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4"/>
  </p:sldMasterIdLst>
  <p:notesMasterIdLst>
    <p:notesMasterId r:id="rId18"/>
  </p:notesMasterIdLst>
  <p:handoutMasterIdLst>
    <p:handoutMasterId r:id="rId19"/>
  </p:handoutMasterIdLst>
  <p:sldIdLst>
    <p:sldId id="568" r:id="rId5"/>
    <p:sldId id="571" r:id="rId6"/>
    <p:sldId id="573" r:id="rId7"/>
    <p:sldId id="603" r:id="rId8"/>
    <p:sldId id="604" r:id="rId9"/>
    <p:sldId id="600" r:id="rId10"/>
    <p:sldId id="580" r:id="rId11"/>
    <p:sldId id="584" r:id="rId12"/>
    <p:sldId id="585" r:id="rId13"/>
    <p:sldId id="601" r:id="rId14"/>
    <p:sldId id="588" r:id="rId15"/>
    <p:sldId id="583" r:id="rId16"/>
    <p:sldId id="566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9B8BB"/>
    <a:srgbClr val="E5E8E8"/>
    <a:srgbClr val="822980"/>
    <a:srgbClr val="B9B9BB"/>
    <a:srgbClr val="B6B8BB"/>
    <a:srgbClr val="87898B"/>
    <a:srgbClr val="CCCCCC"/>
    <a:srgbClr val="999999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279" autoAdjust="0"/>
    <p:restoredTop sz="86627" autoAdjust="0"/>
  </p:normalViewPr>
  <p:slideViewPr>
    <p:cSldViewPr snapToGrid="0">
      <p:cViewPr varScale="1">
        <p:scale>
          <a:sx n="127" d="100"/>
          <a:sy n="127" d="100"/>
        </p:scale>
        <p:origin x="-432" y="-90"/>
      </p:cViewPr>
      <p:guideLst>
        <p:guide orient="horz" pos="3083"/>
        <p:guide orient="horz" pos="743"/>
        <p:guide orient="horz" pos="893"/>
        <p:guide orient="horz" pos="438"/>
        <p:guide orient="horz" pos="1671"/>
        <p:guide orient="horz" pos="2236"/>
        <p:guide orient="horz" pos="146"/>
        <p:guide orient="horz" pos="2443"/>
        <p:guide pos="1794"/>
        <p:guide pos="2736"/>
        <p:guide pos="202"/>
        <p:guide pos="5322"/>
        <p:guide pos="5625"/>
        <p:guide pos="2878"/>
        <p:guide pos="3555"/>
        <p:guide pos="1965"/>
        <p:guide pos="3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17" d="100"/>
          <a:sy n="117" d="100"/>
        </p:scale>
        <p:origin x="-4024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78B55-319B-2D4F-AE49-6C1B6E1A4DDA}" type="datetimeFigureOut">
              <a:rPr lang="en-US" smtClean="0">
                <a:latin typeface="HP Simplified"/>
                <a:cs typeface="HP Simplified"/>
              </a:rPr>
              <a:pPr/>
              <a:t>11/8/2012</a:t>
            </a:fld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27340-60F0-7D46-BC5B-91B08A318A82}" type="slidenum">
              <a:rPr lang="en-GB" smtClean="0">
                <a:latin typeface="HP Simplified"/>
                <a:cs typeface="HP Simplified"/>
              </a:rPr>
              <a:pPr/>
              <a:t>‹#›</a:t>
            </a:fld>
            <a:endParaRPr lang="en-GB" dirty="0">
              <a:latin typeface="HP Simplified"/>
              <a:cs typeface="HP Simplified"/>
            </a:endParaRPr>
          </a:p>
        </p:txBody>
      </p:sp>
    </p:spTree>
    <p:extLst>
      <p:ext uri="{BB962C8B-B14F-4D97-AF65-F5344CB8AC3E}">
        <p14:creationId xmlns:p14="http://schemas.microsoft.com/office/powerpoint/2010/main" val="49321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P Simplified"/>
                <a:cs typeface="HP Simplified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P Simplified"/>
                <a:cs typeface="HP Simplified"/>
              </a:defRPr>
            </a:lvl1pPr>
          </a:lstStyle>
          <a:p>
            <a:fld id="{2D9CAF8C-0805-8440-B43D-DCCAAA4D80CE}" type="datetimeFigureOut">
              <a:rPr lang="en-US" smtClean="0"/>
              <a:pPr/>
              <a:t>11/8/2012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P Simplified"/>
                <a:cs typeface="HP Simplified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P Simplified"/>
                <a:cs typeface="HP Simplified"/>
              </a:defRPr>
            </a:lvl1pPr>
          </a:lstStyle>
          <a:p>
            <a:fld id="{22A853E8-D85F-5D49-95D2-E1D96ABFE2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079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509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6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948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65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870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036820"/>
            <a:ext cx="6858000" cy="1206484"/>
          </a:xfrm>
        </p:spPr>
        <p:txBody>
          <a:bodyPr anchor="b"/>
          <a:lstStyle>
            <a:lvl1pPr>
              <a:lnSpc>
                <a:spcPct val="90000"/>
              </a:lnSpc>
              <a:defRPr sz="4600" spc="-1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29184" y="3316628"/>
            <a:ext cx="6858000" cy="914400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HP_Blue_RGB_150_L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65760"/>
            <a:ext cx="1883664" cy="188366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320800" y="4758803"/>
            <a:ext cx="7020929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rgbClr val="B9B8BB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, sub titl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68827" y="1186047"/>
            <a:ext cx="3878263" cy="3222441"/>
          </a:xfrm>
        </p:spPr>
        <p:txBody>
          <a:bodyPr anchor="ctr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69" y="235063"/>
            <a:ext cx="8458200" cy="429768"/>
          </a:xfrm>
        </p:spPr>
        <p:txBody>
          <a:bodyPr/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0"/>
            <a:ext cx="4011612" cy="3219768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5051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title, sub title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2" y="235063"/>
            <a:ext cx="8460105" cy="42976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329184" y="1189039"/>
            <a:ext cx="2523744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7"/>
          </p:nvPr>
        </p:nvSpPr>
        <p:spPr>
          <a:xfrm>
            <a:off x="3124486" y="1189039"/>
            <a:ext cx="2523744" cy="3222625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5919788" y="1189039"/>
            <a:ext cx="2527300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7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slid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036820"/>
            <a:ext cx="6858000" cy="1206484"/>
          </a:xfrm>
        </p:spPr>
        <p:txBody>
          <a:bodyPr anchor="b"/>
          <a:lstStyle>
            <a:lvl1pPr>
              <a:lnSpc>
                <a:spcPct val="90000"/>
              </a:lnSpc>
              <a:defRPr sz="4600" spc="-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29184" y="3316628"/>
            <a:ext cx="6858000" cy="914400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HP_White_RGB_150_L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65760"/>
            <a:ext cx="1883664" cy="188366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352939" y="4758803"/>
            <a:ext cx="6988789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</p:spTree>
    <p:extLst>
      <p:ext uri="{BB962C8B-B14F-4D97-AF65-F5344CB8AC3E}">
        <p14:creationId xmlns:p14="http://schemas.microsoft.com/office/powerpoint/2010/main" val="2276755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ue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38328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defRPr sz="4000" b="1" i="0" spc="-100" baseline="0">
                <a:solidFill>
                  <a:schemeClr val="bg1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pic>
        <p:nvPicPr>
          <p:cNvPr id="7" name="Picture 6" descr="HP_White_RGB_150_S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214" y="4535424"/>
            <a:ext cx="365736" cy="3657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250302" y="4758803"/>
            <a:ext cx="7091428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81584" y="4743442"/>
            <a:ext cx="768717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chemeClr val="bg1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232033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P_Blue_RGB_150_S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4535424"/>
            <a:ext cx="365760" cy="36576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37744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defRPr sz="4000" b="1" i="0" spc="-100">
                <a:solidFill>
                  <a:schemeClr val="tx1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29184" y="4758803"/>
            <a:ext cx="8012545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</p:spTree>
    <p:extLst>
      <p:ext uri="{BB962C8B-B14F-4D97-AF65-F5344CB8AC3E}">
        <p14:creationId xmlns:p14="http://schemas.microsoft.com/office/powerpoint/2010/main" val="35747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quote slide with sub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40919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en-US" sz="4000" b="1" i="0" kern="1200" spc="-100" noProof="0" dirty="0">
                <a:solidFill>
                  <a:schemeClr val="bg1"/>
                </a:solidFill>
                <a:latin typeface="HP Simplified" pitchFamily="34" charset="0"/>
                <a:ea typeface="+mj-ea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pic>
        <p:nvPicPr>
          <p:cNvPr id="7" name="Picture 6" descr="HP_White_RGB_150_S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214" y="4535424"/>
            <a:ext cx="365736" cy="3657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329184" y="4758803"/>
            <a:ext cx="8012545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5269" y="3305361"/>
            <a:ext cx="5148072" cy="6492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rgbClr val="FFFFFF"/>
                </a:solidFill>
                <a:latin typeface="+mn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8848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52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title with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0" y="751390"/>
            <a:ext cx="8117206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0" y="235064"/>
            <a:ext cx="8117206" cy="430887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1"/>
            <a:ext cx="8119872" cy="3228975"/>
          </a:xfrm>
        </p:spPr>
        <p:txBody>
          <a:bodyPr wrap="square">
            <a:noAutofit/>
          </a:bodyPr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7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, sub title with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0" y="751390"/>
            <a:ext cx="8117206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0" y="235064"/>
            <a:ext cx="8117206" cy="430887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1"/>
            <a:ext cx="8119872" cy="3228975"/>
          </a:xfrm>
        </p:spPr>
        <p:txBody>
          <a:bodyPr wrap="square">
            <a:noAutofit/>
          </a:bodyPr>
          <a:lstStyle>
            <a:lvl1pPr marL="171450" indent="-171450">
              <a:buFont typeface="HP Simplified" pitchFamily="34" charset="0"/>
              <a:buChar char="•"/>
              <a:defRPr sz="1400" b="0">
                <a:solidFill>
                  <a:schemeClr val="tx1"/>
                </a:solidFill>
              </a:defRPr>
            </a:lvl1pPr>
            <a:lvl2pPr marL="342900" indent="-171450">
              <a:buSzPct val="80000"/>
              <a:buFont typeface="HP Simplified" pitchFamily="34" charset="0"/>
              <a:buChar char="–"/>
              <a:defRPr sz="1400">
                <a:solidFill>
                  <a:srgbClr val="000000"/>
                </a:solidFill>
              </a:defRPr>
            </a:lvl2pPr>
            <a:lvl3pPr marL="512763" indent="-169863">
              <a:defRPr sz="1400">
                <a:solidFill>
                  <a:srgbClr val="000000"/>
                </a:solidFill>
              </a:defRPr>
            </a:lvl3pPr>
            <a:lvl4pPr marL="690563" indent="-180975">
              <a:defRPr sz="1400">
                <a:solidFill>
                  <a:srgbClr val="000000"/>
                </a:solidFill>
              </a:defRPr>
            </a:lvl4pPr>
            <a:lvl5pPr marL="833438" indent="-150813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7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title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black">
          <a:xfrm>
            <a:off x="331471" y="235063"/>
            <a:ext cx="8460105" cy="43088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332330" y="1188720"/>
            <a:ext cx="4030662" cy="3219769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>
          <a:xfrm>
            <a:off x="4568825" y="1185864"/>
            <a:ext cx="3878264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84705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28614" y="235064"/>
            <a:ext cx="8123236" cy="43088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 bwMode="black">
          <a:xfrm>
            <a:off x="330200" y="1188720"/>
            <a:ext cx="8119872" cy="321976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1320800" y="4749472"/>
            <a:ext cx="7136246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rgbClr val="B9B8BB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329184" y="4788485"/>
            <a:ext cx="323009" cy="149332"/>
          </a:xfrm>
          <a:prstGeom prst="rect">
            <a:avLst/>
          </a:prstGeom>
        </p:spPr>
        <p:txBody>
          <a:bodyPr vert="horz" wrap="none" lIns="0" tIns="45720" rIns="91440" bIns="45720" rtlCol="0" anchor="ctr">
            <a:noAutofit/>
          </a:bodyPr>
          <a:lstStyle/>
          <a:p>
            <a:pPr marL="0" algn="l" defTabSz="914400" rtl="0" eaLnBrk="1" latinLnBrk="0" hangingPunct="1"/>
            <a:fld id="{6C5AF65D-6854-49AF-ABC5-48B5BA0EA842}" type="slidenum">
              <a:rPr lang="en-US" sz="700" b="0" i="0" kern="1200" smtClean="0">
                <a:solidFill>
                  <a:srgbClr val="B9B8BB"/>
                </a:solidFill>
                <a:latin typeface="HP Simplified"/>
                <a:ea typeface="+mn-ea"/>
                <a:cs typeface="HP Simplified"/>
              </a:rPr>
              <a:pPr marL="0" algn="l" defTabSz="914400" rtl="0" eaLnBrk="1" latinLnBrk="0" hangingPunct="1"/>
              <a:t>‹#›</a:t>
            </a:fld>
            <a:endParaRPr lang="en-US" sz="700" b="0" i="0" kern="1200" dirty="0" smtClean="0">
              <a:solidFill>
                <a:srgbClr val="B9B8BB"/>
              </a:solidFill>
              <a:latin typeface="HP Simplified"/>
              <a:ea typeface="+mn-ea"/>
              <a:cs typeface="HP Simplified"/>
            </a:endParaRPr>
          </a:p>
        </p:txBody>
      </p:sp>
      <p:pic>
        <p:nvPicPr>
          <p:cNvPr id="4" name="Picture 3" descr="HP_Blue_RGB_150_S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4535424"/>
            <a:ext cx="365760" cy="36576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260627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30" r:id="rId2"/>
    <p:sldLayoutId id="2147483819" r:id="rId3"/>
    <p:sldLayoutId id="2147483834" r:id="rId4"/>
    <p:sldLayoutId id="2147483833" r:id="rId5"/>
    <p:sldLayoutId id="2147483837" r:id="rId6"/>
    <p:sldLayoutId id="2147483809" r:id="rId7"/>
    <p:sldLayoutId id="2147483839" r:id="rId8"/>
    <p:sldLayoutId id="2147483823" r:id="rId9"/>
    <p:sldLayoutId id="2147483824" r:id="rId10"/>
    <p:sldLayoutId id="214748382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spcAft>
          <a:spcPts val="0"/>
        </a:spcAft>
        <a:buNone/>
        <a:defRPr lang="en-GB" sz="2800" b="1" i="0" kern="1200" dirty="0" smtClean="0">
          <a:solidFill>
            <a:srgbClr val="000000"/>
          </a:solidFill>
          <a:latin typeface="HP Simplified" pitchFamily="34" charset="0"/>
          <a:ea typeface="+mj-ea"/>
          <a:cs typeface="HP Simplified" pitchFamily="34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00000"/>
        <a:buFont typeface="Arial"/>
        <a:buNone/>
        <a:defRPr sz="1800" b="1" i="0" kern="1200">
          <a:solidFill>
            <a:schemeClr val="accent1"/>
          </a:solidFill>
          <a:latin typeface="HP Simplified" pitchFamily="34" charset="0"/>
          <a:ea typeface="+mn-ea"/>
          <a:cs typeface="HP Simplified" pitchFamily="34" charset="0"/>
        </a:defRPr>
      </a:lvl1pPr>
      <a:lvl2pPr marL="0" indent="0" algn="l" defTabSz="43021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00000"/>
        <a:buFont typeface="Lucida Grande"/>
        <a:buNone/>
        <a:defRPr sz="16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2pPr>
      <a:lvl3pPr marL="169863" indent="-169863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HP Simplified" pitchFamily="34" charset="0"/>
        <a:buChar char="•"/>
        <a:defRPr sz="14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3pPr>
      <a:lvl4pPr marL="341313" indent="-180975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80000"/>
        <a:buFont typeface="HP Simplified" pitchFamily="34" charset="0"/>
        <a:buChar char="–"/>
        <a:defRPr lang="en-US" sz="1400" b="0" i="0" kern="1200" dirty="0" smtClean="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4pPr>
      <a:lvl5pPr marL="469900" indent="-150813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HP Simplified" pitchFamily="34" charset="0"/>
        <a:buChar char="•"/>
        <a:tabLst/>
        <a:defRPr sz="14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5pPr>
      <a:lvl6pPr marL="2286000" indent="0" algn="l" defTabSz="457200" rtl="0" eaLnBrk="1" latinLnBrk="0" hangingPunct="1">
        <a:lnSpc>
          <a:spcPts val="2500"/>
        </a:lnSpc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tp://tool4you:3Partool@ftp.usa.hp.com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InSplore</a:t>
            </a:r>
            <a:r>
              <a:rPr lang="en-US" dirty="0" smtClean="0"/>
              <a:t> Explorer (</a:t>
            </a:r>
            <a:r>
              <a:rPr lang="en-US" dirty="0" err="1" smtClean="0"/>
              <a:t>iNex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29184" y="3447254"/>
            <a:ext cx="6858000" cy="914400"/>
          </a:xfrm>
        </p:spPr>
        <p:txBody>
          <a:bodyPr/>
          <a:lstStyle/>
          <a:p>
            <a:r>
              <a:rPr lang="en-US" b="0" dirty="0" smtClean="0"/>
              <a:t>Hans van </a:t>
            </a:r>
            <a:r>
              <a:rPr lang="en-US" b="0" dirty="0" err="1" smtClean="0"/>
              <a:t>Sluis</a:t>
            </a:r>
            <a:endParaRPr lang="en-US" b="0" dirty="0" smtClean="0"/>
          </a:p>
          <a:p>
            <a:r>
              <a:rPr lang="en-US" dirty="0" smtClean="0"/>
              <a:t>November</a:t>
            </a:r>
            <a:r>
              <a:rPr lang="en-US" b="0" dirty="0" smtClean="0"/>
              <a:t> </a:t>
            </a:r>
            <a:r>
              <a:rPr lang="en-US" b="0" dirty="0" smtClean="0"/>
              <a:t>2012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88511" y="1235855"/>
            <a:ext cx="7222352" cy="2006703"/>
          </a:xfrm>
        </p:spPr>
        <p:txBody>
          <a:bodyPr anchor="ctr"/>
          <a:lstStyle/>
          <a:p>
            <a:pPr algn="ctr"/>
            <a:r>
              <a:rPr lang="en-GB" dirty="0" smtClean="0"/>
              <a:t>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64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dirty="0" smtClean="0"/>
              <a:t>. Gotchas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Output is Microsoft Excel, with all its features, but also some quirks.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CSV files assume they will be loaded into relational database. </a:t>
            </a:r>
          </a:p>
          <a:p>
            <a:pPr marL="912813" lvl="2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Microsoft Excel will accept these files as well. </a:t>
            </a:r>
            <a:endParaRPr lang="en-US" b="1" dirty="0" smtClean="0">
              <a:cs typeface="Arial" pitchFamily="34" charset="0"/>
            </a:endParaRPr>
          </a:p>
          <a:p>
            <a:pPr marL="912813" lvl="2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8</a:t>
            </a:r>
            <a:r>
              <a:rPr lang="en-GB" dirty="0" smtClean="0"/>
              <a:t>. Troubleshooting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Check the %INEX_HOME%\log\inex.log and inex_stderr.log file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Use the feedback hyperlink in the spreadsheet. </a:t>
            </a:r>
          </a:p>
        </p:txBody>
      </p:sp>
    </p:spTree>
    <p:extLst>
      <p:ext uri="{BB962C8B-B14F-4D97-AF65-F5344CB8AC3E}">
        <p14:creationId xmlns:p14="http://schemas.microsoft.com/office/powerpoint/2010/main" val="38234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99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What is it? (</a:t>
            </a:r>
            <a:r>
              <a:rPr lang="en-US" b="1" dirty="0" smtClean="0">
                <a:cs typeface="Arial" pitchFamily="34" charset="0"/>
              </a:rPr>
              <a:t>Feature)</a:t>
            </a:r>
            <a:endParaRPr lang="en-US" dirty="0" smtClean="0">
              <a:solidFill>
                <a:srgbClr val="00B0F0"/>
              </a:solidFill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What </a:t>
            </a:r>
            <a:r>
              <a:rPr lang="en-US" b="1" dirty="0">
                <a:cs typeface="Arial" pitchFamily="34" charset="0"/>
              </a:rPr>
              <a:t>is the Business / Customer </a:t>
            </a:r>
            <a:r>
              <a:rPr lang="en-US" b="1" dirty="0" smtClean="0">
                <a:cs typeface="Arial" pitchFamily="34" charset="0"/>
              </a:rPr>
              <a:t>Benefit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How </a:t>
            </a:r>
            <a:r>
              <a:rPr lang="en-US" b="1" dirty="0">
                <a:cs typeface="Arial" pitchFamily="34" charset="0"/>
              </a:rPr>
              <a:t>does it work? (Function) </a:t>
            </a: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How </a:t>
            </a:r>
            <a:r>
              <a:rPr lang="en-US" b="1" dirty="0">
                <a:cs typeface="Arial" pitchFamily="34" charset="0"/>
              </a:rPr>
              <a:t>to </a:t>
            </a:r>
            <a:r>
              <a:rPr lang="en-US" b="1" dirty="0" smtClean="0">
                <a:cs typeface="Arial" pitchFamily="34" charset="0"/>
              </a:rPr>
              <a:t>install / administer </a:t>
            </a:r>
            <a:r>
              <a:rPr lang="en-US" b="1" dirty="0">
                <a:cs typeface="Arial" pitchFamily="34" charset="0"/>
              </a:rPr>
              <a:t>/ recommended / required best practices (</a:t>
            </a:r>
            <a:r>
              <a:rPr lang="en-US" b="1" dirty="0" smtClean="0">
                <a:cs typeface="Arial" pitchFamily="34" charset="0"/>
              </a:rPr>
              <a:t>Usage)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Configuration </a:t>
            </a:r>
            <a:r>
              <a:rPr lang="en-US" b="1" dirty="0">
                <a:cs typeface="Arial" pitchFamily="34" charset="0"/>
              </a:rPr>
              <a:t>Rules, Installation, Upgrade &amp; Downgrade </a:t>
            </a:r>
            <a:r>
              <a:rPr lang="en-US" b="1" dirty="0" smtClean="0">
                <a:cs typeface="Arial" pitchFamily="34" charset="0"/>
              </a:rPr>
              <a:t>Considerations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Performance Impact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Any Gotchas?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This feature is the same across all platforms ( 7000/V/T/F ).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Troubleshooting</a:t>
            </a:r>
            <a:endParaRPr 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6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470" y="235064"/>
            <a:ext cx="8117206" cy="813807"/>
          </a:xfrm>
        </p:spPr>
        <p:txBody>
          <a:bodyPr/>
          <a:lstStyle/>
          <a:p>
            <a:r>
              <a:rPr lang="en-GB" dirty="0" smtClean="0"/>
              <a:t>1 What Is It?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769349"/>
            <a:ext cx="8119872" cy="352008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Utility to obtain a quick, compact and comprehensive overview of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configuration data and log files: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Includes status checks on all hardware components.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Includes ability to search for any given string in any file.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Using Microsoft Excel  as presentation vehicle.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*.</a:t>
            </a:r>
            <a:r>
              <a:rPr lang="en-US" b="1" dirty="0" err="1" smtClean="0">
                <a:cs typeface="Arial" pitchFamily="34" charset="0"/>
              </a:rPr>
              <a:t>csv</a:t>
            </a:r>
            <a:r>
              <a:rPr lang="en-US" b="1" dirty="0" smtClean="0">
                <a:cs typeface="Arial" pitchFamily="34" charset="0"/>
              </a:rPr>
              <a:t> files are also available for import into databases</a:t>
            </a:r>
          </a:p>
          <a:p>
            <a:pPr marL="627063" lvl="2" indent="0">
              <a:buNone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Intended Audience: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Support Engineering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Sustaining Engineering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HP Services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IS NOT: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Yet Another Tool to present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configuration data.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Intended for customer usage.</a:t>
            </a:r>
          </a:p>
        </p:txBody>
      </p:sp>
    </p:spTree>
    <p:extLst>
      <p:ext uri="{BB962C8B-B14F-4D97-AF65-F5344CB8AC3E}">
        <p14:creationId xmlns:p14="http://schemas.microsoft.com/office/powerpoint/2010/main" val="99012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08" y="133384"/>
            <a:ext cx="6846570" cy="479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0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4" y="252980"/>
            <a:ext cx="8850249" cy="470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8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470" y="235064"/>
            <a:ext cx="8117206" cy="813807"/>
          </a:xfrm>
        </p:spPr>
        <p:txBody>
          <a:bodyPr/>
          <a:lstStyle/>
          <a:p>
            <a:r>
              <a:rPr lang="en-GB" dirty="0" smtClean="0"/>
              <a:t>2. What is the Business/Customer Benefit?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1129553"/>
            <a:ext cx="8119872" cy="352008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Allows Support Engineers to get a quick, and comprehensive, overview of the state of the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without manually analyzing every file.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Typical </a:t>
            </a:r>
            <a:r>
              <a:rPr lang="en-US" b="1" dirty="0" err="1" smtClean="0">
                <a:cs typeface="Arial" pitchFamily="34" charset="0"/>
              </a:rPr>
              <a:t>InSplor</a:t>
            </a:r>
            <a:r>
              <a:rPr lang="en-US" b="1" dirty="0" smtClean="0">
                <a:cs typeface="Arial" pitchFamily="34" charset="0"/>
              </a:rPr>
              <a:t> has 2000-2500 text files in multiple, nested, subdirectories. 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Turn-around time of </a:t>
            </a:r>
            <a:r>
              <a:rPr lang="en-US" b="1" dirty="0" smtClean="0">
                <a:cs typeface="Arial" pitchFamily="34" charset="0"/>
              </a:rPr>
              <a:t>Engineering Resolution Team will </a:t>
            </a:r>
            <a:r>
              <a:rPr lang="en-US" b="1" dirty="0" smtClean="0">
                <a:cs typeface="Arial" pitchFamily="34" charset="0"/>
              </a:rPr>
              <a:t>improve. 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Proven already that Support Engineers without ‘3Par Classic’ background become productive very quickly.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Framework can be re-used for other storage products, like X9000.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4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Installation, Administration and Best Practices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702825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sz="1800" b="1" dirty="0" smtClean="0">
                <a:cs typeface="Arial" pitchFamily="34" charset="0"/>
              </a:rPr>
              <a:t>Download location: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FTP </a:t>
            </a:r>
            <a:r>
              <a:rPr lang="en-US" b="1" dirty="0" smtClean="0">
                <a:cs typeface="Arial" pitchFamily="34" charset="0"/>
                <a:hlinkClick r:id="rId2"/>
              </a:rPr>
              <a:t>ftp://tool4you:3Partool@ftp.usa.hp.com</a:t>
            </a:r>
            <a:r>
              <a:rPr lang="en-US" b="1" dirty="0" smtClean="0">
                <a:cs typeface="Arial" pitchFamily="34" charset="0"/>
              </a:rPr>
              <a:t> to download latest Vxxx_Inex_Full.zip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Follow installation instructions in manual.</a:t>
            </a:r>
          </a:p>
          <a:p>
            <a:pPr marL="457200" lvl="1"/>
            <a:endParaRPr lang="en-US" sz="1800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b="1" dirty="0" smtClean="0">
                <a:cs typeface="Arial" pitchFamily="34" charset="0"/>
              </a:rPr>
              <a:t>Best Practice: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Create directory structure “&lt;</a:t>
            </a:r>
            <a:r>
              <a:rPr lang="en-US" sz="1600" b="1" dirty="0" err="1" smtClean="0">
                <a:cs typeface="Arial" pitchFamily="34" charset="0"/>
              </a:rPr>
              <a:t>DriveLetter</a:t>
            </a:r>
            <a:r>
              <a:rPr lang="en-US" sz="1600" b="1" dirty="0" smtClean="0">
                <a:cs typeface="Arial" pitchFamily="34" charset="0"/>
              </a:rPr>
              <a:t>&gt;:\</a:t>
            </a:r>
            <a:r>
              <a:rPr lang="en-US" sz="1600" b="1" dirty="0">
                <a:cs typeface="Arial" pitchFamily="34" charset="0"/>
              </a:rPr>
              <a:t>Customers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\&lt;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CustName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&gt;\&lt;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CaseNr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&gt;\&lt;Date&gt;</a:t>
            </a:r>
            <a:r>
              <a:rPr lang="en-US" sz="1600" b="1" dirty="0" smtClean="0">
                <a:cs typeface="Arial" pitchFamily="34" charset="0"/>
              </a:rPr>
              <a:t> “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Allows the utility to recognize customer name (included in output file name)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Allows the utility to recognize case number and case type: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5 or 6 digits </a:t>
            </a: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 </a:t>
            </a:r>
            <a:r>
              <a:rPr lang="en-US" sz="1600" b="1" dirty="0" err="1" smtClean="0">
                <a:cs typeface="Arial" pitchFamily="34" charset="0"/>
                <a:sym typeface="Wingdings" pitchFamily="2" charset="2"/>
              </a:rPr>
              <a:t>BugZilla</a:t>
            </a:r>
            <a:endParaRPr lang="en-US" sz="1600" b="1" dirty="0" smtClean="0">
              <a:cs typeface="Arial" pitchFamily="34" charset="0"/>
              <a:sym typeface="Wingdings" pitchFamily="2" charset="2"/>
            </a:endParaRP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10 digits starting with 4000  GR8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10 digits starting with 46  GCSS </a:t>
            </a:r>
            <a:r>
              <a:rPr lang="en-US" sz="1600" b="1" dirty="0" smtClean="0">
                <a:cs typeface="Arial" pitchFamily="34" charset="0"/>
              </a:rPr>
              <a:t> 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Hyperlink to case provided in spreadsheet.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9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470" y="235064"/>
            <a:ext cx="8117206" cy="880058"/>
          </a:xfrm>
        </p:spPr>
        <p:txBody>
          <a:bodyPr/>
          <a:lstStyle/>
          <a:p>
            <a:r>
              <a:rPr lang="en-GB" dirty="0"/>
              <a:t>5</a:t>
            </a:r>
            <a:r>
              <a:rPr lang="en-GB" dirty="0" smtClean="0"/>
              <a:t>. Configuration Rules, Installation, Upgrade &amp; Downgrade Considerations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1215483"/>
            <a:ext cx="8119872" cy="295183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Installation </a:t>
            </a:r>
            <a:r>
              <a:rPr lang="en-US" b="1" dirty="0">
                <a:cs typeface="Arial" pitchFamily="34" charset="0"/>
              </a:rPr>
              <a:t>and Configuration: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Follow the step-by-step document provided with the utility.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7-zip to be installed.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manual setting of the directory, serving as root for all case data.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For Example: C:\Customers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\&lt;CustName&gt;\&lt;CaseNr&gt;</a:t>
            </a:r>
            <a:r>
              <a:rPr lang="en-US" b="1" dirty="0">
                <a:cs typeface="Arial" pitchFamily="34" charset="0"/>
              </a:rPr>
              <a:t> 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manual setting of the preferred text editor for quick access to occurrences of known (and defined) strings. </a:t>
            </a: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Automatic notification of availability of new version.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Automatic download of upgrade package.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Downgrade possible by re-applying old version. </a:t>
            </a:r>
          </a:p>
        </p:txBody>
      </p:sp>
    </p:spTree>
    <p:extLst>
      <p:ext uri="{BB962C8B-B14F-4D97-AF65-F5344CB8AC3E}">
        <p14:creationId xmlns:p14="http://schemas.microsoft.com/office/powerpoint/2010/main" val="23361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6. Performance Impact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No impact on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, SP or VSP.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Runs as low priority job on engineers workstation / laptop.</a:t>
            </a:r>
          </a:p>
        </p:txBody>
      </p:sp>
    </p:spTree>
    <p:extLst>
      <p:ext uri="{BB962C8B-B14F-4D97-AF65-F5344CB8AC3E}">
        <p14:creationId xmlns:p14="http://schemas.microsoft.com/office/powerpoint/2010/main" val="30942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P_PPT_Standard_template_16x9">
  <a:themeElements>
    <a:clrScheme name="Custom 17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6D6"/>
      </a:accent1>
      <a:accent2>
        <a:srgbClr val="F05332"/>
      </a:accent2>
      <a:accent3>
        <a:srgbClr val="822980"/>
      </a:accent3>
      <a:accent4>
        <a:srgbClr val="87898B"/>
      </a:accent4>
      <a:accent5>
        <a:srgbClr val="B9B8BB"/>
      </a:accent5>
      <a:accent6>
        <a:srgbClr val="E5E8E8"/>
      </a:accent6>
      <a:hlink>
        <a:srgbClr val="0096D6"/>
      </a:hlink>
      <a:folHlink>
        <a:srgbClr val="0096D6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 defTabSz="430213">
          <a:spcAft>
            <a:spcPts val="400"/>
          </a:spcAft>
          <a:buSzPct val="100000"/>
          <a:defRPr sz="1600" dirty="0" smtClean="0">
            <a:solidFill>
              <a:srgbClr val="000000"/>
            </a:solidFill>
            <a:latin typeface="HP Simplified" pitchFamily="34" charset="0"/>
            <a:cs typeface="HP Simplifie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HP Theme colors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96D6"/>
      </a:accent1>
      <a:accent2>
        <a:srgbClr val="F05332"/>
      </a:accent2>
      <a:accent3>
        <a:srgbClr val="B7CA34"/>
      </a:accent3>
      <a:accent4>
        <a:srgbClr val="87898B"/>
      </a:accent4>
      <a:accent5>
        <a:srgbClr val="B9B8BB"/>
      </a:accent5>
      <a:accent6>
        <a:srgbClr val="E5E8E8"/>
      </a:accent6>
      <a:hlink>
        <a:srgbClr val="0096D6"/>
      </a:hlink>
      <a:folHlink>
        <a:srgbClr val="0096D6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E976421D6EA04EB9A15147FDAFFF99" ma:contentTypeVersion="0" ma:contentTypeDescription="Create a new document." ma:contentTypeScope="" ma:versionID="880a9649762091a53e2a7c23242aa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BBEF45-2588-4B19-BF8A-EFCC14A05C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E87BA75-C2DF-49A5-9DDB-0384E2999427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D5BBC3C-E259-45C3-ACE1-2C39AD0E8D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HP_PPT_Standard_template_16x9</Template>
  <TotalTime>2212</TotalTime>
  <Words>524</Words>
  <Application>Microsoft Office PowerPoint</Application>
  <PresentationFormat>On-screen Show (16:9)</PresentationFormat>
  <Paragraphs>84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HP_PPT_Standard_template_16x9</vt:lpstr>
      <vt:lpstr>InSplore Explorer (iNex)</vt:lpstr>
      <vt:lpstr>Agenda</vt:lpstr>
      <vt:lpstr>1 What Is It? </vt:lpstr>
      <vt:lpstr>PowerPoint Presentation</vt:lpstr>
      <vt:lpstr>PowerPoint Presentation</vt:lpstr>
      <vt:lpstr>2. What is the Business/Customer Benefit?</vt:lpstr>
      <vt:lpstr>4. Installation, Administration and Best Practices</vt:lpstr>
      <vt:lpstr>5. Configuration Rules, Installation, Upgrade &amp; Downgrade Considerations</vt:lpstr>
      <vt:lpstr>6. Performance Impact</vt:lpstr>
      <vt:lpstr>Demo</vt:lpstr>
      <vt:lpstr>7. Gotchas</vt:lpstr>
      <vt:lpstr>8. Troubleshooting</vt:lpstr>
      <vt:lpstr>Thank you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(46 pt. HP Simplified bold)</dc:title>
  <dc:creator>Lance John Motowicki II</dc:creator>
  <cp:lastModifiedBy>Hans van Sluis</cp:lastModifiedBy>
  <cp:revision>56</cp:revision>
  <cp:lastPrinted>2012-04-13T15:38:33Z</cp:lastPrinted>
  <dcterms:created xsi:type="dcterms:W3CDTF">2012-08-07T23:15:58Z</dcterms:created>
  <dcterms:modified xsi:type="dcterms:W3CDTF">2012-11-08T12:51:28Z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0x01010058E976421D6EA04EB9A15147FDAFFF99</vt:lpwstr>
  </property>
</Properties>
</file>