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6"/>
  </p:notesMasterIdLst>
  <p:sldIdLst>
    <p:sldId id="256" r:id="rId3"/>
    <p:sldId id="340" r:id="rId4"/>
    <p:sldId id="350" r:id="rId5"/>
    <p:sldId id="341" r:id="rId6"/>
    <p:sldId id="342" r:id="rId7"/>
    <p:sldId id="344" r:id="rId8"/>
    <p:sldId id="343" r:id="rId9"/>
    <p:sldId id="347" r:id="rId10"/>
    <p:sldId id="348" r:id="rId11"/>
    <p:sldId id="345" r:id="rId12"/>
    <p:sldId id="349" r:id="rId13"/>
    <p:sldId id="346" r:id="rId14"/>
    <p:sldId id="351" r:id="rId15"/>
  </p:sldIdLst>
  <p:sldSz cx="9144000" cy="6858000" type="screen4x3"/>
  <p:notesSz cx="6797675" cy="987425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285E"/>
    <a:srgbClr val="F08A00"/>
    <a:srgbClr val="595959"/>
    <a:srgbClr val="C5003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45" autoAdjust="0"/>
    <p:restoredTop sz="94662" autoAdjust="0"/>
  </p:normalViewPr>
  <p:slideViewPr>
    <p:cSldViewPr>
      <p:cViewPr>
        <p:scale>
          <a:sx n="130" d="100"/>
          <a:sy n="130" d="100"/>
        </p:scale>
        <p:origin x="-1536" y="294"/>
      </p:cViewPr>
      <p:guideLst>
        <p:guide orient="horz" pos="3022"/>
        <p:guide orient="horz" pos="845"/>
        <p:guide orient="horz" pos="1344"/>
        <p:guide orient="horz" pos="2659"/>
        <p:guide orient="horz" pos="3475"/>
        <p:guide orient="horz" pos="482"/>
        <p:guide orient="horz" pos="73"/>
        <p:guide orient="horz" pos="572"/>
        <p:guide pos="2880"/>
        <p:guide pos="158"/>
        <p:guide pos="5602"/>
        <p:guide pos="612"/>
        <p:guide pos="5465"/>
        <p:guide pos="295"/>
        <p:guide pos="2789"/>
        <p:guide pos="29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640" y="-90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17C78-EF9F-4A54-8AFC-2BD11AA0FFA4}" type="datetimeFigureOut">
              <a:rPr lang="ko-KR" altLang="en-US" smtClean="0"/>
              <a:pPr/>
              <a:t>2012-05-05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5EEEA-1EA7-4DFB-A177-FEE0735C68E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F:\LG_Ericsson_PMS.jpg"/>
          <p:cNvPicPr>
            <a:picLocks noChangeAspect="1" noChangeArrowheads="1"/>
          </p:cNvPicPr>
          <p:nvPr userDrawn="1"/>
        </p:nvPicPr>
        <p:blipFill>
          <a:blip r:embed="rId2" cstate="print"/>
          <a:srcRect l="24040" t="44031" r="23639" b="44000"/>
          <a:stretch>
            <a:fillRect/>
          </a:stretch>
        </p:blipFill>
        <p:spPr bwMode="auto">
          <a:xfrm>
            <a:off x="2339975" y="5588000"/>
            <a:ext cx="44640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텍스트 개체 틀 8"/>
          <p:cNvSpPr>
            <a:spLocks noGrp="1"/>
          </p:cNvSpPr>
          <p:nvPr>
            <p:ph type="body" sz="quarter" idx="20"/>
          </p:nvPr>
        </p:nvSpPr>
        <p:spPr>
          <a:xfrm>
            <a:off x="451934" y="1496754"/>
            <a:ext cx="7720466" cy="1500198"/>
          </a:xfrm>
        </p:spPr>
        <p:txBody>
          <a:bodyPr anchor="ctr">
            <a:normAutofit/>
          </a:bodyPr>
          <a:lstStyle>
            <a:lvl1pPr marL="0" indent="0">
              <a:buNone/>
              <a:defRPr sz="4200" b="0" baseline="0">
                <a:solidFill>
                  <a:schemeClr val="tx2"/>
                </a:solidFill>
                <a:latin typeface="Ericsson Sans" pitchFamily="50" charset="0"/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21"/>
          </p:nvPr>
        </p:nvSpPr>
        <p:spPr>
          <a:xfrm>
            <a:off x="468313" y="3789041"/>
            <a:ext cx="7704137" cy="50405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20" name="텍스트 개체 틀 18"/>
          <p:cNvSpPr>
            <a:spLocks noGrp="1"/>
          </p:cNvSpPr>
          <p:nvPr>
            <p:ph type="body" sz="quarter" idx="22"/>
          </p:nvPr>
        </p:nvSpPr>
        <p:spPr>
          <a:xfrm>
            <a:off x="468313" y="4221088"/>
            <a:ext cx="7704137" cy="50405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21" name="텍스트 개체 틀 18"/>
          <p:cNvSpPr>
            <a:spLocks noGrp="1"/>
          </p:cNvSpPr>
          <p:nvPr>
            <p:ph type="body" sz="quarter" idx="23"/>
          </p:nvPr>
        </p:nvSpPr>
        <p:spPr>
          <a:xfrm>
            <a:off x="468313" y="4653136"/>
            <a:ext cx="7704137" cy="504056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 txBox="1">
            <a:spLocks/>
          </p:cNvSpPr>
          <p:nvPr/>
        </p:nvSpPr>
        <p:spPr>
          <a:xfrm>
            <a:off x="356090" y="6469064"/>
            <a:ext cx="4416669" cy="344487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800" b="1" dirty="0">
              <a:solidFill>
                <a:srgbClr val="595959"/>
              </a:solidFill>
              <a:ea typeface="+mn-ea"/>
              <a:cs typeface="Arial" pitchFamily="34" charset="0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3851920" y="630932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EAE58-F50B-4A33-BA6F-8B6E51090669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 smtClean="0"/>
              <a:t>/</a:t>
            </a:r>
            <a:r>
              <a:rPr lang="ko-KR" altLang="en-US" dirty="0" smtClean="0"/>
              <a:t>ㅌㅌ</a:t>
            </a:r>
            <a:endParaRPr lang="en-US" altLang="ko-K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제목슬라이드배경2"/>
          <p:cNvPicPr>
            <a:picLocks noChangeAspect="1" noChangeArrowheads="1"/>
          </p:cNvPicPr>
          <p:nvPr userDrawn="1"/>
        </p:nvPicPr>
        <p:blipFill>
          <a:blip r:embed="rId2" cstate="print"/>
          <a:srcRect l="15753" r="22728" b="6702"/>
          <a:stretch>
            <a:fillRect/>
          </a:stretch>
        </p:blipFill>
        <p:spPr bwMode="auto">
          <a:xfrm>
            <a:off x="0" y="6254750"/>
            <a:ext cx="91440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827088" y="3073400"/>
            <a:ext cx="7467600" cy="1470025"/>
          </a:xfrm>
        </p:spPr>
        <p:txBody>
          <a:bodyPr/>
          <a:lstStyle>
            <a:lvl1pPr>
              <a:lnSpc>
                <a:spcPct val="95000"/>
              </a:lnSpc>
              <a:buFont typeface="Arial" charset="0"/>
              <a:buNone/>
              <a:defRPr sz="3200" b="0"/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27088" y="4573588"/>
            <a:ext cx="6400800" cy="10668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ct val="35000"/>
              </a:spcBef>
              <a:buFont typeface="Arial" charset="0"/>
              <a:buNone/>
              <a:defRPr sz="2000"/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2E4BA8-CC60-46FE-84D5-70A55BF1FF05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  <p:pic>
        <p:nvPicPr>
          <p:cNvPr id="7" name="그림 6" descr="LG_Ericsson_Full_colour.jp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714612" y="5266000"/>
            <a:ext cx="3929090" cy="5204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612141-3310-459A-BB89-551626722028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01638" y="1714500"/>
            <a:ext cx="4102100" cy="4000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56138" y="1714500"/>
            <a:ext cx="4102100" cy="4000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64729-C76F-4603-9EC9-482059BEE972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DB2E79-B63A-495F-8B21-4BCF81D3A8DD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5BB6F1-5499-46D2-BDF6-923B6EF9D44F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F4E027-08D0-4A8C-9F87-9032D8D67EC5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DFC733-A970-4D10-AE1B-825CD2701519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dirty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3DD606-76EB-43E9-A876-6A684754459B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텍스트 개체 틀 16"/>
          <p:cNvSpPr>
            <a:spLocks noGrp="1"/>
          </p:cNvSpPr>
          <p:nvPr>
            <p:ph type="body" sz="quarter" idx="11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12"/>
          </p:nvPr>
        </p:nvSpPr>
        <p:spPr>
          <a:xfrm>
            <a:off x="468313" y="981075"/>
            <a:ext cx="8207375" cy="5111750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Char char="›"/>
              <a:tabLst/>
              <a:defRPr sz="24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FBD082-A8AB-4459-B006-54CB0E4BE274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65916" y="76200"/>
            <a:ext cx="2092325" cy="56388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85763" y="76200"/>
            <a:ext cx="6127750" cy="56388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EFAC8B-B0A3-4D40-A5AA-84A4296AC4CD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385766" y="76200"/>
            <a:ext cx="8372475" cy="56388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FDC09D-4D63-41BA-BAEF-9B26FAADB8B2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:\LG_Ericsson_PMS.jpg"/>
          <p:cNvPicPr>
            <a:picLocks noChangeAspect="1" noChangeArrowheads="1"/>
          </p:cNvPicPr>
          <p:nvPr userDrawn="1"/>
        </p:nvPicPr>
        <p:blipFill>
          <a:blip r:embed="rId2" cstate="print"/>
          <a:srcRect l="24040" t="44031" r="23639" b="44000"/>
          <a:stretch>
            <a:fillRect/>
          </a:stretch>
        </p:blipFill>
        <p:spPr bwMode="auto">
          <a:xfrm>
            <a:off x="6122988" y="6210300"/>
            <a:ext cx="28416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텍스트 개체 틀 8"/>
          <p:cNvSpPr>
            <a:spLocks noGrp="1"/>
          </p:cNvSpPr>
          <p:nvPr>
            <p:ph type="body" sz="quarter" idx="20"/>
          </p:nvPr>
        </p:nvSpPr>
        <p:spPr>
          <a:xfrm>
            <a:off x="451934" y="1700808"/>
            <a:ext cx="7698644" cy="1588722"/>
          </a:xfrm>
        </p:spPr>
        <p:txBody>
          <a:bodyPr anchor="ctr">
            <a:normAutofit/>
          </a:bodyPr>
          <a:lstStyle>
            <a:lvl1pPr marL="0" indent="0">
              <a:buNone/>
              <a:defRPr sz="4200" b="0" baseline="0">
                <a:solidFill>
                  <a:srgbClr val="C00000"/>
                </a:solidFill>
                <a:latin typeface="Ericsson Sans" pitchFamily="50" charset="0"/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21"/>
          </p:nvPr>
        </p:nvSpPr>
        <p:spPr>
          <a:xfrm>
            <a:off x="453323" y="3586949"/>
            <a:ext cx="7708544" cy="721592"/>
          </a:xfrm>
        </p:spPr>
        <p:txBody>
          <a:bodyPr anchor="ctr">
            <a:normAutofit/>
          </a:bodyPr>
          <a:lstStyle>
            <a:lvl1pPr>
              <a:buNone/>
              <a:defRPr sz="3000" b="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tyl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>
          <a:xfrm>
            <a:off x="468313" y="981075"/>
            <a:ext cx="8207375" cy="51117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altLang="ko-KR" dirty="0" smtClean="0"/>
          </a:p>
        </p:txBody>
      </p:sp>
      <p:sp>
        <p:nvSpPr>
          <p:cNvPr id="9" name="텍스트 개체 틀 16"/>
          <p:cNvSpPr>
            <a:spLocks noGrp="1"/>
          </p:cNvSpPr>
          <p:nvPr>
            <p:ph type="body" sz="quarter" idx="11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16"/>
          <p:cNvSpPr>
            <a:spLocks noGrp="1"/>
          </p:cNvSpPr>
          <p:nvPr>
            <p:ph type="body" sz="quarter" idx="11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tyl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19"/>
          <p:cNvSpPr>
            <a:spLocks noGrp="1"/>
          </p:cNvSpPr>
          <p:nvPr>
            <p:ph type="body" sz="quarter" idx="10"/>
          </p:nvPr>
        </p:nvSpPr>
        <p:spPr>
          <a:xfrm>
            <a:off x="468313" y="981075"/>
            <a:ext cx="3887787" cy="5111750"/>
          </a:xfrm>
        </p:spPr>
        <p:txBody>
          <a:bodyPr/>
          <a:lstStyle>
            <a:lvl3pPr>
              <a:defRPr/>
            </a:lvl3pPr>
            <a:lvl4pPr>
              <a:defRPr/>
            </a:lvl4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21" name="텍스트 개체 틀 19"/>
          <p:cNvSpPr>
            <a:spLocks noGrp="1"/>
          </p:cNvSpPr>
          <p:nvPr>
            <p:ph type="body" sz="quarter" idx="11"/>
          </p:nvPr>
        </p:nvSpPr>
        <p:spPr>
          <a:xfrm>
            <a:off x="4787901" y="981075"/>
            <a:ext cx="3887787" cy="5111750"/>
          </a:xfrm>
        </p:spPr>
        <p:txBody>
          <a:bodyPr/>
          <a:lstStyle>
            <a:lvl3pPr>
              <a:defRPr/>
            </a:lvl3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24" name="텍스트 개체 틀 16"/>
          <p:cNvSpPr>
            <a:spLocks noGrp="1"/>
          </p:cNvSpPr>
          <p:nvPr>
            <p:ph type="body" sz="quarter" idx="12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차트 개체 틀 22"/>
          <p:cNvSpPr>
            <a:spLocks noGrp="1"/>
          </p:cNvSpPr>
          <p:nvPr>
            <p:ph type="chart" sz="quarter" idx="10"/>
          </p:nvPr>
        </p:nvSpPr>
        <p:spPr>
          <a:xfrm>
            <a:off x="468313" y="981075"/>
            <a:ext cx="3887787" cy="5111750"/>
          </a:xfrm>
        </p:spPr>
        <p:txBody>
          <a:bodyPr rtlCol="0">
            <a:normAutofit/>
          </a:bodyPr>
          <a:lstStyle/>
          <a:p>
            <a:pPr lvl="0"/>
            <a:endParaRPr lang="ko-KR" altLang="en-US" noProof="0" dirty="0"/>
          </a:p>
        </p:txBody>
      </p:sp>
      <p:sp>
        <p:nvSpPr>
          <p:cNvPr id="29" name="텍스트 개체 틀 16"/>
          <p:cNvSpPr>
            <a:spLocks noGrp="1"/>
          </p:cNvSpPr>
          <p:nvPr>
            <p:ph type="body" sz="quarter" idx="12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0" name="텍스트 개체 틀 19"/>
          <p:cNvSpPr>
            <a:spLocks noGrp="1"/>
          </p:cNvSpPr>
          <p:nvPr>
            <p:ph type="body" sz="quarter" idx="11"/>
          </p:nvPr>
        </p:nvSpPr>
        <p:spPr>
          <a:xfrm>
            <a:off x="4787901" y="981075"/>
            <a:ext cx="3887787" cy="5111750"/>
          </a:xfrm>
        </p:spPr>
        <p:txBody>
          <a:bodyPr/>
          <a:lstStyle>
            <a:lvl3pPr>
              <a:defRPr/>
            </a:lvl3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그림 개체 틀 21"/>
          <p:cNvSpPr>
            <a:spLocks noGrp="1"/>
          </p:cNvSpPr>
          <p:nvPr>
            <p:ph type="pic" sz="quarter" idx="10"/>
          </p:nvPr>
        </p:nvSpPr>
        <p:spPr>
          <a:xfrm>
            <a:off x="468313" y="980728"/>
            <a:ext cx="3887787" cy="5112097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ko-KR" altLang="en-US" noProof="0" dirty="0" smtClean="0"/>
              <a:t>그림을 추가하려면 아이콘을 클릭하십시오</a:t>
            </a:r>
            <a:endParaRPr lang="ko-KR" altLang="en-US" noProof="0" dirty="0"/>
          </a:p>
        </p:txBody>
      </p:sp>
      <p:sp>
        <p:nvSpPr>
          <p:cNvPr id="27" name="텍스트 개체 틀 26"/>
          <p:cNvSpPr>
            <a:spLocks noGrp="1"/>
          </p:cNvSpPr>
          <p:nvPr>
            <p:ph type="body" sz="quarter" idx="11"/>
          </p:nvPr>
        </p:nvSpPr>
        <p:spPr>
          <a:xfrm>
            <a:off x="4788024" y="981075"/>
            <a:ext cx="3887664" cy="51117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29" name="텍스트 개체 틀 16"/>
          <p:cNvSpPr>
            <a:spLocks noGrp="1"/>
          </p:cNvSpPr>
          <p:nvPr>
            <p:ph type="body" sz="quarter" idx="12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:\LG_Ericsson_PMS.jpg"/>
          <p:cNvPicPr>
            <a:picLocks noChangeAspect="1" noChangeArrowheads="1"/>
          </p:cNvPicPr>
          <p:nvPr userDrawn="1"/>
        </p:nvPicPr>
        <p:blipFill>
          <a:blip r:embed="rId2" cstate="print"/>
          <a:srcRect l="24040" t="44031" r="23639" b="44000"/>
          <a:stretch>
            <a:fillRect/>
          </a:stretch>
        </p:blipFill>
        <p:spPr bwMode="auto">
          <a:xfrm>
            <a:off x="971550" y="2708275"/>
            <a:ext cx="7183438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981075"/>
            <a:ext cx="82296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 (Arial 24pt)</a:t>
            </a:r>
          </a:p>
          <a:p>
            <a:pPr lvl="1"/>
            <a:r>
              <a:rPr lang="en-US" altLang="ko-KR" smtClean="0"/>
              <a:t>Second Level (Arial 20pt)  </a:t>
            </a:r>
            <a:endParaRPr lang="ko-KR" altLang="en-US" smtClean="0"/>
          </a:p>
          <a:p>
            <a:pPr lvl="2"/>
            <a:r>
              <a:rPr lang="en-US" altLang="ko-KR" smtClean="0"/>
              <a:t>Third Level (Arial 18pt)</a:t>
            </a:r>
            <a:endParaRPr lang="ko-KR" altLang="en-US" smtClean="0"/>
          </a:p>
          <a:p>
            <a:pPr lvl="3"/>
            <a:r>
              <a:rPr lang="en-US" altLang="ko-KR" smtClean="0"/>
              <a:t>Fourth Level (Arial 16pt)</a:t>
            </a:r>
            <a:endParaRPr lang="ko-KR" altLang="en-US" smtClean="0"/>
          </a:p>
          <a:p>
            <a:pPr lvl="4"/>
            <a:r>
              <a:rPr lang="en-US" altLang="ko-KR" smtClean="0"/>
              <a:t>Fifth Level (Arial 16pt)</a:t>
            </a:r>
            <a:endParaRPr lang="ko-KR" altLang="en-US" smtClean="0"/>
          </a:p>
        </p:txBody>
      </p:sp>
      <p:pic>
        <p:nvPicPr>
          <p:cNvPr id="1027" name="Picture 7" descr="F:\LG_Ericsson_PMS.jpg"/>
          <p:cNvPicPr>
            <a:picLocks noChangeAspect="1" noChangeArrowheads="1"/>
          </p:cNvPicPr>
          <p:nvPr userDrawn="1"/>
        </p:nvPicPr>
        <p:blipFill>
          <a:blip r:embed="rId12" cstate="print"/>
          <a:srcRect l="24040" t="44031" r="23639" b="44000"/>
          <a:stretch>
            <a:fillRect/>
          </a:stretch>
        </p:blipFill>
        <p:spPr bwMode="auto">
          <a:xfrm>
            <a:off x="6122988" y="6210300"/>
            <a:ext cx="28416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직선 연결선 7"/>
          <p:cNvCxnSpPr/>
          <p:nvPr userDrawn="1"/>
        </p:nvCxnSpPr>
        <p:spPr>
          <a:xfrm flipV="1">
            <a:off x="249238" y="765175"/>
            <a:ext cx="86439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바닥글 개체 틀 1"/>
          <p:cNvSpPr txBox="1">
            <a:spLocks/>
          </p:cNvSpPr>
          <p:nvPr userDrawn="1"/>
        </p:nvSpPr>
        <p:spPr>
          <a:xfrm>
            <a:off x="385763" y="6324600"/>
            <a:ext cx="3529012" cy="3444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800" dirty="0" smtClean="0">
                <a:solidFill>
                  <a:srgbClr val="595959"/>
                </a:solidFill>
                <a:latin typeface="Arial" pitchFamily="34" charset="0"/>
                <a:ea typeface="+mn-ea"/>
                <a:cs typeface="Arial" pitchFamily="34" charset="0"/>
              </a:rPr>
              <a:t>Project</a:t>
            </a:r>
            <a:r>
              <a:rPr kumimoji="0" lang="en-US" sz="800" baseline="0" dirty="0" smtClean="0">
                <a:solidFill>
                  <a:srgbClr val="595959"/>
                </a:solidFill>
                <a:latin typeface="Arial" pitchFamily="34" charset="0"/>
                <a:ea typeface="+mn-ea"/>
                <a:cs typeface="Arial" pitchFamily="34" charset="0"/>
              </a:rPr>
              <a:t> Proposal</a:t>
            </a:r>
            <a:r>
              <a:rPr kumimoji="0" lang="en-US" sz="800" dirty="0" smtClean="0">
                <a:solidFill>
                  <a:srgbClr val="595959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800" dirty="0">
                <a:solidFill>
                  <a:srgbClr val="595959"/>
                </a:solidFill>
                <a:latin typeface="Arial" pitchFamily="34" charset="0"/>
                <a:ea typeface="+mn-ea"/>
                <a:cs typeface="Arial" pitchFamily="34" charset="0"/>
              </a:rPr>
              <a:t>| LG-Ericsson Internal  </a:t>
            </a:r>
            <a:r>
              <a:rPr kumimoji="0" lang="en-US" sz="800" b="1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Confidential|</a:t>
            </a:r>
            <a:r>
              <a:rPr kumimoji="0" lang="en-US" sz="800" dirty="0">
                <a:solidFill>
                  <a:srgbClr val="595959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800" dirty="0" smtClean="0">
                <a:solidFill>
                  <a:srgbClr val="595959"/>
                </a:solidFill>
                <a:latin typeface="Arial" pitchFamily="34" charset="0"/>
                <a:ea typeface="+mn-ea"/>
                <a:cs typeface="Arial" pitchFamily="34" charset="0"/>
              </a:rPr>
              <a:t>20111115</a:t>
            </a:r>
            <a:endParaRPr kumimoji="0" lang="en-US" altLang="ko-KR" sz="800" dirty="0">
              <a:solidFill>
                <a:srgbClr val="595959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51920" y="630932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EAE58-F50B-4A33-BA6F-8B6E51090669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 smtClean="0"/>
              <a:t>/</a:t>
            </a:r>
            <a:r>
              <a:rPr lang="ko-KR" altLang="en-US" dirty="0" smtClean="0"/>
              <a:t>ㅌㅌ</a:t>
            </a:r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8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6" r:id="rId9"/>
    <p:sldLayoutId id="2147483697" r:id="rId10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Sans" pitchFamily="50" charset="0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Sans" pitchFamily="50" charset="0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Sans" pitchFamily="50" charset="0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Sans" pitchFamily="50" charset="0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Sans" pitchFamily="50" charset="0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Sans" pitchFamily="50" charset="0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Sans" pitchFamily="50" charset="0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Sans" pitchFamily="50" charset="0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285E"/>
        </a:buClr>
        <a:buFont typeface="Arial" pitchFamily="34" charset="0"/>
        <a:buChar char="›"/>
        <a:defRPr sz="2400" kern="1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1638" y="1714500"/>
            <a:ext cx="83566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5763" y="76200"/>
            <a:ext cx="6848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0525" y="6523038"/>
            <a:ext cx="2133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kumimoji="0" sz="800" b="0">
                <a:solidFill>
                  <a:srgbClr val="B2B2B2"/>
                </a:solidFill>
                <a:latin typeface="Arial" charset="0"/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fld id="{5402AD9C-C293-42B9-B15B-337D77D2AD02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5400675" y="6519863"/>
            <a:ext cx="3817938" cy="273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ko-KR" sz="1300" b="1" i="1" dirty="0">
                <a:solidFill>
                  <a:srgbClr val="5D5D63"/>
                </a:solidFill>
                <a:latin typeface="Tahoma" pitchFamily="34" charset="0"/>
                <a:ea typeface="굴림" charset="-127"/>
              </a:rPr>
              <a:t>Always Surpassing Customers Expectations</a:t>
            </a:r>
          </a:p>
        </p:txBody>
      </p:sp>
      <p:pic>
        <p:nvPicPr>
          <p:cNvPr id="4102" name="Picture 9" descr="Untitled-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1113" y="6486525"/>
            <a:ext cx="9155113" cy="6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4" name="AutoShape 10"/>
          <p:cNvSpPr>
            <a:spLocks noChangeArrowheads="1"/>
          </p:cNvSpPr>
          <p:nvPr/>
        </p:nvSpPr>
        <p:spPr bwMode="auto">
          <a:xfrm>
            <a:off x="269875" y="793750"/>
            <a:ext cx="8874125" cy="103188"/>
          </a:xfrm>
          <a:custGeom>
            <a:avLst/>
            <a:gdLst>
              <a:gd name="G0" fmla="+- 319 0 0"/>
            </a:gdLst>
            <a:ahLst/>
            <a:cxnLst>
              <a:cxn ang="0">
                <a:pos x="0" y="0"/>
              </a:cxn>
              <a:cxn ang="0">
                <a:pos x="319" y="0"/>
              </a:cxn>
              <a:cxn ang="0">
                <a:pos x="319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319" y="0"/>
                </a:lnTo>
                <a:lnTo>
                  <a:pt x="319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kumimoji="0" lang="ko-KR" altLang="en-US" sz="2400" dirty="0">
              <a:solidFill>
                <a:srgbClr val="FF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77836" name="Rectangle 12"/>
          <p:cNvSpPr>
            <a:spLocks noChangeArrowheads="1"/>
          </p:cNvSpPr>
          <p:nvPr/>
        </p:nvSpPr>
        <p:spPr bwMode="auto">
          <a:xfrm>
            <a:off x="71438" y="6565900"/>
            <a:ext cx="2133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fld id="{037F11A0-EB01-40CF-AAFF-7E45322A95E6}" type="slidenum">
              <a:rPr kumimoji="0" lang="ko-KR" altLang="en-US" sz="1000" b="1">
                <a:solidFill>
                  <a:srgbClr val="000000"/>
                </a:solidFill>
                <a:latin typeface="Arial" charset="0"/>
                <a:ea typeface="굴림" charset="-127"/>
              </a:rPr>
              <a:pPr>
                <a:defRPr/>
              </a:pPr>
              <a:t>‹#›</a:t>
            </a:fld>
            <a:endParaRPr kumimoji="0" lang="en-US" altLang="ko-KR" sz="1000" b="1" dirty="0">
              <a:solidFill>
                <a:srgbClr val="000000"/>
              </a:solidFill>
              <a:latin typeface="Arial" charset="0"/>
              <a:ea typeface="굴림" charset="-127"/>
            </a:endParaRPr>
          </a:p>
        </p:txBody>
      </p:sp>
      <p:sp>
        <p:nvSpPr>
          <p:cNvPr id="77838" name="Text Box 14"/>
          <p:cNvSpPr txBox="1">
            <a:spLocks noChangeArrowheads="1"/>
          </p:cNvSpPr>
          <p:nvPr/>
        </p:nvSpPr>
        <p:spPr bwMode="auto">
          <a:xfrm>
            <a:off x="3352800" y="6567488"/>
            <a:ext cx="189186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altLang="ko-KR" sz="800" dirty="0" smtClean="0">
                <a:solidFill>
                  <a:srgbClr val="B2B2B2"/>
                </a:solidFill>
                <a:latin typeface="Arial" charset="0"/>
                <a:ea typeface="굴림" charset="-127"/>
              </a:rPr>
              <a:t>LG-Ericsson </a:t>
            </a:r>
            <a:r>
              <a:rPr kumimoji="0" lang="en-US" altLang="ko-KR" sz="800" dirty="0">
                <a:solidFill>
                  <a:srgbClr val="B2B2B2"/>
                </a:solidFill>
                <a:latin typeface="Arial" charset="0"/>
                <a:ea typeface="굴림" charset="-127"/>
              </a:rPr>
              <a:t>Confidential Information</a:t>
            </a:r>
          </a:p>
        </p:txBody>
      </p:sp>
      <p:pic>
        <p:nvPicPr>
          <p:cNvPr id="11" name="그림 10" descr="LG_Ericsson_Full_colour.jpg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357158" y="6558871"/>
            <a:ext cx="1894898" cy="251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31775" indent="-231775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Font typeface="Arial" pitchFamily="34" charset="0"/>
        <a:buChar char="&gt;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174625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2pPr>
      <a:lvl3pPr marL="800100" indent="-16510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092200" indent="-17780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1371600" indent="-16510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1828800" indent="-165100" algn="l" rtl="0" fontAlgn="base">
        <a:lnSpc>
          <a:spcPct val="90000"/>
        </a:lnSpc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6pPr>
      <a:lvl7pPr marL="2286000" indent="-165100" algn="l" rtl="0" fontAlgn="base">
        <a:lnSpc>
          <a:spcPct val="90000"/>
        </a:lnSpc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7pPr>
      <a:lvl8pPr marL="2743200" indent="-165100" algn="l" rtl="0" fontAlgn="base">
        <a:lnSpc>
          <a:spcPct val="90000"/>
        </a:lnSpc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8pPr>
      <a:lvl9pPr marL="3200400" indent="-165100" algn="l" rtl="0" fontAlgn="base">
        <a:lnSpc>
          <a:spcPct val="90000"/>
        </a:lnSpc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텍스트 개체 틀 4"/>
          <p:cNvSpPr>
            <a:spLocks noGrp="1"/>
          </p:cNvSpPr>
          <p:nvPr>
            <p:ph type="body" sz="quarter" idx="20"/>
          </p:nvPr>
        </p:nvSpPr>
        <p:spPr>
          <a:xfrm>
            <a:off x="452438" y="1500187"/>
            <a:ext cx="8691562" cy="18573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dirty="0" smtClean="0">
                <a:solidFill>
                  <a:schemeClr val="accent1"/>
                </a:solidFill>
                <a:latin typeface="+mn-lt"/>
                <a:ea typeface="맑은 고딕" pitchFamily="50" charset="-127"/>
              </a:rPr>
              <a:t>iPECS-MG P2.0</a:t>
            </a:r>
          </a:p>
          <a:p>
            <a:pPr eaLnBrk="1" hangingPunct="1">
              <a:defRPr/>
            </a:pPr>
            <a:r>
              <a:rPr lang="en-US" altLang="ko-KR" dirty="0" smtClean="0">
                <a:solidFill>
                  <a:schemeClr val="accent1"/>
                </a:solidFill>
                <a:latin typeface="+mn-lt"/>
                <a:ea typeface="맑은 고딕" pitchFamily="50" charset="-127"/>
              </a:rPr>
              <a:t>(V2.0B)</a:t>
            </a:r>
          </a:p>
        </p:txBody>
      </p:sp>
      <p:sp>
        <p:nvSpPr>
          <p:cNvPr id="5123" name="텍스트 개체 틀 7"/>
          <p:cNvSpPr>
            <a:spLocks noGrp="1"/>
          </p:cNvSpPr>
          <p:nvPr>
            <p:ph type="body" sz="quarter" idx="22"/>
          </p:nvPr>
        </p:nvSpPr>
        <p:spPr>
          <a:xfrm>
            <a:off x="468313" y="4221163"/>
            <a:ext cx="7704137" cy="503237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ea typeface="맑은 고딕" pitchFamily="50" charset="-127"/>
              </a:rPr>
              <a:t>CM Team</a:t>
            </a:r>
            <a:endParaRPr lang="ko-KR" altLang="en-US" dirty="0" smtClean="0">
              <a:ea typeface="맑은 고딕" pitchFamily="50" charset="-127"/>
            </a:endParaRPr>
          </a:p>
        </p:txBody>
      </p:sp>
      <p:sp>
        <p:nvSpPr>
          <p:cNvPr id="5124" name="텍스트 개체 틀 8"/>
          <p:cNvSpPr>
            <a:spLocks noGrp="1"/>
          </p:cNvSpPr>
          <p:nvPr>
            <p:ph type="body" sz="quarter" idx="23"/>
          </p:nvPr>
        </p:nvSpPr>
        <p:spPr>
          <a:xfrm>
            <a:off x="468313" y="4652963"/>
            <a:ext cx="2375495" cy="504825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ea typeface="맑은 고딕" pitchFamily="50" charset="-127"/>
              </a:rPr>
              <a:t>4 April, 2012</a:t>
            </a:r>
            <a:endParaRPr lang="ko-KR" altLang="en-US" dirty="0" smtClean="0"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/>
        </p:nvGraphicFramePr>
        <p:xfrm>
          <a:off x="1225826" y="1390103"/>
          <a:ext cx="6586534" cy="4372085"/>
        </p:xfrm>
        <a:graphic>
          <a:graphicData uri="http://schemas.openxmlformats.org/drawingml/2006/table">
            <a:tbl>
              <a:tblPr/>
              <a:tblGrid>
                <a:gridCol w="1511466"/>
                <a:gridCol w="969902"/>
                <a:gridCol w="4105166"/>
              </a:tblGrid>
              <a:tr h="32679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latin typeface="Verdana"/>
                        </a:rPr>
                        <a:t>Compatibility Matrix for Terminals</a:t>
                      </a:r>
                    </a:p>
                  </a:txBody>
                  <a:tcPr marL="7203" marR="7203" marT="7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updated on Mar. 2012</a:t>
                      </a:r>
                    </a:p>
                  </a:txBody>
                  <a:tcPr marL="7203" marR="7203" marT="7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Item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MG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Remark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Current Ver.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P1.7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Next Ver.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P2.0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FCD for next ver.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DEC-11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LDP-6000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Only for the Korean market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LDP-7000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LDP-7200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P2.0</a:t>
                      </a:r>
                      <a:r>
                        <a:rPr lang="en-US" sz="800" b="0" i="0" u="none" strike="noStrike" dirty="0" smtClean="0">
                          <a:latin typeface="Verdana"/>
                        </a:rPr>
                        <a:t>+</a:t>
                      </a:r>
                    </a:p>
                    <a:p>
                      <a:pPr algn="l" fontAlgn="ctr"/>
                      <a:r>
                        <a:rPr lang="en-US" sz="800" b="0" i="0" u="none" strike="noStrike" dirty="0" smtClean="0">
                          <a:latin typeface="Verdana"/>
                        </a:rPr>
                        <a:t>(MAR-12</a:t>
                      </a:r>
                    </a:p>
                    <a:p>
                      <a:pPr algn="l" fontAlgn="ctr"/>
                      <a:r>
                        <a:rPr lang="en-US" sz="800" b="0" i="0" u="none" strike="noStrike" dirty="0" smtClean="0">
                          <a:latin typeface="Verdana"/>
                        </a:rPr>
                        <a:t>USA </a:t>
                      </a:r>
                      <a:r>
                        <a:rPr lang="en-US" sz="800" b="0" i="0" u="none" strike="noStrike" dirty="0">
                          <a:latin typeface="Verdana"/>
                        </a:rPr>
                        <a:t>only)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Activation by license key for USA J/V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LDP-9000 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LIP-7000 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EOL in end, 2011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LIP-8002/8002A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SIP </a:t>
                      </a:r>
                      <a:r>
                        <a:rPr lang="en-US" sz="800" b="0" i="0" u="none" strike="noStrike" dirty="0" smtClean="0">
                          <a:latin typeface="Verdana"/>
                        </a:rPr>
                        <a:t>protocol phone</a:t>
                      </a:r>
                      <a:endParaRPr lang="en-US" sz="800" b="0" i="0" u="none" strike="noStrike" dirty="0">
                        <a:latin typeface="Verdana"/>
                      </a:endParaRP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LIP-8000 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.LIP-8004D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.LIP-8008D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.LIP-8012D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.LIP-8024D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.LIP-8040L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.LIP-8050V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.LIP-8012LSS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.LIP-8040LSS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latin typeface="Verdana"/>
                        </a:rPr>
                        <a:t>P2.0+ (MAR-12)</a:t>
                      </a:r>
                      <a:endParaRPr lang="en-US" sz="800" b="0" i="0" u="none" strike="noStrike" dirty="0">
                        <a:latin typeface="Verdana"/>
                      </a:endParaRP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.LIP-8012DSS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.LIP-8048DSS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LIP-8000E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.LIP-8002E/AE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P2.0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.LIP-8008E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P2.0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.LIP-8012E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P2.0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.LIP-8024E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P2.0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.LIP-8040E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P2.0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.LIP-8050E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latin typeface="Verdana"/>
                        </a:rPr>
                        <a:t>P2.5</a:t>
                      </a:r>
                      <a:endParaRPr lang="en-US" sz="800" b="0" i="0" u="none" strike="noStrike" dirty="0">
                        <a:latin typeface="Verdana"/>
                      </a:endParaRP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203" marR="7203" marT="7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rgbClr val="00285E"/>
              </a:buClr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</a:t>
            </a: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rgbClr val="00285E"/>
              </a:buClr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</a:t>
            </a: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331640" y="1368840"/>
          <a:ext cx="6288360" cy="4220400"/>
        </p:xfrm>
        <a:graphic>
          <a:graphicData uri="http://schemas.openxmlformats.org/drawingml/2006/table">
            <a:tbl>
              <a:tblPr/>
              <a:tblGrid>
                <a:gridCol w="1500269"/>
                <a:gridCol w="915057"/>
                <a:gridCol w="3873034"/>
              </a:tblGrid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Item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MG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Remark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Current Ver.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P1.7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Next Ver.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P2.0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FCD for next ver.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DEC-11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LIP-9000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.LIP-9020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latin typeface="Verdana"/>
                        </a:rPr>
                        <a:t>P2.5</a:t>
                      </a:r>
                      <a:endParaRPr lang="en-US" sz="800" b="0" i="0" u="none" strike="noStrike" dirty="0">
                        <a:latin typeface="Verdana"/>
                      </a:endParaRP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.LIP-9070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latin typeface="Verdana"/>
                        </a:rPr>
                        <a:t>P2.5</a:t>
                      </a:r>
                      <a:endParaRPr lang="en-US" sz="800" b="0" i="0" u="none" strike="noStrike" dirty="0">
                        <a:latin typeface="Verdana"/>
                      </a:endParaRP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IP-88xx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SIP Extension license key needed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.IP8802/IP8802A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.IP8815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.IP8820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.IP8830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.IP8840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  .IP8850 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IP-88xxE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TBD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latin typeface="Verdana"/>
                        </a:rPr>
                        <a:t>Availability </a:t>
                      </a:r>
                      <a:r>
                        <a:rPr lang="en-US" sz="800" b="0" i="0" u="none" strike="noStrike" dirty="0">
                          <a:latin typeface="Verdana"/>
                        </a:rPr>
                        <a:t>not considered yet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ACT-50 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WIT-400H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P2.0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SIP, EOL in end 2012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WIT-400HE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P2.5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Proprietary (ipKTS) protocol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LWS-WK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  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Due to technological limitation, availability not considered for iPECS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GDC-400H 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GDC-450H 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GDC-500H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P2.5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DECT handset with </a:t>
                      </a:r>
                      <a:r>
                        <a:rPr lang="en-US" sz="800" b="0" i="0" u="none" strike="noStrike" dirty="0" smtClean="0">
                          <a:latin typeface="Verdana"/>
                        </a:rPr>
                        <a:t>Bluetooth</a:t>
                      </a:r>
                      <a:endParaRPr lang="en-US" sz="800" b="0" i="0" u="none" strike="noStrike" dirty="0">
                        <a:latin typeface="Verdana"/>
                      </a:endParaRP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GDC-400B 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Not available for US market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GDC-600B 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Not available for US market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GDC-600BE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P2.0+(MAR-12)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latin typeface="Verdana"/>
                        </a:rPr>
                        <a:t>EU Standard version / USA version will be GA in P5.6 &amp; P2.0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GDC-1000Bi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P2.5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Standard SIP Phones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3rd party SIP phone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LGE VCS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latin typeface="Verdana"/>
                        </a:rPr>
                        <a:t>  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SIP based H/W video codec</a:t>
                      </a:r>
                    </a:p>
                  </a:txBody>
                  <a:tcPr marL="7353" marR="7353" marT="7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680"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dirty="0">
                        <a:latin typeface="Verdana"/>
                      </a:endParaRPr>
                    </a:p>
                  </a:txBody>
                  <a:tcPr marL="7353" marR="7353" marT="735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dirty="0">
                        <a:latin typeface="Verdana"/>
                      </a:endParaRPr>
                    </a:p>
                  </a:txBody>
                  <a:tcPr marL="7353" marR="7353" marT="735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dirty="0">
                        <a:latin typeface="Verdana"/>
                      </a:endParaRPr>
                    </a:p>
                  </a:txBody>
                  <a:tcPr marL="7353" marR="7353" marT="735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068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latin typeface="Verdana"/>
                        </a:rPr>
                        <a:t>Note] Pxx+ : Temporary Version or ECO for Upgrade</a:t>
                      </a:r>
                    </a:p>
                  </a:txBody>
                  <a:tcPr marL="7353" marR="7353" marT="73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rgbClr val="00285E"/>
              </a:buClr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</a:t>
            </a: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432641" y="836721"/>
          <a:ext cx="8280923" cy="5616622"/>
        </p:xfrm>
        <a:graphic>
          <a:graphicData uri="http://schemas.openxmlformats.org/drawingml/2006/table">
            <a:tbl>
              <a:tblPr/>
              <a:tblGrid>
                <a:gridCol w="1545594"/>
                <a:gridCol w="2877182"/>
                <a:gridCol w="1034029"/>
                <a:gridCol w="2824118"/>
              </a:tblGrid>
              <a:tr h="29135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latin typeface="Verdana"/>
                        </a:rPr>
                        <a:t>Compatibility Matrix for Applications</a:t>
                      </a: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updated on Mar. 2012</a:t>
                      </a: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Item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Description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MG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Remark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</a:tr>
              <a:tr h="1875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Current Version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P1.7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75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Next Version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P2.0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75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FCD for the next ver.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latin typeface="Verdana"/>
                        </a:rPr>
                        <a:t>DEC-11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Ez phone 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Desk top CTI client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Ez ATD 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Windows based PC-Attendant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Phontage Basic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IP Soft Client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Phontage Deluxe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IP Soft Client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3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iPECS Attendant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IP Attendant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P2.0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iPECS Communicator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Soft Client for Android Smart Phone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P2.0+(MAR-12)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Soft Client for iPhone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P2.5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UCS 2.6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Server based UCS S/W Bundle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UCS 3.0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Server based UCS S/W Bundle with Android Client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P2.5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iPECS CCS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b="0" i="0" u="none" strike="noStrike" dirty="0">
                          <a:latin typeface="Verdana"/>
                        </a:rPr>
                        <a:t>Contact Center Suite for iPECS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P2.5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latin typeface="Verdana"/>
                        </a:rPr>
                        <a:t>LIK integration will be ready in P5.6 </a:t>
                      </a:r>
                      <a:br>
                        <a:rPr lang="en-US" sz="700" b="0" i="0" u="none" strike="noStrike" dirty="0">
                          <a:latin typeface="Verdana"/>
                        </a:rPr>
                      </a:br>
                      <a:r>
                        <a:rPr lang="en-US" sz="700" b="0" i="0" u="none" strike="noStrike" dirty="0">
                          <a:latin typeface="Verdana"/>
                        </a:rPr>
                        <a:t>whereas CCS will be ready by March, 2012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iPECS IPCR P1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Linux based IP Call Recording Software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P2.0+ (MAR-12)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iPECS NMS P1 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Network Management Solution Phase 1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iPECS NMS P2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Network Management Solution Phase 2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P2.5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UMS P1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Unified Messaging Solution Phase 1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latin typeface="Verdana"/>
                        </a:rPr>
                        <a:t>   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UMS P2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Unified Messaging Solution Phase 2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P2.5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Web phone 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Web based IP Softphone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P2.0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In-skin UM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Blade type Unified Messaging Solution for MG/MBX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P2.5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latin typeface="Verdana"/>
                        </a:rPr>
                        <a:t>Only for MG/MBX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UDM P1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Unified Device Management Phase 1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√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UDM P2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Unified Device Management Phase 2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P2.5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Video Conference Solution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HD Video </a:t>
                      </a:r>
                      <a:r>
                        <a:rPr lang="en-US" sz="600" b="0" i="0" u="none" strike="noStrike" dirty="0" smtClean="0">
                          <a:latin typeface="Verdana"/>
                        </a:rPr>
                        <a:t>Conference </a:t>
                      </a:r>
                      <a:r>
                        <a:rPr lang="en-US" sz="600" b="0" i="0" u="none" strike="noStrike" dirty="0">
                          <a:latin typeface="Verdana"/>
                        </a:rPr>
                        <a:t>Solution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 smtClean="0">
                          <a:latin typeface="Verdana"/>
                        </a:rPr>
                        <a:t>P2.5</a:t>
                      </a:r>
                      <a:endParaRPr lang="en-US" sz="6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 dirty="0">
                          <a:latin typeface="Verdana"/>
                        </a:rPr>
                        <a:t>　</a:t>
                      </a:r>
                    </a:p>
                  </a:txBody>
                  <a:tcPr marL="5680" marR="5680" marT="5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3"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516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latin typeface="Verdana"/>
                        </a:rPr>
                        <a:t>Note] Pxx+ : Temporary Version or ECO for Upgrade</a:t>
                      </a: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dirty="0">
                        <a:latin typeface="Verdana"/>
                      </a:endParaRPr>
                    </a:p>
                  </a:txBody>
                  <a:tcPr marL="5680" marR="5680" marT="568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85E"/>
              </a:buClr>
              <a:buSzTx/>
              <a:tabLst/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00034" y="805744"/>
            <a:ext cx="8072494" cy="5143536"/>
          </a:xfrm>
          <a:prstGeom prst="roundRect">
            <a:avLst>
              <a:gd name="adj" fmla="val 85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Development Time Plan and Current Status</a:t>
            </a: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</a:pPr>
            <a:endParaRPr lang="en-US" altLang="ko-KR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charset="0"/>
            </a:endParaRPr>
          </a:p>
        </p:txBody>
      </p:sp>
      <p:grpSp>
        <p:nvGrpSpPr>
          <p:cNvPr id="9" name="그룹 189"/>
          <p:cNvGrpSpPr>
            <a:grpSpLocks/>
          </p:cNvGrpSpPr>
          <p:nvPr/>
        </p:nvGrpSpPr>
        <p:grpSpPr bwMode="auto">
          <a:xfrm>
            <a:off x="1408093" y="1362347"/>
            <a:ext cx="6912768" cy="430213"/>
            <a:chOff x="1757531" y="727037"/>
            <a:chExt cx="990161" cy="182565"/>
          </a:xfrm>
        </p:grpSpPr>
        <p:cxnSp>
          <p:nvCxnSpPr>
            <p:cNvPr id="10" name="직선 연결선 639"/>
            <p:cNvCxnSpPr>
              <a:cxnSpLocks noChangeShapeType="1"/>
            </p:cNvCxnSpPr>
            <p:nvPr/>
          </p:nvCxnSpPr>
          <p:spPr bwMode="auto">
            <a:xfrm rot="5400000">
              <a:off x="1667042" y="817526"/>
              <a:ext cx="182565" cy="1587"/>
            </a:xfrm>
            <a:prstGeom prst="line">
              <a:avLst/>
            </a:prstGeom>
            <a:noFill/>
            <a:ln w="22225" algn="ctr">
              <a:solidFill>
                <a:srgbClr val="4A7EBB"/>
              </a:solidFill>
              <a:round/>
              <a:headEnd/>
              <a:tailEnd/>
            </a:ln>
          </p:spPr>
        </p:cxnSp>
        <p:cxnSp>
          <p:nvCxnSpPr>
            <p:cNvPr id="11" name="직선 연결선 640"/>
            <p:cNvCxnSpPr>
              <a:cxnSpLocks noChangeShapeType="1"/>
            </p:cNvCxnSpPr>
            <p:nvPr/>
          </p:nvCxnSpPr>
          <p:spPr bwMode="auto">
            <a:xfrm>
              <a:off x="1759118" y="727037"/>
              <a:ext cx="987312" cy="1588"/>
            </a:xfrm>
            <a:prstGeom prst="line">
              <a:avLst/>
            </a:prstGeom>
            <a:noFill/>
            <a:ln w="22225" algn="ctr">
              <a:solidFill>
                <a:srgbClr val="4A7EBB"/>
              </a:solidFill>
              <a:round/>
              <a:headEnd/>
              <a:tailEnd/>
            </a:ln>
          </p:spPr>
        </p:cxnSp>
        <p:cxnSp>
          <p:nvCxnSpPr>
            <p:cNvPr id="12" name="직선 연결선 641"/>
            <p:cNvCxnSpPr>
              <a:cxnSpLocks noChangeShapeType="1"/>
            </p:cNvCxnSpPr>
            <p:nvPr/>
          </p:nvCxnSpPr>
          <p:spPr bwMode="auto">
            <a:xfrm rot="5400000">
              <a:off x="2673872" y="799270"/>
              <a:ext cx="146052" cy="1588"/>
            </a:xfrm>
            <a:prstGeom prst="line">
              <a:avLst/>
            </a:prstGeom>
            <a:noFill/>
            <a:ln w="22225" algn="ctr">
              <a:solidFill>
                <a:srgbClr val="4A7EBB"/>
              </a:solidFill>
              <a:round/>
              <a:headEnd/>
              <a:tailEnd/>
            </a:ln>
          </p:spPr>
        </p:cxnSp>
      </p:grp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344056" y="1597297"/>
          <a:ext cx="704842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4738"/>
                <a:gridCol w="1174738"/>
                <a:gridCol w="1174738"/>
                <a:gridCol w="1174738"/>
                <a:gridCol w="1174738"/>
                <a:gridCol w="1174738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alt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2</a:t>
                      </a:r>
                      <a:endParaRPr lang="ko-KR" altLang="en-US" sz="1400" dirty="0"/>
                    </a:p>
                  </a:txBody>
                  <a:tcPr marL="99060" marR="99060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3</a:t>
                      </a:r>
                      <a:endParaRPr lang="ko-KR" altLang="en-US" sz="1400" dirty="0"/>
                    </a:p>
                  </a:txBody>
                  <a:tcPr marL="99060" marR="99060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4</a:t>
                      </a:r>
                      <a:endParaRPr lang="ko-KR" altLang="en-US" sz="1400" dirty="0"/>
                    </a:p>
                  </a:txBody>
                  <a:tcPr marL="99060" marR="99060"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5</a:t>
                      </a:r>
                      <a:endParaRPr lang="ko-KR" altLang="en-US" sz="1400" dirty="0"/>
                    </a:p>
                  </a:txBody>
                  <a:tcPr marL="99060" marR="99060" anchor="ctr" anchorCtr="1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marL="99060" marR="99060" anchor="ctr" anchorCtr="1"/>
                </a:tc>
              </a:tr>
            </a:tbl>
          </a:graphicData>
        </a:graphic>
      </p:graphicFrame>
      <p:sp>
        <p:nvSpPr>
          <p:cNvPr id="17" name="Text Box 719"/>
          <p:cNvSpPr txBox="1">
            <a:spLocks noChangeArrowheads="1"/>
          </p:cNvSpPr>
          <p:nvPr/>
        </p:nvSpPr>
        <p:spPr bwMode="auto">
          <a:xfrm>
            <a:off x="2843808" y="2195785"/>
            <a:ext cx="105606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kumimoji="0" lang="en-US" altLang="ko-KR" sz="1200" b="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L/T &amp; F/T</a:t>
            </a:r>
            <a:endParaRPr kumimoji="0" lang="en-US" altLang="ko-KR" sz="1200" b="0" dirty="0">
              <a:solidFill>
                <a:srgbClr val="000000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sp>
        <p:nvSpPr>
          <p:cNvPr id="18" name="Text Box 722"/>
          <p:cNvSpPr txBox="1">
            <a:spLocks noChangeArrowheads="1"/>
          </p:cNvSpPr>
          <p:nvPr/>
        </p:nvSpPr>
        <p:spPr bwMode="auto">
          <a:xfrm>
            <a:off x="4502398" y="2492896"/>
            <a:ext cx="431528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3/30</a:t>
            </a:r>
            <a:endParaRPr kumimoji="0" lang="en-US" altLang="ko-KR" sz="1000" b="0" dirty="0">
              <a:solidFill>
                <a:srgbClr val="000000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sp>
        <p:nvSpPr>
          <p:cNvPr id="21" name="Line 717"/>
          <p:cNvSpPr>
            <a:spLocks noChangeShapeType="1"/>
          </p:cNvSpPr>
          <p:nvPr/>
        </p:nvSpPr>
        <p:spPr bwMode="auto">
          <a:xfrm>
            <a:off x="2482317" y="2494235"/>
            <a:ext cx="2377715" cy="0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 dirty="0">
              <a:latin typeface="+mn-lt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367869" y="2025922"/>
            <a:ext cx="7033468" cy="41393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b="0" dirty="0">
              <a:solidFill>
                <a:prstClr val="white"/>
              </a:solidFill>
            </a:endParaRPr>
          </a:p>
        </p:txBody>
      </p:sp>
      <p:sp>
        <p:nvSpPr>
          <p:cNvPr id="24" name="Line 709"/>
          <p:cNvSpPr>
            <a:spLocks noChangeShapeType="1"/>
          </p:cNvSpPr>
          <p:nvPr/>
        </p:nvSpPr>
        <p:spPr bwMode="auto">
          <a:xfrm>
            <a:off x="1403648" y="2494235"/>
            <a:ext cx="1224136" cy="0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 dirty="0">
              <a:latin typeface="+mn-lt"/>
            </a:endParaRPr>
          </a:p>
        </p:txBody>
      </p:sp>
      <p:sp>
        <p:nvSpPr>
          <p:cNvPr id="25" name="Text Box 722"/>
          <p:cNvSpPr txBox="1">
            <a:spLocks noChangeArrowheads="1"/>
          </p:cNvSpPr>
          <p:nvPr/>
        </p:nvSpPr>
        <p:spPr bwMode="auto">
          <a:xfrm>
            <a:off x="2555776" y="2492896"/>
            <a:ext cx="431528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2/08</a:t>
            </a:r>
            <a:endParaRPr kumimoji="0" lang="en-US" altLang="ko-KR" sz="1000" b="0" dirty="0">
              <a:solidFill>
                <a:srgbClr val="000000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sp>
        <p:nvSpPr>
          <p:cNvPr id="26" name="Text Box 714"/>
          <p:cNvSpPr txBox="1">
            <a:spLocks noChangeArrowheads="1"/>
          </p:cNvSpPr>
          <p:nvPr/>
        </p:nvSpPr>
        <p:spPr bwMode="auto">
          <a:xfrm>
            <a:off x="1403648" y="2060849"/>
            <a:ext cx="108715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kumimoji="0" lang="en-US" altLang="ko-KR" sz="1200" b="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Development</a:t>
            </a:r>
          </a:p>
          <a:p>
            <a:pPr algn="ctr">
              <a:buFont typeface="Arial" charset="0"/>
              <a:buNone/>
            </a:pP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&amp; Test</a:t>
            </a:r>
            <a:endParaRPr kumimoji="0" lang="en-US" altLang="ko-KR" sz="1200" b="0" dirty="0">
              <a:solidFill>
                <a:srgbClr val="000000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sp>
        <p:nvSpPr>
          <p:cNvPr id="27" name="Line 709"/>
          <p:cNvSpPr>
            <a:spLocks noChangeShapeType="1"/>
          </p:cNvSpPr>
          <p:nvPr/>
        </p:nvSpPr>
        <p:spPr bwMode="auto">
          <a:xfrm>
            <a:off x="3923928" y="3068960"/>
            <a:ext cx="936104" cy="0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 dirty="0">
              <a:latin typeface="+mn-lt"/>
            </a:endParaRPr>
          </a:p>
        </p:txBody>
      </p:sp>
      <p:sp>
        <p:nvSpPr>
          <p:cNvPr id="28" name="Text Box 716"/>
          <p:cNvSpPr txBox="1">
            <a:spLocks noChangeArrowheads="1"/>
          </p:cNvSpPr>
          <p:nvPr/>
        </p:nvSpPr>
        <p:spPr bwMode="auto">
          <a:xfrm>
            <a:off x="3995936" y="2792735"/>
            <a:ext cx="792088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kumimoji="0" lang="en-US" altLang="ko-KR" sz="1200" b="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QA Test</a:t>
            </a:r>
            <a:endParaRPr kumimoji="0" lang="en-US" altLang="ko-KR" sz="1200" b="0" dirty="0">
              <a:solidFill>
                <a:srgbClr val="000000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sp>
        <p:nvSpPr>
          <p:cNvPr id="33" name="TextBox 129"/>
          <p:cNvSpPr txBox="1">
            <a:spLocks noChangeArrowheads="1"/>
          </p:cNvSpPr>
          <p:nvPr/>
        </p:nvSpPr>
        <p:spPr bwMode="auto">
          <a:xfrm>
            <a:off x="5220072" y="2276872"/>
            <a:ext cx="2736304" cy="892552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>
                <a:alpha val="49019"/>
              </a:schemeClr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Current Status: Now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(on 4 Apr)</a:t>
            </a: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Lab Test in Russia</a:t>
            </a:r>
          </a:p>
          <a:p>
            <a:pPr>
              <a:buFont typeface="Arial" charset="0"/>
              <a:buChar char="•"/>
            </a:pP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Field Test in Italy</a:t>
            </a:r>
          </a:p>
          <a:p>
            <a:pPr>
              <a:buFont typeface="Arial" charset="0"/>
              <a:buChar char="•"/>
            </a:pP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Under QA Test.</a:t>
            </a: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QA Test will be finished by middle of April.</a:t>
            </a:r>
          </a:p>
        </p:txBody>
      </p:sp>
      <p:sp>
        <p:nvSpPr>
          <p:cNvPr id="34" name="직사각형 10"/>
          <p:cNvSpPr>
            <a:spLocks noChangeArrowheads="1"/>
          </p:cNvSpPr>
          <p:nvPr/>
        </p:nvSpPr>
        <p:spPr bwMode="auto">
          <a:xfrm>
            <a:off x="179512" y="2039908"/>
            <a:ext cx="1151844" cy="4117157"/>
          </a:xfrm>
          <a:prstGeom prst="rect">
            <a:avLst/>
          </a:prstGeom>
          <a:solidFill>
            <a:srgbClr val="4F81BD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0" lang="en-US" altLang="ko-KR" sz="1400" dirty="0">
                <a:solidFill>
                  <a:srgbClr val="FFFFFF"/>
                </a:solidFill>
                <a:latin typeface="+mn-lt"/>
                <a:ea typeface="맑은 고딕" pitchFamily="50" charset="-127"/>
                <a:cs typeface="Arial" charset="0"/>
              </a:rPr>
              <a:t> </a:t>
            </a:r>
            <a:r>
              <a:rPr kumimoji="0" lang="en-US" altLang="ko-KR" sz="1400" dirty="0" smtClean="0">
                <a:solidFill>
                  <a:srgbClr val="FFFFFF"/>
                </a:solidFill>
                <a:latin typeface="+mn-lt"/>
                <a:ea typeface="맑은 고딕" pitchFamily="50" charset="-127"/>
                <a:cs typeface="Arial" charset="0"/>
              </a:rPr>
              <a:t>iPECS-MG</a:t>
            </a:r>
            <a:endParaRPr kumimoji="0" lang="en-US" altLang="ko-KR" sz="1400" dirty="0">
              <a:solidFill>
                <a:srgbClr val="FFFFFF"/>
              </a:solidFill>
              <a:latin typeface="+mn-lt"/>
              <a:ea typeface="맑은 고딕" pitchFamily="50" charset="-127"/>
              <a:cs typeface="Arial" charset="0"/>
            </a:endParaRPr>
          </a:p>
          <a:p>
            <a:pPr algn="ctr"/>
            <a:endParaRPr kumimoji="0" lang="en-US" altLang="ko-KR" sz="1400" dirty="0">
              <a:solidFill>
                <a:srgbClr val="FFFFFF"/>
              </a:solidFill>
              <a:latin typeface="+mn-lt"/>
              <a:ea typeface="맑은 고딕" pitchFamily="50" charset="-127"/>
              <a:cs typeface="Arial" charset="0"/>
            </a:endParaRPr>
          </a:p>
          <a:p>
            <a:pPr algn="ctr"/>
            <a:r>
              <a:rPr kumimoji="0" lang="en-US" altLang="ko-KR" sz="1400" dirty="0" smtClean="0">
                <a:solidFill>
                  <a:srgbClr val="FFFFFF"/>
                </a:solidFill>
                <a:latin typeface="+mn-lt"/>
                <a:ea typeface="맑은 고딕" pitchFamily="50" charset="-127"/>
                <a:cs typeface="Arial" charset="0"/>
              </a:rPr>
              <a:t>V2.0B</a:t>
            </a:r>
            <a:endParaRPr kumimoji="0" lang="en-US" altLang="ko-KR" sz="1400" dirty="0">
              <a:solidFill>
                <a:srgbClr val="FFFFFF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sp>
        <p:nvSpPr>
          <p:cNvPr id="57" name="TextBox 166"/>
          <p:cNvSpPr txBox="1">
            <a:spLocks noChangeArrowheads="1"/>
          </p:cNvSpPr>
          <p:nvPr/>
        </p:nvSpPr>
        <p:spPr bwMode="auto">
          <a:xfrm>
            <a:off x="3707904" y="4110752"/>
            <a:ext cx="1372492" cy="892552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>
                <a:alpha val="49019"/>
              </a:schemeClr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LCD </a:t>
            </a:r>
            <a:endParaRPr kumimoji="0" lang="en-US" altLang="ko-KR" sz="1000" b="0" dirty="0" smtClean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Italian</a:t>
            </a:r>
          </a:p>
          <a:p>
            <a:pPr>
              <a:buFont typeface="Arial" charset="0"/>
              <a:buChar char="•"/>
            </a:pP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Russian</a:t>
            </a:r>
            <a:endParaRPr kumimoji="0" lang="en-US" altLang="ko-KR" sz="1000" b="0" dirty="0" smtClean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French for Morocco</a:t>
            </a:r>
            <a:endParaRPr kumimoji="0" lang="en-US" altLang="ko-KR" sz="1000" b="0" dirty="0" smtClean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French for Canada</a:t>
            </a:r>
            <a:endParaRPr kumimoji="0" lang="en-US" altLang="ko-KR" sz="1000" b="0" dirty="0" smtClean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</p:txBody>
      </p:sp>
      <p:sp>
        <p:nvSpPr>
          <p:cNvPr id="62" name="Text Box 714"/>
          <p:cNvSpPr txBox="1">
            <a:spLocks noChangeArrowheads="1"/>
          </p:cNvSpPr>
          <p:nvPr/>
        </p:nvSpPr>
        <p:spPr bwMode="auto">
          <a:xfrm>
            <a:off x="4355976" y="2202135"/>
            <a:ext cx="650441" cy="277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FCD</a:t>
            </a:r>
            <a:endParaRPr kumimoji="0" lang="en-US" altLang="ko-KR" sz="1200" b="0" dirty="0">
              <a:solidFill>
                <a:srgbClr val="000000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sp>
        <p:nvSpPr>
          <p:cNvPr id="63" name="Text Box 14"/>
          <p:cNvSpPr txBox="1">
            <a:spLocks noChangeArrowheads="1"/>
          </p:cNvSpPr>
          <p:nvPr/>
        </p:nvSpPr>
        <p:spPr bwMode="auto">
          <a:xfrm>
            <a:off x="4440896" y="1196752"/>
            <a:ext cx="690563" cy="307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ko-KR" sz="140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2012</a:t>
            </a:r>
            <a:endParaRPr kumimoji="0" lang="en-US" altLang="ko-KR" sz="1400" dirty="0">
              <a:solidFill>
                <a:srgbClr val="000000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sp>
        <p:nvSpPr>
          <p:cNvPr id="65" name="TextBox 166"/>
          <p:cNvSpPr txBox="1">
            <a:spLocks noChangeArrowheads="1"/>
          </p:cNvSpPr>
          <p:nvPr/>
        </p:nvSpPr>
        <p:spPr bwMode="auto">
          <a:xfrm>
            <a:off x="3707904" y="5046856"/>
            <a:ext cx="1372492" cy="1046440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>
                <a:alpha val="49019"/>
              </a:schemeClr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VMIB Prompt </a:t>
            </a:r>
            <a:endParaRPr kumimoji="0" lang="en-US" altLang="ko-KR" sz="1200" dirty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  <a:p>
            <a:pPr>
              <a:buFont typeface="Arial" charset="0"/>
              <a:buChar char="•"/>
            </a:pPr>
            <a:r>
              <a:rPr kumimoji="0" lang="en-US" altLang="ko-KR" sz="1000" b="0" dirty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Italian</a:t>
            </a:r>
            <a:endParaRPr kumimoji="0" lang="en-US" altLang="ko-KR" sz="1000" b="0" dirty="0" smtClean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Russian</a:t>
            </a:r>
            <a:endParaRPr kumimoji="0" lang="en-US" altLang="ko-KR" sz="1000" b="0" dirty="0" smtClean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CALA Spanish</a:t>
            </a:r>
            <a:endParaRPr kumimoji="0" lang="en-US" altLang="ko-KR" sz="1000" b="0" dirty="0" smtClean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French for Morocco</a:t>
            </a:r>
            <a:endParaRPr kumimoji="0" lang="en-US" altLang="ko-KR" sz="1000" b="0" dirty="0" smtClean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French for Canada</a:t>
            </a:r>
            <a:endParaRPr kumimoji="0" lang="en-US" altLang="ko-KR" sz="1000" b="0" dirty="0" smtClean="0">
              <a:solidFill>
                <a:srgbClr val="000000"/>
              </a:solidFill>
              <a:latin typeface="+mn-lt"/>
              <a:ea typeface="맑은 고딕" pitchFamily="50" charset="-127"/>
            </a:endParaRPr>
          </a:p>
        </p:txBody>
      </p:sp>
      <p:sp>
        <p:nvSpPr>
          <p:cNvPr id="67" name="Text Box 722"/>
          <p:cNvSpPr txBox="1">
            <a:spLocks noChangeArrowheads="1"/>
          </p:cNvSpPr>
          <p:nvPr/>
        </p:nvSpPr>
        <p:spPr bwMode="auto">
          <a:xfrm>
            <a:off x="4530185" y="3068960"/>
            <a:ext cx="431528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3/30</a:t>
            </a:r>
            <a:endParaRPr kumimoji="0" lang="en-US" altLang="ko-KR" sz="1000" b="0" dirty="0">
              <a:solidFill>
                <a:srgbClr val="000000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1389688" y="3501008"/>
            <a:ext cx="70014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Line 709"/>
          <p:cNvSpPr>
            <a:spLocks noChangeShapeType="1"/>
          </p:cNvSpPr>
          <p:nvPr/>
        </p:nvSpPr>
        <p:spPr bwMode="auto">
          <a:xfrm>
            <a:off x="3923928" y="4000292"/>
            <a:ext cx="936104" cy="0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ko-KR" altLang="en-US" dirty="0">
              <a:latin typeface="+mn-lt"/>
            </a:endParaRPr>
          </a:p>
        </p:txBody>
      </p:sp>
      <p:sp>
        <p:nvSpPr>
          <p:cNvPr id="73" name="Text Box 716"/>
          <p:cNvSpPr txBox="1">
            <a:spLocks noChangeArrowheads="1"/>
          </p:cNvSpPr>
          <p:nvPr/>
        </p:nvSpPr>
        <p:spPr bwMode="auto">
          <a:xfrm>
            <a:off x="3923928" y="3717032"/>
            <a:ext cx="93610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kumimoji="0" lang="en-US" altLang="ko-KR" sz="1200" b="0" dirty="0" smtClean="0">
                <a:solidFill>
                  <a:srgbClr val="000000"/>
                </a:solidFill>
                <a:latin typeface="+mn-lt"/>
                <a:ea typeface="맑은 고딕" pitchFamily="50" charset="-127"/>
                <a:cs typeface="Arial" charset="0"/>
              </a:rPr>
              <a:t>Translation</a:t>
            </a:r>
            <a:endParaRPr kumimoji="0" lang="en-US" altLang="ko-KR" sz="1200" b="0" dirty="0">
              <a:solidFill>
                <a:srgbClr val="000000"/>
              </a:solidFill>
              <a:latin typeface="+mn-lt"/>
              <a:ea typeface="맑은 고딕" pitchFamily="50" charset="-127"/>
              <a:cs typeface="Arial" charset="0"/>
            </a:endParaRPr>
          </a:p>
        </p:txBody>
      </p:sp>
      <p:sp>
        <p:nvSpPr>
          <p:cNvPr id="74" name="TextBox 129"/>
          <p:cNvSpPr txBox="1">
            <a:spLocks noChangeArrowheads="1"/>
          </p:cNvSpPr>
          <p:nvPr/>
        </p:nvSpPr>
        <p:spPr bwMode="auto">
          <a:xfrm>
            <a:off x="5220072" y="3573016"/>
            <a:ext cx="2736304" cy="738664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>
                <a:alpha val="49019"/>
              </a:schemeClr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Current Status: Now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(on 4 Apr)</a:t>
            </a:r>
          </a:p>
          <a:p>
            <a:pPr>
              <a:buFont typeface="Arial" charset="0"/>
              <a:buChar char="•"/>
            </a:pP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Italian VMIB prompt is finished.</a:t>
            </a:r>
          </a:p>
          <a:p>
            <a:pPr>
              <a:buFont typeface="Arial" charset="0"/>
              <a:buChar char="•"/>
            </a:pPr>
            <a:r>
              <a:rPr kumimoji="0" lang="en-US" altLang="ko-KR" sz="100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 For others, </a:t>
            </a:r>
            <a:r>
              <a:rPr kumimoji="0" lang="en-US" altLang="ko-KR" sz="1000" b="0" dirty="0" smtClean="0">
                <a:solidFill>
                  <a:srgbClr val="000000"/>
                </a:solidFill>
                <a:latin typeface="+mn-lt"/>
                <a:ea typeface="맑은 고딕" pitchFamily="50" charset="-127"/>
              </a:rPr>
              <a:t>translation and our development will be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85E"/>
              </a:buClr>
              <a:buSzTx/>
              <a:tabLst/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00034" y="1000108"/>
            <a:ext cx="8072494" cy="5143536"/>
          </a:xfrm>
          <a:prstGeom prst="roundRect">
            <a:avLst>
              <a:gd name="adj" fmla="val 8554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Upgrade Features</a:t>
            </a: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Compatibility Matrix for Terminals</a:t>
            </a: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Compatibility Matrix for Applications</a:t>
            </a: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Development Time Plan and Current Status</a:t>
            </a:r>
          </a:p>
          <a:p>
            <a:pPr eaLnBrk="0" latinLnBrk="0" hangingPunct="0">
              <a:lnSpc>
                <a:spcPct val="130000"/>
              </a:lnSpc>
            </a:pPr>
            <a:endParaRPr lang="en-US" altLang="ko-KR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85E"/>
              </a:buClr>
              <a:buSzTx/>
              <a:tabLst/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00034" y="1000108"/>
            <a:ext cx="8072494" cy="5143536"/>
          </a:xfrm>
          <a:prstGeom prst="roundRect">
            <a:avLst>
              <a:gd name="adj" fmla="val 8554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Enhancing terminal portfolio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1)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GDC-600BE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- EU &amp; NA DECT support     </a:t>
            </a:r>
            <a:endParaRPr lang="en-US" altLang="ko-KR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2)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LIP-8000E series (LIP-8002E/08E/12E/24E/40E)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- Supporting VPN, LLDP for UDM, DHCP, XML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3) WIT-400H (No SIP phone lock key needed)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4) Station Type DSS Usage (LIP-8040LSS)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- With LIP-8000 series </a:t>
            </a:r>
          </a:p>
          <a:p>
            <a:pPr eaLnBrk="0" latinLnBrk="0" hangingPunct="0">
              <a:lnSpc>
                <a:spcPct val="130000"/>
              </a:lnSpc>
            </a:pPr>
            <a:endParaRPr lang="en-US" altLang="ko-KR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charset="0"/>
            </a:endParaRPr>
          </a:p>
          <a:p>
            <a:pPr lvl="0"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kumimoji="0" lang="en-US" altLang="ko-KR" sz="2000" b="1" kern="0" dirty="0" smtClean="0">
                <a:solidFill>
                  <a:srgbClr val="595959">
                    <a:lumMod val="50000"/>
                  </a:srgb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Enhancing system capability</a:t>
            </a: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rgbClr val="595959">
                    <a:lumMod val="50000"/>
                  </a:srgb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1) </a:t>
            </a:r>
            <a:r>
              <a:rPr lang="en-US" altLang="ko-KR" kern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Supporting Hot Swap of MG-SLIB</a:t>
            </a:r>
          </a:p>
          <a:p>
            <a:pPr eaLnBrk="0" latinLnBrk="0" hangingPunct="0">
              <a:lnSpc>
                <a:spcPct val="130000"/>
              </a:lnSpc>
            </a:pPr>
            <a:endParaRPr lang="en-US" altLang="ko-KR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rgbClr val="00285E"/>
              </a:buClr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</a:t>
            </a: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00034" y="908720"/>
            <a:ext cx="8072494" cy="5256584"/>
          </a:xfrm>
          <a:prstGeom prst="roundRect">
            <a:avLst>
              <a:gd name="adj" fmla="val 8554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Building up application portfolio</a:t>
            </a:r>
          </a:p>
          <a:p>
            <a:pPr lvl="0"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2000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sz="2000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1)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iPECS Attendant : New iPECS Attendant lock key needed</a:t>
            </a: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- Office features are available now</a:t>
            </a: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 - IP Bridge Mode supported</a:t>
            </a: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2) Web phone : New Web Phone lock key needed</a:t>
            </a: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3) ezPhone 1st TSP Login Method Change</a:t>
            </a: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- IP address -&gt; ID(station number)/Password</a:t>
            </a: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4) iPECS Communicator (Android) : New lock key needed     </a:t>
            </a: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5) IPCR : New IPCR lock key needed / VOIP channel needed</a:t>
            </a: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- When recording, 1 VOIB channel is used.</a:t>
            </a:r>
          </a:p>
          <a:p>
            <a:pPr lvl="0" eaLnBrk="0" latinLnBrk="0" hangingPunct="0">
              <a:lnSpc>
                <a:spcPct val="130000"/>
              </a:lnSpc>
            </a:pPr>
            <a:endParaRPr lang="en-US" altLang="ko-KR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charset="0"/>
            </a:endParaRP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( * NOTE: For 4) and 5), 1st countries are Korea and Italy. 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rgbClr val="00285E"/>
              </a:buClr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</a:t>
            </a: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00034" y="857232"/>
            <a:ext cx="8072494" cy="5357850"/>
          </a:xfrm>
          <a:prstGeom prst="roundRect">
            <a:avLst>
              <a:gd name="adj" fmla="val 8554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Security Enhancement</a:t>
            </a:r>
          </a:p>
          <a:p>
            <a:pPr lvl="0" eaLnBrk="0" latinLnBrk="0" hangingPunct="0">
              <a:lnSpc>
                <a:spcPct val="130000"/>
              </a:lnSpc>
            </a:pPr>
            <a:endParaRPr lang="en-US" altLang="ko-KR" sz="1400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lvl="0" eaLnBrk="0" latinLnBrk="0" hangingPunct="0">
              <a:lnSpc>
                <a:spcPct val="130000"/>
              </a:lnSpc>
            </a:pPr>
            <a:r>
              <a:rPr lang="en-US" altLang="ko-KR" sz="1400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</a:t>
            </a:r>
            <a:r>
              <a:rPr lang="en-US" altLang="ko-KR" kern="0" dirty="0" smtClean="0">
                <a:solidFill>
                  <a:srgbClr val="595959">
                    <a:lumMod val="50000"/>
                  </a:srgb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1)</a:t>
            </a:r>
            <a:r>
              <a:rPr lang="en-US" altLang="ko-KR" kern="0" dirty="0" smtClean="0">
                <a:solidFill>
                  <a:srgbClr val="595959">
                    <a:lumMod val="50000"/>
                  </a:srgb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Strong Password Rule</a:t>
            </a:r>
            <a:r>
              <a:rPr lang="en-US" altLang="ko-KR" kern="0" dirty="0" smtClean="0">
                <a:solidFill>
                  <a:srgbClr val="595959">
                    <a:lumMod val="50000"/>
                  </a:srgb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</a:t>
            </a:r>
            <a:endParaRPr lang="en-US" altLang="ko-KR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2) Password Display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3) Enhanced Security for PC Application (ID/Password Encryption)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  - ezPhone, Phontage, UCS client, Web phone</a:t>
            </a:r>
            <a:endParaRPr lang="ko-KR" altLang="en-US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ko-KR" altLang="en-US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4) E-mail SSL/TLS support 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  - SMDR E-Mail, Voice Mail E-Mail Notification E-Mail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5) Same LAN Access Rule in Web Admin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6) Compressed Database Upload/Download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7) TLS(HTTPS) is default 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  - https:// should be used instead of http://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rgbClr val="00285E"/>
              </a:buClr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</a:t>
            </a: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00034" y="857232"/>
            <a:ext cx="8072494" cy="5357850"/>
          </a:xfrm>
          <a:prstGeom prst="roundRect">
            <a:avLst>
              <a:gd name="adj" fmla="val 8554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System Features</a:t>
            </a: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1400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2000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-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Emergency Supervisor, Override Privilege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Call Cut Off timer, Fail Over PSTN (H.323 CO Call)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Voice Mail Service Retrial, Tenant Group Access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Updated SMDR Option 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Tone Service For DECT Switched-Off Case</a:t>
            </a:r>
          </a:p>
          <a:p>
            <a:pPr eaLnBrk="0" latinLnBrk="0" hangingPunct="0">
              <a:lnSpc>
                <a:spcPct val="130000"/>
              </a:lnSpc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Direct/Indirect Held CO Retrieve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Call Forward (Internal call/External call)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Mobile Extension Call Back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Station Group Forward Destination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Wake-Up Failure Ring to Attendant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rgbClr val="00285E"/>
              </a:buClr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</a:t>
            </a: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00034" y="857232"/>
            <a:ext cx="8072494" cy="5357850"/>
          </a:xfrm>
          <a:prstGeom prst="roundRect">
            <a:avLst>
              <a:gd name="adj" fmla="val 8554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VM Features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Private message, Delivery confirmation, Future delivery  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- Fast Forward/Rewind, Pause/Start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- Temporary Greeting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- Personal Operator Mailbox Enhancement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- Delete Sent Message, VM LCD Enhancement, VM Name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- VM Password Input, VM Slot Assignment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- SMTP Port for VM E-Mail Notification</a:t>
            </a:r>
          </a:p>
          <a:p>
            <a:pPr eaLnBrk="0" latinLnBrk="0" hangingPunct="0">
              <a:lnSpc>
                <a:spcPct val="130000"/>
              </a:lnSpc>
              <a:defRPr/>
            </a:pPr>
            <a:endParaRPr lang="en-US" altLang="ko-KR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charset="0"/>
            </a:endParaRP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( * NOTE: For new features, new added prompts are needed 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        to be recorded.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 And new LCD message texts are needed to be translated.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rgbClr val="00285E"/>
              </a:buClr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</a:t>
            </a: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00034" y="857232"/>
            <a:ext cx="8072494" cy="5357850"/>
          </a:xfrm>
          <a:prstGeom prst="roundRect">
            <a:avLst>
              <a:gd name="adj" fmla="val 8554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CO Features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2000" kern="0" dirty="0" smtClean="0">
                <a:solidFill>
                  <a:srgbClr val="595959">
                    <a:lumMod val="50000"/>
                  </a:srgb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-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System Authorization Codes (Password)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Virtual Subscriber, Private CO Group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Digit Map Table (Enbloc Prefix)</a:t>
            </a:r>
          </a:p>
          <a:p>
            <a:pPr eaLnBrk="0" latinLnBrk="0" hangingPunct="0">
              <a:lnSpc>
                <a:spcPct val="130000"/>
              </a:lnSpc>
              <a:defRPr/>
            </a:pPr>
            <a:endParaRPr lang="en-US" altLang="ko-KR" sz="2000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Digital Phone Features</a:t>
            </a:r>
            <a:r>
              <a:rPr lang="en-US" altLang="ko-KR" sz="2000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2000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-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USB Auto Call Record</a:t>
            </a:r>
          </a:p>
          <a:p>
            <a:pPr eaLnBrk="0" latinLnBrk="0" hangingPunct="0">
              <a:lnSpc>
                <a:spcPct val="130000"/>
              </a:lnSpc>
              <a:defRPr/>
            </a:pPr>
            <a:endParaRPr lang="en-US" altLang="ko-KR" sz="2000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SIP Phone Features</a:t>
            </a:r>
            <a:r>
              <a:rPr lang="en-US" altLang="ko-KR" sz="2000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2000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-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Voice Mail Notification, BLF, Distinctive Ring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Call Back, Intrusion, Override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텍스트 개체 틀 13"/>
          <p:cNvSpPr txBox="1">
            <a:spLocks/>
          </p:cNvSpPr>
          <p:nvPr/>
        </p:nvSpPr>
        <p:spPr>
          <a:xfrm>
            <a:off x="285720" y="115888"/>
            <a:ext cx="8207375" cy="504825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rgbClr val="00285E"/>
              </a:buClr>
              <a:defRPr/>
            </a:pP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iPECS-MG </a:t>
            </a:r>
            <a:r>
              <a:rPr kumimoji="0" lang="en-US" altLang="ko-KR" sz="28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V2.0B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00034" y="857232"/>
            <a:ext cx="8072494" cy="5357850"/>
          </a:xfrm>
          <a:prstGeom prst="roundRect">
            <a:avLst>
              <a:gd name="adj" fmla="val 8554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0" hangingPunct="0">
              <a:lnSpc>
                <a:spcPct val="130000"/>
              </a:lnSpc>
              <a:defRPr/>
            </a:pPr>
            <a:endParaRPr lang="en-US" altLang="ko-KR" sz="2000" kern="0" dirty="0" smtClean="0">
              <a:solidFill>
                <a:schemeClr val="tx1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  <a:defRPr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ACD Group Supervisor Features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2000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-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Agent’s call Recording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Agent’s call Conference</a:t>
            </a:r>
          </a:p>
          <a:p>
            <a:pPr eaLnBrk="0" latinLnBrk="0" hangingPunct="0">
              <a:lnSpc>
                <a:spcPct val="130000"/>
              </a:lnSpc>
            </a:pPr>
            <a:endParaRPr lang="en-US" altLang="ko-KR" sz="2000" b="1" kern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eaLnBrk="0" latinLnBrk="0" hangingPunct="0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2000" b="1" kern="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Web Features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2000" kern="0" dirty="0" smtClean="0">
                <a:solidFill>
                  <a:srgbClr val="595959">
                    <a:lumMod val="50000"/>
                  </a:srgb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  </a:t>
            </a:r>
            <a:r>
              <a:rPr lang="en-US" altLang="ko-KR" sz="2000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 </a:t>
            </a: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Numbering Plan Preview, Prompt List Preview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- Station Web Program, Station Web User Guide Translation 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kern="0" dirty="0" smtClean="0">
                <a:solidFill>
                  <a:schemeClr val="tx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charset="0"/>
              </a:rPr>
              <a:t>     (tool)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g-ericsson 템플렛서식파일">
  <a:themeElements>
    <a:clrScheme name="LG-Ericsson">
      <a:dk1>
        <a:srgbClr val="595959"/>
      </a:dk1>
      <a:lt1>
        <a:srgbClr val="FFFFFF"/>
      </a:lt1>
      <a:dk2>
        <a:srgbClr val="00285E"/>
      </a:dk2>
      <a:lt2>
        <a:srgbClr val="595959"/>
      </a:lt2>
      <a:accent1>
        <a:srgbClr val="00285E"/>
      </a:accent1>
      <a:accent2>
        <a:srgbClr val="89BA17"/>
      </a:accent2>
      <a:accent3>
        <a:srgbClr val="F08A00"/>
      </a:accent3>
      <a:accent4>
        <a:srgbClr val="595959"/>
      </a:accent4>
      <a:accent5>
        <a:srgbClr val="00A9D4"/>
      </a:accent5>
      <a:accent6>
        <a:srgbClr val="C5003D"/>
      </a:accent6>
      <a:hlink>
        <a:srgbClr val="7B0664"/>
      </a:hlink>
      <a:folHlink>
        <a:srgbClr val="00A9D4"/>
      </a:folHlink>
    </a:clrScheme>
    <a:fontScheme name="LG-Ericsson">
      <a:majorFont>
        <a:latin typeface="Ericsson Sans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White Powerpoint Template">
  <a:themeElements>
    <a:clrScheme name="2_White Powerpoint Template 1">
      <a:dk1>
        <a:srgbClr val="5D5D63"/>
      </a:dk1>
      <a:lt1>
        <a:srgbClr val="FFFFFF"/>
      </a:lt1>
      <a:dk2>
        <a:srgbClr val="000000"/>
      </a:dk2>
      <a:lt2>
        <a:srgbClr val="B2B2B2"/>
      </a:lt2>
      <a:accent1>
        <a:srgbClr val="00A19C"/>
      </a:accent1>
      <a:accent2>
        <a:srgbClr val="B727BF"/>
      </a:accent2>
      <a:accent3>
        <a:srgbClr val="FFFFFF"/>
      </a:accent3>
      <a:accent4>
        <a:srgbClr val="4E4E53"/>
      </a:accent4>
      <a:accent5>
        <a:srgbClr val="AACDCB"/>
      </a:accent5>
      <a:accent6>
        <a:srgbClr val="A622AD"/>
      </a:accent6>
      <a:hlink>
        <a:srgbClr val="FF7200"/>
      </a:hlink>
      <a:folHlink>
        <a:srgbClr val="FFB300"/>
      </a:folHlink>
    </a:clrScheme>
    <a:fontScheme name="2_White Powerpoint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3">
            <a:lumMod val="50000"/>
          </a:schemeClr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36000" rIns="36000" bIns="360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dirty="0" err="1" smtClean="0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>
        <a:spAutoFit/>
      </a:bodyPr>
      <a:lstStyle>
        <a:defPPr>
          <a:buFont typeface="Arial" pitchFamily="34" charset="0"/>
          <a:buChar char="&gt;"/>
          <a:defRPr sz="1400" dirty="0" smtClean="0">
            <a:solidFill>
              <a:schemeClr val="tx1">
                <a:lumMod val="50000"/>
              </a:schemeClr>
            </a:solidFill>
            <a:ea typeface="굴림" pitchFamily="50" charset="-127"/>
          </a:defRPr>
        </a:defPPr>
      </a:lstStyle>
    </a:txDef>
  </a:objectDefaults>
  <a:extraClrSchemeLst>
    <a:extraClrScheme>
      <a:clrScheme name="2_White Powerpoint Template 1">
        <a:dk1>
          <a:srgbClr val="5D5D63"/>
        </a:dk1>
        <a:lt1>
          <a:srgbClr val="FFFFFF"/>
        </a:lt1>
        <a:dk2>
          <a:srgbClr val="000000"/>
        </a:dk2>
        <a:lt2>
          <a:srgbClr val="B2B2B2"/>
        </a:lt2>
        <a:accent1>
          <a:srgbClr val="00A19C"/>
        </a:accent1>
        <a:accent2>
          <a:srgbClr val="B727BF"/>
        </a:accent2>
        <a:accent3>
          <a:srgbClr val="FFFFFF"/>
        </a:accent3>
        <a:accent4>
          <a:srgbClr val="4E4E53"/>
        </a:accent4>
        <a:accent5>
          <a:srgbClr val="AACDCB"/>
        </a:accent5>
        <a:accent6>
          <a:srgbClr val="A622AD"/>
        </a:accent6>
        <a:hlink>
          <a:srgbClr val="FF7200"/>
        </a:hlink>
        <a:folHlink>
          <a:srgbClr val="FFB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lg-ericsson 템플렛서식파일</Template>
  <TotalTime>19987</TotalTime>
  <Words>1234</Words>
  <Application>Microsoft Office PowerPoint</Application>
  <PresentationFormat>화면 슬라이드 쇼(4:3)</PresentationFormat>
  <Paragraphs>408</Paragraphs>
  <Slides>13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13</vt:i4>
      </vt:variant>
    </vt:vector>
  </HeadingPairs>
  <TitlesOfParts>
    <vt:vector size="15" baseType="lpstr">
      <vt:lpstr>lg-ericsson 템플렛서식파일</vt:lpstr>
      <vt:lpstr>3_White Powerpoint Template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LG-Ericsson Powerpoint Template</dc:title>
  <dc:creator>LG-Ericsson</dc:creator>
  <cp:lastModifiedBy>박성준(Sungjun Park)</cp:lastModifiedBy>
  <cp:revision>687</cp:revision>
  <dcterms:created xsi:type="dcterms:W3CDTF">2010-07-08T02:03:15Z</dcterms:created>
  <dcterms:modified xsi:type="dcterms:W3CDTF">2012-05-05T05:03:11Z</dcterms:modified>
</cp:coreProperties>
</file>