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4" r:id="rId2"/>
    <p:sldId id="265" r:id="rId3"/>
    <p:sldId id="298" r:id="rId4"/>
    <p:sldId id="270" r:id="rId5"/>
    <p:sldId id="271" r:id="rId6"/>
    <p:sldId id="282" r:id="rId7"/>
    <p:sldId id="283" r:id="rId8"/>
    <p:sldId id="284" r:id="rId9"/>
    <p:sldId id="285" r:id="rId10"/>
  </p:sldIdLst>
  <p:sldSz cx="9144000" cy="6858000" type="screen4x3"/>
  <p:notesSz cx="6797675" cy="987425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944" y="-4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5" d="100"/>
          <a:sy n="75" d="100"/>
        </p:scale>
        <p:origin x="-3850" y="-97"/>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B55527D8-20F1-452F-B13F-CA4A3DCBD979}" type="datetimeFigureOut">
              <a:rPr lang="ko-KR" altLang="en-US" smtClean="0"/>
              <a:pPr/>
              <a:t>2012-05-05</a:t>
            </a:fld>
            <a:endParaRPr lang="ko-KR" altLang="en-US"/>
          </a:p>
        </p:txBody>
      </p:sp>
      <p:sp>
        <p:nvSpPr>
          <p:cNvPr id="4" name="바닥글 개체 틀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9E2F1B3B-34EC-4DE7-92A7-7364272F66F2}"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B5028A5A-DA61-47B3-AFDD-5D6E3016E5EC}" type="datetimeFigureOut">
              <a:rPr lang="ko-KR" altLang="en-US" smtClean="0"/>
              <a:pPr/>
              <a:t>2012-05-05</a:t>
            </a:fld>
            <a:endParaRPr lang="ko-KR" altLang="en-US"/>
          </a:p>
        </p:txBody>
      </p:sp>
      <p:sp>
        <p:nvSpPr>
          <p:cNvPr id="4" name="슬라이드 이미지 개체 틀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B3A16B7B-161F-4250-9C3F-5F8A942B99BD}"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altLang="ko-KR" dirty="0" smtClean="0">
              <a:ea typeface="굴림" pitchFamily="50"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931863" y="741363"/>
            <a:ext cx="4933950" cy="3702050"/>
          </a:xfrm>
          <a:ln/>
        </p:spPr>
      </p:sp>
      <p:sp>
        <p:nvSpPr>
          <p:cNvPr id="34819" name="Rectangle 3"/>
          <p:cNvSpPr>
            <a:spLocks noGrp="1" noChangeArrowheads="1"/>
          </p:cNvSpPr>
          <p:nvPr>
            <p:ph type="body" idx="1"/>
          </p:nvPr>
        </p:nvSpPr>
        <p:spPr>
          <a:xfrm>
            <a:off x="679464" y="4691303"/>
            <a:ext cx="5438748" cy="4441651"/>
          </a:xfrm>
          <a:noFill/>
          <a:ln/>
        </p:spPr>
        <p:txBody>
          <a:bodyPr/>
          <a:lstStyle/>
          <a:p>
            <a:endParaRPr lang="ko-KR" altLang="en-US" dirty="0" smtClean="0">
              <a:ea typeface="굴림" pitchFamily="50"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슬라이드 이미지 개체 틀 1"/>
          <p:cNvSpPr>
            <a:spLocks noGrp="1" noRot="1" noChangeAspect="1" noTextEdit="1"/>
          </p:cNvSpPr>
          <p:nvPr>
            <p:ph type="sldImg"/>
          </p:nvPr>
        </p:nvSpPr>
        <p:spPr>
          <a:xfrm>
            <a:off x="931863" y="741363"/>
            <a:ext cx="4933950" cy="3702050"/>
          </a:xfrm>
          <a:ln/>
        </p:spPr>
      </p:sp>
      <p:sp>
        <p:nvSpPr>
          <p:cNvPr id="36867" name="슬라이드 노트 개체 틀 2"/>
          <p:cNvSpPr>
            <a:spLocks noGrp="1"/>
          </p:cNvSpPr>
          <p:nvPr>
            <p:ph type="body" idx="1"/>
          </p:nvPr>
        </p:nvSpPr>
        <p:spPr>
          <a:xfrm>
            <a:off x="679464" y="4689772"/>
            <a:ext cx="5438748" cy="4443182"/>
          </a:xfrm>
          <a:noFill/>
          <a:ln/>
        </p:spPr>
        <p:txBody>
          <a:bodyPr lIns="91431" tIns="45716" rIns="91431" bIns="45716"/>
          <a:lstStyle/>
          <a:p>
            <a:pPr eaLnBrk="1" hangingPunct="1">
              <a:spcBef>
                <a:spcPct val="0"/>
              </a:spcBef>
            </a:pPr>
            <a:r>
              <a:rPr lang="ko-KR" altLang="en-US" smtClean="0">
                <a:ea typeface="굴림" pitchFamily="50" charset="-127"/>
              </a:rPr>
              <a:t>인사말</a:t>
            </a:r>
            <a:endParaRPr lang="en-US" altLang="ko-KR" smtClean="0">
              <a:ea typeface="굴림" pitchFamily="50" charset="-127"/>
            </a:endParaRPr>
          </a:p>
          <a:p>
            <a:pPr eaLnBrk="1" hangingPunct="1">
              <a:spcBef>
                <a:spcPct val="0"/>
              </a:spcBef>
            </a:pPr>
            <a:r>
              <a:rPr lang="ko-KR" altLang="en-US" smtClean="0">
                <a:ea typeface="굴림" pitchFamily="50" charset="-127"/>
              </a:rPr>
              <a:t>메시지 남기는 시간</a:t>
            </a:r>
            <a:endParaRPr lang="en-US" altLang="ko-KR" smtClean="0">
              <a:ea typeface="굴림" pitchFamily="50" charset="-127"/>
            </a:endParaRPr>
          </a:p>
          <a:p>
            <a:pPr eaLnBrk="1" hangingPunct="1">
              <a:spcBef>
                <a:spcPct val="0"/>
              </a:spcBef>
            </a:pPr>
            <a:r>
              <a:rPr lang="ko-KR" altLang="en-US" smtClean="0">
                <a:ea typeface="굴림" pitchFamily="50" charset="-127"/>
              </a:rPr>
              <a:t>메시지 개수</a:t>
            </a:r>
            <a:endParaRPr lang="en-US" altLang="ko-KR" smtClean="0">
              <a:ea typeface="굴림" pitchFamily="50" charset="-127"/>
            </a:endParaRPr>
          </a:p>
          <a:p>
            <a:pPr eaLnBrk="1" hangingPunct="1">
              <a:spcBef>
                <a:spcPct val="0"/>
              </a:spcBef>
            </a:pPr>
            <a:r>
              <a:rPr lang="ko-KR" altLang="en-US" smtClean="0">
                <a:ea typeface="굴림" pitchFamily="50" charset="-127"/>
              </a:rPr>
              <a:t>메시지 유지 날짜</a:t>
            </a:r>
            <a:endParaRPr lang="en-US" altLang="ko-KR" smtClean="0">
              <a:ea typeface="굴림" pitchFamily="50" charset="-127"/>
            </a:endParaRPr>
          </a:p>
          <a:p>
            <a:pPr eaLnBrk="1" hangingPunct="1">
              <a:spcBef>
                <a:spcPct val="0"/>
              </a:spcBef>
            </a:pPr>
            <a:r>
              <a:rPr lang="ko-KR" altLang="en-US" smtClean="0">
                <a:ea typeface="굴림" pitchFamily="50" charset="-127"/>
              </a:rPr>
              <a:t>이메일 송부 여부</a:t>
            </a:r>
            <a:endParaRPr lang="en-US" altLang="ko-KR" smtClean="0">
              <a:ea typeface="굴림" pitchFamily="50" charset="-127"/>
            </a:endParaRPr>
          </a:p>
          <a:p>
            <a:pPr eaLnBrk="1" hangingPunct="1">
              <a:spcBef>
                <a:spcPct val="0"/>
              </a:spcBef>
            </a:pPr>
            <a:r>
              <a:rPr lang="en-US" altLang="ko-KR" smtClean="0">
                <a:ea typeface="굴림" pitchFamily="50" charset="-127"/>
              </a:rPr>
              <a:t>PGM 243 </a:t>
            </a:r>
            <a:r>
              <a:rPr lang="en-US" altLang="ko-KR" smtClean="0"/>
              <a:t>Private Message Mark for Private Message</a:t>
            </a:r>
            <a:endParaRPr lang="en-US" altLang="ko-KR" smtClean="0">
              <a:ea typeface="굴림" pitchFamily="50" charset="-127"/>
            </a:endParaRPr>
          </a:p>
          <a:p>
            <a:pPr eaLnBrk="1" hangingPunct="1">
              <a:spcBef>
                <a:spcPct val="0"/>
              </a:spcBef>
            </a:pPr>
            <a:endParaRPr lang="en-US" altLang="ko-KR" smtClean="0">
              <a:ea typeface="굴림" pitchFamily="50" charset="-127"/>
            </a:endParaRPr>
          </a:p>
          <a:p>
            <a:pPr eaLnBrk="1" hangingPunct="1">
              <a:spcBef>
                <a:spcPct val="0"/>
              </a:spcBef>
            </a:pPr>
            <a:r>
              <a:rPr lang="ko-KR" altLang="en-US" smtClean="0">
                <a:ea typeface="굴림" pitchFamily="50" charset="-127"/>
              </a:rPr>
              <a:t>녹음후</a:t>
            </a:r>
            <a:r>
              <a:rPr lang="en-US" altLang="ko-KR" smtClean="0">
                <a:ea typeface="굴림" pitchFamily="50" charset="-127"/>
              </a:rPr>
              <a:t>#</a:t>
            </a:r>
            <a:r>
              <a:rPr lang="ko-KR" altLang="en-US" smtClean="0">
                <a:ea typeface="굴림" pitchFamily="50" charset="-127"/>
              </a:rPr>
              <a:t> </a:t>
            </a:r>
            <a:r>
              <a:rPr lang="en-US" altLang="ko-KR" smtClean="0">
                <a:ea typeface="굴림" pitchFamily="50" charset="-127"/>
              </a:rPr>
              <a:t>1. </a:t>
            </a:r>
            <a:r>
              <a:rPr lang="ko-KR" altLang="en-US" smtClean="0">
                <a:ea typeface="굴림" pitchFamily="50" charset="-127"/>
              </a:rPr>
              <a:t>일반</a:t>
            </a:r>
            <a:r>
              <a:rPr lang="en-US" altLang="ko-KR" smtClean="0">
                <a:ea typeface="굴림" pitchFamily="50" charset="-127"/>
              </a:rPr>
              <a:t>, 2.</a:t>
            </a:r>
            <a:r>
              <a:rPr lang="ko-KR" altLang="en-US" smtClean="0">
                <a:ea typeface="굴림" pitchFamily="50" charset="-127"/>
              </a:rPr>
              <a:t>응급</a:t>
            </a:r>
            <a:r>
              <a:rPr lang="en-US" altLang="ko-KR" smtClean="0">
                <a:ea typeface="굴림" pitchFamily="50" charset="-127"/>
              </a:rPr>
              <a:t>, 3. </a:t>
            </a:r>
            <a:r>
              <a:rPr lang="ko-KR" altLang="en-US" smtClean="0">
                <a:ea typeface="굴림" pitchFamily="50" charset="-127"/>
              </a:rPr>
              <a:t>사설</a:t>
            </a:r>
            <a:r>
              <a:rPr lang="en-US" altLang="ko-KR" smtClean="0">
                <a:ea typeface="굴림" pitchFamily="50" charset="-127"/>
              </a:rPr>
              <a:t>(</a:t>
            </a:r>
            <a:r>
              <a:rPr lang="ko-KR" altLang="en-US" smtClean="0">
                <a:ea typeface="굴림" pitchFamily="50" charset="-127"/>
              </a:rPr>
              <a:t>전달불가</a:t>
            </a:r>
            <a:r>
              <a:rPr lang="en-US" altLang="ko-KR" smtClean="0">
                <a:ea typeface="굴림" pitchFamily="50" charset="-127"/>
              </a:rPr>
              <a:t>) =&gt; page 24</a:t>
            </a:r>
          </a:p>
        </p:txBody>
      </p:sp>
      <p:sp>
        <p:nvSpPr>
          <p:cNvPr id="36868" name="슬라이드 번호 개체 틀 3"/>
          <p:cNvSpPr txBox="1">
            <a:spLocks noGrp="1"/>
          </p:cNvSpPr>
          <p:nvPr/>
        </p:nvSpPr>
        <p:spPr bwMode="auto">
          <a:xfrm>
            <a:off x="3850294" y="9379542"/>
            <a:ext cx="2945861" cy="493177"/>
          </a:xfrm>
          <a:prstGeom prst="rect">
            <a:avLst/>
          </a:prstGeom>
          <a:noFill/>
          <a:ln w="9525">
            <a:noFill/>
            <a:miter lim="800000"/>
            <a:headEnd/>
            <a:tailEnd/>
          </a:ln>
        </p:spPr>
        <p:txBody>
          <a:bodyPr lIns="91431" tIns="45716" rIns="91431" bIns="45716" anchor="b"/>
          <a:lstStyle/>
          <a:p>
            <a:pPr algn="r" defTabSz="914423"/>
            <a:fld id="{4A5FE1CA-99A7-41B1-BBF7-5B50C1AB5856}" type="slidenum">
              <a:rPr lang="ko-KR" altLang="en-US" sz="1200">
                <a:latin typeface="맑은 고딕" pitchFamily="50" charset="-127"/>
                <a:ea typeface="맑은 고딕" pitchFamily="50" charset="-127"/>
              </a:rPr>
              <a:pPr algn="r" defTabSz="914423"/>
              <a:t>3</a:t>
            </a:fld>
            <a:endParaRPr lang="en-US" altLang="ko-KR" sz="1200" dirty="0">
              <a:latin typeface="맑은 고딕" pitchFamily="50" charset="-127"/>
              <a:ea typeface="맑은 고딕" pitchFamily="50"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
        <p:nvSpPr>
          <p:cNvPr id="4" name="슬라이드 번호 개체 틀 3"/>
          <p:cNvSpPr>
            <a:spLocks noGrp="1"/>
          </p:cNvSpPr>
          <p:nvPr>
            <p:ph type="sldNum" sz="quarter" idx="10"/>
          </p:nvPr>
        </p:nvSpPr>
        <p:spPr/>
        <p:txBody>
          <a:bodyPr/>
          <a:lstStyle/>
          <a:p>
            <a:fld id="{B3A16B7B-161F-4250-9C3F-5F8A942B99BD}" type="slidenum">
              <a:rPr lang="ko-KR" altLang="en-US" smtClean="0"/>
              <a:pPr/>
              <a:t>4</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슬라이드 이미지 개체 틀 1"/>
          <p:cNvSpPr>
            <a:spLocks noGrp="1" noRot="1" noChangeAspect="1" noTextEdit="1"/>
          </p:cNvSpPr>
          <p:nvPr>
            <p:ph type="sldImg"/>
          </p:nvPr>
        </p:nvSpPr>
        <p:spPr>
          <a:xfrm>
            <a:off x="931863" y="741363"/>
            <a:ext cx="4933950" cy="3702050"/>
          </a:xfrm>
          <a:ln/>
        </p:spPr>
      </p:sp>
      <p:sp>
        <p:nvSpPr>
          <p:cNvPr id="39939" name="슬라이드 노트 개체 틀 2"/>
          <p:cNvSpPr>
            <a:spLocks noGrp="1"/>
          </p:cNvSpPr>
          <p:nvPr>
            <p:ph type="body" idx="1"/>
          </p:nvPr>
        </p:nvSpPr>
        <p:spPr>
          <a:xfrm>
            <a:off x="679464" y="4689772"/>
            <a:ext cx="5438748" cy="4443182"/>
          </a:xfrm>
          <a:noFill/>
          <a:ln/>
        </p:spPr>
        <p:txBody>
          <a:bodyPr lIns="91431" tIns="45716" rIns="91431" bIns="45716"/>
          <a:lstStyle/>
          <a:p>
            <a:pPr eaLnBrk="1" hangingPunct="1">
              <a:spcBef>
                <a:spcPct val="0"/>
              </a:spcBef>
            </a:pPr>
            <a:endParaRPr lang="en-US" altLang="ko-KR" dirty="0" smtClean="0">
              <a:ea typeface="굴림" pitchFamily="50" charset="-127"/>
            </a:endParaRPr>
          </a:p>
        </p:txBody>
      </p:sp>
      <p:sp>
        <p:nvSpPr>
          <p:cNvPr id="39940" name="슬라이드 번호 개체 틀 3"/>
          <p:cNvSpPr txBox="1">
            <a:spLocks noGrp="1"/>
          </p:cNvSpPr>
          <p:nvPr/>
        </p:nvSpPr>
        <p:spPr bwMode="auto">
          <a:xfrm>
            <a:off x="3850294" y="9379542"/>
            <a:ext cx="2945861" cy="493177"/>
          </a:xfrm>
          <a:prstGeom prst="rect">
            <a:avLst/>
          </a:prstGeom>
          <a:noFill/>
          <a:ln w="9525">
            <a:noFill/>
            <a:miter lim="800000"/>
            <a:headEnd/>
            <a:tailEnd/>
          </a:ln>
        </p:spPr>
        <p:txBody>
          <a:bodyPr lIns="91431" tIns="45716" rIns="91431" bIns="45716" anchor="b"/>
          <a:lstStyle/>
          <a:p>
            <a:pPr algn="r" defTabSz="914423"/>
            <a:fld id="{5FF982B2-B7CA-4574-BBC0-950CABB79B12}" type="slidenum">
              <a:rPr lang="ko-KR" altLang="en-US" sz="1200">
                <a:latin typeface="맑은 고딕" pitchFamily="50" charset="-127"/>
                <a:ea typeface="맑은 고딕" pitchFamily="50" charset="-127"/>
              </a:rPr>
              <a:pPr algn="r" defTabSz="914423"/>
              <a:t>5</a:t>
            </a:fld>
            <a:endParaRPr lang="en-US" altLang="ko-KR" sz="1200" dirty="0">
              <a:latin typeface="맑은 고딕" pitchFamily="50" charset="-127"/>
              <a:ea typeface="맑은 고딕" pitchFamily="50"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슬라이드 이미지 개체 틀 1"/>
          <p:cNvSpPr>
            <a:spLocks noGrp="1" noRot="1" noChangeAspect="1" noTextEdit="1"/>
          </p:cNvSpPr>
          <p:nvPr>
            <p:ph type="sldImg"/>
          </p:nvPr>
        </p:nvSpPr>
        <p:spPr>
          <a:xfrm>
            <a:off x="931863" y="741363"/>
            <a:ext cx="4933950" cy="3702050"/>
          </a:xfrm>
          <a:ln/>
        </p:spPr>
      </p:sp>
      <p:sp>
        <p:nvSpPr>
          <p:cNvPr id="51203" name="슬라이드 노트 개체 틀 2"/>
          <p:cNvSpPr>
            <a:spLocks noGrp="1"/>
          </p:cNvSpPr>
          <p:nvPr>
            <p:ph type="body" idx="1"/>
          </p:nvPr>
        </p:nvSpPr>
        <p:spPr>
          <a:xfrm>
            <a:off x="679464" y="4689772"/>
            <a:ext cx="5438748" cy="4443182"/>
          </a:xfrm>
          <a:noFill/>
          <a:ln/>
        </p:spPr>
        <p:txBody>
          <a:bodyPr lIns="91431" tIns="45716" rIns="91431" bIns="45716"/>
          <a:lstStyle/>
          <a:p>
            <a:pPr eaLnBrk="1" hangingPunct="1">
              <a:spcBef>
                <a:spcPct val="0"/>
              </a:spcBef>
            </a:pPr>
            <a:r>
              <a:rPr lang="en-US" altLang="ko-KR" smtClean="0">
                <a:ea typeface="굴림" pitchFamily="50" charset="-127"/>
              </a:rPr>
              <a:t>PGM 243 – F7 </a:t>
            </a:r>
            <a:r>
              <a:rPr lang="en-US" altLang="ko-KR" smtClean="0"/>
              <a:t>Confirm Message Receipt </a:t>
            </a:r>
            <a:endParaRPr lang="en-US" altLang="ko-KR" smtClean="0">
              <a:ea typeface="굴림" pitchFamily="50" charset="-127"/>
            </a:endParaRPr>
          </a:p>
        </p:txBody>
      </p:sp>
      <p:sp>
        <p:nvSpPr>
          <p:cNvPr id="51204" name="슬라이드 번호 개체 틀 3"/>
          <p:cNvSpPr txBox="1">
            <a:spLocks noGrp="1"/>
          </p:cNvSpPr>
          <p:nvPr/>
        </p:nvSpPr>
        <p:spPr bwMode="auto">
          <a:xfrm>
            <a:off x="3850294" y="9379542"/>
            <a:ext cx="2945861" cy="493177"/>
          </a:xfrm>
          <a:prstGeom prst="rect">
            <a:avLst/>
          </a:prstGeom>
          <a:noFill/>
          <a:ln w="9525">
            <a:noFill/>
            <a:miter lim="800000"/>
            <a:headEnd/>
            <a:tailEnd/>
          </a:ln>
        </p:spPr>
        <p:txBody>
          <a:bodyPr lIns="91431" tIns="45716" rIns="91431" bIns="45716" anchor="b"/>
          <a:lstStyle/>
          <a:p>
            <a:pPr algn="r" defTabSz="914423"/>
            <a:fld id="{48DA80FE-C51E-4F3E-8CEA-36D263904627}" type="slidenum">
              <a:rPr lang="ko-KR" altLang="en-US" sz="1200">
                <a:latin typeface="맑은 고딕" pitchFamily="50" charset="-127"/>
                <a:ea typeface="맑은 고딕" pitchFamily="50" charset="-127"/>
              </a:rPr>
              <a:pPr algn="r" defTabSz="914423"/>
              <a:t>6</a:t>
            </a:fld>
            <a:endParaRPr lang="en-US" altLang="ko-KR" sz="1200" dirty="0">
              <a:latin typeface="맑은 고딕" pitchFamily="50" charset="-127"/>
              <a:ea typeface="맑은 고딕" pitchFamily="50"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슬라이드 이미지 개체 틀 1"/>
          <p:cNvSpPr>
            <a:spLocks noGrp="1" noRot="1" noChangeAspect="1" noTextEdit="1"/>
          </p:cNvSpPr>
          <p:nvPr>
            <p:ph type="sldImg"/>
          </p:nvPr>
        </p:nvSpPr>
        <p:spPr>
          <a:xfrm>
            <a:off x="931863" y="741363"/>
            <a:ext cx="4933950" cy="3702050"/>
          </a:xfrm>
          <a:ln/>
        </p:spPr>
      </p:sp>
      <p:sp>
        <p:nvSpPr>
          <p:cNvPr id="52227" name="슬라이드 노트 개체 틀 2"/>
          <p:cNvSpPr>
            <a:spLocks noGrp="1"/>
          </p:cNvSpPr>
          <p:nvPr>
            <p:ph type="body" idx="1"/>
          </p:nvPr>
        </p:nvSpPr>
        <p:spPr>
          <a:xfrm>
            <a:off x="679464" y="4689772"/>
            <a:ext cx="5438748" cy="4443182"/>
          </a:xfrm>
          <a:noFill/>
          <a:ln/>
        </p:spPr>
        <p:txBody>
          <a:bodyPr lIns="91431" tIns="45716" rIns="91431" bIns="45716"/>
          <a:lstStyle/>
          <a:p>
            <a:pPr eaLnBrk="1" hangingPunct="1">
              <a:spcBef>
                <a:spcPct val="0"/>
              </a:spcBef>
            </a:pPr>
            <a:r>
              <a:rPr lang="en-US" altLang="ko-KR" smtClean="0">
                <a:ea typeface="굴림" pitchFamily="50" charset="-127"/>
              </a:rPr>
              <a:t>PGM 243 F6 - </a:t>
            </a:r>
            <a:r>
              <a:rPr lang="en-US" altLang="ko-KR" smtClean="0"/>
              <a:t>Future Delivery Message </a:t>
            </a:r>
          </a:p>
        </p:txBody>
      </p:sp>
      <p:sp>
        <p:nvSpPr>
          <p:cNvPr id="52228" name="슬라이드 번호 개체 틀 3"/>
          <p:cNvSpPr txBox="1">
            <a:spLocks noGrp="1"/>
          </p:cNvSpPr>
          <p:nvPr/>
        </p:nvSpPr>
        <p:spPr bwMode="auto">
          <a:xfrm>
            <a:off x="3850294" y="9379542"/>
            <a:ext cx="2945861" cy="493177"/>
          </a:xfrm>
          <a:prstGeom prst="rect">
            <a:avLst/>
          </a:prstGeom>
          <a:noFill/>
          <a:ln w="9525">
            <a:noFill/>
            <a:miter lim="800000"/>
            <a:headEnd/>
            <a:tailEnd/>
          </a:ln>
        </p:spPr>
        <p:txBody>
          <a:bodyPr lIns="91431" tIns="45716" rIns="91431" bIns="45716" anchor="b"/>
          <a:lstStyle/>
          <a:p>
            <a:pPr algn="r" defTabSz="914423"/>
            <a:fld id="{87804908-0458-4BC6-ACEA-71D4C6606092}" type="slidenum">
              <a:rPr lang="ko-KR" altLang="en-US" sz="1200">
                <a:latin typeface="맑은 고딕" pitchFamily="50" charset="-127"/>
                <a:ea typeface="맑은 고딕" pitchFamily="50" charset="-127"/>
              </a:rPr>
              <a:pPr algn="r" defTabSz="914423"/>
              <a:t>7</a:t>
            </a:fld>
            <a:endParaRPr lang="en-US" altLang="ko-KR" sz="1200" dirty="0">
              <a:latin typeface="맑은 고딕" pitchFamily="50" charset="-127"/>
              <a:ea typeface="맑은 고딕" pitchFamily="50"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슬라이드 이미지 개체 틀 1"/>
          <p:cNvSpPr>
            <a:spLocks noGrp="1" noRot="1" noChangeAspect="1" noTextEdit="1"/>
          </p:cNvSpPr>
          <p:nvPr>
            <p:ph type="sldImg"/>
          </p:nvPr>
        </p:nvSpPr>
        <p:spPr>
          <a:xfrm>
            <a:off x="931863" y="741363"/>
            <a:ext cx="4933950" cy="3702050"/>
          </a:xfrm>
          <a:ln/>
        </p:spPr>
      </p:sp>
      <p:sp>
        <p:nvSpPr>
          <p:cNvPr id="53251" name="슬라이드 노트 개체 틀 2"/>
          <p:cNvSpPr>
            <a:spLocks noGrp="1"/>
          </p:cNvSpPr>
          <p:nvPr>
            <p:ph type="body" idx="1"/>
          </p:nvPr>
        </p:nvSpPr>
        <p:spPr>
          <a:xfrm>
            <a:off x="679464" y="4689772"/>
            <a:ext cx="5438748" cy="4443182"/>
          </a:xfrm>
          <a:noFill/>
          <a:ln/>
        </p:spPr>
        <p:txBody>
          <a:bodyPr lIns="91431" tIns="45716" rIns="91431" bIns="45716"/>
          <a:lstStyle/>
          <a:p>
            <a:pPr eaLnBrk="1" hangingPunct="1">
              <a:spcBef>
                <a:spcPct val="0"/>
              </a:spcBef>
            </a:pPr>
            <a:endParaRPr lang="en-US" altLang="ko-KR" smtClean="0"/>
          </a:p>
        </p:txBody>
      </p:sp>
      <p:sp>
        <p:nvSpPr>
          <p:cNvPr id="53252" name="슬라이드 번호 개체 틀 3"/>
          <p:cNvSpPr txBox="1">
            <a:spLocks noGrp="1"/>
          </p:cNvSpPr>
          <p:nvPr/>
        </p:nvSpPr>
        <p:spPr bwMode="auto">
          <a:xfrm>
            <a:off x="3850294" y="9379542"/>
            <a:ext cx="2945861" cy="493177"/>
          </a:xfrm>
          <a:prstGeom prst="rect">
            <a:avLst/>
          </a:prstGeom>
          <a:noFill/>
          <a:ln w="9525">
            <a:noFill/>
            <a:miter lim="800000"/>
            <a:headEnd/>
            <a:tailEnd/>
          </a:ln>
        </p:spPr>
        <p:txBody>
          <a:bodyPr lIns="91431" tIns="45716" rIns="91431" bIns="45716" anchor="b"/>
          <a:lstStyle/>
          <a:p>
            <a:pPr algn="r" defTabSz="914423"/>
            <a:fld id="{4A5B91E6-E626-413A-8978-A0677BA33E6C}" type="slidenum">
              <a:rPr lang="ko-KR" altLang="en-US" sz="1200">
                <a:latin typeface="맑은 고딕" pitchFamily="50" charset="-127"/>
                <a:ea typeface="맑은 고딕" pitchFamily="50" charset="-127"/>
              </a:rPr>
              <a:pPr algn="r" defTabSz="914423"/>
              <a:t>8</a:t>
            </a:fld>
            <a:endParaRPr lang="en-US" altLang="ko-KR" sz="1200" dirty="0">
              <a:latin typeface="맑은 고딕" pitchFamily="50" charset="-127"/>
              <a:ea typeface="맑은 고딕" pitchFamily="50"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슬라이드 이미지 개체 틀 1"/>
          <p:cNvSpPr>
            <a:spLocks noGrp="1" noRot="1" noChangeAspect="1" noTextEdit="1"/>
          </p:cNvSpPr>
          <p:nvPr>
            <p:ph type="sldImg"/>
          </p:nvPr>
        </p:nvSpPr>
        <p:spPr>
          <a:xfrm>
            <a:off x="931863" y="741363"/>
            <a:ext cx="4933950" cy="3702050"/>
          </a:xfrm>
          <a:ln/>
        </p:spPr>
      </p:sp>
      <p:sp>
        <p:nvSpPr>
          <p:cNvPr id="54275" name="슬라이드 노트 개체 틀 2"/>
          <p:cNvSpPr>
            <a:spLocks noGrp="1"/>
          </p:cNvSpPr>
          <p:nvPr>
            <p:ph type="body" idx="1"/>
          </p:nvPr>
        </p:nvSpPr>
        <p:spPr>
          <a:xfrm>
            <a:off x="679464" y="4689772"/>
            <a:ext cx="5438748" cy="4443182"/>
          </a:xfrm>
          <a:noFill/>
          <a:ln/>
        </p:spPr>
        <p:txBody>
          <a:bodyPr lIns="91431" tIns="45716" rIns="91431" bIns="45716"/>
          <a:lstStyle/>
          <a:p>
            <a:pPr eaLnBrk="1" hangingPunct="1">
              <a:spcBef>
                <a:spcPct val="0"/>
              </a:spcBef>
            </a:pPr>
            <a:endParaRPr lang="en-US" altLang="ko-KR" smtClean="0"/>
          </a:p>
        </p:txBody>
      </p:sp>
      <p:sp>
        <p:nvSpPr>
          <p:cNvPr id="54276" name="슬라이드 번호 개체 틀 3"/>
          <p:cNvSpPr txBox="1">
            <a:spLocks noGrp="1"/>
          </p:cNvSpPr>
          <p:nvPr/>
        </p:nvSpPr>
        <p:spPr bwMode="auto">
          <a:xfrm>
            <a:off x="3850294" y="9379542"/>
            <a:ext cx="2945861" cy="493177"/>
          </a:xfrm>
          <a:prstGeom prst="rect">
            <a:avLst/>
          </a:prstGeom>
          <a:noFill/>
          <a:ln w="9525">
            <a:noFill/>
            <a:miter lim="800000"/>
            <a:headEnd/>
            <a:tailEnd/>
          </a:ln>
        </p:spPr>
        <p:txBody>
          <a:bodyPr lIns="91431" tIns="45716" rIns="91431" bIns="45716" anchor="b"/>
          <a:lstStyle/>
          <a:p>
            <a:pPr algn="r" defTabSz="914423"/>
            <a:fld id="{9EEE8FE9-3B1C-4DA8-BFC9-938E1797B150}" type="slidenum">
              <a:rPr lang="ko-KR" altLang="en-US" sz="1200">
                <a:latin typeface="맑은 고딕" pitchFamily="50" charset="-127"/>
                <a:ea typeface="맑은 고딕" pitchFamily="50" charset="-127"/>
              </a:rPr>
              <a:pPr algn="r" defTabSz="914423"/>
              <a:t>9</a:t>
            </a:fld>
            <a:endParaRPr lang="en-US" altLang="ko-KR" sz="1200" dirty="0">
              <a:latin typeface="맑은 고딕" pitchFamily="50" charset="-127"/>
              <a:ea typeface="맑은 고딕" pitchFamily="50"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7" name="Picture 8" descr="iPECS-MG"/>
          <p:cNvPicPr>
            <a:picLocks noChangeAspect="1" noChangeArrowheads="1"/>
          </p:cNvPicPr>
          <p:nvPr userDrawn="1"/>
        </p:nvPicPr>
        <p:blipFill>
          <a:blip r:embed="rId2" cstate="print">
            <a:clrChange>
              <a:clrFrom>
                <a:srgbClr val="FFFFFF"/>
              </a:clrFrom>
              <a:clrTo>
                <a:srgbClr val="FFFFFF">
                  <a:alpha val="0"/>
                </a:srgbClr>
              </a:clrTo>
            </a:clrChange>
          </a:blip>
          <a:srcRect t="42764" r="68285" b="47000"/>
          <a:stretch>
            <a:fillRect/>
          </a:stretch>
        </p:blipFill>
        <p:spPr bwMode="auto">
          <a:xfrm>
            <a:off x="228600" y="6448425"/>
            <a:ext cx="1597025" cy="331788"/>
          </a:xfrm>
          <a:prstGeom prst="rect">
            <a:avLst/>
          </a:prstGeom>
          <a:noFill/>
          <a:ln w="9525">
            <a:noFill/>
            <a:miter lim="800000"/>
            <a:headEnd/>
            <a:tailEnd/>
          </a:ln>
        </p:spPr>
      </p:pic>
      <p:pic>
        <p:nvPicPr>
          <p:cNvPr id="8" name="Picture 7" descr="F:\LG_Ericsson_PMS.jpg"/>
          <p:cNvPicPr>
            <a:picLocks noChangeAspect="1" noChangeArrowheads="1"/>
          </p:cNvPicPr>
          <p:nvPr userDrawn="1"/>
        </p:nvPicPr>
        <p:blipFill>
          <a:blip r:embed="rId3" cstate="print"/>
          <a:srcRect l="24040" t="44031" r="23639" b="44000"/>
          <a:stretch>
            <a:fillRect/>
          </a:stretch>
        </p:blipFill>
        <p:spPr bwMode="auto">
          <a:xfrm>
            <a:off x="6248400" y="6394450"/>
            <a:ext cx="2884488" cy="430213"/>
          </a:xfrm>
          <a:prstGeom prst="rect">
            <a:avLst/>
          </a:prstGeom>
          <a:noFill/>
          <a:ln w="9525">
            <a:noFill/>
            <a:miter lim="800000"/>
            <a:headEnd/>
            <a:tailEnd/>
          </a:ln>
        </p:spPr>
      </p:pic>
      <p:pic>
        <p:nvPicPr>
          <p:cNvPr id="9" name="그림 14" descr="Test.bmp"/>
          <p:cNvPicPr>
            <a:picLocks noChangeAspect="1"/>
          </p:cNvPicPr>
          <p:nvPr userDrawn="1"/>
        </p:nvPicPr>
        <p:blipFill>
          <a:blip r:embed="rId4" cstate="print"/>
          <a:srcRect/>
          <a:stretch>
            <a:fillRect/>
          </a:stretch>
        </p:blipFill>
        <p:spPr bwMode="auto">
          <a:xfrm>
            <a:off x="7059613" y="34925"/>
            <a:ext cx="2008187" cy="630238"/>
          </a:xfrm>
          <a:prstGeom prst="rect">
            <a:avLst/>
          </a:prstGeom>
          <a:noFill/>
          <a:ln w="9525">
            <a:noFill/>
            <a:miter lim="800000"/>
            <a:headEnd/>
            <a:tailEnd/>
          </a:ln>
        </p:spPr>
      </p:pic>
      <p:pic>
        <p:nvPicPr>
          <p:cNvPr id="10" name="Picture 8" descr="C:\Documents and Settings\220106\바탕 화면\11.bmp"/>
          <p:cNvPicPr>
            <a:picLocks noChangeAspect="1" noChangeArrowheads="1"/>
          </p:cNvPicPr>
          <p:nvPr userDrawn="1"/>
        </p:nvPicPr>
        <p:blipFill>
          <a:blip r:embed="rId5" cstate="print"/>
          <a:srcRect/>
          <a:stretch>
            <a:fillRect/>
          </a:stretch>
        </p:blipFill>
        <p:spPr bwMode="auto">
          <a:xfrm>
            <a:off x="0" y="0"/>
            <a:ext cx="3733800" cy="304800"/>
          </a:xfrm>
          <a:prstGeom prst="rect">
            <a:avLst/>
          </a:prstGeom>
          <a:noFill/>
          <a:ln w="9525">
            <a:noFill/>
            <a:miter lim="800000"/>
            <a:headEnd/>
            <a:tailEnd/>
          </a:ln>
        </p:spPr>
      </p:pic>
      <p:pic>
        <p:nvPicPr>
          <p:cNvPr id="11" name="Picture 9" descr="C:\Documents and Settings\220106\바탕 화면\22.bmp"/>
          <p:cNvPicPr>
            <a:picLocks noChangeAspect="1" noChangeArrowheads="1"/>
          </p:cNvPicPr>
          <p:nvPr userDrawn="1"/>
        </p:nvPicPr>
        <p:blipFill>
          <a:blip r:embed="rId6" cstate="print"/>
          <a:srcRect/>
          <a:stretch>
            <a:fillRect/>
          </a:stretch>
        </p:blipFill>
        <p:spPr bwMode="auto">
          <a:xfrm>
            <a:off x="3762375" y="0"/>
            <a:ext cx="3248025" cy="30480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pic>
        <p:nvPicPr>
          <p:cNvPr id="5" name="Picture 8" descr="iPECS-MG"/>
          <p:cNvPicPr>
            <a:picLocks noChangeAspect="1" noChangeArrowheads="1"/>
          </p:cNvPicPr>
          <p:nvPr userDrawn="1"/>
        </p:nvPicPr>
        <p:blipFill>
          <a:blip r:embed="rId2" cstate="print">
            <a:clrChange>
              <a:clrFrom>
                <a:srgbClr val="FFFFFF"/>
              </a:clrFrom>
              <a:clrTo>
                <a:srgbClr val="FFFFFF">
                  <a:alpha val="0"/>
                </a:srgbClr>
              </a:clrTo>
            </a:clrChange>
          </a:blip>
          <a:srcRect t="42764" r="68285" b="47000"/>
          <a:stretch>
            <a:fillRect/>
          </a:stretch>
        </p:blipFill>
        <p:spPr bwMode="auto">
          <a:xfrm>
            <a:off x="228600" y="6448425"/>
            <a:ext cx="1597025" cy="331788"/>
          </a:xfrm>
          <a:prstGeom prst="rect">
            <a:avLst/>
          </a:prstGeom>
          <a:noFill/>
          <a:ln w="9525">
            <a:noFill/>
            <a:miter lim="800000"/>
            <a:headEnd/>
            <a:tailEnd/>
          </a:ln>
        </p:spPr>
      </p:pic>
      <p:pic>
        <p:nvPicPr>
          <p:cNvPr id="6" name="Picture 7" descr="F:\LG_Ericsson_PMS.jpg"/>
          <p:cNvPicPr>
            <a:picLocks noChangeAspect="1" noChangeArrowheads="1"/>
          </p:cNvPicPr>
          <p:nvPr userDrawn="1"/>
        </p:nvPicPr>
        <p:blipFill>
          <a:blip r:embed="rId3" cstate="print"/>
          <a:srcRect l="24040" t="44031" r="23639" b="44000"/>
          <a:stretch>
            <a:fillRect/>
          </a:stretch>
        </p:blipFill>
        <p:spPr bwMode="auto">
          <a:xfrm>
            <a:off x="6248400" y="6394450"/>
            <a:ext cx="2884488" cy="430213"/>
          </a:xfrm>
          <a:prstGeom prst="rect">
            <a:avLst/>
          </a:prstGeom>
          <a:noFill/>
          <a:ln w="9525">
            <a:noFill/>
            <a:miter lim="800000"/>
            <a:headEnd/>
            <a:tailEnd/>
          </a:ln>
        </p:spPr>
      </p:pic>
      <p:pic>
        <p:nvPicPr>
          <p:cNvPr id="7" name="그림 14" descr="Test.bmp"/>
          <p:cNvPicPr>
            <a:picLocks noChangeAspect="1"/>
          </p:cNvPicPr>
          <p:nvPr userDrawn="1"/>
        </p:nvPicPr>
        <p:blipFill>
          <a:blip r:embed="rId4" cstate="print"/>
          <a:srcRect/>
          <a:stretch>
            <a:fillRect/>
          </a:stretch>
        </p:blipFill>
        <p:spPr bwMode="auto">
          <a:xfrm>
            <a:off x="7059613" y="34925"/>
            <a:ext cx="2008187" cy="630238"/>
          </a:xfrm>
          <a:prstGeom prst="rect">
            <a:avLst/>
          </a:prstGeom>
          <a:noFill/>
          <a:ln w="9525">
            <a:noFill/>
            <a:miter lim="800000"/>
            <a:headEnd/>
            <a:tailEnd/>
          </a:ln>
        </p:spPr>
      </p:pic>
      <p:pic>
        <p:nvPicPr>
          <p:cNvPr id="8" name="Picture 8" descr="C:\Documents and Settings\220106\바탕 화면\11.bmp"/>
          <p:cNvPicPr>
            <a:picLocks noChangeAspect="1" noChangeArrowheads="1"/>
          </p:cNvPicPr>
          <p:nvPr userDrawn="1"/>
        </p:nvPicPr>
        <p:blipFill>
          <a:blip r:embed="rId5" cstate="print"/>
          <a:srcRect/>
          <a:stretch>
            <a:fillRect/>
          </a:stretch>
        </p:blipFill>
        <p:spPr bwMode="auto">
          <a:xfrm>
            <a:off x="0" y="0"/>
            <a:ext cx="3733800" cy="304800"/>
          </a:xfrm>
          <a:prstGeom prst="rect">
            <a:avLst/>
          </a:prstGeom>
          <a:noFill/>
          <a:ln w="9525">
            <a:noFill/>
            <a:miter lim="800000"/>
            <a:headEnd/>
            <a:tailEnd/>
          </a:ln>
        </p:spPr>
      </p:pic>
      <p:pic>
        <p:nvPicPr>
          <p:cNvPr id="9" name="Picture 9" descr="C:\Documents and Settings\220106\바탕 화면\22.bmp"/>
          <p:cNvPicPr>
            <a:picLocks noChangeAspect="1" noChangeArrowheads="1"/>
          </p:cNvPicPr>
          <p:nvPr userDrawn="1"/>
        </p:nvPicPr>
        <p:blipFill>
          <a:blip r:embed="rId6" cstate="print"/>
          <a:srcRect/>
          <a:stretch>
            <a:fillRect/>
          </a:stretch>
        </p:blipFill>
        <p:spPr bwMode="auto">
          <a:xfrm>
            <a:off x="3762375" y="0"/>
            <a:ext cx="3248025" cy="304800"/>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46A9785B-88AF-4E95-815F-846FEEC5624D}" type="datetimeFigureOut">
              <a:rPr lang="ko-KR" altLang="en-US" smtClean="0"/>
              <a:pPr/>
              <a:t>2012-05-05</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7D9C230-C63A-4560-B811-36182FC4896F}"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9785B-88AF-4E95-815F-846FEEC5624D}" type="datetimeFigureOut">
              <a:rPr lang="ko-KR" altLang="en-US" smtClean="0"/>
              <a:pPr/>
              <a:t>2012-05-05</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D9C230-C63A-4560-B811-36182FC4896F}"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직사각형 14"/>
          <p:cNvSpPr>
            <a:spLocks noChangeArrowheads="1"/>
          </p:cNvSpPr>
          <p:nvPr/>
        </p:nvSpPr>
        <p:spPr bwMode="auto">
          <a:xfrm>
            <a:off x="0" y="0"/>
            <a:ext cx="9144000" cy="6858000"/>
          </a:xfrm>
          <a:prstGeom prst="rect">
            <a:avLst/>
          </a:prstGeom>
          <a:solidFill>
            <a:schemeClr val="bg1"/>
          </a:solidFill>
          <a:ln w="9525" algn="ctr">
            <a:noFill/>
            <a:round/>
            <a:headEnd/>
            <a:tailEnd/>
          </a:ln>
        </p:spPr>
        <p:txBody>
          <a:bodyPr wrap="none" anchor="ctr" anchorCtr="1"/>
          <a:lstStyle/>
          <a:p>
            <a:pPr algn="ctr" latinLnBrk="0"/>
            <a:endParaRPr lang="ko-KR" altLang="en-US" sz="1200" dirty="0">
              <a:solidFill>
                <a:srgbClr val="FF0000"/>
              </a:solidFill>
            </a:endParaRPr>
          </a:p>
        </p:txBody>
      </p:sp>
      <p:sp>
        <p:nvSpPr>
          <p:cNvPr id="3078" name="Text Box 46"/>
          <p:cNvSpPr txBox="1">
            <a:spLocks noChangeArrowheads="1"/>
          </p:cNvSpPr>
          <p:nvPr/>
        </p:nvSpPr>
        <p:spPr bwMode="auto">
          <a:xfrm>
            <a:off x="3497263" y="4800600"/>
            <a:ext cx="2293937" cy="246063"/>
          </a:xfrm>
          <a:prstGeom prst="rect">
            <a:avLst/>
          </a:prstGeom>
          <a:noFill/>
          <a:ln w="9525">
            <a:noFill/>
            <a:miter lim="800000"/>
            <a:headEnd/>
            <a:tailEnd/>
          </a:ln>
        </p:spPr>
        <p:txBody>
          <a:bodyPr>
            <a:spAutoFit/>
          </a:bodyPr>
          <a:lstStyle/>
          <a:p>
            <a:pPr algn="ctr">
              <a:spcBef>
                <a:spcPct val="50000"/>
              </a:spcBef>
            </a:pPr>
            <a:r>
              <a:rPr lang="en-US" altLang="ko-KR" sz="1000" b="1" dirty="0">
                <a:latin typeface="Calibri" pitchFamily="34" charset="0"/>
                <a:ea typeface="굴림" pitchFamily="50" charset="-127"/>
              </a:rPr>
              <a:t>Business Enabled Communications</a:t>
            </a:r>
          </a:p>
        </p:txBody>
      </p:sp>
      <p:pic>
        <p:nvPicPr>
          <p:cNvPr id="3079" name="Picture 7" descr="F:\LG_Ericsson_PMS.jpg"/>
          <p:cNvPicPr>
            <a:picLocks noChangeAspect="1" noChangeArrowheads="1"/>
          </p:cNvPicPr>
          <p:nvPr/>
        </p:nvPicPr>
        <p:blipFill>
          <a:blip r:embed="rId4" cstate="print"/>
          <a:srcRect l="24040" t="44031" r="23639" b="44000"/>
          <a:stretch>
            <a:fillRect/>
          </a:stretch>
        </p:blipFill>
        <p:spPr bwMode="auto">
          <a:xfrm>
            <a:off x="2535238" y="5588000"/>
            <a:ext cx="4835525" cy="720725"/>
          </a:xfrm>
          <a:prstGeom prst="rect">
            <a:avLst/>
          </a:prstGeom>
          <a:noFill/>
          <a:ln w="9525">
            <a:noFill/>
            <a:miter lim="800000"/>
            <a:headEnd/>
            <a:tailEnd/>
          </a:ln>
        </p:spPr>
      </p:pic>
      <p:sp>
        <p:nvSpPr>
          <p:cNvPr id="3080" name="Rectangle 31"/>
          <p:cNvSpPr>
            <a:spLocks noChangeArrowheads="1"/>
          </p:cNvSpPr>
          <p:nvPr/>
        </p:nvSpPr>
        <p:spPr bwMode="gray">
          <a:xfrm>
            <a:off x="0" y="-11113"/>
            <a:ext cx="2244725" cy="3194051"/>
          </a:xfrm>
          <a:prstGeom prst="rect">
            <a:avLst/>
          </a:prstGeom>
          <a:solidFill>
            <a:srgbClr val="0037A4"/>
          </a:solidFill>
          <a:ln w="9525">
            <a:noFill/>
            <a:miter lim="800000"/>
            <a:headEnd/>
            <a:tailEnd/>
          </a:ln>
        </p:spPr>
        <p:txBody>
          <a:bodyPr wrap="none" anchor="ctr"/>
          <a:lstStyle/>
          <a:p>
            <a:endParaRPr lang="ko-KR" altLang="en-US" dirty="0"/>
          </a:p>
        </p:txBody>
      </p:sp>
      <p:sp>
        <p:nvSpPr>
          <p:cNvPr id="3081" name="Rectangle 35"/>
          <p:cNvSpPr>
            <a:spLocks noChangeArrowheads="1"/>
          </p:cNvSpPr>
          <p:nvPr/>
        </p:nvSpPr>
        <p:spPr bwMode="gray">
          <a:xfrm>
            <a:off x="2286000" y="3124200"/>
            <a:ext cx="6858000" cy="609600"/>
          </a:xfrm>
          <a:prstGeom prst="rect">
            <a:avLst/>
          </a:prstGeom>
          <a:solidFill>
            <a:srgbClr val="0037A4"/>
          </a:solidFill>
          <a:ln w="9525">
            <a:noFill/>
            <a:miter lim="800000"/>
            <a:headEnd/>
            <a:tailEnd/>
          </a:ln>
        </p:spPr>
        <p:txBody>
          <a:bodyPr wrap="none" anchor="ctr"/>
          <a:lstStyle/>
          <a:p>
            <a:endParaRPr lang="ko-KR" altLang="en-US" dirty="0"/>
          </a:p>
        </p:txBody>
      </p:sp>
      <p:sp>
        <p:nvSpPr>
          <p:cNvPr id="3082" name="Rectangle 36"/>
          <p:cNvSpPr>
            <a:spLocks noChangeArrowheads="1"/>
          </p:cNvSpPr>
          <p:nvPr/>
        </p:nvSpPr>
        <p:spPr bwMode="gray">
          <a:xfrm>
            <a:off x="0" y="3048000"/>
            <a:ext cx="9144000" cy="228600"/>
          </a:xfrm>
          <a:prstGeom prst="rect">
            <a:avLst/>
          </a:prstGeom>
          <a:solidFill>
            <a:srgbClr val="002060"/>
          </a:solidFill>
          <a:ln w="9525">
            <a:noFill/>
            <a:miter lim="800000"/>
            <a:headEnd/>
            <a:tailEnd/>
          </a:ln>
        </p:spPr>
        <p:txBody>
          <a:bodyPr wrap="none" anchor="ctr"/>
          <a:lstStyle/>
          <a:p>
            <a:endParaRPr lang="ko-KR" altLang="en-US" dirty="0"/>
          </a:p>
        </p:txBody>
      </p:sp>
      <p:graphicFrame>
        <p:nvGraphicFramePr>
          <p:cNvPr id="3074" name="Object 2"/>
          <p:cNvGraphicFramePr>
            <a:graphicFrameLocks noChangeAspect="1"/>
          </p:cNvGraphicFramePr>
          <p:nvPr/>
        </p:nvGraphicFramePr>
        <p:xfrm>
          <a:off x="4641850" y="-9525"/>
          <a:ext cx="2216150" cy="3133725"/>
        </p:xfrm>
        <a:graphic>
          <a:graphicData uri="http://schemas.openxmlformats.org/presentationml/2006/ole">
            <p:oleObj spid="_x0000_s1026" name="Image" r:id="rId5" imgW="4330159" imgH="6146032" progId="">
              <p:embed/>
            </p:oleObj>
          </a:graphicData>
        </a:graphic>
      </p:graphicFrame>
      <p:graphicFrame>
        <p:nvGraphicFramePr>
          <p:cNvPr id="3075" name="Object 3"/>
          <p:cNvGraphicFramePr>
            <a:graphicFrameLocks noChangeAspect="1"/>
          </p:cNvGraphicFramePr>
          <p:nvPr/>
        </p:nvGraphicFramePr>
        <p:xfrm>
          <a:off x="6908800" y="-11113"/>
          <a:ext cx="2235200" cy="3127376"/>
        </p:xfrm>
        <a:graphic>
          <a:graphicData uri="http://schemas.openxmlformats.org/presentationml/2006/ole">
            <p:oleObj spid="_x0000_s1027" name="Image" r:id="rId6" imgW="2666667" imgH="3669841" progId="">
              <p:embed/>
            </p:oleObj>
          </a:graphicData>
        </a:graphic>
      </p:graphicFrame>
      <p:graphicFrame>
        <p:nvGraphicFramePr>
          <p:cNvPr id="3076" name="Object 4"/>
          <p:cNvGraphicFramePr>
            <a:graphicFrameLocks noChangeAspect="1"/>
          </p:cNvGraphicFramePr>
          <p:nvPr/>
        </p:nvGraphicFramePr>
        <p:xfrm>
          <a:off x="2278063" y="-12700"/>
          <a:ext cx="2293937" cy="3136900"/>
        </p:xfrm>
        <a:graphic>
          <a:graphicData uri="http://schemas.openxmlformats.org/presentationml/2006/ole">
            <p:oleObj spid="_x0000_s1028" name="Image" r:id="rId7" imgW="2526984" imgH="3428571" progId="">
              <p:embed/>
            </p:oleObj>
          </a:graphicData>
        </a:graphic>
      </p:graphicFrame>
      <p:sp>
        <p:nvSpPr>
          <p:cNvPr id="23" name="Rectangle 21"/>
          <p:cNvSpPr txBox="1">
            <a:spLocks noChangeArrowheads="1"/>
          </p:cNvSpPr>
          <p:nvPr/>
        </p:nvSpPr>
        <p:spPr bwMode="auto">
          <a:xfrm>
            <a:off x="2286000" y="3048000"/>
            <a:ext cx="6400800" cy="669925"/>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b="1" kern="0" dirty="0" smtClean="0">
                <a:solidFill>
                  <a:schemeClr val="bg1"/>
                </a:solidFill>
                <a:latin typeface="Calibri" pitchFamily="34" charset="0"/>
                <a:ea typeface="+mj-ea"/>
                <a:cs typeface="+mj-cs"/>
              </a:rPr>
              <a:t>            </a:t>
            </a:r>
            <a:r>
              <a:rPr kumimoji="0" lang="en-US" altLang="ko-KR" b="1" kern="0" dirty="0" smtClean="0">
                <a:solidFill>
                  <a:schemeClr val="bg1"/>
                </a:solidFill>
                <a:latin typeface="Calibri" pitchFamily="34" charset="0"/>
                <a:ea typeface="+mj-ea"/>
                <a:cs typeface="+mj-cs"/>
              </a:rPr>
              <a:t>V2.0 VM </a:t>
            </a:r>
            <a:r>
              <a:rPr kumimoji="0" lang="en-US" altLang="ko-KR" b="1" kern="0" dirty="0" smtClean="0">
                <a:solidFill>
                  <a:schemeClr val="bg1"/>
                </a:solidFill>
                <a:latin typeface="Calibri" pitchFamily="34" charset="0"/>
                <a:ea typeface="+mj-ea"/>
                <a:cs typeface="+mj-cs"/>
              </a:rPr>
              <a:t>Features</a:t>
            </a:r>
            <a:endParaRPr kumimoji="0" lang="ko-KR" altLang="en-US" b="1" kern="0" dirty="0">
              <a:solidFill>
                <a:schemeClr val="bg1"/>
              </a:solidFill>
              <a:latin typeface="Calibri" pitchFamily="34" charset="0"/>
              <a:ea typeface="+mj-ea"/>
              <a:cs typeface="+mj-cs"/>
            </a:endParaRPr>
          </a:p>
        </p:txBody>
      </p:sp>
      <p:sp>
        <p:nvSpPr>
          <p:cNvPr id="3084" name="직사각형 12"/>
          <p:cNvSpPr>
            <a:spLocks noChangeArrowheads="1"/>
          </p:cNvSpPr>
          <p:nvPr/>
        </p:nvSpPr>
        <p:spPr bwMode="auto">
          <a:xfrm>
            <a:off x="3276600" y="4267200"/>
            <a:ext cx="2743200" cy="584200"/>
          </a:xfrm>
          <a:prstGeom prst="rect">
            <a:avLst/>
          </a:prstGeom>
          <a:noFill/>
          <a:ln w="9525">
            <a:noFill/>
            <a:miter lim="800000"/>
            <a:headEnd/>
            <a:tailEnd/>
          </a:ln>
        </p:spPr>
        <p:txBody>
          <a:bodyPr>
            <a:spAutoFit/>
          </a:bodyPr>
          <a:lstStyle/>
          <a:p>
            <a:pPr algn="ctr"/>
            <a:r>
              <a:rPr lang="en-US" altLang="ko-KR" sz="3200" b="1" dirty="0">
                <a:solidFill>
                  <a:srgbClr val="000000"/>
                </a:solidFill>
                <a:latin typeface="Calibri" pitchFamily="34" charset="0"/>
                <a:ea typeface="굴림" pitchFamily="50" charset="-127"/>
              </a:rPr>
              <a:t>iPECS-MG</a:t>
            </a:r>
            <a:endParaRPr lang="ko-KR" altLang="en-US" sz="3200" b="1"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직사각형 3"/>
          <p:cNvSpPr>
            <a:spLocks noChangeArrowheads="1"/>
          </p:cNvSpPr>
          <p:nvPr/>
        </p:nvSpPr>
        <p:spPr bwMode="auto">
          <a:xfrm>
            <a:off x="0" y="0"/>
            <a:ext cx="9144000" cy="6858000"/>
          </a:xfrm>
          <a:prstGeom prst="rect">
            <a:avLst/>
          </a:prstGeom>
          <a:solidFill>
            <a:schemeClr val="bg1"/>
          </a:solidFill>
          <a:ln w="9525" algn="ctr">
            <a:noFill/>
            <a:round/>
            <a:headEnd/>
            <a:tailEnd/>
          </a:ln>
        </p:spPr>
        <p:txBody>
          <a:bodyPr wrap="none" anchor="ctr" anchorCtr="1"/>
          <a:lstStyle/>
          <a:p>
            <a:pPr algn="ctr" latinLnBrk="0"/>
            <a:endParaRPr lang="ko-KR" altLang="en-US" sz="1400" dirty="0">
              <a:solidFill>
                <a:srgbClr val="FF0000"/>
              </a:solidFill>
            </a:endParaRPr>
          </a:p>
        </p:txBody>
      </p:sp>
      <p:sp>
        <p:nvSpPr>
          <p:cNvPr id="11267" name="제목 1"/>
          <p:cNvSpPr>
            <a:spLocks/>
          </p:cNvSpPr>
          <p:nvPr/>
        </p:nvSpPr>
        <p:spPr bwMode="auto">
          <a:xfrm>
            <a:off x="381000" y="152400"/>
            <a:ext cx="5372100" cy="838200"/>
          </a:xfrm>
          <a:prstGeom prst="rect">
            <a:avLst/>
          </a:prstGeom>
          <a:noFill/>
          <a:ln w="9525">
            <a:noFill/>
            <a:miter lim="800000"/>
            <a:headEnd/>
            <a:tailEnd/>
          </a:ln>
        </p:spPr>
        <p:txBody>
          <a:bodyPr anchor="ctr"/>
          <a:lstStyle/>
          <a:p>
            <a:pPr eaLnBrk="0" latinLnBrk="0" hangingPunct="0"/>
            <a:r>
              <a:rPr kumimoji="0" lang="en-US" altLang="ko-KR" sz="4400" b="1" i="1" dirty="0">
                <a:solidFill>
                  <a:srgbClr val="002060"/>
                </a:solidFill>
                <a:latin typeface="Calibri" pitchFamily="34" charset="0"/>
                <a:ea typeface="굴림" pitchFamily="50" charset="-127"/>
              </a:rPr>
              <a:t>Contents</a:t>
            </a:r>
            <a:endParaRPr kumimoji="0" lang="ko-KR" altLang="en-US" sz="4400" b="1" i="1" dirty="0">
              <a:solidFill>
                <a:srgbClr val="002060"/>
              </a:solidFill>
              <a:latin typeface="Calibri" pitchFamily="34" charset="0"/>
              <a:ea typeface="굴림" pitchFamily="50" charset="-127"/>
            </a:endParaRPr>
          </a:p>
        </p:txBody>
      </p:sp>
      <p:sp>
        <p:nvSpPr>
          <p:cNvPr id="11268" name="부제목 2"/>
          <p:cNvSpPr>
            <a:spLocks/>
          </p:cNvSpPr>
          <p:nvPr/>
        </p:nvSpPr>
        <p:spPr bwMode="auto">
          <a:xfrm>
            <a:off x="323528" y="1340768"/>
            <a:ext cx="3787080" cy="3518520"/>
          </a:xfrm>
          <a:prstGeom prst="rect">
            <a:avLst/>
          </a:prstGeom>
          <a:noFill/>
          <a:ln w="9525">
            <a:noFill/>
            <a:miter lim="800000"/>
            <a:headEnd/>
            <a:tailEnd/>
          </a:ln>
        </p:spPr>
        <p:txBody>
          <a:bodyPr/>
          <a:lstStyle/>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VMIB Access</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Call Recording</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Phontage Backup/Delete</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Company Directory</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Announce Only VM</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VM Message Cascade</a:t>
            </a:r>
          </a:p>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Voice Mail COS</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Outbound Notification</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E-mail Notification</a:t>
            </a:r>
          </a:p>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Personal CCR (VM Reroute </a:t>
            </a:r>
            <a:r>
              <a:rPr lang="en-US" altLang="ko-KR" sz="1600" dirty="0" err="1" smtClean="0">
                <a:solidFill>
                  <a:srgbClr val="FF0000"/>
                </a:solidFill>
                <a:latin typeface="Calibri" pitchFamily="34" charset="0"/>
                <a:ea typeface="굴림" pitchFamily="50" charset="-127"/>
              </a:rPr>
              <a:t>Dest</a:t>
            </a:r>
            <a:r>
              <a:rPr lang="en-US" altLang="ko-KR" sz="1600" dirty="0" smtClean="0">
                <a:solidFill>
                  <a:srgbClr val="FF0000"/>
                </a:solidFill>
                <a:latin typeface="Calibri" pitchFamily="34" charset="0"/>
                <a:ea typeface="굴림" pitchFamily="50" charset="-127"/>
              </a:rPr>
              <a:t>.)</a:t>
            </a:r>
          </a:p>
        </p:txBody>
      </p:sp>
      <p:sp>
        <p:nvSpPr>
          <p:cNvPr id="5" name="TextBox 4"/>
          <p:cNvSpPr txBox="1"/>
          <p:nvPr/>
        </p:nvSpPr>
        <p:spPr>
          <a:xfrm>
            <a:off x="4283968" y="1355385"/>
            <a:ext cx="4355976" cy="3539430"/>
          </a:xfrm>
          <a:prstGeom prst="rect">
            <a:avLst/>
          </a:prstGeom>
          <a:noFill/>
        </p:spPr>
        <p:txBody>
          <a:bodyPr wrap="square" rtlCol="0">
            <a:spAutoFit/>
          </a:bodyPr>
          <a:lstStyle/>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VM Message Playback Options</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Message Type (Private / Urgent Message)</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Mailbox Features (Send Message, Distribution List, Mailbox control, Broadcast)</a:t>
            </a:r>
          </a:p>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VM Message Delivery Confirmation</a:t>
            </a:r>
          </a:p>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VM Message Future Delivery</a:t>
            </a:r>
          </a:p>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Temporary User Greeting</a:t>
            </a:r>
          </a:p>
          <a:p>
            <a:pPr eaLnBrk="0" latinLnBrk="0" hangingPunct="0">
              <a:lnSpc>
                <a:spcPct val="90000"/>
              </a:lnSpc>
              <a:spcBef>
                <a:spcPct val="50000"/>
              </a:spcBef>
              <a:buClr>
                <a:srgbClr val="00CC00"/>
              </a:buClr>
              <a:buFont typeface="Arial" charset="0"/>
              <a:buChar char="•"/>
            </a:pPr>
            <a:r>
              <a:rPr lang="en-US" altLang="ko-KR" sz="1600" dirty="0" smtClean="0">
                <a:solidFill>
                  <a:srgbClr val="FF0000"/>
                </a:solidFill>
                <a:latin typeface="Calibri" pitchFamily="34" charset="0"/>
                <a:ea typeface="굴림" pitchFamily="50" charset="-127"/>
              </a:rPr>
              <a:t>Delete Sent Message</a:t>
            </a:r>
          </a:p>
          <a:p>
            <a:pPr eaLnBrk="0" latinLnBrk="0" hangingPunct="0">
              <a:lnSpc>
                <a:spcPct val="90000"/>
              </a:lnSpc>
              <a:spcBef>
                <a:spcPct val="50000"/>
              </a:spcBef>
              <a:buClr>
                <a:srgbClr val="00CC00"/>
              </a:buClr>
              <a:buFont typeface="Arial" charset="0"/>
              <a:buChar char="•"/>
            </a:pPr>
            <a:r>
              <a:rPr lang="en-US" altLang="ko-KR" sz="1600" dirty="0" smtClean="0">
                <a:solidFill>
                  <a:srgbClr val="000000"/>
                </a:solidFill>
                <a:latin typeface="Calibri" pitchFamily="34" charset="0"/>
                <a:ea typeface="굴림" pitchFamily="50" charset="-127"/>
              </a:rPr>
              <a:t>Remote System Greeting Record</a:t>
            </a:r>
          </a:p>
          <a:p>
            <a:pPr eaLnBrk="0" latinLnBrk="0" hangingPunct="0">
              <a:lnSpc>
                <a:spcPct val="90000"/>
              </a:lnSpc>
              <a:spcBef>
                <a:spcPct val="50000"/>
              </a:spcBef>
              <a:buClr>
                <a:srgbClr val="00CC00"/>
              </a:buClr>
              <a:buFont typeface="Arial" charset="0"/>
              <a:buChar char="•"/>
            </a:pPr>
            <a:r>
              <a:rPr lang="en-US" altLang="ko-KR" sz="1600" dirty="0" smtClean="0">
                <a:latin typeface="Calibri" pitchFamily="34" charset="0"/>
              </a:rPr>
              <a:t>AME (Answering Machine Emulation)</a:t>
            </a:r>
          </a:p>
          <a:p>
            <a:endParaRPr lang="ko-KR" altLang="en-US" sz="1600" dirty="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ChangeArrowheads="1"/>
          </p:cNvSpPr>
          <p:nvPr/>
        </p:nvSpPr>
        <p:spPr bwMode="auto">
          <a:xfrm>
            <a:off x="492125" y="819150"/>
            <a:ext cx="1903413" cy="430213"/>
          </a:xfrm>
          <a:prstGeom prst="rect">
            <a:avLst/>
          </a:prstGeom>
          <a:noFill/>
          <a:ln w="9525">
            <a:noFill/>
            <a:miter lim="800000"/>
            <a:headEnd/>
            <a:tailEnd/>
          </a:ln>
        </p:spPr>
        <p:txBody>
          <a:bodyPr wrap="none">
            <a:spAutoFit/>
          </a:bodyPr>
          <a:lstStyle/>
          <a:p>
            <a:r>
              <a:rPr lang="en-US" altLang="ko-KR" sz="2200">
                <a:solidFill>
                  <a:srgbClr val="000000"/>
                </a:solidFill>
                <a:latin typeface="Calibri" pitchFamily="34" charset="0"/>
                <a:ea typeface="굴림" pitchFamily="50" charset="-127"/>
              </a:rPr>
              <a:t>Voice Mail COS</a:t>
            </a:r>
            <a:endParaRPr lang="en-US" altLang="ko-KR" sz="2200" b="1">
              <a:solidFill>
                <a:srgbClr val="292929"/>
              </a:solidFill>
              <a:latin typeface="Calibri" pitchFamily="34" charset="0"/>
              <a:ea typeface="굴림" pitchFamily="50" charset="-127"/>
            </a:endParaRPr>
          </a:p>
        </p:txBody>
      </p:sp>
      <p:sp>
        <p:nvSpPr>
          <p:cNvPr id="13315" name="Rectangle 11"/>
          <p:cNvSpPr>
            <a:spLocks noChangeArrowheads="1"/>
          </p:cNvSpPr>
          <p:nvPr/>
        </p:nvSpPr>
        <p:spPr bwMode="auto">
          <a:xfrm>
            <a:off x="163513" y="884238"/>
            <a:ext cx="285750" cy="293687"/>
          </a:xfrm>
          <a:prstGeom prst="rect">
            <a:avLst/>
          </a:prstGeom>
          <a:noFill/>
          <a:ln w="117475">
            <a:solidFill>
              <a:srgbClr val="002060"/>
            </a:solidFill>
            <a:miter lim="800000"/>
            <a:headEnd/>
            <a:tailEnd/>
          </a:ln>
        </p:spPr>
        <p:txBody>
          <a:bodyPr wrap="none" anchor="ctr"/>
          <a:lstStyle/>
          <a:p>
            <a:pPr algn="r"/>
            <a:endParaRPr lang="ko-KR" altLang="en-US" sz="1800">
              <a:latin typeface="Calibri" pitchFamily="34" charset="0"/>
              <a:ea typeface="굴림" pitchFamily="50" charset="-127"/>
            </a:endParaRPr>
          </a:p>
        </p:txBody>
      </p:sp>
      <p:grpSp>
        <p:nvGrpSpPr>
          <p:cNvPr id="2" name="그룹 7"/>
          <p:cNvGrpSpPr>
            <a:grpSpLocks/>
          </p:cNvGrpSpPr>
          <p:nvPr/>
        </p:nvGrpSpPr>
        <p:grpSpPr bwMode="auto">
          <a:xfrm>
            <a:off x="0" y="328613"/>
            <a:ext cx="9144000" cy="433387"/>
            <a:chOff x="0" y="345375"/>
            <a:chExt cx="9144000" cy="433388"/>
          </a:xfrm>
        </p:grpSpPr>
        <p:sp>
          <p:nvSpPr>
            <p:cNvPr id="9"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sz="2400" b="1" dirty="0" smtClean="0">
                  <a:solidFill>
                    <a:schemeClr val="bg1"/>
                  </a:solidFill>
                  <a:latin typeface="Calibri" pitchFamily="34" charset="0"/>
                  <a:ea typeface="굴림" pitchFamily="50" charset="-127"/>
                </a:rPr>
                <a:t>Voice Mail COS</a:t>
              </a:r>
            </a:p>
          </p:txBody>
        </p:sp>
        <p:cxnSp>
          <p:nvCxnSpPr>
            <p:cNvPr id="13354"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graphicFrame>
        <p:nvGraphicFramePr>
          <p:cNvPr id="11" name="표 10"/>
          <p:cNvGraphicFramePr>
            <a:graphicFrameLocks noGrp="1"/>
          </p:cNvGraphicFramePr>
          <p:nvPr/>
        </p:nvGraphicFramePr>
        <p:xfrm>
          <a:off x="228600" y="2132856"/>
          <a:ext cx="8686800" cy="3637280"/>
        </p:xfrm>
        <a:graphic>
          <a:graphicData uri="http://schemas.openxmlformats.org/drawingml/2006/table">
            <a:tbl>
              <a:tblPr firstRow="1" bandRow="1">
                <a:tableStyleId>{00A15C55-8517-42AA-B614-E9B94910E393}</a:tableStyleId>
              </a:tblPr>
              <a:tblGrid>
                <a:gridCol w="2286000"/>
                <a:gridCol w="4800600"/>
                <a:gridCol w="1600200"/>
              </a:tblGrid>
              <a:tr h="396240">
                <a:tc>
                  <a:txBody>
                    <a:bodyPr/>
                    <a:lstStyle/>
                    <a:p>
                      <a:pPr algn="ctr" latinLnBrk="1"/>
                      <a:r>
                        <a:rPr lang="en-US" altLang="ko-KR" sz="1600" dirty="0" smtClean="0">
                          <a:latin typeface="Calibri" pitchFamily="34" charset="0"/>
                        </a:rPr>
                        <a:t>Attributes</a:t>
                      </a:r>
                      <a:endParaRPr lang="ko-KR" altLang="en-US" sz="1600" dirty="0">
                        <a:latin typeface="Calibri" pitchFamily="34" charset="0"/>
                      </a:endParaRPr>
                    </a:p>
                  </a:txBody>
                  <a:tcPr/>
                </a:tc>
                <a:tc>
                  <a:txBody>
                    <a:bodyPr/>
                    <a:lstStyle/>
                    <a:p>
                      <a:pPr algn="ctr" latinLnBrk="1"/>
                      <a:r>
                        <a:rPr lang="en-US" altLang="ko-KR" sz="1600" baseline="0" dirty="0" smtClean="0">
                          <a:latin typeface="Calibri" pitchFamily="34" charset="0"/>
                        </a:rPr>
                        <a:t>Description</a:t>
                      </a:r>
                    </a:p>
                  </a:txBody>
                  <a:tcPr/>
                </a:tc>
                <a:tc>
                  <a:txBody>
                    <a:bodyPr/>
                    <a:lstStyle/>
                    <a:p>
                      <a:pPr algn="ctr" latinLnBrk="1"/>
                      <a:r>
                        <a:rPr lang="en-US" altLang="ko-KR" sz="1600" dirty="0" smtClean="0">
                          <a:latin typeface="Calibri" pitchFamily="34" charset="0"/>
                        </a:rPr>
                        <a:t>Remark</a:t>
                      </a:r>
                      <a:endParaRPr lang="ko-KR" altLang="en-US" sz="1600" dirty="0">
                        <a:latin typeface="Calibri" pitchFamily="34" charset="0"/>
                      </a:endParaRPr>
                    </a:p>
                  </a:txBody>
                  <a:tcPr/>
                </a:tc>
              </a:tr>
              <a:tr h="370840">
                <a:tc>
                  <a:txBody>
                    <a:bodyPr/>
                    <a:lstStyle/>
                    <a:p>
                      <a:pPr algn="l" latinLnBrk="1"/>
                      <a:r>
                        <a:rPr lang="en-US" altLang="ko-KR" sz="1600" dirty="0" smtClean="0">
                          <a:solidFill>
                            <a:schemeClr val="tx1">
                              <a:lumMod val="50000"/>
                            </a:schemeClr>
                          </a:solidFill>
                          <a:latin typeface="Calibri" pitchFamily="34" charset="0"/>
                        </a:rPr>
                        <a:t>Greeting Length</a:t>
                      </a:r>
                      <a:endParaRPr lang="ko-KR" altLang="en-US" sz="1600" dirty="0">
                        <a:solidFill>
                          <a:schemeClr val="tx1">
                            <a:lumMod val="50000"/>
                          </a:schemeClr>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This defines maximum</a:t>
                      </a:r>
                      <a:r>
                        <a:rPr lang="en-US" altLang="ko-KR" sz="1600" baseline="0" dirty="0" smtClean="0">
                          <a:solidFill>
                            <a:schemeClr val="tx1">
                              <a:lumMod val="50000"/>
                            </a:schemeClr>
                          </a:solidFill>
                          <a:latin typeface="Calibri" pitchFamily="34" charset="0"/>
                        </a:rPr>
                        <a:t> user greeting length.</a:t>
                      </a:r>
                      <a:endParaRPr lang="ko-KR" altLang="en-US" sz="1600" dirty="0">
                        <a:solidFill>
                          <a:schemeClr val="tx1">
                            <a:lumMod val="50000"/>
                          </a:schemeClr>
                        </a:solidFill>
                        <a:latin typeface="Calibri" pitchFamily="34" charset="0"/>
                      </a:endParaRPr>
                    </a:p>
                  </a:txBody>
                  <a:tcPr/>
                </a:tc>
                <a:tc>
                  <a:txBody>
                    <a:bodyPr/>
                    <a:lstStyle/>
                    <a:p>
                      <a:pPr algn="ctr" latinLnBrk="1"/>
                      <a:r>
                        <a:rPr lang="en-US" altLang="ko-KR" sz="1600" dirty="0" smtClean="0">
                          <a:latin typeface="Calibri" pitchFamily="34" charset="0"/>
                        </a:rPr>
                        <a:t>0-99 Sec.</a:t>
                      </a:r>
                      <a:endParaRPr lang="ko-KR" altLang="en-US" sz="1600" dirty="0">
                        <a:latin typeface="Calibri" pitchFamily="34" charset="0"/>
                      </a:endParaRPr>
                    </a:p>
                  </a:txBody>
                  <a:tcPr/>
                </a:tc>
              </a:tr>
              <a:tr h="370840">
                <a:tc>
                  <a:txBody>
                    <a:bodyPr/>
                    <a:lstStyle/>
                    <a:p>
                      <a:pPr algn="l" latinLnBrk="1"/>
                      <a:r>
                        <a:rPr lang="en-US" altLang="ko-KR" sz="1600" dirty="0" smtClean="0">
                          <a:solidFill>
                            <a:schemeClr val="tx2"/>
                          </a:solidFill>
                          <a:latin typeface="Calibri" pitchFamily="34" charset="0"/>
                          <a:sym typeface="Wingdings" pitchFamily="2" charset="2"/>
                        </a:rPr>
                        <a:t>User Message Length</a:t>
                      </a:r>
                      <a:endParaRPr lang="ko-KR" altLang="en-US" sz="1600" dirty="0">
                        <a:solidFill>
                          <a:schemeClr val="tx1">
                            <a:lumMod val="50000"/>
                          </a:schemeClr>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This defines maximum</a:t>
                      </a:r>
                      <a:r>
                        <a:rPr lang="en-US" altLang="ko-KR" sz="1600" baseline="0" dirty="0" smtClean="0">
                          <a:solidFill>
                            <a:schemeClr val="tx1">
                              <a:lumMod val="50000"/>
                            </a:schemeClr>
                          </a:solidFill>
                          <a:latin typeface="Calibri" pitchFamily="34" charset="0"/>
                        </a:rPr>
                        <a:t> user message recording time.</a:t>
                      </a:r>
                      <a:endParaRPr lang="ko-KR" altLang="en-US" sz="1600" dirty="0" smtClean="0">
                        <a:solidFill>
                          <a:schemeClr val="tx1">
                            <a:lumMod val="50000"/>
                          </a:schemeClr>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1-600 Sec.</a:t>
                      </a:r>
                      <a:endParaRPr lang="ko-KR" altLang="en-US" sz="1600" dirty="0">
                        <a:latin typeface="Calibri" pitchFamily="34" charset="0"/>
                      </a:endParaRPr>
                    </a:p>
                  </a:txBody>
                  <a:tcPr/>
                </a:tc>
              </a:tr>
              <a:tr h="0">
                <a:tc>
                  <a:txBody>
                    <a:bodyPr/>
                    <a:lstStyle/>
                    <a:p>
                      <a:pPr algn="l" latinLnBrk="1"/>
                      <a:r>
                        <a:rPr lang="en-US" altLang="ko-KR" sz="1600" dirty="0" smtClean="0">
                          <a:solidFill>
                            <a:schemeClr val="tx2"/>
                          </a:solidFill>
                          <a:latin typeface="Calibri" pitchFamily="34" charset="0"/>
                          <a:sym typeface="Wingdings" pitchFamily="2" charset="2"/>
                        </a:rPr>
                        <a:t>Number of messages</a:t>
                      </a:r>
                      <a:endParaRPr lang="ko-KR" altLang="en-US" sz="1600" dirty="0">
                        <a:solidFill>
                          <a:schemeClr val="tx1">
                            <a:lumMod val="50000"/>
                          </a:schemeClr>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This defines maximum</a:t>
                      </a:r>
                      <a:r>
                        <a:rPr lang="en-US" altLang="ko-KR" sz="1600" baseline="0" dirty="0" smtClean="0">
                          <a:solidFill>
                            <a:schemeClr val="tx1">
                              <a:lumMod val="50000"/>
                            </a:schemeClr>
                          </a:solidFill>
                          <a:latin typeface="Calibri" pitchFamily="34" charset="0"/>
                        </a:rPr>
                        <a:t> number of voice mail message.</a:t>
                      </a:r>
                      <a:endParaRPr lang="ko-KR" altLang="en-US" sz="1600" dirty="0" smtClean="0">
                        <a:solidFill>
                          <a:schemeClr val="tx1">
                            <a:lumMod val="50000"/>
                          </a:schemeClr>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1-250, </a:t>
                      </a:r>
                    </a:p>
                  </a:txBody>
                  <a:tcPr/>
                </a:tc>
              </a:tr>
              <a:tr h="242570">
                <a:tc>
                  <a:txBody>
                    <a:bodyPr/>
                    <a:lstStyle/>
                    <a:p>
                      <a:pPr algn="l" latinLnBrk="1"/>
                      <a:r>
                        <a:rPr lang="en-US" altLang="ko-KR" sz="1600" dirty="0" smtClean="0">
                          <a:solidFill>
                            <a:schemeClr val="tx1">
                              <a:lumMod val="50000"/>
                            </a:schemeClr>
                          </a:solidFill>
                          <a:latin typeface="Calibri" pitchFamily="34" charset="0"/>
                        </a:rPr>
                        <a:t>Retention</a:t>
                      </a:r>
                      <a:r>
                        <a:rPr lang="en-US" altLang="ko-KR" sz="1600" baseline="0" dirty="0" smtClean="0">
                          <a:solidFill>
                            <a:schemeClr val="tx1">
                              <a:lumMod val="50000"/>
                            </a:schemeClr>
                          </a:solidFill>
                          <a:latin typeface="Calibri" pitchFamily="34" charset="0"/>
                        </a:rPr>
                        <a:t> Time</a:t>
                      </a:r>
                      <a:endParaRPr lang="ko-KR" altLang="en-US" sz="1600" dirty="0">
                        <a:solidFill>
                          <a:schemeClr val="tx1">
                            <a:lumMod val="50000"/>
                          </a:schemeClr>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Voice mail messages will be automatically deleted after this amount of days.</a:t>
                      </a:r>
                      <a:endParaRPr lang="ko-KR" altLang="en-US" sz="1600" dirty="0">
                        <a:solidFill>
                          <a:schemeClr val="tx1">
                            <a:lumMod val="50000"/>
                          </a:schemeClr>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0-99 days</a:t>
                      </a:r>
                      <a:endParaRPr lang="ko-KR" altLang="en-US" sz="1600" dirty="0">
                        <a:latin typeface="Calibri" pitchFamily="34" charset="0"/>
                      </a:endParaRPr>
                    </a:p>
                  </a:txBody>
                  <a:tcPr/>
                </a:tc>
              </a:tr>
              <a:tr h="149860">
                <a:tc>
                  <a:txBody>
                    <a:bodyPr/>
                    <a:lstStyle/>
                    <a:p>
                      <a:pPr algn="l" latinLnBrk="1"/>
                      <a:r>
                        <a:rPr lang="en-US" altLang="ko-KR" sz="1600" dirty="0" smtClean="0">
                          <a:solidFill>
                            <a:schemeClr val="tx1">
                              <a:lumMod val="50000"/>
                            </a:schemeClr>
                          </a:solidFill>
                          <a:latin typeface="Calibri" pitchFamily="34" charset="0"/>
                        </a:rPr>
                        <a:t>E-Mail Notification</a:t>
                      </a:r>
                      <a:endParaRPr lang="ko-KR" altLang="en-US" sz="1600" dirty="0">
                        <a:solidFill>
                          <a:schemeClr val="tx1">
                            <a:lumMod val="50000"/>
                          </a:schemeClr>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E-mail notification can be enabled or disabled.</a:t>
                      </a:r>
                      <a:endParaRPr lang="ko-KR" altLang="en-US" sz="1600" dirty="0">
                        <a:solidFill>
                          <a:schemeClr val="tx1">
                            <a:lumMod val="50000"/>
                          </a:schemeClr>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ON/OFF</a:t>
                      </a:r>
                      <a:endParaRPr lang="ko-KR" altLang="en-US" sz="1600" dirty="0">
                        <a:latin typeface="Calibri" pitchFamily="34" charset="0"/>
                      </a:endParaRPr>
                    </a:p>
                  </a:txBody>
                  <a:tcPr/>
                </a:tc>
              </a:tr>
              <a:tr h="167640">
                <a:tc>
                  <a:txBody>
                    <a:bodyPr/>
                    <a:lstStyle/>
                    <a:p>
                      <a:pPr algn="l" latinLnBrk="1"/>
                      <a:r>
                        <a:rPr lang="en-US" altLang="ko-KR" sz="1600" dirty="0" smtClean="0">
                          <a:solidFill>
                            <a:schemeClr val="tx1">
                              <a:lumMod val="50000"/>
                            </a:schemeClr>
                          </a:solidFill>
                          <a:latin typeface="Calibri" pitchFamily="34" charset="0"/>
                        </a:rPr>
                        <a:t>Private Message Mark</a:t>
                      </a:r>
                      <a:endParaRPr lang="ko-KR" altLang="en-US" sz="1600" dirty="0">
                        <a:solidFill>
                          <a:schemeClr val="tx1">
                            <a:lumMod val="50000"/>
                          </a:schemeClr>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Private message mark can be enabled or disabled</a:t>
                      </a:r>
                      <a:endParaRPr lang="ko-KR" altLang="en-US" sz="1600" dirty="0">
                        <a:solidFill>
                          <a:schemeClr val="tx1">
                            <a:lumMod val="50000"/>
                          </a:schemeClr>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ON/OFF</a:t>
                      </a:r>
                    </a:p>
                  </a:txBody>
                  <a:tcPr/>
                </a:tc>
              </a:tr>
              <a:tr h="167640">
                <a:tc>
                  <a:txBody>
                    <a:bodyPr/>
                    <a:lstStyle/>
                    <a:p>
                      <a:pPr algn="l" latinLnBrk="1"/>
                      <a:r>
                        <a:rPr lang="en-US" altLang="ko-KR" sz="1600" dirty="0" smtClean="0">
                          <a:solidFill>
                            <a:srgbClr val="FF0000"/>
                          </a:solidFill>
                          <a:latin typeface="Calibri" pitchFamily="34" charset="0"/>
                        </a:rPr>
                        <a:t>Authority</a:t>
                      </a:r>
                      <a:r>
                        <a:rPr lang="en-US" altLang="ko-KR" sz="1600" baseline="0" dirty="0" smtClean="0">
                          <a:solidFill>
                            <a:srgbClr val="FF0000"/>
                          </a:solidFill>
                          <a:latin typeface="Calibri" pitchFamily="34" charset="0"/>
                        </a:rPr>
                        <a:t> for Greeting &amp; Password</a:t>
                      </a:r>
                      <a:endParaRPr lang="ko-KR" altLang="en-US" sz="1600" dirty="0">
                        <a:solidFill>
                          <a:srgbClr val="FF0000"/>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solidFill>
                          <a:latin typeface="Calibri" pitchFamily="34" charset="0"/>
                        </a:rPr>
                        <a:t>Authority</a:t>
                      </a:r>
                      <a:r>
                        <a:rPr lang="en-US" altLang="ko-KR" sz="1600" baseline="0" dirty="0" smtClean="0">
                          <a:solidFill>
                            <a:schemeClr val="tx1"/>
                          </a:solidFill>
                          <a:latin typeface="Calibri" pitchFamily="34" charset="0"/>
                        </a:rPr>
                        <a:t> for Greeting &amp; Password</a:t>
                      </a:r>
                      <a:r>
                        <a:rPr lang="en-US" altLang="ko-KR" sz="1600" dirty="0" smtClean="0">
                          <a:solidFill>
                            <a:schemeClr val="tx1"/>
                          </a:solidFill>
                          <a:latin typeface="Calibri" pitchFamily="34" charset="0"/>
                        </a:rPr>
                        <a:t> can be enabled or </a:t>
                      </a:r>
                      <a:r>
                        <a:rPr lang="en-US" altLang="ko-KR" sz="1600" dirty="0" smtClean="0">
                          <a:solidFill>
                            <a:schemeClr val="tx1">
                              <a:lumMod val="50000"/>
                            </a:schemeClr>
                          </a:solidFill>
                          <a:latin typeface="Calibri" pitchFamily="34" charset="0"/>
                        </a:rPr>
                        <a:t>disabled</a:t>
                      </a:r>
                      <a:endParaRPr lang="ko-KR" altLang="en-US" sz="1600" dirty="0">
                        <a:solidFill>
                          <a:srgbClr val="FF0000"/>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ON/OFF</a:t>
                      </a:r>
                      <a:endParaRPr lang="en-US" altLang="ko-KR" sz="1600" dirty="0" smtClean="0">
                        <a:solidFill>
                          <a:srgbClr val="FF0000"/>
                        </a:solidFill>
                        <a:latin typeface="Calibri" pitchFamily="34" charset="0"/>
                      </a:endParaRPr>
                    </a:p>
                  </a:txBody>
                  <a:tcPr/>
                </a:tc>
              </a:tr>
              <a:tr h="167640">
                <a:tc>
                  <a:txBody>
                    <a:bodyPr/>
                    <a:lstStyle/>
                    <a:p>
                      <a:pPr algn="l" latinLnBrk="1"/>
                      <a:r>
                        <a:rPr lang="en-US" altLang="ko-KR" sz="1600" dirty="0" smtClean="0">
                          <a:solidFill>
                            <a:srgbClr val="FF0000"/>
                          </a:solidFill>
                          <a:latin typeface="Calibri" pitchFamily="34" charset="0"/>
                        </a:rPr>
                        <a:t>Distribution</a:t>
                      </a:r>
                      <a:r>
                        <a:rPr lang="en-US" altLang="ko-KR" sz="1600" baseline="0" dirty="0" smtClean="0">
                          <a:solidFill>
                            <a:srgbClr val="FF0000"/>
                          </a:solidFill>
                          <a:latin typeface="Calibri" pitchFamily="34" charset="0"/>
                        </a:rPr>
                        <a:t> List</a:t>
                      </a:r>
                      <a:endParaRPr lang="ko-KR" altLang="en-US" sz="1600" dirty="0">
                        <a:solidFill>
                          <a:srgbClr val="FF0000"/>
                        </a:solidFill>
                        <a:latin typeface="Calibri" pitchFamily="34" charset="0"/>
                      </a:endParaRPr>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lumMod val="50000"/>
                            </a:schemeClr>
                          </a:solidFill>
                          <a:latin typeface="Calibri" pitchFamily="34" charset="0"/>
                        </a:rPr>
                        <a:t>Distribution</a:t>
                      </a:r>
                      <a:r>
                        <a:rPr lang="en-US" altLang="ko-KR" sz="1600" baseline="0" dirty="0" smtClean="0">
                          <a:solidFill>
                            <a:schemeClr val="tx1">
                              <a:lumMod val="50000"/>
                            </a:schemeClr>
                          </a:solidFill>
                          <a:latin typeface="Calibri" pitchFamily="34" charset="0"/>
                        </a:rPr>
                        <a:t> List </a:t>
                      </a:r>
                      <a:r>
                        <a:rPr lang="en-US" altLang="ko-KR" sz="1600" dirty="0" smtClean="0">
                          <a:solidFill>
                            <a:schemeClr val="tx1">
                              <a:lumMod val="50000"/>
                            </a:schemeClr>
                          </a:solidFill>
                          <a:latin typeface="Calibri" pitchFamily="34" charset="0"/>
                        </a:rPr>
                        <a:t>can be enabled or disabled</a:t>
                      </a:r>
                      <a:endParaRPr lang="ko-KR" altLang="en-US" sz="1600" dirty="0">
                        <a:solidFill>
                          <a:srgbClr val="FF0000"/>
                        </a:solidFill>
                        <a:latin typeface="Calibri" pitchFamily="34" charset="0"/>
                      </a:endParaRPr>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dirty="0" smtClean="0">
                          <a:latin typeface="Calibri" pitchFamily="34" charset="0"/>
                        </a:rPr>
                        <a:t>ON/OFF</a:t>
                      </a:r>
                      <a:endParaRPr lang="en-US" altLang="ko-KR" sz="1600" dirty="0" smtClean="0">
                        <a:solidFill>
                          <a:srgbClr val="FF0000"/>
                        </a:solidFill>
                        <a:latin typeface="Calibri" pitchFamily="34" charset="0"/>
                      </a:endParaRPr>
                    </a:p>
                  </a:txBody>
                  <a:tcPr/>
                </a:tc>
              </a:tr>
            </a:tbl>
          </a:graphicData>
        </a:graphic>
      </p:graphicFrame>
      <p:sp>
        <p:nvSpPr>
          <p:cNvPr id="13351" name="Rectangle 7"/>
          <p:cNvSpPr txBox="1">
            <a:spLocks noChangeArrowheads="1"/>
          </p:cNvSpPr>
          <p:nvPr/>
        </p:nvSpPr>
        <p:spPr bwMode="auto">
          <a:xfrm>
            <a:off x="152400" y="1172543"/>
            <a:ext cx="8839200" cy="1176337"/>
          </a:xfrm>
          <a:prstGeom prst="rect">
            <a:avLst/>
          </a:prstGeom>
          <a:noFill/>
          <a:ln w="9525">
            <a:noFill/>
            <a:miter lim="800000"/>
            <a:headEnd/>
            <a:tailEnd/>
          </a:ln>
        </p:spPr>
        <p:txBody>
          <a:bodyPr/>
          <a:lstStyle/>
          <a:p>
            <a:pPr eaLnBrk="0" hangingPunct="0">
              <a:lnSpc>
                <a:spcPct val="115000"/>
              </a:lnSpc>
              <a:buClr>
                <a:srgbClr val="76D750"/>
              </a:buClr>
              <a:buFont typeface="Wingdings" pitchFamily="2" charset="2"/>
              <a:buChar char=""/>
            </a:pPr>
            <a:r>
              <a:rPr kumimoji="0" lang="en-US" altLang="ko-KR" sz="1800" dirty="0">
                <a:solidFill>
                  <a:srgbClr val="000000"/>
                </a:solidFill>
                <a:latin typeface="Calibri" pitchFamily="34" charset="0"/>
                <a:ea typeface="굴림" pitchFamily="50" charset="-127"/>
              </a:rPr>
              <a:t> Each voice mailbox can have its own class of service so that allows for different parameters for each voice mail such as greeting length, message length, number of messages and etc.</a:t>
            </a:r>
          </a:p>
          <a:p>
            <a:pPr eaLnBrk="0" hangingPunct="0">
              <a:lnSpc>
                <a:spcPct val="115000"/>
              </a:lnSpc>
              <a:buClr>
                <a:srgbClr val="76D750"/>
              </a:buClr>
              <a:buFont typeface="Wingdings" pitchFamily="2" charset="2"/>
              <a:buChar char=""/>
            </a:pPr>
            <a:r>
              <a:rPr kumimoji="0" lang="en-US" altLang="ko-KR" sz="1800" dirty="0">
                <a:solidFill>
                  <a:srgbClr val="000000"/>
                </a:solidFill>
                <a:latin typeface="Calibri" pitchFamily="34" charset="0"/>
                <a:ea typeface="굴림" pitchFamily="50" charset="-127"/>
              </a:rPr>
              <a:t> One of 5 COS can be assigned in each mailbox. (1~5).</a:t>
            </a:r>
          </a:p>
        </p:txBody>
      </p:sp>
      <p:sp>
        <p:nvSpPr>
          <p:cNvPr id="13352" name="AutoShape 4"/>
          <p:cNvSpPr>
            <a:spLocks noChangeArrowheads="1"/>
          </p:cNvSpPr>
          <p:nvPr/>
        </p:nvSpPr>
        <p:spPr bwMode="auto">
          <a:xfrm>
            <a:off x="585788" y="5849069"/>
            <a:ext cx="7986712" cy="676275"/>
          </a:xfrm>
          <a:prstGeom prst="roundRect">
            <a:avLst>
              <a:gd name="adj" fmla="val 7046"/>
            </a:avLst>
          </a:prstGeom>
          <a:solidFill>
            <a:srgbClr val="285000"/>
          </a:solidFill>
          <a:ln w="76200">
            <a:noFill/>
            <a:round/>
            <a:headEnd/>
            <a:tailEnd/>
          </a:ln>
        </p:spPr>
        <p:txBody>
          <a:bodyPr wrap="none" anchor="ctr"/>
          <a:lstStyle/>
          <a:p>
            <a:pPr>
              <a:buFontTx/>
              <a:buChar char="-"/>
            </a:pPr>
            <a:r>
              <a:rPr kumimoji="0" lang="en-US" altLang="ko-KR" sz="1500" dirty="0">
                <a:solidFill>
                  <a:srgbClr val="FFFFFF"/>
                </a:solidFill>
                <a:latin typeface="Calibri" pitchFamily="34" charset="0"/>
              </a:rPr>
              <a:t> Station VM COS		- VMIB Attribute PGM145</a:t>
            </a:r>
          </a:p>
          <a:p>
            <a:pPr>
              <a:buFontTx/>
              <a:buChar char="-"/>
            </a:pPr>
            <a:r>
              <a:rPr kumimoji="0" lang="en-US" altLang="ko-KR" sz="1500" dirty="0">
                <a:solidFill>
                  <a:srgbClr val="FFFFFF"/>
                </a:solidFill>
                <a:latin typeface="Calibri" pitchFamily="34" charset="0"/>
              </a:rPr>
              <a:t> VM COS Option		- VM COS Attributes PGM243</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Line 221"/>
          <p:cNvSpPr>
            <a:spLocks noChangeShapeType="1"/>
          </p:cNvSpPr>
          <p:nvPr/>
        </p:nvSpPr>
        <p:spPr bwMode="auto">
          <a:xfrm>
            <a:off x="1792288" y="1095375"/>
            <a:ext cx="0" cy="1560513"/>
          </a:xfrm>
          <a:prstGeom prst="line">
            <a:avLst/>
          </a:prstGeom>
          <a:noFill/>
          <a:ln w="12700" algn="ctr">
            <a:solidFill>
              <a:schemeClr val="bg1"/>
            </a:solidFill>
            <a:round/>
            <a:headEnd/>
            <a:tailEnd/>
          </a:ln>
        </p:spPr>
        <p:txBody>
          <a:bodyPr/>
          <a:lstStyle/>
          <a:p>
            <a:endParaRPr lang="ko-KR" altLang="en-US" dirty="0"/>
          </a:p>
        </p:txBody>
      </p:sp>
      <p:sp>
        <p:nvSpPr>
          <p:cNvPr id="16387" name="Line 251"/>
          <p:cNvSpPr>
            <a:spLocks noChangeShapeType="1"/>
          </p:cNvSpPr>
          <p:nvPr/>
        </p:nvSpPr>
        <p:spPr bwMode="auto">
          <a:xfrm>
            <a:off x="288925" y="1095375"/>
            <a:ext cx="0" cy="1560513"/>
          </a:xfrm>
          <a:prstGeom prst="line">
            <a:avLst/>
          </a:prstGeom>
          <a:noFill/>
          <a:ln w="12700" algn="ctr">
            <a:solidFill>
              <a:schemeClr val="bg1"/>
            </a:solidFill>
            <a:round/>
            <a:headEnd/>
            <a:tailEnd/>
          </a:ln>
        </p:spPr>
        <p:txBody>
          <a:bodyPr/>
          <a:lstStyle/>
          <a:p>
            <a:endParaRPr lang="ko-KR" altLang="en-US" dirty="0"/>
          </a:p>
        </p:txBody>
      </p:sp>
      <p:sp>
        <p:nvSpPr>
          <p:cNvPr id="16388" name="AutoShape 27"/>
          <p:cNvSpPr>
            <a:spLocks noChangeArrowheads="1"/>
          </p:cNvSpPr>
          <p:nvPr/>
        </p:nvSpPr>
        <p:spPr bwMode="auto">
          <a:xfrm>
            <a:off x="584200" y="5181600"/>
            <a:ext cx="7940675" cy="1143000"/>
          </a:xfrm>
          <a:prstGeom prst="roundRect">
            <a:avLst>
              <a:gd name="adj" fmla="val 2898"/>
            </a:avLst>
          </a:prstGeom>
          <a:noFill/>
          <a:ln w="57150">
            <a:solidFill>
              <a:srgbClr val="F4740A"/>
            </a:solidFill>
            <a:round/>
            <a:headEnd/>
            <a:tailEnd/>
          </a:ln>
        </p:spPr>
        <p:txBody>
          <a:bodyPr wrap="none" anchor="ctr"/>
          <a:lstStyle/>
          <a:p>
            <a:endParaRPr kumimoji="0" lang="ko-KR" altLang="ko-KR" b="1" dirty="0"/>
          </a:p>
        </p:txBody>
      </p:sp>
      <p:pic>
        <p:nvPicPr>
          <p:cNvPr id="16389" name="Picture 10" descr="IP 8830_side"/>
          <p:cNvPicPr>
            <a:picLocks noChangeAspect="1" noChangeArrowheads="1"/>
          </p:cNvPicPr>
          <p:nvPr/>
        </p:nvPicPr>
        <p:blipFill>
          <a:blip r:embed="rId3" cstate="print">
            <a:clrChange>
              <a:clrFrom>
                <a:srgbClr val="FFFFFF"/>
              </a:clrFrom>
              <a:clrTo>
                <a:srgbClr val="FFFFFF">
                  <a:alpha val="0"/>
                </a:srgbClr>
              </a:clrTo>
            </a:clrChange>
          </a:blip>
          <a:srcRect l="4778" t="3436" r="8321" b="4079"/>
          <a:stretch>
            <a:fillRect/>
          </a:stretch>
        </p:blipFill>
        <p:spPr bwMode="auto">
          <a:xfrm>
            <a:off x="6084888" y="1916113"/>
            <a:ext cx="1343025" cy="993775"/>
          </a:xfrm>
          <a:prstGeom prst="rect">
            <a:avLst/>
          </a:prstGeom>
          <a:noFill/>
          <a:ln w="9525">
            <a:noFill/>
            <a:miter lim="800000"/>
            <a:headEnd/>
            <a:tailEnd/>
          </a:ln>
        </p:spPr>
      </p:pic>
      <p:sp>
        <p:nvSpPr>
          <p:cNvPr id="16390" name="TextBox 4"/>
          <p:cNvSpPr txBox="1">
            <a:spLocks noChangeArrowheads="1"/>
          </p:cNvSpPr>
          <p:nvPr/>
        </p:nvSpPr>
        <p:spPr bwMode="auto">
          <a:xfrm>
            <a:off x="2317750" y="5329238"/>
            <a:ext cx="4486275" cy="839787"/>
          </a:xfrm>
          <a:prstGeom prst="rect">
            <a:avLst/>
          </a:prstGeom>
          <a:noFill/>
          <a:ln w="9525">
            <a:noFill/>
            <a:miter lim="800000"/>
            <a:headEnd/>
            <a:tailEnd/>
          </a:ln>
        </p:spPr>
        <p:txBody>
          <a:bodyPr>
            <a:spAutoFit/>
          </a:bodyPr>
          <a:lstStyle/>
          <a:p>
            <a:pPr>
              <a:lnSpc>
                <a:spcPct val="90000"/>
              </a:lnSpc>
            </a:pPr>
            <a:r>
              <a:rPr kumimoji="0" lang="en-US" altLang="ko-KR" sz="1800" b="1" dirty="0">
                <a:solidFill>
                  <a:srgbClr val="336600"/>
                </a:solidFill>
                <a:latin typeface="Calibri" pitchFamily="34" charset="0"/>
              </a:rPr>
              <a:t>The reroute destination can be set as follows</a:t>
            </a:r>
          </a:p>
          <a:p>
            <a:pPr>
              <a:lnSpc>
                <a:spcPct val="90000"/>
              </a:lnSpc>
            </a:pPr>
            <a:r>
              <a:rPr kumimoji="0" lang="en-US" altLang="ko-KR" sz="1800" dirty="0">
                <a:solidFill>
                  <a:srgbClr val="336600"/>
                </a:solidFill>
                <a:latin typeface="Calibri" pitchFamily="34" charset="0"/>
              </a:rPr>
              <a:t>  1. From the station : [Tran/PGM] + ‘7’ + ‘7’</a:t>
            </a:r>
          </a:p>
          <a:p>
            <a:pPr>
              <a:lnSpc>
                <a:spcPct val="90000"/>
              </a:lnSpc>
            </a:pPr>
            <a:r>
              <a:rPr kumimoji="0" lang="en-US" altLang="ko-KR" sz="1800" dirty="0">
                <a:solidFill>
                  <a:srgbClr val="336600"/>
                </a:solidFill>
                <a:latin typeface="Calibri" pitchFamily="34" charset="0"/>
              </a:rPr>
              <a:t>  2. In Web Admin : [PGM 147] – Index 1</a:t>
            </a:r>
          </a:p>
        </p:txBody>
      </p:sp>
      <p:sp>
        <p:nvSpPr>
          <p:cNvPr id="16391" name="Rectangle 5"/>
          <p:cNvSpPr>
            <a:spLocks noChangeArrowheads="1"/>
          </p:cNvSpPr>
          <p:nvPr/>
        </p:nvSpPr>
        <p:spPr bwMode="auto">
          <a:xfrm>
            <a:off x="492125" y="928688"/>
            <a:ext cx="6534150" cy="430212"/>
          </a:xfrm>
          <a:prstGeom prst="rect">
            <a:avLst/>
          </a:prstGeom>
          <a:noFill/>
          <a:ln w="9525">
            <a:noFill/>
            <a:miter lim="800000"/>
            <a:headEnd/>
            <a:tailEnd/>
          </a:ln>
        </p:spPr>
        <p:txBody>
          <a:bodyPr wrap="none">
            <a:spAutoFit/>
          </a:bodyPr>
          <a:lstStyle/>
          <a:p>
            <a:r>
              <a:rPr lang="en-US" altLang="ko-KR" sz="2200" dirty="0">
                <a:solidFill>
                  <a:srgbClr val="292929"/>
                </a:solidFill>
                <a:latin typeface="Calibri" pitchFamily="34" charset="0"/>
              </a:rPr>
              <a:t>Calls to a voicemail-forwarded station can be rerouted</a:t>
            </a:r>
          </a:p>
        </p:txBody>
      </p:sp>
      <p:sp>
        <p:nvSpPr>
          <p:cNvPr id="16392" name="Rectangle 11"/>
          <p:cNvSpPr>
            <a:spLocks noChangeArrowheads="1"/>
          </p:cNvSpPr>
          <p:nvPr/>
        </p:nvSpPr>
        <p:spPr bwMode="auto">
          <a:xfrm>
            <a:off x="163513" y="993775"/>
            <a:ext cx="285750" cy="293688"/>
          </a:xfrm>
          <a:prstGeom prst="rect">
            <a:avLst/>
          </a:prstGeom>
          <a:noFill/>
          <a:ln w="117475">
            <a:solidFill>
              <a:srgbClr val="002060"/>
            </a:solidFill>
            <a:miter lim="800000"/>
            <a:headEnd/>
            <a:tailEnd/>
          </a:ln>
        </p:spPr>
        <p:txBody>
          <a:bodyPr wrap="none" anchor="ctr"/>
          <a:lstStyle/>
          <a:p>
            <a:pPr algn="r"/>
            <a:endParaRPr lang="ko-KR" altLang="en-US" dirty="0">
              <a:latin typeface="Calibri" pitchFamily="34" charset="0"/>
            </a:endParaRPr>
          </a:p>
        </p:txBody>
      </p:sp>
      <p:grpSp>
        <p:nvGrpSpPr>
          <p:cNvPr id="2" name="그룹 16"/>
          <p:cNvGrpSpPr>
            <a:grpSpLocks/>
          </p:cNvGrpSpPr>
          <p:nvPr/>
        </p:nvGrpSpPr>
        <p:grpSpPr bwMode="auto">
          <a:xfrm>
            <a:off x="0" y="346075"/>
            <a:ext cx="9144000" cy="433388"/>
            <a:chOff x="0" y="345375"/>
            <a:chExt cx="9144000" cy="433388"/>
          </a:xfrm>
        </p:grpSpPr>
        <p:sp>
          <p:nvSpPr>
            <p:cNvPr id="16"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lang="en-US" altLang="ko-KR" sz="2400" b="1" dirty="0" smtClean="0">
                  <a:solidFill>
                    <a:schemeClr val="bg1"/>
                  </a:solidFill>
                  <a:latin typeface="Calibri" pitchFamily="34" charset="0"/>
                </a:rPr>
                <a:t>Personal CCR (VM Reroute </a:t>
              </a:r>
              <a:r>
                <a:rPr lang="en-US" altLang="ko-KR" sz="2400" b="1" dirty="0" err="1" smtClean="0">
                  <a:solidFill>
                    <a:schemeClr val="bg1"/>
                  </a:solidFill>
                  <a:latin typeface="Calibri" pitchFamily="34" charset="0"/>
                </a:rPr>
                <a:t>Dest</a:t>
              </a:r>
              <a:r>
                <a:rPr lang="en-US" altLang="ko-KR" sz="2400" b="1" dirty="0" smtClean="0">
                  <a:solidFill>
                    <a:schemeClr val="bg1"/>
                  </a:solidFill>
                  <a:latin typeface="Calibri" pitchFamily="34" charset="0"/>
                </a:rPr>
                <a:t>.</a:t>
              </a:r>
              <a:r>
                <a:rPr kumimoji="0" lang="en-US" altLang="ko-KR" sz="2400" b="1" dirty="0" smtClean="0">
                  <a:solidFill>
                    <a:schemeClr val="bg1"/>
                  </a:solidFill>
                  <a:latin typeface="Calibri" pitchFamily="34" charset="0"/>
                </a:rPr>
                <a:t>)</a:t>
              </a:r>
            </a:p>
          </p:txBody>
        </p:sp>
        <p:cxnSp>
          <p:nvCxnSpPr>
            <p:cNvPr id="16402"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sp>
        <p:nvSpPr>
          <p:cNvPr id="16394" name="Freeform 60"/>
          <p:cNvSpPr>
            <a:spLocks/>
          </p:cNvSpPr>
          <p:nvPr/>
        </p:nvSpPr>
        <p:spPr bwMode="auto">
          <a:xfrm flipV="1">
            <a:off x="1692275" y="2120900"/>
            <a:ext cx="4175125" cy="371475"/>
          </a:xfrm>
          <a:custGeom>
            <a:avLst/>
            <a:gdLst>
              <a:gd name="T0" fmla="*/ 0 w 20722"/>
              <a:gd name="T1" fmla="*/ 2147483647 h 14599"/>
              <a:gd name="T2" fmla="*/ 2147483647 w 20722"/>
              <a:gd name="T3" fmla="*/ 2147483647 h 14599"/>
              <a:gd name="T4" fmla="*/ 2147483647 w 20722"/>
              <a:gd name="T5" fmla="*/ 2147483647 h 14599"/>
              <a:gd name="T6" fmla="*/ 2147483647 w 20722"/>
              <a:gd name="T7" fmla="*/ 0 h 14599"/>
              <a:gd name="T8" fmla="*/ 0 60000 65536"/>
              <a:gd name="T9" fmla="*/ 0 60000 65536"/>
              <a:gd name="T10" fmla="*/ 0 60000 65536"/>
              <a:gd name="T11" fmla="*/ 0 60000 65536"/>
              <a:gd name="T12" fmla="*/ 0 w 20722"/>
              <a:gd name="T13" fmla="*/ 0 h 14599"/>
              <a:gd name="T14" fmla="*/ 20722 w 20722"/>
              <a:gd name="T15" fmla="*/ 14599 h 14599"/>
            </a:gdLst>
            <a:ahLst/>
            <a:cxnLst>
              <a:cxn ang="T8">
                <a:pos x="T0" y="T1"/>
              </a:cxn>
              <a:cxn ang="T9">
                <a:pos x="T2" y="T3"/>
              </a:cxn>
              <a:cxn ang="T10">
                <a:pos x="T4" y="T5"/>
              </a:cxn>
              <a:cxn ang="T11">
                <a:pos x="T6" y="T7"/>
              </a:cxn>
            </a:cxnLst>
            <a:rect l="T12" t="T13" r="T14" b="T15"/>
            <a:pathLst>
              <a:path w="20722" h="14599">
                <a:moveTo>
                  <a:pt x="0" y="14599"/>
                </a:moveTo>
                <a:cubicBezTo>
                  <a:pt x="357" y="13832"/>
                  <a:pt x="4410" y="10691"/>
                  <a:pt x="6204" y="9304"/>
                </a:cubicBezTo>
                <a:cubicBezTo>
                  <a:pt x="7998" y="7917"/>
                  <a:pt x="8347" y="7826"/>
                  <a:pt x="10766" y="6275"/>
                </a:cubicBezTo>
                <a:cubicBezTo>
                  <a:pt x="13185" y="4724"/>
                  <a:pt x="15543" y="1644"/>
                  <a:pt x="20722" y="0"/>
                </a:cubicBezTo>
              </a:path>
            </a:pathLst>
          </a:custGeom>
          <a:noFill/>
          <a:ln w="38100">
            <a:solidFill>
              <a:schemeClr val="tx1"/>
            </a:solidFill>
            <a:prstDash val="dash"/>
            <a:round/>
            <a:headEnd/>
            <a:tailEnd type="triangle" w="med" len="med"/>
          </a:ln>
        </p:spPr>
        <p:txBody>
          <a:bodyPr lIns="90000" tIns="46800" rIns="90000" bIns="46800" anchor="ctr">
            <a:spAutoFit/>
          </a:bodyPr>
          <a:lstStyle/>
          <a:p>
            <a:endParaRPr lang="ko-KR" altLang="en-US" dirty="0"/>
          </a:p>
        </p:txBody>
      </p:sp>
      <p:sp>
        <p:nvSpPr>
          <p:cNvPr id="16395" name="TextBox 4"/>
          <p:cNvSpPr txBox="1">
            <a:spLocks noChangeArrowheads="1"/>
          </p:cNvSpPr>
          <p:nvPr/>
        </p:nvSpPr>
        <p:spPr bwMode="auto">
          <a:xfrm>
            <a:off x="1476375" y="1700213"/>
            <a:ext cx="4824413" cy="314325"/>
          </a:xfrm>
          <a:prstGeom prst="rect">
            <a:avLst/>
          </a:prstGeom>
          <a:noFill/>
          <a:ln w="9525">
            <a:noFill/>
            <a:miter lim="800000"/>
            <a:headEnd/>
            <a:tailEnd/>
          </a:ln>
        </p:spPr>
        <p:txBody>
          <a:bodyPr>
            <a:spAutoFit/>
          </a:bodyPr>
          <a:lstStyle/>
          <a:p>
            <a:pPr algn="ctr">
              <a:lnSpc>
                <a:spcPct val="90000"/>
              </a:lnSpc>
            </a:pPr>
            <a:r>
              <a:rPr kumimoji="0" lang="en-US" altLang="ko-KR" sz="1600" b="1" dirty="0">
                <a:solidFill>
                  <a:srgbClr val="336600"/>
                </a:solidFill>
                <a:latin typeface="Calibri" pitchFamily="34" charset="0"/>
              </a:rPr>
              <a:t>1. Call comes in to a station forwarded to voicemail</a:t>
            </a:r>
            <a:endParaRPr kumimoji="0" lang="en-US" altLang="ko-KR" sz="1600" dirty="0">
              <a:solidFill>
                <a:srgbClr val="336600"/>
              </a:solidFill>
              <a:latin typeface="Calibri" pitchFamily="34" charset="0"/>
            </a:endParaRPr>
          </a:p>
        </p:txBody>
      </p:sp>
      <p:pic>
        <p:nvPicPr>
          <p:cNvPr id="16396" name="Picture 187" descr="08"/>
          <p:cNvPicPr>
            <a:picLocks noChangeAspect="1" noChangeArrowheads="1"/>
          </p:cNvPicPr>
          <p:nvPr/>
        </p:nvPicPr>
        <p:blipFill>
          <a:blip r:embed="rId4" cstate="print"/>
          <a:srcRect/>
          <a:stretch>
            <a:fillRect/>
          </a:stretch>
        </p:blipFill>
        <p:spPr bwMode="auto">
          <a:xfrm>
            <a:off x="1074738" y="1700213"/>
            <a:ext cx="328612" cy="792162"/>
          </a:xfrm>
          <a:prstGeom prst="rect">
            <a:avLst/>
          </a:prstGeom>
          <a:noFill/>
          <a:ln w="9525">
            <a:noFill/>
            <a:miter lim="800000"/>
            <a:headEnd/>
            <a:tailEnd/>
          </a:ln>
        </p:spPr>
      </p:pic>
      <p:sp>
        <p:nvSpPr>
          <p:cNvPr id="16397" name="TextBox 4"/>
          <p:cNvSpPr txBox="1">
            <a:spLocks noChangeArrowheads="1"/>
          </p:cNvSpPr>
          <p:nvPr/>
        </p:nvSpPr>
        <p:spPr bwMode="auto">
          <a:xfrm>
            <a:off x="1476375" y="2781300"/>
            <a:ext cx="4824413" cy="534988"/>
          </a:xfrm>
          <a:prstGeom prst="rect">
            <a:avLst/>
          </a:prstGeom>
          <a:noFill/>
          <a:ln w="9525">
            <a:noFill/>
            <a:miter lim="800000"/>
            <a:headEnd/>
            <a:tailEnd/>
          </a:ln>
        </p:spPr>
        <p:txBody>
          <a:bodyPr>
            <a:spAutoFit/>
          </a:bodyPr>
          <a:lstStyle/>
          <a:p>
            <a:pPr algn="ctr">
              <a:lnSpc>
                <a:spcPct val="90000"/>
              </a:lnSpc>
            </a:pPr>
            <a:r>
              <a:rPr kumimoji="0" lang="en-US" altLang="ko-KR" sz="1600" b="1" dirty="0">
                <a:solidFill>
                  <a:srgbClr val="336600"/>
                </a:solidFill>
                <a:latin typeface="Calibri" pitchFamily="34" charset="0"/>
              </a:rPr>
              <a:t>2. Caller hears the greeting of the called party</a:t>
            </a:r>
            <a:br>
              <a:rPr kumimoji="0" lang="en-US" altLang="ko-KR" sz="1600" b="1" dirty="0">
                <a:solidFill>
                  <a:srgbClr val="336600"/>
                </a:solidFill>
                <a:latin typeface="Calibri" pitchFamily="34" charset="0"/>
              </a:rPr>
            </a:br>
            <a:r>
              <a:rPr kumimoji="0" lang="en-US" altLang="ko-KR" sz="1600" b="1" dirty="0">
                <a:solidFill>
                  <a:srgbClr val="336600"/>
                </a:solidFill>
                <a:latin typeface="Calibri" pitchFamily="34" charset="0"/>
              </a:rPr>
              <a:t>and dials ‘0’ to request call rerouting</a:t>
            </a:r>
            <a:endParaRPr kumimoji="0" lang="en-US" altLang="ko-KR" sz="1600" dirty="0">
              <a:solidFill>
                <a:srgbClr val="336600"/>
              </a:solidFill>
              <a:latin typeface="Calibri" pitchFamily="34" charset="0"/>
            </a:endParaRPr>
          </a:p>
        </p:txBody>
      </p:sp>
      <p:sp>
        <p:nvSpPr>
          <p:cNvPr id="16398" name="Freeform 60"/>
          <p:cNvSpPr>
            <a:spLocks/>
          </p:cNvSpPr>
          <p:nvPr/>
        </p:nvSpPr>
        <p:spPr bwMode="auto">
          <a:xfrm flipV="1">
            <a:off x="5364163" y="2492375"/>
            <a:ext cx="1098550" cy="1728788"/>
          </a:xfrm>
          <a:custGeom>
            <a:avLst/>
            <a:gdLst>
              <a:gd name="T0" fmla="*/ 2147483647 w 12816"/>
              <a:gd name="T1" fmla="*/ 2147483647 h 41329"/>
              <a:gd name="T2" fmla="*/ 2147483647 w 12816"/>
              <a:gd name="T3" fmla="*/ 2147483647 h 41329"/>
              <a:gd name="T4" fmla="*/ 2147483647 w 12816"/>
              <a:gd name="T5" fmla="*/ 2147483647 h 41329"/>
              <a:gd name="T6" fmla="*/ 2147483647 w 12816"/>
              <a:gd name="T7" fmla="*/ 2147483647 h 41329"/>
              <a:gd name="T8" fmla="*/ 2147483647 w 12816"/>
              <a:gd name="T9" fmla="*/ 2147483647 h 41329"/>
              <a:gd name="T10" fmla="*/ 2147483647 w 12816"/>
              <a:gd name="T11" fmla="*/ 0 h 41329"/>
              <a:gd name="T12" fmla="*/ 0 60000 65536"/>
              <a:gd name="T13" fmla="*/ 0 60000 65536"/>
              <a:gd name="T14" fmla="*/ 0 60000 65536"/>
              <a:gd name="T15" fmla="*/ 0 60000 65536"/>
              <a:gd name="T16" fmla="*/ 0 60000 65536"/>
              <a:gd name="T17" fmla="*/ 0 60000 65536"/>
              <a:gd name="T18" fmla="*/ 0 w 12816"/>
              <a:gd name="T19" fmla="*/ 0 h 41329"/>
              <a:gd name="T20" fmla="*/ 12816 w 12816"/>
              <a:gd name="T21" fmla="*/ 41329 h 41329"/>
            </a:gdLst>
            <a:ahLst/>
            <a:cxnLst>
              <a:cxn ang="T12">
                <a:pos x="T0" y="T1"/>
              </a:cxn>
              <a:cxn ang="T13">
                <a:pos x="T2" y="T3"/>
              </a:cxn>
              <a:cxn ang="T14">
                <a:pos x="T4" y="T5"/>
              </a:cxn>
              <a:cxn ang="T15">
                <a:pos x="T6" y="T7"/>
              </a:cxn>
              <a:cxn ang="T16">
                <a:pos x="T8" y="T9"/>
              </a:cxn>
              <a:cxn ang="T17">
                <a:pos x="T10" y="T11"/>
              </a:cxn>
            </a:cxnLst>
            <a:rect l="T18" t="T19" r="T20" b="T21"/>
            <a:pathLst>
              <a:path w="12816" h="41329">
                <a:moveTo>
                  <a:pt x="6100" y="41329"/>
                </a:moveTo>
                <a:cubicBezTo>
                  <a:pt x="6114" y="41243"/>
                  <a:pt x="7919" y="35302"/>
                  <a:pt x="7779" y="32719"/>
                </a:cubicBezTo>
                <a:cubicBezTo>
                  <a:pt x="7639" y="30136"/>
                  <a:pt x="6514" y="28556"/>
                  <a:pt x="5261" y="25830"/>
                </a:cubicBezTo>
                <a:cubicBezTo>
                  <a:pt x="4008" y="23104"/>
                  <a:pt x="524" y="19642"/>
                  <a:pt x="262" y="16360"/>
                </a:cubicBezTo>
                <a:cubicBezTo>
                  <a:pt x="0" y="13078"/>
                  <a:pt x="1594" y="8862"/>
                  <a:pt x="3686" y="6135"/>
                </a:cubicBezTo>
                <a:cubicBezTo>
                  <a:pt x="5778" y="3408"/>
                  <a:pt x="10122" y="1278"/>
                  <a:pt x="12816" y="0"/>
                </a:cubicBezTo>
              </a:path>
            </a:pathLst>
          </a:custGeom>
          <a:noFill/>
          <a:ln w="38100">
            <a:solidFill>
              <a:schemeClr val="tx1"/>
            </a:solidFill>
            <a:prstDash val="dash"/>
            <a:round/>
            <a:headEnd/>
            <a:tailEnd type="triangle" w="med" len="med"/>
          </a:ln>
        </p:spPr>
        <p:txBody>
          <a:bodyPr lIns="90000" tIns="46800" rIns="90000" bIns="46800" anchor="ctr"/>
          <a:lstStyle/>
          <a:p>
            <a:endParaRPr lang="ko-KR" altLang="en-US" dirty="0"/>
          </a:p>
        </p:txBody>
      </p:sp>
      <p:sp>
        <p:nvSpPr>
          <p:cNvPr id="16399" name="직사각형 22"/>
          <p:cNvSpPr>
            <a:spLocks noChangeArrowheads="1"/>
          </p:cNvSpPr>
          <p:nvPr/>
        </p:nvSpPr>
        <p:spPr bwMode="auto">
          <a:xfrm>
            <a:off x="6553200" y="3124200"/>
            <a:ext cx="2160588" cy="1816100"/>
          </a:xfrm>
          <a:prstGeom prst="rect">
            <a:avLst/>
          </a:prstGeom>
          <a:noFill/>
          <a:ln w="9525">
            <a:noFill/>
            <a:miter lim="800000"/>
            <a:headEnd/>
            <a:tailEnd/>
          </a:ln>
        </p:spPr>
        <p:txBody>
          <a:bodyPr>
            <a:spAutoFit/>
          </a:bodyPr>
          <a:lstStyle/>
          <a:p>
            <a:pPr marL="285750" indent="-285750"/>
            <a:r>
              <a:rPr kumimoji="0" lang="en-US" altLang="ko-KR" sz="1400" dirty="0">
                <a:latin typeface="Calibri" pitchFamily="34" charset="0"/>
              </a:rPr>
              <a:t>	Reroute Destination </a:t>
            </a:r>
            <a:br>
              <a:rPr kumimoji="0" lang="en-US" altLang="ko-KR" sz="1400" dirty="0">
                <a:latin typeface="Calibri" pitchFamily="34" charset="0"/>
              </a:rPr>
            </a:br>
            <a:r>
              <a:rPr kumimoji="0" lang="en-US" altLang="ko-KR" sz="1400" dirty="0">
                <a:latin typeface="Calibri" pitchFamily="34" charset="0"/>
              </a:rPr>
              <a:t>– Station</a:t>
            </a:r>
            <a:br>
              <a:rPr kumimoji="0" lang="en-US" altLang="ko-KR" sz="1400" dirty="0">
                <a:latin typeface="Calibri" pitchFamily="34" charset="0"/>
              </a:rPr>
            </a:br>
            <a:r>
              <a:rPr kumimoji="0" lang="en-US" altLang="ko-KR" sz="1400" dirty="0">
                <a:latin typeface="Calibri" pitchFamily="34" charset="0"/>
              </a:rPr>
              <a:t>– Station Group</a:t>
            </a:r>
            <a:br>
              <a:rPr kumimoji="0" lang="en-US" altLang="ko-KR" sz="1400" dirty="0">
                <a:latin typeface="Calibri" pitchFamily="34" charset="0"/>
              </a:rPr>
            </a:br>
            <a:r>
              <a:rPr kumimoji="0" lang="en-US" altLang="ko-KR" sz="1400" dirty="0">
                <a:latin typeface="Calibri" pitchFamily="34" charset="0"/>
              </a:rPr>
              <a:t>– ACD Group</a:t>
            </a:r>
          </a:p>
          <a:p>
            <a:pPr marL="285750" indent="-285750"/>
            <a:r>
              <a:rPr kumimoji="0" lang="en-US" altLang="ko-KR" sz="1400" dirty="0">
                <a:latin typeface="Calibri" pitchFamily="34" charset="0"/>
              </a:rPr>
              <a:t>	– Attendant</a:t>
            </a:r>
          </a:p>
          <a:p>
            <a:pPr marL="285750" indent="-285750"/>
            <a:r>
              <a:rPr kumimoji="0" lang="en-US" altLang="ko-KR" sz="1400" dirty="0">
                <a:latin typeface="Calibri" pitchFamily="34" charset="0"/>
              </a:rPr>
              <a:t>	– Networking Station</a:t>
            </a:r>
          </a:p>
          <a:p>
            <a:pPr marL="285750" indent="-285750"/>
            <a:r>
              <a:rPr kumimoji="0" lang="en-US" altLang="ko-KR" sz="1400" dirty="0">
                <a:solidFill>
                  <a:srgbClr val="FF0000"/>
                </a:solidFill>
                <a:latin typeface="Calibri" pitchFamily="34" charset="0"/>
              </a:rPr>
              <a:t>	– Announcement Table</a:t>
            </a:r>
          </a:p>
          <a:p>
            <a:pPr marL="285750" indent="-285750"/>
            <a:r>
              <a:rPr kumimoji="0" lang="en-US" altLang="ko-KR" sz="1400" dirty="0">
                <a:solidFill>
                  <a:srgbClr val="FF0000"/>
                </a:solidFill>
                <a:latin typeface="Calibri" pitchFamily="34" charset="0"/>
              </a:rPr>
              <a:t>	– Speed Dial</a:t>
            </a:r>
          </a:p>
        </p:txBody>
      </p:sp>
      <p:sp>
        <p:nvSpPr>
          <p:cNvPr id="24" name="왼쪽 중괄호 23"/>
          <p:cNvSpPr/>
          <p:nvPr/>
        </p:nvSpPr>
        <p:spPr>
          <a:xfrm>
            <a:off x="6588125" y="3276600"/>
            <a:ext cx="193675" cy="1520825"/>
          </a:xfrm>
          <a:prstGeom prst="leftBrace">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ko-KR"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7"/>
          <p:cNvGrpSpPr>
            <a:grpSpLocks/>
          </p:cNvGrpSpPr>
          <p:nvPr/>
        </p:nvGrpSpPr>
        <p:grpSpPr bwMode="auto">
          <a:xfrm>
            <a:off x="0" y="328613"/>
            <a:ext cx="9144000" cy="433387"/>
            <a:chOff x="0" y="345375"/>
            <a:chExt cx="9144000" cy="433388"/>
          </a:xfrm>
        </p:grpSpPr>
        <p:sp>
          <p:nvSpPr>
            <p:cNvPr id="9"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sz="2400" b="1" dirty="0" smtClean="0">
                  <a:solidFill>
                    <a:schemeClr val="bg1"/>
                  </a:solidFill>
                  <a:latin typeface="Calibri" pitchFamily="34" charset="0"/>
                  <a:ea typeface="굴림" pitchFamily="50" charset="-127"/>
                </a:rPr>
                <a:t>VM Message Playback Options</a:t>
              </a:r>
            </a:p>
          </p:txBody>
        </p:sp>
        <p:cxnSp>
          <p:nvCxnSpPr>
            <p:cNvPr id="17479"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sp>
        <p:nvSpPr>
          <p:cNvPr id="17411" name="Rectangle 5"/>
          <p:cNvSpPr>
            <a:spLocks noChangeArrowheads="1"/>
          </p:cNvSpPr>
          <p:nvPr/>
        </p:nvSpPr>
        <p:spPr bwMode="auto">
          <a:xfrm>
            <a:off x="492125" y="819150"/>
            <a:ext cx="6435725" cy="430213"/>
          </a:xfrm>
          <a:prstGeom prst="rect">
            <a:avLst/>
          </a:prstGeom>
          <a:noFill/>
          <a:ln w="9525">
            <a:noFill/>
            <a:miter lim="800000"/>
            <a:headEnd/>
            <a:tailEnd/>
          </a:ln>
        </p:spPr>
        <p:txBody>
          <a:bodyPr wrap="none">
            <a:spAutoFit/>
          </a:bodyPr>
          <a:lstStyle/>
          <a:p>
            <a:r>
              <a:rPr lang="en-US" altLang="ko-KR" sz="2200" dirty="0">
                <a:solidFill>
                  <a:srgbClr val="292929"/>
                </a:solidFill>
                <a:latin typeface="Calibri" pitchFamily="34" charset="0"/>
                <a:ea typeface="굴림" pitchFamily="50" charset="-127"/>
              </a:rPr>
              <a:t>VM Message Pause/Resume, Fast Forward and Rewind</a:t>
            </a:r>
          </a:p>
        </p:txBody>
      </p:sp>
      <p:sp>
        <p:nvSpPr>
          <p:cNvPr id="17412" name="Rectangle 11"/>
          <p:cNvSpPr>
            <a:spLocks noChangeArrowheads="1"/>
          </p:cNvSpPr>
          <p:nvPr/>
        </p:nvSpPr>
        <p:spPr bwMode="auto">
          <a:xfrm>
            <a:off x="163513" y="884238"/>
            <a:ext cx="285750" cy="293687"/>
          </a:xfrm>
          <a:prstGeom prst="rect">
            <a:avLst/>
          </a:prstGeom>
          <a:noFill/>
          <a:ln w="117475">
            <a:solidFill>
              <a:srgbClr val="002060"/>
            </a:solidFill>
            <a:miter lim="800000"/>
            <a:headEnd/>
            <a:tailEnd/>
          </a:ln>
        </p:spPr>
        <p:txBody>
          <a:bodyPr wrap="none" anchor="ctr"/>
          <a:lstStyle/>
          <a:p>
            <a:pPr algn="r"/>
            <a:endParaRPr lang="ko-KR" altLang="en-US" sz="1800" dirty="0">
              <a:latin typeface="Calibri" pitchFamily="34" charset="0"/>
              <a:ea typeface="굴림" pitchFamily="50" charset="-127"/>
            </a:endParaRPr>
          </a:p>
        </p:txBody>
      </p:sp>
      <p:sp>
        <p:nvSpPr>
          <p:cNvPr id="17413" name="AutoShape 4"/>
          <p:cNvSpPr>
            <a:spLocks noChangeArrowheads="1"/>
          </p:cNvSpPr>
          <p:nvPr/>
        </p:nvSpPr>
        <p:spPr bwMode="auto">
          <a:xfrm>
            <a:off x="228600" y="1828800"/>
            <a:ext cx="8686800" cy="904875"/>
          </a:xfrm>
          <a:prstGeom prst="roundRect">
            <a:avLst>
              <a:gd name="adj" fmla="val 7046"/>
            </a:avLst>
          </a:prstGeom>
          <a:solidFill>
            <a:srgbClr val="285000"/>
          </a:solidFill>
          <a:ln w="76200">
            <a:noFill/>
            <a:round/>
            <a:headEnd/>
            <a:tailEnd/>
          </a:ln>
        </p:spPr>
        <p:txBody>
          <a:bodyPr wrap="none" anchor="ctr"/>
          <a:lstStyle/>
          <a:p>
            <a:pPr marL="342900" indent="-342900"/>
            <a:r>
              <a:rPr kumimoji="0" lang="en-US" altLang="ko-KR" sz="1500" dirty="0">
                <a:solidFill>
                  <a:srgbClr val="FFFFFF"/>
                </a:solidFill>
                <a:latin typeface="Calibri" pitchFamily="34" charset="0"/>
              </a:rPr>
              <a:t>“ Hello, this is MJ. I just called to remind you to attend the meeting on next Monday for our new products. </a:t>
            </a:r>
          </a:p>
          <a:p>
            <a:pPr marL="342900" indent="-342900"/>
            <a:r>
              <a:rPr kumimoji="0" lang="en-US" altLang="ko-KR" sz="1500" dirty="0">
                <a:solidFill>
                  <a:srgbClr val="FFFFFF"/>
                </a:solidFill>
                <a:latin typeface="Calibri" pitchFamily="34" charset="0"/>
              </a:rPr>
              <a:t>        ………………………………………………………………... ……………………………………………………………………………………………..“</a:t>
            </a:r>
          </a:p>
        </p:txBody>
      </p:sp>
      <p:cxnSp>
        <p:nvCxnSpPr>
          <p:cNvPr id="17414" name="직선 연결선 34"/>
          <p:cNvCxnSpPr>
            <a:cxnSpLocks noChangeShapeType="1"/>
          </p:cNvCxnSpPr>
          <p:nvPr/>
        </p:nvCxnSpPr>
        <p:spPr bwMode="auto">
          <a:xfrm rot="5400000">
            <a:off x="4411663" y="3048000"/>
            <a:ext cx="304800" cy="0"/>
          </a:xfrm>
          <a:prstGeom prst="line">
            <a:avLst/>
          </a:prstGeom>
          <a:noFill/>
          <a:ln w="19050" algn="ctr">
            <a:solidFill>
              <a:srgbClr val="0000CC"/>
            </a:solidFill>
            <a:round/>
            <a:headEnd/>
            <a:tailEnd type="arrow" w="med" len="med"/>
          </a:ln>
        </p:spPr>
      </p:cxnSp>
      <p:cxnSp>
        <p:nvCxnSpPr>
          <p:cNvPr id="17415" name="직선 연결선 37"/>
          <p:cNvCxnSpPr>
            <a:cxnSpLocks noChangeShapeType="1"/>
          </p:cNvCxnSpPr>
          <p:nvPr/>
        </p:nvCxnSpPr>
        <p:spPr bwMode="auto">
          <a:xfrm rot="5400000">
            <a:off x="4029075" y="2971800"/>
            <a:ext cx="152400" cy="0"/>
          </a:xfrm>
          <a:prstGeom prst="line">
            <a:avLst/>
          </a:prstGeom>
          <a:noFill/>
          <a:ln w="19050" algn="ctr">
            <a:solidFill>
              <a:srgbClr val="0000CC"/>
            </a:solidFill>
            <a:round/>
            <a:headEnd/>
            <a:tailEnd/>
          </a:ln>
        </p:spPr>
      </p:cxnSp>
      <p:cxnSp>
        <p:nvCxnSpPr>
          <p:cNvPr id="17416" name="직선 연결선 39"/>
          <p:cNvCxnSpPr>
            <a:cxnSpLocks noChangeShapeType="1"/>
          </p:cNvCxnSpPr>
          <p:nvPr/>
        </p:nvCxnSpPr>
        <p:spPr bwMode="auto">
          <a:xfrm rot="5400000">
            <a:off x="4257675" y="2971800"/>
            <a:ext cx="152400" cy="0"/>
          </a:xfrm>
          <a:prstGeom prst="line">
            <a:avLst/>
          </a:prstGeom>
          <a:noFill/>
          <a:ln w="19050" algn="ctr">
            <a:solidFill>
              <a:srgbClr val="0000CC"/>
            </a:solidFill>
            <a:round/>
            <a:headEnd/>
            <a:tailEnd/>
          </a:ln>
        </p:spPr>
      </p:cxnSp>
      <p:cxnSp>
        <p:nvCxnSpPr>
          <p:cNvPr id="17417" name="직선 연결선 40"/>
          <p:cNvCxnSpPr>
            <a:cxnSpLocks noChangeShapeType="1"/>
          </p:cNvCxnSpPr>
          <p:nvPr/>
        </p:nvCxnSpPr>
        <p:spPr bwMode="auto">
          <a:xfrm rot="5400000">
            <a:off x="3343275" y="2971800"/>
            <a:ext cx="152400" cy="0"/>
          </a:xfrm>
          <a:prstGeom prst="line">
            <a:avLst/>
          </a:prstGeom>
          <a:noFill/>
          <a:ln w="19050" algn="ctr">
            <a:solidFill>
              <a:srgbClr val="0000CC"/>
            </a:solidFill>
            <a:round/>
            <a:headEnd/>
            <a:tailEnd/>
          </a:ln>
        </p:spPr>
      </p:cxnSp>
      <p:cxnSp>
        <p:nvCxnSpPr>
          <p:cNvPr id="17418" name="직선 연결선 41"/>
          <p:cNvCxnSpPr>
            <a:cxnSpLocks noChangeShapeType="1"/>
          </p:cNvCxnSpPr>
          <p:nvPr/>
        </p:nvCxnSpPr>
        <p:spPr bwMode="auto">
          <a:xfrm rot="5400000">
            <a:off x="3114675" y="2971800"/>
            <a:ext cx="152400" cy="0"/>
          </a:xfrm>
          <a:prstGeom prst="line">
            <a:avLst/>
          </a:prstGeom>
          <a:noFill/>
          <a:ln w="19050" algn="ctr">
            <a:solidFill>
              <a:srgbClr val="0000CC"/>
            </a:solidFill>
            <a:round/>
            <a:headEnd/>
            <a:tailEnd/>
          </a:ln>
        </p:spPr>
      </p:cxnSp>
      <p:cxnSp>
        <p:nvCxnSpPr>
          <p:cNvPr id="17419" name="직선 연결선 42"/>
          <p:cNvCxnSpPr>
            <a:cxnSpLocks noChangeShapeType="1"/>
          </p:cNvCxnSpPr>
          <p:nvPr/>
        </p:nvCxnSpPr>
        <p:spPr bwMode="auto">
          <a:xfrm rot="5400000">
            <a:off x="3571875" y="2971800"/>
            <a:ext cx="152400" cy="0"/>
          </a:xfrm>
          <a:prstGeom prst="line">
            <a:avLst/>
          </a:prstGeom>
          <a:noFill/>
          <a:ln w="19050" algn="ctr">
            <a:solidFill>
              <a:srgbClr val="0000CC"/>
            </a:solidFill>
            <a:round/>
            <a:headEnd/>
            <a:tailEnd/>
          </a:ln>
        </p:spPr>
      </p:cxnSp>
      <p:cxnSp>
        <p:nvCxnSpPr>
          <p:cNvPr id="17420" name="직선 연결선 43"/>
          <p:cNvCxnSpPr>
            <a:cxnSpLocks noChangeShapeType="1"/>
          </p:cNvCxnSpPr>
          <p:nvPr/>
        </p:nvCxnSpPr>
        <p:spPr bwMode="auto">
          <a:xfrm rot="5400000">
            <a:off x="2657475" y="2971800"/>
            <a:ext cx="152400" cy="0"/>
          </a:xfrm>
          <a:prstGeom prst="line">
            <a:avLst/>
          </a:prstGeom>
          <a:noFill/>
          <a:ln w="19050" algn="ctr">
            <a:solidFill>
              <a:srgbClr val="0000CC"/>
            </a:solidFill>
            <a:round/>
            <a:headEnd/>
            <a:tailEnd/>
          </a:ln>
        </p:spPr>
      </p:cxnSp>
      <p:cxnSp>
        <p:nvCxnSpPr>
          <p:cNvPr id="17421" name="직선 연결선 45"/>
          <p:cNvCxnSpPr>
            <a:cxnSpLocks noChangeShapeType="1"/>
          </p:cNvCxnSpPr>
          <p:nvPr/>
        </p:nvCxnSpPr>
        <p:spPr bwMode="auto">
          <a:xfrm rot="5400000">
            <a:off x="2428875" y="2971800"/>
            <a:ext cx="152400" cy="0"/>
          </a:xfrm>
          <a:prstGeom prst="line">
            <a:avLst/>
          </a:prstGeom>
          <a:noFill/>
          <a:ln w="19050" algn="ctr">
            <a:solidFill>
              <a:srgbClr val="0000CC"/>
            </a:solidFill>
            <a:round/>
            <a:headEnd/>
            <a:tailEnd/>
          </a:ln>
        </p:spPr>
      </p:cxnSp>
      <p:cxnSp>
        <p:nvCxnSpPr>
          <p:cNvPr id="17422" name="직선 연결선 46"/>
          <p:cNvCxnSpPr>
            <a:cxnSpLocks noChangeShapeType="1"/>
          </p:cNvCxnSpPr>
          <p:nvPr/>
        </p:nvCxnSpPr>
        <p:spPr bwMode="auto">
          <a:xfrm rot="5400000">
            <a:off x="2886075" y="2971800"/>
            <a:ext cx="152400" cy="0"/>
          </a:xfrm>
          <a:prstGeom prst="line">
            <a:avLst/>
          </a:prstGeom>
          <a:noFill/>
          <a:ln w="19050" algn="ctr">
            <a:solidFill>
              <a:srgbClr val="0000CC"/>
            </a:solidFill>
            <a:round/>
            <a:headEnd/>
            <a:tailEnd/>
          </a:ln>
        </p:spPr>
      </p:cxnSp>
      <p:cxnSp>
        <p:nvCxnSpPr>
          <p:cNvPr id="17423" name="직선 연결선 47"/>
          <p:cNvCxnSpPr>
            <a:cxnSpLocks noChangeShapeType="1"/>
          </p:cNvCxnSpPr>
          <p:nvPr/>
        </p:nvCxnSpPr>
        <p:spPr bwMode="auto">
          <a:xfrm rot="5400000">
            <a:off x="1971675" y="2971800"/>
            <a:ext cx="152400" cy="0"/>
          </a:xfrm>
          <a:prstGeom prst="line">
            <a:avLst/>
          </a:prstGeom>
          <a:noFill/>
          <a:ln w="19050" algn="ctr">
            <a:solidFill>
              <a:srgbClr val="0000CC"/>
            </a:solidFill>
            <a:round/>
            <a:headEnd/>
            <a:tailEnd/>
          </a:ln>
        </p:spPr>
      </p:cxnSp>
      <p:cxnSp>
        <p:nvCxnSpPr>
          <p:cNvPr id="17424" name="직선 연결선 48"/>
          <p:cNvCxnSpPr>
            <a:cxnSpLocks noChangeShapeType="1"/>
          </p:cNvCxnSpPr>
          <p:nvPr/>
        </p:nvCxnSpPr>
        <p:spPr bwMode="auto">
          <a:xfrm rot="5400000">
            <a:off x="1743075" y="2971800"/>
            <a:ext cx="152400" cy="0"/>
          </a:xfrm>
          <a:prstGeom prst="line">
            <a:avLst/>
          </a:prstGeom>
          <a:noFill/>
          <a:ln w="19050" algn="ctr">
            <a:solidFill>
              <a:srgbClr val="0000CC"/>
            </a:solidFill>
            <a:round/>
            <a:headEnd/>
            <a:tailEnd/>
          </a:ln>
        </p:spPr>
      </p:cxnSp>
      <p:cxnSp>
        <p:nvCxnSpPr>
          <p:cNvPr id="17425" name="직선 연결선 49"/>
          <p:cNvCxnSpPr>
            <a:cxnSpLocks noChangeShapeType="1"/>
          </p:cNvCxnSpPr>
          <p:nvPr/>
        </p:nvCxnSpPr>
        <p:spPr bwMode="auto">
          <a:xfrm rot="5400000">
            <a:off x="2200275" y="2971800"/>
            <a:ext cx="152400" cy="0"/>
          </a:xfrm>
          <a:prstGeom prst="line">
            <a:avLst/>
          </a:prstGeom>
          <a:noFill/>
          <a:ln w="19050" algn="ctr">
            <a:solidFill>
              <a:srgbClr val="0000CC"/>
            </a:solidFill>
            <a:round/>
            <a:headEnd/>
            <a:tailEnd/>
          </a:ln>
        </p:spPr>
      </p:cxnSp>
      <p:cxnSp>
        <p:nvCxnSpPr>
          <p:cNvPr id="17426" name="직선 연결선 50"/>
          <p:cNvCxnSpPr>
            <a:cxnSpLocks noChangeShapeType="1"/>
          </p:cNvCxnSpPr>
          <p:nvPr/>
        </p:nvCxnSpPr>
        <p:spPr bwMode="auto">
          <a:xfrm rot="5400000">
            <a:off x="1285875" y="2971800"/>
            <a:ext cx="152400" cy="0"/>
          </a:xfrm>
          <a:prstGeom prst="line">
            <a:avLst/>
          </a:prstGeom>
          <a:noFill/>
          <a:ln w="19050" algn="ctr">
            <a:solidFill>
              <a:srgbClr val="0000CC"/>
            </a:solidFill>
            <a:round/>
            <a:headEnd/>
            <a:tailEnd/>
          </a:ln>
        </p:spPr>
      </p:cxnSp>
      <p:cxnSp>
        <p:nvCxnSpPr>
          <p:cNvPr id="17427" name="직선 연결선 51"/>
          <p:cNvCxnSpPr>
            <a:cxnSpLocks noChangeShapeType="1"/>
          </p:cNvCxnSpPr>
          <p:nvPr/>
        </p:nvCxnSpPr>
        <p:spPr bwMode="auto">
          <a:xfrm rot="5400000">
            <a:off x="1057275" y="2971800"/>
            <a:ext cx="152400" cy="0"/>
          </a:xfrm>
          <a:prstGeom prst="line">
            <a:avLst/>
          </a:prstGeom>
          <a:noFill/>
          <a:ln w="19050" algn="ctr">
            <a:solidFill>
              <a:srgbClr val="0000CC"/>
            </a:solidFill>
            <a:round/>
            <a:headEnd/>
            <a:tailEnd/>
          </a:ln>
        </p:spPr>
      </p:cxnSp>
      <p:cxnSp>
        <p:nvCxnSpPr>
          <p:cNvPr id="17428" name="직선 연결선 52"/>
          <p:cNvCxnSpPr>
            <a:cxnSpLocks noChangeShapeType="1"/>
          </p:cNvCxnSpPr>
          <p:nvPr/>
        </p:nvCxnSpPr>
        <p:spPr bwMode="auto">
          <a:xfrm rot="5400000">
            <a:off x="1514475" y="2971800"/>
            <a:ext cx="152400" cy="0"/>
          </a:xfrm>
          <a:prstGeom prst="line">
            <a:avLst/>
          </a:prstGeom>
          <a:noFill/>
          <a:ln w="19050" algn="ctr">
            <a:solidFill>
              <a:srgbClr val="0000CC"/>
            </a:solidFill>
            <a:round/>
            <a:headEnd/>
            <a:tailEnd/>
          </a:ln>
        </p:spPr>
      </p:cxnSp>
      <p:cxnSp>
        <p:nvCxnSpPr>
          <p:cNvPr id="17429" name="직선 연결선 53"/>
          <p:cNvCxnSpPr>
            <a:cxnSpLocks noChangeShapeType="1"/>
          </p:cNvCxnSpPr>
          <p:nvPr/>
        </p:nvCxnSpPr>
        <p:spPr bwMode="auto">
          <a:xfrm rot="5400000">
            <a:off x="600075" y="2971800"/>
            <a:ext cx="152400" cy="0"/>
          </a:xfrm>
          <a:prstGeom prst="line">
            <a:avLst/>
          </a:prstGeom>
          <a:noFill/>
          <a:ln w="19050" algn="ctr">
            <a:solidFill>
              <a:srgbClr val="0000CC"/>
            </a:solidFill>
            <a:round/>
            <a:headEnd/>
            <a:tailEnd/>
          </a:ln>
        </p:spPr>
      </p:cxnSp>
      <p:cxnSp>
        <p:nvCxnSpPr>
          <p:cNvPr id="17430" name="직선 연결선 54"/>
          <p:cNvCxnSpPr>
            <a:cxnSpLocks noChangeShapeType="1"/>
          </p:cNvCxnSpPr>
          <p:nvPr/>
        </p:nvCxnSpPr>
        <p:spPr bwMode="auto">
          <a:xfrm rot="5400000">
            <a:off x="371475" y="2971800"/>
            <a:ext cx="152400" cy="0"/>
          </a:xfrm>
          <a:prstGeom prst="line">
            <a:avLst/>
          </a:prstGeom>
          <a:noFill/>
          <a:ln w="19050" algn="ctr">
            <a:solidFill>
              <a:srgbClr val="0000CC"/>
            </a:solidFill>
            <a:round/>
            <a:headEnd/>
            <a:tailEnd/>
          </a:ln>
        </p:spPr>
      </p:cxnSp>
      <p:cxnSp>
        <p:nvCxnSpPr>
          <p:cNvPr id="17431" name="직선 연결선 56"/>
          <p:cNvCxnSpPr>
            <a:cxnSpLocks noChangeShapeType="1"/>
          </p:cNvCxnSpPr>
          <p:nvPr/>
        </p:nvCxnSpPr>
        <p:spPr bwMode="auto">
          <a:xfrm rot="5400000">
            <a:off x="828675" y="2971800"/>
            <a:ext cx="152400" cy="0"/>
          </a:xfrm>
          <a:prstGeom prst="line">
            <a:avLst/>
          </a:prstGeom>
          <a:noFill/>
          <a:ln w="19050" algn="ctr">
            <a:solidFill>
              <a:srgbClr val="0000CC"/>
            </a:solidFill>
            <a:round/>
            <a:headEnd/>
            <a:tailEnd/>
          </a:ln>
        </p:spPr>
      </p:cxnSp>
      <p:cxnSp>
        <p:nvCxnSpPr>
          <p:cNvPr id="17432" name="직선 연결선 57"/>
          <p:cNvCxnSpPr>
            <a:cxnSpLocks noChangeShapeType="1"/>
          </p:cNvCxnSpPr>
          <p:nvPr/>
        </p:nvCxnSpPr>
        <p:spPr bwMode="auto">
          <a:xfrm rot="5400000">
            <a:off x="8143875" y="2971800"/>
            <a:ext cx="152400" cy="0"/>
          </a:xfrm>
          <a:prstGeom prst="line">
            <a:avLst/>
          </a:prstGeom>
          <a:noFill/>
          <a:ln w="19050" algn="ctr">
            <a:solidFill>
              <a:srgbClr val="0000CC"/>
            </a:solidFill>
            <a:round/>
            <a:headEnd/>
            <a:tailEnd/>
          </a:ln>
        </p:spPr>
      </p:cxnSp>
      <p:cxnSp>
        <p:nvCxnSpPr>
          <p:cNvPr id="17433" name="직선 연결선 58"/>
          <p:cNvCxnSpPr>
            <a:cxnSpLocks noChangeShapeType="1"/>
          </p:cNvCxnSpPr>
          <p:nvPr/>
        </p:nvCxnSpPr>
        <p:spPr bwMode="auto">
          <a:xfrm rot="5400000">
            <a:off x="7915275" y="2971800"/>
            <a:ext cx="152400" cy="0"/>
          </a:xfrm>
          <a:prstGeom prst="line">
            <a:avLst/>
          </a:prstGeom>
          <a:noFill/>
          <a:ln w="19050" algn="ctr">
            <a:solidFill>
              <a:srgbClr val="0000CC"/>
            </a:solidFill>
            <a:round/>
            <a:headEnd/>
            <a:tailEnd/>
          </a:ln>
        </p:spPr>
      </p:cxnSp>
      <p:cxnSp>
        <p:nvCxnSpPr>
          <p:cNvPr id="17434" name="직선 연결선 59"/>
          <p:cNvCxnSpPr>
            <a:cxnSpLocks noChangeShapeType="1"/>
          </p:cNvCxnSpPr>
          <p:nvPr/>
        </p:nvCxnSpPr>
        <p:spPr bwMode="auto">
          <a:xfrm rot="5400000">
            <a:off x="8372475" y="2971800"/>
            <a:ext cx="152400" cy="0"/>
          </a:xfrm>
          <a:prstGeom prst="line">
            <a:avLst/>
          </a:prstGeom>
          <a:noFill/>
          <a:ln w="19050" algn="ctr">
            <a:solidFill>
              <a:srgbClr val="0000CC"/>
            </a:solidFill>
            <a:round/>
            <a:headEnd/>
            <a:tailEnd/>
          </a:ln>
        </p:spPr>
      </p:cxnSp>
      <p:cxnSp>
        <p:nvCxnSpPr>
          <p:cNvPr id="17435" name="직선 연결선 60"/>
          <p:cNvCxnSpPr>
            <a:cxnSpLocks noChangeShapeType="1"/>
          </p:cNvCxnSpPr>
          <p:nvPr/>
        </p:nvCxnSpPr>
        <p:spPr bwMode="auto">
          <a:xfrm rot="5400000">
            <a:off x="7458075" y="2971800"/>
            <a:ext cx="152400" cy="0"/>
          </a:xfrm>
          <a:prstGeom prst="line">
            <a:avLst/>
          </a:prstGeom>
          <a:noFill/>
          <a:ln w="19050" algn="ctr">
            <a:solidFill>
              <a:srgbClr val="0000CC"/>
            </a:solidFill>
            <a:round/>
            <a:headEnd/>
            <a:tailEnd/>
          </a:ln>
        </p:spPr>
      </p:cxnSp>
      <p:cxnSp>
        <p:nvCxnSpPr>
          <p:cNvPr id="17436" name="직선 연결선 61"/>
          <p:cNvCxnSpPr>
            <a:cxnSpLocks noChangeShapeType="1"/>
          </p:cNvCxnSpPr>
          <p:nvPr/>
        </p:nvCxnSpPr>
        <p:spPr bwMode="auto">
          <a:xfrm rot="5400000">
            <a:off x="7229475" y="2971800"/>
            <a:ext cx="152400" cy="0"/>
          </a:xfrm>
          <a:prstGeom prst="line">
            <a:avLst/>
          </a:prstGeom>
          <a:noFill/>
          <a:ln w="19050" algn="ctr">
            <a:solidFill>
              <a:srgbClr val="0000CC"/>
            </a:solidFill>
            <a:round/>
            <a:headEnd/>
            <a:tailEnd/>
          </a:ln>
        </p:spPr>
      </p:cxnSp>
      <p:cxnSp>
        <p:nvCxnSpPr>
          <p:cNvPr id="17437" name="직선 연결선 63"/>
          <p:cNvCxnSpPr>
            <a:cxnSpLocks noChangeShapeType="1"/>
          </p:cNvCxnSpPr>
          <p:nvPr/>
        </p:nvCxnSpPr>
        <p:spPr bwMode="auto">
          <a:xfrm rot="5400000">
            <a:off x="7686675" y="2971800"/>
            <a:ext cx="152400" cy="0"/>
          </a:xfrm>
          <a:prstGeom prst="line">
            <a:avLst/>
          </a:prstGeom>
          <a:noFill/>
          <a:ln w="19050" algn="ctr">
            <a:solidFill>
              <a:srgbClr val="0000CC"/>
            </a:solidFill>
            <a:round/>
            <a:headEnd/>
            <a:tailEnd/>
          </a:ln>
        </p:spPr>
      </p:cxnSp>
      <p:cxnSp>
        <p:nvCxnSpPr>
          <p:cNvPr id="17438" name="직선 연결선 64"/>
          <p:cNvCxnSpPr>
            <a:cxnSpLocks noChangeShapeType="1"/>
          </p:cNvCxnSpPr>
          <p:nvPr/>
        </p:nvCxnSpPr>
        <p:spPr bwMode="auto">
          <a:xfrm rot="5400000">
            <a:off x="6772275" y="2971800"/>
            <a:ext cx="152400" cy="0"/>
          </a:xfrm>
          <a:prstGeom prst="line">
            <a:avLst/>
          </a:prstGeom>
          <a:noFill/>
          <a:ln w="19050" algn="ctr">
            <a:solidFill>
              <a:srgbClr val="0000CC"/>
            </a:solidFill>
            <a:round/>
            <a:headEnd/>
            <a:tailEnd/>
          </a:ln>
        </p:spPr>
      </p:cxnSp>
      <p:cxnSp>
        <p:nvCxnSpPr>
          <p:cNvPr id="17439" name="직선 연결선 65"/>
          <p:cNvCxnSpPr>
            <a:cxnSpLocks noChangeShapeType="1"/>
          </p:cNvCxnSpPr>
          <p:nvPr/>
        </p:nvCxnSpPr>
        <p:spPr bwMode="auto">
          <a:xfrm rot="5400000">
            <a:off x="6543675" y="2971800"/>
            <a:ext cx="152400" cy="0"/>
          </a:xfrm>
          <a:prstGeom prst="line">
            <a:avLst/>
          </a:prstGeom>
          <a:noFill/>
          <a:ln w="19050" algn="ctr">
            <a:solidFill>
              <a:srgbClr val="0000CC"/>
            </a:solidFill>
            <a:round/>
            <a:headEnd/>
            <a:tailEnd/>
          </a:ln>
        </p:spPr>
      </p:cxnSp>
      <p:cxnSp>
        <p:nvCxnSpPr>
          <p:cNvPr id="17440" name="직선 연결선 66"/>
          <p:cNvCxnSpPr>
            <a:cxnSpLocks noChangeShapeType="1"/>
          </p:cNvCxnSpPr>
          <p:nvPr/>
        </p:nvCxnSpPr>
        <p:spPr bwMode="auto">
          <a:xfrm rot="5400000">
            <a:off x="7000875" y="2971800"/>
            <a:ext cx="152400" cy="0"/>
          </a:xfrm>
          <a:prstGeom prst="line">
            <a:avLst/>
          </a:prstGeom>
          <a:noFill/>
          <a:ln w="19050" algn="ctr">
            <a:solidFill>
              <a:srgbClr val="0000CC"/>
            </a:solidFill>
            <a:round/>
            <a:headEnd/>
            <a:tailEnd/>
          </a:ln>
        </p:spPr>
      </p:cxnSp>
      <p:cxnSp>
        <p:nvCxnSpPr>
          <p:cNvPr id="17441" name="직선 연결선 68"/>
          <p:cNvCxnSpPr>
            <a:cxnSpLocks noChangeShapeType="1"/>
          </p:cNvCxnSpPr>
          <p:nvPr/>
        </p:nvCxnSpPr>
        <p:spPr bwMode="auto">
          <a:xfrm rot="5400000">
            <a:off x="6086475" y="2971800"/>
            <a:ext cx="152400" cy="0"/>
          </a:xfrm>
          <a:prstGeom prst="line">
            <a:avLst/>
          </a:prstGeom>
          <a:noFill/>
          <a:ln w="19050" algn="ctr">
            <a:solidFill>
              <a:srgbClr val="0000CC"/>
            </a:solidFill>
            <a:round/>
            <a:headEnd/>
            <a:tailEnd/>
          </a:ln>
        </p:spPr>
      </p:cxnSp>
      <p:cxnSp>
        <p:nvCxnSpPr>
          <p:cNvPr id="17442" name="직선 연결선 69"/>
          <p:cNvCxnSpPr>
            <a:cxnSpLocks noChangeShapeType="1"/>
          </p:cNvCxnSpPr>
          <p:nvPr/>
        </p:nvCxnSpPr>
        <p:spPr bwMode="auto">
          <a:xfrm rot="5400000">
            <a:off x="5857875" y="2971800"/>
            <a:ext cx="152400" cy="0"/>
          </a:xfrm>
          <a:prstGeom prst="line">
            <a:avLst/>
          </a:prstGeom>
          <a:noFill/>
          <a:ln w="19050" algn="ctr">
            <a:solidFill>
              <a:srgbClr val="0000CC"/>
            </a:solidFill>
            <a:round/>
            <a:headEnd/>
            <a:tailEnd/>
          </a:ln>
        </p:spPr>
      </p:cxnSp>
      <p:cxnSp>
        <p:nvCxnSpPr>
          <p:cNvPr id="17443" name="직선 연결선 73"/>
          <p:cNvCxnSpPr>
            <a:cxnSpLocks noChangeShapeType="1"/>
          </p:cNvCxnSpPr>
          <p:nvPr/>
        </p:nvCxnSpPr>
        <p:spPr bwMode="auto">
          <a:xfrm rot="5400000">
            <a:off x="6315075" y="2971800"/>
            <a:ext cx="152400" cy="0"/>
          </a:xfrm>
          <a:prstGeom prst="line">
            <a:avLst/>
          </a:prstGeom>
          <a:noFill/>
          <a:ln w="19050" algn="ctr">
            <a:solidFill>
              <a:srgbClr val="0000CC"/>
            </a:solidFill>
            <a:round/>
            <a:headEnd/>
            <a:tailEnd/>
          </a:ln>
        </p:spPr>
      </p:cxnSp>
      <p:cxnSp>
        <p:nvCxnSpPr>
          <p:cNvPr id="17444" name="직선 연결선 74"/>
          <p:cNvCxnSpPr>
            <a:cxnSpLocks noChangeShapeType="1"/>
          </p:cNvCxnSpPr>
          <p:nvPr/>
        </p:nvCxnSpPr>
        <p:spPr bwMode="auto">
          <a:xfrm rot="5400000">
            <a:off x="5400675" y="2971800"/>
            <a:ext cx="152400" cy="0"/>
          </a:xfrm>
          <a:prstGeom prst="line">
            <a:avLst/>
          </a:prstGeom>
          <a:noFill/>
          <a:ln w="19050" algn="ctr">
            <a:solidFill>
              <a:srgbClr val="0000CC"/>
            </a:solidFill>
            <a:round/>
            <a:headEnd/>
            <a:tailEnd/>
          </a:ln>
        </p:spPr>
      </p:cxnSp>
      <p:cxnSp>
        <p:nvCxnSpPr>
          <p:cNvPr id="17445" name="직선 연결선 76"/>
          <p:cNvCxnSpPr>
            <a:cxnSpLocks noChangeShapeType="1"/>
          </p:cNvCxnSpPr>
          <p:nvPr/>
        </p:nvCxnSpPr>
        <p:spPr bwMode="auto">
          <a:xfrm rot="5400000">
            <a:off x="5172075" y="2971800"/>
            <a:ext cx="152400" cy="0"/>
          </a:xfrm>
          <a:prstGeom prst="line">
            <a:avLst/>
          </a:prstGeom>
          <a:noFill/>
          <a:ln w="19050" algn="ctr">
            <a:solidFill>
              <a:srgbClr val="0000CC"/>
            </a:solidFill>
            <a:round/>
            <a:headEnd/>
            <a:tailEnd/>
          </a:ln>
        </p:spPr>
      </p:cxnSp>
      <p:cxnSp>
        <p:nvCxnSpPr>
          <p:cNvPr id="17446" name="직선 연결선 77"/>
          <p:cNvCxnSpPr>
            <a:cxnSpLocks noChangeShapeType="1"/>
          </p:cNvCxnSpPr>
          <p:nvPr/>
        </p:nvCxnSpPr>
        <p:spPr bwMode="auto">
          <a:xfrm rot="5400000">
            <a:off x="5629275" y="2971800"/>
            <a:ext cx="152400" cy="0"/>
          </a:xfrm>
          <a:prstGeom prst="line">
            <a:avLst/>
          </a:prstGeom>
          <a:noFill/>
          <a:ln w="19050" algn="ctr">
            <a:solidFill>
              <a:srgbClr val="0000CC"/>
            </a:solidFill>
            <a:round/>
            <a:headEnd/>
            <a:tailEnd/>
          </a:ln>
        </p:spPr>
      </p:cxnSp>
      <p:cxnSp>
        <p:nvCxnSpPr>
          <p:cNvPr id="17447" name="직선 연결선 78"/>
          <p:cNvCxnSpPr>
            <a:cxnSpLocks noChangeShapeType="1"/>
          </p:cNvCxnSpPr>
          <p:nvPr/>
        </p:nvCxnSpPr>
        <p:spPr bwMode="auto">
          <a:xfrm rot="5400000">
            <a:off x="4714875" y="2971800"/>
            <a:ext cx="152400" cy="0"/>
          </a:xfrm>
          <a:prstGeom prst="line">
            <a:avLst/>
          </a:prstGeom>
          <a:noFill/>
          <a:ln w="19050" algn="ctr">
            <a:solidFill>
              <a:srgbClr val="0000CC"/>
            </a:solidFill>
            <a:round/>
            <a:headEnd/>
            <a:tailEnd/>
          </a:ln>
        </p:spPr>
      </p:cxnSp>
      <p:cxnSp>
        <p:nvCxnSpPr>
          <p:cNvPr id="17448" name="직선 연결선 79"/>
          <p:cNvCxnSpPr>
            <a:cxnSpLocks noChangeShapeType="1"/>
          </p:cNvCxnSpPr>
          <p:nvPr/>
        </p:nvCxnSpPr>
        <p:spPr bwMode="auto">
          <a:xfrm rot="5400000">
            <a:off x="4486275" y="2971800"/>
            <a:ext cx="152400" cy="0"/>
          </a:xfrm>
          <a:prstGeom prst="line">
            <a:avLst/>
          </a:prstGeom>
          <a:noFill/>
          <a:ln w="19050" algn="ctr">
            <a:solidFill>
              <a:srgbClr val="0000CC"/>
            </a:solidFill>
            <a:round/>
            <a:headEnd/>
            <a:tailEnd/>
          </a:ln>
        </p:spPr>
      </p:cxnSp>
      <p:cxnSp>
        <p:nvCxnSpPr>
          <p:cNvPr id="17449" name="직선 연결선 80"/>
          <p:cNvCxnSpPr>
            <a:cxnSpLocks noChangeShapeType="1"/>
          </p:cNvCxnSpPr>
          <p:nvPr/>
        </p:nvCxnSpPr>
        <p:spPr bwMode="auto">
          <a:xfrm rot="5400000">
            <a:off x="4943475" y="2971800"/>
            <a:ext cx="152400" cy="0"/>
          </a:xfrm>
          <a:prstGeom prst="line">
            <a:avLst/>
          </a:prstGeom>
          <a:noFill/>
          <a:ln w="19050" algn="ctr">
            <a:solidFill>
              <a:srgbClr val="0000CC"/>
            </a:solidFill>
            <a:round/>
            <a:headEnd/>
            <a:tailEnd/>
          </a:ln>
        </p:spPr>
      </p:cxnSp>
      <p:cxnSp>
        <p:nvCxnSpPr>
          <p:cNvPr id="17450" name="직선 연결선 81"/>
          <p:cNvCxnSpPr>
            <a:cxnSpLocks noChangeShapeType="1"/>
          </p:cNvCxnSpPr>
          <p:nvPr/>
        </p:nvCxnSpPr>
        <p:spPr bwMode="auto">
          <a:xfrm rot="5400000">
            <a:off x="66675" y="3048000"/>
            <a:ext cx="304800" cy="0"/>
          </a:xfrm>
          <a:prstGeom prst="line">
            <a:avLst/>
          </a:prstGeom>
          <a:noFill/>
          <a:ln w="19050" algn="ctr">
            <a:solidFill>
              <a:srgbClr val="0000CC"/>
            </a:solidFill>
            <a:round/>
            <a:headEnd/>
            <a:tailEnd/>
          </a:ln>
        </p:spPr>
      </p:cxnSp>
      <p:cxnSp>
        <p:nvCxnSpPr>
          <p:cNvPr id="17451" name="직선 연결선 82"/>
          <p:cNvCxnSpPr>
            <a:cxnSpLocks noChangeShapeType="1"/>
          </p:cNvCxnSpPr>
          <p:nvPr/>
        </p:nvCxnSpPr>
        <p:spPr bwMode="auto">
          <a:xfrm rot="5400000">
            <a:off x="8753475" y="3048000"/>
            <a:ext cx="304800" cy="0"/>
          </a:xfrm>
          <a:prstGeom prst="line">
            <a:avLst/>
          </a:prstGeom>
          <a:noFill/>
          <a:ln w="19050" algn="ctr">
            <a:solidFill>
              <a:srgbClr val="0000CC"/>
            </a:solidFill>
            <a:round/>
            <a:headEnd/>
            <a:tailEnd/>
          </a:ln>
        </p:spPr>
      </p:cxnSp>
      <p:cxnSp>
        <p:nvCxnSpPr>
          <p:cNvPr id="17452" name="직선 연결선 83"/>
          <p:cNvCxnSpPr>
            <a:cxnSpLocks noChangeShapeType="1"/>
          </p:cNvCxnSpPr>
          <p:nvPr/>
        </p:nvCxnSpPr>
        <p:spPr bwMode="auto">
          <a:xfrm rot="5400000">
            <a:off x="8601075" y="2971800"/>
            <a:ext cx="152400" cy="0"/>
          </a:xfrm>
          <a:prstGeom prst="line">
            <a:avLst/>
          </a:prstGeom>
          <a:noFill/>
          <a:ln w="19050" algn="ctr">
            <a:solidFill>
              <a:srgbClr val="0000CC"/>
            </a:solidFill>
            <a:round/>
            <a:headEnd/>
            <a:tailEnd/>
          </a:ln>
        </p:spPr>
      </p:cxnSp>
      <p:cxnSp>
        <p:nvCxnSpPr>
          <p:cNvPr id="17453" name="직선 연결선 84"/>
          <p:cNvCxnSpPr>
            <a:cxnSpLocks noChangeShapeType="1"/>
          </p:cNvCxnSpPr>
          <p:nvPr/>
        </p:nvCxnSpPr>
        <p:spPr bwMode="auto">
          <a:xfrm rot="10800000">
            <a:off x="219075" y="2895600"/>
            <a:ext cx="8686800" cy="0"/>
          </a:xfrm>
          <a:prstGeom prst="line">
            <a:avLst/>
          </a:prstGeom>
          <a:noFill/>
          <a:ln w="19050" algn="ctr">
            <a:solidFill>
              <a:srgbClr val="0000CC"/>
            </a:solidFill>
            <a:round/>
            <a:headEnd/>
            <a:tailEnd/>
          </a:ln>
        </p:spPr>
      </p:cxnSp>
      <p:sp>
        <p:nvSpPr>
          <p:cNvPr id="17454" name="TextBox 87"/>
          <p:cNvSpPr txBox="1">
            <a:spLocks noChangeArrowheads="1"/>
          </p:cNvSpPr>
          <p:nvPr/>
        </p:nvSpPr>
        <p:spPr bwMode="auto">
          <a:xfrm>
            <a:off x="-9525" y="3200400"/>
            <a:ext cx="1130300" cy="276225"/>
          </a:xfrm>
          <a:prstGeom prst="rect">
            <a:avLst/>
          </a:prstGeom>
          <a:noFill/>
          <a:ln w="9525">
            <a:noFill/>
            <a:miter lim="800000"/>
            <a:headEnd/>
            <a:tailEnd/>
          </a:ln>
        </p:spPr>
        <p:txBody>
          <a:bodyPr wrap="none">
            <a:spAutoFit/>
          </a:bodyPr>
          <a:lstStyle/>
          <a:p>
            <a:r>
              <a:rPr lang="en-US" altLang="ko-KR" sz="1200" dirty="0">
                <a:solidFill>
                  <a:schemeClr val="tx2"/>
                </a:solidFill>
              </a:rPr>
              <a:t>Initial Position</a:t>
            </a:r>
            <a:endParaRPr lang="ko-KR" altLang="en-US" sz="1200" dirty="0">
              <a:solidFill>
                <a:schemeClr val="tx2"/>
              </a:solidFill>
            </a:endParaRPr>
          </a:p>
        </p:txBody>
      </p:sp>
      <p:sp>
        <p:nvSpPr>
          <p:cNvPr id="17455" name="TextBox 88"/>
          <p:cNvSpPr txBox="1">
            <a:spLocks noChangeArrowheads="1"/>
          </p:cNvSpPr>
          <p:nvPr/>
        </p:nvSpPr>
        <p:spPr bwMode="auto">
          <a:xfrm>
            <a:off x="8086725" y="3200400"/>
            <a:ext cx="1044575" cy="276225"/>
          </a:xfrm>
          <a:prstGeom prst="rect">
            <a:avLst/>
          </a:prstGeom>
          <a:noFill/>
          <a:ln w="9525">
            <a:noFill/>
            <a:miter lim="800000"/>
            <a:headEnd/>
            <a:tailEnd/>
          </a:ln>
        </p:spPr>
        <p:txBody>
          <a:bodyPr wrap="none">
            <a:spAutoFit/>
          </a:bodyPr>
          <a:lstStyle/>
          <a:p>
            <a:r>
              <a:rPr lang="en-US" altLang="ko-KR" sz="1200" dirty="0">
                <a:solidFill>
                  <a:schemeClr val="tx2"/>
                </a:solidFill>
              </a:rPr>
              <a:t>End Position</a:t>
            </a:r>
            <a:endParaRPr lang="ko-KR" altLang="en-US" sz="1200" dirty="0">
              <a:solidFill>
                <a:schemeClr val="tx2"/>
              </a:solidFill>
            </a:endParaRPr>
          </a:p>
        </p:txBody>
      </p:sp>
      <p:sp>
        <p:nvSpPr>
          <p:cNvPr id="17456" name="TextBox 89"/>
          <p:cNvSpPr txBox="1">
            <a:spLocks noChangeArrowheads="1"/>
          </p:cNvSpPr>
          <p:nvPr/>
        </p:nvSpPr>
        <p:spPr bwMode="auto">
          <a:xfrm>
            <a:off x="3924300" y="3238500"/>
            <a:ext cx="1284288" cy="276225"/>
          </a:xfrm>
          <a:prstGeom prst="rect">
            <a:avLst/>
          </a:prstGeom>
          <a:noFill/>
          <a:ln w="9525">
            <a:noFill/>
            <a:miter lim="800000"/>
            <a:headEnd/>
            <a:tailEnd/>
          </a:ln>
        </p:spPr>
        <p:txBody>
          <a:bodyPr wrap="none">
            <a:spAutoFit/>
          </a:bodyPr>
          <a:lstStyle/>
          <a:p>
            <a:r>
              <a:rPr lang="en-US" altLang="ko-KR" sz="1200" dirty="0">
                <a:solidFill>
                  <a:schemeClr val="tx2"/>
                </a:solidFill>
              </a:rPr>
              <a:t>Current Position</a:t>
            </a:r>
            <a:endParaRPr lang="ko-KR" altLang="en-US" sz="1200" dirty="0">
              <a:solidFill>
                <a:schemeClr val="tx2"/>
              </a:solidFill>
            </a:endParaRPr>
          </a:p>
        </p:txBody>
      </p:sp>
      <p:cxnSp>
        <p:nvCxnSpPr>
          <p:cNvPr id="17457" name="직선 화살표 연결선 91"/>
          <p:cNvCxnSpPr>
            <a:cxnSpLocks noChangeShapeType="1"/>
            <a:stCxn id="17466" idx="0"/>
            <a:endCxn id="17462" idx="2"/>
          </p:cNvCxnSpPr>
          <p:nvPr/>
        </p:nvCxnSpPr>
        <p:spPr bwMode="auto">
          <a:xfrm rot="5400000" flipH="1" flipV="1">
            <a:off x="4410869" y="4909344"/>
            <a:ext cx="306387" cy="9525"/>
          </a:xfrm>
          <a:prstGeom prst="straightConnector1">
            <a:avLst/>
          </a:prstGeom>
          <a:noFill/>
          <a:ln w="25400" algn="ctr">
            <a:solidFill>
              <a:srgbClr val="FF0000"/>
            </a:solidFill>
            <a:round/>
            <a:headEnd/>
            <a:tailEnd type="arrow" w="med" len="med"/>
          </a:ln>
        </p:spPr>
      </p:cxnSp>
      <p:cxnSp>
        <p:nvCxnSpPr>
          <p:cNvPr id="17458" name="직선 화살표 연결선 92"/>
          <p:cNvCxnSpPr>
            <a:cxnSpLocks noChangeShapeType="1"/>
            <a:stCxn id="17466" idx="4"/>
            <a:endCxn id="17465" idx="0"/>
          </p:cNvCxnSpPr>
          <p:nvPr/>
        </p:nvCxnSpPr>
        <p:spPr bwMode="auto">
          <a:xfrm rot="16200000" flipH="1">
            <a:off x="4408488" y="5446712"/>
            <a:ext cx="306388" cy="4763"/>
          </a:xfrm>
          <a:prstGeom prst="straightConnector1">
            <a:avLst/>
          </a:prstGeom>
          <a:noFill/>
          <a:ln w="25400" algn="ctr">
            <a:solidFill>
              <a:srgbClr val="FF0000"/>
            </a:solidFill>
            <a:round/>
            <a:headEnd/>
            <a:tailEnd type="arrow" w="med" len="med"/>
          </a:ln>
        </p:spPr>
      </p:cxnSp>
      <p:cxnSp>
        <p:nvCxnSpPr>
          <p:cNvPr id="17459" name="직선 화살표 연결선 95"/>
          <p:cNvCxnSpPr>
            <a:cxnSpLocks noChangeShapeType="1"/>
          </p:cNvCxnSpPr>
          <p:nvPr/>
        </p:nvCxnSpPr>
        <p:spPr bwMode="auto">
          <a:xfrm rot="10800000">
            <a:off x="1790700" y="5181600"/>
            <a:ext cx="2667000" cy="1588"/>
          </a:xfrm>
          <a:prstGeom prst="straightConnector1">
            <a:avLst/>
          </a:prstGeom>
          <a:noFill/>
          <a:ln w="25400" algn="ctr">
            <a:solidFill>
              <a:srgbClr val="FF0000"/>
            </a:solidFill>
            <a:round/>
            <a:headEnd/>
            <a:tailEnd type="arrow" w="med" len="med"/>
          </a:ln>
        </p:spPr>
      </p:cxnSp>
      <p:cxnSp>
        <p:nvCxnSpPr>
          <p:cNvPr id="17460" name="직선 화살표 연결선 99"/>
          <p:cNvCxnSpPr>
            <a:cxnSpLocks noChangeShapeType="1"/>
          </p:cNvCxnSpPr>
          <p:nvPr/>
        </p:nvCxnSpPr>
        <p:spPr bwMode="auto">
          <a:xfrm rot="10800000">
            <a:off x="4546600" y="5180013"/>
            <a:ext cx="2765425" cy="1587"/>
          </a:xfrm>
          <a:prstGeom prst="straightConnector1">
            <a:avLst/>
          </a:prstGeom>
          <a:noFill/>
          <a:ln w="25400" algn="ctr">
            <a:solidFill>
              <a:srgbClr val="FF0000"/>
            </a:solidFill>
            <a:round/>
            <a:headEnd type="arrow" w="med" len="med"/>
            <a:tailEnd/>
          </a:ln>
        </p:spPr>
      </p:cxnSp>
      <p:sp>
        <p:nvSpPr>
          <p:cNvPr id="17461" name="TextBox 100"/>
          <p:cNvSpPr txBox="1">
            <a:spLocks noChangeArrowheads="1"/>
          </p:cNvSpPr>
          <p:nvPr/>
        </p:nvSpPr>
        <p:spPr bwMode="auto">
          <a:xfrm>
            <a:off x="152400" y="1447800"/>
            <a:ext cx="3297238" cy="338138"/>
          </a:xfrm>
          <a:prstGeom prst="rect">
            <a:avLst/>
          </a:prstGeom>
          <a:noFill/>
          <a:ln w="9525">
            <a:noFill/>
            <a:miter lim="800000"/>
            <a:headEnd/>
            <a:tailEnd/>
          </a:ln>
        </p:spPr>
        <p:txBody>
          <a:bodyPr wrap="none">
            <a:spAutoFit/>
          </a:bodyPr>
          <a:lstStyle/>
          <a:p>
            <a:r>
              <a:rPr lang="en-US" altLang="ko-KR" sz="1600" dirty="0">
                <a:solidFill>
                  <a:srgbClr val="0000CC"/>
                </a:solidFill>
              </a:rPr>
              <a:t>Voice Message left in the mail-box</a:t>
            </a:r>
            <a:endParaRPr lang="ko-KR" altLang="en-US" sz="1600" dirty="0">
              <a:solidFill>
                <a:srgbClr val="0000CC"/>
              </a:solidFill>
            </a:endParaRPr>
          </a:p>
        </p:txBody>
      </p:sp>
      <p:sp>
        <p:nvSpPr>
          <p:cNvPr id="17462" name="직사각형 101"/>
          <p:cNvSpPr>
            <a:spLocks noChangeArrowheads="1"/>
          </p:cNvSpPr>
          <p:nvPr/>
        </p:nvSpPr>
        <p:spPr bwMode="auto">
          <a:xfrm>
            <a:off x="3454400" y="4114800"/>
            <a:ext cx="2228850" cy="646113"/>
          </a:xfrm>
          <a:prstGeom prst="rect">
            <a:avLst/>
          </a:prstGeom>
          <a:noFill/>
          <a:ln w="9525">
            <a:noFill/>
            <a:miter lim="800000"/>
            <a:headEnd/>
            <a:tailEnd/>
          </a:ln>
        </p:spPr>
        <p:txBody>
          <a:bodyPr wrap="none">
            <a:spAutoFit/>
          </a:bodyPr>
          <a:lstStyle/>
          <a:p>
            <a:pPr algn="ctr"/>
            <a:r>
              <a:rPr kumimoji="0" lang="en-US" altLang="ko-KR" sz="1800" b="1" dirty="0">
                <a:solidFill>
                  <a:srgbClr val="0000CC"/>
                </a:solidFill>
                <a:latin typeface="Calibri" pitchFamily="34" charset="0"/>
                <a:ea typeface="맑은 고딕" pitchFamily="50" charset="-127"/>
              </a:rPr>
              <a:t>PAUSE if </a:t>
            </a:r>
            <a:r>
              <a:rPr kumimoji="0" lang="en-US" altLang="ko-KR" sz="1800" b="1" dirty="0">
                <a:solidFill>
                  <a:srgbClr val="0000CC"/>
                </a:solidFill>
                <a:latin typeface="Calibri" pitchFamily="34" charset="0"/>
              </a:rPr>
              <a:t>user dials ‘8’</a:t>
            </a:r>
            <a:endParaRPr kumimoji="0" lang="en-US" altLang="ko-KR" sz="1800" b="1" dirty="0">
              <a:solidFill>
                <a:srgbClr val="0000CC"/>
              </a:solidFill>
              <a:latin typeface="Calibri" pitchFamily="34" charset="0"/>
              <a:ea typeface="맑은 고딕" pitchFamily="50" charset="-127"/>
            </a:endParaRPr>
          </a:p>
          <a:p>
            <a:pPr algn="ctr"/>
            <a:r>
              <a:rPr kumimoji="0" lang="en-US" altLang="ko-KR" sz="1800" b="1" dirty="0">
                <a:solidFill>
                  <a:srgbClr val="0000CC"/>
                </a:solidFill>
                <a:latin typeface="Calibri" pitchFamily="34" charset="0"/>
                <a:ea typeface="맑은 고딕" pitchFamily="50" charset="-127"/>
              </a:rPr>
              <a:t>①</a:t>
            </a:r>
            <a:endParaRPr kumimoji="0" lang="en-US" altLang="ko-KR" sz="1800" b="1" dirty="0">
              <a:solidFill>
                <a:srgbClr val="0000CC"/>
              </a:solidFill>
              <a:latin typeface="Calibri" pitchFamily="34" charset="0"/>
            </a:endParaRPr>
          </a:p>
        </p:txBody>
      </p:sp>
      <p:sp>
        <p:nvSpPr>
          <p:cNvPr id="17463" name="직사각형 104"/>
          <p:cNvSpPr>
            <a:spLocks noChangeArrowheads="1"/>
          </p:cNvSpPr>
          <p:nvPr/>
        </p:nvSpPr>
        <p:spPr bwMode="auto">
          <a:xfrm>
            <a:off x="4568825" y="5181600"/>
            <a:ext cx="3405188" cy="369888"/>
          </a:xfrm>
          <a:prstGeom prst="rect">
            <a:avLst/>
          </a:prstGeom>
          <a:noFill/>
          <a:ln w="9525">
            <a:noFill/>
            <a:miter lim="800000"/>
            <a:headEnd/>
            <a:tailEnd/>
          </a:ln>
        </p:spPr>
        <p:txBody>
          <a:bodyPr wrap="none">
            <a:spAutoFit/>
          </a:bodyPr>
          <a:lstStyle/>
          <a:p>
            <a:r>
              <a:rPr kumimoji="0" lang="en-US" altLang="ko-KR" sz="1800" b="1" dirty="0">
                <a:solidFill>
                  <a:srgbClr val="0000CC"/>
                </a:solidFill>
                <a:latin typeface="Calibri" pitchFamily="34" charset="0"/>
                <a:ea typeface="맑은 고딕" pitchFamily="50" charset="-127"/>
              </a:rPr>
              <a:t>③ FAST FORWARD if user dials ‘#’</a:t>
            </a:r>
            <a:endParaRPr lang="ko-KR" altLang="en-US" sz="1800" b="1" dirty="0">
              <a:latin typeface="Calibri" pitchFamily="34" charset="0"/>
            </a:endParaRPr>
          </a:p>
        </p:txBody>
      </p:sp>
      <p:sp>
        <p:nvSpPr>
          <p:cNvPr id="17464" name="직사각형 106"/>
          <p:cNvSpPr>
            <a:spLocks noChangeArrowheads="1"/>
          </p:cNvSpPr>
          <p:nvPr/>
        </p:nvSpPr>
        <p:spPr bwMode="auto">
          <a:xfrm>
            <a:off x="1862138" y="5181600"/>
            <a:ext cx="2706687" cy="369888"/>
          </a:xfrm>
          <a:prstGeom prst="rect">
            <a:avLst/>
          </a:prstGeom>
          <a:noFill/>
          <a:ln w="9525">
            <a:noFill/>
            <a:miter lim="800000"/>
            <a:headEnd/>
            <a:tailEnd/>
          </a:ln>
        </p:spPr>
        <p:txBody>
          <a:bodyPr wrap="none">
            <a:spAutoFit/>
          </a:bodyPr>
          <a:lstStyle/>
          <a:p>
            <a:r>
              <a:rPr kumimoji="0" lang="en-US" altLang="ko-KR" sz="1800" b="1" dirty="0">
                <a:solidFill>
                  <a:srgbClr val="0000CC"/>
                </a:solidFill>
                <a:latin typeface="Calibri" pitchFamily="34" charset="0"/>
                <a:ea typeface="맑은 고딕" pitchFamily="50" charset="-127"/>
              </a:rPr>
              <a:t>REWIND if user dials ‘*’ ②</a:t>
            </a:r>
            <a:endParaRPr lang="ko-KR" altLang="en-US" sz="1800" b="1" dirty="0">
              <a:latin typeface="Calibri" pitchFamily="34" charset="0"/>
            </a:endParaRPr>
          </a:p>
        </p:txBody>
      </p:sp>
      <p:sp>
        <p:nvSpPr>
          <p:cNvPr id="17465" name="직사각형 107"/>
          <p:cNvSpPr>
            <a:spLocks noChangeArrowheads="1"/>
          </p:cNvSpPr>
          <p:nvPr/>
        </p:nvSpPr>
        <p:spPr bwMode="auto">
          <a:xfrm>
            <a:off x="3349625" y="5602288"/>
            <a:ext cx="2428875" cy="646112"/>
          </a:xfrm>
          <a:prstGeom prst="rect">
            <a:avLst/>
          </a:prstGeom>
          <a:noFill/>
          <a:ln w="9525">
            <a:noFill/>
            <a:miter lim="800000"/>
            <a:headEnd/>
            <a:tailEnd/>
          </a:ln>
        </p:spPr>
        <p:txBody>
          <a:bodyPr wrap="none">
            <a:spAutoFit/>
          </a:bodyPr>
          <a:lstStyle/>
          <a:p>
            <a:pPr algn="ctr"/>
            <a:r>
              <a:rPr kumimoji="0" lang="en-US" altLang="ko-KR" sz="1800" b="1" dirty="0">
                <a:solidFill>
                  <a:srgbClr val="0000CC"/>
                </a:solidFill>
                <a:latin typeface="Calibri" pitchFamily="34" charset="0"/>
                <a:ea typeface="맑은 고딕" pitchFamily="50" charset="-127"/>
              </a:rPr>
              <a:t>④</a:t>
            </a:r>
          </a:p>
          <a:p>
            <a:pPr algn="ctr"/>
            <a:r>
              <a:rPr kumimoji="0" lang="en-US" altLang="ko-KR" sz="1800" b="1" dirty="0">
                <a:solidFill>
                  <a:srgbClr val="0000CC"/>
                </a:solidFill>
                <a:latin typeface="Calibri" pitchFamily="34" charset="0"/>
                <a:ea typeface="맑은 고딕" pitchFamily="50" charset="-127"/>
              </a:rPr>
              <a:t>RESUME if </a:t>
            </a:r>
            <a:r>
              <a:rPr kumimoji="0" lang="en-US" altLang="ko-KR" sz="1800" b="1" dirty="0">
                <a:solidFill>
                  <a:srgbClr val="0000CC"/>
                </a:solidFill>
                <a:latin typeface="Calibri" pitchFamily="34" charset="0"/>
              </a:rPr>
              <a:t>user dials ‘8’</a:t>
            </a:r>
          </a:p>
        </p:txBody>
      </p:sp>
      <p:sp>
        <p:nvSpPr>
          <p:cNvPr id="17466" name="타원 109"/>
          <p:cNvSpPr>
            <a:spLocks noChangeArrowheads="1"/>
          </p:cNvSpPr>
          <p:nvPr/>
        </p:nvSpPr>
        <p:spPr bwMode="auto">
          <a:xfrm>
            <a:off x="4445000" y="5067300"/>
            <a:ext cx="228600" cy="228600"/>
          </a:xfrm>
          <a:prstGeom prst="ellipse">
            <a:avLst/>
          </a:prstGeom>
          <a:solidFill>
            <a:srgbClr val="FF0000"/>
          </a:solidFill>
          <a:ln w="9525" algn="ctr">
            <a:solidFill>
              <a:srgbClr val="FF0000"/>
            </a:solidFill>
            <a:round/>
            <a:headEnd/>
            <a:tailEnd/>
          </a:ln>
        </p:spPr>
        <p:txBody>
          <a:bodyPr wrap="none" anchor="ctr" anchorCtr="1"/>
          <a:lstStyle/>
          <a:p>
            <a:pPr algn="ctr" latinLnBrk="0"/>
            <a:endParaRPr lang="ko-KR" altLang="en-US" sz="1200" dirty="0">
              <a:solidFill>
                <a:srgbClr val="FF0000"/>
              </a:solidFill>
            </a:endParaRPr>
          </a:p>
        </p:txBody>
      </p:sp>
      <p:sp>
        <p:nvSpPr>
          <p:cNvPr id="17467" name="직사각형 116"/>
          <p:cNvSpPr>
            <a:spLocks noChangeArrowheads="1"/>
          </p:cNvSpPr>
          <p:nvPr/>
        </p:nvSpPr>
        <p:spPr bwMode="auto">
          <a:xfrm>
            <a:off x="5715000" y="3962400"/>
            <a:ext cx="3184525" cy="523875"/>
          </a:xfrm>
          <a:prstGeom prst="rect">
            <a:avLst/>
          </a:prstGeom>
          <a:solidFill>
            <a:srgbClr val="FFFFCC"/>
          </a:solidFill>
          <a:ln w="9525">
            <a:solidFill>
              <a:srgbClr val="660033"/>
            </a:solidFill>
            <a:miter lim="800000"/>
            <a:headEnd/>
            <a:tailEnd/>
          </a:ln>
        </p:spPr>
        <p:txBody>
          <a:bodyPr wrap="none">
            <a:spAutoFit/>
          </a:bodyPr>
          <a:lstStyle/>
          <a:p>
            <a:pPr algn="ctr"/>
            <a:r>
              <a:rPr lang="en-US" altLang="ko-KR" sz="1400" dirty="0">
                <a:solidFill>
                  <a:srgbClr val="0000CC"/>
                </a:solidFill>
              </a:rPr>
              <a:t>Message RW/FF Time (PGM 147 – </a:t>
            </a:r>
            <a:r>
              <a:rPr lang="en-US" altLang="ko-KR" sz="1400" dirty="0" smtClean="0">
                <a:solidFill>
                  <a:srgbClr val="0000CC"/>
                </a:solidFill>
              </a:rPr>
              <a:t>5)</a:t>
            </a:r>
            <a:endParaRPr lang="en-US" altLang="ko-KR" sz="1400" dirty="0">
              <a:solidFill>
                <a:srgbClr val="0000CC"/>
              </a:solidFill>
            </a:endParaRPr>
          </a:p>
          <a:p>
            <a:pPr algn="ctr"/>
            <a:r>
              <a:rPr lang="en-US" altLang="ko-KR" sz="1400" dirty="0">
                <a:solidFill>
                  <a:srgbClr val="0000CC"/>
                </a:solidFill>
              </a:rPr>
              <a:t>: 03 ~ 99 seconds</a:t>
            </a:r>
            <a:endParaRPr lang="ko-KR" altLang="en-US" sz="1400" dirty="0">
              <a:solidFill>
                <a:srgbClr val="0000CC"/>
              </a:solidFill>
            </a:endParaRPr>
          </a:p>
        </p:txBody>
      </p:sp>
      <p:cxnSp>
        <p:nvCxnSpPr>
          <p:cNvPr id="17468" name="직선 화살표 연결선 125"/>
          <p:cNvCxnSpPr>
            <a:cxnSpLocks noChangeShapeType="1"/>
          </p:cNvCxnSpPr>
          <p:nvPr/>
        </p:nvCxnSpPr>
        <p:spPr bwMode="auto">
          <a:xfrm rot="10800000">
            <a:off x="381000" y="3581400"/>
            <a:ext cx="8382000" cy="1588"/>
          </a:xfrm>
          <a:prstGeom prst="straightConnector1">
            <a:avLst/>
          </a:prstGeom>
          <a:noFill/>
          <a:ln w="25400" algn="ctr">
            <a:solidFill>
              <a:srgbClr val="FF0000"/>
            </a:solidFill>
            <a:round/>
            <a:headEnd type="arrow" w="med" len="med"/>
            <a:tailEnd/>
          </a:ln>
        </p:spPr>
      </p:cxnSp>
      <p:sp>
        <p:nvSpPr>
          <p:cNvPr id="130" name="왼쪽 중괄호 129"/>
          <p:cNvSpPr/>
          <p:nvPr/>
        </p:nvSpPr>
        <p:spPr bwMode="auto">
          <a:xfrm rot="5400000">
            <a:off x="3016250" y="3732213"/>
            <a:ext cx="228600" cy="2590800"/>
          </a:xfrm>
          <a:prstGeom prst="leftBrace">
            <a:avLst>
              <a:gd name="adj1" fmla="val 56818"/>
              <a:gd name="adj2" fmla="val 50000"/>
            </a:avLst>
          </a:prstGeom>
          <a:noFill/>
          <a:ln w="19050" cap="flat" cmpd="sng" algn="ctr">
            <a:solidFill>
              <a:schemeClr val="accent2">
                <a:lumMod val="75000"/>
              </a:schemeClr>
            </a:solidFill>
            <a:prstDash val="solid"/>
            <a:round/>
            <a:headEnd type="none" w="med" len="med"/>
            <a:tailEnd type="none"/>
          </a:ln>
          <a:effectLst/>
        </p:spPr>
        <p:txBody>
          <a:bodyPr anchor="ctr"/>
          <a:lstStyle/>
          <a:p>
            <a:pPr algn="ctr">
              <a:defRPr/>
            </a:pPr>
            <a:endParaRPr lang="ko-KR" altLang="en-US" dirty="0"/>
          </a:p>
        </p:txBody>
      </p:sp>
      <p:sp>
        <p:nvSpPr>
          <p:cNvPr id="131" name="왼쪽 중괄호 130"/>
          <p:cNvSpPr/>
          <p:nvPr/>
        </p:nvSpPr>
        <p:spPr bwMode="auto">
          <a:xfrm rot="5400000">
            <a:off x="5872163" y="3722688"/>
            <a:ext cx="228600" cy="2590800"/>
          </a:xfrm>
          <a:prstGeom prst="leftBrace">
            <a:avLst>
              <a:gd name="adj1" fmla="val 56818"/>
              <a:gd name="adj2" fmla="val 50000"/>
            </a:avLst>
          </a:prstGeom>
          <a:noFill/>
          <a:ln w="19050" cap="flat" cmpd="sng" algn="ctr">
            <a:solidFill>
              <a:schemeClr val="accent2">
                <a:lumMod val="75000"/>
              </a:schemeClr>
            </a:solidFill>
            <a:prstDash val="solid"/>
            <a:round/>
            <a:headEnd type="none" w="med" len="med"/>
            <a:tailEnd type="none"/>
          </a:ln>
          <a:effectLst/>
        </p:spPr>
        <p:txBody>
          <a:bodyPr anchor="ctr"/>
          <a:lstStyle/>
          <a:p>
            <a:pPr algn="ctr">
              <a:defRPr/>
            </a:pPr>
            <a:endParaRPr lang="ko-KR" altLang="en-US" dirty="0"/>
          </a:p>
        </p:txBody>
      </p:sp>
      <p:cxnSp>
        <p:nvCxnSpPr>
          <p:cNvPr id="17471" name="직선 화살표 연결선 135"/>
          <p:cNvCxnSpPr>
            <a:cxnSpLocks noChangeShapeType="1"/>
          </p:cNvCxnSpPr>
          <p:nvPr/>
        </p:nvCxnSpPr>
        <p:spPr bwMode="auto">
          <a:xfrm rot="5400000" flipH="1" flipV="1">
            <a:off x="7164387" y="4646613"/>
            <a:ext cx="303213" cy="1588"/>
          </a:xfrm>
          <a:prstGeom prst="straightConnector1">
            <a:avLst/>
          </a:prstGeom>
          <a:noFill/>
          <a:ln w="19050" algn="ctr">
            <a:solidFill>
              <a:srgbClr val="660033"/>
            </a:solidFill>
            <a:prstDash val="sysDot"/>
            <a:round/>
            <a:headEnd/>
            <a:tailEnd type="arrow" w="med" len="med"/>
          </a:ln>
        </p:spPr>
      </p:cxnSp>
      <p:cxnSp>
        <p:nvCxnSpPr>
          <p:cNvPr id="17472" name="직선 연결선 149"/>
          <p:cNvCxnSpPr>
            <a:cxnSpLocks noChangeShapeType="1"/>
            <a:stCxn id="130" idx="1"/>
          </p:cNvCxnSpPr>
          <p:nvPr/>
        </p:nvCxnSpPr>
        <p:spPr bwMode="auto">
          <a:xfrm rot="5400000" flipH="1" flipV="1">
            <a:off x="3074193" y="4856957"/>
            <a:ext cx="112713" cy="0"/>
          </a:xfrm>
          <a:prstGeom prst="line">
            <a:avLst/>
          </a:prstGeom>
          <a:noFill/>
          <a:ln w="19050" algn="ctr">
            <a:solidFill>
              <a:srgbClr val="660033"/>
            </a:solidFill>
            <a:prstDash val="sysDot"/>
            <a:round/>
            <a:headEnd/>
            <a:tailEnd/>
          </a:ln>
        </p:spPr>
      </p:cxnSp>
      <p:cxnSp>
        <p:nvCxnSpPr>
          <p:cNvPr id="17473" name="직선 연결선 153"/>
          <p:cNvCxnSpPr>
            <a:cxnSpLocks noChangeShapeType="1"/>
          </p:cNvCxnSpPr>
          <p:nvPr/>
        </p:nvCxnSpPr>
        <p:spPr bwMode="auto">
          <a:xfrm>
            <a:off x="3133725" y="4800600"/>
            <a:ext cx="4181475" cy="0"/>
          </a:xfrm>
          <a:prstGeom prst="line">
            <a:avLst/>
          </a:prstGeom>
          <a:noFill/>
          <a:ln w="19050" algn="ctr">
            <a:solidFill>
              <a:srgbClr val="660033"/>
            </a:solidFill>
            <a:prstDash val="sysDot"/>
            <a:round/>
            <a:headEnd/>
            <a:tailEnd/>
          </a:ln>
        </p:spPr>
      </p:cxnSp>
      <p:cxnSp>
        <p:nvCxnSpPr>
          <p:cNvPr id="17474" name="직선 연결선 154"/>
          <p:cNvCxnSpPr>
            <a:cxnSpLocks noChangeShapeType="1"/>
          </p:cNvCxnSpPr>
          <p:nvPr/>
        </p:nvCxnSpPr>
        <p:spPr bwMode="auto">
          <a:xfrm rot="5400000" flipH="1" flipV="1">
            <a:off x="5926931" y="4856957"/>
            <a:ext cx="112713" cy="0"/>
          </a:xfrm>
          <a:prstGeom prst="line">
            <a:avLst/>
          </a:prstGeom>
          <a:noFill/>
          <a:ln w="19050" algn="ctr">
            <a:solidFill>
              <a:srgbClr val="660033"/>
            </a:solidFill>
            <a:prstDash val="sysDot"/>
            <a:round/>
            <a:headEnd/>
            <a:tailEnd/>
          </a:ln>
        </p:spPr>
      </p:cxnSp>
      <p:cxnSp>
        <p:nvCxnSpPr>
          <p:cNvPr id="17475" name="직선 연결선 168"/>
          <p:cNvCxnSpPr>
            <a:cxnSpLocks noChangeShapeType="1"/>
          </p:cNvCxnSpPr>
          <p:nvPr/>
        </p:nvCxnSpPr>
        <p:spPr bwMode="auto">
          <a:xfrm rot="5400000">
            <a:off x="3810000" y="2971800"/>
            <a:ext cx="152400" cy="0"/>
          </a:xfrm>
          <a:prstGeom prst="line">
            <a:avLst/>
          </a:prstGeom>
          <a:noFill/>
          <a:ln w="19050" algn="ctr">
            <a:solidFill>
              <a:srgbClr val="0000CC"/>
            </a:solidFill>
            <a:round/>
            <a:headEnd/>
            <a:tailEnd/>
          </a:ln>
        </p:spPr>
      </p:cxnSp>
      <p:sp>
        <p:nvSpPr>
          <p:cNvPr id="17476" name="TextBox 169"/>
          <p:cNvSpPr txBox="1">
            <a:spLocks noChangeArrowheads="1"/>
          </p:cNvSpPr>
          <p:nvPr/>
        </p:nvSpPr>
        <p:spPr bwMode="auto">
          <a:xfrm>
            <a:off x="1143000" y="3582988"/>
            <a:ext cx="2309813" cy="276225"/>
          </a:xfrm>
          <a:prstGeom prst="rect">
            <a:avLst/>
          </a:prstGeom>
          <a:noFill/>
          <a:ln w="9525">
            <a:noFill/>
            <a:miter lim="800000"/>
            <a:headEnd/>
            <a:tailEnd/>
          </a:ln>
        </p:spPr>
        <p:txBody>
          <a:bodyPr wrap="none">
            <a:spAutoFit/>
          </a:bodyPr>
          <a:lstStyle/>
          <a:p>
            <a:r>
              <a:rPr lang="en-US" altLang="ko-KR" sz="1200" b="1" dirty="0">
                <a:solidFill>
                  <a:srgbClr val="FF0000"/>
                </a:solidFill>
              </a:rPr>
              <a:t>Message Playback Time-Line</a:t>
            </a:r>
            <a:endParaRPr lang="ko-KR" altLang="en-US" sz="1200"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모서리가 둥근 사각형 설명선 36"/>
          <p:cNvSpPr/>
          <p:nvPr/>
        </p:nvSpPr>
        <p:spPr bwMode="auto">
          <a:xfrm>
            <a:off x="457200" y="4267200"/>
            <a:ext cx="3810000" cy="2133600"/>
          </a:xfrm>
          <a:prstGeom prst="wedgeRoundRectCallout">
            <a:avLst>
              <a:gd name="adj1" fmla="val -4404"/>
              <a:gd name="adj2" fmla="val -46670"/>
              <a:gd name="adj3" fmla="val 16667"/>
            </a:avLst>
          </a:prstGeom>
          <a:solidFill>
            <a:srgbClr val="FFFFCC"/>
          </a:solidFill>
          <a:ln w="9525" algn="ctr">
            <a:solidFill>
              <a:schemeClr val="tx1">
                <a:lumMod val="75000"/>
              </a:schemeClr>
            </a:solidFill>
            <a:round/>
            <a:headEnd/>
            <a:tailEnd/>
          </a:ln>
        </p:spPr>
        <p:txBody>
          <a:bodyPr wrap="none" anchor="ctr"/>
          <a:lstStyle/>
          <a:p>
            <a:pPr latinLnBrk="0">
              <a:defRPr/>
            </a:pPr>
            <a:r>
              <a:rPr lang="en-US" altLang="ko-KR" sz="1400" dirty="0">
                <a:solidFill>
                  <a:schemeClr val="tx1">
                    <a:lumMod val="50000"/>
                  </a:schemeClr>
                </a:solidFill>
              </a:rPr>
              <a:t>When a caller leaves a message,</a:t>
            </a:r>
          </a:p>
          <a:p>
            <a:pPr latinLnBrk="0">
              <a:defRPr/>
            </a:pPr>
            <a:r>
              <a:rPr lang="en-US" altLang="ko-KR" sz="1400" dirty="0">
                <a:solidFill>
                  <a:schemeClr val="tx1">
                    <a:lumMod val="50000"/>
                  </a:schemeClr>
                </a:solidFill>
              </a:rPr>
              <a:t>the following prompt will be provided.</a:t>
            </a:r>
          </a:p>
          <a:p>
            <a:pPr latinLnBrk="0">
              <a:defRPr/>
            </a:pPr>
            <a:r>
              <a:rPr lang="en-US" altLang="ko-KR" sz="1400" dirty="0">
                <a:solidFill>
                  <a:srgbClr val="FF0000"/>
                </a:solidFill>
              </a:rPr>
              <a:t>For regular delivery, press 1. </a:t>
            </a:r>
          </a:p>
          <a:p>
            <a:pPr latinLnBrk="0">
              <a:defRPr/>
            </a:pPr>
            <a:r>
              <a:rPr lang="en-US" altLang="ko-KR" sz="1400" dirty="0">
                <a:solidFill>
                  <a:srgbClr val="FF0000"/>
                </a:solidFill>
              </a:rPr>
              <a:t>To mark urgent, press 2.</a:t>
            </a:r>
          </a:p>
          <a:p>
            <a:pPr latinLnBrk="0">
              <a:defRPr/>
            </a:pPr>
            <a:r>
              <a:rPr lang="en-US" altLang="ko-KR" sz="1400" dirty="0">
                <a:solidFill>
                  <a:srgbClr val="FF0000"/>
                </a:solidFill>
              </a:rPr>
              <a:t>To mark private, Press 3.</a:t>
            </a:r>
          </a:p>
          <a:p>
            <a:pPr latinLnBrk="0">
              <a:defRPr/>
            </a:pPr>
            <a:r>
              <a:rPr lang="en-US" altLang="ko-KR" sz="1400" dirty="0">
                <a:solidFill>
                  <a:srgbClr val="FF0000"/>
                </a:solidFill>
              </a:rPr>
              <a:t>To mark urgent and private, Press 4.</a:t>
            </a:r>
          </a:p>
          <a:p>
            <a:pPr latinLnBrk="0">
              <a:defRPr/>
            </a:pPr>
            <a:r>
              <a:rPr lang="en-US" altLang="ko-KR" sz="1400" u="sng" dirty="0">
                <a:solidFill>
                  <a:srgbClr val="0000CC"/>
                </a:solidFill>
              </a:rPr>
              <a:t>To request delivery receipt of the message </a:t>
            </a:r>
          </a:p>
          <a:p>
            <a:pPr latinLnBrk="0">
              <a:defRPr/>
            </a:pPr>
            <a:r>
              <a:rPr lang="en-US" altLang="ko-KR" sz="1400" u="sng" dirty="0">
                <a:solidFill>
                  <a:srgbClr val="0000CC"/>
                </a:solidFill>
              </a:rPr>
              <a:t>for future, Press 5</a:t>
            </a:r>
          </a:p>
        </p:txBody>
      </p:sp>
      <p:grpSp>
        <p:nvGrpSpPr>
          <p:cNvPr id="2" name="그룹 7"/>
          <p:cNvGrpSpPr>
            <a:grpSpLocks/>
          </p:cNvGrpSpPr>
          <p:nvPr/>
        </p:nvGrpSpPr>
        <p:grpSpPr bwMode="auto">
          <a:xfrm>
            <a:off x="0" y="328613"/>
            <a:ext cx="9144000" cy="433387"/>
            <a:chOff x="0" y="345375"/>
            <a:chExt cx="9144000" cy="433388"/>
          </a:xfrm>
        </p:grpSpPr>
        <p:sp>
          <p:nvSpPr>
            <p:cNvPr id="9"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sz="2400" b="1" dirty="0" smtClean="0">
                  <a:solidFill>
                    <a:schemeClr val="bg1"/>
                  </a:solidFill>
                  <a:latin typeface="Calibri" pitchFamily="34" charset="0"/>
                  <a:ea typeface="굴림" pitchFamily="50" charset="-127"/>
                </a:rPr>
                <a:t>VM Message Delivery Confirmation</a:t>
              </a:r>
            </a:p>
          </p:txBody>
        </p:sp>
        <p:cxnSp>
          <p:nvCxnSpPr>
            <p:cNvPr id="28693"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sp>
        <p:nvSpPr>
          <p:cNvPr id="28676" name="Rectangle 5"/>
          <p:cNvSpPr>
            <a:spLocks noChangeArrowheads="1"/>
          </p:cNvSpPr>
          <p:nvPr/>
        </p:nvSpPr>
        <p:spPr bwMode="auto">
          <a:xfrm>
            <a:off x="492125" y="819150"/>
            <a:ext cx="7212013" cy="430213"/>
          </a:xfrm>
          <a:prstGeom prst="rect">
            <a:avLst/>
          </a:prstGeom>
          <a:noFill/>
          <a:ln w="9525">
            <a:noFill/>
            <a:miter lim="800000"/>
            <a:headEnd/>
            <a:tailEnd/>
          </a:ln>
        </p:spPr>
        <p:txBody>
          <a:bodyPr wrap="none">
            <a:spAutoFit/>
          </a:bodyPr>
          <a:lstStyle/>
          <a:p>
            <a:r>
              <a:rPr lang="en-US" altLang="ko-KR" sz="2200">
                <a:solidFill>
                  <a:srgbClr val="292929"/>
                </a:solidFill>
                <a:latin typeface="Calibri" pitchFamily="34" charset="0"/>
                <a:ea typeface="굴림" pitchFamily="50" charset="-127"/>
              </a:rPr>
              <a:t>VM Delivery Confirmation (Available only for internal stations)</a:t>
            </a:r>
          </a:p>
        </p:txBody>
      </p:sp>
      <p:sp>
        <p:nvSpPr>
          <p:cNvPr id="28677" name="Rectangle 11"/>
          <p:cNvSpPr>
            <a:spLocks noChangeArrowheads="1"/>
          </p:cNvSpPr>
          <p:nvPr/>
        </p:nvSpPr>
        <p:spPr bwMode="auto">
          <a:xfrm>
            <a:off x="163513" y="884238"/>
            <a:ext cx="285750" cy="293687"/>
          </a:xfrm>
          <a:prstGeom prst="rect">
            <a:avLst/>
          </a:prstGeom>
          <a:noFill/>
          <a:ln w="117475">
            <a:solidFill>
              <a:srgbClr val="002060"/>
            </a:solidFill>
            <a:miter lim="800000"/>
            <a:headEnd/>
            <a:tailEnd/>
          </a:ln>
        </p:spPr>
        <p:txBody>
          <a:bodyPr wrap="none" anchor="ctr"/>
          <a:lstStyle/>
          <a:p>
            <a:pPr algn="r"/>
            <a:endParaRPr lang="ko-KR" altLang="en-US" sz="1800">
              <a:latin typeface="Calibri" pitchFamily="34" charset="0"/>
              <a:ea typeface="굴림" pitchFamily="50" charset="-127"/>
            </a:endParaRPr>
          </a:p>
        </p:txBody>
      </p:sp>
      <p:sp>
        <p:nvSpPr>
          <p:cNvPr id="28678" name="AutoShape 27"/>
          <p:cNvSpPr>
            <a:spLocks noChangeArrowheads="1"/>
          </p:cNvSpPr>
          <p:nvPr/>
        </p:nvSpPr>
        <p:spPr bwMode="auto">
          <a:xfrm>
            <a:off x="1066800" y="2743200"/>
            <a:ext cx="6858000" cy="1295400"/>
          </a:xfrm>
          <a:prstGeom prst="roundRect">
            <a:avLst>
              <a:gd name="adj" fmla="val 2898"/>
            </a:avLst>
          </a:prstGeom>
          <a:solidFill>
            <a:srgbClr val="285000"/>
          </a:solidFill>
          <a:ln w="76200">
            <a:noFill/>
            <a:round/>
            <a:headEnd/>
            <a:tailEnd/>
          </a:ln>
        </p:spPr>
        <p:txBody>
          <a:bodyPr wrap="none" anchor="ctr"/>
          <a:lstStyle/>
          <a:p>
            <a:r>
              <a:rPr kumimoji="0" lang="en-US" altLang="ko-KR" sz="1800">
                <a:solidFill>
                  <a:srgbClr val="FFFFFF"/>
                </a:solidFill>
                <a:latin typeface="Calibri" pitchFamily="34" charset="0"/>
              </a:rPr>
              <a:t>① Calling party sends a message with delivery confirmation mark</a:t>
            </a:r>
          </a:p>
          <a:p>
            <a:r>
              <a:rPr kumimoji="0" lang="en-US" altLang="ko-KR" sz="1800">
                <a:solidFill>
                  <a:srgbClr val="FFFFFF"/>
                </a:solidFill>
                <a:latin typeface="Calibri" pitchFamily="34" charset="0"/>
              </a:rPr>
              <a:t>② Called party checks the received voice message</a:t>
            </a:r>
            <a:br>
              <a:rPr kumimoji="0" lang="en-US" altLang="ko-KR" sz="1800">
                <a:solidFill>
                  <a:srgbClr val="FFFFFF"/>
                </a:solidFill>
                <a:latin typeface="Calibri" pitchFamily="34" charset="0"/>
              </a:rPr>
            </a:br>
            <a:r>
              <a:rPr kumimoji="0" lang="en-US" altLang="ko-KR" sz="1800">
                <a:solidFill>
                  <a:srgbClr val="FFFFFF"/>
                </a:solidFill>
                <a:latin typeface="Calibri" pitchFamily="34" charset="0"/>
              </a:rPr>
              <a:t>③ System sends a delivery confirmation message to the calling party</a:t>
            </a:r>
          </a:p>
          <a:p>
            <a:r>
              <a:rPr kumimoji="0" lang="en-US" altLang="ko-KR" sz="1800">
                <a:solidFill>
                  <a:srgbClr val="FFFFFF"/>
                </a:solidFill>
                <a:latin typeface="Calibri" pitchFamily="34" charset="0"/>
              </a:rPr>
              <a:t>④ Calling party hears the delivery confirmation message</a:t>
            </a:r>
          </a:p>
        </p:txBody>
      </p:sp>
      <p:pic>
        <p:nvPicPr>
          <p:cNvPr id="28679" name="Picture 177" descr="LIP7000"/>
          <p:cNvPicPr>
            <a:picLocks noChangeAspect="1" noChangeArrowheads="1"/>
          </p:cNvPicPr>
          <p:nvPr/>
        </p:nvPicPr>
        <p:blipFill>
          <a:blip r:embed="rId3" cstate="print"/>
          <a:srcRect/>
          <a:stretch>
            <a:fillRect/>
          </a:stretch>
        </p:blipFill>
        <p:spPr bwMode="auto">
          <a:xfrm>
            <a:off x="654050" y="1595438"/>
            <a:ext cx="1071563" cy="685800"/>
          </a:xfrm>
          <a:prstGeom prst="rect">
            <a:avLst/>
          </a:prstGeom>
          <a:noFill/>
          <a:ln w="9525">
            <a:noFill/>
            <a:miter lim="800000"/>
            <a:headEnd/>
            <a:tailEnd/>
          </a:ln>
        </p:spPr>
      </p:pic>
      <p:sp>
        <p:nvSpPr>
          <p:cNvPr id="21" name="Text Box 202"/>
          <p:cNvSpPr txBox="1">
            <a:spLocks noChangeArrowheads="1"/>
          </p:cNvSpPr>
          <p:nvPr/>
        </p:nvSpPr>
        <p:spPr bwMode="auto">
          <a:xfrm>
            <a:off x="533400" y="1366838"/>
            <a:ext cx="1271588" cy="349250"/>
          </a:xfrm>
          <a:prstGeom prst="rect">
            <a:avLst/>
          </a:prstGeom>
          <a:noFill/>
          <a:ln w="9525" algn="ctr">
            <a:noFill/>
            <a:miter lim="800000"/>
            <a:headEnd/>
            <a:tailEnd/>
          </a:ln>
        </p:spPr>
        <p:txBody>
          <a:bodyPr>
            <a:spAutoFit/>
          </a:bodyPr>
          <a:lstStyle/>
          <a:p>
            <a:pPr algn="ctr">
              <a:lnSpc>
                <a:spcPct val="130000"/>
              </a:lnSpc>
              <a:spcBef>
                <a:spcPct val="50000"/>
              </a:spcBef>
              <a:defRPr/>
            </a:pPr>
            <a:r>
              <a:rPr lang="en-US" altLang="ko-KR" sz="1400" dirty="0">
                <a:solidFill>
                  <a:schemeClr val="tx1">
                    <a:lumMod val="50000"/>
                  </a:schemeClr>
                </a:solidFill>
                <a:latin typeface="Calibri" pitchFamily="34" charset="0"/>
                <a:ea typeface="굴림" pitchFamily="50" charset="-127"/>
              </a:rPr>
              <a:t>Calling Party</a:t>
            </a:r>
          </a:p>
        </p:txBody>
      </p:sp>
      <p:pic>
        <p:nvPicPr>
          <p:cNvPr id="28681" name="Picture 23" descr="IP 8830_측면"/>
          <p:cNvPicPr>
            <a:picLocks noChangeAspect="1" noChangeArrowheads="1"/>
          </p:cNvPicPr>
          <p:nvPr/>
        </p:nvPicPr>
        <p:blipFill>
          <a:blip r:embed="rId4" cstate="print"/>
          <a:srcRect/>
          <a:stretch>
            <a:fillRect/>
          </a:stretch>
        </p:blipFill>
        <p:spPr bwMode="auto">
          <a:xfrm>
            <a:off x="7010400" y="1676400"/>
            <a:ext cx="1143000" cy="623888"/>
          </a:xfrm>
          <a:prstGeom prst="rect">
            <a:avLst/>
          </a:prstGeom>
          <a:noFill/>
          <a:ln w="9525">
            <a:noFill/>
            <a:miter lim="800000"/>
            <a:headEnd/>
            <a:tailEnd/>
          </a:ln>
        </p:spPr>
      </p:pic>
      <p:sp>
        <p:nvSpPr>
          <p:cNvPr id="24" name="Text Box 202"/>
          <p:cNvSpPr txBox="1">
            <a:spLocks noChangeArrowheads="1"/>
          </p:cNvSpPr>
          <p:nvPr/>
        </p:nvSpPr>
        <p:spPr bwMode="auto">
          <a:xfrm>
            <a:off x="6781800" y="1362075"/>
            <a:ext cx="1752600" cy="371475"/>
          </a:xfrm>
          <a:prstGeom prst="rect">
            <a:avLst/>
          </a:prstGeom>
          <a:noFill/>
          <a:ln w="9525" algn="ctr">
            <a:noFill/>
            <a:miter lim="800000"/>
            <a:headEnd/>
            <a:tailEnd/>
          </a:ln>
        </p:spPr>
        <p:txBody>
          <a:bodyPr>
            <a:spAutoFit/>
          </a:bodyPr>
          <a:lstStyle/>
          <a:p>
            <a:pPr algn="ctr">
              <a:lnSpc>
                <a:spcPct val="130000"/>
              </a:lnSpc>
              <a:spcBef>
                <a:spcPct val="50000"/>
              </a:spcBef>
              <a:defRPr/>
            </a:pPr>
            <a:r>
              <a:rPr lang="en-US" altLang="ko-KR" sz="1400" dirty="0">
                <a:solidFill>
                  <a:schemeClr val="tx1">
                    <a:lumMod val="50000"/>
                  </a:schemeClr>
                </a:solidFill>
                <a:latin typeface="Calibri" pitchFamily="34" charset="0"/>
                <a:ea typeface="굴림" pitchFamily="50" charset="-127"/>
              </a:rPr>
              <a:t>Called Party</a:t>
            </a:r>
          </a:p>
        </p:txBody>
      </p:sp>
      <p:sp>
        <p:nvSpPr>
          <p:cNvPr id="28683" name="Freeform 29"/>
          <p:cNvSpPr>
            <a:spLocks/>
          </p:cNvSpPr>
          <p:nvPr/>
        </p:nvSpPr>
        <p:spPr bwMode="auto">
          <a:xfrm rot="10800000">
            <a:off x="1752600" y="2052638"/>
            <a:ext cx="5181600" cy="457200"/>
          </a:xfrm>
          <a:custGeom>
            <a:avLst/>
            <a:gdLst>
              <a:gd name="T0" fmla="*/ 0 w 10588"/>
              <a:gd name="T1" fmla="*/ 2147483647 h 9784"/>
              <a:gd name="T2" fmla="*/ 2147483647 w 10588"/>
              <a:gd name="T3" fmla="*/ 0 h 9784"/>
              <a:gd name="T4" fmla="*/ 2147483647 w 10588"/>
              <a:gd name="T5" fmla="*/ 2147483647 h 9784"/>
              <a:gd name="T6" fmla="*/ 0 60000 65536"/>
              <a:gd name="T7" fmla="*/ 0 60000 65536"/>
              <a:gd name="T8" fmla="*/ 0 60000 65536"/>
              <a:gd name="T9" fmla="*/ 0 w 10588"/>
              <a:gd name="T10" fmla="*/ 0 h 9784"/>
              <a:gd name="T11" fmla="*/ 10588 w 10588"/>
              <a:gd name="T12" fmla="*/ 9784 h 9784"/>
            </a:gdLst>
            <a:ahLst/>
            <a:cxnLst>
              <a:cxn ang="T6">
                <a:pos x="T0" y="T1"/>
              </a:cxn>
              <a:cxn ang="T7">
                <a:pos x="T2" y="T3"/>
              </a:cxn>
              <a:cxn ang="T8">
                <a:pos x="T4" y="T5"/>
              </a:cxn>
            </a:cxnLst>
            <a:rect l="T9" t="T10" r="T11" b="T12"/>
            <a:pathLst>
              <a:path w="10588" h="9784">
                <a:moveTo>
                  <a:pt x="0" y="9784"/>
                </a:moveTo>
                <a:cubicBezTo>
                  <a:pt x="1663" y="4986"/>
                  <a:pt x="3235" y="0"/>
                  <a:pt x="5000" y="0"/>
                </a:cubicBezTo>
                <a:cubicBezTo>
                  <a:pt x="6765" y="0"/>
                  <a:pt x="8920" y="5391"/>
                  <a:pt x="10588" y="9784"/>
                </a:cubicBezTo>
              </a:path>
            </a:pathLst>
          </a:custGeom>
          <a:noFill/>
          <a:ln w="28575">
            <a:solidFill>
              <a:srgbClr val="00B0F0"/>
            </a:solidFill>
            <a:round/>
            <a:headEnd/>
            <a:tailEnd type="triangle" w="med" len="med"/>
          </a:ln>
        </p:spPr>
        <p:txBody>
          <a:bodyPr wrap="none" anchor="ctr"/>
          <a:lstStyle/>
          <a:p>
            <a:endParaRPr lang="ko-KR" altLang="en-US"/>
          </a:p>
        </p:txBody>
      </p:sp>
      <p:sp>
        <p:nvSpPr>
          <p:cNvPr id="28684" name="직사각형 31"/>
          <p:cNvSpPr>
            <a:spLocks noChangeArrowheads="1"/>
          </p:cNvSpPr>
          <p:nvPr/>
        </p:nvSpPr>
        <p:spPr bwMode="auto">
          <a:xfrm>
            <a:off x="4105275" y="1398588"/>
            <a:ext cx="492125" cy="461962"/>
          </a:xfrm>
          <a:prstGeom prst="rect">
            <a:avLst/>
          </a:prstGeom>
          <a:solidFill>
            <a:schemeClr val="bg1"/>
          </a:solid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①</a:t>
            </a:r>
            <a:endParaRPr lang="ko-KR" altLang="en-US" b="1"/>
          </a:p>
        </p:txBody>
      </p:sp>
      <p:sp>
        <p:nvSpPr>
          <p:cNvPr id="28685" name="직사각형 32"/>
          <p:cNvSpPr>
            <a:spLocks noChangeArrowheads="1"/>
          </p:cNvSpPr>
          <p:nvPr/>
        </p:nvSpPr>
        <p:spPr bwMode="auto">
          <a:xfrm>
            <a:off x="7356475" y="2230438"/>
            <a:ext cx="492125" cy="461962"/>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②</a:t>
            </a:r>
            <a:endParaRPr lang="ko-KR" altLang="en-US" b="1"/>
          </a:p>
        </p:txBody>
      </p:sp>
      <p:sp>
        <p:nvSpPr>
          <p:cNvPr id="28686" name="직사각형 33"/>
          <p:cNvSpPr>
            <a:spLocks noChangeArrowheads="1"/>
          </p:cNvSpPr>
          <p:nvPr/>
        </p:nvSpPr>
        <p:spPr bwMode="auto">
          <a:xfrm>
            <a:off x="4114800" y="2057400"/>
            <a:ext cx="492125" cy="461963"/>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③</a:t>
            </a:r>
            <a:endParaRPr lang="ko-KR" altLang="en-US" b="1"/>
          </a:p>
        </p:txBody>
      </p:sp>
      <p:sp>
        <p:nvSpPr>
          <p:cNvPr id="28687" name="Freeform 29"/>
          <p:cNvSpPr>
            <a:spLocks/>
          </p:cNvSpPr>
          <p:nvPr/>
        </p:nvSpPr>
        <p:spPr bwMode="auto">
          <a:xfrm>
            <a:off x="1789113" y="1443038"/>
            <a:ext cx="5181600" cy="457200"/>
          </a:xfrm>
          <a:custGeom>
            <a:avLst/>
            <a:gdLst>
              <a:gd name="T0" fmla="*/ 0 w 10588"/>
              <a:gd name="T1" fmla="*/ 2147483647 h 9784"/>
              <a:gd name="T2" fmla="*/ 2147483647 w 10588"/>
              <a:gd name="T3" fmla="*/ 0 h 9784"/>
              <a:gd name="T4" fmla="*/ 2147483647 w 10588"/>
              <a:gd name="T5" fmla="*/ 2147483647 h 9784"/>
              <a:gd name="T6" fmla="*/ 0 60000 65536"/>
              <a:gd name="T7" fmla="*/ 0 60000 65536"/>
              <a:gd name="T8" fmla="*/ 0 60000 65536"/>
              <a:gd name="T9" fmla="*/ 0 w 10588"/>
              <a:gd name="T10" fmla="*/ 0 h 9784"/>
              <a:gd name="T11" fmla="*/ 10588 w 10588"/>
              <a:gd name="T12" fmla="*/ 9784 h 9784"/>
            </a:gdLst>
            <a:ahLst/>
            <a:cxnLst>
              <a:cxn ang="T6">
                <a:pos x="T0" y="T1"/>
              </a:cxn>
              <a:cxn ang="T7">
                <a:pos x="T2" y="T3"/>
              </a:cxn>
              <a:cxn ang="T8">
                <a:pos x="T4" y="T5"/>
              </a:cxn>
            </a:cxnLst>
            <a:rect l="T9" t="T10" r="T11" b="T12"/>
            <a:pathLst>
              <a:path w="10588" h="9784">
                <a:moveTo>
                  <a:pt x="0" y="9784"/>
                </a:moveTo>
                <a:cubicBezTo>
                  <a:pt x="1663" y="4986"/>
                  <a:pt x="3235" y="0"/>
                  <a:pt x="5000" y="0"/>
                </a:cubicBezTo>
                <a:cubicBezTo>
                  <a:pt x="6765" y="0"/>
                  <a:pt x="8920" y="5391"/>
                  <a:pt x="10588" y="9784"/>
                </a:cubicBezTo>
              </a:path>
            </a:pathLst>
          </a:custGeom>
          <a:noFill/>
          <a:ln w="28575">
            <a:solidFill>
              <a:srgbClr val="00B0F0"/>
            </a:solidFill>
            <a:round/>
            <a:headEnd/>
            <a:tailEnd type="triangle" w="med" len="med"/>
          </a:ln>
        </p:spPr>
        <p:txBody>
          <a:bodyPr wrap="none" anchor="ctr"/>
          <a:lstStyle/>
          <a:p>
            <a:endParaRPr lang="ko-KR" altLang="en-US"/>
          </a:p>
        </p:txBody>
      </p:sp>
      <p:sp>
        <p:nvSpPr>
          <p:cNvPr id="28688" name="직사각형 35"/>
          <p:cNvSpPr>
            <a:spLocks noChangeArrowheads="1"/>
          </p:cNvSpPr>
          <p:nvPr/>
        </p:nvSpPr>
        <p:spPr bwMode="auto">
          <a:xfrm>
            <a:off x="895350" y="2225675"/>
            <a:ext cx="493713" cy="461963"/>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④</a:t>
            </a:r>
            <a:endParaRPr lang="ko-KR" altLang="en-US" b="1"/>
          </a:p>
        </p:txBody>
      </p:sp>
      <p:sp>
        <p:nvSpPr>
          <p:cNvPr id="39" name="모서리가 둥근 사각형 설명선 38"/>
          <p:cNvSpPr/>
          <p:nvPr/>
        </p:nvSpPr>
        <p:spPr bwMode="auto">
          <a:xfrm>
            <a:off x="4953000" y="4343400"/>
            <a:ext cx="3810000" cy="2057400"/>
          </a:xfrm>
          <a:prstGeom prst="wedgeRoundRectCallout">
            <a:avLst>
              <a:gd name="adj1" fmla="val 49399"/>
              <a:gd name="adj2" fmla="val 23342"/>
              <a:gd name="adj3" fmla="val 16667"/>
            </a:avLst>
          </a:prstGeom>
          <a:solidFill>
            <a:srgbClr val="FFFFCC"/>
          </a:solidFill>
          <a:ln w="9525" algn="ctr">
            <a:solidFill>
              <a:schemeClr val="tx1">
                <a:lumMod val="75000"/>
              </a:schemeClr>
            </a:solidFill>
            <a:round/>
            <a:headEnd/>
            <a:tailEnd/>
          </a:ln>
        </p:spPr>
        <p:txBody>
          <a:bodyPr wrap="none" anchor="ctr"/>
          <a:lstStyle/>
          <a:p>
            <a:pPr latinLnBrk="0">
              <a:defRPr/>
            </a:pPr>
            <a:r>
              <a:rPr lang="en-US" altLang="ko-KR" sz="1400" dirty="0">
                <a:solidFill>
                  <a:schemeClr val="tx2"/>
                </a:solidFill>
              </a:rPr>
              <a:t>When the caller hears the message,</a:t>
            </a:r>
          </a:p>
          <a:p>
            <a:pPr latinLnBrk="0">
              <a:defRPr/>
            </a:pPr>
            <a:r>
              <a:rPr lang="en-US" altLang="ko-KR" sz="1400" dirty="0">
                <a:solidFill>
                  <a:schemeClr val="tx2"/>
                </a:solidFill>
              </a:rPr>
              <a:t>the following prompt will be provided.</a:t>
            </a:r>
          </a:p>
          <a:p>
            <a:pPr>
              <a:defRPr/>
            </a:pPr>
            <a:r>
              <a:rPr lang="en-US" altLang="ko-KR" sz="1400" dirty="0">
                <a:solidFill>
                  <a:srgbClr val="0000CC"/>
                </a:solidFill>
              </a:rPr>
              <a:t>“</a:t>
            </a:r>
            <a:r>
              <a:rPr lang="en-US" altLang="ko-KR" sz="1400" u="sng" dirty="0">
                <a:solidFill>
                  <a:srgbClr val="0000CC"/>
                </a:solidFill>
              </a:rPr>
              <a:t>Message for</a:t>
            </a:r>
            <a:r>
              <a:rPr lang="ko-KR" altLang="en-US" sz="1400" u="sng" dirty="0">
                <a:solidFill>
                  <a:srgbClr val="0000CC"/>
                </a:solidFill>
              </a:rPr>
              <a:t> </a:t>
            </a:r>
            <a:r>
              <a:rPr lang="en-US" altLang="ko-KR" sz="1400" u="sng" dirty="0">
                <a:solidFill>
                  <a:srgbClr val="0000CC"/>
                </a:solidFill>
              </a:rPr>
              <a:t>XXX was listened to </a:t>
            </a:r>
            <a:br>
              <a:rPr lang="en-US" altLang="ko-KR" sz="1400" u="sng" dirty="0">
                <a:solidFill>
                  <a:srgbClr val="0000CC"/>
                </a:solidFill>
              </a:rPr>
            </a:br>
            <a:r>
              <a:rPr lang="en-US" altLang="ko-KR" sz="1400" dirty="0">
                <a:solidFill>
                  <a:srgbClr val="0000CC"/>
                </a:solidFill>
              </a:rPr>
              <a:t>       </a:t>
            </a:r>
            <a:r>
              <a:rPr lang="en-US" altLang="ko-KR" sz="1400" u="sng" dirty="0">
                <a:solidFill>
                  <a:srgbClr val="0000CC"/>
                </a:solidFill>
              </a:rPr>
              <a:t>on HH:MM</a:t>
            </a:r>
            <a:r>
              <a:rPr lang="ko-KR" altLang="en-US" sz="1400" u="sng" dirty="0">
                <a:solidFill>
                  <a:srgbClr val="0000CC"/>
                </a:solidFill>
              </a:rPr>
              <a:t> </a:t>
            </a:r>
            <a:r>
              <a:rPr lang="en-US" altLang="ko-KR" sz="1400" u="sng" dirty="0">
                <a:solidFill>
                  <a:srgbClr val="0000CC"/>
                </a:solidFill>
              </a:rPr>
              <a:t>MM/DD</a:t>
            </a:r>
            <a:r>
              <a:rPr lang="en-US" altLang="ko-KR" sz="1400" dirty="0">
                <a:solidFill>
                  <a:srgbClr val="0000CC"/>
                </a:solidFill>
              </a:rPr>
              <a:t>”</a:t>
            </a:r>
          </a:p>
          <a:p>
            <a:pPr>
              <a:defRPr/>
            </a:pPr>
            <a:r>
              <a:rPr lang="en-US" altLang="ko-KR" sz="1400" dirty="0">
                <a:solidFill>
                  <a:srgbClr val="FF0000"/>
                </a:solidFill>
              </a:rPr>
              <a:t>XXX</a:t>
            </a:r>
            <a:r>
              <a:rPr lang="en-US" altLang="ko-KR" sz="1400" dirty="0">
                <a:solidFill>
                  <a:schemeClr val="tx2"/>
                </a:solidFill>
              </a:rPr>
              <a:t> </a:t>
            </a:r>
            <a:r>
              <a:rPr lang="en-US" altLang="ko-KR" sz="1400" dirty="0">
                <a:solidFill>
                  <a:schemeClr val="tx2"/>
                </a:solidFill>
                <a:sym typeface="Wingdings" pitchFamily="2" charset="2"/>
              </a:rPr>
              <a:t></a:t>
            </a:r>
            <a:r>
              <a:rPr lang="en-US" altLang="ko-KR" sz="1400" dirty="0">
                <a:solidFill>
                  <a:schemeClr val="tx2"/>
                </a:solidFill>
              </a:rPr>
              <a:t> mailbox number or recorded name </a:t>
            </a:r>
          </a:p>
          <a:p>
            <a:pPr>
              <a:defRPr/>
            </a:pPr>
            <a:r>
              <a:rPr lang="en-US" altLang="ko-KR" sz="1400" dirty="0">
                <a:solidFill>
                  <a:srgbClr val="FF0000"/>
                </a:solidFill>
              </a:rPr>
              <a:t>HH:MM</a:t>
            </a:r>
            <a:r>
              <a:rPr lang="ko-KR" altLang="en-US" sz="1400" dirty="0">
                <a:solidFill>
                  <a:srgbClr val="FF0000"/>
                </a:solidFill>
              </a:rPr>
              <a:t> </a:t>
            </a:r>
            <a:r>
              <a:rPr lang="ko-KR" altLang="en-US" sz="1400" dirty="0">
                <a:solidFill>
                  <a:schemeClr val="tx2"/>
                </a:solidFill>
              </a:rPr>
              <a:t> </a:t>
            </a:r>
            <a:r>
              <a:rPr lang="en-US" altLang="ko-KR" sz="1400" dirty="0">
                <a:solidFill>
                  <a:schemeClr val="tx2"/>
                </a:solidFill>
                <a:sym typeface="Wingdings" pitchFamily="2" charset="2"/>
              </a:rPr>
              <a:t> Time</a:t>
            </a:r>
            <a:endParaRPr lang="en-US" altLang="ko-KR" sz="1400" dirty="0">
              <a:solidFill>
                <a:schemeClr val="tx2"/>
              </a:solidFill>
            </a:endParaRPr>
          </a:p>
          <a:p>
            <a:pPr>
              <a:defRPr/>
            </a:pPr>
            <a:r>
              <a:rPr lang="en-US" altLang="ko-KR" sz="1400" dirty="0">
                <a:solidFill>
                  <a:srgbClr val="FF0000"/>
                </a:solidFill>
              </a:rPr>
              <a:t>MM/DD</a:t>
            </a:r>
            <a:r>
              <a:rPr lang="en-US" altLang="ko-KR" sz="1400" dirty="0">
                <a:solidFill>
                  <a:srgbClr val="0000CC"/>
                </a:solidFill>
              </a:rPr>
              <a:t> </a:t>
            </a:r>
            <a:r>
              <a:rPr lang="en-US" altLang="ko-KR" sz="1400" dirty="0">
                <a:solidFill>
                  <a:schemeClr val="tx2"/>
                </a:solidFill>
              </a:rPr>
              <a:t> </a:t>
            </a:r>
            <a:r>
              <a:rPr lang="en-US" altLang="ko-KR" sz="1400" dirty="0">
                <a:solidFill>
                  <a:schemeClr val="tx2"/>
                </a:solidFill>
                <a:sym typeface="Wingdings" pitchFamily="2" charset="2"/>
              </a:rPr>
              <a:t> Date</a:t>
            </a:r>
            <a:endParaRPr lang="en-US" altLang="ko-KR" sz="1400" u="sng" dirty="0">
              <a:solidFill>
                <a:schemeClr val="tx2"/>
              </a:solidFill>
            </a:endParaRPr>
          </a:p>
        </p:txBody>
      </p:sp>
      <p:sp>
        <p:nvSpPr>
          <p:cNvPr id="28690" name="직사각형 39"/>
          <p:cNvSpPr>
            <a:spLocks noChangeArrowheads="1"/>
          </p:cNvSpPr>
          <p:nvPr/>
        </p:nvSpPr>
        <p:spPr bwMode="auto">
          <a:xfrm>
            <a:off x="3581400" y="4953000"/>
            <a:ext cx="492125" cy="461963"/>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①</a:t>
            </a:r>
            <a:endParaRPr lang="ko-KR" altLang="en-US" b="1"/>
          </a:p>
        </p:txBody>
      </p:sp>
      <p:sp>
        <p:nvSpPr>
          <p:cNvPr id="28691" name="직사각형 40"/>
          <p:cNvSpPr>
            <a:spLocks noChangeArrowheads="1"/>
          </p:cNvSpPr>
          <p:nvPr/>
        </p:nvSpPr>
        <p:spPr bwMode="auto">
          <a:xfrm>
            <a:off x="8145463" y="4968875"/>
            <a:ext cx="492125" cy="461963"/>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④</a:t>
            </a:r>
            <a:endParaRPr lang="ko-KR" altLang="en-US" b="1"/>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7"/>
          <p:cNvSpPr>
            <a:spLocks noChangeArrowheads="1"/>
          </p:cNvSpPr>
          <p:nvPr/>
        </p:nvSpPr>
        <p:spPr bwMode="auto">
          <a:xfrm>
            <a:off x="533400" y="3695700"/>
            <a:ext cx="2057400" cy="457200"/>
          </a:xfrm>
          <a:prstGeom prst="roundRect">
            <a:avLst>
              <a:gd name="adj" fmla="val 2898"/>
            </a:avLst>
          </a:prstGeom>
          <a:solidFill>
            <a:srgbClr val="285000"/>
          </a:solidFill>
          <a:ln w="76200">
            <a:noFill/>
            <a:round/>
            <a:headEnd/>
            <a:tailEnd/>
          </a:ln>
        </p:spPr>
        <p:txBody>
          <a:bodyPr wrap="none" anchor="ctr"/>
          <a:lstStyle/>
          <a:p>
            <a:r>
              <a:rPr kumimoji="0" lang="en-US" altLang="ko-KR" sz="1800">
                <a:solidFill>
                  <a:srgbClr val="FFFFFF"/>
                </a:solidFill>
                <a:latin typeface="Calibri" pitchFamily="34" charset="0"/>
              </a:rPr>
              <a:t>Caller dials ‘6’</a:t>
            </a:r>
          </a:p>
        </p:txBody>
      </p:sp>
      <p:sp>
        <p:nvSpPr>
          <p:cNvPr id="29699" name="AutoShape 27"/>
          <p:cNvSpPr>
            <a:spLocks noChangeArrowheads="1"/>
          </p:cNvSpPr>
          <p:nvPr/>
        </p:nvSpPr>
        <p:spPr bwMode="auto">
          <a:xfrm>
            <a:off x="1371600" y="5143500"/>
            <a:ext cx="6248400" cy="1295400"/>
          </a:xfrm>
          <a:prstGeom prst="roundRect">
            <a:avLst>
              <a:gd name="adj" fmla="val 2898"/>
            </a:avLst>
          </a:prstGeom>
          <a:solidFill>
            <a:srgbClr val="285000"/>
          </a:solidFill>
          <a:ln w="76200">
            <a:noFill/>
            <a:round/>
            <a:headEnd/>
            <a:tailEnd/>
          </a:ln>
        </p:spPr>
        <p:txBody>
          <a:bodyPr wrap="none" anchor="ctr"/>
          <a:lstStyle/>
          <a:p>
            <a:r>
              <a:rPr kumimoji="0" lang="en-US" altLang="ko-KR" sz="1800">
                <a:solidFill>
                  <a:srgbClr val="FFFFFF"/>
                </a:solidFill>
                <a:latin typeface="Calibri" pitchFamily="34" charset="0"/>
              </a:rPr>
              <a:t>User dials 4 digits MM/DD and 4 digits HH:MM.</a:t>
            </a:r>
          </a:p>
          <a:p>
            <a:r>
              <a:rPr kumimoji="0" lang="en-US" altLang="ko-KR" sz="1800">
                <a:solidFill>
                  <a:srgbClr val="FFFFFF"/>
                </a:solidFill>
                <a:latin typeface="Calibri" pitchFamily="34" charset="0"/>
              </a:rPr>
              <a:t>  (Month: 01 ~ 12, Day: 01 ~31, Hour: 00 ~ 11, Minute: 00 ~ 59)</a:t>
            </a:r>
          </a:p>
          <a:p>
            <a:r>
              <a:rPr kumimoji="0" lang="en-US" altLang="ko-KR" sz="1800">
                <a:solidFill>
                  <a:srgbClr val="FFFFFF"/>
                </a:solidFill>
                <a:latin typeface="Calibri" pitchFamily="34" charset="0"/>
              </a:rPr>
              <a:t>User dials 1 digit for AM or PM should be dialed.</a:t>
            </a:r>
          </a:p>
          <a:p>
            <a:r>
              <a:rPr kumimoji="0" lang="en-US" altLang="ko-KR" sz="1800">
                <a:solidFill>
                  <a:srgbClr val="FFFFFF"/>
                </a:solidFill>
                <a:latin typeface="Calibri" pitchFamily="34" charset="0"/>
              </a:rPr>
              <a:t>  (Example) Dialing 0903 0830 1 means Sep 3rd 8:30 AM</a:t>
            </a:r>
          </a:p>
        </p:txBody>
      </p:sp>
      <p:sp>
        <p:nvSpPr>
          <p:cNvPr id="37" name="모서리가 둥근 사각형 설명선 36"/>
          <p:cNvSpPr/>
          <p:nvPr/>
        </p:nvSpPr>
        <p:spPr bwMode="auto">
          <a:xfrm>
            <a:off x="152400" y="1371600"/>
            <a:ext cx="3810000" cy="2286000"/>
          </a:xfrm>
          <a:prstGeom prst="wedgeRoundRectCallout">
            <a:avLst>
              <a:gd name="adj1" fmla="val -4404"/>
              <a:gd name="adj2" fmla="val -46670"/>
              <a:gd name="adj3" fmla="val 16667"/>
            </a:avLst>
          </a:prstGeom>
          <a:solidFill>
            <a:srgbClr val="FFFFCC"/>
          </a:solidFill>
          <a:ln w="9525" algn="ctr">
            <a:solidFill>
              <a:schemeClr val="tx1">
                <a:lumMod val="75000"/>
              </a:schemeClr>
            </a:solidFill>
            <a:round/>
            <a:headEnd/>
            <a:tailEnd/>
          </a:ln>
        </p:spPr>
        <p:txBody>
          <a:bodyPr wrap="none" anchor="ctr"/>
          <a:lstStyle/>
          <a:p>
            <a:pPr latinLnBrk="0">
              <a:defRPr/>
            </a:pPr>
            <a:r>
              <a:rPr lang="en-US" altLang="ko-KR" sz="1400" dirty="0">
                <a:solidFill>
                  <a:schemeClr val="tx1">
                    <a:lumMod val="50000"/>
                  </a:schemeClr>
                </a:solidFill>
              </a:rPr>
              <a:t>When a caller leaves a message,</a:t>
            </a:r>
          </a:p>
          <a:p>
            <a:pPr latinLnBrk="0">
              <a:defRPr/>
            </a:pPr>
            <a:r>
              <a:rPr lang="en-US" altLang="ko-KR" sz="1400" dirty="0">
                <a:solidFill>
                  <a:schemeClr val="tx1">
                    <a:lumMod val="50000"/>
                  </a:schemeClr>
                </a:solidFill>
              </a:rPr>
              <a:t>the following prompt will be provided.</a:t>
            </a:r>
          </a:p>
          <a:p>
            <a:pPr latinLnBrk="0">
              <a:defRPr/>
            </a:pPr>
            <a:r>
              <a:rPr lang="en-US" altLang="ko-KR" sz="1400" dirty="0">
                <a:solidFill>
                  <a:srgbClr val="FF0000"/>
                </a:solidFill>
              </a:rPr>
              <a:t>For regular delivery, press 1. </a:t>
            </a:r>
          </a:p>
          <a:p>
            <a:pPr latinLnBrk="0">
              <a:defRPr/>
            </a:pPr>
            <a:r>
              <a:rPr lang="en-US" altLang="ko-KR" sz="1400" dirty="0">
                <a:solidFill>
                  <a:srgbClr val="FF0000"/>
                </a:solidFill>
              </a:rPr>
              <a:t>To mark urgent, press 2.</a:t>
            </a:r>
          </a:p>
          <a:p>
            <a:pPr latinLnBrk="0">
              <a:defRPr/>
            </a:pPr>
            <a:r>
              <a:rPr lang="en-US" altLang="ko-KR" sz="1400" dirty="0">
                <a:solidFill>
                  <a:srgbClr val="FF0000"/>
                </a:solidFill>
              </a:rPr>
              <a:t>To mark private, Press 3.</a:t>
            </a:r>
          </a:p>
          <a:p>
            <a:pPr latinLnBrk="0">
              <a:defRPr/>
            </a:pPr>
            <a:r>
              <a:rPr lang="en-US" altLang="ko-KR" sz="1400" dirty="0">
                <a:solidFill>
                  <a:srgbClr val="FF0000"/>
                </a:solidFill>
              </a:rPr>
              <a:t>To mark urgent and private, Press 4.</a:t>
            </a:r>
          </a:p>
          <a:p>
            <a:pPr latinLnBrk="0">
              <a:defRPr/>
            </a:pPr>
            <a:r>
              <a:rPr lang="en-US" altLang="ko-KR" sz="1400" dirty="0">
                <a:solidFill>
                  <a:srgbClr val="FF0000"/>
                </a:solidFill>
              </a:rPr>
              <a:t>To request delivery receipt of the message </a:t>
            </a:r>
          </a:p>
          <a:p>
            <a:pPr latinLnBrk="0">
              <a:defRPr/>
            </a:pPr>
            <a:r>
              <a:rPr lang="en-US" altLang="ko-KR" sz="1400" dirty="0">
                <a:solidFill>
                  <a:srgbClr val="FF0000"/>
                </a:solidFill>
              </a:rPr>
              <a:t>for future, Press 5</a:t>
            </a:r>
          </a:p>
          <a:p>
            <a:pPr latinLnBrk="0">
              <a:defRPr/>
            </a:pPr>
            <a:r>
              <a:rPr lang="en-US" altLang="ko-KR" sz="1400" u="sng" dirty="0">
                <a:solidFill>
                  <a:srgbClr val="0000CC"/>
                </a:solidFill>
              </a:rPr>
              <a:t>For future delivery, press 6</a:t>
            </a:r>
          </a:p>
        </p:txBody>
      </p:sp>
      <p:grpSp>
        <p:nvGrpSpPr>
          <p:cNvPr id="2" name="그룹 7"/>
          <p:cNvGrpSpPr>
            <a:grpSpLocks/>
          </p:cNvGrpSpPr>
          <p:nvPr/>
        </p:nvGrpSpPr>
        <p:grpSpPr bwMode="auto">
          <a:xfrm>
            <a:off x="0" y="328613"/>
            <a:ext cx="9144000" cy="433387"/>
            <a:chOff x="0" y="345375"/>
            <a:chExt cx="9144000" cy="433388"/>
          </a:xfrm>
        </p:grpSpPr>
        <p:sp>
          <p:nvSpPr>
            <p:cNvPr id="9"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sz="2400" b="1" dirty="0" smtClean="0">
                  <a:solidFill>
                    <a:schemeClr val="bg1"/>
                  </a:solidFill>
                  <a:latin typeface="Calibri" pitchFamily="34" charset="0"/>
                  <a:ea typeface="굴림" pitchFamily="50" charset="-127"/>
                </a:rPr>
                <a:t>VM Message Future Delivery</a:t>
              </a:r>
            </a:p>
          </p:txBody>
        </p:sp>
        <p:cxnSp>
          <p:nvCxnSpPr>
            <p:cNvPr id="29722"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sp>
        <p:nvSpPr>
          <p:cNvPr id="29702" name="Rectangle 5"/>
          <p:cNvSpPr>
            <a:spLocks noChangeArrowheads="1"/>
          </p:cNvSpPr>
          <p:nvPr/>
        </p:nvSpPr>
        <p:spPr bwMode="auto">
          <a:xfrm>
            <a:off x="492125" y="819150"/>
            <a:ext cx="1938338" cy="430213"/>
          </a:xfrm>
          <a:prstGeom prst="rect">
            <a:avLst/>
          </a:prstGeom>
          <a:noFill/>
          <a:ln w="9525">
            <a:noFill/>
            <a:miter lim="800000"/>
            <a:headEnd/>
            <a:tailEnd/>
          </a:ln>
        </p:spPr>
        <p:txBody>
          <a:bodyPr wrap="none">
            <a:spAutoFit/>
          </a:bodyPr>
          <a:lstStyle/>
          <a:p>
            <a:r>
              <a:rPr lang="en-US" altLang="ko-KR" sz="2200">
                <a:solidFill>
                  <a:srgbClr val="292929"/>
                </a:solidFill>
                <a:latin typeface="Calibri" pitchFamily="34" charset="0"/>
                <a:ea typeface="굴림" pitchFamily="50" charset="-127"/>
              </a:rPr>
              <a:t>Future Delivery</a:t>
            </a:r>
          </a:p>
        </p:txBody>
      </p:sp>
      <p:sp>
        <p:nvSpPr>
          <p:cNvPr id="29703" name="Rectangle 11"/>
          <p:cNvSpPr>
            <a:spLocks noChangeArrowheads="1"/>
          </p:cNvSpPr>
          <p:nvPr/>
        </p:nvSpPr>
        <p:spPr bwMode="auto">
          <a:xfrm>
            <a:off x="163513" y="884238"/>
            <a:ext cx="285750" cy="293687"/>
          </a:xfrm>
          <a:prstGeom prst="rect">
            <a:avLst/>
          </a:prstGeom>
          <a:noFill/>
          <a:ln w="117475">
            <a:solidFill>
              <a:srgbClr val="002060"/>
            </a:solidFill>
            <a:miter lim="800000"/>
            <a:headEnd/>
            <a:tailEnd/>
          </a:ln>
        </p:spPr>
        <p:txBody>
          <a:bodyPr wrap="none" anchor="ctr"/>
          <a:lstStyle/>
          <a:p>
            <a:pPr algn="r"/>
            <a:endParaRPr lang="ko-KR" altLang="en-US" sz="1800">
              <a:latin typeface="Calibri" pitchFamily="34" charset="0"/>
              <a:ea typeface="굴림" pitchFamily="50" charset="-127"/>
            </a:endParaRPr>
          </a:p>
        </p:txBody>
      </p:sp>
      <p:pic>
        <p:nvPicPr>
          <p:cNvPr id="29704" name="Picture 177" descr="LIP7000"/>
          <p:cNvPicPr>
            <a:picLocks noChangeAspect="1" noChangeArrowheads="1"/>
          </p:cNvPicPr>
          <p:nvPr/>
        </p:nvPicPr>
        <p:blipFill>
          <a:blip r:embed="rId3" cstate="print"/>
          <a:srcRect/>
          <a:stretch>
            <a:fillRect/>
          </a:stretch>
        </p:blipFill>
        <p:spPr bwMode="auto">
          <a:xfrm>
            <a:off x="4156075" y="2233613"/>
            <a:ext cx="1071563" cy="685800"/>
          </a:xfrm>
          <a:prstGeom prst="rect">
            <a:avLst/>
          </a:prstGeom>
          <a:noFill/>
          <a:ln w="9525">
            <a:noFill/>
            <a:miter lim="800000"/>
            <a:headEnd/>
            <a:tailEnd/>
          </a:ln>
        </p:spPr>
      </p:pic>
      <p:sp>
        <p:nvSpPr>
          <p:cNvPr id="21" name="Text Box 202"/>
          <p:cNvSpPr txBox="1">
            <a:spLocks noChangeArrowheads="1"/>
          </p:cNvSpPr>
          <p:nvPr/>
        </p:nvSpPr>
        <p:spPr bwMode="auto">
          <a:xfrm>
            <a:off x="4079875" y="2081213"/>
            <a:ext cx="1271588" cy="349250"/>
          </a:xfrm>
          <a:prstGeom prst="rect">
            <a:avLst/>
          </a:prstGeom>
          <a:noFill/>
          <a:ln w="9525" algn="ctr">
            <a:noFill/>
            <a:miter lim="800000"/>
            <a:headEnd/>
            <a:tailEnd/>
          </a:ln>
        </p:spPr>
        <p:txBody>
          <a:bodyPr>
            <a:spAutoFit/>
          </a:bodyPr>
          <a:lstStyle/>
          <a:p>
            <a:pPr algn="ctr">
              <a:lnSpc>
                <a:spcPct val="130000"/>
              </a:lnSpc>
              <a:spcBef>
                <a:spcPct val="50000"/>
              </a:spcBef>
              <a:defRPr/>
            </a:pPr>
            <a:r>
              <a:rPr lang="en-US" altLang="ko-KR" sz="1400" dirty="0">
                <a:solidFill>
                  <a:schemeClr val="tx1">
                    <a:lumMod val="50000"/>
                  </a:schemeClr>
                </a:solidFill>
                <a:latin typeface="Calibri" pitchFamily="34" charset="0"/>
                <a:ea typeface="굴림" pitchFamily="50" charset="-127"/>
              </a:rPr>
              <a:t>Calling Party</a:t>
            </a:r>
          </a:p>
        </p:txBody>
      </p:sp>
      <p:pic>
        <p:nvPicPr>
          <p:cNvPr id="29706" name="Picture 23" descr="IP 8830_측면"/>
          <p:cNvPicPr>
            <a:picLocks noChangeAspect="1" noChangeArrowheads="1"/>
          </p:cNvPicPr>
          <p:nvPr/>
        </p:nvPicPr>
        <p:blipFill>
          <a:blip r:embed="rId4" cstate="print"/>
          <a:srcRect/>
          <a:stretch>
            <a:fillRect/>
          </a:stretch>
        </p:blipFill>
        <p:spPr bwMode="auto">
          <a:xfrm>
            <a:off x="7945438" y="2371725"/>
            <a:ext cx="1143000" cy="623888"/>
          </a:xfrm>
          <a:prstGeom prst="rect">
            <a:avLst/>
          </a:prstGeom>
          <a:noFill/>
          <a:ln w="9525">
            <a:noFill/>
            <a:miter lim="800000"/>
            <a:headEnd/>
            <a:tailEnd/>
          </a:ln>
        </p:spPr>
      </p:pic>
      <p:sp>
        <p:nvSpPr>
          <p:cNvPr id="24" name="Text Box 202"/>
          <p:cNvSpPr txBox="1">
            <a:spLocks noChangeArrowheads="1"/>
          </p:cNvSpPr>
          <p:nvPr/>
        </p:nvSpPr>
        <p:spPr bwMode="auto">
          <a:xfrm>
            <a:off x="7924800" y="2057400"/>
            <a:ext cx="1371600" cy="373063"/>
          </a:xfrm>
          <a:prstGeom prst="rect">
            <a:avLst/>
          </a:prstGeom>
          <a:noFill/>
          <a:ln w="9525" algn="ctr">
            <a:noFill/>
            <a:miter lim="800000"/>
            <a:headEnd/>
            <a:tailEnd/>
          </a:ln>
        </p:spPr>
        <p:txBody>
          <a:bodyPr>
            <a:spAutoFit/>
          </a:bodyPr>
          <a:lstStyle/>
          <a:p>
            <a:pPr algn="ctr">
              <a:lnSpc>
                <a:spcPct val="130000"/>
              </a:lnSpc>
              <a:spcBef>
                <a:spcPct val="50000"/>
              </a:spcBef>
              <a:defRPr/>
            </a:pPr>
            <a:r>
              <a:rPr lang="en-US" altLang="ko-KR" sz="1400" dirty="0">
                <a:solidFill>
                  <a:schemeClr val="tx1">
                    <a:lumMod val="50000"/>
                  </a:schemeClr>
                </a:solidFill>
                <a:latin typeface="Calibri" pitchFamily="34" charset="0"/>
                <a:ea typeface="굴림" pitchFamily="50" charset="-127"/>
              </a:rPr>
              <a:t>Called Party</a:t>
            </a:r>
          </a:p>
        </p:txBody>
      </p:sp>
      <p:sp>
        <p:nvSpPr>
          <p:cNvPr id="29708" name="직사각형 32"/>
          <p:cNvSpPr>
            <a:spLocks noChangeArrowheads="1"/>
          </p:cNvSpPr>
          <p:nvPr/>
        </p:nvSpPr>
        <p:spPr bwMode="auto">
          <a:xfrm>
            <a:off x="7661275" y="1550988"/>
            <a:ext cx="492125" cy="461962"/>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②</a:t>
            </a:r>
            <a:endParaRPr lang="ko-KR" altLang="en-US" b="1"/>
          </a:p>
        </p:txBody>
      </p:sp>
      <p:sp>
        <p:nvSpPr>
          <p:cNvPr id="23" name="Text Box 15"/>
          <p:cNvSpPr txBox="1">
            <a:spLocks noChangeArrowheads="1"/>
          </p:cNvSpPr>
          <p:nvPr/>
        </p:nvSpPr>
        <p:spPr bwMode="auto">
          <a:xfrm>
            <a:off x="6383338" y="2206625"/>
            <a:ext cx="584200" cy="307975"/>
          </a:xfrm>
          <a:prstGeom prst="rect">
            <a:avLst/>
          </a:prstGeom>
          <a:noFill/>
          <a:ln w="9525">
            <a:noFill/>
            <a:prstDash val="dash"/>
            <a:miter lim="800000"/>
            <a:headEnd/>
            <a:tailEnd/>
          </a:ln>
          <a:effectLst/>
        </p:spPr>
        <p:txBody>
          <a:bodyPr wrap="none">
            <a:spAutoFit/>
          </a:bodyPr>
          <a:lstStyle/>
          <a:p>
            <a:pPr>
              <a:defRPr/>
            </a:pPr>
            <a:r>
              <a:rPr lang="en-US" altLang="ko-KR" sz="1400" dirty="0">
                <a:solidFill>
                  <a:schemeClr val="tx1">
                    <a:lumMod val="50000"/>
                  </a:schemeClr>
                </a:solidFill>
                <a:latin typeface="Calibri" pitchFamily="34" charset="0"/>
              </a:rPr>
              <a:t>VMIB</a:t>
            </a:r>
          </a:p>
        </p:txBody>
      </p:sp>
      <p:grpSp>
        <p:nvGrpSpPr>
          <p:cNvPr id="3" name="Group 12"/>
          <p:cNvGrpSpPr>
            <a:grpSpLocks/>
          </p:cNvGrpSpPr>
          <p:nvPr/>
        </p:nvGrpSpPr>
        <p:grpSpPr bwMode="auto">
          <a:xfrm>
            <a:off x="6061075" y="1343025"/>
            <a:ext cx="1219200" cy="787400"/>
            <a:chOff x="-176" y="1838"/>
            <a:chExt cx="3946" cy="2395"/>
          </a:xfrm>
        </p:grpSpPr>
        <p:pic>
          <p:nvPicPr>
            <p:cNvPr id="29718" name="Picture 13" descr="MG_cabinet_side"/>
            <p:cNvPicPr>
              <a:picLocks noChangeAspect="1" noChangeArrowheads="1"/>
            </p:cNvPicPr>
            <p:nvPr/>
          </p:nvPicPr>
          <p:blipFill>
            <a:blip r:embed="rId5" cstate="print"/>
            <a:srcRect l="29520" t="52206" r="29057" b="29185"/>
            <a:stretch>
              <a:fillRect/>
            </a:stretch>
          </p:blipFill>
          <p:spPr bwMode="auto">
            <a:xfrm>
              <a:off x="-176" y="2997"/>
              <a:ext cx="3946" cy="1236"/>
            </a:xfrm>
            <a:prstGeom prst="rect">
              <a:avLst/>
            </a:prstGeom>
            <a:noFill/>
            <a:ln w="9525">
              <a:noFill/>
              <a:miter lim="800000"/>
              <a:headEnd/>
              <a:tailEnd/>
            </a:ln>
          </p:spPr>
        </p:pic>
        <p:pic>
          <p:nvPicPr>
            <p:cNvPr id="29719" name="Picture 14" descr="MG_cabinet_side"/>
            <p:cNvPicPr>
              <a:picLocks noChangeAspect="1" noChangeArrowheads="1"/>
            </p:cNvPicPr>
            <p:nvPr/>
          </p:nvPicPr>
          <p:blipFill>
            <a:blip r:embed="rId5" cstate="print"/>
            <a:srcRect l="29520" t="52206" r="29057" b="29185"/>
            <a:stretch>
              <a:fillRect/>
            </a:stretch>
          </p:blipFill>
          <p:spPr bwMode="auto">
            <a:xfrm>
              <a:off x="-176" y="1838"/>
              <a:ext cx="3946" cy="1236"/>
            </a:xfrm>
            <a:prstGeom prst="rect">
              <a:avLst/>
            </a:prstGeom>
            <a:noFill/>
            <a:ln w="9525">
              <a:noFill/>
              <a:miter lim="800000"/>
              <a:headEnd/>
              <a:tailEnd/>
            </a:ln>
          </p:spPr>
        </p:pic>
        <p:pic>
          <p:nvPicPr>
            <p:cNvPr id="29720" name="Picture 15" descr="MG_cabinet_side"/>
            <p:cNvPicPr>
              <a:picLocks noChangeAspect="1" noChangeArrowheads="1"/>
            </p:cNvPicPr>
            <p:nvPr/>
          </p:nvPicPr>
          <p:blipFill>
            <a:blip r:embed="rId5" cstate="print"/>
            <a:srcRect l="49828" t="52206" r="31905" b="41481"/>
            <a:stretch>
              <a:fillRect/>
            </a:stretch>
          </p:blipFill>
          <p:spPr bwMode="auto">
            <a:xfrm>
              <a:off x="70" y="1877"/>
              <a:ext cx="1741" cy="420"/>
            </a:xfrm>
            <a:prstGeom prst="rect">
              <a:avLst/>
            </a:prstGeom>
            <a:noFill/>
            <a:ln w="9525">
              <a:noFill/>
              <a:miter lim="800000"/>
              <a:headEnd/>
              <a:tailEnd/>
            </a:ln>
          </p:spPr>
        </p:pic>
      </p:grpSp>
      <p:sp>
        <p:nvSpPr>
          <p:cNvPr id="29711" name="직사각형 29"/>
          <p:cNvSpPr>
            <a:spLocks noChangeArrowheads="1"/>
          </p:cNvSpPr>
          <p:nvPr/>
        </p:nvSpPr>
        <p:spPr bwMode="auto">
          <a:xfrm>
            <a:off x="5334000" y="1524000"/>
            <a:ext cx="492125" cy="461963"/>
          </a:xfrm>
          <a:prstGeom prst="rect">
            <a:avLst/>
          </a:prstGeom>
          <a:solidFill>
            <a:schemeClr val="bg1"/>
          </a:solid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①</a:t>
            </a:r>
            <a:endParaRPr lang="ko-KR" altLang="en-US" b="1"/>
          </a:p>
        </p:txBody>
      </p:sp>
      <p:cxnSp>
        <p:nvCxnSpPr>
          <p:cNvPr id="29712" name="Shape 44"/>
          <p:cNvCxnSpPr>
            <a:cxnSpLocks noChangeShapeType="1"/>
            <a:stCxn id="21" idx="0"/>
          </p:cNvCxnSpPr>
          <p:nvPr/>
        </p:nvCxnSpPr>
        <p:spPr bwMode="auto">
          <a:xfrm rot="5400000" flipH="1" flipV="1">
            <a:off x="5120481" y="1140619"/>
            <a:ext cx="534988" cy="1346200"/>
          </a:xfrm>
          <a:prstGeom prst="curvedConnector2">
            <a:avLst/>
          </a:prstGeom>
          <a:noFill/>
          <a:ln w="19050" algn="ctr">
            <a:solidFill>
              <a:srgbClr val="0000CC"/>
            </a:solidFill>
            <a:round/>
            <a:headEnd/>
            <a:tailEnd type="triangle" w="med" len="med"/>
          </a:ln>
        </p:spPr>
      </p:cxnSp>
      <p:cxnSp>
        <p:nvCxnSpPr>
          <p:cNvPr id="29713" name="Shape 55"/>
          <p:cNvCxnSpPr>
            <a:cxnSpLocks noChangeShapeType="1"/>
            <a:endCxn id="24" idx="0"/>
          </p:cNvCxnSpPr>
          <p:nvPr/>
        </p:nvCxnSpPr>
        <p:spPr bwMode="auto">
          <a:xfrm>
            <a:off x="7037388" y="1546225"/>
            <a:ext cx="1573212" cy="511175"/>
          </a:xfrm>
          <a:prstGeom prst="curvedConnector2">
            <a:avLst/>
          </a:prstGeom>
          <a:noFill/>
          <a:ln w="19050" algn="ctr">
            <a:solidFill>
              <a:srgbClr val="0000CC"/>
            </a:solidFill>
            <a:round/>
            <a:headEnd/>
            <a:tailEnd type="triangle" w="med" len="med"/>
          </a:ln>
        </p:spPr>
      </p:cxnSp>
      <p:sp>
        <p:nvSpPr>
          <p:cNvPr id="63" name="모서리가 둥근 사각형 설명선 62"/>
          <p:cNvSpPr/>
          <p:nvPr/>
        </p:nvSpPr>
        <p:spPr bwMode="auto">
          <a:xfrm>
            <a:off x="762000" y="4191000"/>
            <a:ext cx="4572000" cy="914400"/>
          </a:xfrm>
          <a:prstGeom prst="wedgeRoundRectCallout">
            <a:avLst>
              <a:gd name="adj1" fmla="val -4404"/>
              <a:gd name="adj2" fmla="val -46670"/>
              <a:gd name="adj3" fmla="val 16667"/>
            </a:avLst>
          </a:prstGeom>
          <a:solidFill>
            <a:srgbClr val="FFFFCC"/>
          </a:solidFill>
          <a:ln w="9525" algn="ctr">
            <a:solidFill>
              <a:schemeClr val="tx1">
                <a:lumMod val="75000"/>
              </a:schemeClr>
            </a:solidFill>
            <a:round/>
            <a:headEnd/>
            <a:tailEnd/>
          </a:ln>
        </p:spPr>
        <p:txBody>
          <a:bodyPr wrap="none" anchor="ctr"/>
          <a:lstStyle/>
          <a:p>
            <a:pPr latinLnBrk="0">
              <a:defRPr/>
            </a:pPr>
            <a:r>
              <a:rPr lang="en-US" altLang="ko-KR" sz="1400" dirty="0">
                <a:solidFill>
                  <a:schemeClr val="tx1">
                    <a:lumMod val="50000"/>
                  </a:schemeClr>
                </a:solidFill>
              </a:rPr>
              <a:t>System will prompt</a:t>
            </a:r>
            <a:endParaRPr lang="en-US" altLang="ko-KR" sz="1400" dirty="0">
              <a:solidFill>
                <a:srgbClr val="0000CC"/>
              </a:solidFill>
            </a:endParaRPr>
          </a:p>
          <a:p>
            <a:pPr latinLnBrk="0">
              <a:defRPr/>
            </a:pPr>
            <a:r>
              <a:rPr lang="en-US" altLang="ko-KR" sz="1400" dirty="0">
                <a:solidFill>
                  <a:srgbClr val="0000CC"/>
                </a:solidFill>
              </a:rPr>
              <a:t>“</a:t>
            </a:r>
            <a:r>
              <a:rPr lang="en-US" altLang="ko-KR" sz="1400" u="sng" dirty="0">
                <a:solidFill>
                  <a:srgbClr val="0000CC"/>
                </a:solidFill>
              </a:rPr>
              <a:t>Enter date and time and </a:t>
            </a:r>
          </a:p>
          <a:p>
            <a:pPr latinLnBrk="0">
              <a:defRPr/>
            </a:pPr>
            <a:r>
              <a:rPr lang="en-US" altLang="ko-KR" sz="1400" dirty="0">
                <a:solidFill>
                  <a:srgbClr val="0000CC"/>
                </a:solidFill>
              </a:rPr>
              <a:t> </a:t>
            </a:r>
            <a:r>
              <a:rPr lang="en-US" altLang="ko-KR" sz="1400" u="sng" dirty="0">
                <a:solidFill>
                  <a:srgbClr val="0000CC"/>
                </a:solidFill>
              </a:rPr>
              <a:t>press one of the following options, 1 for AM, 2 for PM</a:t>
            </a:r>
            <a:r>
              <a:rPr lang="en-US" altLang="ko-KR" sz="1400" dirty="0">
                <a:solidFill>
                  <a:srgbClr val="0000CC"/>
                </a:solidFill>
              </a:rPr>
              <a:t>”</a:t>
            </a:r>
          </a:p>
        </p:txBody>
      </p:sp>
      <p:sp>
        <p:nvSpPr>
          <p:cNvPr id="29715" name="직사각형 67"/>
          <p:cNvSpPr>
            <a:spLocks noChangeArrowheads="1"/>
          </p:cNvSpPr>
          <p:nvPr/>
        </p:nvSpPr>
        <p:spPr bwMode="auto">
          <a:xfrm>
            <a:off x="3352800" y="1524000"/>
            <a:ext cx="492125" cy="461963"/>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①</a:t>
            </a:r>
            <a:endParaRPr lang="ko-KR" altLang="en-US" b="1"/>
          </a:p>
        </p:txBody>
      </p:sp>
      <p:sp>
        <p:nvSpPr>
          <p:cNvPr id="73" name="모서리가 둥근 사각형 설명선 72"/>
          <p:cNvSpPr/>
          <p:nvPr/>
        </p:nvSpPr>
        <p:spPr bwMode="auto">
          <a:xfrm>
            <a:off x="5791200" y="3200400"/>
            <a:ext cx="3276600" cy="1143000"/>
          </a:xfrm>
          <a:prstGeom prst="wedgeRoundRectCallout">
            <a:avLst>
              <a:gd name="adj1" fmla="val -4404"/>
              <a:gd name="adj2" fmla="val -46670"/>
              <a:gd name="adj3" fmla="val 16667"/>
            </a:avLst>
          </a:prstGeom>
          <a:solidFill>
            <a:srgbClr val="FFFFCC"/>
          </a:solidFill>
          <a:ln w="9525" algn="ctr">
            <a:solidFill>
              <a:schemeClr val="tx1">
                <a:lumMod val="75000"/>
              </a:schemeClr>
            </a:solidFill>
            <a:round/>
            <a:headEnd/>
            <a:tailEnd/>
          </a:ln>
        </p:spPr>
        <p:txBody>
          <a:bodyPr wrap="none" anchor="ctr"/>
          <a:lstStyle/>
          <a:p>
            <a:pPr latinLnBrk="0">
              <a:defRPr/>
            </a:pPr>
            <a:r>
              <a:rPr lang="en-US" altLang="ko-KR" sz="1400" dirty="0">
                <a:solidFill>
                  <a:srgbClr val="0000CC"/>
                </a:solidFill>
              </a:rPr>
              <a:t>System checks the delivery time</a:t>
            </a:r>
            <a:br>
              <a:rPr lang="en-US" altLang="ko-KR" sz="1400" dirty="0">
                <a:solidFill>
                  <a:srgbClr val="0000CC"/>
                </a:solidFill>
              </a:rPr>
            </a:br>
            <a:r>
              <a:rPr lang="en-US" altLang="ko-KR" sz="1400" dirty="0">
                <a:solidFill>
                  <a:srgbClr val="0000CC"/>
                </a:solidFill>
              </a:rPr>
              <a:t>   and sends the message </a:t>
            </a:r>
          </a:p>
          <a:p>
            <a:pPr latinLnBrk="0">
              <a:defRPr/>
            </a:pPr>
            <a:r>
              <a:rPr lang="en-US" altLang="ko-KR" sz="1400" dirty="0">
                <a:solidFill>
                  <a:srgbClr val="0000CC"/>
                </a:solidFill>
              </a:rPr>
              <a:t>        at the right reserved time.</a:t>
            </a:r>
          </a:p>
        </p:txBody>
      </p:sp>
      <p:sp>
        <p:nvSpPr>
          <p:cNvPr id="29717" name="직사각형 75"/>
          <p:cNvSpPr>
            <a:spLocks noChangeArrowheads="1"/>
          </p:cNvSpPr>
          <p:nvPr/>
        </p:nvSpPr>
        <p:spPr bwMode="auto">
          <a:xfrm>
            <a:off x="8575675" y="3505200"/>
            <a:ext cx="492125" cy="461963"/>
          </a:xfrm>
          <a:prstGeom prst="rect">
            <a:avLst/>
          </a:prstGeom>
          <a:noFill/>
          <a:ln w="9525">
            <a:noFill/>
            <a:miter lim="800000"/>
            <a:headEnd/>
            <a:tailEnd/>
          </a:ln>
        </p:spPr>
        <p:txBody>
          <a:bodyPr wrap="none">
            <a:spAutoFit/>
          </a:bodyPr>
          <a:lstStyle/>
          <a:p>
            <a:r>
              <a:rPr lang="en-US" altLang="ko-KR" b="1">
                <a:solidFill>
                  <a:srgbClr val="000000"/>
                </a:solidFill>
                <a:latin typeface="맑은 고딕" pitchFamily="50" charset="-127"/>
                <a:ea typeface="맑은 고딕" pitchFamily="50" charset="-127"/>
              </a:rPr>
              <a:t>②</a:t>
            </a:r>
            <a:endParaRPr lang="ko-KR" altLang="en-US" b="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7"/>
          <p:cNvGrpSpPr>
            <a:grpSpLocks/>
          </p:cNvGrpSpPr>
          <p:nvPr/>
        </p:nvGrpSpPr>
        <p:grpSpPr bwMode="auto">
          <a:xfrm>
            <a:off x="0" y="328613"/>
            <a:ext cx="9144000" cy="433387"/>
            <a:chOff x="0" y="345375"/>
            <a:chExt cx="9144000" cy="433388"/>
          </a:xfrm>
        </p:grpSpPr>
        <p:sp>
          <p:nvSpPr>
            <p:cNvPr id="9"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sz="2400" b="1" dirty="0" smtClean="0">
                  <a:solidFill>
                    <a:schemeClr val="bg1"/>
                  </a:solidFill>
                  <a:latin typeface="Calibri" pitchFamily="34" charset="0"/>
                  <a:ea typeface="굴림" pitchFamily="50" charset="-127"/>
                </a:rPr>
                <a:t>Temporary User Greeting</a:t>
              </a:r>
            </a:p>
          </p:txBody>
        </p:sp>
        <p:cxnSp>
          <p:nvCxnSpPr>
            <p:cNvPr id="30728"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sp>
        <p:nvSpPr>
          <p:cNvPr id="30723" name="Rectangle 5"/>
          <p:cNvSpPr>
            <a:spLocks noChangeArrowheads="1"/>
          </p:cNvSpPr>
          <p:nvPr/>
        </p:nvSpPr>
        <p:spPr bwMode="auto">
          <a:xfrm>
            <a:off x="492125" y="819150"/>
            <a:ext cx="3065463" cy="430213"/>
          </a:xfrm>
          <a:prstGeom prst="rect">
            <a:avLst/>
          </a:prstGeom>
          <a:noFill/>
          <a:ln w="9525">
            <a:noFill/>
            <a:miter lim="800000"/>
            <a:headEnd/>
            <a:tailEnd/>
          </a:ln>
        </p:spPr>
        <p:txBody>
          <a:bodyPr wrap="none">
            <a:spAutoFit/>
          </a:bodyPr>
          <a:lstStyle/>
          <a:p>
            <a:r>
              <a:rPr lang="en-US" altLang="ko-KR" sz="2200">
                <a:solidFill>
                  <a:srgbClr val="292929"/>
                </a:solidFill>
                <a:latin typeface="Calibri" pitchFamily="34" charset="0"/>
                <a:ea typeface="굴림" pitchFamily="50" charset="-127"/>
              </a:rPr>
              <a:t>Temporary User Greeting</a:t>
            </a:r>
          </a:p>
        </p:txBody>
      </p:sp>
      <p:sp>
        <p:nvSpPr>
          <p:cNvPr id="30724" name="Rectangle 11"/>
          <p:cNvSpPr>
            <a:spLocks noChangeArrowheads="1"/>
          </p:cNvSpPr>
          <p:nvPr/>
        </p:nvSpPr>
        <p:spPr bwMode="auto">
          <a:xfrm>
            <a:off x="163513" y="884238"/>
            <a:ext cx="285750" cy="293687"/>
          </a:xfrm>
          <a:prstGeom prst="rect">
            <a:avLst/>
          </a:prstGeom>
          <a:noFill/>
          <a:ln w="117475">
            <a:solidFill>
              <a:srgbClr val="002060"/>
            </a:solidFill>
            <a:miter lim="800000"/>
            <a:headEnd/>
            <a:tailEnd/>
          </a:ln>
        </p:spPr>
        <p:txBody>
          <a:bodyPr wrap="none" anchor="ctr"/>
          <a:lstStyle/>
          <a:p>
            <a:pPr algn="r"/>
            <a:endParaRPr lang="ko-KR" altLang="en-US" sz="1800">
              <a:latin typeface="Calibri" pitchFamily="34" charset="0"/>
              <a:ea typeface="굴림" pitchFamily="50" charset="-127"/>
            </a:endParaRPr>
          </a:p>
        </p:txBody>
      </p:sp>
      <p:sp>
        <p:nvSpPr>
          <p:cNvPr id="30" name="Text Box 6"/>
          <p:cNvSpPr txBox="1">
            <a:spLocks noChangeArrowheads="1"/>
          </p:cNvSpPr>
          <p:nvPr/>
        </p:nvSpPr>
        <p:spPr bwMode="auto">
          <a:xfrm>
            <a:off x="152400" y="2971800"/>
            <a:ext cx="8686800" cy="3046413"/>
          </a:xfrm>
          <a:prstGeom prst="rect">
            <a:avLst/>
          </a:prstGeom>
          <a:noFill/>
          <a:ln w="9525">
            <a:noFill/>
            <a:miter lim="800000"/>
            <a:headEnd/>
            <a:tailEnd/>
          </a:ln>
        </p:spPr>
        <p:txBody>
          <a:bodyPr>
            <a:spAutoFit/>
          </a:bodyPr>
          <a:lstStyle/>
          <a:p>
            <a:pPr>
              <a:defRPr/>
            </a:pPr>
            <a:endParaRPr lang="ko-KR" altLang="ko-KR" sz="1600" dirty="0">
              <a:solidFill>
                <a:srgbClr val="000000"/>
              </a:solidFill>
              <a:latin typeface="Calibri" pitchFamily="34" charset="0"/>
            </a:endParaRPr>
          </a:p>
          <a:p>
            <a:pPr marL="342900" indent="-342900">
              <a:buFont typeface="+mj-lt"/>
              <a:buAutoNum type="arabicPeriod"/>
              <a:defRPr/>
            </a:pPr>
            <a:r>
              <a:rPr lang="en-US" altLang="ko-KR" sz="1600" dirty="0">
                <a:solidFill>
                  <a:srgbClr val="000000"/>
                </a:solidFill>
                <a:latin typeface="Calibri" pitchFamily="34" charset="0"/>
              </a:rPr>
              <a:t> Press 8 to access the greetings from the main menu.</a:t>
            </a:r>
            <a:endParaRPr lang="ko-KR" altLang="ko-KR" sz="1600" dirty="0">
              <a:solidFill>
                <a:srgbClr val="000000"/>
              </a:solidFill>
              <a:latin typeface="Calibri" pitchFamily="34" charset="0"/>
            </a:endParaRPr>
          </a:p>
          <a:p>
            <a:pPr marL="342900" indent="-342900">
              <a:buFont typeface="+mj-lt"/>
              <a:buAutoNum type="arabicPeriod"/>
              <a:defRPr/>
            </a:pPr>
            <a:r>
              <a:rPr lang="en-US" altLang="ko-KR" sz="1600" dirty="0">
                <a:solidFill>
                  <a:srgbClr val="000000"/>
                </a:solidFill>
                <a:latin typeface="Calibri" pitchFamily="34" charset="0"/>
              </a:rPr>
              <a:t> A new prompt will state, “to listen to your current greeting press 5, to record a new greeting press 7, to access your temporary greeting press 8, to return to the main menu press 9”</a:t>
            </a:r>
            <a:endParaRPr lang="ko-KR" altLang="ko-KR" sz="1600" dirty="0">
              <a:solidFill>
                <a:srgbClr val="000000"/>
              </a:solidFill>
              <a:latin typeface="Calibri" pitchFamily="34" charset="0"/>
            </a:endParaRPr>
          </a:p>
          <a:p>
            <a:pPr marL="342900" indent="-342900">
              <a:buFont typeface="+mj-lt"/>
              <a:buAutoNum type="arabicPeriod"/>
              <a:defRPr/>
            </a:pPr>
            <a:r>
              <a:rPr lang="en-US" altLang="ko-KR" sz="1600" dirty="0">
                <a:solidFill>
                  <a:srgbClr val="000000"/>
                </a:solidFill>
                <a:latin typeface="Calibri" pitchFamily="34" charset="0"/>
              </a:rPr>
              <a:t> Press 8 to record temporary greeting.</a:t>
            </a:r>
            <a:endParaRPr lang="ko-KR" altLang="ko-KR" sz="1600" dirty="0">
              <a:solidFill>
                <a:srgbClr val="000000"/>
              </a:solidFill>
              <a:latin typeface="Calibri" pitchFamily="34" charset="0"/>
            </a:endParaRPr>
          </a:p>
          <a:p>
            <a:pPr marL="342900" indent="-342900">
              <a:buFont typeface="+mj-lt"/>
              <a:buAutoNum type="arabicPeriod"/>
              <a:defRPr/>
            </a:pPr>
            <a:r>
              <a:rPr lang="en-US" altLang="ko-KR" sz="1600" dirty="0">
                <a:solidFill>
                  <a:srgbClr val="000000"/>
                </a:solidFill>
                <a:latin typeface="Calibri" pitchFamily="34" charset="0"/>
              </a:rPr>
              <a:t> To listen, press 1</a:t>
            </a:r>
            <a:endParaRPr lang="ko-KR" altLang="ko-KR" sz="1600" dirty="0">
              <a:solidFill>
                <a:srgbClr val="000000"/>
              </a:solidFill>
              <a:latin typeface="Calibri" pitchFamily="34" charset="0"/>
            </a:endParaRPr>
          </a:p>
          <a:p>
            <a:pPr marL="342900" indent="-342900">
              <a:defRPr/>
            </a:pPr>
            <a:r>
              <a:rPr lang="en-US" altLang="ko-KR" sz="1600" dirty="0">
                <a:solidFill>
                  <a:srgbClr val="000000"/>
                </a:solidFill>
                <a:latin typeface="Calibri" pitchFamily="34" charset="0"/>
              </a:rPr>
              <a:t>	To record, press 2</a:t>
            </a:r>
            <a:endParaRPr lang="ko-KR" altLang="ko-KR" sz="1600" dirty="0">
              <a:solidFill>
                <a:srgbClr val="000000"/>
              </a:solidFill>
              <a:latin typeface="Calibri" pitchFamily="34" charset="0"/>
            </a:endParaRPr>
          </a:p>
          <a:p>
            <a:pPr marL="342900" indent="-342900">
              <a:defRPr/>
            </a:pPr>
            <a:r>
              <a:rPr lang="en-US" altLang="ko-KR" sz="1600" dirty="0">
                <a:solidFill>
                  <a:srgbClr val="000000"/>
                </a:solidFill>
                <a:latin typeface="Calibri" pitchFamily="34" charset="0"/>
              </a:rPr>
              <a:t>	To delete, press 3</a:t>
            </a:r>
          </a:p>
          <a:p>
            <a:pPr marL="342900" indent="-342900">
              <a:buFont typeface="+mj-lt"/>
              <a:buAutoNum type="arabicPeriod" startAt="5"/>
              <a:defRPr/>
            </a:pPr>
            <a:r>
              <a:rPr lang="en-US" altLang="ko-KR" sz="1600" dirty="0">
                <a:solidFill>
                  <a:srgbClr val="000000"/>
                </a:solidFill>
                <a:latin typeface="Calibri" pitchFamily="34" charset="0"/>
              </a:rPr>
              <a:t> Once the temporary greeting is recorded,  when the user access their mailbox with a temporary greeting active, the prompt  “your temporary greeting is recorded and active” will play prior to the main menu prompt.</a:t>
            </a:r>
            <a:endParaRPr lang="ko-KR" altLang="ko-KR" sz="1600" dirty="0">
              <a:solidFill>
                <a:srgbClr val="000000"/>
              </a:solidFill>
              <a:latin typeface="Calibri" pitchFamily="34" charset="0"/>
            </a:endParaRPr>
          </a:p>
          <a:p>
            <a:pPr marL="457200" indent="-457200">
              <a:defRPr/>
            </a:pPr>
            <a:endParaRPr lang="en-US" altLang="ko-KR" sz="1600" dirty="0">
              <a:solidFill>
                <a:schemeClr val="tx2"/>
              </a:solidFill>
              <a:latin typeface="Calibri" pitchFamily="34" charset="0"/>
              <a:sym typeface="Wingdings" pitchFamily="2" charset="2"/>
            </a:endParaRPr>
          </a:p>
        </p:txBody>
      </p:sp>
      <p:sp>
        <p:nvSpPr>
          <p:cNvPr id="30726" name="Rectangle 7"/>
          <p:cNvSpPr txBox="1">
            <a:spLocks noChangeArrowheads="1"/>
          </p:cNvSpPr>
          <p:nvPr/>
        </p:nvSpPr>
        <p:spPr bwMode="auto">
          <a:xfrm>
            <a:off x="152400" y="1281113"/>
            <a:ext cx="8839200" cy="1462087"/>
          </a:xfrm>
          <a:prstGeom prst="rect">
            <a:avLst/>
          </a:prstGeom>
          <a:noFill/>
          <a:ln w="9525">
            <a:noFill/>
            <a:miter lim="800000"/>
            <a:headEnd/>
            <a:tailEnd/>
          </a:ln>
        </p:spPr>
        <p:txBody>
          <a:bodyPr/>
          <a:lstStyle/>
          <a:p>
            <a:pPr>
              <a:buClr>
                <a:srgbClr val="00CC00"/>
              </a:buClr>
              <a:buFont typeface="Arial" charset="0"/>
              <a:buChar char="•"/>
            </a:pPr>
            <a:r>
              <a:rPr lang="en-US" altLang="ko-KR" sz="1800" dirty="0">
                <a:solidFill>
                  <a:srgbClr val="000000"/>
                </a:solidFill>
                <a:latin typeface="Calibri" pitchFamily="34" charset="0"/>
              </a:rPr>
              <a:t>The user is given an option to record a temporary greeting. Once recorded, the greeting is enabled and played when a caller goes to the mailbox.</a:t>
            </a:r>
            <a:endParaRPr lang="ko-KR" altLang="ko-KR" sz="1800" dirty="0">
              <a:solidFill>
                <a:srgbClr val="000000"/>
              </a:solidFill>
              <a:latin typeface="Calibri" pitchFamily="34" charset="0"/>
            </a:endParaRPr>
          </a:p>
          <a:p>
            <a:pPr>
              <a:buClr>
                <a:srgbClr val="00CC00"/>
              </a:buClr>
              <a:buFont typeface="Arial" charset="0"/>
              <a:buChar char="•"/>
            </a:pPr>
            <a:r>
              <a:rPr lang="en-US" altLang="ko-KR" sz="1800" dirty="0">
                <a:solidFill>
                  <a:srgbClr val="000000"/>
                </a:solidFill>
                <a:latin typeface="Calibri" pitchFamily="34" charset="0"/>
              </a:rPr>
              <a:t>Once the greeting is deleted, the standard greeting is resumed.</a:t>
            </a:r>
            <a:endParaRPr lang="ko-KR" altLang="ko-KR" sz="1800" dirty="0">
              <a:solidFill>
                <a:srgbClr val="000000"/>
              </a:solidFill>
              <a:latin typeface="Calibri" pitchFamily="34" charset="0"/>
            </a:endParaRPr>
          </a:p>
          <a:p>
            <a:pPr>
              <a:buClr>
                <a:srgbClr val="00CC00"/>
              </a:buClr>
              <a:buFont typeface="Arial" charset="0"/>
              <a:buChar char="•"/>
            </a:pPr>
            <a:r>
              <a:rPr lang="en-US" altLang="ko-KR" sz="1800" dirty="0">
                <a:solidFill>
                  <a:srgbClr val="000000"/>
                </a:solidFill>
                <a:latin typeface="Calibri" pitchFamily="34" charset="0"/>
              </a:rPr>
              <a:t> When the temporary greeting is active, a prompt plays temporary greeting active when a mailbox owner accesses the mailbox.</a:t>
            </a:r>
          </a:p>
          <a:p>
            <a:pPr eaLnBrk="0" hangingPunct="0">
              <a:lnSpc>
                <a:spcPct val="115000"/>
              </a:lnSpc>
              <a:buClr>
                <a:srgbClr val="76D750"/>
              </a:buClr>
              <a:buFont typeface="Wingdings" pitchFamily="2" charset="2"/>
              <a:buChar char=""/>
            </a:pPr>
            <a:endParaRPr kumimoji="0" lang="en-US" altLang="ko-KR" sz="1800" dirty="0">
              <a:solidFill>
                <a:srgbClr val="000000"/>
              </a:solidFill>
              <a:latin typeface="Calibri" pitchFamily="34" charset="0"/>
              <a:ea typeface="굴림" pitchFamily="50" charset="-127"/>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7"/>
          <p:cNvGrpSpPr>
            <a:grpSpLocks/>
          </p:cNvGrpSpPr>
          <p:nvPr/>
        </p:nvGrpSpPr>
        <p:grpSpPr bwMode="auto">
          <a:xfrm>
            <a:off x="0" y="328613"/>
            <a:ext cx="9144000" cy="433387"/>
            <a:chOff x="0" y="345375"/>
            <a:chExt cx="9144000" cy="433388"/>
          </a:xfrm>
        </p:grpSpPr>
        <p:sp>
          <p:nvSpPr>
            <p:cNvPr id="9" name="Rectangle 21"/>
            <p:cNvSpPr txBox="1">
              <a:spLocks noChangeArrowheads="1"/>
            </p:cNvSpPr>
            <p:nvPr/>
          </p:nvSpPr>
          <p:spPr bwMode="auto">
            <a:xfrm>
              <a:off x="0" y="345375"/>
              <a:ext cx="7010400" cy="433388"/>
            </a:xfrm>
            <a:prstGeom prst="rect">
              <a:avLst/>
            </a:prstGeom>
            <a:solidFill>
              <a:srgbClr val="002060"/>
            </a:solidFill>
            <a:ln w="9525">
              <a:noFill/>
              <a:miter lim="800000"/>
              <a:headEnd/>
              <a:tailEnd/>
            </a:ln>
          </p:spPr>
          <p:txBody>
            <a:bodyPr anchor="b"/>
            <a:lstStyle>
              <a:lvl1pPr algn="ctr">
                <a:defRPr sz="3600"/>
              </a:lvl1pPr>
            </a:lstStyle>
            <a:p>
              <a:pPr algn="l" eaLnBrk="0" latinLnBrk="0" hangingPunct="0">
                <a:defRPr/>
              </a:pPr>
              <a:r>
                <a:rPr kumimoji="0" lang="en-US" altLang="ko-KR" sz="2400" b="1" dirty="0" smtClean="0">
                  <a:solidFill>
                    <a:schemeClr val="bg1"/>
                  </a:solidFill>
                  <a:latin typeface="Calibri" pitchFamily="34" charset="0"/>
                  <a:ea typeface="굴림" pitchFamily="50" charset="-127"/>
                </a:rPr>
                <a:t>Delete Sent Messages</a:t>
              </a:r>
            </a:p>
          </p:txBody>
        </p:sp>
        <p:cxnSp>
          <p:nvCxnSpPr>
            <p:cNvPr id="31752" name="직선 연결선 11"/>
            <p:cNvCxnSpPr>
              <a:cxnSpLocks noChangeShapeType="1"/>
            </p:cNvCxnSpPr>
            <p:nvPr/>
          </p:nvCxnSpPr>
          <p:spPr bwMode="auto">
            <a:xfrm>
              <a:off x="6019800" y="736663"/>
              <a:ext cx="3124200" cy="0"/>
            </a:xfrm>
            <a:prstGeom prst="line">
              <a:avLst/>
            </a:prstGeom>
            <a:noFill/>
            <a:ln w="76200" algn="ctr">
              <a:solidFill>
                <a:srgbClr val="002060"/>
              </a:solidFill>
              <a:round/>
              <a:headEnd/>
              <a:tailEnd/>
            </a:ln>
          </p:spPr>
        </p:cxnSp>
      </p:grpSp>
      <p:sp>
        <p:nvSpPr>
          <p:cNvPr id="31747" name="Rectangle 5"/>
          <p:cNvSpPr>
            <a:spLocks noChangeArrowheads="1"/>
          </p:cNvSpPr>
          <p:nvPr/>
        </p:nvSpPr>
        <p:spPr bwMode="auto">
          <a:xfrm>
            <a:off x="492125" y="819150"/>
            <a:ext cx="2693988" cy="430213"/>
          </a:xfrm>
          <a:prstGeom prst="rect">
            <a:avLst/>
          </a:prstGeom>
          <a:noFill/>
          <a:ln w="9525">
            <a:noFill/>
            <a:miter lim="800000"/>
            <a:headEnd/>
            <a:tailEnd/>
          </a:ln>
        </p:spPr>
        <p:txBody>
          <a:bodyPr wrap="none">
            <a:spAutoFit/>
          </a:bodyPr>
          <a:lstStyle/>
          <a:p>
            <a:r>
              <a:rPr lang="en-US" altLang="ko-KR" sz="2200">
                <a:solidFill>
                  <a:srgbClr val="292929"/>
                </a:solidFill>
                <a:latin typeface="Calibri" pitchFamily="34" charset="0"/>
                <a:ea typeface="굴림" pitchFamily="50" charset="-127"/>
              </a:rPr>
              <a:t>Delete Sent Messages</a:t>
            </a:r>
          </a:p>
        </p:txBody>
      </p:sp>
      <p:sp>
        <p:nvSpPr>
          <p:cNvPr id="31748" name="Rectangle 11"/>
          <p:cNvSpPr>
            <a:spLocks noChangeArrowheads="1"/>
          </p:cNvSpPr>
          <p:nvPr/>
        </p:nvSpPr>
        <p:spPr bwMode="auto">
          <a:xfrm>
            <a:off x="163513" y="884238"/>
            <a:ext cx="285750" cy="293687"/>
          </a:xfrm>
          <a:prstGeom prst="rect">
            <a:avLst/>
          </a:prstGeom>
          <a:noFill/>
          <a:ln w="117475">
            <a:solidFill>
              <a:srgbClr val="002060"/>
            </a:solidFill>
            <a:miter lim="800000"/>
            <a:headEnd/>
            <a:tailEnd/>
          </a:ln>
        </p:spPr>
        <p:txBody>
          <a:bodyPr wrap="none" anchor="ctr"/>
          <a:lstStyle/>
          <a:p>
            <a:pPr algn="r"/>
            <a:endParaRPr lang="ko-KR" altLang="en-US" sz="1800">
              <a:latin typeface="Calibri" pitchFamily="34" charset="0"/>
              <a:ea typeface="굴림" pitchFamily="50" charset="-127"/>
            </a:endParaRPr>
          </a:p>
        </p:txBody>
      </p:sp>
      <p:sp>
        <p:nvSpPr>
          <p:cNvPr id="30" name="Text Box 6"/>
          <p:cNvSpPr txBox="1">
            <a:spLocks noChangeArrowheads="1"/>
          </p:cNvSpPr>
          <p:nvPr/>
        </p:nvSpPr>
        <p:spPr bwMode="auto">
          <a:xfrm>
            <a:off x="152400" y="2133600"/>
            <a:ext cx="8686800" cy="3046413"/>
          </a:xfrm>
          <a:prstGeom prst="rect">
            <a:avLst/>
          </a:prstGeom>
          <a:noFill/>
          <a:ln w="9525">
            <a:noFill/>
            <a:miter lim="800000"/>
            <a:headEnd/>
            <a:tailEnd/>
          </a:ln>
        </p:spPr>
        <p:txBody>
          <a:bodyPr>
            <a:spAutoFit/>
          </a:bodyPr>
          <a:lstStyle/>
          <a:p>
            <a:pPr>
              <a:defRPr/>
            </a:pPr>
            <a:endParaRPr lang="ko-KR" altLang="ko-KR" sz="1600" dirty="0">
              <a:solidFill>
                <a:srgbClr val="000000"/>
              </a:solidFill>
              <a:latin typeface="Calibri" pitchFamily="34" charset="0"/>
            </a:endParaRPr>
          </a:p>
          <a:p>
            <a:pPr marL="342900" indent="-342900">
              <a:defRPr/>
            </a:pPr>
            <a:r>
              <a:rPr lang="en-US" altLang="ko-KR" sz="1600" dirty="0">
                <a:solidFill>
                  <a:srgbClr val="000000"/>
                </a:solidFill>
                <a:latin typeface="Calibri" pitchFamily="34" charset="0"/>
              </a:rPr>
              <a:t>Step 1</a:t>
            </a:r>
          </a:p>
          <a:p>
            <a:pPr marL="342900" indent="-342900">
              <a:buFont typeface="+mj-lt"/>
              <a:buAutoNum type="arabicPeriod"/>
              <a:defRPr/>
            </a:pPr>
            <a:r>
              <a:rPr lang="en-US" altLang="ko-KR" sz="1600" dirty="0">
                <a:solidFill>
                  <a:srgbClr val="000000"/>
                </a:solidFill>
                <a:latin typeface="Calibri" pitchFamily="34" charset="0"/>
              </a:rPr>
              <a:t>From the main menu press [5]</a:t>
            </a:r>
          </a:p>
          <a:p>
            <a:pPr marL="342900" indent="-342900">
              <a:buFont typeface="+mj-lt"/>
              <a:buAutoNum type="arabicPeriod"/>
              <a:defRPr/>
            </a:pPr>
            <a:r>
              <a:rPr lang="en-US" altLang="ko-KR" sz="1600" dirty="0">
                <a:solidFill>
                  <a:srgbClr val="000000"/>
                </a:solidFill>
                <a:latin typeface="Calibri" pitchFamily="34" charset="0"/>
              </a:rPr>
              <a:t>The prompt will state “to edit distribution lists press 1, to delete sent message press 2, to access your VM name press 3”</a:t>
            </a:r>
          </a:p>
          <a:p>
            <a:pPr marL="342900" indent="-342900">
              <a:defRPr/>
            </a:pPr>
            <a:endParaRPr lang="en-US" altLang="ko-KR" sz="1600" dirty="0">
              <a:solidFill>
                <a:srgbClr val="000000"/>
              </a:solidFill>
              <a:latin typeface="Calibri" pitchFamily="34" charset="0"/>
            </a:endParaRPr>
          </a:p>
          <a:p>
            <a:pPr marL="342900" indent="-342900">
              <a:defRPr/>
            </a:pPr>
            <a:r>
              <a:rPr lang="en-US" altLang="ko-KR" sz="1600" dirty="0">
                <a:solidFill>
                  <a:srgbClr val="000000"/>
                </a:solidFill>
                <a:latin typeface="Calibri" pitchFamily="34" charset="0"/>
              </a:rPr>
              <a:t>Step 2</a:t>
            </a:r>
          </a:p>
          <a:p>
            <a:pPr marL="342900" indent="-342900">
              <a:buFont typeface="+mj-lt"/>
              <a:buAutoNum type="arabicPeriod"/>
              <a:defRPr/>
            </a:pPr>
            <a:r>
              <a:rPr lang="en-US" altLang="ko-KR" sz="1600" dirty="0">
                <a:solidFill>
                  <a:srgbClr val="000000"/>
                </a:solidFill>
                <a:latin typeface="Calibri" pitchFamily="34" charset="0"/>
              </a:rPr>
              <a:t>Press 2</a:t>
            </a:r>
          </a:p>
          <a:p>
            <a:pPr marL="342900" indent="-342900">
              <a:buFont typeface="+mj-lt"/>
              <a:buAutoNum type="arabicPeriod"/>
              <a:defRPr/>
            </a:pPr>
            <a:r>
              <a:rPr lang="en-US" altLang="ko-KR" sz="1600" dirty="0">
                <a:solidFill>
                  <a:srgbClr val="000000"/>
                </a:solidFill>
                <a:latin typeface="Calibri" pitchFamily="34" charset="0"/>
              </a:rPr>
              <a:t>The prompt will state “enter the mailbox number for the message to delete”</a:t>
            </a:r>
          </a:p>
          <a:p>
            <a:pPr marL="342900" indent="-342900">
              <a:buFont typeface="+mj-lt"/>
              <a:buAutoNum type="arabicPeriod"/>
              <a:defRPr/>
            </a:pPr>
            <a:r>
              <a:rPr lang="en-US" altLang="ko-KR" sz="1600" dirty="0">
                <a:solidFill>
                  <a:srgbClr val="000000"/>
                </a:solidFill>
                <a:latin typeface="Calibri" pitchFamily="34" charset="0"/>
              </a:rPr>
              <a:t>Enter the mailbox number</a:t>
            </a:r>
          </a:p>
          <a:p>
            <a:pPr marL="342900" indent="-342900">
              <a:buFont typeface="+mj-lt"/>
              <a:buAutoNum type="arabicPeriod"/>
              <a:defRPr/>
            </a:pPr>
            <a:r>
              <a:rPr lang="en-US" altLang="ko-KR" sz="1600" dirty="0">
                <a:solidFill>
                  <a:srgbClr val="000000"/>
                </a:solidFill>
                <a:latin typeface="Calibri" pitchFamily="34" charset="0"/>
              </a:rPr>
              <a:t>The prompt will state “mailbox XXX message will be deleted, press # to confirm, * to cancel”</a:t>
            </a:r>
          </a:p>
          <a:p>
            <a:pPr marL="457200" indent="-457200">
              <a:defRPr/>
            </a:pPr>
            <a:endParaRPr lang="en-US" altLang="ko-KR" sz="1600" dirty="0">
              <a:solidFill>
                <a:schemeClr val="tx2"/>
              </a:solidFill>
              <a:latin typeface="Calibri" pitchFamily="34" charset="0"/>
              <a:sym typeface="Wingdings" pitchFamily="2" charset="2"/>
            </a:endParaRPr>
          </a:p>
        </p:txBody>
      </p:sp>
      <p:sp>
        <p:nvSpPr>
          <p:cNvPr id="31750" name="Rectangle 7"/>
          <p:cNvSpPr txBox="1">
            <a:spLocks noChangeArrowheads="1"/>
          </p:cNvSpPr>
          <p:nvPr/>
        </p:nvSpPr>
        <p:spPr bwMode="auto">
          <a:xfrm>
            <a:off x="152400" y="1281113"/>
            <a:ext cx="8839200" cy="700087"/>
          </a:xfrm>
          <a:prstGeom prst="rect">
            <a:avLst/>
          </a:prstGeom>
          <a:noFill/>
          <a:ln w="9525">
            <a:noFill/>
            <a:miter lim="800000"/>
            <a:headEnd/>
            <a:tailEnd/>
          </a:ln>
        </p:spPr>
        <p:txBody>
          <a:bodyPr/>
          <a:lstStyle/>
          <a:p>
            <a:pPr>
              <a:buClr>
                <a:srgbClr val="00CC00"/>
              </a:buClr>
              <a:buFont typeface="Arial" charset="0"/>
              <a:buChar char="•"/>
            </a:pPr>
            <a:r>
              <a:rPr lang="en-US" altLang="ko-KR" sz="1800" dirty="0">
                <a:solidFill>
                  <a:srgbClr val="000000"/>
                </a:solidFill>
                <a:latin typeface="Calibri" pitchFamily="34" charset="0"/>
              </a:rPr>
              <a:t>This allows a mailbox owner to delete a sent message before the destination party has listened to it.</a:t>
            </a:r>
            <a:endParaRPr kumimoji="0" lang="en-US" altLang="ko-KR" sz="1800" dirty="0">
              <a:solidFill>
                <a:srgbClr val="000000"/>
              </a:solidFill>
              <a:latin typeface="Calibri" pitchFamily="34" charset="0"/>
              <a:ea typeface="굴림" pitchFamily="50" charset="-127"/>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432</TotalTime>
  <Words>935</Words>
  <Application>Microsoft Office PowerPoint</Application>
  <PresentationFormat>화면 슬라이드 쇼(4:3)</PresentationFormat>
  <Paragraphs>183</Paragraphs>
  <Slides>9</Slides>
  <Notes>9</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9</vt:i4>
      </vt:variant>
    </vt:vector>
  </HeadingPairs>
  <TitlesOfParts>
    <vt:vector size="11" baseType="lpstr">
      <vt:lpstr>Office 테마</vt:lpstr>
      <vt:lpstr>Image</vt:lpstr>
      <vt:lpstr>슬라이드 1</vt:lpstr>
      <vt:lpstr>슬라이드 2</vt:lpstr>
      <vt:lpstr>슬라이드 3</vt:lpstr>
      <vt:lpstr>슬라이드 4</vt:lpstr>
      <vt:lpstr>슬라이드 5</vt:lpstr>
      <vt:lpstr>슬라이드 6</vt:lpstr>
      <vt:lpstr>슬라이드 7</vt:lpstr>
      <vt:lpstr>슬라이드 8</vt:lpstr>
      <vt:lpstr>슬라이드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서정원(Jeongwon Suh)</dc:creator>
  <cp:lastModifiedBy>박성준(Sungjun Park)</cp:lastModifiedBy>
  <cp:revision>63</cp:revision>
  <dcterms:created xsi:type="dcterms:W3CDTF">2012-04-03T06:13:41Z</dcterms:created>
  <dcterms:modified xsi:type="dcterms:W3CDTF">2012-05-05T07:32:09Z</dcterms:modified>
</cp:coreProperties>
</file>