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77" r:id="rId2"/>
    <p:sldId id="276" r:id="rId3"/>
    <p:sldId id="302" r:id="rId4"/>
    <p:sldId id="265" r:id="rId5"/>
    <p:sldId id="334" r:id="rId6"/>
    <p:sldId id="299" r:id="rId7"/>
    <p:sldId id="304" r:id="rId8"/>
    <p:sldId id="278" r:id="rId9"/>
    <p:sldId id="279" r:id="rId10"/>
    <p:sldId id="285" r:id="rId11"/>
    <p:sldId id="284" r:id="rId12"/>
    <p:sldId id="280" r:id="rId13"/>
    <p:sldId id="281" r:id="rId14"/>
    <p:sldId id="282" r:id="rId15"/>
    <p:sldId id="283" r:id="rId16"/>
    <p:sldId id="257" r:id="rId17"/>
    <p:sldId id="305" r:id="rId18"/>
    <p:sldId id="306" r:id="rId19"/>
    <p:sldId id="335" r:id="rId20"/>
    <p:sldId id="336" r:id="rId21"/>
    <p:sldId id="275" r:id="rId22"/>
    <p:sldId id="286" r:id="rId23"/>
    <p:sldId id="296" r:id="rId24"/>
    <p:sldId id="287" r:id="rId25"/>
    <p:sldId id="290" r:id="rId26"/>
    <p:sldId id="288" r:id="rId27"/>
    <p:sldId id="264" r:id="rId28"/>
    <p:sldId id="309" r:id="rId29"/>
    <p:sldId id="310" r:id="rId30"/>
    <p:sldId id="307" r:id="rId31"/>
    <p:sldId id="308" r:id="rId32"/>
    <p:sldId id="329" r:id="rId33"/>
    <p:sldId id="330" r:id="rId34"/>
    <p:sldId id="337" r:id="rId35"/>
    <p:sldId id="331" r:id="rId36"/>
    <p:sldId id="332" r:id="rId37"/>
    <p:sldId id="333" r:id="rId38"/>
    <p:sldId id="291" r:id="rId39"/>
    <p:sldId id="292"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präsi" id="{1BA5CA58-53D8-48DD-819C-B9FF593E1E33}">
          <p14:sldIdLst>
            <p14:sldId id="277"/>
            <p14:sldId id="276"/>
            <p14:sldId id="302"/>
            <p14:sldId id="265"/>
            <p14:sldId id="334"/>
            <p14:sldId id="299"/>
            <p14:sldId id="304"/>
            <p14:sldId id="278"/>
            <p14:sldId id="279"/>
            <p14:sldId id="285"/>
            <p14:sldId id="284"/>
            <p14:sldId id="280"/>
            <p14:sldId id="281"/>
            <p14:sldId id="282"/>
            <p14:sldId id="283"/>
            <p14:sldId id="257"/>
            <p14:sldId id="305"/>
            <p14:sldId id="306"/>
            <p14:sldId id="335"/>
            <p14:sldId id="336"/>
            <p14:sldId id="275"/>
            <p14:sldId id="286"/>
          </p14:sldIdLst>
        </p14:section>
        <p14:section name="International additional" id="{313773DD-6124-438F-84C1-590E88842322}">
          <p14:sldIdLst>
            <p14:sldId id="296"/>
            <p14:sldId id="287"/>
            <p14:sldId id="290"/>
            <p14:sldId id="288"/>
            <p14:sldId id="264"/>
          </p14:sldIdLst>
        </p14:section>
        <p14:section name="Research" id="{5618CD7C-4D13-434A-BDBD-1FBA85FA79D1}">
          <p14:sldIdLst>
            <p14:sldId id="309"/>
            <p14:sldId id="310"/>
            <p14:sldId id="307"/>
            <p14:sldId id="308"/>
          </p14:sldIdLst>
        </p14:section>
        <p14:section name="Departments/Campuses" id="{B8AE6C86-887E-4B74-903A-C0463F8A5936}">
          <p14:sldIdLst>
            <p14:sldId id="329"/>
            <p14:sldId id="330"/>
            <p14:sldId id="337"/>
            <p14:sldId id="331"/>
            <p14:sldId id="332"/>
            <p14:sldId id="333"/>
          </p14:sldIdLst>
        </p14:section>
        <p14:section name="Statistics/Rankings" id="{1298F8D4-1690-4ED4-AE69-19D9D083F115}">
          <p14:sldIdLst>
            <p14:sldId id="291"/>
            <p14:sldId id="292"/>
            <p14:sldId id="311"/>
            <p14:sldId id="312"/>
            <p14:sldId id="313"/>
            <p14:sldId id="314"/>
            <p14:sldId id="315"/>
            <p14:sldId id="316"/>
            <p14:sldId id="317"/>
            <p14:sldId id="318"/>
            <p14:sldId id="319"/>
            <p14:sldId id="320"/>
            <p14:sldId id="321"/>
            <p14:sldId id="322"/>
            <p14:sldId id="323"/>
            <p14:sldId id="324"/>
            <p14:sldId id="325"/>
            <p14:sldId id="326"/>
            <p14:sldId id="327"/>
            <p14:sldId id="328"/>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31" autoAdjust="0"/>
  </p:normalViewPr>
  <p:slideViewPr>
    <p:cSldViewPr>
      <p:cViewPr>
        <p:scale>
          <a:sx n="130" d="100"/>
          <a:sy n="130" d="100"/>
        </p:scale>
        <p:origin x="-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C0343-5C1A-4043-9A44-CE7947F258AD}" type="datetimeFigureOut">
              <a:rPr lang="de-DE" smtClean="0"/>
              <a:t>18.10.2017</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D91C82-CF24-48C1-9CAC-8C56AB950597}" type="slidenum">
              <a:rPr lang="de-DE" smtClean="0"/>
              <a:t>‹Nr.›</a:t>
            </a:fld>
            <a:endParaRPr lang="de-DE"/>
          </a:p>
        </p:txBody>
      </p:sp>
    </p:spTree>
    <p:extLst>
      <p:ext uri="{BB962C8B-B14F-4D97-AF65-F5344CB8AC3E}">
        <p14:creationId xmlns:p14="http://schemas.microsoft.com/office/powerpoint/2010/main" val="170900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wi.hm.edu/en/index.en.html" TargetMode="External"/><Relationship Id="rId3" Type="http://schemas.openxmlformats.org/officeDocument/2006/relationships/hyperlink" Target="https://www.me.hm.edu/en/home/index.en.html" TargetMode="External"/><Relationship Id="rId7" Type="http://schemas.openxmlformats.org/officeDocument/2006/relationships/hyperlink" Target="https://www.cs.hm.edu/en/home/index.en.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fb06.fh-muenchen.de/fb/index.php/en/" TargetMode="External"/><Relationship Id="rId11" Type="http://schemas.openxmlformats.org/officeDocument/2006/relationships/hyperlink" Target="http://www.tr.fh-muenchen.de/" TargetMode="External"/><Relationship Id="rId5" Type="http://schemas.openxmlformats.org/officeDocument/2006/relationships/hyperlink" Target="https://www.bs-pp-pm.hm.edu/en/home/index.en.html" TargetMode="External"/><Relationship Id="rId10" Type="http://schemas.openxmlformats.org/officeDocument/2006/relationships/hyperlink" Target="https://www.gs.hm.edu/en/home_1/index.en.html" TargetMode="External"/><Relationship Id="rId4" Type="http://schemas.openxmlformats.org/officeDocument/2006/relationships/hyperlink" Target="https://www.ee.hm.edu/englishwebpage/home/index.en.html" TargetMode="External"/><Relationship Id="rId9" Type="http://schemas.openxmlformats.org/officeDocument/2006/relationships/hyperlink" Target="http://www.design.hm.edu/"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m.edu/allgemein/hochschule_muenchen/zentrale_services/studium_und_lehre/elearning/index.de.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m.edu/allgemein/hochschule_muenchen/zentrale_services/studium_und_lehre/elearning/index.de.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a:t>
            </a:fld>
            <a:endParaRPr lang="de-DE" sz="1200" b="0" i="0">
              <a:latin typeface="Calibri"/>
              <a:ea typeface="+mn-ea"/>
              <a:cs typeface="+mn-cs"/>
            </a:endParaRPr>
          </a:p>
        </p:txBody>
      </p:sp>
    </p:spTree>
    <p:extLst>
      <p:ext uri="{BB962C8B-B14F-4D97-AF65-F5344CB8AC3E}">
        <p14:creationId xmlns:p14="http://schemas.microsoft.com/office/powerpoint/2010/main" val="184912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457200">
              <a:buNone/>
            </a:pPr>
            <a:r>
              <a:rPr lang="en-GB" sz="1100" b="0" i="0" noProof="0" dirty="0">
                <a:solidFill>
                  <a:schemeClr val="tx1"/>
                </a:solidFill>
                <a:effectLst/>
                <a:latin typeface="Arial"/>
                <a:ea typeface="+mn-ea"/>
                <a:cs typeface="Arial"/>
              </a:rPr>
              <a:t>We actively engage with</a:t>
            </a:r>
            <a:r>
              <a:rPr lang="en-GB" sz="1100" b="0" i="0" baseline="0" noProof="0" dirty="0">
                <a:solidFill>
                  <a:schemeClr val="tx1"/>
                </a:solidFill>
                <a:effectLst/>
                <a:latin typeface="Arial"/>
                <a:ea typeface="+mn-ea"/>
                <a:cs typeface="Arial"/>
              </a:rPr>
              <a:t> our</a:t>
            </a:r>
            <a:r>
              <a:rPr lang="en-GB" sz="1100" b="0" i="0" noProof="0" dirty="0">
                <a:solidFill>
                  <a:schemeClr val="tx1"/>
                </a:solidFill>
                <a:effectLst/>
                <a:latin typeface="Arial"/>
                <a:ea typeface="+mn-ea"/>
                <a:cs typeface="Arial"/>
              </a:rPr>
              <a:t> educational mandate and aim to secure an outstanding position as a university of applied sciences with a difference.</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0" i="0" noProof="0" dirty="0">
                <a:solidFill>
                  <a:schemeClr val="tx1"/>
                </a:solidFill>
                <a:effectLst/>
                <a:latin typeface="Arial"/>
                <a:ea typeface="+mn-ea"/>
                <a:cs typeface="Arial"/>
              </a:rPr>
              <a:t>We recognise the future demands of society and industry and as we develop, we maintain a critical, yet open-minded, awareness for current trends, such as how all areas of life are becoming digitised.</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0" i="0" noProof="0" dirty="0">
                <a:solidFill>
                  <a:schemeClr val="tx1"/>
                </a:solidFill>
                <a:effectLst/>
                <a:latin typeface="Arial"/>
                <a:ea typeface="+mn-ea"/>
                <a:cs typeface="Arial"/>
              </a:rPr>
              <a:t>Our aim is to solidify and strengthen this profile, continuously improve quality, and achieve sustainable innovation in research, teaching, and continuing education, and we are pursuing this objective by means of publicly and </a:t>
            </a:r>
            <a:r>
              <a:rPr lang="en-GB" sz="1100" b="0" i="0" baseline="0" noProof="0" dirty="0">
                <a:solidFill>
                  <a:schemeClr val="tx1"/>
                </a:solidFill>
                <a:effectLst/>
                <a:latin typeface="Arial"/>
                <a:ea typeface="+mn-ea"/>
                <a:cs typeface="Arial"/>
              </a:rPr>
              <a:t> internally funded projects</a:t>
            </a:r>
            <a:r>
              <a:rPr lang="en-GB" sz="1100" b="0" i="0" noProof="0" dirty="0">
                <a:solidFill>
                  <a:schemeClr val="tx1"/>
                </a:solidFill>
                <a:effectLst/>
                <a:latin typeface="Arial"/>
                <a:ea typeface="+mn-ea"/>
                <a:cs typeface="Arial"/>
              </a:rPr>
              <a:t>.</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cs typeface="Arial"/>
            </a:endParaRPr>
          </a:p>
          <a:p>
            <a:pPr marL="173736" indent="-173736" algn="l" defTabSz="457200">
              <a:lnSpc>
                <a:spcPct val="100000"/>
              </a:lnSpc>
              <a:buClr>
                <a:schemeClr val="tx1"/>
              </a:buClr>
              <a:buSzPct val="80000"/>
              <a:buFont typeface="Arial"/>
              <a:buChar char="•"/>
            </a:pPr>
            <a:r>
              <a:rPr lang="en-GB" sz="1100" b="0" i="0" noProof="0" dirty="0">
                <a:solidFill>
                  <a:schemeClr val="tx1"/>
                </a:solidFill>
                <a:latin typeface="Arial"/>
                <a:ea typeface="+mn-ea"/>
                <a:cs typeface="Arial"/>
              </a:rPr>
              <a:t>Attractive teaching formats and programme options, new teaching methods for MINT subjects (Equipped for the future [ZUG] project and HD</a:t>
            </a:r>
            <a:r>
              <a:rPr lang="en-GB" sz="1100" b="0" i="0" baseline="0" noProof="0" dirty="0">
                <a:solidFill>
                  <a:schemeClr val="tx1"/>
                </a:solidFill>
                <a:latin typeface="Arial"/>
                <a:ea typeface="+mn-ea"/>
                <a:cs typeface="Arial"/>
              </a:rPr>
              <a:t> MINT</a:t>
            </a:r>
            <a:r>
              <a:rPr lang="en-GB" sz="1100" b="0" i="0" noProof="0" dirty="0">
                <a:solidFill>
                  <a:schemeClr val="tx1"/>
                </a:solidFill>
                <a:latin typeface="Arial"/>
                <a:ea typeface="+mn-ea"/>
                <a:cs typeface="Arial"/>
              </a:rPr>
              <a:t>, Federal Ministry of Education and Research [BMBF])</a:t>
            </a:r>
            <a:br>
              <a:rPr lang="en-GB" sz="1100" b="0" i="0" noProof="0" dirty="0">
                <a:solidFill>
                  <a:schemeClr val="tx1"/>
                </a:solidFill>
                <a:latin typeface="Arial"/>
                <a:ea typeface="+mn-ea"/>
                <a:cs typeface="Arial"/>
              </a:rPr>
            </a:br>
            <a:r>
              <a:rPr lang="en-GB" sz="1100" b="0" i="0" noProof="0" dirty="0">
                <a:solidFill>
                  <a:schemeClr val="tx1"/>
                </a:solidFill>
                <a:latin typeface="Arial"/>
                <a:ea typeface="+mn-ea"/>
                <a:cs typeface="Arial"/>
              </a:rPr>
              <a:t>https://www.hm.edu/lehre/ </a:t>
            </a:r>
          </a:p>
          <a:p>
            <a:pPr marL="173736" indent="-173736" algn="l" defTabSz="457200">
              <a:lnSpc>
                <a:spcPct val="100000"/>
              </a:lnSpc>
              <a:buClr>
                <a:schemeClr val="tx1"/>
              </a:buClr>
              <a:buSzPct val="80000"/>
              <a:buFont typeface="Arial"/>
              <a:buChar char="•"/>
            </a:pPr>
            <a:r>
              <a:rPr lang="en-GB" sz="1100" b="0" i="0" noProof="0" dirty="0">
                <a:solidFill>
                  <a:schemeClr val="tx1"/>
                </a:solidFill>
                <a:latin typeface="Arial"/>
                <a:ea typeface="+mn-ea"/>
                <a:cs typeface="Arial"/>
              </a:rPr>
              <a:t>Degree programmes for non-traditional students (Open University Upper Bavaria, BMBF)</a:t>
            </a:r>
            <a:br>
              <a:rPr lang="en-GB" sz="1100" b="0" i="0" noProof="0" dirty="0">
                <a:solidFill>
                  <a:schemeClr val="tx1"/>
                </a:solidFill>
                <a:latin typeface="Arial"/>
                <a:ea typeface="+mn-ea"/>
                <a:cs typeface="Arial"/>
              </a:rPr>
            </a:br>
            <a:r>
              <a:rPr lang="en-GB" sz="1100" b="0" i="0" noProof="0" dirty="0">
                <a:solidFill>
                  <a:schemeClr val="tx1"/>
                </a:solidFill>
                <a:latin typeface="Arial"/>
                <a:ea typeface="+mn-ea"/>
                <a:cs typeface="Arial"/>
              </a:rPr>
              <a:t>https://www.hm.edu/oho/</a:t>
            </a:r>
          </a:p>
          <a:p>
            <a:pPr marL="173736" marR="0" indent="-173736" algn="l" defTabSz="457200">
              <a:lnSpc>
                <a:spcPct val="100000"/>
              </a:lnSpc>
              <a:spcBef>
                <a:spcPts val="0"/>
              </a:spcBef>
              <a:spcAft>
                <a:spcPts val="0"/>
              </a:spcAft>
              <a:buClr>
                <a:schemeClr val="tx1"/>
              </a:buClr>
              <a:buSzPct val="80000"/>
              <a:buFont typeface="Arial"/>
              <a:buChar char="•"/>
            </a:pPr>
            <a:r>
              <a:rPr lang="en-GB" sz="1100" b="0" i="0" noProof="0" dirty="0">
                <a:solidFill>
                  <a:schemeClr val="tx1"/>
                </a:solidFill>
                <a:latin typeface="Arial"/>
                <a:ea typeface="+mn-ea"/>
                <a:cs typeface="Arial"/>
              </a:rPr>
              <a:t>Doctoral programmes (cooperative</a:t>
            </a:r>
            <a:r>
              <a:rPr lang="en-GB" sz="1100" b="0" i="0" baseline="0" noProof="0" dirty="0">
                <a:solidFill>
                  <a:schemeClr val="tx1"/>
                </a:solidFill>
                <a:latin typeface="Arial"/>
                <a:ea typeface="+mn-ea"/>
                <a:cs typeface="Arial"/>
              </a:rPr>
              <a:t> research training programme on building services engineering and energy efficiency, joint programme under Bavaria's science forum)</a:t>
            </a:r>
            <a:br>
              <a:rPr lang="en-GB" sz="1100" b="0" i="0" baseline="0" noProof="0" dirty="0">
                <a:solidFill>
                  <a:schemeClr val="tx1"/>
                </a:solidFill>
                <a:latin typeface="Arial"/>
                <a:ea typeface="+mn-ea"/>
                <a:cs typeface="Arial"/>
              </a:rPr>
            </a:br>
            <a:r>
              <a:rPr lang="en-GB" sz="1100" b="0" i="0" baseline="0" noProof="0" dirty="0">
                <a:solidFill>
                  <a:schemeClr val="tx1"/>
                </a:solidFill>
                <a:latin typeface="Arial"/>
                <a:ea typeface="+mn-ea"/>
                <a:cs typeface="Arial"/>
              </a:rPr>
              <a:t>https://www.hm.edu/allgemein/forschung_entwicklung/doktoranden/index.de.html</a:t>
            </a:r>
          </a:p>
          <a:p>
            <a:pPr marL="173736" indent="-173736" algn="l" defTabSz="457200">
              <a:lnSpc>
                <a:spcPct val="100000"/>
              </a:lnSpc>
              <a:buClr>
                <a:schemeClr val="tx1"/>
              </a:buClr>
              <a:buSzPct val="80000"/>
              <a:buFont typeface="Arial"/>
              <a:buChar char="•"/>
            </a:pPr>
            <a:r>
              <a:rPr lang="en-GB" sz="1100" b="0" i="0" noProof="0" dirty="0">
                <a:solidFill>
                  <a:schemeClr val="tx1"/>
                </a:solidFill>
                <a:latin typeface="Arial"/>
                <a:ea typeface="+mn-ea"/>
                <a:cs typeface="Arial"/>
              </a:rPr>
              <a:t>Reinforcing a university-wide</a:t>
            </a:r>
            <a:r>
              <a:rPr lang="en-GB" sz="1100" b="0" i="0" baseline="0" noProof="0" dirty="0">
                <a:solidFill>
                  <a:schemeClr val="tx1"/>
                </a:solidFill>
                <a:latin typeface="Arial"/>
                <a:ea typeface="+mn-ea"/>
                <a:cs typeface="Arial"/>
              </a:rPr>
              <a:t> </a:t>
            </a:r>
            <a:r>
              <a:rPr lang="en-GB" sz="1100" b="0" i="0" noProof="0" dirty="0" err="1">
                <a:solidFill>
                  <a:schemeClr val="tx1"/>
                </a:solidFill>
                <a:latin typeface="Arial"/>
                <a:ea typeface="+mn-ea"/>
                <a:cs typeface="Arial"/>
              </a:rPr>
              <a:t>startup</a:t>
            </a:r>
            <a:r>
              <a:rPr lang="en-GB" sz="1100" b="0" i="0" noProof="0" dirty="0">
                <a:solidFill>
                  <a:schemeClr val="tx1"/>
                </a:solidFill>
                <a:latin typeface="Arial"/>
                <a:ea typeface="+mn-ea"/>
                <a:cs typeface="Arial"/>
              </a:rPr>
              <a:t> culture (AHEAD, EXIST)</a:t>
            </a:r>
          </a:p>
          <a:p>
            <a:pPr marL="173736" marR="0" indent="-173736" algn="l" defTabSz="457200">
              <a:lnSpc>
                <a:spcPct val="100000"/>
              </a:lnSpc>
              <a:spcBef>
                <a:spcPts val="0"/>
              </a:spcBef>
              <a:spcAft>
                <a:spcPts val="0"/>
              </a:spcAft>
              <a:buClr>
                <a:schemeClr val="tx1"/>
              </a:buClr>
              <a:buSzPct val="80000"/>
              <a:buFont typeface="Arial"/>
              <a:buChar char="•"/>
            </a:pPr>
            <a:r>
              <a:rPr lang="en-GB" sz="1100" b="0" i="0" noProof="0" dirty="0">
                <a:solidFill>
                  <a:schemeClr val="tx1"/>
                </a:solidFill>
                <a:latin typeface="Arial"/>
                <a:ea typeface="+mn-ea"/>
                <a:cs typeface="Arial"/>
              </a:rPr>
              <a:t>E-learning and digitisation </a:t>
            </a:r>
            <a:br>
              <a:rPr lang="en-GB" sz="1100" b="0" i="0" noProof="0" dirty="0">
                <a:solidFill>
                  <a:schemeClr val="tx1"/>
                </a:solidFill>
                <a:latin typeface="Arial"/>
                <a:ea typeface="+mn-ea"/>
                <a:cs typeface="Arial"/>
              </a:rPr>
            </a:br>
            <a:r>
              <a:rPr lang="en-GB" sz="1100" b="0" i="0" noProof="0" dirty="0">
                <a:solidFill>
                  <a:schemeClr val="tx1"/>
                </a:solidFill>
                <a:latin typeface="Arial"/>
                <a:ea typeface="+mn-ea"/>
                <a:cs typeface="Arial"/>
              </a:rPr>
              <a:t>https://www.hm.edu/allgemein/hochschule_muenchen/zentrale_services/hochschulentwicklung_1/digitales_studieren_bayern/digitalisierung/digitalisierung_startseite.de.html</a:t>
            </a:r>
          </a:p>
          <a:p>
            <a:pPr marL="173736" marR="0" indent="-173736" algn="l" defTabSz="457200">
              <a:lnSpc>
                <a:spcPct val="100000"/>
              </a:lnSpc>
              <a:spcBef>
                <a:spcPts val="0"/>
              </a:spcBef>
              <a:spcAft>
                <a:spcPts val="0"/>
              </a:spcAft>
              <a:buClr>
                <a:schemeClr val="tx1"/>
              </a:buClr>
              <a:buSzPct val="80000"/>
              <a:buFont typeface="Arial"/>
              <a:buChar char="•"/>
            </a:pPr>
            <a:r>
              <a:rPr lang="en-GB" sz="1100" b="0" i="0" noProof="0" dirty="0">
                <a:solidFill>
                  <a:schemeClr val="tx1"/>
                </a:solidFill>
                <a:latin typeface="Arial"/>
                <a:ea typeface="+mn-ea"/>
                <a:cs typeface="Arial"/>
              </a:rPr>
              <a:t>Internal funding programmes: Teaching (</a:t>
            </a:r>
            <a:r>
              <a:rPr lang="en-GB" sz="1100" b="0" i="0" noProof="0" dirty="0" err="1">
                <a:solidFill>
                  <a:schemeClr val="tx1"/>
                </a:solidFill>
                <a:latin typeface="Arial"/>
                <a:ea typeface="+mn-ea"/>
                <a:cs typeface="Arial"/>
              </a:rPr>
              <a:t>QualiFIVE</a:t>
            </a:r>
            <a:r>
              <a:rPr lang="en-GB" sz="1100" b="0" i="0" noProof="0" dirty="0">
                <a:solidFill>
                  <a:schemeClr val="tx1"/>
                </a:solidFill>
                <a:latin typeface="Arial"/>
                <a:ea typeface="+mn-ea"/>
                <a:cs typeface="Arial"/>
              </a:rPr>
              <a:t>), research, and continuing education</a:t>
            </a:r>
            <a:br>
              <a:rPr lang="en-GB" sz="1100" b="0" i="0" noProof="0" dirty="0">
                <a:solidFill>
                  <a:schemeClr val="tx1"/>
                </a:solidFill>
                <a:latin typeface="Arial"/>
                <a:ea typeface="+mn-ea"/>
                <a:cs typeface="Arial"/>
              </a:rPr>
            </a:br>
            <a:r>
              <a:rPr lang="en-GB" sz="1100" b="0" i="0" noProof="0" dirty="0">
                <a:solidFill>
                  <a:schemeClr val="tx1"/>
                </a:solidFill>
                <a:latin typeface="Arial"/>
                <a:ea typeface="+mn-ea"/>
                <a:cs typeface="Arial"/>
              </a:rPr>
              <a:t>https://intranet.hm.edu/unterstuetzung_lehre/foerderprogramme/index.de.html</a:t>
            </a:r>
          </a:p>
          <a:p>
            <a:pPr marL="0" algn="l" defTabSz="457200">
              <a:buNone/>
            </a:pPr>
            <a:endParaRPr lang="en-GB" sz="11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10</a:t>
            </a:fld>
            <a:endParaRPr lang="de-DE" sz="1200" b="0" i="0">
              <a:latin typeface="Calibri"/>
              <a:ea typeface="+mn-ea"/>
              <a:cs typeface="+mn-cs"/>
            </a:endParaRPr>
          </a:p>
        </p:txBody>
      </p:sp>
    </p:spTree>
    <p:extLst>
      <p:ext uri="{BB962C8B-B14F-4D97-AF65-F5344CB8AC3E}">
        <p14:creationId xmlns:p14="http://schemas.microsoft.com/office/powerpoint/2010/main" val="1949338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457200">
              <a:buNone/>
            </a:pPr>
            <a:r>
              <a:rPr lang="en-GB" sz="1100" b="0" i="0" noProof="0" dirty="0">
                <a:solidFill>
                  <a:schemeClr val="tx1"/>
                </a:solidFill>
                <a:effectLst/>
                <a:latin typeface="Arial"/>
                <a:ea typeface="+mn-ea"/>
                <a:cs typeface="Arial"/>
              </a:rPr>
              <a:t>The university tackles broad societal challenges by embracing interdisciplinary diversity.</a:t>
            </a:r>
            <a:r>
              <a:rPr lang="en-GB" sz="1100" b="0" i="0" noProof="0" dirty="0">
                <a:solidFill>
                  <a:schemeClr val="tx1"/>
                </a:solidFill>
                <a:latin typeface="Arial"/>
                <a:ea typeface="+mn-ea"/>
                <a:cs typeface="Arial"/>
              </a:rPr>
              <a:t> </a:t>
            </a:r>
          </a:p>
          <a:p>
            <a:pPr marL="0" algn="l" defTabSz="457200">
              <a:buNone/>
            </a:pPr>
            <a:r>
              <a:rPr lang="en-GB" sz="1100" b="0" i="0" noProof="0" dirty="0">
                <a:solidFill>
                  <a:schemeClr val="tx1"/>
                </a:solidFill>
                <a:effectLst/>
                <a:latin typeface="Arial"/>
                <a:ea typeface="+mn-ea"/>
                <a:cs typeface="Arial"/>
              </a:rPr>
              <a:t>We offer degree programmes and active academic exchange in the areas of engineering, business, social sciences, and design.</a:t>
            </a:r>
            <a:r>
              <a:rPr lang="en-GB" sz="1100" b="0" i="0" noProof="0" dirty="0">
                <a:solidFill>
                  <a:schemeClr val="tx1"/>
                </a:solidFill>
                <a:latin typeface="Arial"/>
                <a:ea typeface="+mn-ea"/>
                <a:cs typeface="Arial"/>
              </a:rPr>
              <a:t> </a:t>
            </a:r>
          </a:p>
          <a:p>
            <a:pPr marL="0" indent="0" algn="l" defTabSz="457200">
              <a:buNone/>
            </a:pPr>
            <a:endParaRPr lang="en-GB" sz="1100" noProof="0" dirty="0">
              <a:solidFill>
                <a:schemeClr val="tx1"/>
              </a:solidFill>
              <a:latin typeface="Arial"/>
              <a:ea typeface="+mn-ea"/>
              <a:cs typeface="Arial"/>
            </a:endParaRPr>
          </a:p>
          <a:p>
            <a:pPr marL="0" indent="0" algn="l" defTabSz="457200">
              <a:buNone/>
            </a:pPr>
            <a:r>
              <a:rPr lang="en-GB" sz="1100" b="0" i="0" noProof="0" dirty="0">
                <a:solidFill>
                  <a:schemeClr val="tx1"/>
                </a:solidFill>
                <a:effectLst/>
                <a:latin typeface="Arial"/>
                <a:ea typeface="+mn-ea"/>
                <a:cs typeface="Arial"/>
              </a:rPr>
              <a:t>Our Department of General and Interdisciplinary Studies is unique in granting every student the opportunity to experience a cross-disciplinary education and to develop their personal skills.</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cs typeface="Arial"/>
            </a:endParaRPr>
          </a:p>
          <a:p>
            <a:pPr marL="0" algn="l" defTabSz="457200">
              <a:buNone/>
            </a:pPr>
            <a:r>
              <a:rPr lang="en-GB" sz="1100" b="1" i="0" noProof="0" dirty="0">
                <a:solidFill>
                  <a:schemeClr val="tx1"/>
                </a:solidFill>
                <a:latin typeface="Arial"/>
                <a:ea typeface="+mn-ea"/>
                <a:cs typeface="Arial"/>
              </a:rPr>
              <a:t>This diversity is deeply rooted in our history:</a:t>
            </a:r>
            <a:r>
              <a:rPr lang="en-GB" sz="1100" b="1" i="0" baseline="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cs typeface="Arial"/>
            </a:endParaRPr>
          </a:p>
          <a:p>
            <a:pPr marL="173736" indent="-173736" algn="l" defTabSz="457200">
              <a:buClr>
                <a:schemeClr val="tx1"/>
              </a:buClr>
              <a:buFont typeface="Arial"/>
              <a:buChar char="•"/>
            </a:pPr>
            <a:r>
              <a:rPr lang="en-GB" sz="1100" b="0" i="0" noProof="0" dirty="0">
                <a:solidFill>
                  <a:schemeClr val="tx1"/>
                </a:solidFill>
                <a:latin typeface="Arial"/>
                <a:ea typeface="+mn-ea"/>
                <a:cs typeface="Arial"/>
              </a:rPr>
              <a:t>Founded in 1971</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The result of seven institutions from different fields coming together: engineering schools and advanced technical schools</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Strong vocational training tradition dating back to the beginning of industrialisation in Germany</a:t>
            </a:r>
          </a:p>
          <a:p>
            <a:pPr marL="0" algn="l" defTabSz="457200">
              <a:buNone/>
            </a:pPr>
            <a:endParaRPr lang="en-GB" sz="1100" noProof="0" dirty="0">
              <a:solidFill>
                <a:schemeClr val="tx1"/>
              </a:solidFill>
              <a:latin typeface="Arial"/>
              <a:cs typeface="Arial"/>
            </a:endParaRPr>
          </a:p>
          <a:p>
            <a:pPr marL="0" algn="l" defTabSz="457200">
              <a:buNone/>
            </a:pPr>
            <a:r>
              <a:rPr lang="en-GB" sz="1100" b="1" i="0" noProof="0" dirty="0">
                <a:solidFill>
                  <a:schemeClr val="tx1"/>
                </a:solidFill>
                <a:latin typeface="Arial"/>
                <a:ea typeface="+mn-ea"/>
                <a:cs typeface="Arial"/>
              </a:rPr>
              <a:t>Over the past 40 years, we have continued to </a:t>
            </a:r>
            <a:r>
              <a:rPr lang="en-GB" sz="1100" b="1" i="0" baseline="0" noProof="0" dirty="0">
                <a:solidFill>
                  <a:schemeClr val="tx1"/>
                </a:solidFill>
                <a:latin typeface="Arial"/>
                <a:ea typeface="+mn-ea"/>
                <a:cs typeface="Arial"/>
              </a:rPr>
              <a:t>expand and develop</a:t>
            </a:r>
            <a:r>
              <a:rPr lang="en-GB" sz="1100" b="1"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cs typeface="Arial"/>
            </a:endParaRPr>
          </a:p>
          <a:p>
            <a:pPr marL="173736" indent="-173736" algn="l" defTabSz="457200">
              <a:buClr>
                <a:schemeClr val="tx1"/>
              </a:buClr>
              <a:buFont typeface="Arial"/>
              <a:buChar char="•"/>
            </a:pPr>
            <a:r>
              <a:rPr lang="en-GB" sz="1100" b="0" i="0" noProof="0" dirty="0">
                <a:solidFill>
                  <a:schemeClr val="tx1"/>
                </a:solidFill>
                <a:latin typeface="Arial"/>
                <a:ea typeface="+mn-ea"/>
                <a:cs typeface="Arial"/>
              </a:rPr>
              <a:t>We have steadily increased the range of programmes on offer</a:t>
            </a:r>
            <a:r>
              <a:rPr lang="en-GB" sz="1100" b="0" i="0" baseline="0" noProof="0" dirty="0">
                <a:solidFill>
                  <a:schemeClr val="tx1"/>
                </a:solidFill>
                <a:latin typeface="Arial"/>
                <a:ea typeface="+mn-ea"/>
                <a:cs typeface="Arial"/>
              </a:rPr>
              <a:t> </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We introduced a focus on research, which has become a top priority -&gt; we now offer doctoral programmes!</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Lifelong learning and continuing education have emerged as an important new field</a:t>
            </a:r>
          </a:p>
          <a:p>
            <a:pPr marL="173736" indent="-173736" algn="l" defTabSz="457200">
              <a:buClr>
                <a:schemeClr val="tx1"/>
              </a:buClr>
              <a:buFont typeface="Arial"/>
              <a:buChar char="•"/>
            </a:pPr>
            <a:r>
              <a:rPr lang="en-GB" sz="1100" b="0" i="0" u="none" noProof="0" dirty="0">
                <a:solidFill>
                  <a:schemeClr val="tx1"/>
                </a:solidFill>
                <a:latin typeface="Arial"/>
                <a:ea typeface="+mn-ea"/>
                <a:cs typeface="Arial"/>
              </a:rPr>
              <a:t>We took</a:t>
            </a:r>
            <a:r>
              <a:rPr lang="en-GB" sz="1100" b="0" i="0" noProof="0" dirty="0">
                <a:solidFill>
                  <a:schemeClr val="tx1"/>
                </a:solidFill>
                <a:latin typeface="Arial"/>
                <a:ea typeface="+mn-ea"/>
                <a:cs typeface="Arial"/>
              </a:rPr>
              <a:t> early action in response to the European Bologna reforms, and today we offer approved, high-quality degree programmes</a:t>
            </a:r>
          </a:p>
          <a:p>
            <a:pPr marL="173736" indent="-173736" algn="l" defTabSz="457200">
              <a:buClr>
                <a:schemeClr val="tx1"/>
              </a:buClr>
              <a:buFont typeface="Arial"/>
              <a:buChar char="•"/>
            </a:pPr>
            <a:r>
              <a:rPr lang="en-GB" sz="1100" b="0" i="0" noProof="0" dirty="0">
                <a:solidFill>
                  <a:schemeClr val="tx1"/>
                </a:solidFill>
                <a:latin typeface="Arial"/>
                <a:ea typeface="+mn-ea"/>
                <a:cs typeface="Arial"/>
              </a:rPr>
              <a:t>We changed our name to "Munich University of Applied Sciences" </a:t>
            </a:r>
          </a:p>
          <a:p>
            <a:pPr marL="0" algn="l" defTabSz="457200">
              <a:buNone/>
            </a:pPr>
            <a:endParaRPr lang="en-GB" sz="10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11</a:t>
            </a:fld>
            <a:endParaRPr lang="de-DE" sz="1200" b="0" i="0">
              <a:latin typeface="Calibri"/>
              <a:ea typeface="+mn-ea"/>
              <a:cs typeface="+mn-cs"/>
            </a:endParaRPr>
          </a:p>
        </p:txBody>
      </p:sp>
    </p:spTree>
    <p:extLst>
      <p:ext uri="{BB962C8B-B14F-4D97-AF65-F5344CB8AC3E}">
        <p14:creationId xmlns:p14="http://schemas.microsoft.com/office/powerpoint/2010/main" val="190170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a:lnSpc>
                <a:spcPct val="100000"/>
              </a:lnSpc>
              <a:spcBef>
                <a:spcPts val="0"/>
              </a:spcBef>
              <a:spcAft>
                <a:spcPts val="0"/>
              </a:spcAft>
              <a:buNone/>
            </a:pPr>
            <a:r>
              <a:rPr lang="en-GB" sz="1100" b="0" i="0" noProof="0" dirty="0">
                <a:solidFill>
                  <a:schemeClr val="tx1"/>
                </a:solidFill>
                <a:effectLst/>
                <a:latin typeface="Arial"/>
                <a:ea typeface="+mn-ea"/>
                <a:cs typeface="Arial"/>
              </a:rPr>
              <a:t>Nurturing our graduates' characters is especially important to us:</a:t>
            </a:r>
            <a:r>
              <a:rPr lang="en-GB" sz="1100" b="0" i="0" noProof="0" dirty="0">
                <a:solidFill>
                  <a:schemeClr val="tx1"/>
                </a:solidFill>
                <a:latin typeface="Arial"/>
                <a:ea typeface="+mn-ea"/>
                <a:cs typeface="Arial"/>
              </a:rPr>
              <a:t> </a:t>
            </a:r>
          </a:p>
          <a:p>
            <a:pPr marL="0" marR="0" indent="0" algn="l" defTabSz="457200">
              <a:lnSpc>
                <a:spcPct val="100000"/>
              </a:lnSpc>
              <a:spcBef>
                <a:spcPts val="0"/>
              </a:spcBef>
              <a:spcAft>
                <a:spcPts val="0"/>
              </a:spcAft>
              <a:buNone/>
            </a:pPr>
            <a:r>
              <a:rPr lang="en-GB" sz="1100" b="0" i="0" noProof="0" dirty="0">
                <a:solidFill>
                  <a:schemeClr val="tx1"/>
                </a:solidFill>
                <a:effectLst/>
                <a:latin typeface="Arial"/>
                <a:ea typeface="+mn-ea"/>
                <a:cs typeface="Arial"/>
              </a:rPr>
              <a:t>we want our students' entrepreneurial, sustainable, and international attitude to be the reason they stand out from the crowd.</a:t>
            </a:r>
            <a:r>
              <a:rPr lang="en-GB" sz="1100" b="0" i="0" noProof="0" dirty="0">
                <a:solidFill>
                  <a:schemeClr val="tx1"/>
                </a:solidFill>
                <a:latin typeface="Arial"/>
                <a:ea typeface="+mn-ea"/>
                <a:cs typeface="Arial"/>
              </a:rPr>
              <a:t> </a:t>
            </a:r>
          </a:p>
          <a:p>
            <a:pPr marL="0" marR="0" indent="0" algn="l" defTabSz="457200">
              <a:lnSpc>
                <a:spcPct val="100000"/>
              </a:lnSpc>
              <a:spcBef>
                <a:spcPts val="0"/>
              </a:spcBef>
              <a:spcAft>
                <a:spcPts val="0"/>
              </a:spcAft>
              <a:buNone/>
            </a:pPr>
            <a:endParaRPr lang="en-GB" sz="1100" noProof="0" dirty="0">
              <a:solidFill>
                <a:schemeClr val="tx1"/>
              </a:solidFill>
              <a:latin typeface="Arial"/>
              <a:ea typeface="+mn-ea"/>
              <a:cs typeface="Arial"/>
            </a:endParaRPr>
          </a:p>
          <a:p>
            <a:pPr marL="0" marR="0" indent="0" algn="l" defTabSz="457200">
              <a:lnSpc>
                <a:spcPct val="100000"/>
              </a:lnSpc>
              <a:spcBef>
                <a:spcPts val="0"/>
              </a:spcBef>
              <a:spcAft>
                <a:spcPts val="0"/>
              </a:spcAft>
              <a:buNone/>
            </a:pPr>
            <a:r>
              <a:rPr lang="en-GB" sz="1100" b="0" i="0" noProof="0" dirty="0">
                <a:solidFill>
                  <a:schemeClr val="tx1"/>
                </a:solidFill>
                <a:latin typeface="Arial"/>
                <a:ea typeface="+mn-ea"/>
                <a:cs typeface="Arial"/>
              </a:rPr>
              <a:t>By fostering these additional cross-disciplinary skills, we give students the tools they need to contribute to society and approach their careers with foresight, creativity, and a sense of responsibility. </a:t>
            </a:r>
          </a:p>
          <a:p>
            <a:pPr marL="0" marR="0" indent="0" algn="l" defTabSz="457200">
              <a:lnSpc>
                <a:spcPct val="100000"/>
              </a:lnSpc>
              <a:spcBef>
                <a:spcPts val="0"/>
              </a:spcBef>
              <a:spcAft>
                <a:spcPts val="0"/>
              </a:spcAft>
              <a:buNone/>
            </a:pPr>
            <a:endParaRPr lang="en-GB" sz="1100" noProof="0" dirty="0">
              <a:solidFill>
                <a:schemeClr val="tx1"/>
              </a:solidFill>
              <a:latin typeface="Arial"/>
              <a:cs typeface="Arial"/>
            </a:endParaRPr>
          </a:p>
          <a:p>
            <a:pPr marL="0" marR="0" indent="0" algn="l" defTabSz="457200">
              <a:lnSpc>
                <a:spcPct val="100000"/>
              </a:lnSpc>
              <a:spcBef>
                <a:spcPts val="0"/>
              </a:spcBef>
              <a:spcAft>
                <a:spcPts val="0"/>
              </a:spcAft>
              <a:buNone/>
            </a:pPr>
            <a:r>
              <a:rPr lang="en-GB" sz="1100" b="1" i="0" noProof="0" dirty="0">
                <a:solidFill>
                  <a:schemeClr val="tx1"/>
                </a:solidFill>
                <a:latin typeface="Arial"/>
                <a:ea typeface="+mn-ea"/>
                <a:cs typeface="Arial"/>
              </a:rPr>
              <a:t>And that's not all:</a:t>
            </a:r>
            <a:r>
              <a:rPr lang="en-GB" sz="1100" b="1" i="0" baseline="0" noProof="0" dirty="0">
                <a:solidFill>
                  <a:schemeClr val="tx1"/>
                </a:solidFill>
                <a:latin typeface="Arial"/>
                <a:ea typeface="+mn-ea"/>
                <a:cs typeface="Arial"/>
              </a:rPr>
              <a:t> </a:t>
            </a:r>
            <a:r>
              <a:rPr lang="en-GB" sz="1100" b="0" i="0" baseline="0" noProof="0" dirty="0">
                <a:solidFill>
                  <a:schemeClr val="tx1"/>
                </a:solidFill>
                <a:latin typeface="Arial"/>
                <a:ea typeface="+mn-ea"/>
                <a:cs typeface="Arial"/>
              </a:rPr>
              <a:t/>
            </a:r>
            <a:br>
              <a:rPr lang="en-GB" sz="1100" b="0" i="0" baseline="0" noProof="0" dirty="0">
                <a:solidFill>
                  <a:schemeClr val="tx1"/>
                </a:solidFill>
                <a:latin typeface="Arial"/>
                <a:ea typeface="+mn-ea"/>
                <a:cs typeface="Arial"/>
              </a:rPr>
            </a:br>
            <a:r>
              <a:rPr lang="en-GB" sz="1100" b="0" i="0" noProof="0" dirty="0">
                <a:solidFill>
                  <a:schemeClr val="tx1"/>
                </a:solidFill>
                <a:latin typeface="Arial"/>
                <a:ea typeface="+mn-ea"/>
                <a:cs typeface="Arial"/>
              </a:rPr>
              <a:t>In each</a:t>
            </a:r>
            <a:r>
              <a:rPr lang="en-GB" sz="1100" b="0" i="0" baseline="0" noProof="0" dirty="0">
                <a:solidFill>
                  <a:schemeClr val="tx1"/>
                </a:solidFill>
                <a:latin typeface="Arial"/>
                <a:ea typeface="+mn-ea"/>
                <a:cs typeface="Arial"/>
              </a:rPr>
              <a:t> of these areas, we also offer specific degree programmes with an even stronger focus on innovation, sustainability, or internationalism. Examples include: </a:t>
            </a:r>
          </a:p>
          <a:p>
            <a:pPr marL="173736" marR="0" indent="-173736" algn="l" defTabSz="4572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B.A. in Management of Social Innovations (entrepreneurial and sustainable)</a:t>
            </a:r>
          </a:p>
          <a:p>
            <a:pPr marL="173736" marR="0" indent="-173736" algn="l" defTabSz="4572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B.A. in Renewable Energies (sustainable)</a:t>
            </a:r>
          </a:p>
          <a:p>
            <a:pPr marL="173736" marR="0" indent="-173736" algn="l" defTabSz="4572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M.A. in Intercultural Communication (international)</a:t>
            </a:r>
          </a:p>
          <a:p>
            <a:pPr marL="173736" marR="0" indent="-173736" algn="l" defTabSz="4572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B.A. in International Project Management (international)</a:t>
            </a: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12</a:t>
            </a:fld>
            <a:endParaRPr lang="de-DE" sz="1200" b="0" i="0">
              <a:latin typeface="Calibri"/>
              <a:ea typeface="+mn-ea"/>
              <a:cs typeface="+mn-cs"/>
            </a:endParaRPr>
          </a:p>
        </p:txBody>
      </p:sp>
    </p:spTree>
    <p:extLst>
      <p:ext uri="{BB962C8B-B14F-4D97-AF65-F5344CB8AC3E}">
        <p14:creationId xmlns:p14="http://schemas.microsoft.com/office/powerpoint/2010/main" val="2216968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a:lnSpc>
                <a:spcPct val="100000"/>
              </a:lnSpc>
              <a:spcBef>
                <a:spcPts val="0"/>
              </a:spcBef>
              <a:spcAft>
                <a:spcPts val="0"/>
              </a:spcAft>
              <a:buNone/>
            </a:pPr>
            <a:r>
              <a:rPr lang="en-GB" sz="1100" b="0" i="0" noProof="0" dirty="0">
                <a:solidFill>
                  <a:schemeClr val="tx1"/>
                </a:solidFill>
                <a:latin typeface="Arial"/>
                <a:ea typeface="+mn-ea"/>
                <a:cs typeface="Arial"/>
              </a:rPr>
              <a:t>In the context of entrepreneurial thinking and action, this means that for</a:t>
            </a:r>
            <a:r>
              <a:rPr lang="en-GB" sz="1100" b="0" i="0" baseline="0" noProof="0" dirty="0">
                <a:solidFill>
                  <a:schemeClr val="tx1"/>
                </a:solidFill>
                <a:latin typeface="Arial"/>
                <a:ea typeface="+mn-ea"/>
                <a:cs typeface="Arial"/>
              </a:rPr>
              <a:t> example…</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Students from different departments develop an entrepreneurial attitude by participating together in hands-on projects and case studies</a:t>
            </a:r>
          </a:p>
          <a:p>
            <a:pPr marL="0" marR="0" indent="0" algn="l" defTabSz="914400">
              <a:lnSpc>
                <a:spcPct val="100000"/>
              </a:lnSpc>
              <a:spcBef>
                <a:spcPts val="0"/>
              </a:spcBef>
              <a:spcAft>
                <a:spcPts val="0"/>
              </a:spcAft>
              <a:buClr>
                <a:schemeClr val="tx1"/>
              </a:buClr>
              <a:buFont typeface="Arial"/>
              <a:buNone/>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Topics related to (social) entrepreneurship are covered in the lecture series on social innovation, for example</a:t>
            </a:r>
          </a:p>
          <a:p>
            <a:pPr marL="173736" marR="0" indent="-173736" algn="l" defTabSz="914400">
              <a:lnSpc>
                <a:spcPct val="100000"/>
              </a:lnSpc>
              <a:spcBef>
                <a:spcPts val="0"/>
              </a:spcBef>
              <a:spcAft>
                <a:spcPts val="0"/>
              </a:spcAft>
              <a:buFont typeface="Arial"/>
              <a:buChar char="-"/>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 typeface="Arial"/>
              <a:buChar char="-"/>
            </a:pPr>
            <a:r>
              <a:rPr lang="en-GB" sz="1100" b="0" i="0" baseline="0" noProof="0" dirty="0" err="1">
                <a:solidFill>
                  <a:schemeClr val="tx1"/>
                </a:solidFill>
                <a:latin typeface="Arial"/>
                <a:ea typeface="+mn-ea"/>
                <a:cs typeface="Arial"/>
              </a:rPr>
              <a:t>Startup</a:t>
            </a:r>
            <a:r>
              <a:rPr lang="en-GB" sz="1100" b="0" i="0" baseline="0" noProof="0" dirty="0">
                <a:solidFill>
                  <a:schemeClr val="tx1"/>
                </a:solidFill>
                <a:latin typeface="Arial"/>
                <a:ea typeface="+mn-ea"/>
                <a:cs typeface="Arial"/>
              </a:rPr>
              <a:t> teams receive top-quality, personalised support at the </a:t>
            </a:r>
            <a:r>
              <a:rPr lang="en-GB" sz="1100" b="0" i="0" baseline="0" noProof="0" dirty="0" err="1">
                <a:solidFill>
                  <a:schemeClr val="tx1"/>
                </a:solidFill>
                <a:latin typeface="Arial"/>
                <a:ea typeface="+mn-ea"/>
                <a:cs typeface="Arial"/>
              </a:rPr>
              <a:t>Strascheg</a:t>
            </a:r>
            <a:r>
              <a:rPr lang="en-GB" sz="1100" b="0" i="0" baseline="0" noProof="0" dirty="0">
                <a:solidFill>
                  <a:schemeClr val="tx1"/>
                </a:solidFill>
                <a:latin typeface="Arial"/>
                <a:ea typeface="+mn-ea"/>
                <a:cs typeface="Arial"/>
              </a:rPr>
              <a:t> </a:t>
            </a:r>
            <a:r>
              <a:rPr lang="en-GB" sz="1100" b="0" i="0" baseline="0" noProof="0" dirty="0" err="1">
                <a:solidFill>
                  <a:schemeClr val="tx1"/>
                </a:solidFill>
                <a:latin typeface="Arial"/>
                <a:ea typeface="+mn-ea"/>
                <a:cs typeface="Arial"/>
              </a:rPr>
              <a:t>Center</a:t>
            </a:r>
            <a:r>
              <a:rPr lang="en-GB" sz="1100" b="0" i="0" baseline="0" noProof="0" dirty="0">
                <a:solidFill>
                  <a:schemeClr val="tx1"/>
                </a:solidFill>
                <a:latin typeface="Arial"/>
                <a:ea typeface="+mn-ea"/>
                <a:cs typeface="Arial"/>
              </a:rPr>
              <a:t> for Entrepreneurship (approx. 25 teams and 10 </a:t>
            </a:r>
            <a:r>
              <a:rPr lang="en-GB" sz="1100" b="0" i="0" baseline="0" noProof="0" dirty="0" err="1">
                <a:solidFill>
                  <a:schemeClr val="tx1"/>
                </a:solidFill>
                <a:latin typeface="Arial"/>
                <a:ea typeface="+mn-ea"/>
                <a:cs typeface="Arial"/>
              </a:rPr>
              <a:t>startups</a:t>
            </a:r>
            <a:r>
              <a:rPr lang="en-GB" sz="1100" b="0" i="0" baseline="0" noProof="0" dirty="0">
                <a:solidFill>
                  <a:schemeClr val="tx1"/>
                </a:solidFill>
                <a:latin typeface="Arial"/>
                <a:ea typeface="+mn-ea"/>
                <a:cs typeface="Arial"/>
              </a:rPr>
              <a:t> every year)</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Our students have the opportunity to enhance their entrepreneurial skills through various certificate programmes (Academic Program for Entrepreneurship [APE], Social Entrepreneurship Academy Programme [SEA], Innovation Camp, etc.)</a:t>
            </a:r>
          </a:p>
          <a:p>
            <a:pPr marL="173736" marR="0" indent="-173736" algn="l" defTabSz="914400">
              <a:lnSpc>
                <a:spcPct val="100000"/>
              </a:lnSpc>
              <a:spcBef>
                <a:spcPts val="0"/>
              </a:spcBef>
              <a:spcAft>
                <a:spcPts val="0"/>
              </a:spcAft>
              <a:buFontTx/>
              <a:buChar char="-"/>
            </a:pPr>
            <a:endParaRPr lang="en-GB" sz="1100" noProof="0" dirty="0">
              <a:solidFill>
                <a:schemeClr val="tx1"/>
              </a:solidFill>
              <a:latin typeface="Arial"/>
              <a:cs typeface="Arial"/>
            </a:endParaRPr>
          </a:p>
          <a:p>
            <a:pPr marL="0" marR="0" indent="0" algn="l" defTabSz="914400">
              <a:lnSpc>
                <a:spcPct val="100000"/>
              </a:lnSpc>
              <a:spcBef>
                <a:spcPts val="0"/>
              </a:spcBef>
              <a:spcAft>
                <a:spcPts val="0"/>
              </a:spcAft>
              <a:buNone/>
            </a:pPr>
            <a:r>
              <a:rPr lang="en-GB" sz="1100" b="0" i="0" baseline="0" noProof="0" dirty="0">
                <a:solidFill>
                  <a:schemeClr val="tx1"/>
                </a:solidFill>
                <a:latin typeface="Arial"/>
                <a:ea typeface="+mn-ea"/>
                <a:cs typeface="Arial"/>
              </a:rPr>
              <a:t>In 2011, together with our </a:t>
            </a:r>
            <a:r>
              <a:rPr lang="en-GB" sz="1100" b="0" i="0" baseline="0" noProof="0" dirty="0" err="1">
                <a:solidFill>
                  <a:schemeClr val="tx1"/>
                </a:solidFill>
                <a:latin typeface="Arial"/>
                <a:ea typeface="+mn-ea"/>
                <a:cs typeface="Arial"/>
              </a:rPr>
              <a:t>Strascheg</a:t>
            </a:r>
            <a:r>
              <a:rPr lang="en-GB" sz="1100" b="0" i="0" baseline="0" noProof="0" dirty="0">
                <a:solidFill>
                  <a:schemeClr val="tx1"/>
                </a:solidFill>
                <a:latin typeface="Arial"/>
                <a:ea typeface="+mn-ea"/>
                <a:cs typeface="Arial"/>
              </a:rPr>
              <a:t> </a:t>
            </a:r>
            <a:r>
              <a:rPr lang="en-GB" sz="1100" b="0" i="0" baseline="0" noProof="0" dirty="0" err="1">
                <a:solidFill>
                  <a:schemeClr val="tx1"/>
                </a:solidFill>
                <a:latin typeface="Arial"/>
                <a:ea typeface="+mn-ea"/>
                <a:cs typeface="Arial"/>
              </a:rPr>
              <a:t>Center</a:t>
            </a:r>
            <a:r>
              <a:rPr lang="en-GB" sz="1100" b="0" i="0" baseline="0" noProof="0" dirty="0">
                <a:solidFill>
                  <a:schemeClr val="tx1"/>
                </a:solidFill>
                <a:latin typeface="Arial"/>
                <a:ea typeface="+mn-ea"/>
                <a:cs typeface="Arial"/>
              </a:rPr>
              <a:t> for Entrepreneurship, we became an EXIST </a:t>
            </a:r>
            <a:r>
              <a:rPr lang="en-GB" sz="1100" b="0" i="0" baseline="0" noProof="0" dirty="0" err="1">
                <a:solidFill>
                  <a:schemeClr val="tx1"/>
                </a:solidFill>
                <a:latin typeface="Arial"/>
                <a:ea typeface="+mn-ea"/>
                <a:cs typeface="Arial"/>
              </a:rPr>
              <a:t>Startup</a:t>
            </a:r>
            <a:r>
              <a:rPr lang="en-GB" sz="1100" b="0" i="0" baseline="0" noProof="0" dirty="0">
                <a:solidFill>
                  <a:schemeClr val="tx1"/>
                </a:solidFill>
                <a:latin typeface="Arial"/>
                <a:ea typeface="+mn-ea"/>
                <a:cs typeface="Arial"/>
              </a:rPr>
              <a:t> University and have since established a leading position in the "</a:t>
            </a:r>
            <a:r>
              <a:rPr lang="en-GB" sz="1100" b="0" i="0" baseline="0" noProof="0" dirty="0" err="1">
                <a:solidFill>
                  <a:schemeClr val="tx1"/>
                </a:solidFill>
                <a:latin typeface="Arial"/>
                <a:ea typeface="+mn-ea"/>
                <a:cs typeface="Arial"/>
              </a:rPr>
              <a:t>Gründerradar</a:t>
            </a:r>
            <a:r>
              <a:rPr lang="en-GB" sz="1100" b="0" i="0" baseline="0" noProof="0" dirty="0">
                <a:solidFill>
                  <a:schemeClr val="tx1"/>
                </a:solidFill>
                <a:latin typeface="Arial"/>
                <a:ea typeface="+mn-ea"/>
                <a:cs typeface="Arial"/>
              </a:rPr>
              <a:t>" German </a:t>
            </a:r>
            <a:r>
              <a:rPr lang="en-GB" sz="1100" b="0" i="0" baseline="0" noProof="0" dirty="0" err="1">
                <a:solidFill>
                  <a:schemeClr val="tx1"/>
                </a:solidFill>
                <a:latin typeface="Arial"/>
                <a:ea typeface="+mn-ea"/>
                <a:cs typeface="Arial"/>
              </a:rPr>
              <a:t>startup</a:t>
            </a:r>
            <a:r>
              <a:rPr lang="en-GB" sz="1100" b="0" i="0" baseline="0" noProof="0" dirty="0">
                <a:solidFill>
                  <a:schemeClr val="tx1"/>
                </a:solidFill>
                <a:latin typeface="Arial"/>
                <a:ea typeface="+mn-ea"/>
                <a:cs typeface="Arial"/>
              </a:rPr>
              <a:t> ranking system. </a:t>
            </a:r>
          </a:p>
          <a:p>
            <a:pPr marL="0" marR="0" indent="0" algn="l" defTabSz="914400">
              <a:lnSpc>
                <a:spcPct val="100000"/>
              </a:lnSpc>
              <a:spcBef>
                <a:spcPts val="0"/>
              </a:spcBef>
              <a:spcAft>
                <a:spcPts val="0"/>
              </a:spcAft>
              <a:buNone/>
            </a:pPr>
            <a:r>
              <a:rPr lang="en-GB" sz="1100" b="0" i="0" baseline="0" noProof="0" dirty="0">
                <a:solidFill>
                  <a:schemeClr val="tx1"/>
                </a:solidFill>
                <a:latin typeface="Arial"/>
                <a:ea typeface="+mn-ea"/>
                <a:cs typeface="Arial"/>
              </a:rPr>
              <a:t>The funding we receive from the EXIST support programme (approx. €1.1 million each year, Federal Ministry of Education and Research) enables us to cultivate a strong entrepreneurial attitude among our students. </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0" marR="0" indent="0" algn="l" defTabSz="914400">
              <a:lnSpc>
                <a:spcPct val="100000"/>
              </a:lnSpc>
              <a:spcBef>
                <a:spcPts val="0"/>
              </a:spcBef>
              <a:spcAft>
                <a:spcPts val="0"/>
              </a:spcAft>
              <a:buNone/>
            </a:pPr>
            <a:r>
              <a:rPr lang="en-GB" sz="1100" b="0" i="0" baseline="0" noProof="0" dirty="0">
                <a:solidFill>
                  <a:schemeClr val="tx1"/>
                </a:solidFill>
                <a:latin typeface="Arial"/>
                <a:ea typeface="+mn-ea"/>
                <a:cs typeface="Arial"/>
              </a:rPr>
              <a:t>As part of the Social Entrepreneurship Academy and the 4Entrepreneurship network, we have joined forces with Munich's other universities (LMU, TUM, and </a:t>
            </a:r>
            <a:r>
              <a:rPr lang="en-GB" sz="1100" b="0" i="0" baseline="0" noProof="0" dirty="0" err="1">
                <a:solidFill>
                  <a:schemeClr val="tx1"/>
                </a:solidFill>
                <a:latin typeface="Arial"/>
                <a:ea typeface="+mn-ea"/>
                <a:cs typeface="Arial"/>
              </a:rPr>
              <a:t>Universität</a:t>
            </a:r>
            <a:r>
              <a:rPr lang="en-GB" sz="1100" b="0" i="0" baseline="0" noProof="0" dirty="0">
                <a:solidFill>
                  <a:schemeClr val="tx1"/>
                </a:solidFill>
                <a:latin typeface="Arial"/>
                <a:ea typeface="+mn-ea"/>
                <a:cs typeface="Arial"/>
              </a:rPr>
              <a:t> der </a:t>
            </a:r>
            <a:r>
              <a:rPr lang="en-GB" sz="1100" b="0" i="0" baseline="0" noProof="0" dirty="0" err="1">
                <a:solidFill>
                  <a:schemeClr val="tx1"/>
                </a:solidFill>
                <a:latin typeface="Arial"/>
                <a:ea typeface="+mn-ea"/>
                <a:cs typeface="Arial"/>
              </a:rPr>
              <a:t>Bundeswehr</a:t>
            </a:r>
            <a:r>
              <a:rPr lang="en-GB" sz="1100" b="0" i="0" baseline="0" noProof="0" dirty="0">
                <a:solidFill>
                  <a:schemeClr val="tx1"/>
                </a:solidFill>
                <a:latin typeface="Arial"/>
                <a:ea typeface="+mn-ea"/>
                <a:cs typeface="Arial"/>
              </a:rPr>
              <a:t>) to foster entrepreneurial thinking and action.</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457200" lvl="1" indent="0" algn="l" defTabSz="457200">
              <a:buNone/>
            </a:pPr>
            <a:endParaRPr lang="en-GB" sz="11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13</a:t>
            </a:fld>
            <a:endParaRPr lang="de-DE" sz="1200" b="0" i="0">
              <a:latin typeface="Calibri"/>
              <a:ea typeface="+mn-ea"/>
              <a:cs typeface="+mn-cs"/>
            </a:endParaRPr>
          </a:p>
        </p:txBody>
      </p:sp>
    </p:spTree>
    <p:extLst>
      <p:ext uri="{BB962C8B-B14F-4D97-AF65-F5344CB8AC3E}">
        <p14:creationId xmlns:p14="http://schemas.microsoft.com/office/powerpoint/2010/main" val="329059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a:lnSpc>
                <a:spcPct val="100000"/>
              </a:lnSpc>
              <a:spcBef>
                <a:spcPts val="0"/>
              </a:spcBef>
              <a:spcAft>
                <a:spcPts val="0"/>
              </a:spcAft>
              <a:buNone/>
            </a:pPr>
            <a:r>
              <a:rPr lang="en-GB" sz="1100" b="0" i="0" noProof="0" dirty="0">
                <a:solidFill>
                  <a:schemeClr val="tx1"/>
                </a:solidFill>
                <a:latin typeface="Arial"/>
                <a:ea typeface="+mn-ea"/>
                <a:cs typeface="Arial"/>
              </a:rPr>
              <a:t>In the context of sustainability, this means that for example...</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In the </a:t>
            </a:r>
            <a:r>
              <a:rPr lang="en-GB" sz="1100" b="0" i="0" baseline="0" noProof="0" dirty="0" err="1">
                <a:solidFill>
                  <a:schemeClr val="tx1"/>
                </a:solidFill>
                <a:latin typeface="Arial"/>
                <a:ea typeface="+mn-ea"/>
                <a:cs typeface="Arial"/>
              </a:rPr>
              <a:t>ZukunftGestalten@HM</a:t>
            </a:r>
            <a:r>
              <a:rPr lang="en-GB" sz="1100" b="0" i="0" baseline="0" noProof="0" dirty="0">
                <a:solidFill>
                  <a:schemeClr val="tx1"/>
                </a:solidFill>
                <a:latin typeface="Arial"/>
                <a:ea typeface="+mn-ea"/>
                <a:cs typeface="Arial"/>
              </a:rPr>
              <a:t> project seminar (shaping the future at MUAS), students from different departments aim to independently find solutions to issues facing society in the future (e.g. development plans for the north of the city in collaboration with the City of Munich in 2015) </a:t>
            </a:r>
          </a:p>
          <a:p>
            <a:pPr marL="173736" marR="0" indent="-173736" algn="l" defTabSz="914400">
              <a:lnSpc>
                <a:spcPct val="100000"/>
              </a:lnSpc>
              <a:spcBef>
                <a:spcPts val="0"/>
              </a:spcBef>
              <a:spcAft>
                <a:spcPts val="0"/>
              </a:spcAft>
              <a:buFontTx/>
              <a:buChar char="-"/>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From the first semester onwards, students can gain an additional qualification in ethics and sustainability, free of charge, thanks to the ETHIKUM certificate.</a:t>
            </a:r>
          </a:p>
          <a:p>
            <a:pPr marL="173736" marR="0" indent="-173736" algn="l" defTabSz="914400">
              <a:lnSpc>
                <a:spcPct val="100000"/>
              </a:lnSpc>
              <a:spcBef>
                <a:spcPts val="0"/>
              </a:spcBef>
              <a:spcAft>
                <a:spcPts val="0"/>
              </a:spcAft>
              <a:buFontTx/>
              <a:buChar char="-"/>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Munich-based and international students explore sustainability issues in the field of engineering at the Engineering for Sustainability summer school</a:t>
            </a:r>
          </a:p>
          <a:p>
            <a:pPr marL="173736" marR="0" indent="-173736" algn="l" defTabSz="914400">
              <a:lnSpc>
                <a:spcPct val="100000"/>
              </a:lnSpc>
              <a:spcBef>
                <a:spcPts val="0"/>
              </a:spcBef>
              <a:spcAft>
                <a:spcPts val="0"/>
              </a:spcAft>
              <a:buFontTx/>
              <a:buChar char="-"/>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Student projects on sustainable mobility: </a:t>
            </a:r>
          </a:p>
          <a:p>
            <a:pPr marL="630936" marR="0" lvl="1"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Team Hydro2Motion (developing a vehicle that consumes as little energy as possible for the Shell Eco-marathon® competition); </a:t>
            </a:r>
          </a:p>
          <a:p>
            <a:pPr marL="630936" marR="0" lvl="1" indent="-173736" algn="l" defTabSz="914400">
              <a:lnSpc>
                <a:spcPct val="100000"/>
              </a:lnSpc>
              <a:spcBef>
                <a:spcPts val="0"/>
              </a:spcBef>
              <a:spcAft>
                <a:spcPts val="0"/>
              </a:spcAft>
              <a:buClr>
                <a:schemeClr val="tx1"/>
              </a:buClr>
              <a:buFontTx/>
              <a:buChar char="-"/>
            </a:pPr>
            <a:r>
              <a:rPr lang="en-GB" sz="1100" b="0" i="0" baseline="0" noProof="0" dirty="0" err="1">
                <a:solidFill>
                  <a:schemeClr val="tx1"/>
                </a:solidFill>
                <a:latin typeface="Arial"/>
                <a:ea typeface="+mn-ea"/>
                <a:cs typeface="Arial"/>
              </a:rPr>
              <a:t>MunicHMotorsport</a:t>
            </a:r>
            <a:r>
              <a:rPr lang="en-GB" sz="1100" b="0" i="0" baseline="0" noProof="0" dirty="0">
                <a:solidFill>
                  <a:schemeClr val="tx1"/>
                </a:solidFill>
                <a:latin typeface="Arial"/>
                <a:ea typeface="+mn-ea"/>
                <a:cs typeface="Arial"/>
              </a:rPr>
              <a:t> Electric team (mobility with electric drive systems); </a:t>
            </a:r>
          </a:p>
          <a:p>
            <a:pPr marL="630936" marR="0" lvl="1"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sustainable mobility (Department for Mechanical, Automotive and Aeronautical Engineering, open to all students)</a:t>
            </a:r>
          </a:p>
          <a:p>
            <a:pPr marL="173736" marR="0" indent="-173736" algn="l" defTabSz="914400">
              <a:lnSpc>
                <a:spcPct val="100000"/>
              </a:lnSpc>
              <a:spcBef>
                <a:spcPts val="0"/>
              </a:spcBef>
              <a:spcAft>
                <a:spcPts val="0"/>
              </a:spcAft>
              <a:buFontTx/>
              <a:buChar char="-"/>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Over 40% of the third-party funding we attract for research and development is earmarked for sustainability – and this research then feeds into our teaching. </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0" marR="0" indent="0" algn="l" defTabSz="914400">
              <a:lnSpc>
                <a:spcPct val="100000"/>
              </a:lnSpc>
              <a:spcBef>
                <a:spcPts val="0"/>
              </a:spcBef>
              <a:spcAft>
                <a:spcPts val="0"/>
              </a:spcAft>
              <a:buNone/>
            </a:pPr>
            <a:r>
              <a:rPr lang="en-GB" sz="1100" b="0" i="0" baseline="0" noProof="0" dirty="0">
                <a:solidFill>
                  <a:schemeClr val="tx1"/>
                </a:solidFill>
                <a:latin typeface="Arial"/>
                <a:ea typeface="+mn-ea"/>
                <a:cs typeface="Arial"/>
              </a:rPr>
              <a:t>Our activities in this field extend beyond our university's walls, and our "AG </a:t>
            </a:r>
            <a:r>
              <a:rPr lang="en-GB" sz="1100" b="0" i="0" baseline="0" noProof="0" dirty="0" err="1">
                <a:solidFill>
                  <a:schemeClr val="tx1"/>
                </a:solidFill>
                <a:latin typeface="Arial"/>
                <a:ea typeface="+mn-ea"/>
                <a:cs typeface="Arial"/>
              </a:rPr>
              <a:t>Hochschule</a:t>
            </a:r>
            <a:r>
              <a:rPr lang="en-GB" sz="1100" b="0" i="0" baseline="0" noProof="0" dirty="0">
                <a:solidFill>
                  <a:schemeClr val="tx1"/>
                </a:solidFill>
                <a:latin typeface="Arial"/>
                <a:ea typeface="+mn-ea"/>
                <a:cs typeface="Arial"/>
              </a:rPr>
              <a:t> und </a:t>
            </a:r>
            <a:r>
              <a:rPr lang="en-GB" sz="1100" b="0" i="0" baseline="0" noProof="0" dirty="0" err="1">
                <a:solidFill>
                  <a:schemeClr val="tx1"/>
                </a:solidFill>
                <a:latin typeface="Arial"/>
                <a:ea typeface="+mn-ea"/>
                <a:cs typeface="Arial"/>
              </a:rPr>
              <a:t>Nachhaltigkeit</a:t>
            </a:r>
            <a:r>
              <a:rPr lang="en-GB" sz="1100" b="0" i="0" baseline="0" noProof="0" dirty="0">
                <a:solidFill>
                  <a:schemeClr val="tx1"/>
                </a:solidFill>
                <a:latin typeface="Arial"/>
                <a:ea typeface="+mn-ea"/>
                <a:cs typeface="Arial"/>
              </a:rPr>
              <a:t> Bayern" network (Bavarian working group on universities and sustainability) was selected as an official initiative as part of the UNESCO Decade of Education for Sustainable Development in Germany.</a:t>
            </a:r>
          </a:p>
          <a:p>
            <a:pPr marL="0" algn="l" defTabSz="457200">
              <a:buNone/>
            </a:pPr>
            <a:endParaRPr lang="en-GB" sz="10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14</a:t>
            </a:fld>
            <a:endParaRPr lang="de-DE" sz="1200" b="0" i="0">
              <a:latin typeface="Calibri"/>
              <a:ea typeface="+mn-ea"/>
              <a:cs typeface="+mn-cs"/>
            </a:endParaRPr>
          </a:p>
        </p:txBody>
      </p:sp>
    </p:spTree>
    <p:extLst>
      <p:ext uri="{BB962C8B-B14F-4D97-AF65-F5344CB8AC3E}">
        <p14:creationId xmlns:p14="http://schemas.microsoft.com/office/powerpoint/2010/main" val="4265640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a:lnSpc>
                <a:spcPct val="100000"/>
              </a:lnSpc>
              <a:spcBef>
                <a:spcPts val="0"/>
              </a:spcBef>
              <a:spcAft>
                <a:spcPts val="0"/>
              </a:spcAft>
              <a:buNone/>
            </a:pPr>
            <a:r>
              <a:rPr lang="en-GB" sz="1100" b="0" i="0" noProof="0" dirty="0">
                <a:solidFill>
                  <a:schemeClr val="tx1"/>
                </a:solidFill>
                <a:latin typeface="Arial"/>
                <a:ea typeface="+mn-ea"/>
                <a:cs typeface="Arial"/>
              </a:rPr>
              <a:t>Our students</a:t>
            </a:r>
            <a:r>
              <a:rPr lang="en-GB" sz="1100" b="0" i="0" baseline="0" noProof="0" dirty="0">
                <a:solidFill>
                  <a:schemeClr val="tx1"/>
                </a:solidFill>
                <a:latin typeface="Arial"/>
                <a:ea typeface="+mn-ea"/>
                <a:cs typeface="Arial"/>
              </a:rPr>
              <a:t> and researchers gain international experience and intercultural skills… </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On campus at MUAS: Because they themselves come from a number of different countries and cultures, which allows them to get to know other cultures</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Through the International Club and Welcome Service for exchange students</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By coming into contact with exchange students and teachers</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By participating in the university's international summer schools</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By studying international case studies and issues within their modules</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Because they can gain valuable experience by participating in exchange or double degree programmes at one of our many partner universities</a:t>
            </a:r>
          </a:p>
          <a:p>
            <a:pPr marL="0" marR="0" indent="0" algn="l" defTabSz="914400">
              <a:lnSpc>
                <a:spcPct val="100000"/>
              </a:lnSpc>
              <a:spcBef>
                <a:spcPts val="0"/>
              </a:spcBef>
              <a:spcAft>
                <a:spcPts val="0"/>
              </a:spcAft>
              <a:buClr>
                <a:schemeClr val="tx1"/>
              </a:buClr>
              <a:buFontTx/>
              <a:buNone/>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Because they can their improve their professional English-language skills in over 100 specialist courses taught in English, and complete </a:t>
            </a:r>
            <a:r>
              <a:rPr lang="en-GB" sz="1100" b="0" i="0" baseline="0" noProof="0" dirty="0" err="1">
                <a:solidFill>
                  <a:schemeClr val="tx1"/>
                </a:solidFill>
                <a:latin typeface="Arial"/>
                <a:ea typeface="+mn-ea"/>
                <a:cs typeface="Arial"/>
              </a:rPr>
              <a:t>UNIcert</a:t>
            </a:r>
            <a:r>
              <a:rPr lang="en-GB" sz="1100" b="0" i="0" baseline="0" noProof="0" dirty="0">
                <a:solidFill>
                  <a:schemeClr val="tx1"/>
                </a:solidFill>
                <a:latin typeface="Arial"/>
                <a:ea typeface="+mn-ea"/>
                <a:cs typeface="Arial"/>
              </a:rPr>
              <a:t> programme certificates in several languages</a:t>
            </a:r>
          </a:p>
          <a:p>
            <a:pPr marL="173736" marR="0" indent="-173736" algn="l" defTabSz="914400">
              <a:lnSpc>
                <a:spcPct val="100000"/>
              </a:lnSpc>
              <a:spcBef>
                <a:spcPts val="0"/>
              </a:spcBef>
              <a:spcAft>
                <a:spcPts val="0"/>
              </a:spcAft>
              <a:buFontTx/>
              <a:buChar char="-"/>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Because they can participate and meet international students at the international Summer School programmes held at MUAS </a:t>
            </a:r>
          </a:p>
          <a:p>
            <a:pPr marL="173736" marR="0" indent="-173736" algn="l" defTabSz="914400">
              <a:lnSpc>
                <a:spcPct val="100000"/>
              </a:lnSpc>
              <a:spcBef>
                <a:spcPts val="0"/>
              </a:spcBef>
              <a:spcAft>
                <a:spcPts val="0"/>
              </a:spcAft>
              <a:buFontTx/>
              <a:buChar char="-"/>
            </a:pPr>
            <a:endParaRPr lang="en-GB" sz="1100" noProof="0" dirty="0">
              <a:solidFill>
                <a:schemeClr val="tx1"/>
              </a:solidFill>
              <a:latin typeface="Arial"/>
              <a:cs typeface="Arial"/>
            </a:endParaRPr>
          </a:p>
          <a:p>
            <a:pPr marL="173736" marR="0"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Because teaching at the university is enhanced by our participation in international research and development projects </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0" marR="0" indent="0" algn="l" defTabSz="914400">
              <a:lnSpc>
                <a:spcPct val="100000"/>
              </a:lnSpc>
              <a:spcBef>
                <a:spcPts val="0"/>
              </a:spcBef>
              <a:spcAft>
                <a:spcPts val="0"/>
              </a:spcAft>
              <a:buNone/>
            </a:pPr>
            <a:r>
              <a:rPr lang="en-GB" sz="1100" b="0" i="0" baseline="0" noProof="0" dirty="0">
                <a:solidFill>
                  <a:schemeClr val="tx1"/>
                </a:solidFill>
                <a:latin typeface="Arial"/>
                <a:ea typeface="+mn-ea"/>
                <a:cs typeface="Arial"/>
              </a:rPr>
              <a:t>In addition, MUAS has a strong international focus, which it reinforces through a number of partnerships and networks:  </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Strategic partnerships</a:t>
            </a:r>
          </a:p>
          <a:p>
            <a:pPr marL="1088136" marR="0" lvl="2"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California Polytechnic State University</a:t>
            </a:r>
          </a:p>
          <a:p>
            <a:pPr marL="1088136" marR="0" lvl="2"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Tampere University of Applied Sciences</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International networks and consortia </a:t>
            </a:r>
          </a:p>
          <a:p>
            <a:pPr marL="1088136" marR="0" lvl="2"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German Universities of Applied Sciences (UAS7), offices in New York and São Paulo</a:t>
            </a:r>
          </a:p>
          <a:p>
            <a:pPr marL="1088136" marR="0" lvl="2"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Global E³ Engineering Education Exchange with prestigious universities </a:t>
            </a:r>
          </a:p>
          <a:p>
            <a:pPr marL="1088136" marR="0" lvl="2" indent="-173736" algn="l" defTabSz="914400">
              <a:lnSpc>
                <a:spcPct val="100000"/>
              </a:lnSpc>
              <a:spcBef>
                <a:spcPts val="0"/>
              </a:spcBef>
              <a:spcAft>
                <a:spcPts val="0"/>
              </a:spcAft>
              <a:buClr>
                <a:schemeClr val="tx1"/>
              </a:buClr>
              <a:buFontTx/>
              <a:buChar char="-"/>
            </a:pPr>
            <a:r>
              <a:rPr lang="en-GB" sz="1100" b="0" i="0" baseline="0" noProof="0" dirty="0">
                <a:solidFill>
                  <a:schemeClr val="tx1"/>
                </a:solidFill>
                <a:latin typeface="Arial"/>
                <a:ea typeface="+mn-ea"/>
                <a:cs typeface="Arial"/>
              </a:rPr>
              <a:t>INUAS network with Zurich University of Applied Sciences and FH Campus Wien (Vienna)</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German universities abroad </a:t>
            </a:r>
          </a:p>
          <a:p>
            <a:pPr marL="1088136" marR="0" lvl="2" indent="-173736" algn="l" defTabSz="914400">
              <a:lnSpc>
                <a:spcPct val="100000"/>
              </a:lnSpc>
              <a:spcBef>
                <a:spcPts val="0"/>
              </a:spcBef>
              <a:spcAft>
                <a:spcPts val="0"/>
              </a:spcAft>
              <a:buClr>
                <a:schemeClr val="tx1"/>
              </a:buClr>
              <a:buFontTx/>
              <a:buChar char="-"/>
            </a:pPr>
            <a:r>
              <a:rPr lang="en-GB" sz="1100" b="0" i="0" noProof="0" dirty="0">
                <a:solidFill>
                  <a:schemeClr val="tx1"/>
                </a:solidFill>
                <a:effectLst/>
                <a:latin typeface="Arial"/>
                <a:ea typeface="+mn-ea"/>
                <a:cs typeface="Arial"/>
              </a:rPr>
              <a:t>e.g. Chinese-German University of Applied Sciences (CDHAW)</a:t>
            </a:r>
          </a:p>
          <a:p>
            <a:pPr marL="1088136" marR="0" lvl="2" indent="-173736" algn="l" defTabSz="914400">
              <a:lnSpc>
                <a:spcPct val="100000"/>
              </a:lnSpc>
              <a:spcBef>
                <a:spcPts val="0"/>
              </a:spcBef>
              <a:spcAft>
                <a:spcPts val="0"/>
              </a:spcAft>
              <a:buClr>
                <a:schemeClr val="tx1"/>
              </a:buClr>
              <a:buFontTx/>
              <a:buChar char="-"/>
            </a:pPr>
            <a:r>
              <a:rPr lang="en-GB" sz="1100" b="0" i="0" noProof="0" dirty="0">
                <a:solidFill>
                  <a:schemeClr val="tx1"/>
                </a:solidFill>
                <a:effectLst/>
                <a:latin typeface="Arial"/>
                <a:ea typeface="+mn-ea"/>
                <a:cs typeface="Arial"/>
              </a:rPr>
              <a:t>e.g. Franco-German University (DFH)</a:t>
            </a:r>
          </a:p>
          <a:p>
            <a:pPr marL="630936" marR="0" lvl="1" indent="-173736" algn="l" defTabSz="914400">
              <a:lnSpc>
                <a:spcPct val="100000"/>
              </a:lnSpc>
              <a:spcBef>
                <a:spcPts val="0"/>
              </a:spcBef>
              <a:spcAft>
                <a:spcPts val="0"/>
              </a:spcAft>
              <a:buClr>
                <a:schemeClr val="tx1"/>
              </a:buClr>
              <a:buFont typeface="Arial"/>
              <a:buChar char="•"/>
            </a:pPr>
            <a:r>
              <a:rPr lang="en-GB" sz="1100" b="0" i="0" baseline="0" noProof="0" dirty="0">
                <a:solidFill>
                  <a:schemeClr val="tx1"/>
                </a:solidFill>
                <a:latin typeface="Arial"/>
                <a:ea typeface="+mn-ea"/>
                <a:cs typeface="Arial"/>
              </a:rPr>
              <a:t>Over 200 partner universities</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15</a:t>
            </a:fld>
            <a:endParaRPr lang="de-DE" sz="1200" b="0" i="0">
              <a:latin typeface="Calibri"/>
              <a:ea typeface="+mn-ea"/>
              <a:cs typeface="+mn-cs"/>
            </a:endParaRPr>
          </a:p>
        </p:txBody>
      </p:sp>
    </p:spTree>
    <p:extLst>
      <p:ext uri="{BB962C8B-B14F-4D97-AF65-F5344CB8AC3E}">
        <p14:creationId xmlns:p14="http://schemas.microsoft.com/office/powerpoint/2010/main" val="198878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b="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45D1671-62F6-934B-857A-194EA804F61C}" type="slidenum">
              <a:rPr lang="de-DE" smtClean="0"/>
              <a:t>16</a:t>
            </a:fld>
            <a:endParaRPr lang="de-DE"/>
          </a:p>
        </p:txBody>
      </p:sp>
    </p:spTree>
    <p:extLst>
      <p:ext uri="{BB962C8B-B14F-4D97-AF65-F5344CB8AC3E}">
        <p14:creationId xmlns:p14="http://schemas.microsoft.com/office/powerpoint/2010/main" val="187068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Schriftgröße kann hier vergrößert werden, wenn Auswahl der Partner reduziert wird</a:t>
            </a:r>
          </a:p>
        </p:txBody>
      </p:sp>
      <p:sp>
        <p:nvSpPr>
          <p:cNvPr id="4" name="Foliennummernplatzhalter 3"/>
          <p:cNvSpPr>
            <a:spLocks noGrp="1"/>
          </p:cNvSpPr>
          <p:nvPr>
            <p:ph type="sldNum" sz="quarter" idx="10"/>
          </p:nvPr>
        </p:nvSpPr>
        <p:spPr/>
        <p:txBody>
          <a:bodyPr/>
          <a:lstStyle/>
          <a:p>
            <a:fld id="{31D91C82-CF24-48C1-9CAC-8C56AB950597}" type="slidenum">
              <a:rPr lang="de-DE" smtClean="0"/>
              <a:t>17</a:t>
            </a:fld>
            <a:endParaRPr lang="de-DE"/>
          </a:p>
        </p:txBody>
      </p:sp>
    </p:spTree>
    <p:extLst>
      <p:ext uri="{BB962C8B-B14F-4D97-AF65-F5344CB8AC3E}">
        <p14:creationId xmlns:p14="http://schemas.microsoft.com/office/powerpoint/2010/main" val="1883072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Schriftgröße kann hier vergrößert werden, wenn Auswahl der Partner reduziert wird</a:t>
            </a:r>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18</a:t>
            </a:fld>
            <a:endParaRPr lang="de-DE"/>
          </a:p>
        </p:txBody>
      </p:sp>
    </p:spTree>
    <p:extLst>
      <p:ext uri="{BB962C8B-B14F-4D97-AF65-F5344CB8AC3E}">
        <p14:creationId xmlns:p14="http://schemas.microsoft.com/office/powerpoint/2010/main" val="2493199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100" b="1" kern="1200" dirty="0">
                <a:solidFill>
                  <a:schemeClr val="tx1"/>
                </a:solidFill>
                <a:effectLst/>
                <a:latin typeface="Arial" panose="020B0604020202020204" pitchFamily="34" charset="0"/>
                <a:ea typeface="+mn-ea"/>
                <a:cs typeface="Arial" panose="020B0604020202020204" pitchFamily="34" charset="0"/>
              </a:rPr>
              <a:t>UAS7</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with</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l</a:t>
            </a:r>
            <a:r>
              <a:rPr lang="de-DE" sz="1100" b="0" kern="1200" dirty="0" err="1">
                <a:solidFill>
                  <a:schemeClr val="tx1"/>
                </a:solidFill>
                <a:effectLst/>
                <a:latin typeface="Arial" panose="020B0604020202020204" pitchFamily="34" charset="0"/>
                <a:ea typeface="+mn-ea"/>
                <a:cs typeface="Arial" panose="020B0604020202020204" pitchFamily="34" charset="0"/>
              </a:rPr>
              <a:t>iason</a:t>
            </a:r>
            <a:r>
              <a:rPr lang="de-DE" sz="1100" b="0" kern="1200" dirty="0">
                <a:solidFill>
                  <a:schemeClr val="tx1"/>
                </a:solidFill>
                <a:effectLst/>
                <a:latin typeface="Arial" panose="020B0604020202020204" pitchFamily="34" charset="0"/>
                <a:ea typeface="+mn-ea"/>
                <a:cs typeface="Arial" panose="020B0604020202020204" pitchFamily="34" charset="0"/>
              </a:rPr>
              <a:t> </a:t>
            </a:r>
            <a:r>
              <a:rPr lang="de-DE" sz="1100" b="0" kern="1200" dirty="0" err="1">
                <a:solidFill>
                  <a:schemeClr val="tx1"/>
                </a:solidFill>
                <a:effectLst/>
                <a:latin typeface="Arial" panose="020B0604020202020204" pitchFamily="34" charset="0"/>
                <a:ea typeface="+mn-ea"/>
                <a:cs typeface="Arial" panose="020B0604020202020204" pitchFamily="34" charset="0"/>
              </a:rPr>
              <a:t>offices</a:t>
            </a:r>
            <a:r>
              <a:rPr lang="de-DE" sz="1100" b="0" kern="1200" dirty="0">
                <a:solidFill>
                  <a:schemeClr val="tx1"/>
                </a:solidFill>
                <a:effectLst/>
                <a:latin typeface="Arial" panose="020B0604020202020204" pitchFamily="34" charset="0"/>
                <a:ea typeface="+mn-ea"/>
                <a:cs typeface="Arial" panose="020B0604020202020204" pitchFamily="34" charset="0"/>
              </a:rPr>
              <a:t> in New York, Sao Paulo)</a:t>
            </a:r>
          </a:p>
          <a:p>
            <a:pPr lvl="0"/>
            <a:r>
              <a:rPr lang="en-US" sz="1100" dirty="0">
                <a:latin typeface="Arial" panose="020B0604020202020204" pitchFamily="34" charset="0"/>
                <a:cs typeface="Arial" panose="020B0604020202020204" pitchFamily="34" charset="0"/>
              </a:rPr>
              <a:t>UAS7 is a strategic alliance of seven leading German Universities of Applied Sciences committed to excellence in teaching and research. UAS7 stands for: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well-established and future-oriented degree </a:t>
            </a:r>
            <a:r>
              <a:rPr lang="en-US" sz="1100" dirty="0" err="1">
                <a:latin typeface="Arial" panose="020B0604020202020204" pitchFamily="34" charset="0"/>
                <a:cs typeface="Arial" panose="020B0604020202020204" pitchFamily="34" charset="0"/>
              </a:rPr>
              <a:t>programmes</a:t>
            </a:r>
            <a:r>
              <a:rPr lang="en-US" sz="1100" dirty="0">
                <a:latin typeface="Arial" panose="020B0604020202020204" pitchFamily="34" charset="0"/>
                <a:cs typeface="Arial" panose="020B0604020202020204" pitchFamily="34" charset="0"/>
              </a:rPr>
              <a:t> 'made in Germany'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commitment to </a:t>
            </a:r>
            <a:r>
              <a:rPr lang="en-US" sz="1100" dirty="0" err="1">
                <a:latin typeface="Arial" panose="020B0604020202020204" pitchFamily="34" charset="0"/>
                <a:cs typeface="Arial" panose="020B0604020202020204" pitchFamily="34" charset="0"/>
              </a:rPr>
              <a:t>programmes</a:t>
            </a:r>
            <a:r>
              <a:rPr lang="en-US" sz="1100" dirty="0">
                <a:latin typeface="Arial" panose="020B0604020202020204" pitchFamily="34" charset="0"/>
                <a:cs typeface="Arial" panose="020B0604020202020204" pitchFamily="34" charset="0"/>
              </a:rPr>
              <a:t> of professional relevance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Application-oriented courses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international perspective on a distinctly European and German basis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efficient learning environments with small classes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close relationships to the German business community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locations in major cities throughout Germany</a:t>
            </a:r>
          </a:p>
          <a:p>
            <a:pPr marL="0" indent="0">
              <a:buFont typeface="Arial" panose="020B0604020202020204" pitchFamily="34" charset="0"/>
              <a:buNone/>
            </a:pPr>
            <a:endParaRPr lang="en-US" sz="1100" dirty="0">
              <a:latin typeface="Arial" panose="020B0604020202020204" pitchFamily="34" charset="0"/>
              <a:cs typeface="Arial" panose="020B0604020202020204" pitchFamily="34" charset="0"/>
            </a:endParaRPr>
          </a:p>
          <a:p>
            <a:pPr lvl="0"/>
            <a:r>
              <a:rPr lang="en-US" sz="1100" dirty="0">
                <a:latin typeface="Arial" panose="020B0604020202020204" pitchFamily="34" charset="0"/>
                <a:cs typeface="Arial" panose="020B0604020202020204" pitchFamily="34" charset="0"/>
              </a:rPr>
              <a:t>Members:</a:t>
            </a:r>
            <a:r>
              <a:rPr lang="en-US" sz="1100" baseline="0" dirty="0">
                <a:latin typeface="Arial" panose="020B0604020202020204" pitchFamily="34" charset="0"/>
                <a:cs typeface="Arial" panose="020B0604020202020204" pitchFamily="34" charset="0"/>
              </a:rPr>
              <a:t> </a:t>
            </a:r>
          </a:p>
          <a:p>
            <a:pPr marL="171450" lvl="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Berlin School of Economics and Law</a:t>
            </a:r>
          </a:p>
          <a:p>
            <a:pPr marL="171450" lvl="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Bremen City University of Applied Sciences</a:t>
            </a:r>
          </a:p>
          <a:p>
            <a:pPr marL="171450" lvl="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TH Cologne – University of Applied Sciences</a:t>
            </a:r>
          </a:p>
          <a:p>
            <a:pPr marL="171450" lvl="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Hamburg University of Applied Sciences</a:t>
            </a:r>
          </a:p>
          <a:p>
            <a:pPr marL="171450" lvl="0" indent="-171450">
              <a:buFont typeface="Arial" panose="020B0604020202020204" pitchFamily="34" charset="0"/>
              <a:buChar char="•"/>
            </a:pPr>
            <a:r>
              <a:rPr lang="en-US" sz="1100" baseline="0" dirty="0" err="1">
                <a:latin typeface="Arial" panose="020B0604020202020204" pitchFamily="34" charset="0"/>
                <a:cs typeface="Arial" panose="020B0604020202020204" pitchFamily="34" charset="0"/>
              </a:rPr>
              <a:t>Münster</a:t>
            </a:r>
            <a:r>
              <a:rPr lang="en-US" sz="1100" baseline="0" dirty="0">
                <a:latin typeface="Arial" panose="020B0604020202020204" pitchFamily="34" charset="0"/>
                <a:cs typeface="Arial" panose="020B0604020202020204" pitchFamily="34" charset="0"/>
              </a:rPr>
              <a:t> University of Applied Sciences</a:t>
            </a:r>
          </a:p>
          <a:p>
            <a:pPr marL="171450" lvl="0" indent="-171450">
              <a:buFont typeface="Arial" panose="020B0604020202020204" pitchFamily="34" charset="0"/>
              <a:buChar char="•"/>
            </a:pPr>
            <a:r>
              <a:rPr lang="en-US" sz="1100" baseline="0" dirty="0" err="1">
                <a:latin typeface="Arial" panose="020B0604020202020204" pitchFamily="34" charset="0"/>
                <a:cs typeface="Arial" panose="020B0604020202020204" pitchFamily="34" charset="0"/>
              </a:rPr>
              <a:t>Osnabrück</a:t>
            </a:r>
            <a:r>
              <a:rPr lang="en-US" sz="1100" baseline="0" dirty="0">
                <a:latin typeface="Arial" panose="020B0604020202020204" pitchFamily="34" charset="0"/>
                <a:cs typeface="Arial" panose="020B0604020202020204" pitchFamily="34" charset="0"/>
              </a:rPr>
              <a:t> University of Applied Sciences</a:t>
            </a:r>
          </a:p>
          <a:p>
            <a:pPr marL="171450" lvl="0" indent="-171450">
              <a:buFont typeface="Arial" panose="020B0604020202020204" pitchFamily="34" charset="0"/>
              <a:buChar char="•"/>
            </a:pPr>
            <a:r>
              <a:rPr lang="en-US" sz="1100" baseline="0" dirty="0">
                <a:latin typeface="Arial" panose="020B0604020202020204" pitchFamily="34" charset="0"/>
                <a:cs typeface="Arial" panose="020B0604020202020204" pitchFamily="34" charset="0"/>
              </a:rPr>
              <a:t>MUAS</a:t>
            </a:r>
            <a:endParaRPr lang="en-US" sz="1100" dirty="0">
              <a:latin typeface="Arial" panose="020B0604020202020204" pitchFamily="34" charset="0"/>
              <a:cs typeface="Arial" panose="020B0604020202020204" pitchFamily="34" charset="0"/>
            </a:endParaRPr>
          </a:p>
          <a:p>
            <a:pPr lvl="0"/>
            <a:endParaRPr lang="de-DE" sz="1100" b="0" kern="1200" dirty="0">
              <a:solidFill>
                <a:schemeClr val="tx1"/>
              </a:solidFill>
              <a:effectLst/>
              <a:latin typeface="Arial" panose="020B0604020202020204" pitchFamily="34" charset="0"/>
              <a:ea typeface="+mn-ea"/>
              <a:cs typeface="Arial" panose="020B0604020202020204" pitchFamily="34" charset="0"/>
            </a:endParaRPr>
          </a:p>
          <a:p>
            <a:pPr lvl="0"/>
            <a:r>
              <a:rPr lang="de-DE" sz="1100" b="1" kern="1200" dirty="0">
                <a:solidFill>
                  <a:schemeClr val="tx1"/>
                </a:solidFill>
                <a:effectLst/>
                <a:latin typeface="Arial" panose="020B0604020202020204" pitchFamily="34" charset="0"/>
                <a:ea typeface="+mn-ea"/>
                <a:cs typeface="Arial" panose="020B0604020202020204" pitchFamily="34" charset="0"/>
              </a:rPr>
              <a:t>Global E3 </a:t>
            </a:r>
          </a:p>
          <a:p>
            <a:pPr lvl="0"/>
            <a:r>
              <a:rPr lang="en-US" sz="1100" dirty="0">
                <a:latin typeface="Arial" panose="020B0604020202020204" pitchFamily="34" charset="0"/>
                <a:cs typeface="Arial" panose="020B0604020202020204" pitchFamily="34" charset="0"/>
              </a:rPr>
              <a:t>Global E³ is an exchange </a:t>
            </a:r>
            <a:r>
              <a:rPr lang="en-US" sz="1100" dirty="0" err="1">
                <a:latin typeface="Arial" panose="020B0604020202020204" pitchFamily="34" charset="0"/>
                <a:cs typeface="Arial" panose="020B0604020202020204" pitchFamily="34" charset="0"/>
              </a:rPr>
              <a:t>programme</a:t>
            </a:r>
            <a:r>
              <a:rPr lang="en-US" sz="1100" dirty="0">
                <a:latin typeface="Arial" panose="020B0604020202020204" pitchFamily="34" charset="0"/>
                <a:cs typeface="Arial" panose="020B0604020202020204" pitchFamily="34" charset="0"/>
              </a:rPr>
              <a:t> for engineering students.</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With member universities in over 20 countries, students at over 70 universities have the opportunity to study abroad. Global E³ exchanges about 250-300 students a year. Over 70 universities worldwide—35 in the United States and 39 in Asia, Australia/Pacific, Europe, Latin America, and the Middle East—comprise the Global E3 consortium. This consortium is administered by the Institute of International Education (IIE) in New York, under the guidance of the member-elected Executive Committee. Students from members of this consortium may apply to go to any participating university outside their own country. </a:t>
            </a:r>
          </a:p>
          <a:p>
            <a:pPr lvl="0"/>
            <a:endParaRPr lang="de-DE" sz="1100" kern="1200" dirty="0">
              <a:solidFill>
                <a:schemeClr val="tx1"/>
              </a:solidFill>
              <a:effectLst/>
              <a:latin typeface="Arial" panose="020B0604020202020204" pitchFamily="34" charset="0"/>
              <a:ea typeface="+mn-ea"/>
              <a:cs typeface="Arial" panose="020B0604020202020204" pitchFamily="34" charset="0"/>
            </a:endParaRPr>
          </a:p>
          <a:p>
            <a:pPr lvl="0"/>
            <a:r>
              <a:rPr lang="de-DE" sz="1100" b="1" kern="1200" dirty="0">
                <a:solidFill>
                  <a:schemeClr val="tx1"/>
                </a:solidFill>
                <a:effectLst/>
                <a:latin typeface="Arial" panose="020B0604020202020204" pitchFamily="34" charset="0"/>
                <a:ea typeface="+mn-ea"/>
                <a:cs typeface="Arial" panose="020B0604020202020204" pitchFamily="34" charset="0"/>
              </a:rPr>
              <a:t>UFA/DFH</a:t>
            </a:r>
          </a:p>
          <a:p>
            <a:pPr lvl="0"/>
            <a:r>
              <a:rPr lang="de-DE" sz="1100" dirty="0">
                <a:latin typeface="Arial" panose="020B0604020202020204" pitchFamily="34" charset="0"/>
                <a:cs typeface="Arial" panose="020B0604020202020204" pitchFamily="34" charset="0"/>
              </a:rPr>
              <a:t>The UFA/DFH </a:t>
            </a:r>
            <a:r>
              <a:rPr lang="de-DE" sz="1100" dirty="0" err="1">
                <a:latin typeface="Arial" panose="020B0604020202020204" pitchFamily="34" charset="0"/>
                <a:cs typeface="Arial" panose="020B0604020202020204" pitchFamily="34" charset="0"/>
              </a:rPr>
              <a:t>is</a:t>
            </a:r>
            <a:r>
              <a:rPr lang="de-DE" sz="1100" dirty="0">
                <a:latin typeface="Arial" panose="020B0604020202020204" pitchFamily="34" charset="0"/>
                <a:cs typeface="Arial" panose="020B0604020202020204" pitchFamily="34" charset="0"/>
              </a:rPr>
              <a:t> a </a:t>
            </a:r>
            <a:r>
              <a:rPr lang="de-DE" sz="1100" dirty="0" err="1">
                <a:latin typeface="Arial" panose="020B0604020202020204" pitchFamily="34" charset="0"/>
                <a:cs typeface="Arial" panose="020B0604020202020204" pitchFamily="34" charset="0"/>
              </a:rPr>
              <a:t>network</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of</a:t>
            </a:r>
            <a:r>
              <a:rPr lang="de-DE" sz="1100" dirty="0">
                <a:latin typeface="Arial" panose="020B0604020202020204" pitchFamily="34" charset="0"/>
                <a:cs typeface="Arial" panose="020B0604020202020204" pitchFamily="34" charset="0"/>
              </a:rPr>
              <a:t> 186 </a:t>
            </a:r>
            <a:r>
              <a:rPr lang="de-DE" sz="1100" dirty="0" err="1">
                <a:latin typeface="Arial" panose="020B0604020202020204" pitchFamily="34" charset="0"/>
                <a:cs typeface="Arial" panose="020B0604020202020204" pitchFamily="34" charset="0"/>
              </a:rPr>
              <a:t>universities</a:t>
            </a:r>
            <a:r>
              <a:rPr lang="de-DE" sz="1100" dirty="0">
                <a:latin typeface="Arial" panose="020B0604020202020204" pitchFamily="34" charset="0"/>
                <a:cs typeface="Arial" panose="020B0604020202020204" pitchFamily="34" charset="0"/>
              </a:rPr>
              <a:t> in Germany </a:t>
            </a:r>
            <a:r>
              <a:rPr lang="de-DE" sz="1100" dirty="0" err="1">
                <a:latin typeface="Arial" panose="020B0604020202020204" pitchFamily="34" charset="0"/>
                <a:cs typeface="Arial" panose="020B0604020202020204" pitchFamily="34" charset="0"/>
              </a:rPr>
              <a:t>and</a:t>
            </a:r>
            <a:r>
              <a:rPr lang="de-DE" sz="1100" dirty="0">
                <a:latin typeface="Arial" panose="020B0604020202020204" pitchFamily="34" charset="0"/>
                <a:cs typeface="Arial" panose="020B0604020202020204" pitchFamily="34" charset="0"/>
              </a:rPr>
              <a:t> France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which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offers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183 </a:t>
            </a:r>
            <a:r>
              <a:rPr lang="de-DE" sz="1100" baseline="0" dirty="0" err="1">
                <a:latin typeface="Arial" panose="020B0604020202020204" pitchFamily="34" charset="0"/>
                <a:cs typeface="Arial" panose="020B0604020202020204" pitchFamily="34" charset="0"/>
              </a:rPr>
              <a:t>binational</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trinational</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programmes</a:t>
            </a:r>
            <a:r>
              <a:rPr lang="de-DE" sz="1100" baseline="0" dirty="0">
                <a:latin typeface="Arial" panose="020B0604020202020204" pitchFamily="34" charset="0"/>
                <a:cs typeface="Arial" panose="020B0604020202020204" pitchFamily="34" charset="0"/>
              </a:rPr>
              <a:t>.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moment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approx</a:t>
            </a:r>
            <a:r>
              <a:rPr lang="de-DE" sz="1100" baseline="0" dirty="0">
                <a:latin typeface="Arial" panose="020B0604020202020204" pitchFamily="34" charset="0"/>
                <a:cs typeface="Arial" panose="020B0604020202020204" pitchFamily="34" charset="0"/>
              </a:rPr>
              <a:t>. 6.500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are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enrolled</a:t>
            </a:r>
            <a:r>
              <a:rPr lang="de-DE" sz="1100" baseline="0" dirty="0">
                <a:latin typeface="Arial" panose="020B0604020202020204" pitchFamily="34" charset="0"/>
                <a:cs typeface="Arial" panose="020B0604020202020204" pitchFamily="34" charset="0"/>
              </a:rPr>
              <a:t> in </a:t>
            </a:r>
            <a:r>
              <a:rPr lang="de-DE" sz="1100" baseline="0" dirty="0" err="1">
                <a:latin typeface="Arial" panose="020B0604020202020204" pitchFamily="34" charset="0"/>
                <a:cs typeface="Arial" panose="020B0604020202020204" pitchFamily="34" charset="0"/>
              </a:rPr>
              <a:t>these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programmes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Our</a:t>
            </a:r>
            <a:r>
              <a:rPr lang="de-DE" sz="1100" baseline="0" dirty="0">
                <a:latin typeface="Arial" panose="020B0604020202020204" pitchFamily="34" charset="0"/>
                <a:cs typeface="Arial" panose="020B0604020202020204" pitchFamily="34" charset="0"/>
              </a:rPr>
              <a:t> Department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Applied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Mechatronics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offers</a:t>
            </a:r>
            <a:r>
              <a:rPr lang="de-DE" sz="1100" baseline="0" dirty="0">
                <a:latin typeface="Arial" panose="020B0604020202020204" pitchFamily="34" charset="0"/>
                <a:cs typeface="Arial" panose="020B0604020202020204" pitchFamily="34" charset="0"/>
              </a:rPr>
              <a:t> a German-French </a:t>
            </a:r>
            <a:r>
              <a:rPr lang="de-DE" sz="1100" baseline="0" dirty="0" err="1">
                <a:latin typeface="Arial" panose="020B0604020202020204" pitchFamily="34" charset="0"/>
                <a:cs typeface="Arial" panose="020B0604020202020204" pitchFamily="34" charset="0"/>
              </a:rPr>
              <a:t>study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programme</a:t>
            </a:r>
            <a:r>
              <a:rPr lang="de-DE" sz="1100" baseline="0" dirty="0">
                <a:latin typeface="Arial" panose="020B0604020202020204" pitchFamily="34" charset="0"/>
                <a:cs typeface="Arial" panose="020B0604020202020204" pitchFamily="34" charset="0"/>
              </a:rPr>
              <a:t> in „</a:t>
            </a:r>
            <a:r>
              <a:rPr lang="de-DE" sz="1100" baseline="0" dirty="0" err="1">
                <a:latin typeface="Arial" panose="020B0604020202020204" pitchFamily="34" charset="0"/>
                <a:cs typeface="Arial" panose="020B0604020202020204" pitchFamily="34" charset="0"/>
              </a:rPr>
              <a:t>Production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Automation“ </a:t>
            </a:r>
            <a:r>
              <a:rPr lang="de-DE" sz="1100" baseline="0" dirty="0" err="1">
                <a:latin typeface="Arial" panose="020B0604020202020204" pitchFamily="34" charset="0"/>
                <a:cs typeface="Arial" panose="020B0604020202020204" pitchFamily="34" charset="0"/>
              </a:rPr>
              <a:t>together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French </a:t>
            </a:r>
            <a:r>
              <a:rPr lang="de-DE" sz="1100" baseline="0" dirty="0" err="1">
                <a:latin typeface="Arial" panose="020B0604020202020204" pitchFamily="34" charset="0"/>
                <a:cs typeface="Arial" panose="020B0604020202020204" pitchFamily="34" charset="0"/>
              </a:rPr>
              <a:t>partner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university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Ecole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Polytechnique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Fondation</a:t>
            </a:r>
            <a:r>
              <a:rPr lang="de-DE" sz="1100" baseline="0" dirty="0">
                <a:latin typeface="Arial" panose="020B0604020202020204" pitchFamily="34" charset="0"/>
                <a:cs typeface="Arial" panose="020B0604020202020204" pitchFamily="34" charset="0"/>
              </a:rPr>
              <a:t> (EPF) in </a:t>
            </a:r>
            <a:r>
              <a:rPr lang="de-DE" sz="1100" baseline="0" dirty="0" err="1">
                <a:latin typeface="Arial" panose="020B0604020202020204" pitchFamily="34" charset="0"/>
                <a:cs typeface="Arial" panose="020B0604020202020204" pitchFamily="34" charset="0"/>
              </a:rPr>
              <a:t>Sceaux</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near</a:t>
            </a:r>
            <a:r>
              <a:rPr lang="de-DE" sz="1100" baseline="0" dirty="0">
                <a:latin typeface="Arial" panose="020B0604020202020204" pitchFamily="34" charset="0"/>
                <a:cs typeface="Arial" panose="020B0604020202020204" pitchFamily="34" charset="0"/>
              </a:rPr>
              <a:t> Paris.</a:t>
            </a:r>
          </a:p>
          <a:p>
            <a:pPr lvl="0"/>
            <a:endParaRPr lang="de-DE" sz="1100" kern="1200" dirty="0">
              <a:solidFill>
                <a:schemeClr val="tx1"/>
              </a:solidFill>
              <a:effectLst/>
              <a:latin typeface="Arial" panose="020B0604020202020204" pitchFamily="34" charset="0"/>
              <a:ea typeface="+mn-ea"/>
              <a:cs typeface="Arial" panose="020B0604020202020204" pitchFamily="34" charset="0"/>
            </a:endParaRPr>
          </a:p>
          <a:p>
            <a:pPr lvl="0"/>
            <a:r>
              <a:rPr lang="de-DE" sz="1100" b="1" kern="1200" dirty="0">
                <a:solidFill>
                  <a:schemeClr val="tx1"/>
                </a:solidFill>
                <a:effectLst/>
                <a:latin typeface="Arial" panose="020B0604020202020204" pitchFamily="34" charset="0"/>
                <a:ea typeface="+mn-ea"/>
                <a:cs typeface="Arial" panose="020B0604020202020204" pitchFamily="34" charset="0"/>
              </a:rPr>
              <a:t>DHIK</a:t>
            </a:r>
            <a:r>
              <a:rPr lang="de-DE" sz="1100" b="1"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a:solidFill>
                  <a:schemeClr val="tx1"/>
                </a:solidFill>
                <a:effectLst/>
                <a:latin typeface="Arial" panose="020B0604020202020204" pitchFamily="34" charset="0"/>
                <a:ea typeface="+mn-ea"/>
                <a:cs typeface="Arial" panose="020B0604020202020204" pitchFamily="34" charset="0"/>
              </a:rPr>
              <a:t>(CDHAW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Tongji</a:t>
            </a:r>
            <a:r>
              <a:rPr lang="de-DE" sz="1100" b="0" kern="1200" baseline="0" dirty="0">
                <a:solidFill>
                  <a:schemeClr val="tx1"/>
                </a:solidFill>
                <a:effectLst/>
                <a:latin typeface="Arial" panose="020B0604020202020204" pitchFamily="34" charset="0"/>
                <a:ea typeface="+mn-ea"/>
                <a:cs typeface="Arial" panose="020B0604020202020204" pitchFamily="34" charset="0"/>
              </a:rPr>
              <a:t> University in China </a:t>
            </a:r>
            <a:r>
              <a:rPr lang="de-DE" sz="1100" b="0" kern="1200" baseline="0" dirty="0" err="1">
                <a:solidFill>
                  <a:schemeClr val="tx1"/>
                </a:solidFill>
                <a:effectLst/>
                <a:latin typeface="Arial" panose="020B0604020202020204" pitchFamily="34" charset="0"/>
                <a:ea typeface="+mn-ea"/>
                <a:cs typeface="Arial" panose="020B0604020202020204" pitchFamily="34" charset="0"/>
              </a:rPr>
              <a:t>and</a:t>
            </a:r>
            <a:r>
              <a:rPr lang="de-DE" sz="1100" b="0" kern="1200" baseline="0" dirty="0">
                <a:solidFill>
                  <a:schemeClr val="tx1"/>
                </a:solidFill>
                <a:effectLst/>
                <a:latin typeface="Arial" panose="020B0604020202020204" pitchFamily="34" charset="0"/>
                <a:ea typeface="+mn-ea"/>
                <a:cs typeface="Arial" panose="020B0604020202020204" pitchFamily="34" charset="0"/>
              </a:rPr>
              <a:t> MDHK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Tec</a:t>
            </a:r>
            <a:r>
              <a:rPr lang="de-DE" sz="1100" b="0" kern="1200" baseline="0" dirty="0">
                <a:solidFill>
                  <a:schemeClr val="tx1"/>
                </a:solidFill>
                <a:effectLst/>
                <a:latin typeface="Arial" panose="020B0604020202020204" pitchFamily="34" charset="0"/>
                <a:ea typeface="+mn-ea"/>
                <a:cs typeface="Arial" panose="020B0604020202020204" pitchFamily="34" charset="0"/>
              </a:rPr>
              <a:t> de Monterrey in Mexico)</a:t>
            </a:r>
            <a:r>
              <a:rPr lang="de-DE" sz="1100" b="0" dirty="0">
                <a:effectLst/>
                <a:latin typeface="Arial" panose="020B0604020202020204" pitchFamily="34" charset="0"/>
                <a:ea typeface="Calibri"/>
                <a:cs typeface="Arial" panose="020B0604020202020204" pitchFamily="34" charset="0"/>
              </a:rPr>
              <a:t> </a:t>
            </a:r>
          </a:p>
          <a:p>
            <a:r>
              <a:rPr lang="en-US" sz="1100" dirty="0">
                <a:latin typeface="Arial" panose="020B0604020202020204" pitchFamily="34" charset="0"/>
                <a:cs typeface="Arial" panose="020B0604020202020204" pitchFamily="34" charset="0"/>
              </a:rPr>
              <a:t>The German University Consortium for International </a:t>
            </a:r>
            <a:r>
              <a:rPr lang="en-US" sz="1100" dirty="0" err="1">
                <a:latin typeface="Arial" panose="020B0604020202020204" pitchFamily="34" charset="0"/>
                <a:cs typeface="Arial" panose="020B0604020202020204" pitchFamily="34" charset="0"/>
              </a:rPr>
              <a:t>Cooperations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Deutsches</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Hochschulkonsortium</a:t>
            </a:r>
            <a:r>
              <a:rPr lang="en-US" sz="1100" dirty="0">
                <a:latin typeface="Arial" panose="020B0604020202020204" pitchFamily="34" charset="0"/>
                <a:cs typeface="Arial" panose="020B0604020202020204" pitchFamily="34" charset="0"/>
              </a:rPr>
              <a:t> für </a:t>
            </a:r>
            <a:r>
              <a:rPr lang="en-US" sz="1100" dirty="0" err="1">
                <a:latin typeface="Arial" panose="020B0604020202020204" pitchFamily="34" charset="0"/>
                <a:cs typeface="Arial" panose="020B0604020202020204" pitchFamily="34" charset="0"/>
              </a:rPr>
              <a:t>Internationale</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Kooperationen</a:t>
            </a:r>
            <a:r>
              <a:rPr lang="en-US" sz="1100" dirty="0">
                <a:latin typeface="Arial" panose="020B0604020202020204" pitchFamily="34" charset="0"/>
                <a:cs typeface="Arial" panose="020B0604020202020204" pitchFamily="34" charset="0"/>
              </a:rPr>
              <a:t> – DHIK) unites 26 German Universities of Applied Sciences, who offer exchange and double degree </a:t>
            </a:r>
            <a:r>
              <a:rPr lang="en-US" sz="1100" dirty="0" err="1">
                <a:latin typeface="Arial" panose="020B0604020202020204" pitchFamily="34" charset="0"/>
                <a:cs typeface="Arial" panose="020B0604020202020204" pitchFamily="34" charset="0"/>
              </a:rPr>
              <a:t>programmes</a:t>
            </a:r>
            <a:r>
              <a:rPr lang="en-US" sz="1100" dirty="0">
                <a:latin typeface="Arial" panose="020B0604020202020204" pitchFamily="34" charset="0"/>
                <a:cs typeface="Arial" panose="020B0604020202020204" pitchFamily="34" charset="0"/>
              </a:rPr>
              <a:t> for engineering students with foreign universities.</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The </a:t>
            </a:r>
            <a:r>
              <a:rPr lang="en-US" sz="1100" dirty="0" err="1">
                <a:latin typeface="Arial" panose="020B0604020202020204" pitchFamily="34" charset="0"/>
                <a:cs typeface="Arial" panose="020B0604020202020204" pitchFamily="34" charset="0"/>
              </a:rPr>
              <a:t>programmes</a:t>
            </a:r>
            <a:r>
              <a:rPr lang="en-US" sz="1100" dirty="0">
                <a:latin typeface="Arial" panose="020B0604020202020204" pitchFamily="34" charset="0"/>
                <a:cs typeface="Arial" panose="020B0604020202020204" pitchFamily="34" charset="0"/>
              </a:rPr>
              <a:t> combine the profile of applied sciences education with intercultural experience and knowledge, valuable for industries operating in both countries. At present the DHIK maintains partnerships with </a:t>
            </a:r>
            <a:r>
              <a:rPr lang="en-US" sz="1100" dirty="0" err="1">
                <a:latin typeface="Arial" panose="020B0604020202020204" pitchFamily="34" charset="0"/>
                <a:cs typeface="Arial" panose="020B0604020202020204" pitchFamily="34" charset="0"/>
              </a:rPr>
              <a:t>Tongji</a:t>
            </a:r>
            <a:r>
              <a:rPr lang="en-US" sz="1100" dirty="0">
                <a:latin typeface="Arial" panose="020B0604020202020204" pitchFamily="34" charset="0"/>
                <a:cs typeface="Arial" panose="020B0604020202020204" pitchFamily="34" charset="0"/>
              </a:rPr>
              <a:t> University in Shanghai, China (CDHAW)</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 the </a:t>
            </a:r>
            <a:r>
              <a:rPr lang="en-US" sz="1100" dirty="0" err="1">
                <a:latin typeface="Arial" panose="020B0604020202020204" pitchFamily="34" charset="0"/>
                <a:cs typeface="Arial" panose="020B0604020202020204" pitchFamily="34" charset="0"/>
              </a:rPr>
              <a:t>Tecnológico</a:t>
            </a:r>
            <a:r>
              <a:rPr lang="en-US" sz="1100" dirty="0">
                <a:latin typeface="Arial" panose="020B0604020202020204" pitchFamily="34" charset="0"/>
                <a:cs typeface="Arial" panose="020B0604020202020204" pitchFamily="34" charset="0"/>
              </a:rPr>
              <a:t> de Monterrey in Monterrey, Mexico</a:t>
            </a:r>
            <a:r>
              <a:rPr lang="en-US" sz="1100" baseline="0" dirty="0">
                <a:latin typeface="Arial" panose="020B0604020202020204" pitchFamily="34" charset="0"/>
                <a:cs typeface="Arial" panose="020B0604020202020204" pitchFamily="34" charset="0"/>
              </a:rPr>
              <a:t> (MDHK).</a:t>
            </a:r>
            <a:endParaRPr lang="de-DE" sz="110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19</a:t>
            </a:fld>
            <a:endParaRPr lang="de-DE"/>
          </a:p>
        </p:txBody>
      </p:sp>
    </p:spTree>
    <p:extLst>
      <p:ext uri="{BB962C8B-B14F-4D97-AF65-F5344CB8AC3E}">
        <p14:creationId xmlns:p14="http://schemas.microsoft.com/office/powerpoint/2010/main" val="138076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b="1"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45D1671-62F6-934B-857A-194EA804F61C}" type="slidenum">
              <a:rPr lang="de-DE" smtClean="0"/>
              <a:t>2</a:t>
            </a:fld>
            <a:endParaRPr lang="de-DE"/>
          </a:p>
        </p:txBody>
      </p:sp>
    </p:spTree>
    <p:extLst>
      <p:ext uri="{BB962C8B-B14F-4D97-AF65-F5344CB8AC3E}">
        <p14:creationId xmlns:p14="http://schemas.microsoft.com/office/powerpoint/2010/main" val="1870687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0" kern="1200" dirty="0" err="1">
                <a:solidFill>
                  <a:schemeClr val="tx1"/>
                </a:solidFill>
                <a:effectLst/>
                <a:latin typeface="Arial" panose="020B0604020202020204" pitchFamily="34" charset="0"/>
                <a:ea typeface="+mn-ea"/>
                <a:cs typeface="Arial" panose="020B0604020202020204" pitchFamily="34" charset="0"/>
              </a:rPr>
              <a:t>Besides</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over</a:t>
            </a:r>
            <a:r>
              <a:rPr lang="de-DE" sz="1100" b="0" kern="1200" baseline="0" dirty="0">
                <a:solidFill>
                  <a:schemeClr val="tx1"/>
                </a:solidFill>
                <a:effectLst/>
                <a:latin typeface="Arial" panose="020B0604020202020204" pitchFamily="34" charset="0"/>
                <a:ea typeface="+mn-ea"/>
                <a:cs typeface="Arial" panose="020B0604020202020204" pitchFamily="34" charset="0"/>
              </a:rPr>
              <a:t> 200 </a:t>
            </a:r>
            <a:r>
              <a:rPr lang="de-DE" sz="1100" b="0" kern="1200" baseline="0" dirty="0" err="1">
                <a:solidFill>
                  <a:schemeClr val="tx1"/>
                </a:solidFill>
                <a:effectLst/>
                <a:latin typeface="Arial" panose="020B0604020202020204" pitchFamily="34" charset="0"/>
                <a:ea typeface="+mn-ea"/>
                <a:cs typeface="Arial" panose="020B0604020202020204" pitchFamily="34" charset="0"/>
              </a:rPr>
              <a:t>partner</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univerisities</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world-wide</a:t>
            </a:r>
            <a:r>
              <a:rPr lang="de-DE" sz="1100" b="0" kern="1200" baseline="0" dirty="0">
                <a:solidFill>
                  <a:schemeClr val="tx1"/>
                </a:solidFill>
                <a:effectLst/>
                <a:latin typeface="Arial" panose="020B0604020202020204" pitchFamily="34" charset="0"/>
                <a:ea typeface="+mn-ea"/>
                <a:cs typeface="Arial" panose="020B0604020202020204" pitchFamily="34" charset="0"/>
              </a:rPr>
              <a:t>, MUAS </a:t>
            </a:r>
            <a:r>
              <a:rPr lang="de-DE" sz="1100" b="0" kern="1200" baseline="0" dirty="0" err="1">
                <a:solidFill>
                  <a:schemeClr val="tx1"/>
                </a:solidFill>
                <a:effectLst/>
                <a:latin typeface="Arial" panose="020B0604020202020204" pitchFamily="34" charset="0"/>
                <a:ea typeface="+mn-ea"/>
                <a:cs typeface="Arial" panose="020B0604020202020204" pitchFamily="34" charset="0"/>
              </a:rPr>
              <a:t>has</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three</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strategic</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partner</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universities</a:t>
            </a:r>
            <a:r>
              <a:rPr lang="de-DE" sz="1100" b="0" kern="1200" baseline="0" dirty="0">
                <a:solidFill>
                  <a:schemeClr val="tx1"/>
                </a:solidFill>
                <a:effectLst/>
                <a:latin typeface="Arial" panose="020B0604020202020204" pitchFamily="34" charset="0"/>
                <a:ea typeface="+mn-ea"/>
                <a:cs typeface="Arial" panose="020B0604020202020204" pitchFamily="34" charset="0"/>
              </a:rPr>
              <a:t>:</a:t>
            </a:r>
          </a:p>
          <a:p>
            <a:endParaRPr lang="de-DE" sz="1100" b="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de-DE" sz="1100" b="0" kern="1200" dirty="0">
                <a:solidFill>
                  <a:schemeClr val="tx1"/>
                </a:solidFill>
                <a:effectLst/>
                <a:latin typeface="Arial" panose="020B0604020202020204" pitchFamily="34" charset="0"/>
                <a:ea typeface="+mn-ea"/>
                <a:cs typeface="Arial" panose="020B0604020202020204" pitchFamily="34" charset="0"/>
              </a:rPr>
              <a:t>California</a:t>
            </a:r>
            <a:r>
              <a:rPr lang="de-DE" sz="1100" b="0" kern="1200" baseline="0" dirty="0">
                <a:solidFill>
                  <a:schemeClr val="tx1"/>
                </a:solidFill>
                <a:effectLst/>
                <a:latin typeface="Arial" panose="020B0604020202020204" pitchFamily="34" charset="0"/>
                <a:ea typeface="+mn-ea"/>
                <a:cs typeface="Arial" panose="020B0604020202020204" pitchFamily="34" charset="0"/>
              </a:rPr>
              <a:t> </a:t>
            </a:r>
            <a:r>
              <a:rPr lang="de-DE" sz="1100" b="0" kern="1200" baseline="0" dirty="0" err="1">
                <a:solidFill>
                  <a:schemeClr val="tx1"/>
                </a:solidFill>
                <a:effectLst/>
                <a:latin typeface="Arial" panose="020B0604020202020204" pitchFamily="34" charset="0"/>
                <a:ea typeface="+mn-ea"/>
                <a:cs typeface="Arial" panose="020B0604020202020204" pitchFamily="34" charset="0"/>
              </a:rPr>
              <a:t>Polytechnic</a:t>
            </a:r>
            <a:r>
              <a:rPr lang="de-DE" sz="1100" b="0" kern="1200" baseline="0" dirty="0">
                <a:solidFill>
                  <a:schemeClr val="tx1"/>
                </a:solidFill>
                <a:effectLst/>
                <a:latin typeface="Arial" panose="020B0604020202020204" pitchFamily="34" charset="0"/>
                <a:ea typeface="+mn-ea"/>
                <a:cs typeface="Arial" panose="020B0604020202020204" pitchFamily="34" charset="0"/>
              </a:rPr>
              <a:t> State University in San Luis </a:t>
            </a:r>
            <a:r>
              <a:rPr lang="de-DE" sz="1100" b="0" kern="1200" baseline="0" dirty="0" err="1">
                <a:solidFill>
                  <a:schemeClr val="tx1"/>
                </a:solidFill>
                <a:effectLst/>
                <a:latin typeface="Arial" panose="020B0604020202020204" pitchFamily="34" charset="0"/>
                <a:ea typeface="+mn-ea"/>
                <a:cs typeface="Arial" panose="020B0604020202020204" pitchFamily="34" charset="0"/>
              </a:rPr>
              <a:t>Obispo</a:t>
            </a:r>
            <a:endParaRPr lang="de-DE" sz="1100" b="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de-DE" sz="1100" kern="1200" dirty="0">
                <a:solidFill>
                  <a:schemeClr val="tx1"/>
                </a:solidFill>
                <a:effectLst/>
                <a:latin typeface="Arial" panose="020B0604020202020204" pitchFamily="34" charset="0"/>
                <a:ea typeface="+mn-ea"/>
                <a:cs typeface="Arial" panose="020B0604020202020204" pitchFamily="34" charset="0"/>
              </a:rPr>
              <a:t>TAMK in Tampere, Finnland</a:t>
            </a:r>
          </a:p>
          <a:p>
            <a:pPr marL="171450" lvl="0" indent="-171450">
              <a:buFont typeface="Arial" panose="020B0604020202020204" pitchFamily="34" charset="0"/>
              <a:buChar char="•"/>
            </a:pPr>
            <a:r>
              <a:rPr lang="de-DE" sz="1100" kern="1200" dirty="0">
                <a:solidFill>
                  <a:schemeClr val="tx1"/>
                </a:solidFill>
                <a:effectLst/>
                <a:latin typeface="Arial" panose="020B0604020202020204" pitchFamily="34" charset="0"/>
                <a:ea typeface="+mn-ea"/>
                <a:cs typeface="Arial" panose="020B0604020202020204" pitchFamily="34" charset="0"/>
              </a:rPr>
              <a:t>INUAS </a:t>
            </a:r>
            <a:r>
              <a:rPr lang="de-DE" sz="1100" dirty="0">
                <a:effectLst/>
                <a:latin typeface="Arial" panose="020B0604020202020204" pitchFamily="34" charset="0"/>
                <a:ea typeface="Calibri"/>
                <a:cs typeface="Arial" panose="020B0604020202020204" pitchFamily="34" charset="0"/>
              </a:rPr>
              <a:t> (FH Campus Wien, ZHAW in</a:t>
            </a:r>
            <a:r>
              <a:rPr lang="de-DE" sz="1100" baseline="0" dirty="0">
                <a:effectLst/>
                <a:latin typeface="Arial" panose="020B0604020202020204" pitchFamily="34" charset="0"/>
                <a:ea typeface="Calibri"/>
                <a:cs typeface="Arial" panose="020B0604020202020204" pitchFamily="34" charset="0"/>
              </a:rPr>
              <a:t> </a:t>
            </a:r>
            <a:r>
              <a:rPr lang="de-DE" sz="1100" baseline="0" dirty="0" err="1">
                <a:effectLst/>
                <a:latin typeface="Arial" panose="020B0604020202020204" pitchFamily="34" charset="0"/>
                <a:ea typeface="Calibri"/>
                <a:cs typeface="Arial" panose="020B0604020202020204" pitchFamily="34" charset="0"/>
              </a:rPr>
              <a:t>Zurich</a:t>
            </a:r>
            <a:r>
              <a:rPr lang="de-DE" sz="1100" baseline="0" dirty="0">
                <a:effectLst/>
                <a:latin typeface="Arial" panose="020B0604020202020204" pitchFamily="34" charset="0"/>
                <a:ea typeface="Calibri"/>
                <a:cs typeface="Arial" panose="020B0604020202020204" pitchFamily="34" charset="0"/>
              </a:rPr>
              <a:t>)</a:t>
            </a:r>
            <a:endParaRPr lang="de-DE" sz="1100" dirty="0">
              <a:effectLst/>
              <a:latin typeface="Arial" panose="020B0604020202020204" pitchFamily="34" charset="0"/>
              <a:ea typeface="Calibri"/>
              <a:cs typeface="Arial" panose="020B0604020202020204" pitchFamily="34" charset="0"/>
            </a:endParaRP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MUAS </a:t>
            </a:r>
            <a:r>
              <a:rPr lang="de-DE" sz="1100" dirty="0" err="1">
                <a:latin typeface="Arial" panose="020B0604020202020204" pitchFamily="34" charset="0"/>
                <a:cs typeface="Arial" panose="020B0604020202020204" pitchFamily="34" charset="0"/>
              </a:rPr>
              <a:t>has</a:t>
            </a:r>
            <a:r>
              <a:rPr lang="de-DE" sz="1100" dirty="0">
                <a:latin typeface="Arial" panose="020B0604020202020204" pitchFamily="34" charset="0"/>
                <a:cs typeface="Arial" panose="020B0604020202020204" pitchFamily="34" charset="0"/>
              </a:rPr>
              <a:t> a </a:t>
            </a:r>
            <a:r>
              <a:rPr lang="de-DE" sz="1100" dirty="0" err="1">
                <a:latin typeface="Arial" panose="020B0604020202020204" pitchFamily="34" charset="0"/>
                <a:cs typeface="Arial" panose="020B0604020202020204" pitchFamily="34" charset="0"/>
              </a:rPr>
              <a:t>close</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relationship</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to</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its</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strategic</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partners</a:t>
            </a:r>
            <a:r>
              <a:rPr lang="de-DE" sz="1100" baseline="0" dirty="0">
                <a:latin typeface="Arial" panose="020B0604020202020204" pitchFamily="34" charset="0"/>
                <a:cs typeface="Arial" panose="020B0604020202020204" pitchFamily="34" charset="0"/>
              </a:rPr>
              <a:t>. Not </a:t>
            </a:r>
            <a:r>
              <a:rPr lang="de-DE" sz="1100" baseline="0" dirty="0" err="1">
                <a:latin typeface="Arial" panose="020B0604020202020204" pitchFamily="34" charset="0"/>
                <a:cs typeface="Arial" panose="020B0604020202020204" pitchFamily="34" charset="0"/>
              </a:rPr>
              <a:t>only</a:t>
            </a:r>
            <a:r>
              <a:rPr lang="de-DE" sz="1100" baseline="0" dirty="0">
                <a:latin typeface="Arial" panose="020B0604020202020204" pitchFamily="34" charset="0"/>
                <a:cs typeface="Arial" panose="020B0604020202020204" pitchFamily="34" charset="0"/>
              </a:rPr>
              <a:t> do </a:t>
            </a:r>
            <a:r>
              <a:rPr lang="de-DE" sz="1100" baseline="0" dirty="0" err="1">
                <a:latin typeface="Arial" panose="020B0604020202020204" pitchFamily="34" charset="0"/>
                <a:cs typeface="Arial" panose="020B0604020202020204" pitchFamily="34" charset="0"/>
              </a:rPr>
              <a:t>we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exchange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professors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staff</a:t>
            </a:r>
            <a:r>
              <a:rPr lang="de-DE" sz="1100" baseline="0" dirty="0">
                <a:latin typeface="Arial" panose="020B0604020202020204" pitchFamily="34" charset="0"/>
                <a:cs typeface="Arial" panose="020B0604020202020204" pitchFamily="34" charset="0"/>
              </a:rPr>
              <a:t>, but </a:t>
            </a:r>
            <a:r>
              <a:rPr lang="de-DE" sz="1100" baseline="0" dirty="0" err="1">
                <a:latin typeface="Arial" panose="020B0604020202020204" pitchFamily="34" charset="0"/>
                <a:cs typeface="Arial" panose="020B0604020202020204" pitchFamily="34" charset="0"/>
              </a:rPr>
              <a:t>we</a:t>
            </a:r>
            <a:r>
              <a:rPr lang="de-DE" sz="1100" baseline="0" dirty="0">
                <a:latin typeface="Arial" panose="020B0604020202020204" pitchFamily="34" charset="0"/>
                <a:cs typeface="Arial" panose="020B0604020202020204" pitchFamily="34" charset="0"/>
              </a:rPr>
              <a:t> also </a:t>
            </a:r>
            <a:r>
              <a:rPr lang="de-DE" sz="1100" baseline="0" dirty="0" err="1">
                <a:latin typeface="Arial" panose="020B0604020202020204" pitchFamily="34" charset="0"/>
                <a:cs typeface="Arial" panose="020B0604020202020204" pitchFamily="34" charset="0"/>
              </a:rPr>
              <a:t>work</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closely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together</a:t>
            </a:r>
            <a:r>
              <a:rPr lang="de-DE" sz="1100" baseline="0" dirty="0">
                <a:latin typeface="Arial" panose="020B0604020202020204" pitchFamily="34" charset="0"/>
                <a:cs typeface="Arial" panose="020B0604020202020204" pitchFamily="34" charset="0"/>
              </a:rPr>
              <a:t> on </a:t>
            </a:r>
            <a:r>
              <a:rPr lang="de-DE" sz="1100" baseline="0" dirty="0" err="1">
                <a:latin typeface="Arial" panose="020B0604020202020204" pitchFamily="34" charset="0"/>
                <a:cs typeface="Arial" panose="020B0604020202020204" pitchFamily="34" charset="0"/>
              </a:rPr>
              <a:t>common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topics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research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teaching</a:t>
            </a:r>
            <a:r>
              <a:rPr lang="de-DE" sz="1100" baseline="0" dirty="0">
                <a:latin typeface="Arial" panose="020B0604020202020204" pitchFamily="34" charset="0"/>
                <a:cs typeface="Arial" panose="020B0604020202020204" pitchFamily="34" charset="0"/>
              </a:rPr>
              <a:t>).</a:t>
            </a:r>
          </a:p>
          <a:p>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example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within</a:t>
            </a:r>
            <a:r>
              <a:rPr lang="de-DE" sz="1100" baseline="0" dirty="0">
                <a:latin typeface="Arial" panose="020B0604020202020204" pitchFamily="34" charset="0"/>
                <a:cs typeface="Arial" panose="020B0604020202020204" pitchFamily="34" charset="0"/>
              </a:rPr>
              <a:t> INUAS all </a:t>
            </a:r>
            <a:r>
              <a:rPr lang="de-DE" sz="1100" baseline="0" dirty="0" err="1">
                <a:latin typeface="Arial" panose="020B0604020202020204" pitchFamily="34" charset="0"/>
                <a:cs typeface="Arial" panose="020B0604020202020204" pitchFamily="34" charset="0"/>
              </a:rPr>
              <a:t>participating</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universities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are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currently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working</a:t>
            </a:r>
            <a:r>
              <a:rPr lang="de-DE" sz="1100" baseline="0" dirty="0">
                <a:latin typeface="Arial" panose="020B0604020202020204" pitchFamily="34" charset="0"/>
                <a:cs typeface="Arial" panose="020B0604020202020204" pitchFamily="34" charset="0"/>
              </a:rPr>
              <a:t> on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topic</a:t>
            </a:r>
            <a:r>
              <a:rPr lang="de-DE" sz="1100" baseline="0" dirty="0">
                <a:latin typeface="Arial" panose="020B0604020202020204" pitchFamily="34" charset="0"/>
                <a:cs typeface="Arial" panose="020B0604020202020204" pitchFamily="34" charset="0"/>
              </a:rPr>
              <a:t> „The </a:t>
            </a:r>
            <a:r>
              <a:rPr lang="de-DE" sz="1100" baseline="0" dirty="0" err="1">
                <a:latin typeface="Arial" panose="020B0604020202020204" pitchFamily="34" charset="0"/>
                <a:cs typeface="Arial" panose="020B0604020202020204" pitchFamily="34" charset="0"/>
              </a:rPr>
              <a:t>future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urban </a:t>
            </a:r>
            <a:r>
              <a:rPr lang="de-DE" sz="1100" baseline="0" dirty="0" err="1">
                <a:latin typeface="Arial" panose="020B0604020202020204" pitchFamily="34" charset="0"/>
                <a:cs typeface="Arial" panose="020B0604020202020204" pitchFamily="34" charset="0"/>
              </a:rPr>
              <a:t>living</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environments</a:t>
            </a:r>
            <a:r>
              <a:rPr lang="de-DE" sz="1100" baseline="0" dirty="0">
                <a:latin typeface="Arial" panose="020B0604020202020204" pitchFamily="34" charset="0"/>
                <a:cs typeface="Arial" panose="020B0604020202020204" pitchFamily="34" charset="0"/>
              </a:rPr>
              <a:t>“.</a:t>
            </a:r>
          </a:p>
          <a:p>
            <a:r>
              <a:rPr lang="de-DE" sz="1100" baseline="0" dirty="0">
                <a:latin typeface="Arial" panose="020B0604020202020204" pitchFamily="34" charset="0"/>
                <a:cs typeface="Arial" panose="020B0604020202020204" pitchFamily="34" charset="0"/>
              </a:rPr>
              <a:t>In </a:t>
            </a:r>
            <a:r>
              <a:rPr lang="de-DE" sz="1100" baseline="0" dirty="0" err="1">
                <a:latin typeface="Arial" panose="020B0604020202020204" pitchFamily="34" charset="0"/>
                <a:cs typeface="Arial" panose="020B0604020202020204" pitchFamily="34" charset="0"/>
              </a:rPr>
              <a:t>general</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foster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interdisciplinary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projects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workshops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projects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within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our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strategic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partnerships</a:t>
            </a:r>
            <a:r>
              <a:rPr lang="de-DE" sz="1100" baseline="0" dirty="0">
                <a:latin typeface="Arial" panose="020B0604020202020204" pitchFamily="34" charset="0"/>
                <a:cs typeface="Arial" panose="020B0604020202020204" pitchFamily="34" charset="0"/>
              </a:rPr>
              <a:t>.</a:t>
            </a: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20</a:t>
            </a:fld>
            <a:endParaRPr lang="de-DE"/>
          </a:p>
        </p:txBody>
      </p:sp>
    </p:spTree>
    <p:extLst>
      <p:ext uri="{BB962C8B-B14F-4D97-AF65-F5344CB8AC3E}">
        <p14:creationId xmlns:p14="http://schemas.microsoft.com/office/powerpoint/2010/main" val="3438054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We offer</a:t>
            </a:r>
            <a:r>
              <a:rPr lang="en-US" sz="1100" kern="1200" baseline="0" dirty="0">
                <a:solidFill>
                  <a:schemeClr val="tx1"/>
                </a:solidFill>
                <a:effectLst/>
                <a:latin typeface="Arial" panose="020B0604020202020204" pitchFamily="34" charset="0"/>
                <a:ea typeface="+mn-ea"/>
                <a:cs typeface="Arial" panose="020B0604020202020204" pitchFamily="34" charset="0"/>
              </a:rPr>
              <a:t> several services for incoming students and staff: </a:t>
            </a: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Arial" panose="020B0604020202020204" pitchFamily="34" charset="0"/>
                <a:ea typeface="+mn-ea"/>
                <a:cs typeface="Arial" panose="020B0604020202020204" pitchFamily="34" charset="0"/>
              </a:rPr>
              <a:t>Welcome service:</a:t>
            </a:r>
            <a:r>
              <a:rPr lang="en-US" sz="1100" b="1" kern="1200" baseline="0" dirty="0">
                <a:solidFill>
                  <a:schemeClr val="tx1"/>
                </a:solidFill>
                <a:effectLst/>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kern="1200" dirty="0">
                <a:solidFill>
                  <a:schemeClr val="tx1"/>
                </a:solidFill>
                <a:effectLst/>
                <a:latin typeface="Arial" panose="020B0604020202020204" pitchFamily="34" charset="0"/>
                <a:ea typeface="+mn-ea"/>
                <a:cs typeface="Arial" panose="020B0604020202020204" pitchFamily="34" charset="0"/>
              </a:rPr>
              <a:t>for students incl. </a:t>
            </a:r>
            <a:r>
              <a:rPr lang="de-DE" sz="1100" kern="1200" dirty="0">
                <a:solidFill>
                  <a:schemeClr val="tx1"/>
                </a:solidFill>
                <a:effectLst/>
                <a:latin typeface="Arial" panose="020B0604020202020204" pitchFamily="34" charset="0"/>
                <a:ea typeface="+mn-ea"/>
                <a:cs typeface="Arial" panose="020B0604020202020204" pitchFamily="34" charset="0"/>
              </a:rPr>
              <a:t>Airport </a:t>
            </a:r>
            <a:r>
              <a:rPr lang="de-DE" sz="1100" kern="1200" dirty="0" err="1">
                <a:solidFill>
                  <a:schemeClr val="tx1"/>
                </a:solidFill>
                <a:effectLst/>
                <a:latin typeface="Arial" panose="020B0604020202020204" pitchFamily="34" charset="0"/>
                <a:ea typeface="+mn-ea"/>
                <a:cs typeface="Arial" panose="020B0604020202020204" pitchFamily="34" charset="0"/>
              </a:rPr>
              <a:t>pick-up</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baseline="0" dirty="0" err="1">
                <a:solidFill>
                  <a:schemeClr val="tx1"/>
                </a:solidFill>
                <a:effectLst/>
                <a:latin typeface="Arial" panose="020B0604020202020204" pitchFamily="34" charset="0"/>
                <a:ea typeface="+mn-ea"/>
                <a:cs typeface="Arial" panose="020B0604020202020204" pitchFamily="34" charset="0"/>
              </a:rPr>
              <a:t>and</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baseline="0" dirty="0" err="1">
                <a:solidFill>
                  <a:schemeClr val="tx1"/>
                </a:solidFill>
                <a:effectLst/>
                <a:latin typeface="Arial" panose="020B0604020202020204" pitchFamily="34" charset="0"/>
                <a:ea typeface="+mn-ea"/>
                <a:cs typeface="Arial" panose="020B0604020202020204" pitchFamily="34" charset="0"/>
              </a:rPr>
              <a:t>b</a:t>
            </a:r>
            <a:r>
              <a:rPr lang="de-DE" sz="1100" kern="1200" dirty="0" err="1">
                <a:solidFill>
                  <a:schemeClr val="tx1"/>
                </a:solidFill>
                <a:effectLst/>
                <a:latin typeface="Arial" panose="020B0604020202020204" pitchFamily="34" charset="0"/>
                <a:ea typeface="+mn-ea"/>
                <a:cs typeface="Arial" panose="020B0604020202020204" pitchFamily="34" charset="0"/>
              </a:rPr>
              <a:t>uddy</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programme</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100" kern="1200" dirty="0">
                <a:solidFill>
                  <a:schemeClr val="tx1"/>
                </a:solidFill>
                <a:effectLst/>
                <a:latin typeface="Arial" panose="020B0604020202020204" pitchFamily="34" charset="0"/>
                <a:ea typeface="+mn-ea"/>
                <a:cs typeface="Arial" panose="020B0604020202020204" pitchFamily="34" charset="0"/>
              </a:rPr>
              <a:t>Guest </a:t>
            </a:r>
            <a:r>
              <a:rPr lang="de-DE" sz="1100" kern="1200" dirty="0" err="1">
                <a:solidFill>
                  <a:schemeClr val="tx1"/>
                </a:solidFill>
                <a:effectLst/>
                <a:latin typeface="Arial" panose="020B0604020202020204" pitchFamily="34" charset="0"/>
                <a:ea typeface="+mn-ea"/>
                <a:cs typeface="Arial" panose="020B0604020202020204" pitchFamily="34" charset="0"/>
              </a:rPr>
              <a:t>lecturers</a:t>
            </a:r>
            <a:r>
              <a:rPr lang="de-DE" sz="1100" kern="1200" dirty="0">
                <a:solidFill>
                  <a:schemeClr val="tx1"/>
                </a:solidFill>
                <a:effectLst/>
                <a:latin typeface="Arial" panose="020B0604020202020204" pitchFamily="34" charset="0"/>
                <a:ea typeface="+mn-ea"/>
                <a:cs typeface="Arial" panose="020B0604020202020204" pitchFamily="34" charset="0"/>
              </a:rPr>
              <a:t>: International lunch, </a:t>
            </a:r>
            <a:r>
              <a:rPr lang="de-DE" sz="1100" kern="1200" dirty="0" err="1">
                <a:solidFill>
                  <a:schemeClr val="tx1"/>
                </a:solidFill>
                <a:effectLst/>
                <a:latin typeface="Arial" panose="020B0604020202020204" pitchFamily="34" charset="0"/>
                <a:ea typeface="+mn-ea"/>
                <a:cs typeface="Arial" panose="020B0604020202020204" pitchFamily="34" charset="0"/>
              </a:rPr>
              <a:t>meeting</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with</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the</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president</a:t>
            </a:r>
            <a:r>
              <a:rPr lang="de-DE" sz="1100" kern="1200" dirty="0">
                <a:solidFill>
                  <a:schemeClr val="tx1"/>
                </a:solidFill>
                <a:effectLst/>
                <a:latin typeface="Arial" panose="020B0604020202020204" pitchFamily="34" charset="0"/>
                <a:ea typeface="+mn-ea"/>
                <a:cs typeface="Arial" panose="020B0604020202020204" pitchFamily="34" charset="0"/>
              </a:rPr>
              <a:t>,</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dirty="0">
                <a:solidFill>
                  <a:schemeClr val="tx1"/>
                </a:solidFill>
                <a:effectLst/>
                <a:latin typeface="Arial" panose="020B0604020202020204" pitchFamily="34" charset="0"/>
                <a:ea typeface="+mn-ea"/>
                <a:cs typeface="Arial" panose="020B0604020202020204" pitchFamily="34" charset="0"/>
              </a:rPr>
              <a:t>administrative </a:t>
            </a:r>
            <a:r>
              <a:rPr lang="de-DE" sz="1100" kern="1200" dirty="0" err="1">
                <a:solidFill>
                  <a:schemeClr val="tx1"/>
                </a:solidFill>
                <a:effectLst/>
                <a:latin typeface="Arial" panose="020B0604020202020204" pitchFamily="34" charset="0"/>
                <a:ea typeface="+mn-ea"/>
                <a:cs typeface="Arial" panose="020B0604020202020204" pitchFamily="34" charset="0"/>
              </a:rPr>
              <a:t>paperwork</a:t>
            </a:r>
            <a:r>
              <a:rPr lang="de-DE" sz="1100" kern="1200" dirty="0">
                <a:solidFill>
                  <a:schemeClr val="tx1"/>
                </a:solidFill>
                <a:effectLst/>
                <a:latin typeface="Arial" panose="020B0604020202020204" pitchFamily="34" charset="0"/>
                <a:ea typeface="+mn-ea"/>
                <a:cs typeface="Arial" panose="020B0604020202020204" pitchFamily="34" charset="0"/>
              </a:rPr>
              <a:t> etc.)</a:t>
            </a:r>
          </a:p>
          <a:p>
            <a:pPr lvl="0"/>
            <a:endParaRPr lang="en-US" sz="1100" kern="1200" dirty="0">
              <a:solidFill>
                <a:schemeClr val="tx1"/>
              </a:solidFill>
              <a:effectLst/>
              <a:latin typeface="Arial" panose="020B0604020202020204" pitchFamily="34" charset="0"/>
              <a:ea typeface="+mn-ea"/>
              <a:cs typeface="Arial" panose="020B0604020202020204" pitchFamily="34" charset="0"/>
            </a:endParaRPr>
          </a:p>
          <a:p>
            <a:pPr lvl="0"/>
            <a:r>
              <a:rPr lang="en-US" sz="1100" kern="1200" dirty="0">
                <a:solidFill>
                  <a:schemeClr val="tx1"/>
                </a:solidFill>
                <a:effectLst/>
                <a:latin typeface="Arial" panose="020B0604020202020204" pitchFamily="34" charset="0"/>
                <a:ea typeface="+mn-ea"/>
                <a:cs typeface="Arial" panose="020B0604020202020204" pitchFamily="34" charset="0"/>
              </a:rPr>
              <a:t>Assistance with housing:</a:t>
            </a:r>
            <a:r>
              <a:rPr lang="en-US" sz="1100" kern="1200" baseline="0" dirty="0">
                <a:solidFill>
                  <a:schemeClr val="tx1"/>
                </a:solidFill>
                <a:effectLst/>
                <a:latin typeface="Arial" panose="020B0604020202020204" pitchFamily="34" charset="0"/>
                <a:ea typeface="+mn-ea"/>
                <a:cs typeface="Arial" panose="020B0604020202020204" pitchFamily="34" charset="0"/>
              </a:rPr>
              <a:t> </a:t>
            </a:r>
            <a:r>
              <a:rPr lang="en-US" sz="1100" kern="1200" dirty="0">
                <a:solidFill>
                  <a:schemeClr val="tx1"/>
                </a:solidFill>
                <a:effectLst/>
                <a:latin typeface="Arial" panose="020B0604020202020204" pitchFamily="34" charset="0"/>
                <a:ea typeface="+mn-ea"/>
                <a:cs typeface="Arial" panose="020B0604020202020204" pitchFamily="34" charset="0"/>
              </a:rPr>
              <a:t>student residences, guest apartments for professors</a:t>
            </a:r>
          </a:p>
          <a:p>
            <a:pPr lvl="0"/>
            <a:endParaRPr lang="en-US" sz="1100" kern="1200" dirty="0">
              <a:solidFill>
                <a:schemeClr val="tx1"/>
              </a:solidFill>
              <a:effectLst/>
              <a:latin typeface="Arial" panose="020B0604020202020204" pitchFamily="34" charset="0"/>
              <a:ea typeface="+mn-ea"/>
              <a:cs typeface="Arial" panose="020B0604020202020204" pitchFamily="34" charset="0"/>
            </a:endParaRPr>
          </a:p>
          <a:p>
            <a:pPr lvl="0"/>
            <a:r>
              <a:rPr lang="en-US" sz="1100" kern="1200" dirty="0">
                <a:solidFill>
                  <a:schemeClr val="tx1"/>
                </a:solidFill>
                <a:effectLst/>
                <a:latin typeface="Arial" panose="020B0604020202020204" pitchFamily="34" charset="0"/>
                <a:ea typeface="+mn-ea"/>
                <a:cs typeface="Arial" panose="020B0604020202020204" pitchFamily="34" charset="0"/>
              </a:rPr>
              <a:t>Cultural </a:t>
            </a:r>
            <a:r>
              <a:rPr lang="en-US" sz="1100" kern="1200" dirty="0" err="1">
                <a:solidFill>
                  <a:schemeClr val="tx1"/>
                </a:solidFill>
                <a:effectLst/>
                <a:latin typeface="Arial" panose="020B0604020202020204" pitchFamily="34" charset="0"/>
                <a:ea typeface="+mn-ea"/>
                <a:cs typeface="Arial" panose="020B0604020202020204" pitchFamily="34" charset="0"/>
              </a:rPr>
              <a:t>programme</a:t>
            </a:r>
            <a:r>
              <a:rPr lang="en-US" sz="1100" kern="1200" dirty="0">
                <a:solidFill>
                  <a:schemeClr val="tx1"/>
                </a:solidFill>
                <a:effectLst/>
                <a:latin typeface="Arial" panose="020B0604020202020204" pitchFamily="34" charset="0"/>
                <a:ea typeface="+mn-ea"/>
                <a:cs typeface="Arial" panose="020B0604020202020204" pitchFamily="34" charset="0"/>
              </a:rPr>
              <a:t>: separate </a:t>
            </a:r>
            <a:r>
              <a:rPr lang="en-US" sz="1100" kern="1200" dirty="0" err="1">
                <a:solidFill>
                  <a:schemeClr val="tx1"/>
                </a:solidFill>
                <a:effectLst/>
                <a:latin typeface="Arial" panose="020B0604020202020204" pitchFamily="34" charset="0"/>
                <a:ea typeface="+mn-ea"/>
                <a:cs typeface="Arial" panose="020B0604020202020204" pitchFamily="34" charset="0"/>
              </a:rPr>
              <a:t>programmes</a:t>
            </a:r>
            <a:r>
              <a:rPr lang="en-US" sz="1100" kern="1200" dirty="0">
                <a:solidFill>
                  <a:schemeClr val="tx1"/>
                </a:solidFill>
                <a:effectLst/>
                <a:latin typeface="Arial" panose="020B0604020202020204" pitchFamily="34" charset="0"/>
                <a:ea typeface="+mn-ea"/>
                <a:cs typeface="Arial" panose="020B0604020202020204" pitchFamily="34" charset="0"/>
              </a:rPr>
              <a:t> for students and staff; several trips in and around Munich during the semester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kern="1200" dirty="0">
                <a:solidFill>
                  <a:schemeClr val="tx1"/>
                </a:solidFill>
                <a:effectLst/>
                <a:latin typeface="Arial" panose="020B0604020202020204" pitchFamily="34" charset="0"/>
                <a:ea typeface="+mn-ea"/>
                <a:cs typeface="Arial" panose="020B0604020202020204" pitchFamily="34" charset="0"/>
              </a:rPr>
              <a:t>German Language Course: </a:t>
            </a:r>
            <a:r>
              <a:rPr lang="de-DE" sz="1100" kern="1200" dirty="0" err="1">
                <a:solidFill>
                  <a:schemeClr val="tx1"/>
                </a:solidFill>
                <a:effectLst/>
                <a:latin typeface="Arial" panose="020B0604020202020204" pitchFamily="34" charset="0"/>
                <a:ea typeface="+mn-ea"/>
                <a:cs typeface="Arial" panose="020B0604020202020204" pitchFamily="34" charset="0"/>
              </a:rPr>
              <a:t>Before</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or</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during</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the</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semester</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mostly</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for</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students</a:t>
            </a:r>
            <a:r>
              <a:rPr lang="de-DE" sz="1100" kern="1200" dirty="0">
                <a:solidFill>
                  <a:schemeClr val="tx1"/>
                </a:solidFill>
                <a:effectLst/>
                <a:latin typeface="Arial" panose="020B0604020202020204" pitchFamily="34" charset="0"/>
                <a:ea typeface="+mn-ea"/>
                <a:cs typeface="Arial" panose="020B0604020202020204" pitchFamily="34" charset="0"/>
              </a:rPr>
              <a:t> but open </a:t>
            </a:r>
            <a:r>
              <a:rPr lang="de-DE" sz="1100" kern="1200" dirty="0" err="1">
                <a:solidFill>
                  <a:schemeClr val="tx1"/>
                </a:solidFill>
                <a:effectLst/>
                <a:latin typeface="Arial" panose="020B0604020202020204" pitchFamily="34" charset="0"/>
                <a:ea typeface="+mn-ea"/>
                <a:cs typeface="Arial" panose="020B0604020202020204" pitchFamily="34" charset="0"/>
              </a:rPr>
              <a:t>to</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guest</a:t>
            </a:r>
            <a:r>
              <a:rPr lang="de-DE" sz="1100" kern="120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lecturers</a:t>
            </a:r>
            <a:endParaRPr lang="de-DE"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Arial" panose="020B0604020202020204" pitchFamily="34" charset="0"/>
                <a:ea typeface="+mn-ea"/>
                <a:cs typeface="Arial" panose="020B0604020202020204" pitchFamily="34" charset="0"/>
              </a:rPr>
              <a:t>Scholarships and financial support: Fellowship</a:t>
            </a:r>
            <a:r>
              <a:rPr lang="en-US" sz="1100" kern="1200" baseline="0" dirty="0">
                <a:solidFill>
                  <a:schemeClr val="tx1"/>
                </a:solidFill>
                <a:effectLst/>
                <a:latin typeface="Arial" panose="020B0604020202020204" pitchFamily="34" charset="0"/>
                <a:ea typeface="+mn-ea"/>
                <a:cs typeface="Arial" panose="020B0604020202020204" pitchFamily="34" charset="0"/>
              </a:rPr>
              <a:t> for staff; </a:t>
            </a:r>
            <a:r>
              <a:rPr lang="en-US" sz="1100" kern="1200" dirty="0">
                <a:solidFill>
                  <a:schemeClr val="tx1"/>
                </a:solidFill>
                <a:effectLst/>
                <a:latin typeface="Arial" panose="020B0604020202020204" pitchFamily="34" charset="0"/>
                <a:ea typeface="+mn-ea"/>
                <a:cs typeface="Arial" panose="020B0604020202020204" pitchFamily="34" charset="0"/>
              </a:rPr>
              <a:t>for students STIBET, Erasmus+ with partner countries, in-house financial</a:t>
            </a:r>
            <a:r>
              <a:rPr lang="en-US" sz="1100" kern="1200" baseline="0" dirty="0">
                <a:solidFill>
                  <a:schemeClr val="tx1"/>
                </a:solidFill>
                <a:effectLst/>
                <a:latin typeface="Arial" panose="020B0604020202020204" pitchFamily="34" charset="0"/>
                <a:ea typeface="+mn-ea"/>
                <a:cs typeface="Arial" panose="020B0604020202020204" pitchFamily="34" charset="0"/>
              </a:rPr>
              <a:t> support, Study and Internship Program (UAS7)</a:t>
            </a:r>
            <a:endParaRPr lang="en-GB" sz="1100" noProof="0" dirty="0">
              <a:solidFill>
                <a:schemeClr val="tx1"/>
              </a:solidFill>
              <a:latin typeface="Arial" panose="020B0604020202020204" pitchFamily="34" charset="0"/>
              <a:cs typeface="Arial" panose="020B0604020202020204" pitchFamily="34" charset="0"/>
            </a:endParaRPr>
          </a:p>
          <a:p>
            <a:pPr lvl="0"/>
            <a:endParaRPr lang="de-DE" sz="1100" kern="1200" dirty="0">
              <a:solidFill>
                <a:schemeClr val="tx1"/>
              </a:solidFill>
              <a:effectLst/>
              <a:latin typeface="Arial" panose="020B0604020202020204" pitchFamily="34" charset="0"/>
              <a:ea typeface="+mn-ea"/>
              <a:cs typeface="Arial" panose="020B0604020202020204" pitchFamily="34" charset="0"/>
            </a:endParaRPr>
          </a:p>
          <a:p>
            <a:pPr lvl="0"/>
            <a:r>
              <a:rPr lang="de-DE" sz="1100" kern="1200" dirty="0">
                <a:solidFill>
                  <a:schemeClr val="tx1"/>
                </a:solidFill>
                <a:effectLst/>
                <a:latin typeface="Arial" panose="020B0604020202020204" pitchFamily="34" charset="0"/>
                <a:ea typeface="+mn-ea"/>
                <a:cs typeface="Arial" panose="020B0604020202020204" pitchFamily="34" charset="0"/>
              </a:rPr>
              <a:t>International Club:</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dirty="0" err="1">
                <a:solidFill>
                  <a:schemeClr val="tx1"/>
                </a:solidFill>
                <a:effectLst/>
                <a:latin typeface="Arial" panose="020B0604020202020204" pitchFamily="34" charset="0"/>
                <a:ea typeface="+mn-ea"/>
                <a:cs typeface="Arial" panose="020B0604020202020204" pitchFamily="34" charset="0"/>
              </a:rPr>
              <a:t>student</a:t>
            </a:r>
            <a:r>
              <a:rPr lang="de-DE" sz="1100" kern="1200" dirty="0">
                <a:solidFill>
                  <a:schemeClr val="tx1"/>
                </a:solidFill>
                <a:effectLst/>
                <a:latin typeface="Arial" panose="020B0604020202020204" pitchFamily="34" charset="0"/>
                <a:ea typeface="+mn-ea"/>
                <a:cs typeface="Arial" panose="020B0604020202020204" pitchFamily="34" charset="0"/>
              </a:rPr>
              <a:t> initiative,</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baseline="0" dirty="0" err="1">
                <a:solidFill>
                  <a:schemeClr val="tx1"/>
                </a:solidFill>
                <a:effectLst/>
                <a:latin typeface="Arial" panose="020B0604020202020204" pitchFamily="34" charset="0"/>
                <a:ea typeface="+mn-ea"/>
                <a:cs typeface="Arial" panose="020B0604020202020204" pitchFamily="34" charset="0"/>
              </a:rPr>
              <a:t>various</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baseline="0" dirty="0" err="1">
                <a:solidFill>
                  <a:schemeClr val="tx1"/>
                </a:solidFill>
                <a:effectLst/>
                <a:latin typeface="Arial" panose="020B0604020202020204" pitchFamily="34" charset="0"/>
                <a:ea typeface="+mn-ea"/>
                <a:cs typeface="Arial" panose="020B0604020202020204" pitchFamily="34" charset="0"/>
              </a:rPr>
              <a:t>activities</a:t>
            </a:r>
            <a:r>
              <a:rPr lang="de-DE" sz="1100" kern="1200" baseline="0" dirty="0">
                <a:solidFill>
                  <a:schemeClr val="tx1"/>
                </a:solidFill>
                <a:effectLst/>
                <a:latin typeface="Arial" panose="020B0604020202020204" pitchFamily="34" charset="0"/>
                <a:ea typeface="+mn-ea"/>
                <a:cs typeface="Arial" panose="020B0604020202020204" pitchFamily="34" charset="0"/>
              </a:rPr>
              <a:t> </a:t>
            </a:r>
            <a:r>
              <a:rPr lang="de-DE" sz="1100" kern="1200" baseline="0" dirty="0" err="1">
                <a:solidFill>
                  <a:schemeClr val="tx1"/>
                </a:solidFill>
                <a:effectLst/>
                <a:latin typeface="Arial" panose="020B0604020202020204" pitchFamily="34" charset="0"/>
                <a:ea typeface="+mn-ea"/>
                <a:cs typeface="Arial" panose="020B0604020202020204" pitchFamily="34" charset="0"/>
              </a:rPr>
              <a:t>for</a:t>
            </a:r>
            <a:r>
              <a:rPr lang="de-DE" sz="1100" kern="1200" baseline="0" dirty="0">
                <a:solidFill>
                  <a:schemeClr val="tx1"/>
                </a:solidFill>
                <a:effectLst/>
                <a:latin typeface="Arial" panose="020B0604020202020204" pitchFamily="34" charset="0"/>
                <a:ea typeface="+mn-ea"/>
                <a:cs typeface="Arial" panose="020B0604020202020204" pitchFamily="34" charset="0"/>
              </a:rPr>
              <a:t> international </a:t>
            </a:r>
            <a:r>
              <a:rPr lang="de-DE" sz="1100" kern="1200" baseline="0" dirty="0" err="1">
                <a:solidFill>
                  <a:schemeClr val="tx1"/>
                </a:solidFill>
                <a:effectLst/>
                <a:latin typeface="Arial" panose="020B0604020202020204" pitchFamily="34" charset="0"/>
                <a:ea typeface="+mn-ea"/>
                <a:cs typeface="Arial" panose="020B0604020202020204" pitchFamily="34" charset="0"/>
              </a:rPr>
              <a:t>students</a:t>
            </a:r>
            <a:endParaRPr lang="de-DE"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21</a:t>
            </a:fld>
            <a:endParaRPr lang="de-DE" sz="1200" b="0" i="0">
              <a:latin typeface="Calibri"/>
              <a:ea typeface="+mn-ea"/>
              <a:cs typeface="+mn-cs"/>
            </a:endParaRPr>
          </a:p>
        </p:txBody>
      </p:sp>
    </p:spTree>
    <p:extLst>
      <p:ext uri="{BB962C8B-B14F-4D97-AF65-F5344CB8AC3E}">
        <p14:creationId xmlns:p14="http://schemas.microsoft.com/office/powerpoint/2010/main" val="1949338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100"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22</a:t>
            </a:fld>
            <a:endParaRPr lang="de-DE" sz="1200" b="0" i="0">
              <a:latin typeface="Calibri"/>
              <a:ea typeface="+mn-ea"/>
              <a:cs typeface="+mn-cs"/>
            </a:endParaRPr>
          </a:p>
        </p:txBody>
      </p:sp>
    </p:spTree>
    <p:extLst>
      <p:ext uri="{BB962C8B-B14F-4D97-AF65-F5344CB8AC3E}">
        <p14:creationId xmlns:p14="http://schemas.microsoft.com/office/powerpoint/2010/main" val="3903831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aseline="0" dirty="0">
                <a:latin typeface="Arial" panose="020B0604020202020204" pitchFamily="34" charset="0"/>
                <a:cs typeface="Arial" panose="020B0604020202020204" pitchFamily="34" charset="0"/>
              </a:rPr>
              <a:t>German Intensive Language Course (</a:t>
            </a:r>
            <a:r>
              <a:rPr lang="de-DE" sz="1100" baseline="0" dirty="0" err="1">
                <a:latin typeface="Arial" panose="020B0604020202020204" pitchFamily="34" charset="0"/>
                <a:cs typeface="Arial" panose="020B0604020202020204" pitchFamily="34" charset="0"/>
              </a:rPr>
              <a:t>prior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winter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semester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beginning</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September. Different </a:t>
            </a:r>
            <a:r>
              <a:rPr lang="de-DE" sz="1100" baseline="0" dirty="0" err="1">
                <a:latin typeface="Arial" panose="020B0604020202020204" pitchFamily="34" charset="0"/>
                <a:cs typeface="Arial" panose="020B0604020202020204" pitchFamily="34" charset="0"/>
              </a:rPr>
              <a:t>levels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without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previous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knowledge</a:t>
            </a:r>
            <a:r>
              <a:rPr lang="de-DE" sz="1100" baseline="0" dirty="0">
                <a:latin typeface="Arial" panose="020B0604020202020204" pitchFamily="34" charset="0"/>
                <a:cs typeface="Arial" panose="020B0604020202020204" pitchFamily="34" charset="0"/>
              </a:rPr>
              <a:t>)</a:t>
            </a:r>
          </a:p>
          <a:p>
            <a:endParaRPr lang="de-DE" sz="1100" baseline="0" dirty="0">
              <a:latin typeface="Arial" panose="020B0604020202020204" pitchFamily="34" charset="0"/>
              <a:cs typeface="Arial" panose="020B0604020202020204" pitchFamily="34" charset="0"/>
            </a:endParaRPr>
          </a:p>
          <a:p>
            <a:r>
              <a:rPr lang="de-DE" sz="1100" baseline="0" dirty="0" err="1">
                <a:latin typeface="Arial" panose="020B0604020202020204" pitchFamily="34" charset="0"/>
                <a:cs typeface="Arial" panose="020B0604020202020204" pitchFamily="34" charset="0"/>
              </a:rPr>
              <a:t>Compulsory</a:t>
            </a:r>
            <a:r>
              <a:rPr lang="de-DE" sz="1100" baseline="0" dirty="0">
                <a:latin typeface="Arial" panose="020B0604020202020204" pitchFamily="34" charset="0"/>
                <a:cs typeface="Arial" panose="020B0604020202020204" pitchFamily="34" charset="0"/>
              </a:rPr>
              <a:t> Orientation Days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prior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semester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start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beginning</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March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summer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semester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first</a:t>
            </a:r>
            <a:r>
              <a:rPr lang="de-DE" sz="1100" baseline="0" dirty="0">
                <a:latin typeface="Arial" panose="020B0604020202020204" pitchFamily="34" charset="0"/>
                <a:cs typeface="Arial" panose="020B0604020202020204" pitchFamily="34" charset="0"/>
              </a:rPr>
              <a:t> half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September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winter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semester</a:t>
            </a:r>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23</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0" baseline="0" dirty="0">
                <a:latin typeface="Arial" panose="020B0604020202020204" pitchFamily="34" charset="0"/>
                <a:cs typeface="Arial" panose="020B0604020202020204" pitchFamily="34" charset="0"/>
              </a:rPr>
              <a:t>MUAS </a:t>
            </a:r>
            <a:r>
              <a:rPr lang="de-DE" sz="1100" b="0" baseline="0" dirty="0" err="1">
                <a:latin typeface="Arial" panose="020B0604020202020204" pitchFamily="34" charset="0"/>
                <a:cs typeface="Arial" panose="020B0604020202020204" pitchFamily="34" charset="0"/>
              </a:rPr>
              <a:t>offers</a:t>
            </a:r>
            <a:r>
              <a:rPr lang="de-DE" sz="1100" b="0" baseline="0" dirty="0">
                <a:latin typeface="Arial" panose="020B0604020202020204" pitchFamily="34" charset="0"/>
                <a:cs typeface="Arial" panose="020B0604020202020204" pitchFamily="34" charset="0"/>
              </a:rPr>
              <a:t> a </a:t>
            </a:r>
            <a:r>
              <a:rPr lang="de-DE" sz="1100" b="0" baseline="0" dirty="0" err="1">
                <a:latin typeface="Arial" panose="020B0604020202020204" pitchFamily="34" charset="0"/>
                <a:cs typeface="Arial" panose="020B0604020202020204" pitchFamily="34" charset="0"/>
              </a:rPr>
              <a:t>broad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variety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teaching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research</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opportunities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visiting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academics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from</a:t>
            </a:r>
            <a:r>
              <a:rPr lang="de-DE" sz="1100" b="0" baseline="0" dirty="0">
                <a:latin typeface="Arial" panose="020B0604020202020204" pitchFamily="34" charset="0"/>
                <a:cs typeface="Arial" panose="020B0604020202020204" pitchFamily="34" charset="0"/>
              </a:rPr>
              <a:t> all </a:t>
            </a:r>
            <a:r>
              <a:rPr lang="de-DE" sz="1100" b="0" baseline="0" dirty="0" err="1">
                <a:latin typeface="Arial" panose="020B0604020202020204" pitchFamily="34" charset="0"/>
                <a:cs typeface="Arial" panose="020B0604020202020204" pitchFamily="34" charset="0"/>
              </a:rPr>
              <a:t>over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world</a:t>
            </a:r>
            <a:r>
              <a:rPr lang="de-DE" sz="1100" b="0" baseline="0" dirty="0">
                <a:latin typeface="Arial" panose="020B0604020202020204" pitchFamily="34" charset="0"/>
                <a:cs typeface="Arial" panose="020B0604020202020204" pitchFamily="34" charset="0"/>
              </a:rPr>
              <a:t>.</a:t>
            </a:r>
          </a:p>
          <a:p>
            <a:r>
              <a:rPr lang="de-DE" sz="1100" b="0" baseline="0" dirty="0" err="1">
                <a:latin typeface="Arial" panose="020B0604020202020204" pitchFamily="34" charset="0"/>
                <a:cs typeface="Arial" panose="020B0604020202020204" pitchFamily="34" charset="0"/>
              </a:rPr>
              <a:t>We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want</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strengthen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links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our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worldwide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partners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gladly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welcome</a:t>
            </a:r>
            <a:r>
              <a:rPr lang="de-DE" sz="1100" b="0" baseline="0" dirty="0">
                <a:latin typeface="Arial" panose="020B0604020202020204" pitchFamily="34" charset="0"/>
                <a:cs typeface="Arial" panose="020B0604020202020204" pitchFamily="34" charset="0"/>
              </a:rPr>
              <a:t> international </a:t>
            </a:r>
            <a:r>
              <a:rPr lang="de-DE" sz="1100" b="0" baseline="0" dirty="0" err="1">
                <a:latin typeface="Arial" panose="020B0604020202020204" pitchFamily="34" charset="0"/>
                <a:cs typeface="Arial" panose="020B0604020202020204" pitchFamily="34" charset="0"/>
              </a:rPr>
              <a:t>faculty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staff</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both</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short</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longer</a:t>
            </a:r>
            <a:r>
              <a:rPr lang="de-DE" sz="1100" b="0" baseline="0" dirty="0">
                <a:latin typeface="Arial" panose="020B0604020202020204" pitchFamily="34" charset="0"/>
                <a:cs typeface="Arial" panose="020B0604020202020204" pitchFamily="34" charset="0"/>
              </a:rPr>
              <a:t>-term </a:t>
            </a:r>
            <a:r>
              <a:rPr lang="de-DE" sz="1100" b="0" baseline="0" dirty="0" err="1">
                <a:latin typeface="Arial" panose="020B0604020202020204" pitchFamily="34" charset="0"/>
                <a:cs typeface="Arial" panose="020B0604020202020204" pitchFamily="34" charset="0"/>
              </a:rPr>
              <a:t>visits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our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institution</a:t>
            </a:r>
            <a:r>
              <a:rPr lang="de-DE" sz="1100" b="0" baseline="0" dirty="0">
                <a:latin typeface="Arial" panose="020B0604020202020204" pitchFamily="34" charset="0"/>
                <a:cs typeface="Arial" panose="020B0604020202020204" pitchFamily="34" charset="0"/>
              </a:rPr>
              <a:t>.</a:t>
            </a:r>
          </a:p>
          <a:p>
            <a:r>
              <a:rPr lang="de-DE" sz="1100" b="0" baseline="0" dirty="0" err="1">
                <a:latin typeface="Arial" panose="020B0604020202020204" pitchFamily="34" charset="0"/>
                <a:cs typeface="Arial" panose="020B0604020202020204" pitchFamily="34" charset="0"/>
              </a:rPr>
              <a:t>Depending</a:t>
            </a:r>
            <a:r>
              <a:rPr lang="de-DE" sz="1100" b="0" baseline="0" dirty="0">
                <a:latin typeface="Arial" panose="020B0604020202020204" pitchFamily="34" charset="0"/>
                <a:cs typeface="Arial" panose="020B0604020202020204" pitchFamily="34" charset="0"/>
              </a:rPr>
              <a:t> on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intended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duration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stay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can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offer</a:t>
            </a:r>
            <a:r>
              <a:rPr lang="de-DE" sz="1100" b="0" baseline="0" dirty="0">
                <a:latin typeface="Arial" panose="020B0604020202020204" pitchFamily="34" charset="0"/>
                <a:cs typeface="Arial" panose="020B0604020202020204" pitchFamily="34" charset="0"/>
              </a:rPr>
              <a:t> different </a:t>
            </a:r>
            <a:r>
              <a:rPr lang="de-DE" sz="1100" b="0" baseline="0" dirty="0" err="1">
                <a:latin typeface="Arial" panose="020B0604020202020204" pitchFamily="34" charset="0"/>
                <a:cs typeface="Arial" panose="020B0604020202020204" pitchFamily="34" charset="0"/>
              </a:rPr>
              <a:t>placements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funding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schemes</a:t>
            </a:r>
            <a:r>
              <a:rPr lang="de-DE" sz="1100" b="0" baseline="0" dirty="0">
                <a:latin typeface="Arial" panose="020B0604020202020204" pitchFamily="34" charset="0"/>
                <a:cs typeface="Arial" panose="020B0604020202020204" pitchFamily="34" charset="0"/>
              </a:rPr>
              <a:t> ranging </a:t>
            </a:r>
            <a:r>
              <a:rPr lang="de-DE" sz="1100" b="0" baseline="0" dirty="0" err="1">
                <a:latin typeface="Arial" panose="020B0604020202020204" pitchFamily="34" charset="0"/>
                <a:cs typeface="Arial" panose="020B0604020202020204" pitchFamily="34" charset="0"/>
              </a:rPr>
              <a:t>from</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short</a:t>
            </a:r>
            <a:r>
              <a:rPr lang="de-DE" sz="1100" b="0" baseline="0" dirty="0">
                <a:latin typeface="Arial" panose="020B0604020202020204" pitchFamily="34" charset="0"/>
                <a:cs typeface="Arial" panose="020B0604020202020204" pitchFamily="34" charset="0"/>
              </a:rPr>
              <a:t>-term </a:t>
            </a:r>
            <a:r>
              <a:rPr lang="de-DE" sz="1100" b="0" baseline="0" dirty="0" err="1">
                <a:latin typeface="Arial" panose="020B0604020202020204" pitchFamily="34" charset="0"/>
                <a:cs typeface="Arial" panose="020B0604020202020204" pitchFamily="34" charset="0"/>
              </a:rPr>
              <a:t>teaching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assignments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longer</a:t>
            </a:r>
            <a:r>
              <a:rPr lang="de-DE" sz="1100" b="0" baseline="0" dirty="0">
                <a:latin typeface="Arial" panose="020B0604020202020204" pitchFamily="34" charset="0"/>
                <a:cs typeface="Arial" panose="020B0604020202020204" pitchFamily="34" charset="0"/>
              </a:rPr>
              <a:t>-term </a:t>
            </a:r>
            <a:r>
              <a:rPr lang="de-DE" sz="1100" b="0" baseline="0" dirty="0" err="1">
                <a:latin typeface="Arial" panose="020B0604020202020204" pitchFamily="34" charset="0"/>
                <a:cs typeface="Arial" panose="020B0604020202020204" pitchFamily="34" charset="0"/>
              </a:rPr>
              <a:t>professorships</a:t>
            </a:r>
            <a:r>
              <a:rPr lang="de-DE" sz="1100" b="0" baseline="0" dirty="0">
                <a:latin typeface="Arial" panose="020B0604020202020204" pitchFamily="34" charset="0"/>
                <a:cs typeface="Arial" panose="020B0604020202020204" pitchFamily="34" charset="0"/>
              </a:rPr>
              <a:t>.</a:t>
            </a:r>
          </a:p>
          <a:p>
            <a:endParaRPr lang="de-DE" sz="1100" b="0" baseline="0" dirty="0">
              <a:latin typeface="Arial" panose="020B0604020202020204" pitchFamily="34" charset="0"/>
              <a:cs typeface="Arial" panose="020B0604020202020204" pitchFamily="34" charset="0"/>
            </a:endParaRPr>
          </a:p>
          <a:p>
            <a:r>
              <a:rPr lang="de-DE" sz="1100" b="1" baseline="0" dirty="0">
                <a:latin typeface="Arial" panose="020B0604020202020204" pitchFamily="34" charset="0"/>
                <a:cs typeface="Arial" panose="020B0604020202020204" pitchFamily="34" charset="0"/>
              </a:rPr>
              <a:t>MUAS Fellowship </a:t>
            </a:r>
            <a:r>
              <a:rPr lang="de-DE" sz="1100" b="1" baseline="0" dirty="0" err="1">
                <a:latin typeface="Arial" panose="020B0604020202020204" pitchFamily="34" charset="0"/>
                <a:cs typeface="Arial" panose="020B0604020202020204" pitchFamily="34" charset="0"/>
              </a:rPr>
              <a:t>programme</a:t>
            </a:r>
            <a:r>
              <a:rPr lang="de-DE" sz="1100" b="1" baseline="0" dirty="0">
                <a:latin typeface="Arial" panose="020B0604020202020204" pitchFamily="34" charset="0"/>
                <a:cs typeface="Arial" panose="020B0604020202020204" pitchFamily="34" charset="0"/>
              </a:rPr>
              <a:t>:</a:t>
            </a:r>
          </a:p>
          <a:p>
            <a:r>
              <a:rPr lang="de-DE" sz="1100" b="0" baseline="0" dirty="0" err="1">
                <a:latin typeface="Arial" panose="020B0604020202020204" pitchFamily="34" charset="0"/>
                <a:cs typeface="Arial" panose="020B0604020202020204" pitchFamily="34" charset="0"/>
              </a:rPr>
              <a:t>Candidates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who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are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considering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teaching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abroad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 </a:t>
            </a:r>
            <a:r>
              <a:rPr lang="de-DE" sz="1100" b="0" baseline="0" dirty="0" err="1">
                <a:latin typeface="Arial" panose="020B0604020202020204" pitchFamily="34" charset="0"/>
                <a:cs typeface="Arial" panose="020B0604020202020204" pitchFamily="34" charset="0"/>
              </a:rPr>
              <a:t>longer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period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are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eligible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apply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MUAS Fellowship </a:t>
            </a:r>
            <a:r>
              <a:rPr lang="de-DE" sz="1100" b="0" baseline="0" dirty="0" err="1">
                <a:latin typeface="Arial" panose="020B0604020202020204" pitchFamily="34" charset="0"/>
                <a:cs typeface="Arial" panose="020B0604020202020204" pitchFamily="34" charset="0"/>
              </a:rPr>
              <a:t>programme</a:t>
            </a:r>
            <a:r>
              <a:rPr lang="de-DE" sz="1100" b="0" baseline="0" dirty="0">
                <a:latin typeface="Arial" panose="020B0604020202020204" pitchFamily="34" charset="0"/>
                <a:cs typeface="Arial" panose="020B0604020202020204" pitchFamily="34" charset="0"/>
              </a:rPr>
              <a:t>. The </a:t>
            </a:r>
            <a:r>
              <a:rPr lang="de-DE" sz="1100" b="0" baseline="0" dirty="0" err="1">
                <a:latin typeface="Arial" panose="020B0604020202020204" pitchFamily="34" charset="0"/>
                <a:cs typeface="Arial" panose="020B0604020202020204" pitchFamily="34" charset="0"/>
              </a:rPr>
              <a:t>programme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supports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visits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from</a:t>
            </a:r>
            <a:r>
              <a:rPr lang="de-DE" sz="1100" b="0" baseline="0" dirty="0">
                <a:latin typeface="Arial" panose="020B0604020202020204" pitchFamily="34" charset="0"/>
                <a:cs typeface="Arial" panose="020B0604020202020204" pitchFamily="34" charset="0"/>
              </a:rPr>
              <a:t> 3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6 </a:t>
            </a:r>
            <a:r>
              <a:rPr lang="de-DE" sz="1100" b="0" baseline="0" dirty="0" err="1">
                <a:latin typeface="Arial" panose="020B0604020202020204" pitchFamily="34" charset="0"/>
                <a:cs typeface="Arial" panose="020B0604020202020204" pitchFamily="34" charset="0"/>
              </a:rPr>
              <a:t>months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with</a:t>
            </a:r>
            <a:r>
              <a:rPr lang="de-DE" sz="1100" b="0" baseline="0" dirty="0">
                <a:latin typeface="Arial" panose="020B0604020202020204" pitchFamily="34" charset="0"/>
                <a:cs typeface="Arial" panose="020B0604020202020204" pitchFamily="34" charset="0"/>
              </a:rPr>
              <a:t> an </a:t>
            </a:r>
            <a:r>
              <a:rPr lang="de-DE" sz="1100" b="0" baseline="0" dirty="0" err="1">
                <a:latin typeface="Arial" panose="020B0604020202020204" pitchFamily="34" charset="0"/>
                <a:cs typeface="Arial" panose="020B0604020202020204" pitchFamily="34" charset="0"/>
              </a:rPr>
              <a:t>expected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teaching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load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about</a:t>
            </a:r>
            <a:r>
              <a:rPr lang="de-DE" sz="1100" b="0" baseline="0" dirty="0">
                <a:latin typeface="Arial" panose="020B0604020202020204" pitchFamily="34" charset="0"/>
                <a:cs typeface="Arial" panose="020B0604020202020204" pitchFamily="34" charset="0"/>
              </a:rPr>
              <a:t> 30 </a:t>
            </a:r>
            <a:r>
              <a:rPr lang="de-DE" sz="1100" b="0" baseline="0" dirty="0" err="1">
                <a:latin typeface="Arial" panose="020B0604020202020204" pitchFamily="34" charset="0"/>
                <a:cs typeface="Arial" panose="020B0604020202020204" pitchFamily="34" charset="0"/>
              </a:rPr>
              <a:t>teaching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hours</a:t>
            </a:r>
            <a:r>
              <a:rPr lang="de-DE" sz="1100" b="0" baseline="0" dirty="0">
                <a:latin typeface="Arial" panose="020B0604020202020204" pitchFamily="34" charset="0"/>
                <a:cs typeface="Arial" panose="020B0604020202020204" pitchFamily="34" charset="0"/>
              </a:rPr>
              <a:t> per </a:t>
            </a:r>
            <a:r>
              <a:rPr lang="de-DE" sz="1100" b="0" baseline="0" dirty="0" err="1">
                <a:latin typeface="Arial" panose="020B0604020202020204" pitchFamily="34" charset="0"/>
                <a:cs typeface="Arial" panose="020B0604020202020204" pitchFamily="34" charset="0"/>
              </a:rPr>
              <a:t>month</a:t>
            </a:r>
            <a:r>
              <a:rPr lang="de-DE" sz="1100" b="0" baseline="0" dirty="0">
                <a:latin typeface="Arial" panose="020B0604020202020204" pitchFamily="34" charset="0"/>
                <a:cs typeface="Arial" panose="020B0604020202020204" pitchFamily="34" charset="0"/>
              </a:rPr>
              <a:t>.</a:t>
            </a:r>
          </a:p>
          <a:p>
            <a:r>
              <a:rPr lang="de-DE" sz="1100" b="0" baseline="0" dirty="0">
                <a:latin typeface="Arial" panose="020B0604020202020204" pitchFamily="34" charset="0"/>
                <a:cs typeface="Arial" panose="020B0604020202020204" pitchFamily="34" charset="0"/>
              </a:rPr>
              <a:t>The </a:t>
            </a:r>
            <a:r>
              <a:rPr lang="de-DE" sz="1100" b="0" baseline="0" dirty="0" err="1">
                <a:latin typeface="Arial" panose="020B0604020202020204" pitchFamily="34" charset="0"/>
                <a:cs typeface="Arial" panose="020B0604020202020204" pitchFamily="34" charset="0"/>
              </a:rPr>
              <a:t>fellowship</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covers</a:t>
            </a:r>
            <a:r>
              <a:rPr lang="de-DE" sz="1100" b="0" baseline="0" dirty="0">
                <a:latin typeface="Arial" panose="020B0604020202020204" pitchFamily="34" charset="0"/>
                <a:cs typeface="Arial" panose="020B0604020202020204" pitchFamily="34" charset="0"/>
              </a:rPr>
              <a:t> travel </a:t>
            </a:r>
            <a:r>
              <a:rPr lang="de-DE" sz="1100" b="0" baseline="0" dirty="0" err="1">
                <a:latin typeface="Arial" panose="020B0604020202020204" pitchFamily="34" charset="0"/>
                <a:cs typeface="Arial" panose="020B0604020202020204" pitchFamily="34" charset="0"/>
              </a:rPr>
              <a:t>expenses</a:t>
            </a:r>
            <a:r>
              <a:rPr lang="de-DE" sz="1100" b="0" baseline="0" dirty="0">
                <a:latin typeface="Arial" panose="020B0604020202020204" pitchFamily="34" charset="0"/>
                <a:cs typeface="Arial" panose="020B0604020202020204" pitchFamily="34" charset="0"/>
              </a:rPr>
              <a:t>, an </a:t>
            </a:r>
            <a:r>
              <a:rPr lang="de-DE" sz="1100" b="0" baseline="0" dirty="0" err="1">
                <a:latin typeface="Arial" panose="020B0604020202020204" pitchFamily="34" charset="0"/>
                <a:cs typeface="Arial" panose="020B0604020202020204" pitchFamily="34" charset="0"/>
              </a:rPr>
              <a:t>allowance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accommodation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 </a:t>
            </a:r>
            <a:r>
              <a:rPr lang="de-DE" sz="1100" b="0" baseline="0" dirty="0" err="1">
                <a:latin typeface="Arial" panose="020B0604020202020204" pitchFamily="34" charset="0"/>
                <a:cs typeface="Arial" panose="020B0604020202020204" pitchFamily="34" charset="0"/>
              </a:rPr>
              <a:t>teaching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honorarium</a:t>
            </a:r>
            <a:r>
              <a:rPr lang="de-DE" sz="1100" b="0" baseline="0" dirty="0">
                <a:latin typeface="Arial" panose="020B0604020202020204" pitchFamily="34" charset="0"/>
                <a:cs typeface="Arial" panose="020B0604020202020204" pitchFamily="34" charset="0"/>
              </a:rPr>
              <a:t>.</a:t>
            </a:r>
          </a:p>
          <a:p>
            <a:r>
              <a:rPr lang="de-DE" sz="1100" b="0" baseline="0" dirty="0">
                <a:latin typeface="Arial" panose="020B0604020202020204" pitchFamily="34" charset="0"/>
                <a:cs typeface="Arial" panose="020B0604020202020204" pitchFamily="34" charset="0"/>
              </a:rPr>
              <a:t>Selected </a:t>
            </a:r>
            <a:r>
              <a:rPr lang="de-DE" sz="1100" b="0" baseline="0" dirty="0" err="1">
                <a:latin typeface="Arial" panose="020B0604020202020204" pitchFamily="34" charset="0"/>
                <a:cs typeface="Arial" panose="020B0604020202020204" pitchFamily="34" charset="0"/>
              </a:rPr>
              <a:t>scholars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are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awarded</a:t>
            </a:r>
            <a:r>
              <a:rPr lang="de-DE" sz="1100" b="0" baseline="0" dirty="0">
                <a:latin typeface="Arial" panose="020B0604020202020204" pitchFamily="34" charset="0"/>
                <a:cs typeface="Arial" panose="020B0604020202020204" pitchFamily="34" charset="0"/>
              </a:rPr>
              <a:t> a </a:t>
            </a:r>
            <a:r>
              <a:rPr lang="de-DE" sz="1100" b="0" baseline="0" dirty="0" err="1">
                <a:latin typeface="Arial" panose="020B0604020202020204" pitchFamily="34" charset="0"/>
                <a:cs typeface="Arial" panose="020B0604020202020204" pitchFamily="34" charset="0"/>
              </a:rPr>
              <a:t>certificate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become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honorary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fellows</a:t>
            </a:r>
            <a:r>
              <a:rPr lang="de-DE" sz="1100" b="0" baseline="0" dirty="0">
                <a:latin typeface="Arial" panose="020B0604020202020204" pitchFamily="34" charset="0"/>
                <a:cs typeface="Arial" panose="020B0604020202020204" pitchFamily="34" charset="0"/>
              </a:rPr>
              <a:t> at MUAS.</a:t>
            </a:r>
          </a:p>
          <a:p>
            <a:endParaRPr lang="de-DE" sz="1100" b="0" baseline="0" dirty="0">
              <a:latin typeface="Arial" panose="020B0604020202020204" pitchFamily="34" charset="0"/>
              <a:cs typeface="Arial" panose="020B0604020202020204" pitchFamily="34" charset="0"/>
            </a:endParaRPr>
          </a:p>
          <a:p>
            <a:r>
              <a:rPr lang="de-DE" sz="1100" b="1" baseline="0" dirty="0">
                <a:latin typeface="Arial" panose="020B0604020202020204" pitchFamily="34" charset="0"/>
                <a:cs typeface="Arial" panose="020B0604020202020204" pitchFamily="34" charset="0"/>
              </a:rPr>
              <a:t>Courses in English:</a:t>
            </a:r>
          </a:p>
          <a:p>
            <a:r>
              <a:rPr lang="de-DE" sz="1100" b="0" baseline="0" dirty="0" err="1">
                <a:latin typeface="Arial" panose="020B0604020202020204" pitchFamily="34" charset="0"/>
                <a:cs typeface="Arial" panose="020B0604020202020204" pitchFamily="34" charset="0"/>
              </a:rPr>
              <a:t>Our</a:t>
            </a:r>
            <a:r>
              <a:rPr lang="de-DE" sz="1100" b="0" baseline="0" dirty="0">
                <a:latin typeface="Arial" panose="020B0604020202020204" pitchFamily="34" charset="0"/>
                <a:cs typeface="Arial" panose="020B0604020202020204" pitchFamily="34" charset="0"/>
              </a:rPr>
              <a:t> Courses in English </a:t>
            </a:r>
            <a:r>
              <a:rPr lang="de-DE" sz="1100" b="0" baseline="0" dirty="0" err="1">
                <a:latin typeface="Arial" panose="020B0604020202020204" pitchFamily="34" charset="0"/>
                <a:cs typeface="Arial" panose="020B0604020202020204" pitchFamily="34" charset="0"/>
              </a:rPr>
              <a:t>offer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specialised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courses</a:t>
            </a:r>
            <a:r>
              <a:rPr lang="de-DE" sz="1100" b="0" baseline="0" dirty="0">
                <a:latin typeface="Arial" panose="020B0604020202020204" pitchFamily="34" charset="0"/>
                <a:cs typeface="Arial" panose="020B0604020202020204" pitchFamily="34" charset="0"/>
              </a:rPr>
              <a:t> in all </a:t>
            </a:r>
            <a:r>
              <a:rPr lang="de-DE" sz="1100" b="0" baseline="0" dirty="0" err="1">
                <a:latin typeface="Arial" panose="020B0604020202020204" pitchFamily="34" charset="0"/>
                <a:cs typeface="Arial" panose="020B0604020202020204" pitchFamily="34" charset="0"/>
              </a:rPr>
              <a:t>subject</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areas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our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full</a:t>
            </a:r>
            <a:r>
              <a:rPr lang="de-DE" sz="1100" b="0" baseline="0" dirty="0">
                <a:latin typeface="Arial" panose="020B0604020202020204" pitchFamily="34" charset="0"/>
                <a:cs typeface="Arial" panose="020B0604020202020204" pitchFamily="34" charset="0"/>
              </a:rPr>
              <a:t>-time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exchange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students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invite</a:t>
            </a:r>
            <a:r>
              <a:rPr lang="de-DE" sz="1100" b="0" baseline="0" dirty="0">
                <a:latin typeface="Arial" panose="020B0604020202020204" pitchFamily="34" charset="0"/>
                <a:cs typeface="Arial" panose="020B0604020202020204" pitchFamily="34" charset="0"/>
              </a:rPr>
              <a:t> international </a:t>
            </a:r>
            <a:r>
              <a:rPr lang="de-DE" sz="1100" b="0" baseline="0" dirty="0" err="1">
                <a:latin typeface="Arial" panose="020B0604020202020204" pitchFamily="34" charset="0"/>
                <a:cs typeface="Arial" panose="020B0604020202020204" pitchFamily="34" charset="0"/>
              </a:rPr>
              <a:t>professors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contribute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our</a:t>
            </a:r>
            <a:r>
              <a:rPr lang="de-DE" sz="1100" b="0" baseline="0" dirty="0">
                <a:latin typeface="Arial" panose="020B0604020202020204" pitchFamily="34" charset="0"/>
                <a:cs typeface="Arial" panose="020B0604020202020204" pitchFamily="34" charset="0"/>
              </a:rPr>
              <a:t> Courses in English </a:t>
            </a:r>
            <a:r>
              <a:rPr lang="de-DE" sz="1100" b="0" baseline="0" dirty="0" err="1">
                <a:latin typeface="Arial" panose="020B0604020202020204" pitchFamily="34" charset="0"/>
                <a:cs typeface="Arial" panose="020B0604020202020204" pitchFamily="34" charset="0"/>
              </a:rPr>
              <a:t>by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teaching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classes</a:t>
            </a:r>
            <a:r>
              <a:rPr lang="de-DE" sz="1100" b="0" baseline="0" dirty="0">
                <a:latin typeface="Arial" panose="020B0604020202020204" pitchFamily="34" charset="0"/>
                <a:cs typeface="Arial" panose="020B0604020202020204" pitchFamily="34" charset="0"/>
              </a:rPr>
              <a:t> in </a:t>
            </a:r>
            <a:r>
              <a:rPr lang="de-DE" sz="1100" b="0" baseline="0" dirty="0" err="1">
                <a:latin typeface="Arial" panose="020B0604020202020204" pitchFamily="34" charset="0"/>
                <a:cs typeface="Arial" panose="020B0604020202020204" pitchFamily="34" charset="0"/>
              </a:rPr>
              <a:t>their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area</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expertise</a:t>
            </a:r>
            <a:r>
              <a:rPr lang="de-DE" sz="1100" b="0" baseline="0" dirty="0">
                <a:latin typeface="Arial" panose="020B0604020202020204" pitchFamily="34" charset="0"/>
                <a:cs typeface="Arial" panose="020B0604020202020204" pitchFamily="34" charset="0"/>
              </a:rPr>
              <a:t> in English.</a:t>
            </a:r>
          </a:p>
        </p:txBody>
      </p:sp>
      <p:sp>
        <p:nvSpPr>
          <p:cNvPr id="4" name="Foliennummernplatzhalter 3"/>
          <p:cNvSpPr>
            <a:spLocks noGrp="1"/>
          </p:cNvSpPr>
          <p:nvPr>
            <p:ph type="sldNum" sz="quarter" idx="10"/>
          </p:nvPr>
        </p:nvSpPr>
        <p:spPr/>
        <p:txBody>
          <a:bodyPr/>
          <a:lstStyle/>
          <a:p>
            <a:fld id="{3BEEB13B-F167-45C8-AFAF-424BF8A17474}" type="slidenum">
              <a:rPr lang="de-DE" smtClean="0"/>
              <a:t>24</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0" baseline="0" dirty="0">
                <a:latin typeface="Arial" panose="020B0604020202020204" pitchFamily="34" charset="0"/>
                <a:cs typeface="Arial" panose="020B0604020202020204" pitchFamily="34" charset="0"/>
              </a:rPr>
              <a:t>This Summer School </a:t>
            </a:r>
            <a:r>
              <a:rPr lang="de-DE" sz="1100" b="0" baseline="0" dirty="0" err="1">
                <a:latin typeface="Arial" panose="020B0604020202020204" pitchFamily="34" charset="0"/>
                <a:cs typeface="Arial" panose="020B0604020202020204" pitchFamily="34" charset="0"/>
              </a:rPr>
              <a:t>is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taught</a:t>
            </a:r>
            <a:r>
              <a:rPr lang="de-DE" sz="1100" b="0" baseline="0" dirty="0">
                <a:latin typeface="Arial" panose="020B0604020202020204" pitchFamily="34" charset="0"/>
                <a:cs typeface="Arial" panose="020B0604020202020204" pitchFamily="34" charset="0"/>
              </a:rPr>
              <a:t> in </a:t>
            </a:r>
            <a:r>
              <a:rPr lang="de-DE" sz="1100" b="0" baseline="0" dirty="0" err="1">
                <a:latin typeface="Arial" panose="020B0604020202020204" pitchFamily="34" charset="0"/>
                <a:cs typeface="Arial" panose="020B0604020202020204" pitchFamily="34" charset="0"/>
              </a:rPr>
              <a:t>cooperation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with</a:t>
            </a:r>
            <a:r>
              <a:rPr lang="de-DE" sz="1100" b="0" baseline="0" dirty="0">
                <a:latin typeface="Arial" panose="020B0604020202020204" pitchFamily="34" charset="0"/>
                <a:cs typeface="Arial" panose="020B0604020202020204" pitchFamily="34" charset="0"/>
              </a:rPr>
              <a:t> MUAS </a:t>
            </a:r>
            <a:r>
              <a:rPr lang="de-DE" sz="1100" b="0" baseline="0" dirty="0" err="1">
                <a:latin typeface="Arial" panose="020B0604020202020204" pitchFamily="34" charset="0"/>
                <a:cs typeface="Arial" panose="020B0604020202020204" pitchFamily="34" charset="0"/>
              </a:rPr>
              <a:t>strategic</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partner</a:t>
            </a:r>
            <a:r>
              <a:rPr lang="de-DE" sz="1100" b="0" baseline="0" dirty="0">
                <a:latin typeface="Arial" panose="020B0604020202020204" pitchFamily="34" charset="0"/>
                <a:cs typeface="Arial" panose="020B0604020202020204" pitchFamily="34" charset="0"/>
              </a:rPr>
              <a:t> Cal </a:t>
            </a:r>
            <a:r>
              <a:rPr lang="de-DE" sz="1100" b="0" baseline="0" dirty="0" err="1">
                <a:latin typeface="Arial" panose="020B0604020202020204" pitchFamily="34" charset="0"/>
                <a:cs typeface="Arial" panose="020B0604020202020204" pitchFamily="34" charset="0"/>
              </a:rPr>
              <a:t>Poly</a:t>
            </a:r>
            <a:r>
              <a:rPr lang="de-DE" sz="1100" b="0" baseline="0" dirty="0">
                <a:latin typeface="Arial" panose="020B0604020202020204" pitchFamily="34" charset="0"/>
                <a:cs typeface="Arial" panose="020B0604020202020204" pitchFamily="34" charset="0"/>
              </a:rPr>
              <a:t> (California </a:t>
            </a:r>
            <a:r>
              <a:rPr lang="de-DE" sz="1100" b="0" baseline="0" dirty="0" err="1">
                <a:latin typeface="Arial" panose="020B0604020202020204" pitchFamily="34" charset="0"/>
                <a:cs typeface="Arial" panose="020B0604020202020204" pitchFamily="34" charset="0"/>
              </a:rPr>
              <a:t>Polytechnic</a:t>
            </a:r>
            <a:r>
              <a:rPr lang="de-DE" sz="1100" b="0" baseline="0" dirty="0">
                <a:latin typeface="Arial" panose="020B0604020202020204" pitchFamily="34" charset="0"/>
                <a:cs typeface="Arial" panose="020B0604020202020204" pitchFamily="34" charset="0"/>
              </a:rPr>
              <a:t> State University).</a:t>
            </a:r>
          </a:p>
          <a:p>
            <a:r>
              <a:rPr lang="de-DE" sz="1100" b="0" baseline="0" dirty="0">
                <a:latin typeface="Arial" panose="020B0604020202020204" pitchFamily="34" charset="0"/>
                <a:cs typeface="Arial" panose="020B0604020202020204" pitchFamily="34" charset="0"/>
              </a:rPr>
              <a:t>Courses </a:t>
            </a:r>
            <a:r>
              <a:rPr lang="de-DE" sz="1100" b="0" baseline="0" dirty="0" err="1">
                <a:latin typeface="Arial" panose="020B0604020202020204" pitchFamily="34" charset="0"/>
                <a:cs typeface="Arial" panose="020B0604020202020204" pitchFamily="34" charset="0"/>
              </a:rPr>
              <a:t>are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taught</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by</a:t>
            </a:r>
            <a:r>
              <a:rPr lang="de-DE" sz="1100" b="0" baseline="0" dirty="0">
                <a:latin typeface="Arial" panose="020B0604020202020204" pitchFamily="34" charset="0"/>
                <a:cs typeface="Arial" panose="020B0604020202020204" pitchFamily="34" charset="0"/>
              </a:rPr>
              <a:t> a </a:t>
            </a:r>
            <a:r>
              <a:rPr lang="de-DE" sz="1100" b="0" baseline="0" dirty="0" err="1">
                <a:latin typeface="Arial" panose="020B0604020202020204" pitchFamily="34" charset="0"/>
                <a:cs typeface="Arial" panose="020B0604020202020204" pitchFamily="34" charset="0"/>
              </a:rPr>
              <a:t>professor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from</a:t>
            </a:r>
            <a:r>
              <a:rPr lang="de-DE" sz="1100" b="0" baseline="0" dirty="0">
                <a:latin typeface="Arial" panose="020B0604020202020204" pitchFamily="34" charset="0"/>
                <a:cs typeface="Arial" panose="020B0604020202020204" pitchFamily="34" charset="0"/>
              </a:rPr>
              <a:t> MUAS (1 </a:t>
            </a:r>
            <a:r>
              <a:rPr lang="de-DE" sz="1100" b="0" baseline="0" dirty="0" err="1">
                <a:latin typeface="Arial" panose="020B0604020202020204" pitchFamily="34" charset="0"/>
                <a:cs typeface="Arial" panose="020B0604020202020204" pitchFamily="34" charset="0"/>
              </a:rPr>
              <a:t>week</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following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week</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by</a:t>
            </a:r>
            <a:r>
              <a:rPr lang="de-DE" sz="1100" b="0" baseline="0" dirty="0">
                <a:latin typeface="Arial" panose="020B0604020202020204" pitchFamily="34" charset="0"/>
                <a:cs typeface="Arial" panose="020B0604020202020204" pitchFamily="34" charset="0"/>
              </a:rPr>
              <a:t> a </a:t>
            </a:r>
            <a:r>
              <a:rPr lang="de-DE" sz="1100" b="0" baseline="0" dirty="0" err="1">
                <a:latin typeface="Arial" panose="020B0604020202020204" pitchFamily="34" charset="0"/>
                <a:cs typeface="Arial" panose="020B0604020202020204" pitchFamily="34" charset="0"/>
              </a:rPr>
              <a:t>professor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from</a:t>
            </a:r>
            <a:r>
              <a:rPr lang="de-DE" sz="1100" b="0" baseline="0" dirty="0">
                <a:latin typeface="Arial" panose="020B0604020202020204" pitchFamily="34" charset="0"/>
                <a:cs typeface="Arial" panose="020B0604020202020204" pitchFamily="34" charset="0"/>
              </a:rPr>
              <a:t> Cal </a:t>
            </a:r>
            <a:r>
              <a:rPr lang="de-DE" sz="1100" b="0" baseline="0" dirty="0" err="1">
                <a:latin typeface="Arial" panose="020B0604020202020204" pitchFamily="34" charset="0"/>
                <a:cs typeface="Arial" panose="020B0604020202020204" pitchFamily="34" charset="0"/>
              </a:rPr>
              <a:t>Poly</a:t>
            </a:r>
            <a:r>
              <a:rPr lang="de-DE" sz="1100" b="0" baseline="0" dirty="0">
                <a:latin typeface="Arial" panose="020B0604020202020204" pitchFamily="34" charset="0"/>
                <a:cs typeface="Arial" panose="020B0604020202020204" pitchFamily="34" charset="0"/>
              </a:rPr>
              <a:t> (1 </a:t>
            </a:r>
            <a:r>
              <a:rPr lang="de-DE" sz="1100" b="0" baseline="0" dirty="0" err="1">
                <a:latin typeface="Arial" panose="020B0604020202020204" pitchFamily="34" charset="0"/>
                <a:cs typeface="Arial" panose="020B0604020202020204" pitchFamily="34" charset="0"/>
              </a:rPr>
              <a:t>week</a:t>
            </a:r>
            <a:r>
              <a:rPr lang="de-DE" sz="1100" b="0" baseline="0" dirty="0">
                <a:latin typeface="Arial" panose="020B0604020202020204" pitchFamily="34" charset="0"/>
                <a:cs typeface="Arial" panose="020B0604020202020204" pitchFamily="34" charset="0"/>
              </a:rPr>
              <a:t>).</a:t>
            </a:r>
          </a:p>
          <a:p>
            <a:endParaRPr lang="de-DE" sz="1100" b="0" baseline="0" dirty="0">
              <a:latin typeface="Arial" panose="020B0604020202020204" pitchFamily="34" charset="0"/>
              <a:cs typeface="Arial" panose="020B0604020202020204" pitchFamily="34" charset="0"/>
            </a:endParaRPr>
          </a:p>
          <a:p>
            <a:r>
              <a:rPr lang="de-DE" sz="1100" b="0" baseline="0" dirty="0" err="1">
                <a:latin typeface="Arial" panose="020B0604020202020204" pitchFamily="34" charset="0"/>
                <a:cs typeface="Arial" panose="020B0604020202020204" pitchFamily="34" charset="0"/>
              </a:rPr>
              <a:t>Application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period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mid-December</a:t>
            </a:r>
            <a:r>
              <a:rPr lang="de-DE" sz="1100" b="0" baseline="0" dirty="0">
                <a:latin typeface="Arial" panose="020B0604020202020204" pitchFamily="34" charset="0"/>
                <a:cs typeface="Arial" panose="020B0604020202020204" pitchFamily="34" charset="0"/>
              </a:rPr>
              <a:t> – </a:t>
            </a:r>
            <a:r>
              <a:rPr lang="de-DE" sz="1100" b="0" baseline="0" dirty="0" err="1">
                <a:latin typeface="Arial" panose="020B0604020202020204" pitchFamily="34" charset="0"/>
                <a:cs typeface="Arial" panose="020B0604020202020204" pitchFamily="34" charset="0"/>
              </a:rPr>
              <a:t>beginning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March</a:t>
            </a:r>
          </a:p>
          <a:p>
            <a:endParaRPr lang="de-DE" sz="1100" b="0" baseline="0" dirty="0">
              <a:latin typeface="Arial" panose="020B0604020202020204" pitchFamily="34" charset="0"/>
              <a:cs typeface="Arial" panose="020B0604020202020204" pitchFamily="34" charset="0"/>
            </a:endParaRPr>
          </a:p>
          <a:p>
            <a:r>
              <a:rPr lang="de-DE" sz="1100" b="1" baseline="0" dirty="0" err="1">
                <a:latin typeface="Arial" panose="020B0604020202020204" pitchFamily="34" charset="0"/>
                <a:cs typeface="Arial" panose="020B0604020202020204" pitchFamily="34" charset="0"/>
              </a:rPr>
              <a:t>Offered</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courses</a:t>
            </a:r>
            <a:r>
              <a:rPr lang="de-DE" sz="1100" b="1" baseline="0" dirty="0">
                <a:latin typeface="Arial" panose="020B0604020202020204" pitchFamily="34" charset="0"/>
                <a:cs typeface="Arial" panose="020B0604020202020204" pitchFamily="34" charset="0"/>
              </a:rPr>
              <a:t>:</a:t>
            </a:r>
          </a:p>
          <a:p>
            <a:r>
              <a:rPr lang="de-DE" sz="1100" b="0" baseline="0" dirty="0">
                <a:latin typeface="Arial" panose="020B0604020202020204" pitchFamily="34" charset="0"/>
                <a:cs typeface="Arial" panose="020B0604020202020204" pitchFamily="34" charset="0"/>
              </a:rPr>
              <a:t>German Language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Culture Course: </a:t>
            </a:r>
            <a:r>
              <a:rPr lang="de-DE" sz="1100" b="0" baseline="0" dirty="0" err="1">
                <a:latin typeface="Arial" panose="020B0604020202020204" pitchFamily="34" charset="0"/>
                <a:cs typeface="Arial" panose="020B0604020202020204" pitchFamily="34" charset="0"/>
              </a:rPr>
              <a:t>compulsory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each</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participant</a:t>
            </a:r>
            <a:endParaRPr lang="de-DE" sz="1100" b="0" baseline="0" dirty="0">
              <a:latin typeface="Arial" panose="020B0604020202020204" pitchFamily="34" charset="0"/>
              <a:cs typeface="Arial" panose="020B0604020202020204" pitchFamily="34" charset="0"/>
            </a:endParaRPr>
          </a:p>
          <a:p>
            <a:r>
              <a:rPr lang="de-DE" sz="1100" b="0" baseline="0" dirty="0" err="1">
                <a:latin typeface="Arial" panose="020B0604020202020204" pitchFamily="34" charset="0"/>
                <a:cs typeface="Arial" panose="020B0604020202020204" pitchFamily="34" charset="0"/>
              </a:rPr>
              <a:t>Additionally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students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choose</a:t>
            </a:r>
            <a:r>
              <a:rPr lang="de-DE" sz="1100" b="0" baseline="0" dirty="0">
                <a:latin typeface="Arial" panose="020B0604020202020204" pitchFamily="34" charset="0"/>
                <a:cs typeface="Arial" panose="020B0604020202020204" pitchFamily="34" charset="0"/>
              </a:rPr>
              <a:t> 2 out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6 </a:t>
            </a:r>
            <a:r>
              <a:rPr lang="de-DE" sz="1100" b="0" baseline="0" dirty="0" err="1">
                <a:latin typeface="Arial" panose="020B0604020202020204" pitchFamily="34" charset="0"/>
                <a:cs typeface="Arial" panose="020B0604020202020204" pitchFamily="34" charset="0"/>
              </a:rPr>
              <a:t>courses</a:t>
            </a:r>
            <a:r>
              <a:rPr lang="de-DE" sz="1100" b="0" baseline="0" dirty="0">
                <a:latin typeface="Arial" panose="020B0604020202020204" pitchFamily="34" charset="0"/>
                <a:cs typeface="Arial" panose="020B0604020202020204" pitchFamily="34" charset="0"/>
              </a:rPr>
              <a:t>. </a:t>
            </a:r>
          </a:p>
          <a:p>
            <a:r>
              <a:rPr lang="de-DE" sz="1100" b="0" baseline="0" dirty="0">
                <a:latin typeface="Arial" panose="020B0604020202020204" pitchFamily="34" charset="0"/>
                <a:cs typeface="Arial" panose="020B0604020202020204" pitchFamily="34" charset="0"/>
              </a:rPr>
              <a:t>Course </a:t>
            </a:r>
            <a:r>
              <a:rPr lang="de-DE" sz="1100" b="0" baseline="0" dirty="0" err="1">
                <a:latin typeface="Arial" panose="020B0604020202020204" pitchFamily="34" charset="0"/>
                <a:cs typeface="Arial" panose="020B0604020202020204" pitchFamily="34" charset="0"/>
              </a:rPr>
              <a:t>offer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might</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change</a:t>
            </a:r>
            <a:r>
              <a:rPr lang="de-DE" sz="1100" b="0" baseline="0" dirty="0">
                <a:latin typeface="Arial" panose="020B0604020202020204" pitchFamily="34" charset="0"/>
                <a:cs typeface="Arial" panose="020B0604020202020204" pitchFamily="34" charset="0"/>
              </a:rPr>
              <a:t>:</a:t>
            </a:r>
          </a:p>
          <a:p>
            <a:endParaRPr lang="de-DE" sz="1100" b="0" baseline="0" dirty="0">
              <a:latin typeface="Arial" panose="020B0604020202020204" pitchFamily="34" charset="0"/>
              <a:cs typeface="Arial" panose="020B0604020202020204" pitchFamily="34" charset="0"/>
            </a:endParaRPr>
          </a:p>
          <a:p>
            <a:pPr marL="228600" indent="-228600">
              <a:buAutoNum type="arabicPeriod"/>
            </a:pPr>
            <a:r>
              <a:rPr lang="de-DE" sz="1100" b="0" baseline="0" dirty="0">
                <a:latin typeface="Arial" panose="020B0604020202020204" pitchFamily="34" charset="0"/>
                <a:cs typeface="Arial" panose="020B0604020202020204" pitchFamily="34" charset="0"/>
              </a:rPr>
              <a:t>German Language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Culture (</a:t>
            </a:r>
            <a:r>
              <a:rPr lang="de-DE" sz="1100" b="0" baseline="0" dirty="0" err="1">
                <a:latin typeface="Arial" panose="020B0604020202020204" pitchFamily="34" charset="0"/>
                <a:cs typeface="Arial" panose="020B0604020202020204" pitchFamily="34" charset="0"/>
              </a:rPr>
              <a:t>first</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week</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each</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day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next</a:t>
            </a:r>
            <a:r>
              <a:rPr lang="de-DE" sz="1100" b="0" baseline="0" dirty="0">
                <a:latin typeface="Arial" panose="020B0604020202020204" pitchFamily="34" charset="0"/>
                <a:cs typeface="Arial" panose="020B0604020202020204" pitchFamily="34" charset="0"/>
              </a:rPr>
              <a:t> 4 </a:t>
            </a:r>
            <a:r>
              <a:rPr lang="de-DE" sz="1100" b="0" baseline="0" dirty="0" err="1">
                <a:latin typeface="Arial" panose="020B0604020202020204" pitchFamily="34" charset="0"/>
                <a:cs typeface="Arial" panose="020B0604020202020204" pitchFamily="34" charset="0"/>
              </a:rPr>
              <a:t>weeks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each</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Friday</a:t>
            </a:r>
            <a:r>
              <a:rPr lang="de-DE" sz="1100" b="0" baseline="0" dirty="0">
                <a:latin typeface="Arial" panose="020B0604020202020204" pitchFamily="34" charset="0"/>
                <a:cs typeface="Arial" panose="020B0604020202020204" pitchFamily="34" charset="0"/>
              </a:rPr>
              <a:t>)</a:t>
            </a:r>
          </a:p>
          <a:p>
            <a:pPr marL="228600" indent="-228600">
              <a:buAutoNum type="arabicPeriod"/>
            </a:pPr>
            <a:r>
              <a:rPr lang="de-DE" sz="1100" b="0" baseline="0" dirty="0">
                <a:latin typeface="Arial" panose="020B0604020202020204" pitchFamily="34" charset="0"/>
                <a:cs typeface="Arial" panose="020B0604020202020204" pitchFamily="34" charset="0"/>
              </a:rPr>
              <a:t>Smart </a:t>
            </a:r>
            <a:r>
              <a:rPr lang="de-DE" sz="1100" b="0" baseline="0" dirty="0" err="1">
                <a:latin typeface="Arial" panose="020B0604020202020204" pitchFamily="34" charset="0"/>
                <a:cs typeface="Arial" panose="020B0604020202020204" pitchFamily="34" charset="0"/>
              </a:rPr>
              <a:t>Vehicles</a:t>
            </a:r>
            <a:endParaRPr lang="de-DE" sz="1100" b="0" baseline="0" dirty="0">
              <a:latin typeface="Arial" panose="020B0604020202020204" pitchFamily="34" charset="0"/>
              <a:cs typeface="Arial" panose="020B0604020202020204" pitchFamily="34" charset="0"/>
            </a:endParaRPr>
          </a:p>
          <a:p>
            <a:pPr marL="228600" indent="-228600">
              <a:buAutoNum type="arabicPeriod"/>
            </a:pPr>
            <a:r>
              <a:rPr lang="de-DE" sz="1100" b="0" baseline="0" dirty="0">
                <a:latin typeface="Arial" panose="020B0604020202020204" pitchFamily="34" charset="0"/>
                <a:cs typeface="Arial" panose="020B0604020202020204" pitchFamily="34" charset="0"/>
              </a:rPr>
              <a:t>Smart Environments</a:t>
            </a:r>
          </a:p>
          <a:p>
            <a:pPr marL="228600" indent="-228600">
              <a:buAutoNum type="arabicPeriod"/>
            </a:pPr>
            <a:r>
              <a:rPr lang="de-DE" sz="1100" b="0" baseline="0" dirty="0" err="1">
                <a:latin typeface="Arial" panose="020B0604020202020204" pitchFamily="34" charset="0"/>
                <a:cs typeface="Arial" panose="020B0604020202020204" pitchFamily="34" charset="0"/>
              </a:rPr>
              <a:t>Microcontrollers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or</a:t>
            </a:r>
            <a:r>
              <a:rPr lang="de-DE" sz="1100" b="0" baseline="0" dirty="0">
                <a:latin typeface="Arial" panose="020B0604020202020204" pitchFamily="34" charset="0"/>
                <a:cs typeface="Arial" panose="020B0604020202020204" pitchFamily="34" charset="0"/>
              </a:rPr>
              <a:t> Alternative </a:t>
            </a:r>
            <a:r>
              <a:rPr lang="de-DE" sz="1100" b="0" baseline="0" dirty="0" err="1">
                <a:latin typeface="Arial" panose="020B0604020202020204" pitchFamily="34" charset="0"/>
                <a:cs typeface="Arial" panose="020B0604020202020204" pitchFamily="34" charset="0"/>
              </a:rPr>
              <a:t>Energy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Vehicles</a:t>
            </a:r>
            <a:endParaRPr lang="de-DE" sz="1100" b="0" baseline="0" dirty="0">
              <a:latin typeface="Arial" panose="020B0604020202020204" pitchFamily="34" charset="0"/>
              <a:cs typeface="Arial" panose="020B0604020202020204" pitchFamily="34" charset="0"/>
            </a:endParaRPr>
          </a:p>
          <a:p>
            <a:pPr marL="228600" indent="-228600">
              <a:buAutoNum type="arabicPeriod"/>
            </a:pPr>
            <a:r>
              <a:rPr lang="de-DE" sz="1100" b="0" baseline="0" dirty="0">
                <a:latin typeface="Arial" panose="020B0604020202020204" pitchFamily="34" charset="0"/>
                <a:cs typeface="Arial" panose="020B0604020202020204" pitchFamily="34" charset="0"/>
              </a:rPr>
              <a:t>Internal </a:t>
            </a:r>
            <a:r>
              <a:rPr lang="de-DE" sz="1100" b="0" baseline="0" dirty="0" err="1">
                <a:latin typeface="Arial" panose="020B0604020202020204" pitchFamily="34" charset="0"/>
                <a:cs typeface="Arial" panose="020B0604020202020204" pitchFamily="34" charset="0"/>
              </a:rPr>
              <a:t>Combustion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Engines</a:t>
            </a:r>
            <a:endParaRPr lang="de-DE" sz="1100" b="0" baseline="0" dirty="0">
              <a:latin typeface="Arial" panose="020B0604020202020204" pitchFamily="34" charset="0"/>
              <a:cs typeface="Arial" panose="020B0604020202020204" pitchFamily="34" charset="0"/>
            </a:endParaRPr>
          </a:p>
          <a:p>
            <a:pPr marL="228600" indent="-228600">
              <a:buAutoNum type="arabicPeriod"/>
            </a:pPr>
            <a:r>
              <a:rPr lang="de-DE" sz="1100" b="0" baseline="0" dirty="0" err="1">
                <a:latin typeface="Arial" panose="020B0604020202020204" pitchFamily="34" charset="0"/>
                <a:cs typeface="Arial" panose="020B0604020202020204" pitchFamily="34" charset="0"/>
              </a:rPr>
              <a:t>Hydraulic</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Pneumatic</a:t>
            </a:r>
            <a:r>
              <a:rPr lang="de-DE" sz="1100" b="0" baseline="0" dirty="0">
                <a:latin typeface="Arial" panose="020B0604020202020204" pitchFamily="34" charset="0"/>
                <a:cs typeface="Arial" panose="020B0604020202020204" pitchFamily="34" charset="0"/>
              </a:rPr>
              <a:t> Systems</a:t>
            </a:r>
          </a:p>
          <a:p>
            <a:pPr marL="228600" indent="-228600">
              <a:buAutoNum type="arabicPeriod"/>
            </a:pPr>
            <a:r>
              <a:rPr lang="de-DE" sz="1100" b="0" baseline="0" dirty="0" err="1">
                <a:latin typeface="Arial" panose="020B0604020202020204" pitchFamily="34" charset="0"/>
                <a:cs typeface="Arial" panose="020B0604020202020204" pitchFamily="34" charset="0"/>
              </a:rPr>
              <a:t>Sustainable</a:t>
            </a:r>
            <a:r>
              <a:rPr lang="de-DE" sz="1100" b="0" baseline="0" dirty="0">
                <a:latin typeface="Arial" panose="020B0604020202020204" pitchFamily="34" charset="0"/>
                <a:cs typeface="Arial" panose="020B0604020202020204" pitchFamily="34" charset="0"/>
              </a:rPr>
              <a:t> Entrepreneurship</a:t>
            </a:r>
          </a:p>
          <a:p>
            <a:endParaRPr lang="de-DE" sz="1100" b="0" dirty="0">
              <a:latin typeface="Arial" panose="020B0604020202020204" pitchFamily="34" charset="0"/>
              <a:cs typeface="Arial" panose="020B0604020202020204" pitchFamily="34" charset="0"/>
            </a:endParaRPr>
          </a:p>
          <a:p>
            <a:r>
              <a:rPr lang="de-DE" sz="1100" b="0" dirty="0">
                <a:latin typeface="Arial" panose="020B0604020202020204" pitchFamily="34" charset="0"/>
                <a:cs typeface="Arial" panose="020B0604020202020204" pitchFamily="34" charset="0"/>
              </a:rPr>
              <a:t>Cultural</a:t>
            </a:r>
            <a:r>
              <a:rPr lang="de-DE" sz="1100" b="0" baseline="0" dirty="0">
                <a:latin typeface="Arial" panose="020B0604020202020204" pitchFamily="34" charset="0"/>
                <a:cs typeface="Arial" panose="020B0604020202020204" pitchFamily="34" charset="0"/>
              </a:rPr>
              <a:t> Programme:</a:t>
            </a:r>
          </a:p>
          <a:p>
            <a:pPr marL="171450" indent="-171450">
              <a:buFont typeface="Arial" panose="020B0604020202020204" pitchFamily="34" charset="0"/>
              <a:buChar char="•"/>
            </a:pPr>
            <a:r>
              <a:rPr lang="de-DE" sz="1100" b="0" baseline="0" dirty="0">
                <a:latin typeface="Arial" panose="020B0604020202020204" pitchFamily="34" charset="0"/>
                <a:cs typeface="Arial" panose="020B0604020202020204" pitchFamily="34" charset="0"/>
              </a:rPr>
              <a:t>Munich </a:t>
            </a:r>
            <a:r>
              <a:rPr lang="de-DE" sz="1100" b="0" baseline="0" dirty="0" err="1">
                <a:latin typeface="Arial" panose="020B0604020202020204" pitchFamily="34" charset="0"/>
                <a:cs typeface="Arial" panose="020B0604020202020204" pitchFamily="34" charset="0"/>
              </a:rPr>
              <a:t>by</a:t>
            </a:r>
            <a:r>
              <a:rPr lang="de-DE" sz="1100" b="0" baseline="0" dirty="0">
                <a:latin typeface="Arial" panose="020B0604020202020204" pitchFamily="34" charset="0"/>
                <a:cs typeface="Arial" panose="020B0604020202020204" pitchFamily="34" charset="0"/>
              </a:rPr>
              <a:t> bike (</a:t>
            </a:r>
            <a:r>
              <a:rPr lang="de-DE" sz="1100" b="0" baseline="0" dirty="0" err="1">
                <a:latin typeface="Arial" panose="020B0604020202020204" pitchFamily="34" charset="0"/>
                <a:cs typeface="Arial" panose="020B0604020202020204" pitchFamily="34" charset="0"/>
              </a:rPr>
              <a:t>guided</a:t>
            </a:r>
            <a:r>
              <a:rPr lang="de-DE" sz="1100" b="0" baseline="0" dirty="0">
                <a:latin typeface="Arial" panose="020B0604020202020204" pitchFamily="34" charset="0"/>
                <a:cs typeface="Arial" panose="020B0604020202020204" pitchFamily="34" charset="0"/>
              </a:rPr>
              <a:t> tour)</a:t>
            </a:r>
          </a:p>
          <a:p>
            <a:pPr marL="171450" indent="-171450">
              <a:buFont typeface="Arial" panose="020B0604020202020204" pitchFamily="34" charset="0"/>
              <a:buChar char="•"/>
            </a:pPr>
            <a:r>
              <a:rPr lang="de-DE" sz="1100" b="0" baseline="0" dirty="0">
                <a:latin typeface="Arial" panose="020B0604020202020204" pitchFamily="34" charset="0"/>
                <a:cs typeface="Arial" panose="020B0604020202020204" pitchFamily="34" charset="0"/>
              </a:rPr>
              <a:t>BMW </a:t>
            </a:r>
            <a:r>
              <a:rPr lang="de-DE" sz="1100" b="0" baseline="0" dirty="0" err="1">
                <a:latin typeface="Arial" panose="020B0604020202020204" pitchFamily="34" charset="0"/>
                <a:cs typeface="Arial" panose="020B0604020202020204" pitchFamily="34" charset="0"/>
              </a:rPr>
              <a:t>factory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guided</a:t>
            </a:r>
            <a:r>
              <a:rPr lang="de-DE" sz="1100" b="0" baseline="0" dirty="0">
                <a:latin typeface="Arial" panose="020B0604020202020204" pitchFamily="34" charset="0"/>
                <a:cs typeface="Arial" panose="020B0604020202020204" pitchFamily="34" charset="0"/>
              </a:rPr>
              <a:t> tour</a:t>
            </a:r>
          </a:p>
          <a:p>
            <a:pPr marL="171450" indent="-171450">
              <a:buFont typeface="Arial" panose="020B0604020202020204" pitchFamily="34" charset="0"/>
              <a:buChar char="•"/>
            </a:pPr>
            <a:r>
              <a:rPr lang="de-DE" sz="1100" b="0" baseline="0" dirty="0">
                <a:latin typeface="Arial" panose="020B0604020202020204" pitchFamily="34" charset="0"/>
                <a:cs typeface="Arial" panose="020B0604020202020204" pitchFamily="34" charset="0"/>
              </a:rPr>
              <a:t>Dachau </a:t>
            </a:r>
            <a:r>
              <a:rPr lang="de-DE" sz="1100" b="0" baseline="0" dirty="0" err="1">
                <a:latin typeface="Arial" panose="020B0604020202020204" pitchFamily="34" charset="0"/>
                <a:cs typeface="Arial" panose="020B0604020202020204" pitchFamily="34" charset="0"/>
              </a:rPr>
              <a:t>concentration</a:t>
            </a:r>
            <a:r>
              <a:rPr lang="de-DE" sz="1100" b="0" baseline="0" dirty="0">
                <a:latin typeface="Arial" panose="020B0604020202020204" pitchFamily="34" charset="0"/>
                <a:cs typeface="Arial" panose="020B0604020202020204" pitchFamily="34" charset="0"/>
              </a:rPr>
              <a:t> camp</a:t>
            </a:r>
          </a:p>
          <a:p>
            <a:pPr marL="171450" indent="-171450">
              <a:buFont typeface="Arial" panose="020B0604020202020204" pitchFamily="34" charset="0"/>
              <a:buChar char="•"/>
            </a:pPr>
            <a:r>
              <a:rPr lang="de-DE" sz="1100" b="0" baseline="0" dirty="0" err="1">
                <a:latin typeface="Arial" panose="020B0604020202020204" pitchFamily="34" charset="0"/>
                <a:cs typeface="Arial" panose="020B0604020202020204" pitchFamily="34" charset="0"/>
              </a:rPr>
              <a:t>Munich</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Documentation</a:t>
            </a:r>
            <a:r>
              <a:rPr lang="de-DE" sz="1100" b="0" baseline="0" dirty="0">
                <a:latin typeface="Arial" panose="020B0604020202020204" pitchFamily="34" charset="0"/>
                <a:cs typeface="Arial" panose="020B0604020202020204" pitchFamily="34" charset="0"/>
              </a:rPr>
              <a:t> Center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History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National </a:t>
            </a:r>
            <a:r>
              <a:rPr lang="de-DE" sz="1100" b="0" baseline="0" dirty="0" err="1">
                <a:latin typeface="Arial" panose="020B0604020202020204" pitchFamily="34" charset="0"/>
                <a:cs typeface="Arial" panose="020B0604020202020204" pitchFamily="34" charset="0"/>
              </a:rPr>
              <a:t>Socialism</a:t>
            </a:r>
            <a:endParaRPr lang="de-DE" sz="11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0" baseline="0" dirty="0">
                <a:latin typeface="Arial" panose="020B0604020202020204" pitchFamily="34" charset="0"/>
                <a:cs typeface="Arial" panose="020B0604020202020204" pitchFamily="34" charset="0"/>
              </a:rPr>
              <a:t>Lake Herrenchiemsee</a:t>
            </a:r>
          </a:p>
          <a:p>
            <a:pPr marL="171450" indent="-171450">
              <a:buFont typeface="Arial" panose="020B0604020202020204" pitchFamily="34" charset="0"/>
              <a:buChar char="•"/>
            </a:pPr>
            <a:r>
              <a:rPr lang="de-DE" sz="1100" b="0" baseline="0" dirty="0">
                <a:latin typeface="Arial" panose="020B0604020202020204" pitchFamily="34" charset="0"/>
                <a:cs typeface="Arial" panose="020B0604020202020204" pitchFamily="34" charset="0"/>
              </a:rPr>
              <a:t>Deutsches Museum</a:t>
            </a:r>
          </a:p>
          <a:p>
            <a:pPr marL="171450" indent="-171450">
              <a:buFont typeface="Arial" panose="020B0604020202020204" pitchFamily="34" charset="0"/>
              <a:buChar char="•"/>
            </a:pPr>
            <a:r>
              <a:rPr lang="de-DE" sz="1100" b="0" baseline="0" dirty="0">
                <a:latin typeface="Arial" panose="020B0604020202020204" pitchFamily="34" charset="0"/>
                <a:cs typeface="Arial" panose="020B0604020202020204" pitchFamily="34" charset="0"/>
              </a:rPr>
              <a:t>Student </a:t>
            </a:r>
            <a:r>
              <a:rPr lang="de-DE" sz="1100" b="0" baseline="0" dirty="0" err="1">
                <a:latin typeface="Arial" panose="020B0604020202020204" pitchFamily="34" charset="0"/>
                <a:cs typeface="Arial" panose="020B0604020202020204" pitchFamily="34" charset="0"/>
              </a:rPr>
              <a:t>tutors</a:t>
            </a:r>
            <a:r>
              <a:rPr lang="de-DE" sz="1100" b="0" baseline="0" dirty="0">
                <a:latin typeface="Arial" panose="020B0604020202020204" pitchFamily="34" charset="0"/>
                <a:cs typeface="Arial" panose="020B0604020202020204" pitchFamily="34" charset="0"/>
              </a:rPr>
              <a:t> will </a:t>
            </a:r>
            <a:r>
              <a:rPr lang="de-DE" sz="1100" b="0" baseline="0" dirty="0" err="1">
                <a:latin typeface="Arial" panose="020B0604020202020204" pitchFamily="34" charset="0"/>
                <a:cs typeface="Arial" panose="020B0604020202020204" pitchFamily="34" charset="0"/>
              </a:rPr>
              <a:t>organize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several</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activities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and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events</a:t>
            </a:r>
            <a:r>
              <a:rPr lang="de-DE" sz="1100" b="0" baseline="0" dirty="0">
                <a:latin typeface="Arial" panose="020B0604020202020204" pitchFamily="34" charset="0"/>
                <a:cs typeface="Arial" panose="020B0604020202020204" pitchFamily="34" charset="0"/>
              </a:rPr>
              <a:t> in </a:t>
            </a:r>
            <a:r>
              <a:rPr lang="de-DE" sz="1100" b="0" baseline="0" dirty="0" err="1">
                <a:latin typeface="Arial" panose="020B0604020202020204" pitchFamily="34" charset="0"/>
                <a:cs typeface="Arial" panose="020B0604020202020204" pitchFamily="34" charset="0"/>
              </a:rPr>
              <a:t>addition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to</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offical</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cultural</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programme</a:t>
            </a:r>
            <a:r>
              <a:rPr lang="de-DE" sz="1100" b="0" baseline="0" dirty="0">
                <a:latin typeface="Arial" panose="020B0604020202020204" pitchFamily="34" charset="0"/>
                <a:cs typeface="Arial" panose="020B0604020202020204" pitchFamily="34" charset="0"/>
              </a:rPr>
              <a:t>.</a:t>
            </a:r>
          </a:p>
          <a:p>
            <a:pPr marL="0" indent="0">
              <a:buNone/>
            </a:pPr>
            <a:endParaRPr lang="de-DE" sz="1100" b="0" baseline="0" dirty="0">
              <a:latin typeface="Arial" panose="020B0604020202020204" pitchFamily="34" charset="0"/>
              <a:cs typeface="Arial" panose="020B0604020202020204" pitchFamily="34" charset="0"/>
            </a:endParaRPr>
          </a:p>
          <a:p>
            <a:r>
              <a:rPr lang="de-DE" sz="1100" b="0" baseline="0" dirty="0" err="1">
                <a:latin typeface="Arial" panose="020B0604020202020204" pitchFamily="34" charset="0"/>
                <a:cs typeface="Arial" panose="020B0604020202020204" pitchFamily="34" charset="0"/>
              </a:rPr>
              <a:t>Costs</a:t>
            </a:r>
            <a:r>
              <a:rPr lang="de-DE" sz="1100" b="0" baseline="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non-partner </a:t>
            </a:r>
            <a:r>
              <a:rPr lang="de-DE" sz="1100" b="0" baseline="0" dirty="0" err="1">
                <a:latin typeface="Arial" panose="020B0604020202020204" pitchFamily="34" charset="0"/>
                <a:cs typeface="Arial" panose="020B0604020202020204" pitchFamily="34" charset="0"/>
              </a:rPr>
              <a:t>universities</a:t>
            </a:r>
            <a:r>
              <a:rPr lang="de-DE" sz="1100" b="0" baseline="0" dirty="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de-DE" sz="1100" b="0" baseline="0" dirty="0">
                <a:latin typeface="Arial" panose="020B0604020202020204" pitchFamily="34" charset="0"/>
                <a:cs typeface="Arial" panose="020B0604020202020204" pitchFamily="34" charset="0"/>
              </a:rPr>
              <a:t>1.790 EUR </a:t>
            </a:r>
            <a:r>
              <a:rPr lang="de-DE" sz="1100" b="0" baseline="0" dirty="0" err="1">
                <a:latin typeface="Arial" panose="020B0604020202020204" pitchFamily="34" charset="0"/>
                <a:cs typeface="Arial" panose="020B0604020202020204" pitchFamily="34" charset="0"/>
              </a:rPr>
              <a:t>programme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fee</a:t>
            </a:r>
            <a:r>
              <a:rPr lang="de-DE" sz="1100" b="0" baseline="0" dirty="0">
                <a:latin typeface="Arial" panose="020B0604020202020204" pitchFamily="34" charset="0"/>
                <a:cs typeface="Arial" panose="020B0604020202020204" pitchFamily="34" charset="0"/>
              </a:rPr>
              <a:t> + </a:t>
            </a:r>
            <a:r>
              <a:rPr lang="de-DE" sz="1100" b="0" baseline="0" dirty="0" err="1">
                <a:latin typeface="Arial" panose="020B0604020202020204" pitchFamily="34" charset="0"/>
                <a:cs typeface="Arial" panose="020B0604020202020204" pitchFamily="34" charset="0"/>
              </a:rPr>
              <a:t>approx</a:t>
            </a:r>
            <a:r>
              <a:rPr lang="de-DE" sz="1100" b="0" baseline="0" dirty="0">
                <a:latin typeface="Arial" panose="020B0604020202020204" pitchFamily="34" charset="0"/>
                <a:cs typeface="Arial" panose="020B0604020202020204" pitchFamily="34" charset="0"/>
              </a:rPr>
              <a:t>. 1.000-1.200 EUR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accommodation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shared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bed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rooms</a:t>
            </a:r>
            <a:r>
              <a:rPr lang="de-DE" sz="1100" b="0" baseline="0" dirty="0">
                <a:latin typeface="Arial" panose="020B0604020202020204" pitchFamily="34" charset="0"/>
                <a:cs typeface="Arial" panose="020B0604020202020204" pitchFamily="34" charset="0"/>
              </a:rPr>
              <a:t>, 3-4 </a:t>
            </a:r>
            <a:r>
              <a:rPr lang="de-DE" sz="1100" b="0" baseline="0" dirty="0" err="1">
                <a:latin typeface="Arial" panose="020B0604020202020204" pitchFamily="34" charset="0"/>
                <a:cs typeface="Arial" panose="020B0604020202020204" pitchFamily="34" charset="0"/>
              </a:rPr>
              <a:t>students</a:t>
            </a:r>
            <a:r>
              <a:rPr lang="de-DE" sz="1100" b="0" baseline="0"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100" b="0" baseline="0" dirty="0">
              <a:latin typeface="Arial" panose="020B0604020202020204" pitchFamily="34" charset="0"/>
              <a:cs typeface="Arial" panose="020B0604020202020204" pitchFamily="34" charset="0"/>
            </a:endParaRPr>
          </a:p>
          <a:p>
            <a:r>
              <a:rPr lang="de-DE" sz="1100" b="0" dirty="0" err="1">
                <a:latin typeface="Arial" panose="020B0604020202020204" pitchFamily="34" charset="0"/>
                <a:cs typeface="Arial" panose="020B0604020202020204" pitchFamily="34" charset="0"/>
              </a:rPr>
              <a:t>For</a:t>
            </a:r>
            <a:r>
              <a:rPr lang="de-DE" sz="1100" b="0" dirty="0">
                <a:latin typeface="Arial" panose="020B0604020202020204" pitchFamily="34" charset="0"/>
                <a:cs typeface="Arial" panose="020B0604020202020204" pitchFamily="34" charset="0"/>
              </a:rPr>
              <a:t> </a:t>
            </a:r>
            <a:r>
              <a:rPr lang="de-DE" sz="1100" b="0" dirty="0" err="1">
                <a:latin typeface="Arial" panose="020B0604020202020204" pitchFamily="34" charset="0"/>
                <a:cs typeface="Arial" panose="020B0604020202020204" pitchFamily="34" charset="0"/>
              </a:rPr>
              <a:t>partner</a:t>
            </a:r>
            <a:r>
              <a:rPr lang="de-DE" sz="1100" b="0" dirty="0">
                <a:latin typeface="Arial" panose="020B0604020202020204" pitchFamily="34" charset="0"/>
                <a:cs typeface="Arial" panose="020B0604020202020204" pitchFamily="34" charset="0"/>
              </a:rPr>
              <a:t> </a:t>
            </a:r>
            <a:r>
              <a:rPr lang="de-DE" sz="1100" b="0" dirty="0" err="1">
                <a:latin typeface="Arial" panose="020B0604020202020204" pitchFamily="34" charset="0"/>
                <a:cs typeface="Arial" panose="020B0604020202020204" pitchFamily="34" charset="0"/>
              </a:rPr>
              <a:t>universities</a:t>
            </a:r>
            <a:r>
              <a:rPr lang="de-DE" sz="1100" b="0" dirty="0">
                <a:latin typeface="Arial" panose="020B0604020202020204" pitchFamily="34" charset="0"/>
                <a:cs typeface="Arial" panose="020B0604020202020204" pitchFamily="34" charset="0"/>
              </a:rPr>
              <a:t>: </a:t>
            </a:r>
          </a:p>
          <a:p>
            <a:r>
              <a:rPr lang="de-DE" sz="1100" b="0" dirty="0">
                <a:latin typeface="Arial" panose="020B0604020202020204" pitchFamily="34" charset="0"/>
                <a:cs typeface="Arial" panose="020B0604020202020204" pitchFamily="34" charset="0"/>
              </a:rPr>
              <a:t>1.650 EUR </a:t>
            </a:r>
            <a:r>
              <a:rPr lang="de-DE" sz="1100" b="0" dirty="0" err="1">
                <a:latin typeface="Arial" panose="020B0604020202020204" pitchFamily="34" charset="0"/>
                <a:cs typeface="Arial" panose="020B0604020202020204" pitchFamily="34" charset="0"/>
              </a:rPr>
              <a:t>programme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fee</a:t>
            </a:r>
            <a:r>
              <a:rPr lang="de-DE" sz="1100" b="0" baseline="0" dirty="0">
                <a:latin typeface="Arial" panose="020B0604020202020204" pitchFamily="34" charset="0"/>
                <a:cs typeface="Arial" panose="020B0604020202020204" pitchFamily="34" charset="0"/>
              </a:rPr>
              <a:t> + </a:t>
            </a:r>
            <a:r>
              <a:rPr lang="de-DE" sz="1100" b="0" baseline="0" dirty="0" err="1">
                <a:latin typeface="Arial" panose="020B0604020202020204" pitchFamily="34" charset="0"/>
                <a:cs typeface="Arial" panose="020B0604020202020204" pitchFamily="34" charset="0"/>
              </a:rPr>
              <a:t>approx</a:t>
            </a:r>
            <a:r>
              <a:rPr lang="de-DE" sz="1100" b="0" baseline="0" dirty="0">
                <a:latin typeface="Arial" panose="020B0604020202020204" pitchFamily="34" charset="0"/>
                <a:cs typeface="Arial" panose="020B0604020202020204" pitchFamily="34" charset="0"/>
              </a:rPr>
              <a:t>. 1.000-1.200 EUR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accommodation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shared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bed</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rooms</a:t>
            </a:r>
            <a:r>
              <a:rPr lang="de-DE" sz="1100" b="0" baseline="0" dirty="0">
                <a:latin typeface="Arial" panose="020B0604020202020204" pitchFamily="34" charset="0"/>
                <a:cs typeface="Arial" panose="020B0604020202020204" pitchFamily="34" charset="0"/>
              </a:rPr>
              <a:t>, 3-4 </a:t>
            </a:r>
            <a:r>
              <a:rPr lang="de-DE" sz="1100" b="0" baseline="0" dirty="0" err="1">
                <a:latin typeface="Arial" panose="020B0604020202020204" pitchFamily="34" charset="0"/>
                <a:cs typeface="Arial" panose="020B0604020202020204" pitchFamily="34" charset="0"/>
              </a:rPr>
              <a:t>students</a:t>
            </a:r>
            <a:r>
              <a:rPr lang="de-DE" sz="1100" b="0" baseline="0" dirty="0">
                <a:latin typeface="Arial" panose="020B0604020202020204" pitchFamily="34" charset="0"/>
                <a:cs typeface="Arial" panose="020B0604020202020204" pitchFamily="34" charset="0"/>
              </a:rPr>
              <a:t>)</a:t>
            </a:r>
          </a:p>
          <a:p>
            <a:pPr marL="0" indent="0">
              <a:buNone/>
            </a:pPr>
            <a:endParaRPr lang="de-DE" b="0" baseline="0" dirty="0"/>
          </a:p>
        </p:txBody>
      </p:sp>
      <p:sp>
        <p:nvSpPr>
          <p:cNvPr id="4" name="Foliennummernplatzhalter 3"/>
          <p:cNvSpPr>
            <a:spLocks noGrp="1"/>
          </p:cNvSpPr>
          <p:nvPr>
            <p:ph type="sldNum" sz="quarter" idx="10"/>
          </p:nvPr>
        </p:nvSpPr>
        <p:spPr/>
        <p:txBody>
          <a:bodyPr/>
          <a:lstStyle/>
          <a:p>
            <a:fld id="{3BEEB13B-F167-45C8-AFAF-424BF8A17474}" type="slidenum">
              <a:rPr lang="de-DE" smtClean="0"/>
              <a:t>25</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100" b="1" baseline="0" dirty="0" err="1">
                <a:latin typeface="Arial" panose="020B0604020202020204" pitchFamily="34" charset="0"/>
                <a:cs typeface="Arial" panose="020B0604020202020204" pitchFamily="34" charset="0"/>
              </a:rPr>
              <a:t>Application</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period</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mid-December</a:t>
            </a:r>
            <a:r>
              <a:rPr lang="de-DE" sz="1100" b="1" baseline="0" dirty="0">
                <a:latin typeface="Arial" panose="020B0604020202020204" pitchFamily="34" charset="0"/>
                <a:cs typeface="Arial" panose="020B0604020202020204" pitchFamily="34" charset="0"/>
              </a:rPr>
              <a:t> – </a:t>
            </a:r>
            <a:r>
              <a:rPr lang="de-DE" sz="1100" b="1" baseline="0" dirty="0" err="1">
                <a:latin typeface="Arial" panose="020B0604020202020204" pitchFamily="34" charset="0"/>
                <a:cs typeface="Arial" panose="020B0604020202020204" pitchFamily="34" charset="0"/>
              </a:rPr>
              <a:t>beginning</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of</a:t>
            </a:r>
            <a:r>
              <a:rPr lang="de-DE" sz="1100" b="1" baseline="0" dirty="0">
                <a:latin typeface="Arial" panose="020B0604020202020204" pitchFamily="34" charset="0"/>
                <a:cs typeface="Arial" panose="020B0604020202020204" pitchFamily="34" charset="0"/>
              </a:rPr>
              <a:t> March</a:t>
            </a:r>
            <a:endParaRPr lang="de-DE" sz="1100" b="1"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a:p>
            <a:r>
              <a:rPr lang="de-DE" sz="1100" b="1" baseline="0" dirty="0" err="1">
                <a:latin typeface="Arial" panose="020B0604020202020204" pitchFamily="34" charset="0"/>
                <a:cs typeface="Arial" panose="020B0604020202020204" pitchFamily="34" charset="0"/>
              </a:rPr>
              <a:t>Offered</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courses</a:t>
            </a:r>
            <a:r>
              <a:rPr lang="de-DE" sz="1100" b="1" baseline="0" dirty="0">
                <a:latin typeface="Arial" panose="020B0604020202020204" pitchFamily="34" charset="0"/>
                <a:cs typeface="Arial" panose="020B0604020202020204" pitchFamily="34" charset="0"/>
              </a:rPr>
              <a:t>:</a:t>
            </a:r>
          </a:p>
          <a:p>
            <a:pPr marL="228600" indent="-228600">
              <a:buAutoNum type="arabicPeriod"/>
            </a:pPr>
            <a:r>
              <a:rPr lang="de-DE" sz="1100" b="0" baseline="0" dirty="0">
                <a:latin typeface="Arial" panose="020B0604020202020204" pitchFamily="34" charset="0"/>
                <a:cs typeface="Arial" panose="020B0604020202020204" pitchFamily="34" charset="0"/>
              </a:rPr>
              <a:t>Future Supply Chain Management</a:t>
            </a:r>
          </a:p>
          <a:p>
            <a:pPr marL="228600" indent="-228600">
              <a:buAutoNum type="arabicPeriod"/>
            </a:pPr>
            <a:r>
              <a:rPr lang="de-DE" sz="1100" b="0" baseline="0" dirty="0">
                <a:latin typeface="Arial" panose="020B0604020202020204" pitchFamily="34" charset="0"/>
                <a:cs typeface="Arial" panose="020B0604020202020204" pitchFamily="34" charset="0"/>
              </a:rPr>
              <a:t>Operational Excellence –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German Way</a:t>
            </a:r>
          </a:p>
          <a:p>
            <a:pPr marL="228600" indent="-228600">
              <a:buAutoNum type="arabicPeriod"/>
            </a:pPr>
            <a:r>
              <a:rPr lang="de-DE" sz="1100" b="0" baseline="0" dirty="0" err="1">
                <a:latin typeface="Arial" panose="020B0604020202020204" pitchFamily="34" charset="0"/>
                <a:cs typeface="Arial" panose="020B0604020202020204" pitchFamily="34" charset="0"/>
              </a:rPr>
              <a:t>Doing</a:t>
            </a:r>
            <a:r>
              <a:rPr lang="de-DE" sz="1100" b="0" baseline="0" dirty="0">
                <a:latin typeface="Arial" panose="020B0604020202020204" pitchFamily="34" charset="0"/>
                <a:cs typeface="Arial" panose="020B0604020202020204" pitchFamily="34" charset="0"/>
              </a:rPr>
              <a:t> Business in Germany</a:t>
            </a:r>
          </a:p>
          <a:p>
            <a:r>
              <a:rPr lang="de-DE" sz="1100" b="0" dirty="0">
                <a:latin typeface="Arial" panose="020B0604020202020204" pitchFamily="34" charset="0"/>
                <a:cs typeface="Arial" panose="020B0604020202020204" pitchFamily="34" charset="0"/>
              </a:rPr>
              <a:t>First </a:t>
            </a:r>
            <a:r>
              <a:rPr lang="de-DE" sz="1100" b="0" dirty="0" err="1">
                <a:latin typeface="Arial" panose="020B0604020202020204" pitchFamily="34" charset="0"/>
                <a:cs typeface="Arial" panose="020B0604020202020204" pitchFamily="34" charset="0"/>
              </a:rPr>
              <a:t>week</a:t>
            </a:r>
            <a:r>
              <a:rPr lang="de-DE" sz="1100" b="0" dirty="0">
                <a:latin typeface="Arial" panose="020B0604020202020204" pitchFamily="34" charset="0"/>
                <a:cs typeface="Arial" panose="020B0604020202020204" pitchFamily="34" charset="0"/>
              </a:rPr>
              <a:t> </a:t>
            </a:r>
            <a:r>
              <a:rPr lang="de-DE" sz="1100" b="0" dirty="0" err="1">
                <a:latin typeface="Arial" panose="020B0604020202020204" pitchFamily="34" charset="0"/>
                <a:cs typeface="Arial" panose="020B0604020202020204" pitchFamily="34" charset="0"/>
              </a:rPr>
              <a:t>classes</a:t>
            </a:r>
            <a:r>
              <a:rPr lang="de-DE" sz="1100" b="0" dirty="0">
                <a:latin typeface="Arial" panose="020B0604020202020204" pitchFamily="34" charset="0"/>
                <a:cs typeface="Arial" panose="020B0604020202020204" pitchFamily="34" charset="0"/>
              </a:rPr>
              <a:t> at MUAS, </a:t>
            </a:r>
            <a:r>
              <a:rPr lang="de-DE" sz="1100" b="0" dirty="0" err="1">
                <a:latin typeface="Arial" panose="020B0604020202020204" pitchFamily="34" charset="0"/>
                <a:cs typeface="Arial" panose="020B0604020202020204" pitchFamily="34" charset="0"/>
              </a:rPr>
              <a:t>second</a:t>
            </a:r>
            <a:r>
              <a:rPr lang="de-DE" sz="1100" b="0" dirty="0">
                <a:latin typeface="Arial" panose="020B0604020202020204" pitchFamily="34" charset="0"/>
                <a:cs typeface="Arial" panose="020B0604020202020204" pitchFamily="34" charset="0"/>
              </a:rPr>
              <a:t> </a:t>
            </a:r>
            <a:r>
              <a:rPr lang="de-DE" sz="1100" b="0" dirty="0" err="1">
                <a:latin typeface="Arial" panose="020B0604020202020204" pitchFamily="34" charset="0"/>
                <a:cs typeface="Arial" panose="020B0604020202020204" pitchFamily="34" charset="0"/>
              </a:rPr>
              <a:t>week</a:t>
            </a:r>
            <a:r>
              <a:rPr lang="de-DE" sz="1100" b="0" dirty="0">
                <a:latin typeface="Arial" panose="020B0604020202020204" pitchFamily="34" charset="0"/>
                <a:cs typeface="Arial" panose="020B0604020202020204" pitchFamily="34" charset="0"/>
              </a:rPr>
              <a:t>: </a:t>
            </a:r>
            <a:r>
              <a:rPr lang="de-DE" sz="1100" b="0" dirty="0" err="1">
                <a:latin typeface="Arial" panose="020B0604020202020204" pitchFamily="34" charset="0"/>
                <a:cs typeface="Arial" panose="020B0604020202020204" pitchFamily="34" charset="0"/>
              </a:rPr>
              <a:t>bus</a:t>
            </a:r>
            <a:r>
              <a:rPr lang="de-DE" sz="1100" b="0" dirty="0">
                <a:latin typeface="Arial" panose="020B0604020202020204" pitchFamily="34" charset="0"/>
                <a:cs typeface="Arial" panose="020B0604020202020204" pitchFamily="34" charset="0"/>
              </a:rPr>
              <a:t> tour </a:t>
            </a:r>
            <a:r>
              <a:rPr lang="de-DE" sz="1100" b="0" dirty="0" err="1">
                <a:latin typeface="Arial" panose="020B0604020202020204" pitchFamily="34" charset="0"/>
                <a:cs typeface="Arial" panose="020B0604020202020204" pitchFamily="34" charset="0"/>
              </a:rPr>
              <a:t>and</a:t>
            </a:r>
            <a:r>
              <a:rPr lang="de-DE" sz="1100" b="0" dirty="0">
                <a:latin typeface="Arial" panose="020B0604020202020204" pitchFamily="34" charset="0"/>
                <a:cs typeface="Arial" panose="020B0604020202020204" pitchFamily="34" charset="0"/>
              </a:rPr>
              <a:t> </a:t>
            </a:r>
            <a:r>
              <a:rPr lang="de-DE" sz="1100" b="0" dirty="0" err="1">
                <a:latin typeface="Arial" panose="020B0604020202020204" pitchFamily="34" charset="0"/>
                <a:cs typeface="Arial" panose="020B0604020202020204" pitchFamily="34" charset="0"/>
              </a:rPr>
              <a:t>company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visits</a:t>
            </a:r>
            <a:r>
              <a:rPr lang="de-DE" sz="1100" b="0" baseline="0" dirty="0">
                <a:latin typeface="Arial" panose="020B0604020202020204" pitchFamily="34" charset="0"/>
                <a:cs typeface="Arial" panose="020B0604020202020204" pitchFamily="34" charset="0"/>
              </a:rPr>
              <a:t>.</a:t>
            </a:r>
            <a:endParaRPr lang="de-DE" sz="1100" b="0" dirty="0">
              <a:latin typeface="Arial" panose="020B0604020202020204" pitchFamily="34" charset="0"/>
              <a:cs typeface="Arial" panose="020B0604020202020204" pitchFamily="34" charset="0"/>
            </a:endParaRPr>
          </a:p>
          <a:p>
            <a:endParaRPr lang="de-DE" sz="1100" b="0" dirty="0">
              <a:latin typeface="Arial" panose="020B0604020202020204" pitchFamily="34" charset="0"/>
              <a:cs typeface="Arial" panose="020B0604020202020204" pitchFamily="34" charset="0"/>
            </a:endParaRPr>
          </a:p>
          <a:p>
            <a:r>
              <a:rPr lang="de-DE" sz="1100" b="1" dirty="0">
                <a:latin typeface="Arial" panose="020B0604020202020204" pitchFamily="34" charset="0"/>
                <a:cs typeface="Arial" panose="020B0604020202020204" pitchFamily="34" charset="0"/>
              </a:rPr>
              <a:t>Cultural</a:t>
            </a:r>
            <a:r>
              <a:rPr lang="de-DE" sz="1100" b="1" baseline="0" dirty="0">
                <a:latin typeface="Arial" panose="020B0604020202020204" pitchFamily="34" charset="0"/>
                <a:cs typeface="Arial" panose="020B0604020202020204" pitchFamily="34" charset="0"/>
              </a:rPr>
              <a:t> Programme:</a:t>
            </a:r>
          </a:p>
          <a:p>
            <a:r>
              <a:rPr lang="de-DE" sz="1100" b="0" baseline="0" dirty="0">
                <a:latin typeface="Arial" panose="020B0604020202020204" pitchFamily="34" charset="0"/>
                <a:cs typeface="Arial" panose="020B0604020202020204" pitchFamily="34" charset="0"/>
              </a:rPr>
              <a:t>Munich </a:t>
            </a:r>
            <a:r>
              <a:rPr lang="de-DE" sz="1100" b="0" baseline="0" dirty="0" err="1">
                <a:latin typeface="Arial" panose="020B0604020202020204" pitchFamily="34" charset="0"/>
                <a:cs typeface="Arial" panose="020B0604020202020204" pitchFamily="34" charset="0"/>
              </a:rPr>
              <a:t>by</a:t>
            </a:r>
            <a:r>
              <a:rPr lang="de-DE" sz="1100" b="0" baseline="0" dirty="0">
                <a:latin typeface="Arial" panose="020B0604020202020204" pitchFamily="34" charset="0"/>
                <a:cs typeface="Arial" panose="020B0604020202020204" pitchFamily="34" charset="0"/>
              </a:rPr>
              <a:t> bike (</a:t>
            </a:r>
            <a:r>
              <a:rPr lang="de-DE" sz="1100" b="0" baseline="0" dirty="0" err="1">
                <a:latin typeface="Arial" panose="020B0604020202020204" pitchFamily="34" charset="0"/>
                <a:cs typeface="Arial" panose="020B0604020202020204" pitchFamily="34" charset="0"/>
              </a:rPr>
              <a:t>guided</a:t>
            </a:r>
            <a:r>
              <a:rPr lang="de-DE" sz="1100" b="0" baseline="0" dirty="0">
                <a:latin typeface="Arial" panose="020B0604020202020204" pitchFamily="34" charset="0"/>
                <a:cs typeface="Arial" panose="020B0604020202020204" pitchFamily="34" charset="0"/>
              </a:rPr>
              <a:t> tour)</a:t>
            </a:r>
          </a:p>
          <a:p>
            <a:r>
              <a:rPr lang="de-DE" sz="1100" b="0" baseline="0" dirty="0" err="1">
                <a:latin typeface="Arial" panose="020B0604020202020204" pitchFamily="34" charset="0"/>
                <a:cs typeface="Arial" panose="020B0604020202020204" pitchFamily="34" charset="0"/>
              </a:rPr>
              <a:t>If</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possible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students</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can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participate</a:t>
            </a:r>
            <a:r>
              <a:rPr lang="de-DE" sz="1100" b="0" baseline="0" dirty="0">
                <a:latin typeface="Arial" panose="020B0604020202020204" pitchFamily="34" charset="0"/>
                <a:cs typeface="Arial" panose="020B0604020202020204" pitchFamily="34" charset="0"/>
              </a:rPr>
              <a:t> in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cultural</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programme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of</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the</a:t>
            </a:r>
            <a:r>
              <a:rPr lang="de-DE" sz="1100" b="0" baseline="0" dirty="0">
                <a:latin typeface="Arial" panose="020B0604020202020204" pitchFamily="34" charset="0"/>
                <a:cs typeface="Arial" panose="020B0604020202020204" pitchFamily="34" charset="0"/>
              </a:rPr>
              <a:t> „Engineering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Sustainability</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summer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school</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depending</a:t>
            </a:r>
            <a:r>
              <a:rPr lang="de-DE" sz="1100" b="0" baseline="0" dirty="0">
                <a:latin typeface="Arial" panose="020B0604020202020204" pitchFamily="34" charset="0"/>
                <a:cs typeface="Arial" panose="020B0604020202020204" pitchFamily="34" charset="0"/>
              </a:rPr>
              <a:t> on </a:t>
            </a:r>
            <a:r>
              <a:rPr lang="de-DE" sz="1100" b="0" baseline="0" dirty="0" err="1">
                <a:latin typeface="Arial" panose="020B0604020202020204" pitchFamily="34" charset="0"/>
                <a:cs typeface="Arial" panose="020B0604020202020204" pitchFamily="34" charset="0"/>
              </a:rPr>
              <a:t>their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schedule</a:t>
            </a:r>
            <a:r>
              <a:rPr lang="de-DE" sz="1100" b="0" baseline="0" dirty="0">
                <a:latin typeface="Arial" panose="020B0604020202020204" pitchFamily="34" charset="0"/>
                <a:cs typeface="Arial" panose="020B0604020202020204" pitchFamily="34" charset="0"/>
              </a:rPr>
              <a:t>.</a:t>
            </a:r>
          </a:p>
          <a:p>
            <a:endParaRPr lang="de-DE" sz="1100" b="0" baseline="0" dirty="0">
              <a:latin typeface="Arial" panose="020B0604020202020204" pitchFamily="34" charset="0"/>
              <a:cs typeface="Arial" panose="020B0604020202020204" pitchFamily="34" charset="0"/>
            </a:endParaRPr>
          </a:p>
          <a:p>
            <a:r>
              <a:rPr lang="de-DE" sz="1100" b="1" baseline="0" dirty="0" err="1">
                <a:latin typeface="Arial" panose="020B0604020202020204" pitchFamily="34" charset="0"/>
                <a:cs typeface="Arial" panose="020B0604020202020204" pitchFamily="34" charset="0"/>
              </a:rPr>
              <a:t>Costs</a:t>
            </a:r>
            <a:r>
              <a:rPr lang="de-DE" sz="1100" b="1" baseline="0" dirty="0">
                <a:latin typeface="Arial" panose="020B0604020202020204" pitchFamily="34" charset="0"/>
                <a:cs typeface="Arial" panose="020B0604020202020204" pitchFamily="34" charset="0"/>
              </a:rPr>
              <a:t>: </a:t>
            </a:r>
          </a:p>
          <a:p>
            <a:r>
              <a:rPr lang="de-DE" sz="1100" b="0" dirty="0">
                <a:latin typeface="Arial" panose="020B0604020202020204" pitchFamily="34" charset="0"/>
                <a:cs typeface="Arial" panose="020B0604020202020204" pitchFamily="34" charset="0"/>
              </a:rPr>
              <a:t>1.695</a:t>
            </a:r>
            <a:r>
              <a:rPr lang="de-DE" sz="1100" b="0" baseline="0" dirty="0">
                <a:latin typeface="Arial" panose="020B0604020202020204" pitchFamily="34" charset="0"/>
                <a:cs typeface="Arial" panose="020B0604020202020204" pitchFamily="34" charset="0"/>
              </a:rPr>
              <a:t> EUR </a:t>
            </a:r>
            <a:r>
              <a:rPr lang="de-DE" sz="1100" b="0" baseline="0" dirty="0" err="1">
                <a:latin typeface="Arial" panose="020B0604020202020204" pitchFamily="34" charset="0"/>
                <a:cs typeface="Arial" panose="020B0604020202020204" pitchFamily="34" charset="0"/>
              </a:rPr>
              <a:t>programme</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fee</a:t>
            </a:r>
            <a:endParaRPr lang="de-DE" sz="1100" b="0" baseline="0" dirty="0">
              <a:latin typeface="Arial" panose="020B0604020202020204" pitchFamily="34" charset="0"/>
              <a:cs typeface="Arial" panose="020B0604020202020204" pitchFamily="34" charset="0"/>
            </a:endParaRPr>
          </a:p>
          <a:p>
            <a:r>
              <a:rPr lang="de-DE" sz="1100" b="0" baseline="0" dirty="0" err="1">
                <a:latin typeface="Arial" panose="020B0604020202020204" pitchFamily="34" charset="0"/>
                <a:cs typeface="Arial" panose="020B0604020202020204" pitchFamily="34" charset="0"/>
              </a:rPr>
              <a:t>approx</a:t>
            </a:r>
            <a:r>
              <a:rPr lang="de-DE" sz="1100" b="0" baseline="0" dirty="0">
                <a:latin typeface="Arial" panose="020B0604020202020204" pitchFamily="34" charset="0"/>
                <a:cs typeface="Arial" panose="020B0604020202020204" pitchFamily="34" charset="0"/>
              </a:rPr>
              <a:t>. 500 EUR </a:t>
            </a:r>
            <a:r>
              <a:rPr lang="de-DE" sz="1100" b="0" baseline="0" dirty="0" err="1">
                <a:latin typeface="Arial" panose="020B0604020202020204" pitchFamily="34" charset="0"/>
                <a:cs typeface="Arial" panose="020B0604020202020204" pitchFamily="34" charset="0"/>
              </a:rPr>
              <a:t>for</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accommodation</a:t>
            </a:r>
            <a:r>
              <a:rPr lang="de-DE" sz="1100" b="0" baseline="0" dirty="0">
                <a:latin typeface="Arial" panose="020B0604020202020204" pitchFamily="34" charset="0"/>
                <a:cs typeface="Arial" panose="020B0604020202020204" pitchFamily="34" charset="0"/>
              </a:rPr>
              <a:t> in </a:t>
            </a:r>
            <a:r>
              <a:rPr lang="de-DE" sz="1100" b="0" baseline="0" dirty="0" err="1">
                <a:latin typeface="Arial" panose="020B0604020202020204" pitchFamily="34" charset="0"/>
                <a:cs typeface="Arial" panose="020B0604020202020204" pitchFamily="34" charset="0"/>
              </a:rPr>
              <a:t>Munich</a:t>
            </a:r>
            <a:endParaRPr lang="de-DE" sz="1100" b="0" baseline="0" dirty="0">
              <a:latin typeface="Arial" panose="020B0604020202020204" pitchFamily="34" charset="0"/>
              <a:cs typeface="Arial" panose="020B0604020202020204" pitchFamily="34" charset="0"/>
            </a:endParaRPr>
          </a:p>
          <a:p>
            <a:r>
              <a:rPr lang="de-DE" sz="1100" b="0" baseline="0" dirty="0" err="1">
                <a:latin typeface="Arial" panose="020B0604020202020204" pitchFamily="34" charset="0"/>
                <a:cs typeface="Arial" panose="020B0604020202020204" pitchFamily="34" charset="0"/>
              </a:rPr>
              <a:t>approx</a:t>
            </a:r>
            <a:r>
              <a:rPr lang="de-DE" sz="1100" b="0" baseline="0" dirty="0">
                <a:latin typeface="Arial" panose="020B0604020202020204" pitchFamily="34" charset="0"/>
                <a:cs typeface="Arial" panose="020B0604020202020204" pitchFamily="34" charset="0"/>
              </a:rPr>
              <a:t>. 200 EUR </a:t>
            </a:r>
            <a:r>
              <a:rPr lang="de-DE" sz="1100" b="0" baseline="0" dirty="0" err="1">
                <a:latin typeface="Arial" panose="020B0604020202020204" pitchFamily="34" charset="0"/>
                <a:cs typeface="Arial" panose="020B0604020202020204" pitchFamily="34" charset="0"/>
              </a:rPr>
              <a:t>accommodation</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during</a:t>
            </a:r>
            <a:r>
              <a:rPr lang="de-DE" sz="1100" b="0" baseline="0" dirty="0">
                <a:latin typeface="Arial" panose="020B0604020202020204" pitchFamily="34" charset="0"/>
                <a:cs typeface="Arial" panose="020B0604020202020204" pitchFamily="34" charset="0"/>
              </a:rPr>
              <a:t> </a:t>
            </a:r>
            <a:r>
              <a:rPr lang="de-DE" sz="1100" b="0" baseline="0" dirty="0" err="1">
                <a:latin typeface="Arial" panose="020B0604020202020204" pitchFamily="34" charset="0"/>
                <a:cs typeface="Arial" panose="020B0604020202020204" pitchFamily="34" charset="0"/>
              </a:rPr>
              <a:t>bus</a:t>
            </a:r>
            <a:r>
              <a:rPr lang="de-DE" sz="1100" b="0" baseline="0" dirty="0">
                <a:latin typeface="Arial" panose="020B0604020202020204" pitchFamily="34" charset="0"/>
                <a:cs typeface="Arial" panose="020B0604020202020204" pitchFamily="34" charset="0"/>
              </a:rPr>
              <a:t> tour.</a:t>
            </a:r>
          </a:p>
          <a:p>
            <a:r>
              <a:rPr lang="de-DE" sz="1100" b="0" baseline="0" dirty="0">
                <a:latin typeface="Arial" panose="020B0604020202020204" pitchFamily="34" charset="0"/>
                <a:cs typeface="Arial" panose="020B0604020202020204" pitchFamily="34" charset="0"/>
              </a:rPr>
              <a:t>Single </a:t>
            </a:r>
            <a:r>
              <a:rPr lang="de-DE" sz="1100" b="0" baseline="0" dirty="0" err="1">
                <a:latin typeface="Arial" panose="020B0604020202020204" pitchFamily="34" charset="0"/>
                <a:cs typeface="Arial" panose="020B0604020202020204" pitchFamily="34" charset="0"/>
              </a:rPr>
              <a:t>or</a:t>
            </a:r>
            <a:r>
              <a:rPr lang="de-DE" sz="1100" b="0" baseline="0" dirty="0">
                <a:latin typeface="Arial" panose="020B0604020202020204" pitchFamily="34" charset="0"/>
                <a:cs typeface="Arial" panose="020B0604020202020204" pitchFamily="34" charset="0"/>
              </a:rPr>
              <a:t> double </a:t>
            </a:r>
            <a:r>
              <a:rPr lang="de-DE" sz="1100" b="0" baseline="0" dirty="0" err="1">
                <a:latin typeface="Arial" panose="020B0604020202020204" pitchFamily="34" charset="0"/>
                <a:cs typeface="Arial" panose="020B0604020202020204" pitchFamily="34" charset="0"/>
              </a:rPr>
              <a:t>beedrooms</a:t>
            </a:r>
            <a:endParaRPr lang="de-DE" sz="1100" b="0" baseline="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26</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aseline="0" dirty="0">
                <a:latin typeface="Arial" panose="020B0604020202020204" pitchFamily="34" charset="0"/>
                <a:cs typeface="Arial" panose="020B0604020202020204" pitchFamily="34" charset="0"/>
              </a:rPr>
              <a:t>MUAS </a:t>
            </a:r>
            <a:r>
              <a:rPr lang="de-DE" sz="1100" baseline="0" dirty="0" err="1">
                <a:latin typeface="Arial" panose="020B0604020202020204" pitchFamily="34" charset="0"/>
                <a:cs typeface="Arial" panose="020B0604020202020204" pitchFamily="34" charset="0"/>
              </a:rPr>
              <a:t>has</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rich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life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a:t>
            </a:r>
            <a:r>
              <a:rPr lang="de-DE" sz="1100" baseline="0" dirty="0">
                <a:latin typeface="Arial" panose="020B0604020202020204" pitchFamily="34" charset="0"/>
                <a:cs typeface="Arial" panose="020B0604020202020204" pitchFamily="34" charset="0"/>
              </a:rPr>
              <a:t> lots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clubs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projects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activities</a:t>
            </a:r>
            <a:r>
              <a:rPr lang="de-DE" sz="1100" baseline="0" dirty="0">
                <a:latin typeface="Arial" panose="020B0604020202020204" pitchFamily="34" charset="0"/>
                <a:cs typeface="Arial" panose="020B0604020202020204" pitchFamily="34" charset="0"/>
              </a:rPr>
              <a:t>. </a:t>
            </a:r>
          </a:p>
          <a:p>
            <a:endParaRPr lang="de-DE" sz="1100" baseline="0" dirty="0">
              <a:latin typeface="Arial" panose="020B0604020202020204" pitchFamily="34" charset="0"/>
              <a:cs typeface="Arial" panose="020B0604020202020204" pitchFamily="34" charset="0"/>
            </a:endParaRPr>
          </a:p>
          <a:p>
            <a:r>
              <a:rPr lang="de-DE" sz="1100" baseline="0" dirty="0">
                <a:latin typeface="Arial" panose="020B0604020202020204" pitchFamily="34" charset="0"/>
                <a:cs typeface="Arial" panose="020B0604020202020204" pitchFamily="34" charset="0"/>
              </a:rPr>
              <a:t>Other </a:t>
            </a:r>
            <a:r>
              <a:rPr lang="de-DE" sz="1100" baseline="0" dirty="0" err="1">
                <a:latin typeface="Arial" panose="020B0604020202020204" pitchFamily="34" charset="0"/>
                <a:cs typeface="Arial" panose="020B0604020202020204" pitchFamily="34" charset="0"/>
              </a:rPr>
              <a:t>activities</a:t>
            </a:r>
            <a:r>
              <a:rPr lang="de-DE" sz="1100" baseline="0" dirty="0">
                <a:latin typeface="Arial" panose="020B0604020202020204" pitchFamily="34" charset="0"/>
                <a:cs typeface="Arial" panose="020B0604020202020204" pitchFamily="34" charset="0"/>
              </a:rPr>
              <a:t>: Band </a:t>
            </a:r>
            <a:r>
              <a:rPr lang="de-DE" sz="1100" baseline="0" dirty="0" err="1">
                <a:latin typeface="Arial" panose="020B0604020202020204" pitchFamily="34" charset="0"/>
                <a:cs typeface="Arial" panose="020B0604020202020204" pitchFamily="34" charset="0"/>
              </a:rPr>
              <a:t>room</a:t>
            </a:r>
            <a:r>
              <a:rPr lang="de-DE" sz="1100" baseline="0" dirty="0">
                <a:latin typeface="Arial" panose="020B0604020202020204" pitchFamily="34" charset="0"/>
                <a:cs typeface="Arial" panose="020B0604020202020204" pitchFamily="34" charset="0"/>
              </a:rPr>
              <a:t>, Christian Academic Communities</a:t>
            </a:r>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27</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100" kern="1200" dirty="0" smtClean="0">
                <a:solidFill>
                  <a:schemeClr val="tx1"/>
                </a:solidFill>
                <a:effectLst/>
                <a:latin typeface="Arial" panose="020B0604020202020204" pitchFamily="34" charset="0"/>
                <a:ea typeface="+mn-ea"/>
                <a:cs typeface="Arial" panose="020B0604020202020204" pitchFamily="34" charset="0"/>
              </a:rPr>
              <a:t>Applied research and development at Munich University of Applied Sciences has a broad basis and covers engineering, economics, social sciences and design. The vast majority of R&amp;D projects fit into the following five subject areas:</a:t>
            </a:r>
          </a:p>
          <a:p>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Automotive</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Digitalisation</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Energy efficiency</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Production and materials</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Socio-economic innovations</a:t>
            </a:r>
            <a:endParaRPr lang="de-DE"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345D1671-62F6-934B-857A-194EA804F61C}" type="slidenum">
              <a:rPr lang="de-DE" smtClean="0"/>
              <a:t>28</a:t>
            </a:fld>
            <a:endParaRPr lang="de-DE"/>
          </a:p>
        </p:txBody>
      </p:sp>
    </p:spTree>
    <p:extLst>
      <p:ext uri="{BB962C8B-B14F-4D97-AF65-F5344CB8AC3E}">
        <p14:creationId xmlns:p14="http://schemas.microsoft.com/office/powerpoint/2010/main" val="1949338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100" kern="1200" dirty="0" smtClean="0">
                <a:solidFill>
                  <a:schemeClr val="tx1"/>
                </a:solidFill>
                <a:effectLst/>
                <a:latin typeface="Arial" panose="020B0604020202020204" pitchFamily="34" charset="0"/>
                <a:ea typeface="+mn-ea"/>
                <a:cs typeface="Arial" panose="020B0604020202020204" pitchFamily="34" charset="0"/>
              </a:rPr>
              <a:t>In addition to specialist laboratories, the University has competence centres and affiliated institutes. The competence centres at Munich University of Applied Sciences undertake application development and research in close partnership with industry.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The affiliated institutes (such as the </a:t>
            </a:r>
            <a:r>
              <a:rPr lang="en-GB" sz="1100" kern="1200" dirty="0" err="1" smtClean="0">
                <a:solidFill>
                  <a:schemeClr val="tx1"/>
                </a:solidFill>
                <a:effectLst/>
                <a:latin typeface="Arial" panose="020B0604020202020204" pitchFamily="34" charset="0"/>
                <a:ea typeface="+mn-ea"/>
                <a:cs typeface="Arial" panose="020B0604020202020204" pitchFamily="34" charset="0"/>
              </a:rPr>
              <a:t>Strascheg</a:t>
            </a:r>
            <a:r>
              <a:rPr lang="en-GB" sz="1100" kern="120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err="1" smtClean="0">
                <a:solidFill>
                  <a:schemeClr val="tx1"/>
                </a:solidFill>
                <a:effectLst/>
                <a:latin typeface="Arial" panose="020B0604020202020204" pitchFamily="34" charset="0"/>
                <a:ea typeface="+mn-ea"/>
                <a:cs typeface="Arial" panose="020B0604020202020204" pitchFamily="34" charset="0"/>
              </a:rPr>
              <a:t>Center</a:t>
            </a:r>
            <a:r>
              <a:rPr lang="en-GB" sz="1100" kern="1200" dirty="0" smtClean="0">
                <a:solidFill>
                  <a:schemeClr val="tx1"/>
                </a:solidFill>
                <a:effectLst/>
                <a:latin typeface="Arial" panose="020B0604020202020204" pitchFamily="34" charset="0"/>
                <a:ea typeface="+mn-ea"/>
                <a:cs typeface="Arial" panose="020B0604020202020204" pitchFamily="34" charset="0"/>
              </a:rPr>
              <a:t> for Entrepreneurship) are legal bodies, independent in organisational and legal terms, that are affiliated with the University as associations or enterprises.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All research work at Munich University of Applied Sciences is funded by third parties, for example by the Bavarian State Ministry of Science, the Bavarian Ministry of Economic Affairs, the Bavarian State Ministry of the Environment and Consumer Protection, the Federal Ministry of Education and Research (BMBF), the Federal Ministry of Economics and Technology (</a:t>
            </a:r>
            <a:r>
              <a:rPr lang="en-GB" sz="1100" kern="1200" dirty="0" err="1" smtClean="0">
                <a:solidFill>
                  <a:schemeClr val="tx1"/>
                </a:solidFill>
                <a:effectLst/>
                <a:latin typeface="Arial" panose="020B0604020202020204" pitchFamily="34" charset="0"/>
                <a:ea typeface="+mn-ea"/>
                <a:cs typeface="Arial" panose="020B0604020202020204" pitchFamily="34" charset="0"/>
              </a:rPr>
              <a:t>BMWi</a:t>
            </a:r>
            <a:r>
              <a:rPr lang="en-GB" sz="1100" kern="1200" dirty="0" smtClean="0">
                <a:solidFill>
                  <a:schemeClr val="tx1"/>
                </a:solidFill>
                <a:effectLst/>
                <a:latin typeface="Arial" panose="020B0604020202020204" pitchFamily="34" charset="0"/>
                <a:ea typeface="+mn-ea"/>
                <a:cs typeface="Arial" panose="020B0604020202020204" pitchFamily="34" charset="0"/>
              </a:rPr>
              <a:t>), the German Research Association (DFG), the EU, contract research for industry, etc.</a:t>
            </a:r>
            <a:endParaRPr lang="de-DE"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345D1671-62F6-934B-857A-194EA804F61C}" type="slidenum">
              <a:rPr lang="de-DE" smtClean="0"/>
              <a:t>29</a:t>
            </a:fld>
            <a:endParaRPr lang="de-DE"/>
          </a:p>
        </p:txBody>
      </p:sp>
    </p:spTree>
    <p:extLst>
      <p:ext uri="{BB962C8B-B14F-4D97-AF65-F5344CB8AC3E}">
        <p14:creationId xmlns:p14="http://schemas.microsoft.com/office/powerpoint/2010/main" val="187068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eaLnBrk="1" fontAlgn="base" latinLnBrk="0" hangingPunct="1"/>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Universities</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of</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applied</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sciences</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have</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unique</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characteristics</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in Germany.</a:t>
            </a:r>
          </a:p>
          <a:p>
            <a:pPr rtl="0" eaLnBrk="1" fontAlgn="base" latinLnBrk="0" hangingPunct="1"/>
            <a:endPar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By</a:t>
            </a:r>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comparison</a:t>
            </a:r>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 Research University</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Degrees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Bachelor</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Master</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PhD</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Main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study</a:t>
            </a:r>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focus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research</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and</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science</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Research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focus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basic</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research</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a:solidFill>
                  <a:schemeClr val="tx1"/>
                </a:solidFill>
                <a:effectLst/>
                <a:latin typeface="Arial" panose="020B0604020202020204" pitchFamily="34" charset="0"/>
                <a:ea typeface="+mn-ea"/>
                <a:cs typeface="Arial" panose="020B0604020202020204" pitchFamily="34" charset="0"/>
              </a:rPr>
              <a:t>Class </a:t>
            </a:r>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size</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rather</a:t>
            </a:r>
            <a:r>
              <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big</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de-DE" sz="1100" b="1" i="0" u="none" strike="noStrike" kern="1200" baseline="0" dirty="0" err="1">
                <a:solidFill>
                  <a:schemeClr val="tx1"/>
                </a:solidFill>
                <a:effectLst/>
                <a:latin typeface="Arial" panose="020B0604020202020204" pitchFamily="34" charset="0"/>
                <a:ea typeface="+mn-ea"/>
                <a:cs typeface="Arial" panose="020B0604020202020204" pitchFamily="34" charset="0"/>
              </a:rPr>
              <a:t>Internship</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No</a:t>
            </a:r>
            <a:endParaRPr lang="de-DE" sz="11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rtl="0" eaLnBrk="1" fontAlgn="base" latinLnBrk="0" hangingPunct="1"/>
            <a:r>
              <a:rPr lang="en-US" sz="1100" b="1" i="0" u="none" strike="noStrike" kern="1200" baseline="0" dirty="0">
                <a:solidFill>
                  <a:schemeClr val="tx1"/>
                </a:solidFill>
                <a:effectLst/>
                <a:latin typeface="Arial" panose="020B0604020202020204" pitchFamily="34" charset="0"/>
                <a:ea typeface="+mn-ea"/>
                <a:cs typeface="Arial" panose="020B0604020202020204" pitchFamily="34" charset="0"/>
              </a:rPr>
              <a:t>Industry/professional background </a:t>
            </a:r>
            <a:br>
              <a:rPr lang="en-US" sz="1100" b="1" i="0" u="none" strike="noStrike" kern="1200" baseline="0" dirty="0">
                <a:solidFill>
                  <a:schemeClr val="tx1"/>
                </a:solidFill>
                <a:effectLst/>
                <a:latin typeface="Arial" panose="020B0604020202020204" pitchFamily="34" charset="0"/>
                <a:ea typeface="+mn-ea"/>
                <a:cs typeface="Arial" panose="020B0604020202020204" pitchFamily="34" charset="0"/>
              </a:rPr>
            </a:br>
            <a:r>
              <a:rPr lang="en-US" sz="1100" b="1" i="0" u="none" strike="noStrike" kern="1200" baseline="0" dirty="0">
                <a:solidFill>
                  <a:schemeClr val="tx1"/>
                </a:solidFill>
                <a:effectLst/>
                <a:latin typeface="Arial" panose="020B0604020202020204" pitchFamily="34" charset="0"/>
                <a:ea typeface="+mn-ea"/>
                <a:cs typeface="Arial" panose="020B0604020202020204" pitchFamily="34" charset="0"/>
              </a:rPr>
              <a:t>required for professors?</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171450" indent="-171450" rtl="0" eaLnBrk="1" fontAlgn="base" latinLnBrk="0" hangingPunct="1">
              <a:buFont typeface="Arial" panose="020B0604020202020204" pitchFamily="34" charset="0"/>
              <a:buChar char="•"/>
            </a:pPr>
            <a:r>
              <a:rPr lang="de-DE" sz="1100" b="0" i="0" u="none" strike="noStrike" kern="1200" baseline="0" dirty="0" err="1">
                <a:solidFill>
                  <a:schemeClr val="tx1"/>
                </a:solidFill>
                <a:effectLst/>
                <a:latin typeface="Arial" panose="020B0604020202020204" pitchFamily="34" charset="0"/>
                <a:ea typeface="+mn-ea"/>
                <a:cs typeface="Arial" panose="020B0604020202020204" pitchFamily="34" charset="0"/>
              </a:rPr>
              <a:t>No</a:t>
            </a:r>
            <a:endParaRPr lang="de-DE" sz="11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3</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100" kern="1200" dirty="0" smtClean="0">
                <a:solidFill>
                  <a:schemeClr val="tx1"/>
                </a:solidFill>
                <a:effectLst/>
                <a:latin typeface="Arial" panose="020B0604020202020204" pitchFamily="34" charset="0"/>
                <a:ea typeface="+mn-ea"/>
                <a:cs typeface="Arial" panose="020B0604020202020204" pitchFamily="34" charset="0"/>
              </a:rPr>
              <a:t>The central point of contact for funding opportunities and applications is the Science Support Centre (FORWIN). The Science Support Centre is the point of contact for researchers at Munich University of Applied Sciences (internally) and potential (external) partners from commerce and industry.</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The team supplies answers to questions like:</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What forms of collaboration are possible between the University and industry partners?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What funding opportunities are there at Munich University of Applied Sciences for research projects?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1100" kern="1200" dirty="0" smtClean="0">
                <a:solidFill>
                  <a:schemeClr val="tx1"/>
                </a:solidFill>
                <a:effectLst/>
                <a:latin typeface="Arial" panose="020B0604020202020204" pitchFamily="34" charset="0"/>
                <a:ea typeface="+mn-ea"/>
                <a:cs typeface="Arial" panose="020B0604020202020204" pitchFamily="34" charset="0"/>
              </a:rPr>
              <a:t>What options are there for applying research results? </a:t>
            </a:r>
            <a:endParaRPr lang="de-DE"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DB883514-A62C-46F2-816E-23C898E9FF69}" type="slidenum">
              <a:rPr lang="de-DE" smtClean="0"/>
              <a:t>30</a:t>
            </a:fld>
            <a:endParaRPr lang="de-DE"/>
          </a:p>
        </p:txBody>
      </p:sp>
    </p:spTree>
    <p:extLst>
      <p:ext uri="{BB962C8B-B14F-4D97-AF65-F5344CB8AC3E}">
        <p14:creationId xmlns:p14="http://schemas.microsoft.com/office/powerpoint/2010/main" val="1030235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100" b="1" kern="1200" dirty="0" smtClean="0">
                <a:solidFill>
                  <a:schemeClr val="tx1"/>
                </a:solidFill>
                <a:effectLst/>
                <a:latin typeface="Arial" panose="020B0604020202020204" pitchFamily="34" charset="0"/>
                <a:ea typeface="+mn-ea"/>
                <a:cs typeface="Arial" panose="020B0604020202020204" pitchFamily="34" charset="0"/>
              </a:rPr>
              <a:t>There are a range of options for completing a doctorate at Munich University of Applied Sciences.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1) Individual projects: </a:t>
            </a:r>
            <a:r>
              <a:rPr lang="en-GB" sz="1100" kern="1200" dirty="0" smtClean="0">
                <a:solidFill>
                  <a:schemeClr val="tx1"/>
                </a:solidFill>
                <a:effectLst/>
                <a:latin typeface="Arial" panose="020B0604020202020204" pitchFamily="34" charset="0"/>
                <a:ea typeface="+mn-ea"/>
                <a:cs typeface="Arial" panose="020B0604020202020204" pitchFamily="34" charset="0"/>
              </a:rPr>
              <a:t>Projects that are undertaken through an individual arrangement with a university (e.g. LMU or TUM). The university in question sees the students as ‘external PhD students’.</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2) International partnerships:</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Munich Node with Univ. of Plymouth: </a:t>
            </a:r>
            <a:r>
              <a:rPr lang="en-GB" sz="1100" kern="1200" dirty="0" smtClean="0">
                <a:solidFill>
                  <a:schemeClr val="tx1"/>
                </a:solidFill>
                <a:effectLst/>
                <a:latin typeface="Arial" panose="020B0604020202020204" pitchFamily="34" charset="0"/>
                <a:ea typeface="+mn-ea"/>
                <a:cs typeface="Arial" panose="020B0604020202020204" pitchFamily="34" charset="0"/>
              </a:rPr>
              <a:t>The ‘Munich Node’ is a collaboration between the Department of Engineering and Management at Munich University of Applied Sciences. It offers new, attractive qualification options in a range of programmes including PhDs. Junior researchers work on their PhD under the supervision of Plymouth University, but are based locally in Munich for three to five years until the programme’s completion.</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DBA: </a:t>
            </a:r>
            <a:r>
              <a:rPr lang="en-GB" sz="1100" kern="1200" dirty="0" smtClean="0">
                <a:solidFill>
                  <a:schemeClr val="tx1"/>
                </a:solidFill>
                <a:effectLst/>
                <a:latin typeface="Arial" panose="020B0604020202020204" pitchFamily="34" charset="0"/>
                <a:ea typeface="+mn-ea"/>
                <a:cs typeface="Arial" panose="020B0604020202020204" pitchFamily="34" charset="0"/>
              </a:rPr>
              <a:t>The ‘Doctoral Degree in Business Administration’ (DBA) is an application-oriented doctoral programme with a strong European focus geared towards the requirements of industry and commerce. The </a:t>
            </a:r>
            <a:r>
              <a:rPr lang="en-GB" sz="1100" kern="1200" dirty="0" err="1" smtClean="0">
                <a:solidFill>
                  <a:schemeClr val="tx1"/>
                </a:solidFill>
                <a:effectLst/>
                <a:latin typeface="Arial" panose="020B0604020202020204" pitchFamily="34" charset="0"/>
                <a:ea typeface="+mn-ea"/>
                <a:cs typeface="Arial" panose="020B0604020202020204" pitchFamily="34" charset="0"/>
              </a:rPr>
              <a:t>Strascheg</a:t>
            </a:r>
            <a:r>
              <a:rPr lang="en-GB" sz="1100" kern="120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err="1" smtClean="0">
                <a:solidFill>
                  <a:schemeClr val="tx1"/>
                </a:solidFill>
                <a:effectLst/>
                <a:latin typeface="Arial" panose="020B0604020202020204" pitchFamily="34" charset="0"/>
                <a:ea typeface="+mn-ea"/>
                <a:cs typeface="Arial" panose="020B0604020202020204" pitchFamily="34" charset="0"/>
              </a:rPr>
              <a:t>Center</a:t>
            </a:r>
            <a:r>
              <a:rPr lang="en-GB" sz="1100" kern="1200" dirty="0" smtClean="0">
                <a:solidFill>
                  <a:schemeClr val="tx1"/>
                </a:solidFill>
                <a:effectLst/>
                <a:latin typeface="Arial" panose="020B0604020202020204" pitchFamily="34" charset="0"/>
                <a:ea typeface="+mn-ea"/>
                <a:cs typeface="Arial" panose="020B0604020202020204" pitchFamily="34" charset="0"/>
              </a:rPr>
              <a:t> for Entrepreneurship (SCE), in collaboration with Munich University of Applied Sciences, offers this part-time doctoral programme in close partnership with Edinburgh Napier University and Glamorgan University. The main focus is innovation management. The title ‘Doctor of Business Administration’ is awarded by Edinburgh Napier University or Glamorgan University once the doctorate has been completed successfully.</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NITIM:</a:t>
            </a:r>
            <a:r>
              <a:rPr lang="en-GB" sz="1100" kern="1200" dirty="0" smtClean="0">
                <a:solidFill>
                  <a:schemeClr val="tx1"/>
                </a:solidFill>
                <a:effectLst/>
                <a:latin typeface="Arial" panose="020B0604020202020204" pitchFamily="34" charset="0"/>
                <a:ea typeface="+mn-ea"/>
                <a:cs typeface="Arial" panose="020B0604020202020204" pitchFamily="34" charset="0"/>
              </a:rPr>
              <a:t>  In terms of continuing academic education, </a:t>
            </a:r>
            <a:r>
              <a:rPr lang="en-GB" sz="1100" kern="1200" dirty="0" err="1" smtClean="0">
                <a:solidFill>
                  <a:schemeClr val="tx1"/>
                </a:solidFill>
                <a:effectLst/>
                <a:latin typeface="Arial" panose="020B0604020202020204" pitchFamily="34" charset="0"/>
                <a:ea typeface="+mn-ea"/>
                <a:cs typeface="Arial" panose="020B0604020202020204" pitchFamily="34" charset="0"/>
              </a:rPr>
              <a:t>Strascheg</a:t>
            </a:r>
            <a:r>
              <a:rPr lang="en-GB" sz="1100" kern="120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err="1" smtClean="0">
                <a:solidFill>
                  <a:schemeClr val="tx1"/>
                </a:solidFill>
                <a:effectLst/>
                <a:latin typeface="Arial" panose="020B0604020202020204" pitchFamily="34" charset="0"/>
                <a:ea typeface="+mn-ea"/>
                <a:cs typeface="Arial" panose="020B0604020202020204" pitchFamily="34" charset="0"/>
              </a:rPr>
              <a:t>Center</a:t>
            </a:r>
            <a:r>
              <a:rPr lang="en-GB" sz="1100" kern="1200" dirty="0" smtClean="0">
                <a:solidFill>
                  <a:schemeClr val="tx1"/>
                </a:solidFill>
                <a:effectLst/>
                <a:latin typeface="Arial" panose="020B0604020202020204" pitchFamily="34" charset="0"/>
                <a:ea typeface="+mn-ea"/>
                <a:cs typeface="Arial" panose="020B0604020202020204" pitchFamily="34" charset="0"/>
              </a:rPr>
              <a:t> for Entrepreneurship (SCE) offers a European focus as the basis for an international higher education career. A monthly PhD colloquium is held by the Munich NITIM division and is open to interested doctoral students from various departments. Twice a year, one-week NITIM PhD seminars are held at European partner universities. Besides completing a thesis, there are opportunities for students to attend conferences, gain publication experience and manage academic projects. All publications are written in English. Enrolment and defence are possible at the </a:t>
            </a:r>
            <a:r>
              <a:rPr lang="en-GB" sz="1100" kern="1200" dirty="0" err="1" smtClean="0">
                <a:solidFill>
                  <a:schemeClr val="tx1"/>
                </a:solidFill>
                <a:effectLst/>
                <a:latin typeface="Arial" panose="020B0604020202020204" pitchFamily="34" charset="0"/>
                <a:ea typeface="+mn-ea"/>
                <a:cs typeface="Arial" panose="020B0604020202020204" pitchFamily="34" charset="0"/>
              </a:rPr>
              <a:t>Universität</a:t>
            </a:r>
            <a:r>
              <a:rPr lang="en-GB" sz="1100" kern="1200" dirty="0" smtClean="0">
                <a:solidFill>
                  <a:schemeClr val="tx1"/>
                </a:solidFill>
                <a:effectLst/>
                <a:latin typeface="Arial" panose="020B0604020202020204" pitchFamily="34" charset="0"/>
                <a:ea typeface="+mn-ea"/>
                <a:cs typeface="Arial" panose="020B0604020202020204" pitchFamily="34" charset="0"/>
              </a:rPr>
              <a:t> der </a:t>
            </a:r>
            <a:r>
              <a:rPr lang="en-GB" sz="1100" kern="1200" dirty="0" err="1" smtClean="0">
                <a:solidFill>
                  <a:schemeClr val="tx1"/>
                </a:solidFill>
                <a:effectLst/>
                <a:latin typeface="Arial" panose="020B0604020202020204" pitchFamily="34" charset="0"/>
                <a:ea typeface="+mn-ea"/>
                <a:cs typeface="Arial" panose="020B0604020202020204" pitchFamily="34" charset="0"/>
              </a:rPr>
              <a:t>Bundeswehr</a:t>
            </a:r>
            <a:r>
              <a:rPr lang="en-GB" sz="1100" kern="1200" dirty="0" smtClean="0">
                <a:solidFill>
                  <a:schemeClr val="tx1"/>
                </a:solidFill>
                <a:effectLst/>
                <a:latin typeface="Arial" panose="020B0604020202020204" pitchFamily="34" charset="0"/>
                <a:ea typeface="+mn-ea"/>
                <a:cs typeface="Arial" panose="020B0604020202020204" pitchFamily="34" charset="0"/>
              </a:rPr>
              <a:t> München [Munich University of the Armed Forces].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3) Structural partnerships with TUM:</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Cooperative graduate programme (</a:t>
            </a:r>
            <a:r>
              <a:rPr lang="en-GB" sz="1100" b="1" kern="1200" dirty="0" err="1" smtClean="0">
                <a:solidFill>
                  <a:schemeClr val="tx1"/>
                </a:solidFill>
                <a:effectLst/>
                <a:latin typeface="Arial" panose="020B0604020202020204" pitchFamily="34" charset="0"/>
                <a:ea typeface="+mn-ea"/>
                <a:cs typeface="Arial" panose="020B0604020202020204" pitchFamily="34" charset="0"/>
              </a:rPr>
              <a:t>KGk</a:t>
            </a:r>
            <a:r>
              <a:rPr lang="en-GB" sz="1100" b="1" kern="1200" dirty="0" smtClean="0">
                <a:solidFill>
                  <a:schemeClr val="tx1"/>
                </a:solidFill>
                <a:effectLst/>
                <a:latin typeface="Arial" panose="020B0604020202020204" pitchFamily="34" charset="0"/>
                <a:ea typeface="+mn-ea"/>
                <a:cs typeface="Arial" panose="020B0604020202020204" pitchFamily="34" charset="0"/>
              </a:rPr>
              <a:t>.): </a:t>
            </a:r>
            <a:r>
              <a:rPr lang="en-GB" sz="1100" kern="1200" dirty="0" smtClean="0">
                <a:solidFill>
                  <a:schemeClr val="tx1"/>
                </a:solidFill>
                <a:effectLst/>
                <a:latin typeface="Arial" panose="020B0604020202020204" pitchFamily="34" charset="0"/>
                <a:ea typeface="+mn-ea"/>
                <a:cs typeface="Arial" panose="020B0604020202020204" pitchFamily="34" charset="0"/>
              </a:rPr>
              <a:t>The Building Services Engineering and Energy Efficiency programme is a thematic graduate centre composed of various departments of Munich University of Applied Sciences and the Technical University of Munich (TUM) and has the following objectives:</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Interdisciplinary, holistic approach to tackling research questions in building physics, building services engineering and energy provision and conversion</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Scientific qualification of junior science and engineering researchers in a research environment that was previously very diverse</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kern="1200" dirty="0" smtClean="0">
                <a:solidFill>
                  <a:schemeClr val="tx1"/>
                </a:solidFill>
                <a:effectLst/>
                <a:latin typeface="Arial" panose="020B0604020202020204" pitchFamily="34" charset="0"/>
                <a:ea typeface="+mn-ea"/>
                <a:cs typeface="Arial" panose="020B0604020202020204" pitchFamily="34" charset="0"/>
              </a:rPr>
              <a:t>• Enabling candidates to complete their doctorates on a structured basis within 3.5 years with a broad qualification profile</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Munich School of Engineering (MSE):</a:t>
            </a:r>
            <a:r>
              <a:rPr lang="en-GB" sz="1100" kern="1200" dirty="0" smtClean="0">
                <a:solidFill>
                  <a:schemeClr val="tx1"/>
                </a:solidFill>
                <a:effectLst/>
                <a:latin typeface="Arial" panose="020B0604020202020204" pitchFamily="34" charset="0"/>
                <a:ea typeface="+mn-ea"/>
                <a:cs typeface="Arial" panose="020B0604020202020204" pitchFamily="34" charset="0"/>
              </a:rPr>
              <a:t> Munich School of Engineering (MSE) offers teaching and research on technologies in the fields of environment &amp; climate, energy &amp; raw materials and mobility &amp; infrastructure. As an integrative research centre, it brings together various departments of the Technical University of Munich and Munich University of Applied Sciences, among others.</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Doctoral Networks in the Bavarian Academic Forum:</a:t>
            </a:r>
            <a:r>
              <a:rPr lang="en-GB" sz="1100" kern="1200" dirty="0" smtClean="0">
                <a:solidFill>
                  <a:schemeClr val="tx1"/>
                </a:solidFill>
                <a:effectLst/>
                <a:latin typeface="Arial" panose="020B0604020202020204" pitchFamily="34" charset="0"/>
                <a:ea typeface="+mn-ea"/>
                <a:cs typeface="Arial" panose="020B0604020202020204" pitchFamily="34" charset="0"/>
              </a:rPr>
              <a:t> Bavarian universities (e.g. the Technical University of Munich) and universities of applied sciences (including Munich University of Applied Sciences) will work closer together on collaborative doctoral programmes in future, following the model of the Bavarian Academic Forum (</a:t>
            </a:r>
            <a:r>
              <a:rPr lang="en-GB" sz="1100" kern="1200" dirty="0" err="1" smtClean="0">
                <a:solidFill>
                  <a:schemeClr val="tx1"/>
                </a:solidFill>
                <a:effectLst/>
                <a:latin typeface="Arial" panose="020B0604020202020204" pitchFamily="34" charset="0"/>
                <a:ea typeface="+mn-ea"/>
                <a:cs typeface="Arial" panose="020B0604020202020204" pitchFamily="34" charset="0"/>
              </a:rPr>
              <a:t>BayWISS</a:t>
            </a:r>
            <a:r>
              <a:rPr lang="en-GB" sz="1100" kern="1200" dirty="0" smtClean="0">
                <a:solidFill>
                  <a:schemeClr val="tx1"/>
                </a:solidFill>
                <a:effectLst/>
                <a:latin typeface="Arial" panose="020B0604020202020204" pitchFamily="34" charset="0"/>
                <a:ea typeface="+mn-ea"/>
                <a:cs typeface="Arial" panose="020B0604020202020204" pitchFamily="34" charset="0"/>
              </a:rPr>
              <a:t>). Doctoral projects at Munich University of Applied Sciences will be supported by partnered professors from the institutions involved. The title will be awarded by a university, the university of applied sciences will be mentioned on the award certificate.</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 </a:t>
            </a:r>
            <a:endParaRPr lang="de-DE" sz="1100" kern="1200" dirty="0" smtClean="0">
              <a:solidFill>
                <a:schemeClr val="tx1"/>
              </a:solidFill>
              <a:effectLst/>
              <a:latin typeface="Arial" panose="020B0604020202020204" pitchFamily="34" charset="0"/>
              <a:ea typeface="+mn-ea"/>
              <a:cs typeface="Arial" panose="020B0604020202020204" pitchFamily="34" charset="0"/>
            </a:endParaRPr>
          </a:p>
          <a:p>
            <a:r>
              <a:rPr lang="en-GB" sz="1100" b="1" kern="1200" dirty="0" smtClean="0">
                <a:solidFill>
                  <a:schemeClr val="tx1"/>
                </a:solidFill>
                <a:effectLst/>
                <a:latin typeface="Arial" panose="020B0604020202020204" pitchFamily="34" charset="0"/>
                <a:ea typeface="+mn-ea"/>
                <a:cs typeface="Arial" panose="020B0604020202020204" pitchFamily="34" charset="0"/>
              </a:rPr>
              <a:t>4) Qualification programme:</a:t>
            </a:r>
            <a:r>
              <a:rPr lang="en-GB" sz="1100" kern="1200" dirty="0" smtClean="0">
                <a:solidFill>
                  <a:schemeClr val="tx1"/>
                </a:solidFill>
                <a:effectLst/>
                <a:latin typeface="Arial" panose="020B0604020202020204" pitchFamily="34" charset="0"/>
                <a:ea typeface="+mn-ea"/>
                <a:cs typeface="Arial" panose="020B0604020202020204" pitchFamily="34" charset="0"/>
              </a:rPr>
              <a:t> To support junior scientific researchers, the Science Support Centre organises seminars and workshops with the objective of specialist and cross-disciplinary qualification, for example in method or writing proficiency. </a:t>
            </a:r>
            <a:endParaRPr lang="de-DE"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31D91C82-CF24-48C1-9CAC-8C56AB950597}" type="slidenum">
              <a:rPr lang="de-DE" smtClean="0"/>
              <a:t>31</a:t>
            </a:fld>
            <a:endParaRPr lang="de-DE"/>
          </a:p>
        </p:txBody>
      </p:sp>
    </p:spTree>
    <p:extLst>
      <p:ext uri="{BB962C8B-B14F-4D97-AF65-F5344CB8AC3E}">
        <p14:creationId xmlns:p14="http://schemas.microsoft.com/office/powerpoint/2010/main" val="64283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modern and dynamic </a:t>
            </a:r>
            <a:r>
              <a:rPr lang="en-US" sz="1100" dirty="0" err="1">
                <a:latin typeface="Arial" panose="020B0604020202020204" pitchFamily="34" charset="0"/>
                <a:cs typeface="Arial" panose="020B0604020202020204" pitchFamily="34" charset="0"/>
              </a:rPr>
              <a:t>Lothstraße</a:t>
            </a:r>
            <a:r>
              <a:rPr lang="en-US" sz="1100" dirty="0">
                <a:latin typeface="Arial" panose="020B0604020202020204" pitchFamily="34" charset="0"/>
                <a:cs typeface="Arial" panose="020B0604020202020204" pitchFamily="34" charset="0"/>
              </a:rPr>
              <a:t> campus is the heart of Munich University of Applied Sciences. Situated to the north-west of the Central Station (</a:t>
            </a:r>
            <a:r>
              <a:rPr lang="en-US" sz="1100" dirty="0" err="1">
                <a:latin typeface="Arial" panose="020B0604020202020204" pitchFamily="34" charset="0"/>
                <a:cs typeface="Arial" panose="020B0604020202020204" pitchFamily="34" charset="0"/>
              </a:rPr>
              <a:t>Hauptbahnhof</a:t>
            </a:r>
            <a:r>
              <a:rPr lang="en-US" sz="1100" dirty="0">
                <a:latin typeface="Arial" panose="020B0604020202020204" pitchFamily="34" charset="0"/>
                <a:cs typeface="Arial" panose="020B0604020202020204" pitchFamily="34" charset="0"/>
              </a:rPr>
              <a:t>), the campus has nearly 11,800 students and is the largest and oldest of the university. All central administration units and services are based here, as are nine departments. </a:t>
            </a:r>
          </a:p>
          <a:p>
            <a:endParaRPr lang="de-DE" sz="1100" baseline="0" dirty="0">
              <a:latin typeface="Arial" panose="020B0604020202020204" pitchFamily="34" charset="0"/>
              <a:cs typeface="Arial" panose="020B0604020202020204" pitchFamily="34" charset="0"/>
            </a:endParaRPr>
          </a:p>
          <a:p>
            <a:r>
              <a:rPr lang="de-DE" sz="1100" b="1" baseline="0" dirty="0" err="1">
                <a:latin typeface="Arial" panose="020B0604020202020204" pitchFamily="34" charset="0"/>
                <a:cs typeface="Arial" panose="020B0604020202020204" pitchFamily="34" charset="0"/>
              </a:rPr>
              <a:t>Distances</a:t>
            </a:r>
            <a:r>
              <a:rPr lang="de-DE" sz="1100" b="1"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 Pasing: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30-40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 Karlstrasse: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15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bicycle</a:t>
            </a:r>
            <a:endParaRPr lang="de-DE" sz="1100" baseline="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
            </a:r>
            <a:br>
              <a:rPr lang="de-DE" sz="1100" dirty="0">
                <a:latin typeface="Arial" panose="020B0604020202020204" pitchFamily="34" charset="0"/>
                <a:cs typeface="Arial" panose="020B0604020202020204" pitchFamily="34" charset="0"/>
              </a:rPr>
            </a:br>
            <a:endParaRPr lang="de-DE" sz="1100" dirty="0">
              <a:latin typeface="Arial" panose="020B0604020202020204" pitchFamily="34" charset="0"/>
              <a:cs typeface="Arial" panose="020B0604020202020204" pitchFamily="34" charset="0"/>
            </a:endParaRPr>
          </a:p>
          <a:p>
            <a:r>
              <a:rPr lang="de-DE" sz="1100" b="1" dirty="0">
                <a:latin typeface="Arial" panose="020B0604020202020204" pitchFamily="34" charset="0"/>
                <a:cs typeface="Arial" panose="020B0604020202020204" pitchFamily="34" charset="0"/>
              </a:rPr>
              <a:t>Departments</a:t>
            </a:r>
            <a:endParaRPr lang="de-DE"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100" dirty="0" err="1">
                <a:latin typeface="Arial" panose="020B0604020202020204" pitchFamily="34" charset="0"/>
                <a:cs typeface="Arial" panose="020B0604020202020204" pitchFamily="34" charset="0"/>
                <a:hlinkClick r:id="rId3" tooltip=" Mechanical, Automotive and Aeronautical Engineering "/>
              </a:rPr>
              <a:t>Mechanical</a:t>
            </a:r>
            <a:r>
              <a:rPr lang="de-DE" sz="1100" dirty="0">
                <a:latin typeface="Arial" panose="020B0604020202020204" pitchFamily="34" charset="0"/>
                <a:cs typeface="Arial" panose="020B0604020202020204" pitchFamily="34" charset="0"/>
                <a:hlinkClick r:id="rId3" tooltip=" Mechanical, Automotive and Aeronautical Engineering "/>
              </a:rPr>
              <a:t>, Automotive </a:t>
            </a:r>
            <a:r>
              <a:rPr lang="de-DE" sz="1100" dirty="0" err="1">
                <a:latin typeface="Arial" panose="020B0604020202020204" pitchFamily="34" charset="0"/>
                <a:cs typeface="Arial" panose="020B0604020202020204" pitchFamily="34" charset="0"/>
                <a:hlinkClick r:id="rId3" tooltip=" Mechanical, Automotive and Aeronautical Engineering "/>
              </a:rPr>
              <a:t>and</a:t>
            </a:r>
            <a:r>
              <a:rPr lang="de-DE" sz="1100" dirty="0">
                <a:latin typeface="Arial" panose="020B0604020202020204" pitchFamily="34" charset="0"/>
                <a:cs typeface="Arial" panose="020B0604020202020204" pitchFamily="34" charset="0"/>
                <a:hlinkClick r:id="rId3" tooltip=" Mechanical, Automotive and Aeronautical Engineering "/>
              </a:rPr>
              <a:t> </a:t>
            </a:r>
            <a:r>
              <a:rPr lang="de-DE" sz="1100" dirty="0" err="1">
                <a:latin typeface="Arial" panose="020B0604020202020204" pitchFamily="34" charset="0"/>
                <a:cs typeface="Arial" panose="020B0604020202020204" pitchFamily="34" charset="0"/>
                <a:hlinkClick r:id="rId3" tooltip=" Mechanical, Automotive and Aeronautical Engineering "/>
              </a:rPr>
              <a:t>Aeronautical</a:t>
            </a:r>
            <a:r>
              <a:rPr lang="de-DE" sz="1100" dirty="0">
                <a:latin typeface="Arial" panose="020B0604020202020204" pitchFamily="34" charset="0"/>
                <a:cs typeface="Arial" panose="020B0604020202020204" pitchFamily="34" charset="0"/>
                <a:hlinkClick r:id="rId3" tooltip=" Mechanical, Automotive and Aeronautical Engineering "/>
              </a:rPr>
              <a:t> Engineering </a:t>
            </a:r>
            <a:r>
              <a:rPr lang="de-DE" sz="1100" dirty="0">
                <a:latin typeface="Arial" panose="020B0604020202020204" pitchFamily="34" charset="0"/>
                <a:cs typeface="Arial" panose="020B0604020202020204" pitchFamily="34" charset="0"/>
              </a:rPr>
              <a:t>(Department 03)</a:t>
            </a:r>
            <a:br>
              <a:rPr lang="de-DE" sz="1100" dirty="0">
                <a:latin typeface="Arial" panose="020B0604020202020204" pitchFamily="34" charset="0"/>
                <a:cs typeface="Arial" panose="020B0604020202020204" pitchFamily="34" charset="0"/>
              </a:rPr>
            </a:br>
            <a:r>
              <a:rPr lang="de-DE" sz="1100" dirty="0" err="1">
                <a:latin typeface="Arial" panose="020B0604020202020204" pitchFamily="34" charset="0"/>
                <a:cs typeface="Arial" panose="020B0604020202020204" pitchFamily="34" charset="0"/>
                <a:hlinkClick r:id="rId4" tooltip=" Electrical Engineering and Information Technology "/>
              </a:rPr>
              <a:t>Electrical</a:t>
            </a:r>
            <a:r>
              <a:rPr lang="de-DE" sz="1100" dirty="0">
                <a:latin typeface="Arial" panose="020B0604020202020204" pitchFamily="34" charset="0"/>
                <a:cs typeface="Arial" panose="020B0604020202020204" pitchFamily="34" charset="0"/>
                <a:hlinkClick r:id="rId4" tooltip=" Electrical Engineering and Information Technology "/>
              </a:rPr>
              <a:t> Engineering </a:t>
            </a:r>
            <a:r>
              <a:rPr lang="de-DE" sz="1100" dirty="0" err="1">
                <a:latin typeface="Arial" panose="020B0604020202020204" pitchFamily="34" charset="0"/>
                <a:cs typeface="Arial" panose="020B0604020202020204" pitchFamily="34" charset="0"/>
                <a:hlinkClick r:id="rId4" tooltip=" Electrical Engineering and Information Technology "/>
              </a:rPr>
              <a:t>and</a:t>
            </a:r>
            <a:r>
              <a:rPr lang="de-DE" sz="1100" dirty="0">
                <a:latin typeface="Arial" panose="020B0604020202020204" pitchFamily="34" charset="0"/>
                <a:cs typeface="Arial" panose="020B0604020202020204" pitchFamily="34" charset="0"/>
                <a:hlinkClick r:id="rId4" tooltip=" Electrical Engineering and Information Technology "/>
              </a:rPr>
              <a:t> Information Technology </a:t>
            </a:r>
            <a:r>
              <a:rPr lang="de-DE" sz="1100" dirty="0">
                <a:latin typeface="Arial" panose="020B0604020202020204" pitchFamily="34" charset="0"/>
                <a:cs typeface="Arial" panose="020B0604020202020204" pitchFamily="34" charset="0"/>
              </a:rPr>
              <a:t>(Department 04)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hlinkClick r:id="rId5" tooltip=" Building Services Engineering, Paper and Packaging Technology and Print and Media Technology "/>
              </a:rPr>
              <a:t>Building Services Engineering, Paper </a:t>
            </a:r>
            <a:r>
              <a:rPr lang="de-DE" sz="1100" dirty="0" err="1">
                <a:latin typeface="Arial" panose="020B0604020202020204" pitchFamily="34" charset="0"/>
                <a:cs typeface="Arial" panose="020B0604020202020204" pitchFamily="34" charset="0"/>
                <a:hlinkClick r:id="rId5" tooltip=" Building Services Engineering, Paper and Packaging Technology and Print and Media Technology "/>
              </a:rPr>
              <a:t>and</a:t>
            </a:r>
            <a:r>
              <a:rPr lang="de-DE" sz="1100" dirty="0">
                <a:latin typeface="Arial" panose="020B0604020202020204" pitchFamily="34" charset="0"/>
                <a:cs typeface="Arial" panose="020B0604020202020204" pitchFamily="34" charset="0"/>
                <a:hlinkClick r:id="rId5" tooltip=" Building Services Engineering, Paper and Packaging Technology and Print and Media Technology "/>
              </a:rPr>
              <a:t> </a:t>
            </a:r>
            <a:r>
              <a:rPr lang="de-DE" sz="1100" dirty="0" err="1">
                <a:latin typeface="Arial" panose="020B0604020202020204" pitchFamily="34" charset="0"/>
                <a:cs typeface="Arial" panose="020B0604020202020204" pitchFamily="34" charset="0"/>
                <a:hlinkClick r:id="rId5" tooltip=" Building Services Engineering, Paper and Packaging Technology and Print and Media Technology "/>
              </a:rPr>
              <a:t>Packaging</a:t>
            </a:r>
            <a:r>
              <a:rPr lang="de-DE" sz="1100" dirty="0">
                <a:latin typeface="Arial" panose="020B0604020202020204" pitchFamily="34" charset="0"/>
                <a:cs typeface="Arial" panose="020B0604020202020204" pitchFamily="34" charset="0"/>
                <a:hlinkClick r:id="rId5" tooltip=" Building Services Engineering, Paper and Packaging Technology and Print and Media Technology "/>
              </a:rPr>
              <a:t> Technology </a:t>
            </a:r>
            <a:r>
              <a:rPr lang="de-DE" sz="1100" dirty="0" err="1">
                <a:latin typeface="Arial" panose="020B0604020202020204" pitchFamily="34" charset="0"/>
                <a:cs typeface="Arial" panose="020B0604020202020204" pitchFamily="34" charset="0"/>
                <a:hlinkClick r:id="rId5" tooltip=" Building Services Engineering, Paper and Packaging Technology and Print and Media Technology "/>
              </a:rPr>
              <a:t>and</a:t>
            </a:r>
            <a:r>
              <a:rPr lang="de-DE" sz="1100" dirty="0">
                <a:latin typeface="Arial" panose="020B0604020202020204" pitchFamily="34" charset="0"/>
                <a:cs typeface="Arial" panose="020B0604020202020204" pitchFamily="34" charset="0"/>
                <a:hlinkClick r:id="rId5" tooltip=" Building Services Engineering, Paper and Packaging Technology and Print and Media Technology "/>
              </a:rPr>
              <a:t> Print </a:t>
            </a:r>
            <a:r>
              <a:rPr lang="de-DE" sz="1100" dirty="0" err="1">
                <a:latin typeface="Arial" panose="020B0604020202020204" pitchFamily="34" charset="0"/>
                <a:cs typeface="Arial" panose="020B0604020202020204" pitchFamily="34" charset="0"/>
                <a:hlinkClick r:id="rId5" tooltip=" Building Services Engineering, Paper and Packaging Technology and Print and Media Technology "/>
              </a:rPr>
              <a:t>and</a:t>
            </a:r>
            <a:r>
              <a:rPr lang="de-DE" sz="1100" dirty="0">
                <a:latin typeface="Arial" panose="020B0604020202020204" pitchFamily="34" charset="0"/>
                <a:cs typeface="Arial" panose="020B0604020202020204" pitchFamily="34" charset="0"/>
                <a:hlinkClick r:id="rId5" tooltip=" Building Services Engineering, Paper and Packaging Technology and Print and Media Technology "/>
              </a:rPr>
              <a:t> Media Technology </a:t>
            </a:r>
            <a:r>
              <a:rPr lang="de-DE" sz="1100" dirty="0">
                <a:latin typeface="Arial" panose="020B0604020202020204" pitchFamily="34" charset="0"/>
                <a:cs typeface="Arial" panose="020B0604020202020204" pitchFamily="34" charset="0"/>
              </a:rPr>
              <a:t>(Department 05)</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hlinkClick r:id="rId6" tooltip=" Applied Sciences and Mechatronics "/>
              </a:rPr>
              <a:t>Applied </a:t>
            </a:r>
            <a:r>
              <a:rPr lang="de-DE" sz="1100" dirty="0" err="1">
                <a:latin typeface="Arial" panose="020B0604020202020204" pitchFamily="34" charset="0"/>
                <a:cs typeface="Arial" panose="020B0604020202020204" pitchFamily="34" charset="0"/>
                <a:hlinkClick r:id="rId6" tooltip=" Applied Sciences and Mechatronics "/>
              </a:rPr>
              <a:t>Sciences</a:t>
            </a:r>
            <a:r>
              <a:rPr lang="de-DE" sz="1100" dirty="0">
                <a:latin typeface="Arial" panose="020B0604020202020204" pitchFamily="34" charset="0"/>
                <a:cs typeface="Arial" panose="020B0604020202020204" pitchFamily="34" charset="0"/>
                <a:hlinkClick r:id="rId6" tooltip=" Applied Sciences and Mechatronics "/>
              </a:rPr>
              <a:t> </a:t>
            </a:r>
            <a:r>
              <a:rPr lang="de-DE" sz="1100" dirty="0" err="1">
                <a:latin typeface="Arial" panose="020B0604020202020204" pitchFamily="34" charset="0"/>
                <a:cs typeface="Arial" panose="020B0604020202020204" pitchFamily="34" charset="0"/>
                <a:hlinkClick r:id="rId6" tooltip=" Applied Sciences and Mechatronics "/>
              </a:rPr>
              <a:t>and</a:t>
            </a:r>
            <a:r>
              <a:rPr lang="de-DE" sz="1100" dirty="0">
                <a:latin typeface="Arial" panose="020B0604020202020204" pitchFamily="34" charset="0"/>
                <a:cs typeface="Arial" panose="020B0604020202020204" pitchFamily="34" charset="0"/>
                <a:hlinkClick r:id="rId6" tooltip=" Applied Sciences and Mechatronics "/>
              </a:rPr>
              <a:t> </a:t>
            </a:r>
            <a:r>
              <a:rPr lang="de-DE" sz="1100" dirty="0" err="1">
                <a:latin typeface="Arial" panose="020B0604020202020204" pitchFamily="34" charset="0"/>
                <a:cs typeface="Arial" panose="020B0604020202020204" pitchFamily="34" charset="0"/>
                <a:hlinkClick r:id="rId6" tooltip=" Applied Sciences and Mechatronics "/>
              </a:rPr>
              <a:t>Mechatronics</a:t>
            </a:r>
            <a:r>
              <a:rPr lang="de-DE" sz="1100" dirty="0">
                <a:latin typeface="Arial" panose="020B0604020202020204" pitchFamily="34" charset="0"/>
                <a:cs typeface="Arial" panose="020B0604020202020204" pitchFamily="34" charset="0"/>
                <a:hlinkClick r:id="rId6" tooltip=" Applied Sciences and Mechatronics "/>
              </a:rPr>
              <a:t> </a:t>
            </a:r>
            <a:r>
              <a:rPr lang="de-DE" sz="1100" dirty="0">
                <a:latin typeface="Arial" panose="020B0604020202020204" pitchFamily="34" charset="0"/>
                <a:cs typeface="Arial" panose="020B0604020202020204" pitchFamily="34" charset="0"/>
              </a:rPr>
              <a:t>(Department 06)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hlinkClick r:id="rId7" tooltip=" Computer Science and Mathematics "/>
              </a:rPr>
              <a:t>Computer Science </a:t>
            </a:r>
            <a:r>
              <a:rPr lang="de-DE" sz="1100" dirty="0" err="1">
                <a:latin typeface="Arial" panose="020B0604020202020204" pitchFamily="34" charset="0"/>
                <a:cs typeface="Arial" panose="020B0604020202020204" pitchFamily="34" charset="0"/>
                <a:hlinkClick r:id="rId7" tooltip=" Computer Science and Mathematics "/>
              </a:rPr>
              <a:t>and</a:t>
            </a:r>
            <a:r>
              <a:rPr lang="de-DE" sz="1100" dirty="0">
                <a:latin typeface="Arial" panose="020B0604020202020204" pitchFamily="34" charset="0"/>
                <a:cs typeface="Arial" panose="020B0604020202020204" pitchFamily="34" charset="0"/>
                <a:hlinkClick r:id="rId7" tooltip=" Computer Science and Mathematics "/>
              </a:rPr>
              <a:t> </a:t>
            </a:r>
            <a:r>
              <a:rPr lang="de-DE" sz="1100" dirty="0" err="1">
                <a:latin typeface="Arial" panose="020B0604020202020204" pitchFamily="34" charset="0"/>
                <a:cs typeface="Arial" panose="020B0604020202020204" pitchFamily="34" charset="0"/>
                <a:hlinkClick r:id="rId7" tooltip=" Computer Science and Mathematics "/>
              </a:rPr>
              <a:t>Mathematics</a:t>
            </a:r>
            <a:r>
              <a:rPr lang="de-DE" sz="1100" dirty="0">
                <a:latin typeface="Arial" panose="020B0604020202020204" pitchFamily="34" charset="0"/>
                <a:cs typeface="Arial" panose="020B0604020202020204" pitchFamily="34" charset="0"/>
                <a:hlinkClick r:id="rId7" tooltip=" Computer Science and Mathematics "/>
              </a:rPr>
              <a:t> </a:t>
            </a:r>
            <a:r>
              <a:rPr lang="de-DE" sz="1100" dirty="0">
                <a:latin typeface="Arial" panose="020B0604020202020204" pitchFamily="34" charset="0"/>
                <a:cs typeface="Arial" panose="020B0604020202020204" pitchFamily="34" charset="0"/>
              </a:rPr>
              <a:t>(Department 07)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hlinkClick r:id="rId8" tooltip=" Engineering and Management "/>
              </a:rPr>
              <a:t>Engineering </a:t>
            </a:r>
            <a:r>
              <a:rPr lang="de-DE" sz="1100" dirty="0" err="1">
                <a:latin typeface="Arial" panose="020B0604020202020204" pitchFamily="34" charset="0"/>
                <a:cs typeface="Arial" panose="020B0604020202020204" pitchFamily="34" charset="0"/>
                <a:hlinkClick r:id="rId8" tooltip=" Engineering and Management "/>
              </a:rPr>
              <a:t>and</a:t>
            </a:r>
            <a:r>
              <a:rPr lang="de-DE" sz="1100" dirty="0">
                <a:latin typeface="Arial" panose="020B0604020202020204" pitchFamily="34" charset="0"/>
                <a:cs typeface="Arial" panose="020B0604020202020204" pitchFamily="34" charset="0"/>
                <a:hlinkClick r:id="rId8" tooltip=" Engineering and Management "/>
              </a:rPr>
              <a:t> Management </a:t>
            </a:r>
            <a:r>
              <a:rPr lang="de-DE" sz="1100" dirty="0">
                <a:latin typeface="Arial" panose="020B0604020202020204" pitchFamily="34" charset="0"/>
                <a:cs typeface="Arial" panose="020B0604020202020204" pitchFamily="34" charset="0"/>
              </a:rPr>
              <a:t>(Department 09)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hlinkClick r:id="rId9" tooltip=" Design "/>
              </a:rPr>
              <a:t>Design </a:t>
            </a:r>
            <a:r>
              <a:rPr lang="de-DE" sz="1100" dirty="0">
                <a:latin typeface="Arial" panose="020B0604020202020204" pitchFamily="34" charset="0"/>
                <a:cs typeface="Arial" panose="020B0604020202020204" pitchFamily="34" charset="0"/>
              </a:rPr>
              <a:t>(Department 12)</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hlinkClick r:id="rId10" tooltip=" General and Interdisciplinary Studies "/>
              </a:rPr>
              <a:t>General </a:t>
            </a:r>
            <a:r>
              <a:rPr lang="de-DE" sz="1100" dirty="0" err="1">
                <a:latin typeface="Arial" panose="020B0604020202020204" pitchFamily="34" charset="0"/>
                <a:cs typeface="Arial" panose="020B0604020202020204" pitchFamily="34" charset="0"/>
                <a:hlinkClick r:id="rId10" tooltip=" General and Interdisciplinary Studies "/>
              </a:rPr>
              <a:t>and</a:t>
            </a:r>
            <a:r>
              <a:rPr lang="de-DE" sz="1100" dirty="0">
                <a:latin typeface="Arial" panose="020B0604020202020204" pitchFamily="34" charset="0"/>
                <a:cs typeface="Arial" panose="020B0604020202020204" pitchFamily="34" charset="0"/>
                <a:hlinkClick r:id="rId10" tooltip=" General and Interdisciplinary Studies "/>
              </a:rPr>
              <a:t> </a:t>
            </a:r>
            <a:r>
              <a:rPr lang="de-DE" sz="1100" dirty="0" err="1">
                <a:latin typeface="Arial" panose="020B0604020202020204" pitchFamily="34" charset="0"/>
                <a:cs typeface="Arial" panose="020B0604020202020204" pitchFamily="34" charset="0"/>
                <a:hlinkClick r:id="rId10" tooltip=" General and Interdisciplinary Studies "/>
              </a:rPr>
              <a:t>Interdisciplinary</a:t>
            </a:r>
            <a:r>
              <a:rPr lang="de-DE" sz="1100" dirty="0">
                <a:latin typeface="Arial" panose="020B0604020202020204" pitchFamily="34" charset="0"/>
                <a:cs typeface="Arial" panose="020B0604020202020204" pitchFamily="34" charset="0"/>
                <a:hlinkClick r:id="rId10" tooltip=" General and Interdisciplinary Studies "/>
              </a:rPr>
              <a:t> Studies </a:t>
            </a:r>
            <a:r>
              <a:rPr lang="de-DE" sz="1100" dirty="0">
                <a:latin typeface="Arial" panose="020B0604020202020204" pitchFamily="34" charset="0"/>
                <a:cs typeface="Arial" panose="020B0604020202020204" pitchFamily="34" charset="0"/>
              </a:rPr>
              <a:t>(Department 13) </a:t>
            </a:r>
            <a:br>
              <a:rPr lang="de-DE" sz="1100" dirty="0">
                <a:latin typeface="Arial" panose="020B0604020202020204" pitchFamily="34" charset="0"/>
                <a:cs typeface="Arial" panose="020B0604020202020204" pitchFamily="34" charset="0"/>
              </a:rPr>
            </a:br>
            <a:r>
              <a:rPr lang="de-DE" sz="1100" dirty="0" err="1">
                <a:latin typeface="Arial" panose="020B0604020202020204" pitchFamily="34" charset="0"/>
                <a:cs typeface="Arial" panose="020B0604020202020204" pitchFamily="34" charset="0"/>
                <a:hlinkClick r:id="rId11" tooltip=" Tourism "/>
              </a:rPr>
              <a:t>Tourism</a:t>
            </a:r>
            <a:r>
              <a:rPr lang="de-DE" sz="1100" dirty="0">
                <a:latin typeface="Arial" panose="020B0604020202020204" pitchFamily="34" charset="0"/>
                <a:cs typeface="Arial" panose="020B0604020202020204" pitchFamily="34" charset="0"/>
                <a:hlinkClick r:id="rId11" tooltip=" Tourism "/>
              </a:rPr>
              <a:t> </a:t>
            </a:r>
            <a:r>
              <a:rPr lang="de-DE" sz="1100" dirty="0">
                <a:latin typeface="Arial" panose="020B0604020202020204" pitchFamily="34" charset="0"/>
                <a:cs typeface="Arial" panose="020B0604020202020204" pitchFamily="34" charset="0"/>
              </a:rPr>
              <a:t>(Department 14)</a:t>
            </a:r>
          </a:p>
        </p:txBody>
      </p:sp>
      <p:sp>
        <p:nvSpPr>
          <p:cNvPr id="4" name="Foliennummernplatzhalter 3"/>
          <p:cNvSpPr>
            <a:spLocks noGrp="1"/>
          </p:cNvSpPr>
          <p:nvPr>
            <p:ph type="sldNum" sz="quarter" idx="10"/>
          </p:nvPr>
        </p:nvSpPr>
        <p:spPr/>
        <p:txBody>
          <a:bodyPr/>
          <a:lstStyle/>
          <a:p>
            <a:fld id="{3BEEB13B-F167-45C8-AFAF-424BF8A17474}" type="slidenum">
              <a:rPr lang="de-DE" smtClean="0"/>
              <a:t>32</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modern and dynamic </a:t>
            </a:r>
            <a:r>
              <a:rPr lang="en-US" sz="1100" dirty="0" err="1">
                <a:latin typeface="Arial" panose="020B0604020202020204" pitchFamily="34" charset="0"/>
                <a:cs typeface="Arial" panose="020B0604020202020204" pitchFamily="34" charset="0"/>
              </a:rPr>
              <a:t>Lothstrasse</a:t>
            </a:r>
            <a:r>
              <a:rPr lang="en-US" sz="1100" dirty="0">
                <a:latin typeface="Arial" panose="020B0604020202020204" pitchFamily="34" charset="0"/>
                <a:cs typeface="Arial" panose="020B0604020202020204" pitchFamily="34" charset="0"/>
              </a:rPr>
              <a:t> campus is the heart of Munich University of Applied Sciences. Situated to the north-west of the Central Station (</a:t>
            </a:r>
            <a:r>
              <a:rPr lang="en-US" sz="1100" dirty="0" err="1">
                <a:latin typeface="Arial" panose="020B0604020202020204" pitchFamily="34" charset="0"/>
                <a:cs typeface="Arial" panose="020B0604020202020204" pitchFamily="34" charset="0"/>
              </a:rPr>
              <a:t>Hauptbahnhof</a:t>
            </a:r>
            <a:r>
              <a:rPr lang="en-US" sz="1100" dirty="0">
                <a:latin typeface="Arial" panose="020B0604020202020204" pitchFamily="34" charset="0"/>
                <a:cs typeface="Arial" panose="020B0604020202020204" pitchFamily="34" charset="0"/>
              </a:rPr>
              <a:t>), the campus has nearly 11,800 students and is the largest and oldest of the university. All central administration units and services are based here, as are nine departments. </a:t>
            </a:r>
          </a:p>
          <a:p>
            <a:endParaRPr lang="de-DE" sz="1100" baseline="0" dirty="0">
              <a:latin typeface="Arial" panose="020B0604020202020204" pitchFamily="34" charset="0"/>
              <a:cs typeface="Arial" panose="020B0604020202020204" pitchFamily="34" charset="0"/>
            </a:endParaRPr>
          </a:p>
          <a:p>
            <a:r>
              <a:rPr lang="de-DE" sz="1100" b="1" baseline="0" dirty="0" err="1">
                <a:latin typeface="Arial" panose="020B0604020202020204" pitchFamily="34" charset="0"/>
                <a:cs typeface="Arial" panose="020B0604020202020204" pitchFamily="34" charset="0"/>
              </a:rPr>
              <a:t>Distances</a:t>
            </a:r>
            <a:r>
              <a:rPr lang="de-DE" sz="1100" b="1"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Central Station – </a:t>
            </a: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10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 Pasing: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30-40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 Karlstrasse: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15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bicycle</a:t>
            </a:r>
            <a:endParaRPr lang="de-DE" sz="1100" baseline="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
            </a:r>
            <a:br>
              <a:rPr lang="de-DE" sz="1100" dirty="0">
                <a:latin typeface="Arial" panose="020B0604020202020204" pitchFamily="34" charset="0"/>
                <a:cs typeface="Arial" panose="020B0604020202020204" pitchFamily="34" charset="0"/>
              </a:rPr>
            </a:br>
            <a:r>
              <a:rPr lang="de-DE" sz="1100" b="1" dirty="0">
                <a:latin typeface="Arial" panose="020B0604020202020204" pitchFamily="34" charset="0"/>
                <a:cs typeface="Arial" panose="020B0604020202020204" pitchFamily="34" charset="0"/>
              </a:rPr>
              <a:t>Services </a:t>
            </a:r>
            <a:r>
              <a:rPr lang="de-DE" sz="1100" b="1" dirty="0" err="1">
                <a:latin typeface="Arial" panose="020B0604020202020204" pitchFamily="34" charset="0"/>
                <a:cs typeface="Arial" panose="020B0604020202020204" pitchFamily="34" charset="0"/>
              </a:rPr>
              <a:t>and</a:t>
            </a:r>
            <a:r>
              <a:rPr lang="de-DE" sz="1100" b="1"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central</a:t>
            </a:r>
            <a:r>
              <a:rPr lang="de-DE" sz="1100" b="1"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administration</a:t>
            </a:r>
            <a:r>
              <a:rPr lang="de-DE" sz="1100" b="1"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units</a:t>
            </a:r>
            <a:endParaRPr lang="de-DE" sz="11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Administration</a:t>
            </a: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CAREER Center </a:t>
            </a: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hlinkClick r:id="rId3" tooltip=" E-Learning Center der Hochschule München "/>
              </a:rPr>
              <a:t>E-Learning Center </a:t>
            </a:r>
            <a:endParaRPr lang="de-DE" sz="110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a:latin typeface="Arial" panose="020B0604020202020204" pitchFamily="34" charset="0"/>
                <a:cs typeface="Arial" panose="020B0604020202020204" pitchFamily="34" charset="0"/>
              </a:rPr>
              <a:t>Science Support Center</a:t>
            </a:r>
            <a:endParaRPr lang="de-DE"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Center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Continuing</a:t>
            </a:r>
            <a:r>
              <a:rPr lang="de-DE" sz="1100" baseline="0" dirty="0">
                <a:latin typeface="Arial" panose="020B0604020202020204" pitchFamily="34" charset="0"/>
                <a:cs typeface="Arial" panose="020B0604020202020204" pitchFamily="34" charset="0"/>
              </a:rPr>
              <a:t> Education</a:t>
            </a:r>
          </a:p>
          <a:p>
            <a:pPr marL="171450" lvl="1"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Library</a:t>
            </a:r>
          </a:p>
          <a:p>
            <a:pPr marL="171450" lvl="1"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IT Services</a:t>
            </a:r>
          </a:p>
          <a:p>
            <a:pPr marL="171450" lvl="1"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General Chemistry Laboratories</a:t>
            </a:r>
          </a:p>
          <a:p>
            <a:pPr marL="171450" indent="-171450">
              <a:buFont typeface="Arial" panose="020B0604020202020204" pitchFamily="34" charset="0"/>
              <a:buChar char="•"/>
            </a:pPr>
            <a:r>
              <a:rPr lang="de-DE" sz="1100" dirty="0" err="1">
                <a:latin typeface="Arial" panose="020B0604020202020204" pitchFamily="34" charset="0"/>
                <a:cs typeface="Arial" panose="020B0604020202020204" pitchFamily="34" charset="0"/>
              </a:rPr>
              <a:t>Strascheg</a:t>
            </a:r>
            <a:r>
              <a:rPr lang="de-DE" sz="1100" dirty="0">
                <a:latin typeface="Arial" panose="020B0604020202020204" pitchFamily="34" charset="0"/>
                <a:cs typeface="Arial" panose="020B0604020202020204" pitchFamily="34" charset="0"/>
              </a:rPr>
              <a:t> Center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Entrepreneurship</a:t>
            </a: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33</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modern and dynamic </a:t>
            </a:r>
            <a:r>
              <a:rPr lang="en-US" sz="1100" dirty="0" err="1">
                <a:latin typeface="Arial" panose="020B0604020202020204" pitchFamily="34" charset="0"/>
                <a:cs typeface="Arial" panose="020B0604020202020204" pitchFamily="34" charset="0"/>
              </a:rPr>
              <a:t>Lothstrasse</a:t>
            </a:r>
            <a:r>
              <a:rPr lang="en-US" sz="1100" dirty="0">
                <a:latin typeface="Arial" panose="020B0604020202020204" pitchFamily="34" charset="0"/>
                <a:cs typeface="Arial" panose="020B0604020202020204" pitchFamily="34" charset="0"/>
              </a:rPr>
              <a:t> campus is the heart of Munich University of Applied Sciences. Situated to the north-west of the Central Station (</a:t>
            </a:r>
            <a:r>
              <a:rPr lang="en-US" sz="1100" dirty="0" err="1">
                <a:latin typeface="Arial" panose="020B0604020202020204" pitchFamily="34" charset="0"/>
                <a:cs typeface="Arial" panose="020B0604020202020204" pitchFamily="34" charset="0"/>
              </a:rPr>
              <a:t>Hauptbahnhof</a:t>
            </a:r>
            <a:r>
              <a:rPr lang="en-US" sz="1100" dirty="0">
                <a:latin typeface="Arial" panose="020B0604020202020204" pitchFamily="34" charset="0"/>
                <a:cs typeface="Arial" panose="020B0604020202020204" pitchFamily="34" charset="0"/>
              </a:rPr>
              <a:t>), the campus has nearly 11,800 students and is the largest and oldest of the university. All central administration units and services are based here, as are nine departments. </a:t>
            </a:r>
          </a:p>
          <a:p>
            <a:endParaRPr lang="de-DE" sz="11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100" b="1" baseline="0" dirty="0" err="1">
                <a:latin typeface="Arial" panose="020B0604020202020204" pitchFamily="34" charset="0"/>
                <a:cs typeface="Arial" panose="020B0604020202020204" pitchFamily="34" charset="0"/>
              </a:rPr>
              <a:t>Distances</a:t>
            </a:r>
            <a:r>
              <a:rPr lang="de-DE" sz="1100" b="1"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Central Station – </a:t>
            </a: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10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 Pasing: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30-40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Lothstrasse</a:t>
            </a:r>
            <a:r>
              <a:rPr lang="de-DE" sz="1100" baseline="0" dirty="0">
                <a:latin typeface="Arial" panose="020B0604020202020204" pitchFamily="34" charset="0"/>
                <a:cs typeface="Arial" panose="020B0604020202020204" pitchFamily="34" charset="0"/>
              </a:rPr>
              <a:t> – Karlstrasse: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15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bicycle</a:t>
            </a:r>
            <a:endParaRPr lang="de-DE" sz="1100" baseline="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
            </a:r>
            <a:br>
              <a:rPr lang="de-DE" sz="1100" dirty="0">
                <a:latin typeface="Arial" panose="020B0604020202020204" pitchFamily="34" charset="0"/>
                <a:cs typeface="Arial" panose="020B0604020202020204" pitchFamily="34" charset="0"/>
              </a:rPr>
            </a:br>
            <a:r>
              <a:rPr lang="de-DE" sz="1100" b="1" dirty="0">
                <a:latin typeface="Arial" panose="020B0604020202020204" pitchFamily="34" charset="0"/>
                <a:cs typeface="Arial" panose="020B0604020202020204" pitchFamily="34" charset="0"/>
              </a:rPr>
              <a:t>Services </a:t>
            </a:r>
            <a:r>
              <a:rPr lang="de-DE" sz="1100" b="1" dirty="0" err="1">
                <a:latin typeface="Arial" panose="020B0604020202020204" pitchFamily="34" charset="0"/>
                <a:cs typeface="Arial" panose="020B0604020202020204" pitchFamily="34" charset="0"/>
              </a:rPr>
              <a:t>and</a:t>
            </a:r>
            <a:r>
              <a:rPr lang="de-DE" sz="1100" b="1"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central</a:t>
            </a:r>
            <a:r>
              <a:rPr lang="de-DE" sz="1100" b="1"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administration</a:t>
            </a:r>
            <a:r>
              <a:rPr lang="de-DE" sz="1100" b="1"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units</a:t>
            </a:r>
            <a:endParaRPr lang="de-DE" sz="11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Administration</a:t>
            </a: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CAREER Center </a:t>
            </a: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hlinkClick r:id="rId3" tooltip=" E-Learning Center der Hochschule München "/>
              </a:rPr>
              <a:t>E-Learning Center </a:t>
            </a:r>
            <a:endParaRPr lang="de-DE" sz="110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a:latin typeface="Arial" panose="020B0604020202020204" pitchFamily="34" charset="0"/>
                <a:cs typeface="Arial" panose="020B0604020202020204" pitchFamily="34" charset="0"/>
              </a:rPr>
              <a:t>Science Support Center</a:t>
            </a:r>
            <a:endParaRPr lang="de-DE"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Center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Continuing</a:t>
            </a:r>
            <a:r>
              <a:rPr lang="de-DE" sz="1100" baseline="0" dirty="0">
                <a:latin typeface="Arial" panose="020B0604020202020204" pitchFamily="34" charset="0"/>
                <a:cs typeface="Arial" panose="020B0604020202020204" pitchFamily="34" charset="0"/>
              </a:rPr>
              <a:t> Education</a:t>
            </a:r>
          </a:p>
          <a:p>
            <a:pPr marL="171450" lvl="1"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Library</a:t>
            </a:r>
          </a:p>
          <a:p>
            <a:pPr marL="171450" lvl="1"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IT Services</a:t>
            </a:r>
          </a:p>
          <a:p>
            <a:pPr marL="171450" lvl="1"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General Chemistry Laboratories</a:t>
            </a:r>
          </a:p>
          <a:p>
            <a:pPr marL="171450" indent="-171450">
              <a:buFont typeface="Arial" panose="020B0604020202020204" pitchFamily="34" charset="0"/>
              <a:buChar char="•"/>
            </a:pPr>
            <a:r>
              <a:rPr lang="de-DE" sz="1100" dirty="0" err="1">
                <a:latin typeface="Arial" panose="020B0604020202020204" pitchFamily="34" charset="0"/>
                <a:cs typeface="Arial" panose="020B0604020202020204" pitchFamily="34" charset="0"/>
              </a:rPr>
              <a:t>Strascheg</a:t>
            </a:r>
            <a:r>
              <a:rPr lang="de-DE" sz="1100" dirty="0">
                <a:latin typeface="Arial" panose="020B0604020202020204" pitchFamily="34" charset="0"/>
                <a:cs typeface="Arial" panose="020B0604020202020204" pitchFamily="34" charset="0"/>
              </a:rPr>
              <a:t> Center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Entrepreneurship</a:t>
            </a: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34</a:t>
            </a:fld>
            <a:endParaRPr lang="de-DE"/>
          </a:p>
        </p:txBody>
      </p:sp>
    </p:spTree>
    <p:extLst>
      <p:ext uri="{BB962C8B-B14F-4D97-AF65-F5344CB8AC3E}">
        <p14:creationId xmlns:p14="http://schemas.microsoft.com/office/powerpoint/2010/main" val="2705704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Campus at </a:t>
            </a:r>
            <a:r>
              <a:rPr lang="en-US" sz="1100" dirty="0" err="1">
                <a:latin typeface="Arial" panose="020B0604020202020204" pitchFamily="34" charset="0"/>
                <a:cs typeface="Arial" panose="020B0604020202020204" pitchFamily="34" charset="0"/>
              </a:rPr>
              <a:t>Karlstraße</a:t>
            </a:r>
            <a:r>
              <a:rPr lang="en-US" sz="1100" dirty="0">
                <a:latin typeface="Arial" panose="020B0604020202020204" pitchFamily="34" charset="0"/>
                <a:cs typeface="Arial" panose="020B0604020202020204" pitchFamily="34" charset="0"/>
              </a:rPr>
              <a:t> is located in Munich's museum district, near to </a:t>
            </a:r>
            <a:r>
              <a:rPr lang="en-US" sz="1100" dirty="0" err="1">
                <a:latin typeface="Arial" panose="020B0604020202020204" pitchFamily="34" charset="0"/>
                <a:cs typeface="Arial" panose="020B0604020202020204" pitchFamily="34" charset="0"/>
              </a:rPr>
              <a:t>Karlsplatz</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Stachus</a:t>
            </a:r>
            <a:r>
              <a:rPr lang="en-US" sz="1100" dirty="0">
                <a:latin typeface="Arial" panose="020B0604020202020204" pitchFamily="34" charset="0"/>
                <a:cs typeface="Arial" panose="020B0604020202020204" pitchFamily="34" charset="0"/>
              </a:rPr>
              <a:t>) in the </a:t>
            </a:r>
            <a:r>
              <a:rPr lang="en-US" sz="1100" dirty="0" err="1">
                <a:latin typeface="Arial" panose="020B0604020202020204" pitchFamily="34" charset="0"/>
                <a:cs typeface="Arial" panose="020B0604020202020204" pitchFamily="34" charset="0"/>
              </a:rPr>
              <a:t>centre</a:t>
            </a:r>
            <a:r>
              <a:rPr lang="en-US" sz="1100" dirty="0">
                <a:latin typeface="Arial" panose="020B0604020202020204" pitchFamily="34" charset="0"/>
                <a:cs typeface="Arial" panose="020B0604020202020204" pitchFamily="34" charset="0"/>
              </a:rPr>
              <a:t> of town. It houses the departments of Architecture, Civil Engineering and </a:t>
            </a:r>
            <a:r>
              <a:rPr lang="en-US" sz="1100" dirty="0" err="1">
                <a:latin typeface="Arial" panose="020B0604020202020204" pitchFamily="34" charset="0"/>
                <a:cs typeface="Arial" panose="020B0604020202020204" pitchFamily="34" charset="0"/>
              </a:rPr>
              <a:t>Geoinformatics</a:t>
            </a:r>
            <a:r>
              <a:rPr lang="en-US" sz="1100" dirty="0">
                <a:latin typeface="Arial" panose="020B0604020202020204" pitchFamily="34" charset="0"/>
                <a:cs typeface="Arial" panose="020B0604020202020204" pitchFamily="34" charset="0"/>
              </a:rPr>
              <a:t> in a historic building and architectural highlight from the 1950s. The listed building is one of the few examples of consistently modern architecture from when Munich was rebuilt after World War II. Around 2,050 students are taught in the three departments. </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Distances: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Central Station – </a:t>
            </a:r>
            <a:r>
              <a:rPr lang="en-US" sz="1100" dirty="0" err="1">
                <a:latin typeface="Arial" panose="020B0604020202020204" pitchFamily="34" charset="0"/>
                <a:cs typeface="Arial" panose="020B0604020202020204" pitchFamily="34" charset="0"/>
              </a:rPr>
              <a:t>Karlstrasse</a:t>
            </a:r>
            <a:r>
              <a:rPr lang="en-US" sz="1100" dirty="0">
                <a:latin typeface="Arial" panose="020B0604020202020204" pitchFamily="34" charset="0"/>
                <a:cs typeface="Arial" panose="020B0604020202020204" pitchFamily="34" charset="0"/>
              </a:rPr>
              <a:t>: 5-10 minutes by public transport</a:t>
            </a:r>
          </a:p>
          <a:p>
            <a:pPr marL="171450" indent="-171450">
              <a:buFont typeface="Arial" panose="020B0604020202020204" pitchFamily="34" charset="0"/>
              <a:buChar char="•"/>
            </a:pPr>
            <a:r>
              <a:rPr lang="en-US" sz="1100" dirty="0" err="1">
                <a:latin typeface="Arial" panose="020B0604020202020204" pitchFamily="34" charset="0"/>
                <a:cs typeface="Arial" panose="020B0604020202020204" pitchFamily="34" charset="0"/>
              </a:rPr>
              <a:t>Karlstrasse</a:t>
            </a:r>
            <a:r>
              <a:rPr lang="en-US" sz="1100" dirty="0">
                <a:latin typeface="Arial" panose="020B0604020202020204" pitchFamily="34" charset="0"/>
                <a:cs typeface="Arial" panose="020B0604020202020204" pitchFamily="34" charset="0"/>
              </a:rPr>
              <a:t> – </a:t>
            </a:r>
            <a:r>
              <a:rPr lang="en-US" sz="1100" dirty="0" err="1">
                <a:latin typeface="Arial" panose="020B0604020202020204" pitchFamily="34" charset="0"/>
                <a:cs typeface="Arial" panose="020B0604020202020204" pitchFamily="34" charset="0"/>
              </a:rPr>
              <a:t>Lothstrasse</a:t>
            </a:r>
            <a:r>
              <a:rPr lang="en-US" sz="1100" dirty="0">
                <a:latin typeface="Arial" panose="020B0604020202020204" pitchFamily="34" charset="0"/>
                <a:cs typeface="Arial" panose="020B0604020202020204" pitchFamily="34" charset="0"/>
              </a:rPr>
              <a:t>: about 15 minutes by public transport, car or bicycle</a:t>
            </a:r>
          </a:p>
          <a:p>
            <a:pPr marL="171450" indent="-171450">
              <a:buFont typeface="Arial" panose="020B0604020202020204" pitchFamily="34" charset="0"/>
              <a:buChar char="•"/>
            </a:pPr>
            <a:r>
              <a:rPr lang="en-US" sz="1100" dirty="0" err="1">
                <a:latin typeface="Arial" panose="020B0604020202020204" pitchFamily="34" charset="0"/>
                <a:cs typeface="Arial" panose="020B0604020202020204" pitchFamily="34" charset="0"/>
              </a:rPr>
              <a:t>Karlstrasse</a:t>
            </a:r>
            <a:r>
              <a:rPr lang="en-US" sz="1100" baseline="0" dirty="0">
                <a:latin typeface="Arial" panose="020B0604020202020204" pitchFamily="34" charset="0"/>
                <a:cs typeface="Arial" panose="020B0604020202020204" pitchFamily="34" charset="0"/>
              </a:rPr>
              <a:t> – </a:t>
            </a:r>
            <a:r>
              <a:rPr lang="en-US" sz="1100" baseline="0" dirty="0" err="1">
                <a:latin typeface="Arial" panose="020B0604020202020204" pitchFamily="34" charset="0"/>
                <a:cs typeface="Arial" panose="020B0604020202020204" pitchFamily="34" charset="0"/>
              </a:rPr>
              <a:t>Pasing</a:t>
            </a:r>
            <a:r>
              <a:rPr lang="en-US" sz="1100" baseline="0" dirty="0">
                <a:latin typeface="Arial" panose="020B0604020202020204" pitchFamily="34" charset="0"/>
                <a:cs typeface="Arial" panose="020B0604020202020204" pitchFamily="34" charset="0"/>
              </a:rPr>
              <a:t>: about 30-40 minutes by public transport or car</a:t>
            </a:r>
            <a:endParaRPr lang="en-US" sz="1100" dirty="0">
              <a:latin typeface="Arial" panose="020B0604020202020204" pitchFamily="34" charset="0"/>
              <a:cs typeface="Arial" panose="020B0604020202020204" pitchFamily="34" charset="0"/>
            </a:endParaRPr>
          </a:p>
          <a:p>
            <a:endParaRPr lang="de-DE" sz="1200"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35</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 </a:t>
            </a:r>
            <a:r>
              <a:rPr lang="en-US" sz="1100" dirty="0" err="1">
                <a:latin typeface="Arial" panose="020B0604020202020204" pitchFamily="34" charset="0"/>
                <a:cs typeface="Arial" panose="020B0604020202020204" pitchFamily="34" charset="0"/>
              </a:rPr>
              <a:t>Pasing</a:t>
            </a:r>
            <a:r>
              <a:rPr lang="en-US" sz="1100" dirty="0">
                <a:latin typeface="Arial" panose="020B0604020202020204" pitchFamily="34" charset="0"/>
                <a:cs typeface="Arial" panose="020B0604020202020204" pitchFamily="34" charset="0"/>
              </a:rPr>
              <a:t> campus with its leafy courtyards and historic buildings is situated in the western part of Munich near the </a:t>
            </a:r>
            <a:r>
              <a:rPr lang="en-US" sz="1100" dirty="0" err="1">
                <a:latin typeface="Arial" panose="020B0604020202020204" pitchFamily="34" charset="0"/>
                <a:cs typeface="Arial" panose="020B0604020202020204" pitchFamily="34" charset="0"/>
              </a:rPr>
              <a:t>Pasinger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Stadtpark</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Pasing</a:t>
            </a:r>
            <a:r>
              <a:rPr lang="en-US" sz="1100" dirty="0">
                <a:latin typeface="Arial" panose="020B0604020202020204" pitchFamily="34" charset="0"/>
                <a:cs typeface="Arial" panose="020B0604020202020204" pitchFamily="34" charset="0"/>
              </a:rPr>
              <a:t> City Park). It is home to the departments of Business Administration and Applied Social Sciences, with around 4,150 students. </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Distances: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Central</a:t>
            </a:r>
            <a:r>
              <a:rPr lang="en-US" sz="1100" baseline="0" dirty="0">
                <a:latin typeface="Arial" panose="020B0604020202020204" pitchFamily="34" charset="0"/>
                <a:cs typeface="Arial" panose="020B0604020202020204" pitchFamily="34" charset="0"/>
              </a:rPr>
              <a:t> Station – </a:t>
            </a:r>
            <a:r>
              <a:rPr lang="en-US" sz="1100" baseline="0" dirty="0" err="1">
                <a:latin typeface="Arial" panose="020B0604020202020204" pitchFamily="34" charset="0"/>
                <a:cs typeface="Arial" panose="020B0604020202020204" pitchFamily="34" charset="0"/>
              </a:rPr>
              <a:t>Pasing</a:t>
            </a:r>
            <a:r>
              <a:rPr lang="en-US" sz="1100" baseline="0" dirty="0">
                <a:latin typeface="Arial" panose="020B0604020202020204" pitchFamily="34" charset="0"/>
                <a:cs typeface="Arial" panose="020B0604020202020204" pitchFamily="34" charset="0"/>
              </a:rPr>
              <a:t>: about 25 minutes by public transport</a:t>
            </a:r>
          </a:p>
          <a:p>
            <a:pPr marL="171450" indent="-171450">
              <a:buFont typeface="Arial" panose="020B0604020202020204" pitchFamily="34" charset="0"/>
              <a:buChar char="•"/>
            </a:pPr>
            <a:r>
              <a:rPr lang="en-US" sz="1100" baseline="0" dirty="0" err="1">
                <a:latin typeface="Arial" panose="020B0604020202020204" pitchFamily="34" charset="0"/>
                <a:cs typeface="Arial" panose="020B0604020202020204" pitchFamily="34" charset="0"/>
              </a:rPr>
              <a:t>Pasing</a:t>
            </a:r>
            <a:r>
              <a:rPr lang="en-US" sz="1100" baseline="0" dirty="0">
                <a:latin typeface="Arial" panose="020B0604020202020204" pitchFamily="34" charset="0"/>
                <a:cs typeface="Arial" panose="020B0604020202020204" pitchFamily="34" charset="0"/>
              </a:rPr>
              <a:t> – </a:t>
            </a:r>
            <a:r>
              <a:rPr lang="en-US" sz="1100" baseline="0" dirty="0" err="1">
                <a:latin typeface="Arial" panose="020B0604020202020204" pitchFamily="34" charset="0"/>
                <a:cs typeface="Arial" panose="020B0604020202020204" pitchFamily="34" charset="0"/>
              </a:rPr>
              <a:t>Lothstrasse</a:t>
            </a:r>
            <a:r>
              <a:rPr lang="en-US" sz="1100" baseline="0" dirty="0">
                <a:latin typeface="Arial" panose="020B0604020202020204" pitchFamily="34" charset="0"/>
                <a:cs typeface="Arial" panose="020B0604020202020204" pitchFamily="34" charset="0"/>
              </a:rPr>
              <a:t>/</a:t>
            </a:r>
            <a:r>
              <a:rPr lang="en-US" sz="1100" baseline="0" dirty="0" err="1">
                <a:latin typeface="Arial" panose="020B0604020202020204" pitchFamily="34" charset="0"/>
                <a:cs typeface="Arial" panose="020B0604020202020204" pitchFamily="34" charset="0"/>
              </a:rPr>
              <a:t>Karlstrasse</a:t>
            </a:r>
            <a:r>
              <a:rPr lang="en-US" sz="1100" baseline="0" dirty="0">
                <a:latin typeface="Arial" panose="020B0604020202020204" pitchFamily="34" charset="0"/>
                <a:cs typeface="Arial" panose="020B0604020202020204" pitchFamily="34" charset="0"/>
              </a:rPr>
              <a:t>: About 30-40 minutes by car or public transport</a:t>
            </a:r>
            <a:endParaRPr lang="de-DE" sz="11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sk-SK" sz="1200" kern="1200" dirty="0">
                <a:solidFill>
                  <a:schemeClr val="tx1"/>
                </a:solidFill>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fld id="{3BEEB13B-F167-45C8-AFAF-424BF8A17474}" type="slidenum">
              <a:rPr lang="de-DE" smtClean="0"/>
              <a:t>36</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err="1">
                <a:latin typeface="Arial" panose="020B0604020202020204" pitchFamily="34" charset="0"/>
                <a:cs typeface="Arial" panose="020B0604020202020204" pitchFamily="34" charset="0"/>
              </a:rPr>
              <a:t>Present</a:t>
            </a:r>
            <a:r>
              <a:rPr lang="de-DE" sz="1100" b="1"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basic</a:t>
            </a:r>
            <a:r>
              <a:rPr lang="de-DE" sz="1100" b="1" baseline="0" dirty="0">
                <a:latin typeface="Arial" panose="020B0604020202020204" pitchFamily="34" charset="0"/>
                <a:cs typeface="Arial" panose="020B0604020202020204" pitchFamily="34" charset="0"/>
              </a:rPr>
              <a:t> </a:t>
            </a:r>
            <a:r>
              <a:rPr lang="de-DE" sz="1100" b="1" dirty="0" err="1">
                <a:latin typeface="Arial" panose="020B0604020202020204" pitchFamily="34" charset="0"/>
                <a:cs typeface="Arial" panose="020B0604020202020204" pitchFamily="34" charset="0"/>
              </a:rPr>
              <a:t>information</a:t>
            </a:r>
            <a:r>
              <a:rPr lang="de-DE" sz="1100" b="1" baseline="0" dirty="0">
                <a:latin typeface="Arial" panose="020B0604020202020204" pitchFamily="34" charset="0"/>
                <a:cs typeface="Arial" panose="020B0604020202020204" pitchFamily="34" charset="0"/>
              </a:rPr>
              <a:t> on </a:t>
            </a:r>
            <a:r>
              <a:rPr lang="de-DE" sz="1100" b="1" baseline="0" dirty="0" err="1">
                <a:latin typeface="Arial" panose="020B0604020202020204" pitchFamily="34" charset="0"/>
                <a:cs typeface="Arial" panose="020B0604020202020204" pitchFamily="34" charset="0"/>
              </a:rPr>
              <a:t>your</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department</a:t>
            </a:r>
            <a:r>
              <a:rPr lang="de-DE" sz="1100" b="1" baseline="0" dirty="0">
                <a:latin typeface="Arial" panose="020B0604020202020204" pitchFamily="34" charset="0"/>
                <a:cs typeface="Arial" panose="020B0604020202020204" pitchFamily="34" charset="0"/>
              </a:rPr>
              <a:t> in </a:t>
            </a:r>
            <a:r>
              <a:rPr lang="de-DE" sz="1100" b="1" baseline="0" dirty="0" err="1">
                <a:latin typeface="Arial" panose="020B0604020202020204" pitchFamily="34" charset="0"/>
                <a:cs typeface="Arial" panose="020B0604020202020204" pitchFamily="34" charset="0"/>
              </a:rPr>
              <a:t>this</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slide</a:t>
            </a:r>
            <a:r>
              <a:rPr lang="de-DE" sz="1100" b="1" baseline="0" dirty="0">
                <a:latin typeface="Arial" panose="020B0604020202020204" pitchFamily="34" charset="0"/>
                <a:cs typeface="Arial" panose="020B0604020202020204" pitchFamily="34" charset="0"/>
              </a:rPr>
              <a:t>, e. g.:</a:t>
            </a:r>
          </a:p>
          <a:p>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dirty="0" err="1">
                <a:latin typeface="Arial" panose="020B0604020202020204" pitchFamily="34" charset="0"/>
                <a:cs typeface="Arial" panose="020B0604020202020204" pitchFamily="34" charset="0"/>
              </a:rPr>
              <a:t>Degree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programmes</a:t>
            </a:r>
            <a:endParaRPr lang="de-DE"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(Research) Projects</a:t>
            </a:r>
          </a:p>
          <a:p>
            <a:pPr marL="17145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Rankings</a:t>
            </a:r>
          </a:p>
          <a:p>
            <a:pPr marL="171450" indent="-171450">
              <a:buFont typeface="Arial" panose="020B0604020202020204" pitchFamily="34" charset="0"/>
              <a:buChar char="•"/>
            </a:pPr>
            <a:r>
              <a:rPr lang="de-DE" sz="1100" dirty="0" err="1">
                <a:latin typeface="Arial" panose="020B0604020202020204" pitchFamily="34" charset="0"/>
                <a:cs typeface="Arial" panose="020B0604020202020204" pitchFamily="34" charset="0"/>
              </a:rPr>
              <a:t>Staff</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or</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student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numbers</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a:t>
            </a:r>
          </a:p>
          <a:p>
            <a:pPr marL="171450" indent="-171450">
              <a:buFontTx/>
              <a:buChar char="-"/>
            </a:pPr>
            <a:endParaRPr lang="de-DE" sz="1100" baseline="0" dirty="0">
              <a:latin typeface="Arial" panose="020B0604020202020204" pitchFamily="34" charset="0"/>
              <a:cs typeface="Arial" panose="020B0604020202020204" pitchFamily="34" charset="0"/>
            </a:endParaRPr>
          </a:p>
          <a:p>
            <a:pPr marL="0" indent="0">
              <a:buFontTx/>
              <a:buNone/>
            </a:pPr>
            <a:r>
              <a:rPr lang="de-DE" sz="1100" baseline="0" dirty="0">
                <a:latin typeface="Arial" panose="020B0604020202020204" pitchFamily="34" charset="0"/>
                <a:cs typeface="Arial" panose="020B0604020202020204" pitchFamily="34" charset="0"/>
              </a:rPr>
              <a:t>The </a:t>
            </a:r>
            <a:r>
              <a:rPr lang="de-DE" sz="1100" baseline="0" dirty="0" err="1">
                <a:latin typeface="Arial" panose="020B0604020202020204" pitchFamily="34" charset="0"/>
                <a:cs typeface="Arial" panose="020B0604020202020204" pitchFamily="34" charset="0"/>
              </a:rPr>
              <a:t>slide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repeated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more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than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once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different </a:t>
            </a:r>
            <a:r>
              <a:rPr lang="de-DE" sz="1100" baseline="0" dirty="0" err="1">
                <a:latin typeface="Arial" panose="020B0604020202020204" pitchFamily="34" charset="0"/>
                <a:cs typeface="Arial" panose="020B0604020202020204" pitchFamily="34" charset="0"/>
              </a:rPr>
              <a:t>department-related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topics</a:t>
            </a:r>
            <a:r>
              <a:rPr lang="de-DE" sz="1100" baseline="0" dirty="0">
                <a:latin typeface="Arial" panose="020B0604020202020204" pitchFamily="34" charset="0"/>
                <a:cs typeface="Arial" panose="020B0604020202020204" pitchFamily="34" charset="0"/>
              </a:rPr>
              <a:t>. </a:t>
            </a:r>
            <a:endParaRPr lang="de-DE" sz="1100" dirty="0">
              <a:latin typeface="Arial" panose="020B0604020202020204" pitchFamily="34" charset="0"/>
              <a:cs typeface="Arial" panose="020B0604020202020204" pitchFamily="34" charset="0"/>
            </a:endParaRPr>
          </a:p>
          <a:p>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37</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39</a:t>
            </a:fld>
            <a:endParaRPr lang="de-DE"/>
          </a:p>
        </p:txBody>
      </p:sp>
    </p:spTree>
    <p:extLst>
      <p:ext uri="{BB962C8B-B14F-4D97-AF65-F5344CB8AC3E}">
        <p14:creationId xmlns:p14="http://schemas.microsoft.com/office/powerpoint/2010/main" val="3993510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100" baseline="0" dirty="0">
                <a:solidFill>
                  <a:schemeClr val="tx1"/>
                </a:solidFill>
                <a:latin typeface="Arial" panose="020B0604020202020204" pitchFamily="34" charset="0"/>
                <a:cs typeface="Arial" panose="020B0604020202020204" pitchFamily="34" charset="0"/>
              </a:rPr>
              <a:t>Diese und alle anderen Statistiken werden aus dem Jahresbericht direkt geliefert und nur noch eingepasst</a:t>
            </a:r>
            <a:endParaRPr lang="de-DE" sz="1100"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45D1671-62F6-934B-857A-194EA804F61C}" type="slidenum">
              <a:rPr lang="de-DE" smtClean="0"/>
              <a:t>40</a:t>
            </a:fld>
            <a:endParaRPr lang="de-DE"/>
          </a:p>
        </p:txBody>
      </p:sp>
    </p:spTree>
    <p:extLst>
      <p:ext uri="{BB962C8B-B14F-4D97-AF65-F5344CB8AC3E}">
        <p14:creationId xmlns:p14="http://schemas.microsoft.com/office/powerpoint/2010/main" val="18715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457200">
              <a:buNone/>
            </a:pPr>
            <a:r>
              <a:rPr lang="en-GB" sz="1100" b="0" i="0" noProof="0" dirty="0">
                <a:solidFill>
                  <a:schemeClr val="tx1"/>
                </a:solidFill>
                <a:effectLst/>
                <a:latin typeface="Arial"/>
                <a:ea typeface="+mn-ea"/>
                <a:cs typeface="Arial"/>
              </a:rPr>
              <a:t>We are based in a leading European business hub.</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0" i="0" noProof="0" dirty="0">
                <a:solidFill>
                  <a:schemeClr val="tx1"/>
                </a:solidFill>
                <a:effectLst/>
                <a:latin typeface="Arial"/>
                <a:ea typeface="+mn-ea"/>
                <a:cs typeface="Arial"/>
              </a:rPr>
              <a:t>With this size and location come significant opportunities and responsibility in diverse industrial, economic, and social contexts.</a:t>
            </a:r>
            <a:r>
              <a:rPr lang="en-GB" sz="1100" b="0" i="0" noProof="0" dirty="0">
                <a:solidFill>
                  <a:schemeClr val="tx1"/>
                </a:solidFill>
                <a:latin typeface="Arial"/>
                <a:ea typeface="+mn-ea"/>
                <a:cs typeface="Arial"/>
              </a:rPr>
              <a:t> </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1" i="0" noProof="0" dirty="0">
                <a:solidFill>
                  <a:schemeClr val="tx1"/>
                </a:solidFill>
                <a:effectLst/>
                <a:latin typeface="Arial"/>
                <a:ea typeface="+mn-ea"/>
                <a:cs typeface="Arial"/>
              </a:rPr>
              <a:t>City of Munich info (</a:t>
            </a:r>
            <a:r>
              <a:rPr lang="en-GB" sz="1100" b="0" i="0" noProof="0" dirty="0">
                <a:solidFill>
                  <a:schemeClr val="tx1"/>
                </a:solidFill>
                <a:effectLst/>
                <a:latin typeface="Arial"/>
                <a:ea typeface="+mn-ea"/>
                <a:cs typeface="Arial"/>
              </a:rPr>
              <a:t>http://www.muenchen.de/rathaus/wirtschaft/wirtschaftsstandort/kennzahlen</a:t>
            </a:r>
            <a:r>
              <a:rPr lang="en-GB" sz="1100" b="1" i="0" noProof="0" dirty="0">
                <a:solidFill>
                  <a:schemeClr val="tx1"/>
                </a:solidFill>
                <a:effectLst/>
                <a:latin typeface="Arial"/>
                <a:ea typeface="+mn-ea"/>
                <a:cs typeface="Arial"/>
              </a:rPr>
              <a:t>)</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State capital of Bavaria</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Population of 1.5 million</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Largest concentration of DAX-listed companies in Germany</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Several global market leaders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Highest share of highly skilled workers in Germany (35%)</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Large proportion of graduates stay in the region</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Strong international community:</a:t>
            </a:r>
            <a:r>
              <a:rPr lang="en-GB" sz="1100" b="0" i="0" noProof="0" dirty="0">
                <a:solidFill>
                  <a:schemeClr val="tx1"/>
                </a:solidFill>
                <a:latin typeface="Arial"/>
                <a:ea typeface="+mn-ea"/>
                <a:cs typeface="Arial"/>
              </a:rPr>
              <a:t> </a:t>
            </a:r>
            <a:r>
              <a:rPr lang="en-GB" sz="1100" b="0" i="0" noProof="0" dirty="0">
                <a:solidFill>
                  <a:schemeClr val="tx1"/>
                </a:solidFill>
                <a:effectLst/>
                <a:latin typeface="Arial"/>
                <a:ea typeface="+mn-ea"/>
                <a:cs typeface="Arial"/>
              </a:rPr>
              <a:t>25% foreign nationals, consular posts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Renowned venue for trade fairs and conferences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Strong </a:t>
            </a:r>
            <a:r>
              <a:rPr lang="en-GB" sz="1100" b="0" i="0" noProof="0" dirty="0" err="1">
                <a:solidFill>
                  <a:schemeClr val="tx1"/>
                </a:solidFill>
                <a:effectLst/>
                <a:latin typeface="Arial"/>
                <a:ea typeface="+mn-ea"/>
                <a:cs typeface="Arial"/>
              </a:rPr>
              <a:t>startup</a:t>
            </a:r>
            <a:r>
              <a:rPr lang="en-GB" sz="1100" b="0" i="0" noProof="0" dirty="0">
                <a:solidFill>
                  <a:schemeClr val="tx1"/>
                </a:solidFill>
                <a:effectLst/>
                <a:latin typeface="Arial"/>
                <a:ea typeface="+mn-ea"/>
                <a:cs typeface="Arial"/>
              </a:rPr>
              <a:t> culture</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Safety and excellent quality of living (one of the world's best cities to live in; awarded 7th place in 2015 Mercer ranking)</a:t>
            </a:r>
          </a:p>
          <a:p>
            <a:pPr marL="0" algn="l" defTabSz="457200">
              <a:buNone/>
            </a:pPr>
            <a:endParaRPr lang="en-GB" sz="1100" noProof="0" dirty="0">
              <a:solidFill>
                <a:schemeClr val="tx1"/>
              </a:solidFill>
              <a:latin typeface="Arial"/>
              <a:ea typeface="+mn-ea"/>
              <a:cs typeface="Arial"/>
            </a:endParaRPr>
          </a:p>
          <a:p>
            <a:pPr marL="0" algn="l" defTabSz="457200">
              <a:buNone/>
            </a:pPr>
            <a:r>
              <a:rPr lang="en-GB" sz="1100" b="0" i="0" noProof="0" dirty="0">
                <a:solidFill>
                  <a:schemeClr val="tx1"/>
                </a:solidFill>
                <a:effectLst/>
                <a:latin typeface="Arial"/>
                <a:ea typeface="+mn-ea"/>
                <a:cs typeface="Arial"/>
              </a:rPr>
              <a:t>"Munich's economic strength stems from its broad-based economic structure, a balanced mix of large corporations, small and medium enterprises, and craft businesses in a wide range of sectors."</a:t>
            </a:r>
            <a:r>
              <a:rPr lang="en-GB" sz="1100" b="0" i="0" noProof="0" dirty="0">
                <a:solidFill>
                  <a:schemeClr val="tx1"/>
                </a:solidFill>
                <a:latin typeface="Arial"/>
                <a:ea typeface="+mn-ea"/>
                <a:cs typeface="Arial"/>
              </a:rPr>
              <a:t> </a:t>
            </a:r>
            <a:r>
              <a:rPr lang="en-GB" sz="1100" b="0" i="0" noProof="0" dirty="0">
                <a:solidFill>
                  <a:schemeClr val="tx1"/>
                </a:solidFill>
                <a:effectLst/>
                <a:latin typeface="Arial"/>
                <a:ea typeface="+mn-ea"/>
                <a:cs typeface="Arial"/>
              </a:rPr>
              <a:t>(City of Munich info)</a:t>
            </a:r>
          </a:p>
          <a:p>
            <a:endParaRPr lang="de-DE" sz="1100" dirty="0"/>
          </a:p>
        </p:txBody>
      </p:sp>
      <p:sp>
        <p:nvSpPr>
          <p:cNvPr id="4" name="Foliennummernplatzhalter 3"/>
          <p:cNvSpPr>
            <a:spLocks noGrp="1"/>
          </p:cNvSpPr>
          <p:nvPr>
            <p:ph type="sldNum" sz="quarter" idx="10"/>
          </p:nvPr>
        </p:nvSpPr>
        <p:spPr/>
        <p:txBody>
          <a:bodyPr/>
          <a:lstStyle/>
          <a:p>
            <a:fld id="{DB883514-A62C-46F2-816E-23C898E9FF69}" type="slidenum">
              <a:rPr lang="de-DE" smtClean="0"/>
              <a:t>4</a:t>
            </a:fld>
            <a:endParaRPr lang="de-DE"/>
          </a:p>
        </p:txBody>
      </p:sp>
    </p:spTree>
    <p:extLst>
      <p:ext uri="{BB962C8B-B14F-4D97-AF65-F5344CB8AC3E}">
        <p14:creationId xmlns:p14="http://schemas.microsoft.com/office/powerpoint/2010/main" val="21261396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45D1671-62F6-934B-857A-194EA804F61C}" type="slidenum">
              <a:rPr lang="de-DE" smtClean="0"/>
              <a:t>45</a:t>
            </a:fld>
            <a:endParaRPr lang="de-DE"/>
          </a:p>
        </p:txBody>
      </p:sp>
    </p:spTree>
    <p:extLst>
      <p:ext uri="{BB962C8B-B14F-4D97-AF65-F5344CB8AC3E}">
        <p14:creationId xmlns:p14="http://schemas.microsoft.com/office/powerpoint/2010/main" val="4122633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45D1671-62F6-934B-857A-194EA804F61C}" type="slidenum">
              <a:rPr lang="de-DE" smtClean="0"/>
              <a:t>47</a:t>
            </a:fld>
            <a:endParaRPr lang="de-DE"/>
          </a:p>
        </p:txBody>
      </p:sp>
    </p:spTree>
    <p:extLst>
      <p:ext uri="{BB962C8B-B14F-4D97-AF65-F5344CB8AC3E}">
        <p14:creationId xmlns:p14="http://schemas.microsoft.com/office/powerpoint/2010/main" val="525078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45D1671-62F6-934B-857A-194EA804F61C}" type="slidenum">
              <a:rPr lang="de-DE" smtClean="0"/>
              <a:t>57</a:t>
            </a:fld>
            <a:endParaRPr lang="de-DE"/>
          </a:p>
        </p:txBody>
      </p:sp>
    </p:spTree>
    <p:extLst>
      <p:ext uri="{BB962C8B-B14F-4D97-AF65-F5344CB8AC3E}">
        <p14:creationId xmlns:p14="http://schemas.microsoft.com/office/powerpoint/2010/main" val="210135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100" dirty="0" err="1">
                <a:latin typeface="Arial" panose="020B0604020202020204" pitchFamily="34" charset="0"/>
                <a:cs typeface="Arial" panose="020B0604020202020204" pitchFamily="34" charset="0"/>
              </a:rPr>
              <a:t>Our</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departments</a:t>
            </a:r>
            <a:r>
              <a:rPr lang="de-DE"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are spread over three large campuses in Munich. They each</a:t>
            </a:r>
            <a:r>
              <a:rPr lang="en-US" sz="1100" baseline="0" dirty="0">
                <a:latin typeface="Arial" panose="020B0604020202020204" pitchFamily="34" charset="0"/>
                <a:cs typeface="Arial" panose="020B0604020202020204" pitchFamily="34" charset="0"/>
              </a:rPr>
              <a:t> have </a:t>
            </a:r>
            <a:r>
              <a:rPr lang="en-US" sz="1100" dirty="0">
                <a:latin typeface="Arial" panose="020B0604020202020204" pitchFamily="34" charset="0"/>
                <a:cs typeface="Arial" panose="020B0604020202020204" pitchFamily="34" charset="0"/>
              </a:rPr>
              <a:t>heir individual flair</a:t>
            </a:r>
            <a:r>
              <a:rPr lang="en-US" sz="1100" baseline="0" dirty="0">
                <a:latin typeface="Arial" panose="020B0604020202020204" pitchFamily="34" charset="0"/>
                <a:cs typeface="Arial" panose="020B0604020202020204" pitchFamily="34" charset="0"/>
              </a:rPr>
              <a:t> and also their </a:t>
            </a:r>
            <a:r>
              <a:rPr lang="en-US" sz="1100" dirty="0">
                <a:latin typeface="Arial" panose="020B0604020202020204" pitchFamily="34" charset="0"/>
                <a:cs typeface="Arial" panose="020B0604020202020204" pitchFamily="34" charset="0"/>
              </a:rPr>
              <a:t>own cafeteria and library. </a:t>
            </a:r>
          </a:p>
          <a:p>
            <a:endParaRPr lang="de-DE" sz="1100" dirty="0">
              <a:latin typeface="Arial" panose="020B0604020202020204" pitchFamily="34" charset="0"/>
              <a:cs typeface="Arial" panose="020B0604020202020204" pitchFamily="34" charset="0"/>
            </a:endParaRPr>
          </a:p>
          <a:p>
            <a:endParaRPr lang="de-DE" sz="1100" baseline="0" dirty="0">
              <a:latin typeface="Arial" panose="020B0604020202020204" pitchFamily="34" charset="0"/>
              <a:cs typeface="Arial" panose="020B0604020202020204" pitchFamily="34" charset="0"/>
            </a:endParaRPr>
          </a:p>
          <a:p>
            <a:r>
              <a:rPr lang="de-DE" sz="1100" b="1" baseline="0" dirty="0" err="1">
                <a:latin typeface="Arial" panose="020B0604020202020204" pitchFamily="34" charset="0"/>
                <a:cs typeface="Arial" panose="020B0604020202020204" pitchFamily="34" charset="0"/>
              </a:rPr>
              <a:t>Distances</a:t>
            </a:r>
            <a:r>
              <a:rPr lang="de-DE" sz="1100" b="1"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Lothstraße</a:t>
            </a:r>
            <a:r>
              <a:rPr lang="de-DE" sz="1100" baseline="0" dirty="0">
                <a:latin typeface="Arial" panose="020B0604020202020204" pitchFamily="34" charset="0"/>
                <a:cs typeface="Arial" panose="020B0604020202020204" pitchFamily="34" charset="0"/>
              </a:rPr>
              <a:t>/Karlstraße – Pasing: </a:t>
            </a:r>
            <a:r>
              <a:rPr lang="de-DE" sz="1100" baseline="0" dirty="0" err="1">
                <a:latin typeface="Arial" panose="020B0604020202020204" pitchFamily="34" charset="0"/>
                <a:cs typeface="Arial" panose="020B0604020202020204" pitchFamily="34" charset="0"/>
              </a:rPr>
              <a:t>about</a:t>
            </a:r>
            <a:r>
              <a:rPr lang="de-DE" sz="1100" baseline="0" dirty="0">
                <a:latin typeface="Arial" panose="020B0604020202020204" pitchFamily="34" charset="0"/>
                <a:cs typeface="Arial" panose="020B0604020202020204" pitchFamily="34" charset="0"/>
              </a:rPr>
              <a:t> 30-40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endParaRPr lang="de-DE" sz="11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100" baseline="0" dirty="0" err="1">
                <a:latin typeface="Arial" panose="020B0604020202020204" pitchFamily="34" charset="0"/>
                <a:cs typeface="Arial" panose="020B0604020202020204" pitchFamily="34" charset="0"/>
              </a:rPr>
              <a:t>Lothstraße</a:t>
            </a:r>
            <a:r>
              <a:rPr lang="de-DE" sz="1100" baseline="0" dirty="0">
                <a:latin typeface="Arial" panose="020B0604020202020204" pitchFamily="34" charset="0"/>
                <a:cs typeface="Arial" panose="020B0604020202020204" pitchFamily="34" charset="0"/>
              </a:rPr>
              <a:t> – Karlstraße: About 15 </a:t>
            </a:r>
            <a:r>
              <a:rPr lang="de-DE" sz="1100" baseline="0" dirty="0" err="1">
                <a:latin typeface="Arial" panose="020B0604020202020204" pitchFamily="34" charset="0"/>
                <a:cs typeface="Arial" panose="020B0604020202020204" pitchFamily="34" charset="0"/>
              </a:rPr>
              <a:t>minutes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public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transport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bicycle</a:t>
            </a:r>
            <a:endParaRPr lang="de-DE" sz="1100"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3BEEB13B-F167-45C8-AFAF-424BF8A17474}" type="slidenum">
              <a:rPr lang="de-DE" smtClean="0"/>
              <a:t>5</a:t>
            </a:fld>
            <a:endParaRPr lang="de-DE"/>
          </a:p>
        </p:txBody>
      </p:sp>
    </p:spTree>
    <p:extLst>
      <p:ext uri="{BB962C8B-B14F-4D97-AF65-F5344CB8AC3E}">
        <p14:creationId xmlns:p14="http://schemas.microsoft.com/office/powerpoint/2010/main" val="377428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457200">
              <a:buNone/>
            </a:pPr>
            <a:r>
              <a:rPr lang="en-GB" sz="1100" b="1" i="0" noProof="0" dirty="0">
                <a:solidFill>
                  <a:schemeClr val="tx1"/>
                </a:solidFill>
                <a:latin typeface="Arial"/>
                <a:ea typeface="+mn-ea"/>
                <a:cs typeface="Arial"/>
              </a:rPr>
              <a:t>Munich University of Applied Sciences provides excellent applied and</a:t>
            </a:r>
            <a:r>
              <a:rPr lang="en-GB" sz="1100" b="1" i="0" baseline="0" noProof="0" dirty="0">
                <a:solidFill>
                  <a:schemeClr val="tx1"/>
                </a:solidFill>
                <a:latin typeface="Arial"/>
                <a:ea typeface="+mn-ea"/>
                <a:cs typeface="Arial"/>
              </a:rPr>
              <a:t> research-</a:t>
            </a:r>
            <a:r>
              <a:rPr lang="en-GB" sz="1100" b="1" i="0" noProof="0" dirty="0">
                <a:solidFill>
                  <a:schemeClr val="tx1"/>
                </a:solidFill>
                <a:latin typeface="Arial"/>
                <a:ea typeface="+mn-ea"/>
                <a:cs typeface="Arial"/>
              </a:rPr>
              <a:t>based teaching across four types of programmes:</a:t>
            </a:r>
          </a:p>
          <a:p>
            <a:pPr marL="0" algn="l" defTabSz="457200">
              <a:buNone/>
            </a:pPr>
            <a:endParaRPr lang="en-GB" sz="1100" noProof="0" dirty="0">
              <a:solidFill>
                <a:schemeClr val="tx1"/>
              </a:solidFill>
              <a:latin typeface="Arial"/>
              <a:ea typeface="+mn-ea"/>
              <a:cs typeface="Arial"/>
            </a:endParaRP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Bachelor's degrees for</a:t>
            </a:r>
            <a:r>
              <a:rPr lang="en-GB" sz="1100" b="0" i="0" baseline="0" noProof="0" dirty="0">
                <a:solidFill>
                  <a:schemeClr val="tx1"/>
                </a:solidFill>
                <a:latin typeface="Arial"/>
                <a:ea typeface="+mn-ea"/>
                <a:cs typeface="Arial"/>
              </a:rPr>
              <a:t> </a:t>
            </a:r>
            <a:r>
              <a:rPr lang="en-GB" sz="1100" b="0" i="0" baseline="0" noProof="0" dirty="0">
                <a:solidFill>
                  <a:schemeClr val="tx1"/>
                </a:solidFill>
                <a:effectLst/>
                <a:latin typeface="Arial"/>
                <a:ea typeface="+mn-ea"/>
                <a:cs typeface="Arial"/>
              </a:rPr>
              <a:t>school</a:t>
            </a:r>
            <a:r>
              <a:rPr lang="en-GB" sz="1100" b="0" i="0" noProof="0" dirty="0">
                <a:solidFill>
                  <a:schemeClr val="tx1"/>
                </a:solidFill>
                <a:latin typeface="Arial"/>
                <a:ea typeface="+mn-ea"/>
                <a:cs typeface="Arial"/>
              </a:rPr>
              <a:t> </a:t>
            </a:r>
            <a:r>
              <a:rPr lang="en-GB" sz="1100" b="0" i="0" noProof="0" dirty="0">
                <a:solidFill>
                  <a:schemeClr val="tx1"/>
                </a:solidFill>
                <a:effectLst/>
                <a:latin typeface="Arial"/>
                <a:ea typeface="+mn-ea"/>
                <a:cs typeface="Arial"/>
              </a:rPr>
              <a:t>leavers and those with vocational qualifications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Master's degree programmes</a:t>
            </a:r>
            <a:r>
              <a:rPr lang="en-GB" sz="1100" b="0" i="0" noProof="0" dirty="0">
                <a:solidFill>
                  <a:schemeClr val="tx1"/>
                </a:solidFill>
                <a:latin typeface="Arial"/>
                <a:ea typeface="+mn-ea"/>
                <a:cs typeface="Arial"/>
              </a:rPr>
              <a:t> </a:t>
            </a:r>
          </a:p>
          <a:p>
            <a:pPr marL="173736" marR="0" indent="-173736" algn="l" defTabSz="457200">
              <a:lnSpc>
                <a:spcPct val="100000"/>
              </a:lnSpc>
              <a:spcBef>
                <a:spcPts val="0"/>
              </a:spcBef>
              <a:spcAft>
                <a:spcPts val="0"/>
              </a:spcAft>
              <a:buClr>
                <a:schemeClr val="tx1"/>
              </a:buClr>
              <a:buFont typeface="Arial"/>
              <a:buChar char="•"/>
            </a:pPr>
            <a:r>
              <a:rPr lang="en-GB" sz="1100" b="0" i="0" noProof="0" dirty="0">
                <a:solidFill>
                  <a:schemeClr val="tx1"/>
                </a:solidFill>
                <a:effectLst/>
                <a:latin typeface="Arial"/>
                <a:ea typeface="+mn-ea"/>
                <a:cs typeface="Arial"/>
              </a:rPr>
              <a:t>Application-oriented research &amp; doctoral programmes</a:t>
            </a:r>
          </a:p>
          <a:p>
            <a:pPr marL="173736" indent="-173736" algn="l" defTabSz="457200">
              <a:buClr>
                <a:schemeClr val="tx1"/>
              </a:buClr>
              <a:buFont typeface="Arial"/>
              <a:buChar char="•"/>
            </a:pPr>
            <a:r>
              <a:rPr lang="en-GB" sz="1100" b="0" i="0" noProof="0" dirty="0">
                <a:solidFill>
                  <a:schemeClr val="tx1"/>
                </a:solidFill>
                <a:effectLst/>
                <a:latin typeface="Arial"/>
                <a:ea typeface="+mn-ea"/>
                <a:cs typeface="Arial"/>
              </a:rPr>
              <a:t>Part-time degree programmes for working professionals</a:t>
            </a:r>
          </a:p>
          <a:p>
            <a:pPr marL="173736" indent="-173736" algn="l" defTabSz="457200">
              <a:buFontTx/>
              <a:buChar char="-"/>
            </a:pPr>
            <a:endParaRPr lang="en-GB" sz="1200" noProof="0" dirty="0">
              <a:solidFill>
                <a:schemeClr val="tx1"/>
              </a:solidFill>
              <a:latin typeface="Arial"/>
              <a:ea typeface="+mn-ea"/>
              <a:cs typeface="Arial"/>
            </a:endParaRPr>
          </a:p>
          <a:p>
            <a:pPr marL="0" algn="l" defTabSz="457200">
              <a:buNone/>
            </a:pPr>
            <a:endParaRPr lang="en-GB" sz="1200" noProof="0" dirty="0">
              <a:solidFill>
                <a:schemeClr val="tx1"/>
              </a:solidFill>
              <a:latin typeface="Arial"/>
              <a:cs typeface="Arial"/>
            </a:endParaRPr>
          </a:p>
          <a:p>
            <a:endParaRPr lang="de-DE" dirty="0"/>
          </a:p>
        </p:txBody>
      </p:sp>
      <p:sp>
        <p:nvSpPr>
          <p:cNvPr id="4" name="Foliennummernplatzhalter 3"/>
          <p:cNvSpPr>
            <a:spLocks noGrp="1"/>
          </p:cNvSpPr>
          <p:nvPr>
            <p:ph type="sldNum" sz="quarter" idx="10"/>
          </p:nvPr>
        </p:nvSpPr>
        <p:spPr/>
        <p:txBody>
          <a:bodyPr/>
          <a:lstStyle/>
          <a:p>
            <a:fld id="{31D91C82-CF24-48C1-9CAC-8C56AB950597}" type="slidenum">
              <a:rPr lang="de-DE" smtClean="0"/>
              <a:t>6</a:t>
            </a:fld>
            <a:endParaRPr lang="de-DE"/>
          </a:p>
        </p:txBody>
      </p:sp>
    </p:spTree>
    <p:extLst>
      <p:ext uri="{BB962C8B-B14F-4D97-AF65-F5344CB8AC3E}">
        <p14:creationId xmlns:p14="http://schemas.microsoft.com/office/powerpoint/2010/main" val="329563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aseline="0" dirty="0">
                <a:latin typeface="Arial" panose="020B0604020202020204" pitchFamily="34" charset="0"/>
                <a:cs typeface="Arial" panose="020B0604020202020204" pitchFamily="34" charset="0"/>
              </a:rPr>
              <a:t>Most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MUAS </a:t>
            </a:r>
            <a:r>
              <a:rPr lang="de-DE" sz="1100" baseline="0" dirty="0" err="1">
                <a:latin typeface="Arial" panose="020B0604020202020204" pitchFamily="34" charset="0"/>
                <a:cs typeface="Arial" panose="020B0604020202020204" pitchFamily="34" charset="0"/>
              </a:rPr>
              <a:t>study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programmes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are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offered</a:t>
            </a:r>
            <a:r>
              <a:rPr lang="de-DE" sz="1100" baseline="0" dirty="0">
                <a:latin typeface="Arial" panose="020B0604020202020204" pitchFamily="34" charset="0"/>
                <a:cs typeface="Arial" panose="020B0604020202020204" pitchFamily="34" charset="0"/>
              </a:rPr>
              <a:t> in German. </a:t>
            </a:r>
          </a:p>
          <a:p>
            <a:r>
              <a:rPr lang="de-DE" sz="1100" b="1" baseline="0" dirty="0" err="1">
                <a:latin typeface="Arial" panose="020B0604020202020204" pitchFamily="34" charset="0"/>
                <a:cs typeface="Arial" panose="020B0604020202020204" pitchFamily="34" charset="0"/>
              </a:rPr>
              <a:t>There</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are</a:t>
            </a:r>
            <a:r>
              <a:rPr lang="de-DE" sz="1100" b="1" baseline="0" dirty="0">
                <a:latin typeface="Arial" panose="020B0604020202020204" pitchFamily="34" charset="0"/>
                <a:cs typeface="Arial" panose="020B0604020202020204" pitchFamily="34" charset="0"/>
              </a:rPr>
              <a:t> a </a:t>
            </a:r>
            <a:r>
              <a:rPr lang="de-DE" sz="1100" b="1" baseline="0" dirty="0" err="1">
                <a:latin typeface="Arial" panose="020B0604020202020204" pitchFamily="34" charset="0"/>
                <a:cs typeface="Arial" panose="020B0604020202020204" pitchFamily="34" charset="0"/>
              </a:rPr>
              <a:t>two</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study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programmes</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completely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offered</a:t>
            </a:r>
            <a:r>
              <a:rPr lang="de-DE" sz="1100" b="1" baseline="0" dirty="0">
                <a:latin typeface="Arial" panose="020B0604020202020204" pitchFamily="34" charset="0"/>
                <a:cs typeface="Arial" panose="020B0604020202020204" pitchFamily="34" charset="0"/>
              </a:rPr>
              <a:t> in English:</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Engineering in Paper Technology (Department 05 – Building Services Engineering, Paper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Packaging</a:t>
            </a:r>
            <a:r>
              <a:rPr lang="de-DE" sz="1100" baseline="0" dirty="0">
                <a:latin typeface="Arial" panose="020B0604020202020204" pitchFamily="34" charset="0"/>
                <a:cs typeface="Arial" panose="020B0604020202020204" pitchFamily="34" charset="0"/>
              </a:rPr>
              <a:t> Technology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Print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Media Technology) </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in Business Entrepreneurship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Digital Technology Management (Department 10 – Business)</a:t>
            </a:r>
          </a:p>
          <a:p>
            <a:endParaRPr lang="de-DE" sz="1100" baseline="0" dirty="0">
              <a:latin typeface="Arial" panose="020B0604020202020204" pitchFamily="34" charset="0"/>
              <a:cs typeface="Arial" panose="020B0604020202020204" pitchFamily="34" charset="0"/>
            </a:endParaRPr>
          </a:p>
          <a:p>
            <a:r>
              <a:rPr lang="de-DE" sz="1100" b="1" baseline="0" dirty="0">
                <a:latin typeface="Arial" panose="020B0604020202020204" pitchFamily="34" charset="0"/>
                <a:cs typeface="Arial" panose="020B0604020202020204" pitchFamily="34" charset="0"/>
              </a:rPr>
              <a:t>The </a:t>
            </a:r>
            <a:r>
              <a:rPr lang="de-DE" sz="1100" b="1" baseline="0" dirty="0" err="1">
                <a:latin typeface="Arial" panose="020B0604020202020204" pitchFamily="34" charset="0"/>
                <a:cs typeface="Arial" panose="020B0604020202020204" pitchFamily="34" charset="0"/>
              </a:rPr>
              <a:t>following</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study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programmes</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are</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partially</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taught</a:t>
            </a:r>
            <a:r>
              <a:rPr lang="de-DE" sz="1100" b="1" baseline="0" dirty="0">
                <a:latin typeface="Arial" panose="020B0604020202020204" pitchFamily="34" charset="0"/>
                <a:cs typeface="Arial" panose="020B0604020202020204" pitchFamily="34" charset="0"/>
              </a:rPr>
              <a:t> in a </a:t>
            </a:r>
            <a:r>
              <a:rPr lang="de-DE" sz="1100" b="1" baseline="0" dirty="0" err="1">
                <a:latin typeface="Arial" panose="020B0604020202020204" pitchFamily="34" charset="0"/>
                <a:cs typeface="Arial" panose="020B0604020202020204" pitchFamily="34" charset="0"/>
              </a:rPr>
              <a:t>foreign</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language</a:t>
            </a:r>
            <a:r>
              <a:rPr lang="de-DE" sz="1100" b="1"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German / French: Bachelor / 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Engineering in </a:t>
            </a:r>
            <a:r>
              <a:rPr lang="de-DE" sz="1100" baseline="0" dirty="0" err="1">
                <a:latin typeface="Arial" panose="020B0604020202020204" pitchFamily="34" charset="0"/>
                <a:cs typeface="Arial" panose="020B0604020202020204" pitchFamily="34" charset="0"/>
              </a:rPr>
              <a:t>Production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Automation (Department 06 – Applied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Mechatronics</a:t>
            </a:r>
            <a:r>
              <a:rPr lang="de-DE" sz="1100" baseline="0" dirty="0">
                <a:latin typeface="Arial" panose="020B0604020202020204" pitchFamily="34" charset="0"/>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a:latin typeface="Arial" panose="020B0604020202020204" pitchFamily="34" charset="0"/>
                <a:cs typeface="Arial" panose="020B0604020202020204" pitchFamily="34" charset="0"/>
              </a:rPr>
              <a:t>German / English: 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in Micro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Nano Technology (Department 06 – Applied </a:t>
            </a:r>
            <a:r>
              <a:rPr lang="de-DE" sz="1100" baseline="0" dirty="0" err="1">
                <a:latin typeface="Arial" panose="020B0604020202020204" pitchFamily="34" charset="0"/>
                <a:cs typeface="Arial" panose="020B0604020202020204" pitchFamily="34" charset="0"/>
              </a:rPr>
              <a:t>Sciences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Mechatronics</a:t>
            </a:r>
            <a:r>
              <a:rPr lang="de-DE" sz="110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German / English: Master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Arts in </a:t>
            </a:r>
            <a:r>
              <a:rPr lang="de-DE" sz="1100" baseline="0" dirty="0" err="1">
                <a:latin typeface="Arial" panose="020B0604020202020204" pitchFamily="34" charset="0"/>
                <a:cs typeface="Arial" panose="020B0604020202020204" pitchFamily="34" charset="0"/>
              </a:rPr>
              <a:t>Intercultural</a:t>
            </a:r>
            <a:r>
              <a:rPr lang="de-DE" sz="1100" baseline="0" dirty="0">
                <a:latin typeface="Arial" panose="020B0604020202020204" pitchFamily="34" charset="0"/>
                <a:cs typeface="Arial" panose="020B0604020202020204" pitchFamily="34" charset="0"/>
              </a:rPr>
              <a:t> Communication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Cooperation</a:t>
            </a:r>
            <a:r>
              <a:rPr lang="de-DE" sz="1100" baseline="0" dirty="0">
                <a:latin typeface="Arial" panose="020B0604020202020204" pitchFamily="34" charset="0"/>
                <a:cs typeface="Arial" panose="020B0604020202020204" pitchFamily="34" charset="0"/>
              </a:rPr>
              <a:t> (Department 13 – General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Interdisciplinary</a:t>
            </a:r>
            <a:r>
              <a:rPr lang="de-DE" sz="1100" baseline="0" dirty="0">
                <a:latin typeface="Arial" panose="020B0604020202020204" pitchFamily="34" charset="0"/>
                <a:cs typeface="Arial" panose="020B0604020202020204" pitchFamily="34" charset="0"/>
              </a:rPr>
              <a:t> Studies ) This </a:t>
            </a:r>
            <a:r>
              <a:rPr lang="de-DE" sz="1100" baseline="0" dirty="0" err="1">
                <a:latin typeface="Arial" panose="020B0604020202020204" pitchFamily="34" charset="0"/>
                <a:cs typeface="Arial" panose="020B0604020202020204" pitchFamily="34" charset="0"/>
              </a:rPr>
              <a:t>is</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programme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with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tuition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fees</a:t>
            </a:r>
            <a:r>
              <a:rPr lang="de-DE" sz="1100"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de-DE" sz="1100" baseline="0" dirty="0">
                <a:latin typeface="Arial" panose="020B0604020202020204" pitchFamily="34" charset="0"/>
                <a:cs typeface="Arial" panose="020B0604020202020204" pitchFamily="34" charset="0"/>
              </a:rPr>
              <a:t>German / English: </a:t>
            </a:r>
            <a:r>
              <a:rPr lang="de-DE" sz="1100" baseline="0" dirty="0" err="1">
                <a:latin typeface="Arial" panose="020B0604020202020204" pitchFamily="34" charset="0"/>
                <a:cs typeface="Arial" panose="020B0604020202020204" pitchFamily="34" charset="0"/>
              </a:rPr>
              <a:t>Within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Bachelor in Engineering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Management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can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choose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International Module Technology </a:t>
            </a:r>
            <a:r>
              <a:rPr lang="de-DE" sz="1100" baseline="0" dirty="0" err="1">
                <a:latin typeface="Arial" panose="020B0604020202020204" pitchFamily="34" charset="0"/>
                <a:cs typeface="Arial" panose="020B0604020202020204" pitchFamily="34" charset="0"/>
              </a:rPr>
              <a:t>which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offers</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few</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technical</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subjects</a:t>
            </a:r>
            <a:r>
              <a:rPr lang="de-DE" sz="1100" baseline="0" dirty="0">
                <a:latin typeface="Arial" panose="020B0604020202020204" pitchFamily="34" charset="0"/>
                <a:cs typeface="Arial" panose="020B0604020202020204" pitchFamily="34" charset="0"/>
              </a:rPr>
              <a:t> in English </a:t>
            </a:r>
            <a:r>
              <a:rPr lang="de-DE" sz="1100" baseline="0" dirty="0" err="1">
                <a:latin typeface="Arial" panose="020B0604020202020204" pitchFamily="34" charset="0"/>
                <a:cs typeface="Arial" panose="020B0604020202020204" pitchFamily="34" charset="0"/>
              </a:rPr>
              <a:t>during</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the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first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two</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semesters</a:t>
            </a:r>
            <a:r>
              <a:rPr lang="de-DE" sz="1100" baseline="0" dirty="0">
                <a:latin typeface="Arial" panose="020B0604020202020204" pitchFamily="34" charset="0"/>
                <a:cs typeface="Arial" panose="020B0604020202020204" pitchFamily="34" charset="0"/>
              </a:rPr>
              <a:t> (Department 09 – Engineering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Management)</a:t>
            </a:r>
          </a:p>
          <a:p>
            <a:pPr marL="171450" indent="-171450">
              <a:buFont typeface="Arial" panose="020B0604020202020204" pitchFamily="34" charset="0"/>
              <a:buChar char="•"/>
            </a:pPr>
            <a:endParaRPr lang="de-DE" sz="11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100" baseline="0" dirty="0">
                <a:latin typeface="Arial" panose="020B0604020202020204" pitchFamily="34" charset="0"/>
                <a:cs typeface="Arial" panose="020B0604020202020204" pitchFamily="34" charset="0"/>
              </a:rPr>
              <a:t>Every </a:t>
            </a:r>
            <a:r>
              <a:rPr lang="de-DE" sz="1100" baseline="0" dirty="0" err="1">
                <a:latin typeface="Arial" panose="020B0604020202020204" pitchFamily="34" charset="0"/>
                <a:cs typeface="Arial" panose="020B0604020202020204" pitchFamily="34" charset="0"/>
              </a:rPr>
              <a:t>department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MUAS </a:t>
            </a:r>
            <a:r>
              <a:rPr lang="de-DE" sz="1100" baseline="0" dirty="0" err="1">
                <a:latin typeface="Arial" panose="020B0604020202020204" pitchFamily="34" charset="0"/>
                <a:cs typeface="Arial" panose="020B0604020202020204" pitchFamily="34" charset="0"/>
              </a:rPr>
              <a:t>offers</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selection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1" baseline="0" dirty="0">
                <a:latin typeface="Arial" panose="020B0604020202020204" pitchFamily="34" charset="0"/>
                <a:cs typeface="Arial" panose="020B0604020202020204" pitchFamily="34" charset="0"/>
              </a:rPr>
              <a:t>English-</a:t>
            </a:r>
            <a:r>
              <a:rPr lang="de-DE" sz="1100" b="1" baseline="0" dirty="0" err="1">
                <a:latin typeface="Arial" panose="020B0604020202020204" pitchFamily="34" charset="0"/>
                <a:cs typeface="Arial" panose="020B0604020202020204" pitchFamily="34" charset="0"/>
              </a:rPr>
              <a:t>taught</a:t>
            </a:r>
            <a:r>
              <a:rPr lang="de-DE" sz="1100" b="1" baseline="0" dirty="0">
                <a:latin typeface="Arial" panose="020B0604020202020204" pitchFamily="34" charset="0"/>
                <a:cs typeface="Arial" panose="020B0604020202020204" pitchFamily="34" charset="0"/>
              </a:rPr>
              <a:t> </a:t>
            </a:r>
            <a:r>
              <a:rPr lang="de-DE" sz="1100" b="1" baseline="0" dirty="0" err="1">
                <a:latin typeface="Arial" panose="020B0604020202020204" pitchFamily="34" charset="0"/>
                <a:cs typeface="Arial" panose="020B0604020202020204" pitchFamily="34" charset="0"/>
              </a:rPr>
              <a:t>subjects</a:t>
            </a:r>
            <a:r>
              <a:rPr lang="de-DE" sz="1100" b="1" baseline="0" dirty="0">
                <a:latin typeface="Arial" panose="020B0604020202020204" pitchFamily="34" charset="0"/>
                <a:cs typeface="Arial" panose="020B0604020202020204" pitchFamily="34" charset="0"/>
              </a:rPr>
              <a:t> (Courses in English)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German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interested</a:t>
            </a:r>
            <a:r>
              <a:rPr lang="de-DE" sz="1100" baseline="0" dirty="0">
                <a:latin typeface="Arial" panose="020B0604020202020204" pitchFamily="34" charset="0"/>
                <a:cs typeface="Arial" panose="020B0604020202020204" pitchFamily="34" charset="0"/>
              </a:rPr>
              <a:t> in </a:t>
            </a:r>
            <a:r>
              <a:rPr lang="de-DE" sz="1100" baseline="0" dirty="0" err="1">
                <a:latin typeface="Arial" panose="020B0604020202020204" pitchFamily="34" charset="0"/>
                <a:cs typeface="Arial" panose="020B0604020202020204" pitchFamily="34" charset="0"/>
              </a:rPr>
              <a:t>attending</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course</a:t>
            </a:r>
            <a:r>
              <a:rPr lang="de-DE" sz="1100" baseline="0" dirty="0">
                <a:latin typeface="Arial" panose="020B0604020202020204" pitchFamily="34" charset="0"/>
                <a:cs typeface="Arial" panose="020B0604020202020204" pitchFamily="34" charset="0"/>
              </a:rPr>
              <a:t> in a </a:t>
            </a:r>
            <a:r>
              <a:rPr lang="de-DE" sz="1100" baseline="0" dirty="0" err="1">
                <a:latin typeface="Arial" panose="020B0604020202020204" pitchFamily="34" charset="0"/>
                <a:cs typeface="Arial" panose="020B0604020202020204" pitchFamily="34" charset="0"/>
              </a:rPr>
              <a:t>foreign</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language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international </a:t>
            </a:r>
            <a:r>
              <a:rPr lang="de-DE" sz="1100" baseline="0" dirty="0" err="1">
                <a:latin typeface="Arial" panose="020B0604020202020204" pitchFamily="34" charset="0"/>
                <a:cs typeface="Arial" panose="020B0604020202020204" pitchFamily="34" charset="0"/>
              </a:rPr>
              <a:t>exchange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de-DE" sz="11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sz="1100" baseline="0" dirty="0" err="1">
                <a:latin typeface="Arial" panose="020B0604020202020204" pitchFamily="34" charset="0"/>
                <a:cs typeface="Arial" panose="020B0604020202020204" pitchFamily="34" charset="0"/>
              </a:rPr>
              <a:t>For</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obtaining</a:t>
            </a:r>
            <a:r>
              <a:rPr lang="de-DE" sz="1100" baseline="0" dirty="0">
                <a:latin typeface="Arial" panose="020B0604020202020204" pitchFamily="34" charset="0"/>
                <a:cs typeface="Arial" panose="020B0604020202020204" pitchFamily="34" charset="0"/>
              </a:rPr>
              <a:t> a </a:t>
            </a:r>
            <a:r>
              <a:rPr lang="de-DE" sz="1100" baseline="0" dirty="0" err="1">
                <a:latin typeface="Arial" panose="020B0604020202020204" pitchFamily="34" charset="0"/>
                <a:cs typeface="Arial" panose="020B0604020202020204" pitchFamily="34" charset="0"/>
              </a:rPr>
              <a:t>certificate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students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usually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have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to</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attend</a:t>
            </a:r>
            <a:r>
              <a:rPr lang="de-DE" sz="1100" baseline="0" dirty="0">
                <a:latin typeface="Arial" panose="020B0604020202020204" pitchFamily="34" charset="0"/>
                <a:cs typeface="Arial" panose="020B0604020202020204" pitchFamily="34" charset="0"/>
              </a:rPr>
              <a:t> 4-5 </a:t>
            </a:r>
            <a:r>
              <a:rPr lang="de-DE" sz="1100" baseline="0" dirty="0" err="1">
                <a:latin typeface="Arial" panose="020B0604020202020204" pitchFamily="34" charset="0"/>
                <a:cs typeface="Arial" panose="020B0604020202020204" pitchFamily="34" charset="0"/>
              </a:rPr>
              <a:t>subjects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pass all </a:t>
            </a:r>
            <a:r>
              <a:rPr lang="de-DE" sz="1100" baseline="0" dirty="0" err="1">
                <a:latin typeface="Arial" panose="020B0604020202020204" pitchFamily="34" charset="0"/>
                <a:cs typeface="Arial" panose="020B0604020202020204" pitchFamily="34" charset="0"/>
              </a:rPr>
              <a:t>necessary</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exams</a:t>
            </a:r>
            <a:r>
              <a:rPr lang="de-DE" sz="1100" baseline="0" dirty="0">
                <a:latin typeface="Arial" panose="020B0604020202020204" pitchFamily="34" charset="0"/>
                <a:cs typeface="Arial" panose="020B0604020202020204" pitchFamily="34" charset="0"/>
              </a:rPr>
              <a:t>. The </a:t>
            </a:r>
            <a:r>
              <a:rPr lang="de-DE" sz="1100" baseline="0" dirty="0" err="1">
                <a:latin typeface="Arial" panose="020B0604020202020204" pitchFamily="34" charset="0"/>
                <a:cs typeface="Arial" panose="020B0604020202020204" pitchFamily="34" charset="0"/>
              </a:rPr>
              <a:t>amount</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of</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awarded</a:t>
            </a:r>
            <a:r>
              <a:rPr lang="de-DE" sz="1100" baseline="0" dirty="0">
                <a:latin typeface="Arial" panose="020B0604020202020204" pitchFamily="34" charset="0"/>
                <a:cs typeface="Arial" panose="020B0604020202020204" pitchFamily="34" charset="0"/>
              </a:rPr>
              <a:t> ECTS </a:t>
            </a:r>
            <a:r>
              <a:rPr lang="de-DE" sz="1100" baseline="0" dirty="0" err="1">
                <a:latin typeface="Arial" panose="020B0604020202020204" pitchFamily="34" charset="0"/>
                <a:cs typeface="Arial" panose="020B0604020202020204" pitchFamily="34" charset="0"/>
              </a:rPr>
              <a:t>depends</a:t>
            </a:r>
            <a:r>
              <a:rPr lang="de-DE" sz="1100" baseline="0" dirty="0">
                <a:latin typeface="Arial" panose="020B0604020202020204" pitchFamily="34" charset="0"/>
                <a:cs typeface="Arial" panose="020B0604020202020204" pitchFamily="34" charset="0"/>
              </a:rPr>
              <a:t> on </a:t>
            </a:r>
            <a:r>
              <a:rPr lang="de-DE" sz="1100" baseline="0" dirty="0" err="1">
                <a:latin typeface="Arial" panose="020B0604020202020204" pitchFamily="34" charset="0"/>
                <a:cs typeface="Arial" panose="020B0604020202020204" pitchFamily="34" charset="0"/>
              </a:rPr>
              <a:t>each</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certificate</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and</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its</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specific</a:t>
            </a:r>
            <a:r>
              <a:rPr lang="de-DE" sz="1100" baseline="0" dirty="0">
                <a:latin typeface="Arial" panose="020B0604020202020204" pitchFamily="34" charset="0"/>
                <a:cs typeface="Arial" panose="020B0604020202020204" pitchFamily="34" charset="0"/>
              </a:rPr>
              <a:t> </a:t>
            </a:r>
            <a:r>
              <a:rPr lang="de-DE" sz="1100" baseline="0" dirty="0" err="1">
                <a:latin typeface="Arial" panose="020B0604020202020204" pitchFamily="34" charset="0"/>
                <a:cs typeface="Arial" panose="020B0604020202020204" pitchFamily="34" charset="0"/>
              </a:rPr>
              <a:t>contents</a:t>
            </a:r>
            <a:r>
              <a:rPr lang="de-DE" sz="1100" baseline="0" dirty="0">
                <a:latin typeface="Arial" panose="020B0604020202020204" pitchFamily="34" charset="0"/>
                <a:cs typeface="Arial" panose="020B0604020202020204" pitchFamily="34" charset="0"/>
              </a:rPr>
              <a:t>. </a:t>
            </a:r>
          </a:p>
        </p:txBody>
      </p:sp>
      <p:sp>
        <p:nvSpPr>
          <p:cNvPr id="4" name="Foliennummernplatzhalter 3"/>
          <p:cNvSpPr>
            <a:spLocks noGrp="1"/>
          </p:cNvSpPr>
          <p:nvPr>
            <p:ph type="sldNum" sz="quarter" idx="10"/>
          </p:nvPr>
        </p:nvSpPr>
        <p:spPr/>
        <p:txBody>
          <a:bodyPr/>
          <a:lstStyle/>
          <a:p>
            <a:fld id="{3BEEB13B-F167-45C8-AFAF-424BF8A17474}" type="slidenum">
              <a:rPr lang="de-DE" smtClean="0"/>
              <a:t>7</a:t>
            </a:fld>
            <a:endParaRPr lang="de-DE"/>
          </a:p>
        </p:txBody>
      </p:sp>
    </p:spTree>
    <p:extLst>
      <p:ext uri="{BB962C8B-B14F-4D97-AF65-F5344CB8AC3E}">
        <p14:creationId xmlns:p14="http://schemas.microsoft.com/office/powerpoint/2010/main" val="1103359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100" b="0" i="0" strike="noStrike" spc="0" noProof="0" dirty="0">
                <a:solidFill>
                  <a:srgbClr val="000000"/>
                </a:solidFill>
                <a:uFill>
                  <a:solidFill>
                    <a:srgbClr val="FFFFFF"/>
                  </a:solidFill>
                </a:uFill>
                <a:latin typeface="Arial" panose="020B0604020202020204" pitchFamily="34" charset="0"/>
                <a:ea typeface="+mn-ea"/>
                <a:cs typeface="Arial" panose="020B0604020202020204" pitchFamily="34" charset="0"/>
              </a:rPr>
              <a:t>A university education is becoming the norm.</a:t>
            </a:r>
          </a:p>
          <a:p>
            <a:pPr marL="0" algn="l" defTabSz="457200">
              <a:lnSpc>
                <a:spcPct val="100000"/>
              </a:lnSpc>
              <a:buNone/>
            </a:pPr>
            <a:r>
              <a:rPr lang="en-GB" sz="1100" b="0" i="0" strike="noStrike" spc="0" noProof="0" dirty="0">
                <a:solidFill>
                  <a:srgbClr val="000000"/>
                </a:solidFill>
                <a:uFill>
                  <a:solidFill>
                    <a:srgbClr val="FFFFFF"/>
                  </a:solidFill>
                </a:uFill>
                <a:latin typeface="Arial" panose="020B0604020202020204" pitchFamily="34" charset="0"/>
                <a:ea typeface="+mn-ea"/>
                <a:cs typeface="Arial" panose="020B0604020202020204" pitchFamily="34" charset="0"/>
              </a:rPr>
              <a:t>Across all of our programme types, we develop and offer a number of suitable access paths and flexible study options for different target groups. </a:t>
            </a:r>
          </a:p>
          <a:p>
            <a:pPr marL="0" algn="l" defTabSz="457200">
              <a:lnSpc>
                <a:spcPct val="100000"/>
              </a:lnSpc>
              <a:buNone/>
            </a:pPr>
            <a:endParaRPr lang="en-GB" sz="1100" noProof="0" dirty="0">
              <a:latin typeface="Arial" panose="020B0604020202020204" pitchFamily="34" charset="0"/>
              <a:cs typeface="Arial" panose="020B0604020202020204" pitchFamily="34" charset="0"/>
            </a:endParaRPr>
          </a:p>
          <a:p>
            <a:pPr marL="0" algn="l" defTabSz="457200">
              <a:lnSpc>
                <a:spcPct val="100000"/>
              </a:lnSpc>
              <a:buNone/>
            </a:pPr>
            <a:r>
              <a:rPr lang="en-GB" sz="1100" b="0" i="0" strike="noStrike" spc="0" noProof="0" dirty="0">
                <a:solidFill>
                  <a:srgbClr val="000000"/>
                </a:solidFill>
                <a:uFill>
                  <a:solidFill>
                    <a:srgbClr val="FFFFFF"/>
                  </a:solidFill>
                </a:uFill>
                <a:latin typeface="Arial" panose="020B0604020202020204" pitchFamily="34" charset="0"/>
                <a:ea typeface="+mn-ea"/>
                <a:cs typeface="Arial" panose="020B0604020202020204" pitchFamily="34" charset="0"/>
              </a:rPr>
              <a:t>This means that we develop tailored programme formats and place particular emphasis on starting out at university, for example through individual consultations, mentoring programmes, aptitude tests, and relevant preparatory courses. We recognise previous achievements wherever possible – for instance in the case of applicants without a secondary school leaving certificate (German Abitur). </a:t>
            </a:r>
          </a:p>
          <a:p>
            <a:pPr marL="0" algn="l" defTabSz="457200">
              <a:lnSpc>
                <a:spcPct val="100000"/>
              </a:lnSpc>
              <a:buNone/>
            </a:pPr>
            <a:endParaRPr lang="en-GB" sz="1100" noProof="0" dirty="0">
              <a:latin typeface="Arial" panose="020B0604020202020204" pitchFamily="34" charset="0"/>
              <a:cs typeface="Arial" panose="020B0604020202020204" pitchFamily="34" charset="0"/>
            </a:endParaRPr>
          </a:p>
          <a:p>
            <a:pPr marL="0" algn="l" defTabSz="457200">
              <a:lnSpc>
                <a:spcPct val="100000"/>
              </a:lnSpc>
              <a:buNone/>
            </a:pPr>
            <a:r>
              <a:rPr lang="en-GB" sz="1100" b="0" i="0" strike="noStrike" spc="0" noProof="0" dirty="0">
                <a:solidFill>
                  <a:srgbClr val="000000"/>
                </a:solidFill>
                <a:uFill>
                  <a:solidFill>
                    <a:srgbClr val="FFFFFF"/>
                  </a:solidFill>
                </a:uFill>
                <a:latin typeface="Arial" panose="020B0604020202020204" pitchFamily="34" charset="0"/>
                <a:ea typeface="+mn-ea"/>
                <a:cs typeface="Arial" panose="020B0604020202020204" pitchFamily="34" charset="0"/>
              </a:rPr>
              <a:t>It also means ensuring that our study options are as flexible and family friendly as possible, for example by offering part-time or online courses, </a:t>
            </a:r>
            <a:endParaRPr lang="en-GB" sz="1100" noProof="0" dirty="0">
              <a:latin typeface="Arial" panose="020B0604020202020204" pitchFamily="34" charset="0"/>
              <a:cs typeface="Arial" panose="020B0604020202020204" pitchFamily="34" charset="0"/>
            </a:endParaRPr>
          </a:p>
          <a:p>
            <a:pPr marL="0" algn="l" defTabSz="457200">
              <a:lnSpc>
                <a:spcPct val="100000"/>
              </a:lnSpc>
              <a:buNone/>
            </a:pPr>
            <a:r>
              <a:rPr lang="en-GB" sz="1100" b="0" i="0" strike="noStrike" spc="0" noProof="0" dirty="0">
                <a:solidFill>
                  <a:srgbClr val="000000"/>
                </a:solidFill>
                <a:uFill>
                  <a:solidFill>
                    <a:srgbClr val="FFFFFF"/>
                  </a:solidFill>
                </a:uFill>
                <a:latin typeface="Arial" panose="020B0604020202020204" pitchFamily="34" charset="0"/>
                <a:ea typeface="+mn-ea"/>
                <a:cs typeface="Arial" panose="020B0604020202020204" pitchFamily="34" charset="0"/>
              </a:rPr>
              <a:t>which creates a high degree of openness and sets us apart in terms of lifelong learning and study. </a:t>
            </a:r>
          </a:p>
          <a:p>
            <a:pPr marL="0" algn="l" defTabSz="457200">
              <a:buNone/>
            </a:pPr>
            <a:endParaRPr lang="en-GB" sz="11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8</a:t>
            </a:fld>
            <a:endParaRPr lang="de-DE" sz="1200" b="0" i="0">
              <a:latin typeface="Calibri"/>
              <a:ea typeface="+mn-ea"/>
              <a:cs typeface="+mn-cs"/>
            </a:endParaRPr>
          </a:p>
        </p:txBody>
      </p:sp>
    </p:spTree>
    <p:extLst>
      <p:ext uri="{BB962C8B-B14F-4D97-AF65-F5344CB8AC3E}">
        <p14:creationId xmlns:p14="http://schemas.microsoft.com/office/powerpoint/2010/main" val="1658810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a:lnSpc>
                <a:spcPct val="100000"/>
              </a:lnSpc>
              <a:spcBef>
                <a:spcPts val="0"/>
              </a:spcBef>
              <a:spcAft>
                <a:spcPts val="0"/>
              </a:spcAft>
              <a:buNone/>
            </a:pPr>
            <a:r>
              <a:rPr lang="en-GB" sz="1100" b="0" i="0" noProof="0" dirty="0">
                <a:solidFill>
                  <a:schemeClr val="tx1"/>
                </a:solidFill>
                <a:latin typeface="Arial"/>
                <a:ea typeface="+mn-ea"/>
                <a:cs typeface="Arial"/>
              </a:rPr>
              <a:t>For us, the notion of pursuing quality in teaching and study means taking into account our students' experience, whatever stage they're at, and giving them the skills they need for (academic) careers in both topical and future-oriented areas.</a:t>
            </a:r>
          </a:p>
          <a:p>
            <a:pPr marL="0" marR="0" indent="0" algn="l" defTabSz="914400">
              <a:lnSpc>
                <a:spcPct val="100000"/>
              </a:lnSpc>
              <a:spcBef>
                <a:spcPts val="0"/>
              </a:spcBef>
              <a:spcAft>
                <a:spcPts val="0"/>
              </a:spcAft>
              <a:buNone/>
            </a:pPr>
            <a:endParaRPr lang="en-GB" sz="1100" noProof="0" dirty="0">
              <a:solidFill>
                <a:schemeClr val="tx1"/>
              </a:solidFill>
              <a:latin typeface="Arial"/>
              <a:cs typeface="Arial"/>
            </a:endParaRPr>
          </a:p>
          <a:p>
            <a:pPr marL="0" marR="0" indent="0" algn="l" defTabSz="914400">
              <a:lnSpc>
                <a:spcPct val="100000"/>
              </a:lnSpc>
              <a:spcBef>
                <a:spcPts val="0"/>
              </a:spcBef>
              <a:spcAft>
                <a:spcPts val="0"/>
              </a:spcAft>
              <a:buNone/>
            </a:pPr>
            <a:r>
              <a:rPr lang="en-GB" sz="1100" b="0" i="0" noProof="0" dirty="0">
                <a:solidFill>
                  <a:schemeClr val="tx1"/>
                </a:solidFill>
                <a:latin typeface="Arial"/>
                <a:ea typeface="+mn-ea"/>
                <a:cs typeface="Arial"/>
              </a:rPr>
              <a:t>Transferable skills</a:t>
            </a:r>
            <a:r>
              <a:rPr lang="en-GB" sz="1100" b="0" i="0" baseline="0" noProof="0" dirty="0">
                <a:solidFill>
                  <a:schemeClr val="tx1"/>
                </a:solidFill>
                <a:latin typeface="Arial"/>
                <a:ea typeface="+mn-ea"/>
                <a:cs typeface="Arial"/>
              </a:rPr>
              <a:t>, both for new students starting university and new graduates on the labour market, are a core objective. </a:t>
            </a:r>
          </a:p>
          <a:p>
            <a:pPr marL="0" algn="l" defTabSz="457200">
              <a:buNone/>
            </a:pPr>
            <a:endParaRPr lang="en-GB" sz="1100" noProof="0" dirty="0">
              <a:solidFill>
                <a:schemeClr val="tx1"/>
              </a:solidFill>
              <a:latin typeface="Arial"/>
              <a:cs typeface="Arial"/>
            </a:endParaRPr>
          </a:p>
          <a:p>
            <a:pPr marL="0" algn="l" defTabSz="457200">
              <a:buNone/>
            </a:pPr>
            <a:r>
              <a:rPr lang="en-GB" sz="1100" b="1" i="0" noProof="0" dirty="0">
                <a:solidFill>
                  <a:schemeClr val="tx1"/>
                </a:solidFill>
                <a:latin typeface="Arial"/>
                <a:ea typeface="+mn-ea"/>
                <a:cs typeface="Arial"/>
              </a:rPr>
              <a:t>Here at </a:t>
            </a:r>
            <a:r>
              <a:rPr lang="en-GB" sz="1100" b="1" i="0" baseline="0" noProof="0" dirty="0">
                <a:solidFill>
                  <a:schemeClr val="tx1"/>
                </a:solidFill>
                <a:latin typeface="Arial"/>
                <a:ea typeface="+mn-ea"/>
                <a:cs typeface="Arial"/>
              </a:rPr>
              <a:t>Munich University of Applied Sciences, we have created the right environment to do so: </a:t>
            </a:r>
          </a:p>
          <a:p>
            <a:pPr marL="173736" indent="-173736" algn="l" defTabSz="457200">
              <a:buClr>
                <a:schemeClr val="tx1"/>
              </a:buClr>
              <a:buFont typeface="Arial"/>
              <a:buChar char="•"/>
            </a:pPr>
            <a:r>
              <a:rPr lang="en-GB" sz="1100" b="0" i="0" baseline="0" noProof="0" dirty="0">
                <a:solidFill>
                  <a:schemeClr val="tx1"/>
                </a:solidFill>
                <a:latin typeface="Arial"/>
                <a:ea typeface="+mn-ea"/>
                <a:cs typeface="Arial"/>
              </a:rPr>
              <a:t>Expert advice and personal consultations</a:t>
            </a:r>
          </a:p>
          <a:p>
            <a:pPr marL="173736" indent="-173736" algn="l" defTabSz="457200">
              <a:buClr>
                <a:schemeClr val="tx1"/>
              </a:buClr>
              <a:buFont typeface="Arial"/>
              <a:buChar char="•"/>
            </a:pPr>
            <a:r>
              <a:rPr lang="en-GB" sz="1100" b="0" i="0" baseline="0" noProof="0" dirty="0">
                <a:solidFill>
                  <a:schemeClr val="tx1"/>
                </a:solidFill>
                <a:latin typeface="Arial"/>
                <a:ea typeface="+mn-ea"/>
                <a:cs typeface="Arial"/>
              </a:rPr>
              <a:t>Family-friendly focus and a health-conscious study and working environment</a:t>
            </a:r>
          </a:p>
          <a:p>
            <a:pPr marL="173736" indent="-173736" algn="l" defTabSz="457200">
              <a:buClr>
                <a:schemeClr val="tx1"/>
              </a:buClr>
              <a:buFont typeface="Arial"/>
              <a:buChar char="•"/>
            </a:pPr>
            <a:r>
              <a:rPr lang="en-GB" sz="1100" b="0" i="0" baseline="0" noProof="0" dirty="0">
                <a:solidFill>
                  <a:schemeClr val="tx1"/>
                </a:solidFill>
                <a:latin typeface="Arial"/>
                <a:ea typeface="+mn-ea"/>
                <a:cs typeface="Arial"/>
              </a:rPr>
              <a:t>Sensitivity in dealing with gender and diversity issues, e.g. through mentoring programmes</a:t>
            </a:r>
          </a:p>
          <a:p>
            <a:pPr marL="173736" indent="-173736" algn="l" defTabSz="457200">
              <a:buClr>
                <a:schemeClr val="tx1"/>
              </a:buClr>
              <a:buFont typeface="Arial"/>
              <a:buChar char="•"/>
            </a:pPr>
            <a:r>
              <a:rPr lang="en-GB" sz="1100" b="0" i="0" baseline="0" noProof="0" dirty="0">
                <a:solidFill>
                  <a:schemeClr val="tx1"/>
                </a:solidFill>
                <a:latin typeface="Arial"/>
                <a:ea typeface="+mn-ea"/>
                <a:cs typeface="Arial"/>
              </a:rPr>
              <a:t>Career advice and offers in our Career </a:t>
            </a:r>
            <a:r>
              <a:rPr lang="en-GB" sz="1100" b="0" i="0" baseline="0" noProof="0" dirty="0" err="1">
                <a:solidFill>
                  <a:schemeClr val="tx1"/>
                </a:solidFill>
                <a:latin typeface="Arial"/>
                <a:ea typeface="+mn-ea"/>
                <a:cs typeface="Arial"/>
              </a:rPr>
              <a:t>Center</a:t>
            </a:r>
            <a:endParaRPr lang="en-GB" sz="1100" b="0" i="0" baseline="0" noProof="0" dirty="0">
              <a:solidFill>
                <a:schemeClr val="tx1"/>
              </a:solidFill>
              <a:latin typeface="Arial"/>
              <a:ea typeface="+mn-ea"/>
              <a:cs typeface="Arial"/>
            </a:endParaRPr>
          </a:p>
          <a:p>
            <a:pPr marL="0" algn="l" defTabSz="457200">
              <a:buNone/>
            </a:pPr>
            <a:endParaRPr lang="en-GB" sz="1100" noProof="0" dirty="0">
              <a:solidFill>
                <a:schemeClr val="tx1"/>
              </a:solidFill>
              <a:latin typeface="Arial"/>
              <a:cs typeface="Arial"/>
            </a:endParaRPr>
          </a:p>
        </p:txBody>
      </p:sp>
      <p:sp>
        <p:nvSpPr>
          <p:cNvPr id="4" name="Foliennummernplatzhalter 3"/>
          <p:cNvSpPr>
            <a:spLocks noGrp="1"/>
          </p:cNvSpPr>
          <p:nvPr>
            <p:ph type="sldNum" sz="quarter" idx="10"/>
          </p:nvPr>
        </p:nvSpPr>
        <p:spPr/>
        <p:txBody>
          <a:bodyPr/>
          <a:lstStyle/>
          <a:p>
            <a:pPr algn="r" defTabSz="457200">
              <a:buNone/>
            </a:pPr>
            <a:fld id="{345D1671-62F6-934B-857A-194EA804F61C}" type="slidenum">
              <a:rPr lang="de-DE" sz="1200" b="0" i="0">
                <a:latin typeface="Calibri"/>
                <a:ea typeface="+mn-ea"/>
                <a:cs typeface="+mn-cs"/>
              </a:rPr>
              <a:t>9</a:t>
            </a:fld>
            <a:endParaRPr lang="de-DE" sz="1200" b="0" i="0">
              <a:latin typeface="Calibri"/>
              <a:ea typeface="+mn-ea"/>
              <a:cs typeface="+mn-cs"/>
            </a:endParaRPr>
          </a:p>
        </p:txBody>
      </p:sp>
    </p:spTree>
    <p:extLst>
      <p:ext uri="{BB962C8B-B14F-4D97-AF65-F5344CB8AC3E}">
        <p14:creationId xmlns:p14="http://schemas.microsoft.com/office/powerpoint/2010/main" val="274131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DF326E2-C89F-4D8D-A4BB-7EE4583D2E7C}" type="datetimeFigureOut">
              <a:rPr lang="de-DE" smtClean="0"/>
              <a:t>18.10.2017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381327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DF326E2-C89F-4D8D-A4BB-7EE4583D2E7C}" type="datetimeFigureOut">
              <a:rPr lang="de-DE" smtClean="0"/>
              <a:t>18.10.2017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635741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DF326E2-C89F-4D8D-A4BB-7EE4583D2E7C}" type="datetimeFigureOut">
              <a:rPr lang="de-DE" smtClean="0"/>
              <a:t>18.10.2017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451078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ZAHLEN">
    <p:spTree>
      <p:nvGrpSpPr>
        <p:cNvPr id="1" name=""/>
        <p:cNvGrpSpPr/>
        <p:nvPr/>
      </p:nvGrpSpPr>
      <p:grpSpPr>
        <a:xfrm>
          <a:off x="0" y="0"/>
          <a:ext cx="0" cy="0"/>
          <a:chOff x="0" y="0"/>
          <a:chExt cx="0" cy="0"/>
        </a:xfrm>
      </p:grpSpPr>
      <p:sp>
        <p:nvSpPr>
          <p:cNvPr id="6" name="Rechteck 5"/>
          <p:cNvSpPr/>
          <p:nvPr userDrawn="1"/>
        </p:nvSpPr>
        <p:spPr>
          <a:xfrm rot="20686226">
            <a:off x="-3944638" y="2961918"/>
            <a:ext cx="5822187" cy="5822187"/>
          </a:xfrm>
          <a:prstGeom prst="rect">
            <a:avLst/>
          </a:prstGeom>
          <a:solidFill>
            <a:srgbClr val="DC05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9959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ofil">
    <p:spTree>
      <p:nvGrpSpPr>
        <p:cNvPr id="1" name=""/>
        <p:cNvGrpSpPr/>
        <p:nvPr/>
      </p:nvGrpSpPr>
      <p:grpSpPr>
        <a:xfrm>
          <a:off x="0" y="0"/>
          <a:ext cx="0" cy="0"/>
          <a:chOff x="0" y="0"/>
          <a:chExt cx="0" cy="0"/>
        </a:xfrm>
      </p:grpSpPr>
      <p:sp>
        <p:nvSpPr>
          <p:cNvPr id="10" name="Textplatzhalter 3"/>
          <p:cNvSpPr>
            <a:spLocks noGrp="1"/>
          </p:cNvSpPr>
          <p:nvPr>
            <p:ph type="body" sz="quarter" idx="11" hasCustomPrompt="1"/>
          </p:nvPr>
        </p:nvSpPr>
        <p:spPr>
          <a:xfrm>
            <a:off x="722313" y="946110"/>
            <a:ext cx="7772400" cy="477838"/>
          </a:xfrm>
          <a:prstGeom prst="rect">
            <a:avLst/>
          </a:prstGeom>
          <a:effectLst/>
        </p:spPr>
        <p:txBody>
          <a:bodyPr vert="horz"/>
          <a:lstStyle>
            <a:lvl1pPr marL="0" indent="0">
              <a:buNone/>
              <a:defRPr sz="3200" b="1">
                <a:solidFill>
                  <a:srgbClr val="DC052D"/>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a:t>
            </a:r>
          </a:p>
        </p:txBody>
      </p:sp>
      <p:sp>
        <p:nvSpPr>
          <p:cNvPr id="11" name="Textplatzhalter 3"/>
          <p:cNvSpPr>
            <a:spLocks noGrp="1"/>
          </p:cNvSpPr>
          <p:nvPr>
            <p:ph type="body" sz="quarter" idx="13" hasCustomPrompt="1"/>
          </p:nvPr>
        </p:nvSpPr>
        <p:spPr>
          <a:xfrm>
            <a:off x="722313" y="505247"/>
            <a:ext cx="7772400" cy="477838"/>
          </a:xfrm>
          <a:prstGeom prst="rect">
            <a:avLst/>
          </a:prstGeom>
          <a:effectLst/>
        </p:spPr>
        <p:txBody>
          <a:bodyPr vert="horz"/>
          <a:lstStyle>
            <a:lvl1pPr marL="0" indent="0">
              <a:buNone/>
              <a:defRPr sz="3200" b="1">
                <a:solidFill>
                  <a:schemeClr val="bg1">
                    <a:lumMod val="75000"/>
                  </a:schemeClr>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MASERTITELFORMAT</a:t>
            </a:r>
          </a:p>
        </p:txBody>
      </p:sp>
    </p:spTree>
    <p:extLst>
      <p:ext uri="{BB962C8B-B14F-4D97-AF65-F5344CB8AC3E}">
        <p14:creationId xmlns:p14="http://schemas.microsoft.com/office/powerpoint/2010/main" val="4033809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ld mit Beschriftung">
    <p:spTree>
      <p:nvGrpSpPr>
        <p:cNvPr id="1" name=""/>
        <p:cNvGrpSpPr/>
        <p:nvPr/>
      </p:nvGrpSpPr>
      <p:grpSpPr>
        <a:xfrm>
          <a:off x="0" y="0"/>
          <a:ext cx="0" cy="0"/>
          <a:chOff x="0" y="0"/>
          <a:chExt cx="0" cy="0"/>
        </a:xfrm>
      </p:grpSpPr>
      <p:sp>
        <p:nvSpPr>
          <p:cNvPr id="12" name="Titel 1"/>
          <p:cNvSpPr txBox="1">
            <a:spLocks/>
          </p:cNvSpPr>
          <p:nvPr userDrawn="1"/>
        </p:nvSpPr>
        <p:spPr>
          <a:xfrm>
            <a:off x="722313" y="955720"/>
            <a:ext cx="7772400" cy="8354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endParaRPr lang="de-DE" sz="3200" dirty="0">
              <a:solidFill>
                <a:srgbClr val="C20D20"/>
              </a:solidFill>
            </a:endParaRPr>
          </a:p>
        </p:txBody>
      </p:sp>
      <p:sp>
        <p:nvSpPr>
          <p:cNvPr id="19" name="Textplatzhalter 18"/>
          <p:cNvSpPr>
            <a:spLocks noGrp="1"/>
          </p:cNvSpPr>
          <p:nvPr>
            <p:ph type="body" sz="quarter" idx="10" hasCustomPrompt="1"/>
          </p:nvPr>
        </p:nvSpPr>
        <p:spPr>
          <a:xfrm>
            <a:off x="722313" y="1539322"/>
            <a:ext cx="7881937" cy="4578903"/>
          </a:xfrm>
          <a:prstGeom prst="rect">
            <a:avLst/>
          </a:prstGeom>
        </p:spPr>
        <p:txBody>
          <a:bodyPr vert="horz"/>
          <a:lstStyle>
            <a:lvl1pPr marL="0" indent="0">
              <a:buNone/>
              <a:defRPr sz="1400">
                <a:latin typeface="Arial"/>
                <a:cs typeface="Arial"/>
              </a:defRPr>
            </a:lvl1pPr>
          </a:lstStyle>
          <a:p>
            <a:pPr lvl="0"/>
            <a:r>
              <a:rPr lang="de-DE" dirty="0"/>
              <a:t>Text bearbeiten</a:t>
            </a:r>
          </a:p>
        </p:txBody>
      </p:sp>
      <p:sp>
        <p:nvSpPr>
          <p:cNvPr id="7" name="Textplatzhalter 3"/>
          <p:cNvSpPr>
            <a:spLocks noGrp="1"/>
          </p:cNvSpPr>
          <p:nvPr>
            <p:ph type="body" sz="quarter" idx="11" hasCustomPrompt="1"/>
          </p:nvPr>
        </p:nvSpPr>
        <p:spPr>
          <a:xfrm>
            <a:off x="722313" y="946110"/>
            <a:ext cx="7772400" cy="477838"/>
          </a:xfrm>
          <a:prstGeom prst="rect">
            <a:avLst/>
          </a:prstGeom>
          <a:effectLst/>
        </p:spPr>
        <p:txBody>
          <a:bodyPr vert="horz"/>
          <a:lstStyle>
            <a:lvl1pPr marL="0" indent="0">
              <a:buNone/>
              <a:defRPr sz="3200" b="1">
                <a:solidFill>
                  <a:srgbClr val="DC052D"/>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a:t>
            </a:r>
          </a:p>
        </p:txBody>
      </p:sp>
      <p:sp>
        <p:nvSpPr>
          <p:cNvPr id="9" name="Textplatzhalter 3"/>
          <p:cNvSpPr>
            <a:spLocks noGrp="1"/>
          </p:cNvSpPr>
          <p:nvPr>
            <p:ph type="body" sz="quarter" idx="13" hasCustomPrompt="1"/>
          </p:nvPr>
        </p:nvSpPr>
        <p:spPr>
          <a:xfrm>
            <a:off x="722313" y="505247"/>
            <a:ext cx="7772400" cy="477838"/>
          </a:xfrm>
          <a:prstGeom prst="rect">
            <a:avLst/>
          </a:prstGeom>
          <a:effectLst/>
        </p:spPr>
        <p:txBody>
          <a:bodyPr vert="horz"/>
          <a:lstStyle>
            <a:lvl1pPr marL="0" indent="0">
              <a:buNone/>
              <a:defRPr sz="3200" b="1">
                <a:solidFill>
                  <a:srgbClr val="7F7F7F"/>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MASTERTITELFORMAT</a:t>
            </a:r>
          </a:p>
        </p:txBody>
      </p:sp>
    </p:spTree>
    <p:extLst>
      <p:ext uri="{BB962C8B-B14F-4D97-AF65-F5344CB8AC3E}">
        <p14:creationId xmlns:p14="http://schemas.microsoft.com/office/powerpoint/2010/main" val="3492360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ild und Text">
    <p:spTree>
      <p:nvGrpSpPr>
        <p:cNvPr id="1" name=""/>
        <p:cNvGrpSpPr/>
        <p:nvPr/>
      </p:nvGrpSpPr>
      <p:grpSpPr>
        <a:xfrm>
          <a:off x="0" y="0"/>
          <a:ext cx="0" cy="0"/>
          <a:chOff x="0" y="0"/>
          <a:chExt cx="0" cy="0"/>
        </a:xfrm>
      </p:grpSpPr>
      <p:sp>
        <p:nvSpPr>
          <p:cNvPr id="5" name="Bildplatzhalter 4"/>
          <p:cNvSpPr>
            <a:spLocks noGrp="1"/>
          </p:cNvSpPr>
          <p:nvPr>
            <p:ph type="pic" sz="quarter" idx="14"/>
          </p:nvPr>
        </p:nvSpPr>
        <p:spPr>
          <a:xfrm>
            <a:off x="0" y="0"/>
            <a:ext cx="9144000" cy="6858000"/>
          </a:xfrm>
          <a:prstGeom prst="rect">
            <a:avLst/>
          </a:prstGeom>
        </p:spPr>
        <p:txBody>
          <a:bodyPr vert="horz"/>
          <a:lstStyle/>
          <a:p>
            <a:endParaRPr lang="de-DE"/>
          </a:p>
        </p:txBody>
      </p:sp>
      <p:sp>
        <p:nvSpPr>
          <p:cNvPr id="11" name="Titel 1"/>
          <p:cNvSpPr>
            <a:spLocks noGrp="1"/>
          </p:cNvSpPr>
          <p:nvPr>
            <p:ph type="title" hasCustomPrompt="1"/>
          </p:nvPr>
        </p:nvSpPr>
        <p:spPr>
          <a:xfrm>
            <a:off x="-1" y="3960636"/>
            <a:ext cx="3517647" cy="2164144"/>
          </a:xfrm>
          <a:prstGeom prst="rect">
            <a:avLst/>
          </a:prstGeom>
          <a:solidFill>
            <a:schemeClr val="bg1"/>
          </a:solidFill>
          <a:ln>
            <a:noFill/>
          </a:ln>
        </p:spPr>
        <p:txBody>
          <a:bodyPr tIns="180000" bIns="180000" anchor="t">
            <a:normAutofit/>
          </a:bodyPr>
          <a:lstStyle>
            <a:lvl1pPr marL="324000" algn="l">
              <a:lnSpc>
                <a:spcPct val="130000"/>
              </a:lnSpc>
              <a:spcBef>
                <a:spcPts val="0"/>
              </a:spcBef>
              <a:defRPr sz="1400" b="0" cap="none">
                <a:ln>
                  <a:noFill/>
                </a:ln>
                <a:solidFill>
                  <a:schemeClr val="tx1"/>
                </a:solidFill>
                <a:latin typeface="Arial"/>
                <a:cs typeface="Arial"/>
              </a:defRPr>
            </a:lvl1pPr>
          </a:lstStyle>
          <a:p>
            <a:r>
              <a:rPr lang="de-DE" dirty="0"/>
              <a:t>Text bearbeiten</a:t>
            </a:r>
          </a:p>
        </p:txBody>
      </p:sp>
      <p:sp>
        <p:nvSpPr>
          <p:cNvPr id="7" name="Textplatzhalter 3"/>
          <p:cNvSpPr>
            <a:spLocks noGrp="1"/>
          </p:cNvSpPr>
          <p:nvPr>
            <p:ph type="body" sz="quarter" idx="11" hasCustomPrompt="1"/>
          </p:nvPr>
        </p:nvSpPr>
        <p:spPr>
          <a:xfrm>
            <a:off x="722313" y="946110"/>
            <a:ext cx="7772400" cy="477838"/>
          </a:xfrm>
          <a:prstGeom prst="rect">
            <a:avLst/>
          </a:prstGeom>
          <a:effectLst/>
        </p:spPr>
        <p:txBody>
          <a:bodyPr vert="horz"/>
          <a:lstStyle>
            <a:lvl1pPr marL="0" indent="0">
              <a:buNone/>
              <a:defRPr sz="3200" b="1">
                <a:solidFill>
                  <a:srgbClr val="DC052D"/>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a:t>
            </a:r>
          </a:p>
        </p:txBody>
      </p:sp>
      <p:sp>
        <p:nvSpPr>
          <p:cNvPr id="3" name="Textplatzhalter 2"/>
          <p:cNvSpPr>
            <a:spLocks noGrp="1"/>
          </p:cNvSpPr>
          <p:nvPr>
            <p:ph type="body" sz="quarter" idx="12" hasCustomPrompt="1"/>
          </p:nvPr>
        </p:nvSpPr>
        <p:spPr>
          <a:xfrm rot="16200000">
            <a:off x="7571441" y="5209999"/>
            <a:ext cx="2732499" cy="233774"/>
          </a:xfrm>
          <a:prstGeom prst="rect">
            <a:avLst/>
          </a:prstGeom>
        </p:spPr>
        <p:txBody>
          <a:bodyPr vert="horz"/>
          <a:lstStyle>
            <a:lvl1pPr marL="0" indent="0">
              <a:buNone/>
              <a:defRPr sz="1000">
                <a:latin typeface="Arial"/>
                <a:cs typeface="Arial"/>
              </a:defRPr>
            </a:lvl1pPr>
            <a:lvl2pPr marL="457200" indent="0">
              <a:buNone/>
              <a:defRPr sz="1000">
                <a:latin typeface="Arial"/>
                <a:cs typeface="Arial"/>
              </a:defRPr>
            </a:lvl2pPr>
            <a:lvl3pPr marL="914400" indent="0">
              <a:buNone/>
              <a:defRPr sz="1000">
                <a:latin typeface="Arial"/>
                <a:cs typeface="Arial"/>
              </a:defRPr>
            </a:lvl3pPr>
            <a:lvl4pPr marL="1371600" indent="0">
              <a:buNone/>
              <a:defRPr sz="1000">
                <a:latin typeface="Arial"/>
                <a:cs typeface="Arial"/>
              </a:defRPr>
            </a:lvl4pPr>
            <a:lvl5pPr marL="1828800" indent="0">
              <a:buNone/>
              <a:defRPr sz="1000">
                <a:latin typeface="Arial"/>
                <a:cs typeface="Arial"/>
              </a:defRPr>
            </a:lvl5pPr>
          </a:lstStyle>
          <a:p>
            <a:pPr lvl="0"/>
            <a:r>
              <a:rPr lang="de-DE" dirty="0"/>
              <a:t>Bildquelle bearbeiten</a:t>
            </a:r>
          </a:p>
        </p:txBody>
      </p:sp>
      <p:sp>
        <p:nvSpPr>
          <p:cNvPr id="14" name="Textplatzhalter 3"/>
          <p:cNvSpPr>
            <a:spLocks noGrp="1"/>
          </p:cNvSpPr>
          <p:nvPr>
            <p:ph type="body" sz="quarter" idx="13" hasCustomPrompt="1"/>
          </p:nvPr>
        </p:nvSpPr>
        <p:spPr>
          <a:xfrm>
            <a:off x="722313" y="505247"/>
            <a:ext cx="7772400" cy="477838"/>
          </a:xfrm>
          <a:prstGeom prst="rect">
            <a:avLst/>
          </a:prstGeom>
          <a:effectLst/>
        </p:spPr>
        <p:txBody>
          <a:bodyPr vert="horz"/>
          <a:lstStyle>
            <a:lvl1pPr marL="0" indent="0">
              <a:buNone/>
              <a:defRPr sz="3200" b="1">
                <a:solidFill>
                  <a:schemeClr val="bg1">
                    <a:lumMod val="50000"/>
                  </a:schemeClr>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MASTERTITELFORMAT</a:t>
            </a:r>
          </a:p>
        </p:txBody>
      </p:sp>
    </p:spTree>
    <p:extLst>
      <p:ext uri="{BB962C8B-B14F-4D97-AF65-F5344CB8AC3E}">
        <p14:creationId xmlns:p14="http://schemas.microsoft.com/office/powerpoint/2010/main" val="3175306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Master">
    <p:spTree>
      <p:nvGrpSpPr>
        <p:cNvPr id="1" name=""/>
        <p:cNvGrpSpPr/>
        <p:nvPr/>
      </p:nvGrpSpPr>
      <p:grpSpPr>
        <a:xfrm>
          <a:off x="0" y="0"/>
          <a:ext cx="0" cy="0"/>
          <a:chOff x="0" y="0"/>
          <a:chExt cx="0" cy="0"/>
        </a:xfrm>
      </p:grpSpPr>
      <p:pic>
        <p:nvPicPr>
          <p:cNvPr id="3" name="Bild 2" descr="jbfoto_HM_roterw++rfel 03_300.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9144002" cy="6857999"/>
          </a:xfrm>
          <a:prstGeom prst="rect">
            <a:avLst/>
          </a:prstGeom>
        </p:spPr>
      </p:pic>
      <p:sp>
        <p:nvSpPr>
          <p:cNvPr id="2" name="Titel 1"/>
          <p:cNvSpPr>
            <a:spLocks noGrp="1"/>
          </p:cNvSpPr>
          <p:nvPr>
            <p:ph type="title"/>
          </p:nvPr>
        </p:nvSpPr>
        <p:spPr>
          <a:xfrm>
            <a:off x="722313" y="4406900"/>
            <a:ext cx="7772400" cy="878105"/>
          </a:xfrm>
          <a:prstGeom prst="rect">
            <a:avLst/>
          </a:prstGeom>
        </p:spPr>
        <p:txBody>
          <a:bodyPr anchor="t">
            <a:normAutofit/>
          </a:bodyPr>
          <a:lstStyle>
            <a:lvl1pPr algn="l">
              <a:defRPr sz="3500" b="1" cap="all">
                <a:solidFill>
                  <a:srgbClr val="FFFFFF"/>
                </a:solidFill>
                <a:latin typeface="Arial"/>
                <a:cs typeface="Arial"/>
              </a:defRPr>
            </a:lvl1pPr>
          </a:lstStyle>
          <a:p>
            <a:r>
              <a:rPr lang="de-DE" dirty="0"/>
              <a:t>Mastertitelformat</a:t>
            </a:r>
          </a:p>
        </p:txBody>
      </p:sp>
      <p:sp>
        <p:nvSpPr>
          <p:cNvPr id="4" name="Textplatzhalter 3"/>
          <p:cNvSpPr>
            <a:spLocks noGrp="1"/>
          </p:cNvSpPr>
          <p:nvPr>
            <p:ph type="body" sz="quarter" idx="10" hasCustomPrompt="1"/>
          </p:nvPr>
        </p:nvSpPr>
        <p:spPr>
          <a:xfrm>
            <a:off x="722313" y="5291137"/>
            <a:ext cx="7772400" cy="477838"/>
          </a:xfrm>
          <a:prstGeom prst="rect">
            <a:avLst/>
          </a:prstGeom>
        </p:spPr>
        <p:txBody>
          <a:bodyPr vert="horz"/>
          <a:lstStyle>
            <a:lvl1pPr marL="0" indent="0">
              <a:buNone/>
              <a:defRPr sz="1400">
                <a:solidFill>
                  <a:schemeClr val="bg1"/>
                </a:solidFill>
                <a:latin typeface="Arial"/>
                <a:cs typeface="Aria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de-DE" dirty="0"/>
              <a:t>Referent und Datum</a:t>
            </a:r>
          </a:p>
        </p:txBody>
      </p:sp>
      <p:sp>
        <p:nvSpPr>
          <p:cNvPr id="15" name="Textfeld 14"/>
          <p:cNvSpPr txBox="1"/>
          <p:nvPr userDrawn="1"/>
        </p:nvSpPr>
        <p:spPr>
          <a:xfrm rot="16200000">
            <a:off x="7403516" y="5117569"/>
            <a:ext cx="3080798" cy="246221"/>
          </a:xfrm>
          <a:prstGeom prst="rect">
            <a:avLst/>
          </a:prstGeom>
          <a:noFill/>
        </p:spPr>
        <p:txBody>
          <a:bodyPr wrap="square" rtlCol="0">
            <a:spAutoFit/>
          </a:bodyPr>
          <a:lstStyle/>
          <a:p>
            <a:pPr marL="0" marR="0" indent="0" algn="l" defTabSz="457200">
              <a:lnSpc>
                <a:spcPct val="100000"/>
              </a:lnSpc>
              <a:spcBef>
                <a:spcPts val="0"/>
              </a:spcBef>
              <a:spcAft>
                <a:spcPts val="0"/>
              </a:spcAft>
              <a:buNone/>
            </a:pPr>
            <a:r>
              <a:rPr lang="de-DE" sz="1000" b="0" i="0">
                <a:solidFill>
                  <a:schemeClr val="bg1"/>
                </a:solidFill>
                <a:latin typeface="Arial"/>
                <a:ea typeface="+mn-ea"/>
                <a:cs typeface="Arial"/>
              </a:rPr>
              <a:t>Julia Bergmeister</a:t>
            </a:r>
          </a:p>
        </p:txBody>
      </p:sp>
      <p:pic>
        <p:nvPicPr>
          <p:cNvPr id="2050" name="Picture 2" descr="K:\HK\030_Drucksachen\Corporate Design\Logo Hochschule München\Englisch\hm_engl_jpg\hm_engl_jpg\HM_Engl_CMYK_tn.jp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 y="507764"/>
            <a:ext cx="2430335" cy="135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06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pic>
        <p:nvPicPr>
          <p:cNvPr id="2" name="Bild 1" descr="jBfoto-s-2208.jp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Rechteckige Legende 2"/>
          <p:cNvSpPr/>
          <p:nvPr userDrawn="1"/>
        </p:nvSpPr>
        <p:spPr>
          <a:xfrm rot="10800000" flipH="1">
            <a:off x="4874527" y="6232512"/>
            <a:ext cx="3261868" cy="514715"/>
          </a:xfrm>
          <a:prstGeom prst="wedgeRectCallout">
            <a:avLst/>
          </a:prstGeom>
          <a:solidFill>
            <a:srgbClr val="FFFFF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 name="Rechteckige Legende 20"/>
          <p:cNvSpPr/>
          <p:nvPr userDrawn="1"/>
        </p:nvSpPr>
        <p:spPr>
          <a:xfrm rot="10800000">
            <a:off x="740791" y="5406634"/>
            <a:ext cx="2823095" cy="565016"/>
          </a:xfrm>
          <a:prstGeom prst="wedgeRectCallout">
            <a:avLst/>
          </a:prstGeom>
          <a:solidFill>
            <a:srgbClr val="FFFFF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3" name="Rechteckige Legende 22"/>
          <p:cNvSpPr/>
          <p:nvPr userDrawn="1"/>
        </p:nvSpPr>
        <p:spPr>
          <a:xfrm rot="10800000" flipV="1">
            <a:off x="7415202" y="2626059"/>
            <a:ext cx="1333261" cy="358559"/>
          </a:xfrm>
          <a:prstGeom prst="wedgeRectCallout">
            <a:avLst/>
          </a:prstGeom>
          <a:solidFill>
            <a:srgbClr val="FFFFF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 name="Rechteckige Legende 25"/>
          <p:cNvSpPr/>
          <p:nvPr userDrawn="1"/>
        </p:nvSpPr>
        <p:spPr>
          <a:xfrm rot="10800000" flipH="1">
            <a:off x="6548236" y="4942784"/>
            <a:ext cx="2416251" cy="574447"/>
          </a:xfrm>
          <a:prstGeom prst="wedgeRectCallout">
            <a:avLst/>
          </a:prstGeom>
          <a:solidFill>
            <a:srgbClr val="FFFFF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3" name="Rechteckige Legende 32"/>
          <p:cNvSpPr/>
          <p:nvPr userDrawn="1"/>
        </p:nvSpPr>
        <p:spPr>
          <a:xfrm rot="10800000" flipH="1" flipV="1">
            <a:off x="235957" y="2794145"/>
            <a:ext cx="1311707" cy="530587"/>
          </a:xfrm>
          <a:prstGeom prst="wedgeRectCallout">
            <a:avLst/>
          </a:prstGeom>
          <a:solidFill>
            <a:srgbClr val="FFFFF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 name="Rechteckige Legende 19"/>
          <p:cNvSpPr/>
          <p:nvPr userDrawn="1"/>
        </p:nvSpPr>
        <p:spPr>
          <a:xfrm rot="10800000" flipH="1" flipV="1">
            <a:off x="5621560" y="1707553"/>
            <a:ext cx="2406824" cy="335025"/>
          </a:xfrm>
          <a:prstGeom prst="wedgeRectCallout">
            <a:avLst/>
          </a:prstGeom>
          <a:solidFill>
            <a:srgbClr val="FFFFF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 name="Rechteckige Legende 26"/>
          <p:cNvSpPr/>
          <p:nvPr userDrawn="1"/>
        </p:nvSpPr>
        <p:spPr>
          <a:xfrm rot="10800000" flipV="1">
            <a:off x="2123728" y="1707554"/>
            <a:ext cx="2671864" cy="351735"/>
          </a:xfrm>
          <a:prstGeom prst="wedgeRectCallout">
            <a:avLst/>
          </a:prstGeom>
          <a:solidFill>
            <a:srgbClr val="FFFFF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 name="Rechteck 9"/>
          <p:cNvSpPr/>
          <p:nvPr userDrawn="1"/>
        </p:nvSpPr>
        <p:spPr>
          <a:xfrm>
            <a:off x="5681812" y="1690842"/>
            <a:ext cx="2274564" cy="340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46800" rIns="0" bIns="46800" rtlCol="0" anchor="ctr">
            <a:spAutoFit/>
          </a:bodyPr>
          <a:lstStyle/>
          <a:p>
            <a:pPr marL="0" lvl="1" algn="ctr" defTabSz="457200">
              <a:buNone/>
            </a:pPr>
            <a:r>
              <a:rPr lang="en-GB" sz="1600" b="0" i="0" noProof="0" dirty="0">
                <a:solidFill>
                  <a:schemeClr val="tx1"/>
                </a:solidFill>
                <a:effectLst/>
                <a:latin typeface="Arial"/>
                <a:ea typeface="+mn-ea"/>
                <a:cs typeface="Arial"/>
              </a:rPr>
              <a:t>First-generation student</a:t>
            </a:r>
          </a:p>
        </p:txBody>
      </p:sp>
      <p:sp>
        <p:nvSpPr>
          <p:cNvPr id="11" name="Rechteck 10"/>
          <p:cNvSpPr/>
          <p:nvPr userDrawn="1"/>
        </p:nvSpPr>
        <p:spPr>
          <a:xfrm>
            <a:off x="2123728" y="1707554"/>
            <a:ext cx="2671865" cy="340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46800" rIns="0" bIns="46800" rtlCol="0" anchor="ctr">
            <a:spAutoFit/>
          </a:bodyPr>
          <a:lstStyle/>
          <a:p>
            <a:pPr marL="0" lvl="1" algn="ctr" defTabSz="457200">
              <a:buNone/>
            </a:pPr>
            <a:r>
              <a:rPr lang="en-GB" sz="1600" b="0" i="0" noProof="0" dirty="0">
                <a:solidFill>
                  <a:schemeClr val="tx1"/>
                </a:solidFill>
                <a:effectLst/>
                <a:latin typeface="Arial"/>
                <a:ea typeface="+mn-ea"/>
                <a:cs typeface="Arial"/>
              </a:rPr>
              <a:t>From a migrant background</a:t>
            </a:r>
          </a:p>
        </p:txBody>
      </p:sp>
      <p:sp>
        <p:nvSpPr>
          <p:cNvPr id="12" name="Rechteck 11"/>
          <p:cNvSpPr/>
          <p:nvPr userDrawn="1"/>
        </p:nvSpPr>
        <p:spPr>
          <a:xfrm>
            <a:off x="740792" y="5384693"/>
            <a:ext cx="2747601" cy="5869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46800" rIns="0" bIns="46800" rtlCol="0" anchor="ctr">
            <a:spAutoFit/>
          </a:bodyPr>
          <a:lstStyle/>
          <a:p>
            <a:pPr marL="0" lvl="1" algn="ctr" defTabSz="457200">
              <a:buNone/>
            </a:pPr>
            <a:r>
              <a:rPr lang="en-GB" sz="1600" b="0" i="0" noProof="0" dirty="0">
                <a:solidFill>
                  <a:schemeClr val="tx1"/>
                </a:solidFill>
                <a:latin typeface="Arial"/>
                <a:ea typeface="+mn-ea"/>
                <a:cs typeface="Arial"/>
              </a:rPr>
              <a:t>Has a (vocational) secondary school leaving certificate</a:t>
            </a:r>
          </a:p>
        </p:txBody>
      </p:sp>
      <p:sp>
        <p:nvSpPr>
          <p:cNvPr id="13" name="Rechteck 12"/>
          <p:cNvSpPr/>
          <p:nvPr userDrawn="1"/>
        </p:nvSpPr>
        <p:spPr>
          <a:xfrm>
            <a:off x="7415202" y="2626059"/>
            <a:ext cx="1333261" cy="340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46800" rIns="0" bIns="46800" rtlCol="0" anchor="ctr">
            <a:spAutoFit/>
          </a:bodyPr>
          <a:lstStyle/>
          <a:p>
            <a:pPr marL="0" lvl="1" algn="ctr" defTabSz="457200">
              <a:buNone/>
            </a:pPr>
            <a:r>
              <a:rPr lang="en-GB" sz="1600" b="0" i="0" noProof="0" dirty="0">
                <a:solidFill>
                  <a:schemeClr val="tx1"/>
                </a:solidFill>
                <a:latin typeface="Arial"/>
                <a:ea typeface="+mn-ea"/>
                <a:cs typeface="Arial"/>
              </a:rPr>
              <a:t>Has children</a:t>
            </a:r>
          </a:p>
        </p:txBody>
      </p:sp>
      <p:sp>
        <p:nvSpPr>
          <p:cNvPr id="14" name="Rechteck 13"/>
          <p:cNvSpPr/>
          <p:nvPr userDrawn="1"/>
        </p:nvSpPr>
        <p:spPr>
          <a:xfrm>
            <a:off x="6536026" y="4930275"/>
            <a:ext cx="2381328" cy="5869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46800" rIns="0" bIns="46800" rtlCol="0" anchor="ctr">
            <a:spAutoFit/>
          </a:bodyPr>
          <a:lstStyle/>
          <a:p>
            <a:pPr marL="0" lvl="1" algn="ctr" defTabSz="457200">
              <a:buNone/>
            </a:pPr>
            <a:r>
              <a:rPr lang="en-GB" sz="1600" b="0" i="0" noProof="0" dirty="0">
                <a:solidFill>
                  <a:schemeClr val="tx1"/>
                </a:solidFill>
                <a:effectLst/>
                <a:latin typeface="Arial"/>
                <a:ea typeface="+mn-ea"/>
                <a:cs typeface="Arial"/>
              </a:rPr>
              <a:t>Has a previous professional qualification</a:t>
            </a:r>
          </a:p>
        </p:txBody>
      </p:sp>
      <p:sp>
        <p:nvSpPr>
          <p:cNvPr id="15" name="Rechteck 14"/>
          <p:cNvSpPr/>
          <p:nvPr userDrawn="1"/>
        </p:nvSpPr>
        <p:spPr>
          <a:xfrm>
            <a:off x="4766515" y="6183466"/>
            <a:ext cx="3477893" cy="5869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46800" rIns="0" bIns="46800" rtlCol="0" anchor="ctr">
            <a:spAutoFit/>
          </a:bodyPr>
          <a:lstStyle/>
          <a:p>
            <a:pPr marL="0" lvl="1" algn="ctr" defTabSz="457200">
              <a:buNone/>
            </a:pPr>
            <a:r>
              <a:rPr lang="en-GB" sz="1600" b="0" i="0" noProof="0" dirty="0">
                <a:solidFill>
                  <a:schemeClr val="tx1"/>
                </a:solidFill>
                <a:effectLst/>
                <a:latin typeface="Arial"/>
                <a:ea typeface="+mn-ea"/>
                <a:cs typeface="Arial"/>
              </a:rPr>
              <a:t>Previously completed vocational training with work experience</a:t>
            </a:r>
          </a:p>
        </p:txBody>
      </p:sp>
      <p:sp>
        <p:nvSpPr>
          <p:cNvPr id="16" name="Rechteck 15"/>
          <p:cNvSpPr/>
          <p:nvPr userDrawn="1"/>
        </p:nvSpPr>
        <p:spPr>
          <a:xfrm>
            <a:off x="291511" y="2737775"/>
            <a:ext cx="1200598" cy="5869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46800" rIns="0" bIns="46800" rtlCol="0" anchor="ctr">
            <a:spAutoFit/>
          </a:bodyPr>
          <a:lstStyle/>
          <a:p>
            <a:pPr marL="0" lvl="1" algn="ctr" defTabSz="457200">
              <a:buNone/>
            </a:pPr>
            <a:r>
              <a:rPr lang="en-GB" sz="1600" b="0" i="0" noProof="0" dirty="0">
                <a:solidFill>
                  <a:schemeClr val="tx1"/>
                </a:solidFill>
                <a:effectLst/>
                <a:latin typeface="Arial"/>
                <a:ea typeface="+mn-ea"/>
                <a:cs typeface="Arial"/>
              </a:rPr>
              <a:t>Working professional</a:t>
            </a:r>
          </a:p>
        </p:txBody>
      </p:sp>
      <p:sp>
        <p:nvSpPr>
          <p:cNvPr id="18" name="Textfeld 17"/>
          <p:cNvSpPr txBox="1"/>
          <p:nvPr userDrawn="1"/>
        </p:nvSpPr>
        <p:spPr>
          <a:xfrm rot="16200000">
            <a:off x="7403516" y="5117569"/>
            <a:ext cx="3080798" cy="246221"/>
          </a:xfrm>
          <a:prstGeom prst="rect">
            <a:avLst/>
          </a:prstGeom>
          <a:noFill/>
        </p:spPr>
        <p:txBody>
          <a:bodyPr wrap="square" rtlCol="0">
            <a:spAutoFit/>
          </a:bodyPr>
          <a:lstStyle/>
          <a:p>
            <a:pPr marL="0" marR="0" indent="0" algn="l" defTabSz="457200">
              <a:lnSpc>
                <a:spcPct val="100000"/>
              </a:lnSpc>
              <a:spcBef>
                <a:spcPts val="0"/>
              </a:spcBef>
              <a:spcAft>
                <a:spcPts val="0"/>
              </a:spcAft>
              <a:buNone/>
            </a:pPr>
            <a:r>
              <a:rPr lang="en-GB" sz="1000" b="0" i="0" noProof="0" dirty="0">
                <a:solidFill>
                  <a:schemeClr val="tx1"/>
                </a:solidFill>
                <a:latin typeface="Arial"/>
                <a:ea typeface="+mn-ea"/>
                <a:cs typeface="Arial"/>
              </a:rPr>
              <a:t>Julia </a:t>
            </a:r>
            <a:r>
              <a:rPr lang="en-GB" sz="1000" b="0" i="0" noProof="0" dirty="0" err="1">
                <a:solidFill>
                  <a:schemeClr val="tx1"/>
                </a:solidFill>
                <a:latin typeface="Arial"/>
                <a:ea typeface="+mn-ea"/>
                <a:cs typeface="Arial"/>
              </a:rPr>
              <a:t>Bergmeister</a:t>
            </a:r>
            <a:endParaRPr lang="en-GB" sz="1000" b="0" i="0" noProof="0" dirty="0">
              <a:solidFill>
                <a:schemeClr val="tx1"/>
              </a:solidFill>
              <a:latin typeface="Arial"/>
              <a:ea typeface="+mn-ea"/>
              <a:cs typeface="Arial"/>
            </a:endParaRPr>
          </a:p>
        </p:txBody>
      </p:sp>
    </p:spTree>
    <p:extLst>
      <p:ext uri="{BB962C8B-B14F-4D97-AF65-F5344CB8AC3E}">
        <p14:creationId xmlns:p14="http://schemas.microsoft.com/office/powerpoint/2010/main" val="1179466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DF326E2-C89F-4D8D-A4BB-7EE4583D2E7C}" type="datetimeFigureOut">
              <a:rPr lang="de-DE" smtClean="0"/>
              <a:t>18.10.2017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02290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DF326E2-C89F-4D8D-A4BB-7EE4583D2E7C}" type="datetimeFigureOut">
              <a:rPr lang="de-DE" smtClean="0"/>
              <a:t>18.10.2017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673059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DF326E2-C89F-4D8D-A4BB-7EE4583D2E7C}" type="datetimeFigureOut">
              <a:rPr lang="de-DE" smtClean="0"/>
              <a:t>18.10.2017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42679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DF326E2-C89F-4D8D-A4BB-7EE4583D2E7C}" type="datetimeFigureOut">
              <a:rPr lang="de-DE" smtClean="0"/>
              <a:t>18.10.2017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5473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DF326E2-C89F-4D8D-A4BB-7EE4583D2E7C}" type="datetimeFigureOut">
              <a:rPr lang="de-DE" smtClean="0"/>
              <a:t>18.10.2017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679320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DF326E2-C89F-4D8D-A4BB-7EE4583D2E7C}" type="datetimeFigureOut">
              <a:rPr lang="de-DE" smtClean="0"/>
              <a:t>18.10.2017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36955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DF326E2-C89F-4D8D-A4BB-7EE4583D2E7C}" type="datetimeFigureOut">
              <a:rPr lang="de-DE" smtClean="0"/>
              <a:t>18.10.2017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14507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DF326E2-C89F-4D8D-A4BB-7EE4583D2E7C}" type="datetimeFigureOut">
              <a:rPr lang="de-DE" smtClean="0"/>
              <a:t>18.10.2017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C496A4-1845-48CE-A57B-ABC5B61C4CBD}" type="slidenum">
              <a:rPr lang="de-DE" smtClean="0"/>
              <a:t>‹Nr.›</a:t>
            </a:fld>
            <a:endParaRPr lang="de-DE"/>
          </a:p>
        </p:txBody>
      </p:sp>
    </p:spTree>
    <p:extLst>
      <p:ext uri="{BB962C8B-B14F-4D97-AF65-F5344CB8AC3E}">
        <p14:creationId xmlns:p14="http://schemas.microsoft.com/office/powerpoint/2010/main" val="2875483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326E2-C89F-4D8D-A4BB-7EE4583D2E7C}" type="datetimeFigureOut">
              <a:rPr lang="de-DE" smtClean="0"/>
              <a:t>18.10.2017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96A4-1845-48CE-A57B-ABC5B61C4CBD}" type="slidenum">
              <a:rPr lang="de-DE" smtClean="0"/>
              <a:t>‹Nr.›</a:t>
            </a:fld>
            <a:endParaRPr lang="de-DE"/>
          </a:p>
        </p:txBody>
      </p:sp>
    </p:spTree>
    <p:extLst>
      <p:ext uri="{BB962C8B-B14F-4D97-AF65-F5344CB8AC3E}">
        <p14:creationId xmlns:p14="http://schemas.microsoft.com/office/powerpoint/2010/main" val="3494693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2.gif"/></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mailto:john.smith@hm.edu" TargetMode="External"/><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1.jpg"/><Relationship Id="rId7"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5.emf"/><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5.emf"/><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2313" y="3875314"/>
            <a:ext cx="7772400" cy="1409691"/>
          </a:xfrm>
        </p:spPr>
        <p:txBody>
          <a:bodyPr>
            <a:normAutofit/>
          </a:bodyPr>
          <a:lstStyle/>
          <a:p>
            <a:pPr algn="l" defTabSz="457200">
              <a:spcBef>
                <a:spcPts val="0"/>
              </a:spcBef>
              <a:buNone/>
            </a:pPr>
            <a:r>
              <a:rPr lang="en-GB" sz="3500" b="1" i="0" dirty="0">
                <a:solidFill>
                  <a:srgbClr val="FFFFFF"/>
                </a:solidFill>
                <a:latin typeface="Arial"/>
                <a:ea typeface="+mj-ea"/>
                <a:cs typeface="Arial"/>
              </a:rPr>
              <a:t>Munich University </a:t>
            </a:r>
            <a:br>
              <a:rPr lang="en-GB" sz="3500" b="1" i="0" dirty="0">
                <a:solidFill>
                  <a:srgbClr val="FFFFFF"/>
                </a:solidFill>
                <a:latin typeface="Arial"/>
                <a:ea typeface="+mj-ea"/>
                <a:cs typeface="Arial"/>
              </a:rPr>
            </a:br>
            <a:r>
              <a:rPr lang="en-GB" sz="3500" b="1" i="0" dirty="0">
                <a:solidFill>
                  <a:srgbClr val="FFFFFF"/>
                </a:solidFill>
                <a:latin typeface="Arial"/>
                <a:ea typeface="+mj-ea"/>
                <a:cs typeface="Arial"/>
              </a:rPr>
              <a:t>of Applied Sciences</a:t>
            </a:r>
          </a:p>
        </p:txBody>
      </p:sp>
      <p:sp>
        <p:nvSpPr>
          <p:cNvPr id="3" name="Textplatzhalter 2"/>
          <p:cNvSpPr>
            <a:spLocks noGrp="1"/>
          </p:cNvSpPr>
          <p:nvPr>
            <p:ph type="body" sz="quarter" idx="10"/>
          </p:nvPr>
        </p:nvSpPr>
        <p:spPr/>
        <p:txBody>
          <a:bodyPr>
            <a:normAutofit/>
          </a:bodyPr>
          <a:lstStyle/>
          <a:p>
            <a:pPr marL="0" indent="0" algn="l" defTabSz="457200">
              <a:spcBef>
                <a:spcPts val="336"/>
              </a:spcBef>
              <a:buNone/>
            </a:pPr>
            <a:r>
              <a:rPr lang="de-DE" sz="1600" b="0" i="0" dirty="0">
                <a:solidFill>
                  <a:schemeClr val="bg1"/>
                </a:solidFill>
                <a:latin typeface="Arial"/>
                <a:ea typeface="+mn-ea"/>
                <a:cs typeface="Arial"/>
              </a:rPr>
              <a:t>John Smith  //  March 2016</a:t>
            </a:r>
          </a:p>
        </p:txBody>
      </p:sp>
    </p:spTree>
    <p:extLst>
      <p:ext uri="{BB962C8B-B14F-4D97-AF65-F5344CB8AC3E}">
        <p14:creationId xmlns:p14="http://schemas.microsoft.com/office/powerpoint/2010/main" val="323533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jbfoto_HM_HeaderInfanterie 004fin.jp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 name="Titel 2"/>
          <p:cNvSpPr>
            <a:spLocks noGrp="1"/>
          </p:cNvSpPr>
          <p:nvPr>
            <p:ph type="title"/>
          </p:nvPr>
        </p:nvSpPr>
        <p:spPr>
          <a:xfrm>
            <a:off x="-1" y="2766144"/>
            <a:ext cx="3517648" cy="3255144"/>
          </a:xfrm>
        </p:spPr>
        <p:txBody>
          <a:bodyPr>
            <a:noAutofit/>
          </a:bodyPr>
          <a:lstStyle/>
          <a:p>
            <a:pPr marL="612648" algn="l" defTabSz="457200">
              <a:lnSpc>
                <a:spcPct val="200000"/>
              </a:lnSpc>
              <a:spcBef>
                <a:spcPts val="0"/>
              </a:spcBef>
              <a:buNone/>
            </a:pPr>
            <a:r>
              <a:rPr lang="en-GB" sz="1400" b="0" i="0" dirty="0">
                <a:solidFill>
                  <a:schemeClr val="tx1"/>
                </a:solidFill>
                <a:latin typeface="Arial"/>
                <a:ea typeface="+mj-ea"/>
                <a:cs typeface="Arial"/>
              </a:rPr>
              <a:t> </a:t>
            </a:r>
          </a:p>
        </p:txBody>
      </p:sp>
      <p:sp>
        <p:nvSpPr>
          <p:cNvPr id="4" name="Textplatzhalter 3"/>
          <p:cNvSpPr>
            <a:spLocks noGrp="1"/>
          </p:cNvSpPr>
          <p:nvPr>
            <p:ph type="body" sz="quarter" idx="11"/>
          </p:nvPr>
        </p:nvSpPr>
        <p:spPr>
          <a:effectLst/>
        </p:spPr>
        <p:txBody>
          <a:bodyPr>
            <a:normAutofit fontScale="92500" lnSpcReduction="20000"/>
          </a:bodyPr>
          <a:lstStyle/>
          <a:p>
            <a:pPr marL="0" indent="0" algn="l" defTabSz="457200">
              <a:spcBef>
                <a:spcPts val="768"/>
              </a:spcBef>
              <a:buNone/>
            </a:pPr>
            <a:r>
              <a:rPr lang="en-GB" sz="3200" b="1" i="0" dirty="0">
                <a:solidFill>
                  <a:srgbClr val="DC052D"/>
                </a:solidFill>
                <a:effectLst>
                  <a:outerShdw blurRad="38100" dist="38100" dir="2700000" algn="tl">
                    <a:srgbClr val="000000">
                      <a:alpha val="43137"/>
                    </a:srgbClr>
                  </a:outerShdw>
                </a:effectLst>
                <a:latin typeface="Arial"/>
                <a:ea typeface="+mn-ea"/>
                <a:cs typeface="Arial"/>
              </a:rPr>
              <a:t>WITH A FOCUS ON THE FUTURE</a:t>
            </a:r>
          </a:p>
        </p:txBody>
      </p:sp>
      <p:sp>
        <p:nvSpPr>
          <p:cNvPr id="5" name="Textplatzhalter 4"/>
          <p:cNvSpPr>
            <a:spLocks noGrp="1"/>
          </p:cNvSpPr>
          <p:nvPr>
            <p:ph type="body" sz="quarter" idx="12"/>
          </p:nvPr>
        </p:nvSpPr>
        <p:spPr/>
        <p:txBody>
          <a:bodyPr>
            <a:normAutofit lnSpcReduction="10000"/>
          </a:bodyPr>
          <a:lstStyle/>
          <a:p>
            <a:pPr marL="0" indent="0" algn="l" defTabSz="457200">
              <a:spcBef>
                <a:spcPts val="240"/>
              </a:spcBef>
              <a:buNone/>
            </a:pPr>
            <a:r>
              <a:rPr lang="en-GB" sz="1000" b="0" i="0" dirty="0">
                <a:solidFill>
                  <a:srgbClr val="FFFFFF"/>
                </a:solidFill>
                <a:latin typeface="Arial"/>
                <a:ea typeface="+mn-ea"/>
                <a:cs typeface="Arial"/>
              </a:rPr>
              <a:t>Julia </a:t>
            </a:r>
            <a:r>
              <a:rPr lang="en-GB" sz="1000" b="0" i="0" dirty="0" err="1">
                <a:solidFill>
                  <a:srgbClr val="FFFFFF"/>
                </a:solidFill>
                <a:latin typeface="Arial"/>
                <a:ea typeface="+mn-ea"/>
                <a:cs typeface="Arial"/>
              </a:rPr>
              <a:t>Bergmeister</a:t>
            </a:r>
            <a:endParaRPr lang="en-GB" sz="1000" b="0" i="0" dirty="0">
              <a:solidFill>
                <a:srgbClr val="FFFFFF"/>
              </a:solidFill>
              <a:latin typeface="Arial"/>
              <a:ea typeface="+mn-ea"/>
              <a:cs typeface="Arial"/>
            </a:endParaRPr>
          </a:p>
        </p:txBody>
      </p:sp>
      <p:sp>
        <p:nvSpPr>
          <p:cNvPr id="6" name="Textplatzhalter 5"/>
          <p:cNvSpPr>
            <a:spLocks noGrp="1"/>
          </p:cNvSpPr>
          <p:nvPr>
            <p:ph type="body" sz="quarter" idx="13"/>
          </p:nvPr>
        </p:nvSpPr>
        <p:spPr>
          <a:effectLst/>
        </p:spPr>
        <p:txBody>
          <a:bodyPr>
            <a:normAutofit fontScale="92500" lnSpcReduction="20000"/>
          </a:bodyPr>
          <a:lstStyle/>
          <a:p>
            <a:pPr marL="0" indent="0" algn="l" defTabSz="457200">
              <a:spcBef>
                <a:spcPts val="768"/>
              </a:spcBef>
              <a:buNone/>
            </a:pPr>
            <a:r>
              <a:rPr lang="en-GB" sz="3200" b="1" i="0" dirty="0">
                <a:solidFill>
                  <a:schemeClr val="bg1"/>
                </a:solidFill>
                <a:effectLst>
                  <a:outerShdw blurRad="38100" dist="38100" dir="2700000" algn="tl">
                    <a:srgbClr val="000000">
                      <a:alpha val="43137"/>
                    </a:srgbClr>
                  </a:outerShdw>
                </a:effectLst>
                <a:latin typeface="Arial"/>
                <a:ea typeface="+mn-ea"/>
                <a:cs typeface="Arial"/>
              </a:rPr>
              <a:t>FURTHER DEVELOPMENT</a:t>
            </a:r>
          </a:p>
        </p:txBody>
      </p:sp>
      <p:sp>
        <p:nvSpPr>
          <p:cNvPr id="9" name="Textfeld 8"/>
          <p:cNvSpPr txBox="1"/>
          <p:nvPr/>
        </p:nvSpPr>
        <p:spPr>
          <a:xfrm>
            <a:off x="156207" y="2859755"/>
            <a:ext cx="3361440" cy="3046988"/>
          </a:xfrm>
          <a:prstGeom prst="rect">
            <a:avLst/>
          </a:prstGeom>
          <a:noFill/>
        </p:spPr>
        <p:txBody>
          <a:bodyPr wrap="square" rtlCol="0">
            <a:spAutoFit/>
          </a:bodyPr>
          <a:lstStyle/>
          <a:p>
            <a:pPr marL="182880" indent="-256032" algn="l" defTabSz="457200">
              <a:lnSpc>
                <a:spcPct val="150000"/>
              </a:lnSpc>
              <a:buSzPct val="80000"/>
              <a:buBlip>
                <a:blip r:embed="rId4"/>
              </a:buBlip>
            </a:pPr>
            <a:r>
              <a:rPr lang="en-GB" sz="1600" b="0" i="0" dirty="0">
                <a:latin typeface="Arial"/>
                <a:ea typeface="+mn-ea"/>
                <a:cs typeface="Arial"/>
              </a:rPr>
              <a:t>Attractive teaching formats </a:t>
            </a:r>
            <a:r>
              <a:rPr lang="en-GB" sz="1600" b="0" i="0" dirty="0" smtClean="0">
                <a:latin typeface="Arial"/>
                <a:ea typeface="+mn-ea"/>
                <a:cs typeface="Arial"/>
              </a:rPr>
              <a:t/>
            </a:r>
            <a:br>
              <a:rPr lang="en-GB" sz="1600" b="0" i="0" dirty="0" smtClean="0">
                <a:latin typeface="Arial"/>
                <a:ea typeface="+mn-ea"/>
                <a:cs typeface="Arial"/>
              </a:rPr>
            </a:br>
            <a:r>
              <a:rPr lang="en-GB" sz="1600" b="0" i="0" dirty="0" smtClean="0">
                <a:latin typeface="Arial"/>
                <a:ea typeface="+mn-ea"/>
                <a:cs typeface="Arial"/>
              </a:rPr>
              <a:t>and </a:t>
            </a:r>
            <a:r>
              <a:rPr lang="en-GB" sz="1600" b="0" i="0" dirty="0">
                <a:latin typeface="Arial"/>
                <a:ea typeface="+mn-ea"/>
                <a:cs typeface="Arial"/>
              </a:rPr>
              <a:t>programme options </a:t>
            </a:r>
          </a:p>
          <a:p>
            <a:pPr marL="182880" indent="-256032" algn="l" defTabSz="457200">
              <a:lnSpc>
                <a:spcPct val="150000"/>
              </a:lnSpc>
              <a:buSzPct val="80000"/>
              <a:buBlip>
                <a:blip r:embed="rId4"/>
              </a:buBlip>
            </a:pPr>
            <a:r>
              <a:rPr lang="en-GB" sz="1600" b="0" i="0" dirty="0">
                <a:latin typeface="Arial"/>
                <a:ea typeface="+mn-ea"/>
                <a:cs typeface="Arial"/>
              </a:rPr>
              <a:t>Offerings for non-traditional </a:t>
            </a:r>
            <a:br>
              <a:rPr lang="en-GB" sz="1600" b="0" i="0" dirty="0">
                <a:latin typeface="Arial"/>
                <a:ea typeface="+mn-ea"/>
                <a:cs typeface="Arial"/>
              </a:rPr>
            </a:br>
            <a:r>
              <a:rPr lang="en-GB" sz="1600" b="0" i="0" dirty="0">
                <a:latin typeface="Arial"/>
                <a:ea typeface="+mn-ea"/>
                <a:cs typeface="Arial"/>
              </a:rPr>
              <a:t>students</a:t>
            </a:r>
          </a:p>
          <a:p>
            <a:pPr marL="182880" indent="-256032" algn="l" defTabSz="457200">
              <a:lnSpc>
                <a:spcPct val="150000"/>
              </a:lnSpc>
              <a:buSzPct val="80000"/>
              <a:buBlip>
                <a:blip r:embed="rId4"/>
              </a:buBlip>
            </a:pPr>
            <a:r>
              <a:rPr lang="en-GB" sz="1600" b="0" i="0" dirty="0">
                <a:latin typeface="Arial"/>
                <a:ea typeface="+mn-ea"/>
                <a:cs typeface="Arial"/>
              </a:rPr>
              <a:t>Doctoral programmes and </a:t>
            </a:r>
            <a:br>
              <a:rPr lang="en-GB" sz="1600" b="0" i="0" dirty="0">
                <a:latin typeface="Arial"/>
                <a:ea typeface="+mn-ea"/>
                <a:cs typeface="Arial"/>
              </a:rPr>
            </a:br>
            <a:r>
              <a:rPr lang="en-GB" sz="1600" b="0" i="0" dirty="0">
                <a:latin typeface="Arial"/>
                <a:ea typeface="+mn-ea"/>
                <a:cs typeface="Arial"/>
              </a:rPr>
              <a:t>research training groups</a:t>
            </a:r>
          </a:p>
          <a:p>
            <a:pPr marL="182880" indent="-256032" algn="l" defTabSz="457200">
              <a:lnSpc>
                <a:spcPct val="150000"/>
              </a:lnSpc>
              <a:buSzPct val="80000"/>
              <a:buBlip>
                <a:blip r:embed="rId4"/>
              </a:buBlip>
            </a:pPr>
            <a:r>
              <a:rPr lang="en-GB" sz="1600" b="0" i="0" dirty="0">
                <a:latin typeface="Arial"/>
                <a:ea typeface="+mn-ea"/>
                <a:cs typeface="Arial"/>
              </a:rPr>
              <a:t>University-wide </a:t>
            </a:r>
            <a:r>
              <a:rPr lang="en-GB" sz="1600" b="0" i="0" dirty="0" err="1">
                <a:latin typeface="Arial"/>
                <a:ea typeface="+mn-ea"/>
                <a:cs typeface="Arial"/>
              </a:rPr>
              <a:t>startup</a:t>
            </a:r>
            <a:r>
              <a:rPr lang="en-GB" sz="1600" b="0" i="0" dirty="0">
                <a:latin typeface="Arial"/>
                <a:ea typeface="+mn-ea"/>
                <a:cs typeface="Arial"/>
              </a:rPr>
              <a:t> culture </a:t>
            </a:r>
          </a:p>
          <a:p>
            <a:pPr marL="182880" indent="-256032" algn="l" defTabSz="457200">
              <a:lnSpc>
                <a:spcPct val="150000"/>
              </a:lnSpc>
              <a:buSzPct val="80000"/>
              <a:buBlip>
                <a:blip r:embed="rId4"/>
              </a:buBlip>
            </a:pPr>
            <a:r>
              <a:rPr lang="en-GB" sz="1600" b="0" i="0" dirty="0">
                <a:latin typeface="Arial"/>
                <a:ea typeface="+mn-ea"/>
                <a:cs typeface="Arial"/>
              </a:rPr>
              <a:t>E-learning and digitalisation </a:t>
            </a:r>
          </a:p>
        </p:txBody>
      </p:sp>
    </p:spTree>
    <p:extLst>
      <p:ext uri="{BB962C8B-B14F-4D97-AF65-F5344CB8AC3E}">
        <p14:creationId xmlns:p14="http://schemas.microsoft.com/office/powerpoint/2010/main" val="73543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pPr marL="0" indent="0" algn="l" defTabSz="457200">
              <a:spcBef>
                <a:spcPts val="768"/>
              </a:spcBef>
              <a:buNone/>
            </a:pPr>
            <a:r>
              <a:rPr lang="en-GB" sz="3200" b="1" i="0" dirty="0">
                <a:solidFill>
                  <a:srgbClr val="DC052D"/>
                </a:solidFill>
                <a:latin typeface="Arial"/>
                <a:ea typeface="+mn-ea"/>
                <a:cs typeface="Arial"/>
              </a:rPr>
              <a:t>DIVERSITY</a:t>
            </a:r>
          </a:p>
        </p:txBody>
      </p:sp>
      <p:sp>
        <p:nvSpPr>
          <p:cNvPr id="3" name="Textplatzhalter 2"/>
          <p:cNvSpPr>
            <a:spLocks noGrp="1"/>
          </p:cNvSpPr>
          <p:nvPr>
            <p:ph type="body" sz="quarter" idx="13"/>
          </p:nvPr>
        </p:nvSpPr>
        <p:spPr/>
        <p:txBody>
          <a:bodyPr>
            <a:normAutofit fontScale="92500" lnSpcReduction="20000"/>
          </a:bodyPr>
          <a:lstStyle/>
          <a:p>
            <a:pPr marL="0" indent="0" algn="l" defTabSz="457200">
              <a:spcBef>
                <a:spcPts val="768"/>
              </a:spcBef>
              <a:buNone/>
            </a:pPr>
            <a:r>
              <a:rPr lang="en-GB" sz="3200" b="1" i="0" dirty="0">
                <a:solidFill>
                  <a:schemeClr val="bg1">
                    <a:lumMod val="50000"/>
                  </a:schemeClr>
                </a:solidFill>
                <a:latin typeface="Arial"/>
                <a:ea typeface="+mn-ea"/>
                <a:cs typeface="Arial"/>
              </a:rPr>
              <a:t>INTERDISCIPLINARY</a:t>
            </a:r>
          </a:p>
        </p:txBody>
      </p:sp>
      <p:sp>
        <p:nvSpPr>
          <p:cNvPr id="6" name="Textplatzhalter 2"/>
          <p:cNvSpPr txBox="1">
            <a:spLocks/>
          </p:cNvSpPr>
          <p:nvPr/>
        </p:nvSpPr>
        <p:spPr>
          <a:xfrm>
            <a:off x="1331640" y="6032866"/>
            <a:ext cx="6336704" cy="825131"/>
          </a:xfrm>
          <a:prstGeom prst="rect">
            <a:avLst/>
          </a:prstGeom>
          <a:effectLst/>
        </p:spPr>
        <p:txBody>
          <a:bodyPr vert="horz"/>
          <a:lstStyle>
            <a:lvl1pPr marL="0" indent="0" algn="l" defTabSz="457200" rtl="0" eaLnBrk="1" latinLnBrk="0" hangingPunct="1">
              <a:spcBef>
                <a:spcPct val="20000"/>
              </a:spcBef>
              <a:buFont typeface="Arial"/>
              <a:buNone/>
              <a:defRPr sz="3200" b="0" kern="1200">
                <a:solidFill>
                  <a:schemeClr val="bg1">
                    <a:lumMod val="75000"/>
                  </a:schemeClr>
                </a:solidFill>
                <a:latin typeface="Arial"/>
                <a:ea typeface="+mn-ea"/>
                <a:cs typeface="Arial"/>
              </a:defRPr>
            </a:lvl1pPr>
            <a:lvl2pPr marL="457200" indent="0" algn="l" defTabSz="457200" rtl="0" eaLnBrk="1" latinLnBrk="0" hangingPunct="1">
              <a:spcBef>
                <a:spcPct val="20000"/>
              </a:spcBef>
              <a:buFont typeface="Arial"/>
              <a:buNone/>
              <a:defRPr sz="1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dist" defTabSz="457200">
              <a:buNone/>
            </a:pPr>
            <a:r>
              <a:rPr lang="en-GB" sz="1600" b="0" i="0" dirty="0">
                <a:solidFill>
                  <a:schemeClr val="tx1"/>
                </a:solidFill>
                <a:latin typeface="Arial" panose="020B0604020202020204" pitchFamily="34" charset="0"/>
                <a:cs typeface="Arial" panose="020B0604020202020204" pitchFamily="34" charset="0"/>
              </a:rPr>
              <a:t>Engineering / </a:t>
            </a:r>
            <a:r>
              <a:rPr lang="en-GB" sz="1600" dirty="0">
                <a:solidFill>
                  <a:schemeClr val="tx1"/>
                </a:solidFill>
                <a:latin typeface="Arial" panose="020B0604020202020204" pitchFamily="34" charset="0"/>
                <a:cs typeface="Arial" panose="020B0604020202020204" pitchFamily="34" charset="0"/>
              </a:rPr>
              <a:t>Business</a:t>
            </a:r>
            <a:r>
              <a:rPr lang="en-GB" sz="1600" b="0" i="0" dirty="0">
                <a:solidFill>
                  <a:schemeClr val="tx1"/>
                </a:solidFill>
                <a:latin typeface="Arial" panose="020B0604020202020204" pitchFamily="34" charset="0"/>
                <a:cs typeface="Arial" panose="020B0604020202020204" pitchFamily="34" charset="0"/>
              </a:rPr>
              <a:t> / Social Sciences / Design / </a:t>
            </a:r>
            <a:r>
              <a:rPr lang="en-GB" sz="1600" b="0" i="0" dirty="0">
                <a:solidFill>
                  <a:srgbClr val="DC052D"/>
                </a:solidFill>
                <a:latin typeface="Arial" panose="020B0604020202020204" pitchFamily="34" charset="0"/>
                <a:cs typeface="Arial" panose="020B0604020202020204" pitchFamily="34" charset="0"/>
              </a:rPr>
              <a:t>General Studies</a:t>
            </a:r>
          </a:p>
        </p:txBody>
      </p:sp>
      <p:pic>
        <p:nvPicPr>
          <p:cNvPr id="7" name="Bild 6" descr="M_Icons_Verlauf.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7942" y="747561"/>
            <a:ext cx="5478394" cy="5478394"/>
          </a:xfrm>
          <a:prstGeom prst="rect">
            <a:avLst/>
          </a:prstGeom>
        </p:spPr>
      </p:pic>
    </p:spTree>
    <p:extLst>
      <p:ext uri="{BB962C8B-B14F-4D97-AF65-F5344CB8AC3E}">
        <p14:creationId xmlns:p14="http://schemas.microsoft.com/office/powerpoint/2010/main" val="45841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descr="Koepfe_blau_gruen_gel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247" y="1800133"/>
            <a:ext cx="8150130" cy="3240413"/>
          </a:xfrm>
          <a:prstGeom prst="rect">
            <a:avLst/>
          </a:prstGeom>
        </p:spPr>
      </p:pic>
      <p:sp>
        <p:nvSpPr>
          <p:cNvPr id="2" name="Textplatzhalter 1"/>
          <p:cNvSpPr>
            <a:spLocks noGrp="1"/>
          </p:cNvSpPr>
          <p:nvPr>
            <p:ph type="body" sz="quarter" idx="11"/>
          </p:nvPr>
        </p:nvSpPr>
        <p:spPr/>
        <p:txBody>
          <a:bodyPr>
            <a:normAutofit lnSpcReduction="10000"/>
          </a:bodyPr>
          <a:lstStyle/>
          <a:p>
            <a:pPr marL="0" indent="0" algn="l" defTabSz="457200">
              <a:spcBef>
                <a:spcPts val="768"/>
              </a:spcBef>
              <a:buNone/>
            </a:pPr>
            <a:r>
              <a:rPr lang="de-DE" sz="2800" dirty="0">
                <a:solidFill>
                  <a:schemeClr val="bg1">
                    <a:lumMod val="50000"/>
                  </a:schemeClr>
                </a:solidFill>
              </a:rPr>
              <a:t>THEIR OWN PROFILE</a:t>
            </a:r>
            <a:endParaRPr lang="de-DE" sz="2800" b="1" i="0" dirty="0">
              <a:solidFill>
                <a:schemeClr val="bg1">
                  <a:lumMod val="50000"/>
                </a:schemeClr>
              </a:solidFill>
              <a:latin typeface="Arial"/>
              <a:ea typeface="+mn-ea"/>
              <a:cs typeface="Arial"/>
            </a:endParaRPr>
          </a:p>
        </p:txBody>
      </p:sp>
      <p:sp>
        <p:nvSpPr>
          <p:cNvPr id="3" name="Textplatzhalter 2"/>
          <p:cNvSpPr>
            <a:spLocks noGrp="1"/>
          </p:cNvSpPr>
          <p:nvPr>
            <p:ph type="body" sz="quarter" idx="13"/>
          </p:nvPr>
        </p:nvSpPr>
        <p:spPr>
          <a:xfrm>
            <a:off x="722312" y="505247"/>
            <a:ext cx="8051574" cy="477838"/>
          </a:xfrm>
        </p:spPr>
        <p:txBody>
          <a:bodyPr>
            <a:normAutofit lnSpcReduction="10000"/>
          </a:bodyPr>
          <a:lstStyle/>
          <a:p>
            <a:pPr marL="0" indent="0" algn="l" defTabSz="457200">
              <a:spcBef>
                <a:spcPts val="768"/>
              </a:spcBef>
              <a:buNone/>
            </a:pPr>
            <a:r>
              <a:rPr lang="de-DE" sz="2800" b="1" i="0" dirty="0">
                <a:solidFill>
                  <a:srgbClr val="DC052D"/>
                </a:solidFill>
                <a:latin typeface="Arial"/>
                <a:ea typeface="+mn-ea"/>
                <a:cs typeface="Arial"/>
              </a:rPr>
              <a:t>OUR STUDENTS </a:t>
            </a:r>
            <a:r>
              <a:rPr lang="de-DE" sz="2800" b="1" i="0" dirty="0">
                <a:solidFill>
                  <a:schemeClr val="bg1">
                    <a:lumMod val="50000"/>
                  </a:schemeClr>
                </a:solidFill>
                <a:latin typeface="Arial"/>
                <a:ea typeface="+mn-ea"/>
                <a:cs typeface="Arial"/>
              </a:rPr>
              <a:t>SHAPE </a:t>
            </a:r>
          </a:p>
        </p:txBody>
      </p:sp>
      <p:grpSp>
        <p:nvGrpSpPr>
          <p:cNvPr id="16" name="Gruppierung 15"/>
          <p:cNvGrpSpPr/>
          <p:nvPr/>
        </p:nvGrpSpPr>
        <p:grpSpPr>
          <a:xfrm>
            <a:off x="843776" y="5843331"/>
            <a:ext cx="4488245" cy="338554"/>
            <a:chOff x="843776" y="6072083"/>
            <a:chExt cx="4488245" cy="338554"/>
          </a:xfrm>
        </p:grpSpPr>
        <p:sp>
          <p:nvSpPr>
            <p:cNvPr id="9" name="Rechteck 8"/>
            <p:cNvSpPr/>
            <p:nvPr/>
          </p:nvSpPr>
          <p:spPr>
            <a:xfrm>
              <a:off x="843776" y="6112548"/>
              <a:ext cx="216000" cy="216000"/>
            </a:xfrm>
            <a:prstGeom prst="rect">
              <a:avLst/>
            </a:prstGeom>
            <a:solidFill>
              <a:srgbClr val="319E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extfeld 5"/>
            <p:cNvSpPr txBox="1"/>
            <p:nvPr/>
          </p:nvSpPr>
          <p:spPr>
            <a:xfrm>
              <a:off x="1097177" y="6072083"/>
              <a:ext cx="4234844" cy="338554"/>
            </a:xfrm>
            <a:prstGeom prst="rect">
              <a:avLst/>
            </a:prstGeom>
            <a:noFill/>
          </p:spPr>
          <p:txBody>
            <a:bodyPr wrap="square" rtlCol="0">
              <a:spAutoFit/>
            </a:bodyPr>
            <a:lstStyle/>
            <a:p>
              <a:pPr algn="l" defTabSz="457200">
                <a:buNone/>
              </a:pPr>
              <a:r>
                <a:rPr lang="de-DE" sz="1600" b="0" i="0" dirty="0">
                  <a:solidFill>
                    <a:srgbClr val="000000"/>
                  </a:solidFill>
                  <a:latin typeface="Arial"/>
                  <a:ea typeface="+mn-ea"/>
                  <a:cs typeface="Arial"/>
                </a:rPr>
                <a:t>Education </a:t>
              </a:r>
              <a:r>
                <a:rPr lang="de-DE" sz="1600" b="0" i="0" dirty="0" err="1">
                  <a:solidFill>
                    <a:srgbClr val="000000"/>
                  </a:solidFill>
                  <a:latin typeface="Arial"/>
                  <a:ea typeface="+mn-ea"/>
                  <a:cs typeface="Arial"/>
                </a:rPr>
                <a:t>for</a:t>
              </a:r>
              <a:r>
                <a:rPr lang="de-DE" sz="1600" b="0" i="0" dirty="0">
                  <a:solidFill>
                    <a:srgbClr val="000000"/>
                  </a:solidFill>
                  <a:latin typeface="Arial"/>
                  <a:ea typeface="+mn-ea"/>
                  <a:cs typeface="Arial"/>
                </a:rPr>
                <a:t> </a:t>
              </a:r>
              <a:r>
                <a:rPr lang="de-DE" sz="1600" b="0" i="0" dirty="0" err="1">
                  <a:solidFill>
                    <a:srgbClr val="000000"/>
                  </a:solidFill>
                  <a:latin typeface="Arial"/>
                  <a:ea typeface="+mn-ea"/>
                  <a:cs typeface="Arial"/>
                </a:rPr>
                <a:t>sustainable</a:t>
              </a:r>
              <a:r>
                <a:rPr lang="de-DE" sz="1600" b="0" i="0" dirty="0">
                  <a:solidFill>
                    <a:srgbClr val="000000"/>
                  </a:solidFill>
                  <a:latin typeface="Arial"/>
                  <a:ea typeface="+mn-ea"/>
                  <a:cs typeface="Arial"/>
                </a:rPr>
                <a:t> </a:t>
              </a:r>
              <a:r>
                <a:rPr lang="de-DE" sz="1600" b="0" i="0" dirty="0" err="1">
                  <a:solidFill>
                    <a:srgbClr val="000000"/>
                  </a:solidFill>
                  <a:latin typeface="Arial"/>
                  <a:ea typeface="+mn-ea"/>
                  <a:cs typeface="Arial"/>
                </a:rPr>
                <a:t>development</a:t>
              </a:r>
              <a:endParaRPr lang="de-DE" sz="1600" b="0" i="0" dirty="0">
                <a:solidFill>
                  <a:srgbClr val="000000"/>
                </a:solidFill>
                <a:latin typeface="Arial"/>
                <a:ea typeface="+mn-ea"/>
                <a:cs typeface="Arial"/>
              </a:endParaRPr>
            </a:p>
          </p:txBody>
        </p:sp>
      </p:grpSp>
      <p:grpSp>
        <p:nvGrpSpPr>
          <p:cNvPr id="8" name="Gruppierung 7"/>
          <p:cNvGrpSpPr/>
          <p:nvPr/>
        </p:nvGrpSpPr>
        <p:grpSpPr>
          <a:xfrm>
            <a:off x="843776" y="5480868"/>
            <a:ext cx="4247535" cy="338554"/>
            <a:chOff x="843776" y="5709620"/>
            <a:chExt cx="4247535" cy="338554"/>
          </a:xfrm>
        </p:grpSpPr>
        <p:sp>
          <p:nvSpPr>
            <p:cNvPr id="4" name="Textfeld 3"/>
            <p:cNvSpPr txBox="1"/>
            <p:nvPr/>
          </p:nvSpPr>
          <p:spPr>
            <a:xfrm>
              <a:off x="1073405" y="5709620"/>
              <a:ext cx="4017906" cy="338554"/>
            </a:xfrm>
            <a:prstGeom prst="rect">
              <a:avLst/>
            </a:prstGeom>
            <a:noFill/>
          </p:spPr>
          <p:txBody>
            <a:bodyPr wrap="square" rtlCol="0">
              <a:spAutoFit/>
            </a:bodyPr>
            <a:lstStyle/>
            <a:p>
              <a:pPr algn="l" defTabSz="457200">
                <a:buNone/>
              </a:pPr>
              <a:r>
                <a:rPr lang="de-DE" sz="1600" b="0" i="0" dirty="0" err="1">
                  <a:solidFill>
                    <a:srgbClr val="000000"/>
                  </a:solidFill>
                  <a:latin typeface="Arial"/>
                  <a:ea typeface="+mn-ea"/>
                  <a:cs typeface="Arial"/>
                </a:rPr>
                <a:t>Entrepreneurial</a:t>
              </a:r>
              <a:r>
                <a:rPr lang="de-DE" sz="1600" b="0" i="0" dirty="0">
                  <a:solidFill>
                    <a:srgbClr val="000000"/>
                  </a:solidFill>
                  <a:latin typeface="Arial"/>
                  <a:ea typeface="+mn-ea"/>
                  <a:cs typeface="Arial"/>
                </a:rPr>
                <a:t> </a:t>
              </a:r>
              <a:r>
                <a:rPr lang="de-DE" sz="1600" b="0" i="0" dirty="0" err="1">
                  <a:solidFill>
                    <a:srgbClr val="000000"/>
                  </a:solidFill>
                  <a:latin typeface="Arial"/>
                  <a:ea typeface="+mn-ea"/>
                  <a:cs typeface="Arial"/>
                </a:rPr>
                <a:t>thinking</a:t>
              </a:r>
              <a:r>
                <a:rPr lang="de-DE" sz="1600" b="0" i="0" dirty="0">
                  <a:solidFill>
                    <a:srgbClr val="000000"/>
                  </a:solidFill>
                  <a:latin typeface="Arial"/>
                  <a:ea typeface="+mn-ea"/>
                  <a:cs typeface="Arial"/>
                </a:rPr>
                <a:t> and </a:t>
              </a:r>
              <a:r>
                <a:rPr lang="de-DE" sz="1600" b="0" i="0" dirty="0" err="1">
                  <a:solidFill>
                    <a:srgbClr val="000000"/>
                  </a:solidFill>
                  <a:latin typeface="Arial"/>
                  <a:ea typeface="+mn-ea"/>
                  <a:cs typeface="Arial"/>
                </a:rPr>
                <a:t>action</a:t>
              </a:r>
              <a:endParaRPr lang="de-DE" sz="1600" b="0" i="0" dirty="0">
                <a:solidFill>
                  <a:srgbClr val="000000"/>
                </a:solidFill>
                <a:latin typeface="Arial"/>
                <a:ea typeface="+mn-ea"/>
                <a:cs typeface="Arial"/>
              </a:endParaRPr>
            </a:p>
          </p:txBody>
        </p:sp>
        <p:sp>
          <p:nvSpPr>
            <p:cNvPr id="7" name="Rechteck 6"/>
            <p:cNvSpPr/>
            <p:nvPr/>
          </p:nvSpPr>
          <p:spPr>
            <a:xfrm>
              <a:off x="843776" y="5748202"/>
              <a:ext cx="216000" cy="216000"/>
            </a:xfrm>
            <a:prstGeom prst="rect">
              <a:avLst/>
            </a:prstGeom>
            <a:solidFill>
              <a:srgbClr val="0E71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5" name="Gruppierung 4"/>
          <p:cNvGrpSpPr/>
          <p:nvPr/>
        </p:nvGrpSpPr>
        <p:grpSpPr>
          <a:xfrm>
            <a:off x="843776" y="6200172"/>
            <a:ext cx="5633941" cy="338554"/>
            <a:chOff x="843776" y="6428924"/>
            <a:chExt cx="5633941" cy="338554"/>
          </a:xfrm>
        </p:grpSpPr>
        <p:sp>
          <p:nvSpPr>
            <p:cNvPr id="13" name="Textfeld 12"/>
            <p:cNvSpPr txBox="1"/>
            <p:nvPr/>
          </p:nvSpPr>
          <p:spPr>
            <a:xfrm>
              <a:off x="1097177" y="6428924"/>
              <a:ext cx="5380540" cy="338554"/>
            </a:xfrm>
            <a:prstGeom prst="rect">
              <a:avLst/>
            </a:prstGeom>
            <a:noFill/>
          </p:spPr>
          <p:txBody>
            <a:bodyPr wrap="square" rtlCol="0">
              <a:spAutoFit/>
            </a:bodyPr>
            <a:lstStyle/>
            <a:p>
              <a:pPr algn="l" defTabSz="457200">
                <a:buNone/>
              </a:pPr>
              <a:r>
                <a:rPr lang="de-DE" sz="1600" b="0" i="0" dirty="0">
                  <a:solidFill>
                    <a:srgbClr val="000000"/>
                  </a:solidFill>
                  <a:latin typeface="Arial"/>
                  <a:ea typeface="+mn-ea"/>
                  <a:cs typeface="Arial"/>
                </a:rPr>
                <a:t>International </a:t>
              </a:r>
              <a:r>
                <a:rPr lang="de-DE" sz="1600" b="0" i="0" dirty="0" err="1">
                  <a:solidFill>
                    <a:srgbClr val="000000"/>
                  </a:solidFill>
                  <a:latin typeface="Arial"/>
                  <a:ea typeface="+mn-ea"/>
                  <a:cs typeface="Arial"/>
                </a:rPr>
                <a:t>experience</a:t>
              </a:r>
              <a:r>
                <a:rPr lang="de-DE" sz="1600" b="0" i="0" dirty="0">
                  <a:solidFill>
                    <a:srgbClr val="000000"/>
                  </a:solidFill>
                  <a:latin typeface="Arial"/>
                  <a:ea typeface="+mn-ea"/>
                  <a:cs typeface="Arial"/>
                </a:rPr>
                <a:t> and </a:t>
              </a:r>
              <a:r>
                <a:rPr lang="de-DE" sz="1600" b="0" i="0" dirty="0" err="1">
                  <a:solidFill>
                    <a:srgbClr val="000000"/>
                  </a:solidFill>
                  <a:latin typeface="Arial"/>
                  <a:ea typeface="+mn-ea"/>
                  <a:cs typeface="Arial"/>
                </a:rPr>
                <a:t>intercultural</a:t>
              </a:r>
              <a:r>
                <a:rPr lang="de-DE" sz="1600" b="0" i="0" dirty="0">
                  <a:solidFill>
                    <a:srgbClr val="000000"/>
                  </a:solidFill>
                  <a:latin typeface="Arial"/>
                  <a:ea typeface="+mn-ea"/>
                  <a:cs typeface="Arial"/>
                </a:rPr>
                <a:t> </a:t>
              </a:r>
              <a:r>
                <a:rPr lang="de-DE" sz="1600" b="0" i="0" dirty="0" err="1">
                  <a:solidFill>
                    <a:srgbClr val="000000"/>
                  </a:solidFill>
                  <a:latin typeface="Arial"/>
                  <a:ea typeface="+mn-ea"/>
                  <a:cs typeface="Arial"/>
                </a:rPr>
                <a:t>skills</a:t>
              </a:r>
              <a:endParaRPr lang="de-DE" sz="1600" b="0" i="0" dirty="0">
                <a:solidFill>
                  <a:srgbClr val="000000"/>
                </a:solidFill>
                <a:latin typeface="Arial"/>
                <a:ea typeface="+mn-ea"/>
                <a:cs typeface="Arial"/>
              </a:endParaRPr>
            </a:p>
          </p:txBody>
        </p:sp>
        <p:sp>
          <p:nvSpPr>
            <p:cNvPr id="14" name="Rechteck 13"/>
            <p:cNvSpPr/>
            <p:nvPr/>
          </p:nvSpPr>
          <p:spPr>
            <a:xfrm>
              <a:off x="843776" y="6469994"/>
              <a:ext cx="216000" cy="216000"/>
            </a:xfrm>
            <a:prstGeom prst="rect">
              <a:avLst/>
            </a:prstGeom>
            <a:solidFill>
              <a:srgbClr val="F39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15" name="Bild 14" descr="Profil_Pfeil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1124" y="1009661"/>
            <a:ext cx="698884" cy="397920"/>
          </a:xfrm>
          <a:prstGeom prst="rect">
            <a:avLst/>
          </a:prstGeom>
        </p:spPr>
      </p:pic>
    </p:spTree>
    <p:extLst>
      <p:ext uri="{BB962C8B-B14F-4D97-AF65-F5344CB8AC3E}">
        <p14:creationId xmlns:p14="http://schemas.microsoft.com/office/powerpoint/2010/main" val="275238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unternehmerisch2_praesentation.jp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065059" y="1906944"/>
            <a:ext cx="3928554" cy="4951056"/>
          </a:xfrm>
          <a:prstGeom prst="rect">
            <a:avLst/>
          </a:prstGeom>
        </p:spPr>
      </p:pic>
      <p:sp>
        <p:nvSpPr>
          <p:cNvPr id="4" name="Titel 2"/>
          <p:cNvSpPr txBox="1">
            <a:spLocks/>
          </p:cNvSpPr>
          <p:nvPr/>
        </p:nvSpPr>
        <p:spPr>
          <a:xfrm>
            <a:off x="725991" y="2113265"/>
            <a:ext cx="4040296" cy="1102536"/>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lnSpc>
                <a:spcPct val="130000"/>
              </a:lnSpc>
              <a:buNone/>
            </a:pPr>
            <a:endParaRPr lang="en-GB" sz="1600" dirty="0">
              <a:solidFill>
                <a:srgbClr val="0E71B8"/>
              </a:solidFill>
              <a:latin typeface="Arial"/>
              <a:cs typeface="Arial"/>
            </a:endParaRPr>
          </a:p>
          <a:p>
            <a:pPr marL="36576" algn="l" defTabSz="457200">
              <a:lnSpc>
                <a:spcPct val="130000"/>
              </a:lnSpc>
              <a:buNone/>
            </a:pPr>
            <a:r>
              <a:rPr lang="en-GB" sz="1600" b="1" i="0" dirty="0">
                <a:solidFill>
                  <a:srgbClr val="0E71B8"/>
                </a:solidFill>
                <a:latin typeface="Arial"/>
                <a:ea typeface="+mn-ea"/>
                <a:cs typeface="Arial"/>
              </a:rPr>
              <a:t>Courses based on "real projects"</a:t>
            </a:r>
          </a:p>
        </p:txBody>
      </p:sp>
      <p:sp>
        <p:nvSpPr>
          <p:cNvPr id="16" name="Titel 2"/>
          <p:cNvSpPr txBox="1">
            <a:spLocks/>
          </p:cNvSpPr>
          <p:nvPr/>
        </p:nvSpPr>
        <p:spPr>
          <a:xfrm>
            <a:off x="727203" y="3036290"/>
            <a:ext cx="4040296" cy="428150"/>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lnSpc>
                <a:spcPct val="130000"/>
              </a:lnSpc>
              <a:buNone/>
            </a:pPr>
            <a:r>
              <a:rPr lang="en-GB" sz="1600" b="1" i="0" dirty="0">
                <a:solidFill>
                  <a:srgbClr val="0E71B8"/>
                </a:solidFill>
                <a:latin typeface="Arial"/>
                <a:ea typeface="+mn-ea"/>
                <a:cs typeface="Arial"/>
              </a:rPr>
              <a:t>Lecture series on social innovation</a:t>
            </a:r>
          </a:p>
        </p:txBody>
      </p:sp>
      <p:sp>
        <p:nvSpPr>
          <p:cNvPr id="20" name="Titel 2"/>
          <p:cNvSpPr txBox="1">
            <a:spLocks/>
          </p:cNvSpPr>
          <p:nvPr/>
        </p:nvSpPr>
        <p:spPr>
          <a:xfrm>
            <a:off x="727203" y="3756466"/>
            <a:ext cx="4040296" cy="621153"/>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dirty="0" err="1">
                <a:solidFill>
                  <a:srgbClr val="0E71B8"/>
                </a:solidFill>
                <a:latin typeface="Arial"/>
                <a:ea typeface="+mn-ea"/>
                <a:cs typeface="Arial"/>
              </a:rPr>
              <a:t>S</a:t>
            </a:r>
            <a:r>
              <a:rPr lang="en-GB" sz="1600" b="1" i="0" dirty="0" err="1">
                <a:solidFill>
                  <a:srgbClr val="0E71B8"/>
                </a:solidFill>
                <a:latin typeface="Arial"/>
                <a:ea typeface="+mn-ea"/>
                <a:cs typeface="Arial"/>
              </a:rPr>
              <a:t>tartup</a:t>
            </a:r>
            <a:r>
              <a:rPr lang="en-GB" sz="1600" b="1" i="0" dirty="0">
                <a:solidFill>
                  <a:srgbClr val="0E71B8"/>
                </a:solidFill>
                <a:latin typeface="Arial"/>
                <a:ea typeface="+mn-ea"/>
                <a:cs typeface="Arial"/>
              </a:rPr>
              <a:t> support at the </a:t>
            </a:r>
            <a:r>
              <a:rPr lang="en-GB" sz="1600" b="1" i="0" dirty="0" err="1">
                <a:solidFill>
                  <a:srgbClr val="0E71B8"/>
                </a:solidFill>
                <a:latin typeface="Arial"/>
                <a:ea typeface="+mn-ea"/>
                <a:cs typeface="Arial"/>
              </a:rPr>
              <a:t>Strascheg</a:t>
            </a:r>
            <a:r>
              <a:rPr lang="en-GB" sz="1600" b="1" i="0" dirty="0">
                <a:solidFill>
                  <a:srgbClr val="0E71B8"/>
                </a:solidFill>
                <a:latin typeface="Arial"/>
                <a:ea typeface="+mn-ea"/>
                <a:cs typeface="Arial"/>
              </a:rPr>
              <a:t> </a:t>
            </a:r>
            <a:r>
              <a:rPr lang="en-GB" sz="1600" b="1" i="0" dirty="0" err="1">
                <a:solidFill>
                  <a:srgbClr val="0E71B8"/>
                </a:solidFill>
                <a:latin typeface="Arial"/>
                <a:ea typeface="+mn-ea"/>
                <a:cs typeface="Arial"/>
              </a:rPr>
              <a:t>Center</a:t>
            </a:r>
            <a:r>
              <a:rPr lang="en-GB" sz="1600" b="1" i="0" dirty="0">
                <a:solidFill>
                  <a:srgbClr val="0E71B8"/>
                </a:solidFill>
                <a:latin typeface="Arial"/>
                <a:ea typeface="+mn-ea"/>
                <a:cs typeface="Arial"/>
              </a:rPr>
              <a:t> for Entrepreneurship</a:t>
            </a:r>
          </a:p>
        </p:txBody>
      </p:sp>
      <p:sp>
        <p:nvSpPr>
          <p:cNvPr id="22" name="Titel 2"/>
          <p:cNvSpPr txBox="1">
            <a:spLocks/>
          </p:cNvSpPr>
          <p:nvPr/>
        </p:nvSpPr>
        <p:spPr>
          <a:xfrm>
            <a:off x="727203" y="4556450"/>
            <a:ext cx="4040296" cy="428052"/>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a:solidFill>
                  <a:srgbClr val="0E71B8"/>
                </a:solidFill>
                <a:latin typeface="Arial"/>
                <a:ea typeface="+mn-ea"/>
                <a:cs typeface="Arial"/>
              </a:rPr>
              <a:t>"Entrepreneurship" certificate programme</a:t>
            </a:r>
          </a:p>
          <a:p>
            <a:pPr marL="36576" algn="l" defTabSz="457200">
              <a:buNone/>
            </a:pPr>
            <a:r>
              <a:rPr lang="en-GB" sz="1600" b="0" i="0" dirty="0">
                <a:solidFill>
                  <a:schemeClr val="bg1">
                    <a:lumMod val="65000"/>
                  </a:schemeClr>
                </a:solidFill>
                <a:latin typeface="Arial"/>
                <a:ea typeface="+mn-ea"/>
                <a:cs typeface="Arial"/>
              </a:rPr>
              <a:t> </a:t>
            </a:r>
          </a:p>
        </p:txBody>
      </p:sp>
      <p:sp>
        <p:nvSpPr>
          <p:cNvPr id="2" name="Textplatzhalter 1"/>
          <p:cNvSpPr>
            <a:spLocks noGrp="1"/>
          </p:cNvSpPr>
          <p:nvPr>
            <p:ph type="body" sz="quarter" idx="11"/>
          </p:nvPr>
        </p:nvSpPr>
        <p:spPr/>
        <p:txBody>
          <a:bodyPr>
            <a:normAutofit fontScale="92500" lnSpcReduction="20000"/>
          </a:bodyPr>
          <a:lstStyle/>
          <a:p>
            <a:pPr marL="0" indent="0" algn="l" defTabSz="457200">
              <a:spcBef>
                <a:spcPts val="768"/>
              </a:spcBef>
              <a:buNone/>
            </a:pPr>
            <a:r>
              <a:rPr lang="en-GB" sz="3200" b="1" i="0">
                <a:solidFill>
                  <a:srgbClr val="0E71B8"/>
                </a:solidFill>
                <a:latin typeface="Arial"/>
                <a:ea typeface="+mn-ea"/>
                <a:cs typeface="Arial"/>
              </a:rPr>
              <a:t>ENTREPRENEURIAL</a:t>
            </a:r>
          </a:p>
        </p:txBody>
      </p:sp>
      <p:sp>
        <p:nvSpPr>
          <p:cNvPr id="3" name="Textplatzhalter 2"/>
          <p:cNvSpPr>
            <a:spLocks noGrp="1"/>
          </p:cNvSpPr>
          <p:nvPr>
            <p:ph type="body" sz="quarter" idx="13"/>
          </p:nvPr>
        </p:nvSpPr>
        <p:spPr/>
        <p:txBody>
          <a:bodyPr>
            <a:normAutofit fontScale="92500" lnSpcReduction="20000"/>
          </a:bodyPr>
          <a:lstStyle/>
          <a:p>
            <a:pPr marL="0" indent="0" algn="l" defTabSz="457200">
              <a:spcBef>
                <a:spcPts val="768"/>
              </a:spcBef>
              <a:buNone/>
            </a:pPr>
            <a:r>
              <a:rPr lang="en-GB" sz="3200" b="1" i="0">
                <a:solidFill>
                  <a:schemeClr val="bg1">
                    <a:lumMod val="50000"/>
                  </a:schemeClr>
                </a:solidFill>
              </a:rPr>
              <a:t>THIS MEANS THEY ARE...</a:t>
            </a:r>
          </a:p>
          <a:p>
            <a:pPr marL="0" indent="0" algn="l" defTabSz="457200">
              <a:spcBef>
                <a:spcPts val="0"/>
              </a:spcBef>
              <a:buNone/>
            </a:pPr>
            <a:endParaRPr lang="en-GB"/>
          </a:p>
        </p:txBody>
      </p:sp>
      <p:pic>
        <p:nvPicPr>
          <p:cNvPr id="10" name="Bild 9" descr="wuerfel_bla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994" y="2365262"/>
            <a:ext cx="410312" cy="432000"/>
          </a:xfrm>
          <a:prstGeom prst="rect">
            <a:avLst/>
          </a:prstGeom>
        </p:spPr>
      </p:pic>
      <p:pic>
        <p:nvPicPr>
          <p:cNvPr id="18" name="Bild 17" descr="wuerfel_bla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995" y="3032441"/>
            <a:ext cx="410311" cy="431999"/>
          </a:xfrm>
          <a:prstGeom prst="rect">
            <a:avLst/>
          </a:prstGeom>
        </p:spPr>
      </p:pic>
      <p:pic>
        <p:nvPicPr>
          <p:cNvPr id="21" name="Bild 20" descr="wuerfel_blau.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994" y="3756466"/>
            <a:ext cx="396000" cy="416931"/>
          </a:xfrm>
          <a:prstGeom prst="rect">
            <a:avLst/>
          </a:prstGeom>
        </p:spPr>
      </p:pic>
      <p:pic>
        <p:nvPicPr>
          <p:cNvPr id="23" name="Bild 22" descr="wuerfel_bla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783" y="4552503"/>
            <a:ext cx="410311" cy="431999"/>
          </a:xfrm>
          <a:prstGeom prst="rect">
            <a:avLst/>
          </a:prstGeom>
        </p:spPr>
      </p:pic>
      <p:pic>
        <p:nvPicPr>
          <p:cNvPr id="13" name="Bild 22" descr="wuerfel_blau.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838" y="5190829"/>
            <a:ext cx="410311" cy="431999"/>
          </a:xfrm>
          <a:prstGeom prst="rect">
            <a:avLst/>
          </a:prstGeom>
        </p:spPr>
      </p:pic>
      <p:sp>
        <p:nvSpPr>
          <p:cNvPr id="15" name="Titel 2"/>
          <p:cNvSpPr txBox="1">
            <a:spLocks/>
          </p:cNvSpPr>
          <p:nvPr/>
        </p:nvSpPr>
        <p:spPr>
          <a:xfrm>
            <a:off x="722313" y="5209065"/>
            <a:ext cx="4040296" cy="428052"/>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lnSpc>
                <a:spcPct val="130000"/>
              </a:lnSpc>
              <a:buNone/>
            </a:pPr>
            <a:r>
              <a:rPr lang="en-GB" sz="1600" b="1" i="0" dirty="0">
                <a:solidFill>
                  <a:srgbClr val="0E71B8"/>
                </a:solidFill>
                <a:latin typeface="Arial"/>
                <a:ea typeface="+mn-ea"/>
                <a:cs typeface="Arial"/>
              </a:rPr>
              <a:t>Social Entrepreneurship Academy</a:t>
            </a:r>
          </a:p>
          <a:p>
            <a:pPr marL="36576" algn="l" defTabSz="457200">
              <a:lnSpc>
                <a:spcPct val="130000"/>
              </a:lnSpc>
              <a:buNone/>
            </a:pPr>
            <a:r>
              <a:rPr lang="en-GB" sz="1600" b="0" i="0" dirty="0">
                <a:solidFill>
                  <a:schemeClr val="bg1">
                    <a:lumMod val="65000"/>
                  </a:schemeClr>
                </a:solidFill>
                <a:latin typeface="Arial"/>
                <a:ea typeface="+mn-ea"/>
                <a:cs typeface="Arial"/>
              </a:rPr>
              <a:t> </a:t>
            </a:r>
          </a:p>
        </p:txBody>
      </p:sp>
    </p:spTree>
    <p:extLst>
      <p:ext uri="{BB962C8B-B14F-4D97-AF65-F5344CB8AC3E}">
        <p14:creationId xmlns:p14="http://schemas.microsoft.com/office/powerpoint/2010/main" val="33156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50000" decel="50000" fill="hold" nodeType="afterEffect">
                                  <p:stCondLst>
                                    <p:cond delay="0"/>
                                  </p:stCondLst>
                                  <p:childTnLst>
                                    <p:animMotion origin="layout" path="M 0.0007 -0.0007 L 0.72223 0.11319 " pathEditMode="relative" ptsTypes="AA">
                                      <p:cBhvr>
                                        <p:cTn id="11" dur="2000" fill="hold"/>
                                        <p:tgtEl>
                                          <p:spTgt spid="10"/>
                                        </p:tgtEl>
                                        <p:attrNameLst>
                                          <p:attrName>ppt_x</p:attrName>
                                          <p:attrName>ppt_y</p:attrName>
                                        </p:attrNameLst>
                                      </p:cBhvr>
                                    </p:animMotion>
                                  </p:childTnLst>
                                  <p:subTnLst>
                                    <p:set>
                                      <p:cBhvr override="childStyle">
                                        <p:cTn dur="1" fill="hold" display="0" masterRel="sameClick" afterEffect="1">
                                          <p:stCondLst>
                                            <p:cond evt="end" delay="0">
                                              <p:tn val="10"/>
                                            </p:cond>
                                          </p:stCondLst>
                                        </p:cTn>
                                        <p:tgtEl>
                                          <p:spTgt spid="1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5.55556E-6 3.33333E-6 L 0.72171 0.01828 " pathEditMode="relative" ptsTypes="AA">
                                      <p:cBhvr>
                                        <p:cTn id="20" dur="2000" fill="hold"/>
                                        <p:tgtEl>
                                          <p:spTgt spid="18"/>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1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0"/>
                            </p:stCondLst>
                            <p:childTnLst>
                              <p:par>
                                <p:cTn id="28" presetID="0" presetClass="path" presetSubtype="0" accel="50000" decel="50000" fill="hold" nodeType="afterEffect">
                                  <p:stCondLst>
                                    <p:cond delay="0"/>
                                  </p:stCondLst>
                                  <p:childTnLst>
                                    <p:animMotion origin="layout" path="M -4.44444E-6 3.7037E-7 L 0.7224 -0.08426 " pathEditMode="relative" ptsTypes="AA">
                                      <p:cBhvr>
                                        <p:cTn id="29" dur="2000" fill="hold"/>
                                        <p:tgtEl>
                                          <p:spTgt spid="21"/>
                                        </p:tgtEl>
                                        <p:attrNameLst>
                                          <p:attrName>ppt_x</p:attrName>
                                          <p:attrName>ppt_y</p:attrName>
                                        </p:attrNameLst>
                                      </p:cBhvr>
                                    </p:animMotion>
                                  </p:childTnLst>
                                  <p:subTnLst>
                                    <p:set>
                                      <p:cBhvr override="childStyle">
                                        <p:cTn dur="1" fill="hold" display="0" masterRel="sameClick" afterEffect="1">
                                          <p:stCondLst>
                                            <p:cond evt="end" delay="0">
                                              <p:tn val="28"/>
                                            </p:cond>
                                          </p:stCondLst>
                                        </p:cTn>
                                        <p:tgtEl>
                                          <p:spTgt spid="21"/>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par>
                          <p:cTn id="36" fill="hold">
                            <p:stCondLst>
                              <p:cond delay="0"/>
                            </p:stCondLst>
                            <p:childTnLst>
                              <p:par>
                                <p:cTn id="37" presetID="0" presetClass="path" presetSubtype="0" accel="50000" decel="50000" fill="hold" nodeType="afterEffect">
                                  <p:stCondLst>
                                    <p:cond delay="0"/>
                                  </p:stCondLst>
                                  <p:childTnLst>
                                    <p:animMotion origin="layout" path="M -4.72222E-6 -0.00069 L 0.72188 -0.20324 " pathEditMode="relative" ptsTypes="AA">
                                      <p:cBhvr>
                                        <p:cTn id="38" dur="2000" fill="hold"/>
                                        <p:tgtEl>
                                          <p:spTgt spid="23"/>
                                        </p:tgtEl>
                                        <p:attrNameLst>
                                          <p:attrName>ppt_x</p:attrName>
                                          <p:attrName>ppt_y</p:attrName>
                                        </p:attrNameLst>
                                      </p:cBhvr>
                                    </p:animMotion>
                                  </p:childTnLst>
                                  <p:subTnLst>
                                    <p:set>
                                      <p:cBhvr override="childStyle">
                                        <p:cTn dur="1" fill="hold" display="0" masterRel="sameClick" afterEffect="1">
                                          <p:stCondLst>
                                            <p:cond evt="end" delay="0">
                                              <p:tn val="37"/>
                                            </p:cond>
                                          </p:stCondLst>
                                        </p:cTn>
                                        <p:tgtEl>
                                          <p:spTgt spid="2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par>
                          <p:cTn id="45" fill="hold">
                            <p:stCondLst>
                              <p:cond delay="0"/>
                            </p:stCondLst>
                            <p:childTnLst>
                              <p:par>
                                <p:cTn id="46" presetID="0" presetClass="path" presetSubtype="0" accel="50000" decel="50000" fill="hold" nodeType="afterEffect">
                                  <p:stCondLst>
                                    <p:cond delay="0"/>
                                  </p:stCondLst>
                                  <p:childTnLst>
                                    <p:animMotion origin="layout" path="M -2.77778E-7 -0.0007 L 0.72257 -0.2963 " pathEditMode="relative" ptsTypes="AA">
                                      <p:cBhvr>
                                        <p:cTn id="47"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20" grpId="0"/>
      <p:bldP spid="2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nachhaltig2_praesentation.jp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5047308" y="1897528"/>
            <a:ext cx="4096691" cy="4974972"/>
          </a:xfrm>
          <a:prstGeom prst="rect">
            <a:avLst/>
          </a:prstGeom>
        </p:spPr>
      </p:pic>
      <p:sp>
        <p:nvSpPr>
          <p:cNvPr id="10" name="Titel 2"/>
          <p:cNvSpPr txBox="1">
            <a:spLocks/>
          </p:cNvSpPr>
          <p:nvPr/>
        </p:nvSpPr>
        <p:spPr>
          <a:xfrm>
            <a:off x="738170" y="4947856"/>
            <a:ext cx="4040296" cy="804734"/>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a:solidFill>
                  <a:srgbClr val="319E37"/>
                </a:solidFill>
                <a:latin typeface="Arial"/>
                <a:ea typeface="+mn-ea"/>
                <a:cs typeface="Arial"/>
              </a:rPr>
              <a:t>Research and development on sustainability issues </a:t>
            </a:r>
            <a:br>
              <a:rPr lang="en-GB" sz="1600" b="1" i="0" dirty="0">
                <a:solidFill>
                  <a:srgbClr val="319E37"/>
                </a:solidFill>
                <a:latin typeface="Arial"/>
                <a:ea typeface="+mn-ea"/>
                <a:cs typeface="Arial"/>
              </a:rPr>
            </a:br>
            <a:r>
              <a:rPr lang="en-GB" sz="1600" b="1" i="0" dirty="0">
                <a:solidFill>
                  <a:srgbClr val="319E37"/>
                </a:solidFill>
                <a:latin typeface="Arial"/>
                <a:ea typeface="+mn-ea"/>
                <a:cs typeface="Arial"/>
              </a:rPr>
              <a:t>(over 40% of third-party funding)</a:t>
            </a:r>
          </a:p>
        </p:txBody>
      </p:sp>
      <p:sp>
        <p:nvSpPr>
          <p:cNvPr id="15" name="Titel 2"/>
          <p:cNvSpPr txBox="1">
            <a:spLocks/>
          </p:cNvSpPr>
          <p:nvPr/>
        </p:nvSpPr>
        <p:spPr>
          <a:xfrm>
            <a:off x="738170" y="2013141"/>
            <a:ext cx="4428669" cy="488475"/>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err="1">
                <a:solidFill>
                  <a:srgbClr val="319E37"/>
                </a:solidFill>
                <a:latin typeface="Arial"/>
                <a:ea typeface="+mn-ea"/>
                <a:cs typeface="Arial"/>
              </a:rPr>
              <a:t>ZukunftGestalten@HM</a:t>
            </a:r>
            <a:r>
              <a:rPr lang="en-GB" sz="1600" b="1" i="0" dirty="0">
                <a:solidFill>
                  <a:srgbClr val="319E37"/>
                </a:solidFill>
                <a:latin typeface="Arial"/>
                <a:ea typeface="+mn-ea"/>
                <a:cs typeface="Arial"/>
              </a:rPr>
              <a:t> project seminar (shaping the future at MUAS)</a:t>
            </a:r>
          </a:p>
        </p:txBody>
      </p:sp>
      <p:sp>
        <p:nvSpPr>
          <p:cNvPr id="17" name="Titel 2"/>
          <p:cNvSpPr txBox="1">
            <a:spLocks/>
          </p:cNvSpPr>
          <p:nvPr/>
        </p:nvSpPr>
        <p:spPr>
          <a:xfrm>
            <a:off x="738170" y="2661466"/>
            <a:ext cx="4040296" cy="432000"/>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lnSpc>
                <a:spcPct val="130000"/>
              </a:lnSpc>
              <a:buNone/>
            </a:pPr>
            <a:r>
              <a:rPr lang="en-GB" sz="1600" b="1" i="0" dirty="0">
                <a:solidFill>
                  <a:srgbClr val="319E37"/>
                </a:solidFill>
                <a:latin typeface="Arial"/>
                <a:ea typeface="+mn-ea"/>
                <a:cs typeface="Arial"/>
              </a:rPr>
              <a:t>ETHIKUM certificate</a:t>
            </a:r>
          </a:p>
        </p:txBody>
      </p:sp>
      <p:sp>
        <p:nvSpPr>
          <p:cNvPr id="2" name="Textplatzhalter 1"/>
          <p:cNvSpPr>
            <a:spLocks noGrp="1"/>
          </p:cNvSpPr>
          <p:nvPr>
            <p:ph type="body" sz="quarter" idx="11"/>
          </p:nvPr>
        </p:nvSpPr>
        <p:spPr/>
        <p:txBody>
          <a:bodyPr>
            <a:normAutofit fontScale="92500" lnSpcReduction="20000"/>
          </a:bodyPr>
          <a:lstStyle/>
          <a:p>
            <a:pPr marL="0" indent="0" algn="l" defTabSz="457200">
              <a:spcBef>
                <a:spcPts val="768"/>
              </a:spcBef>
              <a:buNone/>
            </a:pPr>
            <a:r>
              <a:rPr lang="en-GB" sz="3200" b="1" i="0" dirty="0">
                <a:solidFill>
                  <a:srgbClr val="319E37"/>
                </a:solidFill>
                <a:latin typeface="Arial"/>
                <a:ea typeface="+mn-ea"/>
                <a:cs typeface="Arial"/>
              </a:rPr>
              <a:t>SUSTAINABLE THINKERS</a:t>
            </a:r>
          </a:p>
        </p:txBody>
      </p:sp>
      <p:sp>
        <p:nvSpPr>
          <p:cNvPr id="3" name="Textplatzhalter 2"/>
          <p:cNvSpPr>
            <a:spLocks noGrp="1"/>
          </p:cNvSpPr>
          <p:nvPr>
            <p:ph type="body" sz="quarter" idx="13"/>
          </p:nvPr>
        </p:nvSpPr>
        <p:spPr/>
        <p:txBody>
          <a:bodyPr>
            <a:normAutofit fontScale="92500" lnSpcReduction="20000"/>
          </a:bodyPr>
          <a:lstStyle/>
          <a:p>
            <a:pPr marL="0" indent="0" algn="l" defTabSz="457200">
              <a:spcBef>
                <a:spcPts val="768"/>
              </a:spcBef>
              <a:buNone/>
            </a:pPr>
            <a:r>
              <a:rPr lang="en-GB" sz="3200" b="1" i="0">
                <a:solidFill>
                  <a:schemeClr val="bg1">
                    <a:lumMod val="50000"/>
                  </a:schemeClr>
                </a:solidFill>
                <a:latin typeface="Arial"/>
                <a:ea typeface="+mn-ea"/>
                <a:cs typeface="Arial"/>
              </a:rPr>
              <a:t>THIS MEANS THEY ARE...</a:t>
            </a:r>
          </a:p>
        </p:txBody>
      </p:sp>
      <p:pic>
        <p:nvPicPr>
          <p:cNvPr id="5" name="Bild 4" descr="wuerfel_gruen.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285" y="2006086"/>
            <a:ext cx="410312" cy="432000"/>
          </a:xfrm>
          <a:prstGeom prst="rect">
            <a:avLst/>
          </a:prstGeom>
        </p:spPr>
      </p:pic>
      <p:pic>
        <p:nvPicPr>
          <p:cNvPr id="18" name="Bild 17" descr="wuerfel_gruen.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431" y="2661466"/>
            <a:ext cx="410312" cy="432000"/>
          </a:xfrm>
          <a:prstGeom prst="rect">
            <a:avLst/>
          </a:prstGeom>
        </p:spPr>
      </p:pic>
      <p:pic>
        <p:nvPicPr>
          <p:cNvPr id="19" name="Bild 18" descr="wuerfel_gruen.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775" y="3297294"/>
            <a:ext cx="410312" cy="432000"/>
          </a:xfrm>
          <a:prstGeom prst="rect">
            <a:avLst/>
          </a:prstGeom>
        </p:spPr>
      </p:pic>
      <p:pic>
        <p:nvPicPr>
          <p:cNvPr id="20" name="Bild 19" descr="wuerfel_gruen.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405" y="4091386"/>
            <a:ext cx="410312" cy="432000"/>
          </a:xfrm>
          <a:prstGeom prst="rect">
            <a:avLst/>
          </a:prstGeom>
        </p:spPr>
      </p:pic>
      <p:sp>
        <p:nvSpPr>
          <p:cNvPr id="13" name="Titel 2"/>
          <p:cNvSpPr txBox="1">
            <a:spLocks/>
          </p:cNvSpPr>
          <p:nvPr/>
        </p:nvSpPr>
        <p:spPr>
          <a:xfrm>
            <a:off x="738170" y="4121576"/>
            <a:ext cx="4040296" cy="402367"/>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a:solidFill>
                  <a:srgbClr val="319E37"/>
                </a:solidFill>
                <a:latin typeface="Arial"/>
                <a:ea typeface="+mn-ea"/>
                <a:cs typeface="Arial"/>
              </a:rPr>
              <a:t>Student projects on sustainable mobility</a:t>
            </a:r>
          </a:p>
        </p:txBody>
      </p:sp>
      <p:sp>
        <p:nvSpPr>
          <p:cNvPr id="14" name="Titel 2"/>
          <p:cNvSpPr txBox="1">
            <a:spLocks/>
          </p:cNvSpPr>
          <p:nvPr/>
        </p:nvSpPr>
        <p:spPr>
          <a:xfrm>
            <a:off x="738170" y="3297294"/>
            <a:ext cx="4040296" cy="402367"/>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a:solidFill>
                  <a:srgbClr val="319E37"/>
                </a:solidFill>
                <a:latin typeface="Arial"/>
                <a:ea typeface="+mn-ea"/>
                <a:cs typeface="Arial"/>
              </a:rPr>
              <a:t>"Engineering for Sustainability" summer school</a:t>
            </a:r>
          </a:p>
        </p:txBody>
      </p:sp>
      <p:pic>
        <p:nvPicPr>
          <p:cNvPr id="21" name="Bild 19" descr="wuerfel_gruen.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405" y="4918223"/>
            <a:ext cx="410312" cy="432000"/>
          </a:xfrm>
          <a:prstGeom prst="rect">
            <a:avLst/>
          </a:prstGeom>
        </p:spPr>
      </p:pic>
    </p:spTree>
    <p:extLst>
      <p:ext uri="{BB962C8B-B14F-4D97-AF65-F5344CB8AC3E}">
        <p14:creationId xmlns:p14="http://schemas.microsoft.com/office/powerpoint/2010/main" val="29507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50000" decel="50000" fill="hold" nodeType="afterEffect">
                                  <p:stCondLst>
                                    <p:cond delay="0"/>
                                  </p:stCondLst>
                                  <p:childTnLst>
                                    <p:animMotion origin="layout" path="M 1.38889E-6 7.40741E-7 L 0.73038 0.16968 " pathEditMode="relative" ptsTypes="AA">
                                      <p:cBhvr>
                                        <p:cTn id="11" dur="2000" fill="hold"/>
                                        <p:tgtEl>
                                          <p:spTgt spid="5"/>
                                        </p:tgtEl>
                                        <p:attrNameLst>
                                          <p:attrName>ppt_x</p:attrName>
                                          <p:attrName>ppt_y</p:attrName>
                                        </p:attrNameLst>
                                      </p:cBhvr>
                                    </p:animMotion>
                                  </p:childTnLst>
                                  <p:subTnLst>
                                    <p:set>
                                      <p:cBhvr override="childStyle">
                                        <p:cTn dur="1" fill="hold" display="0" masterRel="sameClick" afterEffect="1">
                                          <p:stCondLst>
                                            <p:cond evt="end" delay="0">
                                              <p:tn val="10"/>
                                            </p:cond>
                                          </p:stCondLst>
                                        </p:cTn>
                                        <p:tgtEl>
                                          <p:spTgt spid="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1.11111E-6 -8.88889E-6 L 0.73055 0.07291 " pathEditMode="relative" ptsTypes="AA">
                                      <p:cBhvr>
                                        <p:cTn id="20" dur="2000" fill="hold"/>
                                        <p:tgtEl>
                                          <p:spTgt spid="18"/>
                                        </p:tgtEl>
                                        <p:attrNameLst>
                                          <p:attrName>ppt_x</p:attrName>
                                          <p:attrName>ppt_y</p:attrName>
                                        </p:attrNameLst>
                                      </p:cBhvr>
                                    </p:animMotion>
                                  </p:childTnLst>
                                  <p:subTnLst>
                                    <p:set>
                                      <p:cBhvr override="childStyle">
                                        <p:cTn dur="1" fill="hold" display="0" masterRel="sameClick" afterEffect="1">
                                          <p:stCondLst>
                                            <p:cond evt="end" delay="0">
                                              <p:tn val="19"/>
                                            </p:cond>
                                          </p:stCondLst>
                                        </p:cTn>
                                        <p:tgtEl>
                                          <p:spTgt spid="1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0" presetClass="path" presetSubtype="0" accel="50000" decel="50000" fill="hold" nodeType="afterEffect">
                                  <p:stCondLst>
                                    <p:cond delay="0"/>
                                  </p:stCondLst>
                                  <p:childTnLst>
                                    <p:animMotion origin="layout" path="M -0.00017 1.48148E-6 L 0.72917 -0.01945 " pathEditMode="relative" ptsTypes="AA">
                                      <p:cBhvr>
                                        <p:cTn id="29" dur="2000" fill="hold"/>
                                        <p:tgtEl>
                                          <p:spTgt spid="19"/>
                                        </p:tgtEl>
                                        <p:attrNameLst>
                                          <p:attrName>ppt_x</p:attrName>
                                          <p:attrName>ppt_y</p:attrName>
                                        </p:attrNameLst>
                                      </p:cBhvr>
                                    </p:animMotion>
                                  </p:childTnLst>
                                  <p:subTnLst>
                                    <p:set>
                                      <p:cBhvr override="childStyle">
                                        <p:cTn dur="1" fill="hold" display="0" masterRel="sameClick" afterEffect="1">
                                          <p:stCondLst>
                                            <p:cond evt="end" delay="0">
                                              <p:tn val="28"/>
                                            </p:cond>
                                          </p:stCondLst>
                                        </p:cTn>
                                        <p:tgtEl>
                                          <p:spTgt spid="1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0"/>
                            </p:stCondLst>
                            <p:childTnLst>
                              <p:par>
                                <p:cTn id="37" presetID="0" presetClass="path" presetSubtype="0" accel="50000" decel="50000" fill="hold" nodeType="afterEffect">
                                  <p:stCondLst>
                                    <p:cond delay="0"/>
                                  </p:stCondLst>
                                  <p:childTnLst>
                                    <p:animMotion origin="layout" path="M -2.77778E-7 1.48148E-6 L 0.72934 -0.13496 " pathEditMode="relative" ptsTypes="AA">
                                      <p:cBhvr>
                                        <p:cTn id="38" dur="2000" fill="hold"/>
                                        <p:tgtEl>
                                          <p:spTgt spid="20"/>
                                        </p:tgtEl>
                                        <p:attrNameLst>
                                          <p:attrName>ppt_x</p:attrName>
                                          <p:attrName>ppt_y</p:attrName>
                                        </p:attrNameLst>
                                      </p:cBhvr>
                                    </p:animMotion>
                                  </p:childTnLst>
                                  <p:subTnLst>
                                    <p:set>
                                      <p:cBhvr override="childStyle">
                                        <p:cTn dur="1" fill="hold" display="0" masterRel="sameClick" afterEffect="1">
                                          <p:stCondLst>
                                            <p:cond evt="end" delay="0">
                                              <p:tn val="37"/>
                                            </p:cond>
                                          </p:stCondLst>
                                        </p:cTn>
                                        <p:tgtEl>
                                          <p:spTgt spid="20"/>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par>
                          <p:cTn id="45" fill="hold">
                            <p:stCondLst>
                              <p:cond delay="0"/>
                            </p:stCondLst>
                            <p:childTnLst>
                              <p:par>
                                <p:cTn id="46" presetID="0" presetClass="path" presetSubtype="0" accel="50000" decel="50000" fill="hold" nodeType="afterEffect">
                                  <p:stCondLst>
                                    <p:cond delay="0"/>
                                  </p:stCondLst>
                                  <p:childTnLst>
                                    <p:animMotion origin="layout" path="M 1.11111E-6 0.00023 L 0.72743 -0.25579 " pathEditMode="relative" ptsTypes="AA">
                                      <p:cBhvr>
                                        <p:cTn id="47" dur="2000" fill="hold"/>
                                        <p:tgtEl>
                                          <p:spTgt spid="21"/>
                                        </p:tgtEl>
                                        <p:attrNameLst>
                                          <p:attrName>ppt_x</p:attrName>
                                          <p:attrName>ppt_y</p:attrName>
                                        </p:attrNameLst>
                                      </p:cBhvr>
                                    </p:animMotion>
                                  </p:childTnLst>
                                  <p:subTnLst>
                                    <p:set>
                                      <p:cBhvr override="childStyle">
                                        <p:cTn dur="1" fill="hold" display="0" masterRel="sameClick" afterEffect="1">
                                          <p:stCondLst>
                                            <p:cond evt="end" delay="0">
                                              <p:tn val="46"/>
                                            </p:cond>
                                          </p:stCondLst>
                                        </p:cTn>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interkulurell2_presentation_1.jpg"/>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4422588" y="2328196"/>
            <a:ext cx="4721412" cy="4529805"/>
          </a:xfrm>
          <a:prstGeom prst="rect">
            <a:avLst/>
          </a:prstGeom>
        </p:spPr>
      </p:pic>
      <p:sp>
        <p:nvSpPr>
          <p:cNvPr id="4" name="Titel 2"/>
          <p:cNvSpPr txBox="1">
            <a:spLocks/>
          </p:cNvSpPr>
          <p:nvPr/>
        </p:nvSpPr>
        <p:spPr>
          <a:xfrm>
            <a:off x="738169" y="2030140"/>
            <a:ext cx="4534548" cy="827444"/>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a:solidFill>
                  <a:srgbClr val="F39100"/>
                </a:solidFill>
                <a:latin typeface="Arial"/>
                <a:ea typeface="+mn-ea"/>
                <a:cs typeface="Arial"/>
              </a:rPr>
              <a:t>International experience on campus </a:t>
            </a:r>
            <a:br>
              <a:rPr lang="en-GB" sz="1600" b="1" i="0" dirty="0">
                <a:solidFill>
                  <a:srgbClr val="F39100"/>
                </a:solidFill>
                <a:latin typeface="Arial"/>
                <a:ea typeface="+mn-ea"/>
                <a:cs typeface="Arial"/>
              </a:rPr>
            </a:br>
            <a:r>
              <a:rPr lang="en-GB" sz="1600" b="1" i="0" dirty="0">
                <a:solidFill>
                  <a:srgbClr val="F39100"/>
                </a:solidFill>
                <a:latin typeface="Arial"/>
                <a:ea typeface="+mn-ea"/>
                <a:cs typeface="Arial"/>
              </a:rPr>
              <a:t>at MUAS (internationalisation @ home)</a:t>
            </a:r>
          </a:p>
        </p:txBody>
      </p:sp>
      <p:sp>
        <p:nvSpPr>
          <p:cNvPr id="18" name="Titel 2"/>
          <p:cNvSpPr txBox="1">
            <a:spLocks/>
          </p:cNvSpPr>
          <p:nvPr/>
        </p:nvSpPr>
        <p:spPr>
          <a:xfrm>
            <a:off x="738169" y="2857584"/>
            <a:ext cx="4534548" cy="480936"/>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lnSpc>
                <a:spcPct val="130000"/>
              </a:lnSpc>
              <a:buNone/>
            </a:pPr>
            <a:r>
              <a:rPr lang="en-GB" sz="1600" b="1" i="0" dirty="0">
                <a:solidFill>
                  <a:srgbClr val="F39100"/>
                </a:solidFill>
                <a:latin typeface="Arial"/>
                <a:ea typeface="+mn-ea"/>
                <a:cs typeface="Arial"/>
              </a:rPr>
              <a:t>Exchange and double degree programmes</a:t>
            </a:r>
          </a:p>
        </p:txBody>
      </p:sp>
      <p:sp>
        <p:nvSpPr>
          <p:cNvPr id="19" name="Titel 2"/>
          <p:cNvSpPr txBox="1">
            <a:spLocks/>
          </p:cNvSpPr>
          <p:nvPr/>
        </p:nvSpPr>
        <p:spPr>
          <a:xfrm>
            <a:off x="735890" y="3467484"/>
            <a:ext cx="4534548" cy="432000"/>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lnSpc>
                <a:spcPct val="130000"/>
              </a:lnSpc>
              <a:buNone/>
            </a:pPr>
            <a:r>
              <a:rPr lang="en-GB" sz="1600" b="1" i="0" dirty="0">
                <a:solidFill>
                  <a:srgbClr val="F39100"/>
                </a:solidFill>
                <a:latin typeface="Arial"/>
                <a:ea typeface="+mn-ea"/>
                <a:cs typeface="Arial"/>
              </a:rPr>
              <a:t>Courses in English </a:t>
            </a:r>
            <a:r>
              <a:rPr lang="en-GB" sz="1600" b="1" dirty="0">
                <a:solidFill>
                  <a:srgbClr val="F39100"/>
                </a:solidFill>
                <a:latin typeface="Arial"/>
                <a:ea typeface="+mn-ea"/>
                <a:cs typeface="Arial"/>
              </a:rPr>
              <a:t>/</a:t>
            </a:r>
            <a:r>
              <a:rPr lang="en-GB" sz="1600" b="1" i="0" dirty="0">
                <a:solidFill>
                  <a:srgbClr val="F39100"/>
                </a:solidFill>
                <a:latin typeface="Arial"/>
                <a:ea typeface="+mn-ea"/>
                <a:cs typeface="Arial"/>
              </a:rPr>
              <a:t> language certificate</a:t>
            </a:r>
          </a:p>
        </p:txBody>
      </p:sp>
      <p:sp>
        <p:nvSpPr>
          <p:cNvPr id="20" name="Titel 2"/>
          <p:cNvSpPr txBox="1">
            <a:spLocks/>
          </p:cNvSpPr>
          <p:nvPr/>
        </p:nvSpPr>
        <p:spPr>
          <a:xfrm>
            <a:off x="735890" y="4234941"/>
            <a:ext cx="4534548" cy="654051"/>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a:solidFill>
                  <a:srgbClr val="F39100"/>
                </a:solidFill>
                <a:latin typeface="Arial"/>
                <a:ea typeface="+mn-ea"/>
                <a:cs typeface="Arial"/>
              </a:rPr>
              <a:t>Munich Summer Schools of Applied </a:t>
            </a:r>
            <a:br>
              <a:rPr lang="en-GB" sz="1600" b="1" i="0" dirty="0">
                <a:solidFill>
                  <a:srgbClr val="F39100"/>
                </a:solidFill>
                <a:latin typeface="Arial"/>
                <a:ea typeface="+mn-ea"/>
                <a:cs typeface="Arial"/>
              </a:rPr>
            </a:br>
            <a:r>
              <a:rPr lang="en-GB" sz="1600" b="1" i="0" dirty="0">
                <a:solidFill>
                  <a:srgbClr val="F39100"/>
                </a:solidFill>
                <a:latin typeface="Arial"/>
                <a:ea typeface="+mn-ea"/>
                <a:cs typeface="Arial"/>
              </a:rPr>
              <a:t>Sciences</a:t>
            </a:r>
            <a:endParaRPr lang="en-GB" sz="1600" b="0" i="0" dirty="0">
              <a:solidFill>
                <a:schemeClr val="bg1">
                  <a:lumMod val="65000"/>
                </a:schemeClr>
              </a:solidFill>
              <a:latin typeface="Arial"/>
              <a:ea typeface="+mn-ea"/>
              <a:cs typeface="Arial"/>
            </a:endParaRPr>
          </a:p>
          <a:p>
            <a:pPr marL="36576" algn="l" defTabSz="457200">
              <a:buNone/>
            </a:pPr>
            <a:endParaRPr lang="en-GB" sz="1600" dirty="0">
              <a:latin typeface="Arial"/>
              <a:cs typeface="Arial"/>
            </a:endParaRPr>
          </a:p>
        </p:txBody>
      </p:sp>
      <p:pic>
        <p:nvPicPr>
          <p:cNvPr id="12" name="Bild 11" descr="wuerfel_gel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285" y="2103778"/>
            <a:ext cx="410312" cy="432000"/>
          </a:xfrm>
          <a:prstGeom prst="rect">
            <a:avLst/>
          </a:prstGeom>
        </p:spPr>
      </p:pic>
      <p:sp>
        <p:nvSpPr>
          <p:cNvPr id="2" name="Textplatzhalter 1"/>
          <p:cNvSpPr>
            <a:spLocks noGrp="1"/>
          </p:cNvSpPr>
          <p:nvPr>
            <p:ph type="body" sz="quarter" idx="11"/>
          </p:nvPr>
        </p:nvSpPr>
        <p:spPr/>
        <p:txBody>
          <a:bodyPr>
            <a:normAutofit fontScale="92500" lnSpcReduction="20000"/>
          </a:bodyPr>
          <a:lstStyle/>
          <a:p>
            <a:pPr marL="0" indent="0" algn="l" defTabSz="457200">
              <a:spcBef>
                <a:spcPts val="768"/>
              </a:spcBef>
              <a:buNone/>
            </a:pPr>
            <a:r>
              <a:rPr lang="en-GB" sz="3200" b="1" i="0" dirty="0">
                <a:solidFill>
                  <a:srgbClr val="F39100"/>
                </a:solidFill>
                <a:latin typeface="Arial"/>
                <a:ea typeface="+mn-ea"/>
                <a:cs typeface="Arial"/>
              </a:rPr>
              <a:t>INTERNATIONAL</a:t>
            </a:r>
          </a:p>
        </p:txBody>
      </p:sp>
      <p:sp>
        <p:nvSpPr>
          <p:cNvPr id="3" name="Textplatzhalter 2"/>
          <p:cNvSpPr>
            <a:spLocks noGrp="1"/>
          </p:cNvSpPr>
          <p:nvPr>
            <p:ph type="body" sz="quarter" idx="13"/>
          </p:nvPr>
        </p:nvSpPr>
        <p:spPr/>
        <p:txBody>
          <a:bodyPr>
            <a:normAutofit fontScale="92500" lnSpcReduction="20000"/>
          </a:bodyPr>
          <a:lstStyle/>
          <a:p>
            <a:pPr marL="0" indent="0" algn="l" defTabSz="457200">
              <a:spcBef>
                <a:spcPts val="768"/>
              </a:spcBef>
              <a:buNone/>
            </a:pPr>
            <a:r>
              <a:rPr lang="en-GB" sz="3200" b="1" i="0" dirty="0">
                <a:solidFill>
                  <a:schemeClr val="bg1">
                    <a:lumMod val="50000"/>
                  </a:schemeClr>
                </a:solidFill>
                <a:latin typeface="Arial"/>
                <a:ea typeface="+mn-ea"/>
                <a:cs typeface="Arial"/>
              </a:rPr>
              <a:t>THIS MEANS THEY ARE...</a:t>
            </a:r>
          </a:p>
        </p:txBody>
      </p:sp>
      <p:pic>
        <p:nvPicPr>
          <p:cNvPr id="13" name="Bild 12" descr="wuerfel_gel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710" y="2857673"/>
            <a:ext cx="410312" cy="432000"/>
          </a:xfrm>
          <a:prstGeom prst="rect">
            <a:avLst/>
          </a:prstGeom>
        </p:spPr>
      </p:pic>
      <p:pic>
        <p:nvPicPr>
          <p:cNvPr id="14" name="Bild 13" descr="wuerfel_gel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7664" y="3467484"/>
            <a:ext cx="410312" cy="432000"/>
          </a:xfrm>
          <a:prstGeom prst="rect">
            <a:avLst/>
          </a:prstGeom>
        </p:spPr>
      </p:pic>
      <p:pic>
        <p:nvPicPr>
          <p:cNvPr id="15" name="Bild 14" descr="wuerfel_gel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710" y="4218660"/>
            <a:ext cx="410312" cy="432000"/>
          </a:xfrm>
          <a:prstGeom prst="rect">
            <a:avLst/>
          </a:prstGeom>
        </p:spPr>
      </p:pic>
      <p:sp>
        <p:nvSpPr>
          <p:cNvPr id="17" name="Titel 2"/>
          <p:cNvSpPr txBox="1">
            <a:spLocks/>
          </p:cNvSpPr>
          <p:nvPr/>
        </p:nvSpPr>
        <p:spPr>
          <a:xfrm>
            <a:off x="738169" y="5093740"/>
            <a:ext cx="4534548" cy="432000"/>
          </a:xfrm>
          <a:prstGeom prst="rect">
            <a:avLst/>
          </a:prstGeom>
          <a:noFill/>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76" algn="l" defTabSz="457200">
              <a:buNone/>
            </a:pPr>
            <a:r>
              <a:rPr lang="en-GB" sz="1600" b="1" i="0" dirty="0">
                <a:solidFill>
                  <a:srgbClr val="F39100"/>
                </a:solidFill>
                <a:latin typeface="Arial"/>
                <a:ea typeface="+mn-ea"/>
                <a:cs typeface="Arial"/>
              </a:rPr>
              <a:t>EU research projects (Horizon 2020 and </a:t>
            </a:r>
            <a:br>
              <a:rPr lang="en-GB" sz="1600" b="1" i="0" dirty="0">
                <a:solidFill>
                  <a:srgbClr val="F39100"/>
                </a:solidFill>
                <a:latin typeface="Arial"/>
                <a:ea typeface="+mn-ea"/>
                <a:cs typeface="Arial"/>
              </a:rPr>
            </a:br>
            <a:r>
              <a:rPr lang="en-GB" sz="1600" b="1" i="0" dirty="0">
                <a:solidFill>
                  <a:srgbClr val="F39100"/>
                </a:solidFill>
                <a:latin typeface="Arial"/>
                <a:ea typeface="+mn-ea"/>
                <a:cs typeface="Arial"/>
              </a:rPr>
              <a:t>Erasmus + funding programmes)</a:t>
            </a:r>
          </a:p>
        </p:txBody>
      </p:sp>
      <p:pic>
        <p:nvPicPr>
          <p:cNvPr id="21" name="Bild 14" descr="wuerfel_gel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7285" y="5090512"/>
            <a:ext cx="410312" cy="432000"/>
          </a:xfrm>
          <a:prstGeom prst="rect">
            <a:avLst/>
          </a:prstGeom>
        </p:spPr>
      </p:pic>
    </p:spTree>
    <p:extLst>
      <p:ext uri="{BB962C8B-B14F-4D97-AF65-F5344CB8AC3E}">
        <p14:creationId xmlns:p14="http://schemas.microsoft.com/office/powerpoint/2010/main" val="168369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50000" decel="50000" fill="hold" nodeType="afterEffect">
                                  <p:stCondLst>
                                    <p:cond delay="0"/>
                                  </p:stCondLst>
                                  <p:childTnLst>
                                    <p:animMotion origin="layout" path="M -0.00018 -0.0007 L 0.6919 0.19185 " pathEditMode="relative" ptsTypes="AA">
                                      <p:cBhvr>
                                        <p:cTn id="11" dur="2000" fill="hold"/>
                                        <p:tgtEl>
                                          <p:spTgt spid="12"/>
                                        </p:tgtEl>
                                        <p:attrNameLst>
                                          <p:attrName>ppt_x</p:attrName>
                                          <p:attrName>ppt_y</p:attrName>
                                        </p:attrNameLst>
                                      </p:cBhvr>
                                    </p:animMotion>
                                  </p:childTnLst>
                                  <p:subTnLst>
                                    <p:set>
                                      <p:cBhvr override="childStyle">
                                        <p:cTn dur="1" fill="hold" display="0" masterRel="sameClick" afterEffect="1">
                                          <p:stCondLst>
                                            <p:cond evt="end" delay="0">
                                              <p:tn val="10"/>
                                            </p:cond>
                                          </p:stCondLst>
                                        </p:cTn>
                                        <p:tgtEl>
                                          <p:spTgt spid="1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0"/>
                            </p:stCondLst>
                            <p:childTnLst>
                              <p:par>
                                <p:cTn id="19" presetID="0" presetClass="path" presetSubtype="0" accel="50000" decel="50000" fill="hold" nodeType="afterEffect">
                                  <p:stCondLst>
                                    <p:cond delay="0"/>
                                  </p:stCondLst>
                                  <p:childTnLst>
                                    <p:animMotion origin="layout" path="M -4.95311E-6 -4.43416E-6 L 0.69174 0.08216 " pathEditMode="relative" rAng="0" ptsTypes="AA">
                                      <p:cBhvr>
                                        <p:cTn id="20" dur="2000" fill="hold"/>
                                        <p:tgtEl>
                                          <p:spTgt spid="13"/>
                                        </p:tgtEl>
                                        <p:attrNameLst>
                                          <p:attrName>ppt_x</p:attrName>
                                          <p:attrName>ppt_y</p:attrName>
                                        </p:attrNameLst>
                                      </p:cBhvr>
                                      <p:rCtr x="34578" y="4096"/>
                                    </p:animMotion>
                                  </p:childTnLst>
                                  <p:subTnLst>
                                    <p:set>
                                      <p:cBhvr override="childStyle">
                                        <p:cTn dur="1" fill="hold" display="0" masterRel="sameClick" afterEffect="1">
                                          <p:stCondLst>
                                            <p:cond evt="end" delay="0">
                                              <p:tn val="19"/>
                                            </p:cond>
                                          </p:stCondLst>
                                        </p:cTn>
                                        <p:tgtEl>
                                          <p:spTgt spid="1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0"/>
                            </p:stCondLst>
                            <p:childTnLst>
                              <p:par>
                                <p:cTn id="28" presetID="0" presetClass="path" presetSubtype="0" accel="50000" decel="50000" fill="hold" nodeType="afterEffect">
                                  <p:stCondLst>
                                    <p:cond delay="0"/>
                                  </p:stCondLst>
                                  <p:childTnLst>
                                    <p:animMotion origin="layout" path="M 3.40396E-6 1.59685E-7 L 0.69277 -0.0243 " pathEditMode="relative" rAng="0" ptsTypes="AA">
                                      <p:cBhvr>
                                        <p:cTn id="29" dur="2000" fill="hold"/>
                                        <p:tgtEl>
                                          <p:spTgt spid="14"/>
                                        </p:tgtEl>
                                        <p:attrNameLst>
                                          <p:attrName>ppt_x</p:attrName>
                                          <p:attrName>ppt_y</p:attrName>
                                        </p:attrNameLst>
                                      </p:cBhvr>
                                      <p:rCtr x="34630" y="-1227"/>
                                    </p:animMotion>
                                  </p:childTnLst>
                                  <p:subTnLst>
                                    <p:set>
                                      <p:cBhvr override="childStyle">
                                        <p:cTn dur="1" fill="hold" display="0" masterRel="sameClick" afterEffect="1">
                                          <p:stCondLst>
                                            <p:cond evt="end" delay="0">
                                              <p:tn val="28"/>
                                            </p:cond>
                                          </p:stCondLst>
                                        </p:cTn>
                                        <p:tgtEl>
                                          <p:spTgt spid="14"/>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par>
                          <p:cTn id="36" fill="hold">
                            <p:stCondLst>
                              <p:cond delay="0"/>
                            </p:stCondLst>
                            <p:childTnLst>
                              <p:par>
                                <p:cTn id="37" presetID="0" presetClass="path" presetSubtype="0" accel="50000" decel="50000" fill="hold" nodeType="afterEffect">
                                  <p:stCondLst>
                                    <p:cond delay="0"/>
                                  </p:stCondLst>
                                  <p:childTnLst>
                                    <p:animMotion origin="layout" path="M -4.95311E-6 -0.0007 L 0.69452 -0.11618 " pathEditMode="relative" ptsTypes="AA">
                                      <p:cBhvr>
                                        <p:cTn id="38" dur="2000" fill="hold"/>
                                        <p:tgtEl>
                                          <p:spTgt spid="15"/>
                                        </p:tgtEl>
                                        <p:attrNameLst>
                                          <p:attrName>ppt_x</p:attrName>
                                          <p:attrName>ppt_y</p:attrName>
                                        </p:attrNameLst>
                                      </p:cBhvr>
                                    </p:animMotion>
                                  </p:childTnLst>
                                  <p:subTnLst>
                                    <p:set>
                                      <p:cBhvr override="childStyle">
                                        <p:cTn dur="1" fill="hold" display="0" masterRel="sameClick" afterEffect="1">
                                          <p:stCondLst>
                                            <p:cond evt="end" delay="0">
                                              <p:tn val="37"/>
                                            </p:cond>
                                          </p:stCondLst>
                                        </p:cTn>
                                        <p:tgtEl>
                                          <p:spTgt spid="15"/>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0"/>
                            </p:stCondLst>
                            <p:childTnLst>
                              <p:par>
                                <p:cTn id="46" presetID="0" presetClass="path" presetSubtype="0" accel="50000" decel="50000" fill="hold" nodeType="afterEffect">
                                  <p:stCondLst>
                                    <p:cond delay="0"/>
                                  </p:stCondLst>
                                  <p:childTnLst>
                                    <p:animMotion origin="layout" path="M -6.32859E-6 -1.43254E-6 L 0.69225 -0.24207 " pathEditMode="relative" ptsTypes="AA">
                                      <p:cBhvr>
                                        <p:cTn id="47" dur="2000" fill="hold"/>
                                        <p:tgtEl>
                                          <p:spTgt spid="21"/>
                                        </p:tgtEl>
                                        <p:attrNameLst>
                                          <p:attrName>ppt_x</p:attrName>
                                          <p:attrName>ppt_y</p:attrName>
                                        </p:attrNameLst>
                                      </p:cBhvr>
                                    </p:animMotion>
                                  </p:childTnLst>
                                  <p:subTnLst>
                                    <p:set>
                                      <p:cBhvr override="childStyle">
                                        <p:cTn dur="1" fill="hold" display="0" masterRel="sameClick" afterEffect="1">
                                          <p:stCondLst>
                                            <p:cond evt="end" delay="0">
                                              <p:tn val="46"/>
                                            </p:cond>
                                          </p:stCondLst>
                                        </p:cTn>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971600" y="2155966"/>
            <a:ext cx="2752191" cy="4247317"/>
          </a:xfrm>
          <a:prstGeom prst="rect">
            <a:avLst/>
          </a:prstGeom>
          <a:noFill/>
        </p:spPr>
        <p:txBody>
          <a:bodyPr wrap="square" rtlCol="0">
            <a:spAutoFit/>
          </a:bodyPr>
          <a:lstStyle/>
          <a:p>
            <a:pPr marL="0" indent="0">
              <a:lnSpc>
                <a:spcPts val="3610"/>
              </a:lnSpc>
              <a:buSzPct val="65000"/>
              <a:buFontTx/>
              <a:buNone/>
            </a:pPr>
            <a:r>
              <a:rPr lang="de-DE" sz="2500" b="1" dirty="0">
                <a:solidFill>
                  <a:schemeClr val="bg1">
                    <a:lumMod val="50000"/>
                  </a:schemeClr>
                </a:solidFill>
                <a:latin typeface="Arial"/>
                <a:cs typeface="Arial"/>
              </a:rPr>
              <a:t>      200+	</a:t>
            </a:r>
          </a:p>
          <a:p>
            <a:pPr marL="0" indent="0">
              <a:lnSpc>
                <a:spcPts val="3610"/>
              </a:lnSpc>
              <a:buSzPct val="65000"/>
              <a:buFontTx/>
              <a:buNone/>
            </a:pPr>
            <a:r>
              <a:rPr lang="de-DE" sz="2500" b="1" dirty="0">
                <a:solidFill>
                  <a:schemeClr val="bg1">
                    <a:lumMod val="50000"/>
                  </a:schemeClr>
                </a:solidFill>
                <a:latin typeface="Arial"/>
                <a:cs typeface="Arial"/>
              </a:rPr>
              <a:t>        13%</a:t>
            </a:r>
          </a:p>
          <a:p>
            <a:pPr marL="0" indent="0">
              <a:lnSpc>
                <a:spcPts val="3610"/>
              </a:lnSpc>
              <a:buSzPct val="65000"/>
              <a:buFontTx/>
              <a:buNone/>
            </a:pPr>
            <a:r>
              <a:rPr lang="de-DE" sz="2500" b="1" dirty="0">
                <a:solidFill>
                  <a:schemeClr val="bg1">
                    <a:lumMod val="50000"/>
                  </a:schemeClr>
                </a:solidFill>
                <a:latin typeface="Arial"/>
                <a:cs typeface="Arial"/>
              </a:rPr>
              <a:t>	195</a:t>
            </a:r>
          </a:p>
          <a:p>
            <a:pPr marL="0" indent="0">
              <a:lnSpc>
                <a:spcPts val="3610"/>
              </a:lnSpc>
              <a:buSzPct val="65000"/>
              <a:buFontTx/>
              <a:buNone/>
            </a:pPr>
            <a:r>
              <a:rPr lang="de-DE" sz="2500" b="1" dirty="0">
                <a:solidFill>
                  <a:schemeClr val="bg1">
                    <a:lumMod val="50000"/>
                  </a:schemeClr>
                </a:solidFill>
                <a:latin typeface="Arial"/>
                <a:cs typeface="Arial"/>
              </a:rPr>
              <a:t>            4+60</a:t>
            </a:r>
          </a:p>
          <a:p>
            <a:pPr marL="0" indent="0">
              <a:lnSpc>
                <a:spcPts val="3610"/>
              </a:lnSpc>
              <a:buSzPct val="65000"/>
              <a:buFontTx/>
              <a:buNone/>
            </a:pPr>
            <a:r>
              <a:rPr lang="de-DE" sz="2500" b="1" dirty="0">
                <a:solidFill>
                  <a:schemeClr val="bg1">
                    <a:lumMod val="50000"/>
                  </a:schemeClr>
                </a:solidFill>
                <a:latin typeface="Arial"/>
                <a:cs typeface="Arial"/>
              </a:rPr>
              <a:t>              17 </a:t>
            </a:r>
          </a:p>
          <a:p>
            <a:pPr marL="0" indent="0">
              <a:lnSpc>
                <a:spcPts val="3610"/>
              </a:lnSpc>
              <a:buSzPct val="65000"/>
              <a:buFontTx/>
              <a:buNone/>
            </a:pPr>
            <a:r>
              <a:rPr lang="de-DE" sz="2500" b="1" dirty="0">
                <a:solidFill>
                  <a:schemeClr val="bg1">
                    <a:lumMod val="50000"/>
                  </a:schemeClr>
                </a:solidFill>
                <a:latin typeface="Arial"/>
                <a:cs typeface="Arial"/>
              </a:rPr>
              <a:t>                3</a:t>
            </a:r>
          </a:p>
          <a:p>
            <a:pPr marL="0" indent="0">
              <a:lnSpc>
                <a:spcPts val="3610"/>
              </a:lnSpc>
              <a:buSzPct val="65000"/>
              <a:buFontTx/>
              <a:buNone/>
            </a:pPr>
            <a:r>
              <a:rPr lang="de-DE" sz="2500" b="1" dirty="0">
                <a:solidFill>
                  <a:schemeClr val="bg1">
                    <a:lumMod val="50000"/>
                  </a:schemeClr>
                </a:solidFill>
                <a:latin typeface="Arial"/>
                <a:cs typeface="Arial"/>
              </a:rPr>
              <a:t>                 100+</a:t>
            </a:r>
          </a:p>
          <a:p>
            <a:pPr marL="0" indent="0">
              <a:lnSpc>
                <a:spcPts val="3610"/>
              </a:lnSpc>
              <a:buSzPct val="65000"/>
              <a:buFontTx/>
              <a:buNone/>
            </a:pPr>
            <a:r>
              <a:rPr lang="de-DE" sz="2500" b="1" dirty="0">
                <a:solidFill>
                  <a:schemeClr val="bg1">
                    <a:lumMod val="50000"/>
                  </a:schemeClr>
                </a:solidFill>
                <a:latin typeface="Arial"/>
                <a:cs typeface="Arial"/>
              </a:rPr>
              <a:t>                    75</a:t>
            </a:r>
          </a:p>
          <a:p>
            <a:pPr marL="0" indent="0">
              <a:lnSpc>
                <a:spcPts val="3610"/>
              </a:lnSpc>
              <a:buSzPct val="65000"/>
              <a:buFontTx/>
              <a:buNone/>
            </a:pPr>
            <a:r>
              <a:rPr lang="de-DE" sz="2500" b="1" dirty="0">
                <a:solidFill>
                  <a:schemeClr val="bg1">
                    <a:lumMod val="50000"/>
                  </a:schemeClr>
                </a:solidFill>
                <a:latin typeface="Arial"/>
                <a:cs typeface="Arial"/>
              </a:rPr>
              <a:t>               </a:t>
            </a:r>
          </a:p>
        </p:txBody>
      </p:sp>
      <p:sp>
        <p:nvSpPr>
          <p:cNvPr id="3" name="Textfeld 2"/>
          <p:cNvSpPr txBox="1"/>
          <p:nvPr/>
        </p:nvSpPr>
        <p:spPr>
          <a:xfrm>
            <a:off x="2843807" y="2130615"/>
            <a:ext cx="5832649" cy="3785652"/>
          </a:xfrm>
          <a:prstGeom prst="rect">
            <a:avLst/>
          </a:prstGeom>
          <a:noFill/>
        </p:spPr>
        <p:txBody>
          <a:bodyPr wrap="square" rtlCol="0">
            <a:spAutoFit/>
          </a:bodyPr>
          <a:lstStyle/>
          <a:p>
            <a:pPr marL="0" indent="0">
              <a:lnSpc>
                <a:spcPts val="3610"/>
              </a:lnSpc>
              <a:buSzPct val="65000"/>
              <a:buFontTx/>
              <a:buNone/>
            </a:pPr>
            <a:r>
              <a:rPr lang="de-DE" sz="1600" dirty="0">
                <a:latin typeface="Arial"/>
                <a:cs typeface="Arial"/>
              </a:rPr>
              <a:t>Partner </a:t>
            </a:r>
            <a:r>
              <a:rPr lang="de-DE" sz="1600" dirty="0" err="1">
                <a:latin typeface="Arial"/>
                <a:cs typeface="Arial"/>
              </a:rPr>
              <a:t>universities</a:t>
            </a:r>
            <a:endParaRPr lang="de-DE" sz="1600" i="0" dirty="0">
              <a:latin typeface="Arial"/>
              <a:cs typeface="Arial"/>
            </a:endParaRPr>
          </a:p>
          <a:p>
            <a:pPr marL="0" indent="0">
              <a:lnSpc>
                <a:spcPts val="3610"/>
              </a:lnSpc>
              <a:buSzPct val="65000"/>
              <a:buFontTx/>
              <a:buNone/>
            </a:pPr>
            <a:r>
              <a:rPr lang="de-DE" sz="1600" i="0" dirty="0">
                <a:latin typeface="Arial"/>
                <a:cs typeface="Arial"/>
              </a:rPr>
              <a:t>   International </a:t>
            </a:r>
            <a:r>
              <a:rPr lang="de-DE" sz="1600" i="0" dirty="0" err="1">
                <a:latin typeface="Arial"/>
                <a:cs typeface="Arial"/>
              </a:rPr>
              <a:t>students</a:t>
            </a:r>
            <a:endParaRPr lang="de-DE" sz="1600" i="0" dirty="0">
              <a:latin typeface="Arial"/>
              <a:cs typeface="Arial"/>
            </a:endParaRPr>
          </a:p>
          <a:p>
            <a:pPr marL="0" indent="0">
              <a:lnSpc>
                <a:spcPts val="3610"/>
              </a:lnSpc>
              <a:buSzPct val="65000"/>
              <a:buFontTx/>
              <a:buNone/>
            </a:pPr>
            <a:r>
              <a:rPr lang="de-DE" sz="1600" i="0" dirty="0">
                <a:latin typeface="Arial"/>
                <a:cs typeface="Arial"/>
              </a:rPr>
              <a:t>      </a:t>
            </a:r>
            <a:r>
              <a:rPr lang="de-DE" sz="1600" i="0" dirty="0" err="1">
                <a:latin typeface="Arial"/>
                <a:cs typeface="Arial"/>
              </a:rPr>
              <a:t>Incoming</a:t>
            </a:r>
            <a:r>
              <a:rPr lang="de-DE" sz="1600" i="0" dirty="0">
                <a:latin typeface="Arial"/>
                <a:cs typeface="Arial"/>
              </a:rPr>
              <a:t> </a:t>
            </a:r>
            <a:r>
              <a:rPr lang="de-DE" sz="1600" i="0" dirty="0" err="1">
                <a:latin typeface="Arial"/>
                <a:cs typeface="Arial"/>
              </a:rPr>
              <a:t>exchange</a:t>
            </a:r>
            <a:r>
              <a:rPr lang="de-DE" sz="1600" i="0" dirty="0">
                <a:latin typeface="Arial"/>
                <a:cs typeface="Arial"/>
              </a:rPr>
              <a:t> </a:t>
            </a:r>
            <a:r>
              <a:rPr lang="de-DE" sz="1600" i="0" dirty="0" err="1">
                <a:latin typeface="Arial"/>
                <a:cs typeface="Arial"/>
              </a:rPr>
              <a:t>students</a:t>
            </a:r>
            <a:endParaRPr lang="de-DE" sz="1600" i="0" dirty="0">
              <a:latin typeface="Arial"/>
              <a:cs typeface="Arial"/>
            </a:endParaRPr>
          </a:p>
          <a:p>
            <a:pPr>
              <a:lnSpc>
                <a:spcPts val="3610"/>
              </a:lnSpc>
              <a:buSzPct val="65000"/>
            </a:pPr>
            <a:r>
              <a:rPr lang="de-DE" sz="1600" dirty="0">
                <a:latin typeface="Arial"/>
                <a:cs typeface="Arial"/>
              </a:rPr>
              <a:t>         Fellows + </a:t>
            </a:r>
            <a:r>
              <a:rPr lang="de-DE" sz="1600" dirty="0" err="1">
                <a:latin typeface="Arial"/>
                <a:cs typeface="Arial"/>
              </a:rPr>
              <a:t>guest</a:t>
            </a:r>
            <a:r>
              <a:rPr lang="de-DE" sz="1600" dirty="0">
                <a:latin typeface="Arial"/>
                <a:cs typeface="Arial"/>
              </a:rPr>
              <a:t> </a:t>
            </a:r>
            <a:r>
              <a:rPr lang="de-DE" sz="1600" dirty="0" err="1">
                <a:latin typeface="Arial"/>
                <a:cs typeface="Arial"/>
              </a:rPr>
              <a:t>lecturers</a:t>
            </a:r>
            <a:r>
              <a:rPr lang="de-DE" sz="1600" dirty="0">
                <a:latin typeface="Arial"/>
                <a:cs typeface="Arial"/>
              </a:rPr>
              <a:t> per </a:t>
            </a:r>
            <a:r>
              <a:rPr lang="de-DE" sz="1600" dirty="0" err="1">
                <a:latin typeface="Arial"/>
                <a:cs typeface="Arial"/>
              </a:rPr>
              <a:t>year</a:t>
            </a:r>
            <a:endParaRPr lang="de-DE" sz="1600" dirty="0">
              <a:latin typeface="Arial"/>
              <a:cs typeface="Arial"/>
            </a:endParaRPr>
          </a:p>
          <a:p>
            <a:pPr marL="0" indent="0">
              <a:lnSpc>
                <a:spcPts val="3610"/>
              </a:lnSpc>
              <a:buSzPct val="65000"/>
              <a:buFontTx/>
              <a:buNone/>
            </a:pPr>
            <a:r>
              <a:rPr lang="de-DE" sz="1600" i="0" dirty="0">
                <a:latin typeface="Arial"/>
                <a:cs typeface="Arial"/>
              </a:rPr>
              <a:t>            Double </a:t>
            </a:r>
            <a:r>
              <a:rPr lang="de-DE" sz="1600" dirty="0" err="1">
                <a:latin typeface="Arial"/>
                <a:cs typeface="Arial"/>
              </a:rPr>
              <a:t>d</a:t>
            </a:r>
            <a:r>
              <a:rPr lang="de-DE" sz="1600" i="0" dirty="0" err="1">
                <a:latin typeface="Arial"/>
                <a:cs typeface="Arial"/>
              </a:rPr>
              <a:t>egree</a:t>
            </a:r>
            <a:r>
              <a:rPr lang="de-DE" sz="1600" i="0" dirty="0">
                <a:latin typeface="Arial"/>
                <a:cs typeface="Arial"/>
              </a:rPr>
              <a:t> </a:t>
            </a:r>
            <a:r>
              <a:rPr lang="de-DE" sz="1600" i="0" dirty="0" err="1">
                <a:latin typeface="Arial"/>
                <a:cs typeface="Arial"/>
              </a:rPr>
              <a:t>programmes</a:t>
            </a:r>
            <a:endParaRPr lang="de-DE" sz="1600" i="0" baseline="0" dirty="0">
              <a:latin typeface="Arial"/>
              <a:cs typeface="Arial"/>
            </a:endParaRPr>
          </a:p>
          <a:p>
            <a:pPr marL="0" indent="0">
              <a:lnSpc>
                <a:spcPts val="3610"/>
              </a:lnSpc>
              <a:buSzPct val="65000"/>
              <a:buFontTx/>
              <a:buNone/>
            </a:pPr>
            <a:r>
              <a:rPr lang="de-DE" sz="1600" i="0" baseline="0" dirty="0">
                <a:latin typeface="Arial"/>
                <a:cs typeface="Arial"/>
              </a:rPr>
              <a:t>               Summer Schools</a:t>
            </a:r>
          </a:p>
          <a:p>
            <a:pPr marL="0" indent="0">
              <a:lnSpc>
                <a:spcPts val="3610"/>
              </a:lnSpc>
              <a:buSzPct val="65000"/>
              <a:buFontTx/>
              <a:buNone/>
            </a:pPr>
            <a:r>
              <a:rPr lang="de-DE" sz="1600" i="0" baseline="0" dirty="0">
                <a:latin typeface="Arial"/>
                <a:cs typeface="Arial"/>
              </a:rPr>
              <a:t>                  </a:t>
            </a:r>
            <a:r>
              <a:rPr lang="de-DE" sz="1600" i="0" baseline="0" dirty="0" err="1">
                <a:latin typeface="Arial"/>
                <a:cs typeface="Arial"/>
              </a:rPr>
              <a:t>Subject</a:t>
            </a:r>
            <a:r>
              <a:rPr lang="de-DE" sz="1600" i="0" baseline="0" dirty="0">
                <a:latin typeface="Arial"/>
                <a:cs typeface="Arial"/>
              </a:rPr>
              <a:t> </a:t>
            </a:r>
            <a:r>
              <a:rPr lang="de-DE" sz="1600" i="0" baseline="0" dirty="0" err="1">
                <a:latin typeface="Arial"/>
                <a:cs typeface="Arial"/>
              </a:rPr>
              <a:t>courses</a:t>
            </a:r>
            <a:r>
              <a:rPr lang="de-DE" sz="1600" i="0" dirty="0">
                <a:latin typeface="Arial"/>
                <a:cs typeface="Arial"/>
              </a:rPr>
              <a:t> in English</a:t>
            </a:r>
            <a:endParaRPr lang="de-DE" sz="1600" i="0" baseline="0" dirty="0">
              <a:latin typeface="Arial"/>
              <a:cs typeface="Arial"/>
            </a:endParaRPr>
          </a:p>
          <a:p>
            <a:pPr marL="0" indent="0">
              <a:lnSpc>
                <a:spcPts val="3610"/>
              </a:lnSpc>
              <a:buSzPct val="65000"/>
              <a:buFontTx/>
              <a:buNone/>
            </a:pPr>
            <a:r>
              <a:rPr lang="de-DE" sz="1600" i="0" baseline="0" dirty="0">
                <a:latin typeface="Arial"/>
                <a:cs typeface="Arial"/>
              </a:rPr>
              <a:t>                     </a:t>
            </a:r>
            <a:r>
              <a:rPr lang="de-DE" sz="1600" dirty="0" err="1">
                <a:latin typeface="Arial"/>
                <a:cs typeface="Arial"/>
              </a:rPr>
              <a:t>Foreign</a:t>
            </a:r>
            <a:r>
              <a:rPr lang="de-DE" sz="1600" dirty="0">
                <a:latin typeface="Arial"/>
                <a:cs typeface="Arial"/>
              </a:rPr>
              <a:t> </a:t>
            </a:r>
            <a:r>
              <a:rPr lang="de-DE" sz="1600" dirty="0" err="1">
                <a:latin typeface="Arial"/>
                <a:cs typeface="Arial"/>
              </a:rPr>
              <a:t>language</a:t>
            </a:r>
            <a:r>
              <a:rPr lang="de-DE" sz="1600" dirty="0">
                <a:latin typeface="Arial"/>
                <a:cs typeface="Arial"/>
              </a:rPr>
              <a:t> </a:t>
            </a:r>
            <a:r>
              <a:rPr lang="de-DE" sz="1600" dirty="0" err="1">
                <a:latin typeface="Arial"/>
                <a:cs typeface="Arial"/>
              </a:rPr>
              <a:t>courses</a:t>
            </a:r>
            <a:endParaRPr lang="de-DE" sz="1600" i="0" baseline="0" dirty="0">
              <a:latin typeface="Arial"/>
              <a:cs typeface="Arial"/>
            </a:endParaRPr>
          </a:p>
        </p:txBody>
      </p:sp>
      <p:sp>
        <p:nvSpPr>
          <p:cNvPr id="8" name="Titel 1"/>
          <p:cNvSpPr txBox="1">
            <a:spLocks/>
          </p:cNvSpPr>
          <p:nvPr/>
        </p:nvSpPr>
        <p:spPr>
          <a:xfrm>
            <a:off x="722313" y="510010"/>
            <a:ext cx="7772400" cy="629813"/>
          </a:xfrm>
          <a:prstGeom prst="rect">
            <a:avLst/>
          </a:prstGeom>
        </p:spPr>
        <p:txBody>
          <a:bodyPr vert="horz" lIns="91440" tIns="45720" rIns="91440" bIns="45720" rtlCol="0" anchor="t">
            <a:no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3000" b="1" dirty="0">
                <a:solidFill>
                  <a:schemeClr val="bg1">
                    <a:lumMod val="50000"/>
                  </a:schemeClr>
                </a:solidFill>
              </a:rPr>
              <a:t>International </a:t>
            </a:r>
            <a:r>
              <a:rPr lang="de-DE" sz="3000" b="1" dirty="0" err="1">
                <a:solidFill>
                  <a:schemeClr val="bg1">
                    <a:lumMod val="50000"/>
                  </a:schemeClr>
                </a:solidFill>
              </a:rPr>
              <a:t>activities</a:t>
            </a:r>
            <a:endParaRPr lang="de-DE" sz="3000" b="1" dirty="0">
              <a:solidFill>
                <a:schemeClr val="bg1">
                  <a:lumMod val="50000"/>
                </a:schemeClr>
              </a:solidFill>
            </a:endParaRPr>
          </a:p>
        </p:txBody>
      </p:sp>
      <p:sp>
        <p:nvSpPr>
          <p:cNvPr id="9" name="Titel 1"/>
          <p:cNvSpPr txBox="1">
            <a:spLocks/>
          </p:cNvSpPr>
          <p:nvPr/>
        </p:nvSpPr>
        <p:spPr>
          <a:xfrm>
            <a:off x="722313" y="955720"/>
            <a:ext cx="7772400" cy="8354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3000" dirty="0">
                <a:solidFill>
                  <a:srgbClr val="DC052D"/>
                </a:solidFill>
              </a:rPr>
              <a:t>In FIGURES</a:t>
            </a:r>
          </a:p>
        </p:txBody>
      </p:sp>
    </p:spTree>
    <p:extLst>
      <p:ext uri="{BB962C8B-B14F-4D97-AF65-F5344CB8AC3E}">
        <p14:creationId xmlns:p14="http://schemas.microsoft.com/office/powerpoint/2010/main" val="25769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EUROPE</a:t>
            </a:r>
          </a:p>
        </p:txBody>
      </p:sp>
      <p:sp>
        <p:nvSpPr>
          <p:cNvPr id="3" name="Textplatzhalter 2"/>
          <p:cNvSpPr>
            <a:spLocks noGrp="1"/>
          </p:cNvSpPr>
          <p:nvPr>
            <p:ph type="body" sz="quarter" idx="13"/>
          </p:nvPr>
        </p:nvSpPr>
        <p:spPr/>
        <p:txBody>
          <a:bodyPr>
            <a:normAutofit fontScale="92500" lnSpcReduction="20000"/>
          </a:bodyPr>
          <a:lstStyle/>
          <a:p>
            <a:r>
              <a:rPr lang="de-DE" dirty="0"/>
              <a:t>PARTNER UNIVERSITIES</a:t>
            </a:r>
          </a:p>
        </p:txBody>
      </p:sp>
      <p:pic>
        <p:nvPicPr>
          <p:cNvPr id="4" name="Bildplatzhalter 4" descr="Clip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83568" y="1477519"/>
            <a:ext cx="6264696" cy="4615466"/>
          </a:xfrm>
          <a:prstGeom prst="rect">
            <a:avLst/>
          </a:prstGeom>
        </p:spPr>
      </p:pic>
      <p:sp>
        <p:nvSpPr>
          <p:cNvPr id="10" name="Rechteckige Legende 9"/>
          <p:cNvSpPr/>
          <p:nvPr/>
        </p:nvSpPr>
        <p:spPr>
          <a:xfrm>
            <a:off x="7130008" y="908720"/>
            <a:ext cx="1546448" cy="5184266"/>
          </a:xfrm>
          <a:prstGeom prst="wedgeRectCallout">
            <a:avLst>
              <a:gd name="adj1" fmla="val -187273"/>
              <a:gd name="adj2" fmla="val 1375"/>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de-DE" sz="1200" dirty="0">
                <a:solidFill>
                  <a:schemeClr val="tx1"/>
                </a:solidFill>
                <a:latin typeface="Arial" panose="020B0604020202020204" pitchFamily="34" charset="0"/>
                <a:cs typeface="Arial" panose="020B0604020202020204" pitchFamily="34" charset="0"/>
              </a:rPr>
              <a:t>Austria</a:t>
            </a:r>
          </a:p>
          <a:p>
            <a:pPr>
              <a:lnSpc>
                <a:spcPct val="110000"/>
              </a:lnSpc>
            </a:pPr>
            <a:r>
              <a:rPr lang="de-DE" sz="1200" dirty="0">
                <a:solidFill>
                  <a:schemeClr val="tx1"/>
                </a:solidFill>
                <a:latin typeface="Arial" panose="020B0604020202020204" pitchFamily="34" charset="0"/>
                <a:cs typeface="Arial" panose="020B0604020202020204" pitchFamily="34" charset="0"/>
              </a:rPr>
              <a:t>Baltic States</a:t>
            </a:r>
          </a:p>
          <a:p>
            <a:pPr>
              <a:lnSpc>
                <a:spcPct val="110000"/>
              </a:lnSpc>
            </a:pPr>
            <a:r>
              <a:rPr lang="de-DE" sz="1200" dirty="0" err="1">
                <a:solidFill>
                  <a:schemeClr val="tx1"/>
                </a:solidFill>
                <a:latin typeface="Arial" panose="020B0604020202020204" pitchFamily="34" charset="0"/>
                <a:cs typeface="Arial" panose="020B0604020202020204" pitchFamily="34" charset="0"/>
              </a:rPr>
              <a:t>Belgium</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Croatia</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Cyprus</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a:solidFill>
                  <a:schemeClr val="tx1"/>
                </a:solidFill>
                <a:latin typeface="Arial" panose="020B0604020202020204" pitchFamily="34" charset="0"/>
                <a:cs typeface="Arial" panose="020B0604020202020204" pitchFamily="34" charset="0"/>
              </a:rPr>
              <a:t>Czech </a:t>
            </a:r>
            <a:r>
              <a:rPr lang="de-DE" sz="1200" dirty="0" err="1">
                <a:solidFill>
                  <a:schemeClr val="tx1"/>
                </a:solidFill>
                <a:latin typeface="Arial" panose="020B0604020202020204" pitchFamily="34" charset="0"/>
                <a:cs typeface="Arial" panose="020B0604020202020204" pitchFamily="34" charset="0"/>
              </a:rPr>
              <a:t>Republic</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Denmark</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a:solidFill>
                  <a:schemeClr val="tx1"/>
                </a:solidFill>
                <a:latin typeface="Arial" panose="020B0604020202020204" pitchFamily="34" charset="0"/>
                <a:cs typeface="Arial" panose="020B0604020202020204" pitchFamily="34" charset="0"/>
              </a:rPr>
              <a:t>Finnland</a:t>
            </a:r>
          </a:p>
          <a:p>
            <a:pPr>
              <a:lnSpc>
                <a:spcPct val="110000"/>
              </a:lnSpc>
            </a:pPr>
            <a:r>
              <a:rPr lang="de-DE" sz="1200" dirty="0">
                <a:solidFill>
                  <a:schemeClr val="tx1"/>
                </a:solidFill>
                <a:latin typeface="Arial" panose="020B0604020202020204" pitchFamily="34" charset="0"/>
                <a:cs typeface="Arial" panose="020B0604020202020204" pitchFamily="34" charset="0"/>
              </a:rPr>
              <a:t>France</a:t>
            </a:r>
          </a:p>
          <a:p>
            <a:pPr>
              <a:lnSpc>
                <a:spcPct val="110000"/>
              </a:lnSpc>
            </a:pPr>
            <a:r>
              <a:rPr lang="de-DE" sz="1200" dirty="0">
                <a:solidFill>
                  <a:schemeClr val="tx1"/>
                </a:solidFill>
                <a:latin typeface="Arial" panose="020B0604020202020204" pitchFamily="34" charset="0"/>
                <a:cs typeface="Arial" panose="020B0604020202020204" pitchFamily="34" charset="0"/>
              </a:rPr>
              <a:t>Great-</a:t>
            </a:r>
            <a:r>
              <a:rPr lang="de-DE" sz="1200" dirty="0" err="1">
                <a:solidFill>
                  <a:schemeClr val="tx1"/>
                </a:solidFill>
                <a:latin typeface="Arial" panose="020B0604020202020204" pitchFamily="34" charset="0"/>
                <a:cs typeface="Arial" panose="020B0604020202020204" pitchFamily="34" charset="0"/>
              </a:rPr>
              <a:t>Britain</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Hungary</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Ireland</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Italy</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a:solidFill>
                  <a:schemeClr val="tx1"/>
                </a:solidFill>
                <a:latin typeface="Arial" panose="020B0604020202020204" pitchFamily="34" charset="0"/>
                <a:cs typeface="Arial" panose="020B0604020202020204" pitchFamily="34" charset="0"/>
              </a:rPr>
              <a:t>Luxembourg</a:t>
            </a:r>
          </a:p>
          <a:p>
            <a:pPr>
              <a:lnSpc>
                <a:spcPct val="110000"/>
              </a:lnSpc>
            </a:pPr>
            <a:r>
              <a:rPr lang="de-DE" sz="1200" dirty="0">
                <a:solidFill>
                  <a:schemeClr val="tx1"/>
                </a:solidFill>
                <a:latin typeface="Arial" panose="020B0604020202020204" pitchFamily="34" charset="0"/>
                <a:cs typeface="Arial" panose="020B0604020202020204" pitchFamily="34" charset="0"/>
              </a:rPr>
              <a:t>Malta</a:t>
            </a:r>
          </a:p>
          <a:p>
            <a:pPr>
              <a:lnSpc>
                <a:spcPct val="110000"/>
              </a:lnSpc>
            </a:pPr>
            <a:r>
              <a:rPr lang="de-DE" sz="1200" dirty="0" err="1">
                <a:solidFill>
                  <a:schemeClr val="tx1"/>
                </a:solidFill>
                <a:latin typeface="Arial" panose="020B0604020202020204" pitchFamily="34" charset="0"/>
                <a:cs typeface="Arial" panose="020B0604020202020204" pitchFamily="34" charset="0"/>
              </a:rPr>
              <a:t>Netherlands</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Norway</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Poland</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a:solidFill>
                  <a:schemeClr val="tx1"/>
                </a:solidFill>
                <a:latin typeface="Arial" panose="020B0604020202020204" pitchFamily="34" charset="0"/>
                <a:cs typeface="Arial" panose="020B0604020202020204" pitchFamily="34" charset="0"/>
              </a:rPr>
              <a:t>Portugal</a:t>
            </a:r>
          </a:p>
          <a:p>
            <a:pPr>
              <a:lnSpc>
                <a:spcPct val="110000"/>
              </a:lnSpc>
            </a:pPr>
            <a:r>
              <a:rPr lang="de-DE" sz="1200" dirty="0">
                <a:solidFill>
                  <a:schemeClr val="tx1"/>
                </a:solidFill>
                <a:latin typeface="Arial" panose="020B0604020202020204" pitchFamily="34" charset="0"/>
                <a:cs typeface="Arial" panose="020B0604020202020204" pitchFamily="34" charset="0"/>
              </a:rPr>
              <a:t>Romania</a:t>
            </a:r>
          </a:p>
          <a:p>
            <a:pPr>
              <a:lnSpc>
                <a:spcPct val="110000"/>
              </a:lnSpc>
            </a:pPr>
            <a:r>
              <a:rPr lang="de-DE" sz="1200" dirty="0" err="1">
                <a:solidFill>
                  <a:schemeClr val="tx1"/>
                </a:solidFill>
                <a:latin typeface="Arial" panose="020B0604020202020204" pitchFamily="34" charset="0"/>
                <a:cs typeface="Arial" panose="020B0604020202020204" pitchFamily="34" charset="0"/>
              </a:rPr>
              <a:t>Slovakia</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a:solidFill>
                  <a:schemeClr val="tx1"/>
                </a:solidFill>
                <a:latin typeface="Arial" panose="020B0604020202020204" pitchFamily="34" charset="0"/>
                <a:cs typeface="Arial" panose="020B0604020202020204" pitchFamily="34" charset="0"/>
              </a:rPr>
              <a:t>Spain</a:t>
            </a:r>
          </a:p>
          <a:p>
            <a:pPr>
              <a:lnSpc>
                <a:spcPct val="110000"/>
              </a:lnSpc>
            </a:pPr>
            <a:r>
              <a:rPr lang="de-DE" sz="1200" dirty="0" err="1">
                <a:solidFill>
                  <a:schemeClr val="tx1"/>
                </a:solidFill>
                <a:latin typeface="Arial" panose="020B0604020202020204" pitchFamily="34" charset="0"/>
                <a:cs typeface="Arial" panose="020B0604020202020204" pitchFamily="34" charset="0"/>
              </a:rPr>
              <a:t>Sweden</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err="1">
                <a:solidFill>
                  <a:schemeClr val="tx1"/>
                </a:solidFill>
                <a:latin typeface="Arial" panose="020B0604020202020204" pitchFamily="34" charset="0"/>
                <a:cs typeface="Arial" panose="020B0604020202020204" pitchFamily="34" charset="0"/>
              </a:rPr>
              <a:t>Switzerland</a:t>
            </a:r>
            <a:endParaRPr lang="de-DE" sz="1200" dirty="0">
              <a:solidFill>
                <a:schemeClr val="tx1"/>
              </a:solidFill>
              <a:latin typeface="Arial" panose="020B0604020202020204" pitchFamily="34" charset="0"/>
              <a:cs typeface="Arial" panose="020B0604020202020204" pitchFamily="34" charset="0"/>
            </a:endParaRPr>
          </a:p>
          <a:p>
            <a:pPr>
              <a:lnSpc>
                <a:spcPct val="110000"/>
              </a:lnSpc>
            </a:pPr>
            <a:r>
              <a:rPr lang="de-DE" sz="1200" dirty="0" smtClean="0">
                <a:solidFill>
                  <a:schemeClr val="tx1"/>
                </a:solidFill>
                <a:latin typeface="Arial" panose="020B0604020202020204" pitchFamily="34" charset="0"/>
                <a:cs typeface="Arial" panose="020B0604020202020204" pitchFamily="34" charset="0"/>
              </a:rPr>
              <a:t>Turkey …</a:t>
            </a:r>
            <a:endParaRPr lang="de-DE" sz="1200" dirty="0">
              <a:solidFill>
                <a:schemeClr val="tx1"/>
              </a:solidFill>
            </a:endParaRPr>
          </a:p>
        </p:txBody>
      </p:sp>
    </p:spTree>
    <p:extLst>
      <p:ext uri="{BB962C8B-B14F-4D97-AF65-F5344CB8AC3E}">
        <p14:creationId xmlns:p14="http://schemas.microsoft.com/office/powerpoint/2010/main" val="3107722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WORLDWIDE</a:t>
            </a:r>
          </a:p>
        </p:txBody>
      </p:sp>
      <p:sp>
        <p:nvSpPr>
          <p:cNvPr id="3" name="Textplatzhalter 2"/>
          <p:cNvSpPr>
            <a:spLocks noGrp="1"/>
          </p:cNvSpPr>
          <p:nvPr>
            <p:ph type="body" sz="quarter" idx="13"/>
          </p:nvPr>
        </p:nvSpPr>
        <p:spPr/>
        <p:txBody>
          <a:bodyPr>
            <a:normAutofit fontScale="92500" lnSpcReduction="20000"/>
          </a:bodyPr>
          <a:lstStyle/>
          <a:p>
            <a:r>
              <a:rPr lang="de-DE" dirty="0"/>
              <a:t>PARTNER UNIVERSITIES </a:t>
            </a:r>
          </a:p>
        </p:txBody>
      </p:sp>
      <p:pic>
        <p:nvPicPr>
          <p:cNvPr id="4" name="Picture 2" descr="K:\FK13_z\IPM\01_IPM\13_Marketing\Website\weltkarte_04_2017\weltkarte_72dpi_g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15" y="1484784"/>
            <a:ext cx="7380312" cy="4714646"/>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ige Legende 5"/>
          <p:cNvSpPr/>
          <p:nvPr/>
        </p:nvSpPr>
        <p:spPr>
          <a:xfrm>
            <a:off x="7380312" y="1484784"/>
            <a:ext cx="1512168" cy="4775482"/>
          </a:xfrm>
          <a:prstGeom prst="wedgeRectCallout">
            <a:avLst>
              <a:gd name="adj1" fmla="val -203374"/>
              <a:gd name="adj2" fmla="val -110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err="1">
                <a:solidFill>
                  <a:schemeClr val="tx1"/>
                </a:solidFill>
                <a:latin typeface="Arial" panose="020B0604020202020204" pitchFamily="34" charset="0"/>
                <a:cs typeface="Arial" panose="020B0604020202020204" pitchFamily="34" charset="0"/>
              </a:rPr>
              <a:t>Argentina</a:t>
            </a:r>
            <a:endParaRPr lang="de-DE" sz="1400" b="1" dirty="0">
              <a:solidFill>
                <a:schemeClr val="tx1"/>
              </a:solidFill>
              <a:latin typeface="Arial" panose="020B0604020202020204" pitchFamily="34" charset="0"/>
              <a:cs typeface="Arial" panose="020B0604020202020204" pitchFamily="34" charset="0"/>
            </a:endParaRPr>
          </a:p>
          <a:p>
            <a:r>
              <a:rPr lang="de-DE" sz="1400" b="1" dirty="0" err="1">
                <a:solidFill>
                  <a:schemeClr val="tx1"/>
                </a:solidFill>
                <a:latin typeface="Arial" panose="020B0604020202020204" pitchFamily="34" charset="0"/>
                <a:cs typeface="Arial" panose="020B0604020202020204" pitchFamily="34" charset="0"/>
              </a:rPr>
              <a:t>Australia</a:t>
            </a:r>
            <a:endParaRPr lang="de-DE" sz="1400" b="1" dirty="0">
              <a:solidFill>
                <a:schemeClr val="tx1"/>
              </a:solidFill>
              <a:latin typeface="Arial" panose="020B0604020202020204" pitchFamily="34" charset="0"/>
              <a:cs typeface="Arial" panose="020B0604020202020204" pitchFamily="34" charset="0"/>
            </a:endParaRPr>
          </a:p>
          <a:p>
            <a:r>
              <a:rPr lang="de-DE" sz="1400" b="1" dirty="0" err="1">
                <a:solidFill>
                  <a:schemeClr val="tx1"/>
                </a:solidFill>
                <a:latin typeface="Arial" panose="020B0604020202020204" pitchFamily="34" charset="0"/>
                <a:cs typeface="Arial" panose="020B0604020202020204" pitchFamily="34" charset="0"/>
              </a:rPr>
              <a:t>Brazil</a:t>
            </a:r>
            <a:endParaRPr lang="de-DE" sz="1400" b="1" dirty="0">
              <a:solidFill>
                <a:schemeClr val="tx1"/>
              </a:solidFill>
              <a:latin typeface="Arial" panose="020B0604020202020204" pitchFamily="34" charset="0"/>
              <a:cs typeface="Arial" panose="020B0604020202020204" pitchFamily="34" charset="0"/>
            </a:endParaRPr>
          </a:p>
          <a:p>
            <a:r>
              <a:rPr lang="de-DE" sz="1400" b="1" dirty="0">
                <a:solidFill>
                  <a:schemeClr val="tx1"/>
                </a:solidFill>
                <a:latin typeface="Arial" panose="020B0604020202020204" pitchFamily="34" charset="0"/>
                <a:cs typeface="Arial" panose="020B0604020202020204" pitchFamily="34" charset="0"/>
              </a:rPr>
              <a:t>Canada</a:t>
            </a:r>
          </a:p>
          <a:p>
            <a:r>
              <a:rPr lang="de-DE" sz="1400" b="1" dirty="0">
                <a:solidFill>
                  <a:schemeClr val="tx1"/>
                </a:solidFill>
                <a:latin typeface="Arial" panose="020B0604020202020204" pitchFamily="34" charset="0"/>
                <a:cs typeface="Arial" panose="020B0604020202020204" pitchFamily="34" charset="0"/>
              </a:rPr>
              <a:t>Chile</a:t>
            </a:r>
          </a:p>
          <a:p>
            <a:r>
              <a:rPr lang="de-DE" sz="1400" b="1" dirty="0">
                <a:solidFill>
                  <a:schemeClr val="tx1"/>
                </a:solidFill>
                <a:latin typeface="Arial" panose="020B0604020202020204" pitchFamily="34" charset="0"/>
                <a:cs typeface="Arial" panose="020B0604020202020204" pitchFamily="34" charset="0"/>
              </a:rPr>
              <a:t>China</a:t>
            </a:r>
          </a:p>
          <a:p>
            <a:r>
              <a:rPr lang="de-DE" sz="1400" b="1" dirty="0">
                <a:solidFill>
                  <a:schemeClr val="tx1"/>
                </a:solidFill>
                <a:latin typeface="Arial" panose="020B0604020202020204" pitchFamily="34" charset="0"/>
                <a:cs typeface="Arial" panose="020B0604020202020204" pitchFamily="34" charset="0"/>
              </a:rPr>
              <a:t>Ecuador</a:t>
            </a:r>
          </a:p>
          <a:p>
            <a:r>
              <a:rPr lang="de-DE" sz="1400" b="1" dirty="0">
                <a:solidFill>
                  <a:schemeClr val="tx1"/>
                </a:solidFill>
                <a:latin typeface="Arial" panose="020B0604020202020204" pitchFamily="34" charset="0"/>
                <a:cs typeface="Arial" panose="020B0604020202020204" pitchFamily="34" charset="0"/>
              </a:rPr>
              <a:t>Jordan</a:t>
            </a:r>
          </a:p>
          <a:p>
            <a:r>
              <a:rPr lang="de-DE" sz="1400" b="1" dirty="0">
                <a:solidFill>
                  <a:schemeClr val="tx1"/>
                </a:solidFill>
                <a:latin typeface="Arial" panose="020B0604020202020204" pitchFamily="34" charset="0"/>
                <a:cs typeface="Arial" panose="020B0604020202020204" pitchFamily="34" charset="0"/>
              </a:rPr>
              <a:t>Malaysia</a:t>
            </a:r>
          </a:p>
          <a:p>
            <a:r>
              <a:rPr lang="de-DE" sz="1400" b="1" dirty="0">
                <a:solidFill>
                  <a:schemeClr val="tx1"/>
                </a:solidFill>
                <a:latin typeface="Arial" panose="020B0604020202020204" pitchFamily="34" charset="0"/>
                <a:cs typeface="Arial" panose="020B0604020202020204" pitchFamily="34" charset="0"/>
              </a:rPr>
              <a:t>Mexico</a:t>
            </a:r>
          </a:p>
          <a:p>
            <a:r>
              <a:rPr lang="de-DE" sz="1400" b="1" dirty="0">
                <a:solidFill>
                  <a:schemeClr val="tx1"/>
                </a:solidFill>
                <a:latin typeface="Arial" panose="020B0604020202020204" pitchFamily="34" charset="0"/>
                <a:cs typeface="Arial" panose="020B0604020202020204" pitchFamily="34" charset="0"/>
              </a:rPr>
              <a:t>New </a:t>
            </a:r>
            <a:r>
              <a:rPr lang="de-DE" sz="1400" b="1" dirty="0" err="1">
                <a:solidFill>
                  <a:schemeClr val="tx1"/>
                </a:solidFill>
                <a:latin typeface="Arial" panose="020B0604020202020204" pitchFamily="34" charset="0"/>
                <a:cs typeface="Arial" panose="020B0604020202020204" pitchFamily="34" charset="0"/>
              </a:rPr>
              <a:t>Zealand</a:t>
            </a:r>
            <a:endParaRPr lang="de-DE" sz="1400" b="1" dirty="0">
              <a:solidFill>
                <a:schemeClr val="tx1"/>
              </a:solidFill>
              <a:latin typeface="Arial" panose="020B0604020202020204" pitchFamily="34" charset="0"/>
              <a:cs typeface="Arial" panose="020B0604020202020204" pitchFamily="34" charset="0"/>
            </a:endParaRPr>
          </a:p>
          <a:p>
            <a:r>
              <a:rPr lang="de-DE" sz="1400" b="1" dirty="0">
                <a:solidFill>
                  <a:schemeClr val="tx1"/>
                </a:solidFill>
                <a:latin typeface="Arial" panose="020B0604020202020204" pitchFamily="34" charset="0"/>
                <a:cs typeface="Arial" panose="020B0604020202020204" pitchFamily="34" charset="0"/>
              </a:rPr>
              <a:t>Peru </a:t>
            </a:r>
          </a:p>
          <a:p>
            <a:r>
              <a:rPr lang="de-DE" sz="1400" b="1" dirty="0" err="1">
                <a:solidFill>
                  <a:schemeClr val="tx1"/>
                </a:solidFill>
                <a:latin typeface="Arial" panose="020B0604020202020204" pitchFamily="34" charset="0"/>
                <a:cs typeface="Arial" panose="020B0604020202020204" pitchFamily="34" charset="0"/>
              </a:rPr>
              <a:t>Russia</a:t>
            </a:r>
            <a:endParaRPr lang="de-DE" sz="1400" b="1" dirty="0">
              <a:solidFill>
                <a:schemeClr val="tx1"/>
              </a:solidFill>
              <a:latin typeface="Arial" panose="020B0604020202020204" pitchFamily="34" charset="0"/>
              <a:cs typeface="Arial" panose="020B0604020202020204" pitchFamily="34" charset="0"/>
            </a:endParaRPr>
          </a:p>
          <a:p>
            <a:r>
              <a:rPr lang="de-DE" sz="1400" b="1" dirty="0">
                <a:solidFill>
                  <a:schemeClr val="tx1"/>
                </a:solidFill>
                <a:latin typeface="Arial" panose="020B0604020202020204" pitchFamily="34" charset="0"/>
                <a:cs typeface="Arial" panose="020B0604020202020204" pitchFamily="34" charset="0"/>
              </a:rPr>
              <a:t>South </a:t>
            </a:r>
            <a:r>
              <a:rPr lang="de-DE" sz="1400" b="1" dirty="0" err="1">
                <a:solidFill>
                  <a:schemeClr val="tx1"/>
                </a:solidFill>
                <a:latin typeface="Arial" panose="020B0604020202020204" pitchFamily="34" charset="0"/>
                <a:cs typeface="Arial" panose="020B0604020202020204" pitchFamily="34" charset="0"/>
              </a:rPr>
              <a:t>Africa</a:t>
            </a:r>
            <a:endParaRPr lang="de-DE" sz="1400" b="1" dirty="0">
              <a:solidFill>
                <a:schemeClr val="tx1"/>
              </a:solidFill>
              <a:latin typeface="Arial" panose="020B0604020202020204" pitchFamily="34" charset="0"/>
              <a:cs typeface="Arial" panose="020B0604020202020204" pitchFamily="34" charset="0"/>
            </a:endParaRPr>
          </a:p>
          <a:p>
            <a:r>
              <a:rPr lang="de-DE" sz="1400" b="1" dirty="0">
                <a:solidFill>
                  <a:schemeClr val="tx1"/>
                </a:solidFill>
                <a:latin typeface="Arial" panose="020B0604020202020204" pitchFamily="34" charset="0"/>
                <a:cs typeface="Arial" panose="020B0604020202020204" pitchFamily="34" charset="0"/>
              </a:rPr>
              <a:t>South Korea</a:t>
            </a:r>
          </a:p>
          <a:p>
            <a:r>
              <a:rPr lang="de-DE" sz="1400" b="1" dirty="0">
                <a:solidFill>
                  <a:schemeClr val="tx1"/>
                </a:solidFill>
                <a:latin typeface="Arial" panose="020B0604020202020204" pitchFamily="34" charset="0"/>
                <a:cs typeface="Arial" panose="020B0604020202020204" pitchFamily="34" charset="0"/>
              </a:rPr>
              <a:t>Taiwan</a:t>
            </a:r>
          </a:p>
          <a:p>
            <a:r>
              <a:rPr lang="de-DE" sz="1400" b="1" dirty="0">
                <a:solidFill>
                  <a:schemeClr val="tx1"/>
                </a:solidFill>
                <a:latin typeface="Arial" panose="020B0604020202020204" pitchFamily="34" charset="0"/>
                <a:cs typeface="Arial" panose="020B0604020202020204" pitchFamily="34" charset="0"/>
              </a:rPr>
              <a:t>Thailand</a:t>
            </a:r>
          </a:p>
          <a:p>
            <a:r>
              <a:rPr lang="de-DE" sz="1400" b="1" dirty="0">
                <a:solidFill>
                  <a:schemeClr val="tx1"/>
                </a:solidFill>
                <a:latin typeface="Arial" panose="020B0604020202020204" pitchFamily="34" charset="0"/>
                <a:cs typeface="Arial" panose="020B0604020202020204" pitchFamily="34" charset="0"/>
              </a:rPr>
              <a:t>USA</a:t>
            </a:r>
          </a:p>
          <a:p>
            <a:r>
              <a:rPr lang="de-DE" sz="1400" b="1" dirty="0">
                <a:solidFill>
                  <a:schemeClr val="tx1"/>
                </a:solidFill>
                <a:latin typeface="Arial" panose="020B0604020202020204" pitchFamily="34" charset="0"/>
                <a:cs typeface="Arial" panose="020B0604020202020204" pitchFamily="34" charset="0"/>
              </a:rPr>
              <a:t>Vietnam</a:t>
            </a:r>
          </a:p>
          <a:p>
            <a:r>
              <a:rPr lang="de-DE" sz="14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23646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Seite_14_20_09.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1366" t="15194" r="11803" b="1535"/>
          <a:stretch/>
        </p:blipFill>
        <p:spPr>
          <a:xfrm>
            <a:off x="0" y="1"/>
            <a:ext cx="9144000" cy="6858000"/>
          </a:xfrm>
          <a:prstGeom prst="rect">
            <a:avLst/>
          </a:prstGeom>
        </p:spPr>
      </p:pic>
      <p:sp>
        <p:nvSpPr>
          <p:cNvPr id="18" name="Rechteck 17"/>
          <p:cNvSpPr/>
          <p:nvPr/>
        </p:nvSpPr>
        <p:spPr>
          <a:xfrm>
            <a:off x="3491880" y="4437112"/>
            <a:ext cx="5184576" cy="2420888"/>
          </a:xfrm>
          <a:prstGeom prst="rect">
            <a:avLst/>
          </a:prstGeom>
          <a:solidFill>
            <a:schemeClr val="bg1"/>
          </a:solidFill>
          <a:ln>
            <a:noFill/>
          </a:ln>
          <a:effectLst>
            <a:outerShdw blurRad="152400" dist="38100" dir="135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p:nvSpPr>
        <p:spPr>
          <a:xfrm>
            <a:off x="3923928" y="4517966"/>
            <a:ext cx="1083951" cy="2311915"/>
          </a:xfrm>
          <a:prstGeom prst="rect">
            <a:avLst/>
          </a:prstGeom>
          <a:noFill/>
        </p:spPr>
        <p:txBody>
          <a:bodyPr wrap="none" rtlCol="0">
            <a:spAutoFit/>
          </a:bodyPr>
          <a:lstStyle/>
          <a:p>
            <a:pPr>
              <a:lnSpc>
                <a:spcPct val="200000"/>
              </a:lnSpc>
            </a:pPr>
            <a:r>
              <a:rPr lang="de-DE" sz="1600" dirty="0">
                <a:latin typeface="Arial" panose="020B0604020202020204" pitchFamily="34" charset="0"/>
                <a:cs typeface="Arial" panose="020B0604020202020204" pitchFamily="34" charset="0"/>
              </a:rPr>
              <a:t>UAS7</a:t>
            </a:r>
          </a:p>
          <a:p>
            <a:pPr>
              <a:lnSpc>
                <a:spcPct val="200000"/>
              </a:lnSpc>
            </a:pPr>
            <a:r>
              <a:rPr lang="de-DE" sz="1600" dirty="0">
                <a:latin typeface="Arial" panose="020B0604020202020204" pitchFamily="34" charset="0"/>
                <a:cs typeface="Arial" panose="020B0604020202020204" pitchFamily="34" charset="0"/>
              </a:rPr>
              <a:t>Global E3</a:t>
            </a:r>
          </a:p>
          <a:p>
            <a:pPr>
              <a:lnSpc>
                <a:spcPct val="200000"/>
              </a:lnSpc>
            </a:pPr>
            <a:r>
              <a:rPr lang="de-DE" sz="1600" dirty="0">
                <a:latin typeface="Arial" panose="020B0604020202020204" pitchFamily="34" charset="0"/>
                <a:cs typeface="Arial" panose="020B0604020202020204" pitchFamily="34" charset="0"/>
              </a:rPr>
              <a:t>DFH</a:t>
            </a:r>
          </a:p>
          <a:p>
            <a:pPr>
              <a:lnSpc>
                <a:spcPct val="200000"/>
              </a:lnSpc>
            </a:pPr>
            <a:r>
              <a:rPr lang="de-DE" sz="1600" dirty="0">
                <a:latin typeface="Arial" panose="020B0604020202020204" pitchFamily="34" charset="0"/>
                <a:cs typeface="Arial" panose="020B0604020202020204" pitchFamily="34" charset="0"/>
              </a:rPr>
              <a:t>DHIK</a:t>
            </a:r>
          </a:p>
          <a:p>
            <a:pPr>
              <a:lnSpc>
                <a:spcPct val="110000"/>
              </a:lnSpc>
            </a:pPr>
            <a:endParaRPr lang="de-DE" sz="1600" dirty="0">
              <a:latin typeface="Arial" panose="020B0604020202020204" pitchFamily="34" charset="0"/>
              <a:cs typeface="Arial" panose="020B0604020202020204" pitchFamily="34" charset="0"/>
            </a:endParaRPr>
          </a:p>
        </p:txBody>
      </p:sp>
      <p:sp>
        <p:nvSpPr>
          <p:cNvPr id="8" name="Oval 7"/>
          <p:cNvSpPr/>
          <p:nvPr/>
        </p:nvSpPr>
        <p:spPr>
          <a:xfrm flipV="1">
            <a:off x="3662318" y="4778583"/>
            <a:ext cx="144016" cy="144016"/>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l 8"/>
          <p:cNvSpPr/>
          <p:nvPr/>
        </p:nvSpPr>
        <p:spPr>
          <a:xfrm flipV="1">
            <a:off x="3684422" y="5266416"/>
            <a:ext cx="144016" cy="144016"/>
          </a:xfrm>
          <a:prstGeom prst="ellips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l 9"/>
          <p:cNvSpPr/>
          <p:nvPr/>
        </p:nvSpPr>
        <p:spPr>
          <a:xfrm flipV="1">
            <a:off x="3694000" y="5776390"/>
            <a:ext cx="144016" cy="144016"/>
          </a:xfrm>
          <a:prstGeom prst="ellipse">
            <a:avLst/>
          </a:prstGeom>
          <a:solidFill>
            <a:srgbClr val="0A5B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accent1">
                  <a:lumMod val="75000"/>
                </a:schemeClr>
              </a:solidFill>
            </a:endParaRPr>
          </a:p>
        </p:txBody>
      </p:sp>
      <p:sp>
        <p:nvSpPr>
          <p:cNvPr id="12" name="Oval 11"/>
          <p:cNvSpPr/>
          <p:nvPr/>
        </p:nvSpPr>
        <p:spPr>
          <a:xfrm flipV="1">
            <a:off x="3668159" y="6245056"/>
            <a:ext cx="144016" cy="14401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3" name="Bild 12" descr="DHI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2584" y="6159573"/>
            <a:ext cx="755576" cy="314983"/>
          </a:xfrm>
          <a:prstGeom prst="rect">
            <a:avLst/>
          </a:prstGeom>
        </p:spPr>
      </p:pic>
      <p:pic>
        <p:nvPicPr>
          <p:cNvPr id="14" name="Bild 13" descr="DF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4328" y="5690465"/>
            <a:ext cx="792088" cy="265978"/>
          </a:xfrm>
          <a:prstGeom prst="rect">
            <a:avLst/>
          </a:prstGeom>
        </p:spPr>
      </p:pic>
      <p:pic>
        <p:nvPicPr>
          <p:cNvPr id="16" name="Bild 15" descr="Global E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4328" y="5318361"/>
            <a:ext cx="971600" cy="168974"/>
          </a:xfrm>
          <a:prstGeom prst="rect">
            <a:avLst/>
          </a:prstGeom>
        </p:spPr>
      </p:pic>
      <p:pic>
        <p:nvPicPr>
          <p:cNvPr id="17" name="Bild 16" descr="UAS7.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4328" y="4874937"/>
            <a:ext cx="576064" cy="279761"/>
          </a:xfrm>
          <a:prstGeom prst="rect">
            <a:avLst/>
          </a:prstGeom>
        </p:spPr>
      </p:pic>
      <p:sp>
        <p:nvSpPr>
          <p:cNvPr id="20" name="Rechteck 19"/>
          <p:cNvSpPr/>
          <p:nvPr/>
        </p:nvSpPr>
        <p:spPr>
          <a:xfrm>
            <a:off x="0" y="332656"/>
            <a:ext cx="6994566" cy="1224136"/>
          </a:xfrm>
          <a:prstGeom prst="rect">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extplatzhalter 1"/>
          <p:cNvSpPr>
            <a:spLocks noGrp="1"/>
          </p:cNvSpPr>
          <p:nvPr>
            <p:ph type="body" sz="quarter" idx="11"/>
          </p:nvPr>
        </p:nvSpPr>
        <p:spPr/>
        <p:txBody>
          <a:bodyPr>
            <a:normAutofit fontScale="92500" lnSpcReduction="20000"/>
          </a:bodyPr>
          <a:lstStyle/>
          <a:p>
            <a:r>
              <a:rPr lang="de-DE" dirty="0"/>
              <a:t>NETWORKS AND CONSORTIA</a:t>
            </a:r>
          </a:p>
        </p:txBody>
      </p:sp>
      <p:sp>
        <p:nvSpPr>
          <p:cNvPr id="3" name="Textplatzhalter 2"/>
          <p:cNvSpPr>
            <a:spLocks noGrp="1"/>
          </p:cNvSpPr>
          <p:nvPr>
            <p:ph type="body" sz="quarter" idx="13"/>
          </p:nvPr>
        </p:nvSpPr>
        <p:spPr/>
        <p:txBody>
          <a:bodyPr>
            <a:normAutofit fontScale="92500" lnSpcReduction="20000"/>
          </a:bodyPr>
          <a:lstStyle/>
          <a:p>
            <a:r>
              <a:rPr lang="de-DE" dirty="0"/>
              <a:t>MUAS INTERNATIONAL</a:t>
            </a:r>
          </a:p>
        </p:txBody>
      </p:sp>
      <p:sp>
        <p:nvSpPr>
          <p:cNvPr id="5" name="Textfeld 4"/>
          <p:cNvSpPr txBox="1"/>
          <p:nvPr/>
        </p:nvSpPr>
        <p:spPr>
          <a:xfrm>
            <a:off x="4948880" y="4561805"/>
            <a:ext cx="2664296" cy="646331"/>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German </a:t>
            </a:r>
            <a:r>
              <a:rPr lang="de-DE" sz="1200" dirty="0" err="1">
                <a:latin typeface="Arial" panose="020B0604020202020204" pitchFamily="34" charset="0"/>
                <a:cs typeface="Arial" panose="020B0604020202020204" pitchFamily="34" charset="0"/>
              </a:rPr>
              <a:t>Universities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Applied Sciences – Offices in New York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and São Paulo</a:t>
            </a:r>
          </a:p>
        </p:txBody>
      </p:sp>
      <p:sp>
        <p:nvSpPr>
          <p:cNvPr id="21" name="Textfeld 20"/>
          <p:cNvSpPr txBox="1"/>
          <p:nvPr/>
        </p:nvSpPr>
        <p:spPr>
          <a:xfrm>
            <a:off x="4948880" y="5240626"/>
            <a:ext cx="2520280" cy="461665"/>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Global Engineering Education Exchange</a:t>
            </a:r>
          </a:p>
        </p:txBody>
      </p:sp>
      <p:sp>
        <p:nvSpPr>
          <p:cNvPr id="22" name="Textfeld 21"/>
          <p:cNvSpPr txBox="1"/>
          <p:nvPr/>
        </p:nvSpPr>
        <p:spPr>
          <a:xfrm>
            <a:off x="4948880" y="5709899"/>
            <a:ext cx="2520280" cy="276999"/>
          </a:xfrm>
          <a:prstGeom prst="rect">
            <a:avLst/>
          </a:prstGeom>
          <a:noFill/>
        </p:spPr>
        <p:txBody>
          <a:bodyPr wrap="square" rtlCol="0">
            <a:spAutoFit/>
          </a:bodyPr>
          <a:lstStyle/>
          <a:p>
            <a:r>
              <a:rPr lang="de-DE" sz="1200" dirty="0" err="1">
                <a:latin typeface="Arial" panose="020B0604020202020204" pitchFamily="34" charset="0"/>
                <a:cs typeface="Arial" panose="020B0604020202020204" pitchFamily="34" charset="0"/>
              </a:rPr>
              <a:t>Université</a:t>
            </a:r>
            <a:r>
              <a:rPr lang="de-DE" sz="1200" dirty="0">
                <a:latin typeface="Arial" panose="020B0604020202020204" pitchFamily="34" charset="0"/>
                <a:cs typeface="Arial" panose="020B0604020202020204" pitchFamily="34" charset="0"/>
              </a:rPr>
              <a:t> Franco-Allemande</a:t>
            </a:r>
          </a:p>
        </p:txBody>
      </p:sp>
      <p:sp>
        <p:nvSpPr>
          <p:cNvPr id="23" name="Textfeld 22"/>
          <p:cNvSpPr txBox="1"/>
          <p:nvPr/>
        </p:nvSpPr>
        <p:spPr>
          <a:xfrm>
            <a:off x="4948880" y="6087566"/>
            <a:ext cx="2592288"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German University Consortium </a:t>
            </a: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for </a:t>
            </a:r>
            <a:r>
              <a:rPr lang="en-US" sz="1200" dirty="0">
                <a:latin typeface="Arial" panose="020B0604020202020204" pitchFamily="34" charset="0"/>
                <a:cs typeface="Arial" panose="020B0604020202020204" pitchFamily="34" charset="0"/>
              </a:rPr>
              <a:t>International </a:t>
            </a:r>
            <a:r>
              <a:rPr lang="en-US" sz="1200" dirty="0" err="1">
                <a:latin typeface="Arial" panose="020B0604020202020204" pitchFamily="34" charset="0"/>
                <a:cs typeface="Arial" panose="020B0604020202020204" pitchFamily="34" charset="0"/>
              </a:rPr>
              <a:t>Cooperations</a:t>
            </a:r>
            <a:r>
              <a:rPr lang="en-US" sz="1200" dirty="0">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888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722313" y="510010"/>
            <a:ext cx="7772400" cy="629813"/>
          </a:xfrm>
          <a:prstGeom prst="rect">
            <a:avLst/>
          </a:prstGeom>
        </p:spPr>
        <p:txBody>
          <a:bodyPr vert="horz" lIns="91440" tIns="45720" rIns="91440" bIns="45720" rtlCol="0" anchor="t">
            <a:no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2700" b="1" dirty="0">
                <a:solidFill>
                  <a:schemeClr val="bg1">
                    <a:lumMod val="50000"/>
                  </a:schemeClr>
                </a:solidFill>
              </a:rPr>
              <a:t>MUNICH UNIVERSITY OF APPLIED SCIENCES</a:t>
            </a:r>
          </a:p>
        </p:txBody>
      </p:sp>
      <p:sp>
        <p:nvSpPr>
          <p:cNvPr id="9" name="Titel 1"/>
          <p:cNvSpPr txBox="1">
            <a:spLocks/>
          </p:cNvSpPr>
          <p:nvPr/>
        </p:nvSpPr>
        <p:spPr>
          <a:xfrm>
            <a:off x="722313" y="955720"/>
            <a:ext cx="7772400" cy="8354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3000" dirty="0">
                <a:solidFill>
                  <a:srgbClr val="DC052D"/>
                </a:solidFill>
              </a:rPr>
              <a:t>In FIGURES</a:t>
            </a:r>
          </a:p>
        </p:txBody>
      </p:sp>
      <p:sp>
        <p:nvSpPr>
          <p:cNvPr id="6" name="Textfeld 5"/>
          <p:cNvSpPr txBox="1"/>
          <p:nvPr/>
        </p:nvSpPr>
        <p:spPr>
          <a:xfrm>
            <a:off x="1701763" y="2155966"/>
            <a:ext cx="2752191" cy="4245821"/>
          </a:xfrm>
          <a:prstGeom prst="rect">
            <a:avLst/>
          </a:prstGeom>
          <a:noFill/>
        </p:spPr>
        <p:txBody>
          <a:bodyPr wrap="square" rtlCol="0">
            <a:spAutoFit/>
          </a:bodyPr>
          <a:lstStyle/>
          <a:p>
            <a:pPr marL="0" indent="0" algn="l" defTabSz="457200">
              <a:lnSpc>
                <a:spcPts val="3610"/>
              </a:lnSpc>
              <a:buNone/>
            </a:pPr>
            <a:r>
              <a:rPr lang="en-GB" sz="2500" b="1" i="0" dirty="0">
                <a:solidFill>
                  <a:schemeClr val="bg1">
                    <a:lumMod val="50000"/>
                  </a:schemeClr>
                </a:solidFill>
                <a:latin typeface="Arial"/>
                <a:ea typeface="+mn-ea"/>
                <a:cs typeface="Arial"/>
              </a:rPr>
              <a:t> 17,900</a:t>
            </a:r>
          </a:p>
          <a:p>
            <a:pPr marL="0" indent="0" algn="l" defTabSz="457200">
              <a:lnSpc>
                <a:spcPts val="3610"/>
              </a:lnSpc>
              <a:buNone/>
            </a:pPr>
            <a:r>
              <a:rPr lang="en-GB" sz="2500" b="1" i="0" dirty="0">
                <a:solidFill>
                  <a:schemeClr val="bg1">
                    <a:lumMod val="50000"/>
                  </a:schemeClr>
                </a:solidFill>
                <a:latin typeface="Arial"/>
                <a:ea typeface="+mn-ea"/>
                <a:cs typeface="Arial"/>
              </a:rPr>
              <a:t>       475</a:t>
            </a:r>
          </a:p>
          <a:p>
            <a:pPr marL="0" indent="0" algn="l" defTabSz="457200">
              <a:lnSpc>
                <a:spcPts val="3610"/>
              </a:lnSpc>
              <a:buNone/>
            </a:pPr>
            <a:r>
              <a:rPr lang="en-GB" sz="2500" b="1" i="0" dirty="0">
                <a:solidFill>
                  <a:schemeClr val="bg1">
                    <a:lumMod val="50000"/>
                  </a:schemeClr>
                </a:solidFill>
                <a:latin typeface="Arial"/>
                <a:ea typeface="+mn-ea"/>
                <a:cs typeface="Arial"/>
              </a:rPr>
              <a:t>        750</a:t>
            </a:r>
          </a:p>
          <a:p>
            <a:pPr marL="0" indent="0" algn="l" defTabSz="457200">
              <a:lnSpc>
                <a:spcPts val="3610"/>
              </a:lnSpc>
              <a:buNone/>
            </a:pPr>
            <a:r>
              <a:rPr lang="en-GB" sz="2500" b="1" i="0" dirty="0">
                <a:solidFill>
                  <a:schemeClr val="bg1">
                    <a:lumMod val="50000"/>
                  </a:schemeClr>
                </a:solidFill>
                <a:latin typeface="Arial"/>
                <a:ea typeface="+mn-ea"/>
                <a:cs typeface="Arial"/>
              </a:rPr>
              <a:t>         511</a:t>
            </a:r>
          </a:p>
          <a:p>
            <a:pPr marL="0" indent="0" algn="l" defTabSz="457200">
              <a:lnSpc>
                <a:spcPts val="3610"/>
              </a:lnSpc>
              <a:buNone/>
            </a:pPr>
            <a:r>
              <a:rPr lang="en-GB" sz="2500" b="1" i="0" dirty="0">
                <a:solidFill>
                  <a:schemeClr val="bg1">
                    <a:lumMod val="50000"/>
                  </a:schemeClr>
                </a:solidFill>
                <a:latin typeface="Arial"/>
                <a:ea typeface="+mn-ea"/>
                <a:cs typeface="Arial"/>
              </a:rPr>
              <a:t>          126</a:t>
            </a:r>
          </a:p>
          <a:p>
            <a:pPr marL="0" indent="0" algn="l" defTabSz="457200">
              <a:lnSpc>
                <a:spcPts val="3610"/>
              </a:lnSpc>
              <a:buNone/>
            </a:pPr>
            <a:r>
              <a:rPr lang="en-GB" sz="2500" b="1" i="0" dirty="0">
                <a:solidFill>
                  <a:schemeClr val="bg1">
                    <a:lumMod val="50000"/>
                  </a:schemeClr>
                </a:solidFill>
                <a:latin typeface="Arial"/>
                <a:ea typeface="+mn-ea"/>
                <a:cs typeface="Arial"/>
              </a:rPr>
              <a:t>              91</a:t>
            </a:r>
          </a:p>
          <a:p>
            <a:pPr marL="0" indent="0" algn="l" defTabSz="457200">
              <a:lnSpc>
                <a:spcPts val="3610"/>
              </a:lnSpc>
              <a:buNone/>
            </a:pPr>
            <a:r>
              <a:rPr lang="en-GB" sz="2500" b="1" i="0" dirty="0">
                <a:solidFill>
                  <a:schemeClr val="bg1">
                    <a:lumMod val="50000"/>
                  </a:schemeClr>
                </a:solidFill>
                <a:latin typeface="Arial"/>
                <a:ea typeface="+mn-ea"/>
                <a:cs typeface="Arial"/>
              </a:rPr>
              <a:t>               86</a:t>
            </a:r>
          </a:p>
          <a:p>
            <a:pPr marL="0" indent="0" algn="l" defTabSz="457200">
              <a:lnSpc>
                <a:spcPts val="3610"/>
              </a:lnSpc>
              <a:buNone/>
            </a:pPr>
            <a:r>
              <a:rPr lang="en-GB" sz="2500" b="1" i="0" dirty="0">
                <a:solidFill>
                  <a:schemeClr val="bg1">
                    <a:lumMod val="50000"/>
                  </a:schemeClr>
                </a:solidFill>
                <a:latin typeface="Arial"/>
                <a:ea typeface="+mn-ea"/>
                <a:cs typeface="Arial"/>
              </a:rPr>
              <a:t>                14</a:t>
            </a:r>
          </a:p>
          <a:p>
            <a:pPr marL="0" indent="0" algn="l" defTabSz="457200">
              <a:lnSpc>
                <a:spcPts val="3610"/>
              </a:lnSpc>
              <a:buNone/>
            </a:pPr>
            <a:r>
              <a:rPr lang="en-GB" sz="2500" b="1" i="0" dirty="0">
                <a:solidFill>
                  <a:schemeClr val="bg1">
                    <a:lumMod val="50000"/>
                  </a:schemeClr>
                </a:solidFill>
                <a:latin typeface="Arial"/>
                <a:ea typeface="+mn-ea"/>
                <a:cs typeface="Arial"/>
              </a:rPr>
              <a:t>                   8</a:t>
            </a:r>
          </a:p>
        </p:txBody>
      </p:sp>
      <p:sp>
        <p:nvSpPr>
          <p:cNvPr id="7" name="Textfeld 6"/>
          <p:cNvSpPr txBox="1"/>
          <p:nvPr/>
        </p:nvSpPr>
        <p:spPr>
          <a:xfrm>
            <a:off x="3277263" y="2130615"/>
            <a:ext cx="5901121" cy="4178580"/>
          </a:xfrm>
          <a:prstGeom prst="rect">
            <a:avLst/>
          </a:prstGeom>
          <a:noFill/>
        </p:spPr>
        <p:txBody>
          <a:bodyPr wrap="square" rtlCol="0">
            <a:spAutoFit/>
          </a:bodyPr>
          <a:lstStyle/>
          <a:p>
            <a:pPr marL="0" indent="0" algn="l" defTabSz="457200">
              <a:lnSpc>
                <a:spcPts val="3610"/>
              </a:lnSpc>
              <a:buNone/>
            </a:pPr>
            <a:r>
              <a:rPr lang="en-GB" sz="1600" b="0" i="0" dirty="0">
                <a:latin typeface="Arial"/>
                <a:ea typeface="+mn-ea"/>
                <a:cs typeface="Arial"/>
              </a:rPr>
              <a:t>Students</a:t>
            </a:r>
          </a:p>
          <a:p>
            <a:pPr marL="0" indent="0" algn="l" defTabSz="457200">
              <a:lnSpc>
                <a:spcPts val="3610"/>
              </a:lnSpc>
              <a:buNone/>
            </a:pPr>
            <a:r>
              <a:rPr lang="en-GB" sz="1600" b="0" i="0" dirty="0">
                <a:latin typeface="Arial"/>
                <a:ea typeface="+mn-ea"/>
                <a:cs typeface="Arial"/>
              </a:rPr>
              <a:t>  Professors</a:t>
            </a:r>
          </a:p>
          <a:p>
            <a:pPr marL="0" indent="0" algn="l" defTabSz="457200">
              <a:lnSpc>
                <a:spcPts val="3610"/>
              </a:lnSpc>
              <a:buNone/>
            </a:pPr>
            <a:r>
              <a:rPr lang="en-GB" sz="1600" b="0" i="0" dirty="0">
                <a:latin typeface="Arial"/>
                <a:ea typeface="+mn-ea"/>
                <a:cs typeface="Arial"/>
              </a:rPr>
              <a:t>    Part-time lecturers</a:t>
            </a:r>
          </a:p>
          <a:p>
            <a:pPr marL="0" indent="0" algn="l" defTabSz="457200">
              <a:lnSpc>
                <a:spcPts val="3610"/>
              </a:lnSpc>
              <a:buNone/>
            </a:pPr>
            <a:r>
              <a:rPr lang="en-GB" sz="1600" b="0" i="0" dirty="0">
                <a:latin typeface="Arial"/>
                <a:ea typeface="+mn-ea"/>
                <a:cs typeface="Arial"/>
              </a:rPr>
              <a:t>      Administration staff</a:t>
            </a:r>
          </a:p>
          <a:p>
            <a:pPr marL="0" indent="0" algn="l" defTabSz="457200">
              <a:lnSpc>
                <a:spcPts val="3610"/>
              </a:lnSpc>
              <a:buNone/>
            </a:pPr>
            <a:r>
              <a:rPr lang="en-GB" sz="1600" b="0" i="0" dirty="0">
                <a:latin typeface="Arial"/>
                <a:ea typeface="+mn-ea"/>
                <a:cs typeface="Arial"/>
              </a:rPr>
              <a:t>        Research associates</a:t>
            </a:r>
          </a:p>
          <a:p>
            <a:pPr marL="0" indent="0" algn="l" defTabSz="457200">
              <a:lnSpc>
                <a:spcPts val="3610"/>
              </a:lnSpc>
              <a:buNone/>
            </a:pPr>
            <a:r>
              <a:rPr lang="en-GB" sz="1600" b="0" i="0" baseline="0" dirty="0">
                <a:latin typeface="Arial"/>
                <a:ea typeface="+mn-ea"/>
                <a:cs typeface="Arial"/>
              </a:rPr>
              <a:t>          PhD students</a:t>
            </a:r>
          </a:p>
          <a:p>
            <a:pPr marL="0" indent="0" algn="l" defTabSz="457200">
              <a:lnSpc>
                <a:spcPts val="3610"/>
              </a:lnSpc>
              <a:buNone/>
            </a:pPr>
            <a:r>
              <a:rPr lang="en-GB" sz="1600" b="0" i="0" baseline="0" dirty="0">
                <a:latin typeface="Arial"/>
                <a:ea typeface="+mn-ea"/>
                <a:cs typeface="Arial"/>
              </a:rPr>
              <a:t>            Degree programmes (Bachelor's and Master's)</a:t>
            </a:r>
          </a:p>
          <a:p>
            <a:pPr marL="0" indent="0" algn="l" defTabSz="457200">
              <a:lnSpc>
                <a:spcPts val="3610"/>
              </a:lnSpc>
              <a:buNone/>
            </a:pPr>
            <a:r>
              <a:rPr lang="en-GB" sz="1600" b="0" i="0" baseline="0" dirty="0">
                <a:latin typeface="Arial"/>
                <a:ea typeface="+mn-ea"/>
                <a:cs typeface="Arial"/>
              </a:rPr>
              <a:t>              Departments</a:t>
            </a:r>
          </a:p>
          <a:p>
            <a:pPr marL="0" indent="0" algn="l" defTabSz="457200">
              <a:lnSpc>
                <a:spcPts val="3610"/>
              </a:lnSpc>
              <a:buNone/>
            </a:pPr>
            <a:r>
              <a:rPr lang="en-GB" sz="1600" b="0" i="0" baseline="0" dirty="0">
                <a:latin typeface="Arial"/>
                <a:ea typeface="+mn-ea"/>
                <a:cs typeface="Arial"/>
              </a:rPr>
              <a:t>                Affiliated institutes</a:t>
            </a:r>
          </a:p>
        </p:txBody>
      </p:sp>
    </p:spTree>
    <p:extLst>
      <p:ext uri="{BB962C8B-B14F-4D97-AF65-F5344CB8AC3E}">
        <p14:creationId xmlns:p14="http://schemas.microsoft.com/office/powerpoint/2010/main" val="350307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 20" descr="Seite_15.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8602" t="17169" r="29495" b="15761"/>
          <a:stretch/>
        </p:blipFill>
        <p:spPr>
          <a:xfrm>
            <a:off x="0" y="0"/>
            <a:ext cx="9144000" cy="6858000"/>
          </a:xfrm>
          <a:prstGeom prst="rect">
            <a:avLst/>
          </a:prstGeom>
        </p:spPr>
      </p:pic>
      <p:sp>
        <p:nvSpPr>
          <p:cNvPr id="20" name="Rechteck 19"/>
          <p:cNvSpPr/>
          <p:nvPr/>
        </p:nvSpPr>
        <p:spPr>
          <a:xfrm>
            <a:off x="-1" y="332656"/>
            <a:ext cx="5854535" cy="1224136"/>
          </a:xfrm>
          <a:prstGeom prst="rect">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sz="quarter" idx="13"/>
          </p:nvPr>
        </p:nvSpPr>
        <p:spPr/>
        <p:txBody>
          <a:bodyPr>
            <a:normAutofit fontScale="92500" lnSpcReduction="20000"/>
          </a:bodyPr>
          <a:lstStyle/>
          <a:p>
            <a:r>
              <a:rPr lang="de-DE" dirty="0" smtClean="0"/>
              <a:t>MUAS INTERNATIONAL</a:t>
            </a:r>
            <a:endParaRPr lang="de-DE" dirty="0"/>
          </a:p>
        </p:txBody>
      </p:sp>
      <p:sp>
        <p:nvSpPr>
          <p:cNvPr id="2" name="Textplatzhalter 1"/>
          <p:cNvSpPr>
            <a:spLocks noGrp="1"/>
          </p:cNvSpPr>
          <p:nvPr>
            <p:ph type="body" sz="quarter" idx="11"/>
          </p:nvPr>
        </p:nvSpPr>
        <p:spPr/>
        <p:txBody>
          <a:bodyPr>
            <a:normAutofit fontScale="92500" lnSpcReduction="20000"/>
          </a:bodyPr>
          <a:lstStyle/>
          <a:p>
            <a:r>
              <a:rPr lang="de-DE" smtClean="0"/>
              <a:t>STRATEGIC PARTNERS</a:t>
            </a:r>
            <a:endParaRPr lang="de-DE" dirty="0"/>
          </a:p>
        </p:txBody>
      </p:sp>
      <p:sp>
        <p:nvSpPr>
          <p:cNvPr id="19" name="Rechteck 18"/>
          <p:cNvSpPr/>
          <p:nvPr/>
        </p:nvSpPr>
        <p:spPr>
          <a:xfrm>
            <a:off x="3491880" y="4725144"/>
            <a:ext cx="5184576" cy="2132856"/>
          </a:xfrm>
          <a:prstGeom prst="rect">
            <a:avLst/>
          </a:prstGeom>
          <a:solidFill>
            <a:schemeClr val="bg1"/>
          </a:solidFill>
          <a:ln>
            <a:noFill/>
          </a:ln>
          <a:effectLst>
            <a:outerShdw blurRad="152400" dist="38100" dir="135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5" name="Bild 14" descr="INUA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8333" y="6134154"/>
            <a:ext cx="683568" cy="270643"/>
          </a:xfrm>
          <a:prstGeom prst="rect">
            <a:avLst/>
          </a:prstGeom>
        </p:spPr>
      </p:pic>
      <p:sp>
        <p:nvSpPr>
          <p:cNvPr id="8" name="Textfeld 7"/>
          <p:cNvSpPr txBox="1"/>
          <p:nvPr/>
        </p:nvSpPr>
        <p:spPr>
          <a:xfrm>
            <a:off x="3923928" y="4907776"/>
            <a:ext cx="946093" cy="1993110"/>
          </a:xfrm>
          <a:prstGeom prst="rect">
            <a:avLst/>
          </a:prstGeom>
          <a:noFill/>
        </p:spPr>
        <p:txBody>
          <a:bodyPr wrap="none" rtlCol="0">
            <a:spAutoFit/>
          </a:bodyPr>
          <a:lstStyle/>
          <a:p>
            <a:pPr>
              <a:lnSpc>
                <a:spcPct val="200000"/>
              </a:lnSpc>
            </a:pPr>
            <a:r>
              <a:rPr lang="de-DE" sz="1600" dirty="0">
                <a:latin typeface="Arial" panose="020B0604020202020204" pitchFamily="34" charset="0"/>
                <a:cs typeface="Arial" panose="020B0604020202020204" pitchFamily="34" charset="0"/>
              </a:rPr>
              <a:t>Cal </a:t>
            </a:r>
            <a:r>
              <a:rPr lang="de-DE" sz="1600" dirty="0" err="1">
                <a:latin typeface="Arial" panose="020B0604020202020204" pitchFamily="34" charset="0"/>
                <a:cs typeface="Arial" panose="020B0604020202020204" pitchFamily="34" charset="0"/>
              </a:rPr>
              <a:t>Poly</a:t>
            </a:r>
            <a:endParaRPr lang="de-DE" sz="1600" dirty="0">
              <a:latin typeface="Arial" panose="020B0604020202020204" pitchFamily="34" charset="0"/>
              <a:cs typeface="Arial" panose="020B0604020202020204" pitchFamily="34" charset="0"/>
            </a:endParaRPr>
          </a:p>
          <a:p>
            <a:pPr>
              <a:lnSpc>
                <a:spcPct val="200000"/>
              </a:lnSpc>
            </a:pPr>
            <a:r>
              <a:rPr lang="de-DE" sz="1600" dirty="0">
                <a:latin typeface="Arial" panose="020B0604020202020204" pitchFamily="34" charset="0"/>
                <a:cs typeface="Arial" panose="020B0604020202020204" pitchFamily="34" charset="0"/>
              </a:rPr>
              <a:t>TAMK</a:t>
            </a:r>
          </a:p>
          <a:p>
            <a:pPr>
              <a:lnSpc>
                <a:spcPct val="200000"/>
              </a:lnSpc>
            </a:pPr>
            <a:r>
              <a:rPr lang="de-DE" sz="1600" dirty="0">
                <a:latin typeface="Arial" panose="020B0604020202020204" pitchFamily="34" charset="0"/>
                <a:cs typeface="Arial" panose="020B0604020202020204" pitchFamily="34" charset="0"/>
              </a:rPr>
              <a:t>INUAS</a:t>
            </a:r>
          </a:p>
          <a:p>
            <a:pPr>
              <a:lnSpc>
                <a:spcPct val="200000"/>
              </a:lnSpc>
            </a:pPr>
            <a:endParaRPr lang="de-DE" sz="1600" dirty="0"/>
          </a:p>
        </p:txBody>
      </p:sp>
      <p:sp>
        <p:nvSpPr>
          <p:cNvPr id="9" name="Oval 8"/>
          <p:cNvSpPr/>
          <p:nvPr/>
        </p:nvSpPr>
        <p:spPr>
          <a:xfrm>
            <a:off x="3779912" y="5157192"/>
            <a:ext cx="144016" cy="144016"/>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l 9"/>
          <p:cNvSpPr/>
          <p:nvPr/>
        </p:nvSpPr>
        <p:spPr>
          <a:xfrm>
            <a:off x="3779912" y="5666309"/>
            <a:ext cx="144016" cy="144016"/>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l 11"/>
          <p:cNvSpPr/>
          <p:nvPr/>
        </p:nvSpPr>
        <p:spPr>
          <a:xfrm>
            <a:off x="3763857" y="6137920"/>
            <a:ext cx="144016" cy="144016"/>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Bild 15" descr="TAM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5862" y="5575347"/>
            <a:ext cx="825599" cy="442170"/>
          </a:xfrm>
          <a:prstGeom prst="rect">
            <a:avLst/>
          </a:prstGeom>
        </p:spPr>
      </p:pic>
      <p:pic>
        <p:nvPicPr>
          <p:cNvPr id="17" name="Bild 16" descr="CalPoly.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9847" y="5164728"/>
            <a:ext cx="717630" cy="217083"/>
          </a:xfrm>
          <a:prstGeom prst="rect">
            <a:avLst/>
          </a:prstGeom>
        </p:spPr>
      </p:pic>
      <p:sp>
        <p:nvSpPr>
          <p:cNvPr id="25" name="Textfeld 24"/>
          <p:cNvSpPr txBox="1"/>
          <p:nvPr/>
        </p:nvSpPr>
        <p:spPr>
          <a:xfrm>
            <a:off x="4860032" y="5157192"/>
            <a:ext cx="2736304"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San Luis </a:t>
            </a:r>
            <a:r>
              <a:rPr lang="de-DE" sz="1200" dirty="0" err="1">
                <a:latin typeface="Arial" panose="020B0604020202020204" pitchFamily="34" charset="0"/>
                <a:cs typeface="Arial" panose="020B0604020202020204" pitchFamily="34" charset="0"/>
              </a:rPr>
              <a:t>Obispo</a:t>
            </a:r>
            <a:r>
              <a:rPr lang="de-DE" sz="1200" dirty="0">
                <a:latin typeface="Arial" panose="020B0604020202020204" pitchFamily="34" charset="0"/>
                <a:cs typeface="Arial" panose="020B0604020202020204" pitchFamily="34" charset="0"/>
              </a:rPr>
              <a:t>, California</a:t>
            </a:r>
          </a:p>
        </p:txBody>
      </p:sp>
      <p:sp>
        <p:nvSpPr>
          <p:cNvPr id="27" name="Textfeld 26"/>
          <p:cNvSpPr txBox="1"/>
          <p:nvPr/>
        </p:nvSpPr>
        <p:spPr>
          <a:xfrm>
            <a:off x="4860032" y="5589240"/>
            <a:ext cx="2520280"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Tampere, </a:t>
            </a:r>
            <a:r>
              <a:rPr lang="de-DE" sz="1200" dirty="0" err="1">
                <a:latin typeface="Arial" panose="020B0604020202020204" pitchFamily="34" charset="0"/>
                <a:cs typeface="Arial" panose="020B0604020202020204" pitchFamily="34" charset="0"/>
              </a:rPr>
              <a:t>Finland</a:t>
            </a:r>
            <a:endParaRPr lang="de-DE" sz="1200" dirty="0">
              <a:latin typeface="Arial" panose="020B0604020202020204" pitchFamily="34" charset="0"/>
              <a:cs typeface="Arial" panose="020B0604020202020204" pitchFamily="34" charset="0"/>
            </a:endParaRPr>
          </a:p>
        </p:txBody>
      </p:sp>
      <p:sp>
        <p:nvSpPr>
          <p:cNvPr id="28" name="Textfeld 27"/>
          <p:cNvSpPr txBox="1"/>
          <p:nvPr/>
        </p:nvSpPr>
        <p:spPr>
          <a:xfrm>
            <a:off x="4860032" y="6064426"/>
            <a:ext cx="2592288" cy="646331"/>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International Network </a:t>
            </a:r>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Universities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Applied </a:t>
            </a:r>
            <a:r>
              <a:rPr lang="de-DE" sz="1200" dirty="0" err="1">
                <a:latin typeface="Arial" panose="020B0604020202020204" pitchFamily="34" charset="0"/>
                <a:cs typeface="Arial" panose="020B0604020202020204" pitchFamily="34" charset="0"/>
              </a:rPr>
              <a:t>Sciences</a:t>
            </a:r>
            <a:r>
              <a:rPr lang="de-DE" sz="1200" dirty="0">
                <a:latin typeface="Arial" panose="020B0604020202020204" pitchFamily="34" charset="0"/>
                <a:cs typeface="Arial" panose="020B0604020202020204" pitchFamily="34" charset="0"/>
              </a:rPr>
              <a:t> München, Wien, Zürich</a:t>
            </a:r>
          </a:p>
        </p:txBody>
      </p:sp>
    </p:spTree>
    <p:extLst>
      <p:ext uri="{BB962C8B-B14F-4D97-AF65-F5344CB8AC3E}">
        <p14:creationId xmlns:p14="http://schemas.microsoft.com/office/powerpoint/2010/main" val="875328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30" y="0"/>
            <a:ext cx="10757383" cy="7173416"/>
          </a:xfrm>
          <a:prstGeom prst="rect">
            <a:avLst/>
          </a:prstGeom>
        </p:spPr>
      </p:pic>
      <p:sp>
        <p:nvSpPr>
          <p:cNvPr id="3" name="Titel 2"/>
          <p:cNvSpPr>
            <a:spLocks noGrp="1"/>
          </p:cNvSpPr>
          <p:nvPr>
            <p:ph type="title"/>
          </p:nvPr>
        </p:nvSpPr>
        <p:spPr>
          <a:xfrm>
            <a:off x="5069960" y="4005064"/>
            <a:ext cx="3750512" cy="3168352"/>
          </a:xfrm>
        </p:spPr>
        <p:txBody>
          <a:bodyPr>
            <a:noAutofit/>
          </a:bodyPr>
          <a:lstStyle/>
          <a:p>
            <a:pPr marL="612648" algn="l" defTabSz="457200">
              <a:lnSpc>
                <a:spcPct val="200000"/>
              </a:lnSpc>
              <a:spcBef>
                <a:spcPts val="0"/>
              </a:spcBef>
              <a:buNone/>
            </a:pPr>
            <a:r>
              <a:rPr lang="en-GB" sz="1400" b="0" i="0" dirty="0">
                <a:solidFill>
                  <a:schemeClr val="tx1"/>
                </a:solidFill>
                <a:latin typeface="Arial"/>
                <a:ea typeface="+mj-ea"/>
                <a:cs typeface="Arial"/>
              </a:rPr>
              <a:t> </a:t>
            </a:r>
          </a:p>
        </p:txBody>
      </p:sp>
      <p:sp>
        <p:nvSpPr>
          <p:cNvPr id="4" name="Textplatzhalter 3"/>
          <p:cNvSpPr>
            <a:spLocks noGrp="1"/>
          </p:cNvSpPr>
          <p:nvPr>
            <p:ph type="body" sz="quarter" idx="11"/>
          </p:nvPr>
        </p:nvSpPr>
        <p:spPr>
          <a:effectLst/>
        </p:spPr>
        <p:txBody>
          <a:bodyPr>
            <a:normAutofit fontScale="92500" lnSpcReduction="20000"/>
          </a:bodyPr>
          <a:lstStyle/>
          <a:p>
            <a:pPr marL="0" indent="0" algn="l" defTabSz="457200">
              <a:spcBef>
                <a:spcPts val="768"/>
              </a:spcBef>
              <a:buNone/>
            </a:pPr>
            <a:r>
              <a:rPr lang="en-GB" sz="3200" b="1" i="0" dirty="0">
                <a:solidFill>
                  <a:srgbClr val="DC052D"/>
                </a:solidFill>
                <a:effectLst>
                  <a:outerShdw blurRad="38100" dist="38100" dir="2700000" algn="tl">
                    <a:srgbClr val="000000">
                      <a:alpha val="43137"/>
                    </a:srgbClr>
                  </a:outerShdw>
                </a:effectLst>
                <a:latin typeface="Arial"/>
                <a:ea typeface="+mn-ea"/>
                <a:cs typeface="Arial"/>
              </a:rPr>
              <a:t>INCOMING STUDENTS AND STAFF</a:t>
            </a:r>
          </a:p>
        </p:txBody>
      </p:sp>
      <p:sp>
        <p:nvSpPr>
          <p:cNvPr id="5" name="Textplatzhalter 4"/>
          <p:cNvSpPr>
            <a:spLocks noGrp="1"/>
          </p:cNvSpPr>
          <p:nvPr>
            <p:ph type="body" sz="quarter" idx="12"/>
          </p:nvPr>
        </p:nvSpPr>
        <p:spPr>
          <a:xfrm rot="16200000">
            <a:off x="8579222" y="5542458"/>
            <a:ext cx="2732499" cy="233774"/>
          </a:xfrm>
        </p:spPr>
        <p:txBody>
          <a:bodyPr>
            <a:normAutofit lnSpcReduction="10000"/>
          </a:bodyPr>
          <a:lstStyle/>
          <a:p>
            <a:pPr marL="0" indent="0" algn="l" defTabSz="457200">
              <a:spcBef>
                <a:spcPts val="240"/>
              </a:spcBef>
              <a:buNone/>
            </a:pPr>
            <a:r>
              <a:rPr lang="en-GB" sz="1000" b="0" i="0" dirty="0">
                <a:solidFill>
                  <a:srgbClr val="FFFFFF"/>
                </a:solidFill>
                <a:latin typeface="Arial"/>
                <a:ea typeface="+mn-ea"/>
                <a:cs typeface="Arial"/>
              </a:rPr>
              <a:t>Sandra Solveig </a:t>
            </a:r>
            <a:r>
              <a:rPr lang="en-GB" sz="1000" b="0" i="0" dirty="0" err="1">
                <a:solidFill>
                  <a:srgbClr val="FFFFFF"/>
                </a:solidFill>
                <a:latin typeface="Arial"/>
                <a:ea typeface="+mn-ea"/>
                <a:cs typeface="Arial"/>
              </a:rPr>
              <a:t>Sommerrkamp</a:t>
            </a:r>
            <a:endParaRPr lang="en-GB" sz="1000" b="0" i="0" dirty="0">
              <a:solidFill>
                <a:srgbClr val="FFFFFF"/>
              </a:solidFill>
              <a:latin typeface="Arial"/>
              <a:ea typeface="+mn-ea"/>
              <a:cs typeface="Arial"/>
            </a:endParaRPr>
          </a:p>
        </p:txBody>
      </p:sp>
      <p:sp>
        <p:nvSpPr>
          <p:cNvPr id="6" name="Textplatzhalter 5"/>
          <p:cNvSpPr>
            <a:spLocks noGrp="1"/>
          </p:cNvSpPr>
          <p:nvPr>
            <p:ph type="body" sz="quarter" idx="13"/>
          </p:nvPr>
        </p:nvSpPr>
        <p:spPr>
          <a:effectLst/>
        </p:spPr>
        <p:txBody>
          <a:bodyPr>
            <a:normAutofit fontScale="92500" lnSpcReduction="20000"/>
          </a:bodyPr>
          <a:lstStyle/>
          <a:p>
            <a:pPr marL="0" indent="0" algn="l" defTabSz="457200">
              <a:spcBef>
                <a:spcPts val="768"/>
              </a:spcBef>
              <a:buNone/>
            </a:pPr>
            <a:r>
              <a:rPr lang="en-GB" sz="3200" b="1" i="0" dirty="0">
                <a:solidFill>
                  <a:schemeClr val="bg1"/>
                </a:solidFill>
                <a:effectLst>
                  <a:outerShdw blurRad="38100" dist="38100" dir="2700000" algn="tl">
                    <a:srgbClr val="000000">
                      <a:alpha val="43137"/>
                    </a:srgbClr>
                  </a:outerShdw>
                </a:effectLst>
                <a:latin typeface="Arial"/>
                <a:ea typeface="+mn-ea"/>
                <a:cs typeface="Arial"/>
              </a:rPr>
              <a:t>SERVICES FOR</a:t>
            </a:r>
          </a:p>
        </p:txBody>
      </p:sp>
      <p:sp>
        <p:nvSpPr>
          <p:cNvPr id="9" name="Textfeld 8"/>
          <p:cNvSpPr txBox="1"/>
          <p:nvPr/>
        </p:nvSpPr>
        <p:spPr>
          <a:xfrm>
            <a:off x="5155208" y="4046735"/>
            <a:ext cx="3881288" cy="2287806"/>
          </a:xfrm>
          <a:prstGeom prst="rect">
            <a:avLst/>
          </a:prstGeom>
          <a:noFill/>
        </p:spPr>
        <p:txBody>
          <a:bodyPr wrap="square" rtlCol="0">
            <a:spAutoFit/>
          </a:bodyPr>
          <a:lstStyle/>
          <a:p>
            <a:pPr marL="182880" indent="-256032" algn="l" defTabSz="457200">
              <a:lnSpc>
                <a:spcPct val="150000"/>
              </a:lnSpc>
              <a:buSzPct val="80000"/>
              <a:buBlip>
                <a:blip r:embed="rId4"/>
              </a:buBlip>
            </a:pPr>
            <a:r>
              <a:rPr lang="en-GB" sz="1600" b="0" i="0" dirty="0">
                <a:latin typeface="Arial"/>
                <a:ea typeface="+mn-ea"/>
                <a:cs typeface="Arial"/>
              </a:rPr>
              <a:t>Welcome Service</a:t>
            </a:r>
          </a:p>
          <a:p>
            <a:pPr marL="182880" indent="-256032" algn="l" defTabSz="457200">
              <a:lnSpc>
                <a:spcPct val="150000"/>
              </a:lnSpc>
              <a:buSzPct val="80000"/>
              <a:buBlip>
                <a:blip r:embed="rId4"/>
              </a:buBlip>
            </a:pPr>
            <a:r>
              <a:rPr lang="en-GB" sz="1600" b="0" i="0" dirty="0">
                <a:latin typeface="Arial"/>
                <a:ea typeface="+mn-ea"/>
                <a:cs typeface="Arial"/>
              </a:rPr>
              <a:t>Assistance with housing</a:t>
            </a:r>
          </a:p>
          <a:p>
            <a:pPr marL="182880" indent="-256032" algn="l" defTabSz="457200">
              <a:lnSpc>
                <a:spcPct val="150000"/>
              </a:lnSpc>
              <a:buSzPct val="80000"/>
              <a:buBlip>
                <a:blip r:embed="rId4"/>
              </a:buBlip>
            </a:pPr>
            <a:r>
              <a:rPr lang="en-GB" sz="1600" b="0" i="0" dirty="0">
                <a:latin typeface="Arial"/>
                <a:ea typeface="+mn-ea"/>
                <a:cs typeface="Arial"/>
              </a:rPr>
              <a:t>Cultural programme</a:t>
            </a:r>
          </a:p>
          <a:p>
            <a:pPr marL="182880" indent="-256032" algn="l" defTabSz="457200">
              <a:lnSpc>
                <a:spcPct val="150000"/>
              </a:lnSpc>
              <a:buSzPct val="80000"/>
              <a:buBlip>
                <a:blip r:embed="rId4"/>
              </a:buBlip>
            </a:pPr>
            <a:r>
              <a:rPr lang="en-GB" sz="1600" b="0" i="0" dirty="0">
                <a:latin typeface="Arial"/>
                <a:ea typeface="+mn-ea"/>
                <a:cs typeface="Arial"/>
              </a:rPr>
              <a:t>German language course</a:t>
            </a:r>
          </a:p>
          <a:p>
            <a:pPr marL="182880" indent="-256032" algn="l" defTabSz="457200">
              <a:lnSpc>
                <a:spcPct val="150000"/>
              </a:lnSpc>
              <a:buSzPct val="80000"/>
              <a:buBlip>
                <a:blip r:embed="rId4"/>
              </a:buBlip>
            </a:pPr>
            <a:r>
              <a:rPr lang="en-GB" sz="1600" b="0" i="0" dirty="0">
                <a:latin typeface="Arial"/>
                <a:ea typeface="+mn-ea"/>
                <a:cs typeface="Arial"/>
              </a:rPr>
              <a:t>Scholarships and </a:t>
            </a:r>
            <a:r>
              <a:rPr lang="en-GB" sz="1600" b="0" i="0" dirty="0" smtClean="0">
                <a:latin typeface="Arial"/>
                <a:ea typeface="+mn-ea"/>
                <a:cs typeface="Arial"/>
              </a:rPr>
              <a:t>financial support</a:t>
            </a:r>
            <a:endParaRPr lang="en-GB" sz="1600" b="0" i="0" dirty="0">
              <a:latin typeface="Arial"/>
              <a:ea typeface="+mn-ea"/>
              <a:cs typeface="Arial"/>
            </a:endParaRPr>
          </a:p>
          <a:p>
            <a:pPr marL="182880" indent="-256032" algn="l" defTabSz="457200">
              <a:lnSpc>
                <a:spcPct val="150000"/>
              </a:lnSpc>
              <a:buSzPct val="80000"/>
              <a:buBlip>
                <a:blip r:embed="rId4"/>
              </a:buBlip>
            </a:pPr>
            <a:r>
              <a:rPr lang="en-GB" sz="1600" dirty="0">
                <a:latin typeface="Arial"/>
                <a:cs typeface="Arial"/>
              </a:rPr>
              <a:t>International Club</a:t>
            </a:r>
            <a:endParaRPr lang="en-GB" sz="1600" b="0" i="0" dirty="0">
              <a:latin typeface="Arial"/>
              <a:ea typeface="+mn-ea"/>
              <a:cs typeface="Arial"/>
            </a:endParaRPr>
          </a:p>
        </p:txBody>
      </p:sp>
    </p:spTree>
    <p:extLst>
      <p:ext uri="{BB962C8B-B14F-4D97-AF65-F5344CB8AC3E}">
        <p14:creationId xmlns:p14="http://schemas.microsoft.com/office/powerpoint/2010/main" val="2794074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902232" y="2603275"/>
            <a:ext cx="2908423" cy="2918707"/>
          </a:xfrm>
        </p:spPr>
        <p:txBody>
          <a:bodyPr numCol="1" anchor="t">
            <a:noAutofit/>
          </a:bodyPr>
          <a:lstStyle/>
          <a:p>
            <a:pPr marL="0" indent="0" algn="l" defTabSz="457200">
              <a:spcBef>
                <a:spcPts val="288"/>
              </a:spcBef>
              <a:buNone/>
            </a:pPr>
            <a:r>
              <a:rPr lang="de-DE" b="0" i="0" dirty="0">
                <a:solidFill>
                  <a:schemeClr val="tx1"/>
                </a:solidFill>
                <a:latin typeface="Arial"/>
                <a:ea typeface="+mn-ea"/>
                <a:cs typeface="Arial"/>
              </a:rPr>
              <a:t>John Smith</a:t>
            </a:r>
          </a:p>
          <a:p>
            <a:pPr marL="0" indent="0" algn="l" defTabSz="457200">
              <a:spcBef>
                <a:spcPts val="288"/>
              </a:spcBef>
              <a:buNone/>
            </a:pPr>
            <a:r>
              <a:rPr lang="de-DE" b="0" i="0" dirty="0">
                <a:solidFill>
                  <a:schemeClr val="tx1"/>
                </a:solidFill>
                <a:latin typeface="Arial"/>
                <a:ea typeface="+mn-ea"/>
                <a:cs typeface="Arial"/>
              </a:rPr>
              <a:t>Position</a:t>
            </a:r>
          </a:p>
          <a:p>
            <a:pPr marL="0" indent="0" algn="l" defTabSz="457200">
              <a:spcBef>
                <a:spcPts val="288"/>
              </a:spcBef>
              <a:buNone/>
            </a:pPr>
            <a:endParaRPr lang="en-US" dirty="0"/>
          </a:p>
          <a:p>
            <a:pPr marL="0" indent="0" algn="l" defTabSz="457200">
              <a:spcBef>
                <a:spcPts val="288"/>
              </a:spcBef>
              <a:buNone/>
            </a:pPr>
            <a:r>
              <a:rPr lang="de-DE" b="0" i="0" dirty="0">
                <a:solidFill>
                  <a:schemeClr val="tx1"/>
                </a:solidFill>
                <a:latin typeface="Arial"/>
                <a:ea typeface="+mn-ea"/>
                <a:cs typeface="Arial"/>
              </a:rPr>
              <a:t>Munich University </a:t>
            </a:r>
            <a:r>
              <a:rPr lang="de-DE" b="0" i="0" dirty="0" err="1">
                <a:solidFill>
                  <a:schemeClr val="tx1"/>
                </a:solidFill>
                <a:latin typeface="Arial"/>
                <a:ea typeface="+mn-ea"/>
                <a:cs typeface="Arial"/>
              </a:rPr>
              <a:t>of</a:t>
            </a:r>
            <a:r>
              <a:rPr lang="de-DE" b="0" i="0" dirty="0">
                <a:solidFill>
                  <a:schemeClr val="tx1"/>
                </a:solidFill>
                <a:latin typeface="Arial"/>
                <a:ea typeface="+mn-ea"/>
                <a:cs typeface="Arial"/>
              </a:rPr>
              <a:t> Applied Sciences </a:t>
            </a:r>
          </a:p>
          <a:p>
            <a:pPr marL="0" indent="0" algn="l" defTabSz="457200">
              <a:spcBef>
                <a:spcPts val="288"/>
              </a:spcBef>
              <a:buNone/>
            </a:pPr>
            <a:r>
              <a:rPr lang="de-DE" b="0" i="0" dirty="0" err="1">
                <a:solidFill>
                  <a:schemeClr val="tx1"/>
                </a:solidFill>
                <a:latin typeface="Arial"/>
                <a:ea typeface="+mn-ea"/>
                <a:cs typeface="Arial"/>
              </a:rPr>
              <a:t>Lothstr</a:t>
            </a:r>
            <a:r>
              <a:rPr lang="de-DE" b="0" i="0" dirty="0">
                <a:solidFill>
                  <a:schemeClr val="tx1"/>
                </a:solidFill>
                <a:latin typeface="Arial"/>
                <a:ea typeface="+mn-ea"/>
                <a:cs typeface="Arial"/>
              </a:rPr>
              <a:t>. 34</a:t>
            </a:r>
          </a:p>
          <a:p>
            <a:pPr marL="0" indent="0" algn="l" defTabSz="457200">
              <a:spcBef>
                <a:spcPts val="288"/>
              </a:spcBef>
              <a:buNone/>
            </a:pPr>
            <a:r>
              <a:rPr lang="de-DE" b="0" i="0" dirty="0">
                <a:solidFill>
                  <a:schemeClr val="tx1"/>
                </a:solidFill>
                <a:latin typeface="Arial"/>
                <a:ea typeface="+mn-ea"/>
                <a:cs typeface="Arial"/>
              </a:rPr>
              <a:t>80335 Munich</a:t>
            </a:r>
          </a:p>
          <a:p>
            <a:pPr marL="0" indent="0" algn="l" defTabSz="457200">
              <a:spcBef>
                <a:spcPts val="288"/>
              </a:spcBef>
              <a:buNone/>
            </a:pPr>
            <a:endParaRPr lang="en-US" dirty="0"/>
          </a:p>
          <a:p>
            <a:pPr marL="0" indent="0" algn="l" defTabSz="457200">
              <a:spcBef>
                <a:spcPts val="288"/>
              </a:spcBef>
              <a:buNone/>
            </a:pPr>
            <a:r>
              <a:rPr lang="pl-PL" b="0" i="0" dirty="0">
                <a:solidFill>
                  <a:schemeClr val="tx1"/>
                </a:solidFill>
                <a:latin typeface="Arial"/>
                <a:ea typeface="+mn-ea"/>
                <a:cs typeface="Arial"/>
              </a:rPr>
              <a:t>Tel.  +49 89 1265-</a:t>
            </a:r>
            <a:r>
              <a:rPr lang="de-DE" b="0" i="0" dirty="0" err="1">
                <a:solidFill>
                  <a:schemeClr val="tx1"/>
                </a:solidFill>
                <a:latin typeface="Arial"/>
                <a:ea typeface="+mn-ea"/>
                <a:cs typeface="Arial"/>
              </a:rPr>
              <a:t>xxxx</a:t>
            </a:r>
            <a:endParaRPr lang="de-DE" b="0" i="0" dirty="0">
              <a:solidFill>
                <a:schemeClr val="tx1"/>
              </a:solidFill>
              <a:latin typeface="Arial"/>
              <a:ea typeface="+mn-ea"/>
              <a:cs typeface="Arial"/>
            </a:endParaRPr>
          </a:p>
          <a:p>
            <a:pPr marL="0" indent="0" algn="l" defTabSz="457200">
              <a:spcBef>
                <a:spcPts val="288"/>
              </a:spcBef>
              <a:buNone/>
            </a:pPr>
            <a:r>
              <a:rPr lang="pl-PL" b="0" i="0" dirty="0">
                <a:solidFill>
                  <a:schemeClr val="tx1"/>
                </a:solidFill>
                <a:latin typeface="Arial"/>
                <a:ea typeface="+mn-ea"/>
                <a:cs typeface="Arial"/>
              </a:rPr>
              <a:t>Fax  +49 89 1265-</a:t>
            </a:r>
            <a:r>
              <a:rPr lang="de-DE" b="0" i="0" dirty="0" err="1">
                <a:solidFill>
                  <a:schemeClr val="tx1"/>
                </a:solidFill>
                <a:latin typeface="Arial"/>
                <a:ea typeface="+mn-ea"/>
                <a:cs typeface="Arial"/>
              </a:rPr>
              <a:t>xxxx</a:t>
            </a:r>
            <a:endParaRPr lang="de-DE" b="0" i="0" dirty="0">
              <a:solidFill>
                <a:schemeClr val="tx1"/>
              </a:solidFill>
              <a:latin typeface="Arial"/>
              <a:ea typeface="+mn-ea"/>
              <a:cs typeface="Arial"/>
            </a:endParaRPr>
          </a:p>
          <a:p>
            <a:pPr marL="0" indent="0" algn="l" defTabSz="457200">
              <a:spcBef>
                <a:spcPts val="288"/>
              </a:spcBef>
              <a:buNone/>
            </a:pPr>
            <a:r>
              <a:rPr lang="pl-PL" b="0" i="0" dirty="0">
                <a:solidFill>
                  <a:schemeClr val="tx1"/>
                </a:solidFill>
                <a:latin typeface="Arial"/>
                <a:ea typeface="+mn-ea"/>
                <a:cs typeface="Arial"/>
              </a:rPr>
              <a:t>Email  </a:t>
            </a:r>
            <a:r>
              <a:rPr lang="de-DE" b="0" i="0" dirty="0">
                <a:solidFill>
                  <a:schemeClr val="tx1"/>
                </a:solidFill>
                <a:latin typeface="Arial"/>
                <a:ea typeface="+mn-ea"/>
                <a:cs typeface="Arial"/>
                <a:hlinkClick r:id="rId3"/>
              </a:rPr>
              <a:t>john.smith@hm.edu</a:t>
            </a:r>
            <a:r>
              <a:rPr lang="de-DE" b="0" i="0" dirty="0">
                <a:solidFill>
                  <a:schemeClr val="tx1"/>
                </a:solidFill>
                <a:latin typeface="Arial"/>
                <a:ea typeface="+mn-ea"/>
                <a:cs typeface="Arial"/>
              </a:rPr>
              <a:t> </a:t>
            </a:r>
          </a:p>
          <a:p>
            <a:pPr marL="0" indent="0" algn="l" defTabSz="457200">
              <a:spcBef>
                <a:spcPts val="288"/>
              </a:spcBef>
              <a:buNone/>
            </a:pPr>
            <a:endParaRPr lang="en-US" dirty="0"/>
          </a:p>
          <a:p>
            <a:pPr marL="0" indent="0" algn="l" defTabSz="457200">
              <a:spcBef>
                <a:spcPts val="288"/>
              </a:spcBef>
              <a:buNone/>
            </a:pPr>
            <a:endParaRPr lang="en-US" dirty="0"/>
          </a:p>
          <a:p>
            <a:pPr marL="0" indent="0" algn="l" defTabSz="457200">
              <a:spcBef>
                <a:spcPts val="288"/>
              </a:spcBef>
              <a:buNone/>
            </a:pPr>
            <a:r>
              <a:rPr lang="pl-PL" b="1" i="0" dirty="0">
                <a:solidFill>
                  <a:schemeClr val="tx1"/>
                </a:solidFill>
                <a:latin typeface="Arial"/>
                <a:ea typeface="+mn-ea"/>
                <a:cs typeface="Arial"/>
              </a:rPr>
              <a:t>www.hm.edu</a:t>
            </a:r>
          </a:p>
        </p:txBody>
      </p:sp>
      <p:sp>
        <p:nvSpPr>
          <p:cNvPr id="3" name="Textplatzhalter 2"/>
          <p:cNvSpPr>
            <a:spLocks noGrp="1"/>
          </p:cNvSpPr>
          <p:nvPr>
            <p:ph type="body" sz="quarter" idx="11"/>
          </p:nvPr>
        </p:nvSpPr>
        <p:spPr/>
        <p:txBody>
          <a:bodyPr>
            <a:normAutofit fontScale="92500" lnSpcReduction="20000"/>
          </a:bodyPr>
          <a:lstStyle/>
          <a:p>
            <a:pPr marL="0" indent="0" algn="l" defTabSz="457200">
              <a:spcBef>
                <a:spcPts val="768"/>
              </a:spcBef>
              <a:buNone/>
            </a:pPr>
            <a:r>
              <a:rPr lang="de-DE" sz="3200" b="1" i="0">
                <a:solidFill>
                  <a:srgbClr val="DC052D"/>
                </a:solidFill>
                <a:latin typeface="Arial"/>
                <a:ea typeface="+mn-ea"/>
                <a:cs typeface="Arial"/>
              </a:rPr>
              <a:t> </a:t>
            </a:r>
          </a:p>
        </p:txBody>
      </p:sp>
      <p:sp>
        <p:nvSpPr>
          <p:cNvPr id="4" name="Textplatzhalter 3"/>
          <p:cNvSpPr>
            <a:spLocks noGrp="1"/>
          </p:cNvSpPr>
          <p:nvPr>
            <p:ph type="body" sz="quarter" idx="13"/>
          </p:nvPr>
        </p:nvSpPr>
        <p:spPr/>
        <p:txBody>
          <a:bodyPr>
            <a:normAutofit fontScale="92500" lnSpcReduction="20000"/>
          </a:bodyPr>
          <a:lstStyle/>
          <a:p>
            <a:pPr marL="0" indent="0" algn="l" defTabSz="457200">
              <a:spcBef>
                <a:spcPts val="768"/>
              </a:spcBef>
              <a:buNone/>
            </a:pPr>
            <a:r>
              <a:rPr lang="en-GB" sz="3200" b="1" i="0" dirty="0">
                <a:solidFill>
                  <a:srgbClr val="7F7F7F"/>
                </a:solidFill>
                <a:latin typeface="Arial"/>
                <a:ea typeface="+mn-ea"/>
                <a:cs typeface="Arial"/>
              </a:rPr>
              <a:t>ADDITIONAL INFORMATION</a:t>
            </a:r>
          </a:p>
        </p:txBody>
      </p:sp>
      <p:grpSp>
        <p:nvGrpSpPr>
          <p:cNvPr id="15" name="Gruppierung 13"/>
          <p:cNvGrpSpPr>
            <a:grpSpLocks noChangeAspect="1"/>
          </p:cNvGrpSpPr>
          <p:nvPr/>
        </p:nvGrpSpPr>
        <p:grpSpPr>
          <a:xfrm>
            <a:off x="7278313" y="5811520"/>
            <a:ext cx="1035968" cy="254267"/>
            <a:chOff x="1528034" y="5559146"/>
            <a:chExt cx="2277875" cy="559079"/>
          </a:xfrm>
        </p:grpSpPr>
        <p:pic>
          <p:nvPicPr>
            <p:cNvPr id="16" name="Bild 9" descr="twitter35.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69620" y="5645103"/>
              <a:ext cx="570704" cy="448427"/>
            </a:xfrm>
            <a:prstGeom prst="rect">
              <a:avLst/>
            </a:prstGeom>
          </p:spPr>
        </p:pic>
        <p:pic>
          <p:nvPicPr>
            <p:cNvPr id="17" name="Bild 10" descr="facebook55.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28034" y="5559146"/>
              <a:ext cx="343587" cy="559079"/>
            </a:xfrm>
            <a:prstGeom prst="rect">
              <a:avLst/>
            </a:prstGeom>
          </p:spPr>
        </p:pic>
        <p:pic>
          <p:nvPicPr>
            <p:cNvPr id="18" name="Bild 11" descr="youtube18.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9949" y="5613078"/>
              <a:ext cx="413469" cy="471723"/>
            </a:xfrm>
            <a:prstGeom prst="rect">
              <a:avLst/>
            </a:prstGeom>
          </p:spPr>
        </p:pic>
        <p:pic>
          <p:nvPicPr>
            <p:cNvPr id="19" name="Bild 12" descr="xing11.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69145" y="5628610"/>
              <a:ext cx="436764" cy="460076"/>
            </a:xfrm>
            <a:prstGeom prst="rect">
              <a:avLst/>
            </a:prstGeom>
          </p:spPr>
        </p:pic>
      </p:grpSp>
      <p:pic>
        <p:nvPicPr>
          <p:cNvPr id="1027" name="Picture 3" descr="K:\HK\030_Drucksachen\Corporate Design\Logo Hochschule München\Englisch\hm_engl_jpg\hm_engl_jpg\HM_Engl_CMYK_tn.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78240" y="1278636"/>
            <a:ext cx="2135565" cy="119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365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ACADEMIC CALENDAR</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sp>
        <p:nvSpPr>
          <p:cNvPr id="17" name="Textfeld 16"/>
          <p:cNvSpPr txBox="1"/>
          <p:nvPr/>
        </p:nvSpPr>
        <p:spPr>
          <a:xfrm>
            <a:off x="4716017" y="2636912"/>
            <a:ext cx="3778695" cy="1077218"/>
          </a:xfrm>
          <a:prstGeom prst="rect">
            <a:avLst/>
          </a:prstGeom>
          <a:noFill/>
        </p:spPr>
        <p:txBody>
          <a:bodyPr wrap="square" rtlCol="0">
            <a:spAutoFit/>
          </a:bodyPr>
          <a:lstStyle/>
          <a:p>
            <a:pPr marL="0" lvl="1"/>
            <a:r>
              <a:rPr lang="en-US" altLang="de-DE" sz="1600" b="1" dirty="0">
                <a:latin typeface="Arial Bold"/>
                <a:ea typeface="ＭＳ Ｐゴシック" pitchFamily="34" charset="-128"/>
                <a:cs typeface="Arial Black"/>
              </a:rPr>
              <a:t>Winter semester  	   15.05.</a:t>
            </a:r>
            <a:endParaRPr lang="en-US" altLang="de-DE" sz="1600" b="1" dirty="0">
              <a:latin typeface="Arial Bold"/>
              <a:ea typeface="ＭＳ Ｐゴシック" pitchFamily="34" charset="-128"/>
              <a:cs typeface="Arial" panose="020B0604020202020204" pitchFamily="34" charset="0"/>
            </a:endParaRPr>
          </a:p>
          <a:p>
            <a:pPr marL="0" lvl="1">
              <a:lnSpc>
                <a:spcPct val="200000"/>
              </a:lnSpc>
            </a:pPr>
            <a:r>
              <a:rPr lang="en-US" altLang="de-DE" sz="1600" b="1" dirty="0">
                <a:latin typeface="Arial Bold"/>
                <a:ea typeface="ＭＳ Ｐゴシック" pitchFamily="34" charset="-128"/>
                <a:cs typeface="Arial Black"/>
              </a:rPr>
              <a:t>Summer semester    15.11</a:t>
            </a:r>
            <a:r>
              <a:rPr lang="en-US" altLang="de-DE" sz="1600" b="1" dirty="0">
                <a:latin typeface="Arial Bold"/>
                <a:ea typeface="ＭＳ Ｐゴシック" pitchFamily="34" charset="-128"/>
                <a:cs typeface="Arial" panose="020B0604020202020204" pitchFamily="34" charset="0"/>
              </a:rPr>
              <a:t>.</a:t>
            </a:r>
          </a:p>
          <a:p>
            <a:endParaRPr lang="de-DE" sz="1600" b="1" dirty="0">
              <a:latin typeface="Arial Bold"/>
            </a:endParaRPr>
          </a:p>
        </p:txBody>
      </p:sp>
      <p:sp>
        <p:nvSpPr>
          <p:cNvPr id="4" name="Textfeld 3"/>
          <p:cNvSpPr txBox="1"/>
          <p:nvPr/>
        </p:nvSpPr>
        <p:spPr>
          <a:xfrm>
            <a:off x="755576" y="2204864"/>
            <a:ext cx="4685232" cy="338554"/>
          </a:xfrm>
          <a:prstGeom prst="rect">
            <a:avLst/>
          </a:prstGeom>
          <a:noFill/>
        </p:spPr>
        <p:txBody>
          <a:bodyPr wrap="square" rtlCol="0">
            <a:spAutoFit/>
          </a:bodyPr>
          <a:lstStyle/>
          <a:p>
            <a:r>
              <a:rPr lang="en-US" altLang="de-DE" sz="1600" b="1" dirty="0">
                <a:solidFill>
                  <a:srgbClr val="C72A37"/>
                </a:solidFill>
                <a:latin typeface="Arial" panose="020B0604020202020204" pitchFamily="34" charset="0"/>
                <a:ea typeface="ＭＳ Ｐゴシック" pitchFamily="34" charset="-128"/>
                <a:cs typeface="Arial" panose="020B0604020202020204" pitchFamily="34" charset="0"/>
              </a:rPr>
              <a:t>APPLICATION DEADLINE EXCHANGE</a:t>
            </a:r>
            <a:endParaRPr lang="de-DE" sz="1600" dirty="0"/>
          </a:p>
        </p:txBody>
      </p:sp>
      <p:sp>
        <p:nvSpPr>
          <p:cNvPr id="5" name="Textfeld 4"/>
          <p:cNvSpPr txBox="1"/>
          <p:nvPr/>
        </p:nvSpPr>
        <p:spPr>
          <a:xfrm>
            <a:off x="763263" y="3645024"/>
            <a:ext cx="4888857" cy="584775"/>
          </a:xfrm>
          <a:prstGeom prst="rect">
            <a:avLst/>
          </a:prstGeom>
          <a:noFill/>
        </p:spPr>
        <p:txBody>
          <a:bodyPr wrap="square" rtlCol="0">
            <a:spAutoFit/>
          </a:bodyPr>
          <a:lstStyle/>
          <a:p>
            <a:r>
              <a:rPr lang="en-US" altLang="de-DE" sz="1600" b="1" dirty="0">
                <a:solidFill>
                  <a:srgbClr val="C72A37"/>
                </a:solidFill>
                <a:latin typeface="Arial" panose="020B0604020202020204" pitchFamily="34" charset="0"/>
                <a:ea typeface="ＭＳ Ｐゴシック" pitchFamily="34" charset="-128"/>
                <a:cs typeface="Arial" panose="020B0604020202020204" pitchFamily="34" charset="0"/>
              </a:rPr>
              <a:t>LECTURE AND EXAM PERIODS</a:t>
            </a:r>
          </a:p>
          <a:p>
            <a:endParaRPr lang="de-DE" sz="1600" dirty="0"/>
          </a:p>
        </p:txBody>
      </p:sp>
      <p:sp>
        <p:nvSpPr>
          <p:cNvPr id="6" name="Textfeld 5"/>
          <p:cNvSpPr txBox="1"/>
          <p:nvPr/>
        </p:nvSpPr>
        <p:spPr>
          <a:xfrm>
            <a:off x="755576" y="5013176"/>
            <a:ext cx="7884368" cy="584775"/>
          </a:xfrm>
          <a:prstGeom prst="rect">
            <a:avLst/>
          </a:prstGeom>
          <a:noFill/>
        </p:spPr>
        <p:txBody>
          <a:bodyPr wrap="square" rtlCol="0">
            <a:spAutoFit/>
          </a:bodyPr>
          <a:lstStyle/>
          <a:p>
            <a:r>
              <a:rPr lang="en-US" altLang="de-DE" sz="1600" b="1" dirty="0">
                <a:solidFill>
                  <a:srgbClr val="C72A37"/>
                </a:solidFill>
                <a:latin typeface="Arial" panose="020B0604020202020204" pitchFamily="34" charset="0"/>
                <a:ea typeface="ＭＳ Ｐゴシック" pitchFamily="34" charset="-128"/>
                <a:cs typeface="Arial" panose="020B0604020202020204" pitchFamily="34" charset="0"/>
              </a:rPr>
              <a:t>APPLICATION DEADLINE FULL-TIME DEGREE</a:t>
            </a:r>
          </a:p>
          <a:p>
            <a:endParaRPr lang="de-DE" sz="1600" dirty="0"/>
          </a:p>
        </p:txBody>
      </p:sp>
      <p:cxnSp>
        <p:nvCxnSpPr>
          <p:cNvPr id="11" name="Gerade Verbindung 10"/>
          <p:cNvCxnSpPr/>
          <p:nvPr/>
        </p:nvCxnSpPr>
        <p:spPr>
          <a:xfrm>
            <a:off x="827584" y="2564904"/>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V="1">
            <a:off x="827584" y="3968594"/>
            <a:ext cx="7416824" cy="3647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827584" y="5373216"/>
            <a:ext cx="7416824" cy="35538"/>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Gerade Verbindung 14"/>
          <p:cNvCxnSpPr>
            <a:cxnSpLocks/>
          </p:cNvCxnSpPr>
          <p:nvPr/>
        </p:nvCxnSpPr>
        <p:spPr>
          <a:xfrm>
            <a:off x="4716017" y="2924944"/>
            <a:ext cx="352839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a:cxnSpLocks/>
          </p:cNvCxnSpPr>
          <p:nvPr/>
        </p:nvCxnSpPr>
        <p:spPr>
          <a:xfrm>
            <a:off x="4716017" y="3356992"/>
            <a:ext cx="352839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feld 23"/>
          <p:cNvSpPr txBox="1"/>
          <p:nvPr/>
        </p:nvSpPr>
        <p:spPr>
          <a:xfrm>
            <a:off x="4716016" y="3889510"/>
            <a:ext cx="3778695" cy="1077218"/>
          </a:xfrm>
          <a:prstGeom prst="rect">
            <a:avLst/>
          </a:prstGeom>
          <a:noFill/>
        </p:spPr>
        <p:txBody>
          <a:bodyPr wrap="square" rtlCol="0">
            <a:spAutoFit/>
          </a:bodyPr>
          <a:lstStyle/>
          <a:p>
            <a:pPr marL="0" lvl="1">
              <a:lnSpc>
                <a:spcPct val="200000"/>
              </a:lnSpc>
            </a:pPr>
            <a:r>
              <a:rPr lang="en-US" altLang="de-DE" sz="1600" b="1" dirty="0">
                <a:latin typeface="Arial" panose="020B0604020202020204" pitchFamily="34" charset="0"/>
                <a:ea typeface="ＭＳ Ｐゴシック" pitchFamily="34" charset="-128"/>
                <a:cs typeface="Arial" panose="020B0604020202020204" pitchFamily="34" charset="0"/>
              </a:rPr>
              <a:t>Winter semester	   01.10. </a:t>
            </a:r>
            <a:r>
              <a:rPr lang="mr-IN" altLang="de-DE" sz="1600" b="1" dirty="0">
                <a:latin typeface="Arial" panose="020B0604020202020204" pitchFamily="34" charset="0"/>
                <a:ea typeface="ＭＳ Ｐゴシック" pitchFamily="34" charset="-128"/>
                <a:cs typeface="Arial Black"/>
              </a:rPr>
              <a:t>–</a:t>
            </a:r>
            <a:r>
              <a:rPr lang="en-US" altLang="de-DE" sz="1600" b="1" dirty="0">
                <a:latin typeface="Arial" panose="020B0604020202020204" pitchFamily="34" charset="0"/>
                <a:ea typeface="ＭＳ Ｐゴシック" pitchFamily="34" charset="-128"/>
                <a:cs typeface="Arial" panose="020B0604020202020204" pitchFamily="34" charset="0"/>
              </a:rPr>
              <a:t> 15.02.</a:t>
            </a:r>
          </a:p>
          <a:p>
            <a:pPr marL="0" lvl="1">
              <a:lnSpc>
                <a:spcPct val="200000"/>
              </a:lnSpc>
            </a:pPr>
            <a:r>
              <a:rPr lang="en-US" altLang="de-DE" sz="1600" b="1" dirty="0">
                <a:latin typeface="Arial" panose="020B0604020202020204" pitchFamily="34" charset="0"/>
                <a:ea typeface="ＭＳ Ｐゴシック" pitchFamily="34" charset="-128"/>
                <a:cs typeface="Arial" panose="020B0604020202020204" pitchFamily="34" charset="0"/>
              </a:rPr>
              <a:t>Summer semester	   15.03. </a:t>
            </a:r>
            <a:r>
              <a:rPr lang="mr-IN" altLang="de-DE" sz="1600" b="1" dirty="0">
                <a:latin typeface="Arial" panose="020B0604020202020204" pitchFamily="34" charset="0"/>
                <a:ea typeface="ＭＳ Ｐゴシック" pitchFamily="34" charset="-128"/>
                <a:cs typeface="Arial Black"/>
              </a:rPr>
              <a:t>–</a:t>
            </a:r>
            <a:r>
              <a:rPr lang="en-US" altLang="de-DE" sz="1600" b="1" dirty="0">
                <a:latin typeface="Arial" panose="020B0604020202020204" pitchFamily="34" charset="0"/>
                <a:ea typeface="ＭＳ Ｐゴシック" pitchFamily="34" charset="-128"/>
                <a:cs typeface="Arial" panose="020B0604020202020204" pitchFamily="34" charset="0"/>
              </a:rPr>
              <a:t> 31.07.</a:t>
            </a:r>
            <a:endParaRPr lang="de-DE" sz="1600" b="1" dirty="0">
              <a:latin typeface="Arial" panose="020B0604020202020204" pitchFamily="34" charset="0"/>
              <a:cs typeface="Arial" panose="020B0604020202020204" pitchFamily="34" charset="0"/>
            </a:endParaRPr>
          </a:p>
        </p:txBody>
      </p:sp>
      <p:sp>
        <p:nvSpPr>
          <p:cNvPr id="25" name="Textfeld 24"/>
          <p:cNvSpPr txBox="1"/>
          <p:nvPr/>
        </p:nvSpPr>
        <p:spPr>
          <a:xfrm>
            <a:off x="4697760" y="5305288"/>
            <a:ext cx="3528392" cy="1077218"/>
          </a:xfrm>
          <a:prstGeom prst="rect">
            <a:avLst/>
          </a:prstGeom>
          <a:noFill/>
        </p:spPr>
        <p:txBody>
          <a:bodyPr wrap="square" rtlCol="0">
            <a:spAutoFit/>
          </a:bodyPr>
          <a:lstStyle/>
          <a:p>
            <a:pPr marL="0" lvl="1">
              <a:lnSpc>
                <a:spcPct val="200000"/>
              </a:lnSpc>
            </a:pPr>
            <a:r>
              <a:rPr lang="en-US" altLang="de-DE" sz="1600" b="1" dirty="0">
                <a:latin typeface="Arial" panose="020B0604020202020204" pitchFamily="34" charset="0"/>
                <a:ea typeface="ＭＳ Ｐゴシック" pitchFamily="34" charset="-128"/>
                <a:cs typeface="Arial" panose="020B0604020202020204" pitchFamily="34" charset="0"/>
              </a:rPr>
              <a:t>Winter semester    	   15.07.</a:t>
            </a:r>
          </a:p>
          <a:p>
            <a:pPr marL="0" lvl="1">
              <a:lnSpc>
                <a:spcPct val="200000"/>
              </a:lnSpc>
            </a:pPr>
            <a:r>
              <a:rPr lang="en-US" altLang="de-DE" sz="1600" b="1" dirty="0">
                <a:latin typeface="Arial" panose="020B0604020202020204" pitchFamily="34" charset="0"/>
                <a:ea typeface="ＭＳ Ｐゴシック" pitchFamily="34" charset="-128"/>
                <a:cs typeface="Arial" panose="020B0604020202020204" pitchFamily="34" charset="0"/>
              </a:rPr>
              <a:t>Summer semester    15.01.</a:t>
            </a:r>
          </a:p>
        </p:txBody>
      </p:sp>
      <p:cxnSp>
        <p:nvCxnSpPr>
          <p:cNvPr id="28" name="Gerade Verbindung 15">
            <a:extLst>
              <a:ext uri="{FF2B5EF4-FFF2-40B4-BE49-F238E27FC236}">
                <a16:creationId xmlns:a16="http://schemas.microsoft.com/office/drawing/2014/main" xmlns="" id="{CC70FFCC-D6E5-45B4-B865-3FBFD39349C8}"/>
              </a:ext>
            </a:extLst>
          </p:cNvPr>
          <p:cNvCxnSpPr>
            <a:cxnSpLocks/>
          </p:cNvCxnSpPr>
          <p:nvPr/>
        </p:nvCxnSpPr>
        <p:spPr>
          <a:xfrm>
            <a:off x="4716017" y="4365104"/>
            <a:ext cx="352839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Gerade Verbindung 15">
            <a:extLst>
              <a:ext uri="{FF2B5EF4-FFF2-40B4-BE49-F238E27FC236}">
                <a16:creationId xmlns:a16="http://schemas.microsoft.com/office/drawing/2014/main" xmlns="" id="{84616BDF-2B35-4403-85F3-CBFDE8D6482A}"/>
              </a:ext>
            </a:extLst>
          </p:cNvPr>
          <p:cNvCxnSpPr>
            <a:cxnSpLocks/>
          </p:cNvCxnSpPr>
          <p:nvPr/>
        </p:nvCxnSpPr>
        <p:spPr>
          <a:xfrm>
            <a:off x="4716016" y="4869160"/>
            <a:ext cx="352839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Gerade Verbindung 15">
            <a:extLst>
              <a:ext uri="{FF2B5EF4-FFF2-40B4-BE49-F238E27FC236}">
                <a16:creationId xmlns:a16="http://schemas.microsoft.com/office/drawing/2014/main" xmlns="" id="{9B77C7D2-6052-4E00-A1CE-BCC1EAD428ED}"/>
              </a:ext>
            </a:extLst>
          </p:cNvPr>
          <p:cNvCxnSpPr>
            <a:cxnSpLocks/>
          </p:cNvCxnSpPr>
          <p:nvPr/>
        </p:nvCxnSpPr>
        <p:spPr>
          <a:xfrm>
            <a:off x="4716016" y="5797352"/>
            <a:ext cx="352839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Gerade Verbindung 15">
            <a:extLst>
              <a:ext uri="{FF2B5EF4-FFF2-40B4-BE49-F238E27FC236}">
                <a16:creationId xmlns:a16="http://schemas.microsoft.com/office/drawing/2014/main" xmlns="" id="{0F8FB5A4-859B-4D06-82F6-30AE73F1DB4C}"/>
              </a:ext>
            </a:extLst>
          </p:cNvPr>
          <p:cNvCxnSpPr>
            <a:cxnSpLocks/>
          </p:cNvCxnSpPr>
          <p:nvPr/>
        </p:nvCxnSpPr>
        <p:spPr>
          <a:xfrm>
            <a:off x="4716016" y="6309320"/>
            <a:ext cx="3528391"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9115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78" r="5578"/>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p:cNvSpPr>
            <a:spLocks noGrp="1"/>
          </p:cNvSpPr>
          <p:nvPr>
            <p:ph type="body" sz="quarter" idx="11"/>
          </p:nvPr>
        </p:nvSpPr>
        <p:spPr/>
        <p:txBody>
          <a:bodyPr>
            <a:normAutofit fontScale="92500" lnSpcReduction="20000"/>
          </a:bodyPr>
          <a:lstStyle/>
          <a:p>
            <a:r>
              <a:rPr lang="de-DE" dirty="0">
                <a:effectLst>
                  <a:outerShdw blurRad="38100" dist="38100" dir="2700000" algn="tl">
                    <a:srgbClr val="000000">
                      <a:alpha val="43137"/>
                    </a:srgbClr>
                  </a:outerShdw>
                </a:effectLst>
              </a:rPr>
              <a:t>FELLOWSHIP PROGRAMME</a:t>
            </a:r>
          </a:p>
        </p:txBody>
      </p:sp>
      <p:sp>
        <p:nvSpPr>
          <p:cNvPr id="3" name="Textplatzhalter 2"/>
          <p:cNvSpPr>
            <a:spLocks noGrp="1"/>
          </p:cNvSpPr>
          <p:nvPr>
            <p:ph type="body" sz="quarter" idx="13"/>
          </p:nvPr>
        </p:nvSpPr>
        <p:spPr/>
        <p:txBody>
          <a:bodyPr>
            <a:normAutofit fontScale="92500" lnSpcReduction="20000"/>
          </a:bodyPr>
          <a:lstStyle/>
          <a:p>
            <a:r>
              <a:rPr lang="de-DE" dirty="0">
                <a:solidFill>
                  <a:schemeClr val="bg1"/>
                </a:solidFill>
              </a:rPr>
              <a:t>TEACHING AT MUAS</a:t>
            </a:r>
          </a:p>
        </p:txBody>
      </p:sp>
      <p:sp>
        <p:nvSpPr>
          <p:cNvPr id="6" name="Titel 2"/>
          <p:cNvSpPr txBox="1">
            <a:spLocks/>
          </p:cNvSpPr>
          <p:nvPr/>
        </p:nvSpPr>
        <p:spPr>
          <a:xfrm>
            <a:off x="5148064" y="3429001"/>
            <a:ext cx="3600399" cy="34290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12648" algn="l" defTabSz="457200">
              <a:lnSpc>
                <a:spcPct val="200000"/>
              </a:lnSpc>
              <a:spcBef>
                <a:spcPts val="0"/>
              </a:spcBef>
            </a:pPr>
            <a:r>
              <a:rPr lang="en-GB" sz="1400" dirty="0">
                <a:latin typeface="Arial"/>
                <a:cs typeface="Arial"/>
              </a:rPr>
              <a:t> </a:t>
            </a:r>
          </a:p>
        </p:txBody>
      </p:sp>
      <p:sp>
        <p:nvSpPr>
          <p:cNvPr id="7" name="Textfeld 6"/>
          <p:cNvSpPr txBox="1"/>
          <p:nvPr/>
        </p:nvSpPr>
        <p:spPr>
          <a:xfrm>
            <a:off x="5257598" y="3573016"/>
            <a:ext cx="3621343" cy="3001334"/>
          </a:xfrm>
          <a:prstGeom prst="rect">
            <a:avLst/>
          </a:prstGeom>
          <a:noFill/>
        </p:spPr>
        <p:txBody>
          <a:bodyPr wrap="square" rtlCol="0">
            <a:spAutoFit/>
          </a:bodyPr>
          <a:lstStyle/>
          <a:p>
            <a:pPr algn="l" defTabSz="457200">
              <a:lnSpc>
                <a:spcPct val="150000"/>
              </a:lnSpc>
              <a:buSzPct val="80000"/>
            </a:pPr>
            <a:r>
              <a:rPr lang="en-GB" sz="1600" b="0" i="0" dirty="0">
                <a:latin typeface="Arial"/>
                <a:ea typeface="+mn-ea"/>
                <a:cs typeface="Arial"/>
              </a:rPr>
              <a:t>Fellowship programme:</a:t>
            </a:r>
          </a:p>
          <a:p>
            <a:pPr marL="182880" indent="-256032" algn="l" defTabSz="457200">
              <a:lnSpc>
                <a:spcPct val="150000"/>
              </a:lnSpc>
              <a:buSzPct val="80000"/>
              <a:buBlip>
                <a:blip r:embed="rId4"/>
              </a:buBlip>
            </a:pPr>
            <a:r>
              <a:rPr lang="en-GB" sz="1600" b="0" i="0" dirty="0">
                <a:latin typeface="Arial"/>
                <a:ea typeface="+mn-ea"/>
                <a:cs typeface="Arial"/>
              </a:rPr>
              <a:t>4 fellows per academic year</a:t>
            </a:r>
          </a:p>
          <a:p>
            <a:pPr marL="182880" indent="-256032" algn="l" defTabSz="457200">
              <a:lnSpc>
                <a:spcPct val="150000"/>
              </a:lnSpc>
              <a:buSzPct val="80000"/>
              <a:buBlip>
                <a:blip r:embed="rId4"/>
              </a:buBlip>
            </a:pPr>
            <a:r>
              <a:rPr lang="en-GB" sz="1600" b="0" i="0" dirty="0">
                <a:latin typeface="Arial"/>
                <a:ea typeface="+mn-ea"/>
                <a:cs typeface="Arial"/>
              </a:rPr>
              <a:t>Duration: one semester (8 hours teaching / week)</a:t>
            </a:r>
          </a:p>
          <a:p>
            <a:pPr algn="l" defTabSz="457200">
              <a:lnSpc>
                <a:spcPct val="150000"/>
              </a:lnSpc>
              <a:buSzPct val="80000"/>
            </a:pPr>
            <a:endParaRPr lang="en-GB" sz="1600" b="0" i="0" dirty="0">
              <a:latin typeface="Arial"/>
              <a:ea typeface="+mn-ea"/>
              <a:cs typeface="Arial"/>
            </a:endParaRPr>
          </a:p>
          <a:p>
            <a:pPr algn="l" defTabSz="457200">
              <a:lnSpc>
                <a:spcPct val="150000"/>
              </a:lnSpc>
              <a:buSzPct val="80000"/>
            </a:pPr>
            <a:r>
              <a:rPr lang="en-GB" sz="1600" b="0" i="0" dirty="0">
                <a:latin typeface="Arial"/>
                <a:ea typeface="+mn-ea"/>
                <a:cs typeface="Arial"/>
              </a:rPr>
              <a:t>Other teaching possibilities: </a:t>
            </a:r>
          </a:p>
          <a:p>
            <a:pPr marL="182880" indent="-256032" defTabSz="457200">
              <a:lnSpc>
                <a:spcPct val="150000"/>
              </a:lnSpc>
              <a:buSzPct val="80000"/>
              <a:buBlip>
                <a:blip r:embed="rId4"/>
              </a:buBlip>
            </a:pPr>
            <a:r>
              <a:rPr lang="en-GB" sz="1600" dirty="0">
                <a:latin typeface="Arial"/>
                <a:cs typeface="Arial"/>
              </a:rPr>
              <a:t>Guest lectureship</a:t>
            </a:r>
          </a:p>
          <a:p>
            <a:pPr marL="182880" indent="-256032" defTabSz="457200">
              <a:lnSpc>
                <a:spcPct val="150000"/>
              </a:lnSpc>
              <a:buSzPct val="80000"/>
              <a:buBlip>
                <a:blip r:embed="rId4"/>
              </a:buBlip>
            </a:pPr>
            <a:r>
              <a:rPr lang="en-GB" sz="1600" dirty="0">
                <a:latin typeface="Arial"/>
                <a:cs typeface="Arial"/>
              </a:rPr>
              <a:t>Teaching contract</a:t>
            </a:r>
            <a:endParaRPr lang="en-GB" sz="1600" b="0" i="0" dirty="0">
              <a:latin typeface="Arial"/>
              <a:ea typeface="+mn-ea"/>
              <a:cs typeface="Arial"/>
            </a:endParaRPr>
          </a:p>
        </p:txBody>
      </p:sp>
      <p:sp>
        <p:nvSpPr>
          <p:cNvPr id="8" name="Textplatzhalter 4"/>
          <p:cNvSpPr txBox="1">
            <a:spLocks/>
          </p:cNvSpPr>
          <p:nvPr/>
        </p:nvSpPr>
        <p:spPr>
          <a:xfrm rot="16200000">
            <a:off x="7625367" y="5326434"/>
            <a:ext cx="2732499" cy="233774"/>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457200">
              <a:spcBef>
                <a:spcPts val="240"/>
              </a:spcBef>
              <a:buFont typeface="Arial" panose="020B0604020202020204" pitchFamily="34" charset="0"/>
              <a:buNone/>
            </a:pPr>
            <a:r>
              <a:rPr lang="en-GB" sz="1000" dirty="0">
                <a:solidFill>
                  <a:srgbClr val="FFFFFF"/>
                </a:solidFill>
                <a:latin typeface="Arial"/>
                <a:cs typeface="Arial"/>
              </a:rPr>
              <a:t>Sandra Solveig </a:t>
            </a:r>
            <a:r>
              <a:rPr lang="en-GB" sz="1000" dirty="0" err="1">
                <a:solidFill>
                  <a:srgbClr val="FFFFFF"/>
                </a:solidFill>
                <a:latin typeface="Arial"/>
                <a:cs typeface="Arial"/>
              </a:rPr>
              <a:t>Sommerrkamp</a:t>
            </a:r>
            <a:endParaRPr lang="en-GB" sz="1000" dirty="0">
              <a:solidFill>
                <a:srgbClr val="FFFFFF"/>
              </a:solidFill>
              <a:latin typeface="Arial"/>
              <a:cs typeface="Arial"/>
            </a:endParaRPr>
          </a:p>
        </p:txBody>
      </p:sp>
    </p:spTree>
    <p:extLst>
      <p:ext uri="{BB962C8B-B14F-4D97-AF65-F5344CB8AC3E}">
        <p14:creationId xmlns:p14="http://schemas.microsoft.com/office/powerpoint/2010/main" val="1698215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14" r="536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p:cNvSpPr>
            <a:spLocks noGrp="1"/>
          </p:cNvSpPr>
          <p:nvPr>
            <p:ph type="body" sz="quarter" idx="11"/>
          </p:nvPr>
        </p:nvSpPr>
        <p:spPr/>
        <p:txBody>
          <a:bodyPr>
            <a:normAutofit fontScale="92500" lnSpcReduction="20000"/>
          </a:bodyPr>
          <a:lstStyle/>
          <a:p>
            <a:r>
              <a:rPr lang="de-DE" dirty="0">
                <a:effectLst>
                  <a:outerShdw blurRad="38100" dist="38100" dir="2700000" algn="tl">
                    <a:srgbClr val="000000">
                      <a:alpha val="43137"/>
                    </a:srgbClr>
                  </a:outerShdw>
                </a:effectLst>
              </a:rPr>
              <a:t>ENGINEERING FOR SUSTAINABILITY</a:t>
            </a:r>
          </a:p>
        </p:txBody>
      </p:sp>
      <p:sp>
        <p:nvSpPr>
          <p:cNvPr id="3" name="Textplatzhalter 2"/>
          <p:cNvSpPr>
            <a:spLocks noGrp="1"/>
          </p:cNvSpPr>
          <p:nvPr>
            <p:ph type="body" sz="quarter" idx="13"/>
          </p:nvPr>
        </p:nvSpPr>
        <p:spPr/>
        <p:txBody>
          <a:bodyPr>
            <a:normAutofit fontScale="92500" lnSpcReduction="20000"/>
          </a:bodyPr>
          <a:lstStyle/>
          <a:p>
            <a:r>
              <a:rPr lang="de-DE" dirty="0">
                <a:solidFill>
                  <a:schemeClr val="bg1"/>
                </a:solidFill>
              </a:rPr>
              <a:t>SUMMER SCHOOL</a:t>
            </a:r>
          </a:p>
        </p:txBody>
      </p:sp>
      <p:sp>
        <p:nvSpPr>
          <p:cNvPr id="6" name="Titel 2"/>
          <p:cNvSpPr txBox="1">
            <a:spLocks/>
          </p:cNvSpPr>
          <p:nvPr/>
        </p:nvSpPr>
        <p:spPr>
          <a:xfrm>
            <a:off x="3491880" y="3933056"/>
            <a:ext cx="4680520" cy="2924944"/>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12648" algn="l" defTabSz="457200">
              <a:lnSpc>
                <a:spcPct val="200000"/>
              </a:lnSpc>
              <a:spcBef>
                <a:spcPts val="0"/>
              </a:spcBef>
            </a:pPr>
            <a:r>
              <a:rPr lang="en-GB" sz="1400" dirty="0">
                <a:latin typeface="Arial"/>
                <a:cs typeface="Arial"/>
              </a:rPr>
              <a:t> </a:t>
            </a:r>
          </a:p>
        </p:txBody>
      </p:sp>
      <p:sp>
        <p:nvSpPr>
          <p:cNvPr id="7" name="Textfeld 6"/>
          <p:cNvSpPr txBox="1"/>
          <p:nvPr/>
        </p:nvSpPr>
        <p:spPr>
          <a:xfrm>
            <a:off x="3707904" y="4077072"/>
            <a:ext cx="4320480" cy="2632003"/>
          </a:xfrm>
          <a:prstGeom prst="rect">
            <a:avLst/>
          </a:prstGeom>
          <a:noFill/>
        </p:spPr>
        <p:txBody>
          <a:bodyPr wrap="square" rtlCol="0">
            <a:spAutoFit/>
          </a:bodyPr>
          <a:lstStyle/>
          <a:p>
            <a:pPr marL="182880" indent="-256032" algn="l" defTabSz="457200">
              <a:lnSpc>
                <a:spcPct val="150000"/>
              </a:lnSpc>
              <a:buSzPct val="80000"/>
              <a:buBlip>
                <a:blip r:embed="rId4"/>
              </a:buBlip>
            </a:pPr>
            <a:r>
              <a:rPr lang="en-GB" sz="1600" b="0" i="0" dirty="0">
                <a:latin typeface="Arial"/>
                <a:ea typeface="+mn-ea"/>
                <a:cs typeface="Arial"/>
              </a:rPr>
              <a:t>Duration: 5 weeks</a:t>
            </a:r>
          </a:p>
          <a:p>
            <a:pPr marL="182880" indent="-256032" algn="l" defTabSz="457200">
              <a:lnSpc>
                <a:spcPct val="150000"/>
              </a:lnSpc>
              <a:buSzPct val="80000"/>
              <a:buBlip>
                <a:blip r:embed="rId4"/>
              </a:buBlip>
            </a:pPr>
            <a:r>
              <a:rPr lang="en-GB" sz="1600" b="0" i="0" dirty="0">
                <a:latin typeface="Arial"/>
                <a:ea typeface="+mn-ea"/>
                <a:cs typeface="Arial"/>
              </a:rPr>
              <a:t>Dates: Beginning of July to beginning of August</a:t>
            </a:r>
          </a:p>
          <a:p>
            <a:pPr marL="182880" indent="-256032" algn="l" defTabSz="457200">
              <a:lnSpc>
                <a:spcPct val="150000"/>
              </a:lnSpc>
              <a:buSzPct val="80000"/>
              <a:buBlip>
                <a:blip r:embed="rId4"/>
              </a:buBlip>
            </a:pPr>
            <a:r>
              <a:rPr lang="en-GB" sz="1600" b="0" i="0" dirty="0">
                <a:latin typeface="Arial"/>
                <a:ea typeface="+mn-ea"/>
                <a:cs typeface="Arial"/>
              </a:rPr>
              <a:t>Target group: Advanced undergraduates</a:t>
            </a:r>
          </a:p>
          <a:p>
            <a:pPr marL="182880" indent="-256032" algn="l" defTabSz="457200">
              <a:lnSpc>
                <a:spcPct val="150000"/>
              </a:lnSpc>
              <a:buSzPct val="80000"/>
              <a:buBlip>
                <a:blip r:embed="rId4"/>
              </a:buBlip>
            </a:pPr>
            <a:r>
              <a:rPr lang="en-GB" sz="1600" b="0" i="0" dirty="0">
                <a:latin typeface="Arial"/>
                <a:ea typeface="+mn-ea"/>
                <a:cs typeface="Arial"/>
              </a:rPr>
              <a:t>Required fields: mechanica</a:t>
            </a:r>
            <a:r>
              <a:rPr lang="en-GB" sz="1600" dirty="0">
                <a:latin typeface="Arial"/>
                <a:cs typeface="Arial"/>
              </a:rPr>
              <a:t>l, automotive or electrical engineering</a:t>
            </a:r>
            <a:endParaRPr lang="en-GB" sz="1600" b="0" i="0" dirty="0">
              <a:latin typeface="Arial"/>
              <a:ea typeface="+mn-ea"/>
              <a:cs typeface="Arial"/>
            </a:endParaRPr>
          </a:p>
          <a:p>
            <a:pPr marL="182880" indent="-256032" algn="l" defTabSz="457200">
              <a:lnSpc>
                <a:spcPct val="150000"/>
              </a:lnSpc>
              <a:buSzPct val="80000"/>
              <a:buBlip>
                <a:blip r:embed="rId4"/>
              </a:buBlip>
            </a:pPr>
            <a:r>
              <a:rPr lang="en-GB" sz="1600" b="0" i="0" dirty="0">
                <a:latin typeface="Arial"/>
                <a:ea typeface="+mn-ea"/>
                <a:cs typeface="Arial"/>
              </a:rPr>
              <a:t>Credit points: 14 (ECTS) / 10 (US) </a:t>
            </a:r>
          </a:p>
        </p:txBody>
      </p:sp>
    </p:spTree>
    <p:extLst>
      <p:ext uri="{BB962C8B-B14F-4D97-AF65-F5344CB8AC3E}">
        <p14:creationId xmlns:p14="http://schemas.microsoft.com/office/powerpoint/2010/main" val="121506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941" b="35686"/>
          <a:stretch/>
        </p:blipFill>
        <p:spPr bwMode="auto">
          <a:xfrm>
            <a:off x="0" y="0"/>
            <a:ext cx="928903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p:cNvSpPr>
            <a:spLocks noGrp="1"/>
          </p:cNvSpPr>
          <p:nvPr>
            <p:ph type="body" sz="quarter" idx="11"/>
          </p:nvPr>
        </p:nvSpPr>
        <p:spPr/>
        <p:txBody>
          <a:bodyPr>
            <a:normAutofit fontScale="92500" lnSpcReduction="20000"/>
          </a:bodyPr>
          <a:lstStyle/>
          <a:p>
            <a:r>
              <a:rPr lang="de-DE" dirty="0">
                <a:effectLst>
                  <a:outerShdw blurRad="38100" dist="38100" dir="2700000" algn="tl">
                    <a:srgbClr val="000000">
                      <a:alpha val="43137"/>
                    </a:srgbClr>
                  </a:outerShdw>
                </a:effectLst>
              </a:rPr>
              <a:t>GLOBAL SUPPLY CHAINS</a:t>
            </a:r>
          </a:p>
        </p:txBody>
      </p:sp>
      <p:sp>
        <p:nvSpPr>
          <p:cNvPr id="3" name="Textplatzhalter 2"/>
          <p:cNvSpPr>
            <a:spLocks noGrp="1"/>
          </p:cNvSpPr>
          <p:nvPr>
            <p:ph type="body" sz="quarter" idx="13"/>
          </p:nvPr>
        </p:nvSpPr>
        <p:spPr/>
        <p:txBody>
          <a:bodyPr>
            <a:normAutofit fontScale="92500" lnSpcReduction="20000"/>
          </a:bodyPr>
          <a:lstStyle/>
          <a:p>
            <a:r>
              <a:rPr lang="de-DE" dirty="0">
                <a:solidFill>
                  <a:schemeClr val="bg1"/>
                </a:solidFill>
              </a:rPr>
              <a:t>SUMMER SCHOOL</a:t>
            </a:r>
          </a:p>
        </p:txBody>
      </p:sp>
      <p:sp>
        <p:nvSpPr>
          <p:cNvPr id="6" name="Titel 2"/>
          <p:cNvSpPr txBox="1">
            <a:spLocks/>
          </p:cNvSpPr>
          <p:nvPr/>
        </p:nvSpPr>
        <p:spPr>
          <a:xfrm>
            <a:off x="3995935" y="3933056"/>
            <a:ext cx="5040561" cy="2924944"/>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12648" algn="l" defTabSz="457200">
              <a:lnSpc>
                <a:spcPct val="200000"/>
              </a:lnSpc>
              <a:spcBef>
                <a:spcPts val="0"/>
              </a:spcBef>
            </a:pPr>
            <a:r>
              <a:rPr lang="en-GB" sz="1400" dirty="0">
                <a:latin typeface="Arial"/>
                <a:cs typeface="Arial"/>
              </a:rPr>
              <a:t> </a:t>
            </a:r>
          </a:p>
        </p:txBody>
      </p:sp>
      <p:sp>
        <p:nvSpPr>
          <p:cNvPr id="7" name="Textfeld 6"/>
          <p:cNvSpPr txBox="1"/>
          <p:nvPr/>
        </p:nvSpPr>
        <p:spPr>
          <a:xfrm>
            <a:off x="4166096" y="4005064"/>
            <a:ext cx="5004048" cy="2636619"/>
          </a:xfrm>
          <a:prstGeom prst="rect">
            <a:avLst/>
          </a:prstGeom>
          <a:noFill/>
        </p:spPr>
        <p:txBody>
          <a:bodyPr wrap="square" rtlCol="0">
            <a:spAutoFit/>
          </a:bodyPr>
          <a:lstStyle/>
          <a:p>
            <a:pPr algn="l" defTabSz="457200">
              <a:spcAft>
                <a:spcPts val="600"/>
              </a:spcAft>
              <a:buSzPct val="80000"/>
            </a:pPr>
            <a:r>
              <a:rPr lang="en-GB" sz="1600" b="1" i="0" dirty="0">
                <a:latin typeface="Arial"/>
                <a:ea typeface="+mn-ea"/>
                <a:cs typeface="Arial"/>
              </a:rPr>
              <a:t>Operational excellence – Managing global </a:t>
            </a:r>
            <a:br>
              <a:rPr lang="en-GB" sz="1600" b="1" i="0" dirty="0">
                <a:latin typeface="Arial"/>
                <a:ea typeface="+mn-ea"/>
                <a:cs typeface="Arial"/>
              </a:rPr>
            </a:br>
            <a:r>
              <a:rPr lang="en-GB" sz="1600" b="1" i="0" dirty="0">
                <a:latin typeface="Arial"/>
                <a:ea typeface="+mn-ea"/>
                <a:cs typeface="Arial"/>
              </a:rPr>
              <a:t>supply chains the German way</a:t>
            </a:r>
          </a:p>
          <a:p>
            <a:pPr marL="182880" indent="-256032" algn="l" defTabSz="457200">
              <a:lnSpc>
                <a:spcPts val="2200"/>
              </a:lnSpc>
              <a:buSzPct val="80000"/>
              <a:buBlip>
                <a:blip r:embed="rId4"/>
              </a:buBlip>
            </a:pPr>
            <a:r>
              <a:rPr lang="en-GB" sz="1600" b="0" i="0" dirty="0">
                <a:latin typeface="Arial"/>
                <a:ea typeface="+mn-ea"/>
                <a:cs typeface="Arial"/>
              </a:rPr>
              <a:t>Duration: 2 weeks</a:t>
            </a:r>
          </a:p>
          <a:p>
            <a:pPr marL="182880" indent="-256032" algn="l" defTabSz="457200">
              <a:lnSpc>
                <a:spcPts val="2200"/>
              </a:lnSpc>
              <a:buSzPct val="80000"/>
              <a:buBlip>
                <a:blip r:embed="rId4"/>
              </a:buBlip>
            </a:pPr>
            <a:r>
              <a:rPr lang="en-GB" sz="1600" b="0" i="0" dirty="0">
                <a:latin typeface="Arial"/>
                <a:ea typeface="+mn-ea"/>
                <a:cs typeface="Arial"/>
              </a:rPr>
              <a:t>Dates: Beginning of July to mid-July</a:t>
            </a:r>
          </a:p>
          <a:p>
            <a:pPr marL="182880" indent="-256032" defTabSz="457200">
              <a:lnSpc>
                <a:spcPts val="2200"/>
              </a:lnSpc>
              <a:buSzPct val="80000"/>
              <a:buBlip>
                <a:blip r:embed="rId4"/>
              </a:buBlip>
            </a:pPr>
            <a:r>
              <a:rPr lang="en-GB" sz="1600" b="0" i="0" dirty="0">
                <a:latin typeface="Arial"/>
                <a:ea typeface="+mn-ea"/>
                <a:cs typeface="Arial"/>
              </a:rPr>
              <a:t>Target group: Advanced undergraduates / graduates</a:t>
            </a:r>
          </a:p>
          <a:p>
            <a:pPr marL="182880" indent="-256032" algn="l" defTabSz="457200">
              <a:lnSpc>
                <a:spcPts val="2200"/>
              </a:lnSpc>
              <a:buSzPct val="80000"/>
              <a:buBlip>
                <a:blip r:embed="rId4"/>
              </a:buBlip>
            </a:pPr>
            <a:r>
              <a:rPr lang="en-GB" sz="1600" b="0" i="0" dirty="0">
                <a:latin typeface="Arial"/>
                <a:ea typeface="+mn-ea"/>
                <a:cs typeface="Arial"/>
              </a:rPr>
              <a:t>Required fields: economics / business administration</a:t>
            </a:r>
          </a:p>
          <a:p>
            <a:pPr marL="182880" indent="-256032" algn="l" defTabSz="457200">
              <a:lnSpc>
                <a:spcPts val="2200"/>
              </a:lnSpc>
              <a:buSzPct val="80000"/>
              <a:buBlip>
                <a:blip r:embed="rId4"/>
              </a:buBlip>
            </a:pPr>
            <a:r>
              <a:rPr lang="en-GB" sz="1600" b="0" i="0" dirty="0">
                <a:latin typeface="Arial"/>
                <a:ea typeface="+mn-ea"/>
                <a:cs typeface="Arial"/>
              </a:rPr>
              <a:t>Credit points: 6 (ECTS) / 3 (US) recommended </a:t>
            </a:r>
          </a:p>
        </p:txBody>
      </p:sp>
    </p:spTree>
    <p:extLst>
      <p:ext uri="{BB962C8B-B14F-4D97-AF65-F5344CB8AC3E}">
        <p14:creationId xmlns:p14="http://schemas.microsoft.com/office/powerpoint/2010/main" val="1542041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STUDENT ACTIVITIES</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sp>
        <p:nvSpPr>
          <p:cNvPr id="4" name="Rectangle 15"/>
          <p:cNvSpPr txBox="1">
            <a:spLocks noChangeArrowheads="1"/>
          </p:cNvSpPr>
          <p:nvPr/>
        </p:nvSpPr>
        <p:spPr>
          <a:xfrm>
            <a:off x="742380" y="2420888"/>
            <a:ext cx="5557812" cy="50405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0000"/>
              </a:buClr>
              <a:buSzPct val="80000"/>
              <a:buBlip>
                <a:blip r:embed="rId3"/>
              </a:buBlip>
              <a:defRPr/>
            </a:pPr>
            <a:r>
              <a:rPr lang="de-DE" sz="1600" dirty="0" err="1">
                <a:latin typeface="Arial" panose="020B0604020202020204" pitchFamily="34" charset="0"/>
                <a:cs typeface="Arial" panose="020B0604020202020204" pitchFamily="34" charset="0"/>
              </a:rPr>
              <a:t>Formula</a:t>
            </a:r>
            <a:r>
              <a:rPr lang="de-DE" sz="1600" dirty="0">
                <a:latin typeface="Arial" panose="020B0604020202020204" pitchFamily="34" charset="0"/>
                <a:cs typeface="Arial" panose="020B0604020202020204" pitchFamily="34" charset="0"/>
              </a:rPr>
              <a:t> Student (+</a:t>
            </a:r>
            <a:r>
              <a:rPr lang="de-DE" sz="1600" dirty="0" err="1">
                <a:latin typeface="Arial" panose="020B0604020202020204" pitchFamily="34" charset="0"/>
                <a:cs typeface="Arial" panose="020B0604020202020204" pitchFamily="34" charset="0"/>
              </a:rPr>
              <a:t>Electric</a:t>
            </a:r>
            <a:r>
              <a:rPr lang="de-DE" sz="1600" dirty="0">
                <a:latin typeface="Arial" panose="020B0604020202020204" pitchFamily="34" charset="0"/>
                <a:cs typeface="Arial" panose="020B0604020202020204" pitchFamily="34" charset="0"/>
              </a:rPr>
              <a:t>)</a:t>
            </a:r>
          </a:p>
          <a:p>
            <a:pPr lvl="0">
              <a:buClr>
                <a:srgbClr val="C00000"/>
              </a:buClr>
              <a:buSzPct val="80000"/>
              <a:buBlip>
                <a:blip r:embed="rId3"/>
              </a:buBlip>
              <a:defRPr/>
            </a:pPr>
            <a:r>
              <a:rPr lang="en-US" sz="1600" dirty="0">
                <a:latin typeface="Arial" panose="020B0604020202020204" pitchFamily="34" charset="0"/>
                <a:cs typeface="Arial" panose="020B0604020202020204" pitchFamily="34" charset="0"/>
              </a:rPr>
              <a:t>Hydro2Motion </a:t>
            </a:r>
            <a:endParaRPr lang="de-DE" sz="1600" dirty="0">
              <a:latin typeface="Arial" panose="020B0604020202020204" pitchFamily="34" charset="0"/>
              <a:cs typeface="Arial" panose="020B0604020202020204" pitchFamily="34" charset="0"/>
            </a:endParaRPr>
          </a:p>
          <a:p>
            <a:pPr>
              <a:buClr>
                <a:srgbClr val="C00000"/>
              </a:buClr>
              <a:buSzPct val="80000"/>
              <a:buBlip>
                <a:blip r:embed="rId3"/>
              </a:buBlip>
              <a:defRPr/>
            </a:pPr>
            <a:r>
              <a:rPr lang="de-DE" sz="1600" dirty="0" err="1">
                <a:latin typeface="Arial" panose="020B0604020202020204" pitchFamily="34" charset="0"/>
                <a:cs typeface="Arial" panose="020B0604020202020204" pitchFamily="34" charset="0"/>
              </a:rPr>
              <a:t>Choir</a:t>
            </a:r>
            <a:r>
              <a:rPr lang="de-DE" sz="1600" dirty="0">
                <a:latin typeface="Arial" panose="020B0604020202020204" pitchFamily="34" charset="0"/>
                <a:cs typeface="Arial" panose="020B0604020202020204" pitchFamily="34" charset="0"/>
              </a:rPr>
              <a:t>, Orchestra, Big Band</a:t>
            </a:r>
          </a:p>
          <a:p>
            <a:pPr lvl="0">
              <a:buClr>
                <a:srgbClr val="C00000"/>
              </a:buClr>
              <a:buSzPct val="80000"/>
              <a:buBlip>
                <a:blip r:embed="rId3"/>
              </a:buBlip>
            </a:pPr>
            <a:r>
              <a:rPr lang="en-US" sz="1600" dirty="0">
                <a:latin typeface="Arial" panose="020B0604020202020204" pitchFamily="34" charset="0"/>
                <a:cs typeface="Arial" panose="020B0604020202020204" pitchFamily="34" charset="0"/>
              </a:rPr>
              <a:t>Robot workshop</a:t>
            </a:r>
            <a:endParaRPr lang="de-DE" sz="1600" dirty="0">
              <a:latin typeface="Arial" panose="020B0604020202020204" pitchFamily="34" charset="0"/>
              <a:cs typeface="Arial" panose="020B0604020202020204" pitchFamily="34" charset="0"/>
            </a:endParaRPr>
          </a:p>
          <a:p>
            <a:pPr lvl="0">
              <a:buClr>
                <a:srgbClr val="C00000"/>
              </a:buClr>
              <a:buSzPct val="80000"/>
              <a:buBlip>
                <a:blip r:embed="rId3"/>
              </a:buBlip>
            </a:pPr>
            <a:r>
              <a:rPr lang="en-US" sz="1600" dirty="0" err="1">
                <a:latin typeface="Arial" panose="020B0604020202020204" pitchFamily="34" charset="0"/>
                <a:cs typeface="Arial" panose="020B0604020202020204" pitchFamily="34" charset="0"/>
              </a:rPr>
              <a:t>c.lab</a:t>
            </a:r>
            <a:r>
              <a:rPr lang="en-US" sz="1600" dirty="0">
                <a:latin typeface="Arial" panose="020B0604020202020204" pitchFamily="34" charset="0"/>
                <a:cs typeface="Arial" panose="020B0604020202020204" pitchFamily="34" charset="0"/>
              </a:rPr>
              <a:t> (3D prototyping)</a:t>
            </a:r>
            <a:endParaRPr lang="de-DE" sz="1600" dirty="0">
              <a:latin typeface="Arial" panose="020B0604020202020204" pitchFamily="34" charset="0"/>
              <a:cs typeface="Arial" panose="020B0604020202020204" pitchFamily="34" charset="0"/>
            </a:endParaRPr>
          </a:p>
          <a:p>
            <a:pPr>
              <a:buClr>
                <a:srgbClr val="C00000"/>
              </a:buClr>
              <a:buSzPct val="80000"/>
              <a:buBlip>
                <a:blip r:embed="rId3"/>
              </a:buBlip>
            </a:pPr>
            <a:r>
              <a:rPr lang="en-US" sz="1600" dirty="0">
                <a:latin typeface="Arial" panose="020B0604020202020204" pitchFamily="34" charset="0"/>
                <a:cs typeface="Arial" panose="020B0604020202020204" pitchFamily="34" charset="0"/>
              </a:rPr>
              <a:t>Central University Sports “ZHS” </a:t>
            </a:r>
          </a:p>
          <a:p>
            <a:pPr>
              <a:buClr>
                <a:srgbClr val="C00000"/>
              </a:buClr>
              <a:buSzPct val="80000"/>
              <a:buBlip>
                <a:blip r:embed="rId3"/>
              </a:buBlip>
            </a:pPr>
            <a:r>
              <a:rPr lang="en-US" sz="1600" dirty="0">
                <a:latin typeface="Arial" panose="020B0604020202020204" pitchFamily="34" charset="0"/>
                <a:cs typeface="Arial" panose="020B0604020202020204" pitchFamily="34" charset="0"/>
              </a:rPr>
              <a:t>MHM Magazine </a:t>
            </a:r>
            <a:endParaRPr lang="de-DE" sz="1600" dirty="0">
              <a:latin typeface="Arial" panose="020B0604020202020204" pitchFamily="34" charset="0"/>
              <a:cs typeface="Arial" panose="020B0604020202020204" pitchFamily="34" charset="0"/>
            </a:endParaRPr>
          </a:p>
          <a:p>
            <a:pPr>
              <a:buClr>
                <a:srgbClr val="C00000"/>
              </a:buClr>
              <a:buSzPct val="80000"/>
              <a:buBlip>
                <a:blip r:embed="rId3"/>
              </a:buBlip>
            </a:pPr>
            <a:r>
              <a:rPr lang="en-US" sz="1600" dirty="0">
                <a:latin typeface="Arial" panose="020B0604020202020204" pitchFamily="34" charset="0"/>
                <a:cs typeface="Arial" panose="020B0604020202020204" pitchFamily="34" charset="0"/>
              </a:rPr>
              <a:t>HM Cinema</a:t>
            </a:r>
          </a:p>
          <a:p>
            <a:pPr lvl="0">
              <a:buClr>
                <a:srgbClr val="C00000"/>
              </a:buClr>
              <a:buSzPct val="80000"/>
              <a:buBlip>
                <a:blip r:embed="rId3"/>
              </a:buBlip>
            </a:pPr>
            <a:r>
              <a:rPr lang="en-US" sz="1600" dirty="0">
                <a:latin typeface="Arial" panose="020B0604020202020204" pitchFamily="34" charset="0"/>
                <a:cs typeface="Arial" panose="020B0604020202020204" pitchFamily="34" charset="0"/>
              </a:rPr>
              <a:t>International Club</a:t>
            </a:r>
            <a:endParaRPr lang="de-DE" sz="1600" dirty="0">
              <a:latin typeface="Arial" panose="020B0604020202020204" pitchFamily="34" charset="0"/>
              <a:cs typeface="Arial" panose="020B0604020202020204" pitchFamily="34" charset="0"/>
            </a:endParaRPr>
          </a:p>
        </p:txBody>
      </p:sp>
      <p:pic>
        <p:nvPicPr>
          <p:cNvPr id="5" name="Picture 1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rot="20525298">
            <a:off x="5073845" y="939082"/>
            <a:ext cx="2454874" cy="2368738"/>
          </a:xfrm>
          <a:prstGeom prst="rect">
            <a:avLst/>
          </a:prstGeom>
        </p:spPr>
      </p:pic>
      <p:pic>
        <p:nvPicPr>
          <p:cNvPr id="9" name="Bild 8" descr="jBfoto-s-2323.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0525298">
            <a:off x="5397966" y="4624060"/>
            <a:ext cx="1545871" cy="1513473"/>
          </a:xfrm>
          <a:prstGeom prst="rect">
            <a:avLst/>
          </a:prstGeom>
        </p:spPr>
      </p:pic>
      <p:pic>
        <p:nvPicPr>
          <p:cNvPr id="10" name="Bild 9" descr="mhm_15_2.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0525298">
            <a:off x="4994764" y="3672052"/>
            <a:ext cx="1527741" cy="932831"/>
          </a:xfrm>
          <a:prstGeom prst="rect">
            <a:avLst/>
          </a:prstGeom>
        </p:spPr>
      </p:pic>
      <p:pic>
        <p:nvPicPr>
          <p:cNvPr id="11" name="Bild 10" descr="DSC01624.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0525298">
            <a:off x="8375179" y="3072272"/>
            <a:ext cx="1676982" cy="2088232"/>
          </a:xfrm>
          <a:prstGeom prst="rect">
            <a:avLst/>
          </a:prstGeom>
        </p:spPr>
      </p:pic>
      <p:sp>
        <p:nvSpPr>
          <p:cNvPr id="12" name="Rechteck 11"/>
          <p:cNvSpPr/>
          <p:nvPr/>
        </p:nvSpPr>
        <p:spPr>
          <a:xfrm rot="20535676">
            <a:off x="9567143" y="321580"/>
            <a:ext cx="1542395" cy="171269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p:cNvSpPr/>
          <p:nvPr/>
        </p:nvSpPr>
        <p:spPr>
          <a:xfrm rot="20525298">
            <a:off x="5946771" y="6120909"/>
            <a:ext cx="1542984" cy="1942427"/>
          </a:xfrm>
          <a:prstGeom prst="rect">
            <a:avLst/>
          </a:prstGeom>
          <a:solidFill>
            <a:srgbClr val="D10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p:cNvSpPr/>
          <p:nvPr/>
        </p:nvSpPr>
        <p:spPr>
          <a:xfrm rot="20525298">
            <a:off x="1540958" y="5892945"/>
            <a:ext cx="1526528" cy="142583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Bild 15" descr="careobot_back.145759906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525298">
            <a:off x="6787460" y="3098875"/>
            <a:ext cx="1527758" cy="2666632"/>
          </a:xfrm>
          <a:prstGeom prst="rect">
            <a:avLst/>
          </a:prstGeom>
        </p:spPr>
      </p:pic>
      <p:pic>
        <p:nvPicPr>
          <p:cNvPr id="17" name="Bild 16" descr="_T9A0735.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525298">
            <a:off x="3147172" y="5242512"/>
            <a:ext cx="2393205" cy="2169794"/>
          </a:xfrm>
          <a:prstGeom prst="rect">
            <a:avLst/>
          </a:prstGeom>
        </p:spPr>
      </p:pic>
      <p:pic>
        <p:nvPicPr>
          <p:cNvPr id="18" name="Bild 17" descr="jBfoto-s-2473.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0525298">
            <a:off x="7770997" y="1414105"/>
            <a:ext cx="2108985" cy="1633955"/>
          </a:xfrm>
          <a:prstGeom prst="rect">
            <a:avLst/>
          </a:prstGeom>
        </p:spPr>
      </p:pic>
      <p:sp>
        <p:nvSpPr>
          <p:cNvPr id="19" name="Rechteck 18"/>
          <p:cNvSpPr/>
          <p:nvPr/>
        </p:nvSpPr>
        <p:spPr>
          <a:xfrm rot="20525298">
            <a:off x="7319285" y="231798"/>
            <a:ext cx="2083353" cy="1189161"/>
          </a:xfrm>
          <a:prstGeom prst="rect">
            <a:avLst/>
          </a:prstGeom>
          <a:solidFill>
            <a:srgbClr val="D10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Bild 5" descr="20120309_33_Roboter.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497267">
            <a:off x="7404744" y="5586767"/>
            <a:ext cx="2121563" cy="1411716"/>
          </a:xfrm>
          <a:prstGeom prst="rect">
            <a:avLst/>
          </a:prstGeom>
        </p:spPr>
      </p:pic>
    </p:spTree>
    <p:extLst>
      <p:ext uri="{BB962C8B-B14F-4D97-AF65-F5344CB8AC3E}">
        <p14:creationId xmlns:p14="http://schemas.microsoft.com/office/powerpoint/2010/main" val="620706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HK\120_Projekte\Neue_Praesentation_HM\Bilder\hm_jahrebericht_15_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1" y="404665"/>
            <a:ext cx="9127679" cy="6085122"/>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 9"/>
          <p:cNvPicPr>
            <a:picLocks noChangeAspect="1"/>
          </p:cNvPicPr>
          <p:nvPr/>
        </p:nvPicPr>
        <p:blipFill rotWithShape="1">
          <a:blip r:embed="rId3">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3" name="Titel 2"/>
          <p:cNvSpPr>
            <a:spLocks noGrp="1"/>
          </p:cNvSpPr>
          <p:nvPr>
            <p:ph type="title"/>
          </p:nvPr>
        </p:nvSpPr>
        <p:spPr>
          <a:xfrm>
            <a:off x="5220072" y="3789039"/>
            <a:ext cx="3923928" cy="2376265"/>
          </a:xfrm>
        </p:spPr>
        <p:txBody>
          <a:bodyPr>
            <a:noAutofit/>
          </a:bodyPr>
          <a:lstStyle/>
          <a:p>
            <a:pPr marL="609750">
              <a:lnSpc>
                <a:spcPct val="200000"/>
              </a:lnSpc>
            </a:pPr>
            <a:r>
              <a:rPr lang="de-DE" dirty="0"/>
              <a:t> </a:t>
            </a:r>
          </a:p>
        </p:txBody>
      </p:sp>
      <p:sp>
        <p:nvSpPr>
          <p:cNvPr id="4" name="Textplatzhalter 3"/>
          <p:cNvSpPr>
            <a:spLocks noGrp="1"/>
          </p:cNvSpPr>
          <p:nvPr>
            <p:ph type="body" sz="quarter" idx="11"/>
          </p:nvPr>
        </p:nvSpPr>
        <p:spPr>
          <a:effectLst/>
        </p:spPr>
        <p:txBody>
          <a:bodyPr>
            <a:normAutofit fontScale="92500" lnSpcReduction="20000"/>
          </a:bodyPr>
          <a:lstStyle/>
          <a:p>
            <a:r>
              <a:rPr lang="de-DE" dirty="0">
                <a:effectLst>
                  <a:outerShdw blurRad="38100" dist="38100" dir="2700000" algn="tl">
                    <a:srgbClr val="000000">
                      <a:alpha val="43137"/>
                    </a:srgbClr>
                  </a:outerShdw>
                </a:effectLst>
              </a:rPr>
              <a:t>MAJOR FIELDS</a:t>
            </a:r>
          </a:p>
        </p:txBody>
      </p:sp>
      <p:sp>
        <p:nvSpPr>
          <p:cNvPr id="6" name="Textplatzhalter 5"/>
          <p:cNvSpPr>
            <a:spLocks noGrp="1"/>
          </p:cNvSpPr>
          <p:nvPr>
            <p:ph type="body" sz="quarter" idx="13"/>
          </p:nvPr>
        </p:nvSpPr>
        <p:spPr>
          <a:effectLst/>
        </p:spPr>
        <p:txBody>
          <a:bodyPr>
            <a:normAutofit fontScale="92500" lnSpcReduction="20000"/>
          </a:bodyPr>
          <a:lstStyle/>
          <a:p>
            <a:r>
              <a:rPr lang="de-DE" dirty="0">
                <a:solidFill>
                  <a:schemeClr val="bg1"/>
                </a:solidFill>
                <a:effectLst>
                  <a:outerShdw blurRad="38100" dist="38100" dir="2700000" algn="tl">
                    <a:srgbClr val="000000">
                      <a:alpha val="43137"/>
                    </a:srgbClr>
                  </a:outerShdw>
                </a:effectLst>
              </a:rPr>
              <a:t>MUAS RESEARCH</a:t>
            </a:r>
          </a:p>
        </p:txBody>
      </p:sp>
      <p:sp>
        <p:nvSpPr>
          <p:cNvPr id="9" name="Textfeld 8"/>
          <p:cNvSpPr txBox="1"/>
          <p:nvPr/>
        </p:nvSpPr>
        <p:spPr>
          <a:xfrm>
            <a:off x="5387024" y="3938280"/>
            <a:ext cx="3721480" cy="1938992"/>
          </a:xfrm>
          <a:prstGeom prst="rect">
            <a:avLst/>
          </a:prstGeom>
          <a:noFill/>
        </p:spPr>
        <p:txBody>
          <a:bodyPr wrap="square" rtlCol="0">
            <a:spAutoFit/>
          </a:bodyPr>
          <a:lstStyle/>
          <a:p>
            <a:pPr marL="180000" indent="-252000">
              <a:lnSpc>
                <a:spcPct val="150000"/>
              </a:lnSpc>
              <a:buSzPct val="80000"/>
              <a:buBlip>
                <a:blip r:embed="rId4"/>
              </a:buBlip>
            </a:pPr>
            <a:r>
              <a:rPr lang="de-DE" sz="1600" dirty="0">
                <a:latin typeface="Arial"/>
                <a:cs typeface="Arial"/>
              </a:rPr>
              <a:t>Automotive</a:t>
            </a:r>
          </a:p>
          <a:p>
            <a:pPr marL="180000" indent="-252000">
              <a:lnSpc>
                <a:spcPct val="150000"/>
              </a:lnSpc>
              <a:buSzPct val="80000"/>
              <a:buBlip>
                <a:blip r:embed="rId4"/>
              </a:buBlip>
            </a:pPr>
            <a:r>
              <a:rPr lang="de-DE" sz="1600" dirty="0" err="1" smtClean="0">
                <a:latin typeface="Arial"/>
                <a:cs typeface="Arial"/>
              </a:rPr>
              <a:t>Digitalisation</a:t>
            </a:r>
            <a:endParaRPr lang="de-DE" sz="1600" dirty="0">
              <a:latin typeface="Arial"/>
              <a:cs typeface="Arial"/>
            </a:endParaRPr>
          </a:p>
          <a:p>
            <a:pPr marL="180000" indent="-252000">
              <a:lnSpc>
                <a:spcPct val="150000"/>
              </a:lnSpc>
              <a:buSzPct val="80000"/>
              <a:buBlip>
                <a:blip r:embed="rId4"/>
              </a:buBlip>
            </a:pPr>
            <a:r>
              <a:rPr lang="de-DE" sz="1600" dirty="0" err="1">
                <a:latin typeface="Arial"/>
                <a:cs typeface="Arial"/>
              </a:rPr>
              <a:t>Energy</a:t>
            </a:r>
            <a:r>
              <a:rPr lang="de-DE" sz="1600" dirty="0">
                <a:latin typeface="Arial"/>
                <a:cs typeface="Arial"/>
              </a:rPr>
              <a:t> Efficiency</a:t>
            </a:r>
          </a:p>
          <a:p>
            <a:pPr marL="180000" indent="-252000">
              <a:lnSpc>
                <a:spcPct val="150000"/>
              </a:lnSpc>
              <a:buSzPct val="80000"/>
              <a:buBlip>
                <a:blip r:embed="rId4"/>
              </a:buBlip>
            </a:pPr>
            <a:r>
              <a:rPr lang="de-DE" sz="1600" dirty="0" err="1">
                <a:latin typeface="Arial"/>
                <a:cs typeface="Arial"/>
              </a:rPr>
              <a:t>Production</a:t>
            </a:r>
            <a:r>
              <a:rPr lang="de-DE" sz="1600" dirty="0">
                <a:latin typeface="Arial"/>
                <a:cs typeface="Arial"/>
              </a:rPr>
              <a:t> &amp; Materials</a:t>
            </a:r>
          </a:p>
          <a:p>
            <a:pPr marL="180000" indent="-252000">
              <a:lnSpc>
                <a:spcPct val="150000"/>
              </a:lnSpc>
              <a:buSzPct val="80000"/>
              <a:buBlip>
                <a:blip r:embed="rId4"/>
              </a:buBlip>
            </a:pPr>
            <a:r>
              <a:rPr lang="de-DE" sz="1600" dirty="0" err="1">
                <a:latin typeface="Arial"/>
                <a:cs typeface="Arial"/>
              </a:rPr>
              <a:t>Socio-economic</a:t>
            </a:r>
            <a:r>
              <a:rPr lang="de-DE" sz="1600" dirty="0">
                <a:latin typeface="Arial"/>
                <a:cs typeface="Arial"/>
              </a:rPr>
              <a:t> </a:t>
            </a:r>
            <a:r>
              <a:rPr lang="de-DE" sz="1600" dirty="0" err="1">
                <a:latin typeface="Arial"/>
                <a:cs typeface="Arial"/>
              </a:rPr>
              <a:t>Innovations</a:t>
            </a:r>
            <a:endParaRPr lang="de-DE" sz="1600" dirty="0">
              <a:latin typeface="Arial"/>
              <a:cs typeface="Arial"/>
            </a:endParaRPr>
          </a:p>
        </p:txBody>
      </p:sp>
      <p:sp>
        <p:nvSpPr>
          <p:cNvPr id="11" name="Textplatzhalter 4"/>
          <p:cNvSpPr txBox="1">
            <a:spLocks/>
          </p:cNvSpPr>
          <p:nvPr/>
        </p:nvSpPr>
        <p:spPr>
          <a:xfrm rot="16200000">
            <a:off x="7571441" y="5209999"/>
            <a:ext cx="2732499" cy="233774"/>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1000" kern="1200">
                <a:solidFill>
                  <a:schemeClr val="tx1"/>
                </a:solidFill>
                <a:latin typeface="Arial"/>
                <a:ea typeface="+mn-ea"/>
                <a:cs typeface="Arial"/>
              </a:defRPr>
            </a:lvl1pPr>
            <a:lvl2pPr marL="457200" indent="0" algn="l" defTabSz="914400" rtl="0" eaLnBrk="1" latinLnBrk="0" hangingPunct="1">
              <a:spcBef>
                <a:spcPct val="20000"/>
              </a:spcBef>
              <a:buFont typeface="Arial" panose="020B0604020202020204" pitchFamily="34" charset="0"/>
              <a:buNone/>
              <a:defRPr sz="1000" kern="1200">
                <a:solidFill>
                  <a:schemeClr val="tx1"/>
                </a:solidFill>
                <a:latin typeface="Arial"/>
                <a:ea typeface="+mn-ea"/>
                <a:cs typeface="Arial"/>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Arial"/>
                <a:ea typeface="+mn-ea"/>
                <a:cs typeface="Arial"/>
              </a:defRPr>
            </a:lvl3pPr>
            <a:lvl4pPr marL="1371600" indent="0" algn="l" defTabSz="914400" rtl="0" eaLnBrk="1" latinLnBrk="0" hangingPunct="1">
              <a:spcBef>
                <a:spcPct val="20000"/>
              </a:spcBef>
              <a:buFont typeface="Arial" panose="020B0604020202020204" pitchFamily="34" charset="0"/>
              <a:buNone/>
              <a:defRPr sz="1000" kern="1200">
                <a:solidFill>
                  <a:schemeClr val="tx1"/>
                </a:solidFill>
                <a:latin typeface="Arial"/>
                <a:ea typeface="+mn-ea"/>
                <a:cs typeface="Arial"/>
              </a:defRPr>
            </a:lvl4pPr>
            <a:lvl5pPr marL="1828800" indent="0" algn="l" defTabSz="914400" rtl="0" eaLnBrk="1" latinLnBrk="0" hangingPunct="1">
              <a:spcBef>
                <a:spcPct val="20000"/>
              </a:spcBef>
              <a:buFont typeface="Arial" panose="020B0604020202020204" pitchFamily="34" charset="0"/>
              <a:buNone/>
              <a:defRPr sz="10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mtClean="0">
                <a:solidFill>
                  <a:srgbClr val="FFFFFF"/>
                </a:solidFill>
              </a:rPr>
              <a:t>N.N.</a:t>
            </a:r>
            <a:endParaRPr lang="de-DE" dirty="0">
              <a:solidFill>
                <a:srgbClr val="FFFFFF"/>
              </a:solidFill>
            </a:endParaRPr>
          </a:p>
        </p:txBody>
      </p:sp>
    </p:spTree>
    <p:extLst>
      <p:ext uri="{BB962C8B-B14F-4D97-AF65-F5344CB8AC3E}">
        <p14:creationId xmlns:p14="http://schemas.microsoft.com/office/powerpoint/2010/main" val="3644406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722313" y="510010"/>
            <a:ext cx="7772400" cy="629813"/>
          </a:xfrm>
          <a:prstGeom prst="rect">
            <a:avLst/>
          </a:prstGeom>
        </p:spPr>
        <p:txBody>
          <a:bodyPr vert="horz" lIns="91440" tIns="45720" rIns="91440" bIns="45720" rtlCol="0" anchor="t">
            <a:no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3000" b="1" dirty="0">
                <a:solidFill>
                  <a:schemeClr val="bg1">
                    <a:lumMod val="50000"/>
                  </a:schemeClr>
                </a:solidFill>
              </a:rPr>
              <a:t>MUAS RESEARCH</a:t>
            </a:r>
          </a:p>
        </p:txBody>
      </p:sp>
      <p:sp>
        <p:nvSpPr>
          <p:cNvPr id="9" name="Titel 1"/>
          <p:cNvSpPr txBox="1">
            <a:spLocks/>
          </p:cNvSpPr>
          <p:nvPr/>
        </p:nvSpPr>
        <p:spPr>
          <a:xfrm>
            <a:off x="722313" y="955720"/>
            <a:ext cx="7772400" cy="8354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r>
              <a:rPr lang="de-DE" sz="3000" dirty="0">
                <a:solidFill>
                  <a:srgbClr val="DC052D"/>
                </a:solidFill>
              </a:rPr>
              <a:t>In FIGURES</a:t>
            </a:r>
          </a:p>
        </p:txBody>
      </p:sp>
      <p:sp>
        <p:nvSpPr>
          <p:cNvPr id="7" name="Textfeld 6"/>
          <p:cNvSpPr txBox="1"/>
          <p:nvPr/>
        </p:nvSpPr>
        <p:spPr>
          <a:xfrm>
            <a:off x="3203848" y="2130614"/>
            <a:ext cx="5685097" cy="3323987"/>
          </a:xfrm>
          <a:prstGeom prst="rect">
            <a:avLst/>
          </a:prstGeom>
          <a:noFill/>
        </p:spPr>
        <p:txBody>
          <a:bodyPr wrap="square" rtlCol="0">
            <a:spAutoFit/>
          </a:bodyPr>
          <a:lstStyle/>
          <a:p>
            <a:pPr marL="0" indent="0">
              <a:lnSpc>
                <a:spcPts val="3610"/>
              </a:lnSpc>
              <a:buSzPct val="65000"/>
              <a:buFontTx/>
              <a:buNone/>
            </a:pPr>
            <a:r>
              <a:rPr lang="de-DE" sz="1600" dirty="0">
                <a:latin typeface="Arial"/>
                <a:cs typeface="Arial"/>
              </a:rPr>
              <a:t>Major </a:t>
            </a:r>
            <a:r>
              <a:rPr lang="de-DE" sz="1600" dirty="0" err="1">
                <a:latin typeface="Arial"/>
                <a:cs typeface="Arial"/>
              </a:rPr>
              <a:t>fields</a:t>
            </a:r>
            <a:endParaRPr lang="de-DE" sz="1600" i="0" dirty="0">
              <a:latin typeface="Arial"/>
              <a:cs typeface="Arial"/>
            </a:endParaRPr>
          </a:p>
          <a:p>
            <a:pPr marL="0" indent="0">
              <a:lnSpc>
                <a:spcPts val="3610"/>
              </a:lnSpc>
              <a:buSzPct val="65000"/>
              <a:buFontTx/>
              <a:buNone/>
            </a:pPr>
            <a:r>
              <a:rPr lang="de-DE" sz="1600" i="0" dirty="0">
                <a:latin typeface="Arial"/>
                <a:cs typeface="Arial"/>
              </a:rPr>
              <a:t>  </a:t>
            </a:r>
            <a:r>
              <a:rPr lang="de-DE" sz="1600" i="0" dirty="0" err="1">
                <a:latin typeface="Arial"/>
                <a:cs typeface="Arial"/>
              </a:rPr>
              <a:t>Affiliated</a:t>
            </a:r>
            <a:r>
              <a:rPr lang="de-DE" sz="1600" i="0" dirty="0">
                <a:latin typeface="Arial"/>
                <a:cs typeface="Arial"/>
              </a:rPr>
              <a:t> </a:t>
            </a:r>
            <a:r>
              <a:rPr lang="de-DE" sz="1600" i="0" dirty="0" err="1">
                <a:latin typeface="Arial"/>
                <a:cs typeface="Arial"/>
              </a:rPr>
              <a:t>institutes</a:t>
            </a:r>
            <a:endParaRPr lang="de-DE" sz="1600" i="0" dirty="0">
              <a:latin typeface="Arial"/>
              <a:cs typeface="Arial"/>
            </a:endParaRPr>
          </a:p>
          <a:p>
            <a:pPr>
              <a:lnSpc>
                <a:spcPts val="3610"/>
              </a:lnSpc>
              <a:buSzPct val="65000"/>
            </a:pPr>
            <a:r>
              <a:rPr lang="de-DE" sz="1600" dirty="0">
                <a:latin typeface="Arial"/>
                <a:cs typeface="Arial"/>
              </a:rPr>
              <a:t>    Competence </a:t>
            </a:r>
            <a:r>
              <a:rPr lang="de-DE" sz="1600" dirty="0" err="1">
                <a:latin typeface="Arial"/>
                <a:cs typeface="Arial"/>
              </a:rPr>
              <a:t>centres</a:t>
            </a:r>
            <a:endParaRPr lang="de-DE" sz="1600" dirty="0">
              <a:latin typeface="Arial"/>
              <a:cs typeface="Arial"/>
            </a:endParaRPr>
          </a:p>
          <a:p>
            <a:pPr marL="0" indent="0">
              <a:lnSpc>
                <a:spcPts val="3610"/>
              </a:lnSpc>
              <a:buSzPct val="65000"/>
              <a:buFontTx/>
              <a:buNone/>
            </a:pPr>
            <a:r>
              <a:rPr lang="de-DE" sz="1600" i="0" dirty="0">
                <a:latin typeface="Arial"/>
                <a:cs typeface="Arial"/>
              </a:rPr>
              <a:t>      Research </a:t>
            </a:r>
            <a:r>
              <a:rPr lang="de-DE" sz="1600" i="0" dirty="0" err="1">
                <a:latin typeface="Arial"/>
                <a:cs typeface="Arial"/>
              </a:rPr>
              <a:t>projects</a:t>
            </a:r>
            <a:r>
              <a:rPr lang="de-DE" sz="1600" i="0" dirty="0">
                <a:latin typeface="Arial"/>
                <a:cs typeface="Arial"/>
              </a:rPr>
              <a:t> (</a:t>
            </a:r>
            <a:r>
              <a:rPr lang="de-DE" sz="1600" i="0" dirty="0" err="1">
                <a:latin typeface="Arial"/>
                <a:cs typeface="Arial"/>
              </a:rPr>
              <a:t>publicly</a:t>
            </a:r>
            <a:r>
              <a:rPr lang="de-DE" sz="1600" i="0" dirty="0">
                <a:latin typeface="Arial"/>
                <a:cs typeface="Arial"/>
              </a:rPr>
              <a:t> </a:t>
            </a:r>
            <a:r>
              <a:rPr lang="de-DE" sz="1600" i="0" dirty="0" err="1">
                <a:latin typeface="Arial"/>
                <a:cs typeface="Arial"/>
              </a:rPr>
              <a:t>funded</a:t>
            </a:r>
            <a:r>
              <a:rPr lang="de-DE" sz="1600" i="0" dirty="0">
                <a:latin typeface="Arial"/>
                <a:cs typeface="Arial"/>
              </a:rPr>
              <a:t>)</a:t>
            </a:r>
            <a:endParaRPr lang="de-DE" sz="1600" i="0" baseline="0" dirty="0">
              <a:latin typeface="Arial"/>
              <a:cs typeface="Arial"/>
            </a:endParaRPr>
          </a:p>
          <a:p>
            <a:pPr marL="0" indent="0">
              <a:lnSpc>
                <a:spcPts val="3610"/>
              </a:lnSpc>
              <a:buSzPct val="65000"/>
              <a:buFontTx/>
              <a:buNone/>
            </a:pPr>
            <a:r>
              <a:rPr lang="de-DE" sz="1600" i="0" baseline="0" dirty="0">
                <a:latin typeface="Arial"/>
                <a:cs typeface="Arial"/>
              </a:rPr>
              <a:t>        </a:t>
            </a:r>
            <a:r>
              <a:rPr lang="de-DE" sz="1600" i="0" baseline="0" dirty="0" err="1">
                <a:latin typeface="Arial"/>
                <a:cs typeface="Arial"/>
              </a:rPr>
              <a:t>Ph.D</a:t>
            </a:r>
            <a:r>
              <a:rPr lang="de-DE" sz="1600" i="0" baseline="0" dirty="0">
                <a:latin typeface="Arial"/>
                <a:cs typeface="Arial"/>
              </a:rPr>
              <a:t>. </a:t>
            </a:r>
            <a:r>
              <a:rPr lang="de-DE" sz="1600" dirty="0" err="1">
                <a:latin typeface="Arial"/>
                <a:cs typeface="Arial"/>
              </a:rPr>
              <a:t>s</a:t>
            </a:r>
            <a:r>
              <a:rPr lang="de-DE" sz="1600" i="0" baseline="0" dirty="0" err="1">
                <a:latin typeface="Arial"/>
                <a:cs typeface="Arial"/>
              </a:rPr>
              <a:t>tudents</a:t>
            </a:r>
            <a:endParaRPr lang="de-DE" sz="1600" i="0" baseline="0" dirty="0">
              <a:latin typeface="Arial"/>
              <a:cs typeface="Arial"/>
            </a:endParaRPr>
          </a:p>
          <a:p>
            <a:pPr marL="0" indent="0">
              <a:lnSpc>
                <a:spcPts val="3610"/>
              </a:lnSpc>
              <a:buSzPct val="65000"/>
              <a:buFontTx/>
              <a:buNone/>
            </a:pPr>
            <a:r>
              <a:rPr lang="de-DE" sz="1600" i="0" baseline="0" dirty="0">
                <a:latin typeface="Arial"/>
                <a:cs typeface="Arial"/>
              </a:rPr>
              <a:t>          Research </a:t>
            </a:r>
            <a:r>
              <a:rPr lang="de-DE" sz="1600" i="0" baseline="0" dirty="0" err="1">
                <a:latin typeface="Arial"/>
                <a:cs typeface="Arial"/>
              </a:rPr>
              <a:t>associates</a:t>
            </a:r>
            <a:endParaRPr lang="de-DE" sz="1600" i="0" baseline="0" dirty="0">
              <a:latin typeface="Arial"/>
              <a:cs typeface="Arial"/>
            </a:endParaRPr>
          </a:p>
          <a:p>
            <a:pPr marL="0" indent="0">
              <a:lnSpc>
                <a:spcPts val="3610"/>
              </a:lnSpc>
              <a:buSzPct val="65000"/>
              <a:buFontTx/>
              <a:buNone/>
            </a:pPr>
            <a:r>
              <a:rPr lang="de-DE" sz="1600" i="0" baseline="0" dirty="0">
                <a:latin typeface="Arial"/>
                <a:cs typeface="Arial"/>
              </a:rPr>
              <a:t>             </a:t>
            </a:r>
            <a:r>
              <a:rPr lang="de-DE" sz="1600" dirty="0" err="1">
                <a:latin typeface="Arial"/>
                <a:cs typeface="Arial"/>
              </a:rPr>
              <a:t>m</a:t>
            </a:r>
            <a:r>
              <a:rPr lang="de-DE" sz="1600" i="0" baseline="0" dirty="0" err="1">
                <a:latin typeface="Arial"/>
                <a:cs typeface="Arial"/>
              </a:rPr>
              <a:t>illion</a:t>
            </a:r>
            <a:r>
              <a:rPr lang="de-DE" sz="1600" i="0" dirty="0">
                <a:latin typeface="Arial"/>
                <a:cs typeface="Arial"/>
              </a:rPr>
              <a:t> Euro </a:t>
            </a:r>
            <a:r>
              <a:rPr lang="de-DE" sz="1600" i="0" dirty="0" err="1">
                <a:latin typeface="Arial"/>
                <a:cs typeface="Arial"/>
              </a:rPr>
              <a:t>third</a:t>
            </a:r>
            <a:r>
              <a:rPr lang="de-DE" sz="1600" i="0" dirty="0">
                <a:latin typeface="Arial"/>
                <a:cs typeface="Arial"/>
              </a:rPr>
              <a:t> </a:t>
            </a:r>
            <a:r>
              <a:rPr lang="de-DE" sz="1600" i="0" dirty="0" err="1">
                <a:latin typeface="Arial"/>
                <a:cs typeface="Arial"/>
              </a:rPr>
              <a:t>party</a:t>
            </a:r>
            <a:r>
              <a:rPr lang="de-DE" sz="1600" i="0" dirty="0">
                <a:latin typeface="Arial"/>
                <a:cs typeface="Arial"/>
              </a:rPr>
              <a:t> </a:t>
            </a:r>
            <a:r>
              <a:rPr lang="de-DE" sz="1600" i="0" dirty="0" err="1">
                <a:latin typeface="Arial"/>
                <a:cs typeface="Arial"/>
              </a:rPr>
              <a:t>funds</a:t>
            </a:r>
            <a:endParaRPr lang="de-DE" sz="1600" i="0" baseline="0" dirty="0">
              <a:latin typeface="Arial"/>
              <a:cs typeface="Arial"/>
            </a:endParaRPr>
          </a:p>
        </p:txBody>
      </p:sp>
      <p:sp>
        <p:nvSpPr>
          <p:cNvPr id="10" name="Textfeld 9"/>
          <p:cNvSpPr txBox="1"/>
          <p:nvPr/>
        </p:nvSpPr>
        <p:spPr>
          <a:xfrm>
            <a:off x="1403647" y="2148651"/>
            <a:ext cx="2752191" cy="3785652"/>
          </a:xfrm>
          <a:prstGeom prst="rect">
            <a:avLst/>
          </a:prstGeom>
          <a:noFill/>
        </p:spPr>
        <p:txBody>
          <a:bodyPr wrap="square" rtlCol="0">
            <a:spAutoFit/>
          </a:bodyPr>
          <a:lstStyle/>
          <a:p>
            <a:pPr marL="0" indent="0">
              <a:lnSpc>
                <a:spcPts val="3610"/>
              </a:lnSpc>
              <a:buSzPct val="65000"/>
              <a:buFontTx/>
              <a:buNone/>
            </a:pPr>
            <a:r>
              <a:rPr lang="de-DE" sz="2500" b="1" dirty="0">
                <a:solidFill>
                  <a:schemeClr val="bg1">
                    <a:lumMod val="50000"/>
                  </a:schemeClr>
                </a:solidFill>
                <a:latin typeface="Arial"/>
                <a:cs typeface="Arial"/>
              </a:rPr>
              <a:t>        5</a:t>
            </a:r>
          </a:p>
          <a:p>
            <a:pPr marL="0" indent="0">
              <a:lnSpc>
                <a:spcPts val="3610"/>
              </a:lnSpc>
              <a:buSzPct val="65000"/>
              <a:buFontTx/>
              <a:buNone/>
            </a:pPr>
            <a:r>
              <a:rPr lang="de-DE" sz="2500" b="1" dirty="0">
                <a:solidFill>
                  <a:schemeClr val="bg1">
                    <a:lumMod val="50000"/>
                  </a:schemeClr>
                </a:solidFill>
                <a:latin typeface="Arial"/>
                <a:cs typeface="Arial"/>
              </a:rPr>
              <a:t>         8</a:t>
            </a:r>
          </a:p>
          <a:p>
            <a:pPr marL="0" indent="0">
              <a:lnSpc>
                <a:spcPts val="3610"/>
              </a:lnSpc>
              <a:buSzPct val="65000"/>
              <a:buFontTx/>
              <a:buNone/>
            </a:pPr>
            <a:r>
              <a:rPr lang="de-DE" sz="2500" b="1" dirty="0">
                <a:solidFill>
                  <a:schemeClr val="bg1">
                    <a:lumMod val="50000"/>
                  </a:schemeClr>
                </a:solidFill>
                <a:latin typeface="Arial"/>
                <a:cs typeface="Arial"/>
              </a:rPr>
              <a:t>          12</a:t>
            </a:r>
          </a:p>
          <a:p>
            <a:pPr marL="0" indent="0">
              <a:lnSpc>
                <a:spcPts val="3610"/>
              </a:lnSpc>
              <a:buSzPct val="65000"/>
              <a:buFontTx/>
              <a:buNone/>
            </a:pPr>
            <a:r>
              <a:rPr lang="de-DE" sz="2500" b="1" dirty="0">
                <a:solidFill>
                  <a:schemeClr val="bg1">
                    <a:lumMod val="50000"/>
                  </a:schemeClr>
                </a:solidFill>
                <a:latin typeface="Arial"/>
                <a:cs typeface="Arial"/>
              </a:rPr>
              <a:t>            </a:t>
            </a:r>
            <a:r>
              <a:rPr lang="de-DE" sz="2500" b="1" dirty="0" smtClean="0">
                <a:solidFill>
                  <a:schemeClr val="bg1">
                    <a:lumMod val="50000"/>
                  </a:schemeClr>
                </a:solidFill>
                <a:latin typeface="Arial"/>
                <a:cs typeface="Arial"/>
              </a:rPr>
              <a:t>88 </a:t>
            </a:r>
            <a:endParaRPr lang="de-DE" sz="2500" b="1" dirty="0">
              <a:solidFill>
                <a:schemeClr val="bg1">
                  <a:lumMod val="50000"/>
                </a:schemeClr>
              </a:solidFill>
              <a:latin typeface="Arial"/>
              <a:cs typeface="Arial"/>
            </a:endParaRPr>
          </a:p>
          <a:p>
            <a:pPr marL="0" indent="0">
              <a:lnSpc>
                <a:spcPts val="3610"/>
              </a:lnSpc>
              <a:buSzPct val="65000"/>
              <a:buFontTx/>
              <a:buNone/>
            </a:pPr>
            <a:r>
              <a:rPr lang="de-DE" sz="2500" b="1" dirty="0">
                <a:solidFill>
                  <a:schemeClr val="bg1">
                    <a:lumMod val="50000"/>
                  </a:schemeClr>
                </a:solidFill>
                <a:latin typeface="Arial"/>
                <a:cs typeface="Arial"/>
              </a:rPr>
              <a:t>             91</a:t>
            </a:r>
          </a:p>
          <a:p>
            <a:pPr marL="0" indent="0">
              <a:lnSpc>
                <a:spcPts val="3610"/>
              </a:lnSpc>
              <a:buSzPct val="65000"/>
              <a:buFontTx/>
              <a:buNone/>
            </a:pPr>
            <a:r>
              <a:rPr lang="de-DE" sz="2500" b="1" dirty="0">
                <a:solidFill>
                  <a:schemeClr val="bg1">
                    <a:lumMod val="50000"/>
                  </a:schemeClr>
                </a:solidFill>
                <a:latin typeface="Arial"/>
                <a:cs typeface="Arial"/>
              </a:rPr>
              <a:t>              126</a:t>
            </a:r>
          </a:p>
          <a:p>
            <a:pPr marL="0" indent="0">
              <a:lnSpc>
                <a:spcPts val="3610"/>
              </a:lnSpc>
              <a:buSzPct val="65000"/>
              <a:buFontTx/>
              <a:buNone/>
            </a:pPr>
            <a:r>
              <a:rPr lang="de-DE" sz="2500" b="1" dirty="0">
                <a:solidFill>
                  <a:schemeClr val="bg1">
                    <a:lumMod val="50000"/>
                  </a:schemeClr>
                </a:solidFill>
                <a:latin typeface="Arial"/>
                <a:cs typeface="Arial"/>
              </a:rPr>
              <a:t>                13.4</a:t>
            </a:r>
          </a:p>
          <a:p>
            <a:pPr marL="0" indent="0">
              <a:lnSpc>
                <a:spcPts val="3610"/>
              </a:lnSpc>
              <a:buSzPct val="65000"/>
              <a:buFontTx/>
              <a:buNone/>
            </a:pPr>
            <a:r>
              <a:rPr lang="de-DE" sz="2500" b="1" dirty="0">
                <a:solidFill>
                  <a:schemeClr val="bg1">
                    <a:lumMod val="50000"/>
                  </a:schemeClr>
                </a:solidFill>
                <a:latin typeface="Arial"/>
                <a:cs typeface="Arial"/>
              </a:rPr>
              <a:t>               </a:t>
            </a:r>
          </a:p>
        </p:txBody>
      </p:sp>
    </p:spTree>
    <p:extLst>
      <p:ext uri="{BB962C8B-B14F-4D97-AF65-F5344CB8AC3E}">
        <p14:creationId xmlns:p14="http://schemas.microsoft.com/office/powerpoint/2010/main" val="37533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CHARACTERISTICS</a:t>
            </a:r>
          </a:p>
        </p:txBody>
      </p:sp>
      <p:sp>
        <p:nvSpPr>
          <p:cNvPr id="3" name="Textplatzhalter 2"/>
          <p:cNvSpPr>
            <a:spLocks noGrp="1"/>
          </p:cNvSpPr>
          <p:nvPr>
            <p:ph type="body" sz="quarter" idx="13"/>
          </p:nvPr>
        </p:nvSpPr>
        <p:spPr/>
        <p:txBody>
          <a:bodyPr>
            <a:normAutofit fontScale="92500" lnSpcReduction="20000"/>
          </a:bodyPr>
          <a:lstStyle/>
          <a:p>
            <a:r>
              <a:rPr lang="de-DE" dirty="0"/>
              <a:t>UNIVERSITIES OF APPLIED SCIENCES</a:t>
            </a:r>
          </a:p>
        </p:txBody>
      </p:sp>
      <p:sp>
        <p:nvSpPr>
          <p:cNvPr id="9" name="Textfeld 8"/>
          <p:cNvSpPr txBox="1"/>
          <p:nvPr/>
        </p:nvSpPr>
        <p:spPr>
          <a:xfrm>
            <a:off x="755576" y="2132856"/>
            <a:ext cx="1184940" cy="338554"/>
          </a:xfrm>
          <a:prstGeom prst="rect">
            <a:avLst/>
          </a:prstGeom>
          <a:noFill/>
        </p:spPr>
        <p:txBody>
          <a:bodyPr wrap="none" rtlCol="0">
            <a:spAutoFit/>
          </a:bodyPr>
          <a:lstStyle/>
          <a:p>
            <a:r>
              <a:rPr lang="de-DE" altLang="de-DE" sz="1600" b="1" dirty="0">
                <a:latin typeface="Arial" charset="0"/>
                <a:cs typeface="Arial" charset="0"/>
              </a:rPr>
              <a:t>DEGREES</a:t>
            </a:r>
            <a:endParaRPr lang="de-DE" sz="1600" dirty="0"/>
          </a:p>
        </p:txBody>
      </p:sp>
      <p:sp>
        <p:nvSpPr>
          <p:cNvPr id="10" name="Textfeld 9"/>
          <p:cNvSpPr txBox="1"/>
          <p:nvPr/>
        </p:nvSpPr>
        <p:spPr>
          <a:xfrm>
            <a:off x="755576" y="2708920"/>
            <a:ext cx="2229585" cy="338554"/>
          </a:xfrm>
          <a:prstGeom prst="rect">
            <a:avLst/>
          </a:prstGeom>
          <a:noFill/>
        </p:spPr>
        <p:txBody>
          <a:bodyPr wrap="none" rtlCol="0">
            <a:spAutoFit/>
          </a:bodyPr>
          <a:lstStyle/>
          <a:p>
            <a:r>
              <a:rPr lang="de-DE" sz="1600" b="1" dirty="0">
                <a:latin typeface="Arial" charset="0"/>
                <a:cs typeface="Arial" charset="0"/>
              </a:rPr>
              <a:t>MAIN STUDY FOCUS</a:t>
            </a:r>
            <a:endParaRPr lang="de-DE" sz="1600" dirty="0"/>
          </a:p>
        </p:txBody>
      </p:sp>
      <p:sp>
        <p:nvSpPr>
          <p:cNvPr id="11" name="Textfeld 10"/>
          <p:cNvSpPr txBox="1"/>
          <p:nvPr/>
        </p:nvSpPr>
        <p:spPr>
          <a:xfrm>
            <a:off x="755576" y="3284984"/>
            <a:ext cx="2105063" cy="338554"/>
          </a:xfrm>
          <a:prstGeom prst="rect">
            <a:avLst/>
          </a:prstGeom>
          <a:noFill/>
        </p:spPr>
        <p:txBody>
          <a:bodyPr wrap="none" rtlCol="0">
            <a:spAutoFit/>
          </a:bodyPr>
          <a:lstStyle/>
          <a:p>
            <a:pPr lvl="0" fontAlgn="base">
              <a:spcBef>
                <a:spcPct val="0"/>
              </a:spcBef>
              <a:spcAft>
                <a:spcPct val="0"/>
              </a:spcAft>
            </a:pPr>
            <a:r>
              <a:rPr lang="de-DE" altLang="de-DE" sz="1600" b="1" dirty="0">
                <a:latin typeface="Arial" charset="0"/>
                <a:cs typeface="Arial" charset="0"/>
              </a:rPr>
              <a:t>RESEARCH FOCUS</a:t>
            </a:r>
          </a:p>
        </p:txBody>
      </p:sp>
      <p:sp>
        <p:nvSpPr>
          <p:cNvPr id="12" name="Textfeld 11"/>
          <p:cNvSpPr txBox="1"/>
          <p:nvPr/>
        </p:nvSpPr>
        <p:spPr>
          <a:xfrm>
            <a:off x="755576" y="3861048"/>
            <a:ext cx="1390124" cy="338554"/>
          </a:xfrm>
          <a:prstGeom prst="rect">
            <a:avLst/>
          </a:prstGeom>
          <a:noFill/>
        </p:spPr>
        <p:txBody>
          <a:bodyPr wrap="none" rtlCol="0">
            <a:spAutoFit/>
          </a:bodyPr>
          <a:lstStyle/>
          <a:p>
            <a:pPr lvl="0" fontAlgn="base">
              <a:spcBef>
                <a:spcPct val="0"/>
              </a:spcBef>
              <a:spcAft>
                <a:spcPct val="0"/>
              </a:spcAft>
            </a:pPr>
            <a:r>
              <a:rPr lang="de-DE" altLang="de-DE" sz="1600" b="1" dirty="0">
                <a:latin typeface="Arial" charset="0"/>
                <a:cs typeface="Arial" charset="0"/>
              </a:rPr>
              <a:t>CLASS SIZE</a:t>
            </a:r>
          </a:p>
        </p:txBody>
      </p:sp>
      <p:sp>
        <p:nvSpPr>
          <p:cNvPr id="13" name="Textfeld 12"/>
          <p:cNvSpPr txBox="1"/>
          <p:nvPr/>
        </p:nvSpPr>
        <p:spPr>
          <a:xfrm>
            <a:off x="755576" y="4437112"/>
            <a:ext cx="1423788" cy="338554"/>
          </a:xfrm>
          <a:prstGeom prst="rect">
            <a:avLst/>
          </a:prstGeom>
          <a:noFill/>
        </p:spPr>
        <p:txBody>
          <a:bodyPr wrap="none" rtlCol="0">
            <a:spAutoFit/>
          </a:bodyPr>
          <a:lstStyle/>
          <a:p>
            <a:r>
              <a:rPr lang="de-DE" altLang="de-DE" sz="1600" b="1" dirty="0">
                <a:latin typeface="Arial" charset="0"/>
                <a:cs typeface="Arial" charset="0"/>
              </a:rPr>
              <a:t>INTERNSHIP</a:t>
            </a:r>
            <a:endParaRPr lang="de-DE" sz="1600" dirty="0"/>
          </a:p>
        </p:txBody>
      </p:sp>
      <p:sp>
        <p:nvSpPr>
          <p:cNvPr id="14" name="Textfeld 13"/>
          <p:cNvSpPr txBox="1"/>
          <p:nvPr/>
        </p:nvSpPr>
        <p:spPr>
          <a:xfrm>
            <a:off x="755576" y="5013176"/>
            <a:ext cx="2229585" cy="584775"/>
          </a:xfrm>
          <a:prstGeom prst="rect">
            <a:avLst/>
          </a:prstGeom>
          <a:noFill/>
        </p:spPr>
        <p:txBody>
          <a:bodyPr wrap="square" rtlCol="0">
            <a:spAutoFit/>
          </a:bodyPr>
          <a:lstStyle/>
          <a:p>
            <a:pPr lvl="0"/>
            <a:r>
              <a:rPr lang="en-US" altLang="de-DE" sz="1600" b="1" dirty="0">
                <a:latin typeface="Arial" charset="0"/>
                <a:cs typeface="Arial" charset="0"/>
              </a:rPr>
              <a:t>REQUIREMENT FOR</a:t>
            </a:r>
          </a:p>
          <a:p>
            <a:pPr lvl="0"/>
            <a:r>
              <a:rPr lang="en-US" sz="1600" b="1" dirty="0">
                <a:latin typeface="Arial" charset="0"/>
                <a:cs typeface="Arial" charset="0"/>
              </a:rPr>
              <a:t>PROFESSORS?</a:t>
            </a:r>
            <a:endParaRPr lang="de-DE" sz="1600" dirty="0"/>
          </a:p>
        </p:txBody>
      </p:sp>
      <p:sp>
        <p:nvSpPr>
          <p:cNvPr id="23" name="Textfeld 22"/>
          <p:cNvSpPr txBox="1"/>
          <p:nvPr/>
        </p:nvSpPr>
        <p:spPr>
          <a:xfrm>
            <a:off x="4358729" y="1953226"/>
            <a:ext cx="4439260" cy="830997"/>
          </a:xfrm>
          <a:prstGeom prst="rect">
            <a:avLst/>
          </a:prstGeom>
          <a:noFill/>
        </p:spPr>
        <p:txBody>
          <a:bodyPr wrap="square" rtlCol="0">
            <a:spAutoFit/>
          </a:bodyPr>
          <a:lstStyle/>
          <a:p>
            <a:pPr lvl="0" fontAlgn="base">
              <a:spcBef>
                <a:spcPct val="0"/>
              </a:spcBef>
              <a:spcAft>
                <a:spcPct val="0"/>
              </a:spcAft>
            </a:pPr>
            <a:r>
              <a:rPr lang="de-DE" altLang="de-DE" sz="1600" dirty="0">
                <a:latin typeface="Arial" charset="0"/>
                <a:cs typeface="Arial" charset="0"/>
              </a:rPr>
              <a:t>Bachelor, Master</a:t>
            </a:r>
          </a:p>
          <a:p>
            <a:pPr lvl="0" fontAlgn="base">
              <a:spcBef>
                <a:spcPct val="0"/>
              </a:spcBef>
              <a:spcAft>
                <a:spcPct val="0"/>
              </a:spcAft>
            </a:pPr>
            <a:r>
              <a:rPr lang="de-DE" altLang="de-DE" sz="1600" dirty="0">
                <a:latin typeface="Arial" charset="0"/>
                <a:cs typeface="Arial" charset="0"/>
              </a:rPr>
              <a:t>PhD (</a:t>
            </a:r>
            <a:r>
              <a:rPr lang="de-DE" altLang="de-DE" sz="1600" dirty="0" err="1">
                <a:latin typeface="Arial" charset="0"/>
                <a:cs typeface="Arial" charset="0"/>
              </a:rPr>
              <a:t>cooperation</a:t>
            </a:r>
            <a:r>
              <a:rPr lang="de-DE" altLang="de-DE" sz="1600" dirty="0">
                <a:latin typeface="Arial" charset="0"/>
                <a:cs typeface="Arial" charset="0"/>
              </a:rPr>
              <a:t> w/ </a:t>
            </a:r>
            <a:r>
              <a:rPr lang="de-DE" altLang="de-DE" sz="1600" dirty="0" err="1">
                <a:latin typeface="Arial" charset="0"/>
                <a:cs typeface="Arial" charset="0"/>
              </a:rPr>
              <a:t>research</a:t>
            </a:r>
            <a:r>
              <a:rPr lang="de-DE" altLang="de-DE" sz="1600" dirty="0">
                <a:latin typeface="Arial" charset="0"/>
                <a:cs typeface="Arial" charset="0"/>
              </a:rPr>
              <a:t> </a:t>
            </a:r>
            <a:r>
              <a:rPr lang="de-DE" altLang="de-DE" sz="1600" dirty="0" err="1">
                <a:latin typeface="Arial" charset="0"/>
                <a:cs typeface="Arial" charset="0"/>
              </a:rPr>
              <a:t>universities</a:t>
            </a:r>
            <a:r>
              <a:rPr lang="de-DE" altLang="de-DE" sz="1600" dirty="0">
                <a:latin typeface="Arial" charset="0"/>
                <a:cs typeface="Arial" charset="0"/>
              </a:rPr>
              <a:t>)</a:t>
            </a:r>
          </a:p>
          <a:p>
            <a:endParaRPr lang="de-DE" sz="1600" dirty="0"/>
          </a:p>
        </p:txBody>
      </p:sp>
      <p:sp>
        <p:nvSpPr>
          <p:cNvPr id="24" name="Textfeld 23"/>
          <p:cNvSpPr txBox="1"/>
          <p:nvPr/>
        </p:nvSpPr>
        <p:spPr>
          <a:xfrm>
            <a:off x="4358729" y="2728764"/>
            <a:ext cx="2337499" cy="584775"/>
          </a:xfrm>
          <a:prstGeom prst="rect">
            <a:avLst/>
          </a:prstGeom>
          <a:noFill/>
        </p:spPr>
        <p:txBody>
          <a:bodyPr wrap="none" rtlCol="0">
            <a:spAutoFit/>
          </a:bodyPr>
          <a:lstStyle/>
          <a:p>
            <a:pPr lvl="0"/>
            <a:r>
              <a:rPr lang="de-DE" altLang="de-DE" sz="1600" dirty="0" err="1">
                <a:latin typeface="Arial" charset="0"/>
                <a:cs typeface="Arial" charset="0"/>
              </a:rPr>
              <a:t>practice</a:t>
            </a:r>
            <a:r>
              <a:rPr lang="de-DE" altLang="de-DE" sz="1600" dirty="0">
                <a:latin typeface="Arial" charset="0"/>
                <a:cs typeface="Arial" charset="0"/>
              </a:rPr>
              <a:t> </a:t>
            </a:r>
            <a:r>
              <a:rPr lang="de-DE" altLang="de-DE" sz="1600" dirty="0" err="1">
                <a:latin typeface="Arial" charset="0"/>
                <a:cs typeface="Arial" charset="0"/>
              </a:rPr>
              <a:t>and</a:t>
            </a:r>
            <a:r>
              <a:rPr lang="de-DE" altLang="de-DE" sz="1600" dirty="0">
                <a:latin typeface="Arial" charset="0"/>
                <a:cs typeface="Arial" charset="0"/>
              </a:rPr>
              <a:t> </a:t>
            </a:r>
            <a:r>
              <a:rPr lang="de-DE" altLang="de-DE" sz="1600" dirty="0" err="1">
                <a:latin typeface="Arial" charset="0"/>
                <a:cs typeface="Arial" charset="0"/>
              </a:rPr>
              <a:t>application</a:t>
            </a:r>
            <a:endParaRPr lang="de-DE" altLang="de-DE" sz="1600" dirty="0">
              <a:latin typeface="Arial" charset="0"/>
              <a:cs typeface="Arial" charset="0"/>
            </a:endParaRPr>
          </a:p>
          <a:p>
            <a:endParaRPr lang="de-DE" sz="1600" dirty="0"/>
          </a:p>
        </p:txBody>
      </p:sp>
      <p:sp>
        <p:nvSpPr>
          <p:cNvPr id="25" name="Textfeld 24"/>
          <p:cNvSpPr txBox="1"/>
          <p:nvPr/>
        </p:nvSpPr>
        <p:spPr>
          <a:xfrm>
            <a:off x="4340067" y="3312988"/>
            <a:ext cx="2828018" cy="584775"/>
          </a:xfrm>
          <a:prstGeom prst="rect">
            <a:avLst/>
          </a:prstGeom>
          <a:noFill/>
        </p:spPr>
        <p:txBody>
          <a:bodyPr wrap="none" rtlCol="0">
            <a:spAutoFit/>
          </a:bodyPr>
          <a:lstStyle/>
          <a:p>
            <a:pPr lvl="0"/>
            <a:r>
              <a:rPr lang="de-DE" altLang="de-DE" sz="1600" dirty="0" err="1">
                <a:latin typeface="Arial" charset="0"/>
                <a:cs typeface="Arial" charset="0"/>
              </a:rPr>
              <a:t>application-oriented</a:t>
            </a:r>
            <a:r>
              <a:rPr lang="de-DE" altLang="de-DE" sz="1600" dirty="0">
                <a:latin typeface="Arial" charset="0"/>
                <a:cs typeface="Arial" charset="0"/>
              </a:rPr>
              <a:t> </a:t>
            </a:r>
            <a:r>
              <a:rPr lang="de-DE" altLang="de-DE" sz="1600" dirty="0" err="1">
                <a:latin typeface="Arial" charset="0"/>
                <a:cs typeface="Arial" charset="0"/>
              </a:rPr>
              <a:t>research</a:t>
            </a:r>
            <a:endParaRPr lang="de-DE" altLang="de-DE" sz="1600" dirty="0">
              <a:latin typeface="Arial" charset="0"/>
              <a:cs typeface="Arial" charset="0"/>
            </a:endParaRPr>
          </a:p>
          <a:p>
            <a:endParaRPr lang="de-DE" sz="1600" dirty="0"/>
          </a:p>
        </p:txBody>
      </p:sp>
      <p:sp>
        <p:nvSpPr>
          <p:cNvPr id="26" name="Textfeld 25"/>
          <p:cNvSpPr txBox="1"/>
          <p:nvPr/>
        </p:nvSpPr>
        <p:spPr>
          <a:xfrm>
            <a:off x="4358729" y="3915632"/>
            <a:ext cx="662361" cy="338554"/>
          </a:xfrm>
          <a:prstGeom prst="rect">
            <a:avLst/>
          </a:prstGeom>
          <a:noFill/>
        </p:spPr>
        <p:txBody>
          <a:bodyPr wrap="none" rtlCol="0">
            <a:spAutoFit/>
          </a:bodyPr>
          <a:lstStyle/>
          <a:p>
            <a:r>
              <a:rPr lang="de-DE" altLang="de-DE" sz="1600" dirty="0" err="1">
                <a:latin typeface="Arial" charset="0"/>
                <a:cs typeface="Arial" charset="0"/>
              </a:rPr>
              <a:t>small</a:t>
            </a:r>
            <a:endParaRPr lang="de-DE" sz="1600" dirty="0"/>
          </a:p>
        </p:txBody>
      </p:sp>
      <p:sp>
        <p:nvSpPr>
          <p:cNvPr id="27" name="Textfeld 26"/>
          <p:cNvSpPr txBox="1"/>
          <p:nvPr/>
        </p:nvSpPr>
        <p:spPr>
          <a:xfrm>
            <a:off x="4359281" y="4460960"/>
            <a:ext cx="3172663" cy="584775"/>
          </a:xfrm>
          <a:prstGeom prst="rect">
            <a:avLst/>
          </a:prstGeom>
          <a:noFill/>
        </p:spPr>
        <p:txBody>
          <a:bodyPr wrap="none" rtlCol="0">
            <a:spAutoFit/>
          </a:bodyPr>
          <a:lstStyle/>
          <a:p>
            <a:pPr lvl="0"/>
            <a:r>
              <a:rPr lang="de-DE" altLang="de-DE" sz="1600" dirty="0" err="1">
                <a:latin typeface="Arial" charset="0"/>
                <a:cs typeface="Arial" charset="0"/>
              </a:rPr>
              <a:t>Compulsory</a:t>
            </a:r>
            <a:r>
              <a:rPr lang="de-DE" altLang="de-DE" sz="1600" dirty="0">
                <a:latin typeface="Arial" charset="0"/>
                <a:cs typeface="Arial" charset="0"/>
              </a:rPr>
              <a:t> </a:t>
            </a:r>
            <a:r>
              <a:rPr lang="de-DE" altLang="de-DE" sz="1600" dirty="0" err="1">
                <a:latin typeface="Arial" charset="0"/>
                <a:cs typeface="Arial" charset="0"/>
              </a:rPr>
              <a:t>Internship</a:t>
            </a:r>
            <a:r>
              <a:rPr lang="de-DE" altLang="de-DE" sz="1600" dirty="0">
                <a:latin typeface="Arial" charset="0"/>
                <a:cs typeface="Arial" charset="0"/>
              </a:rPr>
              <a:t> Semester</a:t>
            </a:r>
          </a:p>
          <a:p>
            <a:endParaRPr lang="de-DE" sz="1600" dirty="0"/>
          </a:p>
        </p:txBody>
      </p:sp>
      <p:sp>
        <p:nvSpPr>
          <p:cNvPr id="28" name="Textfeld 27"/>
          <p:cNvSpPr txBox="1"/>
          <p:nvPr/>
        </p:nvSpPr>
        <p:spPr>
          <a:xfrm>
            <a:off x="4371630" y="4955989"/>
            <a:ext cx="2417650" cy="830997"/>
          </a:xfrm>
          <a:prstGeom prst="rect">
            <a:avLst/>
          </a:prstGeom>
          <a:noFill/>
        </p:spPr>
        <p:txBody>
          <a:bodyPr wrap="none" rtlCol="0">
            <a:spAutoFit/>
          </a:bodyPr>
          <a:lstStyle/>
          <a:p>
            <a:pPr lvl="0"/>
            <a:r>
              <a:rPr lang="de-DE" altLang="de-DE" sz="1600" dirty="0">
                <a:latin typeface="Arial" charset="0"/>
                <a:cs typeface="Arial" charset="0"/>
              </a:rPr>
              <a:t>Min. 5 </a:t>
            </a:r>
            <a:r>
              <a:rPr lang="de-DE" altLang="de-DE" sz="1600" dirty="0" err="1">
                <a:latin typeface="Arial" charset="0"/>
                <a:cs typeface="Arial" charset="0"/>
              </a:rPr>
              <a:t>years</a:t>
            </a:r>
            <a:r>
              <a:rPr lang="de-DE" altLang="de-DE" sz="1600" dirty="0">
                <a:latin typeface="Arial" charset="0"/>
                <a:cs typeface="Arial" charset="0"/>
              </a:rPr>
              <a:t> </a:t>
            </a:r>
            <a:r>
              <a:rPr lang="de-DE" altLang="de-DE" sz="1600" dirty="0" err="1">
                <a:latin typeface="Arial" charset="0"/>
                <a:cs typeface="Arial" charset="0"/>
              </a:rPr>
              <a:t>industry</a:t>
            </a:r>
            <a:r>
              <a:rPr lang="de-DE" altLang="de-DE" sz="1600" dirty="0">
                <a:latin typeface="Arial" charset="0"/>
                <a:cs typeface="Arial" charset="0"/>
              </a:rPr>
              <a:t> / </a:t>
            </a:r>
          </a:p>
          <a:p>
            <a:pPr lvl="0"/>
            <a:r>
              <a:rPr lang="de-DE" altLang="de-DE" sz="1600" dirty="0">
                <a:latin typeface="Arial" charset="0"/>
                <a:cs typeface="Arial" charset="0"/>
              </a:rPr>
              <a:t>professional </a:t>
            </a:r>
            <a:r>
              <a:rPr lang="de-DE" altLang="de-DE" sz="1600" dirty="0" err="1">
                <a:latin typeface="Arial" charset="0"/>
                <a:cs typeface="Arial" charset="0"/>
              </a:rPr>
              <a:t>background</a:t>
            </a:r>
            <a:endParaRPr lang="de-DE" altLang="de-DE" sz="1600" dirty="0">
              <a:latin typeface="Arial" charset="0"/>
              <a:cs typeface="Arial" charset="0"/>
            </a:endParaRPr>
          </a:p>
          <a:p>
            <a:endParaRPr lang="de-DE" sz="1600" dirty="0"/>
          </a:p>
        </p:txBody>
      </p:sp>
      <p:cxnSp>
        <p:nvCxnSpPr>
          <p:cNvPr id="40" name="Gerade Verbindung 39"/>
          <p:cNvCxnSpPr/>
          <p:nvPr/>
        </p:nvCxnSpPr>
        <p:spPr>
          <a:xfrm>
            <a:off x="827584" y="2564904"/>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Gerade Verbindung 49"/>
          <p:cNvCxnSpPr/>
          <p:nvPr/>
        </p:nvCxnSpPr>
        <p:spPr>
          <a:xfrm>
            <a:off x="827584" y="3140968"/>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p:nvCxnSpPr>
        <p:spPr>
          <a:xfrm>
            <a:off x="827584" y="3717032"/>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Gerade Verbindung 51"/>
          <p:cNvCxnSpPr/>
          <p:nvPr/>
        </p:nvCxnSpPr>
        <p:spPr>
          <a:xfrm>
            <a:off x="827584" y="4293096"/>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Gerade Verbindung 52"/>
          <p:cNvCxnSpPr/>
          <p:nvPr/>
        </p:nvCxnSpPr>
        <p:spPr>
          <a:xfrm>
            <a:off x="827584" y="4869160"/>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Gerade Verbindung 53"/>
          <p:cNvCxnSpPr/>
          <p:nvPr/>
        </p:nvCxnSpPr>
        <p:spPr>
          <a:xfrm>
            <a:off x="827584" y="5589240"/>
            <a:ext cx="7416824"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4" name="Bild 3"/>
          <p:cNvPicPr>
            <a:picLocks noChangeAspect="1"/>
          </p:cNvPicPr>
          <p:nvPr/>
        </p:nvPicPr>
        <p:blipFill>
          <a:blip r:embed="rId3"/>
          <a:stretch>
            <a:fillRect/>
          </a:stretch>
        </p:blipFill>
        <p:spPr>
          <a:xfrm rot="319046">
            <a:off x="3822065" y="2094708"/>
            <a:ext cx="432048" cy="432048"/>
          </a:xfrm>
          <a:prstGeom prst="rect">
            <a:avLst/>
          </a:prstGeom>
        </p:spPr>
      </p:pic>
      <p:pic>
        <p:nvPicPr>
          <p:cNvPr id="29" name="Bild 28"/>
          <p:cNvPicPr>
            <a:picLocks noChangeAspect="1"/>
          </p:cNvPicPr>
          <p:nvPr/>
        </p:nvPicPr>
        <p:blipFill>
          <a:blip r:embed="rId3"/>
          <a:stretch>
            <a:fillRect/>
          </a:stretch>
        </p:blipFill>
        <p:spPr>
          <a:xfrm rot="319046">
            <a:off x="3816457" y="2685584"/>
            <a:ext cx="432048" cy="432048"/>
          </a:xfrm>
          <a:prstGeom prst="rect">
            <a:avLst/>
          </a:prstGeom>
        </p:spPr>
      </p:pic>
      <p:pic>
        <p:nvPicPr>
          <p:cNvPr id="30" name="Bild 29"/>
          <p:cNvPicPr>
            <a:picLocks noChangeAspect="1"/>
          </p:cNvPicPr>
          <p:nvPr/>
        </p:nvPicPr>
        <p:blipFill>
          <a:blip r:embed="rId3"/>
          <a:stretch>
            <a:fillRect/>
          </a:stretch>
        </p:blipFill>
        <p:spPr>
          <a:xfrm rot="319046">
            <a:off x="3799003" y="3202548"/>
            <a:ext cx="432048" cy="432048"/>
          </a:xfrm>
          <a:prstGeom prst="rect">
            <a:avLst/>
          </a:prstGeom>
        </p:spPr>
      </p:pic>
      <p:pic>
        <p:nvPicPr>
          <p:cNvPr id="31" name="Bild 30"/>
          <p:cNvPicPr>
            <a:picLocks noChangeAspect="1"/>
          </p:cNvPicPr>
          <p:nvPr/>
        </p:nvPicPr>
        <p:blipFill>
          <a:blip r:embed="rId3"/>
          <a:stretch>
            <a:fillRect/>
          </a:stretch>
        </p:blipFill>
        <p:spPr>
          <a:xfrm rot="319046">
            <a:off x="3816458" y="3778612"/>
            <a:ext cx="432048" cy="432048"/>
          </a:xfrm>
          <a:prstGeom prst="rect">
            <a:avLst/>
          </a:prstGeom>
        </p:spPr>
      </p:pic>
      <p:pic>
        <p:nvPicPr>
          <p:cNvPr id="32" name="Bild 31"/>
          <p:cNvPicPr>
            <a:picLocks noChangeAspect="1"/>
          </p:cNvPicPr>
          <p:nvPr/>
        </p:nvPicPr>
        <p:blipFill>
          <a:blip r:embed="rId3"/>
          <a:stretch>
            <a:fillRect/>
          </a:stretch>
        </p:blipFill>
        <p:spPr>
          <a:xfrm rot="319046">
            <a:off x="3816457" y="4373766"/>
            <a:ext cx="432048" cy="432048"/>
          </a:xfrm>
          <a:prstGeom prst="rect">
            <a:avLst/>
          </a:prstGeom>
        </p:spPr>
      </p:pic>
      <p:pic>
        <p:nvPicPr>
          <p:cNvPr id="33" name="Bild 32"/>
          <p:cNvPicPr>
            <a:picLocks noChangeAspect="1"/>
          </p:cNvPicPr>
          <p:nvPr/>
        </p:nvPicPr>
        <p:blipFill>
          <a:blip r:embed="rId3"/>
          <a:stretch>
            <a:fillRect/>
          </a:stretch>
        </p:blipFill>
        <p:spPr>
          <a:xfrm rot="319046">
            <a:off x="3826668" y="5065007"/>
            <a:ext cx="432048" cy="432048"/>
          </a:xfrm>
          <a:prstGeom prst="rect">
            <a:avLst/>
          </a:prstGeom>
        </p:spPr>
      </p:pic>
    </p:spTree>
    <p:extLst>
      <p:ext uri="{BB962C8B-B14F-4D97-AF65-F5344CB8AC3E}">
        <p14:creationId xmlns:p14="http://schemas.microsoft.com/office/powerpoint/2010/main" val="365189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 15" descr="S2.jp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051721" y="1556792"/>
            <a:ext cx="4968552" cy="5041038"/>
          </a:xfrm>
          <a:prstGeom prst="rect">
            <a:avLst/>
          </a:prstGeom>
        </p:spPr>
      </p:pic>
      <p:sp>
        <p:nvSpPr>
          <p:cNvPr id="5" name="Textplatzhalter 1"/>
          <p:cNvSpPr txBox="1">
            <a:spLocks/>
          </p:cNvSpPr>
          <p:nvPr/>
        </p:nvSpPr>
        <p:spPr>
          <a:xfrm>
            <a:off x="722313" y="946110"/>
            <a:ext cx="7772400" cy="477838"/>
          </a:xfrm>
          <a:prstGeom prst="rect">
            <a:avLst/>
          </a:prstGeom>
          <a:effectLst/>
        </p:spPr>
        <p:txBody>
          <a:bodyPr vert="horz" lIns="91440" tIns="45720" rIns="91440" bIns="45720" rtlCol="0">
            <a:normAutofit fontScale="92500" lnSpcReduction="20000"/>
          </a:bodyPr>
          <a:lstStyle>
            <a:lvl1pPr marL="0" indent="0" algn="l" defTabSz="914400" rtl="0" eaLnBrk="1" latinLnBrk="0" hangingPunct="1">
              <a:spcBef>
                <a:spcPct val="20000"/>
              </a:spcBef>
              <a:buFont typeface="Arial" panose="020B0604020202020204" pitchFamily="34" charset="0"/>
              <a:buNone/>
              <a:defRPr sz="3200" b="1" kern="1200">
                <a:solidFill>
                  <a:srgbClr val="DC052D"/>
                </a:solidFill>
                <a:latin typeface="Arial"/>
                <a:ea typeface="+mn-ea"/>
                <a:cs typeface="Arial"/>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t>SCIENCE SUPPORT CENTRE (FORWIN)</a:t>
            </a:r>
            <a:endParaRPr lang="de-DE" dirty="0"/>
          </a:p>
        </p:txBody>
      </p:sp>
      <p:sp>
        <p:nvSpPr>
          <p:cNvPr id="6" name="Textplatzhalter 2"/>
          <p:cNvSpPr txBox="1">
            <a:spLocks/>
          </p:cNvSpPr>
          <p:nvPr/>
        </p:nvSpPr>
        <p:spPr>
          <a:xfrm>
            <a:off x="722312" y="476672"/>
            <a:ext cx="8242175" cy="477838"/>
          </a:xfrm>
          <a:prstGeom prst="rect">
            <a:avLst/>
          </a:prstGeom>
          <a:effectLst/>
        </p:spPr>
        <p:txBody>
          <a:bodyPr vert="horz" lIns="91440" tIns="45720" rIns="91440" bIns="45720" rtlCol="0">
            <a:normAutofit fontScale="92500" lnSpcReduction="20000"/>
          </a:bodyPr>
          <a:lstStyle>
            <a:lvl1pPr marL="0" indent="0" algn="l" defTabSz="914400" rtl="0" eaLnBrk="1" latinLnBrk="0" hangingPunct="1">
              <a:spcBef>
                <a:spcPct val="20000"/>
              </a:spcBef>
              <a:buFont typeface="Arial" panose="020B0604020202020204" pitchFamily="34" charset="0"/>
              <a:buNone/>
              <a:defRPr sz="3200" b="1" kern="1200">
                <a:solidFill>
                  <a:schemeClr val="bg1">
                    <a:lumMod val="75000"/>
                  </a:schemeClr>
                </a:solidFill>
                <a:latin typeface="Arial"/>
                <a:ea typeface="+mn-ea"/>
                <a:cs typeface="Arial"/>
              </a:defRPr>
            </a:lvl1pPr>
            <a:lvl2pPr marL="4572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RESEARCH	</a:t>
            </a:r>
          </a:p>
        </p:txBody>
      </p:sp>
      <p:sp>
        <p:nvSpPr>
          <p:cNvPr id="7" name="Textfeld 6"/>
          <p:cNvSpPr txBox="1"/>
          <p:nvPr/>
        </p:nvSpPr>
        <p:spPr>
          <a:xfrm>
            <a:off x="467544" y="3645024"/>
            <a:ext cx="1224136" cy="369332"/>
          </a:xfrm>
          <a:prstGeom prst="rect">
            <a:avLst/>
          </a:prstGeom>
          <a:noFill/>
        </p:spPr>
        <p:txBody>
          <a:bodyPr wrap="square" rtlCol="0">
            <a:spAutoFit/>
          </a:bodyPr>
          <a:lstStyle/>
          <a:p>
            <a:pPr algn="r"/>
            <a:r>
              <a:rPr lang="de-DE" dirty="0">
                <a:solidFill>
                  <a:srgbClr val="C72A37"/>
                </a:solidFill>
                <a:latin typeface="Arial Bold"/>
                <a:cs typeface="Arial Bold"/>
              </a:rPr>
              <a:t>internal</a:t>
            </a:r>
          </a:p>
        </p:txBody>
      </p:sp>
      <p:sp>
        <p:nvSpPr>
          <p:cNvPr id="8" name="Textfeld 7"/>
          <p:cNvSpPr txBox="1"/>
          <p:nvPr/>
        </p:nvSpPr>
        <p:spPr>
          <a:xfrm>
            <a:off x="395536" y="4149080"/>
            <a:ext cx="1296144" cy="369332"/>
          </a:xfrm>
          <a:prstGeom prst="rect">
            <a:avLst/>
          </a:prstGeom>
          <a:noFill/>
        </p:spPr>
        <p:txBody>
          <a:bodyPr wrap="square" rtlCol="0">
            <a:spAutoFit/>
          </a:bodyPr>
          <a:lstStyle/>
          <a:p>
            <a:pPr algn="r"/>
            <a:r>
              <a:rPr lang="en-US" dirty="0">
                <a:solidFill>
                  <a:schemeClr val="bg1">
                    <a:lumMod val="65000"/>
                  </a:schemeClr>
                </a:solidFill>
                <a:latin typeface="Arial Bold"/>
                <a:cs typeface="Arial Bold"/>
              </a:rPr>
              <a:t>external</a:t>
            </a:r>
          </a:p>
        </p:txBody>
      </p:sp>
      <p:sp>
        <p:nvSpPr>
          <p:cNvPr id="9" name="Textfeld 8"/>
          <p:cNvSpPr txBox="1"/>
          <p:nvPr/>
        </p:nvSpPr>
        <p:spPr>
          <a:xfrm>
            <a:off x="3707904" y="1988840"/>
            <a:ext cx="1728192" cy="338554"/>
          </a:xfrm>
          <a:prstGeom prst="rect">
            <a:avLst/>
          </a:prstGeom>
          <a:noFill/>
        </p:spPr>
        <p:txBody>
          <a:bodyPr wrap="square" rtlCol="0">
            <a:spAutoFit/>
          </a:bodyPr>
          <a:lstStyle/>
          <a:p>
            <a:pPr algn="ctr"/>
            <a:r>
              <a:rPr lang="de-DE" sz="1600" dirty="0" err="1">
                <a:latin typeface="Arial" panose="020B0604020202020204" pitchFamily="34" charset="0"/>
                <a:cs typeface="Arial" panose="020B0604020202020204" pitchFamily="34" charset="0"/>
              </a:rPr>
              <a:t>Scientists</a:t>
            </a:r>
            <a:endParaRPr lang="de-DE" sz="1600" dirty="0">
              <a:latin typeface="Arial" panose="020B0604020202020204" pitchFamily="34" charset="0"/>
              <a:cs typeface="Arial" panose="020B0604020202020204" pitchFamily="34" charset="0"/>
            </a:endParaRPr>
          </a:p>
        </p:txBody>
      </p:sp>
      <p:sp>
        <p:nvSpPr>
          <p:cNvPr id="10" name="Textfeld 9"/>
          <p:cNvSpPr txBox="1"/>
          <p:nvPr/>
        </p:nvSpPr>
        <p:spPr>
          <a:xfrm>
            <a:off x="2411760" y="2780928"/>
            <a:ext cx="1224136" cy="584775"/>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Executive Board</a:t>
            </a:r>
          </a:p>
        </p:txBody>
      </p:sp>
      <p:sp>
        <p:nvSpPr>
          <p:cNvPr id="11" name="Textfeld 10"/>
          <p:cNvSpPr txBox="1"/>
          <p:nvPr/>
        </p:nvSpPr>
        <p:spPr>
          <a:xfrm>
            <a:off x="5436096" y="2852936"/>
            <a:ext cx="1440160" cy="584775"/>
          </a:xfrm>
          <a:prstGeom prst="rect">
            <a:avLst/>
          </a:prstGeom>
          <a:noFill/>
        </p:spPr>
        <p:txBody>
          <a:bodyPr wrap="square" rtlCol="0">
            <a:spAutoFit/>
          </a:bodyPr>
          <a:lstStyle/>
          <a:p>
            <a:pPr algn="ctr"/>
            <a:r>
              <a:rPr lang="de-DE" sz="1600" dirty="0" err="1">
                <a:latin typeface="Arial" panose="020B0604020202020204" pitchFamily="34" charset="0"/>
                <a:cs typeface="Arial" panose="020B0604020202020204" pitchFamily="34" charset="0"/>
              </a:rPr>
              <a:t>Adminis-tration</a:t>
            </a:r>
            <a:endParaRPr lang="de-DE" sz="1600" dirty="0">
              <a:latin typeface="Arial" panose="020B0604020202020204" pitchFamily="34" charset="0"/>
              <a:cs typeface="Arial" panose="020B0604020202020204" pitchFamily="34" charset="0"/>
            </a:endParaRPr>
          </a:p>
        </p:txBody>
      </p:sp>
      <p:sp>
        <p:nvSpPr>
          <p:cNvPr id="12" name="Textfeld 11"/>
          <p:cNvSpPr txBox="1"/>
          <p:nvPr/>
        </p:nvSpPr>
        <p:spPr>
          <a:xfrm>
            <a:off x="5436096" y="4653136"/>
            <a:ext cx="1584176" cy="584775"/>
          </a:xfrm>
          <a:prstGeom prst="rect">
            <a:avLst/>
          </a:prstGeom>
          <a:noFill/>
        </p:spPr>
        <p:txBody>
          <a:bodyPr wrap="square" rtlCol="0">
            <a:spAutoFit/>
          </a:bodyPr>
          <a:lstStyle/>
          <a:p>
            <a:pPr algn="ctr"/>
            <a:r>
              <a:rPr lang="de-DE" sz="1600" dirty="0" err="1">
                <a:latin typeface="Arial" panose="020B0604020202020204" pitchFamily="34" charset="0"/>
                <a:cs typeface="Arial" panose="020B0604020202020204" pitchFamily="34" charset="0"/>
              </a:rPr>
              <a:t>Funding</a:t>
            </a:r>
            <a:endParaRPr lang="de-DE" sz="1600" dirty="0">
              <a:latin typeface="Arial" panose="020B0604020202020204" pitchFamily="34" charset="0"/>
              <a:cs typeface="Arial" panose="020B0604020202020204" pitchFamily="34" charset="0"/>
            </a:endParaRPr>
          </a:p>
          <a:p>
            <a:pPr algn="ctr"/>
            <a:r>
              <a:rPr lang="de-DE" sz="1600" dirty="0">
                <a:latin typeface="Arial" panose="020B0604020202020204" pitchFamily="34" charset="0"/>
                <a:cs typeface="Arial" panose="020B0604020202020204" pitchFamily="34" charset="0"/>
              </a:rPr>
              <a:t>Body</a:t>
            </a:r>
          </a:p>
        </p:txBody>
      </p:sp>
      <p:sp>
        <p:nvSpPr>
          <p:cNvPr id="13" name="Textfeld 12"/>
          <p:cNvSpPr txBox="1"/>
          <p:nvPr/>
        </p:nvSpPr>
        <p:spPr>
          <a:xfrm>
            <a:off x="3779912" y="5661248"/>
            <a:ext cx="1512168" cy="584775"/>
          </a:xfrm>
          <a:prstGeom prst="rect">
            <a:avLst/>
          </a:prstGeom>
          <a:noFill/>
        </p:spPr>
        <p:txBody>
          <a:bodyPr wrap="square" rtlCol="0">
            <a:spAutoFit/>
          </a:bodyPr>
          <a:lstStyle/>
          <a:p>
            <a:pPr algn="ctr"/>
            <a:r>
              <a:rPr lang="de-DE" sz="1600" dirty="0" err="1">
                <a:latin typeface="Arial" panose="020B0604020202020204" pitchFamily="34" charset="0"/>
                <a:cs typeface="Arial" panose="020B0604020202020204" pitchFamily="34" charset="0"/>
              </a:rPr>
              <a:t>Industry</a:t>
            </a:r>
            <a:r>
              <a:rPr lang="de-DE" sz="1600" dirty="0">
                <a:latin typeface="Arial" panose="020B0604020202020204" pitchFamily="34" charset="0"/>
                <a:cs typeface="Arial" panose="020B0604020202020204" pitchFamily="34" charset="0"/>
              </a:rPr>
              <a:t> Partners</a:t>
            </a:r>
          </a:p>
        </p:txBody>
      </p:sp>
      <p:sp>
        <p:nvSpPr>
          <p:cNvPr id="14" name="Textfeld 13"/>
          <p:cNvSpPr txBox="1"/>
          <p:nvPr/>
        </p:nvSpPr>
        <p:spPr>
          <a:xfrm>
            <a:off x="2123728" y="4653136"/>
            <a:ext cx="1512168" cy="584775"/>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General</a:t>
            </a:r>
          </a:p>
          <a:p>
            <a:pPr algn="ctr"/>
            <a:r>
              <a:rPr lang="de-DE" sz="1600" dirty="0">
                <a:latin typeface="Arial" panose="020B0604020202020204" pitchFamily="34" charset="0"/>
                <a:cs typeface="Arial" panose="020B0604020202020204" pitchFamily="34" charset="0"/>
              </a:rPr>
              <a:t>Public</a:t>
            </a:r>
          </a:p>
        </p:txBody>
      </p:sp>
      <p:sp>
        <p:nvSpPr>
          <p:cNvPr id="15" name="Textfeld 14"/>
          <p:cNvSpPr txBox="1"/>
          <p:nvPr/>
        </p:nvSpPr>
        <p:spPr>
          <a:xfrm>
            <a:off x="3635896" y="3831431"/>
            <a:ext cx="1800200" cy="461665"/>
          </a:xfrm>
          <a:prstGeom prst="rect">
            <a:avLst/>
          </a:prstGeom>
          <a:noFill/>
        </p:spPr>
        <p:txBody>
          <a:bodyPr wrap="square" rtlCol="0">
            <a:spAutoFit/>
          </a:bodyPr>
          <a:lstStyle/>
          <a:p>
            <a:pPr algn="ctr"/>
            <a:r>
              <a:rPr lang="de-DE" sz="2400" dirty="0">
                <a:solidFill>
                  <a:schemeClr val="bg1"/>
                </a:solidFill>
                <a:latin typeface="Arial" panose="020B0604020202020204" pitchFamily="34" charset="0"/>
                <a:cs typeface="Arial" panose="020B0604020202020204" pitchFamily="34" charset="0"/>
              </a:rPr>
              <a:t>FORWIN</a:t>
            </a:r>
          </a:p>
        </p:txBody>
      </p:sp>
    </p:spTree>
    <p:extLst>
      <p:ext uri="{BB962C8B-B14F-4D97-AF65-F5344CB8AC3E}">
        <p14:creationId xmlns:p14="http://schemas.microsoft.com/office/powerpoint/2010/main" val="635816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PH.D. PROGRAMMES</a:t>
            </a:r>
          </a:p>
        </p:txBody>
      </p:sp>
      <p:sp>
        <p:nvSpPr>
          <p:cNvPr id="3" name="Textplatzhalter 2"/>
          <p:cNvSpPr>
            <a:spLocks noGrp="1"/>
          </p:cNvSpPr>
          <p:nvPr>
            <p:ph type="body" sz="quarter" idx="13"/>
          </p:nvPr>
        </p:nvSpPr>
        <p:spPr/>
        <p:txBody>
          <a:bodyPr>
            <a:normAutofit fontScale="92500" lnSpcReduction="20000"/>
          </a:bodyPr>
          <a:lstStyle/>
          <a:p>
            <a:r>
              <a:rPr lang="de-DE" dirty="0"/>
              <a:t>YOUNG ACADEMICS</a:t>
            </a:r>
          </a:p>
        </p:txBody>
      </p:sp>
      <p:sp>
        <p:nvSpPr>
          <p:cNvPr id="6" name="Rechteck 5"/>
          <p:cNvSpPr/>
          <p:nvPr/>
        </p:nvSpPr>
        <p:spPr>
          <a:xfrm>
            <a:off x="722313" y="2025132"/>
            <a:ext cx="3689367" cy="196485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tIns="72000" rtlCol="0" anchor="t"/>
          <a:lstStyle/>
          <a:p>
            <a:pPr marL="360000" lvl="1" algn="l"/>
            <a:endParaRPr lang="de-DE" dirty="0">
              <a:solidFill>
                <a:srgbClr val="C20D20"/>
              </a:solidFill>
              <a:effectLst/>
              <a:latin typeface="Arial"/>
              <a:cs typeface="Arial"/>
            </a:endParaRPr>
          </a:p>
          <a:p>
            <a:pPr marL="360000" lvl="1" algn="l"/>
            <a:r>
              <a:rPr lang="de-DE" sz="2400" b="1" dirty="0">
                <a:solidFill>
                  <a:schemeClr val="bg1"/>
                </a:solidFill>
                <a:effectLst/>
                <a:latin typeface="Arial"/>
                <a:cs typeface="Arial"/>
              </a:rPr>
              <a:t>Individual</a:t>
            </a:r>
            <a:r>
              <a:rPr lang="de-DE" sz="2400" b="1" baseline="0" dirty="0">
                <a:solidFill>
                  <a:schemeClr val="bg1"/>
                </a:solidFill>
                <a:effectLst/>
                <a:latin typeface="Arial"/>
                <a:cs typeface="Arial"/>
              </a:rPr>
              <a:t> </a:t>
            </a:r>
          </a:p>
          <a:p>
            <a:pPr marL="360000" lvl="1" algn="l"/>
            <a:r>
              <a:rPr lang="de-DE" sz="2400" b="1" baseline="0" dirty="0">
                <a:solidFill>
                  <a:schemeClr val="bg1"/>
                </a:solidFill>
                <a:effectLst/>
                <a:latin typeface="Arial"/>
                <a:cs typeface="Arial"/>
              </a:rPr>
              <a:t>Projects</a:t>
            </a:r>
            <a:r>
              <a:rPr lang="de-DE" sz="2400" b="1" dirty="0">
                <a:solidFill>
                  <a:schemeClr val="bg1"/>
                </a:solidFill>
                <a:effectLst/>
                <a:latin typeface="Arial"/>
                <a:cs typeface="Arial"/>
              </a:rPr>
              <a:t>		</a:t>
            </a:r>
          </a:p>
        </p:txBody>
      </p:sp>
      <p:sp>
        <p:nvSpPr>
          <p:cNvPr id="7" name="Rechteck 6"/>
          <p:cNvSpPr/>
          <p:nvPr/>
        </p:nvSpPr>
        <p:spPr>
          <a:xfrm>
            <a:off x="4787675" y="2025132"/>
            <a:ext cx="3707038" cy="1964856"/>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tIns="0" rIns="360000" rtlCol="0" anchor="t"/>
          <a:lstStyle/>
          <a:p>
            <a:pPr marL="0" lvl="1" algn="r">
              <a:spcAft>
                <a:spcPts val="0"/>
              </a:spcAft>
            </a:pPr>
            <a:endParaRPr lang="de-DE" sz="2400" b="1" dirty="0">
              <a:solidFill>
                <a:schemeClr val="bg1"/>
              </a:solidFill>
              <a:effectLst/>
              <a:latin typeface="Arial"/>
              <a:cs typeface="Arial"/>
            </a:endParaRPr>
          </a:p>
          <a:p>
            <a:pPr marL="0" marR="0" lvl="1" indent="0" algn="r" defTabSz="457200" rtl="0" eaLnBrk="1" fontAlgn="auto" latinLnBrk="0" hangingPunct="1">
              <a:lnSpc>
                <a:spcPct val="100000"/>
              </a:lnSpc>
              <a:spcBef>
                <a:spcPts val="0"/>
              </a:spcBef>
              <a:spcAft>
                <a:spcPts val="0"/>
              </a:spcAft>
              <a:buClrTx/>
              <a:buSzTx/>
              <a:buFontTx/>
              <a:buNone/>
              <a:tabLst/>
              <a:defRPr/>
            </a:pPr>
            <a:r>
              <a:rPr lang="de-DE" sz="2400" b="1" dirty="0" err="1">
                <a:solidFill>
                  <a:schemeClr val="bg1"/>
                </a:solidFill>
                <a:effectLst/>
                <a:latin typeface="Arial"/>
                <a:cs typeface="Arial"/>
              </a:rPr>
              <a:t>Structural</a:t>
            </a:r>
            <a:r>
              <a:rPr lang="de-DE" sz="2400" b="1" dirty="0">
                <a:solidFill>
                  <a:schemeClr val="bg1"/>
                </a:solidFill>
                <a:effectLst/>
                <a:latin typeface="Arial"/>
                <a:cs typeface="Arial"/>
              </a:rPr>
              <a:t> </a:t>
            </a:r>
            <a:r>
              <a:rPr lang="de-DE" sz="2400" b="1" dirty="0" err="1">
                <a:solidFill>
                  <a:schemeClr val="bg1"/>
                </a:solidFill>
                <a:effectLst/>
                <a:latin typeface="Arial"/>
                <a:cs typeface="Arial"/>
              </a:rPr>
              <a:t>Cooperations</a:t>
            </a:r>
            <a:endParaRPr lang="de-DE" sz="2400" b="1" baseline="0" dirty="0">
              <a:solidFill>
                <a:schemeClr val="bg1"/>
              </a:solidFill>
              <a:effectLst/>
              <a:latin typeface="Arial"/>
              <a:cs typeface="Arial"/>
            </a:endParaRPr>
          </a:p>
          <a:p>
            <a:pPr marL="0" lvl="1" algn="r">
              <a:spcAft>
                <a:spcPts val="0"/>
              </a:spcAft>
            </a:pPr>
            <a:r>
              <a:rPr lang="de-DE" sz="2400" b="1" baseline="0" dirty="0">
                <a:solidFill>
                  <a:schemeClr val="bg1"/>
                </a:solidFill>
                <a:effectLst/>
                <a:latin typeface="Arial"/>
                <a:cs typeface="Arial"/>
              </a:rPr>
              <a:t> </a:t>
            </a:r>
          </a:p>
        </p:txBody>
      </p:sp>
      <p:sp>
        <p:nvSpPr>
          <p:cNvPr id="8" name="Rechteck 7"/>
          <p:cNvSpPr/>
          <p:nvPr/>
        </p:nvSpPr>
        <p:spPr>
          <a:xfrm>
            <a:off x="722313" y="4335364"/>
            <a:ext cx="3689367" cy="1964856"/>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marL="360000" lvl="1" algn="l"/>
            <a:r>
              <a:rPr lang="de-DE" sz="2400" b="1" dirty="0">
                <a:solidFill>
                  <a:schemeClr val="bg1"/>
                </a:solidFill>
                <a:effectLst/>
                <a:latin typeface="Arial"/>
                <a:cs typeface="Arial"/>
              </a:rPr>
              <a:t>International </a:t>
            </a:r>
            <a:r>
              <a:rPr lang="de-DE" sz="2400" b="1" dirty="0" err="1">
                <a:solidFill>
                  <a:schemeClr val="bg1"/>
                </a:solidFill>
                <a:effectLst/>
                <a:latin typeface="Arial"/>
                <a:cs typeface="Arial"/>
              </a:rPr>
              <a:t>Cooperations</a:t>
            </a:r>
            <a:endParaRPr lang="de-DE" sz="2400" b="1" baseline="0" dirty="0">
              <a:solidFill>
                <a:schemeClr val="bg1"/>
              </a:solidFill>
              <a:effectLst/>
              <a:latin typeface="Arial"/>
              <a:cs typeface="Arial"/>
            </a:endParaRPr>
          </a:p>
          <a:p>
            <a:pPr lvl="1" algn="l"/>
            <a:endParaRPr lang="de-DE" sz="2000" dirty="0">
              <a:solidFill>
                <a:schemeClr val="bg1"/>
              </a:solidFill>
              <a:effectLst/>
              <a:latin typeface="Arial"/>
              <a:cs typeface="Arial"/>
            </a:endParaRPr>
          </a:p>
        </p:txBody>
      </p:sp>
      <p:sp>
        <p:nvSpPr>
          <p:cNvPr id="9" name="Rechteck 8"/>
          <p:cNvSpPr/>
          <p:nvPr/>
        </p:nvSpPr>
        <p:spPr>
          <a:xfrm>
            <a:off x="4787675" y="4335364"/>
            <a:ext cx="3707038" cy="1964856"/>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tIns="108000" rIns="360000" bIns="0" rtlCol="0" anchor="b"/>
          <a:lstStyle/>
          <a:p>
            <a:pPr marL="0" marR="0" lvl="1" indent="0" algn="r" defTabSz="457200" rtl="0" eaLnBrk="1" fontAlgn="auto" latinLnBrk="0" hangingPunct="1">
              <a:lnSpc>
                <a:spcPct val="100000"/>
              </a:lnSpc>
              <a:spcBef>
                <a:spcPts val="0"/>
              </a:spcBef>
              <a:spcAft>
                <a:spcPts val="0"/>
              </a:spcAft>
              <a:buClrTx/>
              <a:buSzTx/>
              <a:buFontTx/>
              <a:buNone/>
              <a:tabLst/>
              <a:defRPr/>
            </a:pPr>
            <a:endParaRPr lang="de-DE" sz="2400" b="1" dirty="0">
              <a:solidFill>
                <a:schemeClr val="bg1"/>
              </a:solidFill>
              <a:effectLst/>
              <a:latin typeface="Arial"/>
              <a:cs typeface="Arial"/>
            </a:endParaRPr>
          </a:p>
          <a:p>
            <a:pPr marL="0" lvl="1" algn="r"/>
            <a:r>
              <a:rPr lang="de-DE" sz="2400" b="1" baseline="0" dirty="0">
                <a:solidFill>
                  <a:srgbClr val="FFFFFF"/>
                </a:solidFill>
                <a:effectLst/>
                <a:latin typeface="Arial"/>
                <a:cs typeface="Arial"/>
              </a:rPr>
              <a:t>Training</a:t>
            </a:r>
          </a:p>
          <a:p>
            <a:pPr marL="0" lvl="1" algn="r"/>
            <a:r>
              <a:rPr lang="de-DE" sz="2400" b="1" baseline="0" dirty="0">
                <a:solidFill>
                  <a:srgbClr val="FFFFFF"/>
                </a:solidFill>
                <a:effectLst/>
                <a:latin typeface="Arial"/>
                <a:cs typeface="Arial"/>
              </a:rPr>
              <a:t>Programme</a:t>
            </a:r>
            <a:endParaRPr lang="de-DE" sz="2400" b="1" dirty="0">
              <a:solidFill>
                <a:srgbClr val="FFFFFF"/>
              </a:solidFill>
              <a:effectLst/>
              <a:latin typeface="Arial"/>
              <a:cs typeface="Arial"/>
            </a:endParaRPr>
          </a:p>
          <a:p>
            <a:pPr marL="0" lvl="1" algn="r"/>
            <a:endParaRPr lang="de-DE" sz="2400" b="1" dirty="0">
              <a:solidFill>
                <a:srgbClr val="FFFFFF"/>
              </a:solidFill>
              <a:effectLst/>
              <a:latin typeface="Arial"/>
              <a:cs typeface="Arial"/>
            </a:endParaRPr>
          </a:p>
        </p:txBody>
      </p:sp>
      <p:sp>
        <p:nvSpPr>
          <p:cNvPr id="10" name="Rechteck 9"/>
          <p:cNvSpPr/>
          <p:nvPr/>
        </p:nvSpPr>
        <p:spPr>
          <a:xfrm>
            <a:off x="3370034" y="3175192"/>
            <a:ext cx="2453717" cy="19803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Bild 10" descr="HM_Bildm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649" y="3411531"/>
            <a:ext cx="2083292" cy="1437849"/>
          </a:xfrm>
          <a:prstGeom prst="rect">
            <a:avLst/>
          </a:prstGeom>
        </p:spPr>
      </p:pic>
    </p:spTree>
    <p:extLst>
      <p:ext uri="{BB962C8B-B14F-4D97-AF65-F5344CB8AC3E}">
        <p14:creationId xmlns:p14="http://schemas.microsoft.com/office/powerpoint/2010/main" val="141575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7" presetClass="emph" presetSubtype="0" fill="remove" grpId="0" nodeType="afterEffect">
                                  <p:stCondLst>
                                    <p:cond delay="0"/>
                                  </p:stCondLst>
                                  <p:childTnLst>
                                    <p:animClr clrSpc="rgb" dir="cw">
                                      <p:cBhvr override="childStyle">
                                        <p:cTn id="9" dur="250" autoRev="1" fill="remove"/>
                                        <p:tgtEl>
                                          <p:spTgt spid="6"/>
                                        </p:tgtEl>
                                        <p:attrNameLst>
                                          <p:attrName>style.color</p:attrName>
                                        </p:attrNameLst>
                                      </p:cBhvr>
                                      <p:to>
                                        <a:schemeClr val="bg1"/>
                                      </p:to>
                                    </p:animClr>
                                    <p:animClr clrSpc="rgb" dir="cw">
                                      <p:cBhvr>
                                        <p:cTn id="10" dur="250" autoRev="1" fill="remove"/>
                                        <p:tgtEl>
                                          <p:spTgt spid="6"/>
                                        </p:tgtEl>
                                        <p:attrNameLst>
                                          <p:attrName>fillcolor</p:attrName>
                                        </p:attrNameLst>
                                      </p:cBhvr>
                                      <p:to>
                                        <a:schemeClr val="bg1"/>
                                      </p:to>
                                    </p:animClr>
                                    <p:set>
                                      <p:cBhvr>
                                        <p:cTn id="11" dur="250" autoRev="1" fill="remove"/>
                                        <p:tgtEl>
                                          <p:spTgt spid="6"/>
                                        </p:tgtEl>
                                        <p:attrNameLst>
                                          <p:attrName>fill.type</p:attrName>
                                        </p:attrNameLst>
                                      </p:cBhvr>
                                      <p:to>
                                        <p:strVal val="solid"/>
                                      </p:to>
                                    </p:set>
                                    <p:set>
                                      <p:cBhvr>
                                        <p:cTn id="12" dur="250" autoRev="1" fill="remove"/>
                                        <p:tgtEl>
                                          <p:spTgt spid="6"/>
                                        </p:tgtEl>
                                        <p:attrNameLst>
                                          <p:attrName>fill.on</p:attrName>
                                        </p:attrNameLst>
                                      </p:cBhvr>
                                      <p:to>
                                        <p:strVal val="tru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000"/>
                            </p:stCondLst>
                            <p:childTnLst>
                              <p:par>
                                <p:cTn id="17" presetID="27" presetClass="emph" presetSubtype="0" fill="remove" grpId="1" nodeType="after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par>
                          <p:cTn id="22" fill="hold">
                            <p:stCondLst>
                              <p:cond delay="1500"/>
                            </p:stCondLst>
                            <p:childTnLst>
                              <p:par>
                                <p:cTn id="23" presetID="1"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2000"/>
                            </p:stCondLst>
                            <p:childTnLst>
                              <p:par>
                                <p:cTn id="26" presetID="27" presetClass="emph" presetSubtype="0" fill="remove" grpId="1" nodeType="afterEffect">
                                  <p:stCondLst>
                                    <p:cond delay="0"/>
                                  </p:stCondLst>
                                  <p:childTnLst>
                                    <p:animClr clrSpc="rgb" dir="cw">
                                      <p:cBhvr override="childStyle">
                                        <p:cTn id="27" dur="250" autoRev="1" fill="remove"/>
                                        <p:tgtEl>
                                          <p:spTgt spid="9"/>
                                        </p:tgtEl>
                                        <p:attrNameLst>
                                          <p:attrName>style.color</p:attrName>
                                        </p:attrNameLst>
                                      </p:cBhvr>
                                      <p:to>
                                        <a:schemeClr val="bg1"/>
                                      </p:to>
                                    </p:animClr>
                                    <p:animClr clrSpc="rgb" dir="cw">
                                      <p:cBhvr>
                                        <p:cTn id="28" dur="250" autoRev="1" fill="remove"/>
                                        <p:tgtEl>
                                          <p:spTgt spid="9"/>
                                        </p:tgtEl>
                                        <p:attrNameLst>
                                          <p:attrName>fillcolor</p:attrName>
                                        </p:attrNameLst>
                                      </p:cBhvr>
                                      <p:to>
                                        <a:schemeClr val="bg1"/>
                                      </p:to>
                                    </p:animClr>
                                    <p:set>
                                      <p:cBhvr>
                                        <p:cTn id="29" dur="250" autoRev="1" fill="remove"/>
                                        <p:tgtEl>
                                          <p:spTgt spid="9"/>
                                        </p:tgtEl>
                                        <p:attrNameLst>
                                          <p:attrName>fill.type</p:attrName>
                                        </p:attrNameLst>
                                      </p:cBhvr>
                                      <p:to>
                                        <p:strVal val="solid"/>
                                      </p:to>
                                    </p:set>
                                    <p:set>
                                      <p:cBhvr>
                                        <p:cTn id="30" dur="250" autoRev="1" fill="remove"/>
                                        <p:tgtEl>
                                          <p:spTgt spid="9"/>
                                        </p:tgtEl>
                                        <p:attrNameLst>
                                          <p:attrName>fill.on</p:attrName>
                                        </p:attrNameLst>
                                      </p:cBhvr>
                                      <p:to>
                                        <p:strVal val="true"/>
                                      </p:to>
                                    </p:set>
                                  </p:childTnLst>
                                </p:cTn>
                              </p:par>
                            </p:childTnLst>
                          </p:cTn>
                        </p:par>
                        <p:par>
                          <p:cTn id="31" fill="hold">
                            <p:stCondLst>
                              <p:cond delay="2500"/>
                            </p:stCondLst>
                            <p:childTnLst>
                              <p:par>
                                <p:cTn id="32" presetID="1" presetClass="entr" presetSubtype="0" fill="hold" grpId="0" nodeType="afterEffect">
                                  <p:stCondLst>
                                    <p:cond delay="50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3000"/>
                            </p:stCondLst>
                            <p:childTnLst>
                              <p:par>
                                <p:cTn id="35" presetID="27" presetClass="emph" presetSubtype="0" fill="remove" grpId="1" nodeType="after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5148064" y="1556792"/>
            <a:ext cx="3998210" cy="3293209"/>
          </a:xfrm>
          <a:prstGeom prst="rect">
            <a:avLst/>
          </a:prstGeom>
          <a:noFill/>
        </p:spPr>
        <p:txBody>
          <a:bodyPr wrap="none" rtlCol="0">
            <a:spAutoFit/>
          </a:bodyPr>
          <a:lstStyle/>
          <a:p>
            <a:pPr marL="0" lvl="1"/>
            <a:r>
              <a:rPr lang="de-DE" sz="1600" b="1" dirty="0">
                <a:latin typeface="Arial Bold"/>
                <a:cs typeface="Arial Bold"/>
              </a:rPr>
              <a:t>Central </a:t>
            </a:r>
            <a:r>
              <a:rPr lang="de-DE" sz="1600" b="1" dirty="0" err="1">
                <a:latin typeface="Arial Bold"/>
                <a:cs typeface="Arial Bold"/>
              </a:rPr>
              <a:t>administration</a:t>
            </a:r>
            <a:r>
              <a:rPr lang="de-DE" sz="1600" b="1" dirty="0">
                <a:latin typeface="Arial Bold"/>
                <a:cs typeface="Arial Bold"/>
              </a:rPr>
              <a:t> and </a:t>
            </a:r>
            <a:r>
              <a:rPr lang="de-DE" sz="1600" b="1" dirty="0" err="1">
                <a:latin typeface="Arial Bold"/>
                <a:cs typeface="Arial Bold"/>
              </a:rPr>
              <a:t>services</a:t>
            </a:r>
            <a:endParaRPr lang="de-DE" sz="1600" b="1" dirty="0">
              <a:latin typeface="Arial Bold"/>
              <a:cs typeface="Arial Bold"/>
            </a:endParaRPr>
          </a:p>
          <a:p>
            <a:pPr marL="0" lvl="1"/>
            <a:endParaRPr lang="de-DE" sz="1600" dirty="0">
              <a:latin typeface="Arial"/>
              <a:cs typeface="Arial"/>
            </a:endParaRPr>
          </a:p>
          <a:p>
            <a:pPr marL="285750" lvl="1" indent="-285750">
              <a:buClr>
                <a:srgbClr val="C00000"/>
              </a:buClr>
              <a:buSzPct val="80000"/>
              <a:buBlip>
                <a:blip r:embed="rId3"/>
              </a:buBlip>
            </a:pPr>
            <a:r>
              <a:rPr lang="de-DE" sz="1600" dirty="0">
                <a:latin typeface="Arial"/>
                <a:cs typeface="Arial"/>
              </a:rPr>
              <a:t>CAREER Center</a:t>
            </a:r>
          </a:p>
          <a:p>
            <a:pPr marL="285750" lvl="1" indent="-285750">
              <a:buClr>
                <a:srgbClr val="C00000"/>
              </a:buClr>
              <a:buSzPct val="80000"/>
              <a:buBlip>
                <a:blip r:embed="rId3"/>
              </a:buBlip>
            </a:pPr>
            <a:r>
              <a:rPr lang="de-DE" sz="1600" dirty="0">
                <a:latin typeface="Arial"/>
                <a:cs typeface="Arial"/>
              </a:rPr>
              <a:t>E-Learning Center</a:t>
            </a:r>
          </a:p>
          <a:p>
            <a:pPr marL="285750" lvl="1" indent="-285750">
              <a:buClr>
                <a:srgbClr val="C00000"/>
              </a:buClr>
              <a:buSzPct val="80000"/>
              <a:buBlip>
                <a:blip r:embed="rId3"/>
              </a:buBlip>
            </a:pPr>
            <a:r>
              <a:rPr lang="de-DE" sz="1600" dirty="0">
                <a:latin typeface="Arial"/>
                <a:cs typeface="Arial"/>
              </a:rPr>
              <a:t>Science Support Center</a:t>
            </a:r>
          </a:p>
          <a:p>
            <a:pPr marL="285750" lvl="1" indent="-285750">
              <a:buClr>
                <a:srgbClr val="C00000"/>
              </a:buClr>
              <a:buSzPct val="80000"/>
              <a:buBlip>
                <a:blip r:embed="rId3"/>
              </a:buBlip>
            </a:pPr>
            <a:r>
              <a:rPr lang="de-DE" sz="1600" dirty="0">
                <a:latin typeface="Arial"/>
                <a:cs typeface="Arial"/>
              </a:rPr>
              <a:t>Center </a:t>
            </a:r>
            <a:r>
              <a:rPr lang="de-DE" sz="1600" dirty="0" err="1">
                <a:latin typeface="Arial"/>
                <a:cs typeface="Arial"/>
              </a:rPr>
              <a:t>for</a:t>
            </a:r>
            <a:r>
              <a:rPr lang="de-DE" sz="1600" dirty="0">
                <a:latin typeface="Arial"/>
                <a:cs typeface="Arial"/>
              </a:rPr>
              <a:t> </a:t>
            </a:r>
            <a:r>
              <a:rPr lang="de-DE" sz="1600" dirty="0" err="1">
                <a:latin typeface="Arial"/>
                <a:cs typeface="Arial"/>
              </a:rPr>
              <a:t>Continuing</a:t>
            </a:r>
            <a:r>
              <a:rPr lang="de-DE" sz="1600" dirty="0">
                <a:latin typeface="Arial"/>
                <a:cs typeface="Arial"/>
              </a:rPr>
              <a:t> Education</a:t>
            </a:r>
          </a:p>
          <a:p>
            <a:pPr marL="285750" lvl="1" indent="-285750">
              <a:buClr>
                <a:srgbClr val="C00000"/>
              </a:buClr>
              <a:buSzPct val="80000"/>
              <a:buBlip>
                <a:blip r:embed="rId3"/>
              </a:buBlip>
            </a:pPr>
            <a:r>
              <a:rPr lang="de-DE" sz="1600" dirty="0">
                <a:latin typeface="Arial"/>
                <a:cs typeface="Arial"/>
              </a:rPr>
              <a:t>Library</a:t>
            </a:r>
          </a:p>
          <a:p>
            <a:pPr marL="285750" lvl="1" indent="-285750">
              <a:buClr>
                <a:srgbClr val="C00000"/>
              </a:buClr>
              <a:buSzPct val="80000"/>
              <a:buBlip>
                <a:blip r:embed="rId3"/>
              </a:buBlip>
            </a:pPr>
            <a:r>
              <a:rPr lang="de-DE" sz="1600" dirty="0">
                <a:latin typeface="Arial"/>
                <a:cs typeface="Arial"/>
              </a:rPr>
              <a:t>IT Services</a:t>
            </a:r>
          </a:p>
          <a:p>
            <a:pPr marL="285750" lvl="1" indent="-285750">
              <a:buClr>
                <a:srgbClr val="C00000"/>
              </a:buClr>
              <a:buSzPct val="80000"/>
              <a:buBlip>
                <a:blip r:embed="rId3"/>
              </a:buBlip>
            </a:pPr>
            <a:r>
              <a:rPr lang="de-DE" sz="1600" dirty="0">
                <a:latin typeface="Arial"/>
                <a:cs typeface="Arial"/>
              </a:rPr>
              <a:t>General Chemistry Laboratories</a:t>
            </a:r>
          </a:p>
          <a:p>
            <a:pPr marL="285750" lvl="1" indent="-285750">
              <a:buClr>
                <a:srgbClr val="C00000"/>
              </a:buClr>
              <a:buSzPct val="80000"/>
              <a:buBlip>
                <a:blip r:embed="rId3"/>
              </a:buBlip>
            </a:pPr>
            <a:r>
              <a:rPr lang="de-DE" sz="1600" dirty="0" err="1">
                <a:latin typeface="Arial"/>
                <a:cs typeface="Arial"/>
              </a:rPr>
              <a:t>Strascheg</a:t>
            </a:r>
            <a:r>
              <a:rPr lang="de-DE" sz="1600" dirty="0">
                <a:latin typeface="Arial"/>
                <a:cs typeface="Arial"/>
              </a:rPr>
              <a:t> Center </a:t>
            </a:r>
            <a:r>
              <a:rPr lang="de-DE" sz="1600" dirty="0" err="1">
                <a:latin typeface="Arial"/>
                <a:cs typeface="Arial"/>
              </a:rPr>
              <a:t>for</a:t>
            </a:r>
            <a:r>
              <a:rPr lang="de-DE" sz="1600" dirty="0">
                <a:latin typeface="Arial"/>
                <a:cs typeface="Arial"/>
              </a:rPr>
              <a:t> Entrepreneurship</a:t>
            </a:r>
          </a:p>
          <a:p>
            <a:pPr marL="285750" lvl="1" indent="-285750">
              <a:buClr>
                <a:srgbClr val="C00000"/>
              </a:buClr>
              <a:buSzPct val="80000"/>
              <a:buBlip>
                <a:blip r:embed="rId3"/>
              </a:buBlip>
            </a:pPr>
            <a:r>
              <a:rPr lang="de-DE" sz="1600" dirty="0">
                <a:latin typeface="Arial"/>
                <a:cs typeface="Arial"/>
              </a:rPr>
              <a:t>9 </a:t>
            </a:r>
            <a:r>
              <a:rPr lang="de-DE" sz="1600" dirty="0" err="1">
                <a:latin typeface="Arial"/>
                <a:cs typeface="Arial"/>
              </a:rPr>
              <a:t>departments</a:t>
            </a:r>
            <a:endParaRPr lang="de-DE" sz="1600" dirty="0">
              <a:latin typeface="Arial"/>
              <a:cs typeface="Arial"/>
            </a:endParaRPr>
          </a:p>
          <a:p>
            <a:pPr marL="0" lvl="1"/>
            <a:endParaRPr lang="de-DE" sz="1600" b="1" dirty="0">
              <a:latin typeface="Arial"/>
              <a:cs typeface="Arial"/>
            </a:endParaRPr>
          </a:p>
          <a:p>
            <a:endParaRPr lang="de-DE" sz="1600" dirty="0">
              <a:latin typeface="Arial Black"/>
              <a:cs typeface="Arial Black"/>
            </a:endParaRPr>
          </a:p>
        </p:txBody>
      </p:sp>
      <p:sp>
        <p:nvSpPr>
          <p:cNvPr id="16" name="Textplatzhalter 1"/>
          <p:cNvSpPr>
            <a:spLocks noGrp="1"/>
          </p:cNvSpPr>
          <p:nvPr>
            <p:ph type="body" sz="quarter" idx="11"/>
          </p:nvPr>
        </p:nvSpPr>
        <p:spPr>
          <a:xfrm>
            <a:off x="722313" y="946110"/>
            <a:ext cx="7772400" cy="477838"/>
          </a:xfrm>
        </p:spPr>
        <p:txBody>
          <a:bodyPr>
            <a:normAutofit fontScale="92500" lnSpcReduction="20000"/>
          </a:bodyPr>
          <a:lstStyle/>
          <a:p>
            <a:r>
              <a:rPr lang="de-DE" dirty="0"/>
              <a:t>CAMPUS LOTHSTRASSE</a:t>
            </a:r>
          </a:p>
        </p:txBody>
      </p:sp>
      <p:sp>
        <p:nvSpPr>
          <p:cNvPr id="17" name="Textplatzhalter 2"/>
          <p:cNvSpPr>
            <a:spLocks noGrp="1"/>
          </p:cNvSpPr>
          <p:nvPr>
            <p:ph type="body" sz="quarter" idx="13"/>
          </p:nvPr>
        </p:nvSpPr>
        <p:spPr>
          <a:xfrm>
            <a:off x="722313" y="505247"/>
            <a:ext cx="7772400" cy="477838"/>
          </a:xfrm>
        </p:spPr>
        <p:txBody>
          <a:bodyPr>
            <a:normAutofit fontScale="92500" lnSpcReduction="20000"/>
          </a:bodyPr>
          <a:lstStyle/>
          <a:p>
            <a:r>
              <a:rPr lang="de-DE" dirty="0"/>
              <a:t>MUAS	</a:t>
            </a:r>
          </a:p>
        </p:txBody>
      </p:sp>
      <p:pic>
        <p:nvPicPr>
          <p:cNvPr id="8" name="Bild 7" descr="lothstr_201516_druck.pdf"/>
          <p:cNvPicPr>
            <a:picLocks noChangeAspect="1"/>
          </p:cNvPicPr>
          <p:nvPr/>
        </p:nvPicPr>
        <p:blipFill rotWithShape="1">
          <a:blip r:embed="rId4">
            <a:extLst>
              <a:ext uri="{28A0092B-C50C-407E-A947-70E740481C1C}">
                <a14:useLocalDpi xmlns:a14="http://schemas.microsoft.com/office/drawing/2010/main" val="0"/>
              </a:ext>
            </a:extLst>
          </a:blip>
          <a:srcRect l="24507" b="24736"/>
          <a:stretch/>
        </p:blipFill>
        <p:spPr>
          <a:xfrm>
            <a:off x="0" y="1340768"/>
            <a:ext cx="5436096" cy="5517232"/>
          </a:xfrm>
          <a:prstGeom prst="rect">
            <a:avLst/>
          </a:prstGeom>
        </p:spPr>
      </p:pic>
      <p:pic>
        <p:nvPicPr>
          <p:cNvPr id="9" name="Bild 8"/>
          <p:cNvPicPr>
            <a:picLocks noChangeAspect="1"/>
          </p:cNvPicPr>
          <p:nvPr/>
        </p:nvPicPr>
        <p:blipFill rotWithShape="1">
          <a:blip r:embed="rId5" cstate="print">
            <a:extLst>
              <a:ext uri="{28A0092B-C50C-407E-A947-70E740481C1C}">
                <a14:useLocalDpi xmlns:a14="http://schemas.microsoft.com/office/drawing/2010/main" val="0"/>
              </a:ext>
            </a:extLst>
          </a:blip>
          <a:srcRect b="6621"/>
          <a:stretch/>
        </p:blipFill>
        <p:spPr>
          <a:xfrm>
            <a:off x="5267615" y="4583650"/>
            <a:ext cx="3876385" cy="2274350"/>
          </a:xfrm>
          <a:prstGeom prst="rect">
            <a:avLst/>
          </a:prstGeom>
        </p:spPr>
      </p:pic>
    </p:spTree>
    <p:extLst>
      <p:ext uri="{BB962C8B-B14F-4D97-AF65-F5344CB8AC3E}">
        <p14:creationId xmlns:p14="http://schemas.microsoft.com/office/powerpoint/2010/main" val="2388354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 25"/>
          <p:cNvPicPr>
            <a:picLocks noChangeAspect="1"/>
          </p:cNvPicPr>
          <p:nvPr/>
        </p:nvPicPr>
        <p:blipFill rotWithShape="1">
          <a:blip r:embed="rId3" cstate="print">
            <a:extLst>
              <a:ext uri="{28A0092B-C50C-407E-A947-70E740481C1C}">
                <a14:useLocalDpi xmlns:a14="http://schemas.microsoft.com/office/drawing/2010/main" val="0"/>
              </a:ext>
            </a:extLst>
          </a:blip>
          <a:srcRect t="4438" b="6518"/>
          <a:stretch/>
        </p:blipFill>
        <p:spPr>
          <a:xfrm>
            <a:off x="5255941" y="4689230"/>
            <a:ext cx="3888059" cy="2168769"/>
          </a:xfrm>
          <a:prstGeom prst="rect">
            <a:avLst/>
          </a:prstGeom>
        </p:spPr>
      </p:pic>
      <p:sp>
        <p:nvSpPr>
          <p:cNvPr id="10" name="Textfeld 9"/>
          <p:cNvSpPr txBox="1"/>
          <p:nvPr/>
        </p:nvSpPr>
        <p:spPr>
          <a:xfrm>
            <a:off x="5148064" y="1444164"/>
            <a:ext cx="3813865" cy="3262432"/>
          </a:xfrm>
          <a:prstGeom prst="rect">
            <a:avLst/>
          </a:prstGeom>
          <a:noFill/>
        </p:spPr>
        <p:txBody>
          <a:bodyPr wrap="square" rtlCol="0">
            <a:spAutoFit/>
          </a:bodyPr>
          <a:lstStyle/>
          <a:p>
            <a:pPr marL="0" lvl="1"/>
            <a:r>
              <a:rPr lang="de-DE" sz="1600" b="1" dirty="0">
                <a:latin typeface="Arial"/>
                <a:cs typeface="Arial"/>
              </a:rPr>
              <a:t>Departments</a:t>
            </a:r>
          </a:p>
          <a:p>
            <a:pPr marL="0" lvl="1"/>
            <a:endParaRPr lang="de-DE" sz="1600" dirty="0">
              <a:latin typeface="Arial"/>
              <a:cs typeface="Arial"/>
            </a:endParaRPr>
          </a:p>
          <a:p>
            <a:pPr marL="285750" lvl="1" indent="-285750">
              <a:buClr>
                <a:srgbClr val="C00000"/>
              </a:buClr>
              <a:buSzPct val="80000"/>
              <a:buBlip>
                <a:blip r:embed="rId4"/>
              </a:buBlip>
            </a:pPr>
            <a:r>
              <a:rPr lang="de-DE" sz="1600" dirty="0" err="1">
                <a:latin typeface="Arial"/>
                <a:cs typeface="Arial"/>
              </a:rPr>
              <a:t>Mechanical</a:t>
            </a:r>
            <a:r>
              <a:rPr lang="de-DE" sz="1600" dirty="0">
                <a:latin typeface="Arial"/>
                <a:cs typeface="Arial"/>
              </a:rPr>
              <a:t>, Automotive and </a:t>
            </a:r>
            <a:r>
              <a:rPr lang="de-DE" sz="1600" dirty="0" err="1">
                <a:latin typeface="Arial"/>
                <a:cs typeface="Arial"/>
              </a:rPr>
              <a:t>Aeronautical</a:t>
            </a:r>
            <a:r>
              <a:rPr lang="de-DE" sz="1600" dirty="0">
                <a:latin typeface="Arial"/>
                <a:cs typeface="Arial"/>
              </a:rPr>
              <a:t> Engineering</a:t>
            </a:r>
          </a:p>
          <a:p>
            <a:pPr marL="285750" lvl="1" indent="-285750">
              <a:buClr>
                <a:srgbClr val="C00000"/>
              </a:buClr>
              <a:buSzPct val="80000"/>
              <a:buBlip>
                <a:blip r:embed="rId4"/>
              </a:buBlip>
            </a:pPr>
            <a:r>
              <a:rPr lang="de-DE" sz="1600" dirty="0" err="1">
                <a:latin typeface="Arial"/>
                <a:cs typeface="Arial"/>
              </a:rPr>
              <a:t>Electrical</a:t>
            </a:r>
            <a:r>
              <a:rPr lang="de-DE" sz="1600" dirty="0">
                <a:latin typeface="Arial"/>
                <a:cs typeface="Arial"/>
              </a:rPr>
              <a:t> Engineering </a:t>
            </a:r>
            <a:r>
              <a:rPr lang="de-DE" sz="1600" dirty="0" err="1">
                <a:latin typeface="Arial"/>
                <a:cs typeface="Arial"/>
              </a:rPr>
              <a:t>and</a:t>
            </a:r>
            <a:r>
              <a:rPr lang="de-DE" sz="1600" dirty="0">
                <a:latin typeface="Arial"/>
                <a:cs typeface="Arial"/>
              </a:rPr>
              <a:t> Information Technology</a:t>
            </a:r>
          </a:p>
          <a:p>
            <a:pPr marL="285750" lvl="1" indent="-285750">
              <a:buClr>
                <a:srgbClr val="C00000"/>
              </a:buClr>
              <a:buSzPct val="80000"/>
              <a:buBlip>
                <a:blip r:embed="rId4"/>
              </a:buBlip>
            </a:pPr>
            <a:r>
              <a:rPr lang="de-DE" sz="1600" dirty="0">
                <a:latin typeface="Arial"/>
                <a:cs typeface="Arial"/>
              </a:rPr>
              <a:t>Building Services Engineering, Paper </a:t>
            </a:r>
            <a:r>
              <a:rPr lang="de-DE" sz="1600" dirty="0" err="1">
                <a:latin typeface="Arial"/>
                <a:cs typeface="Arial"/>
              </a:rPr>
              <a:t>and</a:t>
            </a:r>
            <a:r>
              <a:rPr lang="de-DE" sz="1600" dirty="0">
                <a:latin typeface="Arial"/>
                <a:cs typeface="Arial"/>
              </a:rPr>
              <a:t> </a:t>
            </a:r>
            <a:r>
              <a:rPr lang="de-DE" sz="1600" dirty="0" err="1">
                <a:latin typeface="Arial"/>
                <a:cs typeface="Arial"/>
              </a:rPr>
              <a:t>Packaging</a:t>
            </a:r>
            <a:r>
              <a:rPr lang="de-DE" sz="1600" dirty="0">
                <a:latin typeface="Arial"/>
                <a:cs typeface="Arial"/>
              </a:rPr>
              <a:t> Technology, Print </a:t>
            </a:r>
            <a:r>
              <a:rPr lang="de-DE" sz="1600" dirty="0" err="1">
                <a:latin typeface="Arial"/>
                <a:cs typeface="Arial"/>
              </a:rPr>
              <a:t>and</a:t>
            </a:r>
            <a:r>
              <a:rPr lang="de-DE" sz="1600" dirty="0">
                <a:latin typeface="Arial"/>
                <a:cs typeface="Arial"/>
              </a:rPr>
              <a:t> Media Technology</a:t>
            </a:r>
          </a:p>
          <a:p>
            <a:pPr marL="285750" lvl="1" indent="-285750">
              <a:buClr>
                <a:srgbClr val="C00000"/>
              </a:buClr>
              <a:buSzPct val="80000"/>
              <a:buBlip>
                <a:blip r:embed="rId4"/>
              </a:buBlip>
            </a:pPr>
            <a:r>
              <a:rPr lang="de-DE" sz="1600" dirty="0">
                <a:latin typeface="Arial"/>
                <a:cs typeface="Arial"/>
              </a:rPr>
              <a:t>Applied </a:t>
            </a:r>
            <a:r>
              <a:rPr lang="de-DE" sz="1600" dirty="0" err="1">
                <a:latin typeface="Arial"/>
                <a:cs typeface="Arial"/>
              </a:rPr>
              <a:t>Sciences</a:t>
            </a:r>
            <a:r>
              <a:rPr lang="de-DE" sz="1600" dirty="0">
                <a:latin typeface="Arial"/>
                <a:cs typeface="Arial"/>
              </a:rPr>
              <a:t> </a:t>
            </a:r>
            <a:r>
              <a:rPr lang="de-DE" sz="1600" dirty="0" err="1">
                <a:latin typeface="Arial"/>
                <a:cs typeface="Arial"/>
              </a:rPr>
              <a:t>and</a:t>
            </a:r>
            <a:r>
              <a:rPr lang="de-DE" sz="1600" dirty="0">
                <a:latin typeface="Arial"/>
                <a:cs typeface="Arial"/>
              </a:rPr>
              <a:t> </a:t>
            </a:r>
            <a:r>
              <a:rPr lang="de-DE" sz="1600" dirty="0" err="1">
                <a:latin typeface="Arial"/>
                <a:cs typeface="Arial"/>
              </a:rPr>
              <a:t>Mechatronics</a:t>
            </a:r>
            <a:endParaRPr lang="de-DE" sz="1600" dirty="0">
              <a:latin typeface="Arial"/>
              <a:cs typeface="Arial"/>
            </a:endParaRPr>
          </a:p>
          <a:p>
            <a:pPr marL="285750" lvl="1" indent="-285750">
              <a:buClr>
                <a:srgbClr val="C00000"/>
              </a:buClr>
              <a:buSzPct val="80000"/>
              <a:buBlip>
                <a:blip r:embed="rId4"/>
              </a:buBlip>
            </a:pPr>
            <a:r>
              <a:rPr lang="de-DE" sz="1600" dirty="0">
                <a:latin typeface="Arial"/>
                <a:cs typeface="Arial"/>
              </a:rPr>
              <a:t>Computer Science </a:t>
            </a:r>
            <a:r>
              <a:rPr lang="de-DE" sz="1600" dirty="0" err="1">
                <a:latin typeface="Arial"/>
                <a:cs typeface="Arial"/>
              </a:rPr>
              <a:t>and</a:t>
            </a:r>
            <a:r>
              <a:rPr lang="de-DE" sz="1600" dirty="0">
                <a:latin typeface="Arial"/>
                <a:cs typeface="Arial"/>
              </a:rPr>
              <a:t> </a:t>
            </a:r>
            <a:r>
              <a:rPr lang="de-DE" sz="1600" dirty="0" err="1">
                <a:latin typeface="Arial"/>
                <a:cs typeface="Arial"/>
              </a:rPr>
              <a:t>Mathematics</a:t>
            </a:r>
            <a:endParaRPr lang="de-DE" sz="1600" dirty="0">
              <a:latin typeface="Arial"/>
              <a:cs typeface="Arial"/>
            </a:endParaRPr>
          </a:p>
          <a:p>
            <a:pPr marL="285750" lvl="1" indent="-285750">
              <a:buClr>
                <a:srgbClr val="C00000"/>
              </a:buClr>
              <a:buSzPct val="80000"/>
              <a:buBlip>
                <a:blip r:embed="rId4"/>
              </a:buBlip>
            </a:pPr>
            <a:r>
              <a:rPr lang="de-DE" sz="1600" dirty="0">
                <a:latin typeface="Arial"/>
                <a:cs typeface="Arial"/>
              </a:rPr>
              <a:t>Engineering and Management</a:t>
            </a:r>
            <a:endParaRPr lang="de-DE" sz="1600" b="1" dirty="0">
              <a:latin typeface="Arial"/>
              <a:cs typeface="Arial"/>
            </a:endParaRPr>
          </a:p>
          <a:p>
            <a:endParaRPr lang="de-DE" sz="1400" dirty="0">
              <a:latin typeface="Arial Black"/>
              <a:cs typeface="Arial Black"/>
            </a:endParaRPr>
          </a:p>
        </p:txBody>
      </p:sp>
      <p:sp>
        <p:nvSpPr>
          <p:cNvPr id="16" name="Textplatzhalter 1"/>
          <p:cNvSpPr>
            <a:spLocks noGrp="1"/>
          </p:cNvSpPr>
          <p:nvPr>
            <p:ph type="body" sz="quarter" idx="11"/>
          </p:nvPr>
        </p:nvSpPr>
        <p:spPr>
          <a:xfrm>
            <a:off x="722313" y="946110"/>
            <a:ext cx="7772400" cy="477838"/>
          </a:xfrm>
        </p:spPr>
        <p:txBody>
          <a:bodyPr>
            <a:normAutofit fontScale="92500" lnSpcReduction="20000"/>
          </a:bodyPr>
          <a:lstStyle/>
          <a:p>
            <a:r>
              <a:rPr lang="de-DE" dirty="0"/>
              <a:t>CAMPUS LOTHSTRASSE</a:t>
            </a:r>
          </a:p>
        </p:txBody>
      </p:sp>
      <p:sp>
        <p:nvSpPr>
          <p:cNvPr id="17" name="Textplatzhalter 2"/>
          <p:cNvSpPr>
            <a:spLocks noGrp="1"/>
          </p:cNvSpPr>
          <p:nvPr>
            <p:ph type="body" sz="quarter" idx="13"/>
          </p:nvPr>
        </p:nvSpPr>
        <p:spPr>
          <a:xfrm>
            <a:off x="722313" y="505247"/>
            <a:ext cx="7772400" cy="477838"/>
          </a:xfrm>
        </p:spPr>
        <p:txBody>
          <a:bodyPr>
            <a:normAutofit fontScale="92500" lnSpcReduction="20000"/>
          </a:bodyPr>
          <a:lstStyle/>
          <a:p>
            <a:r>
              <a:rPr lang="de-DE" dirty="0"/>
              <a:t>MUAS</a:t>
            </a:r>
          </a:p>
        </p:txBody>
      </p:sp>
      <p:pic>
        <p:nvPicPr>
          <p:cNvPr id="9" name="Bild 8" descr="lothstr_201516_druck.pdf"/>
          <p:cNvPicPr>
            <a:picLocks noChangeAspect="1"/>
          </p:cNvPicPr>
          <p:nvPr/>
        </p:nvPicPr>
        <p:blipFill rotWithShape="1">
          <a:blip r:embed="rId5">
            <a:extLst>
              <a:ext uri="{28A0092B-C50C-407E-A947-70E740481C1C}">
                <a14:useLocalDpi xmlns:a14="http://schemas.microsoft.com/office/drawing/2010/main" val="0"/>
              </a:ext>
            </a:extLst>
          </a:blip>
          <a:srcRect l="24507" b="24736"/>
          <a:stretch/>
        </p:blipFill>
        <p:spPr>
          <a:xfrm>
            <a:off x="0" y="1340769"/>
            <a:ext cx="5436096" cy="5517232"/>
          </a:xfrm>
          <a:prstGeom prst="rect">
            <a:avLst/>
          </a:prstGeom>
        </p:spPr>
      </p:pic>
    </p:spTree>
    <p:extLst>
      <p:ext uri="{BB962C8B-B14F-4D97-AF65-F5344CB8AC3E}">
        <p14:creationId xmlns:p14="http://schemas.microsoft.com/office/powerpoint/2010/main" val="2808595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302909"/>
            <a:ext cx="3851920" cy="2551643"/>
          </a:xfrm>
          <a:prstGeom prst="rect">
            <a:avLst/>
          </a:prstGeom>
        </p:spPr>
      </p:pic>
      <p:sp>
        <p:nvSpPr>
          <p:cNvPr id="10" name="Textfeld 9"/>
          <p:cNvSpPr txBox="1"/>
          <p:nvPr/>
        </p:nvSpPr>
        <p:spPr>
          <a:xfrm>
            <a:off x="5150623" y="1772816"/>
            <a:ext cx="3813865" cy="2000548"/>
          </a:xfrm>
          <a:prstGeom prst="rect">
            <a:avLst/>
          </a:prstGeom>
          <a:noFill/>
        </p:spPr>
        <p:txBody>
          <a:bodyPr wrap="square" rtlCol="0">
            <a:spAutoFit/>
          </a:bodyPr>
          <a:lstStyle/>
          <a:p>
            <a:pPr marL="0" lvl="1"/>
            <a:r>
              <a:rPr lang="de-DE" sz="1600" b="1" dirty="0">
                <a:latin typeface="Arial"/>
                <a:cs typeface="Arial"/>
              </a:rPr>
              <a:t>Departments</a:t>
            </a:r>
          </a:p>
          <a:p>
            <a:pPr marL="0" lvl="1"/>
            <a:endParaRPr lang="de-DE" sz="1600" dirty="0">
              <a:latin typeface="Arial"/>
              <a:cs typeface="Arial"/>
            </a:endParaRPr>
          </a:p>
          <a:p>
            <a:pPr marL="285750" lvl="1" indent="-285750">
              <a:buClr>
                <a:srgbClr val="C00000"/>
              </a:buClr>
              <a:buSzPct val="80000"/>
              <a:buBlip>
                <a:blip r:embed="rId4"/>
              </a:buBlip>
            </a:pPr>
            <a:r>
              <a:rPr lang="de-DE" sz="1600" dirty="0">
                <a:latin typeface="Arial"/>
                <a:cs typeface="Arial"/>
              </a:rPr>
              <a:t>Design</a:t>
            </a:r>
          </a:p>
          <a:p>
            <a:pPr marL="285750" lvl="1" indent="-285750">
              <a:buClr>
                <a:srgbClr val="C00000"/>
              </a:buClr>
              <a:buSzPct val="80000"/>
              <a:buBlip>
                <a:blip r:embed="rId4"/>
              </a:buBlip>
            </a:pPr>
            <a:r>
              <a:rPr lang="de-DE" sz="1600" dirty="0">
                <a:latin typeface="Arial"/>
                <a:cs typeface="Arial"/>
              </a:rPr>
              <a:t>General and </a:t>
            </a:r>
            <a:br>
              <a:rPr lang="de-DE" sz="1600" dirty="0">
                <a:latin typeface="Arial"/>
                <a:cs typeface="Arial"/>
              </a:rPr>
            </a:br>
            <a:r>
              <a:rPr lang="de-DE" sz="1600" dirty="0" err="1">
                <a:latin typeface="Arial"/>
                <a:cs typeface="Arial"/>
              </a:rPr>
              <a:t>Interdisciplinary</a:t>
            </a:r>
            <a:r>
              <a:rPr lang="de-DE" sz="1600" dirty="0">
                <a:latin typeface="Arial"/>
                <a:cs typeface="Arial"/>
              </a:rPr>
              <a:t> Studies</a:t>
            </a:r>
          </a:p>
          <a:p>
            <a:pPr marL="285750" lvl="1" indent="-285750">
              <a:buClr>
                <a:srgbClr val="C00000"/>
              </a:buClr>
              <a:buSzPct val="80000"/>
              <a:buBlip>
                <a:blip r:embed="rId4"/>
              </a:buBlip>
            </a:pPr>
            <a:r>
              <a:rPr lang="de-DE" sz="1600" dirty="0" err="1">
                <a:latin typeface="Arial"/>
                <a:cs typeface="Arial"/>
              </a:rPr>
              <a:t>Tourism</a:t>
            </a:r>
            <a:endParaRPr lang="de-DE" sz="1600" dirty="0">
              <a:latin typeface="Arial"/>
              <a:cs typeface="Arial"/>
            </a:endParaRPr>
          </a:p>
          <a:p>
            <a:pPr marL="0" lvl="1"/>
            <a:endParaRPr lang="de-DE" sz="1400" b="1" dirty="0">
              <a:latin typeface="Arial"/>
              <a:cs typeface="Arial"/>
            </a:endParaRPr>
          </a:p>
          <a:p>
            <a:endParaRPr lang="de-DE" sz="1400" dirty="0">
              <a:latin typeface="Arial Black"/>
              <a:cs typeface="Arial Black"/>
            </a:endParaRPr>
          </a:p>
        </p:txBody>
      </p:sp>
      <p:sp>
        <p:nvSpPr>
          <p:cNvPr id="16" name="Textplatzhalter 1"/>
          <p:cNvSpPr>
            <a:spLocks noGrp="1"/>
          </p:cNvSpPr>
          <p:nvPr>
            <p:ph type="body" sz="quarter" idx="11"/>
          </p:nvPr>
        </p:nvSpPr>
        <p:spPr>
          <a:xfrm>
            <a:off x="722313" y="946110"/>
            <a:ext cx="7772400" cy="477838"/>
          </a:xfrm>
        </p:spPr>
        <p:txBody>
          <a:bodyPr>
            <a:normAutofit fontScale="92500" lnSpcReduction="20000"/>
          </a:bodyPr>
          <a:lstStyle/>
          <a:p>
            <a:r>
              <a:rPr lang="de-DE" dirty="0"/>
              <a:t>CAMPUS LOTHSTRASSE</a:t>
            </a:r>
          </a:p>
        </p:txBody>
      </p:sp>
      <p:sp>
        <p:nvSpPr>
          <p:cNvPr id="17" name="Textplatzhalter 2"/>
          <p:cNvSpPr>
            <a:spLocks noGrp="1"/>
          </p:cNvSpPr>
          <p:nvPr>
            <p:ph type="body" sz="quarter" idx="13"/>
          </p:nvPr>
        </p:nvSpPr>
        <p:spPr>
          <a:xfrm>
            <a:off x="722313" y="505247"/>
            <a:ext cx="7772400" cy="477838"/>
          </a:xfrm>
        </p:spPr>
        <p:txBody>
          <a:bodyPr>
            <a:normAutofit fontScale="92500" lnSpcReduction="20000"/>
          </a:bodyPr>
          <a:lstStyle/>
          <a:p>
            <a:r>
              <a:rPr lang="de-DE" dirty="0"/>
              <a:t>MUAS</a:t>
            </a:r>
          </a:p>
        </p:txBody>
      </p:sp>
      <p:pic>
        <p:nvPicPr>
          <p:cNvPr id="9" name="Bild 8" descr="lothstr_201516_druck.pdf"/>
          <p:cNvPicPr>
            <a:picLocks noChangeAspect="1"/>
          </p:cNvPicPr>
          <p:nvPr/>
        </p:nvPicPr>
        <p:blipFill rotWithShape="1">
          <a:blip r:embed="rId5">
            <a:extLst>
              <a:ext uri="{28A0092B-C50C-407E-A947-70E740481C1C}">
                <a14:useLocalDpi xmlns:a14="http://schemas.microsoft.com/office/drawing/2010/main" val="0"/>
              </a:ext>
            </a:extLst>
          </a:blip>
          <a:srcRect l="24507" b="24736"/>
          <a:stretch/>
        </p:blipFill>
        <p:spPr>
          <a:xfrm>
            <a:off x="0" y="1340769"/>
            <a:ext cx="5436096" cy="5517232"/>
          </a:xfrm>
          <a:prstGeom prst="rect">
            <a:avLst/>
          </a:prstGeom>
        </p:spPr>
      </p:pic>
    </p:spTree>
    <p:extLst>
      <p:ext uri="{BB962C8B-B14F-4D97-AF65-F5344CB8AC3E}">
        <p14:creationId xmlns:p14="http://schemas.microsoft.com/office/powerpoint/2010/main" val="3843539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descr="karlstr_201415.pdf"/>
          <p:cNvPicPr>
            <a:picLocks noChangeAspect="1"/>
          </p:cNvPicPr>
          <p:nvPr/>
        </p:nvPicPr>
        <p:blipFill rotWithShape="1">
          <a:blip r:embed="rId3">
            <a:alphaModFix/>
            <a:extLst>
              <a:ext uri="{28A0092B-C50C-407E-A947-70E740481C1C}">
                <a14:useLocalDpi xmlns:a14="http://schemas.microsoft.com/office/drawing/2010/main" val="0"/>
              </a:ext>
            </a:extLst>
          </a:blip>
          <a:srcRect l="8033" b="6642"/>
          <a:stretch/>
        </p:blipFill>
        <p:spPr>
          <a:xfrm>
            <a:off x="0" y="1412776"/>
            <a:ext cx="5364088" cy="5445224"/>
          </a:xfrm>
          <a:prstGeom prst="rect">
            <a:avLst/>
          </a:prstGeom>
        </p:spPr>
      </p:pic>
      <p:pic>
        <p:nvPicPr>
          <p:cNvPr id="4" name="Bi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4539618"/>
            <a:ext cx="3779911" cy="2318381"/>
          </a:xfrm>
          <a:prstGeom prst="rect">
            <a:avLst/>
          </a:prstGeom>
        </p:spPr>
      </p:pic>
      <p:sp>
        <p:nvSpPr>
          <p:cNvPr id="2" name="Textplatzhalter 1"/>
          <p:cNvSpPr>
            <a:spLocks noGrp="1"/>
          </p:cNvSpPr>
          <p:nvPr>
            <p:ph type="body" sz="quarter" idx="11"/>
          </p:nvPr>
        </p:nvSpPr>
        <p:spPr/>
        <p:txBody>
          <a:bodyPr>
            <a:normAutofit fontScale="92500" lnSpcReduction="20000"/>
          </a:bodyPr>
          <a:lstStyle/>
          <a:p>
            <a:r>
              <a:rPr lang="de-DE" dirty="0"/>
              <a:t>CAMPUS KARLSTRASSE</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sp>
        <p:nvSpPr>
          <p:cNvPr id="8" name="Textfeld 7"/>
          <p:cNvSpPr txBox="1"/>
          <p:nvPr/>
        </p:nvSpPr>
        <p:spPr>
          <a:xfrm>
            <a:off x="5148064" y="1772816"/>
            <a:ext cx="3096344" cy="1754326"/>
          </a:xfrm>
          <a:prstGeom prst="rect">
            <a:avLst/>
          </a:prstGeom>
          <a:noFill/>
        </p:spPr>
        <p:txBody>
          <a:bodyPr wrap="square" rtlCol="0">
            <a:spAutoFit/>
          </a:bodyPr>
          <a:lstStyle/>
          <a:p>
            <a:pPr marL="0" lvl="1"/>
            <a:r>
              <a:rPr lang="de-DE" sz="1600" b="1" dirty="0">
                <a:latin typeface="Arial"/>
                <a:cs typeface="Arial"/>
              </a:rPr>
              <a:t>Departments</a:t>
            </a:r>
          </a:p>
          <a:p>
            <a:pPr marL="0" lvl="1"/>
            <a:endParaRPr lang="de-DE" sz="1600" b="1" dirty="0">
              <a:latin typeface="Arial"/>
              <a:cs typeface="Arial"/>
            </a:endParaRPr>
          </a:p>
          <a:p>
            <a:pPr marL="285750" lvl="1" indent="-285750">
              <a:buClr>
                <a:srgbClr val="C00000"/>
              </a:buClr>
              <a:buFont typeface="Wingdings" panose="05000000000000000000" pitchFamily="2" charset="2"/>
              <a:buChar char="§"/>
            </a:pPr>
            <a:r>
              <a:rPr lang="de-DE" sz="1600" dirty="0" err="1">
                <a:latin typeface="Arial"/>
                <a:cs typeface="Arial"/>
              </a:rPr>
              <a:t>Architecture</a:t>
            </a:r>
            <a:endParaRPr lang="de-DE" sz="1600" dirty="0">
              <a:latin typeface="Arial"/>
              <a:cs typeface="Arial"/>
            </a:endParaRPr>
          </a:p>
          <a:p>
            <a:pPr marL="285750" lvl="1" indent="-285750">
              <a:buClr>
                <a:srgbClr val="C00000"/>
              </a:buClr>
              <a:buFont typeface="Wingdings" panose="05000000000000000000" pitchFamily="2" charset="2"/>
              <a:buChar char="§"/>
            </a:pPr>
            <a:r>
              <a:rPr lang="de-DE" sz="1600" dirty="0" err="1">
                <a:latin typeface="Arial"/>
                <a:cs typeface="Arial"/>
              </a:rPr>
              <a:t>Civil</a:t>
            </a:r>
            <a:r>
              <a:rPr lang="de-DE" sz="1600" dirty="0">
                <a:latin typeface="Arial"/>
                <a:cs typeface="Arial"/>
              </a:rPr>
              <a:t> Engineering</a:t>
            </a:r>
          </a:p>
          <a:p>
            <a:pPr marL="285750" lvl="1" indent="-285750">
              <a:buClr>
                <a:srgbClr val="C00000"/>
              </a:buClr>
              <a:buFont typeface="Wingdings" panose="05000000000000000000" pitchFamily="2" charset="2"/>
              <a:buChar char="§"/>
            </a:pPr>
            <a:r>
              <a:rPr lang="de-DE" sz="1600" dirty="0" err="1">
                <a:latin typeface="Arial"/>
                <a:cs typeface="Arial"/>
              </a:rPr>
              <a:t>Geoinformatics</a:t>
            </a:r>
            <a:endParaRPr lang="de-DE" sz="1600" dirty="0">
              <a:latin typeface="Arial"/>
              <a:cs typeface="Arial"/>
            </a:endParaRPr>
          </a:p>
          <a:p>
            <a:pPr marL="0" lvl="1"/>
            <a:endParaRPr lang="de-DE" sz="1400" b="1" dirty="0">
              <a:latin typeface="Arial"/>
              <a:cs typeface="Arial"/>
            </a:endParaRPr>
          </a:p>
          <a:p>
            <a:pPr marL="0" lvl="1"/>
            <a:endParaRPr lang="de-DE" sz="1400" b="1" dirty="0">
              <a:latin typeface="Arial"/>
              <a:cs typeface="Arial"/>
            </a:endParaRPr>
          </a:p>
        </p:txBody>
      </p:sp>
    </p:spTree>
    <p:extLst>
      <p:ext uri="{BB962C8B-B14F-4D97-AF65-F5344CB8AC3E}">
        <p14:creationId xmlns:p14="http://schemas.microsoft.com/office/powerpoint/2010/main" val="2987651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pasing_201415.pdf"/>
          <p:cNvPicPr>
            <a:picLocks noChangeAspect="1"/>
          </p:cNvPicPr>
          <p:nvPr/>
        </p:nvPicPr>
        <p:blipFill rotWithShape="1">
          <a:blip r:embed="rId3">
            <a:alphaModFix/>
            <a:extLst>
              <a:ext uri="{28A0092B-C50C-407E-A947-70E740481C1C}">
                <a14:useLocalDpi xmlns:a14="http://schemas.microsoft.com/office/drawing/2010/main" val="0"/>
              </a:ext>
            </a:extLst>
          </a:blip>
          <a:srcRect l="6885" b="6725"/>
          <a:stretch/>
        </p:blipFill>
        <p:spPr>
          <a:xfrm>
            <a:off x="0" y="1484784"/>
            <a:ext cx="5364087" cy="5373216"/>
          </a:xfrm>
          <a:prstGeom prst="rect">
            <a:avLst/>
          </a:prstGeom>
        </p:spPr>
      </p:pic>
      <p:pic>
        <p:nvPicPr>
          <p:cNvPr id="5" name="Bi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332" y="4539619"/>
            <a:ext cx="3763667" cy="2318382"/>
          </a:xfrm>
          <a:prstGeom prst="rect">
            <a:avLst/>
          </a:prstGeom>
        </p:spPr>
      </p:pic>
      <p:sp>
        <p:nvSpPr>
          <p:cNvPr id="2" name="Textplatzhalter 1"/>
          <p:cNvSpPr>
            <a:spLocks noGrp="1"/>
          </p:cNvSpPr>
          <p:nvPr>
            <p:ph type="body" sz="quarter" idx="11"/>
          </p:nvPr>
        </p:nvSpPr>
        <p:spPr>
          <a:xfrm>
            <a:off x="722313" y="946110"/>
            <a:ext cx="7772400" cy="898714"/>
          </a:xfrm>
        </p:spPr>
        <p:txBody>
          <a:bodyPr>
            <a:normAutofit/>
          </a:bodyPr>
          <a:lstStyle/>
          <a:p>
            <a:r>
              <a:rPr lang="de-DE" dirty="0"/>
              <a:t>PASING CAMPUS</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sp>
        <p:nvSpPr>
          <p:cNvPr id="10" name="Textfeld 9"/>
          <p:cNvSpPr txBox="1"/>
          <p:nvPr/>
        </p:nvSpPr>
        <p:spPr>
          <a:xfrm>
            <a:off x="5148063" y="1772816"/>
            <a:ext cx="3346649" cy="1508105"/>
          </a:xfrm>
          <a:prstGeom prst="rect">
            <a:avLst/>
          </a:prstGeom>
          <a:noFill/>
        </p:spPr>
        <p:txBody>
          <a:bodyPr wrap="square" rtlCol="0">
            <a:spAutoFit/>
          </a:bodyPr>
          <a:lstStyle/>
          <a:p>
            <a:pPr marL="0" lvl="1"/>
            <a:r>
              <a:rPr lang="de-DE" sz="1600" b="1" dirty="0">
                <a:latin typeface="Arial"/>
                <a:cs typeface="Arial"/>
              </a:rPr>
              <a:t>Departments</a:t>
            </a:r>
          </a:p>
          <a:p>
            <a:pPr marL="0" lvl="1"/>
            <a:endParaRPr lang="de-DE" sz="1600" b="1" dirty="0">
              <a:latin typeface="Arial"/>
              <a:cs typeface="Arial"/>
            </a:endParaRPr>
          </a:p>
          <a:p>
            <a:pPr marL="285750" lvl="1" indent="-285750">
              <a:buClr>
                <a:srgbClr val="C00000"/>
              </a:buClr>
              <a:buFont typeface="Wingdings" panose="05000000000000000000" pitchFamily="2" charset="2"/>
              <a:buChar char="§"/>
            </a:pPr>
            <a:r>
              <a:rPr lang="de-DE" sz="1600" dirty="0">
                <a:latin typeface="Arial"/>
                <a:cs typeface="Arial"/>
              </a:rPr>
              <a:t>Business Administration</a:t>
            </a:r>
          </a:p>
          <a:p>
            <a:pPr marL="285750" lvl="1" indent="-285750">
              <a:buClr>
                <a:srgbClr val="C00000"/>
              </a:buClr>
              <a:buFont typeface="Wingdings" panose="05000000000000000000" pitchFamily="2" charset="2"/>
              <a:buChar char="§"/>
            </a:pPr>
            <a:r>
              <a:rPr lang="de-DE" sz="1600" dirty="0">
                <a:latin typeface="Arial"/>
                <a:cs typeface="Arial"/>
              </a:rPr>
              <a:t>Applied </a:t>
            </a:r>
            <a:r>
              <a:rPr lang="de-DE" sz="1600" dirty="0" err="1">
                <a:latin typeface="Arial"/>
                <a:cs typeface="Arial"/>
              </a:rPr>
              <a:t>Social</a:t>
            </a:r>
            <a:r>
              <a:rPr lang="de-DE" sz="1600" dirty="0">
                <a:latin typeface="Arial"/>
                <a:cs typeface="Arial"/>
              </a:rPr>
              <a:t> </a:t>
            </a:r>
            <a:r>
              <a:rPr lang="de-DE" sz="1600" dirty="0" err="1">
                <a:latin typeface="Arial"/>
                <a:cs typeface="Arial"/>
              </a:rPr>
              <a:t>Sciences</a:t>
            </a:r>
            <a:endParaRPr lang="de-DE" sz="1600" dirty="0">
              <a:latin typeface="Arial"/>
              <a:cs typeface="Arial"/>
            </a:endParaRPr>
          </a:p>
          <a:p>
            <a:pPr marL="0" lvl="1"/>
            <a:endParaRPr lang="de-DE" sz="1400" b="1" dirty="0">
              <a:latin typeface="Arial"/>
              <a:cs typeface="Arial"/>
            </a:endParaRPr>
          </a:p>
          <a:p>
            <a:pPr marL="0" lvl="1"/>
            <a:endParaRPr lang="de-DE" sz="1400" b="1" dirty="0">
              <a:latin typeface="Arial"/>
              <a:cs typeface="Arial"/>
            </a:endParaRPr>
          </a:p>
        </p:txBody>
      </p:sp>
    </p:spTree>
    <p:extLst>
      <p:ext uri="{BB962C8B-B14F-4D97-AF65-F5344CB8AC3E}">
        <p14:creationId xmlns:p14="http://schemas.microsoft.com/office/powerpoint/2010/main" val="3111376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descr="pasing_201415.pdf"/>
          <p:cNvPicPr>
            <a:picLocks noChangeAspect="1"/>
          </p:cNvPicPr>
          <p:nvPr/>
        </p:nvPicPr>
        <p:blipFill rotWithShape="1">
          <a:blip r:embed="rId3">
            <a:alphaModFix/>
            <a:extLst>
              <a:ext uri="{28A0092B-C50C-407E-A947-70E740481C1C}">
                <a14:useLocalDpi xmlns:a14="http://schemas.microsoft.com/office/drawing/2010/main" val="0"/>
              </a:ext>
            </a:extLst>
          </a:blip>
          <a:srcRect l="6885" b="6725"/>
          <a:stretch/>
        </p:blipFill>
        <p:spPr>
          <a:xfrm>
            <a:off x="0" y="1484784"/>
            <a:ext cx="5364087" cy="5373216"/>
          </a:xfrm>
          <a:prstGeom prst="rect">
            <a:avLst/>
          </a:prstGeom>
        </p:spPr>
      </p:pic>
      <p:pic>
        <p:nvPicPr>
          <p:cNvPr id="5" name="Bi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2139" y="4539619"/>
            <a:ext cx="3711861" cy="2318382"/>
          </a:xfrm>
          <a:prstGeom prst="rect">
            <a:avLst/>
          </a:prstGeom>
        </p:spPr>
      </p:pic>
      <p:sp>
        <p:nvSpPr>
          <p:cNvPr id="2" name="Textplatzhalter 1"/>
          <p:cNvSpPr>
            <a:spLocks noGrp="1"/>
          </p:cNvSpPr>
          <p:nvPr>
            <p:ph type="body" sz="quarter" idx="11"/>
          </p:nvPr>
        </p:nvSpPr>
        <p:spPr>
          <a:xfrm>
            <a:off x="722313" y="946110"/>
            <a:ext cx="7772400" cy="898714"/>
          </a:xfrm>
        </p:spPr>
        <p:txBody>
          <a:bodyPr>
            <a:normAutofit/>
          </a:bodyPr>
          <a:lstStyle/>
          <a:p>
            <a:r>
              <a:rPr lang="de-DE" dirty="0"/>
              <a:t>DEPARTMENT OF XX</a:t>
            </a:r>
          </a:p>
        </p:txBody>
      </p:sp>
      <p:sp>
        <p:nvSpPr>
          <p:cNvPr id="3" name="Textplatzhalter 2"/>
          <p:cNvSpPr>
            <a:spLocks noGrp="1"/>
          </p:cNvSpPr>
          <p:nvPr>
            <p:ph type="body" sz="quarter" idx="13"/>
          </p:nvPr>
        </p:nvSpPr>
        <p:spPr/>
        <p:txBody>
          <a:bodyPr>
            <a:normAutofit fontScale="92500" lnSpcReduction="20000"/>
          </a:bodyPr>
          <a:lstStyle/>
          <a:p>
            <a:r>
              <a:rPr lang="de-DE" dirty="0"/>
              <a:t>CAMPUS XX</a:t>
            </a:r>
          </a:p>
        </p:txBody>
      </p:sp>
      <p:sp>
        <p:nvSpPr>
          <p:cNvPr id="10" name="Textfeld 9"/>
          <p:cNvSpPr txBox="1"/>
          <p:nvPr/>
        </p:nvSpPr>
        <p:spPr>
          <a:xfrm>
            <a:off x="5148064" y="1772816"/>
            <a:ext cx="2178802" cy="1323439"/>
          </a:xfrm>
          <a:prstGeom prst="rect">
            <a:avLst/>
          </a:prstGeom>
          <a:noFill/>
        </p:spPr>
        <p:txBody>
          <a:bodyPr wrap="none" rtlCol="0">
            <a:spAutoFit/>
          </a:bodyPr>
          <a:lstStyle/>
          <a:p>
            <a:pPr marL="0" lvl="1"/>
            <a:r>
              <a:rPr lang="de-DE" sz="1600" b="1" dirty="0" err="1">
                <a:latin typeface="Arial"/>
                <a:cs typeface="Arial"/>
              </a:rPr>
              <a:t>Degree</a:t>
            </a:r>
            <a:r>
              <a:rPr lang="de-DE" sz="1600" b="1" dirty="0">
                <a:latin typeface="Arial"/>
                <a:cs typeface="Arial"/>
              </a:rPr>
              <a:t> </a:t>
            </a:r>
            <a:r>
              <a:rPr lang="de-DE" sz="1600" b="1" dirty="0" err="1">
                <a:latin typeface="Arial"/>
                <a:cs typeface="Arial"/>
              </a:rPr>
              <a:t>programmes</a:t>
            </a:r>
            <a:endParaRPr lang="de-DE" sz="1600" b="1" dirty="0">
              <a:latin typeface="Arial"/>
              <a:cs typeface="Arial"/>
            </a:endParaRPr>
          </a:p>
          <a:p>
            <a:pPr marL="0" lvl="1"/>
            <a:endParaRPr lang="de-DE" sz="1600" b="1" dirty="0">
              <a:latin typeface="Arial"/>
              <a:cs typeface="Arial"/>
            </a:endParaRPr>
          </a:p>
          <a:p>
            <a:pPr marL="285750" lvl="1" indent="-285750">
              <a:buClr>
                <a:srgbClr val="C00000"/>
              </a:buClr>
              <a:buFont typeface="Wingdings" panose="05000000000000000000" pitchFamily="2" charset="2"/>
              <a:buChar char="§"/>
            </a:pPr>
            <a:r>
              <a:rPr lang="de-DE" sz="1600" dirty="0" err="1">
                <a:latin typeface="Arial"/>
                <a:cs typeface="Arial"/>
              </a:rPr>
              <a:t>Xx</a:t>
            </a:r>
            <a:endParaRPr lang="de-DE" sz="1600" dirty="0">
              <a:latin typeface="Arial"/>
              <a:cs typeface="Arial"/>
            </a:endParaRPr>
          </a:p>
          <a:p>
            <a:pPr marL="285750" lvl="1" indent="-285750">
              <a:buClr>
                <a:srgbClr val="C00000"/>
              </a:buClr>
              <a:buFont typeface="Wingdings" panose="05000000000000000000" pitchFamily="2" charset="2"/>
              <a:buChar char="§"/>
            </a:pPr>
            <a:r>
              <a:rPr lang="de-DE" sz="1600" dirty="0" err="1">
                <a:latin typeface="Arial"/>
                <a:cs typeface="Arial"/>
              </a:rPr>
              <a:t>Xx</a:t>
            </a:r>
            <a:endParaRPr lang="de-DE" sz="1600" dirty="0">
              <a:latin typeface="Arial"/>
              <a:cs typeface="Arial"/>
            </a:endParaRPr>
          </a:p>
          <a:p>
            <a:pPr marL="285750" lvl="1" indent="-285750">
              <a:buClr>
                <a:srgbClr val="C00000"/>
              </a:buClr>
              <a:buFont typeface="Wingdings" panose="05000000000000000000" pitchFamily="2" charset="2"/>
              <a:buChar char="§"/>
            </a:pPr>
            <a:r>
              <a:rPr lang="de-DE" sz="1600" dirty="0">
                <a:latin typeface="Arial"/>
                <a:cs typeface="Arial"/>
              </a:rPr>
              <a:t>xx</a:t>
            </a:r>
          </a:p>
        </p:txBody>
      </p:sp>
    </p:spTree>
    <p:extLst>
      <p:ext uri="{BB962C8B-B14F-4D97-AF65-F5344CB8AC3E}">
        <p14:creationId xmlns:p14="http://schemas.microsoft.com/office/powerpoint/2010/main" val="1644164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722313" y="438572"/>
            <a:ext cx="7772400" cy="477838"/>
          </a:xfrm>
        </p:spPr>
        <p:txBody>
          <a:bodyPr>
            <a:normAutofit fontScale="92500" lnSpcReduction="20000"/>
          </a:bodyPr>
          <a:lstStyle/>
          <a:p>
            <a:pPr marL="0" indent="0" algn="l" defTabSz="457200">
              <a:spcBef>
                <a:spcPts val="768"/>
              </a:spcBef>
              <a:buNone/>
            </a:pPr>
            <a:r>
              <a:rPr lang="de-DE" dirty="0">
                <a:solidFill>
                  <a:srgbClr val="DC052D"/>
                </a:solidFill>
              </a:rPr>
              <a:t>RANKINGS</a:t>
            </a:r>
            <a:endParaRPr lang="de-DE" sz="3200" b="1" i="0" dirty="0">
              <a:solidFill>
                <a:srgbClr val="DC052D"/>
              </a:solidFill>
              <a:latin typeface="Arial"/>
              <a:ea typeface="+mn-ea"/>
              <a:cs typeface="Arial"/>
            </a:endParaRPr>
          </a:p>
        </p:txBody>
      </p:sp>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sp>
        <p:nvSpPr>
          <p:cNvPr id="6" name="Textfeld 5"/>
          <p:cNvSpPr txBox="1"/>
          <p:nvPr/>
        </p:nvSpPr>
        <p:spPr>
          <a:xfrm>
            <a:off x="714475" y="2102643"/>
            <a:ext cx="5175249" cy="4401205"/>
          </a:xfrm>
          <a:prstGeom prst="rect">
            <a:avLst/>
          </a:prstGeom>
          <a:noFill/>
        </p:spPr>
        <p:txBody>
          <a:bodyPr wrap="square" numCol="1" rtlCol="0">
            <a:spAutoFit/>
          </a:bodyPr>
          <a:lstStyle/>
          <a:p>
            <a:r>
              <a:rPr lang="de-DE" sz="2000" b="1" dirty="0">
                <a:latin typeface="Arial" panose="020B0604020202020204" pitchFamily="34" charset="0"/>
                <a:cs typeface="Arial" panose="020B0604020202020204" pitchFamily="34" charset="0"/>
              </a:rPr>
              <a:t>Gründungsradar Stifterverband:</a:t>
            </a:r>
          </a:p>
          <a:p>
            <a:r>
              <a:rPr lang="de-DE" dirty="0">
                <a:latin typeface="Arial" panose="020B0604020202020204" pitchFamily="34" charset="0"/>
                <a:cs typeface="Arial" panose="020B0604020202020204" pitchFamily="34" charset="0"/>
              </a:rPr>
              <a:t>(Entrepreneurship </a:t>
            </a:r>
            <a:r>
              <a:rPr lang="de-DE" dirty="0" err="1">
                <a:latin typeface="Arial" panose="020B0604020202020204" pitchFamily="34" charset="0"/>
                <a:cs typeface="Arial" panose="020B0604020202020204" pitchFamily="34" charset="0"/>
              </a:rPr>
              <a:t>nationwide</a:t>
            </a:r>
            <a:r>
              <a:rPr lang="de-DE" dirty="0">
                <a:latin typeface="Arial" panose="020B0604020202020204" pitchFamily="34" charset="0"/>
                <a:cs typeface="Arial" panose="020B0604020202020204" pitchFamily="34" charset="0"/>
              </a:rPr>
              <a:t>)</a:t>
            </a:r>
          </a:p>
          <a:p>
            <a:endParaRPr lang="de-DE"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a:p>
            <a:r>
              <a:rPr lang="de-DE" sz="2000" b="1" dirty="0">
                <a:latin typeface="Arial" panose="020B0604020202020204" pitchFamily="34" charset="0"/>
                <a:cs typeface="Arial" panose="020B0604020202020204" pitchFamily="34" charset="0"/>
              </a:rPr>
              <a:t>U-Multirank:</a:t>
            </a:r>
          </a:p>
          <a:p>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worldwide</a:t>
            </a:r>
            <a:r>
              <a:rPr lang="de-DE" dirty="0">
                <a:latin typeface="Arial" panose="020B0604020202020204" pitchFamily="34" charset="0"/>
                <a:cs typeface="Arial" panose="020B0604020202020204" pitchFamily="34" charset="0"/>
              </a:rPr>
              <a:t>)</a:t>
            </a:r>
          </a:p>
          <a:p>
            <a:pPr marL="742950" lvl="1" indent="-285750">
              <a:buSzPct val="80000"/>
              <a:buBlip>
                <a:blip r:embed="rId2"/>
              </a:buBlip>
            </a:pPr>
            <a:r>
              <a:rPr lang="de-DE" dirty="0">
                <a:latin typeface="Arial" panose="020B0604020202020204" pitchFamily="34" charset="0"/>
                <a:cs typeface="Arial" panose="020B0604020202020204" pitchFamily="34" charset="0"/>
              </a:rPr>
              <a:t>Co-</a:t>
            </a:r>
            <a:r>
              <a:rPr lang="de-DE" dirty="0" err="1">
                <a:latin typeface="Arial" panose="020B0604020202020204" pitchFamily="34" charset="0"/>
                <a:cs typeface="Arial" panose="020B0604020202020204" pitchFamily="34" charset="0"/>
              </a:rPr>
              <a:t>publications</a:t>
            </a:r>
            <a:r>
              <a:rPr lang="de-DE" dirty="0">
                <a:latin typeface="Arial" panose="020B0604020202020204" pitchFamily="34" charset="0"/>
                <a:cs typeface="Arial" panose="020B0604020202020204" pitchFamily="34" charset="0"/>
              </a:rPr>
              <a:t> with industrial partners, worldwide, including universities:</a:t>
            </a:r>
          </a:p>
          <a:p>
            <a:pPr marL="742950" lvl="1" indent="-285750">
              <a:buSzPct val="80000"/>
              <a:buBlip>
                <a:blip r:embed="rId2"/>
              </a:buBlip>
            </a:pPr>
            <a:r>
              <a:rPr lang="de-DE" dirty="0">
                <a:latin typeface="Arial" panose="020B0604020202020204" pitchFamily="34" charset="0"/>
                <a:cs typeface="Arial" panose="020B0604020202020204" pitchFamily="34" charset="0"/>
              </a:rPr>
              <a:t>Publications with regional businesses, nationwide, including universities:	</a:t>
            </a:r>
            <a:r>
              <a:rPr lang="de-DE" sz="2000" dirty="0">
                <a:latin typeface="Arial" panose="020B0604020202020204" pitchFamily="34" charset="0"/>
                <a:cs typeface="Arial" panose="020B0604020202020204" pitchFamily="34" charset="0"/>
              </a:rPr>
              <a:t>	</a:t>
            </a:r>
          </a:p>
          <a:p>
            <a:r>
              <a:rPr lang="de-DE" sz="2000" dirty="0">
                <a:latin typeface="Arial" panose="020B0604020202020204" pitchFamily="34" charset="0"/>
                <a:cs typeface="Arial" panose="020B0604020202020204" pitchFamily="34" charset="0"/>
              </a:rPr>
              <a:t>		    </a:t>
            </a:r>
          </a:p>
          <a:p>
            <a:endParaRPr lang="de-DE" sz="1600" dirty="0">
              <a:latin typeface="Arial" panose="020B0604020202020204" pitchFamily="34" charset="0"/>
              <a:cs typeface="Arial" panose="020B0604020202020204" pitchFamily="34" charset="0"/>
            </a:endParaRPr>
          </a:p>
        </p:txBody>
      </p:sp>
      <p:sp>
        <p:nvSpPr>
          <p:cNvPr id="8" name="Textfeld 7"/>
          <p:cNvSpPr txBox="1"/>
          <p:nvPr/>
        </p:nvSpPr>
        <p:spPr>
          <a:xfrm>
            <a:off x="6648445" y="2102643"/>
            <a:ext cx="4410075" cy="4593565"/>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1 (2016)</a:t>
            </a:r>
          </a:p>
          <a:p>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2 (2013)</a:t>
            </a:r>
          </a:p>
          <a:p>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1 (2012)    </a:t>
            </a:r>
          </a:p>
          <a:p>
            <a:endParaRPr lang="de-DE" dirty="0"/>
          </a:p>
          <a:p>
            <a:endParaRPr lang="de-DE"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No. 3 (2015)</a:t>
            </a:r>
          </a:p>
          <a:p>
            <a:endParaRPr lang="de-DE" sz="1600"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No. 2 (2015)</a:t>
            </a:r>
          </a:p>
          <a:p>
            <a:endParaRPr lang="de-DE"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050" dirty="0">
              <a:latin typeface="Arial" panose="020B0604020202020204" pitchFamily="34" charset="0"/>
              <a:cs typeface="Arial" panose="020B0604020202020204" pitchFamily="34" charset="0"/>
            </a:endParaRPr>
          </a:p>
        </p:txBody>
      </p:sp>
      <p:cxnSp>
        <p:nvCxnSpPr>
          <p:cNvPr id="9" name="Gerade Verbindung 8"/>
          <p:cNvCxnSpPr/>
          <p:nvPr/>
        </p:nvCxnSpPr>
        <p:spPr>
          <a:xfrm>
            <a:off x="838300" y="3535917"/>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a:off x="884338" y="6064567"/>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38300" y="1621392"/>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AutoShape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1" name="AutoShape 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2" name="AutoShape 10" descr="Logo Stifterverba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776710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722313" y="438572"/>
            <a:ext cx="7772400" cy="477838"/>
          </a:xfrm>
        </p:spPr>
        <p:txBody>
          <a:bodyPr>
            <a:normAutofit fontScale="92500" lnSpcReduction="20000"/>
          </a:bodyPr>
          <a:lstStyle/>
          <a:p>
            <a:pPr marL="0" indent="0" algn="l" defTabSz="457200">
              <a:spcBef>
                <a:spcPts val="768"/>
              </a:spcBef>
              <a:buNone/>
            </a:pPr>
            <a:r>
              <a:rPr lang="de-DE" dirty="0">
                <a:solidFill>
                  <a:srgbClr val="DC052D"/>
                </a:solidFill>
              </a:rPr>
              <a:t>RANKINGS</a:t>
            </a:r>
            <a:endParaRPr lang="de-DE" sz="3200" b="1" i="0" dirty="0">
              <a:solidFill>
                <a:srgbClr val="DC052D"/>
              </a:solidFill>
              <a:latin typeface="Arial"/>
              <a:ea typeface="+mn-ea"/>
              <a:cs typeface="Arial"/>
            </a:endParaRPr>
          </a:p>
        </p:txBody>
      </p:sp>
      <p:sp>
        <p:nvSpPr>
          <p:cNvPr id="5" name="Textfeld 4"/>
          <p:cNvSpPr txBox="1"/>
          <p:nvPr/>
        </p:nvSpPr>
        <p:spPr>
          <a:xfrm>
            <a:off x="1143000" y="2409825"/>
            <a:ext cx="5067300" cy="369332"/>
          </a:xfrm>
          <a:prstGeom prst="rect">
            <a:avLst/>
          </a:prstGeom>
          <a:noFill/>
        </p:spPr>
        <p:txBody>
          <a:bodyPr wrap="square" rtlCol="0">
            <a:spAutoFit/>
          </a:bodyPr>
          <a:lstStyle/>
          <a:p>
            <a:endParaRPr lang="de-DE" dirty="0"/>
          </a:p>
        </p:txBody>
      </p:sp>
      <p:sp>
        <p:nvSpPr>
          <p:cNvPr id="6" name="Textfeld 5"/>
          <p:cNvSpPr txBox="1"/>
          <p:nvPr/>
        </p:nvSpPr>
        <p:spPr>
          <a:xfrm>
            <a:off x="714474" y="1435893"/>
            <a:ext cx="6377805" cy="4062651"/>
          </a:xfrm>
          <a:prstGeom prst="rect">
            <a:avLst/>
          </a:prstGeom>
          <a:noFill/>
        </p:spPr>
        <p:txBody>
          <a:bodyPr wrap="square" numCol="1" rtlCol="0">
            <a:spAutoFit/>
          </a:bodyPr>
          <a:lstStyle/>
          <a:p>
            <a:r>
              <a:rPr lang="de-DE" sz="1600" dirty="0">
                <a:latin typeface="Arial" panose="020B0604020202020204" pitchFamily="34" charset="0"/>
                <a:cs typeface="Arial" panose="020B0604020202020204" pitchFamily="34" charset="0"/>
              </a:rPr>
              <a:t>			 </a:t>
            </a:r>
          </a:p>
          <a:p>
            <a:r>
              <a:rPr lang="de-DE" sz="2000" b="1" dirty="0">
                <a:latin typeface="Arial" panose="020B0604020202020204" pitchFamily="34" charset="0"/>
                <a:cs typeface="Arial" panose="020B0604020202020204" pitchFamily="34" charset="0"/>
              </a:rPr>
              <a:t>Wirtschaftswoche/Universum University Ranking</a:t>
            </a:r>
          </a:p>
          <a:p>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nationwide</a:t>
            </a:r>
            <a:r>
              <a:rPr lang="de-DE" dirty="0">
                <a:latin typeface="Arial" panose="020B0604020202020204" pitchFamily="34" charset="0"/>
                <a:cs typeface="Arial" panose="020B0604020202020204" pitchFamily="34" charset="0"/>
              </a:rPr>
              <a:t>)</a:t>
            </a:r>
          </a:p>
          <a:p>
            <a:r>
              <a:rPr lang="de-DE" sz="2000" dirty="0">
                <a:latin typeface="Arial" panose="020B0604020202020204" pitchFamily="34" charset="0"/>
                <a:cs typeface="Arial" panose="020B0604020202020204" pitchFamily="34" charset="0"/>
              </a:rPr>
              <a:t>	</a:t>
            </a:r>
          </a:p>
          <a:p>
            <a:pPr marL="742950" lvl="1" indent="-285750">
              <a:buSzPct val="80000"/>
              <a:buBlip>
                <a:blip r:embed="rId3"/>
              </a:buBlip>
            </a:pPr>
            <a:r>
              <a:rPr lang="de-DE" dirty="0" err="1">
                <a:latin typeface="Arial" panose="020B0604020202020204" pitchFamily="34" charset="0"/>
                <a:cs typeface="Arial" panose="020B0604020202020204" pitchFamily="34" charset="0"/>
              </a:rPr>
              <a:t>Electrical</a:t>
            </a:r>
            <a:r>
              <a:rPr lang="de-DE" dirty="0">
                <a:latin typeface="Arial" panose="020B0604020202020204" pitchFamily="34" charset="0"/>
                <a:cs typeface="Arial" panose="020B0604020202020204" pitchFamily="34" charset="0"/>
              </a:rPr>
              <a:t> Engineering:</a:t>
            </a:r>
          </a:p>
          <a:p>
            <a:pPr marL="742950" lvl="1" indent="-285750">
              <a:buSzPct val="80000"/>
              <a:buBlip>
                <a:blip r:embed="rId3"/>
              </a:buBlip>
            </a:pPr>
            <a:r>
              <a:rPr lang="de-DE" dirty="0">
                <a:latin typeface="Arial" panose="020B0604020202020204" pitchFamily="34" charset="0"/>
                <a:cs typeface="Arial" panose="020B0604020202020204" pitchFamily="34" charset="0"/>
              </a:rPr>
              <a:t>Computer Science:</a:t>
            </a:r>
          </a:p>
          <a:p>
            <a:pPr marL="742950" lvl="1" indent="-285750">
              <a:buSzPct val="80000"/>
              <a:buBlip>
                <a:blip r:embed="rId3"/>
              </a:buBlip>
            </a:pPr>
            <a:r>
              <a:rPr lang="de-DE" dirty="0" err="1">
                <a:latin typeface="Arial" panose="020B0604020202020204" pitchFamily="34" charset="0"/>
                <a:cs typeface="Arial" panose="020B0604020202020204" pitchFamily="34" charset="0"/>
              </a:rPr>
              <a:t>Mechanical</a:t>
            </a:r>
            <a:r>
              <a:rPr lang="de-DE" dirty="0">
                <a:latin typeface="Arial" panose="020B0604020202020204" pitchFamily="34" charset="0"/>
                <a:cs typeface="Arial" panose="020B0604020202020204" pitchFamily="34" charset="0"/>
              </a:rPr>
              <a:t> Engineering:</a:t>
            </a:r>
          </a:p>
          <a:p>
            <a:pPr marL="742950" lvl="1" indent="-285750">
              <a:buSzPct val="80000"/>
              <a:buBlip>
                <a:blip r:embed="rId3"/>
              </a:buBlip>
            </a:pPr>
            <a:r>
              <a:rPr lang="de-DE" dirty="0">
                <a:latin typeface="Arial" panose="020B0604020202020204" pitchFamily="34" charset="0"/>
                <a:cs typeface="Arial" panose="020B0604020202020204" pitchFamily="34" charset="0"/>
              </a:rPr>
              <a:t>Information Systems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Management:</a:t>
            </a:r>
          </a:p>
          <a:p>
            <a:pPr marL="742950" lvl="1" indent="-285750">
              <a:buSzPct val="80000"/>
              <a:buBlip>
                <a:blip r:embed="rId3"/>
              </a:buBlip>
            </a:pPr>
            <a:r>
              <a:rPr lang="de-DE" dirty="0">
                <a:latin typeface="Arial" panose="020B0604020202020204" pitchFamily="34" charset="0"/>
                <a:cs typeface="Arial" panose="020B0604020202020204" pitchFamily="34" charset="0"/>
              </a:rPr>
              <a:t>Engineering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Management:</a:t>
            </a:r>
          </a:p>
          <a:p>
            <a:pPr lvl="1"/>
            <a:endParaRPr lang="de-DE" sz="2000" dirty="0">
              <a:latin typeface="Arial" panose="020B0604020202020204" pitchFamily="34" charset="0"/>
              <a:cs typeface="Arial" panose="020B0604020202020204" pitchFamily="34" charset="0"/>
            </a:endParaRPr>
          </a:p>
          <a:p>
            <a:pPr lvl="1"/>
            <a:endParaRPr lang="de-DE" sz="1400" dirty="0">
              <a:latin typeface="Arial" panose="020B0604020202020204" pitchFamily="34" charset="0"/>
              <a:cs typeface="Arial" panose="020B0604020202020204" pitchFamily="34" charset="0"/>
            </a:endParaRPr>
          </a:p>
          <a:p>
            <a:endParaRPr lang="de-DE" sz="2000" b="1" dirty="0">
              <a:latin typeface="Arial" panose="020B0604020202020204" pitchFamily="34" charset="0"/>
              <a:cs typeface="Arial" panose="020B0604020202020204" pitchFamily="34" charset="0"/>
            </a:endParaRPr>
          </a:p>
          <a:p>
            <a:r>
              <a:rPr lang="de-DE" sz="2000" b="1" dirty="0">
                <a:latin typeface="Arial" panose="020B0604020202020204" pitchFamily="34" charset="0"/>
                <a:cs typeface="Arial" panose="020B0604020202020204" pitchFamily="34" charset="0"/>
              </a:rPr>
              <a:t>University </a:t>
            </a:r>
            <a:r>
              <a:rPr lang="de-DE" sz="2000" b="1" dirty="0" err="1">
                <a:latin typeface="Arial" panose="020B0604020202020204" pitchFamily="34" charset="0"/>
                <a:cs typeface="Arial" panose="020B0604020202020204" pitchFamily="34" charset="0"/>
              </a:rPr>
              <a:t>Employability</a:t>
            </a:r>
            <a:r>
              <a:rPr lang="de-DE" sz="2000" b="1" dirty="0">
                <a:latin typeface="Arial" panose="020B0604020202020204" pitchFamily="34" charset="0"/>
                <a:cs typeface="Arial" panose="020B0604020202020204" pitchFamily="34" charset="0"/>
              </a:rPr>
              <a:t> Ranking </a:t>
            </a:r>
            <a:r>
              <a:rPr lang="de-DE" dirty="0">
                <a:latin typeface="Arial" panose="020B0604020202020204" pitchFamily="34" charset="0"/>
                <a:cs typeface="Arial" panose="020B0604020202020204" pitchFamily="34" charset="0"/>
              </a:rPr>
              <a:t>(</a:t>
            </a:r>
            <a:r>
              <a:rPr lang="de-DE" dirty="0" err="1">
                <a:latin typeface="Arial" panose="020B0604020202020204" pitchFamily="34" charset="0"/>
                <a:cs typeface="Arial" panose="020B0604020202020204" pitchFamily="34" charset="0"/>
              </a:rPr>
              <a:t>trendence</a:t>
            </a:r>
            <a:r>
              <a:rPr lang="de-DE" dirty="0">
                <a:latin typeface="Arial" panose="020B0604020202020204" pitchFamily="34" charset="0"/>
                <a:cs typeface="Arial" panose="020B0604020202020204" pitchFamily="34" charset="0"/>
              </a:rPr>
              <a:t>/Emerging, </a:t>
            </a:r>
            <a:r>
              <a:rPr lang="de-DE" dirty="0" err="1">
                <a:latin typeface="Arial" panose="020B0604020202020204" pitchFamily="34" charset="0"/>
                <a:cs typeface="Arial" panose="020B0604020202020204" pitchFamily="34" charset="0"/>
              </a:rPr>
              <a:t>nationwide</a:t>
            </a:r>
            <a:r>
              <a:rPr lang="de-DE" dirty="0">
                <a:latin typeface="Arial" panose="020B0604020202020204" pitchFamily="34" charset="0"/>
                <a:cs typeface="Arial" panose="020B0604020202020204" pitchFamily="34" charset="0"/>
              </a:rPr>
              <a:t>)</a:t>
            </a:r>
          </a:p>
        </p:txBody>
      </p:sp>
      <p:sp>
        <p:nvSpPr>
          <p:cNvPr id="8" name="Textfeld 7"/>
          <p:cNvSpPr txBox="1"/>
          <p:nvPr/>
        </p:nvSpPr>
        <p:spPr>
          <a:xfrm>
            <a:off x="6591296" y="1951418"/>
            <a:ext cx="4410075" cy="3308598"/>
          </a:xfrm>
          <a:prstGeom prst="rect">
            <a:avLst/>
          </a:prstGeom>
          <a:noFill/>
        </p:spPr>
        <p:txBody>
          <a:bodyPr wrap="square" rtlCol="0">
            <a:spAutoFit/>
          </a:bodyPr>
          <a:lstStyle/>
          <a:p>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1 (2016)</a:t>
            </a:r>
          </a:p>
          <a:p>
            <a:r>
              <a:rPr lang="de-DE" dirty="0">
                <a:latin typeface="Arial" panose="020B0604020202020204" pitchFamily="34" charset="0"/>
                <a:cs typeface="Arial" panose="020B0604020202020204" pitchFamily="34" charset="0"/>
              </a:rPr>
              <a:t>No. 1 (2016)</a:t>
            </a:r>
          </a:p>
          <a:p>
            <a:r>
              <a:rPr lang="de-DE" dirty="0">
                <a:latin typeface="Arial" panose="020B0604020202020204" pitchFamily="34" charset="0"/>
                <a:cs typeface="Arial" panose="020B0604020202020204" pitchFamily="34" charset="0"/>
              </a:rPr>
              <a:t>No. 1 (2016)</a:t>
            </a:r>
          </a:p>
          <a:p>
            <a:r>
              <a:rPr lang="de-DE" dirty="0">
                <a:latin typeface="Arial" panose="020B0604020202020204" pitchFamily="34" charset="0"/>
                <a:cs typeface="Arial" panose="020B0604020202020204" pitchFamily="34" charset="0"/>
              </a:rPr>
              <a:t>No. 1 (2016)</a:t>
            </a:r>
          </a:p>
          <a:p>
            <a:r>
              <a:rPr lang="de-DE" dirty="0">
                <a:latin typeface="Arial" panose="020B0604020202020204" pitchFamily="34" charset="0"/>
                <a:cs typeface="Arial" panose="020B0604020202020204" pitchFamily="34" charset="0"/>
              </a:rPr>
              <a:t>No. 2 (2016)</a:t>
            </a:r>
          </a:p>
          <a:p>
            <a:endParaRPr lang="de-DE" dirty="0">
              <a:latin typeface="Arial" panose="020B0604020202020204" pitchFamily="34" charset="0"/>
              <a:cs typeface="Arial" panose="020B0604020202020204" pitchFamily="34" charset="0"/>
            </a:endParaRPr>
          </a:p>
          <a:p>
            <a:endParaRPr lang="de-DE" sz="9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No</a:t>
            </a:r>
            <a:r>
              <a:rPr lang="de-DE" dirty="0">
                <a:latin typeface="Arial" panose="020B0604020202020204" pitchFamily="34" charset="0"/>
                <a:cs typeface="Arial" panose="020B0604020202020204" pitchFamily="34" charset="0"/>
              </a:rPr>
              <a:t>. 5 (2016)</a:t>
            </a:r>
          </a:p>
        </p:txBody>
      </p:sp>
      <p:cxnSp>
        <p:nvCxnSpPr>
          <p:cNvPr id="34" name="Gerade Verbindung 33"/>
          <p:cNvCxnSpPr/>
          <p:nvPr/>
        </p:nvCxnSpPr>
        <p:spPr>
          <a:xfrm>
            <a:off x="828775" y="5949280"/>
            <a:ext cx="7553225"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a:off x="884338" y="4437112"/>
            <a:ext cx="7610375" cy="1475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838300" y="1621392"/>
            <a:ext cx="7543700" cy="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130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europ_map.eps"/>
          <p:cNvPicPr>
            <a:picLocks noChangeAspect="1"/>
          </p:cNvPicPr>
          <p:nvPr/>
        </p:nvPicPr>
        <p:blipFill rotWithShape="1">
          <a:blip r:embed="rId3" cstate="screen">
            <a:extLst>
              <a:ext uri="{28A0092B-C50C-407E-A947-70E740481C1C}">
                <a14:useLocalDpi xmlns:a14="http://schemas.microsoft.com/office/drawing/2010/main"/>
              </a:ext>
            </a:extLst>
          </a:blip>
          <a:srcRect l="9635" t="5412" r="-58" b="59730"/>
          <a:stretch/>
        </p:blipFill>
        <p:spPr>
          <a:xfrm>
            <a:off x="35496" y="980728"/>
            <a:ext cx="7747001" cy="5518726"/>
          </a:xfrm>
          <a:prstGeom prst="rect">
            <a:avLst/>
          </a:prstGeom>
        </p:spPr>
      </p:pic>
      <p:sp>
        <p:nvSpPr>
          <p:cNvPr id="25" name="Rechteck 24"/>
          <p:cNvSpPr/>
          <p:nvPr/>
        </p:nvSpPr>
        <p:spPr>
          <a:xfrm>
            <a:off x="5868144" y="-30777"/>
            <a:ext cx="3275856"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extplatzhalter 1"/>
          <p:cNvSpPr>
            <a:spLocks noGrp="1"/>
          </p:cNvSpPr>
          <p:nvPr>
            <p:ph type="body" sz="quarter" idx="11"/>
          </p:nvPr>
        </p:nvSpPr>
        <p:spPr/>
        <p:txBody>
          <a:bodyPr>
            <a:normAutofit fontScale="92500" lnSpcReduction="20000"/>
          </a:bodyPr>
          <a:lstStyle/>
          <a:p>
            <a:r>
              <a:rPr lang="de-DE" dirty="0"/>
              <a:t>LOCATION INFO</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pic>
        <p:nvPicPr>
          <p:cNvPr id="5" name="Bild 4" descr="Tourismu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3389" y="5048938"/>
            <a:ext cx="374810" cy="360000"/>
          </a:xfrm>
          <a:prstGeom prst="rect">
            <a:avLst/>
          </a:prstGeom>
        </p:spPr>
      </p:pic>
      <p:pic>
        <p:nvPicPr>
          <p:cNvPr id="6" name="Bild 5" descr="Gesundheit_Sozi.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3389" y="3616869"/>
            <a:ext cx="374810" cy="360000"/>
          </a:xfrm>
          <a:prstGeom prst="rect">
            <a:avLst/>
          </a:prstGeom>
        </p:spPr>
      </p:pic>
      <p:pic>
        <p:nvPicPr>
          <p:cNvPr id="7" name="Bild 6" descr="Energie.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1837" y="2698197"/>
            <a:ext cx="374810" cy="360000"/>
          </a:xfrm>
          <a:prstGeom prst="rect">
            <a:avLst/>
          </a:prstGeom>
        </p:spPr>
      </p:pic>
      <p:sp>
        <p:nvSpPr>
          <p:cNvPr id="8" name="Textfeld 7"/>
          <p:cNvSpPr txBox="1"/>
          <p:nvPr/>
        </p:nvSpPr>
        <p:spPr>
          <a:xfrm>
            <a:off x="6588224" y="5034662"/>
            <a:ext cx="2783503" cy="338554"/>
          </a:xfrm>
          <a:prstGeom prst="rect">
            <a:avLst/>
          </a:prstGeom>
          <a:noFill/>
        </p:spPr>
        <p:txBody>
          <a:bodyPr wrap="square" rtlCol="0">
            <a:spAutoFit/>
          </a:bodyPr>
          <a:lstStyle/>
          <a:p>
            <a:pPr algn="l" defTabSz="457200">
              <a:buNone/>
            </a:pPr>
            <a:r>
              <a:rPr lang="en-GB" sz="1600" b="0" i="0" dirty="0">
                <a:latin typeface="Arial"/>
                <a:ea typeface="+mn-ea"/>
                <a:cs typeface="Arial"/>
              </a:rPr>
              <a:t>Tourism</a:t>
            </a:r>
          </a:p>
        </p:txBody>
      </p:sp>
      <p:pic>
        <p:nvPicPr>
          <p:cNvPr id="9" name="Bild 8" descr="KFZ.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3414" y="1252973"/>
            <a:ext cx="374810" cy="360000"/>
          </a:xfrm>
          <a:prstGeom prst="rect">
            <a:avLst/>
          </a:prstGeom>
        </p:spPr>
      </p:pic>
      <p:sp>
        <p:nvSpPr>
          <p:cNvPr id="10" name="Textfeld 9"/>
          <p:cNvSpPr txBox="1"/>
          <p:nvPr/>
        </p:nvSpPr>
        <p:spPr>
          <a:xfrm>
            <a:off x="6578199" y="1255158"/>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Automotive industry</a:t>
            </a:r>
          </a:p>
        </p:txBody>
      </p:sp>
      <p:pic>
        <p:nvPicPr>
          <p:cNvPr id="11" name="Bild 10" descr="Dienstleistungen.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03389" y="5506819"/>
            <a:ext cx="374810" cy="360000"/>
          </a:xfrm>
          <a:prstGeom prst="rect">
            <a:avLst/>
          </a:prstGeom>
        </p:spPr>
      </p:pic>
      <p:pic>
        <p:nvPicPr>
          <p:cNvPr id="12" name="Bild 11" descr="Bi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3414" y="1696762"/>
            <a:ext cx="374810" cy="360000"/>
          </a:xfrm>
          <a:prstGeom prst="rect">
            <a:avLst/>
          </a:prstGeom>
        </p:spPr>
      </p:pic>
      <p:pic>
        <p:nvPicPr>
          <p:cNvPr id="13" name="Bild 12" descr="LuftRaumfahrt.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3414" y="4581128"/>
            <a:ext cx="374810" cy="360000"/>
          </a:xfrm>
          <a:prstGeom prst="rect">
            <a:avLst/>
          </a:prstGeom>
        </p:spPr>
      </p:pic>
      <p:pic>
        <p:nvPicPr>
          <p:cNvPr id="14" name="Bild 13" descr="Design.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11837" y="2238243"/>
            <a:ext cx="374810" cy="360000"/>
          </a:xfrm>
          <a:prstGeom prst="rect">
            <a:avLst/>
          </a:prstGeom>
        </p:spPr>
      </p:pic>
      <p:pic>
        <p:nvPicPr>
          <p:cNvPr id="15" name="Bild 14" descr="Finance.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11837" y="3159723"/>
            <a:ext cx="374810" cy="360000"/>
          </a:xfrm>
          <a:prstGeom prst="rect">
            <a:avLst/>
          </a:prstGeom>
        </p:spPr>
      </p:pic>
      <p:sp>
        <p:nvSpPr>
          <p:cNvPr id="16" name="Textfeld 15"/>
          <p:cNvSpPr txBox="1"/>
          <p:nvPr/>
        </p:nvSpPr>
        <p:spPr>
          <a:xfrm>
            <a:off x="6578199" y="4077072"/>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IT &amp; communications</a:t>
            </a:r>
          </a:p>
        </p:txBody>
      </p:sp>
      <p:pic>
        <p:nvPicPr>
          <p:cNvPr id="17" name="Bild 16" descr="IT.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03389" y="4086409"/>
            <a:ext cx="374810" cy="360000"/>
          </a:xfrm>
          <a:prstGeom prst="rect">
            <a:avLst/>
          </a:prstGeom>
        </p:spPr>
      </p:pic>
      <p:sp>
        <p:nvSpPr>
          <p:cNvPr id="18" name="Textfeld 17"/>
          <p:cNvSpPr txBox="1"/>
          <p:nvPr/>
        </p:nvSpPr>
        <p:spPr>
          <a:xfrm>
            <a:off x="6586647" y="3182284"/>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Finance</a:t>
            </a:r>
          </a:p>
        </p:txBody>
      </p:sp>
      <p:sp>
        <p:nvSpPr>
          <p:cNvPr id="19" name="Textfeld 18"/>
          <p:cNvSpPr txBox="1"/>
          <p:nvPr/>
        </p:nvSpPr>
        <p:spPr>
          <a:xfrm>
            <a:off x="6578199" y="2246095"/>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Design &amp; media</a:t>
            </a:r>
          </a:p>
        </p:txBody>
      </p:sp>
      <p:sp>
        <p:nvSpPr>
          <p:cNvPr id="20" name="Textfeld 19"/>
          <p:cNvSpPr txBox="1"/>
          <p:nvPr/>
        </p:nvSpPr>
        <p:spPr>
          <a:xfrm>
            <a:off x="6571397" y="4588545"/>
            <a:ext cx="2746329" cy="338554"/>
          </a:xfrm>
          <a:prstGeom prst="rect">
            <a:avLst/>
          </a:prstGeom>
          <a:noFill/>
        </p:spPr>
        <p:txBody>
          <a:bodyPr wrap="square" rtlCol="0">
            <a:spAutoFit/>
          </a:bodyPr>
          <a:lstStyle/>
          <a:p>
            <a:pPr algn="l" defTabSz="457200">
              <a:buNone/>
            </a:pPr>
            <a:r>
              <a:rPr lang="en-GB" sz="1600" b="0" i="0" dirty="0">
                <a:latin typeface="Arial"/>
                <a:ea typeface="+mn-ea"/>
                <a:cs typeface="Arial"/>
              </a:rPr>
              <a:t>Aerospace engineering</a:t>
            </a:r>
          </a:p>
        </p:txBody>
      </p:sp>
      <p:sp>
        <p:nvSpPr>
          <p:cNvPr id="21" name="Textfeld 20"/>
          <p:cNvSpPr txBox="1"/>
          <p:nvPr/>
        </p:nvSpPr>
        <p:spPr>
          <a:xfrm>
            <a:off x="6578199" y="1665720"/>
            <a:ext cx="1719649" cy="584775"/>
          </a:xfrm>
          <a:prstGeom prst="rect">
            <a:avLst/>
          </a:prstGeom>
          <a:noFill/>
        </p:spPr>
        <p:txBody>
          <a:bodyPr wrap="square" rtlCol="0">
            <a:spAutoFit/>
          </a:bodyPr>
          <a:lstStyle/>
          <a:p>
            <a:pPr algn="l" defTabSz="457200">
              <a:buNone/>
            </a:pPr>
            <a:r>
              <a:rPr lang="en-GB" sz="1600" b="0" i="0" dirty="0">
                <a:latin typeface="Arial"/>
                <a:ea typeface="+mn-ea"/>
                <a:cs typeface="Arial"/>
              </a:rPr>
              <a:t>Biotechnology  </a:t>
            </a:r>
            <a:br>
              <a:rPr lang="en-GB" sz="1600" b="0" i="0" dirty="0">
                <a:latin typeface="Arial"/>
                <a:ea typeface="+mn-ea"/>
                <a:cs typeface="Arial"/>
              </a:rPr>
            </a:br>
            <a:r>
              <a:rPr lang="en-GB" sz="1600" b="0" i="0" dirty="0">
                <a:latin typeface="Arial"/>
                <a:ea typeface="+mn-ea"/>
                <a:cs typeface="Arial"/>
              </a:rPr>
              <a:t>&amp; life sciences</a:t>
            </a:r>
          </a:p>
        </p:txBody>
      </p:sp>
      <p:sp>
        <p:nvSpPr>
          <p:cNvPr id="22" name="Textfeld 21"/>
          <p:cNvSpPr txBox="1"/>
          <p:nvPr/>
        </p:nvSpPr>
        <p:spPr>
          <a:xfrm>
            <a:off x="6588224" y="5528265"/>
            <a:ext cx="3169929" cy="338554"/>
          </a:xfrm>
          <a:prstGeom prst="rect">
            <a:avLst/>
          </a:prstGeom>
          <a:noFill/>
        </p:spPr>
        <p:txBody>
          <a:bodyPr wrap="square" rtlCol="0">
            <a:spAutoFit/>
          </a:bodyPr>
          <a:lstStyle/>
          <a:p>
            <a:pPr algn="l" defTabSz="457200">
              <a:buNone/>
            </a:pPr>
            <a:r>
              <a:rPr lang="en-GB" sz="1600" b="0" i="0" dirty="0">
                <a:latin typeface="Arial"/>
                <a:ea typeface="+mn-ea"/>
                <a:cs typeface="Arial"/>
              </a:rPr>
              <a:t>Business services</a:t>
            </a:r>
          </a:p>
        </p:txBody>
      </p:sp>
      <p:sp>
        <p:nvSpPr>
          <p:cNvPr id="23" name="Textfeld 22"/>
          <p:cNvSpPr txBox="1"/>
          <p:nvPr/>
        </p:nvSpPr>
        <p:spPr>
          <a:xfrm>
            <a:off x="6588224" y="3645024"/>
            <a:ext cx="3169929" cy="338554"/>
          </a:xfrm>
          <a:prstGeom prst="rect">
            <a:avLst/>
          </a:prstGeom>
          <a:noFill/>
        </p:spPr>
        <p:txBody>
          <a:bodyPr wrap="square" rtlCol="0">
            <a:spAutoFit/>
          </a:bodyPr>
          <a:lstStyle/>
          <a:p>
            <a:pPr algn="l" defTabSz="457200">
              <a:buNone/>
            </a:pPr>
            <a:r>
              <a:rPr lang="en-GB" sz="1600" b="0" i="0" dirty="0">
                <a:latin typeface="Arial"/>
                <a:ea typeface="+mn-ea"/>
                <a:cs typeface="Arial"/>
              </a:rPr>
              <a:t>Health/social sciences</a:t>
            </a:r>
          </a:p>
        </p:txBody>
      </p:sp>
      <p:sp>
        <p:nvSpPr>
          <p:cNvPr id="24" name="Textfeld 23"/>
          <p:cNvSpPr txBox="1"/>
          <p:nvPr/>
        </p:nvSpPr>
        <p:spPr>
          <a:xfrm>
            <a:off x="6578199" y="2706488"/>
            <a:ext cx="2783503" cy="338554"/>
          </a:xfrm>
          <a:prstGeom prst="rect">
            <a:avLst/>
          </a:prstGeom>
          <a:noFill/>
        </p:spPr>
        <p:txBody>
          <a:bodyPr wrap="square" rtlCol="0">
            <a:spAutoFit/>
          </a:bodyPr>
          <a:lstStyle/>
          <a:p>
            <a:pPr algn="l" defTabSz="457200">
              <a:buNone/>
            </a:pPr>
            <a:r>
              <a:rPr lang="en-GB" sz="1600" b="0" i="0" dirty="0">
                <a:latin typeface="Arial"/>
                <a:ea typeface="+mn-ea"/>
                <a:cs typeface="Arial"/>
              </a:rPr>
              <a:t>Energy technology</a:t>
            </a:r>
          </a:p>
        </p:txBody>
      </p:sp>
    </p:spTree>
    <p:extLst>
      <p:ext uri="{BB962C8B-B14F-4D97-AF65-F5344CB8AC3E}">
        <p14:creationId xmlns:p14="http://schemas.microsoft.com/office/powerpoint/2010/main" val="32163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8" grpId="0"/>
      <p:bldP spid="19" grpId="0"/>
      <p:bldP spid="20" grpId="0"/>
      <p:bldP spid="21" grpId="0"/>
      <p:bldP spid="22" grpId="0"/>
      <p:bldP spid="23"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4" y="2047875"/>
            <a:ext cx="8272893" cy="3584471"/>
          </a:xfrm>
          <a:prstGeom prst="rect">
            <a:avLst/>
          </a:prstGeom>
        </p:spPr>
      </p:pic>
      <p:sp>
        <p:nvSpPr>
          <p:cNvPr id="2" name="Textplatzhalter 1"/>
          <p:cNvSpPr>
            <a:spLocks noGrp="1"/>
          </p:cNvSpPr>
          <p:nvPr>
            <p:ph type="body" sz="quarter" idx="10"/>
          </p:nvPr>
        </p:nvSpPr>
        <p:spPr/>
        <p:txBody>
          <a:bodyPr/>
          <a:lstStyle/>
          <a:p>
            <a:r>
              <a:rPr lang="de-DE" dirty="0"/>
              <a:t> </a:t>
            </a:r>
          </a:p>
        </p:txBody>
      </p:sp>
      <p:sp>
        <p:nvSpPr>
          <p:cNvPr id="3" name="Textplatzhalter 2"/>
          <p:cNvSpPr>
            <a:spLocks noGrp="1"/>
          </p:cNvSpPr>
          <p:nvPr>
            <p:ph type="body" sz="quarter" idx="11"/>
          </p:nvPr>
        </p:nvSpPr>
        <p:spPr/>
        <p:txBody>
          <a:bodyPr>
            <a:normAutofit fontScale="92500" lnSpcReduction="20000"/>
          </a:bodyPr>
          <a:lstStyle/>
          <a:p>
            <a:r>
              <a:rPr lang="de-DE" dirty="0">
                <a:solidFill>
                  <a:schemeClr val="bg1">
                    <a:lumMod val="50000"/>
                  </a:schemeClr>
                </a:solidFill>
              </a:rPr>
              <a:t>2012-2016</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STUDENTS</a:t>
            </a:r>
            <a:endParaRPr lang="de-DE" dirty="0"/>
          </a:p>
        </p:txBody>
      </p:sp>
    </p:spTree>
    <p:extLst>
      <p:ext uri="{BB962C8B-B14F-4D97-AF65-F5344CB8AC3E}">
        <p14:creationId xmlns:p14="http://schemas.microsoft.com/office/powerpoint/2010/main" val="2421411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6" y="2200275"/>
            <a:ext cx="8444058" cy="3634966"/>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t>FIELD OF STUDY </a:t>
            </a:r>
            <a:r>
              <a:rPr lang="de-DE" dirty="0">
                <a:solidFill>
                  <a:schemeClr val="bg1">
                    <a:lumMod val="50000"/>
                  </a:schemeClr>
                </a:solidFill>
              </a:rPr>
              <a:t>2016</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STUDENTS PER</a:t>
            </a:r>
          </a:p>
        </p:txBody>
      </p:sp>
    </p:spTree>
    <p:extLst>
      <p:ext uri="{BB962C8B-B14F-4D97-AF65-F5344CB8AC3E}">
        <p14:creationId xmlns:p14="http://schemas.microsoft.com/office/powerpoint/2010/main" val="2556070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21" y="1981201"/>
            <a:ext cx="8427553" cy="3656866"/>
          </a:xfrm>
          <a:prstGeom prst="rect">
            <a:avLst/>
          </a:prstGeom>
        </p:spPr>
      </p:pic>
      <p:sp>
        <p:nvSpPr>
          <p:cNvPr id="3" name="Textplatzhalter 2"/>
          <p:cNvSpPr>
            <a:spLocks noGrp="1"/>
          </p:cNvSpPr>
          <p:nvPr>
            <p:ph type="body" sz="quarter" idx="11"/>
          </p:nvPr>
        </p:nvSpPr>
        <p:spPr>
          <a:xfrm>
            <a:off x="722312" y="946110"/>
            <a:ext cx="8421687" cy="477838"/>
          </a:xfrm>
        </p:spPr>
        <p:txBody>
          <a:bodyPr>
            <a:normAutofit fontScale="92500" lnSpcReduction="20000"/>
          </a:bodyPr>
          <a:lstStyle/>
          <a:p>
            <a:r>
              <a:rPr lang="de-DE" dirty="0"/>
              <a:t>FIRST-YEAR STUDENTS</a:t>
            </a:r>
            <a:endParaRPr lang="de-DE" dirty="0">
              <a:solidFill>
                <a:schemeClr val="bg1">
                  <a:lumMod val="50000"/>
                </a:schemeClr>
              </a:solidFill>
            </a:endParaRP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APPLICANTS / </a:t>
            </a:r>
          </a:p>
        </p:txBody>
      </p:sp>
      <p:sp>
        <p:nvSpPr>
          <p:cNvPr id="5" name="Textplatzhalter 2"/>
          <p:cNvSpPr>
            <a:spLocks noGrp="1"/>
          </p:cNvSpPr>
          <p:nvPr>
            <p:ph type="body" sz="quarter" idx="11"/>
          </p:nvPr>
        </p:nvSpPr>
        <p:spPr>
          <a:xfrm>
            <a:off x="712313" y="1423948"/>
            <a:ext cx="8421687" cy="477838"/>
          </a:xfrm>
        </p:spPr>
        <p:txBody>
          <a:bodyPr>
            <a:normAutofit fontScale="92500" lnSpcReduction="20000"/>
          </a:bodyPr>
          <a:lstStyle/>
          <a:p>
            <a:r>
              <a:rPr lang="de-DE" dirty="0">
                <a:solidFill>
                  <a:schemeClr val="bg1">
                    <a:lumMod val="50000"/>
                  </a:schemeClr>
                </a:solidFill>
              </a:rPr>
              <a:t>2012-2016</a:t>
            </a:r>
          </a:p>
        </p:txBody>
      </p:sp>
    </p:spTree>
    <p:extLst>
      <p:ext uri="{BB962C8B-B14F-4D97-AF65-F5344CB8AC3E}">
        <p14:creationId xmlns:p14="http://schemas.microsoft.com/office/powerpoint/2010/main" val="3309242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64" y="2266950"/>
            <a:ext cx="8518809" cy="3762375"/>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t>PER ENTRANCE QUALIFICATION </a:t>
            </a:r>
          </a:p>
          <a:p>
            <a:endParaRPr lang="de-DE" dirty="0">
              <a:solidFill>
                <a:schemeClr val="bg1">
                  <a:lumMod val="50000"/>
                </a:schemeClr>
              </a:solidFill>
            </a:endParaRP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FIRST-YEAR STUDENTS</a:t>
            </a:r>
          </a:p>
        </p:txBody>
      </p:sp>
      <p:sp>
        <p:nvSpPr>
          <p:cNvPr id="5" name="Textplatzhalter 2"/>
          <p:cNvSpPr>
            <a:spLocks noGrp="1"/>
          </p:cNvSpPr>
          <p:nvPr>
            <p:ph type="body" sz="quarter" idx="11"/>
          </p:nvPr>
        </p:nvSpPr>
        <p:spPr>
          <a:xfrm>
            <a:off x="722313" y="1423948"/>
            <a:ext cx="7772400" cy="477838"/>
          </a:xfrm>
        </p:spPr>
        <p:txBody>
          <a:bodyPr>
            <a:normAutofit fontScale="92500" lnSpcReduction="20000"/>
          </a:bodyPr>
          <a:lstStyle/>
          <a:p>
            <a:r>
              <a:rPr lang="de-DE" dirty="0">
                <a:solidFill>
                  <a:schemeClr val="bg1">
                    <a:lumMod val="50000"/>
                  </a:schemeClr>
                </a:solidFill>
              </a:rPr>
              <a:t>2012-2016</a:t>
            </a:r>
          </a:p>
        </p:txBody>
      </p:sp>
    </p:spTree>
    <p:extLst>
      <p:ext uri="{BB962C8B-B14F-4D97-AF65-F5344CB8AC3E}">
        <p14:creationId xmlns:p14="http://schemas.microsoft.com/office/powerpoint/2010/main" val="1861846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1939871"/>
            <a:ext cx="8836751" cy="3918003"/>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t>FINAL DEGREE TYPE</a:t>
            </a:r>
            <a:r>
              <a:rPr lang="de-DE" dirty="0">
                <a:solidFill>
                  <a:schemeClr val="bg1">
                    <a:lumMod val="50000"/>
                  </a:schemeClr>
                </a:solidFill>
              </a:rPr>
              <a:t> 2012-2015</a:t>
            </a:r>
          </a:p>
          <a:p>
            <a:endParaRPr lang="de-DE" dirty="0"/>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GRADUATES PER</a:t>
            </a:r>
            <a:endParaRPr lang="de-DE" dirty="0"/>
          </a:p>
        </p:txBody>
      </p:sp>
    </p:spTree>
    <p:extLst>
      <p:ext uri="{BB962C8B-B14F-4D97-AF65-F5344CB8AC3E}">
        <p14:creationId xmlns:p14="http://schemas.microsoft.com/office/powerpoint/2010/main" val="4293464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6" y="2105025"/>
            <a:ext cx="8902014" cy="3924300"/>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t>FINAL DEGREE TYPE </a:t>
            </a:r>
            <a:r>
              <a:rPr lang="de-DE" dirty="0">
                <a:solidFill>
                  <a:schemeClr val="bg1">
                    <a:lumMod val="50000"/>
                  </a:schemeClr>
                </a:solidFill>
              </a:rPr>
              <a:t>2012-2015</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DURATION OF STUDIES /</a:t>
            </a:r>
          </a:p>
        </p:txBody>
      </p:sp>
    </p:spTree>
    <p:extLst>
      <p:ext uri="{BB962C8B-B14F-4D97-AF65-F5344CB8AC3E}">
        <p14:creationId xmlns:p14="http://schemas.microsoft.com/office/powerpoint/2010/main" val="4078079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73" y="2171700"/>
            <a:ext cx="8454851" cy="3695700"/>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solidFill>
                  <a:schemeClr val="bg1">
                    <a:lumMod val="50000"/>
                  </a:schemeClr>
                </a:solidFill>
              </a:rPr>
              <a:t>2012-2016</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a:t>
            </a:r>
            <a:r>
              <a:rPr lang="en-GB" dirty="0">
                <a:solidFill>
                  <a:srgbClr val="DC052D"/>
                </a:solidFill>
              </a:rPr>
              <a:t>“STEM” STUDENTS</a:t>
            </a:r>
            <a:endParaRPr lang="de-DE" dirty="0">
              <a:solidFill>
                <a:srgbClr val="DC052D"/>
              </a:solidFill>
            </a:endParaRPr>
          </a:p>
        </p:txBody>
      </p:sp>
    </p:spTree>
    <p:extLst>
      <p:ext uri="{BB962C8B-B14F-4D97-AF65-F5344CB8AC3E}">
        <p14:creationId xmlns:p14="http://schemas.microsoft.com/office/powerpoint/2010/main" val="3865362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06" y="2257424"/>
            <a:ext cx="8315807" cy="3638549"/>
          </a:xfrm>
          <a:prstGeom prst="rect">
            <a:avLst/>
          </a:prstGeom>
        </p:spPr>
      </p:pic>
      <p:sp>
        <p:nvSpPr>
          <p:cNvPr id="3" name="Textplatzhalter 2"/>
          <p:cNvSpPr>
            <a:spLocks noGrp="1"/>
          </p:cNvSpPr>
          <p:nvPr>
            <p:ph type="body" sz="quarter" idx="11"/>
          </p:nvPr>
        </p:nvSpPr>
        <p:spPr>
          <a:xfrm>
            <a:off x="745557" y="1423948"/>
            <a:ext cx="7772400" cy="477838"/>
          </a:xfrm>
        </p:spPr>
        <p:txBody>
          <a:bodyPr>
            <a:normAutofit fontScale="92500" lnSpcReduction="20000"/>
          </a:bodyPr>
          <a:lstStyle/>
          <a:p>
            <a:r>
              <a:rPr lang="de-DE" dirty="0">
                <a:solidFill>
                  <a:schemeClr val="bg1">
                    <a:lumMod val="50000"/>
                  </a:schemeClr>
                </a:solidFill>
              </a:rPr>
              <a:t>2012-2016</a:t>
            </a:r>
          </a:p>
        </p:txBody>
      </p:sp>
      <p:sp>
        <p:nvSpPr>
          <p:cNvPr id="4" name="Textplatzhalter 3"/>
          <p:cNvSpPr>
            <a:spLocks noGrp="1"/>
          </p:cNvSpPr>
          <p:nvPr>
            <p:ph type="body" sz="quarter" idx="13"/>
          </p:nvPr>
        </p:nvSpPr>
        <p:spPr>
          <a:xfrm>
            <a:off x="722313" y="505246"/>
            <a:ext cx="7772400" cy="918701"/>
          </a:xfrm>
        </p:spPr>
        <p:txBody>
          <a:bodyPr>
            <a:normAutofit fontScale="92500" lnSpcReduction="10000"/>
          </a:bodyPr>
          <a:lstStyle/>
          <a:p>
            <a:r>
              <a:rPr lang="en-GB" dirty="0">
                <a:solidFill>
                  <a:srgbClr val="DC052D"/>
                </a:solidFill>
              </a:rPr>
              <a:t>NUMBER OF STUDENTS ON DUAL STUDY PROGRAMMES</a:t>
            </a:r>
          </a:p>
        </p:txBody>
      </p:sp>
    </p:spTree>
    <p:extLst>
      <p:ext uri="{BB962C8B-B14F-4D97-AF65-F5344CB8AC3E}">
        <p14:creationId xmlns:p14="http://schemas.microsoft.com/office/powerpoint/2010/main" val="935308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98" y="2124076"/>
            <a:ext cx="8434182" cy="3619500"/>
          </a:xfrm>
          <a:prstGeom prst="rect">
            <a:avLst/>
          </a:prstGeom>
        </p:spPr>
      </p:pic>
      <p:sp>
        <p:nvSpPr>
          <p:cNvPr id="3" name="Textplatzhalter 2"/>
          <p:cNvSpPr>
            <a:spLocks noGrp="1"/>
          </p:cNvSpPr>
          <p:nvPr>
            <p:ph type="body" sz="quarter" idx="11"/>
          </p:nvPr>
        </p:nvSpPr>
        <p:spPr>
          <a:xfrm>
            <a:off x="722313" y="1423781"/>
            <a:ext cx="7772400" cy="477838"/>
          </a:xfrm>
        </p:spPr>
        <p:txBody>
          <a:bodyPr>
            <a:normAutofit fontScale="92500" lnSpcReduction="20000"/>
          </a:bodyPr>
          <a:lstStyle/>
          <a:p>
            <a:r>
              <a:rPr lang="de-DE" dirty="0">
                <a:solidFill>
                  <a:schemeClr val="bg1">
                    <a:lumMod val="50000"/>
                  </a:schemeClr>
                </a:solidFill>
              </a:rPr>
              <a:t>2012-2016</a:t>
            </a:r>
          </a:p>
        </p:txBody>
      </p:sp>
      <p:sp>
        <p:nvSpPr>
          <p:cNvPr id="4" name="Textplatzhalter 3"/>
          <p:cNvSpPr>
            <a:spLocks noGrp="1"/>
          </p:cNvSpPr>
          <p:nvPr>
            <p:ph type="body" sz="quarter" idx="13"/>
          </p:nvPr>
        </p:nvSpPr>
        <p:spPr/>
        <p:txBody>
          <a:bodyPr>
            <a:normAutofit fontScale="70000" lnSpcReduction="20000"/>
          </a:bodyPr>
          <a:lstStyle/>
          <a:p>
            <a:pPr>
              <a:spcBef>
                <a:spcPts val="768"/>
              </a:spcBef>
            </a:pPr>
            <a:r>
              <a:rPr lang="de-DE" dirty="0">
                <a:solidFill>
                  <a:srgbClr val="DC052D"/>
                </a:solidFill>
              </a:rPr>
              <a:t>NUMBER OF CONTINUING EDUCATION STUDENTS</a:t>
            </a:r>
          </a:p>
        </p:txBody>
      </p:sp>
    </p:spTree>
    <p:extLst>
      <p:ext uri="{BB962C8B-B14F-4D97-AF65-F5344CB8AC3E}">
        <p14:creationId xmlns:p14="http://schemas.microsoft.com/office/powerpoint/2010/main" val="1885251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025" y="2292038"/>
            <a:ext cx="7985749" cy="3437675"/>
          </a:xfrm>
          <a:prstGeom prst="rect">
            <a:avLst/>
          </a:prstGeom>
        </p:spPr>
      </p:pic>
      <p:sp>
        <p:nvSpPr>
          <p:cNvPr id="3" name="Textplatzhalter 2"/>
          <p:cNvSpPr>
            <a:spLocks noGrp="1"/>
          </p:cNvSpPr>
          <p:nvPr>
            <p:ph type="body" sz="quarter" idx="11"/>
          </p:nvPr>
        </p:nvSpPr>
        <p:spPr>
          <a:xfrm>
            <a:off x="722312" y="956996"/>
            <a:ext cx="7899173" cy="477838"/>
          </a:xfrm>
        </p:spPr>
        <p:txBody>
          <a:bodyPr>
            <a:normAutofit fontScale="92500" lnSpcReduction="20000"/>
          </a:bodyPr>
          <a:lstStyle/>
          <a:p>
            <a:pPr>
              <a:spcBef>
                <a:spcPts val="768"/>
              </a:spcBef>
            </a:pPr>
            <a:r>
              <a:rPr lang="de-DE" dirty="0"/>
              <a:t>INTERNATIONAL </a:t>
            </a:r>
            <a:r>
              <a:rPr lang="de-DE" sz="3200" b="1" i="0" dirty="0">
                <a:solidFill>
                  <a:srgbClr val="DC052D"/>
                </a:solidFill>
                <a:latin typeface="Arial"/>
                <a:ea typeface="+mn-ea"/>
                <a:cs typeface="Arial"/>
              </a:rPr>
              <a:t>STUDENTS</a:t>
            </a:r>
            <a:endParaRPr lang="de-DE" sz="3200" b="1" i="0" dirty="0">
              <a:solidFill>
                <a:schemeClr val="bg1">
                  <a:lumMod val="50000"/>
                </a:schemeClr>
              </a:solidFill>
              <a:latin typeface="Arial"/>
              <a:ea typeface="+mn-ea"/>
              <a:cs typeface="Arial"/>
            </a:endParaRPr>
          </a:p>
        </p:txBody>
      </p:sp>
      <p:sp>
        <p:nvSpPr>
          <p:cNvPr id="4" name="Textplatzhalter 3"/>
          <p:cNvSpPr>
            <a:spLocks noGrp="1"/>
          </p:cNvSpPr>
          <p:nvPr>
            <p:ph type="body" sz="quarter" idx="13"/>
          </p:nvPr>
        </p:nvSpPr>
        <p:spPr>
          <a:xfrm>
            <a:off x="722313" y="505247"/>
            <a:ext cx="8301944" cy="477838"/>
          </a:xfrm>
        </p:spPr>
        <p:txBody>
          <a:bodyPr>
            <a:normAutofit fontScale="92500" lnSpcReduction="20000"/>
          </a:bodyPr>
          <a:lstStyle/>
          <a:p>
            <a:pPr marL="0" indent="0" algn="l" defTabSz="457200">
              <a:spcBef>
                <a:spcPts val="768"/>
              </a:spcBef>
              <a:buNone/>
            </a:pPr>
            <a:r>
              <a:rPr lang="de-DE" sz="3200" b="1" i="0" dirty="0">
                <a:solidFill>
                  <a:srgbClr val="DC052D"/>
                </a:solidFill>
                <a:latin typeface="Arial"/>
                <a:ea typeface="+mn-ea"/>
                <a:cs typeface="Arial"/>
              </a:rPr>
              <a:t>NUMBER OF FULL-TIME</a:t>
            </a:r>
          </a:p>
        </p:txBody>
      </p:sp>
      <p:sp>
        <p:nvSpPr>
          <p:cNvPr id="5" name="Textplatzhalter 2"/>
          <p:cNvSpPr>
            <a:spLocks noGrp="1"/>
          </p:cNvSpPr>
          <p:nvPr>
            <p:ph type="body" sz="quarter" idx="11"/>
          </p:nvPr>
        </p:nvSpPr>
        <p:spPr>
          <a:xfrm>
            <a:off x="722313" y="1434834"/>
            <a:ext cx="7899173" cy="477838"/>
          </a:xfrm>
        </p:spPr>
        <p:txBody>
          <a:bodyPr>
            <a:normAutofit fontScale="92500" lnSpcReduction="20000"/>
          </a:bodyPr>
          <a:lstStyle/>
          <a:p>
            <a:pPr>
              <a:spcBef>
                <a:spcPts val="768"/>
              </a:spcBef>
            </a:pPr>
            <a:r>
              <a:rPr lang="de-DE" sz="3200" b="1" i="0" dirty="0">
                <a:solidFill>
                  <a:schemeClr val="bg1">
                    <a:lumMod val="50000"/>
                  </a:schemeClr>
                </a:solidFill>
                <a:latin typeface="Arial"/>
                <a:ea typeface="+mn-ea"/>
                <a:cs typeface="Arial"/>
              </a:rPr>
              <a:t>2012-2016</a:t>
            </a:r>
          </a:p>
        </p:txBody>
      </p:sp>
    </p:spTree>
    <p:extLst>
      <p:ext uri="{BB962C8B-B14F-4D97-AF65-F5344CB8AC3E}">
        <p14:creationId xmlns:p14="http://schemas.microsoft.com/office/powerpoint/2010/main" val="25744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 22" descr="muenchen_stadtteile.jp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136" t="12799" r="11909" b="12779"/>
          <a:stretch/>
        </p:blipFill>
        <p:spPr>
          <a:xfrm>
            <a:off x="-1" y="0"/>
            <a:ext cx="9144001" cy="6858000"/>
          </a:xfrm>
          <a:prstGeom prst="rect">
            <a:avLst/>
          </a:prstGeom>
        </p:spPr>
      </p:pic>
      <p:sp>
        <p:nvSpPr>
          <p:cNvPr id="21" name="Oval 20"/>
          <p:cNvSpPr/>
          <p:nvPr/>
        </p:nvSpPr>
        <p:spPr>
          <a:xfrm>
            <a:off x="4787509" y="3217111"/>
            <a:ext cx="134218" cy="134218"/>
          </a:xfrm>
          <a:prstGeom prst="ellipse">
            <a:avLst/>
          </a:prstGeom>
          <a:solidFill>
            <a:srgbClr val="C72A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ige Legende 14"/>
          <p:cNvSpPr/>
          <p:nvPr/>
        </p:nvSpPr>
        <p:spPr>
          <a:xfrm>
            <a:off x="1972889" y="1915087"/>
            <a:ext cx="2078895" cy="1597860"/>
          </a:xfrm>
          <a:prstGeom prst="wedgeRectCallout">
            <a:avLst>
              <a:gd name="adj1" fmla="val 80227"/>
              <a:gd name="adj2" fmla="val 34158"/>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 </a:t>
            </a:r>
          </a:p>
        </p:txBody>
      </p:sp>
      <p:sp>
        <p:nvSpPr>
          <p:cNvPr id="20" name="Oval 19"/>
          <p:cNvSpPr/>
          <p:nvPr/>
        </p:nvSpPr>
        <p:spPr>
          <a:xfrm>
            <a:off x="5374548" y="3801568"/>
            <a:ext cx="131488" cy="131488"/>
          </a:xfrm>
          <a:prstGeom prst="ellipse">
            <a:avLst/>
          </a:prstGeom>
          <a:solidFill>
            <a:srgbClr val="C72A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Oval 21"/>
          <p:cNvSpPr/>
          <p:nvPr/>
        </p:nvSpPr>
        <p:spPr>
          <a:xfrm>
            <a:off x="2791999" y="4261217"/>
            <a:ext cx="137564" cy="137564"/>
          </a:xfrm>
          <a:prstGeom prst="ellipse">
            <a:avLst/>
          </a:prstGeom>
          <a:solidFill>
            <a:srgbClr val="C72A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hteckige Legende 4"/>
          <p:cNvSpPr/>
          <p:nvPr/>
        </p:nvSpPr>
        <p:spPr>
          <a:xfrm>
            <a:off x="5262862" y="1717244"/>
            <a:ext cx="2200729" cy="1666339"/>
          </a:xfrm>
          <a:prstGeom prst="wedgeRectCallout">
            <a:avLst>
              <a:gd name="adj1" fmla="val -37787"/>
              <a:gd name="adj2" fmla="val 74818"/>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Bild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4224" y="1813419"/>
            <a:ext cx="1958004" cy="1278485"/>
          </a:xfrm>
          <a:prstGeom prst="rect">
            <a:avLst/>
          </a:prstGeom>
        </p:spPr>
      </p:pic>
      <p:sp>
        <p:nvSpPr>
          <p:cNvPr id="7" name="Textfeld 6"/>
          <p:cNvSpPr txBox="1"/>
          <p:nvPr/>
        </p:nvSpPr>
        <p:spPr>
          <a:xfrm>
            <a:off x="5350867" y="3079993"/>
            <a:ext cx="2024717" cy="276999"/>
          </a:xfrm>
          <a:prstGeom prst="rect">
            <a:avLst/>
          </a:prstGeom>
          <a:noFill/>
        </p:spPr>
        <p:txBody>
          <a:bodyPr wrap="square" rtlCol="0">
            <a:spAutoFit/>
          </a:bodyPr>
          <a:lstStyle/>
          <a:p>
            <a:pPr algn="ctr"/>
            <a:r>
              <a:rPr lang="de-DE" sz="1200" dirty="0">
                <a:latin typeface="Arial"/>
                <a:cs typeface="Arial"/>
              </a:rPr>
              <a:t>CAMPUS KARLSTRASSE</a:t>
            </a:r>
          </a:p>
        </p:txBody>
      </p:sp>
      <p:sp>
        <p:nvSpPr>
          <p:cNvPr id="16" name="Textfeld 15"/>
          <p:cNvSpPr txBox="1"/>
          <p:nvPr/>
        </p:nvSpPr>
        <p:spPr>
          <a:xfrm>
            <a:off x="1979712" y="3224009"/>
            <a:ext cx="2108181" cy="276999"/>
          </a:xfrm>
          <a:prstGeom prst="rect">
            <a:avLst/>
          </a:prstGeom>
          <a:noFill/>
        </p:spPr>
        <p:txBody>
          <a:bodyPr wrap="square" rtlCol="0">
            <a:spAutoFit/>
          </a:bodyPr>
          <a:lstStyle/>
          <a:p>
            <a:pPr algn="ctr"/>
            <a:r>
              <a:rPr lang="de-DE" sz="1200" dirty="0">
                <a:latin typeface="Arial"/>
                <a:cs typeface="Arial"/>
              </a:rPr>
              <a:t>CAMPUS LOTHSTRASSE</a:t>
            </a:r>
          </a:p>
        </p:txBody>
      </p:sp>
      <p:pic>
        <p:nvPicPr>
          <p:cNvPr id="8" name="Bild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8875" y="1998275"/>
            <a:ext cx="1857636" cy="1239297"/>
          </a:xfrm>
          <a:prstGeom prst="rect">
            <a:avLst/>
          </a:prstGeom>
        </p:spPr>
      </p:pic>
      <p:sp>
        <p:nvSpPr>
          <p:cNvPr id="19" name="Rechteckige Legende 18"/>
          <p:cNvSpPr/>
          <p:nvPr/>
        </p:nvSpPr>
        <p:spPr>
          <a:xfrm>
            <a:off x="907312" y="4841171"/>
            <a:ext cx="2132571" cy="1673043"/>
          </a:xfrm>
          <a:prstGeom prst="wedgeRectCallout">
            <a:avLst>
              <a:gd name="adj1" fmla="val 38910"/>
              <a:gd name="adj2" fmla="val -75456"/>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extfeld 23"/>
          <p:cNvSpPr txBox="1"/>
          <p:nvPr/>
        </p:nvSpPr>
        <p:spPr>
          <a:xfrm>
            <a:off x="1098995" y="6206000"/>
            <a:ext cx="1802784" cy="276999"/>
          </a:xfrm>
          <a:prstGeom prst="rect">
            <a:avLst/>
          </a:prstGeom>
          <a:noFill/>
        </p:spPr>
        <p:txBody>
          <a:bodyPr wrap="square" rtlCol="0">
            <a:spAutoFit/>
          </a:bodyPr>
          <a:lstStyle/>
          <a:p>
            <a:pPr algn="ctr"/>
            <a:r>
              <a:rPr lang="de-DE" sz="1200" dirty="0">
                <a:latin typeface="Arial"/>
                <a:cs typeface="Arial"/>
              </a:rPr>
              <a:t>CAMPUS PASING</a:t>
            </a:r>
          </a:p>
        </p:txBody>
      </p:sp>
      <p:pic>
        <p:nvPicPr>
          <p:cNvPr id="9" name="Bild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799" y="4953789"/>
            <a:ext cx="1897764" cy="1220996"/>
          </a:xfrm>
          <a:prstGeom prst="rect">
            <a:avLst/>
          </a:prstGeom>
        </p:spPr>
      </p:pic>
      <p:sp>
        <p:nvSpPr>
          <p:cNvPr id="2" name="Textplatzhalter 1"/>
          <p:cNvSpPr>
            <a:spLocks noGrp="1"/>
          </p:cNvSpPr>
          <p:nvPr>
            <p:ph type="body" sz="quarter" idx="11"/>
          </p:nvPr>
        </p:nvSpPr>
        <p:spPr/>
        <p:txBody>
          <a:bodyPr>
            <a:normAutofit fontScale="92500" lnSpcReduction="20000"/>
          </a:bodyPr>
          <a:lstStyle/>
          <a:p>
            <a:r>
              <a:rPr lang="de-DE" dirty="0"/>
              <a:t>THREE CAMPUSES</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spTree>
    <p:extLst>
      <p:ext uri="{BB962C8B-B14F-4D97-AF65-F5344CB8AC3E}">
        <p14:creationId xmlns:p14="http://schemas.microsoft.com/office/powerpoint/2010/main" val="3284361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0" y="1860698"/>
            <a:ext cx="8563026" cy="3778103"/>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solidFill>
                  <a:schemeClr val="bg1">
                    <a:lumMod val="50000"/>
                  </a:schemeClr>
                </a:solidFill>
              </a:rPr>
              <a:t>2012-2016</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EXCHANGE STUDENTS</a:t>
            </a:r>
          </a:p>
        </p:txBody>
      </p:sp>
    </p:spTree>
    <p:extLst>
      <p:ext uri="{BB962C8B-B14F-4D97-AF65-F5344CB8AC3E}">
        <p14:creationId xmlns:p14="http://schemas.microsoft.com/office/powerpoint/2010/main" val="2616985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447" y="1984323"/>
            <a:ext cx="8356490" cy="3651373"/>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solidFill>
                  <a:schemeClr val="bg1">
                    <a:lumMod val="50000"/>
                  </a:schemeClr>
                </a:solidFill>
              </a:rPr>
              <a:t>2012-2016</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PROFESSORS</a:t>
            </a:r>
          </a:p>
        </p:txBody>
      </p:sp>
    </p:spTree>
    <p:extLst>
      <p:ext uri="{BB962C8B-B14F-4D97-AF65-F5344CB8AC3E}">
        <p14:creationId xmlns:p14="http://schemas.microsoft.com/office/powerpoint/2010/main" val="4248664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79" y="2137144"/>
            <a:ext cx="8117756" cy="3615070"/>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t>ASSOCIATES </a:t>
            </a:r>
            <a:r>
              <a:rPr lang="de-DE" dirty="0">
                <a:solidFill>
                  <a:schemeClr val="bg1">
                    <a:lumMod val="50000"/>
                  </a:schemeClr>
                </a:solidFill>
              </a:rPr>
              <a:t>2012-2016</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NUMBER OF RESEARCH</a:t>
            </a:r>
          </a:p>
        </p:txBody>
      </p:sp>
    </p:spTree>
    <p:extLst>
      <p:ext uri="{BB962C8B-B14F-4D97-AF65-F5344CB8AC3E}">
        <p14:creationId xmlns:p14="http://schemas.microsoft.com/office/powerpoint/2010/main" val="1464712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94" y="1761873"/>
            <a:ext cx="8547976" cy="3825163"/>
          </a:xfrm>
          <a:prstGeom prst="rect">
            <a:avLst/>
          </a:prstGeom>
        </p:spPr>
      </p:pic>
      <p:sp>
        <p:nvSpPr>
          <p:cNvPr id="3" name="Textplatzhalter 2"/>
          <p:cNvSpPr>
            <a:spLocks noGrp="1"/>
          </p:cNvSpPr>
          <p:nvPr>
            <p:ph type="body" sz="quarter" idx="11"/>
          </p:nvPr>
        </p:nvSpPr>
        <p:spPr/>
        <p:txBody>
          <a:bodyPr>
            <a:normAutofit fontScale="92500" lnSpcReduction="20000"/>
          </a:bodyPr>
          <a:lstStyle/>
          <a:p>
            <a:pPr marL="0" indent="0" algn="l" defTabSz="457200">
              <a:spcBef>
                <a:spcPts val="768"/>
              </a:spcBef>
              <a:buNone/>
            </a:pPr>
            <a:r>
              <a:rPr lang="de-DE" sz="3200" b="1" i="0" dirty="0">
                <a:latin typeface="Arial"/>
                <a:ea typeface="+mn-ea"/>
                <a:cs typeface="Arial"/>
              </a:rPr>
              <a:t>CANDIDATES</a:t>
            </a:r>
            <a:r>
              <a:rPr lang="de-DE" sz="3200" b="1" i="0" dirty="0">
                <a:solidFill>
                  <a:schemeClr val="bg1">
                    <a:lumMod val="50000"/>
                  </a:schemeClr>
                </a:solidFill>
                <a:latin typeface="Arial"/>
                <a:ea typeface="+mn-ea"/>
                <a:cs typeface="Arial"/>
              </a:rPr>
              <a:t> 2016</a:t>
            </a:r>
          </a:p>
        </p:txBody>
      </p:sp>
      <p:sp>
        <p:nvSpPr>
          <p:cNvPr id="4" name="Textplatzhalter 3"/>
          <p:cNvSpPr>
            <a:spLocks noGrp="1"/>
          </p:cNvSpPr>
          <p:nvPr>
            <p:ph type="body" sz="quarter" idx="13"/>
          </p:nvPr>
        </p:nvSpPr>
        <p:spPr/>
        <p:txBody>
          <a:bodyPr>
            <a:normAutofit fontScale="92500" lnSpcReduction="20000"/>
          </a:bodyPr>
          <a:lstStyle/>
          <a:p>
            <a:pPr marL="0" indent="0" algn="l" defTabSz="457200">
              <a:spcBef>
                <a:spcPts val="768"/>
              </a:spcBef>
              <a:buNone/>
            </a:pPr>
            <a:r>
              <a:rPr lang="de-DE" sz="3200" b="1" i="0" dirty="0">
                <a:solidFill>
                  <a:srgbClr val="DC052D"/>
                </a:solidFill>
                <a:latin typeface="Arial"/>
                <a:ea typeface="+mn-ea"/>
                <a:cs typeface="Arial"/>
              </a:rPr>
              <a:t>NUMBER OF DOCTORAL</a:t>
            </a:r>
          </a:p>
        </p:txBody>
      </p:sp>
    </p:spTree>
    <p:extLst>
      <p:ext uri="{BB962C8B-B14F-4D97-AF65-F5344CB8AC3E}">
        <p14:creationId xmlns:p14="http://schemas.microsoft.com/office/powerpoint/2010/main" val="1025239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10" y="1933576"/>
            <a:ext cx="8350400" cy="3648074"/>
          </a:xfrm>
          <a:prstGeom prst="rect">
            <a:avLst/>
          </a:prstGeom>
        </p:spPr>
      </p:pic>
      <p:sp>
        <p:nvSpPr>
          <p:cNvPr id="3" name="Textplatzhalter 2"/>
          <p:cNvSpPr>
            <a:spLocks noGrp="1"/>
          </p:cNvSpPr>
          <p:nvPr>
            <p:ph type="body" sz="quarter" idx="11"/>
          </p:nvPr>
        </p:nvSpPr>
        <p:spPr/>
        <p:txBody>
          <a:bodyPr>
            <a:normAutofit fontScale="92500" lnSpcReduction="20000"/>
          </a:bodyPr>
          <a:lstStyle/>
          <a:p>
            <a:pPr marL="0" indent="0" algn="l" defTabSz="457200">
              <a:spcBef>
                <a:spcPts val="768"/>
              </a:spcBef>
              <a:buNone/>
            </a:pPr>
            <a:r>
              <a:rPr lang="de-DE" sz="3200" b="1" i="0" dirty="0">
                <a:solidFill>
                  <a:srgbClr val="DC052D"/>
                </a:solidFill>
                <a:latin typeface="Arial"/>
                <a:ea typeface="+mn-ea"/>
                <a:cs typeface="Arial"/>
              </a:rPr>
              <a:t>STAFF </a:t>
            </a:r>
            <a:r>
              <a:rPr lang="de-DE" sz="3200" b="1" i="0" dirty="0">
                <a:solidFill>
                  <a:schemeClr val="bg1">
                    <a:lumMod val="50000"/>
                  </a:schemeClr>
                </a:solidFill>
                <a:latin typeface="Arial"/>
                <a:ea typeface="+mn-ea"/>
                <a:cs typeface="Arial"/>
              </a:rPr>
              <a:t>2012-2016</a:t>
            </a:r>
          </a:p>
        </p:txBody>
      </p:sp>
      <p:sp>
        <p:nvSpPr>
          <p:cNvPr id="4" name="Textplatzhalter 3"/>
          <p:cNvSpPr>
            <a:spLocks noGrp="1"/>
          </p:cNvSpPr>
          <p:nvPr>
            <p:ph type="body" sz="quarter" idx="13"/>
          </p:nvPr>
        </p:nvSpPr>
        <p:spPr/>
        <p:txBody>
          <a:bodyPr>
            <a:normAutofit fontScale="92500" lnSpcReduction="20000"/>
          </a:bodyPr>
          <a:lstStyle/>
          <a:p>
            <a:pPr marL="0" indent="0" algn="l" defTabSz="457200">
              <a:spcBef>
                <a:spcPts val="768"/>
              </a:spcBef>
              <a:buNone/>
            </a:pPr>
            <a:r>
              <a:rPr lang="de-DE" sz="3200" b="1" i="0" dirty="0">
                <a:solidFill>
                  <a:srgbClr val="DC052D"/>
                </a:solidFill>
                <a:latin typeface="Arial"/>
                <a:ea typeface="+mn-ea"/>
                <a:cs typeface="Arial"/>
              </a:rPr>
              <a:t>NUMBER OF NON-ACADEMIC</a:t>
            </a:r>
          </a:p>
        </p:txBody>
      </p:sp>
    </p:spTree>
    <p:extLst>
      <p:ext uri="{BB962C8B-B14F-4D97-AF65-F5344CB8AC3E}">
        <p14:creationId xmlns:p14="http://schemas.microsoft.com/office/powerpoint/2010/main" val="2686195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87" y="2000708"/>
            <a:ext cx="8582026" cy="3699927"/>
          </a:xfrm>
          <a:prstGeom prst="rect">
            <a:avLst/>
          </a:prstGeom>
        </p:spPr>
      </p:pic>
      <p:sp>
        <p:nvSpPr>
          <p:cNvPr id="3" name="Textplatzhalter 2"/>
          <p:cNvSpPr>
            <a:spLocks noGrp="1"/>
          </p:cNvSpPr>
          <p:nvPr>
            <p:ph type="body" sz="quarter" idx="11"/>
          </p:nvPr>
        </p:nvSpPr>
        <p:spPr/>
        <p:txBody>
          <a:bodyPr>
            <a:normAutofit fontScale="92500" lnSpcReduction="20000"/>
          </a:bodyPr>
          <a:lstStyle/>
          <a:p>
            <a:r>
              <a:rPr lang="de-DE" dirty="0">
                <a:solidFill>
                  <a:schemeClr val="bg1">
                    <a:lumMod val="50000"/>
                  </a:schemeClr>
                </a:solidFill>
              </a:rPr>
              <a:t>2016</a:t>
            </a:r>
          </a:p>
        </p:txBody>
      </p:sp>
      <p:sp>
        <p:nvSpPr>
          <p:cNvPr id="4" name="Textplatzhalter 3"/>
          <p:cNvSpPr>
            <a:spLocks noGrp="1"/>
          </p:cNvSpPr>
          <p:nvPr>
            <p:ph type="body" sz="quarter" idx="13"/>
          </p:nvPr>
        </p:nvSpPr>
        <p:spPr/>
        <p:txBody>
          <a:bodyPr>
            <a:normAutofit fontScale="92500" lnSpcReduction="20000"/>
          </a:bodyPr>
          <a:lstStyle/>
          <a:p>
            <a:r>
              <a:rPr lang="de-DE" dirty="0">
                <a:solidFill>
                  <a:srgbClr val="DC052D"/>
                </a:solidFill>
              </a:rPr>
              <a:t>BUDGET TOTAL</a:t>
            </a:r>
          </a:p>
        </p:txBody>
      </p:sp>
    </p:spTree>
    <p:extLst>
      <p:ext uri="{BB962C8B-B14F-4D97-AF65-F5344CB8AC3E}">
        <p14:creationId xmlns:p14="http://schemas.microsoft.com/office/powerpoint/2010/main" val="2573156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71" y="2266949"/>
            <a:ext cx="8546231" cy="3724275"/>
          </a:xfrm>
          <a:prstGeom prst="rect">
            <a:avLst/>
          </a:prstGeom>
        </p:spPr>
      </p:pic>
      <p:sp>
        <p:nvSpPr>
          <p:cNvPr id="3" name="Textplatzhalter 2"/>
          <p:cNvSpPr>
            <a:spLocks noGrp="1"/>
          </p:cNvSpPr>
          <p:nvPr>
            <p:ph type="body" sz="quarter" idx="11"/>
          </p:nvPr>
        </p:nvSpPr>
        <p:spPr/>
        <p:txBody>
          <a:bodyPr>
            <a:normAutofit fontScale="92500" lnSpcReduction="20000"/>
          </a:bodyPr>
          <a:lstStyle/>
          <a:p>
            <a:pPr marL="0" indent="0" algn="l" defTabSz="457200">
              <a:spcBef>
                <a:spcPts val="768"/>
              </a:spcBef>
              <a:buNone/>
            </a:pPr>
            <a:r>
              <a:rPr lang="de-DE" sz="3200" b="1" i="0" dirty="0">
                <a:solidFill>
                  <a:srgbClr val="DC052D"/>
                </a:solidFill>
                <a:latin typeface="Arial"/>
                <a:ea typeface="+mn-ea"/>
                <a:cs typeface="Arial"/>
              </a:rPr>
              <a:t>ADDITIONAL BUDGETS </a:t>
            </a:r>
            <a:r>
              <a:rPr lang="de-DE" sz="3200" b="1" i="0" dirty="0">
                <a:solidFill>
                  <a:schemeClr val="bg1">
                    <a:lumMod val="50000"/>
                  </a:schemeClr>
                </a:solidFill>
                <a:latin typeface="Arial"/>
                <a:ea typeface="+mn-ea"/>
                <a:cs typeface="Arial"/>
              </a:rPr>
              <a:t>2016</a:t>
            </a:r>
          </a:p>
        </p:txBody>
      </p:sp>
      <p:sp>
        <p:nvSpPr>
          <p:cNvPr id="4" name="Textplatzhalter 3"/>
          <p:cNvSpPr>
            <a:spLocks noGrp="1"/>
          </p:cNvSpPr>
          <p:nvPr>
            <p:ph type="body" sz="quarter" idx="13"/>
          </p:nvPr>
        </p:nvSpPr>
        <p:spPr/>
        <p:txBody>
          <a:bodyPr>
            <a:normAutofit fontScale="92500" lnSpcReduction="20000"/>
          </a:bodyPr>
          <a:lstStyle/>
          <a:p>
            <a:pPr marL="0" indent="0" algn="l" defTabSz="457200">
              <a:spcBef>
                <a:spcPts val="768"/>
              </a:spcBef>
              <a:buNone/>
            </a:pPr>
            <a:r>
              <a:rPr lang="de-DE" sz="3200" b="1" i="0">
                <a:solidFill>
                  <a:srgbClr val="DC052D"/>
                </a:solidFill>
                <a:latin typeface="Arial"/>
                <a:ea typeface="+mn-ea"/>
                <a:cs typeface="Arial"/>
              </a:rPr>
              <a:t>BUDGET BREAKDOWN</a:t>
            </a:r>
          </a:p>
        </p:txBody>
      </p:sp>
    </p:spTree>
    <p:extLst>
      <p:ext uri="{BB962C8B-B14F-4D97-AF65-F5344CB8AC3E}">
        <p14:creationId xmlns:p14="http://schemas.microsoft.com/office/powerpoint/2010/main" val="604935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74" y="2038350"/>
            <a:ext cx="8477274" cy="3649264"/>
          </a:xfrm>
          <a:prstGeom prst="rect">
            <a:avLst/>
          </a:prstGeom>
        </p:spPr>
      </p:pic>
      <p:sp>
        <p:nvSpPr>
          <p:cNvPr id="3" name="Textplatzhalter 2"/>
          <p:cNvSpPr>
            <a:spLocks noGrp="1"/>
          </p:cNvSpPr>
          <p:nvPr>
            <p:ph type="body" sz="quarter" idx="11"/>
          </p:nvPr>
        </p:nvSpPr>
        <p:spPr/>
        <p:txBody>
          <a:bodyPr>
            <a:normAutofit fontScale="92500" lnSpcReduction="20000"/>
          </a:bodyPr>
          <a:lstStyle/>
          <a:p>
            <a:pPr marL="0" indent="0" algn="l" defTabSz="457200">
              <a:spcBef>
                <a:spcPts val="768"/>
              </a:spcBef>
              <a:buNone/>
            </a:pPr>
            <a:r>
              <a:rPr lang="de-DE" sz="3200" b="1" i="0" dirty="0">
                <a:solidFill>
                  <a:srgbClr val="DC052D"/>
                </a:solidFill>
                <a:latin typeface="Arial"/>
                <a:ea typeface="+mn-ea"/>
                <a:cs typeface="Arial"/>
              </a:rPr>
              <a:t>FUNDING </a:t>
            </a:r>
            <a:r>
              <a:rPr lang="de-DE" sz="3200" b="1" i="0">
                <a:solidFill>
                  <a:srgbClr val="DC052D"/>
                </a:solidFill>
                <a:latin typeface="Arial"/>
                <a:ea typeface="+mn-ea"/>
                <a:cs typeface="Arial"/>
              </a:rPr>
              <a:t>SOURCE </a:t>
            </a:r>
            <a:r>
              <a:rPr lang="de-DE" sz="3200" b="1" i="0">
                <a:solidFill>
                  <a:schemeClr val="bg1">
                    <a:lumMod val="50000"/>
                  </a:schemeClr>
                </a:solidFill>
                <a:latin typeface="Arial"/>
                <a:ea typeface="+mn-ea"/>
                <a:cs typeface="Arial"/>
              </a:rPr>
              <a:t>2012-2016</a:t>
            </a:r>
            <a:endParaRPr lang="de-DE" sz="3200" b="1" i="0" dirty="0">
              <a:solidFill>
                <a:schemeClr val="bg1">
                  <a:lumMod val="50000"/>
                </a:schemeClr>
              </a:solidFill>
              <a:latin typeface="Arial"/>
              <a:ea typeface="+mn-ea"/>
              <a:cs typeface="Arial"/>
            </a:endParaRPr>
          </a:p>
        </p:txBody>
      </p:sp>
      <p:sp>
        <p:nvSpPr>
          <p:cNvPr id="4" name="Textplatzhalter 3"/>
          <p:cNvSpPr>
            <a:spLocks noGrp="1"/>
          </p:cNvSpPr>
          <p:nvPr>
            <p:ph type="body" sz="quarter" idx="13"/>
          </p:nvPr>
        </p:nvSpPr>
        <p:spPr/>
        <p:txBody>
          <a:bodyPr>
            <a:normAutofit fontScale="92500" lnSpcReduction="20000"/>
          </a:bodyPr>
          <a:lstStyle/>
          <a:p>
            <a:pPr marL="0" indent="0" algn="l" defTabSz="457200">
              <a:spcBef>
                <a:spcPts val="768"/>
              </a:spcBef>
              <a:buNone/>
            </a:pPr>
            <a:r>
              <a:rPr lang="de-DE" sz="3200" b="1" i="0" dirty="0">
                <a:solidFill>
                  <a:srgbClr val="DC052D"/>
                </a:solidFill>
                <a:latin typeface="Arial"/>
                <a:ea typeface="+mn-ea"/>
                <a:cs typeface="Arial"/>
              </a:rPr>
              <a:t>THIRD-PARTY FUNDING PER </a:t>
            </a:r>
          </a:p>
        </p:txBody>
      </p:sp>
    </p:spTree>
    <p:extLst>
      <p:ext uri="{BB962C8B-B14F-4D97-AF65-F5344CB8AC3E}">
        <p14:creationId xmlns:p14="http://schemas.microsoft.com/office/powerpoint/2010/main" val="3856236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normAutofit fontScale="92500" lnSpcReduction="20000"/>
          </a:bodyPr>
          <a:lstStyle/>
          <a:p>
            <a:r>
              <a:rPr lang="de-DE" dirty="0"/>
              <a:t>BUSINESS FIELDS</a:t>
            </a:r>
          </a:p>
        </p:txBody>
      </p:sp>
      <p:sp>
        <p:nvSpPr>
          <p:cNvPr id="3" name="Textplatzhalter 2"/>
          <p:cNvSpPr>
            <a:spLocks noGrp="1"/>
          </p:cNvSpPr>
          <p:nvPr>
            <p:ph type="body" sz="quarter" idx="13"/>
          </p:nvPr>
        </p:nvSpPr>
        <p:spPr/>
        <p:txBody>
          <a:bodyPr>
            <a:normAutofit fontScale="92500" lnSpcReduction="20000"/>
          </a:bodyPr>
          <a:lstStyle/>
          <a:p>
            <a:r>
              <a:rPr lang="de-DE" dirty="0"/>
              <a:t>MUAS</a:t>
            </a:r>
          </a:p>
        </p:txBody>
      </p:sp>
      <p:sp>
        <p:nvSpPr>
          <p:cNvPr id="6" name="Rechteck 5"/>
          <p:cNvSpPr/>
          <p:nvPr/>
        </p:nvSpPr>
        <p:spPr>
          <a:xfrm>
            <a:off x="722313" y="2025132"/>
            <a:ext cx="3689367" cy="196485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tIns="72000" rtlCol="0" anchor="t"/>
          <a:lstStyle/>
          <a:p>
            <a:pPr marL="360000" lvl="1" algn="l"/>
            <a:endParaRPr lang="de-DE" dirty="0">
              <a:solidFill>
                <a:srgbClr val="C20D20"/>
              </a:solidFill>
              <a:effectLst/>
              <a:latin typeface="Arial"/>
              <a:cs typeface="Arial"/>
            </a:endParaRPr>
          </a:p>
          <a:p>
            <a:pPr marL="360000" lvl="1" algn="l"/>
            <a:r>
              <a:rPr lang="de-DE" sz="2400" b="1" dirty="0">
                <a:solidFill>
                  <a:schemeClr val="bg1"/>
                </a:solidFill>
                <a:effectLst/>
                <a:latin typeface="Arial"/>
                <a:cs typeface="Arial"/>
              </a:rPr>
              <a:t>Bachelor </a:t>
            </a:r>
          </a:p>
          <a:p>
            <a:pPr marL="360000" lvl="1" algn="l"/>
            <a:r>
              <a:rPr lang="de-DE" sz="2400" b="1" dirty="0">
                <a:solidFill>
                  <a:schemeClr val="bg1"/>
                </a:solidFill>
                <a:latin typeface="Arial"/>
                <a:cs typeface="Arial"/>
              </a:rPr>
              <a:t>Programmes</a:t>
            </a:r>
            <a:r>
              <a:rPr lang="de-DE" sz="2400" b="1" dirty="0">
                <a:solidFill>
                  <a:schemeClr val="bg1"/>
                </a:solidFill>
                <a:effectLst/>
                <a:latin typeface="Arial"/>
                <a:cs typeface="Arial"/>
              </a:rPr>
              <a:t>		</a:t>
            </a:r>
          </a:p>
        </p:txBody>
      </p:sp>
      <p:sp>
        <p:nvSpPr>
          <p:cNvPr id="7" name="Rechteck 6"/>
          <p:cNvSpPr/>
          <p:nvPr/>
        </p:nvSpPr>
        <p:spPr>
          <a:xfrm>
            <a:off x="4787675" y="2025132"/>
            <a:ext cx="3707038" cy="1964856"/>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tIns="0" rIns="360000" rtlCol="0" anchor="t"/>
          <a:lstStyle/>
          <a:p>
            <a:pPr marL="0" lvl="1" algn="r">
              <a:spcAft>
                <a:spcPts val="0"/>
              </a:spcAft>
            </a:pPr>
            <a:endParaRPr lang="de-DE" sz="2400" b="1" dirty="0">
              <a:solidFill>
                <a:schemeClr val="bg1"/>
              </a:solidFill>
              <a:effectLst/>
              <a:latin typeface="Arial"/>
              <a:cs typeface="Arial"/>
            </a:endParaRPr>
          </a:p>
          <a:p>
            <a:pPr marL="0" marR="0" lvl="1" indent="0" algn="r" defTabSz="457200" rtl="0" eaLnBrk="1" fontAlgn="auto" latinLnBrk="0" hangingPunct="1">
              <a:lnSpc>
                <a:spcPct val="100000"/>
              </a:lnSpc>
              <a:spcBef>
                <a:spcPts val="0"/>
              </a:spcBef>
              <a:spcAft>
                <a:spcPts val="0"/>
              </a:spcAft>
              <a:buClrTx/>
              <a:buSzTx/>
              <a:buFontTx/>
              <a:buNone/>
              <a:tabLst/>
              <a:defRPr/>
            </a:pPr>
            <a:r>
              <a:rPr lang="de-DE" sz="2400" b="1" dirty="0">
                <a:solidFill>
                  <a:schemeClr val="bg1"/>
                </a:solidFill>
                <a:effectLst/>
                <a:latin typeface="Arial"/>
                <a:cs typeface="Arial"/>
              </a:rPr>
              <a:t>Part-time </a:t>
            </a:r>
            <a:r>
              <a:rPr lang="de-DE" sz="2400" b="1" dirty="0" err="1">
                <a:solidFill>
                  <a:schemeClr val="bg1"/>
                </a:solidFill>
                <a:effectLst/>
                <a:latin typeface="Arial"/>
                <a:cs typeface="Arial"/>
              </a:rPr>
              <a:t>degree</a:t>
            </a:r>
            <a:r>
              <a:rPr lang="de-DE" sz="2400" b="1" dirty="0">
                <a:solidFill>
                  <a:schemeClr val="bg1"/>
                </a:solidFill>
                <a:effectLst/>
                <a:latin typeface="Arial"/>
                <a:cs typeface="Arial"/>
              </a:rPr>
              <a:t> </a:t>
            </a:r>
            <a:r>
              <a:rPr lang="de-DE" sz="2400" b="1" dirty="0" err="1">
                <a:solidFill>
                  <a:schemeClr val="bg1"/>
                </a:solidFill>
                <a:effectLst/>
                <a:latin typeface="Arial"/>
                <a:cs typeface="Arial"/>
              </a:rPr>
              <a:t>programmes</a:t>
            </a:r>
            <a:r>
              <a:rPr lang="de-DE" sz="2400" b="1" dirty="0">
                <a:solidFill>
                  <a:schemeClr val="bg1"/>
                </a:solidFill>
                <a:effectLst/>
                <a:latin typeface="Arial"/>
                <a:cs typeface="Arial"/>
              </a:rPr>
              <a:t> </a:t>
            </a:r>
          </a:p>
          <a:p>
            <a:pPr marL="0" marR="0" lvl="1" indent="0" algn="r" defTabSz="457200" rtl="0" eaLnBrk="1" fontAlgn="auto" latinLnBrk="0" hangingPunct="1">
              <a:lnSpc>
                <a:spcPct val="100000"/>
              </a:lnSpc>
              <a:spcBef>
                <a:spcPts val="0"/>
              </a:spcBef>
              <a:spcAft>
                <a:spcPts val="0"/>
              </a:spcAft>
              <a:buClrTx/>
              <a:buSzTx/>
              <a:buFontTx/>
              <a:buNone/>
              <a:tabLst/>
              <a:defRPr/>
            </a:pPr>
            <a:r>
              <a:rPr lang="de-DE" sz="2400" b="1" dirty="0" err="1">
                <a:solidFill>
                  <a:schemeClr val="bg1"/>
                </a:solidFill>
                <a:effectLst/>
                <a:latin typeface="Arial"/>
                <a:cs typeface="Arial"/>
              </a:rPr>
              <a:t>for</a:t>
            </a:r>
            <a:r>
              <a:rPr lang="de-DE" sz="2400" b="1" dirty="0">
                <a:solidFill>
                  <a:schemeClr val="bg1"/>
                </a:solidFill>
                <a:effectLst/>
                <a:latin typeface="Arial"/>
                <a:cs typeface="Arial"/>
              </a:rPr>
              <a:t> </a:t>
            </a:r>
            <a:r>
              <a:rPr lang="de-DE" sz="2400" b="1" dirty="0" err="1">
                <a:solidFill>
                  <a:schemeClr val="bg1"/>
                </a:solidFill>
                <a:effectLst/>
                <a:latin typeface="Arial"/>
                <a:cs typeface="Arial"/>
              </a:rPr>
              <a:t>working</a:t>
            </a:r>
            <a:r>
              <a:rPr lang="de-DE" sz="2400" b="1" dirty="0">
                <a:solidFill>
                  <a:schemeClr val="bg1"/>
                </a:solidFill>
                <a:effectLst/>
                <a:latin typeface="Arial"/>
                <a:cs typeface="Arial"/>
              </a:rPr>
              <a:t> </a:t>
            </a:r>
          </a:p>
          <a:p>
            <a:pPr marL="0" marR="0" lvl="1" indent="0" algn="r" defTabSz="457200" rtl="0" eaLnBrk="1" fontAlgn="auto" latinLnBrk="0" hangingPunct="1">
              <a:lnSpc>
                <a:spcPct val="100000"/>
              </a:lnSpc>
              <a:spcBef>
                <a:spcPts val="0"/>
              </a:spcBef>
              <a:spcAft>
                <a:spcPts val="0"/>
              </a:spcAft>
              <a:buClrTx/>
              <a:buSzTx/>
              <a:buFontTx/>
              <a:buNone/>
              <a:tabLst/>
              <a:defRPr/>
            </a:pPr>
            <a:r>
              <a:rPr lang="de-DE" sz="2400" b="1" dirty="0">
                <a:solidFill>
                  <a:schemeClr val="bg1"/>
                </a:solidFill>
                <a:effectLst/>
                <a:latin typeface="Arial"/>
                <a:cs typeface="Arial"/>
              </a:rPr>
              <a:t>professionals </a:t>
            </a:r>
            <a:endParaRPr lang="de-DE" sz="2400" b="1" baseline="0" dirty="0">
              <a:solidFill>
                <a:schemeClr val="bg1"/>
              </a:solidFill>
              <a:effectLst/>
              <a:latin typeface="Arial"/>
              <a:cs typeface="Arial"/>
            </a:endParaRPr>
          </a:p>
          <a:p>
            <a:pPr marL="0" lvl="1" algn="r">
              <a:spcAft>
                <a:spcPts val="0"/>
              </a:spcAft>
            </a:pPr>
            <a:r>
              <a:rPr lang="de-DE" sz="2400" b="1" baseline="0" dirty="0">
                <a:solidFill>
                  <a:schemeClr val="bg1"/>
                </a:solidFill>
                <a:effectLst/>
                <a:latin typeface="Arial"/>
                <a:cs typeface="Arial"/>
              </a:rPr>
              <a:t> </a:t>
            </a:r>
          </a:p>
        </p:txBody>
      </p:sp>
      <p:sp>
        <p:nvSpPr>
          <p:cNvPr id="8" name="Rechteck 7"/>
          <p:cNvSpPr/>
          <p:nvPr/>
        </p:nvSpPr>
        <p:spPr>
          <a:xfrm>
            <a:off x="722313" y="4335364"/>
            <a:ext cx="3689367" cy="1964856"/>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marL="360000" lvl="1" algn="l"/>
            <a:r>
              <a:rPr lang="de-DE" sz="2400" b="1" dirty="0">
                <a:solidFill>
                  <a:schemeClr val="bg1"/>
                </a:solidFill>
                <a:effectLst/>
                <a:latin typeface="Arial"/>
                <a:cs typeface="Arial"/>
              </a:rPr>
              <a:t>Master </a:t>
            </a:r>
          </a:p>
          <a:p>
            <a:pPr marL="360000" lvl="1" algn="l"/>
            <a:r>
              <a:rPr lang="de-DE" sz="2400" b="1" dirty="0">
                <a:solidFill>
                  <a:schemeClr val="bg1"/>
                </a:solidFill>
                <a:effectLst/>
                <a:latin typeface="Arial"/>
                <a:cs typeface="Arial"/>
              </a:rPr>
              <a:t>Programmes</a:t>
            </a:r>
            <a:endParaRPr lang="de-DE" sz="2400" b="1" baseline="0" dirty="0">
              <a:solidFill>
                <a:schemeClr val="bg1"/>
              </a:solidFill>
              <a:effectLst/>
              <a:latin typeface="Arial"/>
              <a:cs typeface="Arial"/>
            </a:endParaRPr>
          </a:p>
          <a:p>
            <a:pPr lvl="1" algn="l"/>
            <a:endParaRPr lang="de-DE" sz="2000" dirty="0">
              <a:solidFill>
                <a:schemeClr val="bg1"/>
              </a:solidFill>
              <a:effectLst/>
              <a:latin typeface="Arial"/>
              <a:cs typeface="Arial"/>
            </a:endParaRPr>
          </a:p>
        </p:txBody>
      </p:sp>
      <p:sp>
        <p:nvSpPr>
          <p:cNvPr id="9" name="Rechteck 8"/>
          <p:cNvSpPr/>
          <p:nvPr/>
        </p:nvSpPr>
        <p:spPr>
          <a:xfrm>
            <a:off x="4787675" y="4335364"/>
            <a:ext cx="3707038" cy="1964856"/>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tIns="108000" rIns="360000" bIns="0" rtlCol="0" anchor="b"/>
          <a:lstStyle/>
          <a:p>
            <a:pPr marL="0" marR="0" lvl="1" indent="0" algn="r" defTabSz="457200" rtl="0" eaLnBrk="1" fontAlgn="auto" latinLnBrk="0" hangingPunct="1">
              <a:lnSpc>
                <a:spcPct val="100000"/>
              </a:lnSpc>
              <a:spcBef>
                <a:spcPts val="0"/>
              </a:spcBef>
              <a:spcAft>
                <a:spcPts val="0"/>
              </a:spcAft>
              <a:buClrTx/>
              <a:buSzTx/>
              <a:buFontTx/>
              <a:buNone/>
              <a:tabLst/>
              <a:defRPr/>
            </a:pPr>
            <a:endParaRPr lang="de-DE" sz="2400" b="1" dirty="0">
              <a:solidFill>
                <a:schemeClr val="bg1"/>
              </a:solidFill>
              <a:effectLst/>
              <a:latin typeface="Arial"/>
              <a:cs typeface="Arial"/>
            </a:endParaRPr>
          </a:p>
          <a:p>
            <a:pPr marL="0" lvl="1" algn="r"/>
            <a:r>
              <a:rPr lang="de-DE" sz="2400" b="1" baseline="0" dirty="0">
                <a:solidFill>
                  <a:srgbClr val="FFFFFF"/>
                </a:solidFill>
                <a:effectLst/>
                <a:latin typeface="Arial"/>
                <a:cs typeface="Arial"/>
              </a:rPr>
              <a:t>Applied </a:t>
            </a:r>
          </a:p>
          <a:p>
            <a:pPr marL="0" lvl="1" algn="r"/>
            <a:r>
              <a:rPr lang="de-DE" sz="2400" b="1" baseline="0" dirty="0" err="1">
                <a:solidFill>
                  <a:srgbClr val="FFFFFF"/>
                </a:solidFill>
                <a:effectLst/>
                <a:latin typeface="Arial"/>
                <a:cs typeface="Arial"/>
              </a:rPr>
              <a:t>research</a:t>
            </a:r>
            <a:r>
              <a:rPr lang="de-DE" sz="2400" b="1" baseline="0" dirty="0">
                <a:solidFill>
                  <a:srgbClr val="FFFFFF"/>
                </a:solidFill>
                <a:effectLst/>
                <a:latin typeface="Arial"/>
                <a:cs typeface="Arial"/>
              </a:rPr>
              <a:t> </a:t>
            </a:r>
            <a:r>
              <a:rPr lang="de-DE" sz="2400" b="1" dirty="0" err="1">
                <a:solidFill>
                  <a:srgbClr val="FFFFFF"/>
                </a:solidFill>
                <a:latin typeface="Arial"/>
                <a:cs typeface="Arial"/>
              </a:rPr>
              <a:t>and</a:t>
            </a:r>
            <a:r>
              <a:rPr lang="de-DE" sz="2400" b="1" baseline="0" dirty="0">
                <a:solidFill>
                  <a:srgbClr val="FFFFFF"/>
                </a:solidFill>
                <a:effectLst/>
                <a:latin typeface="Arial"/>
                <a:cs typeface="Arial"/>
              </a:rPr>
              <a:t> </a:t>
            </a:r>
          </a:p>
          <a:p>
            <a:pPr marL="0" lvl="1" algn="r"/>
            <a:r>
              <a:rPr lang="de-DE" sz="2400" b="1" baseline="0" dirty="0" err="1">
                <a:solidFill>
                  <a:srgbClr val="FFFFFF"/>
                </a:solidFill>
                <a:effectLst/>
                <a:latin typeface="Arial"/>
                <a:cs typeface="Arial"/>
              </a:rPr>
              <a:t>doctoral</a:t>
            </a:r>
            <a:r>
              <a:rPr lang="de-DE" sz="2400" b="1" baseline="0" dirty="0">
                <a:solidFill>
                  <a:srgbClr val="FFFFFF"/>
                </a:solidFill>
                <a:effectLst/>
                <a:latin typeface="Arial"/>
                <a:cs typeface="Arial"/>
              </a:rPr>
              <a:t> </a:t>
            </a:r>
            <a:r>
              <a:rPr lang="de-DE" sz="2400" b="1" baseline="0" dirty="0" err="1">
                <a:solidFill>
                  <a:srgbClr val="FFFFFF"/>
                </a:solidFill>
                <a:effectLst/>
                <a:latin typeface="Arial"/>
                <a:cs typeface="Arial"/>
              </a:rPr>
              <a:t>programmes</a:t>
            </a:r>
            <a:endParaRPr lang="de-DE" sz="2400" b="1" dirty="0">
              <a:solidFill>
                <a:srgbClr val="FFFFFF"/>
              </a:solidFill>
              <a:effectLst/>
              <a:latin typeface="Arial"/>
              <a:cs typeface="Arial"/>
            </a:endParaRPr>
          </a:p>
          <a:p>
            <a:pPr marL="0" lvl="1" algn="r"/>
            <a:endParaRPr lang="de-DE" sz="2400" b="1" dirty="0">
              <a:solidFill>
                <a:srgbClr val="FFFFFF"/>
              </a:solidFill>
              <a:effectLst/>
              <a:latin typeface="Arial"/>
              <a:cs typeface="Arial"/>
            </a:endParaRPr>
          </a:p>
        </p:txBody>
      </p:sp>
      <p:sp>
        <p:nvSpPr>
          <p:cNvPr id="10" name="Rechteck 9"/>
          <p:cNvSpPr/>
          <p:nvPr/>
        </p:nvSpPr>
        <p:spPr>
          <a:xfrm>
            <a:off x="3370034" y="3175192"/>
            <a:ext cx="2453717" cy="19803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Bild 10" descr="HM_Bildm_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8649" y="3411531"/>
            <a:ext cx="2083292" cy="1437849"/>
          </a:xfrm>
          <a:prstGeom prst="rect">
            <a:avLst/>
          </a:prstGeom>
        </p:spPr>
      </p:pic>
    </p:spTree>
    <p:extLst>
      <p:ext uri="{BB962C8B-B14F-4D97-AF65-F5344CB8AC3E}">
        <p14:creationId xmlns:p14="http://schemas.microsoft.com/office/powerpoint/2010/main" val="12904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7" presetClass="emph" presetSubtype="0" fill="remove" grpId="0" nodeType="afterEffect">
                                  <p:stCondLst>
                                    <p:cond delay="0"/>
                                  </p:stCondLst>
                                  <p:childTnLst>
                                    <p:animClr clrSpc="rgb" dir="cw">
                                      <p:cBhvr override="childStyle">
                                        <p:cTn id="9" dur="250" autoRev="1" fill="remove"/>
                                        <p:tgtEl>
                                          <p:spTgt spid="6"/>
                                        </p:tgtEl>
                                        <p:attrNameLst>
                                          <p:attrName>style.color</p:attrName>
                                        </p:attrNameLst>
                                      </p:cBhvr>
                                      <p:to>
                                        <a:schemeClr val="bg1"/>
                                      </p:to>
                                    </p:animClr>
                                    <p:animClr clrSpc="rgb" dir="cw">
                                      <p:cBhvr>
                                        <p:cTn id="10" dur="250" autoRev="1" fill="remove"/>
                                        <p:tgtEl>
                                          <p:spTgt spid="6"/>
                                        </p:tgtEl>
                                        <p:attrNameLst>
                                          <p:attrName>fillcolor</p:attrName>
                                        </p:attrNameLst>
                                      </p:cBhvr>
                                      <p:to>
                                        <a:schemeClr val="bg1"/>
                                      </p:to>
                                    </p:animClr>
                                    <p:set>
                                      <p:cBhvr>
                                        <p:cTn id="11" dur="250" autoRev="1" fill="remove"/>
                                        <p:tgtEl>
                                          <p:spTgt spid="6"/>
                                        </p:tgtEl>
                                        <p:attrNameLst>
                                          <p:attrName>fill.type</p:attrName>
                                        </p:attrNameLst>
                                      </p:cBhvr>
                                      <p:to>
                                        <p:strVal val="solid"/>
                                      </p:to>
                                    </p:set>
                                    <p:set>
                                      <p:cBhvr>
                                        <p:cTn id="12" dur="250" autoRev="1" fill="remove"/>
                                        <p:tgtEl>
                                          <p:spTgt spid="6"/>
                                        </p:tgtEl>
                                        <p:attrNameLst>
                                          <p:attrName>fill.on</p:attrName>
                                        </p:attrNameLst>
                                      </p:cBhvr>
                                      <p:to>
                                        <p:strVal val="tru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000"/>
                            </p:stCondLst>
                            <p:childTnLst>
                              <p:par>
                                <p:cTn id="17" presetID="27" presetClass="emph" presetSubtype="0" fill="remove" grpId="1" nodeType="after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par>
                          <p:cTn id="22" fill="hold">
                            <p:stCondLst>
                              <p:cond delay="1500"/>
                            </p:stCondLst>
                            <p:childTnLst>
                              <p:par>
                                <p:cTn id="23" presetID="1"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2000"/>
                            </p:stCondLst>
                            <p:childTnLst>
                              <p:par>
                                <p:cTn id="26" presetID="27" presetClass="emph" presetSubtype="0" fill="remove" grpId="1" nodeType="afterEffect">
                                  <p:stCondLst>
                                    <p:cond delay="0"/>
                                  </p:stCondLst>
                                  <p:childTnLst>
                                    <p:animClr clrSpc="rgb" dir="cw">
                                      <p:cBhvr override="childStyle">
                                        <p:cTn id="27" dur="250" autoRev="1" fill="remove"/>
                                        <p:tgtEl>
                                          <p:spTgt spid="9"/>
                                        </p:tgtEl>
                                        <p:attrNameLst>
                                          <p:attrName>style.color</p:attrName>
                                        </p:attrNameLst>
                                      </p:cBhvr>
                                      <p:to>
                                        <a:schemeClr val="bg1"/>
                                      </p:to>
                                    </p:animClr>
                                    <p:animClr clrSpc="rgb" dir="cw">
                                      <p:cBhvr>
                                        <p:cTn id="28" dur="250" autoRev="1" fill="remove"/>
                                        <p:tgtEl>
                                          <p:spTgt spid="9"/>
                                        </p:tgtEl>
                                        <p:attrNameLst>
                                          <p:attrName>fillcolor</p:attrName>
                                        </p:attrNameLst>
                                      </p:cBhvr>
                                      <p:to>
                                        <a:schemeClr val="bg1"/>
                                      </p:to>
                                    </p:animClr>
                                    <p:set>
                                      <p:cBhvr>
                                        <p:cTn id="29" dur="250" autoRev="1" fill="remove"/>
                                        <p:tgtEl>
                                          <p:spTgt spid="9"/>
                                        </p:tgtEl>
                                        <p:attrNameLst>
                                          <p:attrName>fill.type</p:attrName>
                                        </p:attrNameLst>
                                      </p:cBhvr>
                                      <p:to>
                                        <p:strVal val="solid"/>
                                      </p:to>
                                    </p:set>
                                    <p:set>
                                      <p:cBhvr>
                                        <p:cTn id="30" dur="250" autoRev="1" fill="remove"/>
                                        <p:tgtEl>
                                          <p:spTgt spid="9"/>
                                        </p:tgtEl>
                                        <p:attrNameLst>
                                          <p:attrName>fill.on</p:attrName>
                                        </p:attrNameLst>
                                      </p:cBhvr>
                                      <p:to>
                                        <p:strVal val="true"/>
                                      </p:to>
                                    </p:set>
                                  </p:childTnLst>
                                </p:cTn>
                              </p:par>
                            </p:childTnLst>
                          </p:cTn>
                        </p:par>
                        <p:par>
                          <p:cTn id="31" fill="hold">
                            <p:stCondLst>
                              <p:cond delay="2500"/>
                            </p:stCondLst>
                            <p:childTnLst>
                              <p:par>
                                <p:cTn id="32" presetID="1" presetClass="entr" presetSubtype="0" fill="hold" grpId="0" nodeType="afterEffect">
                                  <p:stCondLst>
                                    <p:cond delay="50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3000"/>
                            </p:stCondLst>
                            <p:childTnLst>
                              <p:par>
                                <p:cTn id="35" presetID="27" presetClass="emph" presetSubtype="0" fill="remove" grpId="1" nodeType="after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a:noFill/>
        </p:spPr>
        <p:txBody>
          <a:bodyPr>
            <a:normAutofit fontScale="92500" lnSpcReduction="20000"/>
          </a:bodyPr>
          <a:lstStyle/>
          <a:p>
            <a:r>
              <a:rPr lang="de-DE" dirty="0">
                <a:solidFill>
                  <a:srgbClr val="D70028"/>
                </a:solidFill>
              </a:rPr>
              <a:t>STRUCTURE</a:t>
            </a:r>
          </a:p>
        </p:txBody>
      </p:sp>
      <p:sp>
        <p:nvSpPr>
          <p:cNvPr id="3" name="Textplatzhalter 2"/>
          <p:cNvSpPr>
            <a:spLocks noGrp="1"/>
          </p:cNvSpPr>
          <p:nvPr>
            <p:ph type="body" sz="quarter" idx="13"/>
          </p:nvPr>
        </p:nvSpPr>
        <p:spPr/>
        <p:txBody>
          <a:bodyPr>
            <a:normAutofit fontScale="92500" lnSpcReduction="20000"/>
          </a:bodyPr>
          <a:lstStyle/>
          <a:p>
            <a:r>
              <a:rPr lang="de-DE" dirty="0"/>
              <a:t>STUDY PROGRAMMES</a:t>
            </a:r>
          </a:p>
        </p:txBody>
      </p:sp>
      <p:sp>
        <p:nvSpPr>
          <p:cNvPr id="4" name="Rectangle 6"/>
          <p:cNvSpPr txBox="1">
            <a:spLocks noChangeArrowheads="1"/>
          </p:cNvSpPr>
          <p:nvPr/>
        </p:nvSpPr>
        <p:spPr>
          <a:xfrm>
            <a:off x="-2916832" y="3140968"/>
            <a:ext cx="3538736" cy="25202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altLang="de-DE" sz="1600" dirty="0">
              <a:solidFill>
                <a:schemeClr val="bg1"/>
              </a:solidFill>
              <a:latin typeface="Arial" panose="020B0604020202020204" pitchFamily="34" charset="0"/>
              <a:ea typeface="ＭＳ Ｐゴシック" pitchFamily="34" charset="-128"/>
              <a:cs typeface="Arial" panose="020B0604020202020204" pitchFamily="34" charset="0"/>
            </a:endParaRPr>
          </a:p>
        </p:txBody>
      </p:sp>
      <p:sp>
        <p:nvSpPr>
          <p:cNvPr id="15" name="Textfeld 14"/>
          <p:cNvSpPr txBox="1"/>
          <p:nvPr/>
        </p:nvSpPr>
        <p:spPr>
          <a:xfrm>
            <a:off x="966888" y="2257708"/>
            <a:ext cx="1804912" cy="584775"/>
          </a:xfrm>
          <a:prstGeom prst="rect">
            <a:avLst/>
          </a:prstGeom>
          <a:noFill/>
        </p:spPr>
        <p:txBody>
          <a:bodyPr wrap="square" rtlCol="0">
            <a:spAutoFit/>
          </a:bodyPr>
          <a:lstStyle/>
          <a:p>
            <a:r>
              <a:rPr lang="en-US" sz="1600" b="1" dirty="0">
                <a:solidFill>
                  <a:srgbClr val="D70028"/>
                </a:solidFill>
                <a:latin typeface="Arial" panose="020B0604020202020204" pitchFamily="34" charset="0"/>
                <a:ea typeface="ＭＳ Ｐゴシック" pitchFamily="34" charset="-128"/>
                <a:cs typeface="Arial" panose="020B0604020202020204" pitchFamily="34" charset="0"/>
              </a:rPr>
              <a:t>BACHELOR </a:t>
            </a:r>
          </a:p>
          <a:p>
            <a:r>
              <a:rPr lang="en-US" sz="1600" b="1" dirty="0">
                <a:solidFill>
                  <a:srgbClr val="D70028"/>
                </a:solidFill>
                <a:latin typeface="Arial" panose="020B0604020202020204" pitchFamily="34" charset="0"/>
                <a:ea typeface="ＭＳ Ｐゴシック" pitchFamily="34" charset="-128"/>
                <a:cs typeface="Arial" panose="020B0604020202020204" pitchFamily="34" charset="0"/>
              </a:rPr>
              <a:t>PROGRAMMES</a:t>
            </a:r>
            <a:endParaRPr lang="de-DE" sz="1600" dirty="0">
              <a:solidFill>
                <a:srgbClr val="D70028"/>
              </a:solidFill>
            </a:endParaRPr>
          </a:p>
        </p:txBody>
      </p:sp>
      <p:sp>
        <p:nvSpPr>
          <p:cNvPr id="16" name="Textfeld 15"/>
          <p:cNvSpPr txBox="1"/>
          <p:nvPr/>
        </p:nvSpPr>
        <p:spPr>
          <a:xfrm>
            <a:off x="2915817" y="2276872"/>
            <a:ext cx="1872208" cy="584775"/>
          </a:xfrm>
          <a:prstGeom prst="rect">
            <a:avLst/>
          </a:prstGeom>
          <a:noFill/>
        </p:spPr>
        <p:txBody>
          <a:bodyPr wrap="square" rtlCol="0">
            <a:spAutoFit/>
          </a:bodyPr>
          <a:lstStyle/>
          <a:p>
            <a:r>
              <a:rPr lang="en-US" altLang="de-DE" sz="1600" b="1" dirty="0">
                <a:solidFill>
                  <a:srgbClr val="C72A37"/>
                </a:solidFill>
                <a:latin typeface="Arial" panose="020B0604020202020204" pitchFamily="34" charset="0"/>
                <a:ea typeface="ＭＳ Ｐゴシック" pitchFamily="34" charset="-128"/>
                <a:cs typeface="Arial" panose="020B0604020202020204" pitchFamily="34" charset="0"/>
              </a:rPr>
              <a:t>MASTER </a:t>
            </a:r>
          </a:p>
          <a:p>
            <a:r>
              <a:rPr lang="en-US" altLang="de-DE" sz="1600" b="1" dirty="0">
                <a:solidFill>
                  <a:srgbClr val="C72A37"/>
                </a:solidFill>
                <a:latin typeface="Arial" panose="020B0604020202020204" pitchFamily="34" charset="0"/>
                <a:ea typeface="ＭＳ Ｐゴシック" pitchFamily="34" charset="-128"/>
                <a:cs typeface="Arial" panose="020B0604020202020204" pitchFamily="34" charset="0"/>
              </a:rPr>
              <a:t>PROGRAMMES</a:t>
            </a:r>
            <a:endParaRPr lang="de-DE" sz="1600" dirty="0"/>
          </a:p>
        </p:txBody>
      </p:sp>
      <p:sp>
        <p:nvSpPr>
          <p:cNvPr id="17" name="Textfeld 16"/>
          <p:cNvSpPr txBox="1"/>
          <p:nvPr/>
        </p:nvSpPr>
        <p:spPr>
          <a:xfrm>
            <a:off x="5004048" y="2276872"/>
            <a:ext cx="1529843" cy="584775"/>
          </a:xfrm>
          <a:prstGeom prst="rect">
            <a:avLst/>
          </a:prstGeom>
          <a:noFill/>
        </p:spPr>
        <p:txBody>
          <a:bodyPr wrap="square" rtlCol="0">
            <a:spAutoFit/>
          </a:bodyPr>
          <a:lstStyle/>
          <a:p>
            <a:r>
              <a:rPr lang="en-US" altLang="de-DE" sz="1600" b="1" dirty="0">
                <a:solidFill>
                  <a:srgbClr val="D70028"/>
                </a:solidFill>
                <a:latin typeface="Arial" panose="020B0604020202020204" pitchFamily="34" charset="0"/>
                <a:ea typeface="ＭＳ Ｐゴシック" pitchFamily="34" charset="-128"/>
                <a:cs typeface="Arial" panose="020B0604020202020204" pitchFamily="34" charset="0"/>
              </a:rPr>
              <a:t>SUMMER </a:t>
            </a:r>
          </a:p>
          <a:p>
            <a:r>
              <a:rPr lang="en-US" altLang="de-DE" sz="1600" b="1" dirty="0">
                <a:solidFill>
                  <a:srgbClr val="D70028"/>
                </a:solidFill>
                <a:latin typeface="Arial" panose="020B0604020202020204" pitchFamily="34" charset="0"/>
                <a:ea typeface="ＭＳ Ｐゴシック" pitchFamily="34" charset="-128"/>
                <a:cs typeface="Arial" panose="020B0604020202020204" pitchFamily="34" charset="0"/>
              </a:rPr>
              <a:t>SCHOOLS</a:t>
            </a:r>
            <a:endParaRPr lang="de-DE" sz="1600" dirty="0">
              <a:solidFill>
                <a:srgbClr val="D70028"/>
              </a:solidFill>
            </a:endParaRPr>
          </a:p>
        </p:txBody>
      </p:sp>
      <p:cxnSp>
        <p:nvCxnSpPr>
          <p:cNvPr id="22" name="Gerade Verbindung 21"/>
          <p:cNvCxnSpPr>
            <a:cxnSpLocks/>
          </p:cNvCxnSpPr>
          <p:nvPr/>
        </p:nvCxnSpPr>
        <p:spPr>
          <a:xfrm flipV="1">
            <a:off x="827584" y="2276873"/>
            <a:ext cx="0" cy="349234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9" name="Textfeld 28"/>
          <p:cNvSpPr txBox="1"/>
          <p:nvPr/>
        </p:nvSpPr>
        <p:spPr>
          <a:xfrm>
            <a:off x="971600" y="2921456"/>
            <a:ext cx="1656184" cy="3063403"/>
          </a:xfrm>
          <a:prstGeom prst="rect">
            <a:avLst/>
          </a:prstGeom>
          <a:noFill/>
        </p:spPr>
        <p:txBody>
          <a:bodyPr wrap="square" rtlCol="0">
            <a:spAutoFit/>
          </a:bodyPr>
          <a:lstStyle/>
          <a:p>
            <a:pPr marL="285750" lvl="1" indent="-285750">
              <a:lnSpc>
                <a:spcPct val="120000"/>
              </a:lnSpc>
              <a:spcAft>
                <a:spcPts val="1200"/>
              </a:spcAft>
              <a:buClr>
                <a:srgbClr val="D70028"/>
              </a:buClr>
              <a:buSzPct val="80000"/>
              <a:buBlip>
                <a:blip r:embed="rId3"/>
              </a:buBlip>
            </a:pPr>
            <a:r>
              <a:rPr lang="en-US" altLang="de-DE" sz="1600" dirty="0" smtClean="0">
                <a:latin typeface="Arial" panose="020B0604020202020204" pitchFamily="34" charset="0"/>
                <a:ea typeface="ＭＳ Ｐゴシック" pitchFamily="34" charset="-128"/>
                <a:cs typeface="Arial" panose="020B0604020202020204" pitchFamily="34" charset="0"/>
              </a:rPr>
              <a:t>7 </a:t>
            </a:r>
            <a:r>
              <a:rPr lang="en-US" altLang="de-DE" sz="1600" dirty="0">
                <a:latin typeface="Arial" panose="020B0604020202020204" pitchFamily="34" charset="0"/>
                <a:ea typeface="ＭＳ Ｐゴシック" pitchFamily="34" charset="-128"/>
                <a:cs typeface="Arial" panose="020B0604020202020204" pitchFamily="34" charset="0"/>
              </a:rPr>
              <a:t>semesters</a:t>
            </a:r>
          </a:p>
          <a:p>
            <a:pPr marL="285750" lvl="1" indent="-285750">
              <a:lnSpc>
                <a:spcPct val="120000"/>
              </a:lnSpc>
              <a:spcAft>
                <a:spcPts val="1200"/>
              </a:spcAft>
              <a:buClr>
                <a:srgbClr val="D70028"/>
              </a:buClr>
              <a:buSzPct val="80000"/>
              <a:buBlip>
                <a:blip r:embed="rId3"/>
              </a:buBlip>
            </a:pPr>
            <a:r>
              <a:rPr lang="en-US" altLang="de-DE" sz="1600" dirty="0" smtClean="0">
                <a:latin typeface="Arial" panose="020B0604020202020204" pitchFamily="34" charset="0"/>
                <a:ea typeface="ＭＳ Ｐゴシック" pitchFamily="34" charset="-128"/>
                <a:cs typeface="Arial" panose="020B0604020202020204" pitchFamily="34" charset="0"/>
              </a:rPr>
              <a:t>210 </a:t>
            </a:r>
            <a:r>
              <a:rPr lang="en-US" altLang="de-DE" sz="1600" dirty="0">
                <a:latin typeface="Arial" panose="020B0604020202020204" pitchFamily="34" charset="0"/>
                <a:ea typeface="ＭＳ Ｐゴシック" pitchFamily="34" charset="-128"/>
                <a:cs typeface="Arial" panose="020B0604020202020204" pitchFamily="34" charset="0"/>
              </a:rPr>
              <a:t>ECTS credit points</a:t>
            </a:r>
          </a:p>
          <a:p>
            <a:pPr marL="285750" lvl="1" indent="-285750">
              <a:lnSpc>
                <a:spcPct val="120000"/>
              </a:lnSpc>
              <a:spcAft>
                <a:spcPts val="1200"/>
              </a:spcAft>
              <a:buClr>
                <a:srgbClr val="D70028"/>
              </a:buClr>
              <a:buSzPct val="80000"/>
              <a:buBlip>
                <a:blip r:embed="rId3"/>
              </a:buBlip>
            </a:pPr>
            <a:r>
              <a:rPr lang="en-US" altLang="de-DE" sz="1600" dirty="0" smtClean="0">
                <a:latin typeface="Arial" panose="020B0604020202020204" pitchFamily="34" charset="0"/>
                <a:ea typeface="ＭＳ Ｐゴシック" pitchFamily="34" charset="-128"/>
                <a:cs typeface="Arial" panose="020B0604020202020204" pitchFamily="34" charset="0"/>
              </a:rPr>
              <a:t>1 </a:t>
            </a:r>
            <a:r>
              <a:rPr lang="en-US" altLang="de-DE" sz="1600" dirty="0">
                <a:latin typeface="Arial" panose="020B0604020202020204" pitchFamily="34" charset="0"/>
                <a:ea typeface="ＭＳ Ｐゴシック" pitchFamily="34" charset="-128"/>
                <a:cs typeface="Arial" panose="020B0604020202020204" pitchFamily="34" charset="0"/>
              </a:rPr>
              <a:t>internship semester</a:t>
            </a:r>
          </a:p>
          <a:p>
            <a:pPr marL="285750" lvl="1" indent="-285750">
              <a:lnSpc>
                <a:spcPct val="120000"/>
              </a:lnSpc>
              <a:spcAft>
                <a:spcPts val="1200"/>
              </a:spcAft>
              <a:buClr>
                <a:srgbClr val="D70028"/>
              </a:buClr>
              <a:buSzPct val="80000"/>
              <a:buBlip>
                <a:blip r:embed="rId3"/>
              </a:buBlip>
            </a:pPr>
            <a:r>
              <a:rPr lang="en-US" altLang="de-DE" sz="1600" dirty="0" smtClean="0">
                <a:latin typeface="Arial" panose="020B0604020202020204" pitchFamily="34" charset="0"/>
                <a:ea typeface="ＭＳ Ｐゴシック" pitchFamily="34" charset="-128"/>
                <a:cs typeface="Arial" panose="020B0604020202020204" pitchFamily="34" charset="0"/>
              </a:rPr>
              <a:t>Bachelor </a:t>
            </a:r>
            <a:r>
              <a:rPr lang="en-US" altLang="de-DE" sz="1600" dirty="0">
                <a:latin typeface="Arial" panose="020B0604020202020204" pitchFamily="34" charset="0"/>
                <a:ea typeface="ＭＳ Ｐゴシック" pitchFamily="34" charset="-128"/>
                <a:cs typeface="Arial" panose="020B0604020202020204" pitchFamily="34" charset="0"/>
              </a:rPr>
              <a:t>thesis</a:t>
            </a:r>
          </a:p>
          <a:p>
            <a:pPr marL="285750" indent="-285750">
              <a:lnSpc>
                <a:spcPct val="120000"/>
              </a:lnSpc>
              <a:spcAft>
                <a:spcPts val="1200"/>
              </a:spcAft>
              <a:buClr>
                <a:srgbClr val="D70028"/>
              </a:buClr>
              <a:buSzPct val="80000"/>
              <a:buBlip>
                <a:blip r:embed="rId3"/>
              </a:buBlip>
            </a:pPr>
            <a:endParaRPr lang="de-DE" sz="1600" dirty="0"/>
          </a:p>
        </p:txBody>
      </p:sp>
      <p:cxnSp>
        <p:nvCxnSpPr>
          <p:cNvPr id="47" name="Gerade Verbindung 46"/>
          <p:cNvCxnSpPr>
            <a:cxnSpLocks/>
          </p:cNvCxnSpPr>
          <p:nvPr/>
        </p:nvCxnSpPr>
        <p:spPr>
          <a:xfrm flipV="1">
            <a:off x="2771800" y="2276873"/>
            <a:ext cx="0" cy="349234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0" name="Textfeld 49"/>
          <p:cNvSpPr txBox="1"/>
          <p:nvPr/>
        </p:nvSpPr>
        <p:spPr>
          <a:xfrm>
            <a:off x="2915816" y="2924944"/>
            <a:ext cx="1872208" cy="3071610"/>
          </a:xfrm>
          <a:prstGeom prst="rect">
            <a:avLst/>
          </a:prstGeom>
          <a:noFill/>
        </p:spPr>
        <p:txBody>
          <a:bodyPr wrap="square" rtlCol="0">
            <a:spAutoFit/>
          </a:bodyPr>
          <a:lstStyle/>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 3 semesters</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 90 ECTS </a:t>
            </a:r>
            <a:br>
              <a:rPr lang="en-US" altLang="de-DE" sz="1600" dirty="0">
                <a:latin typeface="Arial" panose="020B0604020202020204" pitchFamily="34" charset="0"/>
                <a:ea typeface="ＭＳ Ｐゴシック" pitchFamily="34" charset="-128"/>
                <a:cs typeface="Arial" panose="020B0604020202020204" pitchFamily="34" charset="0"/>
              </a:rPr>
            </a:br>
            <a:r>
              <a:rPr lang="en-US" altLang="de-DE" sz="1600" dirty="0">
                <a:latin typeface="Arial" panose="020B0604020202020204" pitchFamily="34" charset="0"/>
                <a:ea typeface="ＭＳ Ｐゴシック" pitchFamily="34" charset="-128"/>
                <a:cs typeface="Arial" panose="020B0604020202020204" pitchFamily="34" charset="0"/>
              </a:rPr>
              <a:t>credit points</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 Consecutive </a:t>
            </a:r>
            <a:r>
              <a:rPr lang="en-US" altLang="de-DE" sz="1600" dirty="0" smtClean="0">
                <a:latin typeface="Arial" panose="020B0604020202020204" pitchFamily="34" charset="0"/>
                <a:ea typeface="ＭＳ Ｐゴシック" pitchFamily="34" charset="-128"/>
                <a:cs typeface="Arial" panose="020B0604020202020204" pitchFamily="34" charset="0"/>
              </a:rPr>
              <a:t/>
            </a:r>
            <a:br>
              <a:rPr lang="en-US" altLang="de-DE" sz="1600" dirty="0" smtClean="0">
                <a:latin typeface="Arial" panose="020B0604020202020204" pitchFamily="34" charset="0"/>
                <a:ea typeface="ＭＳ Ｐゴシック" pitchFamily="34" charset="-128"/>
                <a:cs typeface="Arial" panose="020B0604020202020204" pitchFamily="34" charset="0"/>
              </a:rPr>
            </a:br>
            <a:r>
              <a:rPr lang="en-US" altLang="de-DE" sz="1600" dirty="0" smtClean="0">
                <a:latin typeface="Arial" panose="020B0604020202020204" pitchFamily="34" charset="0"/>
                <a:ea typeface="ＭＳ Ｐゴシック" pitchFamily="34" charset="-128"/>
                <a:cs typeface="Arial" panose="020B0604020202020204" pitchFamily="34" charset="0"/>
              </a:rPr>
              <a:t>or </a:t>
            </a:r>
            <a:r>
              <a:rPr lang="en-US" altLang="de-DE" sz="1600" dirty="0">
                <a:latin typeface="Arial" panose="020B0604020202020204" pitchFamily="34" charset="0"/>
                <a:ea typeface="ＭＳ Ｐゴシック" pitchFamily="34" charset="-128"/>
                <a:cs typeface="Arial" panose="020B0604020202020204" pitchFamily="34" charset="0"/>
              </a:rPr>
              <a:t>continuing education</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 Master thesis</a:t>
            </a:r>
          </a:p>
          <a:p>
            <a:pPr marL="285750" indent="-285750">
              <a:lnSpc>
                <a:spcPct val="120000"/>
              </a:lnSpc>
              <a:spcAft>
                <a:spcPts val="1200"/>
              </a:spcAft>
              <a:buClr>
                <a:srgbClr val="D70028"/>
              </a:buClr>
              <a:buSzPct val="80000"/>
              <a:buBlip>
                <a:blip r:embed="rId3"/>
              </a:buBlip>
            </a:pPr>
            <a:endParaRPr lang="de-DE" sz="1600" dirty="0"/>
          </a:p>
        </p:txBody>
      </p:sp>
      <p:cxnSp>
        <p:nvCxnSpPr>
          <p:cNvPr id="18" name="Gerade Verbindung 17"/>
          <p:cNvCxnSpPr>
            <a:cxnSpLocks/>
          </p:cNvCxnSpPr>
          <p:nvPr/>
        </p:nvCxnSpPr>
        <p:spPr>
          <a:xfrm flipV="1">
            <a:off x="4860032" y="2276873"/>
            <a:ext cx="0" cy="349234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feld 18"/>
          <p:cNvSpPr txBox="1"/>
          <p:nvPr/>
        </p:nvSpPr>
        <p:spPr>
          <a:xfrm>
            <a:off x="5004048" y="2924944"/>
            <a:ext cx="1584176" cy="2614049"/>
          </a:xfrm>
          <a:prstGeom prst="rect">
            <a:avLst/>
          </a:prstGeom>
          <a:noFill/>
        </p:spPr>
        <p:txBody>
          <a:bodyPr wrap="square" rtlCol="0">
            <a:spAutoFit/>
          </a:bodyPr>
          <a:lstStyle/>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 2-5 weeks</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 </a:t>
            </a:r>
            <a:r>
              <a:rPr lang="en-US" altLang="de-DE" sz="1600" dirty="0" smtClean="0">
                <a:latin typeface="Arial" panose="020B0604020202020204" pitchFamily="34" charset="0"/>
                <a:ea typeface="ＭＳ Ｐゴシック" pitchFamily="34" charset="-128"/>
                <a:cs typeface="Arial" panose="020B0604020202020204" pitchFamily="34" charset="0"/>
              </a:rPr>
              <a:t>up </a:t>
            </a:r>
            <a:r>
              <a:rPr lang="en-US" altLang="de-DE" sz="1600" dirty="0">
                <a:latin typeface="Arial" panose="020B0604020202020204" pitchFamily="34" charset="0"/>
                <a:ea typeface="ＭＳ Ｐゴシック" pitchFamily="34" charset="-128"/>
                <a:cs typeface="Arial" panose="020B0604020202020204" pitchFamily="34" charset="0"/>
              </a:rPr>
              <a:t>to 14 ECTS credit points </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full time</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University </a:t>
            </a:r>
            <a:r>
              <a:rPr lang="en-US" altLang="de-DE" sz="1600" dirty="0" smtClean="0">
                <a:latin typeface="Arial" panose="020B0604020202020204" pitchFamily="34" charset="0"/>
                <a:ea typeface="ＭＳ Ｐゴシック" pitchFamily="34" charset="-128"/>
                <a:cs typeface="Arial" panose="020B0604020202020204" pitchFamily="34" charset="0"/>
              </a:rPr>
              <a:t>certificate</a:t>
            </a:r>
            <a:endParaRPr lang="de-DE" sz="1600" dirty="0"/>
          </a:p>
        </p:txBody>
      </p:sp>
      <p:cxnSp>
        <p:nvCxnSpPr>
          <p:cNvPr id="21" name="Gerade Verbindung 20"/>
          <p:cNvCxnSpPr>
            <a:cxnSpLocks/>
          </p:cNvCxnSpPr>
          <p:nvPr/>
        </p:nvCxnSpPr>
        <p:spPr>
          <a:xfrm flipV="1">
            <a:off x="6605899" y="2276873"/>
            <a:ext cx="0" cy="3492342"/>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feld 22"/>
          <p:cNvSpPr txBox="1"/>
          <p:nvPr/>
        </p:nvSpPr>
        <p:spPr>
          <a:xfrm>
            <a:off x="6732240" y="2276872"/>
            <a:ext cx="2160240" cy="338554"/>
          </a:xfrm>
          <a:prstGeom prst="rect">
            <a:avLst/>
          </a:prstGeom>
          <a:noFill/>
        </p:spPr>
        <p:txBody>
          <a:bodyPr wrap="square" rtlCol="0">
            <a:spAutoFit/>
          </a:bodyPr>
          <a:lstStyle/>
          <a:p>
            <a:r>
              <a:rPr lang="en-US" altLang="de-DE" sz="1600" b="1" dirty="0">
                <a:solidFill>
                  <a:srgbClr val="D70028"/>
                </a:solidFill>
                <a:latin typeface="Arial" panose="020B0604020202020204" pitchFamily="34" charset="0"/>
                <a:ea typeface="ＭＳ Ｐゴシック" pitchFamily="34" charset="-128"/>
                <a:cs typeface="Arial" panose="020B0604020202020204" pitchFamily="34" charset="0"/>
              </a:rPr>
              <a:t>CERTIFICATES</a:t>
            </a:r>
            <a:endParaRPr lang="de-DE" sz="1600" dirty="0">
              <a:solidFill>
                <a:srgbClr val="D70028"/>
              </a:solidFill>
            </a:endParaRPr>
          </a:p>
        </p:txBody>
      </p:sp>
      <p:sp>
        <p:nvSpPr>
          <p:cNvPr id="20" name="Textfeld 19"/>
          <p:cNvSpPr txBox="1"/>
          <p:nvPr/>
        </p:nvSpPr>
        <p:spPr>
          <a:xfrm>
            <a:off x="6732240" y="2924944"/>
            <a:ext cx="2088232" cy="2909514"/>
          </a:xfrm>
          <a:prstGeom prst="rect">
            <a:avLst/>
          </a:prstGeom>
          <a:noFill/>
        </p:spPr>
        <p:txBody>
          <a:bodyPr wrap="square" rtlCol="0">
            <a:spAutoFit/>
          </a:bodyPr>
          <a:lstStyle/>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International Engineering</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Courses in English </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European Studies </a:t>
            </a:r>
          </a:p>
          <a:p>
            <a:pPr marL="285750" lvl="1" indent="-285750">
              <a:lnSpc>
                <a:spcPct val="120000"/>
              </a:lnSpc>
              <a:spcAft>
                <a:spcPts val="1200"/>
              </a:spcAft>
              <a:buClr>
                <a:srgbClr val="D70028"/>
              </a:buClr>
              <a:buSzPct val="80000"/>
              <a:buBlip>
                <a:blip r:embed="rId3"/>
              </a:buBlip>
            </a:pPr>
            <a:r>
              <a:rPr lang="en-US" altLang="de-DE" sz="1600" dirty="0">
                <a:latin typeface="Arial" panose="020B0604020202020204" pitchFamily="34" charset="0"/>
                <a:ea typeface="ＭＳ Ｐゴシック" pitchFamily="34" charset="-128"/>
                <a:cs typeface="Arial" panose="020B0604020202020204" pitchFamily="34" charset="0"/>
              </a:rPr>
              <a:t>Intercultural Communication and Cooperation</a:t>
            </a:r>
            <a:endParaRPr lang="de-DE" sz="1600" dirty="0"/>
          </a:p>
        </p:txBody>
      </p:sp>
    </p:spTree>
    <p:extLst>
      <p:ext uri="{BB962C8B-B14F-4D97-AF65-F5344CB8AC3E}">
        <p14:creationId xmlns:p14="http://schemas.microsoft.com/office/powerpoint/2010/main" val="468816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722313" y="510010"/>
            <a:ext cx="7772400" cy="629813"/>
          </a:xfrm>
          <a:prstGeom prst="rect">
            <a:avLst/>
          </a:prstGeom>
          <a:effectLst>
            <a:outerShdw blurRad="50800" dist="38100" dir="8100000" algn="tr" rotWithShape="0">
              <a:prstClr val="black">
                <a:alpha val="40000"/>
              </a:prstClr>
            </a:outerShdw>
          </a:effectLst>
        </p:spPr>
        <p:txBody>
          <a:bodyPr vert="horz" lIns="91440" tIns="45720" rIns="91440" bIns="45720" rtlCol="0" anchor="t">
            <a:no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pPr algn="l" defTabSz="457200">
              <a:buNone/>
            </a:pPr>
            <a:r>
              <a:rPr lang="en-GB" sz="3200" i="0" dirty="0">
                <a:solidFill>
                  <a:srgbClr val="DC052D"/>
                </a:solidFill>
                <a:latin typeface="Arial" panose="020B0604020202020204" pitchFamily="34" charset="0"/>
                <a:ea typeface="+mn-ea"/>
                <a:cs typeface="Arial" panose="020B0604020202020204" pitchFamily="34" charset="0"/>
              </a:rPr>
              <a:t>Lifelong </a:t>
            </a:r>
          </a:p>
        </p:txBody>
      </p:sp>
      <p:sp>
        <p:nvSpPr>
          <p:cNvPr id="3" name="Titel 1"/>
          <p:cNvSpPr txBox="1">
            <a:spLocks/>
          </p:cNvSpPr>
          <p:nvPr/>
        </p:nvSpPr>
        <p:spPr>
          <a:xfrm>
            <a:off x="722313" y="955720"/>
            <a:ext cx="7772400" cy="835447"/>
          </a:xfrm>
          <a:prstGeom prst="rect">
            <a:avLst/>
          </a:prstGeom>
          <a:noFill/>
          <a:effectLst>
            <a:outerShdw blurRad="50800" dist="38100" dir="8100000" algn="tr" rotWithShape="0">
              <a:prstClr val="black">
                <a:alpha val="40000"/>
              </a:prstClr>
            </a:outerShdw>
          </a:effectLst>
        </p:spPr>
        <p:txBody>
          <a:bodyPr vert="horz" lIns="91440" tIns="45720" rIns="91440" bIns="45720" rtlCol="0" anchor="t">
            <a:normAutofit/>
          </a:bodyPr>
          <a:lstStyle>
            <a:lvl1pPr algn="l" defTabSz="457200" rtl="0" eaLnBrk="1" latinLnBrk="0" hangingPunct="1">
              <a:spcBef>
                <a:spcPct val="0"/>
              </a:spcBef>
              <a:buNone/>
              <a:defRPr sz="3500" b="1" kern="1200" cap="all">
                <a:solidFill>
                  <a:srgbClr val="FFFFFF"/>
                </a:solidFill>
                <a:latin typeface="Arial"/>
                <a:ea typeface="+mj-ea"/>
                <a:cs typeface="Arial"/>
              </a:defRPr>
            </a:lvl1pPr>
          </a:lstStyle>
          <a:p>
            <a:pPr algn="l" defTabSz="457200">
              <a:buNone/>
            </a:pPr>
            <a:r>
              <a:rPr lang="en-GB" sz="3200" i="0" dirty="0">
                <a:solidFill>
                  <a:schemeClr val="bg1">
                    <a:lumMod val="85000"/>
                  </a:schemeClr>
                </a:solidFill>
                <a:latin typeface="Arial" panose="020B0604020202020204" pitchFamily="34" charset="0"/>
                <a:ea typeface="+mn-ea"/>
                <a:cs typeface="Arial" panose="020B0604020202020204" pitchFamily="34" charset="0"/>
              </a:rPr>
              <a:t>learning and study</a:t>
            </a:r>
          </a:p>
        </p:txBody>
      </p:sp>
    </p:spTree>
    <p:extLst>
      <p:ext uri="{BB962C8B-B14F-4D97-AF65-F5344CB8AC3E}">
        <p14:creationId xmlns:p14="http://schemas.microsoft.com/office/powerpoint/2010/main" val="1526756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jbfoto_HM_HeaderDachG+ñrtner_03fin.jpg"/>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p:spPr>
      </p:pic>
      <p:sp>
        <p:nvSpPr>
          <p:cNvPr id="3" name="Titel 2"/>
          <p:cNvSpPr>
            <a:spLocks noGrp="1"/>
          </p:cNvSpPr>
          <p:nvPr>
            <p:ph type="title"/>
          </p:nvPr>
        </p:nvSpPr>
        <p:spPr>
          <a:xfrm>
            <a:off x="-1" y="3960636"/>
            <a:ext cx="3419873" cy="2276676"/>
          </a:xfrm>
        </p:spPr>
        <p:txBody>
          <a:bodyPr>
            <a:noAutofit/>
          </a:bodyPr>
          <a:lstStyle/>
          <a:p>
            <a:pPr marL="320040" algn="l" defTabSz="457200">
              <a:lnSpc>
                <a:spcPct val="130000"/>
              </a:lnSpc>
              <a:spcBef>
                <a:spcPts val="0"/>
              </a:spcBef>
              <a:buNone/>
            </a:pPr>
            <a:r>
              <a:rPr lang="en-GB" sz="1600" b="0" i="0" dirty="0">
                <a:solidFill>
                  <a:schemeClr val="tx1"/>
                </a:solidFill>
                <a:latin typeface="Arial"/>
                <a:ea typeface="+mj-ea"/>
                <a:cs typeface="Arial"/>
              </a:rPr>
              <a:t>... means that we take students' experience into account, whatever stage they're at, and give them the skills they need for careers in both topical and future-oriented areas. </a:t>
            </a:r>
          </a:p>
        </p:txBody>
      </p:sp>
      <p:sp>
        <p:nvSpPr>
          <p:cNvPr id="4" name="Textplatzhalter 3"/>
          <p:cNvSpPr>
            <a:spLocks noGrp="1"/>
          </p:cNvSpPr>
          <p:nvPr>
            <p:ph type="body" sz="quarter" idx="11"/>
          </p:nvPr>
        </p:nvSpPr>
        <p:spPr>
          <a:effectLst>
            <a:outerShdw blurRad="50800" dist="38100" dir="8100000" algn="tr" rotWithShape="0">
              <a:prstClr val="black">
                <a:alpha val="40000"/>
              </a:prstClr>
            </a:outerShdw>
          </a:effectLst>
        </p:spPr>
        <p:txBody>
          <a:bodyPr>
            <a:normAutofit fontScale="92500" lnSpcReduction="20000"/>
          </a:bodyPr>
          <a:lstStyle/>
          <a:p>
            <a:pPr marL="0" indent="0" algn="l" defTabSz="457200">
              <a:spcBef>
                <a:spcPts val="768"/>
              </a:spcBef>
              <a:buNone/>
            </a:pPr>
            <a:r>
              <a:rPr lang="en-GB" sz="3200" b="1" i="0" dirty="0">
                <a:solidFill>
                  <a:srgbClr val="DC052D"/>
                </a:solidFill>
                <a:latin typeface="Arial"/>
                <a:ea typeface="+mn-ea"/>
                <a:cs typeface="Arial"/>
              </a:rPr>
              <a:t>IN TEACHING AND STUDY</a:t>
            </a:r>
          </a:p>
        </p:txBody>
      </p:sp>
      <p:sp>
        <p:nvSpPr>
          <p:cNvPr id="5" name="Textplatzhalter 4"/>
          <p:cNvSpPr>
            <a:spLocks noGrp="1"/>
          </p:cNvSpPr>
          <p:nvPr>
            <p:ph type="body" sz="quarter" idx="12"/>
          </p:nvPr>
        </p:nvSpPr>
        <p:spPr/>
        <p:txBody>
          <a:bodyPr>
            <a:normAutofit lnSpcReduction="10000"/>
          </a:bodyPr>
          <a:lstStyle/>
          <a:p>
            <a:pPr marL="0" indent="0" algn="l" defTabSz="457200">
              <a:spcBef>
                <a:spcPts val="240"/>
              </a:spcBef>
              <a:buNone/>
            </a:pPr>
            <a:r>
              <a:rPr lang="en-GB" sz="1000" b="0" i="0" dirty="0">
                <a:solidFill>
                  <a:schemeClr val="tx1"/>
                </a:solidFill>
                <a:latin typeface="Arial"/>
                <a:ea typeface="+mn-ea"/>
                <a:cs typeface="Arial"/>
              </a:rPr>
              <a:t>Julia </a:t>
            </a:r>
            <a:r>
              <a:rPr lang="en-GB" sz="1000" b="0" i="0" dirty="0" err="1">
                <a:solidFill>
                  <a:schemeClr val="tx1"/>
                </a:solidFill>
                <a:latin typeface="Arial"/>
                <a:ea typeface="+mn-ea"/>
                <a:cs typeface="Arial"/>
              </a:rPr>
              <a:t>Bergmeister</a:t>
            </a:r>
            <a:endParaRPr lang="en-GB" sz="1000" b="0" i="0" dirty="0">
              <a:solidFill>
                <a:schemeClr val="tx1"/>
              </a:solidFill>
              <a:latin typeface="Arial"/>
              <a:ea typeface="+mn-ea"/>
              <a:cs typeface="Arial"/>
            </a:endParaRPr>
          </a:p>
        </p:txBody>
      </p:sp>
      <p:sp>
        <p:nvSpPr>
          <p:cNvPr id="6" name="Textplatzhalter 5"/>
          <p:cNvSpPr>
            <a:spLocks noGrp="1"/>
          </p:cNvSpPr>
          <p:nvPr>
            <p:ph type="body" sz="quarter" idx="13"/>
          </p:nvPr>
        </p:nvSpPr>
        <p:spPr>
          <a:effectLst>
            <a:outerShdw blurRad="50800" dist="38100" dir="8100000" algn="tr" rotWithShape="0">
              <a:prstClr val="black">
                <a:alpha val="40000"/>
              </a:prstClr>
            </a:outerShdw>
          </a:effectLst>
        </p:spPr>
        <p:txBody>
          <a:bodyPr>
            <a:normAutofit fontScale="92500" lnSpcReduction="20000"/>
          </a:bodyPr>
          <a:lstStyle/>
          <a:p>
            <a:pPr marL="0" indent="0" algn="l" defTabSz="457200">
              <a:spcBef>
                <a:spcPts val="768"/>
              </a:spcBef>
              <a:buNone/>
            </a:pPr>
            <a:r>
              <a:rPr lang="en-GB" sz="3200" b="1" i="0" dirty="0">
                <a:solidFill>
                  <a:schemeClr val="bg1">
                    <a:lumMod val="65000"/>
                  </a:schemeClr>
                </a:solidFill>
                <a:effectLst>
                  <a:outerShdw blurRad="38100" dist="38100" dir="2700000" algn="tl">
                    <a:srgbClr val="000000">
                      <a:alpha val="43137"/>
                    </a:srgbClr>
                  </a:outerShdw>
                </a:effectLst>
                <a:latin typeface="Arial"/>
                <a:ea typeface="+mn-ea"/>
                <a:cs typeface="Arial"/>
              </a:rPr>
              <a:t>PURSUING QUALITY</a:t>
            </a:r>
          </a:p>
        </p:txBody>
      </p:sp>
    </p:spTree>
    <p:extLst>
      <p:ext uri="{BB962C8B-B14F-4D97-AF65-F5344CB8AC3E}">
        <p14:creationId xmlns:p14="http://schemas.microsoft.com/office/powerpoint/2010/main" val="1798909681"/>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4844</Words>
  <Application>Microsoft Office PowerPoint</Application>
  <PresentationFormat>Bildschirmpräsentation (4:3)</PresentationFormat>
  <Paragraphs>946</Paragraphs>
  <Slides>57</Slides>
  <Notes>42</Notes>
  <HiddenSlides>0</HiddenSlides>
  <MMClips>0</MMClips>
  <ScaleCrop>false</ScaleCrop>
  <HeadingPairs>
    <vt:vector size="4" baseType="variant">
      <vt:variant>
        <vt:lpstr>Design</vt:lpstr>
      </vt:variant>
      <vt:variant>
        <vt:i4>1</vt:i4>
      </vt:variant>
      <vt:variant>
        <vt:lpstr>Folientitel</vt:lpstr>
      </vt:variant>
      <vt:variant>
        <vt:i4>57</vt:i4>
      </vt:variant>
    </vt:vector>
  </HeadingPairs>
  <TitlesOfParts>
    <vt:vector size="58" baseType="lpstr">
      <vt:lpstr>Larissa</vt:lpstr>
      <vt:lpstr>Munich University  of Applied Sciences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means that we take students' experience into account, whatever stage they're at, and give them the skills they need for careers in both topical and future-oriented areas. </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Hochschule München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Claudia Koepfer</dc:creator>
  <cp:lastModifiedBy>Claudia Koepfer</cp:lastModifiedBy>
  <cp:revision>93</cp:revision>
  <dcterms:created xsi:type="dcterms:W3CDTF">2017-03-03T15:25:00Z</dcterms:created>
  <dcterms:modified xsi:type="dcterms:W3CDTF">2017-10-18T11:11:16Z</dcterms:modified>
</cp:coreProperties>
</file>