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7" r:id="rId2"/>
    <p:sldId id="371" r:id="rId3"/>
    <p:sldId id="302" r:id="rId4"/>
    <p:sldId id="265" r:id="rId5"/>
    <p:sldId id="334" r:id="rId6"/>
    <p:sldId id="338" r:id="rId7"/>
    <p:sldId id="304" r:id="rId8"/>
    <p:sldId id="340" r:id="rId9"/>
    <p:sldId id="341" r:id="rId10"/>
    <p:sldId id="370" r:id="rId11"/>
    <p:sldId id="339"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6" r:id="rId25"/>
    <p:sldId id="357" r:id="rId26"/>
    <p:sldId id="359" r:id="rId27"/>
    <p:sldId id="360" r:id="rId28"/>
    <p:sldId id="361" r:id="rId29"/>
    <p:sldId id="362" r:id="rId30"/>
    <p:sldId id="363" r:id="rId31"/>
    <p:sldId id="372" r:id="rId32"/>
    <p:sldId id="373" r:id="rId33"/>
    <p:sldId id="374" r:id="rId34"/>
    <p:sldId id="364" r:id="rId35"/>
    <p:sldId id="365" r:id="rId36"/>
    <p:sldId id="366" r:id="rId37"/>
    <p:sldId id="367" r:id="rId38"/>
    <p:sldId id="368" r:id="rId3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1BA5CA58-53D8-48DD-819C-B9FF593E1E33}">
          <p14:sldIdLst>
            <p14:sldId id="277"/>
            <p14:sldId id="371"/>
            <p14:sldId id="302"/>
            <p14:sldId id="265"/>
            <p14:sldId id="334"/>
          </p14:sldIdLst>
        </p14:section>
        <p14:section name="Department 04" id="{63EE70F3-B7B2-4125-A645-4E835A0AE14B}">
          <p14:sldIdLst>
            <p14:sldId id="338"/>
            <p14:sldId id="304"/>
            <p14:sldId id="340"/>
            <p14:sldId id="341"/>
            <p14:sldId id="370"/>
            <p14:sldId id="339"/>
            <p14:sldId id="343"/>
            <p14:sldId id="344"/>
          </p14:sldIdLst>
        </p14:section>
        <p14:section name="Applied Research" id="{A03B7C45-7433-4CC7-B6D1-06EFE79342A7}">
          <p14:sldIdLst>
            <p14:sldId id="345"/>
            <p14:sldId id="346"/>
            <p14:sldId id="347"/>
            <p14:sldId id="348"/>
            <p14:sldId id="349"/>
            <p14:sldId id="350"/>
            <p14:sldId id="351"/>
            <p14:sldId id="352"/>
            <p14:sldId id="353"/>
            <p14:sldId id="354"/>
            <p14:sldId id="356"/>
            <p14:sldId id="357"/>
            <p14:sldId id="359"/>
            <p14:sldId id="360"/>
            <p14:sldId id="361"/>
            <p14:sldId id="362"/>
            <p14:sldId id="363"/>
            <p14:sldId id="372"/>
            <p14:sldId id="373"/>
            <p14:sldId id="374"/>
          </p14:sldIdLst>
        </p14:section>
        <p14:section name="Labs" id="{5B7BF138-FEA4-4EC6-BF03-2EF73FCC3ECE}">
          <p14:sldIdLst>
            <p14:sldId id="364"/>
            <p14:sldId id="365"/>
            <p14:sldId id="366"/>
            <p14:sldId id="367"/>
            <p14:sldId id="3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39" autoAdjust="0"/>
    <p:restoredTop sz="79852" autoAdjust="0"/>
  </p:normalViewPr>
  <p:slideViewPr>
    <p:cSldViewPr>
      <p:cViewPr varScale="1">
        <p:scale>
          <a:sx n="107" d="100"/>
          <a:sy n="107" d="100"/>
        </p:scale>
        <p:origin x="2144"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C0343-5C1A-4043-9A44-CE7947F258AD}" type="datetimeFigureOut">
              <a:rPr lang="de-DE" smtClean="0"/>
              <a:t>19.11.2018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D91C82-CF24-48C1-9CAC-8C56AB950597}" type="slidenum">
              <a:rPr lang="de-DE" smtClean="0"/>
              <a:t>‹Nr.›</a:t>
            </a:fld>
            <a:endParaRPr lang="de-DE"/>
          </a:p>
        </p:txBody>
      </p:sp>
    </p:spTree>
    <p:extLst>
      <p:ext uri="{BB962C8B-B14F-4D97-AF65-F5344CB8AC3E}">
        <p14:creationId xmlns:p14="http://schemas.microsoft.com/office/powerpoint/2010/main" val="170900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1</a:t>
            </a:fld>
            <a:endParaRPr lang="de-DE" sz="1200" b="0" i="0">
              <a:latin typeface="Calibri"/>
              <a:ea typeface="+mn-ea"/>
              <a:cs typeface="+mn-cs"/>
            </a:endParaRPr>
          </a:p>
        </p:txBody>
      </p:sp>
    </p:spTree>
    <p:extLst>
      <p:ext uri="{BB962C8B-B14F-4D97-AF65-F5344CB8AC3E}">
        <p14:creationId xmlns:p14="http://schemas.microsoft.com/office/powerpoint/2010/main" val="184912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r>
              <a:rPr lang="de-DE" dirty="0" err="1"/>
              <a:t>Undergoing</a:t>
            </a:r>
            <a:r>
              <a:rPr lang="de-DE" dirty="0"/>
              <a:t> </a:t>
            </a:r>
            <a:r>
              <a:rPr lang="de-DE" dirty="0" err="1"/>
              <a:t>changes</a:t>
            </a:r>
            <a:r>
              <a:rPr lang="de-DE" dirty="0"/>
              <a:t> </a:t>
            </a:r>
            <a:r>
              <a:rPr lang="de-DE" dirty="0" err="1"/>
              <a:t>over</a:t>
            </a:r>
            <a:r>
              <a:rPr lang="de-DE" dirty="0"/>
              <a:t> </a:t>
            </a:r>
            <a:r>
              <a:rPr lang="de-DE" dirty="0" err="1"/>
              <a:t>midddle</a:t>
            </a:r>
            <a:r>
              <a:rPr lang="de-DE" dirty="0"/>
              <a:t> time </a:t>
            </a:r>
            <a:r>
              <a:rPr lang="de-DE" dirty="0" err="1"/>
              <a:t>periods</a:t>
            </a:r>
            <a:r>
              <a:rPr lang="de-DE" dirty="0"/>
              <a:t> </a:t>
            </a:r>
            <a:r>
              <a:rPr lang="de-DE" dirty="0" err="1"/>
              <a:t>which</a:t>
            </a:r>
            <a:r>
              <a:rPr lang="de-DE" dirty="0"/>
              <a:t> </a:t>
            </a:r>
            <a:r>
              <a:rPr lang="de-DE" dirty="0" err="1"/>
              <a:t>makes</a:t>
            </a:r>
            <a:r>
              <a:rPr lang="de-DE" dirty="0"/>
              <a:t> </a:t>
            </a:r>
            <a:r>
              <a:rPr lang="de-DE" dirty="0" err="1"/>
              <a:t>it</a:t>
            </a:r>
            <a:r>
              <a:rPr lang="de-DE" dirty="0"/>
              <a:t> </a:t>
            </a:r>
            <a:r>
              <a:rPr lang="de-DE" dirty="0" err="1"/>
              <a:t>difficult</a:t>
            </a:r>
            <a:r>
              <a:rPr lang="de-DE" dirty="0"/>
              <a:t> </a:t>
            </a:r>
            <a:r>
              <a:rPr lang="de-DE" dirty="0" err="1"/>
              <a:t>to</a:t>
            </a:r>
            <a:r>
              <a:rPr lang="de-DE" dirty="0"/>
              <a:t> handle</a:t>
            </a:r>
          </a:p>
          <a:p>
            <a:r>
              <a:rPr lang="de-DE" dirty="0"/>
              <a:t>-in</a:t>
            </a:r>
            <a:r>
              <a:rPr lang="de-DE" baseline="0" dirty="0"/>
              <a:t> </a:t>
            </a:r>
            <a:r>
              <a:rPr lang="de-DE" baseline="0" dirty="0" err="1"/>
              <a:t>germany</a:t>
            </a:r>
            <a:r>
              <a:rPr lang="de-DE" baseline="0" dirty="0"/>
              <a:t> </a:t>
            </a:r>
            <a:r>
              <a:rPr lang="de-DE" baseline="0" dirty="0" err="1"/>
              <a:t>public</a:t>
            </a:r>
            <a:r>
              <a:rPr lang="de-DE" baseline="0" dirty="0"/>
              <a:t> </a:t>
            </a:r>
            <a:r>
              <a:rPr lang="de-DE" baseline="0" dirty="0" err="1"/>
              <a:t>university</a:t>
            </a:r>
            <a:r>
              <a:rPr lang="de-DE" baseline="0" dirty="0"/>
              <a:t>, </a:t>
            </a:r>
            <a:r>
              <a:rPr lang="de-DE" baseline="0" dirty="0" err="1"/>
              <a:t>there</a:t>
            </a:r>
            <a:r>
              <a:rPr lang="de-DE" baseline="0" dirty="0"/>
              <a:t> </a:t>
            </a:r>
            <a:r>
              <a:rPr lang="de-DE" baseline="0" dirty="0" err="1"/>
              <a:t>is</a:t>
            </a:r>
            <a:r>
              <a:rPr lang="de-DE" baseline="0" dirty="0"/>
              <a:t> </a:t>
            </a:r>
            <a:r>
              <a:rPr lang="de-DE" baseline="0" dirty="0" err="1"/>
              <a:t>by</a:t>
            </a:r>
            <a:r>
              <a:rPr lang="de-DE" baseline="0" dirty="0"/>
              <a:t> </a:t>
            </a:r>
            <a:r>
              <a:rPr lang="de-DE" baseline="0" dirty="0" err="1"/>
              <a:t>law</a:t>
            </a:r>
            <a:r>
              <a:rPr lang="de-DE" baseline="0" dirty="0"/>
              <a:t> a </a:t>
            </a:r>
            <a:r>
              <a:rPr lang="de-DE" baseline="0" dirty="0" err="1"/>
              <a:t>claim</a:t>
            </a:r>
            <a:r>
              <a:rPr lang="de-DE" baseline="0" dirty="0"/>
              <a:t> on a </a:t>
            </a:r>
            <a:r>
              <a:rPr lang="de-DE" baseline="0" dirty="0" err="1"/>
              <a:t>seat</a:t>
            </a:r>
            <a:r>
              <a:rPr lang="de-DE" baseline="0" dirty="0"/>
              <a:t> </a:t>
            </a:r>
            <a:r>
              <a:rPr lang="de-DE" baseline="0" dirty="0" err="1"/>
              <a:t>if</a:t>
            </a:r>
            <a:r>
              <a:rPr lang="de-DE" baseline="0" dirty="0"/>
              <a:t> </a:t>
            </a:r>
            <a:r>
              <a:rPr lang="de-DE" baseline="0" dirty="0" err="1"/>
              <a:t>you</a:t>
            </a:r>
            <a:r>
              <a:rPr lang="de-DE" baseline="0" dirty="0"/>
              <a:t> like </a:t>
            </a:r>
            <a:r>
              <a:rPr lang="de-DE" baseline="0" dirty="0" err="1"/>
              <a:t>to</a:t>
            </a:r>
            <a:r>
              <a:rPr lang="de-DE" baseline="0" dirty="0"/>
              <a:t> </a:t>
            </a:r>
            <a:r>
              <a:rPr lang="de-DE" baseline="0" dirty="0" err="1"/>
              <a:t>study</a:t>
            </a:r>
            <a:r>
              <a:rPr lang="de-DE" baseline="0" dirty="0"/>
              <a:t> </a:t>
            </a:r>
            <a:r>
              <a:rPr lang="de-DE" baseline="0" dirty="0" err="1"/>
              <a:t>for</a:t>
            </a:r>
            <a:r>
              <a:rPr lang="de-DE" baseline="0" dirty="0"/>
              <a:t> </a:t>
            </a:r>
            <a:r>
              <a:rPr lang="de-DE" baseline="0" dirty="0" err="1"/>
              <a:t>the</a:t>
            </a:r>
            <a:r>
              <a:rPr lang="de-DE" baseline="0" dirty="0"/>
              <a:t> </a:t>
            </a:r>
            <a:r>
              <a:rPr lang="de-DE" baseline="0" dirty="0" err="1"/>
              <a:t>first</a:t>
            </a:r>
            <a:r>
              <a:rPr lang="de-DE" baseline="0" dirty="0"/>
              <a:t> time, but </a:t>
            </a:r>
            <a:r>
              <a:rPr lang="de-DE" baseline="0" dirty="0" err="1"/>
              <a:t>we</a:t>
            </a:r>
            <a:r>
              <a:rPr lang="de-DE" baseline="0" dirty="0"/>
              <a:t> </a:t>
            </a:r>
            <a:r>
              <a:rPr lang="de-DE" baseline="0" dirty="0" err="1"/>
              <a:t>have</a:t>
            </a:r>
            <a:r>
              <a:rPr lang="de-DE" baseline="0" dirty="0"/>
              <a:t> limited </a:t>
            </a:r>
            <a:r>
              <a:rPr lang="de-DE" baseline="0" dirty="0" err="1"/>
              <a:t>capacity</a:t>
            </a:r>
            <a:r>
              <a:rPr lang="de-DE" baseline="0" dirty="0"/>
              <a:t> so </a:t>
            </a:r>
            <a:r>
              <a:rPr lang="de-DE" baseline="0" dirty="0" err="1"/>
              <a:t>we</a:t>
            </a:r>
            <a:r>
              <a:rPr lang="de-DE" baseline="0" dirty="0"/>
              <a:t> </a:t>
            </a:r>
            <a:r>
              <a:rPr lang="de-DE" baseline="0" dirty="0" err="1"/>
              <a:t>fill</a:t>
            </a:r>
            <a:r>
              <a:rPr lang="de-DE" baseline="0" dirty="0"/>
              <a:t> </a:t>
            </a:r>
            <a:r>
              <a:rPr lang="de-DE" baseline="0" dirty="0" err="1"/>
              <a:t>the</a:t>
            </a:r>
            <a:r>
              <a:rPr lang="de-DE" baseline="0" dirty="0"/>
              <a:t> </a:t>
            </a:r>
            <a:r>
              <a:rPr lang="de-DE" baseline="0" dirty="0" err="1"/>
              <a:t>seats</a:t>
            </a:r>
            <a:r>
              <a:rPr lang="de-DE" baseline="0" dirty="0"/>
              <a:t> </a:t>
            </a:r>
            <a:r>
              <a:rPr lang="de-DE" baseline="0" dirty="0" err="1"/>
              <a:t>with</a:t>
            </a:r>
            <a:r>
              <a:rPr lang="de-DE" baseline="0" dirty="0"/>
              <a:t> </a:t>
            </a:r>
            <a:r>
              <a:rPr lang="de-DE" baseline="0" dirty="0" err="1"/>
              <a:t>the</a:t>
            </a:r>
            <a:r>
              <a:rPr lang="de-DE" baseline="0" dirty="0"/>
              <a:t> </a:t>
            </a:r>
            <a:r>
              <a:rPr lang="de-DE" baseline="0" dirty="0" err="1"/>
              <a:t>best</a:t>
            </a:r>
            <a:r>
              <a:rPr lang="de-DE" baseline="0" dirty="0"/>
              <a:t> </a:t>
            </a:r>
            <a:r>
              <a:rPr lang="de-DE" baseline="0" dirty="0" err="1"/>
              <a:t>graded</a:t>
            </a:r>
            <a:r>
              <a:rPr lang="de-DE" baseline="0" dirty="0"/>
              <a:t> </a:t>
            </a:r>
            <a:r>
              <a:rPr lang="de-DE" baseline="0" dirty="0" err="1"/>
              <a:t>students</a:t>
            </a:r>
            <a:r>
              <a:rPr lang="de-DE" baseline="0" dirty="0"/>
              <a:t> </a:t>
            </a:r>
            <a:r>
              <a:rPr lang="de-DE" baseline="0" dirty="0" err="1"/>
              <a:t>until</a:t>
            </a:r>
            <a:r>
              <a:rPr lang="de-DE" baseline="0" dirty="0"/>
              <a:t> </a:t>
            </a:r>
            <a:r>
              <a:rPr lang="de-DE" baseline="0" dirty="0" err="1"/>
              <a:t>our</a:t>
            </a:r>
            <a:r>
              <a:rPr lang="de-DE" baseline="0" dirty="0"/>
              <a:t> </a:t>
            </a:r>
            <a:r>
              <a:rPr lang="de-DE" baseline="0" dirty="0" err="1"/>
              <a:t>capacity</a:t>
            </a:r>
            <a:r>
              <a:rPr lang="de-DE" baseline="0" dirty="0"/>
              <a:t> </a:t>
            </a:r>
            <a:r>
              <a:rPr lang="de-DE" baseline="0" dirty="0" err="1"/>
              <a:t>is</a:t>
            </a:r>
            <a:r>
              <a:rPr lang="de-DE" baseline="0" dirty="0"/>
              <a:t> </a:t>
            </a:r>
            <a:r>
              <a:rPr lang="de-DE" baseline="0" dirty="0" err="1"/>
              <a:t>reached</a:t>
            </a:r>
            <a:r>
              <a:rPr lang="de-DE" baseline="0" dirty="0"/>
              <a:t>.</a:t>
            </a:r>
          </a:p>
          <a:p>
            <a:r>
              <a:rPr lang="de-DE" baseline="0" dirty="0"/>
              <a:t>-</a:t>
            </a:r>
            <a:r>
              <a:rPr lang="de-DE" baseline="0" dirty="0" err="1"/>
              <a:t>there</a:t>
            </a:r>
            <a:r>
              <a:rPr lang="de-DE" baseline="0" dirty="0"/>
              <a:t> </a:t>
            </a:r>
            <a:r>
              <a:rPr lang="de-DE" baseline="0" dirty="0" err="1"/>
              <a:t>is</a:t>
            </a:r>
            <a:r>
              <a:rPr lang="de-DE" baseline="0" dirty="0"/>
              <a:t> a </a:t>
            </a:r>
            <a:r>
              <a:rPr lang="de-DE" baseline="0" dirty="0" err="1"/>
              <a:t>shift</a:t>
            </a:r>
            <a:r>
              <a:rPr lang="de-DE" baseline="0" dirty="0"/>
              <a:t> in </a:t>
            </a:r>
            <a:r>
              <a:rPr lang="de-DE" baseline="0" dirty="0" err="1"/>
              <a:t>interest</a:t>
            </a:r>
            <a:r>
              <a:rPr lang="de-DE" baseline="0" dirty="0"/>
              <a:t> </a:t>
            </a:r>
            <a:r>
              <a:rPr lang="de-DE" baseline="0" dirty="0" err="1"/>
              <a:t>inbetween</a:t>
            </a:r>
            <a:r>
              <a:rPr lang="de-DE" baseline="0" dirty="0"/>
              <a:t> </a:t>
            </a:r>
            <a:r>
              <a:rPr lang="de-DE" baseline="0" dirty="0" err="1"/>
              <a:t>the</a:t>
            </a:r>
            <a:r>
              <a:rPr lang="de-DE" baseline="0" dirty="0"/>
              <a:t> </a:t>
            </a:r>
            <a:r>
              <a:rPr lang="de-DE" baseline="0" dirty="0" err="1"/>
              <a:t>bachelor</a:t>
            </a:r>
            <a:r>
              <a:rPr lang="de-DE" baseline="0" dirty="0"/>
              <a:t> </a:t>
            </a:r>
            <a:r>
              <a:rPr lang="de-DE" baseline="0" dirty="0" err="1"/>
              <a:t>programs</a:t>
            </a:r>
            <a:r>
              <a:rPr lang="de-DE" baseline="0" dirty="0"/>
              <a:t> </a:t>
            </a:r>
            <a:r>
              <a:rPr lang="de-DE" baseline="0" dirty="0" err="1"/>
              <a:t>mainly</a:t>
            </a:r>
            <a:r>
              <a:rPr lang="de-DE" baseline="0" dirty="0"/>
              <a:t> due </a:t>
            </a:r>
            <a:r>
              <a:rPr lang="de-DE" baseline="0" dirty="0" err="1"/>
              <a:t>to</a:t>
            </a:r>
            <a:r>
              <a:rPr lang="de-DE" baseline="0" dirty="0"/>
              <a:t> </a:t>
            </a:r>
            <a:r>
              <a:rPr lang="de-DE" baseline="0" dirty="0" err="1"/>
              <a:t>public</a:t>
            </a:r>
            <a:r>
              <a:rPr lang="de-DE" baseline="0" dirty="0"/>
              <a:t> </a:t>
            </a:r>
            <a:r>
              <a:rPr lang="de-DE" baseline="0" dirty="0" err="1"/>
              <a:t>focus</a:t>
            </a:r>
            <a:r>
              <a:rPr lang="de-DE" baseline="0" dirty="0"/>
              <a:t> </a:t>
            </a:r>
            <a:r>
              <a:rPr lang="de-DE" baseline="0" dirty="0" err="1"/>
              <a:t>fed</a:t>
            </a:r>
            <a:r>
              <a:rPr lang="de-DE" baseline="0" dirty="0"/>
              <a:t> </a:t>
            </a:r>
            <a:r>
              <a:rPr lang="de-DE" baseline="0" dirty="0" err="1"/>
              <a:t>by</a:t>
            </a:r>
            <a:r>
              <a:rPr lang="de-DE" baseline="0" dirty="0"/>
              <a:t> </a:t>
            </a:r>
            <a:r>
              <a:rPr lang="de-DE" baseline="0" dirty="0" err="1"/>
              <a:t>long</a:t>
            </a:r>
            <a:r>
              <a:rPr lang="de-DE" baseline="0" dirty="0"/>
              <a:t> </a:t>
            </a:r>
            <a:r>
              <a:rPr lang="de-DE" baseline="0" dirty="0" err="1"/>
              <a:t>term</a:t>
            </a:r>
            <a:r>
              <a:rPr lang="de-DE" baseline="0" dirty="0"/>
              <a:t> </a:t>
            </a:r>
            <a:r>
              <a:rPr lang="de-DE" baseline="0" dirty="0" err="1"/>
              <a:t>industrial</a:t>
            </a:r>
            <a:r>
              <a:rPr lang="de-DE" baseline="0" dirty="0"/>
              <a:t> </a:t>
            </a:r>
            <a:r>
              <a:rPr lang="de-DE" baseline="0" dirty="0" err="1"/>
              <a:t>news</a:t>
            </a:r>
            <a:endParaRPr lang="de-DE" baseline="0"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10</a:t>
            </a:fld>
            <a:endParaRPr lang="de-DE"/>
          </a:p>
        </p:txBody>
      </p:sp>
    </p:spTree>
    <p:extLst>
      <p:ext uri="{BB962C8B-B14F-4D97-AF65-F5344CB8AC3E}">
        <p14:creationId xmlns:p14="http://schemas.microsoft.com/office/powerpoint/2010/main" val="151278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11</a:t>
            </a:fld>
            <a:endParaRPr lang="de-DE"/>
          </a:p>
        </p:txBody>
      </p:sp>
    </p:spTree>
    <p:extLst>
      <p:ext uri="{BB962C8B-B14F-4D97-AF65-F5344CB8AC3E}">
        <p14:creationId xmlns:p14="http://schemas.microsoft.com/office/powerpoint/2010/main" val="210228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41413" indent="-227013" defTabSz="911225">
              <a:spcBef>
                <a:spcPct val="30000"/>
              </a:spcBef>
              <a:defRPr kumimoji="1" sz="1200">
                <a:solidFill>
                  <a:schemeClr val="tx1"/>
                </a:solidFill>
                <a:latin typeface="Times New Roman" panose="02020603050405020304" pitchFamily="18" charset="0"/>
              </a:defRPr>
            </a:lvl3pPr>
            <a:lvl4pPr marL="1598613" indent="-227013" defTabSz="911225">
              <a:spcBef>
                <a:spcPct val="30000"/>
              </a:spcBef>
              <a:defRPr kumimoji="1" sz="1200">
                <a:solidFill>
                  <a:schemeClr val="tx1"/>
                </a:solidFill>
                <a:latin typeface="Times New Roman" panose="02020603050405020304" pitchFamily="18" charset="0"/>
              </a:defRPr>
            </a:lvl4pPr>
            <a:lvl5pPr marL="2054225" indent="-227013" defTabSz="911225">
              <a:spcBef>
                <a:spcPct val="30000"/>
              </a:spcBef>
              <a:defRPr kumimoji="1" sz="1200">
                <a:solidFill>
                  <a:schemeClr val="tx1"/>
                </a:solidFill>
                <a:latin typeface="Times New Roman" panose="02020603050405020304" pitchFamily="18" charset="0"/>
              </a:defRPr>
            </a:lvl5pPr>
            <a:lvl6pPr marL="25114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86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58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30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339F990-32B6-4A58-90C6-107792E3CC75}" type="slidenum">
              <a:rPr kumimoji="0" lang="de-DE" altLang="de-DE"/>
              <a:pPr>
                <a:spcBef>
                  <a:spcPct val="0"/>
                </a:spcBef>
              </a:pPr>
              <a:t>12</a:t>
            </a:fld>
            <a:endParaRPr kumimoji="0" lang="de-DE" alt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de-DE" altLang="de-DE"/>
              <a:t>Ca. 25 Forschungsschwerpunkte (inkl. An-Institute, Competence Center und Forschungsgruppen sowie einzelne ForscherInnen)</a:t>
            </a:r>
          </a:p>
        </p:txBody>
      </p:sp>
    </p:spTree>
    <p:extLst>
      <p:ext uri="{BB962C8B-B14F-4D97-AF65-F5344CB8AC3E}">
        <p14:creationId xmlns:p14="http://schemas.microsoft.com/office/powerpoint/2010/main" val="405291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de-DE" dirty="0"/>
              <a:t>Funded within the program </a:t>
            </a:r>
            <a:r>
              <a:rPr lang="de-DE" altLang="de-DE" dirty="0"/>
              <a:t>„Forschung an Fachhochschulen mit Unternehmen“. </a:t>
            </a:r>
            <a:r>
              <a:rPr lang="de-DE" altLang="de-DE" dirty="0" err="1"/>
              <a:t>Funding</a:t>
            </a:r>
            <a:r>
              <a:rPr lang="de-DE" altLang="de-DE" dirty="0"/>
              <a:t> ca. 485,000 Euro </a:t>
            </a:r>
            <a:r>
              <a:rPr lang="de-DE" altLang="de-DE" dirty="0" err="1"/>
              <a:t>for</a:t>
            </a:r>
            <a:r>
              <a:rPr lang="de-DE" altLang="de-DE" dirty="0"/>
              <a:t> </a:t>
            </a:r>
            <a:r>
              <a:rPr lang="de-DE" altLang="de-DE" dirty="0" err="1"/>
              <a:t>two</a:t>
            </a:r>
            <a:r>
              <a:rPr lang="de-DE" altLang="de-DE" dirty="0"/>
              <a:t> </a:t>
            </a:r>
            <a:r>
              <a:rPr lang="de-DE" altLang="de-DE" dirty="0" err="1"/>
              <a:t>PhD</a:t>
            </a:r>
            <a:r>
              <a:rPr lang="de-DE" altLang="de-DE" dirty="0"/>
              <a:t> </a:t>
            </a:r>
            <a:r>
              <a:rPr lang="de-DE" altLang="de-DE" dirty="0" err="1"/>
              <a:t>Students</a:t>
            </a:r>
            <a:r>
              <a:rPr lang="de-DE" altLang="de-DE" dirty="0"/>
              <a:t>.  </a:t>
            </a:r>
            <a:r>
              <a:rPr lang="de-DE" altLang="de-DE" dirty="0" err="1"/>
              <a:t>Simulations</a:t>
            </a:r>
            <a:r>
              <a:rPr lang="de-DE" altLang="de-DE" dirty="0"/>
              <a:t> </a:t>
            </a:r>
            <a:r>
              <a:rPr lang="de-DE" altLang="de-DE" dirty="0" err="1"/>
              <a:t>with</a:t>
            </a:r>
            <a:r>
              <a:rPr lang="de-DE" altLang="de-DE" dirty="0"/>
              <a:t> open </a:t>
            </a:r>
            <a:r>
              <a:rPr lang="de-DE" altLang="de-DE" dirty="0" err="1"/>
              <a:t>source</a:t>
            </a:r>
            <a:r>
              <a:rPr lang="de-DE" altLang="de-DE" dirty="0"/>
              <a:t> </a:t>
            </a:r>
            <a:r>
              <a:rPr lang="de-DE" altLang="de-DE" dirty="0" err="1"/>
              <a:t>software</a:t>
            </a:r>
            <a:r>
              <a:rPr lang="de-DE" altLang="de-DE" dirty="0"/>
              <a:t> </a:t>
            </a:r>
            <a:r>
              <a:rPr lang="de-DE" altLang="de-DE" dirty="0" err="1"/>
              <a:t>Code_Aster</a:t>
            </a:r>
            <a:r>
              <a:rPr lang="de-DE" altLang="de-DE" dirty="0"/>
              <a:t>. Project </a:t>
            </a:r>
            <a:r>
              <a:rPr lang="de-DE" altLang="de-DE" dirty="0" err="1"/>
              <a:t>partners</a:t>
            </a:r>
            <a:r>
              <a:rPr lang="de-DE" altLang="de-DE" dirty="0"/>
              <a:t> EPCOS </a:t>
            </a:r>
            <a:r>
              <a:rPr lang="de-DE" altLang="de-DE" dirty="0" err="1"/>
              <a:t>and</a:t>
            </a:r>
            <a:r>
              <a:rPr lang="de-DE" altLang="de-DE" dirty="0"/>
              <a:t> FK06</a:t>
            </a:r>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14</a:t>
            </a:fld>
            <a:endParaRPr lang="de-DE"/>
          </a:p>
        </p:txBody>
      </p:sp>
    </p:spTree>
    <p:extLst>
      <p:ext uri="{BB962C8B-B14F-4D97-AF65-F5344CB8AC3E}">
        <p14:creationId xmlns:p14="http://schemas.microsoft.com/office/powerpoint/2010/main" val="389501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dirty="0"/>
              <a:t>Funding within funding program electronic systems in Bavaria. Total funding ca. 900,000 € for ca. 1,900,000 € total project costs. The UAS gets ca. 350,000 Euro mainly for PhD student</a:t>
            </a:r>
            <a:endParaRPr lang="de-DE" altLang="de-DE" dirty="0"/>
          </a:p>
          <a:p>
            <a:pPr>
              <a:defRPr/>
            </a:pPr>
            <a:endParaRPr lang="de-DE" alt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15</a:t>
            </a:fld>
            <a:endParaRPr lang="de-DE"/>
          </a:p>
        </p:txBody>
      </p:sp>
    </p:spTree>
    <p:extLst>
      <p:ext uri="{BB962C8B-B14F-4D97-AF65-F5344CB8AC3E}">
        <p14:creationId xmlns:p14="http://schemas.microsoft.com/office/powerpoint/2010/main" val="3392020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altLang="de-DE" dirty="0"/>
              <a:t>Systems Engineering Labor </a:t>
            </a:r>
          </a:p>
          <a:p>
            <a:pPr marL="228600" indent="-228600">
              <a:buFontTx/>
              <a:buAutoNum type="arabicParenR"/>
              <a:defRPr/>
            </a:pPr>
            <a:r>
              <a:rPr lang="de-DE" altLang="de-DE" dirty="0"/>
              <a:t>Wir beschäftigen uns mit der Entwicklung von komplexen Systemen im Umfeld </a:t>
            </a:r>
            <a:r>
              <a:rPr lang="de-DE" altLang="de-DE" dirty="0" err="1"/>
              <a:t>disruptiver</a:t>
            </a:r>
            <a:r>
              <a:rPr lang="de-DE" altLang="de-DE" dirty="0"/>
              <a:t> (nicht-kontinuierlicher) </a:t>
            </a:r>
            <a:r>
              <a:rPr lang="de-DE" altLang="de-DE" dirty="0" err="1"/>
              <a:t>Technologiewechel</a:t>
            </a:r>
            <a:endParaRPr lang="de-DE" altLang="de-DE" dirty="0"/>
          </a:p>
          <a:p>
            <a:pPr marL="228600" indent="-228600">
              <a:buFontTx/>
              <a:buAutoNum type="arabicParenR"/>
              <a:defRPr/>
            </a:pPr>
            <a:r>
              <a:rPr lang="de-DE" altLang="de-DE" dirty="0"/>
              <a:t>In diesem Umfeld tauchen beim Systementwurf typisch 2 Fragen auf: a) wie finde ich die für einen Anwendungsfall beste (anstelle der erstbesten) Lösung? b) Woher weiß ich ob diese Lösung funktioniert?</a:t>
            </a:r>
          </a:p>
          <a:p>
            <a:pPr marL="228600" indent="-228600">
              <a:buFontTx/>
              <a:buAutoNum type="arabicParenR"/>
              <a:defRPr/>
            </a:pPr>
            <a:r>
              <a:rPr lang="de-DE" altLang="de-DE" dirty="0"/>
              <a:t>Da das Behebung von Fehlern beim Systembau </a:t>
            </a:r>
            <a:r>
              <a:rPr lang="de-DE" altLang="de-DE" dirty="0" err="1"/>
              <a:t>ungefährt</a:t>
            </a:r>
            <a:r>
              <a:rPr lang="de-DE" altLang="de-DE" dirty="0"/>
              <a:t> 10.000-mal soviel kostet wie diese Fehler bereits im Systementwurf zu eliminieren lohnt sich bei neuen Technologien die „Hyper-Space-Exploration (HSE)</a:t>
            </a:r>
          </a:p>
          <a:p>
            <a:pPr marL="228600" indent="-228600">
              <a:buFontTx/>
              <a:buAutoNum type="arabicParenR"/>
              <a:defRPr/>
            </a:pPr>
            <a:r>
              <a:rPr lang="de-DE" altLang="de-DE" dirty="0"/>
              <a:t>Bei der HSE erweitern wir das V-Modell um einige Elemente: a) Design-</a:t>
            </a:r>
            <a:r>
              <a:rPr lang="de-DE" altLang="de-DE" dirty="0" err="1"/>
              <a:t>of</a:t>
            </a:r>
            <a:r>
              <a:rPr lang="de-DE" altLang="de-DE" dirty="0"/>
              <a:t>-(</a:t>
            </a:r>
            <a:r>
              <a:rPr lang="de-DE" altLang="de-DE" dirty="0" err="1"/>
              <a:t>virtual</a:t>
            </a:r>
            <a:r>
              <a:rPr lang="de-DE" altLang="de-DE" dirty="0"/>
              <a:t>)-Experiment basierte Studie b) Statistische Verfahren der Surrogat-Modell-Bildung c) Künstliche Intelligenz und Modell-basierte Optimierung</a:t>
            </a:r>
          </a:p>
          <a:p>
            <a:pPr marL="228600" indent="-228600">
              <a:buFontTx/>
              <a:buAutoNum type="arabicParenR"/>
              <a:defRPr/>
            </a:pPr>
            <a:r>
              <a:rPr lang="de-DE" altLang="de-DE" dirty="0"/>
              <a:t>Unsere Anwendungen liegen in den Bereichen: a) Entwicklung nachhaltiger Energiesysteme b) Elektrofahrzeuge c) Entwurf komplexer Regler</a:t>
            </a:r>
          </a:p>
          <a:p>
            <a:pPr>
              <a:defRPr/>
            </a:pPr>
            <a:r>
              <a:rPr lang="en-US" altLang="de-DE" dirty="0" err="1"/>
              <a:t>Kontakt</a:t>
            </a:r>
            <a:r>
              <a:rPr lang="en-US" altLang="de-DE" dirty="0"/>
              <a:t>: Herbert.palm@hm.edu</a:t>
            </a:r>
            <a:endParaRPr lang="de-DE" alt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16</a:t>
            </a:fld>
            <a:endParaRPr lang="de-DE"/>
          </a:p>
        </p:txBody>
      </p:sp>
    </p:spTree>
    <p:extLst>
      <p:ext uri="{BB962C8B-B14F-4D97-AF65-F5344CB8AC3E}">
        <p14:creationId xmlns:p14="http://schemas.microsoft.com/office/powerpoint/2010/main" val="177258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b="1" dirty="0"/>
              <a:t>Topic:</a:t>
            </a:r>
            <a:r>
              <a:rPr lang="en-US" altLang="de-DE" dirty="0"/>
              <a:t> Robust, extremely efficient Class-D amplifiers for deployment in public infrastructure systems</a:t>
            </a:r>
          </a:p>
          <a:p>
            <a:r>
              <a:rPr lang="en-US" altLang="de-DE" dirty="0"/>
              <a:t>Public address audio systems in subway stations, shopping malls etc. usually are realized as 100 V systems, requiring bulky and expensive line transformers in the </a:t>
            </a:r>
            <a:r>
              <a:rPr lang="en-US" altLang="de-DE" dirty="0" err="1"/>
              <a:t>amplifier.The</a:t>
            </a:r>
            <a:r>
              <a:rPr lang="en-US" altLang="de-DE" dirty="0"/>
              <a:t> vast majority of amplifiers is existing systems rely on analog amplifiers with inherent low power efficiency. </a:t>
            </a:r>
          </a:p>
          <a:p>
            <a:r>
              <a:rPr lang="en-US" altLang="de-DE" dirty="0"/>
              <a:t>The digital class-D amplifier developed in the Circuit Design Lab (Labor </a:t>
            </a:r>
            <a:r>
              <a:rPr lang="en-US" altLang="de-DE" dirty="0" err="1"/>
              <a:t>Schaltungstechnik</a:t>
            </a:r>
            <a:r>
              <a:rPr lang="en-US" altLang="de-DE" dirty="0"/>
              <a:t>) runs on an integrated variable supply voltage that minimizes losses under light to heavy load conditions. It reaches an efficiency of 97%, enabling operation of up to 400 W per module without fan or heat sink.</a:t>
            </a:r>
          </a:p>
          <a:p>
            <a:r>
              <a:rPr lang="en-US" altLang="de-DE" dirty="0"/>
              <a:t>The supply voltage reaches up to 150 V, allowing operation in 100 V systems without the line transformer. The variable switched-mode power supply is implemented using a low-cost planar transformer with printed coils and a </a:t>
            </a:r>
            <a:r>
              <a:rPr lang="en-US" altLang="de-DE" dirty="0" err="1"/>
              <a:t>snap-on</a:t>
            </a:r>
            <a:r>
              <a:rPr lang="en-US" altLang="de-DE" dirty="0"/>
              <a:t> magnetic core.</a:t>
            </a:r>
          </a:p>
          <a:p>
            <a:r>
              <a:rPr lang="en-US" altLang="de-DE" dirty="0"/>
              <a:t>The tiny module size of only 9 cm x 5 cm x 1 cm, the fan-less cooling and the lack of the line transformer allow implementing 16 amplifier channels in the space of one former analog amplifier with improved emergency battery operation.</a:t>
            </a:r>
          </a:p>
          <a:p>
            <a:r>
              <a:rPr lang="en-US" altLang="de-DE" dirty="0"/>
              <a:t>Current research topics include further improvement of audio quality beyond </a:t>
            </a:r>
            <a:r>
              <a:rPr lang="en-US" altLang="de-DE" dirty="0" err="1"/>
              <a:t>HiFI</a:t>
            </a:r>
            <a:r>
              <a:rPr lang="en-US" altLang="de-DE" dirty="0"/>
              <a:t> DIN 45500 and asynchronous sample rate conversion for high-end operation in streaming media systems.</a:t>
            </a:r>
          </a:p>
          <a:p>
            <a:endParaRPr lang="de-DE" alt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17</a:t>
            </a:fld>
            <a:endParaRPr lang="de-DE"/>
          </a:p>
        </p:txBody>
      </p:sp>
    </p:spTree>
    <p:extLst>
      <p:ext uri="{BB962C8B-B14F-4D97-AF65-F5344CB8AC3E}">
        <p14:creationId xmlns:p14="http://schemas.microsoft.com/office/powerpoint/2010/main" val="382396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de-DE" b="1" dirty="0"/>
              <a:t>Topic</a:t>
            </a:r>
            <a:r>
              <a:rPr lang="en-US" altLang="de-DE" b="0" dirty="0"/>
              <a:t>: Implementing</a:t>
            </a:r>
            <a:r>
              <a:rPr lang="en-US" altLang="de-DE" b="0" baseline="0" dirty="0"/>
              <a:t> </a:t>
            </a:r>
            <a:r>
              <a:rPr lang="en-US" altLang="de-DE" b="0" baseline="0" dirty="0" err="1"/>
              <a:t>f</a:t>
            </a:r>
            <a:r>
              <a:rPr lang="en-US" altLang="de-DE" b="0" dirty="0" err="1"/>
              <a:t>ixpoint</a:t>
            </a:r>
            <a:r>
              <a:rPr lang="en-US" altLang="de-DE" b="0" baseline="0" dirty="0"/>
              <a:t> filters on FPGAs and low-cost (i.e. without floating point unit) microcontrollers is still a field where a lot of expert knowledge is required. The </a:t>
            </a:r>
            <a:r>
              <a:rPr lang="en-US" altLang="de-DE" b="0" baseline="0" dirty="0" err="1"/>
              <a:t>pyFDA</a:t>
            </a:r>
            <a:r>
              <a:rPr lang="en-US" altLang="de-DE" b="0" baseline="0" dirty="0"/>
              <a:t> tool eases the design and analysis process of those filters with a user-friendly UI and lots of analysis options. A fast </a:t>
            </a:r>
            <a:r>
              <a:rPr lang="en-US" altLang="de-DE" b="0" baseline="0" dirty="0" err="1"/>
              <a:t>fixpoint</a:t>
            </a:r>
            <a:r>
              <a:rPr lang="en-US" altLang="de-DE" b="0" baseline="0" dirty="0"/>
              <a:t> library allows quantization, re-simulation and export of </a:t>
            </a:r>
            <a:r>
              <a:rPr lang="en-US" altLang="de-DE" b="0" baseline="0" dirty="0" err="1"/>
              <a:t>fixpoint</a:t>
            </a:r>
            <a:r>
              <a:rPr lang="en-US" altLang="de-DE" b="0" baseline="0" dirty="0"/>
              <a:t> coefficients in various formats. The software is targeted for both educational and R&amp;D purposes. New filter algorithms can be added easily (and have been added by users on GitHub) due to the modular architecture.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de-DE"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de-DE" b="0" baseline="0" dirty="0"/>
              <a:t>A Google Summer of Code Project has just started that targets the streamlining of  the design process: The goal is to create a link between </a:t>
            </a:r>
            <a:r>
              <a:rPr lang="en-US" altLang="de-DE" b="0" baseline="0" dirty="0" err="1"/>
              <a:t>pyFDA</a:t>
            </a:r>
            <a:r>
              <a:rPr lang="en-US" altLang="de-DE" b="0" baseline="0" dirty="0"/>
              <a:t> and </a:t>
            </a:r>
            <a:r>
              <a:rPr lang="en-US" altLang="de-DE" b="0" baseline="0" dirty="0" err="1"/>
              <a:t>myHDL</a:t>
            </a:r>
            <a:r>
              <a:rPr lang="en-US" altLang="de-DE" b="0" baseline="0" dirty="0"/>
              <a:t>, a Python module for simulating and generating HDL code, allowing improved </a:t>
            </a:r>
            <a:r>
              <a:rPr lang="en-US" altLang="de-DE" b="0" baseline="0" dirty="0" err="1"/>
              <a:t>fixpoint</a:t>
            </a:r>
            <a:r>
              <a:rPr lang="en-US" altLang="de-DE" b="0" baseline="0" dirty="0"/>
              <a:t> filter simulations and direct export of VHDL and Verilog code.</a:t>
            </a:r>
            <a:endParaRPr lang="en-US" altLang="de-DE" b="0"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18</a:t>
            </a:fld>
            <a:endParaRPr lang="de-DE"/>
          </a:p>
        </p:txBody>
      </p:sp>
    </p:spTree>
    <p:extLst>
      <p:ext uri="{BB962C8B-B14F-4D97-AF65-F5344CB8AC3E}">
        <p14:creationId xmlns:p14="http://schemas.microsoft.com/office/powerpoint/2010/main" val="1342366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- 8 </a:t>
            </a:r>
            <a:r>
              <a:rPr lang="de-DE" dirty="0" err="1"/>
              <a:t>projects</a:t>
            </a:r>
            <a:r>
              <a:rPr lang="de-DE" dirty="0"/>
              <a:t> (</a:t>
            </a:r>
            <a:r>
              <a:rPr lang="de-DE" dirty="0" err="1"/>
              <a:t>see</a:t>
            </a:r>
            <a:r>
              <a:rPr lang="de-DE" dirty="0"/>
              <a:t> </a:t>
            </a:r>
            <a:r>
              <a:rPr lang="de-DE" dirty="0" err="1"/>
              <a:t>above</a:t>
            </a:r>
            <a:r>
              <a:rPr lang="de-DE" dirty="0"/>
              <a:t>)</a:t>
            </a:r>
          </a:p>
          <a:p>
            <a:pPr marL="0" indent="0">
              <a:buFontTx/>
              <a:buNone/>
            </a:pPr>
            <a:r>
              <a:rPr lang="de-DE" dirty="0"/>
              <a:t>-9 </a:t>
            </a:r>
            <a:r>
              <a:rPr lang="de-DE" dirty="0" err="1"/>
              <a:t>PhD</a:t>
            </a:r>
            <a:r>
              <a:rPr lang="de-DE" dirty="0"/>
              <a:t> </a:t>
            </a:r>
            <a:r>
              <a:rPr lang="de-DE" dirty="0" err="1"/>
              <a:t>students</a:t>
            </a:r>
            <a:r>
              <a:rPr lang="de-DE" dirty="0"/>
              <a:t>, </a:t>
            </a:r>
          </a:p>
          <a:p>
            <a:pPr marL="0" indent="0">
              <a:buFontTx/>
              <a:buNone/>
            </a:pPr>
            <a:r>
              <a:rPr lang="de-DE" dirty="0"/>
              <a:t>- Over 2 Mio. € </a:t>
            </a:r>
            <a:r>
              <a:rPr lang="de-DE" dirty="0" err="1"/>
              <a:t>budget</a:t>
            </a:r>
            <a:r>
              <a:rPr lang="de-DE" dirty="0"/>
              <a:t> (EU ITN H2020, DFG, </a:t>
            </a:r>
            <a:r>
              <a:rPr lang="de-DE" dirty="0" err="1"/>
              <a:t>Bavarian</a:t>
            </a:r>
            <a:r>
              <a:rPr lang="de-DE" dirty="0"/>
              <a:t> </a:t>
            </a:r>
            <a:r>
              <a:rPr lang="de-DE" dirty="0" err="1"/>
              <a:t>government</a:t>
            </a:r>
            <a:r>
              <a:rPr lang="de-DE" dirty="0"/>
              <a:t>, BMBF, </a:t>
            </a:r>
            <a:r>
              <a:rPr lang="de-DE" dirty="0" err="1"/>
              <a:t>BMWi</a:t>
            </a:r>
            <a:r>
              <a:rPr lang="de-DE" dirty="0"/>
              <a:t>, etc.) </a:t>
            </a:r>
          </a:p>
          <a:p>
            <a:pPr marL="0" indent="0">
              <a:buFontTx/>
              <a:buNone/>
            </a:pPr>
            <a:r>
              <a:rPr lang="de-DE" dirty="0"/>
              <a:t>- Over 100 peer-</a:t>
            </a:r>
            <a:r>
              <a:rPr lang="de-DE" dirty="0" err="1"/>
              <a:t>reviewed</a:t>
            </a:r>
            <a:r>
              <a:rPr lang="de-DE" dirty="0"/>
              <a:t> </a:t>
            </a:r>
            <a:r>
              <a:rPr lang="de-DE" dirty="0" err="1"/>
              <a:t>publications</a:t>
            </a:r>
            <a:r>
              <a:rPr lang="de-DE" dirty="0"/>
              <a:t> </a:t>
            </a:r>
          </a:p>
          <a:p>
            <a:pPr marL="0" indent="0">
              <a:buFontTx/>
              <a:buNone/>
            </a:pPr>
            <a:r>
              <a:rPr lang="de-DE" dirty="0"/>
              <a:t>- </a:t>
            </a:r>
            <a:r>
              <a:rPr lang="de-DE" dirty="0" err="1"/>
              <a:t>Interdisciplinary</a:t>
            </a:r>
            <a:r>
              <a:rPr lang="de-DE" dirty="0"/>
              <a:t> </a:t>
            </a:r>
            <a:r>
              <a:rPr lang="de-DE" dirty="0" err="1"/>
              <a:t>approach</a:t>
            </a:r>
            <a:r>
              <a:rPr lang="de-DE" dirty="0"/>
              <a:t>: power </a:t>
            </a:r>
            <a:r>
              <a:rPr lang="de-DE" dirty="0" err="1"/>
              <a:t>electronics</a:t>
            </a:r>
            <a:r>
              <a:rPr lang="de-DE" dirty="0"/>
              <a:t>, </a:t>
            </a:r>
            <a:r>
              <a:rPr lang="de-DE" dirty="0" err="1"/>
              <a:t>electrical</a:t>
            </a:r>
            <a:r>
              <a:rPr lang="de-DE" dirty="0"/>
              <a:t> </a:t>
            </a:r>
            <a:r>
              <a:rPr lang="de-DE" dirty="0" err="1"/>
              <a:t>machines</a:t>
            </a:r>
            <a:r>
              <a:rPr lang="de-DE" dirty="0"/>
              <a:t>, </a:t>
            </a:r>
            <a:r>
              <a:rPr lang="de-DE" dirty="0" err="1"/>
              <a:t>mechatronic</a:t>
            </a:r>
            <a:r>
              <a:rPr lang="de-DE" dirty="0"/>
              <a:t> </a:t>
            </a:r>
            <a:r>
              <a:rPr lang="de-DE" dirty="0" err="1"/>
              <a:t>and</a:t>
            </a:r>
            <a:r>
              <a:rPr lang="de-DE" dirty="0"/>
              <a:t> regenerative </a:t>
            </a:r>
            <a:r>
              <a:rPr lang="de-DE" dirty="0" err="1"/>
              <a:t>energy</a:t>
            </a:r>
            <a:r>
              <a:rPr lang="de-DE" dirty="0"/>
              <a:t> </a:t>
            </a:r>
            <a:r>
              <a:rPr lang="de-DE" dirty="0" err="1"/>
              <a:t>systems</a:t>
            </a:r>
            <a:r>
              <a:rPr lang="de-DE" dirty="0"/>
              <a:t> &amp; </a:t>
            </a:r>
            <a:r>
              <a:rPr lang="de-DE" dirty="0" err="1"/>
              <a:t>systems</a:t>
            </a:r>
            <a:r>
              <a:rPr lang="de-DE" dirty="0"/>
              <a:t> </a:t>
            </a:r>
            <a:r>
              <a:rPr lang="de-DE" dirty="0" err="1"/>
              <a:t>theory</a:t>
            </a:r>
            <a:endParaRPr 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19</a:t>
            </a:fld>
            <a:endParaRPr lang="de-DE"/>
          </a:p>
        </p:txBody>
      </p:sp>
    </p:spTree>
    <p:extLst>
      <p:ext uri="{BB962C8B-B14F-4D97-AF65-F5344CB8AC3E}">
        <p14:creationId xmlns:p14="http://schemas.microsoft.com/office/powerpoint/2010/main" val="2264524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dirty="0"/>
              <a:t>Gesamtvorhaben umfasst umfangreiche Tests (Schock, Vibration, Druck) mit Batteriezellen und Modulen.</a:t>
            </a:r>
          </a:p>
          <a:p>
            <a:pPr>
              <a:defRPr/>
            </a:pPr>
            <a:r>
              <a:rPr lang="de-DE" altLang="de-DE" dirty="0"/>
              <a:t>Schwerpunkt der HM: Detektion, Fehlererkennung </a:t>
            </a:r>
            <a:r>
              <a:rPr lang="de-DE" altLang="de-DE" dirty="0">
                <a:sym typeface="Wingdings" panose="05000000000000000000" pitchFamily="2" charset="2"/>
              </a:rPr>
              <a:t> mögliche spätere Anwendung in einem Batteriemanagementsystem</a:t>
            </a:r>
            <a:endParaRPr lang="de-DE" altLang="de-DE" dirty="0"/>
          </a:p>
          <a:p>
            <a:pPr>
              <a:defRPr/>
            </a:pPr>
            <a:r>
              <a:rPr lang="de-DE" altLang="de-DE" dirty="0"/>
              <a:t>Eine wiss. Mitarbeiter an der HM im Projekt (</a:t>
            </a:r>
            <a:r>
              <a:rPr lang="de-DE" altLang="de-DE" dirty="0" err="1"/>
              <a:t>Bolormaa</a:t>
            </a:r>
            <a:r>
              <a:rPr lang="de-DE" altLang="de-DE" dirty="0"/>
              <a:t> Große)</a:t>
            </a:r>
          </a:p>
          <a:p>
            <a:pPr>
              <a:defRPr/>
            </a:pPr>
            <a:r>
              <a:rPr lang="de-DE" altLang="de-DE" dirty="0"/>
              <a:t>Foto Batterie mit dem CT vom Gregor Feiertag erstellt.</a:t>
            </a:r>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20</a:t>
            </a:fld>
            <a:endParaRPr lang="de-DE"/>
          </a:p>
        </p:txBody>
      </p:sp>
    </p:spTree>
    <p:extLst>
      <p:ext uri="{BB962C8B-B14F-4D97-AF65-F5344CB8AC3E}">
        <p14:creationId xmlns:p14="http://schemas.microsoft.com/office/powerpoint/2010/main" val="241187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b="1"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45D1671-62F6-934B-857A-194EA804F61C}" type="slidenum">
              <a:rPr lang="de-DE" smtClean="0"/>
              <a:t>2</a:t>
            </a:fld>
            <a:endParaRPr lang="de-DE"/>
          </a:p>
        </p:txBody>
      </p:sp>
    </p:spTree>
    <p:extLst>
      <p:ext uri="{BB962C8B-B14F-4D97-AF65-F5344CB8AC3E}">
        <p14:creationId xmlns:p14="http://schemas.microsoft.com/office/powerpoint/2010/main" val="206749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dirty="0"/>
              <a:t>Automotive batteries provide high safety and reliability at quickly decreasing costs. Using these batteries in stationary applications, as first use or in 2nd-life, is thus desirable. Connecting these batteries to the electric AC-grid not only requires a power inverter, but also bulky transformers to </a:t>
            </a:r>
            <a:r>
              <a:rPr lang="en-US" b="1" dirty="0"/>
              <a:t>match </a:t>
            </a:r>
            <a:r>
              <a:rPr lang="en-US" dirty="0"/>
              <a:t>the </a:t>
            </a:r>
            <a:r>
              <a:rPr lang="en-US" b="1" dirty="0"/>
              <a:t>different voltage levels </a:t>
            </a:r>
            <a:r>
              <a:rPr lang="en-US" dirty="0"/>
              <a:t>and </a:t>
            </a:r>
            <a:r>
              <a:rPr lang="en-US" b="1" dirty="0"/>
              <a:t>provide galvanic insulation</a:t>
            </a:r>
            <a:r>
              <a:rPr lang="en-US" dirty="0"/>
              <a:t>. Often modifications to the control system (software and/or electronics) are necessary to operate these batteries outside a vehicle. In the project </a:t>
            </a:r>
            <a:r>
              <a:rPr lang="en-US" dirty="0" err="1"/>
              <a:t>UnABESA</a:t>
            </a:r>
            <a:r>
              <a:rPr lang="en-US" dirty="0"/>
              <a:t> an architecture is investigated and optimized that can overcome these disadvantages. </a:t>
            </a:r>
            <a:endParaRPr lang="de-DE" dirty="0"/>
          </a:p>
          <a:p>
            <a:pPr>
              <a:defRPr/>
            </a:pPr>
            <a:r>
              <a:rPr lang="de-DE" dirty="0"/>
              <a:t> </a:t>
            </a:r>
          </a:p>
          <a:p>
            <a:pPr>
              <a:defRPr/>
            </a:pPr>
            <a:r>
              <a:rPr lang="en-US" dirty="0"/>
              <a:t>Core component of the project is the coupling element comprising a </a:t>
            </a:r>
            <a:r>
              <a:rPr lang="en-US" b="1" dirty="0"/>
              <a:t>highly efficient DC/DC-converter with galvanic coupling </a:t>
            </a:r>
            <a:r>
              <a:rPr lang="en-US" dirty="0"/>
              <a:t>and an intelligent interface that screens the automotive-specific communication interface. Hardware design of the power electronics, control and switching patterns as well as an optimized inductive component are research topics that aim at a highly efficient and compact converter. Furthermore, the development of a control strategy for the power sharing between different automotive-batteries is also part of the research.</a:t>
            </a:r>
            <a:endParaRPr lang="de-DE" alt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21</a:t>
            </a:fld>
            <a:endParaRPr lang="de-DE"/>
          </a:p>
        </p:txBody>
      </p:sp>
    </p:spTree>
    <p:extLst>
      <p:ext uri="{BB962C8B-B14F-4D97-AF65-F5344CB8AC3E}">
        <p14:creationId xmlns:p14="http://schemas.microsoft.com/office/powerpoint/2010/main" val="3760509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US" altLang="de-DE" dirty="0"/>
              <a:t>Private Grid Coupling – Goal: share renewable energy with neighbor</a:t>
            </a:r>
          </a:p>
          <a:p>
            <a:pPr>
              <a:defRPr/>
            </a:pPr>
            <a:r>
              <a:rPr lang="en-US" altLang="de-DE" dirty="0"/>
              <a:t>Government funded startup</a:t>
            </a:r>
          </a:p>
          <a:p>
            <a:pPr>
              <a:defRPr/>
            </a:pPr>
            <a:r>
              <a:rPr lang="en-US" altLang="de-DE" dirty="0"/>
              <a:t>3 founders from our department</a:t>
            </a:r>
          </a:p>
          <a:p>
            <a:pPr>
              <a:defRPr/>
            </a:pPr>
            <a:endParaRPr lang="de-DE" altLang="de-DE" dirty="0"/>
          </a:p>
          <a:p>
            <a:pPr>
              <a:defRPr/>
            </a:pPr>
            <a:endParaRPr lang="de-DE" alt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22</a:t>
            </a:fld>
            <a:endParaRPr lang="de-DE"/>
          </a:p>
        </p:txBody>
      </p:sp>
    </p:spTree>
    <p:extLst>
      <p:ext uri="{BB962C8B-B14F-4D97-AF65-F5344CB8AC3E}">
        <p14:creationId xmlns:p14="http://schemas.microsoft.com/office/powerpoint/2010/main" val="2711591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Zu Folie 23 - Analysis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complex</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energy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systems</a:t>
            </a:r>
            <a:r>
              <a:rPr lang="de-DE" sz="1200" kern="1200" dirty="0" smtClean="0">
                <a:solidFill>
                  <a:schemeClr val="tx1"/>
                </a:solidFill>
                <a:effectLst/>
                <a:latin typeface="+mn-lt"/>
                <a:ea typeface="+mn-ea"/>
                <a:cs typeface="+mn-cs"/>
              </a:rPr>
              <a:t> - gibt es nun einen eingereichten Antrag, aber noch keine Rückmeldung über die Bewilligung „</a:t>
            </a:r>
            <a:r>
              <a:rPr lang="de-DE" sz="1200" kern="1200" dirty="0" err="1" smtClean="0">
                <a:solidFill>
                  <a:schemeClr val="tx1"/>
                </a:solidFill>
                <a:effectLst/>
                <a:latin typeface="+mn-lt"/>
                <a:ea typeface="+mn-ea"/>
                <a:cs typeface="+mn-cs"/>
              </a:rPr>
              <a:t>NuData</a:t>
            </a:r>
            <a:r>
              <a:rPr lang="de-DE" sz="1200" kern="1200" dirty="0" smtClean="0">
                <a:solidFill>
                  <a:schemeClr val="tx1"/>
                </a:solidFill>
                <a:effectLst/>
                <a:latin typeface="+mn-lt"/>
                <a:ea typeface="+mn-ea"/>
                <a:cs typeface="+mn-cs"/>
              </a:rPr>
              <a:t> Campus - Nutzungsdaten basierte Optimierung von Gebäuden und Anlagen am Beispiel der Hochschule München“, mit mind. 6 wissenschaftlichen Mitarbeitern aus HM und TUM, da wird sich auch an der HM etwas tun…</a:t>
            </a:r>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23</a:t>
            </a:fld>
            <a:endParaRPr lang="de-DE"/>
          </a:p>
        </p:txBody>
      </p:sp>
    </p:spTree>
    <p:extLst>
      <p:ext uri="{BB962C8B-B14F-4D97-AF65-F5344CB8AC3E}">
        <p14:creationId xmlns:p14="http://schemas.microsoft.com/office/powerpoint/2010/main" val="1152681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de-DE" dirty="0"/>
              <a:t>Since 2012 we have a collaboration with </a:t>
            </a:r>
            <a:r>
              <a:rPr lang="en-US" altLang="de-DE" dirty="0" err="1"/>
              <a:t>Webasto</a:t>
            </a:r>
            <a:r>
              <a:rPr lang="en-US" altLang="de-DE" dirty="0"/>
              <a:t> to develop and improve the algorithms for speed control and the anti-pinch system for sliding roofs of vehicles. </a:t>
            </a:r>
            <a:endParaRPr lang="de-DE" alt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26</a:t>
            </a:fld>
            <a:endParaRPr lang="de-DE"/>
          </a:p>
        </p:txBody>
      </p:sp>
    </p:spTree>
    <p:extLst>
      <p:ext uri="{BB962C8B-B14F-4D97-AF65-F5344CB8AC3E}">
        <p14:creationId xmlns:p14="http://schemas.microsoft.com/office/powerpoint/2010/main" val="1906450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dirty="0"/>
              <a:t>There is a growing market for internet access by satellite, especially for regions where the telecommunication infrastructure is weak. This is true not only for rural regions but also for strongly growing mega cities e.g. Istanbul or Paris. The French satellite provider Eutelsat offers a system with data rates of up to12 Mbit / s per user. The only prerequisites for this link to the internet are </a:t>
            </a:r>
            <a:endParaRPr lang="de-DE" altLang="de-DE" dirty="0"/>
          </a:p>
          <a:p>
            <a:r>
              <a:rPr lang="en-US" altLang="de-DE" dirty="0"/>
              <a:t>a 30 Voltage source</a:t>
            </a:r>
            <a:endParaRPr lang="de-DE" altLang="de-DE" dirty="0"/>
          </a:p>
          <a:p>
            <a:r>
              <a:rPr lang="en-US" altLang="de-DE" dirty="0"/>
              <a:t>the </a:t>
            </a:r>
            <a:r>
              <a:rPr lang="en-US" altLang="de-DE" dirty="0" err="1"/>
              <a:t>tooway</a:t>
            </a:r>
            <a:r>
              <a:rPr lang="en-US" altLang="de-DE" dirty="0"/>
              <a:t> terminal with a parabolic antenna and the </a:t>
            </a:r>
            <a:r>
              <a:rPr lang="en-US" altLang="de-DE" dirty="0" err="1"/>
              <a:t>tooway</a:t>
            </a:r>
            <a:r>
              <a:rPr lang="en-US" altLang="de-DE" dirty="0"/>
              <a:t> feed with modem</a:t>
            </a:r>
            <a:endParaRPr lang="de-DE" altLang="de-DE" dirty="0"/>
          </a:p>
          <a:p>
            <a:r>
              <a:rPr lang="en-US" altLang="de-DE" dirty="0"/>
              <a:t>and of cause a direct view to the satellite</a:t>
            </a:r>
            <a:endParaRPr lang="de-DE" altLang="de-DE" dirty="0"/>
          </a:p>
          <a:p>
            <a:r>
              <a:rPr lang="en-US" altLang="de-DE" dirty="0"/>
              <a:t>The system can handle more than one million terminals in Europe, North Africa and Middle East. </a:t>
            </a:r>
            <a:endParaRPr lang="de-DE" altLang="de-DE" dirty="0"/>
          </a:p>
          <a:p>
            <a:r>
              <a:rPr lang="en-US" altLang="de-DE" dirty="0"/>
              <a:t>The HM has developed a so called Frequency Selective Plate (FSP), which allows the simultaneous and independent use of the antenna for TV and the described internet access. Instead of two parabolic antennas there is now only one antenna necessary. Because the product was developed for the mass market, there were tough constraints for the cost structure. Nevertheless the specifications for the Data Uplink has to be satisfied, otherwise other satellites in a geostationary orbit could be disrupted.</a:t>
            </a:r>
            <a:endParaRPr lang="de-DE" altLang="de-DE" dirty="0"/>
          </a:p>
          <a:p>
            <a:r>
              <a:rPr lang="en-US" altLang="de-DE" dirty="0"/>
              <a:t>The FSP is now in use in Greece, and is about to be rolled out in Turkey. Triggered by the fast and successful development at the HM, a three year project will be started a.s.a.p. Especially software for calculating the electromagnetic fields has to be developed further, a PHD student will do more research and prepare the next round of development. The project is 100 percent funded by Eutelsat. </a:t>
            </a:r>
            <a:endParaRPr lang="de-DE" alt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28</a:t>
            </a:fld>
            <a:endParaRPr lang="de-DE"/>
          </a:p>
        </p:txBody>
      </p:sp>
    </p:spTree>
    <p:extLst>
      <p:ext uri="{BB962C8B-B14F-4D97-AF65-F5344CB8AC3E}">
        <p14:creationId xmlns:p14="http://schemas.microsoft.com/office/powerpoint/2010/main" val="226430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dirty="0"/>
              <a:t>This project is funded by the BMBF. The goal is the development of an antenna system for a high data link between a satellite on a low orbit and a satellite on a geostationary orbit. </a:t>
            </a:r>
            <a:endParaRPr lang="de-DE" altLang="de-DE" dirty="0"/>
          </a:p>
          <a:p>
            <a:r>
              <a:rPr lang="en-US" altLang="de-DE" dirty="0"/>
              <a:t>Partners are </a:t>
            </a:r>
            <a:endParaRPr lang="de-DE" altLang="de-DE" dirty="0"/>
          </a:p>
          <a:p>
            <a:r>
              <a:rPr lang="en-US" altLang="de-DE" dirty="0"/>
              <a:t>Airbus (earlier EADS </a:t>
            </a:r>
            <a:r>
              <a:rPr lang="en-US" altLang="de-DE" dirty="0" err="1"/>
              <a:t>Astrium</a:t>
            </a:r>
            <a:r>
              <a:rPr lang="en-US" altLang="de-DE" dirty="0"/>
              <a:t> GmbH)</a:t>
            </a:r>
            <a:endParaRPr lang="de-DE" altLang="de-DE" dirty="0"/>
          </a:p>
          <a:p>
            <a:r>
              <a:rPr lang="en-US" altLang="de-DE" dirty="0"/>
              <a:t>Institute for Mobil and  Satellite Communication IMST GmbH</a:t>
            </a:r>
            <a:endParaRPr lang="de-DE" altLang="de-DE" dirty="0"/>
          </a:p>
          <a:p>
            <a:r>
              <a:rPr lang="en-US" altLang="de-DE" dirty="0"/>
              <a:t>Institute for light weight construction, Technical University of Munich TUM </a:t>
            </a:r>
            <a:endParaRPr lang="de-DE" altLang="de-DE" dirty="0"/>
          </a:p>
          <a:p>
            <a:r>
              <a:rPr lang="de-DE" altLang="de-DE" dirty="0"/>
              <a:t>Deutsches Zentrum für Luft- und Raumfahrt DLR</a:t>
            </a:r>
          </a:p>
          <a:p>
            <a:r>
              <a:rPr lang="en-US" altLang="de-DE" dirty="0"/>
              <a:t>The lab for </a:t>
            </a:r>
            <a:r>
              <a:rPr lang="en-US" altLang="de-DE" dirty="0" err="1"/>
              <a:t>Satcom</a:t>
            </a:r>
            <a:r>
              <a:rPr lang="en-US" altLang="de-DE" dirty="0"/>
              <a:t> will perform the measurements of the antenna, where very high precision is required. A space qualified system is expected to be up and running in summer 2015.</a:t>
            </a:r>
            <a:endParaRPr lang="de-DE" altLang="de-DE" dirty="0"/>
          </a:p>
          <a:p>
            <a:pPr>
              <a:spcBef>
                <a:spcPct val="0"/>
              </a:spcBef>
            </a:pPr>
            <a:endParaRPr lang="de-DE" altLang="de-DE" dirty="0"/>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29</a:t>
            </a:fld>
            <a:endParaRPr lang="de-DE"/>
          </a:p>
        </p:txBody>
      </p:sp>
    </p:spTree>
    <p:extLst>
      <p:ext uri="{BB962C8B-B14F-4D97-AF65-F5344CB8AC3E}">
        <p14:creationId xmlns:p14="http://schemas.microsoft.com/office/powerpoint/2010/main" val="23491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eaLnBrk="1" fontAlgn="base" latinLnBrk="0" hangingPunct="1"/>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Universities</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of</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applied</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sciences</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have</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unique</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characteristics</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in Germany.</a:t>
            </a:r>
          </a:p>
          <a:p>
            <a:pPr rtl="0" eaLnBrk="1" fontAlgn="base" latinLnBrk="0" hangingPunct="1"/>
            <a:endPar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By</a:t>
            </a:r>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comparison</a:t>
            </a:r>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 Research University</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Degrees</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Bachelor</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Master</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PhD</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Main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study</a:t>
            </a:r>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focus</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research</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and</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science</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Research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focus</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basic</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research</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Class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size</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rather</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big</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Internship</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No</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en-US" sz="1100" b="1" i="0" u="none" strike="noStrike" kern="1200" baseline="0" dirty="0">
                <a:solidFill>
                  <a:schemeClr val="tx1"/>
                </a:solidFill>
                <a:effectLst/>
                <a:latin typeface="Arial" panose="020B0604020202020204" pitchFamily="34" charset="0"/>
                <a:ea typeface="+mn-ea"/>
                <a:cs typeface="Arial" panose="020B0604020202020204" pitchFamily="34" charset="0"/>
              </a:rPr>
              <a:t>Industry/professional background </a:t>
            </a:r>
            <a:br>
              <a:rPr lang="en-US" sz="1100" b="1" i="0" u="none" strike="noStrike" kern="1200" baseline="0" dirty="0">
                <a:solidFill>
                  <a:schemeClr val="tx1"/>
                </a:solidFill>
                <a:effectLst/>
                <a:latin typeface="Arial" panose="020B0604020202020204" pitchFamily="34" charset="0"/>
                <a:ea typeface="+mn-ea"/>
                <a:cs typeface="Arial" panose="020B0604020202020204" pitchFamily="34" charset="0"/>
              </a:rPr>
            </a:br>
            <a:r>
              <a:rPr lang="en-US" sz="1100" b="1" i="0" u="none" strike="noStrike" kern="1200" baseline="0" dirty="0">
                <a:solidFill>
                  <a:schemeClr val="tx1"/>
                </a:solidFill>
                <a:effectLst/>
                <a:latin typeface="Arial" panose="020B0604020202020204" pitchFamily="34" charset="0"/>
                <a:ea typeface="+mn-ea"/>
                <a:cs typeface="Arial" panose="020B0604020202020204" pitchFamily="34" charset="0"/>
              </a:rPr>
              <a:t>required for professors?</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No</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3</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457200">
              <a:buNone/>
            </a:pPr>
            <a:r>
              <a:rPr lang="en-GB" sz="1100" b="0" i="0" noProof="0" dirty="0">
                <a:solidFill>
                  <a:schemeClr val="tx1"/>
                </a:solidFill>
                <a:effectLst/>
                <a:latin typeface="Arial"/>
                <a:ea typeface="+mn-ea"/>
                <a:cs typeface="Arial"/>
              </a:rPr>
              <a:t>We are based in a leading European business hub.</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ea typeface="+mn-ea"/>
              <a:cs typeface="Arial"/>
            </a:endParaRPr>
          </a:p>
          <a:p>
            <a:pPr marL="0" algn="l" defTabSz="457200">
              <a:buNone/>
            </a:pPr>
            <a:r>
              <a:rPr lang="en-GB" sz="1100" b="0" i="0" noProof="0" dirty="0">
                <a:solidFill>
                  <a:schemeClr val="tx1"/>
                </a:solidFill>
                <a:effectLst/>
                <a:latin typeface="Arial"/>
                <a:ea typeface="+mn-ea"/>
                <a:cs typeface="Arial"/>
              </a:rPr>
              <a:t>With this size and location come significant opportunities and responsibility in diverse industrial, economic, and social contexts.</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ea typeface="+mn-ea"/>
              <a:cs typeface="Arial"/>
            </a:endParaRPr>
          </a:p>
          <a:p>
            <a:pPr marL="0" algn="l" defTabSz="457200">
              <a:buNone/>
            </a:pPr>
            <a:r>
              <a:rPr lang="en-GB" sz="1100" b="1" i="0" noProof="0" dirty="0">
                <a:solidFill>
                  <a:schemeClr val="tx1"/>
                </a:solidFill>
                <a:effectLst/>
                <a:latin typeface="Arial"/>
                <a:ea typeface="+mn-ea"/>
                <a:cs typeface="Arial"/>
              </a:rPr>
              <a:t>City of Munich info (</a:t>
            </a:r>
            <a:r>
              <a:rPr lang="en-GB" sz="1100" b="0" i="0" noProof="0" dirty="0">
                <a:solidFill>
                  <a:schemeClr val="tx1"/>
                </a:solidFill>
                <a:effectLst/>
                <a:latin typeface="Arial"/>
                <a:ea typeface="+mn-ea"/>
                <a:cs typeface="Arial"/>
              </a:rPr>
              <a:t>http://www.muenchen.de/rathaus/wirtschaft/wirtschaftsstandort/kennzahlen</a:t>
            </a:r>
            <a:r>
              <a:rPr lang="en-GB" sz="1100" b="1" i="0" noProof="0" dirty="0">
                <a:solidFill>
                  <a:schemeClr val="tx1"/>
                </a:solidFill>
                <a:effectLst/>
                <a:latin typeface="Arial"/>
                <a:ea typeface="+mn-ea"/>
                <a:cs typeface="Arial"/>
              </a:rPr>
              <a:t>)</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State capital of Bavaria</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Population of 1.5 million</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Largest concentration of DAX-listed companies in Germany</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Several global market leaders</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Highest share of highly skilled workers in Germany (35%)</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Large proportion of graduates stay in the region</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Strong international community:</a:t>
            </a:r>
            <a:r>
              <a:rPr lang="en-GB" sz="1100" b="0" i="0" noProof="0" dirty="0">
                <a:solidFill>
                  <a:schemeClr val="tx1"/>
                </a:solidFill>
                <a:latin typeface="Arial"/>
                <a:ea typeface="+mn-ea"/>
                <a:cs typeface="Arial"/>
              </a:rPr>
              <a:t> </a:t>
            </a:r>
            <a:r>
              <a:rPr lang="en-GB" sz="1100" b="0" i="0" noProof="0" dirty="0">
                <a:solidFill>
                  <a:schemeClr val="tx1"/>
                </a:solidFill>
                <a:effectLst/>
                <a:latin typeface="Arial"/>
                <a:ea typeface="+mn-ea"/>
                <a:cs typeface="Arial"/>
              </a:rPr>
              <a:t>25% foreign nationals, consular posts</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Renowned venue for trade fairs and conferences</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Strong </a:t>
            </a:r>
            <a:r>
              <a:rPr lang="en-GB" sz="1100" b="0" i="0" noProof="0" dirty="0" err="1">
                <a:solidFill>
                  <a:schemeClr val="tx1"/>
                </a:solidFill>
                <a:effectLst/>
                <a:latin typeface="Arial"/>
                <a:ea typeface="+mn-ea"/>
                <a:cs typeface="Arial"/>
              </a:rPr>
              <a:t>startup</a:t>
            </a:r>
            <a:r>
              <a:rPr lang="en-GB" sz="1100" b="0" i="0" noProof="0" dirty="0">
                <a:solidFill>
                  <a:schemeClr val="tx1"/>
                </a:solidFill>
                <a:effectLst/>
                <a:latin typeface="Arial"/>
                <a:ea typeface="+mn-ea"/>
                <a:cs typeface="Arial"/>
              </a:rPr>
              <a:t> culture</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Safety and excellent quality of living (one of the world's best cities to live in; awarded 7th place in 2015 Mercer ranking)</a:t>
            </a:r>
          </a:p>
          <a:p>
            <a:pPr marL="0" algn="l" defTabSz="457200">
              <a:buNone/>
            </a:pPr>
            <a:endParaRPr lang="en-GB" sz="1100" noProof="0" dirty="0">
              <a:solidFill>
                <a:schemeClr val="tx1"/>
              </a:solidFill>
              <a:latin typeface="Arial"/>
              <a:ea typeface="+mn-ea"/>
              <a:cs typeface="Arial"/>
            </a:endParaRPr>
          </a:p>
          <a:p>
            <a:pPr marL="0" algn="l" defTabSz="457200">
              <a:buNone/>
            </a:pPr>
            <a:r>
              <a:rPr lang="en-GB" sz="1100" b="0" i="0" noProof="0" dirty="0">
                <a:solidFill>
                  <a:schemeClr val="tx1"/>
                </a:solidFill>
                <a:effectLst/>
                <a:latin typeface="Arial"/>
                <a:ea typeface="+mn-ea"/>
                <a:cs typeface="Arial"/>
              </a:rPr>
              <a:t>"Munich's economic strength stems from its broad-based economic structure, a balanced mix of large corporations, small and medium enterprises, and craft businesses in a wide range of sectors."</a:t>
            </a:r>
            <a:r>
              <a:rPr lang="en-GB" sz="1100" b="0" i="0" noProof="0" dirty="0">
                <a:solidFill>
                  <a:schemeClr val="tx1"/>
                </a:solidFill>
                <a:latin typeface="Arial"/>
                <a:ea typeface="+mn-ea"/>
                <a:cs typeface="Arial"/>
              </a:rPr>
              <a:t> </a:t>
            </a:r>
            <a:r>
              <a:rPr lang="en-GB" sz="1100" b="0" i="0" noProof="0" dirty="0">
                <a:solidFill>
                  <a:schemeClr val="tx1"/>
                </a:solidFill>
                <a:effectLst/>
                <a:latin typeface="Arial"/>
                <a:ea typeface="+mn-ea"/>
                <a:cs typeface="Arial"/>
              </a:rPr>
              <a:t>(City of Munich info)</a:t>
            </a:r>
          </a:p>
          <a:p>
            <a:endParaRPr lang="de-DE" sz="1100" dirty="0"/>
          </a:p>
        </p:txBody>
      </p:sp>
      <p:sp>
        <p:nvSpPr>
          <p:cNvPr id="4" name="Foliennummernplatzhalter 3"/>
          <p:cNvSpPr>
            <a:spLocks noGrp="1"/>
          </p:cNvSpPr>
          <p:nvPr>
            <p:ph type="sldNum" sz="quarter" idx="10"/>
          </p:nvPr>
        </p:nvSpPr>
        <p:spPr/>
        <p:txBody>
          <a:bodyPr/>
          <a:lstStyle/>
          <a:p>
            <a:fld id="{DB883514-A62C-46F2-816E-23C898E9FF69}" type="slidenum">
              <a:rPr lang="de-DE" smtClean="0"/>
              <a:t>4</a:t>
            </a:fld>
            <a:endParaRPr lang="de-DE"/>
          </a:p>
        </p:txBody>
      </p:sp>
    </p:spTree>
    <p:extLst>
      <p:ext uri="{BB962C8B-B14F-4D97-AF65-F5344CB8AC3E}">
        <p14:creationId xmlns:p14="http://schemas.microsoft.com/office/powerpoint/2010/main" val="2126139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100" dirty="0" err="1">
                <a:latin typeface="Arial" panose="020B0604020202020204" pitchFamily="34" charset="0"/>
                <a:cs typeface="Arial" panose="020B0604020202020204" pitchFamily="34" charset="0"/>
              </a:rPr>
              <a:t>Our</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departments</a:t>
            </a:r>
            <a:r>
              <a:rPr lang="de-DE"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are spread over three large campuses in Munich. They each</a:t>
            </a:r>
            <a:r>
              <a:rPr lang="en-US" sz="1100" baseline="0" dirty="0">
                <a:latin typeface="Arial" panose="020B0604020202020204" pitchFamily="34" charset="0"/>
                <a:cs typeface="Arial" panose="020B0604020202020204" pitchFamily="34" charset="0"/>
              </a:rPr>
              <a:t> have </a:t>
            </a:r>
            <a:r>
              <a:rPr lang="en-US" sz="1100" dirty="0">
                <a:latin typeface="Arial" panose="020B0604020202020204" pitchFamily="34" charset="0"/>
                <a:cs typeface="Arial" panose="020B0604020202020204" pitchFamily="34" charset="0"/>
              </a:rPr>
              <a:t>heir individual flair</a:t>
            </a:r>
            <a:r>
              <a:rPr lang="en-US" sz="1100" baseline="0" dirty="0">
                <a:latin typeface="Arial" panose="020B0604020202020204" pitchFamily="34" charset="0"/>
                <a:cs typeface="Arial" panose="020B0604020202020204" pitchFamily="34" charset="0"/>
              </a:rPr>
              <a:t> and also their </a:t>
            </a:r>
            <a:r>
              <a:rPr lang="en-US" sz="1100" dirty="0">
                <a:latin typeface="Arial" panose="020B0604020202020204" pitchFamily="34" charset="0"/>
                <a:cs typeface="Arial" panose="020B0604020202020204" pitchFamily="34" charset="0"/>
              </a:rPr>
              <a:t>own cafeteria and library. </a:t>
            </a:r>
          </a:p>
          <a:p>
            <a:endParaRPr lang="de-DE" sz="1100" dirty="0">
              <a:latin typeface="Arial" panose="020B0604020202020204" pitchFamily="34" charset="0"/>
              <a:cs typeface="Arial" panose="020B0604020202020204" pitchFamily="34" charset="0"/>
            </a:endParaRPr>
          </a:p>
          <a:p>
            <a:endParaRPr lang="de-DE" sz="1100" baseline="0" dirty="0">
              <a:latin typeface="Arial" panose="020B0604020202020204" pitchFamily="34" charset="0"/>
              <a:cs typeface="Arial" panose="020B0604020202020204" pitchFamily="34" charset="0"/>
            </a:endParaRPr>
          </a:p>
          <a:p>
            <a:r>
              <a:rPr lang="de-DE" sz="1100" b="1" baseline="0" dirty="0" err="1">
                <a:latin typeface="Arial" panose="020B0604020202020204" pitchFamily="34" charset="0"/>
                <a:cs typeface="Arial" panose="020B0604020202020204" pitchFamily="34" charset="0"/>
              </a:rPr>
              <a:t>Distances</a:t>
            </a:r>
            <a:r>
              <a:rPr lang="de-DE" sz="1100" b="1"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Lothstraße</a:t>
            </a:r>
            <a:r>
              <a:rPr lang="de-DE" sz="1100" baseline="0" dirty="0">
                <a:latin typeface="Arial" panose="020B0604020202020204" pitchFamily="34" charset="0"/>
                <a:cs typeface="Arial" panose="020B0604020202020204" pitchFamily="34" charset="0"/>
              </a:rPr>
              <a:t>/Karlstraße – Pasing: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30-40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Lothstraße</a:t>
            </a:r>
            <a:r>
              <a:rPr lang="de-DE" sz="1100" baseline="0" dirty="0">
                <a:latin typeface="Arial" panose="020B0604020202020204" pitchFamily="34" charset="0"/>
                <a:cs typeface="Arial" panose="020B0604020202020204" pitchFamily="34" charset="0"/>
              </a:rPr>
              <a:t> – Karlstraße: About 15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bicycle</a:t>
            </a:r>
            <a:endParaRPr lang="de-DE" sz="1100"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5</a:t>
            </a:fld>
            <a:endParaRPr lang="de-DE"/>
          </a:p>
        </p:txBody>
      </p:sp>
    </p:spTree>
    <p:extLst>
      <p:ext uri="{BB962C8B-B14F-4D97-AF65-F5344CB8AC3E}">
        <p14:creationId xmlns:p14="http://schemas.microsoft.com/office/powerpoint/2010/main" val="377428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b="1"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45D1671-62F6-934B-857A-194EA804F61C}" type="slidenum">
              <a:rPr lang="de-DE" smtClean="0"/>
              <a:t>6</a:t>
            </a:fld>
            <a:endParaRPr lang="de-DE"/>
          </a:p>
        </p:txBody>
      </p:sp>
    </p:spTree>
    <p:extLst>
      <p:ext uri="{BB962C8B-B14F-4D97-AF65-F5344CB8AC3E}">
        <p14:creationId xmlns:p14="http://schemas.microsoft.com/office/powerpoint/2010/main" val="219310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aseline="0" dirty="0">
                <a:latin typeface="Arial" panose="020B0604020202020204" pitchFamily="34" charset="0"/>
                <a:cs typeface="Arial" panose="020B0604020202020204" pitchFamily="34" charset="0"/>
              </a:rPr>
              <a:t>Most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MUAS </a:t>
            </a:r>
            <a:r>
              <a:rPr lang="de-DE" sz="1100" baseline="0" dirty="0" err="1">
                <a:latin typeface="Arial" panose="020B0604020202020204" pitchFamily="34" charset="0"/>
                <a:cs typeface="Arial" panose="020B0604020202020204" pitchFamily="34" charset="0"/>
              </a:rPr>
              <a:t>study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programmes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are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offered</a:t>
            </a:r>
            <a:r>
              <a:rPr lang="de-DE" sz="1100" baseline="0" dirty="0">
                <a:latin typeface="Arial" panose="020B0604020202020204" pitchFamily="34" charset="0"/>
                <a:cs typeface="Arial" panose="020B0604020202020204" pitchFamily="34" charset="0"/>
              </a:rPr>
              <a:t> in German. </a:t>
            </a:r>
          </a:p>
          <a:p>
            <a:r>
              <a:rPr lang="de-DE" sz="1100" b="1" baseline="0" dirty="0" err="1">
                <a:latin typeface="Arial" panose="020B0604020202020204" pitchFamily="34" charset="0"/>
                <a:cs typeface="Arial" panose="020B0604020202020204" pitchFamily="34" charset="0"/>
              </a:rPr>
              <a:t>There</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are</a:t>
            </a:r>
            <a:r>
              <a:rPr lang="de-DE" sz="1100" b="1" baseline="0" dirty="0">
                <a:latin typeface="Arial" panose="020B0604020202020204" pitchFamily="34" charset="0"/>
                <a:cs typeface="Arial" panose="020B0604020202020204" pitchFamily="34" charset="0"/>
              </a:rPr>
              <a:t> a </a:t>
            </a:r>
            <a:r>
              <a:rPr lang="de-DE" sz="1100" b="1" baseline="0" dirty="0" err="1">
                <a:latin typeface="Arial" panose="020B0604020202020204" pitchFamily="34" charset="0"/>
                <a:cs typeface="Arial" panose="020B0604020202020204" pitchFamily="34" charset="0"/>
              </a:rPr>
              <a:t>two</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study</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programmes</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completely</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offered</a:t>
            </a:r>
            <a:r>
              <a:rPr lang="de-DE" sz="1100" b="1" baseline="0" dirty="0">
                <a:latin typeface="Arial" panose="020B0604020202020204" pitchFamily="34" charset="0"/>
                <a:cs typeface="Arial" panose="020B0604020202020204" pitchFamily="34" charset="0"/>
              </a:rPr>
              <a:t> in English:</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Engineering in Paper Technology (Department 05 – Building Services Engineering, Paper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Packaging</a:t>
            </a:r>
            <a:r>
              <a:rPr lang="de-DE" sz="1100" baseline="0" dirty="0">
                <a:latin typeface="Arial" panose="020B0604020202020204" pitchFamily="34" charset="0"/>
                <a:cs typeface="Arial" panose="020B0604020202020204" pitchFamily="34" charset="0"/>
              </a:rPr>
              <a:t> Technology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Print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Media Technology) </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in Business Entrepreneurship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Digital Technology Management (Department 10 – Business)</a:t>
            </a:r>
          </a:p>
          <a:p>
            <a:endParaRPr lang="de-DE" sz="1100" baseline="0" dirty="0">
              <a:latin typeface="Arial" panose="020B0604020202020204" pitchFamily="34" charset="0"/>
              <a:cs typeface="Arial" panose="020B0604020202020204" pitchFamily="34" charset="0"/>
            </a:endParaRPr>
          </a:p>
          <a:p>
            <a:r>
              <a:rPr lang="de-DE" sz="1100" b="1" baseline="0" dirty="0">
                <a:latin typeface="Arial" panose="020B0604020202020204" pitchFamily="34" charset="0"/>
                <a:cs typeface="Arial" panose="020B0604020202020204" pitchFamily="34" charset="0"/>
              </a:rPr>
              <a:t>The </a:t>
            </a:r>
            <a:r>
              <a:rPr lang="de-DE" sz="1100" b="1" baseline="0" dirty="0" err="1">
                <a:latin typeface="Arial" panose="020B0604020202020204" pitchFamily="34" charset="0"/>
                <a:cs typeface="Arial" panose="020B0604020202020204" pitchFamily="34" charset="0"/>
              </a:rPr>
              <a:t>following</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study</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programmes</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are</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partially</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taught</a:t>
            </a:r>
            <a:r>
              <a:rPr lang="de-DE" sz="1100" b="1" baseline="0" dirty="0">
                <a:latin typeface="Arial" panose="020B0604020202020204" pitchFamily="34" charset="0"/>
                <a:cs typeface="Arial" panose="020B0604020202020204" pitchFamily="34" charset="0"/>
              </a:rPr>
              <a:t> in a </a:t>
            </a:r>
            <a:r>
              <a:rPr lang="de-DE" sz="1100" b="1" baseline="0" dirty="0" err="1">
                <a:latin typeface="Arial" panose="020B0604020202020204" pitchFamily="34" charset="0"/>
                <a:cs typeface="Arial" panose="020B0604020202020204" pitchFamily="34" charset="0"/>
              </a:rPr>
              <a:t>foreign</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language</a:t>
            </a:r>
            <a:r>
              <a:rPr lang="de-DE" sz="1100" b="1"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German / French: Bachelor / 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Engineering in </a:t>
            </a:r>
            <a:r>
              <a:rPr lang="de-DE" sz="1100" baseline="0" dirty="0" err="1">
                <a:latin typeface="Arial" panose="020B0604020202020204" pitchFamily="34" charset="0"/>
                <a:cs typeface="Arial" panose="020B0604020202020204" pitchFamily="34" charset="0"/>
              </a:rPr>
              <a:t>Production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Automation (Department 06 – Applied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Mechatronics</a:t>
            </a:r>
            <a:r>
              <a:rPr lang="de-DE" sz="1100" baseline="0" dirty="0">
                <a:latin typeface="Arial" panose="020B0604020202020204" pitchFamily="34" charset="0"/>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a:latin typeface="Arial" panose="020B0604020202020204" pitchFamily="34" charset="0"/>
                <a:cs typeface="Arial" panose="020B0604020202020204" pitchFamily="34" charset="0"/>
              </a:rPr>
              <a:t>German / English: 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in Micro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Nano Technology (Department 06 – Applied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Mechatronics</a:t>
            </a:r>
            <a:r>
              <a:rPr lang="de-DE" sz="1100"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German / English: 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Arts in </a:t>
            </a:r>
            <a:r>
              <a:rPr lang="de-DE" sz="1100" baseline="0" dirty="0" err="1">
                <a:latin typeface="Arial" panose="020B0604020202020204" pitchFamily="34" charset="0"/>
                <a:cs typeface="Arial" panose="020B0604020202020204" pitchFamily="34" charset="0"/>
              </a:rPr>
              <a:t>Intercultural</a:t>
            </a:r>
            <a:r>
              <a:rPr lang="de-DE" sz="1100" baseline="0" dirty="0">
                <a:latin typeface="Arial" panose="020B0604020202020204" pitchFamily="34" charset="0"/>
                <a:cs typeface="Arial" panose="020B0604020202020204" pitchFamily="34" charset="0"/>
              </a:rPr>
              <a:t> Communication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Cooperation</a:t>
            </a:r>
            <a:r>
              <a:rPr lang="de-DE" sz="1100" baseline="0" dirty="0">
                <a:latin typeface="Arial" panose="020B0604020202020204" pitchFamily="34" charset="0"/>
                <a:cs typeface="Arial" panose="020B0604020202020204" pitchFamily="34" charset="0"/>
              </a:rPr>
              <a:t> (Department 13 – General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Interdisciplinary</a:t>
            </a:r>
            <a:r>
              <a:rPr lang="de-DE" sz="1100" baseline="0" dirty="0">
                <a:latin typeface="Arial" panose="020B0604020202020204" pitchFamily="34" charset="0"/>
                <a:cs typeface="Arial" panose="020B0604020202020204" pitchFamily="34" charset="0"/>
              </a:rPr>
              <a:t> Studies ) This </a:t>
            </a:r>
            <a:r>
              <a:rPr lang="de-DE" sz="1100" baseline="0" dirty="0" err="1">
                <a:latin typeface="Arial" panose="020B0604020202020204" pitchFamily="34" charset="0"/>
                <a:cs typeface="Arial" panose="020B0604020202020204" pitchFamily="34" charset="0"/>
              </a:rPr>
              <a:t>is</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programme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with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tuition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fees</a:t>
            </a:r>
            <a:r>
              <a:rPr lang="de-DE" sz="1100"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German / English: </a:t>
            </a:r>
            <a:r>
              <a:rPr lang="de-DE" sz="1100" baseline="0" dirty="0" err="1">
                <a:latin typeface="Arial" panose="020B0604020202020204" pitchFamily="34" charset="0"/>
                <a:cs typeface="Arial" panose="020B0604020202020204" pitchFamily="34" charset="0"/>
              </a:rPr>
              <a:t>Within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Bachelor in Engineering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Management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choose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International Module Technology </a:t>
            </a:r>
            <a:r>
              <a:rPr lang="de-DE" sz="1100" baseline="0" dirty="0" err="1">
                <a:latin typeface="Arial" panose="020B0604020202020204" pitchFamily="34" charset="0"/>
                <a:cs typeface="Arial" panose="020B0604020202020204" pitchFamily="34" charset="0"/>
              </a:rPr>
              <a:t>which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offers</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few</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technical</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subjects</a:t>
            </a:r>
            <a:r>
              <a:rPr lang="de-DE" sz="1100" baseline="0" dirty="0">
                <a:latin typeface="Arial" panose="020B0604020202020204" pitchFamily="34" charset="0"/>
                <a:cs typeface="Arial" panose="020B0604020202020204" pitchFamily="34" charset="0"/>
              </a:rPr>
              <a:t> in English </a:t>
            </a:r>
            <a:r>
              <a:rPr lang="de-DE" sz="1100" baseline="0" dirty="0" err="1">
                <a:latin typeface="Arial" panose="020B0604020202020204" pitchFamily="34" charset="0"/>
                <a:cs typeface="Arial" panose="020B0604020202020204" pitchFamily="34" charset="0"/>
              </a:rPr>
              <a:t>during</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first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two</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semesters</a:t>
            </a:r>
            <a:r>
              <a:rPr lang="de-DE" sz="1100" baseline="0" dirty="0">
                <a:latin typeface="Arial" panose="020B0604020202020204" pitchFamily="34" charset="0"/>
                <a:cs typeface="Arial" panose="020B0604020202020204" pitchFamily="34" charset="0"/>
              </a:rPr>
              <a:t> (Department 09 – Engineering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Management)</a:t>
            </a:r>
          </a:p>
          <a:p>
            <a:pPr marL="171450" indent="-171450">
              <a:buFont typeface="Arial" panose="020B0604020202020204" pitchFamily="34" charset="0"/>
              <a:buChar char="•"/>
            </a:pPr>
            <a:endParaRPr lang="de-DE" sz="11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100" baseline="0" dirty="0">
                <a:latin typeface="Arial" panose="020B0604020202020204" pitchFamily="34" charset="0"/>
                <a:cs typeface="Arial" panose="020B0604020202020204" pitchFamily="34" charset="0"/>
              </a:rPr>
              <a:t>Every </a:t>
            </a:r>
            <a:r>
              <a:rPr lang="de-DE" sz="1100" baseline="0" dirty="0" err="1">
                <a:latin typeface="Arial" panose="020B0604020202020204" pitchFamily="34" charset="0"/>
                <a:cs typeface="Arial" panose="020B0604020202020204" pitchFamily="34" charset="0"/>
              </a:rPr>
              <a:t>department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MUAS </a:t>
            </a:r>
            <a:r>
              <a:rPr lang="de-DE" sz="1100" baseline="0" dirty="0" err="1">
                <a:latin typeface="Arial" panose="020B0604020202020204" pitchFamily="34" charset="0"/>
                <a:cs typeface="Arial" panose="020B0604020202020204" pitchFamily="34" charset="0"/>
              </a:rPr>
              <a:t>offers</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selection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1" baseline="0" dirty="0">
                <a:latin typeface="Arial" panose="020B0604020202020204" pitchFamily="34" charset="0"/>
                <a:cs typeface="Arial" panose="020B0604020202020204" pitchFamily="34" charset="0"/>
              </a:rPr>
              <a:t>English-</a:t>
            </a:r>
            <a:r>
              <a:rPr lang="de-DE" sz="1100" b="1" baseline="0" dirty="0" err="1">
                <a:latin typeface="Arial" panose="020B0604020202020204" pitchFamily="34" charset="0"/>
                <a:cs typeface="Arial" panose="020B0604020202020204" pitchFamily="34" charset="0"/>
              </a:rPr>
              <a:t>taught</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subjects</a:t>
            </a:r>
            <a:r>
              <a:rPr lang="de-DE" sz="1100" b="1" baseline="0" dirty="0">
                <a:latin typeface="Arial" panose="020B0604020202020204" pitchFamily="34" charset="0"/>
                <a:cs typeface="Arial" panose="020B0604020202020204" pitchFamily="34" charset="0"/>
              </a:rPr>
              <a:t> (Courses in English)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German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interested</a:t>
            </a:r>
            <a:r>
              <a:rPr lang="de-DE" sz="1100" baseline="0" dirty="0">
                <a:latin typeface="Arial" panose="020B0604020202020204" pitchFamily="34" charset="0"/>
                <a:cs typeface="Arial" panose="020B0604020202020204" pitchFamily="34" charset="0"/>
              </a:rPr>
              <a:t> in </a:t>
            </a:r>
            <a:r>
              <a:rPr lang="de-DE" sz="1100" baseline="0" dirty="0" err="1">
                <a:latin typeface="Arial" panose="020B0604020202020204" pitchFamily="34" charset="0"/>
                <a:cs typeface="Arial" panose="020B0604020202020204" pitchFamily="34" charset="0"/>
              </a:rPr>
              <a:t>attending</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course</a:t>
            </a:r>
            <a:r>
              <a:rPr lang="de-DE" sz="1100" baseline="0" dirty="0">
                <a:latin typeface="Arial" panose="020B0604020202020204" pitchFamily="34" charset="0"/>
                <a:cs typeface="Arial" panose="020B0604020202020204" pitchFamily="34" charset="0"/>
              </a:rPr>
              <a:t> in a </a:t>
            </a:r>
            <a:r>
              <a:rPr lang="de-DE" sz="1100" baseline="0" dirty="0" err="1">
                <a:latin typeface="Arial" panose="020B0604020202020204" pitchFamily="34" charset="0"/>
                <a:cs typeface="Arial" panose="020B0604020202020204" pitchFamily="34" charset="0"/>
              </a:rPr>
              <a:t>foreign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language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international </a:t>
            </a:r>
            <a:r>
              <a:rPr lang="de-DE" sz="1100" baseline="0" dirty="0" err="1">
                <a:latin typeface="Arial" panose="020B0604020202020204" pitchFamily="34" charset="0"/>
                <a:cs typeface="Arial" panose="020B0604020202020204" pitchFamily="34" charset="0"/>
              </a:rPr>
              <a:t>exchange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de-DE" sz="11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obtaining</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certificate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usually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have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to</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attend</a:t>
            </a:r>
            <a:r>
              <a:rPr lang="de-DE" sz="1100" baseline="0" dirty="0">
                <a:latin typeface="Arial" panose="020B0604020202020204" pitchFamily="34" charset="0"/>
                <a:cs typeface="Arial" panose="020B0604020202020204" pitchFamily="34" charset="0"/>
              </a:rPr>
              <a:t> 4-5 </a:t>
            </a:r>
            <a:r>
              <a:rPr lang="de-DE" sz="1100" baseline="0" dirty="0" err="1">
                <a:latin typeface="Arial" panose="020B0604020202020204" pitchFamily="34" charset="0"/>
                <a:cs typeface="Arial" panose="020B0604020202020204" pitchFamily="34" charset="0"/>
              </a:rPr>
              <a:t>subjects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pass all </a:t>
            </a:r>
            <a:r>
              <a:rPr lang="de-DE" sz="1100" baseline="0" dirty="0" err="1">
                <a:latin typeface="Arial" panose="020B0604020202020204" pitchFamily="34" charset="0"/>
                <a:cs typeface="Arial" panose="020B0604020202020204" pitchFamily="34" charset="0"/>
              </a:rPr>
              <a:t>necessary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exams</a:t>
            </a:r>
            <a:r>
              <a:rPr lang="de-DE" sz="1100" baseline="0" dirty="0">
                <a:latin typeface="Arial" panose="020B0604020202020204" pitchFamily="34" charset="0"/>
                <a:cs typeface="Arial" panose="020B0604020202020204" pitchFamily="34" charset="0"/>
              </a:rPr>
              <a:t>. The </a:t>
            </a:r>
            <a:r>
              <a:rPr lang="de-DE" sz="1100" baseline="0" dirty="0" err="1">
                <a:latin typeface="Arial" panose="020B0604020202020204" pitchFamily="34" charset="0"/>
                <a:cs typeface="Arial" panose="020B0604020202020204" pitchFamily="34" charset="0"/>
              </a:rPr>
              <a:t>amount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awarded</a:t>
            </a:r>
            <a:r>
              <a:rPr lang="de-DE" sz="1100" baseline="0" dirty="0">
                <a:latin typeface="Arial" panose="020B0604020202020204" pitchFamily="34" charset="0"/>
                <a:cs typeface="Arial" panose="020B0604020202020204" pitchFamily="34" charset="0"/>
              </a:rPr>
              <a:t> ECTS </a:t>
            </a:r>
            <a:r>
              <a:rPr lang="de-DE" sz="1100" baseline="0" dirty="0" err="1">
                <a:latin typeface="Arial" panose="020B0604020202020204" pitchFamily="34" charset="0"/>
                <a:cs typeface="Arial" panose="020B0604020202020204" pitchFamily="34" charset="0"/>
              </a:rPr>
              <a:t>depends</a:t>
            </a:r>
            <a:r>
              <a:rPr lang="de-DE" sz="1100" baseline="0" dirty="0">
                <a:latin typeface="Arial" panose="020B0604020202020204" pitchFamily="34" charset="0"/>
                <a:cs typeface="Arial" panose="020B0604020202020204" pitchFamily="34" charset="0"/>
              </a:rPr>
              <a:t> on </a:t>
            </a:r>
            <a:r>
              <a:rPr lang="de-DE" sz="1100" baseline="0" dirty="0" err="1">
                <a:latin typeface="Arial" panose="020B0604020202020204" pitchFamily="34" charset="0"/>
                <a:cs typeface="Arial" panose="020B0604020202020204" pitchFamily="34" charset="0"/>
              </a:rPr>
              <a:t>each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certificate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its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specific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contents</a:t>
            </a:r>
            <a:r>
              <a:rPr lang="de-DE" sz="1100" baseline="0" dirty="0">
                <a:latin typeface="Arial" panose="020B0604020202020204" pitchFamily="34" charset="0"/>
                <a:cs typeface="Arial" panose="020B0604020202020204" pitchFamily="34" charset="0"/>
              </a:rPr>
              <a:t>. </a:t>
            </a:r>
          </a:p>
        </p:txBody>
      </p:sp>
      <p:sp>
        <p:nvSpPr>
          <p:cNvPr id="4" name="Foliennummernplatzhalter 3"/>
          <p:cNvSpPr>
            <a:spLocks noGrp="1"/>
          </p:cNvSpPr>
          <p:nvPr>
            <p:ph type="sldNum" sz="quarter" idx="10"/>
          </p:nvPr>
        </p:nvSpPr>
        <p:spPr/>
        <p:txBody>
          <a:bodyPr/>
          <a:lstStyle/>
          <a:p>
            <a:fld id="{3BEEB13B-F167-45C8-AFAF-424BF8A17474}" type="slidenum">
              <a:rPr lang="de-DE" smtClean="0"/>
              <a:t>7</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rgbClr val="C00000"/>
              </a:buClr>
              <a:buSzPct val="120000"/>
              <a:defRPr/>
            </a:pPr>
            <a:r>
              <a:rPr lang="de-DE" sz="1800" dirty="0" err="1">
                <a:cs typeface="Arial" panose="020B0604020202020204" pitchFamily="34" charset="0"/>
              </a:rPr>
              <a:t>There</a:t>
            </a:r>
            <a:r>
              <a:rPr lang="de-DE" sz="1800" dirty="0">
                <a:cs typeface="Arial" panose="020B0604020202020204" pitchFamily="34" charset="0"/>
              </a:rPr>
              <a:t> </a:t>
            </a:r>
            <a:r>
              <a:rPr lang="de-DE" sz="1800" dirty="0" err="1">
                <a:cs typeface="Arial" panose="020B0604020202020204" pitchFamily="34" charset="0"/>
              </a:rPr>
              <a:t>are</a:t>
            </a:r>
            <a:r>
              <a:rPr lang="de-DE" sz="1800" dirty="0">
                <a:cs typeface="Arial" panose="020B0604020202020204" pitchFamily="34" charset="0"/>
              </a:rPr>
              <a:t> </a:t>
            </a:r>
            <a:r>
              <a:rPr lang="de-DE" sz="1800" dirty="0" err="1">
                <a:cs typeface="Arial" panose="020B0604020202020204" pitchFamily="34" charset="0"/>
              </a:rPr>
              <a:t>two</a:t>
            </a:r>
            <a:r>
              <a:rPr lang="de-DE" sz="1800" dirty="0">
                <a:cs typeface="Arial" panose="020B0604020202020204" pitchFamily="34" charset="0"/>
              </a:rPr>
              <a:t> </a:t>
            </a:r>
            <a:r>
              <a:rPr lang="de-DE" sz="1800" dirty="0" err="1">
                <a:cs typeface="Arial" panose="020B0604020202020204" pitchFamily="34" charset="0"/>
              </a:rPr>
              <a:t>basic</a:t>
            </a:r>
            <a:r>
              <a:rPr lang="de-DE" sz="1800" dirty="0">
                <a:cs typeface="Arial" panose="020B0604020202020204" pitchFamily="34" charset="0"/>
              </a:rPr>
              <a:t> </a:t>
            </a:r>
            <a:r>
              <a:rPr lang="de-DE" sz="1800" dirty="0" err="1">
                <a:cs typeface="Arial" panose="020B0604020202020204" pitchFamily="34" charset="0"/>
              </a:rPr>
              <a:t>types</a:t>
            </a:r>
            <a:r>
              <a:rPr lang="de-DE" sz="1800" dirty="0">
                <a:cs typeface="Arial" panose="020B0604020202020204" pitchFamily="34" charset="0"/>
              </a:rPr>
              <a:t>:</a:t>
            </a:r>
          </a:p>
          <a:p>
            <a:pPr marL="814388">
              <a:buClr>
                <a:srgbClr val="C00000"/>
              </a:buClr>
              <a:buSzPct val="120000"/>
              <a:buFont typeface="Symbol" panose="05050102010706020507" pitchFamily="18" charset="2"/>
              <a:buChar char="-"/>
              <a:defRPr/>
            </a:pPr>
            <a:r>
              <a:rPr lang="de-DE" sz="1800" dirty="0" err="1">
                <a:cs typeface="Arial" panose="020B0604020202020204" pitchFamily="34" charset="0"/>
              </a:rPr>
              <a:t>studies</a:t>
            </a:r>
            <a:r>
              <a:rPr lang="de-DE" sz="1800" dirty="0">
                <a:cs typeface="Arial" panose="020B0604020202020204" pitchFamily="34" charset="0"/>
              </a:rPr>
              <a:t> </a:t>
            </a:r>
            <a:r>
              <a:rPr lang="de-DE" sz="1800" dirty="0" err="1">
                <a:cs typeface="Arial" panose="020B0604020202020204" pitchFamily="34" charset="0"/>
              </a:rPr>
              <a:t>and</a:t>
            </a:r>
            <a:r>
              <a:rPr lang="de-DE" sz="1800" dirty="0">
                <a:cs typeface="Arial" panose="020B0604020202020204" pitchFamily="34" charset="0"/>
              </a:rPr>
              <a:t> </a:t>
            </a:r>
            <a:r>
              <a:rPr lang="de-DE" sz="1800" dirty="0" err="1">
                <a:cs typeface="Arial" panose="020B0604020202020204" pitchFamily="34" charset="0"/>
              </a:rPr>
              <a:t>vocational</a:t>
            </a:r>
            <a:r>
              <a:rPr lang="de-DE" sz="1800" dirty="0">
                <a:cs typeface="Arial" panose="020B0604020202020204" pitchFamily="34" charset="0"/>
              </a:rPr>
              <a:t> </a:t>
            </a:r>
            <a:r>
              <a:rPr lang="de-DE" sz="1800" dirty="0" err="1">
                <a:cs typeface="Arial" panose="020B0604020202020204" pitchFamily="34" charset="0"/>
              </a:rPr>
              <a:t>training</a:t>
            </a:r>
            <a:r>
              <a:rPr lang="de-DE" sz="1800" dirty="0">
                <a:cs typeface="Arial" panose="020B0604020202020204" pitchFamily="34" charset="0"/>
              </a:rPr>
              <a:t> in </a:t>
            </a:r>
            <a:r>
              <a:rPr lang="de-DE" sz="1800" dirty="0" err="1">
                <a:cs typeface="Arial" panose="020B0604020202020204" pitchFamily="34" charset="0"/>
              </a:rPr>
              <a:t>combination</a:t>
            </a:r>
            <a:r>
              <a:rPr lang="de-DE" sz="1800" dirty="0">
                <a:cs typeface="Arial" panose="020B0604020202020204" pitchFamily="34" charset="0"/>
              </a:rPr>
              <a:t> </a:t>
            </a:r>
            <a:endParaRPr lang="de-DE" sz="1800" dirty="0">
              <a:cs typeface="Arial" panose="020B0604020202020204" pitchFamily="34" charset="0"/>
              <a:sym typeface="Wingdings" panose="05000000000000000000" pitchFamily="2" charset="2"/>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sym typeface="Wingdings" panose="05000000000000000000" pitchFamily="2" charset="2"/>
              </a:rPr>
              <a:t>Duration 4,5 </a:t>
            </a:r>
            <a:r>
              <a:rPr lang="de-DE" sz="1400" dirty="0" err="1">
                <a:cs typeface="Arial" panose="020B0604020202020204" pitchFamily="34" charset="0"/>
                <a:sym typeface="Wingdings" panose="05000000000000000000" pitchFamily="2" charset="2"/>
              </a:rPr>
              <a:t>years</a:t>
            </a:r>
            <a:endParaRPr lang="de-DE" sz="1400" dirty="0">
              <a:cs typeface="Arial" panose="020B0604020202020204" pitchFamily="34" charset="0"/>
              <a:sym typeface="Wingdings" panose="05000000000000000000" pitchFamily="2" charset="2"/>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sym typeface="Wingdings" panose="05000000000000000000" pitchFamily="2" charset="2"/>
              </a:rPr>
              <a:t>Dual </a:t>
            </a:r>
            <a:r>
              <a:rPr lang="de-DE" sz="1400" dirty="0" err="1">
                <a:cs typeface="Arial" panose="020B0604020202020204" pitchFamily="34" charset="0"/>
                <a:sym typeface="Wingdings" panose="05000000000000000000" pitchFamily="2" charset="2"/>
              </a:rPr>
              <a:t>degree</a:t>
            </a:r>
            <a:r>
              <a:rPr lang="de-DE" sz="1400" dirty="0">
                <a:cs typeface="Arial" panose="020B0604020202020204" pitchFamily="34" charset="0"/>
                <a:sym typeface="Wingdings" panose="05000000000000000000" pitchFamily="2" charset="2"/>
              </a:rPr>
              <a:t>: Bachelor </a:t>
            </a:r>
            <a:r>
              <a:rPr lang="de-DE" sz="1400" dirty="0" err="1">
                <a:cs typeface="Arial" panose="020B0604020202020204" pitchFamily="34" charset="0"/>
                <a:sym typeface="Wingdings" panose="05000000000000000000" pitchFamily="2" charset="2"/>
              </a:rPr>
              <a:t>degree</a:t>
            </a:r>
            <a:r>
              <a:rPr lang="de-DE" sz="1400" dirty="0">
                <a:cs typeface="Arial" panose="020B0604020202020204" pitchFamily="34" charset="0"/>
                <a:sym typeface="Wingdings" panose="05000000000000000000" pitchFamily="2" charset="2"/>
              </a:rPr>
              <a:t> </a:t>
            </a:r>
            <a:r>
              <a:rPr lang="de-DE" sz="1400" dirty="0" err="1">
                <a:cs typeface="Arial" panose="020B0604020202020204" pitchFamily="34" charset="0"/>
                <a:sym typeface="Wingdings" panose="05000000000000000000" pitchFamily="2" charset="2"/>
              </a:rPr>
              <a:t>and</a:t>
            </a:r>
            <a:r>
              <a:rPr lang="de-DE" sz="1400" dirty="0">
                <a:cs typeface="Arial" panose="020B0604020202020204" pitchFamily="34" charset="0"/>
                <a:sym typeface="Wingdings" panose="05000000000000000000" pitchFamily="2" charset="2"/>
              </a:rPr>
              <a:t> </a:t>
            </a:r>
            <a:r>
              <a:rPr lang="de-DE" sz="1400" dirty="0" err="1">
                <a:cs typeface="Arial" panose="020B0604020202020204" pitchFamily="34" charset="0"/>
                <a:sym typeface="Wingdings" panose="05000000000000000000" pitchFamily="2" charset="2"/>
              </a:rPr>
              <a:t>certificate</a:t>
            </a:r>
            <a:r>
              <a:rPr lang="de-DE" sz="1400" dirty="0">
                <a:cs typeface="Arial" panose="020B0604020202020204" pitchFamily="34" charset="0"/>
                <a:sym typeface="Wingdings" panose="05000000000000000000" pitchFamily="2" charset="2"/>
              </a:rPr>
              <a:t> </a:t>
            </a:r>
            <a:r>
              <a:rPr lang="de-DE" sz="1400" dirty="0" err="1">
                <a:cs typeface="Arial" panose="020B0604020202020204" pitchFamily="34" charset="0"/>
                <a:sym typeface="Wingdings" panose="05000000000000000000" pitchFamily="2" charset="2"/>
              </a:rPr>
              <a:t>from</a:t>
            </a:r>
            <a:r>
              <a:rPr lang="de-DE" sz="1400" dirty="0">
                <a:cs typeface="Arial" panose="020B0604020202020204" pitchFamily="34" charset="0"/>
                <a:sym typeface="Wingdings" panose="05000000000000000000" pitchFamily="2" charset="2"/>
              </a:rPr>
              <a:t> </a:t>
            </a:r>
            <a:r>
              <a:rPr lang="de-DE" sz="1400" dirty="0" err="1">
                <a:cs typeface="Arial" panose="020B0604020202020204" pitchFamily="34" charset="0"/>
                <a:sym typeface="Wingdings" panose="05000000000000000000" pitchFamily="2" charset="2"/>
              </a:rPr>
              <a:t>Chamber</a:t>
            </a:r>
            <a:r>
              <a:rPr lang="de-DE" sz="1400" dirty="0">
                <a:cs typeface="Arial" panose="020B0604020202020204" pitchFamily="34" charset="0"/>
                <a:sym typeface="Wingdings" panose="05000000000000000000" pitchFamily="2" charset="2"/>
              </a:rPr>
              <a:t> </a:t>
            </a:r>
            <a:r>
              <a:rPr lang="de-DE" sz="1400" dirty="0" err="1">
                <a:cs typeface="Arial" panose="020B0604020202020204" pitchFamily="34" charset="0"/>
                <a:sym typeface="Wingdings" panose="05000000000000000000" pitchFamily="2" charset="2"/>
              </a:rPr>
              <a:t>of</a:t>
            </a:r>
            <a:r>
              <a:rPr lang="de-DE" sz="1400" dirty="0">
                <a:cs typeface="Arial" panose="020B0604020202020204" pitchFamily="34" charset="0"/>
                <a:sym typeface="Wingdings" panose="05000000000000000000" pitchFamily="2" charset="2"/>
              </a:rPr>
              <a:t> Commerce </a:t>
            </a:r>
            <a:r>
              <a:rPr lang="de-DE" sz="1400" dirty="0" err="1">
                <a:cs typeface="Arial" panose="020B0604020202020204" pitchFamily="34" charset="0"/>
                <a:sym typeface="Wingdings" panose="05000000000000000000" pitchFamily="2" charset="2"/>
              </a:rPr>
              <a:t>and</a:t>
            </a:r>
            <a:r>
              <a:rPr lang="de-DE" sz="1400" dirty="0">
                <a:cs typeface="Arial" panose="020B0604020202020204" pitchFamily="34" charset="0"/>
                <a:sym typeface="Wingdings" panose="05000000000000000000" pitchFamily="2" charset="2"/>
              </a:rPr>
              <a:t> </a:t>
            </a:r>
            <a:r>
              <a:rPr lang="de-DE" sz="1400" dirty="0" err="1">
                <a:cs typeface="Arial" panose="020B0604020202020204" pitchFamily="34" charset="0"/>
                <a:sym typeface="Wingdings" panose="05000000000000000000" pitchFamily="2" charset="2"/>
              </a:rPr>
              <a:t>Industry</a:t>
            </a:r>
            <a:endParaRPr lang="de-DE" sz="1400" dirty="0">
              <a:cs typeface="Arial" panose="020B0604020202020204" pitchFamily="34" charset="0"/>
            </a:endParaRPr>
          </a:p>
          <a:p>
            <a:pPr marL="814388">
              <a:buClr>
                <a:srgbClr val="C00000"/>
              </a:buClr>
              <a:buSzPct val="120000"/>
              <a:buFont typeface="Symbol" panose="05050102010706020507" pitchFamily="18" charset="2"/>
              <a:buChar char="-"/>
              <a:defRPr/>
            </a:pPr>
            <a:r>
              <a:rPr lang="de-DE" sz="1800" dirty="0" err="1">
                <a:cs typeface="Arial" panose="020B0604020202020204" pitchFamily="34" charset="0"/>
              </a:rPr>
              <a:t>studies</a:t>
            </a:r>
            <a:r>
              <a:rPr lang="de-DE" sz="1800" dirty="0">
                <a:cs typeface="Arial" panose="020B0604020202020204" pitchFamily="34" charset="0"/>
              </a:rPr>
              <a:t> </a:t>
            </a:r>
            <a:r>
              <a:rPr lang="de-DE" sz="1800" dirty="0" err="1">
                <a:cs typeface="Arial" panose="020B0604020202020204" pitchFamily="34" charset="0"/>
              </a:rPr>
              <a:t>with</a:t>
            </a:r>
            <a:r>
              <a:rPr lang="de-DE" sz="1800" dirty="0">
                <a:cs typeface="Arial" panose="020B0604020202020204" pitchFamily="34" charset="0"/>
              </a:rPr>
              <a:t> intensive </a:t>
            </a:r>
            <a:r>
              <a:rPr lang="de-DE" sz="1800" dirty="0" err="1">
                <a:cs typeface="Arial" panose="020B0604020202020204" pitchFamily="34" charset="0"/>
              </a:rPr>
              <a:t>industrial</a:t>
            </a:r>
            <a:r>
              <a:rPr lang="de-DE" sz="1800" dirty="0">
                <a:cs typeface="Arial" panose="020B0604020202020204" pitchFamily="34" charset="0"/>
              </a:rPr>
              <a:t> </a:t>
            </a:r>
            <a:r>
              <a:rPr lang="de-DE" sz="1800" dirty="0" err="1">
                <a:cs typeface="Arial" panose="020B0604020202020204" pitchFamily="34" charset="0"/>
              </a:rPr>
              <a:t>internship</a:t>
            </a:r>
            <a:r>
              <a:rPr lang="de-DE" sz="1800" dirty="0">
                <a:cs typeface="Arial" panose="020B0604020202020204" pitchFamily="34" charset="0"/>
              </a:rPr>
              <a:t> </a:t>
            </a:r>
            <a:r>
              <a:rPr lang="de-DE" sz="1800" dirty="0" err="1">
                <a:cs typeface="Arial" panose="020B0604020202020204" pitchFamily="34" charset="0"/>
              </a:rPr>
              <a:t>periods</a:t>
            </a:r>
            <a:endParaRPr lang="de-DE" sz="1800" dirty="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rPr>
              <a:t>Bachelor: </a:t>
            </a:r>
            <a:r>
              <a:rPr lang="de-DE" sz="1400" dirty="0" err="1">
                <a:cs typeface="Arial" panose="020B0604020202020204" pitchFamily="34" charset="0"/>
              </a:rPr>
              <a:t>duration</a:t>
            </a:r>
            <a:r>
              <a:rPr lang="de-DE" sz="1400" dirty="0">
                <a:cs typeface="Arial" panose="020B0604020202020204" pitchFamily="34" charset="0"/>
              </a:rPr>
              <a:t> 3,5 </a:t>
            </a:r>
            <a:r>
              <a:rPr lang="de-DE" sz="1400" dirty="0" err="1">
                <a:cs typeface="Arial" panose="020B0604020202020204" pitchFamily="34" charset="0"/>
              </a:rPr>
              <a:t>years</a:t>
            </a:r>
            <a:endParaRPr lang="de-DE" sz="1400" dirty="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rPr>
              <a:t>Master: </a:t>
            </a:r>
            <a:r>
              <a:rPr lang="de-DE" sz="1400" dirty="0" err="1">
                <a:cs typeface="Arial" panose="020B0604020202020204" pitchFamily="34" charset="0"/>
              </a:rPr>
              <a:t>duration</a:t>
            </a:r>
            <a:r>
              <a:rPr lang="de-DE" sz="1400" dirty="0">
                <a:cs typeface="Arial" panose="020B0604020202020204" pitchFamily="34" charset="0"/>
              </a:rPr>
              <a:t> 1,5 </a:t>
            </a:r>
            <a:r>
              <a:rPr lang="de-DE" sz="1400" dirty="0" err="1">
                <a:cs typeface="Arial" panose="020B0604020202020204" pitchFamily="34" charset="0"/>
              </a:rPr>
              <a:t>years</a:t>
            </a:r>
            <a:endParaRPr lang="de-DE" sz="1400" dirty="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rPr>
              <a:t>Student </a:t>
            </a:r>
            <a:r>
              <a:rPr lang="de-DE" sz="1400" dirty="0" err="1">
                <a:cs typeface="Arial" panose="020B0604020202020204" pitchFamily="34" charset="0"/>
              </a:rPr>
              <a:t>is</a:t>
            </a:r>
            <a:r>
              <a:rPr lang="de-DE" sz="1400" dirty="0">
                <a:cs typeface="Arial" panose="020B0604020202020204" pitchFamily="34" charset="0"/>
              </a:rPr>
              <a:t> </a:t>
            </a:r>
            <a:r>
              <a:rPr lang="de-DE" sz="1400" dirty="0" err="1">
                <a:cs typeface="Arial" panose="020B0604020202020204" pitchFamily="34" charset="0"/>
              </a:rPr>
              <a:t>during</a:t>
            </a:r>
            <a:r>
              <a:rPr lang="de-DE" sz="1400" dirty="0">
                <a:cs typeface="Arial" panose="020B0604020202020204" pitchFamily="34" charset="0"/>
              </a:rPr>
              <a:t> </a:t>
            </a:r>
            <a:r>
              <a:rPr lang="de-DE" sz="1400" dirty="0" err="1">
                <a:cs typeface="Arial" panose="020B0604020202020204" pitchFamily="34" charset="0"/>
              </a:rPr>
              <a:t>his</a:t>
            </a:r>
            <a:r>
              <a:rPr lang="de-DE" sz="1400" dirty="0">
                <a:cs typeface="Arial" panose="020B0604020202020204" pitchFamily="34" charset="0"/>
              </a:rPr>
              <a:t> </a:t>
            </a:r>
            <a:r>
              <a:rPr lang="de-DE" sz="1400" dirty="0" err="1">
                <a:cs typeface="Arial" panose="020B0604020202020204" pitchFamily="34" charset="0"/>
              </a:rPr>
              <a:t>studies</a:t>
            </a:r>
            <a:r>
              <a:rPr lang="de-DE" sz="1400" dirty="0">
                <a:cs typeface="Arial" panose="020B0604020202020204" pitchFamily="34" charset="0"/>
              </a:rPr>
              <a:t> </a:t>
            </a:r>
            <a:r>
              <a:rPr lang="de-DE" sz="1400" dirty="0" err="1">
                <a:cs typeface="Arial" panose="020B0604020202020204" pitchFamily="34" charset="0"/>
              </a:rPr>
              <a:t>funded</a:t>
            </a:r>
            <a:r>
              <a:rPr lang="de-DE" sz="1400" dirty="0">
                <a:cs typeface="Arial" panose="020B0604020202020204" pitchFamily="34" charset="0"/>
              </a:rPr>
              <a:t> </a:t>
            </a:r>
            <a:r>
              <a:rPr lang="de-DE" sz="1400" dirty="0" err="1">
                <a:cs typeface="Arial" panose="020B0604020202020204" pitchFamily="34" charset="0"/>
              </a:rPr>
              <a:t>by</a:t>
            </a:r>
            <a:r>
              <a:rPr lang="de-DE" sz="1400" dirty="0">
                <a:cs typeface="Arial" panose="020B0604020202020204" pitchFamily="34" charset="0"/>
              </a:rPr>
              <a:t> </a:t>
            </a:r>
            <a:r>
              <a:rPr lang="de-DE" sz="1400" dirty="0" err="1">
                <a:cs typeface="Arial" panose="020B0604020202020204" pitchFamily="34" charset="0"/>
              </a:rPr>
              <a:t>and</a:t>
            </a:r>
            <a:r>
              <a:rPr lang="de-DE" sz="1400" dirty="0">
                <a:cs typeface="Arial" panose="020B0604020202020204" pitchFamily="34" charset="0"/>
              </a:rPr>
              <a:t> </a:t>
            </a:r>
            <a:r>
              <a:rPr lang="de-DE" sz="1400" dirty="0" err="1">
                <a:cs typeface="Arial" panose="020B0604020202020204" pitchFamily="34" charset="0"/>
              </a:rPr>
              <a:t>bounded</a:t>
            </a:r>
            <a:r>
              <a:rPr lang="de-DE" sz="1400" dirty="0">
                <a:cs typeface="Arial" panose="020B0604020202020204" pitchFamily="34" charset="0"/>
              </a:rPr>
              <a:t> </a:t>
            </a:r>
            <a:r>
              <a:rPr lang="de-DE" sz="1400" dirty="0" err="1">
                <a:cs typeface="Arial" panose="020B0604020202020204" pitchFamily="34" charset="0"/>
              </a:rPr>
              <a:t>by</a:t>
            </a:r>
            <a:r>
              <a:rPr lang="de-DE" sz="1400" dirty="0">
                <a:cs typeface="Arial" panose="020B0604020202020204" pitchFamily="34" charset="0"/>
              </a:rPr>
              <a:t> </a:t>
            </a:r>
            <a:r>
              <a:rPr lang="de-DE" sz="1400" dirty="0" err="1">
                <a:cs typeface="Arial" panose="020B0604020202020204" pitchFamily="34" charset="0"/>
              </a:rPr>
              <a:t>contract</a:t>
            </a:r>
            <a:r>
              <a:rPr lang="de-DE" sz="1400" dirty="0">
                <a:cs typeface="Arial" panose="020B0604020202020204" pitchFamily="34" charset="0"/>
              </a:rPr>
              <a:t> </a:t>
            </a:r>
            <a:r>
              <a:rPr lang="de-DE" sz="1400" dirty="0" err="1">
                <a:cs typeface="Arial" panose="020B0604020202020204" pitchFamily="34" charset="0"/>
              </a:rPr>
              <a:t>to</a:t>
            </a:r>
            <a:r>
              <a:rPr lang="de-DE" sz="1400" dirty="0">
                <a:cs typeface="Arial" panose="020B0604020202020204" pitchFamily="34" charset="0"/>
              </a:rPr>
              <a:t> </a:t>
            </a:r>
            <a:r>
              <a:rPr lang="de-DE" sz="1400" dirty="0" err="1">
                <a:cs typeface="Arial" panose="020B0604020202020204" pitchFamily="34" charset="0"/>
              </a:rPr>
              <a:t>industrial</a:t>
            </a:r>
            <a:r>
              <a:rPr lang="de-DE" sz="1400" dirty="0">
                <a:cs typeface="Arial" panose="020B0604020202020204" pitchFamily="34" charset="0"/>
              </a:rPr>
              <a:t> </a:t>
            </a:r>
            <a:r>
              <a:rPr lang="de-DE" sz="1400" dirty="0" err="1">
                <a:cs typeface="Arial" panose="020B0604020202020204" pitchFamily="34" charset="0"/>
              </a:rPr>
              <a:t>partner</a:t>
            </a:r>
            <a:endParaRPr lang="de-DE" sz="1400" dirty="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rPr>
              <a:t>Bachelor – Master </a:t>
            </a:r>
            <a:r>
              <a:rPr lang="de-DE" sz="1400" dirty="0" err="1">
                <a:cs typeface="Arial" panose="020B0604020202020204" pitchFamily="34" charset="0"/>
              </a:rPr>
              <a:t>degree</a:t>
            </a:r>
            <a:endParaRPr lang="de-DE" sz="1400" dirty="0">
              <a:cs typeface="Arial" panose="020B0604020202020204" pitchFamily="34" charset="0"/>
            </a:endParaRPr>
          </a:p>
          <a:p>
            <a:pPr marL="0" indent="0">
              <a:buNone/>
            </a:pPr>
            <a:endParaRPr lang="de-DE" b="0" baseline="0" dirty="0"/>
          </a:p>
        </p:txBody>
      </p:sp>
      <p:sp>
        <p:nvSpPr>
          <p:cNvPr id="4" name="Foliennummernplatzhalter 3"/>
          <p:cNvSpPr>
            <a:spLocks noGrp="1"/>
          </p:cNvSpPr>
          <p:nvPr>
            <p:ph type="sldNum" sz="quarter" idx="10"/>
          </p:nvPr>
        </p:nvSpPr>
        <p:spPr/>
        <p:txBody>
          <a:bodyPr/>
          <a:lstStyle/>
          <a:p>
            <a:fld id="{3BEEB13B-F167-45C8-AFAF-424BF8A17474}" type="slidenum">
              <a:rPr lang="de-DE" smtClean="0"/>
              <a:t>8</a:t>
            </a:fld>
            <a:endParaRPr lang="de-DE"/>
          </a:p>
        </p:txBody>
      </p:sp>
    </p:spTree>
    <p:extLst>
      <p:ext uri="{BB962C8B-B14F-4D97-AF65-F5344CB8AC3E}">
        <p14:creationId xmlns:p14="http://schemas.microsoft.com/office/powerpoint/2010/main" val="1569752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457200">
              <a:buNone/>
            </a:pPr>
            <a:r>
              <a:rPr lang="en-GB" sz="1100" b="0" i="0" noProof="0" dirty="0">
                <a:solidFill>
                  <a:schemeClr val="tx1"/>
                </a:solidFill>
                <a:effectLst/>
                <a:latin typeface="Arial"/>
                <a:ea typeface="+mn-ea"/>
                <a:cs typeface="Arial"/>
              </a:rPr>
              <a:t>The university tackles broad societal challenges by embracing interdisciplinary diversity.</a:t>
            </a:r>
            <a:r>
              <a:rPr lang="en-GB" sz="1100" b="0" i="0" noProof="0" dirty="0">
                <a:solidFill>
                  <a:schemeClr val="tx1"/>
                </a:solidFill>
                <a:latin typeface="Arial"/>
                <a:ea typeface="+mn-ea"/>
                <a:cs typeface="Arial"/>
              </a:rPr>
              <a:t> </a:t>
            </a:r>
          </a:p>
          <a:p>
            <a:pPr marL="0" algn="l" defTabSz="457200">
              <a:buNone/>
            </a:pPr>
            <a:r>
              <a:rPr lang="en-GB" sz="1100" b="0" i="0" noProof="0" dirty="0">
                <a:solidFill>
                  <a:schemeClr val="tx1"/>
                </a:solidFill>
                <a:effectLst/>
                <a:latin typeface="Arial"/>
                <a:ea typeface="+mn-ea"/>
                <a:cs typeface="Arial"/>
              </a:rPr>
              <a:t>We offer degree programmes and active academic exchange in the areas of engineering, business, social sciences, and design.</a:t>
            </a:r>
            <a:r>
              <a:rPr lang="en-GB" sz="1100" b="0" i="0" noProof="0" dirty="0">
                <a:solidFill>
                  <a:schemeClr val="tx1"/>
                </a:solidFill>
                <a:latin typeface="Arial"/>
                <a:ea typeface="+mn-ea"/>
                <a:cs typeface="Arial"/>
              </a:rPr>
              <a:t> </a:t>
            </a:r>
          </a:p>
          <a:p>
            <a:pPr marL="0" indent="0" algn="l" defTabSz="457200">
              <a:buNone/>
            </a:pPr>
            <a:endParaRPr lang="en-GB" sz="1100" noProof="0" dirty="0">
              <a:solidFill>
                <a:schemeClr val="tx1"/>
              </a:solidFill>
              <a:latin typeface="Arial"/>
              <a:ea typeface="+mn-ea"/>
              <a:cs typeface="Arial"/>
            </a:endParaRPr>
          </a:p>
          <a:p>
            <a:pPr marL="0" indent="0" algn="l" defTabSz="457200">
              <a:buNone/>
            </a:pPr>
            <a:r>
              <a:rPr lang="en-GB" sz="1100" b="0" i="0" noProof="0" dirty="0">
                <a:solidFill>
                  <a:schemeClr val="tx1"/>
                </a:solidFill>
                <a:effectLst/>
                <a:latin typeface="Arial"/>
                <a:ea typeface="+mn-ea"/>
                <a:cs typeface="Arial"/>
              </a:rPr>
              <a:t>Our Department of General and Interdisciplinary Studies is unique in granting every student the opportunity to experience a cross-disciplinary education and to develop their personal skills.</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cs typeface="Arial"/>
            </a:endParaRPr>
          </a:p>
          <a:p>
            <a:pPr marL="0" algn="l" defTabSz="457200">
              <a:buNone/>
            </a:pPr>
            <a:r>
              <a:rPr lang="en-GB" sz="1100" b="1" i="0" noProof="0" dirty="0">
                <a:solidFill>
                  <a:schemeClr val="tx1"/>
                </a:solidFill>
                <a:latin typeface="Arial"/>
                <a:ea typeface="+mn-ea"/>
                <a:cs typeface="Arial"/>
              </a:rPr>
              <a:t>This diversity is deeply rooted in our history:</a:t>
            </a:r>
            <a:r>
              <a:rPr lang="en-GB" sz="1100" b="1" i="0" baseline="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cs typeface="Arial"/>
            </a:endParaRPr>
          </a:p>
          <a:p>
            <a:pPr marL="173736" indent="-173736" algn="l" defTabSz="457200">
              <a:buClr>
                <a:schemeClr val="tx1"/>
              </a:buClr>
              <a:buFont typeface="Arial"/>
              <a:buChar char="•"/>
            </a:pPr>
            <a:r>
              <a:rPr lang="en-GB" sz="1100" b="0" i="0" noProof="0" dirty="0">
                <a:solidFill>
                  <a:schemeClr val="tx1"/>
                </a:solidFill>
                <a:latin typeface="Arial"/>
                <a:ea typeface="+mn-ea"/>
                <a:cs typeface="Arial"/>
              </a:rPr>
              <a:t>Founded in 1971</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The result of seven institutions from different fields coming together: engineering schools and advanced technical schools</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Strong vocational training tradition dating back to the beginning of industrialisation in Germany</a:t>
            </a:r>
          </a:p>
          <a:p>
            <a:pPr marL="0" algn="l" defTabSz="457200">
              <a:buNone/>
            </a:pPr>
            <a:endParaRPr lang="en-GB" sz="1100" noProof="0" dirty="0">
              <a:solidFill>
                <a:schemeClr val="tx1"/>
              </a:solidFill>
              <a:latin typeface="Arial"/>
              <a:cs typeface="Arial"/>
            </a:endParaRPr>
          </a:p>
          <a:p>
            <a:pPr marL="0" algn="l" defTabSz="457200">
              <a:buNone/>
            </a:pPr>
            <a:r>
              <a:rPr lang="en-GB" sz="1100" b="1" i="0" noProof="0" dirty="0">
                <a:solidFill>
                  <a:schemeClr val="tx1"/>
                </a:solidFill>
                <a:latin typeface="Arial"/>
                <a:ea typeface="+mn-ea"/>
                <a:cs typeface="Arial"/>
              </a:rPr>
              <a:t>Over the past 40 years, we have continued to </a:t>
            </a:r>
            <a:r>
              <a:rPr lang="en-GB" sz="1100" b="1" i="0" baseline="0" noProof="0" dirty="0">
                <a:solidFill>
                  <a:schemeClr val="tx1"/>
                </a:solidFill>
                <a:latin typeface="Arial"/>
                <a:ea typeface="+mn-ea"/>
                <a:cs typeface="Arial"/>
              </a:rPr>
              <a:t>expand and develop</a:t>
            </a:r>
            <a:r>
              <a:rPr lang="en-GB" sz="1100" b="1"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cs typeface="Arial"/>
            </a:endParaRPr>
          </a:p>
          <a:p>
            <a:pPr marL="173736" indent="-173736" algn="l" defTabSz="457200">
              <a:buClr>
                <a:schemeClr val="tx1"/>
              </a:buClr>
              <a:buFont typeface="Arial"/>
              <a:buChar char="•"/>
            </a:pPr>
            <a:r>
              <a:rPr lang="en-GB" sz="1100" b="0" i="0" noProof="0" dirty="0">
                <a:solidFill>
                  <a:schemeClr val="tx1"/>
                </a:solidFill>
                <a:latin typeface="Arial"/>
                <a:ea typeface="+mn-ea"/>
                <a:cs typeface="Arial"/>
              </a:rPr>
              <a:t>We have steadily increased the range of programmes on offer</a:t>
            </a:r>
            <a:r>
              <a:rPr lang="en-GB" sz="1100" b="0" i="0" baseline="0" noProof="0" dirty="0">
                <a:solidFill>
                  <a:schemeClr val="tx1"/>
                </a:solidFill>
                <a:latin typeface="Arial"/>
                <a:ea typeface="+mn-ea"/>
                <a:cs typeface="Arial"/>
              </a:rPr>
              <a:t> </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We introduced a focus on research, which has become a top priority -&gt; we now offer doctoral programmes!</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Lifelong learning and continuing education have emerged as an important new field</a:t>
            </a:r>
          </a:p>
          <a:p>
            <a:pPr marL="173736" indent="-173736" algn="l" defTabSz="457200">
              <a:buClr>
                <a:schemeClr val="tx1"/>
              </a:buClr>
              <a:buFont typeface="Arial"/>
              <a:buChar char="•"/>
            </a:pPr>
            <a:r>
              <a:rPr lang="en-GB" sz="1100" b="0" i="0" u="none" noProof="0" dirty="0">
                <a:solidFill>
                  <a:schemeClr val="tx1"/>
                </a:solidFill>
                <a:latin typeface="Arial"/>
                <a:ea typeface="+mn-ea"/>
                <a:cs typeface="Arial"/>
              </a:rPr>
              <a:t>We took</a:t>
            </a:r>
            <a:r>
              <a:rPr lang="en-GB" sz="1100" b="0" i="0" noProof="0" dirty="0">
                <a:solidFill>
                  <a:schemeClr val="tx1"/>
                </a:solidFill>
                <a:latin typeface="Arial"/>
                <a:ea typeface="+mn-ea"/>
                <a:cs typeface="Arial"/>
              </a:rPr>
              <a:t> early action in response to the European Bologna reforms, and today we offer approved, high-quality degree programmes</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We changed our name to "Munich University of Applied Sciences" </a:t>
            </a:r>
          </a:p>
          <a:p>
            <a:pPr marL="0" algn="l" defTabSz="457200">
              <a:buNone/>
            </a:pPr>
            <a:endParaRPr lang="en-GB" sz="1000" noProof="0" dirty="0">
              <a:solidFill>
                <a:schemeClr val="tx1"/>
              </a:solidFill>
              <a:latin typeface="Arial"/>
              <a:cs typeface="Arial"/>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9</a:t>
            </a:fld>
            <a:endParaRPr lang="de-DE" sz="1200" b="0" i="0">
              <a:latin typeface="Calibri"/>
              <a:ea typeface="+mn-ea"/>
              <a:cs typeface="+mn-cs"/>
            </a:endParaRPr>
          </a:p>
        </p:txBody>
      </p:sp>
    </p:spTree>
    <p:extLst>
      <p:ext uri="{BB962C8B-B14F-4D97-AF65-F5344CB8AC3E}">
        <p14:creationId xmlns:p14="http://schemas.microsoft.com/office/powerpoint/2010/main" val="259902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DF326E2-C89F-4D8D-A4BB-7EE4583D2E7C}" type="datetimeFigureOut">
              <a:rPr lang="de-DE" smtClean="0"/>
              <a:t>19.11.2018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381327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DF326E2-C89F-4D8D-A4BB-7EE4583D2E7C}" type="datetimeFigureOut">
              <a:rPr lang="de-DE" smtClean="0"/>
              <a:t>19.11.2018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63574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DF326E2-C89F-4D8D-A4BB-7EE4583D2E7C}" type="datetimeFigureOut">
              <a:rPr lang="de-DE" smtClean="0"/>
              <a:t>19.11.2018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451078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ZAHLEN">
    <p:spTree>
      <p:nvGrpSpPr>
        <p:cNvPr id="1" name=""/>
        <p:cNvGrpSpPr/>
        <p:nvPr/>
      </p:nvGrpSpPr>
      <p:grpSpPr>
        <a:xfrm>
          <a:off x="0" y="0"/>
          <a:ext cx="0" cy="0"/>
          <a:chOff x="0" y="0"/>
          <a:chExt cx="0" cy="0"/>
        </a:xfrm>
      </p:grpSpPr>
      <p:sp>
        <p:nvSpPr>
          <p:cNvPr id="6" name="Rechteck 5"/>
          <p:cNvSpPr/>
          <p:nvPr userDrawn="1"/>
        </p:nvSpPr>
        <p:spPr>
          <a:xfrm rot="20686226">
            <a:off x="-3944638" y="2961918"/>
            <a:ext cx="5822187" cy="5822187"/>
          </a:xfrm>
          <a:prstGeom prst="rect">
            <a:avLst/>
          </a:prstGeom>
          <a:solidFill>
            <a:srgbClr val="DC05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959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ofil">
    <p:spTree>
      <p:nvGrpSpPr>
        <p:cNvPr id="1" name=""/>
        <p:cNvGrpSpPr/>
        <p:nvPr/>
      </p:nvGrpSpPr>
      <p:grpSpPr>
        <a:xfrm>
          <a:off x="0" y="0"/>
          <a:ext cx="0" cy="0"/>
          <a:chOff x="0" y="0"/>
          <a:chExt cx="0" cy="0"/>
        </a:xfrm>
      </p:grpSpPr>
      <p:sp>
        <p:nvSpPr>
          <p:cNvPr id="10" name="Textplatzhalter 3"/>
          <p:cNvSpPr>
            <a:spLocks noGrp="1"/>
          </p:cNvSpPr>
          <p:nvPr>
            <p:ph type="body" sz="quarter" idx="11" hasCustomPrompt="1"/>
          </p:nvPr>
        </p:nvSpPr>
        <p:spPr>
          <a:xfrm>
            <a:off x="722313" y="946110"/>
            <a:ext cx="7772400" cy="477838"/>
          </a:xfrm>
          <a:prstGeom prst="rect">
            <a:avLst/>
          </a:prstGeom>
          <a:effectLst/>
        </p:spPr>
        <p:txBody>
          <a:bodyPr vert="horz"/>
          <a:lstStyle>
            <a:lvl1pPr marL="0" indent="0">
              <a:buNone/>
              <a:defRPr sz="3200" b="1">
                <a:solidFill>
                  <a:srgbClr val="DC052D"/>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MASTERTITEL</a:t>
            </a:r>
          </a:p>
        </p:txBody>
      </p:sp>
      <p:sp>
        <p:nvSpPr>
          <p:cNvPr id="11" name="Textplatzhalter 3"/>
          <p:cNvSpPr>
            <a:spLocks noGrp="1"/>
          </p:cNvSpPr>
          <p:nvPr>
            <p:ph type="body" sz="quarter" idx="13" hasCustomPrompt="1"/>
          </p:nvPr>
        </p:nvSpPr>
        <p:spPr>
          <a:xfrm>
            <a:off x="722313" y="505247"/>
            <a:ext cx="7772400" cy="477838"/>
          </a:xfrm>
          <a:prstGeom prst="rect">
            <a:avLst/>
          </a:prstGeom>
          <a:effectLst/>
        </p:spPr>
        <p:txBody>
          <a:bodyPr vert="horz"/>
          <a:lstStyle>
            <a:lvl1pPr marL="0" indent="0">
              <a:buNone/>
              <a:defRPr sz="3200" b="1">
                <a:solidFill>
                  <a:schemeClr val="bg1">
                    <a:lumMod val="75000"/>
                  </a:schemeClr>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MASERTITELFORMAT</a:t>
            </a:r>
          </a:p>
        </p:txBody>
      </p:sp>
    </p:spTree>
    <p:extLst>
      <p:ext uri="{BB962C8B-B14F-4D97-AF65-F5344CB8AC3E}">
        <p14:creationId xmlns:p14="http://schemas.microsoft.com/office/powerpoint/2010/main" val="4033809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ild mit Beschriftung">
    <p:spTree>
      <p:nvGrpSpPr>
        <p:cNvPr id="1" name=""/>
        <p:cNvGrpSpPr/>
        <p:nvPr/>
      </p:nvGrpSpPr>
      <p:grpSpPr>
        <a:xfrm>
          <a:off x="0" y="0"/>
          <a:ext cx="0" cy="0"/>
          <a:chOff x="0" y="0"/>
          <a:chExt cx="0" cy="0"/>
        </a:xfrm>
      </p:grpSpPr>
      <p:sp>
        <p:nvSpPr>
          <p:cNvPr id="12" name="Titel 1"/>
          <p:cNvSpPr txBox="1">
            <a:spLocks/>
          </p:cNvSpPr>
          <p:nvPr userDrawn="1"/>
        </p:nvSpPr>
        <p:spPr>
          <a:xfrm>
            <a:off x="722313" y="955720"/>
            <a:ext cx="7772400" cy="8354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endParaRPr lang="de-DE" sz="3200" dirty="0">
              <a:solidFill>
                <a:srgbClr val="C20D20"/>
              </a:solidFill>
            </a:endParaRPr>
          </a:p>
        </p:txBody>
      </p:sp>
      <p:sp>
        <p:nvSpPr>
          <p:cNvPr id="19" name="Textplatzhalter 18"/>
          <p:cNvSpPr>
            <a:spLocks noGrp="1"/>
          </p:cNvSpPr>
          <p:nvPr>
            <p:ph type="body" sz="quarter" idx="10" hasCustomPrompt="1"/>
          </p:nvPr>
        </p:nvSpPr>
        <p:spPr>
          <a:xfrm>
            <a:off x="722313" y="1539322"/>
            <a:ext cx="7881937" cy="4578903"/>
          </a:xfrm>
          <a:prstGeom prst="rect">
            <a:avLst/>
          </a:prstGeom>
        </p:spPr>
        <p:txBody>
          <a:bodyPr vert="horz"/>
          <a:lstStyle>
            <a:lvl1pPr marL="0" indent="0">
              <a:buNone/>
              <a:defRPr sz="1400">
                <a:latin typeface="Arial"/>
                <a:cs typeface="Arial"/>
              </a:defRPr>
            </a:lvl1pPr>
          </a:lstStyle>
          <a:p>
            <a:pPr lvl="0"/>
            <a:r>
              <a:rPr lang="de-DE" dirty="0"/>
              <a:t>Text bearbeiten</a:t>
            </a:r>
          </a:p>
        </p:txBody>
      </p:sp>
      <p:sp>
        <p:nvSpPr>
          <p:cNvPr id="7" name="Textplatzhalter 3"/>
          <p:cNvSpPr>
            <a:spLocks noGrp="1"/>
          </p:cNvSpPr>
          <p:nvPr>
            <p:ph type="body" sz="quarter" idx="11" hasCustomPrompt="1"/>
          </p:nvPr>
        </p:nvSpPr>
        <p:spPr>
          <a:xfrm>
            <a:off x="722313" y="946110"/>
            <a:ext cx="7772400" cy="477838"/>
          </a:xfrm>
          <a:prstGeom prst="rect">
            <a:avLst/>
          </a:prstGeom>
          <a:effectLst/>
        </p:spPr>
        <p:txBody>
          <a:bodyPr vert="horz"/>
          <a:lstStyle>
            <a:lvl1pPr marL="0" indent="0">
              <a:buNone/>
              <a:defRPr sz="3200" b="1">
                <a:solidFill>
                  <a:srgbClr val="DC052D"/>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MASTERTITEL</a:t>
            </a:r>
          </a:p>
        </p:txBody>
      </p:sp>
      <p:sp>
        <p:nvSpPr>
          <p:cNvPr id="9" name="Textplatzhalter 3"/>
          <p:cNvSpPr>
            <a:spLocks noGrp="1"/>
          </p:cNvSpPr>
          <p:nvPr>
            <p:ph type="body" sz="quarter" idx="13" hasCustomPrompt="1"/>
          </p:nvPr>
        </p:nvSpPr>
        <p:spPr>
          <a:xfrm>
            <a:off x="722313" y="505247"/>
            <a:ext cx="7772400" cy="477838"/>
          </a:xfrm>
          <a:prstGeom prst="rect">
            <a:avLst/>
          </a:prstGeom>
          <a:effectLst/>
        </p:spPr>
        <p:txBody>
          <a:bodyPr vert="horz"/>
          <a:lstStyle>
            <a:lvl1pPr marL="0" indent="0">
              <a:buNone/>
              <a:defRPr sz="3200" b="1">
                <a:solidFill>
                  <a:srgbClr val="7F7F7F"/>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MASTERTITELFORMAT</a:t>
            </a:r>
          </a:p>
        </p:txBody>
      </p:sp>
    </p:spTree>
    <p:extLst>
      <p:ext uri="{BB962C8B-B14F-4D97-AF65-F5344CB8AC3E}">
        <p14:creationId xmlns:p14="http://schemas.microsoft.com/office/powerpoint/2010/main" val="3492360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Master">
    <p:spTree>
      <p:nvGrpSpPr>
        <p:cNvPr id="1" name=""/>
        <p:cNvGrpSpPr/>
        <p:nvPr/>
      </p:nvGrpSpPr>
      <p:grpSpPr>
        <a:xfrm>
          <a:off x="0" y="0"/>
          <a:ext cx="0" cy="0"/>
          <a:chOff x="0" y="0"/>
          <a:chExt cx="0" cy="0"/>
        </a:xfrm>
      </p:grpSpPr>
      <p:pic>
        <p:nvPicPr>
          <p:cNvPr id="3" name="Bild 2" descr="jbfoto_HM_roterw++rfel 03_300.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9144002" cy="6857999"/>
          </a:xfrm>
          <a:prstGeom prst="rect">
            <a:avLst/>
          </a:prstGeom>
        </p:spPr>
      </p:pic>
      <p:sp>
        <p:nvSpPr>
          <p:cNvPr id="2" name="Titel 1"/>
          <p:cNvSpPr>
            <a:spLocks noGrp="1"/>
          </p:cNvSpPr>
          <p:nvPr>
            <p:ph type="title"/>
          </p:nvPr>
        </p:nvSpPr>
        <p:spPr>
          <a:xfrm>
            <a:off x="722313" y="4406900"/>
            <a:ext cx="7772400" cy="878105"/>
          </a:xfrm>
          <a:prstGeom prst="rect">
            <a:avLst/>
          </a:prstGeom>
        </p:spPr>
        <p:txBody>
          <a:bodyPr anchor="t">
            <a:normAutofit/>
          </a:bodyPr>
          <a:lstStyle>
            <a:lvl1pPr algn="l">
              <a:defRPr sz="3500" b="1" cap="all">
                <a:solidFill>
                  <a:srgbClr val="FFFFFF"/>
                </a:solidFill>
                <a:latin typeface="Arial"/>
                <a:cs typeface="Arial"/>
              </a:defRPr>
            </a:lvl1pPr>
          </a:lstStyle>
          <a:p>
            <a:r>
              <a:rPr lang="de-DE" dirty="0"/>
              <a:t>Mastertitelformat</a:t>
            </a:r>
          </a:p>
        </p:txBody>
      </p:sp>
      <p:sp>
        <p:nvSpPr>
          <p:cNvPr id="4" name="Textplatzhalter 3"/>
          <p:cNvSpPr>
            <a:spLocks noGrp="1"/>
          </p:cNvSpPr>
          <p:nvPr>
            <p:ph type="body" sz="quarter" idx="10" hasCustomPrompt="1"/>
          </p:nvPr>
        </p:nvSpPr>
        <p:spPr>
          <a:xfrm>
            <a:off x="722313" y="5291137"/>
            <a:ext cx="7772400" cy="477838"/>
          </a:xfrm>
          <a:prstGeom prst="rect">
            <a:avLst/>
          </a:prstGeom>
        </p:spPr>
        <p:txBody>
          <a:bodyPr vert="horz"/>
          <a:lstStyle>
            <a:lvl1pPr marL="0" indent="0">
              <a:buNone/>
              <a:defRPr sz="1400">
                <a:solidFill>
                  <a:schemeClr val="bg1"/>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Referent und Datum</a:t>
            </a:r>
          </a:p>
        </p:txBody>
      </p:sp>
      <p:sp>
        <p:nvSpPr>
          <p:cNvPr id="15" name="Textfeld 14"/>
          <p:cNvSpPr txBox="1"/>
          <p:nvPr userDrawn="1"/>
        </p:nvSpPr>
        <p:spPr>
          <a:xfrm rot="16200000">
            <a:off x="7403516" y="5117569"/>
            <a:ext cx="3080798" cy="246221"/>
          </a:xfrm>
          <a:prstGeom prst="rect">
            <a:avLst/>
          </a:prstGeom>
          <a:noFill/>
        </p:spPr>
        <p:txBody>
          <a:bodyPr wrap="square" rtlCol="0">
            <a:spAutoFit/>
          </a:bodyPr>
          <a:lstStyle/>
          <a:p>
            <a:pPr marL="0" marR="0" indent="0" algn="l" defTabSz="457200">
              <a:lnSpc>
                <a:spcPct val="100000"/>
              </a:lnSpc>
              <a:spcBef>
                <a:spcPts val="0"/>
              </a:spcBef>
              <a:spcAft>
                <a:spcPts val="0"/>
              </a:spcAft>
              <a:buNone/>
            </a:pPr>
            <a:r>
              <a:rPr lang="de-DE" sz="1000" b="0" i="0">
                <a:solidFill>
                  <a:schemeClr val="bg1"/>
                </a:solidFill>
                <a:latin typeface="Arial"/>
                <a:ea typeface="+mn-ea"/>
                <a:cs typeface="Arial"/>
              </a:rPr>
              <a:t>Julia Bergmeister</a:t>
            </a:r>
          </a:p>
        </p:txBody>
      </p:sp>
      <p:pic>
        <p:nvPicPr>
          <p:cNvPr id="2050" name="Picture 2" descr="K:\HK\030_Drucksachen\Corporate Design\Logo Hochschule München\Englisch\hm_engl_jpg\hm_engl_jpg\HM_Engl_CMYK_tn.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 y="507764"/>
            <a:ext cx="2430335" cy="135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06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 1"/>
          <p:cNvSpPr>
            <a:spLocks noGrp="1"/>
          </p:cNvSpPr>
          <p:nvPr>
            <p:ph type="title" sz="quarter"/>
          </p:nvPr>
        </p:nvSpPr>
        <p:spPr>
          <a:xfrm>
            <a:off x="457200" y="274638"/>
            <a:ext cx="8229600" cy="1143000"/>
          </a:xfrm>
          <a:prstGeom prst="rect">
            <a:avLst/>
          </a:prstGeom>
        </p:spPr>
        <p:txBody>
          <a:bodyPr/>
          <a:lstStyle/>
          <a:p>
            <a:r>
              <a:rPr lang="de-DE"/>
              <a:t>Titelmasterformat durch Klicken bearbeiten</a:t>
            </a:r>
          </a:p>
        </p:txBody>
      </p:sp>
      <p:sp>
        <p:nvSpPr>
          <p:cNvPr id="3" name=" 2"/>
          <p:cNvSpPr>
            <a:spLocks noGrp="1"/>
          </p:cNvSpPr>
          <p:nvPr>
            <p:ph sz="quarter" idx="1"/>
          </p:nvPr>
        </p:nvSpPr>
        <p:spPr>
          <a:xfrm>
            <a:off x="457200" y="1600200"/>
            <a:ext cx="4038600" cy="218598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 3"/>
          <p:cNvSpPr>
            <a:spLocks noGrp="1"/>
          </p:cNvSpPr>
          <p:nvPr>
            <p:ph sz="quarter" idx="2"/>
          </p:nvPr>
        </p:nvSpPr>
        <p:spPr>
          <a:xfrm>
            <a:off x="4648200" y="1600200"/>
            <a:ext cx="4038600" cy="218598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 4"/>
          <p:cNvSpPr>
            <a:spLocks noGrp="1"/>
          </p:cNvSpPr>
          <p:nvPr>
            <p:ph sz="quarter" idx="3"/>
          </p:nvPr>
        </p:nvSpPr>
        <p:spPr>
          <a:xfrm>
            <a:off x="457200" y="3938588"/>
            <a:ext cx="4038600" cy="21875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 5"/>
          <p:cNvSpPr>
            <a:spLocks noGrp="1"/>
          </p:cNvSpPr>
          <p:nvPr>
            <p:ph sz="quarter" idx="4"/>
          </p:nvPr>
        </p:nvSpPr>
        <p:spPr>
          <a:xfrm>
            <a:off x="4648200" y="3938588"/>
            <a:ext cx="4038600" cy="21875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619716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DF326E2-C89F-4D8D-A4BB-7EE4583D2E7C}" type="datetimeFigureOut">
              <a:rPr lang="de-DE" smtClean="0"/>
              <a:t>19.11.2018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02290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DF326E2-C89F-4D8D-A4BB-7EE4583D2E7C}" type="datetimeFigureOut">
              <a:rPr lang="de-DE" smtClean="0"/>
              <a:t>19.11.2018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67305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DF326E2-C89F-4D8D-A4BB-7EE4583D2E7C}" type="datetimeFigureOut">
              <a:rPr lang="de-DE" smtClean="0"/>
              <a:t>19.11.2018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426793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DF326E2-C89F-4D8D-A4BB-7EE4583D2E7C}" type="datetimeFigureOut">
              <a:rPr lang="de-DE" smtClean="0"/>
              <a:t>19.11.2018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54732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DF326E2-C89F-4D8D-A4BB-7EE4583D2E7C}" type="datetimeFigureOut">
              <a:rPr lang="de-DE" smtClean="0"/>
              <a:t>19.11.2018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679320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DF326E2-C89F-4D8D-A4BB-7EE4583D2E7C}" type="datetimeFigureOut">
              <a:rPr lang="de-DE" smtClean="0"/>
              <a:t>19.11.2018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369559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DF326E2-C89F-4D8D-A4BB-7EE4583D2E7C}" type="datetimeFigureOut">
              <a:rPr lang="de-DE" smtClean="0"/>
              <a:t>19.11.2018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14507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DF326E2-C89F-4D8D-A4BB-7EE4583D2E7C}" type="datetimeFigureOut">
              <a:rPr lang="de-DE" smtClean="0"/>
              <a:t>19.11.2018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875483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326E2-C89F-4D8D-A4BB-7EE4583D2E7C}" type="datetimeFigureOut">
              <a:rPr lang="de-DE" smtClean="0"/>
              <a:t>19.11.2018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96A4-1845-48CE-A57B-ABC5B61C4CBD}" type="slidenum">
              <a:rPr lang="de-DE" smtClean="0"/>
              <a:t>‹Nr.›</a:t>
            </a:fld>
            <a:endParaRPr lang="de-DE"/>
          </a:p>
        </p:txBody>
      </p:sp>
    </p:spTree>
    <p:extLst>
      <p:ext uri="{BB962C8B-B14F-4D97-AF65-F5344CB8AC3E}">
        <p14:creationId xmlns:p14="http://schemas.microsoft.com/office/powerpoint/2010/main" val="3494693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6"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jpeg"/><Relationship Id="rId10" Type="http://schemas.openxmlformats.org/officeDocument/2006/relationships/hyperlink" Target="filme/ProCK%20first%20look%20%20%20computergesteuerter%20Kicker.avi" TargetMode="External"/><Relationship Id="rId4" Type="http://schemas.openxmlformats.org/officeDocument/2006/relationships/image" Target="../media/image34.jpe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chipmuenk/pyfda"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hyperlink" Target="http://www.myhdl.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80.jpe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4.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3.jpeg"/><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4.xml"/><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emf"/><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2731" y="3068960"/>
            <a:ext cx="6825613" cy="1944216"/>
          </a:xfrm>
        </p:spPr>
        <p:txBody>
          <a:bodyPr>
            <a:normAutofit fontScale="90000"/>
          </a:bodyPr>
          <a:lstStyle/>
          <a:p>
            <a:pPr algn="ctr"/>
            <a:r>
              <a:rPr lang="en-US" altLang="de-DE" sz="3600" dirty="0">
                <a:solidFill>
                  <a:schemeClr val="bg1"/>
                </a:solidFill>
              </a:rPr>
              <a:t>The Department of</a:t>
            </a:r>
            <a:br>
              <a:rPr lang="en-US" altLang="de-DE" sz="3600" dirty="0">
                <a:solidFill>
                  <a:schemeClr val="bg1"/>
                </a:solidFill>
              </a:rPr>
            </a:br>
            <a:r>
              <a:rPr lang="en-US" altLang="de-DE" sz="3600" dirty="0">
                <a:solidFill>
                  <a:schemeClr val="bg1"/>
                </a:solidFill>
              </a:rPr>
              <a:t>Electrical Engineering and</a:t>
            </a:r>
            <a:br>
              <a:rPr lang="en-US" altLang="de-DE" sz="3600" dirty="0">
                <a:solidFill>
                  <a:schemeClr val="bg1"/>
                </a:solidFill>
              </a:rPr>
            </a:br>
            <a:r>
              <a:rPr lang="en-US" altLang="de-DE" sz="3600" dirty="0">
                <a:solidFill>
                  <a:schemeClr val="bg1"/>
                </a:solidFill>
              </a:rPr>
              <a:t>Information Technology </a:t>
            </a:r>
            <a:br>
              <a:rPr lang="en-US" altLang="de-DE" sz="3600" dirty="0">
                <a:solidFill>
                  <a:schemeClr val="bg1"/>
                </a:solidFill>
              </a:rPr>
            </a:br>
            <a:r>
              <a:rPr lang="en-US" altLang="de-DE" sz="3600" dirty="0">
                <a:solidFill>
                  <a:schemeClr val="bg1"/>
                </a:solidFill>
              </a:rPr>
              <a:t> FK04</a:t>
            </a:r>
            <a:endParaRPr lang="en-US" altLang="de-DE" sz="4000" dirty="0">
              <a:solidFill>
                <a:schemeClr val="bg1"/>
              </a:solidFill>
            </a:endParaRPr>
          </a:p>
        </p:txBody>
      </p:sp>
      <p:sp>
        <p:nvSpPr>
          <p:cNvPr id="3" name="Textplatzhalter 2"/>
          <p:cNvSpPr>
            <a:spLocks noGrp="1"/>
          </p:cNvSpPr>
          <p:nvPr>
            <p:ph type="body" sz="quarter" idx="10"/>
          </p:nvPr>
        </p:nvSpPr>
        <p:spPr>
          <a:xfrm>
            <a:off x="842731" y="5157192"/>
            <a:ext cx="7772400" cy="477838"/>
          </a:xfrm>
        </p:spPr>
        <p:txBody>
          <a:bodyPr>
            <a:noAutofit/>
          </a:bodyPr>
          <a:lstStyle/>
          <a:p>
            <a:pPr marL="0" indent="0" algn="l" defTabSz="457200">
              <a:spcBef>
                <a:spcPts val="336"/>
              </a:spcBef>
              <a:buNone/>
            </a:pPr>
            <a:r>
              <a:rPr lang="de-DE" sz="1800" dirty="0"/>
              <a:t>at </a:t>
            </a:r>
            <a:r>
              <a:rPr lang="de-DE" sz="1800" dirty="0" err="1"/>
              <a:t>the</a:t>
            </a:r>
            <a:r>
              <a:rPr lang="de-DE" sz="1800" dirty="0"/>
              <a:t> University </a:t>
            </a:r>
            <a:r>
              <a:rPr lang="de-DE" sz="1800" dirty="0" err="1"/>
              <a:t>of</a:t>
            </a:r>
            <a:r>
              <a:rPr lang="de-DE" sz="1800" dirty="0"/>
              <a:t> Applied </a:t>
            </a:r>
            <a:r>
              <a:rPr lang="de-DE" sz="1800" dirty="0" err="1"/>
              <a:t>Sciences</a:t>
            </a:r>
            <a:r>
              <a:rPr lang="de-DE" sz="1800" dirty="0"/>
              <a:t> </a:t>
            </a:r>
            <a:r>
              <a:rPr lang="de-DE" sz="1800" dirty="0" err="1"/>
              <a:t>Munich</a:t>
            </a:r>
            <a:endParaRPr lang="de-DE" sz="1800" dirty="0"/>
          </a:p>
          <a:p>
            <a:pPr marL="0" indent="0" algn="l" defTabSz="457200">
              <a:spcBef>
                <a:spcPts val="336"/>
              </a:spcBef>
              <a:buNone/>
            </a:pPr>
            <a:r>
              <a:rPr lang="de-DE" sz="1800" dirty="0"/>
              <a:t>http://www.ee.hm.edu/ </a:t>
            </a:r>
          </a:p>
        </p:txBody>
      </p:sp>
    </p:spTree>
    <p:extLst>
      <p:ext uri="{BB962C8B-B14F-4D97-AF65-F5344CB8AC3E}">
        <p14:creationId xmlns:p14="http://schemas.microsoft.com/office/powerpoint/2010/main" val="3235339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722313" y="438572"/>
            <a:ext cx="7772400" cy="477838"/>
          </a:xfrm>
        </p:spPr>
        <p:txBody>
          <a:bodyPr>
            <a:normAutofit fontScale="92500" lnSpcReduction="20000"/>
          </a:bodyPr>
          <a:lstStyle/>
          <a:p>
            <a:pPr marL="0" indent="0" algn="l" defTabSz="457200">
              <a:spcBef>
                <a:spcPts val="768"/>
              </a:spcBef>
              <a:buNone/>
            </a:pPr>
            <a:r>
              <a:rPr lang="de-DE" dirty="0">
                <a:solidFill>
                  <a:srgbClr val="DC052D"/>
                </a:solidFill>
              </a:rPr>
              <a:t>STATISTIK BEGINNERS</a:t>
            </a:r>
            <a:endParaRPr lang="de-DE" sz="3200" b="1" i="0" dirty="0">
              <a:solidFill>
                <a:srgbClr val="DC052D"/>
              </a:solidFill>
              <a:latin typeface="Arial"/>
              <a:ea typeface="+mn-ea"/>
              <a:cs typeface="Arial"/>
            </a:endParaRPr>
          </a:p>
        </p:txBody>
      </p:sp>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4" name="Gerade Verbindung 33"/>
          <p:cNvCxnSpPr/>
          <p:nvPr/>
        </p:nvCxnSpPr>
        <p:spPr>
          <a:xfrm>
            <a:off x="828775" y="6381328"/>
            <a:ext cx="75532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Diagramm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41400"/>
            <a:ext cx="90805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2051720" y="5517232"/>
            <a:ext cx="4680520" cy="369332"/>
          </a:xfrm>
          <a:prstGeom prst="rect">
            <a:avLst/>
          </a:prstGeom>
          <a:solidFill>
            <a:schemeClr val="bg1"/>
          </a:solidFill>
        </p:spPr>
        <p:txBody>
          <a:bodyPr wrap="square" rtlCol="0">
            <a:spAutoFit/>
          </a:bodyPr>
          <a:lstStyle/>
          <a:p>
            <a:r>
              <a:rPr lang="de-DE" dirty="0" err="1" smtClean="0"/>
              <a:t>calender</a:t>
            </a:r>
            <a:r>
              <a:rPr lang="de-DE" dirty="0" smtClean="0"/>
              <a:t> </a:t>
            </a:r>
            <a:r>
              <a:rPr lang="de-DE" dirty="0" err="1" smtClean="0"/>
              <a:t>year</a:t>
            </a:r>
            <a:r>
              <a:rPr lang="de-DE" dirty="0" smtClean="0"/>
              <a:t> (</a:t>
            </a:r>
            <a:r>
              <a:rPr lang="de-DE" dirty="0" err="1" smtClean="0"/>
              <a:t>summer</a:t>
            </a:r>
            <a:r>
              <a:rPr lang="de-DE" dirty="0" smtClean="0"/>
              <a:t> </a:t>
            </a:r>
            <a:r>
              <a:rPr lang="de-DE" dirty="0" err="1" smtClean="0"/>
              <a:t>and</a:t>
            </a:r>
            <a:r>
              <a:rPr lang="de-DE" dirty="0" smtClean="0"/>
              <a:t> </a:t>
            </a:r>
            <a:r>
              <a:rPr lang="de-DE" dirty="0" err="1" smtClean="0"/>
              <a:t>winter</a:t>
            </a:r>
            <a:r>
              <a:rPr lang="de-DE" dirty="0" smtClean="0"/>
              <a:t> </a:t>
            </a:r>
            <a:r>
              <a:rPr lang="de-DE" dirty="0" err="1" smtClean="0"/>
              <a:t>semester</a:t>
            </a:r>
            <a:r>
              <a:rPr lang="de-DE" dirty="0" smtClean="0"/>
              <a:t>)</a:t>
            </a:r>
            <a:endParaRPr lang="de-DE" dirty="0"/>
          </a:p>
        </p:txBody>
      </p:sp>
      <p:sp>
        <p:nvSpPr>
          <p:cNvPr id="3" name="Textfeld 2"/>
          <p:cNvSpPr txBox="1"/>
          <p:nvPr/>
        </p:nvSpPr>
        <p:spPr>
          <a:xfrm rot="16200000">
            <a:off x="-1337832" y="2594491"/>
            <a:ext cx="3240360" cy="369332"/>
          </a:xfrm>
          <a:prstGeom prst="rect">
            <a:avLst/>
          </a:prstGeom>
          <a:solidFill>
            <a:schemeClr val="bg1"/>
          </a:solidFill>
        </p:spPr>
        <p:txBody>
          <a:bodyPr wrap="square" rtlCol="0">
            <a:spAutoFit/>
          </a:bodyPr>
          <a:lstStyle/>
          <a:p>
            <a:r>
              <a:rPr lang="de-DE" dirty="0" err="1" smtClean="0"/>
              <a:t>Beginners</a:t>
            </a:r>
            <a:endParaRPr lang="de-DE" dirty="0"/>
          </a:p>
        </p:txBody>
      </p:sp>
      <p:sp>
        <p:nvSpPr>
          <p:cNvPr id="6" name="Textfeld 5"/>
          <p:cNvSpPr txBox="1"/>
          <p:nvPr/>
        </p:nvSpPr>
        <p:spPr>
          <a:xfrm>
            <a:off x="2339752" y="1340768"/>
            <a:ext cx="2016224" cy="369332"/>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305842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306197" y="274385"/>
            <a:ext cx="7772400" cy="477838"/>
          </a:xfrm>
        </p:spPr>
        <p:txBody>
          <a:bodyPr>
            <a:normAutofit fontScale="92500" lnSpcReduction="20000"/>
          </a:bodyPr>
          <a:lstStyle/>
          <a:p>
            <a:r>
              <a:rPr lang="de-DE" dirty="0"/>
              <a:t>LONG-TERM STUDENTS PROJECTS</a:t>
            </a:r>
          </a:p>
        </p:txBody>
      </p:sp>
      <p:sp>
        <p:nvSpPr>
          <p:cNvPr id="4" name="Rectangle 15"/>
          <p:cNvSpPr txBox="1">
            <a:spLocks noChangeArrowheads="1"/>
          </p:cNvSpPr>
          <p:nvPr/>
        </p:nvSpPr>
        <p:spPr>
          <a:xfrm>
            <a:off x="396626" y="959870"/>
            <a:ext cx="5904656" cy="615303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0000"/>
              </a:buClr>
              <a:buSzPct val="80000"/>
              <a:buBlip>
                <a:blip r:embed="rId3"/>
              </a:buBlip>
              <a:defRPr/>
            </a:pPr>
            <a:r>
              <a:rPr lang="de-DE" sz="2000" dirty="0" err="1">
                <a:latin typeface="Arial" panose="020B0604020202020204" pitchFamily="34" charset="0"/>
                <a:cs typeface="Arial" panose="020B0604020202020204" pitchFamily="34" charset="0"/>
              </a:rPr>
              <a:t>Formula</a:t>
            </a:r>
            <a:r>
              <a:rPr lang="de-DE" sz="2000" dirty="0">
                <a:latin typeface="Arial" panose="020B0604020202020204" pitchFamily="34" charset="0"/>
                <a:cs typeface="Arial" panose="020B0604020202020204" pitchFamily="34" charset="0"/>
              </a:rPr>
              <a:t> Student </a:t>
            </a:r>
            <a:r>
              <a:rPr lang="de-DE" sz="2000" dirty="0" err="1">
                <a:latin typeface="Arial" panose="020B0604020202020204" pitchFamily="34" charset="0"/>
                <a:cs typeface="Arial" panose="020B0604020202020204" pitchFamily="34" charset="0"/>
              </a:rPr>
              <a:t>Electric</a:t>
            </a:r>
            <a:endParaRPr lang="de-DE" sz="2000" b="1" dirty="0">
              <a:cs typeface="Arial" panose="020B0604020202020204" pitchFamily="34" charset="0"/>
              <a:sym typeface="Wingdings" panose="05000000000000000000" pitchFamily="2" charset="2"/>
            </a:endParaRPr>
          </a:p>
          <a:p>
            <a:pPr marL="0" indent="0">
              <a:buClr>
                <a:srgbClr val="C00000"/>
              </a:buClr>
              <a:buSzPct val="80000"/>
              <a:buNone/>
              <a:defRPr/>
            </a:pPr>
            <a:r>
              <a:rPr lang="de-DE" sz="2000" b="1" dirty="0">
                <a:latin typeface="Arial" panose="020B0604020202020204" pitchFamily="34" charset="0"/>
                <a:cs typeface="Arial" panose="020B0604020202020204" pitchFamily="34" charset="0"/>
                <a:sym typeface="Wingdings" panose="05000000000000000000" pitchFamily="2" charset="2"/>
              </a:rPr>
              <a:t>     </a:t>
            </a:r>
            <a:r>
              <a:rPr lang="de-DE" sz="1200" b="1" dirty="0">
                <a:solidFill>
                  <a:srgbClr val="FF0000"/>
                </a:solidFill>
                <a:latin typeface="Arial" panose="020B0604020202020204" pitchFamily="34" charset="0"/>
                <a:cs typeface="Arial" panose="020B0604020202020204" pitchFamily="34" charset="0"/>
                <a:sym typeface="Wingdings" panose="05000000000000000000" pitchFamily="2" charset="2"/>
              </a:rPr>
              <a:t>https://www.munichmotorsport.de</a:t>
            </a:r>
            <a:endParaRPr lang="de-DE" sz="2000" dirty="0">
              <a:solidFill>
                <a:srgbClr val="FF0000"/>
              </a:solidFill>
              <a:latin typeface="Arial" panose="020B0604020202020204" pitchFamily="34" charset="0"/>
              <a:cs typeface="Arial" panose="020B0604020202020204" pitchFamily="34" charset="0"/>
            </a:endParaRPr>
          </a:p>
          <a:p>
            <a:pPr>
              <a:buClr>
                <a:srgbClr val="C00000"/>
              </a:buClr>
              <a:buSzPct val="80000"/>
              <a:buBlip>
                <a:blip r:embed="rId3"/>
              </a:buBlip>
              <a:defRPr/>
            </a:pPr>
            <a:endParaRPr lang="de-DE" sz="1600" dirty="0">
              <a:latin typeface="Arial" panose="020B0604020202020204" pitchFamily="34" charset="0"/>
              <a:cs typeface="Arial" panose="020B0604020202020204" pitchFamily="34" charset="0"/>
            </a:endParaRPr>
          </a:p>
          <a:p>
            <a:pPr>
              <a:buClr>
                <a:srgbClr val="C00000"/>
              </a:buClr>
              <a:buSzPct val="80000"/>
              <a:buBlip>
                <a:blip r:embed="rId3"/>
              </a:buBlip>
              <a:defRPr/>
            </a:pPr>
            <a:endParaRPr lang="de-DE" sz="1600" dirty="0">
              <a:latin typeface="Arial" panose="020B0604020202020204" pitchFamily="34" charset="0"/>
              <a:cs typeface="Arial" panose="020B0604020202020204" pitchFamily="34" charset="0"/>
            </a:endParaRPr>
          </a:p>
          <a:p>
            <a:pPr marL="0" indent="0">
              <a:buClr>
                <a:srgbClr val="C00000"/>
              </a:buClr>
              <a:buSzPct val="80000"/>
              <a:buNone/>
              <a:defRPr/>
            </a:pPr>
            <a:endParaRPr lang="de-DE" sz="1600" dirty="0">
              <a:latin typeface="Arial" panose="020B0604020202020204" pitchFamily="34" charset="0"/>
              <a:cs typeface="Arial" panose="020B0604020202020204" pitchFamily="34" charset="0"/>
            </a:endParaRPr>
          </a:p>
          <a:p>
            <a:pPr>
              <a:buClr>
                <a:srgbClr val="C00000"/>
              </a:buClr>
              <a:buSzPct val="80000"/>
              <a:buBlip>
                <a:blip r:embed="rId3"/>
              </a:buBlip>
              <a:defRPr/>
            </a:pPr>
            <a:endParaRPr lang="de-DE" sz="1600" dirty="0">
              <a:latin typeface="Arial" panose="020B0604020202020204" pitchFamily="34" charset="0"/>
              <a:cs typeface="Arial" panose="020B0604020202020204" pitchFamily="34" charset="0"/>
            </a:endParaRPr>
          </a:p>
          <a:p>
            <a:pPr>
              <a:buClr>
                <a:srgbClr val="C00000"/>
              </a:buClr>
              <a:buSzPct val="80000"/>
              <a:buBlip>
                <a:blip r:embed="rId3"/>
              </a:buBlip>
              <a:defRPr/>
            </a:pPr>
            <a:r>
              <a:rPr lang="de-DE" sz="2000" dirty="0">
                <a:latin typeface="Arial" panose="020B0604020202020204" pitchFamily="34" charset="0"/>
                <a:cs typeface="Arial" panose="020B0604020202020204" pitchFamily="34" charset="0"/>
              </a:rPr>
              <a:t>Shell Eco Marathon</a:t>
            </a:r>
          </a:p>
          <a:p>
            <a:pPr>
              <a:buClr>
                <a:srgbClr val="C00000"/>
              </a:buClr>
              <a:buSzPct val="80000"/>
              <a:buBlip>
                <a:blip r:embed="rId3"/>
              </a:buBlip>
              <a:defRPr/>
            </a:pPr>
            <a:endParaRPr lang="de-DE" sz="2000" dirty="0">
              <a:latin typeface="Arial" panose="020B0604020202020204" pitchFamily="34" charset="0"/>
              <a:cs typeface="Arial" panose="020B0604020202020204" pitchFamily="34" charset="0"/>
            </a:endParaRPr>
          </a:p>
          <a:p>
            <a:pPr>
              <a:buClr>
                <a:srgbClr val="C00000"/>
              </a:buClr>
              <a:buSzPct val="80000"/>
              <a:buBlip>
                <a:blip r:embed="rId3"/>
              </a:buBlip>
              <a:defRPr/>
            </a:pPr>
            <a:endParaRPr lang="de-DE" sz="2000" dirty="0">
              <a:latin typeface="Arial" panose="020B0604020202020204" pitchFamily="34" charset="0"/>
              <a:cs typeface="Arial" panose="020B0604020202020204" pitchFamily="34" charset="0"/>
            </a:endParaRPr>
          </a:p>
          <a:p>
            <a:pPr>
              <a:buClr>
                <a:srgbClr val="C00000"/>
              </a:buClr>
              <a:buSzPct val="80000"/>
              <a:buBlip>
                <a:blip r:embed="rId3"/>
              </a:buBlip>
              <a:defRPr/>
            </a:pPr>
            <a:endParaRPr lang="de-DE" sz="2000" dirty="0">
              <a:latin typeface="Arial" panose="020B0604020202020204" pitchFamily="34" charset="0"/>
              <a:cs typeface="Arial" panose="020B0604020202020204" pitchFamily="34" charset="0"/>
            </a:endParaRPr>
          </a:p>
          <a:p>
            <a:pPr lvl="5">
              <a:buClr>
                <a:srgbClr val="C00000"/>
              </a:buClr>
              <a:buSzPct val="80000"/>
              <a:buBlip>
                <a:blip r:embed="rId3"/>
              </a:buBlip>
              <a:defRPr/>
            </a:pPr>
            <a:r>
              <a:rPr lang="de-DE" dirty="0" err="1">
                <a:latin typeface="Arial" panose="020B0604020202020204" pitchFamily="34" charset="0"/>
                <a:cs typeface="Arial" panose="020B0604020202020204" pitchFamily="34" charset="0"/>
              </a:rPr>
              <a:t>ProCK</a:t>
            </a:r>
            <a:r>
              <a:rPr lang="de-DE" dirty="0">
                <a:latin typeface="Arial" panose="020B0604020202020204" pitchFamily="34" charset="0"/>
                <a:cs typeface="Arial" panose="020B0604020202020204" pitchFamily="34" charset="0"/>
              </a:rPr>
              <a:t> </a:t>
            </a:r>
          </a:p>
          <a:p>
            <a:pPr>
              <a:buClr>
                <a:srgbClr val="C00000"/>
              </a:buClr>
              <a:buSzPct val="80000"/>
              <a:buBlip>
                <a:blip r:embed="rId3"/>
              </a:buBlip>
              <a:defRPr/>
            </a:pPr>
            <a:endParaRPr lang="de-DE" sz="2000" dirty="0">
              <a:latin typeface="Arial" panose="020B0604020202020204" pitchFamily="34" charset="0"/>
              <a:cs typeface="Arial" panose="020B0604020202020204" pitchFamily="34" charset="0"/>
            </a:endParaRPr>
          </a:p>
          <a:p>
            <a:pPr>
              <a:buClr>
                <a:srgbClr val="C00000"/>
              </a:buClr>
              <a:buSzPct val="80000"/>
              <a:buBlip>
                <a:blip r:embed="rId3"/>
              </a:buBlip>
              <a:defRPr/>
            </a:pPr>
            <a:endParaRPr lang="de-DE" sz="2000" dirty="0">
              <a:latin typeface="Arial" panose="020B0604020202020204" pitchFamily="34" charset="0"/>
              <a:cs typeface="Arial" panose="020B0604020202020204" pitchFamily="34" charset="0"/>
            </a:endParaRPr>
          </a:p>
          <a:p>
            <a:pPr marL="0" indent="0">
              <a:buClr>
                <a:srgbClr val="C00000"/>
              </a:buClr>
              <a:buSzPct val="80000"/>
              <a:buNone/>
              <a:defRPr/>
            </a:pPr>
            <a:endParaRPr lang="de-DE" sz="2000" dirty="0">
              <a:latin typeface="Arial" panose="020B0604020202020204" pitchFamily="34" charset="0"/>
              <a:cs typeface="Arial" panose="020B0604020202020204" pitchFamily="34" charset="0"/>
            </a:endParaRPr>
          </a:p>
          <a:p>
            <a:pPr>
              <a:buClr>
                <a:srgbClr val="C00000"/>
              </a:buClr>
              <a:buSzPct val="80000"/>
              <a:buBlip>
                <a:blip r:embed="rId3"/>
              </a:buBlip>
              <a:defRPr/>
            </a:pPr>
            <a:r>
              <a:rPr lang="de-DE" sz="2000" dirty="0" err="1">
                <a:latin typeface="Arial" panose="020B0604020202020204" pitchFamily="34" charset="0"/>
                <a:cs typeface="Arial" panose="020B0604020202020204" pitchFamily="34" charset="0"/>
              </a:rPr>
              <a:t>Formula</a:t>
            </a:r>
            <a:r>
              <a:rPr lang="de-DE" sz="2000" dirty="0">
                <a:latin typeface="Arial" panose="020B0604020202020204" pitchFamily="34" charset="0"/>
                <a:cs typeface="Arial" panose="020B0604020202020204" pitchFamily="34" charset="0"/>
              </a:rPr>
              <a:t> Student </a:t>
            </a:r>
            <a:r>
              <a:rPr lang="de-DE" sz="2000" dirty="0" err="1">
                <a:latin typeface="Arial" panose="020B0604020202020204" pitchFamily="34" charset="0"/>
                <a:cs typeface="Arial" panose="020B0604020202020204" pitchFamily="34" charset="0"/>
              </a:rPr>
              <a:t>driverless</a:t>
            </a:r>
            <a:endParaRPr lang="de-DE" sz="2000" dirty="0">
              <a:latin typeface="Arial" panose="020B0604020202020204" pitchFamily="34" charset="0"/>
              <a:cs typeface="Arial" panose="020B0604020202020204" pitchFamily="34" charset="0"/>
            </a:endParaRPr>
          </a:p>
        </p:txBody>
      </p:sp>
      <p:pic>
        <p:nvPicPr>
          <p:cNvPr id="5" name="Picture 1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rot="20525298">
            <a:off x="5701755" y="823274"/>
            <a:ext cx="1700748" cy="1641072"/>
          </a:xfrm>
          <a:prstGeom prst="rect">
            <a:avLst/>
          </a:prstGeom>
        </p:spPr>
      </p:pic>
      <p:pic>
        <p:nvPicPr>
          <p:cNvPr id="11" name="Bild 10" descr="DSC016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0525298">
            <a:off x="8366704" y="3172031"/>
            <a:ext cx="1318045" cy="1641272"/>
          </a:xfrm>
          <a:prstGeom prst="rect">
            <a:avLst/>
          </a:prstGeom>
        </p:spPr>
      </p:pic>
      <p:sp>
        <p:nvSpPr>
          <p:cNvPr id="12" name="Rechteck 11"/>
          <p:cNvSpPr/>
          <p:nvPr/>
        </p:nvSpPr>
        <p:spPr>
          <a:xfrm rot="20535676">
            <a:off x="9567143" y="321580"/>
            <a:ext cx="1542395" cy="171269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hteck 12"/>
          <p:cNvSpPr/>
          <p:nvPr/>
        </p:nvSpPr>
        <p:spPr>
          <a:xfrm rot="20525298">
            <a:off x="5641845" y="5851000"/>
            <a:ext cx="1620440" cy="1943335"/>
          </a:xfrm>
          <a:prstGeom prst="rect">
            <a:avLst/>
          </a:prstGeom>
          <a:solidFill>
            <a:srgbClr val="D10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p:cNvSpPr/>
          <p:nvPr/>
        </p:nvSpPr>
        <p:spPr>
          <a:xfrm rot="20525298">
            <a:off x="6747131" y="3760686"/>
            <a:ext cx="1614049" cy="1522463"/>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8" name="Bild 17" descr="jBfoto-s-2473.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525298">
            <a:off x="7770997" y="1414105"/>
            <a:ext cx="2108985" cy="1633955"/>
          </a:xfrm>
          <a:prstGeom prst="rect">
            <a:avLst/>
          </a:prstGeom>
        </p:spPr>
      </p:pic>
      <p:sp>
        <p:nvSpPr>
          <p:cNvPr id="19" name="Rechteck 18"/>
          <p:cNvSpPr/>
          <p:nvPr/>
        </p:nvSpPr>
        <p:spPr>
          <a:xfrm rot="20525298">
            <a:off x="7319285" y="231798"/>
            <a:ext cx="2083353" cy="1189161"/>
          </a:xfrm>
          <a:prstGeom prst="rect">
            <a:avLst/>
          </a:prstGeom>
          <a:solidFill>
            <a:srgbClr val="D10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 name="Bild 5" descr="20120309_33_Roboter.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37265">
            <a:off x="7203025" y="5260827"/>
            <a:ext cx="2121563" cy="1411716"/>
          </a:xfrm>
          <a:prstGeom prst="rect">
            <a:avLst/>
          </a:prstGeom>
        </p:spPr>
      </p:pic>
      <p:pic>
        <p:nvPicPr>
          <p:cNvPr id="2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04819">
            <a:off x="5410956" y="2586143"/>
            <a:ext cx="2497983" cy="133501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36808">
            <a:off x="4174879" y="4463942"/>
            <a:ext cx="2563605" cy="1444164"/>
          </a:xfrm>
          <a:prstGeom prst="rect">
            <a:avLst/>
          </a:prstGeom>
        </p:spPr>
      </p:pic>
      <p:cxnSp>
        <p:nvCxnSpPr>
          <p:cNvPr id="8" name="Gerade Verbindung mit Pfeil 7"/>
          <p:cNvCxnSpPr/>
          <p:nvPr/>
        </p:nvCxnSpPr>
        <p:spPr>
          <a:xfrm>
            <a:off x="3851920" y="1129392"/>
            <a:ext cx="14128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Gerade Verbindung mit Pfeil 23"/>
          <p:cNvCxnSpPr/>
          <p:nvPr/>
        </p:nvCxnSpPr>
        <p:spPr>
          <a:xfrm>
            <a:off x="3485992" y="3140968"/>
            <a:ext cx="14128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p:cNvCxnSpPr/>
          <p:nvPr/>
        </p:nvCxnSpPr>
        <p:spPr>
          <a:xfrm>
            <a:off x="3979820" y="6026575"/>
            <a:ext cx="3611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8" name="Picture 12" descr="(thumbnail)">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703" y="3549380"/>
            <a:ext cx="1268091" cy="190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Gerade Verbindung mit Pfeil 28"/>
          <p:cNvCxnSpPr/>
          <p:nvPr/>
        </p:nvCxnSpPr>
        <p:spPr>
          <a:xfrm flipH="1" flipV="1">
            <a:off x="2285335" y="4521917"/>
            <a:ext cx="391852" cy="45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55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5" descr="http://w3-mediapool.hm.edu/mediapool/media/fk04/fk04_lokal/labore_3/lsv_Tea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38" y="2012950"/>
            <a:ext cx="2424112"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p:cNvPicPr>
            <a:picLocks noChangeAspect="1" noChangeArrowheads="1"/>
          </p:cNvPicPr>
          <p:nvPr/>
        </p:nvPicPr>
        <p:blipFill>
          <a:blip r:embed="rId4">
            <a:extLst>
              <a:ext uri="{28A0092B-C50C-407E-A947-70E740481C1C}">
                <a14:useLocalDpi xmlns:a14="http://schemas.microsoft.com/office/drawing/2010/main" val="0"/>
              </a:ext>
            </a:extLst>
          </a:blip>
          <a:srcRect t="10175" r="1833"/>
          <a:stretch>
            <a:fillRect/>
          </a:stretch>
        </p:blipFill>
        <p:spPr bwMode="auto">
          <a:xfrm>
            <a:off x="0" y="2978150"/>
            <a:ext cx="262413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pic>
      <p:pic>
        <p:nvPicPr>
          <p:cNvPr id="22" name="Picture 17"/>
          <p:cNvPicPr>
            <a:picLocks noChangeAspect="1" noChangeArrowheads="1"/>
          </p:cNvPicPr>
          <p:nvPr/>
        </p:nvPicPr>
        <p:blipFill>
          <a:blip r:embed="rId5"/>
          <a:srcRect/>
          <a:stretch>
            <a:fillRect/>
          </a:stretch>
        </p:blipFill>
        <p:spPr bwMode="auto">
          <a:xfrm>
            <a:off x="2601913" y="4648200"/>
            <a:ext cx="4164012" cy="2209800"/>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cmpd="sng">
                <a:solidFill>
                  <a:schemeClr val="bg2"/>
                </a:solidFill>
                <a:prstDash val="solid"/>
                <a:miter lim="800000"/>
                <a:headEnd type="none" w="sm" len="sm"/>
                <a:tailEnd type="none" w="med" len="med"/>
              </a14:hiddenLine>
            </a:ext>
          </a:extLst>
        </p:spPr>
      </p:pic>
      <p:sp>
        <p:nvSpPr>
          <p:cNvPr id="26630" name="Rectangle 4"/>
          <p:cNvSpPr>
            <a:spLocks noChangeArrowheads="1"/>
          </p:cNvSpPr>
          <p:nvPr/>
        </p:nvSpPr>
        <p:spPr bwMode="auto">
          <a:xfrm>
            <a:off x="1123950" y="685800"/>
            <a:ext cx="779145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b="1">
              <a:solidFill>
                <a:schemeClr val="bg2"/>
              </a:solidFill>
              <a:latin typeface="FHM TheSans" pitchFamily="34" charset="0"/>
            </a:endParaRPr>
          </a:p>
        </p:txBody>
      </p:sp>
      <p:sp>
        <p:nvSpPr>
          <p:cNvPr id="148494" name="Rectangle 14"/>
          <p:cNvSpPr>
            <a:spLocks noGrp="1" noChangeArrowheads="1"/>
          </p:cNvSpPr>
          <p:nvPr>
            <p:ph type="title" sz="quarter"/>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a:defRPr/>
            </a:pPr>
            <a:endParaRPr lang="de-DE" altLang="de-DE" dirty="0">
              <a:effectLst>
                <a:outerShdw blurRad="38100" dist="38100" dir="2700000" algn="tl">
                  <a:srgbClr val="FFFFFF"/>
                </a:outerShdw>
              </a:effectLst>
            </a:endParaRPr>
          </a:p>
        </p:txBody>
      </p:sp>
      <p:pic>
        <p:nvPicPr>
          <p:cNvPr id="26632" name="Picture 17" descr="PICT0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63" y="2193925"/>
            <a:ext cx="26162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3"/>
          <p:cNvPicPr>
            <a:picLocks noChangeAspect="1" noChangeArrowheads="1"/>
          </p:cNvPicPr>
          <p:nvPr/>
        </p:nvPicPr>
        <p:blipFill>
          <a:blip r:embed="rId7">
            <a:extLst>
              <a:ext uri="{28A0092B-C50C-407E-A947-70E740481C1C}">
                <a14:useLocalDpi xmlns:a14="http://schemas.microsoft.com/office/drawing/2010/main" val="0"/>
              </a:ext>
            </a:extLst>
          </a:blip>
          <a:srcRect l="3297"/>
          <a:stretch>
            <a:fillRect/>
          </a:stretch>
        </p:blipFill>
        <p:spPr bwMode="auto">
          <a:xfrm>
            <a:off x="-3175" y="-19050"/>
            <a:ext cx="26050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pic>
      <p:pic>
        <p:nvPicPr>
          <p:cNvPr id="26634" name="Picture 6"/>
          <p:cNvPicPr>
            <a:picLocks noChangeAspect="1" noChangeArrowheads="1"/>
          </p:cNvPicPr>
          <p:nvPr/>
        </p:nvPicPr>
        <p:blipFill>
          <a:blip r:embed="rId8">
            <a:extLst>
              <a:ext uri="{28A0092B-C50C-407E-A947-70E740481C1C}">
                <a14:useLocalDpi xmlns:a14="http://schemas.microsoft.com/office/drawing/2010/main" val="0"/>
              </a:ext>
            </a:extLst>
          </a:blip>
          <a:srcRect t="3694" b="12383"/>
          <a:stretch>
            <a:fillRect/>
          </a:stretch>
        </p:blipFill>
        <p:spPr bwMode="auto">
          <a:xfrm>
            <a:off x="0" y="1371600"/>
            <a:ext cx="25479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pic>
      <p:pic>
        <p:nvPicPr>
          <p:cNvPr id="26635" name="Picture 29" descr="http://robotik.ee.hm.edu/data/_uploaded/image/Eurobot_2012/Moguera_Kollis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3963" y="-19050"/>
            <a:ext cx="33178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33" descr="http://w3-mediapool.hm.edu/mediapool/media/fk04/fk04_lokal/labore_3/mikroelektronik/R1088_Teas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263" y="3284538"/>
            <a:ext cx="16446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27" descr="http://w3-mediapool.hm.edu/mediapool/media/fk04/fk04_lokal/labore_3/kicker1_ContentBrei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1125" y="3284538"/>
            <a:ext cx="272415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37" descr="http://w3-mediapool.hm.edu/mediapool/media/fk04/fk04_lokal/labore_3/elektronik/diashow_11/BILD1765_Gallery.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8950" y="-63500"/>
            <a:ext cx="306705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5"/>
          <p:cNvPicPr>
            <a:picLocks noChangeAspect="1" noChangeArrowheads="1"/>
          </p:cNvPicPr>
          <p:nvPr/>
        </p:nvPicPr>
        <p:blipFill>
          <a:blip r:embed="rId13">
            <a:extLst>
              <a:ext uri="{28A0092B-C50C-407E-A947-70E740481C1C}">
                <a14:useLocalDpi xmlns:a14="http://schemas.microsoft.com/office/drawing/2010/main" val="0"/>
              </a:ext>
            </a:extLst>
          </a:blip>
          <a:srcRect l="11905" r="24887"/>
          <a:stretch>
            <a:fillRect/>
          </a:stretch>
        </p:blipFill>
        <p:spPr bwMode="auto">
          <a:xfrm>
            <a:off x="7177088" y="-53975"/>
            <a:ext cx="1966912"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pic>
      <p:sp>
        <p:nvSpPr>
          <p:cNvPr id="26640" name="Text Box 27"/>
          <p:cNvSpPr txBox="1">
            <a:spLocks noChangeArrowheads="1"/>
          </p:cNvSpPr>
          <p:nvPr/>
        </p:nvSpPr>
        <p:spPr bwMode="auto">
          <a:xfrm>
            <a:off x="2532063" y="4127500"/>
            <a:ext cx="4033837" cy="577850"/>
          </a:xfrm>
          <a:prstGeom prst="rect">
            <a:avLst/>
          </a:prstGeom>
          <a:solidFill>
            <a:srgbClr val="D80E3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ClrTx/>
              <a:buFontTx/>
              <a:buNone/>
            </a:pPr>
            <a:r>
              <a:rPr lang="de-DE" altLang="de-DE">
                <a:solidFill>
                  <a:schemeClr val="bg2"/>
                </a:solidFill>
              </a:rPr>
              <a:t>Research and Development</a:t>
            </a:r>
          </a:p>
        </p:txBody>
      </p:sp>
      <p:pic>
        <p:nvPicPr>
          <p:cNvPr id="2" name="Grafik 1"/>
          <p:cNvPicPr>
            <a:picLocks noChangeAspect="1"/>
          </p:cNvPicPr>
          <p:nvPr/>
        </p:nvPicPr>
        <p:blipFill>
          <a:blip r:embed="rId14"/>
          <a:stretch>
            <a:fillRect/>
          </a:stretch>
        </p:blipFill>
        <p:spPr>
          <a:xfrm>
            <a:off x="-761540" y="4619158"/>
            <a:ext cx="3358264" cy="2238842"/>
          </a:xfrm>
          <a:prstGeom prst="rect">
            <a:avLst/>
          </a:prstGeom>
        </p:spPr>
      </p:pic>
    </p:spTree>
    <p:extLst>
      <p:ext uri="{BB962C8B-B14F-4D97-AF65-F5344CB8AC3E}">
        <p14:creationId xmlns:p14="http://schemas.microsoft.com/office/powerpoint/2010/main" val="249610499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251520" y="438572"/>
            <a:ext cx="8640959" cy="477838"/>
          </a:xfrm>
        </p:spPr>
        <p:txBody>
          <a:bodyPr>
            <a:normAutofit fontScale="85000" lnSpcReduction="10000"/>
          </a:bodyPr>
          <a:lstStyle/>
          <a:p>
            <a:pPr marL="0" indent="0" algn="l" defTabSz="457200">
              <a:spcBef>
                <a:spcPts val="768"/>
              </a:spcBef>
              <a:buNone/>
            </a:pPr>
            <a:r>
              <a:rPr lang="de-DE" dirty="0">
                <a:solidFill>
                  <a:srgbClr val="DC052D"/>
                </a:solidFill>
              </a:rPr>
              <a:t>List </a:t>
            </a:r>
            <a:r>
              <a:rPr lang="de-DE" dirty="0" err="1">
                <a:solidFill>
                  <a:srgbClr val="DC052D"/>
                </a:solidFill>
              </a:rPr>
              <a:t>of</a:t>
            </a:r>
            <a:r>
              <a:rPr lang="de-DE" dirty="0">
                <a:solidFill>
                  <a:srgbClr val="DC052D"/>
                </a:solidFill>
              </a:rPr>
              <a:t> Laboratories (</a:t>
            </a:r>
            <a:r>
              <a:rPr lang="de-DE" dirty="0" err="1">
                <a:solidFill>
                  <a:srgbClr val="DC052D"/>
                </a:solidFill>
              </a:rPr>
              <a:t>for</a:t>
            </a:r>
            <a:r>
              <a:rPr lang="de-DE" dirty="0">
                <a:solidFill>
                  <a:srgbClr val="DC052D"/>
                </a:solidFill>
              </a:rPr>
              <a:t> Teaching </a:t>
            </a:r>
            <a:r>
              <a:rPr lang="de-DE" dirty="0" err="1">
                <a:solidFill>
                  <a:srgbClr val="DC052D"/>
                </a:solidFill>
              </a:rPr>
              <a:t>and</a:t>
            </a:r>
            <a:r>
              <a:rPr lang="de-DE" dirty="0">
                <a:solidFill>
                  <a:srgbClr val="DC052D"/>
                </a:solidFill>
              </a:rPr>
              <a:t>/</a:t>
            </a:r>
            <a:r>
              <a:rPr lang="de-DE" dirty="0" err="1">
                <a:solidFill>
                  <a:srgbClr val="DC052D"/>
                </a:solidFill>
              </a:rPr>
              <a:t>or</a:t>
            </a:r>
            <a:r>
              <a:rPr lang="de-DE" dirty="0">
                <a:solidFill>
                  <a:srgbClr val="DC052D"/>
                </a:solidFill>
              </a:rPr>
              <a:t> Research)</a:t>
            </a:r>
            <a:endParaRPr lang="de-DE" sz="3200" b="1" i="0" dirty="0">
              <a:solidFill>
                <a:srgbClr val="DC052D"/>
              </a:solidFill>
              <a:latin typeface="Arial"/>
              <a:ea typeface="+mn-ea"/>
              <a:cs typeface="Arial"/>
            </a:endParaRPr>
          </a:p>
        </p:txBody>
      </p:sp>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Rectangle 3"/>
          <p:cNvSpPr>
            <a:spLocks noChangeArrowheads="1"/>
          </p:cNvSpPr>
          <p:nvPr/>
        </p:nvSpPr>
        <p:spPr bwMode="auto">
          <a:xfrm>
            <a:off x="246298" y="1277814"/>
            <a:ext cx="8809038" cy="493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numCol="3">
            <a:spAutoFit/>
          </a:bodyPr>
          <a:lstStyle/>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Packaging of Integrated Circuits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Realtime Operation Systems and Programming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Computer Networking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Digital Technologies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Electrical Engines and Machinery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Electrical Measurement Technology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Electronics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Fundamentals of Electric Engineering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High-Frequency Techniques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High Voltage Engineering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Power Electronics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Mechatronics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Microcomputer</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Microcomputer Systems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Microelectronics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Microwave Techniques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Multimedia Applications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Pattern Recognition &amp; Artificial Intelligence</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Communication Satellites (Compact Range)</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Optical Communications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Computer Applications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Control Theory and Technology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Analog Circuit Technology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Analog Signal Processing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Software Development</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Solar Techniques und Energy Systems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Systems Engineering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Material Science</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Communication Transmission</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Computer-Kicker</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Robotics Laboratory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Workshop fine mechanics</a:t>
            </a:r>
          </a:p>
          <a:p>
            <a:pPr eaLnBrk="1" hangingPunct="1">
              <a:lnSpc>
                <a:spcPct val="105000"/>
              </a:lnSpc>
              <a:spcBef>
                <a:spcPct val="15000"/>
              </a:spcBef>
              <a:buClr>
                <a:srgbClr val="D20132"/>
              </a:buClr>
              <a:tabLst>
                <a:tab pos="5238750" algn="l"/>
                <a:tab pos="6573838" algn="r"/>
              </a:tabLst>
              <a:defRPr/>
            </a:pPr>
            <a:endParaRPr lang="en-US" sz="1500" dirty="0">
              <a:solidFill>
                <a:srgbClr val="000000"/>
              </a:solidFill>
              <a:latin typeface="Arial" charset="0"/>
            </a:endParaRPr>
          </a:p>
          <a:p>
            <a:pPr eaLnBrk="1" hangingPunct="1">
              <a:lnSpc>
                <a:spcPct val="105000"/>
              </a:lnSpc>
              <a:spcBef>
                <a:spcPct val="15000"/>
              </a:spcBef>
              <a:buClr>
                <a:srgbClr val="D20132"/>
              </a:buClr>
              <a:tabLst>
                <a:tab pos="5238750" algn="l"/>
                <a:tab pos="6573838" algn="r"/>
              </a:tabLst>
              <a:defRPr/>
            </a:pPr>
            <a:endParaRPr lang="en-US" sz="1600" dirty="0">
              <a:solidFill>
                <a:srgbClr val="000000"/>
              </a:solidFill>
              <a:latin typeface="Arial" charset="0"/>
            </a:endParaRPr>
          </a:p>
        </p:txBody>
      </p:sp>
    </p:spTree>
    <p:extLst>
      <p:ext uri="{BB962C8B-B14F-4D97-AF65-F5344CB8AC3E}">
        <p14:creationId xmlns:p14="http://schemas.microsoft.com/office/powerpoint/2010/main" val="2816550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251520" y="438572"/>
            <a:ext cx="8640959" cy="477838"/>
          </a:xfrm>
        </p:spPr>
        <p:txBody>
          <a:bodyPr>
            <a:normAutofit fontScale="92500" lnSpcReduction="20000"/>
          </a:bodyPr>
          <a:lstStyle/>
          <a:p>
            <a:pPr marL="0" indent="0" algn="l" defTabSz="457200">
              <a:spcBef>
                <a:spcPts val="768"/>
              </a:spcBef>
              <a:buNone/>
            </a:pPr>
            <a:r>
              <a:rPr lang="de-DE" dirty="0">
                <a:solidFill>
                  <a:srgbClr val="DC052D"/>
                </a:solidFill>
              </a:rPr>
              <a:t>Applied Research: Sensors</a:t>
            </a:r>
            <a:endParaRPr lang="de-DE" sz="3200" b="1" i="0" dirty="0">
              <a:solidFill>
                <a:srgbClr val="DC052D"/>
              </a:solidFill>
              <a:latin typeface="Arial"/>
              <a:ea typeface="+mn-ea"/>
              <a:cs typeface="Arial"/>
            </a:endParaRPr>
          </a:p>
        </p:txBody>
      </p:sp>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Picture 68" descr="T4000ed"/>
          <p:cNvPicPr>
            <a:picLocks noChangeAspect="1" noChangeArrowheads="1"/>
          </p:cNvPicPr>
          <p:nvPr/>
        </p:nvPicPr>
        <p:blipFill>
          <a:blip r:embed="rId3">
            <a:extLst>
              <a:ext uri="{28A0092B-C50C-407E-A947-70E740481C1C}">
                <a14:useLocalDpi xmlns:a14="http://schemas.microsoft.com/office/drawing/2010/main" val="0"/>
              </a:ext>
            </a:extLst>
          </a:blip>
          <a:srcRect l="-945" t="20563" r="25471" b="11356"/>
          <a:stretch>
            <a:fillRect/>
          </a:stretch>
        </p:blipFill>
        <p:spPr bwMode="auto">
          <a:xfrm>
            <a:off x="5915596" y="1423413"/>
            <a:ext cx="28813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2"/>
          <p:cNvSpPr txBox="1">
            <a:spLocks noChangeArrowheads="1"/>
          </p:cNvSpPr>
          <p:nvPr/>
        </p:nvSpPr>
        <p:spPr bwMode="auto">
          <a:xfrm>
            <a:off x="6067996" y="3152201"/>
            <a:ext cx="267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400">
                <a:solidFill>
                  <a:srgbClr val="0D0D0D"/>
                </a:solidFill>
              </a:rPr>
              <a:t>MEMS-Microphone 2 x 3 mm²</a:t>
            </a:r>
          </a:p>
        </p:txBody>
      </p:sp>
      <p:sp>
        <p:nvSpPr>
          <p:cNvPr id="16" name="Textfeld 4"/>
          <p:cNvSpPr txBox="1">
            <a:spLocks noChangeArrowheads="1"/>
          </p:cNvSpPr>
          <p:nvPr/>
        </p:nvSpPr>
        <p:spPr bwMode="auto">
          <a:xfrm>
            <a:off x="7011530" y="6391299"/>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400" dirty="0">
                <a:solidFill>
                  <a:srgbClr val="0D0D0D"/>
                </a:solidFill>
              </a:rPr>
              <a:t>Prof. Dr. G. Feiertag</a:t>
            </a:r>
          </a:p>
        </p:txBody>
      </p:sp>
      <p:sp>
        <p:nvSpPr>
          <p:cNvPr id="17" name="Rechteck 73"/>
          <p:cNvSpPr>
            <a:spLocks noChangeArrowheads="1"/>
          </p:cNvSpPr>
          <p:nvPr/>
        </p:nvSpPr>
        <p:spPr bwMode="auto">
          <a:xfrm>
            <a:off x="35496" y="1242438"/>
            <a:ext cx="567848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2075">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742950" indent="-285750">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FontTx/>
              <a:buNone/>
            </a:pPr>
            <a:r>
              <a:rPr lang="en-US" altLang="de-DE" sz="1800" b="1" dirty="0">
                <a:solidFill>
                  <a:srgbClr val="0D0D0D"/>
                </a:solidFill>
              </a:rPr>
              <a:t>Project </a:t>
            </a:r>
            <a:r>
              <a:rPr lang="en-US" altLang="de-DE" sz="1800" b="1" dirty="0" err="1">
                <a:solidFill>
                  <a:srgbClr val="0D0D0D"/>
                </a:solidFill>
              </a:rPr>
              <a:t>SimuSens</a:t>
            </a:r>
            <a:r>
              <a:rPr lang="en-US" altLang="de-DE" sz="1800" b="1" dirty="0">
                <a:solidFill>
                  <a:srgbClr val="0D0D0D"/>
                </a:solidFill>
              </a:rPr>
              <a:t>:</a:t>
            </a:r>
            <a:r>
              <a:rPr lang="en-US" altLang="de-DE" sz="1800" dirty="0">
                <a:solidFill>
                  <a:srgbClr val="0D0D0D"/>
                </a:solidFill>
              </a:rPr>
              <a:t> Development of a framework for the simulation of the thermomechanical stress in sensors.</a:t>
            </a:r>
          </a:p>
          <a:p>
            <a:pPr eaLnBrk="1" hangingPunct="1">
              <a:lnSpc>
                <a:spcPct val="105000"/>
              </a:lnSpc>
              <a:spcBef>
                <a:spcPct val="50000"/>
              </a:spcBef>
              <a:buClr>
                <a:srgbClr val="D20132"/>
              </a:buClr>
              <a:buFontTx/>
              <a:buNone/>
            </a:pPr>
            <a:r>
              <a:rPr lang="en-US" altLang="de-DE" sz="1800" dirty="0">
                <a:solidFill>
                  <a:srgbClr val="0D0D0D"/>
                </a:solidFill>
              </a:rPr>
              <a:t>Project Partner: </a:t>
            </a:r>
            <a:r>
              <a:rPr lang="en-US" altLang="de-DE" sz="1800" dirty="0" err="1" smtClean="0">
                <a:solidFill>
                  <a:srgbClr val="0D0D0D"/>
                </a:solidFill>
              </a:rPr>
              <a:t>tdk</a:t>
            </a:r>
            <a:r>
              <a:rPr lang="en-US" altLang="de-DE" sz="1800" dirty="0" smtClean="0">
                <a:solidFill>
                  <a:srgbClr val="0D0D0D"/>
                </a:solidFill>
              </a:rPr>
              <a:t>-electronics</a:t>
            </a:r>
            <a:endParaRPr lang="en-US" altLang="de-DE" sz="1800" dirty="0">
              <a:solidFill>
                <a:srgbClr val="0D0D0D"/>
              </a:solidFill>
            </a:endParaRPr>
          </a:p>
          <a:p>
            <a:pPr eaLnBrk="1" hangingPunct="1">
              <a:lnSpc>
                <a:spcPct val="105000"/>
              </a:lnSpc>
              <a:spcBef>
                <a:spcPct val="50000"/>
              </a:spcBef>
              <a:buClr>
                <a:srgbClr val="D20132"/>
              </a:buClr>
              <a:buFontTx/>
              <a:buNone/>
            </a:pPr>
            <a:r>
              <a:rPr lang="en-US" altLang="de-DE" sz="1800" dirty="0">
                <a:solidFill>
                  <a:srgbClr val="0D0D0D"/>
                </a:solidFill>
              </a:rPr>
              <a:t>Funded by the German Ministry of Research</a:t>
            </a:r>
          </a:p>
        </p:txBody>
      </p:sp>
      <p:sp>
        <p:nvSpPr>
          <p:cNvPr id="18" name="Rectangle 111"/>
          <p:cNvSpPr>
            <a:spLocks noChangeArrowheads="1"/>
          </p:cNvSpPr>
          <p:nvPr/>
        </p:nvSpPr>
        <p:spPr bwMode="auto">
          <a:xfrm>
            <a:off x="6921" y="3209351"/>
            <a:ext cx="4984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93663">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803275" indent="-346075">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Font typeface="Wingdings" panose="05000000000000000000" pitchFamily="2" charset="2"/>
              <a:buNone/>
            </a:pPr>
            <a:r>
              <a:rPr lang="en-US" altLang="de-DE" sz="1800" dirty="0">
                <a:solidFill>
                  <a:srgbClr val="0D0D0D"/>
                </a:solidFill>
              </a:rPr>
              <a:t>Tasks of the UAS:</a:t>
            </a:r>
          </a:p>
          <a:p>
            <a:pPr lvl="1" eaLnBrk="1" hangingPunct="1">
              <a:lnSpc>
                <a:spcPct val="105000"/>
              </a:lnSpc>
              <a:spcBef>
                <a:spcPct val="50000"/>
              </a:spcBef>
              <a:buClr>
                <a:srgbClr val="D20132"/>
              </a:buClr>
              <a:buFont typeface="Webdings" panose="05030102010509060703" pitchFamily="18" charset="2"/>
              <a:buChar char="&lt;"/>
            </a:pPr>
            <a:r>
              <a:rPr lang="en-US" altLang="de-DE" sz="1800" dirty="0">
                <a:solidFill>
                  <a:srgbClr val="000000"/>
                </a:solidFill>
              </a:rPr>
              <a:t>Development of material models for solder and polymers</a:t>
            </a:r>
          </a:p>
          <a:p>
            <a:pPr lvl="1" eaLnBrk="1" hangingPunct="1">
              <a:lnSpc>
                <a:spcPct val="105000"/>
              </a:lnSpc>
              <a:spcBef>
                <a:spcPct val="50000"/>
              </a:spcBef>
              <a:buClr>
                <a:srgbClr val="D20132"/>
              </a:buClr>
              <a:buFont typeface="Webdings" panose="05030102010509060703" pitchFamily="18" charset="2"/>
              <a:buChar char="&lt;"/>
            </a:pPr>
            <a:r>
              <a:rPr lang="en-US" altLang="de-DE" sz="1800" dirty="0">
                <a:solidFill>
                  <a:srgbClr val="000000"/>
                </a:solidFill>
              </a:rPr>
              <a:t>Simulation of pressure sensors and microphones </a:t>
            </a:r>
          </a:p>
          <a:p>
            <a:pPr lvl="1" eaLnBrk="1" hangingPunct="1">
              <a:lnSpc>
                <a:spcPct val="105000"/>
              </a:lnSpc>
              <a:spcBef>
                <a:spcPct val="50000"/>
              </a:spcBef>
              <a:buClr>
                <a:srgbClr val="D20132"/>
              </a:buClr>
              <a:buFont typeface="Webdings" panose="05030102010509060703" pitchFamily="18" charset="2"/>
              <a:buChar char="&lt;"/>
            </a:pPr>
            <a:r>
              <a:rPr lang="en-US" altLang="de-DE" sz="1800" dirty="0">
                <a:solidFill>
                  <a:srgbClr val="0D0D0D"/>
                </a:solidFill>
              </a:rPr>
              <a:t>Verification of the simulations by measurements</a:t>
            </a:r>
          </a:p>
          <a:p>
            <a:pPr lvl="1" eaLnBrk="1" hangingPunct="1">
              <a:lnSpc>
                <a:spcPct val="105000"/>
              </a:lnSpc>
              <a:spcBef>
                <a:spcPct val="50000"/>
              </a:spcBef>
              <a:buClr>
                <a:srgbClr val="D20132"/>
              </a:buClr>
              <a:buFont typeface="Webdings" panose="05030102010509060703" pitchFamily="18" charset="2"/>
              <a:buChar char="&lt;"/>
            </a:pPr>
            <a:r>
              <a:rPr lang="en-US" altLang="de-DE" sz="1800" dirty="0">
                <a:solidFill>
                  <a:srgbClr val="0D0D0D"/>
                </a:solidFill>
              </a:rPr>
              <a:t>Development of low stress packages</a:t>
            </a:r>
          </a:p>
        </p:txBody>
      </p:sp>
      <p:pic>
        <p:nvPicPr>
          <p:cNvPr id="19" name="Grafik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7721" y="3688776"/>
            <a:ext cx="2108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2"/>
          <p:cNvSpPr txBox="1">
            <a:spLocks noChangeArrowheads="1"/>
          </p:cNvSpPr>
          <p:nvPr/>
        </p:nvSpPr>
        <p:spPr bwMode="auto">
          <a:xfrm>
            <a:off x="6045771" y="5589013"/>
            <a:ext cx="2901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400">
                <a:solidFill>
                  <a:srgbClr val="0D0D0D"/>
                </a:solidFill>
              </a:rPr>
              <a:t>Stress on a pressure sensor chip</a:t>
            </a:r>
          </a:p>
        </p:txBody>
      </p:sp>
    </p:spTree>
    <p:extLst>
      <p:ext uri="{BB962C8B-B14F-4D97-AF65-F5344CB8AC3E}">
        <p14:creationId xmlns:p14="http://schemas.microsoft.com/office/powerpoint/2010/main" val="1622375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85000" lnSpcReduction="10000"/>
          </a:bodyPr>
          <a:lstStyle/>
          <a:p>
            <a:pPr marL="0" indent="0" algn="l" defTabSz="457200">
              <a:spcBef>
                <a:spcPts val="768"/>
              </a:spcBef>
              <a:buNone/>
            </a:pPr>
            <a:r>
              <a:rPr lang="de-DE" dirty="0">
                <a:solidFill>
                  <a:srgbClr val="DC052D"/>
                </a:solidFill>
              </a:rPr>
              <a:t>Applied Research: High </a:t>
            </a:r>
            <a:r>
              <a:rPr lang="de-DE" dirty="0" err="1">
                <a:solidFill>
                  <a:srgbClr val="DC052D"/>
                </a:solidFill>
              </a:rPr>
              <a:t>frequency</a:t>
            </a:r>
            <a:r>
              <a:rPr lang="de-DE" dirty="0">
                <a:solidFill>
                  <a:srgbClr val="DC052D"/>
                </a:solidFill>
              </a:rPr>
              <a:t> </a:t>
            </a:r>
            <a:r>
              <a:rPr lang="de-DE" dirty="0" err="1">
                <a:solidFill>
                  <a:srgbClr val="DC052D"/>
                </a:solidFill>
              </a:rPr>
              <a:t>components</a:t>
            </a:r>
            <a:endParaRPr lang="de-DE" sz="3200" b="1" i="0" dirty="0">
              <a:solidFill>
                <a:srgbClr val="DC052D"/>
              </a:solidFill>
              <a:latin typeface="Arial"/>
              <a:ea typeface="+mn-ea"/>
              <a:cs typeface="Arial"/>
            </a:endParaRPr>
          </a:p>
        </p:txBody>
      </p:sp>
      <p:sp>
        <p:nvSpPr>
          <p:cNvPr id="23" name="Textfeld 4"/>
          <p:cNvSpPr txBox="1">
            <a:spLocks noChangeArrowheads="1"/>
          </p:cNvSpPr>
          <p:nvPr/>
        </p:nvSpPr>
        <p:spPr bwMode="auto">
          <a:xfrm>
            <a:off x="7139843" y="6411727"/>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400" dirty="0">
                <a:solidFill>
                  <a:srgbClr val="0D0D0D"/>
                </a:solidFill>
              </a:rPr>
              <a:t>Prof. Dr. G. Feiertag</a:t>
            </a:r>
          </a:p>
        </p:txBody>
      </p:sp>
      <p:sp>
        <p:nvSpPr>
          <p:cNvPr id="24" name="Rechteck 6"/>
          <p:cNvSpPr>
            <a:spLocks noChangeArrowheads="1"/>
          </p:cNvSpPr>
          <p:nvPr/>
        </p:nvSpPr>
        <p:spPr bwMode="auto">
          <a:xfrm>
            <a:off x="115888" y="3412704"/>
            <a:ext cx="481965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3663">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715963" indent="-354013">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FontTx/>
              <a:buNone/>
            </a:pPr>
            <a:r>
              <a:rPr lang="en-US" altLang="de-DE" sz="1800">
                <a:solidFill>
                  <a:srgbClr val="000000"/>
                </a:solidFill>
              </a:rPr>
              <a:t>Tasks of the UAS-Munich</a:t>
            </a:r>
            <a:r>
              <a:rPr lang="en-US" altLang="de-DE" sz="1800">
                <a:solidFill>
                  <a:srgbClr val="0D0D0D"/>
                </a:solidFill>
              </a:rPr>
              <a:t>:</a:t>
            </a:r>
          </a:p>
          <a:p>
            <a:pPr lvl="1" eaLnBrk="1" hangingPunct="1">
              <a:lnSpc>
                <a:spcPct val="105000"/>
              </a:lnSpc>
              <a:spcBef>
                <a:spcPct val="50000"/>
              </a:spcBef>
              <a:buClr>
                <a:srgbClr val="D20132"/>
              </a:buClr>
              <a:buFont typeface="Webdings" panose="05030102010509060703" pitchFamily="18" charset="2"/>
              <a:buChar char="&lt;"/>
            </a:pPr>
            <a:r>
              <a:rPr lang="en-US" altLang="de-DE" sz="1800">
                <a:solidFill>
                  <a:srgbClr val="000000"/>
                </a:solidFill>
              </a:rPr>
              <a:t>Development of copper pillar bumps as an replacement for solder bumps for micro-acoustic components</a:t>
            </a:r>
          </a:p>
          <a:p>
            <a:pPr lvl="1" eaLnBrk="1" hangingPunct="1">
              <a:lnSpc>
                <a:spcPct val="105000"/>
              </a:lnSpc>
              <a:spcBef>
                <a:spcPct val="50000"/>
              </a:spcBef>
              <a:buClr>
                <a:srgbClr val="D20132"/>
              </a:buClr>
              <a:buFont typeface="Webdings" panose="05030102010509060703" pitchFamily="18" charset="2"/>
              <a:buChar char="&lt;"/>
            </a:pPr>
            <a:r>
              <a:rPr lang="en-US" altLang="de-DE" sz="1800">
                <a:solidFill>
                  <a:srgbClr val="000000"/>
                </a:solidFill>
              </a:rPr>
              <a:t>Assembly of test modules, reliability testing, analysis and optimization of process and design</a:t>
            </a:r>
          </a:p>
        </p:txBody>
      </p:sp>
      <p:sp>
        <p:nvSpPr>
          <p:cNvPr id="25" name="Rechteck 11"/>
          <p:cNvSpPr>
            <a:spLocks noChangeArrowheads="1"/>
          </p:cNvSpPr>
          <p:nvPr/>
        </p:nvSpPr>
        <p:spPr bwMode="auto">
          <a:xfrm>
            <a:off x="107950" y="1333079"/>
            <a:ext cx="610235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2075">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742950" indent="-285750">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FontTx/>
              <a:buNone/>
            </a:pPr>
            <a:r>
              <a:rPr lang="en-US" altLang="de-DE" sz="1800" b="1" dirty="0">
                <a:solidFill>
                  <a:srgbClr val="000000"/>
                </a:solidFill>
              </a:rPr>
              <a:t>Project </a:t>
            </a:r>
            <a:r>
              <a:rPr lang="en-US" altLang="de-DE" sz="1800" b="1" dirty="0" err="1">
                <a:solidFill>
                  <a:srgbClr val="000000"/>
                </a:solidFill>
              </a:rPr>
              <a:t>MoMiFI</a:t>
            </a:r>
            <a:r>
              <a:rPr lang="en-US" altLang="de-DE" sz="1800" b="1" dirty="0">
                <a:solidFill>
                  <a:srgbClr val="000000"/>
                </a:solidFill>
              </a:rPr>
              <a:t>: </a:t>
            </a:r>
            <a:r>
              <a:rPr lang="en-US" altLang="de-DE" sz="1800" dirty="0">
                <a:solidFill>
                  <a:srgbClr val="000000"/>
                </a:solidFill>
              </a:rPr>
              <a:t>Miniaturization of high frequency modules for mobile phones.</a:t>
            </a:r>
          </a:p>
          <a:p>
            <a:pPr eaLnBrk="1" hangingPunct="1">
              <a:lnSpc>
                <a:spcPct val="105000"/>
              </a:lnSpc>
              <a:spcBef>
                <a:spcPct val="50000"/>
              </a:spcBef>
              <a:buClr>
                <a:srgbClr val="D20132"/>
              </a:buClr>
              <a:buFont typeface="Wingdings" panose="05000000000000000000" pitchFamily="2" charset="2"/>
              <a:buNone/>
            </a:pPr>
            <a:r>
              <a:rPr lang="en-US" altLang="de-DE" sz="1800" dirty="0">
                <a:solidFill>
                  <a:srgbClr val="000000"/>
                </a:solidFill>
              </a:rPr>
              <a:t>Project partners: RF360, a  Qualcomm/TDK Joint Venture,  ASM, Christian </a:t>
            </a:r>
            <a:r>
              <a:rPr lang="en-US" altLang="de-DE" sz="1800" dirty="0" err="1">
                <a:solidFill>
                  <a:srgbClr val="000000"/>
                </a:solidFill>
              </a:rPr>
              <a:t>Koenen</a:t>
            </a:r>
            <a:r>
              <a:rPr lang="en-US" altLang="de-DE" sz="1800" dirty="0">
                <a:solidFill>
                  <a:srgbClr val="000000"/>
                </a:solidFill>
              </a:rPr>
              <a:t> GmbH </a:t>
            </a:r>
          </a:p>
          <a:p>
            <a:pPr eaLnBrk="1" hangingPunct="1">
              <a:lnSpc>
                <a:spcPct val="105000"/>
              </a:lnSpc>
              <a:spcBef>
                <a:spcPct val="50000"/>
              </a:spcBef>
              <a:buClr>
                <a:srgbClr val="D20132"/>
              </a:buClr>
              <a:buFont typeface="Wingdings" panose="05000000000000000000" pitchFamily="2" charset="2"/>
              <a:buNone/>
            </a:pPr>
            <a:r>
              <a:rPr lang="en-US" altLang="de-DE" sz="1800" dirty="0">
                <a:solidFill>
                  <a:srgbClr val="000000"/>
                </a:solidFill>
              </a:rPr>
              <a:t>Funded by the Bavarian Ministry of Economics</a:t>
            </a:r>
          </a:p>
        </p:txBody>
      </p:sp>
      <p:pic>
        <p:nvPicPr>
          <p:cNvPr id="26" name="Grafik 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300" y="1182267"/>
            <a:ext cx="267652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
          <p:cNvSpPr txBox="1">
            <a:spLocks noChangeArrowheads="1"/>
          </p:cNvSpPr>
          <p:nvPr/>
        </p:nvSpPr>
        <p:spPr bwMode="auto">
          <a:xfrm>
            <a:off x="5889625" y="3269829"/>
            <a:ext cx="306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600">
                <a:solidFill>
                  <a:srgbClr val="0D0D0D"/>
                </a:solidFill>
              </a:rPr>
              <a:t>HF-Module,   ca. 3 x 4 mm²</a:t>
            </a:r>
          </a:p>
        </p:txBody>
      </p:sp>
      <p:grpSp>
        <p:nvGrpSpPr>
          <p:cNvPr id="28" name="Gruppieren 32"/>
          <p:cNvGrpSpPr>
            <a:grpSpLocks/>
          </p:cNvGrpSpPr>
          <p:nvPr/>
        </p:nvGrpSpPr>
        <p:grpSpPr bwMode="auto">
          <a:xfrm>
            <a:off x="5311775" y="3793704"/>
            <a:ext cx="3375025" cy="1816100"/>
            <a:chOff x="1788677" y="3665173"/>
            <a:chExt cx="4592050" cy="2522939"/>
          </a:xfrm>
        </p:grpSpPr>
        <p:grpSp>
          <p:nvGrpSpPr>
            <p:cNvPr id="29" name="Gruppieren 74"/>
            <p:cNvGrpSpPr>
              <a:grpSpLocks/>
            </p:cNvGrpSpPr>
            <p:nvPr/>
          </p:nvGrpSpPr>
          <p:grpSpPr bwMode="auto">
            <a:xfrm>
              <a:off x="1788677" y="3665173"/>
              <a:ext cx="4592050" cy="2522939"/>
              <a:chOff x="1788313" y="3665217"/>
              <a:chExt cx="4592649" cy="2523411"/>
            </a:xfrm>
          </p:grpSpPr>
          <p:sp>
            <p:nvSpPr>
              <p:cNvPr id="50" name="Freihandform 49"/>
              <p:cNvSpPr/>
              <p:nvPr/>
            </p:nvSpPr>
            <p:spPr bwMode="auto">
              <a:xfrm rot="10800000">
                <a:off x="2818743" y="5339404"/>
                <a:ext cx="410444" cy="330867"/>
              </a:xfrm>
              <a:custGeom>
                <a:avLst/>
                <a:gdLst>
                  <a:gd name="connsiteX0" fmla="*/ 94461 w 691644"/>
                  <a:gd name="connsiteY0" fmla="*/ 572816 h 596470"/>
                  <a:gd name="connsiteX1" fmla="*/ 481 w 691644"/>
                  <a:gd name="connsiteY1" fmla="*/ 372156 h 596470"/>
                  <a:gd name="connsiteX2" fmla="*/ 66521 w 691644"/>
                  <a:gd name="connsiteY2" fmla="*/ 143556 h 596470"/>
                  <a:gd name="connsiteX3" fmla="*/ 246861 w 691644"/>
                  <a:gd name="connsiteY3" fmla="*/ 8936 h 596470"/>
                  <a:gd name="connsiteX4" fmla="*/ 516101 w 691644"/>
                  <a:gd name="connsiteY4" fmla="*/ 36876 h 596470"/>
                  <a:gd name="connsiteX5" fmla="*/ 681201 w 691644"/>
                  <a:gd name="connsiteY5" fmla="*/ 232456 h 596470"/>
                  <a:gd name="connsiteX6" fmla="*/ 665961 w 691644"/>
                  <a:gd name="connsiteY6" fmla="*/ 494076 h 596470"/>
                  <a:gd name="connsiteX7" fmla="*/ 594841 w 691644"/>
                  <a:gd name="connsiteY7" fmla="*/ 582976 h 596470"/>
                  <a:gd name="connsiteX8" fmla="*/ 94461 w 691644"/>
                  <a:gd name="connsiteY8" fmla="*/ 572816 h 596470"/>
                  <a:gd name="connsiteX0" fmla="*/ 94461 w 691644"/>
                  <a:gd name="connsiteY0" fmla="*/ 572816 h 582976"/>
                  <a:gd name="connsiteX1" fmla="*/ 481 w 691644"/>
                  <a:gd name="connsiteY1" fmla="*/ 372156 h 582976"/>
                  <a:gd name="connsiteX2" fmla="*/ 66521 w 691644"/>
                  <a:gd name="connsiteY2" fmla="*/ 143556 h 582976"/>
                  <a:gd name="connsiteX3" fmla="*/ 246861 w 691644"/>
                  <a:gd name="connsiteY3" fmla="*/ 8936 h 582976"/>
                  <a:gd name="connsiteX4" fmla="*/ 516101 w 691644"/>
                  <a:gd name="connsiteY4" fmla="*/ 36876 h 582976"/>
                  <a:gd name="connsiteX5" fmla="*/ 681201 w 691644"/>
                  <a:gd name="connsiteY5" fmla="*/ 232456 h 582976"/>
                  <a:gd name="connsiteX6" fmla="*/ 665961 w 691644"/>
                  <a:gd name="connsiteY6" fmla="*/ 494076 h 582976"/>
                  <a:gd name="connsiteX7" fmla="*/ 594841 w 691644"/>
                  <a:gd name="connsiteY7" fmla="*/ 582976 h 582976"/>
                  <a:gd name="connsiteX8" fmla="*/ 94461 w 691644"/>
                  <a:gd name="connsiteY8" fmla="*/ 572816 h 582976"/>
                  <a:gd name="connsiteX0" fmla="*/ 94461 w 687003"/>
                  <a:gd name="connsiteY0" fmla="*/ 572816 h 582976"/>
                  <a:gd name="connsiteX1" fmla="*/ 481 w 687003"/>
                  <a:gd name="connsiteY1" fmla="*/ 372156 h 582976"/>
                  <a:gd name="connsiteX2" fmla="*/ 66521 w 687003"/>
                  <a:gd name="connsiteY2" fmla="*/ 143556 h 582976"/>
                  <a:gd name="connsiteX3" fmla="*/ 246861 w 687003"/>
                  <a:gd name="connsiteY3" fmla="*/ 8936 h 582976"/>
                  <a:gd name="connsiteX4" fmla="*/ 516101 w 687003"/>
                  <a:gd name="connsiteY4" fmla="*/ 36876 h 582976"/>
                  <a:gd name="connsiteX5" fmla="*/ 681201 w 687003"/>
                  <a:gd name="connsiteY5" fmla="*/ 232456 h 582976"/>
                  <a:gd name="connsiteX6" fmla="*/ 594841 w 687003"/>
                  <a:gd name="connsiteY6" fmla="*/ 582976 h 582976"/>
                  <a:gd name="connsiteX7" fmla="*/ 94461 w 687003"/>
                  <a:gd name="connsiteY7" fmla="*/ 572816 h 582976"/>
                  <a:gd name="connsiteX0" fmla="*/ 102329 w 687065"/>
                  <a:gd name="connsiteY0" fmla="*/ 595676 h 612481"/>
                  <a:gd name="connsiteX1" fmla="*/ 729 w 687065"/>
                  <a:gd name="connsiteY1" fmla="*/ 372156 h 612481"/>
                  <a:gd name="connsiteX2" fmla="*/ 66769 w 687065"/>
                  <a:gd name="connsiteY2" fmla="*/ 143556 h 612481"/>
                  <a:gd name="connsiteX3" fmla="*/ 247109 w 687065"/>
                  <a:gd name="connsiteY3" fmla="*/ 8936 h 612481"/>
                  <a:gd name="connsiteX4" fmla="*/ 516349 w 687065"/>
                  <a:gd name="connsiteY4" fmla="*/ 36876 h 612481"/>
                  <a:gd name="connsiteX5" fmla="*/ 681449 w 687065"/>
                  <a:gd name="connsiteY5" fmla="*/ 232456 h 612481"/>
                  <a:gd name="connsiteX6" fmla="*/ 595089 w 687065"/>
                  <a:gd name="connsiteY6" fmla="*/ 582976 h 612481"/>
                  <a:gd name="connsiteX7" fmla="*/ 102329 w 687065"/>
                  <a:gd name="connsiteY7" fmla="*/ 595676 h 612481"/>
                  <a:gd name="connsiteX0" fmla="*/ 102329 w 687065"/>
                  <a:gd name="connsiteY0" fmla="*/ 595676 h 595676"/>
                  <a:gd name="connsiteX1" fmla="*/ 729 w 687065"/>
                  <a:gd name="connsiteY1" fmla="*/ 372156 h 595676"/>
                  <a:gd name="connsiteX2" fmla="*/ 66769 w 687065"/>
                  <a:gd name="connsiteY2" fmla="*/ 143556 h 595676"/>
                  <a:gd name="connsiteX3" fmla="*/ 247109 w 687065"/>
                  <a:gd name="connsiteY3" fmla="*/ 8936 h 595676"/>
                  <a:gd name="connsiteX4" fmla="*/ 516349 w 687065"/>
                  <a:gd name="connsiteY4" fmla="*/ 36876 h 595676"/>
                  <a:gd name="connsiteX5" fmla="*/ 681449 w 687065"/>
                  <a:gd name="connsiteY5" fmla="*/ 232456 h 595676"/>
                  <a:gd name="connsiteX6" fmla="*/ 595089 w 687065"/>
                  <a:gd name="connsiteY6" fmla="*/ 582976 h 595676"/>
                  <a:gd name="connsiteX7" fmla="*/ 102329 w 687065"/>
                  <a:gd name="connsiteY7" fmla="*/ 595676 h 595676"/>
                  <a:gd name="connsiteX0" fmla="*/ 59893 w 644629"/>
                  <a:gd name="connsiteY0" fmla="*/ 595676 h 595676"/>
                  <a:gd name="connsiteX1" fmla="*/ 24333 w 644629"/>
                  <a:gd name="connsiteY1" fmla="*/ 143556 h 595676"/>
                  <a:gd name="connsiteX2" fmla="*/ 204673 w 644629"/>
                  <a:gd name="connsiteY2" fmla="*/ 8936 h 595676"/>
                  <a:gd name="connsiteX3" fmla="*/ 473913 w 644629"/>
                  <a:gd name="connsiteY3" fmla="*/ 36876 h 595676"/>
                  <a:gd name="connsiteX4" fmla="*/ 639013 w 644629"/>
                  <a:gd name="connsiteY4" fmla="*/ 232456 h 595676"/>
                  <a:gd name="connsiteX5" fmla="*/ 552653 w 644629"/>
                  <a:gd name="connsiteY5" fmla="*/ 582976 h 595676"/>
                  <a:gd name="connsiteX6" fmla="*/ 59893 w 644629"/>
                  <a:gd name="connsiteY6" fmla="*/ 595676 h 595676"/>
                  <a:gd name="connsiteX0" fmla="*/ 94895 w 679631"/>
                  <a:gd name="connsiteY0" fmla="*/ 595676 h 656444"/>
                  <a:gd name="connsiteX1" fmla="*/ 59335 w 679631"/>
                  <a:gd name="connsiteY1" fmla="*/ 143556 h 656444"/>
                  <a:gd name="connsiteX2" fmla="*/ 239675 w 679631"/>
                  <a:gd name="connsiteY2" fmla="*/ 8936 h 656444"/>
                  <a:gd name="connsiteX3" fmla="*/ 508915 w 679631"/>
                  <a:gd name="connsiteY3" fmla="*/ 36876 h 656444"/>
                  <a:gd name="connsiteX4" fmla="*/ 674015 w 679631"/>
                  <a:gd name="connsiteY4" fmla="*/ 232456 h 656444"/>
                  <a:gd name="connsiteX5" fmla="*/ 587655 w 679631"/>
                  <a:gd name="connsiteY5" fmla="*/ 582976 h 656444"/>
                  <a:gd name="connsiteX6" fmla="*/ 94895 w 679631"/>
                  <a:gd name="connsiteY6" fmla="*/ 595676 h 656444"/>
                  <a:gd name="connsiteX0" fmla="*/ 112480 w 697216"/>
                  <a:gd name="connsiteY0" fmla="*/ 595676 h 656444"/>
                  <a:gd name="connsiteX1" fmla="*/ 76920 w 697216"/>
                  <a:gd name="connsiteY1" fmla="*/ 143556 h 656444"/>
                  <a:gd name="connsiteX2" fmla="*/ 257260 w 697216"/>
                  <a:gd name="connsiteY2" fmla="*/ 8936 h 656444"/>
                  <a:gd name="connsiteX3" fmla="*/ 526500 w 697216"/>
                  <a:gd name="connsiteY3" fmla="*/ 36876 h 656444"/>
                  <a:gd name="connsiteX4" fmla="*/ 691600 w 697216"/>
                  <a:gd name="connsiteY4" fmla="*/ 232456 h 656444"/>
                  <a:gd name="connsiteX5" fmla="*/ 605240 w 697216"/>
                  <a:gd name="connsiteY5" fmla="*/ 582976 h 656444"/>
                  <a:gd name="connsiteX6" fmla="*/ 112480 w 697216"/>
                  <a:gd name="connsiteY6" fmla="*/ 595676 h 656444"/>
                  <a:gd name="connsiteX0" fmla="*/ 112480 w 697216"/>
                  <a:gd name="connsiteY0" fmla="*/ 595676 h 595676"/>
                  <a:gd name="connsiteX1" fmla="*/ 76920 w 697216"/>
                  <a:gd name="connsiteY1" fmla="*/ 143556 h 595676"/>
                  <a:gd name="connsiteX2" fmla="*/ 257260 w 697216"/>
                  <a:gd name="connsiteY2" fmla="*/ 8936 h 595676"/>
                  <a:gd name="connsiteX3" fmla="*/ 526500 w 697216"/>
                  <a:gd name="connsiteY3" fmla="*/ 36876 h 595676"/>
                  <a:gd name="connsiteX4" fmla="*/ 691600 w 697216"/>
                  <a:gd name="connsiteY4" fmla="*/ 232456 h 595676"/>
                  <a:gd name="connsiteX5" fmla="*/ 605240 w 697216"/>
                  <a:gd name="connsiteY5" fmla="*/ 582976 h 595676"/>
                  <a:gd name="connsiteX6" fmla="*/ 112480 w 697216"/>
                  <a:gd name="connsiteY6" fmla="*/ 595676 h 595676"/>
                  <a:gd name="connsiteX0" fmla="*/ 103749 w 688485"/>
                  <a:gd name="connsiteY0" fmla="*/ 595676 h 595676"/>
                  <a:gd name="connsiteX1" fmla="*/ 68189 w 688485"/>
                  <a:gd name="connsiteY1" fmla="*/ 143556 h 595676"/>
                  <a:gd name="connsiteX2" fmla="*/ 248529 w 688485"/>
                  <a:gd name="connsiteY2" fmla="*/ 8936 h 595676"/>
                  <a:gd name="connsiteX3" fmla="*/ 517769 w 688485"/>
                  <a:gd name="connsiteY3" fmla="*/ 36876 h 595676"/>
                  <a:gd name="connsiteX4" fmla="*/ 682869 w 688485"/>
                  <a:gd name="connsiteY4" fmla="*/ 232456 h 595676"/>
                  <a:gd name="connsiteX5" fmla="*/ 596509 w 688485"/>
                  <a:gd name="connsiteY5" fmla="*/ 582976 h 595676"/>
                  <a:gd name="connsiteX6" fmla="*/ 103749 w 688485"/>
                  <a:gd name="connsiteY6" fmla="*/ 595676 h 595676"/>
                  <a:gd name="connsiteX0" fmla="*/ 108916 w 693652"/>
                  <a:gd name="connsiteY0" fmla="*/ 603391 h 626090"/>
                  <a:gd name="connsiteX1" fmla="*/ 22556 w 693652"/>
                  <a:gd name="connsiteY1" fmla="*/ 255411 h 626090"/>
                  <a:gd name="connsiteX2" fmla="*/ 253696 w 693652"/>
                  <a:gd name="connsiteY2" fmla="*/ 16651 h 626090"/>
                  <a:gd name="connsiteX3" fmla="*/ 522936 w 693652"/>
                  <a:gd name="connsiteY3" fmla="*/ 44591 h 626090"/>
                  <a:gd name="connsiteX4" fmla="*/ 688036 w 693652"/>
                  <a:gd name="connsiteY4" fmla="*/ 240171 h 626090"/>
                  <a:gd name="connsiteX5" fmla="*/ 601676 w 693652"/>
                  <a:gd name="connsiteY5" fmla="*/ 590691 h 626090"/>
                  <a:gd name="connsiteX6" fmla="*/ 108916 w 693652"/>
                  <a:gd name="connsiteY6" fmla="*/ 603391 h 626090"/>
                  <a:gd name="connsiteX0" fmla="*/ 97801 w 682537"/>
                  <a:gd name="connsiteY0" fmla="*/ 603391 h 626090"/>
                  <a:gd name="connsiteX1" fmla="*/ 11441 w 682537"/>
                  <a:gd name="connsiteY1" fmla="*/ 255411 h 626090"/>
                  <a:gd name="connsiteX2" fmla="*/ 242581 w 682537"/>
                  <a:gd name="connsiteY2" fmla="*/ 16651 h 626090"/>
                  <a:gd name="connsiteX3" fmla="*/ 511821 w 682537"/>
                  <a:gd name="connsiteY3" fmla="*/ 44591 h 626090"/>
                  <a:gd name="connsiteX4" fmla="*/ 676921 w 682537"/>
                  <a:gd name="connsiteY4" fmla="*/ 240171 h 626090"/>
                  <a:gd name="connsiteX5" fmla="*/ 590561 w 682537"/>
                  <a:gd name="connsiteY5" fmla="*/ 590691 h 626090"/>
                  <a:gd name="connsiteX6" fmla="*/ 97801 w 682537"/>
                  <a:gd name="connsiteY6" fmla="*/ 603391 h 626090"/>
                  <a:gd name="connsiteX0" fmla="*/ 97801 w 682537"/>
                  <a:gd name="connsiteY0" fmla="*/ 603391 h 626090"/>
                  <a:gd name="connsiteX1" fmla="*/ 11441 w 682537"/>
                  <a:gd name="connsiteY1" fmla="*/ 255411 h 626090"/>
                  <a:gd name="connsiteX2" fmla="*/ 242581 w 682537"/>
                  <a:gd name="connsiteY2" fmla="*/ 16651 h 626090"/>
                  <a:gd name="connsiteX3" fmla="*/ 511821 w 682537"/>
                  <a:gd name="connsiteY3" fmla="*/ 44591 h 626090"/>
                  <a:gd name="connsiteX4" fmla="*/ 676921 w 682537"/>
                  <a:gd name="connsiteY4" fmla="*/ 240171 h 626090"/>
                  <a:gd name="connsiteX5" fmla="*/ 590561 w 682537"/>
                  <a:gd name="connsiteY5" fmla="*/ 590691 h 626090"/>
                  <a:gd name="connsiteX6" fmla="*/ 97801 w 682537"/>
                  <a:gd name="connsiteY6" fmla="*/ 603391 h 626090"/>
                  <a:gd name="connsiteX0" fmla="*/ 97801 w 682537"/>
                  <a:gd name="connsiteY0" fmla="*/ 603391 h 603391"/>
                  <a:gd name="connsiteX1" fmla="*/ 11441 w 682537"/>
                  <a:gd name="connsiteY1" fmla="*/ 255411 h 603391"/>
                  <a:gd name="connsiteX2" fmla="*/ 242581 w 682537"/>
                  <a:gd name="connsiteY2" fmla="*/ 16651 h 603391"/>
                  <a:gd name="connsiteX3" fmla="*/ 511821 w 682537"/>
                  <a:gd name="connsiteY3" fmla="*/ 44591 h 603391"/>
                  <a:gd name="connsiteX4" fmla="*/ 676921 w 682537"/>
                  <a:gd name="connsiteY4" fmla="*/ 240171 h 603391"/>
                  <a:gd name="connsiteX5" fmla="*/ 590561 w 682537"/>
                  <a:gd name="connsiteY5" fmla="*/ 590691 h 603391"/>
                  <a:gd name="connsiteX6" fmla="*/ 97801 w 682537"/>
                  <a:gd name="connsiteY6" fmla="*/ 603391 h 603391"/>
                  <a:gd name="connsiteX0" fmla="*/ 97749 w 682059"/>
                  <a:gd name="connsiteY0" fmla="*/ 603391 h 628840"/>
                  <a:gd name="connsiteX1" fmla="*/ 11389 w 682059"/>
                  <a:gd name="connsiteY1" fmla="*/ 255411 h 628840"/>
                  <a:gd name="connsiteX2" fmla="*/ 242529 w 682059"/>
                  <a:gd name="connsiteY2" fmla="*/ 16651 h 628840"/>
                  <a:gd name="connsiteX3" fmla="*/ 511769 w 682059"/>
                  <a:gd name="connsiteY3" fmla="*/ 44591 h 628840"/>
                  <a:gd name="connsiteX4" fmla="*/ 676869 w 682059"/>
                  <a:gd name="connsiteY4" fmla="*/ 240171 h 628840"/>
                  <a:gd name="connsiteX5" fmla="*/ 588604 w 682059"/>
                  <a:gd name="connsiteY5" fmla="*/ 602121 h 628840"/>
                  <a:gd name="connsiteX6" fmla="*/ 97749 w 682059"/>
                  <a:gd name="connsiteY6" fmla="*/ 603391 h 628840"/>
                  <a:gd name="connsiteX0" fmla="*/ 97749 w 682059"/>
                  <a:gd name="connsiteY0" fmla="*/ 603391 h 603391"/>
                  <a:gd name="connsiteX1" fmla="*/ 11389 w 682059"/>
                  <a:gd name="connsiteY1" fmla="*/ 255411 h 603391"/>
                  <a:gd name="connsiteX2" fmla="*/ 242529 w 682059"/>
                  <a:gd name="connsiteY2" fmla="*/ 16651 h 603391"/>
                  <a:gd name="connsiteX3" fmla="*/ 511769 w 682059"/>
                  <a:gd name="connsiteY3" fmla="*/ 44591 h 603391"/>
                  <a:gd name="connsiteX4" fmla="*/ 676869 w 682059"/>
                  <a:gd name="connsiteY4" fmla="*/ 240171 h 603391"/>
                  <a:gd name="connsiteX5" fmla="*/ 588604 w 682059"/>
                  <a:gd name="connsiteY5" fmla="*/ 602121 h 603391"/>
                  <a:gd name="connsiteX6" fmla="*/ 97749 w 682059"/>
                  <a:gd name="connsiteY6" fmla="*/ 603391 h 6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9" h="603391">
                    <a:moveTo>
                      <a:pt x="97749" y="603391"/>
                    </a:moveTo>
                    <a:cubicBezTo>
                      <a:pt x="1547" y="545606"/>
                      <a:pt x="-15281" y="378601"/>
                      <a:pt x="11389" y="255411"/>
                    </a:cubicBezTo>
                    <a:cubicBezTo>
                      <a:pt x="38059" y="132221"/>
                      <a:pt x="159132" y="51788"/>
                      <a:pt x="242529" y="16651"/>
                    </a:cubicBezTo>
                    <a:cubicBezTo>
                      <a:pt x="325926" y="-18486"/>
                      <a:pt x="439379" y="7338"/>
                      <a:pt x="511769" y="44591"/>
                    </a:cubicBezTo>
                    <a:cubicBezTo>
                      <a:pt x="584159" y="81844"/>
                      <a:pt x="664063" y="147249"/>
                      <a:pt x="676869" y="240171"/>
                    </a:cubicBezTo>
                    <a:cubicBezTo>
                      <a:pt x="689675" y="333093"/>
                      <a:pt x="685124" y="541584"/>
                      <a:pt x="588604" y="602121"/>
                    </a:cubicBezTo>
                    <a:lnTo>
                      <a:pt x="97749" y="603391"/>
                    </a:lnTo>
                    <a:close/>
                  </a:path>
                </a:pathLst>
              </a:custGeom>
              <a:solidFill>
                <a:srgbClr val="FFFFFF">
                  <a:lumMod val="50000"/>
                </a:srgbClr>
              </a:solidFill>
              <a:ln>
                <a:noFill/>
              </a:ln>
              <a:effectLst/>
              <a:extLst/>
            </p:spPr>
            <p:txBody>
              <a:bodyPr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endParaRPr>
              </a:p>
            </p:txBody>
          </p:sp>
          <p:sp>
            <p:nvSpPr>
              <p:cNvPr id="51" name="Rechteck 50"/>
              <p:cNvSpPr/>
              <p:nvPr/>
            </p:nvSpPr>
            <p:spPr bwMode="auto">
              <a:xfrm>
                <a:off x="2861948" y="4948980"/>
                <a:ext cx="326194" cy="401452"/>
              </a:xfrm>
              <a:prstGeom prst="rect">
                <a:avLst/>
              </a:prstGeom>
              <a:solidFill>
                <a:srgbClr val="FFB8AA">
                  <a:lumMod val="50000"/>
                </a:srgbClr>
              </a:solidFill>
              <a:ln>
                <a:noFill/>
              </a:ln>
              <a:effectLst/>
              <a:extLst/>
            </p:spPr>
            <p:txBody>
              <a:bodyPr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endParaRPr>
              </a:p>
            </p:txBody>
          </p:sp>
          <p:sp>
            <p:nvSpPr>
              <p:cNvPr id="52" name="Freihandform 51"/>
              <p:cNvSpPr/>
              <p:nvPr/>
            </p:nvSpPr>
            <p:spPr bwMode="auto">
              <a:xfrm rot="10800000">
                <a:off x="5620561" y="5341609"/>
                <a:ext cx="410444" cy="328662"/>
              </a:xfrm>
              <a:custGeom>
                <a:avLst/>
                <a:gdLst>
                  <a:gd name="connsiteX0" fmla="*/ 94461 w 691644"/>
                  <a:gd name="connsiteY0" fmla="*/ 572816 h 596470"/>
                  <a:gd name="connsiteX1" fmla="*/ 481 w 691644"/>
                  <a:gd name="connsiteY1" fmla="*/ 372156 h 596470"/>
                  <a:gd name="connsiteX2" fmla="*/ 66521 w 691644"/>
                  <a:gd name="connsiteY2" fmla="*/ 143556 h 596470"/>
                  <a:gd name="connsiteX3" fmla="*/ 246861 w 691644"/>
                  <a:gd name="connsiteY3" fmla="*/ 8936 h 596470"/>
                  <a:gd name="connsiteX4" fmla="*/ 516101 w 691644"/>
                  <a:gd name="connsiteY4" fmla="*/ 36876 h 596470"/>
                  <a:gd name="connsiteX5" fmla="*/ 681201 w 691644"/>
                  <a:gd name="connsiteY5" fmla="*/ 232456 h 596470"/>
                  <a:gd name="connsiteX6" fmla="*/ 665961 w 691644"/>
                  <a:gd name="connsiteY6" fmla="*/ 494076 h 596470"/>
                  <a:gd name="connsiteX7" fmla="*/ 594841 w 691644"/>
                  <a:gd name="connsiteY7" fmla="*/ 582976 h 596470"/>
                  <a:gd name="connsiteX8" fmla="*/ 94461 w 691644"/>
                  <a:gd name="connsiteY8" fmla="*/ 572816 h 596470"/>
                  <a:gd name="connsiteX0" fmla="*/ 94461 w 691644"/>
                  <a:gd name="connsiteY0" fmla="*/ 572816 h 582976"/>
                  <a:gd name="connsiteX1" fmla="*/ 481 w 691644"/>
                  <a:gd name="connsiteY1" fmla="*/ 372156 h 582976"/>
                  <a:gd name="connsiteX2" fmla="*/ 66521 w 691644"/>
                  <a:gd name="connsiteY2" fmla="*/ 143556 h 582976"/>
                  <a:gd name="connsiteX3" fmla="*/ 246861 w 691644"/>
                  <a:gd name="connsiteY3" fmla="*/ 8936 h 582976"/>
                  <a:gd name="connsiteX4" fmla="*/ 516101 w 691644"/>
                  <a:gd name="connsiteY4" fmla="*/ 36876 h 582976"/>
                  <a:gd name="connsiteX5" fmla="*/ 681201 w 691644"/>
                  <a:gd name="connsiteY5" fmla="*/ 232456 h 582976"/>
                  <a:gd name="connsiteX6" fmla="*/ 665961 w 691644"/>
                  <a:gd name="connsiteY6" fmla="*/ 494076 h 582976"/>
                  <a:gd name="connsiteX7" fmla="*/ 594841 w 691644"/>
                  <a:gd name="connsiteY7" fmla="*/ 582976 h 582976"/>
                  <a:gd name="connsiteX8" fmla="*/ 94461 w 691644"/>
                  <a:gd name="connsiteY8" fmla="*/ 572816 h 582976"/>
                  <a:gd name="connsiteX0" fmla="*/ 94461 w 687003"/>
                  <a:gd name="connsiteY0" fmla="*/ 572816 h 582976"/>
                  <a:gd name="connsiteX1" fmla="*/ 481 w 687003"/>
                  <a:gd name="connsiteY1" fmla="*/ 372156 h 582976"/>
                  <a:gd name="connsiteX2" fmla="*/ 66521 w 687003"/>
                  <a:gd name="connsiteY2" fmla="*/ 143556 h 582976"/>
                  <a:gd name="connsiteX3" fmla="*/ 246861 w 687003"/>
                  <a:gd name="connsiteY3" fmla="*/ 8936 h 582976"/>
                  <a:gd name="connsiteX4" fmla="*/ 516101 w 687003"/>
                  <a:gd name="connsiteY4" fmla="*/ 36876 h 582976"/>
                  <a:gd name="connsiteX5" fmla="*/ 681201 w 687003"/>
                  <a:gd name="connsiteY5" fmla="*/ 232456 h 582976"/>
                  <a:gd name="connsiteX6" fmla="*/ 594841 w 687003"/>
                  <a:gd name="connsiteY6" fmla="*/ 582976 h 582976"/>
                  <a:gd name="connsiteX7" fmla="*/ 94461 w 687003"/>
                  <a:gd name="connsiteY7" fmla="*/ 572816 h 582976"/>
                  <a:gd name="connsiteX0" fmla="*/ 102329 w 687065"/>
                  <a:gd name="connsiteY0" fmla="*/ 595676 h 612481"/>
                  <a:gd name="connsiteX1" fmla="*/ 729 w 687065"/>
                  <a:gd name="connsiteY1" fmla="*/ 372156 h 612481"/>
                  <a:gd name="connsiteX2" fmla="*/ 66769 w 687065"/>
                  <a:gd name="connsiteY2" fmla="*/ 143556 h 612481"/>
                  <a:gd name="connsiteX3" fmla="*/ 247109 w 687065"/>
                  <a:gd name="connsiteY3" fmla="*/ 8936 h 612481"/>
                  <a:gd name="connsiteX4" fmla="*/ 516349 w 687065"/>
                  <a:gd name="connsiteY4" fmla="*/ 36876 h 612481"/>
                  <a:gd name="connsiteX5" fmla="*/ 681449 w 687065"/>
                  <a:gd name="connsiteY5" fmla="*/ 232456 h 612481"/>
                  <a:gd name="connsiteX6" fmla="*/ 595089 w 687065"/>
                  <a:gd name="connsiteY6" fmla="*/ 582976 h 612481"/>
                  <a:gd name="connsiteX7" fmla="*/ 102329 w 687065"/>
                  <a:gd name="connsiteY7" fmla="*/ 595676 h 612481"/>
                  <a:gd name="connsiteX0" fmla="*/ 102329 w 687065"/>
                  <a:gd name="connsiteY0" fmla="*/ 595676 h 595676"/>
                  <a:gd name="connsiteX1" fmla="*/ 729 w 687065"/>
                  <a:gd name="connsiteY1" fmla="*/ 372156 h 595676"/>
                  <a:gd name="connsiteX2" fmla="*/ 66769 w 687065"/>
                  <a:gd name="connsiteY2" fmla="*/ 143556 h 595676"/>
                  <a:gd name="connsiteX3" fmla="*/ 247109 w 687065"/>
                  <a:gd name="connsiteY3" fmla="*/ 8936 h 595676"/>
                  <a:gd name="connsiteX4" fmla="*/ 516349 w 687065"/>
                  <a:gd name="connsiteY4" fmla="*/ 36876 h 595676"/>
                  <a:gd name="connsiteX5" fmla="*/ 681449 w 687065"/>
                  <a:gd name="connsiteY5" fmla="*/ 232456 h 595676"/>
                  <a:gd name="connsiteX6" fmla="*/ 595089 w 687065"/>
                  <a:gd name="connsiteY6" fmla="*/ 582976 h 595676"/>
                  <a:gd name="connsiteX7" fmla="*/ 102329 w 687065"/>
                  <a:gd name="connsiteY7" fmla="*/ 595676 h 595676"/>
                  <a:gd name="connsiteX0" fmla="*/ 59893 w 644629"/>
                  <a:gd name="connsiteY0" fmla="*/ 595676 h 595676"/>
                  <a:gd name="connsiteX1" fmla="*/ 24333 w 644629"/>
                  <a:gd name="connsiteY1" fmla="*/ 143556 h 595676"/>
                  <a:gd name="connsiteX2" fmla="*/ 204673 w 644629"/>
                  <a:gd name="connsiteY2" fmla="*/ 8936 h 595676"/>
                  <a:gd name="connsiteX3" fmla="*/ 473913 w 644629"/>
                  <a:gd name="connsiteY3" fmla="*/ 36876 h 595676"/>
                  <a:gd name="connsiteX4" fmla="*/ 639013 w 644629"/>
                  <a:gd name="connsiteY4" fmla="*/ 232456 h 595676"/>
                  <a:gd name="connsiteX5" fmla="*/ 552653 w 644629"/>
                  <a:gd name="connsiteY5" fmla="*/ 582976 h 595676"/>
                  <a:gd name="connsiteX6" fmla="*/ 59893 w 644629"/>
                  <a:gd name="connsiteY6" fmla="*/ 595676 h 595676"/>
                  <a:gd name="connsiteX0" fmla="*/ 94895 w 679631"/>
                  <a:gd name="connsiteY0" fmla="*/ 595676 h 656444"/>
                  <a:gd name="connsiteX1" fmla="*/ 59335 w 679631"/>
                  <a:gd name="connsiteY1" fmla="*/ 143556 h 656444"/>
                  <a:gd name="connsiteX2" fmla="*/ 239675 w 679631"/>
                  <a:gd name="connsiteY2" fmla="*/ 8936 h 656444"/>
                  <a:gd name="connsiteX3" fmla="*/ 508915 w 679631"/>
                  <a:gd name="connsiteY3" fmla="*/ 36876 h 656444"/>
                  <a:gd name="connsiteX4" fmla="*/ 674015 w 679631"/>
                  <a:gd name="connsiteY4" fmla="*/ 232456 h 656444"/>
                  <a:gd name="connsiteX5" fmla="*/ 587655 w 679631"/>
                  <a:gd name="connsiteY5" fmla="*/ 582976 h 656444"/>
                  <a:gd name="connsiteX6" fmla="*/ 94895 w 679631"/>
                  <a:gd name="connsiteY6" fmla="*/ 595676 h 656444"/>
                  <a:gd name="connsiteX0" fmla="*/ 112480 w 697216"/>
                  <a:gd name="connsiteY0" fmla="*/ 595676 h 656444"/>
                  <a:gd name="connsiteX1" fmla="*/ 76920 w 697216"/>
                  <a:gd name="connsiteY1" fmla="*/ 143556 h 656444"/>
                  <a:gd name="connsiteX2" fmla="*/ 257260 w 697216"/>
                  <a:gd name="connsiteY2" fmla="*/ 8936 h 656444"/>
                  <a:gd name="connsiteX3" fmla="*/ 526500 w 697216"/>
                  <a:gd name="connsiteY3" fmla="*/ 36876 h 656444"/>
                  <a:gd name="connsiteX4" fmla="*/ 691600 w 697216"/>
                  <a:gd name="connsiteY4" fmla="*/ 232456 h 656444"/>
                  <a:gd name="connsiteX5" fmla="*/ 605240 w 697216"/>
                  <a:gd name="connsiteY5" fmla="*/ 582976 h 656444"/>
                  <a:gd name="connsiteX6" fmla="*/ 112480 w 697216"/>
                  <a:gd name="connsiteY6" fmla="*/ 595676 h 656444"/>
                  <a:gd name="connsiteX0" fmla="*/ 112480 w 697216"/>
                  <a:gd name="connsiteY0" fmla="*/ 595676 h 595676"/>
                  <a:gd name="connsiteX1" fmla="*/ 76920 w 697216"/>
                  <a:gd name="connsiteY1" fmla="*/ 143556 h 595676"/>
                  <a:gd name="connsiteX2" fmla="*/ 257260 w 697216"/>
                  <a:gd name="connsiteY2" fmla="*/ 8936 h 595676"/>
                  <a:gd name="connsiteX3" fmla="*/ 526500 w 697216"/>
                  <a:gd name="connsiteY3" fmla="*/ 36876 h 595676"/>
                  <a:gd name="connsiteX4" fmla="*/ 691600 w 697216"/>
                  <a:gd name="connsiteY4" fmla="*/ 232456 h 595676"/>
                  <a:gd name="connsiteX5" fmla="*/ 605240 w 697216"/>
                  <a:gd name="connsiteY5" fmla="*/ 582976 h 595676"/>
                  <a:gd name="connsiteX6" fmla="*/ 112480 w 697216"/>
                  <a:gd name="connsiteY6" fmla="*/ 595676 h 595676"/>
                  <a:gd name="connsiteX0" fmla="*/ 103749 w 688485"/>
                  <a:gd name="connsiteY0" fmla="*/ 595676 h 595676"/>
                  <a:gd name="connsiteX1" fmla="*/ 68189 w 688485"/>
                  <a:gd name="connsiteY1" fmla="*/ 143556 h 595676"/>
                  <a:gd name="connsiteX2" fmla="*/ 248529 w 688485"/>
                  <a:gd name="connsiteY2" fmla="*/ 8936 h 595676"/>
                  <a:gd name="connsiteX3" fmla="*/ 517769 w 688485"/>
                  <a:gd name="connsiteY3" fmla="*/ 36876 h 595676"/>
                  <a:gd name="connsiteX4" fmla="*/ 682869 w 688485"/>
                  <a:gd name="connsiteY4" fmla="*/ 232456 h 595676"/>
                  <a:gd name="connsiteX5" fmla="*/ 596509 w 688485"/>
                  <a:gd name="connsiteY5" fmla="*/ 582976 h 595676"/>
                  <a:gd name="connsiteX6" fmla="*/ 103749 w 688485"/>
                  <a:gd name="connsiteY6" fmla="*/ 595676 h 595676"/>
                  <a:gd name="connsiteX0" fmla="*/ 108916 w 693652"/>
                  <a:gd name="connsiteY0" fmla="*/ 603391 h 626090"/>
                  <a:gd name="connsiteX1" fmla="*/ 22556 w 693652"/>
                  <a:gd name="connsiteY1" fmla="*/ 255411 h 626090"/>
                  <a:gd name="connsiteX2" fmla="*/ 253696 w 693652"/>
                  <a:gd name="connsiteY2" fmla="*/ 16651 h 626090"/>
                  <a:gd name="connsiteX3" fmla="*/ 522936 w 693652"/>
                  <a:gd name="connsiteY3" fmla="*/ 44591 h 626090"/>
                  <a:gd name="connsiteX4" fmla="*/ 688036 w 693652"/>
                  <a:gd name="connsiteY4" fmla="*/ 240171 h 626090"/>
                  <a:gd name="connsiteX5" fmla="*/ 601676 w 693652"/>
                  <a:gd name="connsiteY5" fmla="*/ 590691 h 626090"/>
                  <a:gd name="connsiteX6" fmla="*/ 108916 w 693652"/>
                  <a:gd name="connsiteY6" fmla="*/ 603391 h 626090"/>
                  <a:gd name="connsiteX0" fmla="*/ 97801 w 682537"/>
                  <a:gd name="connsiteY0" fmla="*/ 603391 h 626090"/>
                  <a:gd name="connsiteX1" fmla="*/ 11441 w 682537"/>
                  <a:gd name="connsiteY1" fmla="*/ 255411 h 626090"/>
                  <a:gd name="connsiteX2" fmla="*/ 242581 w 682537"/>
                  <a:gd name="connsiteY2" fmla="*/ 16651 h 626090"/>
                  <a:gd name="connsiteX3" fmla="*/ 511821 w 682537"/>
                  <a:gd name="connsiteY3" fmla="*/ 44591 h 626090"/>
                  <a:gd name="connsiteX4" fmla="*/ 676921 w 682537"/>
                  <a:gd name="connsiteY4" fmla="*/ 240171 h 626090"/>
                  <a:gd name="connsiteX5" fmla="*/ 590561 w 682537"/>
                  <a:gd name="connsiteY5" fmla="*/ 590691 h 626090"/>
                  <a:gd name="connsiteX6" fmla="*/ 97801 w 682537"/>
                  <a:gd name="connsiteY6" fmla="*/ 603391 h 626090"/>
                  <a:gd name="connsiteX0" fmla="*/ 97801 w 682537"/>
                  <a:gd name="connsiteY0" fmla="*/ 603391 h 626090"/>
                  <a:gd name="connsiteX1" fmla="*/ 11441 w 682537"/>
                  <a:gd name="connsiteY1" fmla="*/ 255411 h 626090"/>
                  <a:gd name="connsiteX2" fmla="*/ 242581 w 682537"/>
                  <a:gd name="connsiteY2" fmla="*/ 16651 h 626090"/>
                  <a:gd name="connsiteX3" fmla="*/ 511821 w 682537"/>
                  <a:gd name="connsiteY3" fmla="*/ 44591 h 626090"/>
                  <a:gd name="connsiteX4" fmla="*/ 676921 w 682537"/>
                  <a:gd name="connsiteY4" fmla="*/ 240171 h 626090"/>
                  <a:gd name="connsiteX5" fmla="*/ 590561 w 682537"/>
                  <a:gd name="connsiteY5" fmla="*/ 590691 h 626090"/>
                  <a:gd name="connsiteX6" fmla="*/ 97801 w 682537"/>
                  <a:gd name="connsiteY6" fmla="*/ 603391 h 626090"/>
                  <a:gd name="connsiteX0" fmla="*/ 97801 w 682537"/>
                  <a:gd name="connsiteY0" fmla="*/ 603391 h 603391"/>
                  <a:gd name="connsiteX1" fmla="*/ 11441 w 682537"/>
                  <a:gd name="connsiteY1" fmla="*/ 255411 h 603391"/>
                  <a:gd name="connsiteX2" fmla="*/ 242581 w 682537"/>
                  <a:gd name="connsiteY2" fmla="*/ 16651 h 603391"/>
                  <a:gd name="connsiteX3" fmla="*/ 511821 w 682537"/>
                  <a:gd name="connsiteY3" fmla="*/ 44591 h 603391"/>
                  <a:gd name="connsiteX4" fmla="*/ 676921 w 682537"/>
                  <a:gd name="connsiteY4" fmla="*/ 240171 h 603391"/>
                  <a:gd name="connsiteX5" fmla="*/ 590561 w 682537"/>
                  <a:gd name="connsiteY5" fmla="*/ 590691 h 603391"/>
                  <a:gd name="connsiteX6" fmla="*/ 97801 w 682537"/>
                  <a:gd name="connsiteY6" fmla="*/ 603391 h 603391"/>
                  <a:gd name="connsiteX0" fmla="*/ 97749 w 682059"/>
                  <a:gd name="connsiteY0" fmla="*/ 603391 h 628840"/>
                  <a:gd name="connsiteX1" fmla="*/ 11389 w 682059"/>
                  <a:gd name="connsiteY1" fmla="*/ 255411 h 628840"/>
                  <a:gd name="connsiteX2" fmla="*/ 242529 w 682059"/>
                  <a:gd name="connsiteY2" fmla="*/ 16651 h 628840"/>
                  <a:gd name="connsiteX3" fmla="*/ 511769 w 682059"/>
                  <a:gd name="connsiteY3" fmla="*/ 44591 h 628840"/>
                  <a:gd name="connsiteX4" fmla="*/ 676869 w 682059"/>
                  <a:gd name="connsiteY4" fmla="*/ 240171 h 628840"/>
                  <a:gd name="connsiteX5" fmla="*/ 588604 w 682059"/>
                  <a:gd name="connsiteY5" fmla="*/ 602121 h 628840"/>
                  <a:gd name="connsiteX6" fmla="*/ 97749 w 682059"/>
                  <a:gd name="connsiteY6" fmla="*/ 603391 h 628840"/>
                  <a:gd name="connsiteX0" fmla="*/ 97749 w 682059"/>
                  <a:gd name="connsiteY0" fmla="*/ 603391 h 603391"/>
                  <a:gd name="connsiteX1" fmla="*/ 11389 w 682059"/>
                  <a:gd name="connsiteY1" fmla="*/ 255411 h 603391"/>
                  <a:gd name="connsiteX2" fmla="*/ 242529 w 682059"/>
                  <a:gd name="connsiteY2" fmla="*/ 16651 h 603391"/>
                  <a:gd name="connsiteX3" fmla="*/ 511769 w 682059"/>
                  <a:gd name="connsiteY3" fmla="*/ 44591 h 603391"/>
                  <a:gd name="connsiteX4" fmla="*/ 676869 w 682059"/>
                  <a:gd name="connsiteY4" fmla="*/ 240171 h 603391"/>
                  <a:gd name="connsiteX5" fmla="*/ 588604 w 682059"/>
                  <a:gd name="connsiteY5" fmla="*/ 602121 h 603391"/>
                  <a:gd name="connsiteX6" fmla="*/ 97749 w 682059"/>
                  <a:gd name="connsiteY6" fmla="*/ 603391 h 6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9" h="603391">
                    <a:moveTo>
                      <a:pt x="97749" y="603391"/>
                    </a:moveTo>
                    <a:cubicBezTo>
                      <a:pt x="1547" y="545606"/>
                      <a:pt x="-15281" y="378601"/>
                      <a:pt x="11389" y="255411"/>
                    </a:cubicBezTo>
                    <a:cubicBezTo>
                      <a:pt x="38059" y="132221"/>
                      <a:pt x="159132" y="51788"/>
                      <a:pt x="242529" y="16651"/>
                    </a:cubicBezTo>
                    <a:cubicBezTo>
                      <a:pt x="325926" y="-18486"/>
                      <a:pt x="439379" y="7338"/>
                      <a:pt x="511769" y="44591"/>
                    </a:cubicBezTo>
                    <a:cubicBezTo>
                      <a:pt x="584159" y="81844"/>
                      <a:pt x="664063" y="147249"/>
                      <a:pt x="676869" y="240171"/>
                    </a:cubicBezTo>
                    <a:cubicBezTo>
                      <a:pt x="689675" y="333093"/>
                      <a:pt x="685124" y="541584"/>
                      <a:pt x="588604" y="602121"/>
                    </a:cubicBezTo>
                    <a:lnTo>
                      <a:pt x="97749" y="603391"/>
                    </a:lnTo>
                    <a:close/>
                  </a:path>
                </a:pathLst>
              </a:custGeom>
              <a:solidFill>
                <a:srgbClr val="FFFFFF">
                  <a:lumMod val="50000"/>
                </a:srgbClr>
              </a:solidFill>
              <a:ln>
                <a:noFill/>
              </a:ln>
              <a:effectLst/>
              <a:extLst/>
            </p:spPr>
            <p:txBody>
              <a:bodyPr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endParaRPr>
              </a:p>
            </p:txBody>
          </p:sp>
          <p:sp>
            <p:nvSpPr>
              <p:cNvPr id="53" name="Rechteck 52"/>
              <p:cNvSpPr/>
              <p:nvPr/>
            </p:nvSpPr>
            <p:spPr bwMode="auto">
              <a:xfrm>
                <a:off x="5663766" y="4948980"/>
                <a:ext cx="324035" cy="401452"/>
              </a:xfrm>
              <a:prstGeom prst="rect">
                <a:avLst/>
              </a:prstGeom>
              <a:solidFill>
                <a:srgbClr val="FFB8AA">
                  <a:lumMod val="50000"/>
                </a:srgbClr>
              </a:solidFill>
              <a:ln>
                <a:noFill/>
              </a:ln>
              <a:effectLst/>
              <a:extLst/>
            </p:spPr>
            <p:txBody>
              <a:bodyPr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endParaRPr>
              </a:p>
            </p:txBody>
          </p:sp>
          <p:grpSp>
            <p:nvGrpSpPr>
              <p:cNvPr id="54" name="Gruppieren 37"/>
              <p:cNvGrpSpPr>
                <a:grpSpLocks/>
              </p:cNvGrpSpPr>
              <p:nvPr/>
            </p:nvGrpSpPr>
            <p:grpSpPr bwMode="auto">
              <a:xfrm>
                <a:off x="3335969" y="4947803"/>
                <a:ext cx="711200" cy="168333"/>
                <a:chOff x="3111500" y="1815407"/>
                <a:chExt cx="1042716" cy="283103"/>
              </a:xfrm>
            </p:grpSpPr>
            <p:grpSp>
              <p:nvGrpSpPr>
                <p:cNvPr id="76" name="Gruppieren 38"/>
                <p:cNvGrpSpPr>
                  <a:grpSpLocks/>
                </p:cNvGrpSpPr>
                <p:nvPr/>
              </p:nvGrpSpPr>
              <p:grpSpPr bwMode="auto">
                <a:xfrm>
                  <a:off x="3169920" y="1815407"/>
                  <a:ext cx="914711" cy="272696"/>
                  <a:chOff x="3169920" y="1830771"/>
                  <a:chExt cx="914711" cy="257331"/>
                </a:xfrm>
              </p:grpSpPr>
              <p:sp>
                <p:nvSpPr>
                  <p:cNvPr id="78" name="Freihandform 77"/>
                  <p:cNvSpPr/>
                  <p:nvPr/>
                </p:nvSpPr>
                <p:spPr bwMode="auto">
                  <a:xfrm>
                    <a:off x="3167145" y="1829139"/>
                    <a:ext cx="905817" cy="210040"/>
                  </a:xfrm>
                  <a:custGeom>
                    <a:avLst/>
                    <a:gdLst>
                      <a:gd name="connsiteX0" fmla="*/ 0 w 914711"/>
                      <a:gd name="connsiteY0" fmla="*/ 7620 h 205865"/>
                      <a:gd name="connsiteX1" fmla="*/ 22860 w 914711"/>
                      <a:gd name="connsiteY1" fmla="*/ 129540 h 205865"/>
                      <a:gd name="connsiteX2" fmla="*/ 114300 w 914711"/>
                      <a:gd name="connsiteY2" fmla="*/ 190500 h 205865"/>
                      <a:gd name="connsiteX3" fmla="*/ 449580 w 914711"/>
                      <a:gd name="connsiteY3" fmla="*/ 205740 h 205865"/>
                      <a:gd name="connsiteX4" fmla="*/ 800100 w 914711"/>
                      <a:gd name="connsiteY4" fmla="*/ 190500 h 205865"/>
                      <a:gd name="connsiteX5" fmla="*/ 899160 w 914711"/>
                      <a:gd name="connsiteY5" fmla="*/ 99060 h 205865"/>
                      <a:gd name="connsiteX6" fmla="*/ 914400 w 914711"/>
                      <a:gd name="connsiteY6" fmla="*/ 0 h 205865"/>
                      <a:gd name="connsiteX7" fmla="*/ 914400 w 914711"/>
                      <a:gd name="connsiteY7" fmla="*/ 0 h 2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711" h="205865">
                        <a:moveTo>
                          <a:pt x="0" y="7620"/>
                        </a:moveTo>
                        <a:cubicBezTo>
                          <a:pt x="1905" y="53340"/>
                          <a:pt x="3810" y="99060"/>
                          <a:pt x="22860" y="129540"/>
                        </a:cubicBezTo>
                        <a:cubicBezTo>
                          <a:pt x="41910" y="160020"/>
                          <a:pt x="43180" y="177800"/>
                          <a:pt x="114300" y="190500"/>
                        </a:cubicBezTo>
                        <a:cubicBezTo>
                          <a:pt x="185420" y="203200"/>
                          <a:pt x="335280" y="205740"/>
                          <a:pt x="449580" y="205740"/>
                        </a:cubicBezTo>
                        <a:cubicBezTo>
                          <a:pt x="563880" y="205740"/>
                          <a:pt x="725170" y="208280"/>
                          <a:pt x="800100" y="190500"/>
                        </a:cubicBezTo>
                        <a:cubicBezTo>
                          <a:pt x="875030" y="172720"/>
                          <a:pt x="880110" y="130810"/>
                          <a:pt x="899160" y="99060"/>
                        </a:cubicBezTo>
                        <a:cubicBezTo>
                          <a:pt x="918210" y="67310"/>
                          <a:pt x="914400" y="0"/>
                          <a:pt x="914400" y="0"/>
                        </a:cubicBezTo>
                        <a:lnTo>
                          <a:pt x="914400" y="0"/>
                        </a:lnTo>
                      </a:path>
                    </a:pathLst>
                  </a:custGeom>
                  <a:noFill/>
                  <a:ln w="53975" cap="flat" cmpd="sng" algn="ctr">
                    <a:solidFill>
                      <a:srgbClr val="FF6600">
                        <a:lumMod val="50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sp>
                <p:nvSpPr>
                  <p:cNvPr id="79" name="Rechteck 41"/>
                  <p:cNvSpPr>
                    <a:spLocks noChangeArrowheads="1"/>
                  </p:cNvSpPr>
                  <p:nvPr/>
                </p:nvSpPr>
                <p:spPr bwMode="auto">
                  <a:xfrm>
                    <a:off x="3319170" y="1983168"/>
                    <a:ext cx="50675"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sp>
                <p:nvSpPr>
                  <p:cNvPr id="80" name="Rechteck 42"/>
                  <p:cNvSpPr>
                    <a:spLocks noChangeArrowheads="1"/>
                  </p:cNvSpPr>
                  <p:nvPr/>
                </p:nvSpPr>
                <p:spPr bwMode="auto">
                  <a:xfrm>
                    <a:off x="3832255" y="1983168"/>
                    <a:ext cx="47509"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sp>
                <p:nvSpPr>
                  <p:cNvPr id="81" name="Rechteck 43"/>
                  <p:cNvSpPr>
                    <a:spLocks noChangeArrowheads="1"/>
                  </p:cNvSpPr>
                  <p:nvPr/>
                </p:nvSpPr>
                <p:spPr bwMode="auto">
                  <a:xfrm>
                    <a:off x="3578880" y="1983168"/>
                    <a:ext cx="47509"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grpSp>
            <p:sp>
              <p:nvSpPr>
                <p:cNvPr id="77" name="Freihandform 76"/>
                <p:cNvSpPr/>
                <p:nvPr/>
              </p:nvSpPr>
              <p:spPr bwMode="auto">
                <a:xfrm>
                  <a:off x="3110135" y="1817386"/>
                  <a:ext cx="1045174" cy="281937"/>
                </a:xfrm>
                <a:custGeom>
                  <a:avLst/>
                  <a:gdLst>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62660 w 1041400"/>
                    <a:gd name="connsiteY7" fmla="*/ 22606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22860 w 1041400"/>
                    <a:gd name="connsiteY1" fmla="*/ 12446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641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514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75826"/>
                    <a:gd name="connsiteX1" fmla="*/ 22860 w 1041400"/>
                    <a:gd name="connsiteY1" fmla="*/ 124460 h 275826"/>
                    <a:gd name="connsiteX2" fmla="*/ 68580 w 1041400"/>
                    <a:gd name="connsiteY2" fmla="*/ 205740 h 275826"/>
                    <a:gd name="connsiteX3" fmla="*/ 177800 w 1041400"/>
                    <a:gd name="connsiteY3" fmla="*/ 251460 h 275826"/>
                    <a:gd name="connsiteX4" fmla="*/ 342900 w 1041400"/>
                    <a:gd name="connsiteY4" fmla="*/ 269240 h 275826"/>
                    <a:gd name="connsiteX5" fmla="*/ 546100 w 1041400"/>
                    <a:gd name="connsiteY5" fmla="*/ 271780 h 275826"/>
                    <a:gd name="connsiteX6" fmla="*/ 797560 w 1041400"/>
                    <a:gd name="connsiteY6" fmla="*/ 271780 h 275826"/>
                    <a:gd name="connsiteX7" fmla="*/ 955040 w 1041400"/>
                    <a:gd name="connsiteY7" fmla="*/ 218440 h 275826"/>
                    <a:gd name="connsiteX8" fmla="*/ 1023620 w 1041400"/>
                    <a:gd name="connsiteY8" fmla="*/ 109220 h 275826"/>
                    <a:gd name="connsiteX9" fmla="*/ 1041400 w 1041400"/>
                    <a:gd name="connsiteY9" fmla="*/ 0 h 275826"/>
                    <a:gd name="connsiteX10" fmla="*/ 1041400 w 1041400"/>
                    <a:gd name="connsiteY10" fmla="*/ 0 h 275826"/>
                    <a:gd name="connsiteX0" fmla="*/ 0 w 1041400"/>
                    <a:gd name="connsiteY0" fmla="*/ 5080 h 272250"/>
                    <a:gd name="connsiteX1" fmla="*/ 22860 w 1041400"/>
                    <a:gd name="connsiteY1" fmla="*/ 124460 h 272250"/>
                    <a:gd name="connsiteX2" fmla="*/ 68580 w 1041400"/>
                    <a:gd name="connsiteY2" fmla="*/ 205740 h 272250"/>
                    <a:gd name="connsiteX3" fmla="*/ 177800 w 1041400"/>
                    <a:gd name="connsiteY3" fmla="*/ 251460 h 272250"/>
                    <a:gd name="connsiteX4" fmla="*/ 342900 w 1041400"/>
                    <a:gd name="connsiteY4" fmla="*/ 269240 h 272250"/>
                    <a:gd name="connsiteX5" fmla="*/ 546100 w 1041400"/>
                    <a:gd name="connsiteY5" fmla="*/ 271780 h 272250"/>
                    <a:gd name="connsiteX6" fmla="*/ 797560 w 1041400"/>
                    <a:gd name="connsiteY6" fmla="*/ 264160 h 272250"/>
                    <a:gd name="connsiteX7" fmla="*/ 955040 w 1041400"/>
                    <a:gd name="connsiteY7" fmla="*/ 218440 h 272250"/>
                    <a:gd name="connsiteX8" fmla="*/ 1023620 w 1041400"/>
                    <a:gd name="connsiteY8" fmla="*/ 109220 h 272250"/>
                    <a:gd name="connsiteX9" fmla="*/ 1041400 w 1041400"/>
                    <a:gd name="connsiteY9" fmla="*/ 0 h 272250"/>
                    <a:gd name="connsiteX10" fmla="*/ 1041400 w 1041400"/>
                    <a:gd name="connsiteY10" fmla="*/ 0 h 272250"/>
                    <a:gd name="connsiteX0" fmla="*/ 0 w 1042716"/>
                    <a:gd name="connsiteY0" fmla="*/ 12540 h 279710"/>
                    <a:gd name="connsiteX1" fmla="*/ 22860 w 1042716"/>
                    <a:gd name="connsiteY1" fmla="*/ 131920 h 279710"/>
                    <a:gd name="connsiteX2" fmla="*/ 68580 w 1042716"/>
                    <a:gd name="connsiteY2" fmla="*/ 213200 h 279710"/>
                    <a:gd name="connsiteX3" fmla="*/ 177800 w 1042716"/>
                    <a:gd name="connsiteY3" fmla="*/ 258920 h 279710"/>
                    <a:gd name="connsiteX4" fmla="*/ 342900 w 1042716"/>
                    <a:gd name="connsiteY4" fmla="*/ 276700 h 279710"/>
                    <a:gd name="connsiteX5" fmla="*/ 546100 w 1042716"/>
                    <a:gd name="connsiteY5" fmla="*/ 279240 h 279710"/>
                    <a:gd name="connsiteX6" fmla="*/ 797560 w 1042716"/>
                    <a:gd name="connsiteY6" fmla="*/ 271620 h 279710"/>
                    <a:gd name="connsiteX7" fmla="*/ 955040 w 1042716"/>
                    <a:gd name="connsiteY7" fmla="*/ 225900 h 279710"/>
                    <a:gd name="connsiteX8" fmla="*/ 1023620 w 1042716"/>
                    <a:gd name="connsiteY8" fmla="*/ 116680 h 279710"/>
                    <a:gd name="connsiteX9" fmla="*/ 1041400 w 1042716"/>
                    <a:gd name="connsiteY9" fmla="*/ 7460 h 279710"/>
                    <a:gd name="connsiteX10" fmla="*/ 1041400 w 1042716"/>
                    <a:gd name="connsiteY10" fmla="*/ 10000 h 27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16" h="279710">
                      <a:moveTo>
                        <a:pt x="0" y="12540"/>
                      </a:moveTo>
                      <a:cubicBezTo>
                        <a:pt x="846" y="57836"/>
                        <a:pt x="11430" y="98477"/>
                        <a:pt x="22860" y="131920"/>
                      </a:cubicBezTo>
                      <a:cubicBezTo>
                        <a:pt x="34290" y="165363"/>
                        <a:pt x="42757" y="192033"/>
                        <a:pt x="68580" y="213200"/>
                      </a:cubicBezTo>
                      <a:cubicBezTo>
                        <a:pt x="94403" y="234367"/>
                        <a:pt x="132080" y="248337"/>
                        <a:pt x="177800" y="258920"/>
                      </a:cubicBezTo>
                      <a:cubicBezTo>
                        <a:pt x="223520" y="269503"/>
                        <a:pt x="281517" y="273313"/>
                        <a:pt x="342900" y="276700"/>
                      </a:cubicBezTo>
                      <a:cubicBezTo>
                        <a:pt x="404283" y="280087"/>
                        <a:pt x="470323" y="280087"/>
                        <a:pt x="546100" y="279240"/>
                      </a:cubicBezTo>
                      <a:cubicBezTo>
                        <a:pt x="621877" y="278393"/>
                        <a:pt x="729403" y="280510"/>
                        <a:pt x="797560" y="271620"/>
                      </a:cubicBezTo>
                      <a:cubicBezTo>
                        <a:pt x="865717" y="262730"/>
                        <a:pt x="917363" y="251723"/>
                        <a:pt x="955040" y="225900"/>
                      </a:cubicBezTo>
                      <a:cubicBezTo>
                        <a:pt x="992717" y="200077"/>
                        <a:pt x="1009227" y="153087"/>
                        <a:pt x="1023620" y="116680"/>
                      </a:cubicBezTo>
                      <a:cubicBezTo>
                        <a:pt x="1038013" y="80273"/>
                        <a:pt x="1038437" y="25240"/>
                        <a:pt x="1041400" y="7460"/>
                      </a:cubicBezTo>
                      <a:cubicBezTo>
                        <a:pt x="1044363" y="-10320"/>
                        <a:pt x="1041400" y="9153"/>
                        <a:pt x="1041400" y="10000"/>
                      </a:cubicBezTo>
                    </a:path>
                  </a:pathLst>
                </a:custGeom>
                <a:noFill/>
                <a:ln w="85725" cap="flat" cmpd="sng" algn="ctr">
                  <a:solidFill>
                    <a:srgbClr val="9AAFCB">
                      <a:lumMod val="75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grpSp>
          <p:grpSp>
            <p:nvGrpSpPr>
              <p:cNvPr id="55" name="Gruppieren 44"/>
              <p:cNvGrpSpPr>
                <a:grpSpLocks/>
              </p:cNvGrpSpPr>
              <p:nvPr/>
            </p:nvGrpSpPr>
            <p:grpSpPr bwMode="auto">
              <a:xfrm>
                <a:off x="4082169" y="4947803"/>
                <a:ext cx="711200" cy="168333"/>
                <a:chOff x="3111500" y="1815407"/>
                <a:chExt cx="1042716" cy="283103"/>
              </a:xfrm>
            </p:grpSpPr>
            <p:grpSp>
              <p:nvGrpSpPr>
                <p:cNvPr id="70" name="Gruppieren 45"/>
                <p:cNvGrpSpPr>
                  <a:grpSpLocks/>
                </p:cNvGrpSpPr>
                <p:nvPr/>
              </p:nvGrpSpPr>
              <p:grpSpPr bwMode="auto">
                <a:xfrm>
                  <a:off x="3169920" y="1815407"/>
                  <a:ext cx="914711" cy="272696"/>
                  <a:chOff x="3169920" y="1830771"/>
                  <a:chExt cx="914711" cy="257331"/>
                </a:xfrm>
              </p:grpSpPr>
              <p:sp>
                <p:nvSpPr>
                  <p:cNvPr id="72" name="Freihandform 71"/>
                  <p:cNvSpPr/>
                  <p:nvPr/>
                </p:nvSpPr>
                <p:spPr bwMode="auto">
                  <a:xfrm>
                    <a:off x="3156294" y="1829139"/>
                    <a:ext cx="915319" cy="210040"/>
                  </a:xfrm>
                  <a:custGeom>
                    <a:avLst/>
                    <a:gdLst>
                      <a:gd name="connsiteX0" fmla="*/ 0 w 914711"/>
                      <a:gd name="connsiteY0" fmla="*/ 7620 h 205865"/>
                      <a:gd name="connsiteX1" fmla="*/ 22860 w 914711"/>
                      <a:gd name="connsiteY1" fmla="*/ 129540 h 205865"/>
                      <a:gd name="connsiteX2" fmla="*/ 114300 w 914711"/>
                      <a:gd name="connsiteY2" fmla="*/ 190500 h 205865"/>
                      <a:gd name="connsiteX3" fmla="*/ 449580 w 914711"/>
                      <a:gd name="connsiteY3" fmla="*/ 205740 h 205865"/>
                      <a:gd name="connsiteX4" fmla="*/ 800100 w 914711"/>
                      <a:gd name="connsiteY4" fmla="*/ 190500 h 205865"/>
                      <a:gd name="connsiteX5" fmla="*/ 899160 w 914711"/>
                      <a:gd name="connsiteY5" fmla="*/ 99060 h 205865"/>
                      <a:gd name="connsiteX6" fmla="*/ 914400 w 914711"/>
                      <a:gd name="connsiteY6" fmla="*/ 0 h 205865"/>
                      <a:gd name="connsiteX7" fmla="*/ 914400 w 914711"/>
                      <a:gd name="connsiteY7" fmla="*/ 0 h 2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711" h="205865">
                        <a:moveTo>
                          <a:pt x="0" y="7620"/>
                        </a:moveTo>
                        <a:cubicBezTo>
                          <a:pt x="1905" y="53340"/>
                          <a:pt x="3810" y="99060"/>
                          <a:pt x="22860" y="129540"/>
                        </a:cubicBezTo>
                        <a:cubicBezTo>
                          <a:pt x="41910" y="160020"/>
                          <a:pt x="43180" y="177800"/>
                          <a:pt x="114300" y="190500"/>
                        </a:cubicBezTo>
                        <a:cubicBezTo>
                          <a:pt x="185420" y="203200"/>
                          <a:pt x="335280" y="205740"/>
                          <a:pt x="449580" y="205740"/>
                        </a:cubicBezTo>
                        <a:cubicBezTo>
                          <a:pt x="563880" y="205740"/>
                          <a:pt x="725170" y="208280"/>
                          <a:pt x="800100" y="190500"/>
                        </a:cubicBezTo>
                        <a:cubicBezTo>
                          <a:pt x="875030" y="172720"/>
                          <a:pt x="880110" y="130810"/>
                          <a:pt x="899160" y="99060"/>
                        </a:cubicBezTo>
                        <a:cubicBezTo>
                          <a:pt x="918210" y="67310"/>
                          <a:pt x="914400" y="0"/>
                          <a:pt x="914400" y="0"/>
                        </a:cubicBezTo>
                        <a:lnTo>
                          <a:pt x="914400" y="0"/>
                        </a:lnTo>
                      </a:path>
                    </a:pathLst>
                  </a:custGeom>
                  <a:noFill/>
                  <a:ln w="53975" cap="flat" cmpd="sng" algn="ctr">
                    <a:solidFill>
                      <a:srgbClr val="FF6600">
                        <a:lumMod val="50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sp>
                <p:nvSpPr>
                  <p:cNvPr id="73" name="Rechteck 48"/>
                  <p:cNvSpPr>
                    <a:spLocks noChangeArrowheads="1"/>
                  </p:cNvSpPr>
                  <p:nvPr/>
                </p:nvSpPr>
                <p:spPr bwMode="auto">
                  <a:xfrm>
                    <a:off x="3320988" y="1983168"/>
                    <a:ext cx="47509"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sp>
                <p:nvSpPr>
                  <p:cNvPr id="74" name="Rechteck 49"/>
                  <p:cNvSpPr>
                    <a:spLocks noChangeArrowheads="1"/>
                  </p:cNvSpPr>
                  <p:nvPr/>
                </p:nvSpPr>
                <p:spPr bwMode="auto">
                  <a:xfrm>
                    <a:off x="3830906" y="1983168"/>
                    <a:ext cx="47507"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sp>
                <p:nvSpPr>
                  <p:cNvPr id="75" name="Rechteck 50"/>
                  <p:cNvSpPr>
                    <a:spLocks noChangeArrowheads="1"/>
                  </p:cNvSpPr>
                  <p:nvPr/>
                </p:nvSpPr>
                <p:spPr bwMode="auto">
                  <a:xfrm>
                    <a:off x="3577531" y="1983168"/>
                    <a:ext cx="47507"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grpSp>
            <p:sp>
              <p:nvSpPr>
                <p:cNvPr id="71" name="Freihandform 70"/>
                <p:cNvSpPr/>
                <p:nvPr/>
              </p:nvSpPr>
              <p:spPr bwMode="auto">
                <a:xfrm>
                  <a:off x="3111953" y="1817386"/>
                  <a:ext cx="1042008" cy="281937"/>
                </a:xfrm>
                <a:custGeom>
                  <a:avLst/>
                  <a:gdLst>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62660 w 1041400"/>
                    <a:gd name="connsiteY7" fmla="*/ 22606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22860 w 1041400"/>
                    <a:gd name="connsiteY1" fmla="*/ 12446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641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514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75826"/>
                    <a:gd name="connsiteX1" fmla="*/ 22860 w 1041400"/>
                    <a:gd name="connsiteY1" fmla="*/ 124460 h 275826"/>
                    <a:gd name="connsiteX2" fmla="*/ 68580 w 1041400"/>
                    <a:gd name="connsiteY2" fmla="*/ 205740 h 275826"/>
                    <a:gd name="connsiteX3" fmla="*/ 177800 w 1041400"/>
                    <a:gd name="connsiteY3" fmla="*/ 251460 h 275826"/>
                    <a:gd name="connsiteX4" fmla="*/ 342900 w 1041400"/>
                    <a:gd name="connsiteY4" fmla="*/ 269240 h 275826"/>
                    <a:gd name="connsiteX5" fmla="*/ 546100 w 1041400"/>
                    <a:gd name="connsiteY5" fmla="*/ 271780 h 275826"/>
                    <a:gd name="connsiteX6" fmla="*/ 797560 w 1041400"/>
                    <a:gd name="connsiteY6" fmla="*/ 271780 h 275826"/>
                    <a:gd name="connsiteX7" fmla="*/ 955040 w 1041400"/>
                    <a:gd name="connsiteY7" fmla="*/ 218440 h 275826"/>
                    <a:gd name="connsiteX8" fmla="*/ 1023620 w 1041400"/>
                    <a:gd name="connsiteY8" fmla="*/ 109220 h 275826"/>
                    <a:gd name="connsiteX9" fmla="*/ 1041400 w 1041400"/>
                    <a:gd name="connsiteY9" fmla="*/ 0 h 275826"/>
                    <a:gd name="connsiteX10" fmla="*/ 1041400 w 1041400"/>
                    <a:gd name="connsiteY10" fmla="*/ 0 h 275826"/>
                    <a:gd name="connsiteX0" fmla="*/ 0 w 1041400"/>
                    <a:gd name="connsiteY0" fmla="*/ 5080 h 272250"/>
                    <a:gd name="connsiteX1" fmla="*/ 22860 w 1041400"/>
                    <a:gd name="connsiteY1" fmla="*/ 124460 h 272250"/>
                    <a:gd name="connsiteX2" fmla="*/ 68580 w 1041400"/>
                    <a:gd name="connsiteY2" fmla="*/ 205740 h 272250"/>
                    <a:gd name="connsiteX3" fmla="*/ 177800 w 1041400"/>
                    <a:gd name="connsiteY3" fmla="*/ 251460 h 272250"/>
                    <a:gd name="connsiteX4" fmla="*/ 342900 w 1041400"/>
                    <a:gd name="connsiteY4" fmla="*/ 269240 h 272250"/>
                    <a:gd name="connsiteX5" fmla="*/ 546100 w 1041400"/>
                    <a:gd name="connsiteY5" fmla="*/ 271780 h 272250"/>
                    <a:gd name="connsiteX6" fmla="*/ 797560 w 1041400"/>
                    <a:gd name="connsiteY6" fmla="*/ 264160 h 272250"/>
                    <a:gd name="connsiteX7" fmla="*/ 955040 w 1041400"/>
                    <a:gd name="connsiteY7" fmla="*/ 218440 h 272250"/>
                    <a:gd name="connsiteX8" fmla="*/ 1023620 w 1041400"/>
                    <a:gd name="connsiteY8" fmla="*/ 109220 h 272250"/>
                    <a:gd name="connsiteX9" fmla="*/ 1041400 w 1041400"/>
                    <a:gd name="connsiteY9" fmla="*/ 0 h 272250"/>
                    <a:gd name="connsiteX10" fmla="*/ 1041400 w 1041400"/>
                    <a:gd name="connsiteY10" fmla="*/ 0 h 272250"/>
                    <a:gd name="connsiteX0" fmla="*/ 0 w 1042716"/>
                    <a:gd name="connsiteY0" fmla="*/ 12540 h 279710"/>
                    <a:gd name="connsiteX1" fmla="*/ 22860 w 1042716"/>
                    <a:gd name="connsiteY1" fmla="*/ 131920 h 279710"/>
                    <a:gd name="connsiteX2" fmla="*/ 68580 w 1042716"/>
                    <a:gd name="connsiteY2" fmla="*/ 213200 h 279710"/>
                    <a:gd name="connsiteX3" fmla="*/ 177800 w 1042716"/>
                    <a:gd name="connsiteY3" fmla="*/ 258920 h 279710"/>
                    <a:gd name="connsiteX4" fmla="*/ 342900 w 1042716"/>
                    <a:gd name="connsiteY4" fmla="*/ 276700 h 279710"/>
                    <a:gd name="connsiteX5" fmla="*/ 546100 w 1042716"/>
                    <a:gd name="connsiteY5" fmla="*/ 279240 h 279710"/>
                    <a:gd name="connsiteX6" fmla="*/ 797560 w 1042716"/>
                    <a:gd name="connsiteY6" fmla="*/ 271620 h 279710"/>
                    <a:gd name="connsiteX7" fmla="*/ 955040 w 1042716"/>
                    <a:gd name="connsiteY7" fmla="*/ 225900 h 279710"/>
                    <a:gd name="connsiteX8" fmla="*/ 1023620 w 1042716"/>
                    <a:gd name="connsiteY8" fmla="*/ 116680 h 279710"/>
                    <a:gd name="connsiteX9" fmla="*/ 1041400 w 1042716"/>
                    <a:gd name="connsiteY9" fmla="*/ 7460 h 279710"/>
                    <a:gd name="connsiteX10" fmla="*/ 1041400 w 1042716"/>
                    <a:gd name="connsiteY10" fmla="*/ 10000 h 27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16" h="279710">
                      <a:moveTo>
                        <a:pt x="0" y="12540"/>
                      </a:moveTo>
                      <a:cubicBezTo>
                        <a:pt x="846" y="57836"/>
                        <a:pt x="11430" y="98477"/>
                        <a:pt x="22860" y="131920"/>
                      </a:cubicBezTo>
                      <a:cubicBezTo>
                        <a:pt x="34290" y="165363"/>
                        <a:pt x="42757" y="192033"/>
                        <a:pt x="68580" y="213200"/>
                      </a:cubicBezTo>
                      <a:cubicBezTo>
                        <a:pt x="94403" y="234367"/>
                        <a:pt x="132080" y="248337"/>
                        <a:pt x="177800" y="258920"/>
                      </a:cubicBezTo>
                      <a:cubicBezTo>
                        <a:pt x="223520" y="269503"/>
                        <a:pt x="281517" y="273313"/>
                        <a:pt x="342900" y="276700"/>
                      </a:cubicBezTo>
                      <a:cubicBezTo>
                        <a:pt x="404283" y="280087"/>
                        <a:pt x="470323" y="280087"/>
                        <a:pt x="546100" y="279240"/>
                      </a:cubicBezTo>
                      <a:cubicBezTo>
                        <a:pt x="621877" y="278393"/>
                        <a:pt x="729403" y="280510"/>
                        <a:pt x="797560" y="271620"/>
                      </a:cubicBezTo>
                      <a:cubicBezTo>
                        <a:pt x="865717" y="262730"/>
                        <a:pt x="917363" y="251723"/>
                        <a:pt x="955040" y="225900"/>
                      </a:cubicBezTo>
                      <a:cubicBezTo>
                        <a:pt x="992717" y="200077"/>
                        <a:pt x="1009227" y="153087"/>
                        <a:pt x="1023620" y="116680"/>
                      </a:cubicBezTo>
                      <a:cubicBezTo>
                        <a:pt x="1038013" y="80273"/>
                        <a:pt x="1038437" y="25240"/>
                        <a:pt x="1041400" y="7460"/>
                      </a:cubicBezTo>
                      <a:cubicBezTo>
                        <a:pt x="1044363" y="-10320"/>
                        <a:pt x="1041400" y="9153"/>
                        <a:pt x="1041400" y="10000"/>
                      </a:cubicBezTo>
                    </a:path>
                  </a:pathLst>
                </a:custGeom>
                <a:noFill/>
                <a:ln w="85725" cap="flat" cmpd="sng" algn="ctr">
                  <a:solidFill>
                    <a:srgbClr val="9AAFCB">
                      <a:lumMod val="75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grpSp>
          <p:grpSp>
            <p:nvGrpSpPr>
              <p:cNvPr id="56" name="Gruppieren 52"/>
              <p:cNvGrpSpPr>
                <a:grpSpLocks/>
              </p:cNvGrpSpPr>
              <p:nvPr/>
            </p:nvGrpSpPr>
            <p:grpSpPr bwMode="auto">
              <a:xfrm>
                <a:off x="4833215" y="4936399"/>
                <a:ext cx="711200" cy="168333"/>
                <a:chOff x="3111500" y="1815407"/>
                <a:chExt cx="1042716" cy="283103"/>
              </a:xfrm>
            </p:grpSpPr>
            <p:grpSp>
              <p:nvGrpSpPr>
                <p:cNvPr id="64" name="Gruppieren 53"/>
                <p:cNvGrpSpPr>
                  <a:grpSpLocks/>
                </p:cNvGrpSpPr>
                <p:nvPr/>
              </p:nvGrpSpPr>
              <p:grpSpPr bwMode="auto">
                <a:xfrm>
                  <a:off x="3169920" y="1815407"/>
                  <a:ext cx="914711" cy="272696"/>
                  <a:chOff x="3169920" y="1830771"/>
                  <a:chExt cx="914711" cy="257331"/>
                </a:xfrm>
              </p:grpSpPr>
              <p:sp>
                <p:nvSpPr>
                  <p:cNvPr id="66" name="Freihandform 65"/>
                  <p:cNvSpPr/>
                  <p:nvPr/>
                </p:nvSpPr>
                <p:spPr bwMode="auto">
                  <a:xfrm>
                    <a:off x="3170008" y="1829735"/>
                    <a:ext cx="902651" cy="206540"/>
                  </a:xfrm>
                  <a:custGeom>
                    <a:avLst/>
                    <a:gdLst>
                      <a:gd name="connsiteX0" fmla="*/ 0 w 914711"/>
                      <a:gd name="connsiteY0" fmla="*/ 7620 h 205865"/>
                      <a:gd name="connsiteX1" fmla="*/ 22860 w 914711"/>
                      <a:gd name="connsiteY1" fmla="*/ 129540 h 205865"/>
                      <a:gd name="connsiteX2" fmla="*/ 114300 w 914711"/>
                      <a:gd name="connsiteY2" fmla="*/ 190500 h 205865"/>
                      <a:gd name="connsiteX3" fmla="*/ 449580 w 914711"/>
                      <a:gd name="connsiteY3" fmla="*/ 205740 h 205865"/>
                      <a:gd name="connsiteX4" fmla="*/ 800100 w 914711"/>
                      <a:gd name="connsiteY4" fmla="*/ 190500 h 205865"/>
                      <a:gd name="connsiteX5" fmla="*/ 899160 w 914711"/>
                      <a:gd name="connsiteY5" fmla="*/ 99060 h 205865"/>
                      <a:gd name="connsiteX6" fmla="*/ 914400 w 914711"/>
                      <a:gd name="connsiteY6" fmla="*/ 0 h 205865"/>
                      <a:gd name="connsiteX7" fmla="*/ 914400 w 914711"/>
                      <a:gd name="connsiteY7" fmla="*/ 0 h 2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711" h="205865">
                        <a:moveTo>
                          <a:pt x="0" y="7620"/>
                        </a:moveTo>
                        <a:cubicBezTo>
                          <a:pt x="1905" y="53340"/>
                          <a:pt x="3810" y="99060"/>
                          <a:pt x="22860" y="129540"/>
                        </a:cubicBezTo>
                        <a:cubicBezTo>
                          <a:pt x="41910" y="160020"/>
                          <a:pt x="43180" y="177800"/>
                          <a:pt x="114300" y="190500"/>
                        </a:cubicBezTo>
                        <a:cubicBezTo>
                          <a:pt x="185420" y="203200"/>
                          <a:pt x="335280" y="205740"/>
                          <a:pt x="449580" y="205740"/>
                        </a:cubicBezTo>
                        <a:cubicBezTo>
                          <a:pt x="563880" y="205740"/>
                          <a:pt x="725170" y="208280"/>
                          <a:pt x="800100" y="190500"/>
                        </a:cubicBezTo>
                        <a:cubicBezTo>
                          <a:pt x="875030" y="172720"/>
                          <a:pt x="880110" y="130810"/>
                          <a:pt x="899160" y="99060"/>
                        </a:cubicBezTo>
                        <a:cubicBezTo>
                          <a:pt x="918210" y="67310"/>
                          <a:pt x="914400" y="0"/>
                          <a:pt x="914400" y="0"/>
                        </a:cubicBezTo>
                        <a:lnTo>
                          <a:pt x="914400" y="0"/>
                        </a:lnTo>
                      </a:path>
                    </a:pathLst>
                  </a:custGeom>
                  <a:noFill/>
                  <a:ln w="53975" cap="flat" cmpd="sng" algn="ctr">
                    <a:solidFill>
                      <a:srgbClr val="FF6600">
                        <a:lumMod val="50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sp>
                <p:nvSpPr>
                  <p:cNvPr id="67" name="Rechteck 56"/>
                  <p:cNvSpPr>
                    <a:spLocks noChangeArrowheads="1"/>
                  </p:cNvSpPr>
                  <p:nvPr/>
                </p:nvSpPr>
                <p:spPr bwMode="auto">
                  <a:xfrm>
                    <a:off x="3322033" y="1983764"/>
                    <a:ext cx="47509"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sp>
                <p:nvSpPr>
                  <p:cNvPr id="68" name="Rechteck 57"/>
                  <p:cNvSpPr>
                    <a:spLocks noChangeArrowheads="1"/>
                  </p:cNvSpPr>
                  <p:nvPr/>
                </p:nvSpPr>
                <p:spPr bwMode="auto">
                  <a:xfrm>
                    <a:off x="3831952" y="1983764"/>
                    <a:ext cx="47507"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sp>
                <p:nvSpPr>
                  <p:cNvPr id="69" name="Rechteck 58"/>
                  <p:cNvSpPr>
                    <a:spLocks noChangeArrowheads="1"/>
                  </p:cNvSpPr>
                  <p:nvPr/>
                </p:nvSpPr>
                <p:spPr bwMode="auto">
                  <a:xfrm>
                    <a:off x="3578577" y="1983764"/>
                    <a:ext cx="47507"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grpSp>
            <p:sp>
              <p:nvSpPr>
                <p:cNvPr id="65" name="Freihandform 64"/>
                <p:cNvSpPr/>
                <p:nvPr/>
              </p:nvSpPr>
              <p:spPr bwMode="auto">
                <a:xfrm>
                  <a:off x="3112998" y="1814309"/>
                  <a:ext cx="1042008" cy="285648"/>
                </a:xfrm>
                <a:custGeom>
                  <a:avLst/>
                  <a:gdLst>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62660 w 1041400"/>
                    <a:gd name="connsiteY7" fmla="*/ 22606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22860 w 1041400"/>
                    <a:gd name="connsiteY1" fmla="*/ 12446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641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514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75826"/>
                    <a:gd name="connsiteX1" fmla="*/ 22860 w 1041400"/>
                    <a:gd name="connsiteY1" fmla="*/ 124460 h 275826"/>
                    <a:gd name="connsiteX2" fmla="*/ 68580 w 1041400"/>
                    <a:gd name="connsiteY2" fmla="*/ 205740 h 275826"/>
                    <a:gd name="connsiteX3" fmla="*/ 177800 w 1041400"/>
                    <a:gd name="connsiteY3" fmla="*/ 251460 h 275826"/>
                    <a:gd name="connsiteX4" fmla="*/ 342900 w 1041400"/>
                    <a:gd name="connsiteY4" fmla="*/ 269240 h 275826"/>
                    <a:gd name="connsiteX5" fmla="*/ 546100 w 1041400"/>
                    <a:gd name="connsiteY5" fmla="*/ 271780 h 275826"/>
                    <a:gd name="connsiteX6" fmla="*/ 797560 w 1041400"/>
                    <a:gd name="connsiteY6" fmla="*/ 271780 h 275826"/>
                    <a:gd name="connsiteX7" fmla="*/ 955040 w 1041400"/>
                    <a:gd name="connsiteY7" fmla="*/ 218440 h 275826"/>
                    <a:gd name="connsiteX8" fmla="*/ 1023620 w 1041400"/>
                    <a:gd name="connsiteY8" fmla="*/ 109220 h 275826"/>
                    <a:gd name="connsiteX9" fmla="*/ 1041400 w 1041400"/>
                    <a:gd name="connsiteY9" fmla="*/ 0 h 275826"/>
                    <a:gd name="connsiteX10" fmla="*/ 1041400 w 1041400"/>
                    <a:gd name="connsiteY10" fmla="*/ 0 h 275826"/>
                    <a:gd name="connsiteX0" fmla="*/ 0 w 1041400"/>
                    <a:gd name="connsiteY0" fmla="*/ 5080 h 272250"/>
                    <a:gd name="connsiteX1" fmla="*/ 22860 w 1041400"/>
                    <a:gd name="connsiteY1" fmla="*/ 124460 h 272250"/>
                    <a:gd name="connsiteX2" fmla="*/ 68580 w 1041400"/>
                    <a:gd name="connsiteY2" fmla="*/ 205740 h 272250"/>
                    <a:gd name="connsiteX3" fmla="*/ 177800 w 1041400"/>
                    <a:gd name="connsiteY3" fmla="*/ 251460 h 272250"/>
                    <a:gd name="connsiteX4" fmla="*/ 342900 w 1041400"/>
                    <a:gd name="connsiteY4" fmla="*/ 269240 h 272250"/>
                    <a:gd name="connsiteX5" fmla="*/ 546100 w 1041400"/>
                    <a:gd name="connsiteY5" fmla="*/ 271780 h 272250"/>
                    <a:gd name="connsiteX6" fmla="*/ 797560 w 1041400"/>
                    <a:gd name="connsiteY6" fmla="*/ 264160 h 272250"/>
                    <a:gd name="connsiteX7" fmla="*/ 955040 w 1041400"/>
                    <a:gd name="connsiteY7" fmla="*/ 218440 h 272250"/>
                    <a:gd name="connsiteX8" fmla="*/ 1023620 w 1041400"/>
                    <a:gd name="connsiteY8" fmla="*/ 109220 h 272250"/>
                    <a:gd name="connsiteX9" fmla="*/ 1041400 w 1041400"/>
                    <a:gd name="connsiteY9" fmla="*/ 0 h 272250"/>
                    <a:gd name="connsiteX10" fmla="*/ 1041400 w 1041400"/>
                    <a:gd name="connsiteY10" fmla="*/ 0 h 272250"/>
                    <a:gd name="connsiteX0" fmla="*/ 0 w 1042716"/>
                    <a:gd name="connsiteY0" fmla="*/ 12540 h 279710"/>
                    <a:gd name="connsiteX1" fmla="*/ 22860 w 1042716"/>
                    <a:gd name="connsiteY1" fmla="*/ 131920 h 279710"/>
                    <a:gd name="connsiteX2" fmla="*/ 68580 w 1042716"/>
                    <a:gd name="connsiteY2" fmla="*/ 213200 h 279710"/>
                    <a:gd name="connsiteX3" fmla="*/ 177800 w 1042716"/>
                    <a:gd name="connsiteY3" fmla="*/ 258920 h 279710"/>
                    <a:gd name="connsiteX4" fmla="*/ 342900 w 1042716"/>
                    <a:gd name="connsiteY4" fmla="*/ 276700 h 279710"/>
                    <a:gd name="connsiteX5" fmla="*/ 546100 w 1042716"/>
                    <a:gd name="connsiteY5" fmla="*/ 279240 h 279710"/>
                    <a:gd name="connsiteX6" fmla="*/ 797560 w 1042716"/>
                    <a:gd name="connsiteY6" fmla="*/ 271620 h 279710"/>
                    <a:gd name="connsiteX7" fmla="*/ 955040 w 1042716"/>
                    <a:gd name="connsiteY7" fmla="*/ 225900 h 279710"/>
                    <a:gd name="connsiteX8" fmla="*/ 1023620 w 1042716"/>
                    <a:gd name="connsiteY8" fmla="*/ 116680 h 279710"/>
                    <a:gd name="connsiteX9" fmla="*/ 1041400 w 1042716"/>
                    <a:gd name="connsiteY9" fmla="*/ 7460 h 279710"/>
                    <a:gd name="connsiteX10" fmla="*/ 1041400 w 1042716"/>
                    <a:gd name="connsiteY10" fmla="*/ 10000 h 27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16" h="279710">
                      <a:moveTo>
                        <a:pt x="0" y="12540"/>
                      </a:moveTo>
                      <a:cubicBezTo>
                        <a:pt x="846" y="57836"/>
                        <a:pt x="11430" y="98477"/>
                        <a:pt x="22860" y="131920"/>
                      </a:cubicBezTo>
                      <a:cubicBezTo>
                        <a:pt x="34290" y="165363"/>
                        <a:pt x="42757" y="192033"/>
                        <a:pt x="68580" y="213200"/>
                      </a:cubicBezTo>
                      <a:cubicBezTo>
                        <a:pt x="94403" y="234367"/>
                        <a:pt x="132080" y="248337"/>
                        <a:pt x="177800" y="258920"/>
                      </a:cubicBezTo>
                      <a:cubicBezTo>
                        <a:pt x="223520" y="269503"/>
                        <a:pt x="281517" y="273313"/>
                        <a:pt x="342900" y="276700"/>
                      </a:cubicBezTo>
                      <a:cubicBezTo>
                        <a:pt x="404283" y="280087"/>
                        <a:pt x="470323" y="280087"/>
                        <a:pt x="546100" y="279240"/>
                      </a:cubicBezTo>
                      <a:cubicBezTo>
                        <a:pt x="621877" y="278393"/>
                        <a:pt x="729403" y="280510"/>
                        <a:pt x="797560" y="271620"/>
                      </a:cubicBezTo>
                      <a:cubicBezTo>
                        <a:pt x="865717" y="262730"/>
                        <a:pt x="917363" y="251723"/>
                        <a:pt x="955040" y="225900"/>
                      </a:cubicBezTo>
                      <a:cubicBezTo>
                        <a:pt x="992717" y="200077"/>
                        <a:pt x="1009227" y="153087"/>
                        <a:pt x="1023620" y="116680"/>
                      </a:cubicBezTo>
                      <a:cubicBezTo>
                        <a:pt x="1038013" y="80273"/>
                        <a:pt x="1038437" y="25240"/>
                        <a:pt x="1041400" y="7460"/>
                      </a:cubicBezTo>
                      <a:cubicBezTo>
                        <a:pt x="1044363" y="-10320"/>
                        <a:pt x="1041400" y="9153"/>
                        <a:pt x="1041400" y="10000"/>
                      </a:cubicBezTo>
                    </a:path>
                  </a:pathLst>
                </a:custGeom>
                <a:noFill/>
                <a:ln w="85725" cap="flat" cmpd="sng" algn="ctr">
                  <a:solidFill>
                    <a:srgbClr val="9AAFCB">
                      <a:lumMod val="75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grpSp>
          <p:sp>
            <p:nvSpPr>
              <p:cNvPr id="57" name="Rechteck 59"/>
              <p:cNvSpPr>
                <a:spLocks noChangeArrowheads="1"/>
              </p:cNvSpPr>
              <p:nvPr/>
            </p:nvSpPr>
            <p:spPr bwMode="auto">
              <a:xfrm>
                <a:off x="2760417" y="4296070"/>
                <a:ext cx="3331075" cy="66835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sp>
            <p:nvSpPr>
              <p:cNvPr id="58" name="Rechteck 60"/>
              <p:cNvSpPr>
                <a:spLocks noChangeArrowheads="1"/>
              </p:cNvSpPr>
              <p:nvPr/>
            </p:nvSpPr>
            <p:spPr bwMode="auto">
              <a:xfrm>
                <a:off x="2425582" y="5504837"/>
                <a:ext cx="3955380" cy="683791"/>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a:solidFill>
                    <a:srgbClr val="000000"/>
                  </a:solidFill>
                </a:endParaRPr>
              </a:p>
            </p:txBody>
          </p:sp>
          <p:sp>
            <p:nvSpPr>
              <p:cNvPr id="59" name="Textfeld 63"/>
              <p:cNvSpPr txBox="1">
                <a:spLocks noChangeArrowheads="1"/>
              </p:cNvSpPr>
              <p:nvPr/>
            </p:nvSpPr>
            <p:spPr bwMode="auto">
              <a:xfrm>
                <a:off x="3088771" y="5615125"/>
                <a:ext cx="2438900" cy="46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auto" hangingPunct="1">
                  <a:spcBef>
                    <a:spcPts val="0"/>
                  </a:spcBef>
                  <a:spcAft>
                    <a:spcPts val="0"/>
                  </a:spcAft>
                  <a:defRPr/>
                </a:pPr>
                <a:r>
                  <a:rPr lang="de-DE" altLang="de-DE" kern="0" dirty="0">
                    <a:solidFill>
                      <a:srgbClr val="000000"/>
                    </a:solidFill>
                  </a:rPr>
                  <a:t>Module Substrate</a:t>
                </a:r>
              </a:p>
            </p:txBody>
          </p:sp>
          <p:sp>
            <p:nvSpPr>
              <p:cNvPr id="60" name="Textfeld 65"/>
              <p:cNvSpPr txBox="1">
                <a:spLocks noChangeArrowheads="1"/>
              </p:cNvSpPr>
              <p:nvPr/>
            </p:nvSpPr>
            <p:spPr bwMode="auto">
              <a:xfrm>
                <a:off x="3764924" y="4399742"/>
                <a:ext cx="1319900" cy="4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auto" hangingPunct="1">
                  <a:spcBef>
                    <a:spcPts val="0"/>
                  </a:spcBef>
                  <a:spcAft>
                    <a:spcPts val="0"/>
                  </a:spcAft>
                  <a:defRPr/>
                </a:pPr>
                <a:r>
                  <a:rPr lang="de-DE" altLang="de-DE" kern="0" dirty="0">
                    <a:solidFill>
                      <a:srgbClr val="000000"/>
                    </a:solidFill>
                  </a:rPr>
                  <a:t>HF Filter</a:t>
                </a:r>
              </a:p>
            </p:txBody>
          </p:sp>
          <p:sp>
            <p:nvSpPr>
              <p:cNvPr id="61" name="Textfeld 69"/>
              <p:cNvSpPr txBox="1">
                <a:spLocks noChangeArrowheads="1"/>
              </p:cNvSpPr>
              <p:nvPr/>
            </p:nvSpPr>
            <p:spPr bwMode="auto">
              <a:xfrm>
                <a:off x="1788313" y="3665217"/>
                <a:ext cx="185780" cy="39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sz="2000" kern="0" dirty="0">
                  <a:solidFill>
                    <a:srgbClr val="000000"/>
                  </a:solidFill>
                </a:endParaRPr>
              </a:p>
            </p:txBody>
          </p:sp>
          <p:sp>
            <p:nvSpPr>
              <p:cNvPr id="62" name="Textfeld 71"/>
              <p:cNvSpPr txBox="1">
                <a:spLocks noChangeArrowheads="1"/>
              </p:cNvSpPr>
              <p:nvPr/>
            </p:nvSpPr>
            <p:spPr bwMode="auto">
              <a:xfrm>
                <a:off x="3252949" y="3720362"/>
                <a:ext cx="2806139" cy="4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auto" hangingPunct="1">
                  <a:spcBef>
                    <a:spcPts val="0"/>
                  </a:spcBef>
                  <a:spcAft>
                    <a:spcPts val="0"/>
                  </a:spcAft>
                  <a:defRPr/>
                </a:pPr>
                <a:r>
                  <a:rPr lang="de-DE" altLang="de-DE" kern="0" dirty="0">
                    <a:solidFill>
                      <a:srgbClr val="000000"/>
                    </a:solidFill>
                  </a:rPr>
                  <a:t>Copper Pillar Bumps</a:t>
                </a:r>
              </a:p>
            </p:txBody>
          </p:sp>
          <p:cxnSp>
            <p:nvCxnSpPr>
              <p:cNvPr id="63" name="Gerade Verbindung mit Pfeil 72"/>
              <p:cNvCxnSpPr>
                <a:cxnSpLocks noChangeShapeType="1"/>
              </p:cNvCxnSpPr>
              <p:nvPr/>
            </p:nvCxnSpPr>
            <p:spPr bwMode="auto">
              <a:xfrm>
                <a:off x="5101950" y="4103920"/>
                <a:ext cx="713643" cy="997637"/>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uppieren 99"/>
            <p:cNvGrpSpPr>
              <a:grpSpLocks/>
            </p:cNvGrpSpPr>
            <p:nvPr/>
          </p:nvGrpSpPr>
          <p:grpSpPr bwMode="auto">
            <a:xfrm>
              <a:off x="3518803" y="4961166"/>
              <a:ext cx="341089" cy="0"/>
              <a:chOff x="1975867" y="1202609"/>
              <a:chExt cx="341089" cy="0"/>
            </a:xfrm>
          </p:grpSpPr>
          <p:cxnSp>
            <p:nvCxnSpPr>
              <p:cNvPr id="46" name="Gerade Verbindung 100"/>
              <p:cNvCxnSpPr>
                <a:cxnSpLocks noChangeShapeType="1"/>
              </p:cNvCxnSpPr>
              <p:nvPr/>
            </p:nvCxnSpPr>
            <p:spPr bwMode="auto">
              <a:xfrm>
                <a:off x="197586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101"/>
              <p:cNvCxnSpPr>
                <a:cxnSpLocks noChangeShapeType="1"/>
              </p:cNvCxnSpPr>
              <p:nvPr/>
            </p:nvCxnSpPr>
            <p:spPr bwMode="auto">
              <a:xfrm>
                <a:off x="2071149"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102"/>
              <p:cNvCxnSpPr>
                <a:cxnSpLocks noChangeShapeType="1"/>
              </p:cNvCxnSpPr>
              <p:nvPr/>
            </p:nvCxnSpPr>
            <p:spPr bwMode="auto">
              <a:xfrm>
                <a:off x="216541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103"/>
              <p:cNvCxnSpPr>
                <a:cxnSpLocks noChangeShapeType="1"/>
              </p:cNvCxnSpPr>
              <p:nvPr/>
            </p:nvCxnSpPr>
            <p:spPr bwMode="auto">
              <a:xfrm>
                <a:off x="2260192"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 name="Gerade Verbindung 104"/>
            <p:cNvCxnSpPr>
              <a:cxnSpLocks noChangeShapeType="1"/>
            </p:cNvCxnSpPr>
            <p:nvPr/>
          </p:nvCxnSpPr>
          <p:spPr bwMode="auto">
            <a:xfrm flipV="1">
              <a:off x="2830672" y="4961166"/>
              <a:ext cx="656788" cy="1118"/>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105"/>
            <p:cNvCxnSpPr>
              <a:cxnSpLocks noChangeShapeType="1"/>
            </p:cNvCxnSpPr>
            <p:nvPr/>
          </p:nvCxnSpPr>
          <p:spPr bwMode="auto">
            <a:xfrm>
              <a:off x="3890848" y="4961244"/>
              <a:ext cx="381001"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3" name="Gruppieren 106"/>
            <p:cNvGrpSpPr>
              <a:grpSpLocks/>
            </p:cNvGrpSpPr>
            <p:nvPr/>
          </p:nvGrpSpPr>
          <p:grpSpPr bwMode="auto">
            <a:xfrm>
              <a:off x="4259280" y="4961088"/>
              <a:ext cx="341089" cy="0"/>
              <a:chOff x="1975867" y="1202609"/>
              <a:chExt cx="341089" cy="0"/>
            </a:xfrm>
          </p:grpSpPr>
          <p:cxnSp>
            <p:nvCxnSpPr>
              <p:cNvPr id="42" name="Gerade Verbindung 107"/>
              <p:cNvCxnSpPr>
                <a:cxnSpLocks noChangeShapeType="1"/>
              </p:cNvCxnSpPr>
              <p:nvPr/>
            </p:nvCxnSpPr>
            <p:spPr bwMode="auto">
              <a:xfrm>
                <a:off x="197586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108"/>
              <p:cNvCxnSpPr>
                <a:cxnSpLocks noChangeShapeType="1"/>
              </p:cNvCxnSpPr>
              <p:nvPr/>
            </p:nvCxnSpPr>
            <p:spPr bwMode="auto">
              <a:xfrm>
                <a:off x="2071149"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109"/>
              <p:cNvCxnSpPr>
                <a:cxnSpLocks noChangeShapeType="1"/>
              </p:cNvCxnSpPr>
              <p:nvPr/>
            </p:nvCxnSpPr>
            <p:spPr bwMode="auto">
              <a:xfrm>
                <a:off x="216541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110"/>
              <p:cNvCxnSpPr>
                <a:cxnSpLocks noChangeShapeType="1"/>
              </p:cNvCxnSpPr>
              <p:nvPr/>
            </p:nvCxnSpPr>
            <p:spPr bwMode="auto">
              <a:xfrm>
                <a:off x="2260192"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 name="Gerade Verbindung 111"/>
            <p:cNvCxnSpPr>
              <a:cxnSpLocks noChangeShapeType="1"/>
            </p:cNvCxnSpPr>
            <p:nvPr/>
          </p:nvCxnSpPr>
          <p:spPr bwMode="auto">
            <a:xfrm>
              <a:off x="4631325" y="4961166"/>
              <a:ext cx="381001"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6" name="Gruppieren 112"/>
            <p:cNvGrpSpPr>
              <a:grpSpLocks/>
            </p:cNvGrpSpPr>
            <p:nvPr/>
          </p:nvGrpSpPr>
          <p:grpSpPr bwMode="auto">
            <a:xfrm>
              <a:off x="5035659" y="4961166"/>
              <a:ext cx="341089" cy="0"/>
              <a:chOff x="1975867" y="1202609"/>
              <a:chExt cx="341089" cy="0"/>
            </a:xfrm>
          </p:grpSpPr>
          <p:cxnSp>
            <p:nvCxnSpPr>
              <p:cNvPr id="38" name="Gerade Verbindung 113"/>
              <p:cNvCxnSpPr>
                <a:cxnSpLocks noChangeShapeType="1"/>
              </p:cNvCxnSpPr>
              <p:nvPr/>
            </p:nvCxnSpPr>
            <p:spPr bwMode="auto">
              <a:xfrm>
                <a:off x="197586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114"/>
              <p:cNvCxnSpPr>
                <a:cxnSpLocks noChangeShapeType="1"/>
              </p:cNvCxnSpPr>
              <p:nvPr/>
            </p:nvCxnSpPr>
            <p:spPr bwMode="auto">
              <a:xfrm>
                <a:off x="2071149"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115"/>
              <p:cNvCxnSpPr>
                <a:cxnSpLocks noChangeShapeType="1"/>
              </p:cNvCxnSpPr>
              <p:nvPr/>
            </p:nvCxnSpPr>
            <p:spPr bwMode="auto">
              <a:xfrm>
                <a:off x="216541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116"/>
              <p:cNvCxnSpPr>
                <a:cxnSpLocks noChangeShapeType="1"/>
              </p:cNvCxnSpPr>
              <p:nvPr/>
            </p:nvCxnSpPr>
            <p:spPr bwMode="auto">
              <a:xfrm>
                <a:off x="2260192"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 name="Gerade Verbindung 117"/>
            <p:cNvCxnSpPr>
              <a:cxnSpLocks noChangeShapeType="1"/>
            </p:cNvCxnSpPr>
            <p:nvPr/>
          </p:nvCxnSpPr>
          <p:spPr bwMode="auto">
            <a:xfrm>
              <a:off x="5407704" y="4961244"/>
              <a:ext cx="627971" cy="208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44784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856984" cy="477838"/>
          </a:xfrm>
        </p:spPr>
        <p:txBody>
          <a:bodyPr>
            <a:normAutofit fontScale="85000" lnSpcReduction="10000"/>
          </a:bodyPr>
          <a:lstStyle/>
          <a:p>
            <a:pPr marL="0" indent="0" algn="l" defTabSz="457200">
              <a:spcBef>
                <a:spcPts val="768"/>
              </a:spcBef>
              <a:buNone/>
            </a:pPr>
            <a:r>
              <a:rPr lang="de-DE" dirty="0">
                <a:solidFill>
                  <a:srgbClr val="DC052D"/>
                </a:solidFill>
              </a:rPr>
              <a:t>Applied Research: Engineering </a:t>
            </a:r>
            <a:r>
              <a:rPr lang="de-DE" dirty="0" err="1">
                <a:solidFill>
                  <a:srgbClr val="DC052D"/>
                </a:solidFill>
              </a:rPr>
              <a:t>of</a:t>
            </a:r>
            <a:r>
              <a:rPr lang="de-DE" dirty="0">
                <a:solidFill>
                  <a:srgbClr val="DC052D"/>
                </a:solidFill>
              </a:rPr>
              <a:t> </a:t>
            </a:r>
            <a:r>
              <a:rPr lang="de-DE" dirty="0" err="1">
                <a:solidFill>
                  <a:srgbClr val="DC052D"/>
                </a:solidFill>
              </a:rPr>
              <a:t>Complex</a:t>
            </a:r>
            <a:r>
              <a:rPr lang="de-DE" dirty="0">
                <a:solidFill>
                  <a:srgbClr val="DC052D"/>
                </a:solidFill>
              </a:rPr>
              <a:t> Systems</a:t>
            </a:r>
            <a:endParaRPr lang="de-DE" sz="3200" b="1" i="0" dirty="0">
              <a:solidFill>
                <a:srgbClr val="DC052D"/>
              </a:solidFill>
              <a:latin typeface="Arial"/>
              <a:ea typeface="+mn-ea"/>
              <a:cs typeface="Arial"/>
            </a:endParaRPr>
          </a:p>
        </p:txBody>
      </p:sp>
      <p:sp>
        <p:nvSpPr>
          <p:cNvPr id="9" name="Freihandform 8"/>
          <p:cNvSpPr/>
          <p:nvPr/>
        </p:nvSpPr>
        <p:spPr>
          <a:xfrm>
            <a:off x="4956175" y="1238250"/>
            <a:ext cx="4187825" cy="43878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marL="357188" indent="-357188" eaLnBrk="1" hangingPunct="1">
              <a:lnSpc>
                <a:spcPct val="105000"/>
              </a:lnSpc>
              <a:spcBef>
                <a:spcPts val="600"/>
              </a:spcBef>
              <a:buClr>
                <a:srgbClr val="D20132"/>
              </a:buClr>
              <a:buSzPct val="100000"/>
              <a:buFont typeface="Webdings" pitchFamily="18"/>
              <a:buChar char=""/>
              <a:defRPr/>
            </a:pPr>
            <a:r>
              <a:rPr lang="de-DE" sz="1600" dirty="0" err="1">
                <a:solidFill>
                  <a:srgbClr val="000000">
                    <a:lumMod val="95000"/>
                    <a:lumOff val="5000"/>
                  </a:srgbClr>
                </a:solidFill>
                <a:latin typeface="Arial" charset="0"/>
              </a:rPr>
              <a:t>Entering</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new</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technologies</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involves</a:t>
            </a:r>
            <a:r>
              <a:rPr lang="de-DE" sz="1600" dirty="0">
                <a:solidFill>
                  <a:srgbClr val="000000">
                    <a:lumMod val="95000"/>
                    <a:lumOff val="5000"/>
                  </a:srgbClr>
                </a:solidFill>
                <a:latin typeface="Arial" charset="0"/>
              </a:rPr>
              <a:t>:</a:t>
            </a: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Large </a:t>
            </a:r>
            <a:r>
              <a:rPr lang="de-DE" sz="1600" dirty="0" err="1">
                <a:solidFill>
                  <a:srgbClr val="000000">
                    <a:lumMod val="95000"/>
                    <a:lumOff val="5000"/>
                  </a:srgbClr>
                </a:solidFill>
                <a:latin typeface="Arial" charset="0"/>
              </a:rPr>
              <a:t>amount</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of</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unknown</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solutions</a:t>
            </a:r>
            <a:endParaRPr lang="de-DE" sz="1600" dirty="0">
              <a:solidFill>
                <a:srgbClr val="000000">
                  <a:lumMod val="95000"/>
                  <a:lumOff val="5000"/>
                </a:srgbClr>
              </a:solidFill>
              <a:latin typeface="Arial" charset="0"/>
            </a:endParaRP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Lack </a:t>
            </a:r>
            <a:r>
              <a:rPr lang="de-DE" sz="1600" dirty="0" err="1">
                <a:solidFill>
                  <a:srgbClr val="000000">
                    <a:lumMod val="95000"/>
                    <a:lumOff val="5000"/>
                  </a:srgbClr>
                </a:solidFill>
                <a:latin typeface="Arial" charset="0"/>
              </a:rPr>
              <a:t>of</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proof-of-concept</a:t>
            </a:r>
            <a:r>
              <a:rPr lang="de-DE" sz="1600" dirty="0">
                <a:solidFill>
                  <a:srgbClr val="000000">
                    <a:lumMod val="95000"/>
                    <a:lumOff val="5000"/>
                  </a:srgbClr>
                </a:solidFill>
                <a:latin typeface="Arial" charset="0"/>
              </a:rPr>
              <a:t>“</a:t>
            </a:r>
          </a:p>
          <a:p>
            <a:pPr marL="357188" indent="-357188" eaLnBrk="1" hangingPunct="1">
              <a:lnSpc>
                <a:spcPct val="105000"/>
              </a:lnSpc>
              <a:spcBef>
                <a:spcPts val="600"/>
              </a:spcBef>
              <a:buClr>
                <a:srgbClr val="D20132"/>
              </a:buClr>
              <a:buSzPct val="100000"/>
              <a:buFont typeface="Webdings" pitchFamily="18"/>
              <a:buChar char=""/>
              <a:defRPr/>
            </a:pPr>
            <a:r>
              <a:rPr lang="de-DE" sz="1600" dirty="0" err="1">
                <a:solidFill>
                  <a:srgbClr val="000000">
                    <a:lumMod val="95000"/>
                    <a:lumOff val="5000"/>
                  </a:srgbClr>
                </a:solidFill>
                <a:latin typeface="Arial" charset="0"/>
              </a:rPr>
              <a:t>Extending</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the</a:t>
            </a:r>
            <a:r>
              <a:rPr lang="de-DE" sz="1600" dirty="0">
                <a:solidFill>
                  <a:srgbClr val="000000">
                    <a:lumMod val="95000"/>
                    <a:lumOff val="5000"/>
                  </a:srgbClr>
                </a:solidFill>
                <a:latin typeface="Arial" charset="0"/>
              </a:rPr>
              <a:t> V-Model </a:t>
            </a:r>
            <a:r>
              <a:rPr lang="de-DE" sz="1600" dirty="0" err="1">
                <a:solidFill>
                  <a:srgbClr val="000000">
                    <a:lumMod val="95000"/>
                    <a:lumOff val="5000"/>
                  </a:srgbClr>
                </a:solidFill>
                <a:latin typeface="Arial" charset="0"/>
              </a:rPr>
              <a:t>allows</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to</a:t>
            </a:r>
            <a:r>
              <a:rPr lang="de-DE" sz="1600" dirty="0">
                <a:solidFill>
                  <a:srgbClr val="000000">
                    <a:lumMod val="95000"/>
                    <a:lumOff val="5000"/>
                  </a:srgbClr>
                </a:solidFill>
                <a:latin typeface="Arial" charset="0"/>
              </a:rPr>
              <a:t> manage </a:t>
            </a:r>
            <a:r>
              <a:rPr lang="de-DE" sz="1600" dirty="0" err="1">
                <a:solidFill>
                  <a:srgbClr val="000000">
                    <a:lumMod val="95000"/>
                    <a:lumOff val="5000"/>
                  </a:srgbClr>
                </a:solidFill>
                <a:latin typeface="Arial" charset="0"/>
              </a:rPr>
              <a:t>related</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uncertainties</a:t>
            </a:r>
            <a:endParaRPr lang="de-DE" sz="1600" dirty="0">
              <a:solidFill>
                <a:srgbClr val="000000">
                  <a:lumMod val="95000"/>
                  <a:lumOff val="5000"/>
                </a:srgbClr>
              </a:solidFill>
              <a:latin typeface="Arial" charset="0"/>
            </a:endParaRPr>
          </a:p>
          <a:p>
            <a:pPr marL="357188" indent="-357188" eaLnBrk="1" hangingPunct="1">
              <a:lnSpc>
                <a:spcPct val="105000"/>
              </a:lnSpc>
              <a:spcBef>
                <a:spcPts val="600"/>
              </a:spcBef>
              <a:buClr>
                <a:srgbClr val="D20132"/>
              </a:buClr>
              <a:buSzPct val="100000"/>
              <a:buFont typeface="Webdings" pitchFamily="18"/>
              <a:buChar char=""/>
              <a:defRPr/>
            </a:pPr>
            <a:r>
              <a:rPr lang="de-DE" sz="1600" dirty="0">
                <a:solidFill>
                  <a:srgbClr val="000000">
                    <a:lumMod val="95000"/>
                    <a:lumOff val="5000"/>
                  </a:srgbClr>
                </a:solidFill>
                <a:latin typeface="Arial" charset="0"/>
              </a:rPr>
              <a:t>„</a:t>
            </a:r>
            <a:r>
              <a:rPr lang="de-DE" sz="1600" dirty="0" err="1">
                <a:solidFill>
                  <a:srgbClr val="000000">
                    <a:lumMod val="95000"/>
                    <a:lumOff val="5000"/>
                  </a:srgbClr>
                </a:solidFill>
                <a:latin typeface="Arial" charset="0"/>
              </a:rPr>
              <a:t>Hyper</a:t>
            </a:r>
            <a:r>
              <a:rPr lang="de-DE" sz="1600" dirty="0">
                <a:solidFill>
                  <a:srgbClr val="000000">
                    <a:lumMod val="95000"/>
                    <a:lumOff val="5000"/>
                  </a:srgbClr>
                </a:solidFill>
                <a:latin typeface="Arial" charset="0"/>
              </a:rPr>
              <a:t> Space Exploration“ </a:t>
            </a:r>
            <a:r>
              <a:rPr lang="de-DE" sz="1600" dirty="0" err="1">
                <a:solidFill>
                  <a:srgbClr val="000000">
                    <a:lumMod val="95000"/>
                    <a:lumOff val="5000"/>
                  </a:srgbClr>
                </a:solidFill>
                <a:latin typeface="Arial" charset="0"/>
              </a:rPr>
              <a:t>is</a:t>
            </a:r>
            <a:r>
              <a:rPr lang="de-DE" sz="1600" dirty="0">
                <a:solidFill>
                  <a:srgbClr val="000000">
                    <a:lumMod val="95000"/>
                    <a:lumOff val="5000"/>
                  </a:srgbClr>
                </a:solidFill>
                <a:latin typeface="Arial" charset="0"/>
              </a:rPr>
              <a:t> a multi-</a:t>
            </a:r>
            <a:r>
              <a:rPr lang="de-DE" sz="1600" dirty="0" err="1">
                <a:solidFill>
                  <a:srgbClr val="000000">
                    <a:lumMod val="95000"/>
                    <a:lumOff val="5000"/>
                  </a:srgbClr>
                </a:solidFill>
                <a:latin typeface="Arial" charset="0"/>
              </a:rPr>
              <a:t>criterial</a:t>
            </a:r>
            <a:r>
              <a:rPr lang="de-DE" sz="1600" dirty="0">
                <a:solidFill>
                  <a:srgbClr val="000000">
                    <a:lumMod val="95000"/>
                    <a:lumOff val="5000"/>
                  </a:srgbClr>
                </a:solidFill>
                <a:latin typeface="Arial" charset="0"/>
              </a:rPr>
              <a:t> trade-off-analysis </a:t>
            </a:r>
            <a:r>
              <a:rPr lang="de-DE" sz="1600" dirty="0" err="1">
                <a:solidFill>
                  <a:srgbClr val="000000">
                    <a:lumMod val="95000"/>
                    <a:lumOff val="5000"/>
                  </a:srgbClr>
                </a:solidFill>
                <a:latin typeface="Arial" charset="0"/>
              </a:rPr>
              <a:t>making</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use</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of</a:t>
            </a:r>
            <a:r>
              <a:rPr lang="de-DE" sz="1600" dirty="0">
                <a:solidFill>
                  <a:srgbClr val="000000">
                    <a:lumMod val="95000"/>
                    <a:lumOff val="5000"/>
                  </a:srgbClr>
                </a:solidFill>
                <a:latin typeface="Arial" charset="0"/>
              </a:rPr>
              <a:t>:</a:t>
            </a: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Design </a:t>
            </a:r>
            <a:r>
              <a:rPr lang="de-DE" sz="1600" dirty="0" err="1">
                <a:solidFill>
                  <a:srgbClr val="000000">
                    <a:lumMod val="95000"/>
                    <a:lumOff val="5000"/>
                  </a:srgbClr>
                </a:solidFill>
                <a:latin typeface="Arial" charset="0"/>
              </a:rPr>
              <a:t>of</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virtual</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experiment</a:t>
            </a:r>
            <a:endParaRPr lang="de-DE" sz="1600" dirty="0">
              <a:solidFill>
                <a:srgbClr val="000000">
                  <a:lumMod val="95000"/>
                  <a:lumOff val="5000"/>
                </a:srgbClr>
              </a:solidFill>
              <a:latin typeface="Arial" charset="0"/>
            </a:endParaRP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Surrogate </a:t>
            </a:r>
            <a:r>
              <a:rPr lang="de-DE" sz="1600" dirty="0" err="1">
                <a:solidFill>
                  <a:srgbClr val="000000">
                    <a:lumMod val="95000"/>
                    <a:lumOff val="5000"/>
                  </a:srgbClr>
                </a:solidFill>
                <a:latin typeface="Arial" charset="0"/>
              </a:rPr>
              <a:t>modelling</a:t>
            </a:r>
            <a:endParaRPr lang="de-DE" sz="1600" dirty="0">
              <a:solidFill>
                <a:srgbClr val="000000">
                  <a:lumMod val="95000"/>
                  <a:lumOff val="5000"/>
                </a:srgbClr>
              </a:solidFill>
              <a:latin typeface="Arial" charset="0"/>
            </a:endParaRP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Model-</a:t>
            </a:r>
            <a:r>
              <a:rPr lang="de-DE" sz="1600" dirty="0" err="1">
                <a:solidFill>
                  <a:srgbClr val="000000">
                    <a:lumMod val="95000"/>
                    <a:lumOff val="5000"/>
                  </a:srgbClr>
                </a:solidFill>
                <a:latin typeface="Arial" charset="0"/>
              </a:rPr>
              <a:t>driven</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system</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optimization</a:t>
            </a:r>
            <a:endParaRPr lang="de-DE" sz="1600" dirty="0">
              <a:solidFill>
                <a:srgbClr val="000000">
                  <a:lumMod val="95000"/>
                  <a:lumOff val="5000"/>
                </a:srgbClr>
              </a:solidFill>
              <a:latin typeface="Arial" charset="0"/>
            </a:endParaRPr>
          </a:p>
          <a:p>
            <a:pPr marL="357188" indent="-357188" eaLnBrk="1" hangingPunct="1">
              <a:lnSpc>
                <a:spcPct val="105000"/>
              </a:lnSpc>
              <a:spcBef>
                <a:spcPts val="600"/>
              </a:spcBef>
              <a:buClr>
                <a:srgbClr val="D20132"/>
              </a:buClr>
              <a:buSzPct val="100000"/>
              <a:buFont typeface="Webdings" pitchFamily="18"/>
              <a:buChar char=""/>
              <a:defRPr/>
            </a:pPr>
            <a:r>
              <a:rPr lang="de-DE" sz="1600" dirty="0" err="1">
                <a:solidFill>
                  <a:srgbClr val="000000">
                    <a:lumMod val="95000"/>
                    <a:lumOff val="5000"/>
                  </a:srgbClr>
                </a:solidFill>
                <a:latin typeface="Arial" charset="0"/>
              </a:rPr>
              <a:t>Our</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applications</a:t>
            </a:r>
            <a:r>
              <a:rPr lang="de-DE" sz="1600" dirty="0">
                <a:solidFill>
                  <a:srgbClr val="000000">
                    <a:lumMod val="95000"/>
                    <a:lumOff val="5000"/>
                  </a:srgbClr>
                </a:solidFill>
                <a:latin typeface="Arial" charset="0"/>
              </a:rPr>
              <a:t>:</a:t>
            </a: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err="1">
                <a:solidFill>
                  <a:srgbClr val="000000">
                    <a:lumMod val="95000"/>
                    <a:lumOff val="5000"/>
                  </a:srgbClr>
                </a:solidFill>
                <a:latin typeface="Arial" charset="0"/>
              </a:rPr>
              <a:t>Sustainable</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energy</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systems</a:t>
            </a:r>
            <a:endParaRPr lang="de-DE" sz="1600" dirty="0">
              <a:solidFill>
                <a:srgbClr val="000000">
                  <a:lumMod val="95000"/>
                  <a:lumOff val="5000"/>
                </a:srgbClr>
              </a:solidFill>
              <a:latin typeface="Arial" charset="0"/>
            </a:endParaRP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Automotive top-level design (FEVs)</a:t>
            </a: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err="1">
                <a:solidFill>
                  <a:srgbClr val="000000">
                    <a:lumMod val="95000"/>
                    <a:lumOff val="5000"/>
                  </a:srgbClr>
                </a:solidFill>
                <a:latin typeface="Arial" charset="0"/>
              </a:rPr>
              <a:t>Complex</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Controler</a:t>
            </a:r>
            <a:r>
              <a:rPr lang="de-DE" sz="1600" dirty="0">
                <a:solidFill>
                  <a:srgbClr val="000000">
                    <a:lumMod val="95000"/>
                    <a:lumOff val="5000"/>
                  </a:srgbClr>
                </a:solidFill>
                <a:latin typeface="Arial" charset="0"/>
              </a:rPr>
              <a:t> Design</a:t>
            </a:r>
          </a:p>
        </p:txBody>
      </p:sp>
      <p:pic>
        <p:nvPicPr>
          <p:cNvPr id="13" name="Grafik 20"/>
          <p:cNvPicPr>
            <a:picLocks noChangeAspect="1"/>
          </p:cNvPicPr>
          <p:nvPr/>
        </p:nvPicPr>
        <p:blipFill>
          <a:blip r:embed="rId3">
            <a:extLst>
              <a:ext uri="{28A0092B-C50C-407E-A947-70E740481C1C}">
                <a14:useLocalDpi xmlns:a14="http://schemas.microsoft.com/office/drawing/2010/main" val="0"/>
              </a:ext>
            </a:extLst>
          </a:blip>
          <a:srcRect r="1894"/>
          <a:stretch>
            <a:fillRect/>
          </a:stretch>
        </p:blipFill>
        <p:spPr bwMode="auto">
          <a:xfrm>
            <a:off x="192110" y="1061942"/>
            <a:ext cx="472440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800" y="2541588"/>
            <a:ext cx="17145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9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2338" y="4243388"/>
            <a:ext cx="273685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2338" y="2687638"/>
            <a:ext cx="27368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25"/>
          <p:cNvSpPr txBox="1">
            <a:spLocks noChangeArrowheads="1"/>
          </p:cNvSpPr>
          <p:nvPr/>
        </p:nvSpPr>
        <p:spPr bwMode="auto">
          <a:xfrm>
            <a:off x="6948264" y="6434650"/>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D0D0D"/>
                </a:solidFill>
              </a:rPr>
              <a:t>Prof. Dr. H. Palm</a:t>
            </a:r>
          </a:p>
        </p:txBody>
      </p:sp>
    </p:spTree>
    <p:extLst>
      <p:ext uri="{BB962C8B-B14F-4D97-AF65-F5344CB8AC3E}">
        <p14:creationId xmlns:p14="http://schemas.microsoft.com/office/powerpoint/2010/main" val="3337629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83680" y="236884"/>
            <a:ext cx="8892480" cy="756074"/>
          </a:xfrm>
        </p:spPr>
        <p:txBody>
          <a:bodyPr>
            <a:normAutofit fontScale="70000" lnSpcReduction="20000"/>
          </a:bodyPr>
          <a:lstStyle/>
          <a:p>
            <a:pPr marL="0" indent="0" algn="l" defTabSz="457200">
              <a:spcBef>
                <a:spcPts val="768"/>
              </a:spcBef>
              <a:buNone/>
            </a:pPr>
            <a:r>
              <a:rPr lang="de-DE" dirty="0">
                <a:solidFill>
                  <a:srgbClr val="DC052D"/>
                </a:solidFill>
              </a:rPr>
              <a:t>Applied Research: </a:t>
            </a:r>
            <a:r>
              <a:rPr lang="de-DE" dirty="0" err="1">
                <a:solidFill>
                  <a:srgbClr val="DC052D"/>
                </a:solidFill>
              </a:rPr>
              <a:t>Energy</a:t>
            </a:r>
            <a:r>
              <a:rPr lang="de-DE" dirty="0">
                <a:solidFill>
                  <a:srgbClr val="DC052D"/>
                </a:solidFill>
              </a:rPr>
              <a:t> </a:t>
            </a:r>
            <a:r>
              <a:rPr lang="de-DE" dirty="0" err="1">
                <a:solidFill>
                  <a:srgbClr val="DC052D"/>
                </a:solidFill>
              </a:rPr>
              <a:t>Efficient</a:t>
            </a:r>
            <a:r>
              <a:rPr lang="de-DE" dirty="0">
                <a:solidFill>
                  <a:srgbClr val="DC052D"/>
                </a:solidFill>
              </a:rPr>
              <a:t> Class-D </a:t>
            </a:r>
          </a:p>
          <a:p>
            <a:pPr marL="0" indent="0" algn="l" defTabSz="457200">
              <a:spcBef>
                <a:spcPts val="768"/>
              </a:spcBef>
              <a:buNone/>
            </a:pPr>
            <a:r>
              <a:rPr lang="de-DE" sz="3200" b="1" i="0" dirty="0" err="1">
                <a:solidFill>
                  <a:srgbClr val="DC052D"/>
                </a:solidFill>
                <a:latin typeface="Arial"/>
                <a:ea typeface="+mn-ea"/>
                <a:cs typeface="Arial"/>
              </a:rPr>
              <a:t>Amplifiers</a:t>
            </a:r>
            <a:r>
              <a:rPr lang="de-DE" sz="3200" b="1" i="0" dirty="0">
                <a:solidFill>
                  <a:srgbClr val="DC052D"/>
                </a:solidFill>
                <a:latin typeface="Arial"/>
                <a:ea typeface="+mn-ea"/>
                <a:cs typeface="Arial"/>
              </a:rPr>
              <a:t> </a:t>
            </a:r>
            <a:r>
              <a:rPr lang="de-DE" sz="3200" b="1" i="0" dirty="0" err="1">
                <a:solidFill>
                  <a:srgbClr val="DC052D"/>
                </a:solidFill>
                <a:latin typeface="Arial"/>
                <a:ea typeface="+mn-ea"/>
                <a:cs typeface="Arial"/>
              </a:rPr>
              <a:t>for</a:t>
            </a:r>
            <a:r>
              <a:rPr lang="de-DE" sz="3200" b="1" i="0" dirty="0">
                <a:solidFill>
                  <a:srgbClr val="DC052D"/>
                </a:solidFill>
                <a:latin typeface="Arial"/>
                <a:ea typeface="+mn-ea"/>
                <a:cs typeface="Arial"/>
              </a:rPr>
              <a:t> ELA </a:t>
            </a:r>
          </a:p>
        </p:txBody>
      </p:sp>
      <p:sp>
        <p:nvSpPr>
          <p:cNvPr id="9" name="AutoShape 1"/>
          <p:cNvSpPr>
            <a:spLocks noChangeArrowheads="1"/>
          </p:cNvSpPr>
          <p:nvPr/>
        </p:nvSpPr>
        <p:spPr bwMode="auto">
          <a:xfrm>
            <a:off x="92485" y="1988022"/>
            <a:ext cx="3998912" cy="4151312"/>
          </a:xfrm>
          <a:custGeom>
            <a:avLst/>
            <a:gdLst>
              <a:gd name="T0" fmla="*/ 563115309 w 21600"/>
              <a:gd name="T1" fmla="*/ 0 h 21600"/>
              <a:gd name="T2" fmla="*/ 1126230619 w 21600"/>
              <a:gd name="T3" fmla="*/ 186875153 h 21600"/>
              <a:gd name="T4" fmla="*/ 563115309 w 21600"/>
              <a:gd name="T5" fmla="*/ 373750115 h 21600"/>
              <a:gd name="T6" fmla="*/ 0 w 21600"/>
              <a:gd name="T7" fmla="*/ 1868751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36000" rIns="72000" bIns="36000">
            <a:spAutoFit/>
          </a:bodyPr>
          <a:lstStyle>
            <a:lvl1pPr marL="352425" indent="-352425">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1pPr>
            <a:lvl2pPr>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2pPr>
            <a:lvl3pPr>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3pPr>
            <a:lvl4pPr>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4pPr>
            <a:lvl5pPr>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9pPr>
          </a:lstStyle>
          <a:p>
            <a:pPr eaLnBrk="1" hangingPunct="1">
              <a:lnSpc>
                <a:spcPct val="105000"/>
              </a:lnSpc>
              <a:spcBef>
                <a:spcPts val="1000"/>
              </a:spcBef>
              <a:buClr>
                <a:srgbClr val="D20132"/>
              </a:buClr>
              <a:buFont typeface="Webdings" pitchFamily="16" charset="2"/>
              <a:buChar char=""/>
              <a:defRPr/>
            </a:pPr>
            <a:r>
              <a:rPr lang="de-DE" altLang="de-DE" sz="1600" dirty="0">
                <a:solidFill>
                  <a:srgbClr val="0D0D0D"/>
                </a:solidFill>
                <a:cs typeface="Arial Unicode MS" pitchFamily="32" charset="0"/>
              </a:rPr>
              <a:t>100V </a:t>
            </a:r>
            <a:r>
              <a:rPr lang="de-DE" altLang="de-DE" sz="1600" dirty="0" err="1">
                <a:solidFill>
                  <a:srgbClr val="0D0D0D"/>
                </a:solidFill>
                <a:cs typeface="Arial Unicode MS" pitchFamily="32" charset="0"/>
              </a:rPr>
              <a:t>system</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amplifier</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for</a:t>
            </a:r>
            <a:r>
              <a:rPr lang="de-DE" altLang="de-DE" sz="1600" dirty="0">
                <a:solidFill>
                  <a:srgbClr val="0D0D0D"/>
                </a:solidFill>
                <a:cs typeface="Arial Unicode MS" pitchFamily="32" charset="0"/>
              </a:rPr>
              <a:t> ELA </a:t>
            </a:r>
            <a:r>
              <a:rPr lang="de-DE" altLang="de-DE" sz="1600" dirty="0" err="1">
                <a:solidFill>
                  <a:srgbClr val="0D0D0D"/>
                </a:solidFill>
                <a:cs typeface="Arial Unicode MS" pitchFamily="32" charset="0"/>
              </a:rPr>
              <a:t>without</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line</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transformer</a:t>
            </a:r>
            <a:endParaRPr lang="de-DE" altLang="de-DE" sz="1600" dirty="0">
              <a:solidFill>
                <a:srgbClr val="0D0D0D"/>
              </a:solidFill>
              <a:cs typeface="Arial Unicode MS" pitchFamily="32" charset="0"/>
            </a:endParaRPr>
          </a:p>
          <a:p>
            <a:pPr eaLnBrk="1" hangingPunct="1">
              <a:lnSpc>
                <a:spcPct val="105000"/>
              </a:lnSpc>
              <a:spcBef>
                <a:spcPts val="1000"/>
              </a:spcBef>
              <a:buClr>
                <a:srgbClr val="D20132"/>
              </a:buClr>
              <a:buFont typeface="Webdings" pitchFamily="16" charset="2"/>
              <a:buChar char=""/>
              <a:defRPr/>
            </a:pPr>
            <a:r>
              <a:rPr lang="de-DE" altLang="de-DE" sz="1600" dirty="0" err="1">
                <a:solidFill>
                  <a:srgbClr val="0D0D0D"/>
                </a:solidFill>
                <a:cs typeface="Arial Unicode MS" pitchFamily="32" charset="0"/>
              </a:rPr>
              <a:t>Up</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to</a:t>
            </a:r>
            <a:r>
              <a:rPr lang="de-DE" altLang="de-DE" sz="1600" dirty="0">
                <a:solidFill>
                  <a:srgbClr val="0D0D0D"/>
                </a:solidFill>
                <a:cs typeface="Arial Unicode MS" pitchFamily="32" charset="0"/>
              </a:rPr>
              <a:t> 400 W </a:t>
            </a:r>
            <a:r>
              <a:rPr lang="de-DE" altLang="de-DE" sz="1600" dirty="0" err="1">
                <a:solidFill>
                  <a:srgbClr val="0D0D0D"/>
                </a:solidFill>
                <a:cs typeface="Arial Unicode MS" pitchFamily="32" charset="0"/>
              </a:rPr>
              <a:t>with</a:t>
            </a:r>
            <a:r>
              <a:rPr lang="de-DE" altLang="de-DE" sz="1600" dirty="0">
                <a:solidFill>
                  <a:srgbClr val="0D0D0D"/>
                </a:solidFill>
                <a:cs typeface="Arial Unicode MS" pitchFamily="32" charset="0"/>
              </a:rPr>
              <a:t> 97% </a:t>
            </a:r>
            <a:r>
              <a:rPr lang="de-DE" altLang="de-DE" sz="1600" dirty="0" err="1">
                <a:solidFill>
                  <a:srgbClr val="0D0D0D"/>
                </a:solidFill>
                <a:cs typeface="Arial Unicode MS" pitchFamily="32" charset="0"/>
              </a:rPr>
              <a:t>efficiency</a:t>
            </a:r>
            <a:r>
              <a:rPr lang="de-DE" altLang="de-DE" sz="1600" dirty="0">
                <a:solidFill>
                  <a:srgbClr val="0D0D0D"/>
                </a:solidFill>
                <a:cs typeface="Arial Unicode MS" pitchFamily="32" charset="0"/>
              </a:rPr>
              <a:t/>
            </a:r>
            <a:br>
              <a:rPr lang="de-DE" altLang="de-DE" sz="1600" dirty="0">
                <a:solidFill>
                  <a:srgbClr val="0D0D0D"/>
                </a:solidFill>
                <a:cs typeface="Arial Unicode MS" pitchFamily="32" charset="0"/>
              </a:rPr>
            </a:br>
            <a:r>
              <a:rPr lang="de-DE" altLang="de-DE" sz="1600" dirty="0" err="1">
                <a:solidFill>
                  <a:srgbClr val="0D0D0D"/>
                </a:solidFill>
                <a:cs typeface="Arial Unicode MS" pitchFamily="32" charset="0"/>
              </a:rPr>
              <a:t>without</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fan</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or</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heat</a:t>
            </a:r>
            <a:r>
              <a:rPr lang="de-DE" altLang="de-DE" sz="1600" dirty="0">
                <a:solidFill>
                  <a:srgbClr val="0D0D0D"/>
                </a:solidFill>
                <a:cs typeface="Arial Unicode MS" pitchFamily="32" charset="0"/>
              </a:rPr>
              <a:t> sink</a:t>
            </a:r>
          </a:p>
          <a:p>
            <a:pPr eaLnBrk="1" hangingPunct="1">
              <a:lnSpc>
                <a:spcPct val="105000"/>
              </a:lnSpc>
              <a:spcBef>
                <a:spcPts val="1000"/>
              </a:spcBef>
              <a:buClr>
                <a:srgbClr val="D20132"/>
              </a:buClr>
              <a:buFont typeface="Webdings" pitchFamily="16" charset="2"/>
              <a:buChar char=""/>
              <a:defRPr/>
            </a:pPr>
            <a:r>
              <a:rPr lang="de-DE" altLang="de-DE" sz="1600" dirty="0">
                <a:solidFill>
                  <a:srgbClr val="0D0D0D"/>
                </a:solidFill>
                <a:cs typeface="Arial Unicode MS" pitchFamily="32" charset="0"/>
              </a:rPr>
              <a:t>Module </a:t>
            </a:r>
            <a:r>
              <a:rPr lang="de-DE" altLang="de-DE" sz="1600" dirty="0" err="1">
                <a:solidFill>
                  <a:srgbClr val="0D0D0D"/>
                </a:solidFill>
                <a:cs typeface="Arial Unicode MS" pitchFamily="32" charset="0"/>
              </a:rPr>
              <a:t>size</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only</a:t>
            </a:r>
            <a:r>
              <a:rPr lang="de-DE" altLang="de-DE" sz="1600" dirty="0">
                <a:solidFill>
                  <a:srgbClr val="0D0D0D"/>
                </a:solidFill>
                <a:cs typeface="Arial Unicode MS" pitchFamily="32" charset="0"/>
              </a:rPr>
              <a:t> 9 cm x 5 cm x 1 cm </a:t>
            </a:r>
          </a:p>
          <a:p>
            <a:pPr eaLnBrk="1" hangingPunct="1">
              <a:lnSpc>
                <a:spcPct val="105000"/>
              </a:lnSpc>
              <a:spcBef>
                <a:spcPts val="1000"/>
              </a:spcBef>
              <a:buClr>
                <a:srgbClr val="D20132"/>
              </a:buClr>
              <a:buFont typeface="Webdings" pitchFamily="16" charset="2"/>
              <a:buChar char=""/>
              <a:defRPr/>
            </a:pPr>
            <a:r>
              <a:rPr lang="en-US" altLang="de-DE" sz="1600" dirty="0">
                <a:solidFill>
                  <a:srgbClr val="000000"/>
                </a:solidFill>
                <a:cs typeface="Arial Unicode MS" pitchFamily="32" charset="0"/>
              </a:rPr>
              <a:t>High efficiency under all load conditions due to integrated variable supply voltage concept</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patented</a:t>
            </a:r>
            <a:r>
              <a:rPr lang="de-DE" altLang="de-DE" sz="1600" dirty="0">
                <a:solidFill>
                  <a:srgbClr val="0D0D0D"/>
                </a:solidFill>
                <a:cs typeface="Arial Unicode MS" pitchFamily="32" charset="0"/>
              </a:rPr>
              <a:t>)</a:t>
            </a:r>
          </a:p>
          <a:p>
            <a:pPr eaLnBrk="1" hangingPunct="1">
              <a:lnSpc>
                <a:spcPct val="105000"/>
              </a:lnSpc>
              <a:spcBef>
                <a:spcPts val="1000"/>
              </a:spcBef>
              <a:buClr>
                <a:srgbClr val="D20132"/>
              </a:buClr>
              <a:buFont typeface="Webdings" pitchFamily="16" charset="2"/>
              <a:buChar char=""/>
              <a:defRPr/>
            </a:pPr>
            <a:r>
              <a:rPr lang="de-DE" altLang="de-DE" sz="1600" dirty="0">
                <a:solidFill>
                  <a:srgbClr val="0D0D0D"/>
                </a:solidFill>
                <a:cs typeface="Arial Unicode MS" pitchFamily="32" charset="0"/>
              </a:rPr>
              <a:t>Switched-mode power </a:t>
            </a:r>
            <a:r>
              <a:rPr lang="de-DE" altLang="de-DE" sz="1600" dirty="0" err="1">
                <a:solidFill>
                  <a:srgbClr val="0D0D0D"/>
                </a:solidFill>
                <a:cs typeface="Arial Unicode MS" pitchFamily="32" charset="0"/>
              </a:rPr>
              <a:t>supply</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using</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low-cost</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planar</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transformer</a:t>
            </a:r>
            <a:r>
              <a:rPr lang="de-DE" altLang="de-DE" sz="1600" dirty="0">
                <a:solidFill>
                  <a:srgbClr val="0D0D0D"/>
                </a:solidFill>
                <a:cs typeface="Arial Unicode MS" pitchFamily="32" charset="0"/>
              </a:rPr>
              <a:t> </a:t>
            </a:r>
          </a:p>
          <a:p>
            <a:pPr eaLnBrk="1" hangingPunct="1">
              <a:lnSpc>
                <a:spcPct val="105000"/>
              </a:lnSpc>
              <a:spcBef>
                <a:spcPts val="1000"/>
              </a:spcBef>
              <a:buClr>
                <a:srgbClr val="D20132"/>
              </a:buClr>
              <a:buFont typeface="Webdings" pitchFamily="16" charset="2"/>
              <a:buChar char=""/>
              <a:defRPr/>
            </a:pPr>
            <a:r>
              <a:rPr lang="de-DE" altLang="de-DE" sz="1600" dirty="0" err="1">
                <a:solidFill>
                  <a:srgbClr val="0D0D0D"/>
                </a:solidFill>
                <a:cs typeface="Arial Unicode MS" pitchFamily="32" charset="0"/>
              </a:rPr>
              <a:t>Continuous</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self</a:t>
            </a:r>
            <a:r>
              <a:rPr lang="de-DE" altLang="de-DE" sz="1600" dirty="0">
                <a:solidFill>
                  <a:srgbClr val="0D0D0D"/>
                </a:solidFill>
                <a:cs typeface="Arial Unicode MS" pitchFamily="32" charset="0"/>
              </a:rPr>
              <a:t>-test </a:t>
            </a:r>
            <a:r>
              <a:rPr lang="de-DE" altLang="de-DE" sz="1600" dirty="0" err="1">
                <a:solidFill>
                  <a:srgbClr val="0D0D0D"/>
                </a:solidFill>
                <a:cs typeface="Arial Unicode MS" pitchFamily="32" charset="0"/>
              </a:rPr>
              <a:t>of</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the</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whole</a:t>
            </a:r>
            <a:r>
              <a:rPr lang="de-DE" altLang="de-DE" sz="1600" dirty="0">
                <a:solidFill>
                  <a:srgbClr val="0D0D0D"/>
                </a:solidFill>
                <a:cs typeface="Arial Unicode MS" pitchFamily="32" charset="0"/>
              </a:rPr>
              <a:t> </a:t>
            </a:r>
            <a:r>
              <a:rPr lang="de-DE" altLang="de-DE" sz="1600" dirty="0" err="1">
                <a:solidFill>
                  <a:srgbClr val="0D0D0D"/>
                </a:solidFill>
                <a:cs typeface="Arial Unicode MS" pitchFamily="32" charset="0"/>
              </a:rPr>
              <a:t>system</a:t>
            </a:r>
            <a:endParaRPr lang="de-DE" altLang="de-DE" sz="1600" dirty="0">
              <a:solidFill>
                <a:srgbClr val="0D0D0D"/>
              </a:solidFill>
              <a:cs typeface="Arial Unicode MS" pitchFamily="32" charset="0"/>
            </a:endParaRPr>
          </a:p>
          <a:p>
            <a:pPr marL="355600" eaLnBrk="1" hangingPunct="1">
              <a:lnSpc>
                <a:spcPct val="105000"/>
              </a:lnSpc>
              <a:spcBef>
                <a:spcPts val="1000"/>
              </a:spcBef>
              <a:defRPr/>
            </a:pPr>
            <a:r>
              <a:rPr lang="de-DE" altLang="de-DE" sz="1600" dirty="0">
                <a:solidFill>
                  <a:srgbClr val="0D0D0D"/>
                </a:solidFill>
                <a:cs typeface="Arial Unicode MS" pitchFamily="32" charset="0"/>
              </a:rPr>
              <a:t> </a:t>
            </a:r>
          </a:p>
        </p:txBody>
      </p:sp>
      <p:sp>
        <p:nvSpPr>
          <p:cNvPr id="13" name="Rectangle 4"/>
          <p:cNvSpPr>
            <a:spLocks noChangeArrowheads="1"/>
          </p:cNvSpPr>
          <p:nvPr/>
        </p:nvSpPr>
        <p:spPr bwMode="auto">
          <a:xfrm>
            <a:off x="49622" y="1484784"/>
            <a:ext cx="904398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92075">
              <a:spcBef>
                <a:spcPct val="20000"/>
              </a:spcBef>
              <a:buClr>
                <a:srgbClr val="737366"/>
              </a:buClr>
              <a:buFont typeface="Wingdings" charset="2"/>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400">
                <a:solidFill>
                  <a:schemeClr val="tx1"/>
                </a:solidFill>
                <a:latin typeface="Arial" charset="0"/>
              </a:defRPr>
            </a:lvl1pPr>
            <a:lvl2pPr marL="742950" indent="-285750">
              <a:spcBef>
                <a:spcPct val="20000"/>
              </a:spcBef>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2pPr>
            <a:lvl3pPr marL="1143000" indent="-228600">
              <a:spcBef>
                <a:spcPct val="20000"/>
              </a:spcBef>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3pPr>
            <a:lvl4pPr marL="1600200" indent="-228600">
              <a:spcBef>
                <a:spcPct val="20000"/>
              </a:spcBef>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4pPr>
            <a:lvl5pPr marL="2057400" indent="-228600">
              <a:spcBef>
                <a:spcPct val="20000"/>
              </a:spcBef>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5pPr>
            <a:lvl6pPr marL="2514600" indent="-228600" eaLnBrk="0" fontAlgn="base" hangingPunct="0">
              <a:spcBef>
                <a:spcPct val="20000"/>
              </a:spcBef>
              <a:spcAft>
                <a:spcPct val="0"/>
              </a:spcAft>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6pPr>
            <a:lvl7pPr marL="2971800" indent="-228600" eaLnBrk="0" fontAlgn="base" hangingPunct="0">
              <a:spcBef>
                <a:spcPct val="20000"/>
              </a:spcBef>
              <a:spcAft>
                <a:spcPct val="0"/>
              </a:spcAft>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7pPr>
            <a:lvl8pPr marL="3429000" indent="-228600" eaLnBrk="0" fontAlgn="base" hangingPunct="0">
              <a:spcBef>
                <a:spcPct val="20000"/>
              </a:spcBef>
              <a:spcAft>
                <a:spcPct val="0"/>
              </a:spcAft>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8pPr>
            <a:lvl9pPr marL="3886200" indent="-228600" eaLnBrk="0" fontAlgn="base" hangingPunct="0">
              <a:spcBef>
                <a:spcPct val="20000"/>
              </a:spcBef>
              <a:spcAft>
                <a:spcPct val="0"/>
              </a:spcAft>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9pPr>
          </a:lstStyle>
          <a:p>
            <a:pPr eaLnBrk="1" hangingPunct="1">
              <a:lnSpc>
                <a:spcPct val="105000"/>
              </a:lnSpc>
              <a:spcBef>
                <a:spcPts val="1125"/>
              </a:spcBef>
              <a:buClrTx/>
              <a:buFontTx/>
              <a:buNone/>
              <a:defRPr/>
            </a:pPr>
            <a:r>
              <a:rPr lang="de-DE" altLang="de-DE" sz="1800" b="1">
                <a:solidFill>
                  <a:srgbClr val="0D0D0D"/>
                </a:solidFill>
                <a:ea typeface="Microsoft YaHei" charset="-122"/>
              </a:rPr>
              <a:t>Topic:	</a:t>
            </a:r>
            <a:r>
              <a:rPr lang="de-DE" altLang="de-DE" sz="1800">
                <a:solidFill>
                  <a:srgbClr val="0D0D0D"/>
                </a:solidFill>
                <a:ea typeface="Microsoft YaHei" charset="-122"/>
              </a:rPr>
              <a:t>Energy-efficient 100V system amplifier for ELectroacoustic infrAstructure (ELA) </a:t>
            </a:r>
          </a:p>
        </p:txBody>
      </p:sp>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738" y="1988022"/>
            <a:ext cx="5002213" cy="4065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 Box 3"/>
          <p:cNvSpPr txBox="1">
            <a:spLocks noChangeArrowheads="1"/>
          </p:cNvSpPr>
          <p:nvPr/>
        </p:nvSpPr>
        <p:spPr bwMode="auto">
          <a:xfrm>
            <a:off x="4932040" y="6433634"/>
            <a:ext cx="40449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ct val="20000"/>
              </a:spcBef>
              <a:buClr>
                <a:srgbClr val="737366"/>
              </a:buClr>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r" eaLnBrk="1" hangingPunct="1">
              <a:spcBef>
                <a:spcPct val="0"/>
              </a:spcBef>
              <a:buClrTx/>
              <a:buFontTx/>
              <a:buNone/>
              <a:defRPr/>
            </a:pPr>
            <a:r>
              <a:rPr lang="de-DE" altLang="de-DE" sz="1400" dirty="0">
                <a:solidFill>
                  <a:srgbClr val="0D0D0D"/>
                </a:solidFill>
                <a:ea typeface="Microsoft YaHei" charset="-122"/>
              </a:rPr>
              <a:t>Josef Klugbauer, Prof. Dr. C. Münker</a:t>
            </a:r>
          </a:p>
        </p:txBody>
      </p:sp>
    </p:spTree>
    <p:extLst>
      <p:ext uri="{BB962C8B-B14F-4D97-AF65-F5344CB8AC3E}">
        <p14:creationId xmlns:p14="http://schemas.microsoft.com/office/powerpoint/2010/main" val="4015012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85000" lnSpcReduction="10000"/>
          </a:bodyPr>
          <a:lstStyle/>
          <a:p>
            <a:pPr marL="0" indent="0" algn="l" defTabSz="457200">
              <a:spcBef>
                <a:spcPts val="768"/>
              </a:spcBef>
              <a:buNone/>
            </a:pPr>
            <a:r>
              <a:rPr lang="de-DE" dirty="0">
                <a:solidFill>
                  <a:srgbClr val="DC052D"/>
                </a:solidFill>
              </a:rPr>
              <a:t>Applied Research: Digital Filter Design Tool </a:t>
            </a:r>
            <a:r>
              <a:rPr lang="de-DE" dirty="0" err="1">
                <a:solidFill>
                  <a:srgbClr val="DC052D"/>
                </a:solidFill>
              </a:rPr>
              <a:t>pyFDA</a:t>
            </a:r>
            <a:endParaRPr lang="de-DE" sz="3200" b="1" i="0" dirty="0">
              <a:solidFill>
                <a:srgbClr val="DC052D"/>
              </a:solidFill>
              <a:latin typeface="Arial"/>
              <a:ea typeface="+mn-ea"/>
              <a:cs typeface="Arial"/>
            </a:endParaRPr>
          </a:p>
        </p:txBody>
      </p:sp>
      <p:sp>
        <p:nvSpPr>
          <p:cNvPr id="9" name="AutoShape 1"/>
          <p:cNvSpPr>
            <a:spLocks noChangeArrowheads="1"/>
          </p:cNvSpPr>
          <p:nvPr/>
        </p:nvSpPr>
        <p:spPr bwMode="auto">
          <a:xfrm>
            <a:off x="176211" y="2026498"/>
            <a:ext cx="8939213" cy="4059948"/>
          </a:xfrm>
          <a:custGeom>
            <a:avLst/>
            <a:gdLst>
              <a:gd name="T0" fmla="*/ 598864730 w 21600"/>
              <a:gd name="T1" fmla="*/ 0 h 21600"/>
              <a:gd name="T2" fmla="*/ 1197729459 w 21600"/>
              <a:gd name="T3" fmla="*/ 154061085 h 21600"/>
              <a:gd name="T4" fmla="*/ 598864730 w 21600"/>
              <a:gd name="T5" fmla="*/ 308122170 h 21600"/>
              <a:gd name="T6" fmla="*/ 0 w 21600"/>
              <a:gd name="T7" fmla="*/ 15406108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000" tIns="36000" rIns="72000" bIns="36000">
            <a:spAutoFit/>
          </a:bodyPr>
          <a:lstStyle>
            <a:lvl1pPr marL="360363" indent="-35560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1pPr>
            <a:lvl2pPr marL="742950" indent="-28575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2pPr>
            <a:lvl3pPr marL="1143000" indent="-22860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3pPr>
            <a:lvl4pPr marL="1600200" indent="-22860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4pPr>
            <a:lvl5pPr marL="2057400" indent="-22860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5pPr>
            <a:lvl6pPr marL="2514600" indent="-228600" eaLnBrk="0" fontAlgn="base" hangingPunct="0">
              <a:spcBef>
                <a:spcPct val="0"/>
              </a:spcBef>
              <a:spcAft>
                <a:spcPct val="0"/>
              </a:spcAft>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6pPr>
            <a:lvl7pPr marL="2971800" indent="-228600" eaLnBrk="0" fontAlgn="base" hangingPunct="0">
              <a:spcBef>
                <a:spcPct val="0"/>
              </a:spcBef>
              <a:spcAft>
                <a:spcPct val="0"/>
              </a:spcAft>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7pPr>
            <a:lvl8pPr marL="3429000" indent="-228600" eaLnBrk="0" fontAlgn="base" hangingPunct="0">
              <a:spcBef>
                <a:spcPct val="0"/>
              </a:spcBef>
              <a:spcAft>
                <a:spcPct val="0"/>
              </a:spcAft>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8pPr>
            <a:lvl9pPr marL="3886200" indent="-228600" eaLnBrk="0" fontAlgn="base" hangingPunct="0">
              <a:spcBef>
                <a:spcPct val="0"/>
              </a:spcBef>
              <a:spcAft>
                <a:spcPct val="0"/>
              </a:spcAft>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9pPr>
          </a:lstStyle>
          <a:p>
            <a:pPr eaLnBrk="1" hangingPunct="1">
              <a:lnSpc>
                <a:spcPct val="105000"/>
              </a:lnSpc>
              <a:spcBef>
                <a:spcPts val="1125"/>
              </a:spcBef>
              <a:spcAft>
                <a:spcPts val="1200"/>
              </a:spcAft>
            </a:pPr>
            <a:r>
              <a:rPr lang="de-DE" altLang="de-DE" sz="1600" b="1" dirty="0" err="1">
                <a:solidFill>
                  <a:srgbClr val="C00000"/>
                </a:solidFill>
                <a:ea typeface="Microsoft YaHei" pitchFamily="34" charset="-122"/>
                <a:cs typeface="Arial Unicode MS" pitchFamily="34" charset="-128"/>
              </a:rPr>
              <a:t>Application</a:t>
            </a:r>
            <a:r>
              <a:rPr lang="de-DE" altLang="de-DE" sz="1600" b="1" dirty="0">
                <a:solidFill>
                  <a:srgbClr val="C00000"/>
                </a:solidFill>
                <a:ea typeface="Microsoft YaHei" pitchFamily="34" charset="-122"/>
                <a:cs typeface="Arial Unicode MS" pitchFamily="34" charset="-128"/>
              </a:rPr>
              <a:t> Areas:</a:t>
            </a:r>
            <a:r>
              <a:rPr lang="de-DE" altLang="de-DE" sz="1600" dirty="0">
                <a:solidFill>
                  <a:srgbClr val="0D0D0D"/>
                </a:solidFill>
                <a:ea typeface="Microsoft YaHei" pitchFamily="34" charset="-122"/>
                <a:cs typeface="Arial Unicode MS" pitchFamily="34" charset="-128"/>
              </a:rPr>
              <a:t> Digital </a:t>
            </a:r>
            <a:r>
              <a:rPr lang="de-DE" altLang="de-DE" sz="1600" dirty="0" err="1">
                <a:solidFill>
                  <a:srgbClr val="0D0D0D"/>
                </a:solidFill>
                <a:ea typeface="Microsoft YaHei" pitchFamily="34" charset="-122"/>
                <a:cs typeface="Arial Unicode MS" pitchFamily="34" charset="-128"/>
              </a:rPr>
              <a:t>signal</a:t>
            </a:r>
            <a:r>
              <a:rPr lang="de-DE" altLang="de-DE" sz="1600" dirty="0">
                <a:solidFill>
                  <a:srgbClr val="0D0D0D"/>
                </a:solidFill>
                <a:ea typeface="Microsoft YaHei" pitchFamily="34" charset="-122"/>
                <a:cs typeface="Arial Unicode MS" pitchFamily="34" charset="-128"/>
              </a:rPr>
              <a:t/>
            </a:r>
            <a:br>
              <a:rPr lang="de-DE" altLang="de-DE" sz="1600" dirty="0">
                <a:solidFill>
                  <a:srgbClr val="0D0D0D"/>
                </a:solidFill>
                <a:ea typeface="Microsoft YaHei" pitchFamily="34" charset="-122"/>
                <a:cs typeface="Arial Unicode MS" pitchFamily="34" charset="-128"/>
              </a:rPr>
            </a:br>
            <a:r>
              <a:rPr lang="de-DE" altLang="de-DE" sz="1600" dirty="0" err="1">
                <a:solidFill>
                  <a:srgbClr val="0D0D0D"/>
                </a:solidFill>
                <a:ea typeface="Microsoft YaHei" pitchFamily="34" charset="-122"/>
                <a:cs typeface="Arial Unicode MS" pitchFamily="34" charset="-128"/>
              </a:rPr>
              <a:t>processing</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and</a:t>
            </a:r>
            <a:r>
              <a:rPr lang="de-DE" altLang="de-DE" sz="1600" dirty="0">
                <a:solidFill>
                  <a:srgbClr val="0D0D0D"/>
                </a:solidFill>
                <a:ea typeface="Microsoft YaHei" pitchFamily="34" charset="-122"/>
                <a:cs typeface="Arial Unicode MS" pitchFamily="34" charset="-128"/>
              </a:rPr>
              <a:t> FPGA design </a:t>
            </a:r>
            <a:br>
              <a:rPr lang="de-DE" altLang="de-DE" sz="1600" dirty="0">
                <a:solidFill>
                  <a:srgbClr val="0D0D0D"/>
                </a:solidFill>
                <a:ea typeface="Microsoft YaHei" pitchFamily="34" charset="-122"/>
                <a:cs typeface="Arial Unicode MS" pitchFamily="34" charset="-128"/>
              </a:rPr>
            </a:br>
            <a:r>
              <a:rPr lang="de-DE" altLang="de-DE" sz="1600" dirty="0" err="1">
                <a:solidFill>
                  <a:srgbClr val="0D0D0D"/>
                </a:solidFill>
                <a:ea typeface="Microsoft YaHei" pitchFamily="34" charset="-122"/>
                <a:cs typeface="Arial Unicode MS" pitchFamily="34" charset="-128"/>
              </a:rPr>
              <a:t>for</a:t>
            </a:r>
            <a:r>
              <a:rPr lang="de-DE" altLang="de-DE" sz="1600" dirty="0">
                <a:solidFill>
                  <a:srgbClr val="0D0D0D"/>
                </a:solidFill>
                <a:ea typeface="Microsoft YaHei" pitchFamily="34" charset="-122"/>
                <a:cs typeface="Arial Unicode MS" pitchFamily="34" charset="-128"/>
              </a:rPr>
              <a:t> R&amp;D </a:t>
            </a:r>
            <a:r>
              <a:rPr lang="de-DE" altLang="de-DE" sz="1600" dirty="0" err="1">
                <a:solidFill>
                  <a:srgbClr val="0D0D0D"/>
                </a:solidFill>
                <a:ea typeface="Microsoft YaHei" pitchFamily="34" charset="-122"/>
                <a:cs typeface="Arial Unicode MS" pitchFamily="34" charset="-128"/>
              </a:rPr>
              <a:t>and</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education</a:t>
            </a:r>
            <a:endParaRPr lang="de-DE" altLang="de-DE" sz="1600" dirty="0">
              <a:solidFill>
                <a:srgbClr val="0D0D0D"/>
              </a:solidFill>
              <a:ea typeface="Microsoft YaHei" pitchFamily="34" charset="-122"/>
              <a:cs typeface="Arial Unicode MS" pitchFamily="34" charset="-128"/>
            </a:endParaRPr>
          </a:p>
          <a:p>
            <a:pPr eaLnBrk="1" hangingPunct="1">
              <a:lnSpc>
                <a:spcPct val="105000"/>
              </a:lnSpc>
              <a:spcBef>
                <a:spcPts val="1125"/>
              </a:spcBef>
              <a:spcAft>
                <a:spcPts val="1200"/>
              </a:spcAft>
            </a:pPr>
            <a:r>
              <a:rPr lang="de-DE" altLang="de-DE" sz="1600" b="1" dirty="0">
                <a:solidFill>
                  <a:srgbClr val="C00000"/>
                </a:solidFill>
                <a:ea typeface="Microsoft YaHei" pitchFamily="34" charset="-122"/>
                <a:cs typeface="Arial Unicode MS" pitchFamily="34" charset="-128"/>
              </a:rPr>
              <a:t>Open-Source:</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Developed</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with</a:t>
            </a:r>
            <a:r>
              <a:rPr lang="de-DE" altLang="de-DE" sz="1600" dirty="0">
                <a:solidFill>
                  <a:srgbClr val="0D0D0D"/>
                </a:solidFill>
                <a:ea typeface="Microsoft YaHei" pitchFamily="34" charset="-122"/>
                <a:cs typeface="Arial Unicode MS" pitchFamily="34" charset="-128"/>
              </a:rPr>
              <a:t/>
            </a:r>
            <a:br>
              <a:rPr lang="de-DE" altLang="de-DE" sz="1600" dirty="0">
                <a:solidFill>
                  <a:srgbClr val="0D0D0D"/>
                </a:solidFill>
                <a:ea typeface="Microsoft YaHei" pitchFamily="34" charset="-122"/>
                <a:cs typeface="Arial Unicode MS" pitchFamily="34" charset="-128"/>
              </a:rPr>
            </a:br>
            <a:r>
              <a:rPr lang="de-DE" altLang="de-DE" sz="1600" dirty="0">
                <a:solidFill>
                  <a:srgbClr val="0D0D0D"/>
                </a:solidFill>
                <a:ea typeface="Microsoft YaHei" pitchFamily="34" charset="-122"/>
                <a:cs typeface="Arial Unicode MS" pitchFamily="34" charset="-128"/>
              </a:rPr>
              <a:t>Python </a:t>
            </a:r>
            <a:r>
              <a:rPr lang="de-DE" altLang="de-DE" sz="1600" dirty="0" err="1">
                <a:solidFill>
                  <a:srgbClr val="0D0D0D"/>
                </a:solidFill>
                <a:ea typeface="Microsoft YaHei" pitchFamily="34" charset="-122"/>
                <a:cs typeface="Arial Unicode MS" pitchFamily="34" charset="-128"/>
              </a:rPr>
              <a:t>and</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Qt-Widgets</a:t>
            </a:r>
            <a:r>
              <a:rPr lang="de-DE" altLang="de-DE" sz="1600" dirty="0">
                <a:solidFill>
                  <a:srgbClr val="0D0D0D"/>
                </a:solidFill>
                <a:ea typeface="Microsoft YaHei" pitchFamily="34" charset="-122"/>
                <a:cs typeface="Arial Unicode MS" pitchFamily="34" charset="-128"/>
              </a:rPr>
              <a:t/>
            </a:r>
            <a:br>
              <a:rPr lang="de-DE" altLang="de-DE" sz="1600" dirty="0">
                <a:solidFill>
                  <a:srgbClr val="0D0D0D"/>
                </a:solidFill>
                <a:ea typeface="Microsoft YaHei" pitchFamily="34" charset="-122"/>
                <a:cs typeface="Arial Unicode MS" pitchFamily="34" charset="-128"/>
              </a:rPr>
            </a:br>
            <a:r>
              <a:rPr lang="de-DE" altLang="de-DE" sz="1600" dirty="0">
                <a:solidFill>
                  <a:srgbClr val="0D0D0D"/>
                </a:solidFill>
                <a:ea typeface="Microsoft YaHei" pitchFamily="34" charset="-122"/>
                <a:cs typeface="Arial Unicode MS" pitchFamily="34" charset="-128"/>
              </a:rPr>
              <a:t>(</a:t>
            </a:r>
            <a:r>
              <a:rPr lang="de-DE" altLang="de-DE" sz="1600" dirty="0">
                <a:solidFill>
                  <a:srgbClr val="0D0D0D"/>
                </a:solidFill>
                <a:ea typeface="Microsoft YaHei" pitchFamily="34" charset="-122"/>
                <a:cs typeface="Arial Unicode MS" pitchFamily="34" charset="-128"/>
                <a:hlinkClick r:id="rId3"/>
              </a:rPr>
              <a:t>github.com/</a:t>
            </a:r>
            <a:r>
              <a:rPr lang="de-DE" altLang="de-DE" sz="1600" dirty="0" err="1">
                <a:solidFill>
                  <a:srgbClr val="0D0D0D"/>
                </a:solidFill>
                <a:ea typeface="Microsoft YaHei" pitchFamily="34" charset="-122"/>
                <a:cs typeface="Arial Unicode MS" pitchFamily="34" charset="-128"/>
                <a:hlinkClick r:id="rId3"/>
              </a:rPr>
              <a:t>chipmuenk</a:t>
            </a:r>
            <a:r>
              <a:rPr lang="de-DE" altLang="de-DE" sz="1600" dirty="0">
                <a:solidFill>
                  <a:srgbClr val="0D0D0D"/>
                </a:solidFill>
                <a:ea typeface="Microsoft YaHei" pitchFamily="34" charset="-122"/>
                <a:cs typeface="Arial Unicode MS" pitchFamily="34" charset="-128"/>
                <a:hlinkClick r:id="rId3"/>
              </a:rPr>
              <a:t>/</a:t>
            </a:r>
            <a:r>
              <a:rPr lang="de-DE" altLang="de-DE" sz="1600" dirty="0" err="1">
                <a:solidFill>
                  <a:srgbClr val="0D0D0D"/>
                </a:solidFill>
                <a:ea typeface="Microsoft YaHei" pitchFamily="34" charset="-122"/>
                <a:cs typeface="Arial Unicode MS" pitchFamily="34" charset="-128"/>
                <a:hlinkClick r:id="rId3"/>
              </a:rPr>
              <a:t>pyfda</a:t>
            </a:r>
            <a:r>
              <a:rPr lang="de-DE" altLang="de-DE" sz="1600" dirty="0">
                <a:solidFill>
                  <a:srgbClr val="0D0D0D"/>
                </a:solidFill>
                <a:ea typeface="Microsoft YaHei" pitchFamily="34" charset="-122"/>
                <a:cs typeface="Arial Unicode MS" pitchFamily="34" charset="-128"/>
              </a:rPr>
              <a:t>)</a:t>
            </a:r>
          </a:p>
          <a:p>
            <a:pPr eaLnBrk="1" hangingPunct="1">
              <a:lnSpc>
                <a:spcPct val="105000"/>
              </a:lnSpc>
              <a:spcBef>
                <a:spcPts val="1125"/>
              </a:spcBef>
              <a:spcAft>
                <a:spcPts val="1200"/>
              </a:spcAft>
            </a:pPr>
            <a:r>
              <a:rPr lang="de-DE" altLang="de-DE" sz="1600" b="1" dirty="0">
                <a:solidFill>
                  <a:srgbClr val="C00000"/>
                </a:solidFill>
                <a:ea typeface="Microsoft YaHei" pitchFamily="34" charset="-122"/>
                <a:cs typeface="Arial Unicode MS" pitchFamily="34" charset="-128"/>
              </a:rPr>
              <a:t>Modular </a:t>
            </a:r>
            <a:r>
              <a:rPr lang="de-DE" altLang="de-DE" sz="1600" b="1" dirty="0" err="1">
                <a:solidFill>
                  <a:srgbClr val="C00000"/>
                </a:solidFill>
                <a:ea typeface="Microsoft YaHei" pitchFamily="34" charset="-122"/>
                <a:cs typeface="Arial Unicode MS" pitchFamily="34" charset="-128"/>
              </a:rPr>
              <a:t>architecture</a:t>
            </a:r>
            <a:r>
              <a:rPr lang="de-DE" altLang="de-DE" sz="1600" b="1" dirty="0">
                <a:solidFill>
                  <a:srgbClr val="C00000"/>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for</a:t>
            </a:r>
            <a:r>
              <a:rPr lang="de-DE" altLang="de-DE" sz="1600" dirty="0">
                <a:solidFill>
                  <a:srgbClr val="0D0D0D"/>
                </a:solidFill>
                <a:ea typeface="Microsoft YaHei" pitchFamily="34" charset="-122"/>
                <a:cs typeface="Arial Unicode MS" pitchFamily="34" charset="-128"/>
              </a:rPr>
              <a:t> fast</a:t>
            </a:r>
            <a:br>
              <a:rPr lang="de-DE" altLang="de-DE" sz="1600" dirty="0">
                <a:solidFill>
                  <a:srgbClr val="0D0D0D"/>
                </a:solidFill>
                <a:ea typeface="Microsoft YaHei" pitchFamily="34" charset="-122"/>
                <a:cs typeface="Arial Unicode MS" pitchFamily="34" charset="-128"/>
              </a:rPr>
            </a:br>
            <a:r>
              <a:rPr lang="de-DE" altLang="de-DE" sz="1600" dirty="0" err="1">
                <a:solidFill>
                  <a:srgbClr val="0D0D0D"/>
                </a:solidFill>
                <a:ea typeface="Microsoft YaHei" pitchFamily="34" charset="-122"/>
                <a:cs typeface="Arial Unicode MS" pitchFamily="34" charset="-128"/>
              </a:rPr>
              <a:t>development</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of</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new</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filters</a:t>
            </a:r>
            <a:r>
              <a:rPr lang="de-DE" altLang="de-DE" sz="1600" dirty="0">
                <a:solidFill>
                  <a:srgbClr val="0D0D0D"/>
                </a:solidFill>
                <a:ea typeface="Microsoft YaHei" pitchFamily="34" charset="-122"/>
                <a:cs typeface="Arial Unicode MS" pitchFamily="34" charset="-128"/>
              </a:rPr>
              <a:t> </a:t>
            </a:r>
            <a:br>
              <a:rPr lang="de-DE" altLang="de-DE" sz="1600" dirty="0">
                <a:solidFill>
                  <a:srgbClr val="0D0D0D"/>
                </a:solidFill>
                <a:ea typeface="Microsoft YaHei" pitchFamily="34" charset="-122"/>
                <a:cs typeface="Arial Unicode MS" pitchFamily="34" charset="-128"/>
              </a:rPr>
            </a:br>
            <a:r>
              <a:rPr lang="de-DE" altLang="de-DE" sz="1600" dirty="0" err="1">
                <a:solidFill>
                  <a:srgbClr val="0D0D0D"/>
                </a:solidFill>
                <a:ea typeface="Microsoft YaHei" pitchFamily="34" charset="-122"/>
                <a:cs typeface="Arial Unicode MS" pitchFamily="34" charset="-128"/>
              </a:rPr>
              <a:t>and</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analysis</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modules</a:t>
            </a:r>
            <a:endParaRPr lang="de-DE" altLang="de-DE" sz="1600" dirty="0">
              <a:solidFill>
                <a:srgbClr val="0D0D0D"/>
              </a:solidFill>
              <a:ea typeface="Microsoft YaHei" pitchFamily="34" charset="-122"/>
              <a:cs typeface="Arial Unicode MS" pitchFamily="34" charset="-128"/>
            </a:endParaRPr>
          </a:p>
          <a:p>
            <a:pPr eaLnBrk="1" hangingPunct="1">
              <a:lnSpc>
                <a:spcPct val="105000"/>
              </a:lnSpc>
              <a:spcBef>
                <a:spcPts val="1125"/>
              </a:spcBef>
              <a:spcAft>
                <a:spcPts val="1200"/>
              </a:spcAft>
            </a:pPr>
            <a:r>
              <a:rPr lang="de-DE" altLang="de-DE" sz="1600" b="1" dirty="0">
                <a:solidFill>
                  <a:srgbClr val="C00000"/>
                </a:solidFill>
                <a:ea typeface="Microsoft YaHei" pitchFamily="34" charset="-122"/>
                <a:cs typeface="Arial Unicode MS" pitchFamily="34" charset="-128"/>
              </a:rPr>
              <a:t>Google Summer </a:t>
            </a:r>
            <a:r>
              <a:rPr lang="de-DE" altLang="de-DE" sz="1600" b="1" dirty="0" err="1">
                <a:solidFill>
                  <a:srgbClr val="C00000"/>
                </a:solidFill>
                <a:ea typeface="Microsoft YaHei" pitchFamily="34" charset="-122"/>
                <a:cs typeface="Arial Unicode MS" pitchFamily="34" charset="-128"/>
              </a:rPr>
              <a:t>of</a:t>
            </a:r>
            <a:r>
              <a:rPr lang="de-DE" altLang="de-DE" sz="1600" b="1" dirty="0">
                <a:solidFill>
                  <a:srgbClr val="C00000"/>
                </a:solidFill>
                <a:ea typeface="Microsoft YaHei" pitchFamily="34" charset="-122"/>
                <a:cs typeface="Arial Unicode MS" pitchFamily="34" charset="-128"/>
              </a:rPr>
              <a:t> Code 2018:</a:t>
            </a:r>
            <a:br>
              <a:rPr lang="de-DE" altLang="de-DE" sz="1600" b="1" dirty="0">
                <a:solidFill>
                  <a:srgbClr val="C00000"/>
                </a:solidFill>
                <a:ea typeface="Microsoft YaHei" pitchFamily="34" charset="-122"/>
                <a:cs typeface="Arial Unicode MS" pitchFamily="34" charset="-128"/>
              </a:rPr>
            </a:br>
            <a:r>
              <a:rPr lang="de-DE" altLang="de-DE" sz="1600" b="1" dirty="0">
                <a:solidFill>
                  <a:srgbClr val="C00000"/>
                </a:solidFill>
                <a:ea typeface="Microsoft YaHei" pitchFamily="34" charset="-122"/>
                <a:cs typeface="Arial Unicode MS" pitchFamily="34" charset="-128"/>
              </a:rPr>
              <a:t>- </a:t>
            </a:r>
            <a:r>
              <a:rPr lang="de-DE" altLang="de-DE" sz="1600" dirty="0">
                <a:solidFill>
                  <a:srgbClr val="0D0D0D"/>
                </a:solidFill>
                <a:ea typeface="Microsoft YaHei" pitchFamily="34" charset="-122"/>
                <a:cs typeface="Arial Unicode MS" pitchFamily="34" charset="-128"/>
              </a:rPr>
              <a:t>Link </a:t>
            </a:r>
            <a:r>
              <a:rPr lang="de-DE" altLang="de-DE" sz="1600" dirty="0" err="1">
                <a:solidFill>
                  <a:srgbClr val="0D0D0D"/>
                </a:solidFill>
                <a:ea typeface="Microsoft YaHei" pitchFamily="34" charset="-122"/>
                <a:cs typeface="Arial Unicode MS" pitchFamily="34" charset="-128"/>
              </a:rPr>
              <a:t>pyFDA</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and</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myHDL</a:t>
            </a:r>
            <a:r>
              <a:rPr lang="de-DE" altLang="de-DE" sz="1600" dirty="0">
                <a:solidFill>
                  <a:srgbClr val="0D0D0D"/>
                </a:solidFill>
                <a:ea typeface="Microsoft YaHei" pitchFamily="34" charset="-122"/>
                <a:cs typeface="Arial Unicode MS" pitchFamily="34" charset="-128"/>
              </a:rPr>
              <a:t> (</a:t>
            </a:r>
            <a:r>
              <a:rPr lang="de-DE" altLang="de-DE" sz="1600" dirty="0">
                <a:solidFill>
                  <a:srgbClr val="0D0D0D"/>
                </a:solidFill>
                <a:ea typeface="Microsoft YaHei" pitchFamily="34" charset="-122"/>
                <a:cs typeface="Arial Unicode MS" pitchFamily="34" charset="-128"/>
                <a:hlinkClick r:id="rId4"/>
              </a:rPr>
              <a:t>www.myhdl.org</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for</a:t>
            </a:r>
            <a:r>
              <a:rPr lang="de-DE" altLang="de-DE" sz="1600" dirty="0">
                <a:solidFill>
                  <a:srgbClr val="0D0D0D"/>
                </a:solidFill>
                <a:ea typeface="Microsoft YaHei" pitchFamily="34" charset="-122"/>
                <a:cs typeface="Arial Unicode MS" pitchFamily="34" charset="-128"/>
              </a:rPr>
              <a:t> easy VHDL </a:t>
            </a:r>
            <a:r>
              <a:rPr lang="de-DE" altLang="de-DE" sz="1600" dirty="0" err="1">
                <a:solidFill>
                  <a:srgbClr val="0D0D0D"/>
                </a:solidFill>
                <a:ea typeface="Microsoft YaHei" pitchFamily="34" charset="-122"/>
                <a:cs typeface="Arial Unicode MS" pitchFamily="34" charset="-128"/>
              </a:rPr>
              <a:t>and</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Verilog</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code</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generation</a:t>
            </a:r>
            <a:r>
              <a:rPr lang="de-DE" altLang="de-DE" sz="1600" dirty="0">
                <a:solidFill>
                  <a:srgbClr val="0D0D0D"/>
                </a:solidFill>
                <a:ea typeface="Microsoft YaHei" pitchFamily="34" charset="-122"/>
                <a:cs typeface="Arial Unicode MS" pitchFamily="34" charset="-128"/>
              </a:rPr>
              <a:t/>
            </a:r>
            <a:br>
              <a:rPr lang="de-DE" altLang="de-DE" sz="1600" dirty="0">
                <a:solidFill>
                  <a:srgbClr val="0D0D0D"/>
                </a:solidFill>
                <a:ea typeface="Microsoft YaHei" pitchFamily="34" charset="-122"/>
                <a:cs typeface="Arial Unicode MS" pitchFamily="34" charset="-128"/>
              </a:rPr>
            </a:br>
            <a:r>
              <a:rPr lang="de-DE" altLang="de-DE" sz="1600" b="1" dirty="0">
                <a:solidFill>
                  <a:srgbClr val="C00000"/>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Implement</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more</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complex</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a.o</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systolic</a:t>
            </a:r>
            <a:r>
              <a:rPr lang="de-DE" altLang="de-DE" sz="1600" dirty="0">
                <a:solidFill>
                  <a:srgbClr val="0D0D0D"/>
                </a:solidFill>
                <a:ea typeface="Microsoft YaHei" pitchFamily="34" charset="-122"/>
                <a:cs typeface="Arial Unicode MS" pitchFamily="34" charset="-128"/>
              </a:rPr>
              <a:t> FIR) </a:t>
            </a:r>
            <a:r>
              <a:rPr lang="de-DE" altLang="de-DE" sz="1600" dirty="0" err="1">
                <a:solidFill>
                  <a:srgbClr val="0D0D0D"/>
                </a:solidFill>
                <a:ea typeface="Microsoft YaHei" pitchFamily="34" charset="-122"/>
                <a:cs typeface="Arial Unicode MS" pitchFamily="34" charset="-128"/>
              </a:rPr>
              <a:t>filters</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and</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synthesize</a:t>
            </a:r>
            <a:r>
              <a:rPr lang="de-DE" altLang="de-DE" sz="1600" dirty="0">
                <a:solidFill>
                  <a:srgbClr val="0D0D0D"/>
                </a:solidFill>
                <a:ea typeface="Microsoft YaHei" pitchFamily="34" charset="-122"/>
                <a:cs typeface="Arial Unicode MS" pitchFamily="34" charset="-128"/>
              </a:rPr>
              <a:t> </a:t>
            </a:r>
            <a:r>
              <a:rPr lang="de-DE" altLang="de-DE" sz="1600" dirty="0" err="1">
                <a:solidFill>
                  <a:srgbClr val="0D0D0D"/>
                </a:solidFill>
                <a:ea typeface="Microsoft YaHei" pitchFamily="34" charset="-122"/>
                <a:cs typeface="Arial Unicode MS" pitchFamily="34" charset="-128"/>
              </a:rPr>
              <a:t>them</a:t>
            </a:r>
            <a:endParaRPr lang="de-DE" altLang="de-DE" sz="1600" dirty="0">
              <a:solidFill>
                <a:srgbClr val="0D0D0D"/>
              </a:solidFill>
              <a:ea typeface="Microsoft YaHei" pitchFamily="34" charset="-122"/>
              <a:cs typeface="Arial Unicode MS" pitchFamily="34" charset="-128"/>
            </a:endParaRPr>
          </a:p>
        </p:txBody>
      </p:sp>
      <p:sp>
        <p:nvSpPr>
          <p:cNvPr id="13" name="Rectangle 5"/>
          <p:cNvSpPr>
            <a:spLocks noChangeArrowheads="1"/>
          </p:cNvSpPr>
          <p:nvPr/>
        </p:nvSpPr>
        <p:spPr bwMode="auto">
          <a:xfrm>
            <a:off x="0" y="1275610"/>
            <a:ext cx="9037638" cy="6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811213" indent="-809625">
              <a:spcBef>
                <a:spcPct val="20000"/>
              </a:spcBef>
              <a:buClr>
                <a:srgbClr val="737366"/>
              </a:buClr>
              <a:buFont typeface="Wingdings" charset="2"/>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400">
                <a:solidFill>
                  <a:schemeClr val="tx1"/>
                </a:solidFill>
                <a:latin typeface="Arial" charset="0"/>
              </a:defRPr>
            </a:lvl1pPr>
            <a:lvl2pPr marL="742950" indent="-285750">
              <a:spcBef>
                <a:spcPct val="20000"/>
              </a:spcBef>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2pPr>
            <a:lvl3pPr marL="1143000" indent="-228600">
              <a:spcBef>
                <a:spcPct val="20000"/>
              </a:spcBef>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3pPr>
            <a:lvl4pPr marL="1600200" indent="-228600">
              <a:spcBef>
                <a:spcPct val="20000"/>
              </a:spcBef>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4pPr>
            <a:lvl5pPr marL="2057400" indent="-228600">
              <a:spcBef>
                <a:spcPct val="20000"/>
              </a:spcBef>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5pPr>
            <a:lvl6pPr marL="2514600" indent="-228600" eaLnBrk="0" fontAlgn="base" hangingPunct="0">
              <a:spcBef>
                <a:spcPct val="20000"/>
              </a:spcBef>
              <a:spcAft>
                <a:spcPct val="0"/>
              </a:spcAft>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6pPr>
            <a:lvl7pPr marL="2971800" indent="-228600" eaLnBrk="0" fontAlgn="base" hangingPunct="0">
              <a:spcBef>
                <a:spcPct val="20000"/>
              </a:spcBef>
              <a:spcAft>
                <a:spcPct val="0"/>
              </a:spcAft>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7pPr>
            <a:lvl8pPr marL="3429000" indent="-228600" eaLnBrk="0" fontAlgn="base" hangingPunct="0">
              <a:spcBef>
                <a:spcPct val="20000"/>
              </a:spcBef>
              <a:spcAft>
                <a:spcPct val="0"/>
              </a:spcAft>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8pPr>
            <a:lvl9pPr marL="3886200" indent="-228600" eaLnBrk="0" fontAlgn="base" hangingPunct="0">
              <a:spcBef>
                <a:spcPct val="20000"/>
              </a:spcBef>
              <a:spcAft>
                <a:spcPct val="0"/>
              </a:spcAft>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9pPr>
          </a:lstStyle>
          <a:p>
            <a:pPr eaLnBrk="1" hangingPunct="1">
              <a:lnSpc>
                <a:spcPct val="105000"/>
              </a:lnSpc>
              <a:spcBef>
                <a:spcPts val="1125"/>
              </a:spcBef>
              <a:buClrTx/>
              <a:buFontTx/>
              <a:buNone/>
              <a:defRPr/>
            </a:pPr>
            <a:r>
              <a:rPr lang="de-DE" altLang="de-DE" sz="1800" b="1" dirty="0">
                <a:solidFill>
                  <a:srgbClr val="0D0D0D"/>
                </a:solidFill>
                <a:ea typeface="Microsoft YaHei" charset="-122"/>
              </a:rPr>
              <a:t>Topic:	</a:t>
            </a:r>
            <a:r>
              <a:rPr lang="de-DE" altLang="de-DE" sz="1800" dirty="0">
                <a:solidFill>
                  <a:srgbClr val="0D0D0D"/>
                </a:solidFill>
                <a:ea typeface="Microsoft YaHei" charset="-122"/>
                <a:cs typeface="Arial Unicode MS" charset="0"/>
              </a:rPr>
              <a:t>User-</a:t>
            </a:r>
            <a:r>
              <a:rPr lang="de-DE" altLang="de-DE" sz="1800" dirty="0" err="1">
                <a:solidFill>
                  <a:srgbClr val="0D0D0D"/>
                </a:solidFill>
                <a:ea typeface="Microsoft YaHei" charset="-122"/>
                <a:cs typeface="Arial Unicode MS" charset="0"/>
              </a:rPr>
              <a:t>friendly</a:t>
            </a:r>
            <a:r>
              <a:rPr lang="de-DE" altLang="de-DE" sz="1800" dirty="0">
                <a:solidFill>
                  <a:srgbClr val="0D0D0D"/>
                </a:solidFill>
                <a:ea typeface="Microsoft YaHei" charset="-122"/>
                <a:cs typeface="Arial Unicode MS" charset="0"/>
              </a:rPr>
              <a:t> open-</a:t>
            </a:r>
            <a:r>
              <a:rPr lang="de-DE" altLang="de-DE" sz="1800" dirty="0" err="1">
                <a:solidFill>
                  <a:srgbClr val="0D0D0D"/>
                </a:solidFill>
                <a:ea typeface="Microsoft YaHei" charset="-122"/>
                <a:cs typeface="Arial Unicode MS" charset="0"/>
              </a:rPr>
              <a:t>source</a:t>
            </a:r>
            <a:r>
              <a:rPr lang="de-DE" altLang="de-DE" sz="1800" dirty="0">
                <a:solidFill>
                  <a:srgbClr val="0D0D0D"/>
                </a:solidFill>
                <a:ea typeface="Microsoft YaHei" charset="-122"/>
                <a:cs typeface="Arial Unicode MS" charset="0"/>
              </a:rPr>
              <a:t> </a:t>
            </a:r>
            <a:r>
              <a:rPr lang="de-DE" altLang="de-DE" sz="1800" dirty="0" err="1">
                <a:solidFill>
                  <a:srgbClr val="0D0D0D"/>
                </a:solidFill>
                <a:ea typeface="Microsoft YaHei" charset="-122"/>
                <a:cs typeface="Arial Unicode MS" charset="0"/>
              </a:rPr>
              <a:t>tool</a:t>
            </a:r>
            <a:r>
              <a:rPr lang="de-DE" altLang="de-DE" sz="1800" dirty="0">
                <a:solidFill>
                  <a:srgbClr val="0D0D0D"/>
                </a:solidFill>
                <a:ea typeface="Microsoft YaHei" charset="-122"/>
                <a:cs typeface="Arial Unicode MS" charset="0"/>
              </a:rPr>
              <a:t> </a:t>
            </a:r>
            <a:r>
              <a:rPr lang="de-DE" altLang="de-DE" sz="1800" dirty="0" err="1">
                <a:solidFill>
                  <a:srgbClr val="0D0D0D"/>
                </a:solidFill>
                <a:ea typeface="Microsoft YaHei" charset="-122"/>
                <a:cs typeface="Arial Unicode MS" charset="0"/>
              </a:rPr>
              <a:t>for</a:t>
            </a:r>
            <a:r>
              <a:rPr lang="de-DE" altLang="de-DE" sz="1800" dirty="0">
                <a:solidFill>
                  <a:srgbClr val="0D0D0D"/>
                </a:solidFill>
                <a:ea typeface="Microsoft YaHei" charset="-122"/>
                <a:cs typeface="Arial Unicode MS" charset="0"/>
              </a:rPr>
              <a:t> design, </a:t>
            </a:r>
            <a:r>
              <a:rPr lang="de-DE" altLang="de-DE" sz="1800" dirty="0" err="1">
                <a:solidFill>
                  <a:srgbClr val="0D0D0D"/>
                </a:solidFill>
                <a:ea typeface="Microsoft YaHei" charset="-122"/>
                <a:cs typeface="Arial Unicode MS" charset="0"/>
              </a:rPr>
              <a:t>analysis</a:t>
            </a:r>
            <a:r>
              <a:rPr lang="de-DE" altLang="de-DE" sz="1800" dirty="0">
                <a:solidFill>
                  <a:srgbClr val="0D0D0D"/>
                </a:solidFill>
                <a:ea typeface="Microsoft YaHei" charset="-122"/>
                <a:cs typeface="Arial Unicode MS" charset="0"/>
              </a:rPr>
              <a:t> </a:t>
            </a:r>
            <a:r>
              <a:rPr lang="de-DE" altLang="de-DE" sz="1800" dirty="0" err="1">
                <a:solidFill>
                  <a:srgbClr val="0D0D0D"/>
                </a:solidFill>
                <a:ea typeface="Microsoft YaHei" charset="-122"/>
                <a:cs typeface="Arial Unicode MS" charset="0"/>
              </a:rPr>
              <a:t>and</a:t>
            </a:r>
            <a:r>
              <a:rPr lang="de-DE" altLang="de-DE" sz="1800" dirty="0">
                <a:solidFill>
                  <a:srgbClr val="0D0D0D"/>
                </a:solidFill>
                <a:ea typeface="Microsoft YaHei" charset="-122"/>
                <a:cs typeface="Arial Unicode MS" charset="0"/>
              </a:rPr>
              <a:t> </a:t>
            </a:r>
            <a:r>
              <a:rPr lang="de-DE" altLang="de-DE" sz="1800" dirty="0" err="1">
                <a:solidFill>
                  <a:srgbClr val="0D0D0D"/>
                </a:solidFill>
                <a:ea typeface="Microsoft YaHei" charset="-122"/>
                <a:cs typeface="Arial Unicode MS" charset="0"/>
              </a:rPr>
              <a:t>synthesis</a:t>
            </a:r>
            <a:r>
              <a:rPr lang="de-DE" altLang="de-DE" sz="1800" dirty="0">
                <a:solidFill>
                  <a:srgbClr val="0D0D0D"/>
                </a:solidFill>
                <a:ea typeface="Microsoft YaHei" charset="-122"/>
                <a:cs typeface="Arial Unicode MS" charset="0"/>
              </a:rPr>
              <a:t> (VHDL </a:t>
            </a:r>
            <a:r>
              <a:rPr lang="de-DE" altLang="de-DE" sz="1800" dirty="0" err="1">
                <a:solidFill>
                  <a:srgbClr val="0D0D0D"/>
                </a:solidFill>
                <a:ea typeface="Microsoft YaHei" charset="-122"/>
                <a:cs typeface="Arial Unicode MS" charset="0"/>
              </a:rPr>
              <a:t>and</a:t>
            </a:r>
            <a:r>
              <a:rPr lang="de-DE" altLang="de-DE" sz="1800" dirty="0">
                <a:solidFill>
                  <a:srgbClr val="0D0D0D"/>
                </a:solidFill>
                <a:ea typeface="Microsoft YaHei" charset="-122"/>
                <a:cs typeface="Arial Unicode MS" charset="0"/>
              </a:rPr>
              <a:t> </a:t>
            </a:r>
            <a:r>
              <a:rPr lang="de-DE" altLang="de-DE" sz="1800" dirty="0" err="1">
                <a:solidFill>
                  <a:srgbClr val="0D0D0D"/>
                </a:solidFill>
                <a:ea typeface="Microsoft YaHei" charset="-122"/>
                <a:cs typeface="Arial Unicode MS" charset="0"/>
              </a:rPr>
              <a:t>Verilog</a:t>
            </a:r>
            <a:r>
              <a:rPr lang="de-DE" altLang="de-DE" sz="1800" dirty="0">
                <a:solidFill>
                  <a:srgbClr val="0D0D0D"/>
                </a:solidFill>
                <a:ea typeface="Microsoft YaHei" charset="-122"/>
                <a:cs typeface="Arial Unicode MS" charset="0"/>
              </a:rPr>
              <a:t>) </a:t>
            </a:r>
            <a:r>
              <a:rPr lang="de-DE" altLang="de-DE" sz="1800" dirty="0" err="1">
                <a:solidFill>
                  <a:srgbClr val="0D0D0D"/>
                </a:solidFill>
                <a:ea typeface="Microsoft YaHei" charset="-122"/>
                <a:cs typeface="Arial Unicode MS" charset="0"/>
              </a:rPr>
              <a:t>of</a:t>
            </a:r>
            <a:r>
              <a:rPr lang="de-DE" altLang="de-DE" sz="1800" dirty="0">
                <a:solidFill>
                  <a:srgbClr val="0D0D0D"/>
                </a:solidFill>
                <a:ea typeface="Microsoft YaHei" charset="-122"/>
                <a:cs typeface="Arial Unicode MS" charset="0"/>
              </a:rPr>
              <a:t> </a:t>
            </a:r>
            <a:r>
              <a:rPr lang="de-DE" altLang="de-DE" sz="1800" dirty="0" err="1">
                <a:solidFill>
                  <a:srgbClr val="0D0D0D"/>
                </a:solidFill>
                <a:ea typeface="Microsoft YaHei" charset="-122"/>
                <a:cs typeface="Arial Unicode MS" charset="0"/>
              </a:rPr>
              <a:t>discrete</a:t>
            </a:r>
            <a:r>
              <a:rPr lang="de-DE" altLang="de-DE" sz="1800" dirty="0">
                <a:solidFill>
                  <a:srgbClr val="0D0D0D"/>
                </a:solidFill>
                <a:ea typeface="Microsoft YaHei" charset="-122"/>
                <a:cs typeface="Arial Unicode MS" charset="0"/>
              </a:rPr>
              <a:t>-time </a:t>
            </a:r>
            <a:r>
              <a:rPr lang="de-DE" altLang="de-DE" sz="1800">
                <a:solidFill>
                  <a:srgbClr val="0D0D0D"/>
                </a:solidFill>
                <a:ea typeface="Microsoft YaHei" charset="-122"/>
                <a:cs typeface="Arial Unicode MS" charset="0"/>
              </a:rPr>
              <a:t>fixpoint</a:t>
            </a:r>
            <a:r>
              <a:rPr lang="de-DE" altLang="de-DE" sz="1800" dirty="0">
                <a:solidFill>
                  <a:srgbClr val="0D0D0D"/>
                </a:solidFill>
                <a:ea typeface="Microsoft YaHei" charset="-122"/>
                <a:cs typeface="Arial Unicode MS" charset="0"/>
              </a:rPr>
              <a:t> </a:t>
            </a:r>
            <a:r>
              <a:rPr lang="de-DE" altLang="de-DE" sz="1800" dirty="0" err="1">
                <a:solidFill>
                  <a:srgbClr val="0D0D0D"/>
                </a:solidFill>
                <a:ea typeface="Microsoft YaHei" charset="-122"/>
                <a:cs typeface="Arial Unicode MS" charset="0"/>
              </a:rPr>
              <a:t>filters</a:t>
            </a:r>
            <a:r>
              <a:rPr lang="de-DE" altLang="de-DE" sz="1800" dirty="0">
                <a:solidFill>
                  <a:srgbClr val="0D0D0D"/>
                </a:solidFill>
                <a:ea typeface="Microsoft YaHei" charset="-122"/>
                <a:cs typeface="Arial Unicode MS" charset="0"/>
              </a:rPr>
              <a:t> </a:t>
            </a:r>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162" y="2026498"/>
            <a:ext cx="5705475" cy="3377284"/>
          </a:xfrm>
          <a:prstGeom prst="rect">
            <a:avLst/>
          </a:prstGeom>
        </p:spPr>
      </p:pic>
      <p:sp>
        <p:nvSpPr>
          <p:cNvPr id="15" name="Text Box 4"/>
          <p:cNvSpPr txBox="1">
            <a:spLocks noChangeArrowheads="1"/>
          </p:cNvSpPr>
          <p:nvPr/>
        </p:nvSpPr>
        <p:spPr bwMode="auto">
          <a:xfrm>
            <a:off x="5796136" y="6406136"/>
            <a:ext cx="3181350"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ct val="20000"/>
              </a:spcBef>
              <a:buClr>
                <a:srgbClr val="737366"/>
              </a:buClr>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r" eaLnBrk="1" hangingPunct="1">
              <a:spcBef>
                <a:spcPct val="0"/>
              </a:spcBef>
              <a:buClrTx/>
              <a:buFontTx/>
              <a:buNone/>
              <a:defRPr/>
            </a:pPr>
            <a:r>
              <a:rPr lang="de-DE" altLang="de-DE" sz="1400" dirty="0">
                <a:solidFill>
                  <a:srgbClr val="0D0D0D"/>
                </a:solidFill>
                <a:ea typeface="Microsoft YaHei" charset="-122"/>
              </a:rPr>
              <a:t>Prof. Dr. C. </a:t>
            </a:r>
            <a:r>
              <a:rPr lang="de-DE" altLang="de-DE" sz="1400" dirty="0" err="1">
                <a:solidFill>
                  <a:srgbClr val="0D0D0D"/>
                </a:solidFill>
                <a:ea typeface="Microsoft YaHei" charset="-122"/>
              </a:rPr>
              <a:t>Münker</a:t>
            </a:r>
            <a:endParaRPr lang="de-DE" altLang="de-DE" sz="1400" dirty="0">
              <a:solidFill>
                <a:srgbClr val="0D0D0D"/>
              </a:solidFill>
              <a:ea typeface="Microsoft YaHei" charset="-122"/>
            </a:endParaRPr>
          </a:p>
        </p:txBody>
      </p:sp>
    </p:spTree>
    <p:extLst>
      <p:ext uri="{BB962C8B-B14F-4D97-AF65-F5344CB8AC3E}">
        <p14:creationId xmlns:p14="http://schemas.microsoft.com/office/powerpoint/2010/main" val="973184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312737"/>
            <a:ext cx="8640959" cy="686172"/>
          </a:xfrm>
        </p:spPr>
        <p:txBody>
          <a:bodyPr>
            <a:normAutofit fontScale="70000" lnSpcReduction="20000"/>
          </a:bodyPr>
          <a:lstStyle/>
          <a:p>
            <a:pPr marL="0" indent="0" algn="l" defTabSz="457200">
              <a:spcBef>
                <a:spcPts val="768"/>
              </a:spcBef>
              <a:buNone/>
            </a:pPr>
            <a:r>
              <a:rPr lang="de-DE" dirty="0">
                <a:solidFill>
                  <a:srgbClr val="DC052D"/>
                </a:solidFill>
              </a:rPr>
              <a:t>Applied Research: Fault-tolerant </a:t>
            </a:r>
            <a:r>
              <a:rPr lang="de-DE" dirty="0" err="1">
                <a:solidFill>
                  <a:srgbClr val="DC052D"/>
                </a:solidFill>
              </a:rPr>
              <a:t>and</a:t>
            </a:r>
            <a:r>
              <a:rPr lang="de-DE" dirty="0">
                <a:solidFill>
                  <a:srgbClr val="DC052D"/>
                </a:solidFill>
              </a:rPr>
              <a:t> </a:t>
            </a:r>
            <a:r>
              <a:rPr lang="de-DE" dirty="0" err="1">
                <a:solidFill>
                  <a:srgbClr val="DC052D"/>
                </a:solidFill>
              </a:rPr>
              <a:t>efficient</a:t>
            </a:r>
            <a:r>
              <a:rPr lang="de-DE" dirty="0">
                <a:solidFill>
                  <a:srgbClr val="DC052D"/>
                </a:solidFill>
              </a:rPr>
              <a:t> </a:t>
            </a:r>
            <a:r>
              <a:rPr lang="de-DE" dirty="0" err="1">
                <a:solidFill>
                  <a:srgbClr val="DC052D"/>
                </a:solidFill>
              </a:rPr>
              <a:t>mechatronic</a:t>
            </a:r>
            <a:r>
              <a:rPr lang="de-DE" dirty="0">
                <a:solidFill>
                  <a:srgbClr val="DC052D"/>
                </a:solidFill>
              </a:rPr>
              <a:t> </a:t>
            </a:r>
            <a:r>
              <a:rPr lang="de-DE" dirty="0" err="1">
                <a:solidFill>
                  <a:srgbClr val="DC052D"/>
                </a:solidFill>
              </a:rPr>
              <a:t>and</a:t>
            </a:r>
            <a:r>
              <a:rPr lang="de-DE" dirty="0">
                <a:solidFill>
                  <a:srgbClr val="DC052D"/>
                </a:solidFill>
              </a:rPr>
              <a:t> regenerative </a:t>
            </a:r>
            <a:r>
              <a:rPr lang="de-DE" dirty="0" err="1">
                <a:solidFill>
                  <a:srgbClr val="DC052D"/>
                </a:solidFill>
              </a:rPr>
              <a:t>energy</a:t>
            </a:r>
            <a:r>
              <a:rPr lang="de-DE" dirty="0">
                <a:solidFill>
                  <a:srgbClr val="DC052D"/>
                </a:solidFill>
              </a:rPr>
              <a:t> </a:t>
            </a:r>
            <a:r>
              <a:rPr lang="de-DE" dirty="0" err="1">
                <a:solidFill>
                  <a:srgbClr val="DC052D"/>
                </a:solidFill>
              </a:rPr>
              <a:t>systems</a:t>
            </a:r>
            <a:endParaRPr lang="de-DE" sz="3200" b="1" i="0" dirty="0">
              <a:solidFill>
                <a:srgbClr val="DC052D"/>
              </a:solidFill>
              <a:latin typeface="Arial"/>
              <a:ea typeface="+mn-ea"/>
              <a:cs typeface="Arial"/>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8" y="1424839"/>
            <a:ext cx="9105900" cy="462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2"/>
          <p:cNvSpPr txBox="1">
            <a:spLocks noChangeArrowheads="1"/>
          </p:cNvSpPr>
          <p:nvPr/>
        </p:nvSpPr>
        <p:spPr bwMode="auto">
          <a:xfrm>
            <a:off x="6012160" y="6438562"/>
            <a:ext cx="2997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9pPr>
          </a:lstStyle>
          <a:p>
            <a:pPr algn="r" eaLnBrk="1" hangingPunct="1">
              <a:buClrTx/>
              <a:buFontTx/>
              <a:buNone/>
            </a:pPr>
            <a:r>
              <a:rPr lang="en-US" altLang="de-DE" sz="1400">
                <a:solidFill>
                  <a:srgbClr val="0D0D0D"/>
                </a:solidFill>
              </a:rPr>
              <a:t>Prof. Dr.-Ing. Christoph M. Hackl</a:t>
            </a:r>
          </a:p>
        </p:txBody>
      </p:sp>
    </p:spTree>
    <p:extLst>
      <p:ext uri="{BB962C8B-B14F-4D97-AF65-F5344CB8AC3E}">
        <p14:creationId xmlns:p14="http://schemas.microsoft.com/office/powerpoint/2010/main" val="3142611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722313" y="510010"/>
            <a:ext cx="7772400" cy="629813"/>
          </a:xfrm>
          <a:prstGeom prst="rect">
            <a:avLst/>
          </a:prstGeom>
        </p:spPr>
        <p:txBody>
          <a:bodyPr vert="horz" lIns="91440" tIns="45720" rIns="91440" bIns="45720" rtlCol="0" anchor="t">
            <a:no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2700" b="1" dirty="0">
                <a:solidFill>
                  <a:schemeClr val="bg1">
                    <a:lumMod val="50000"/>
                  </a:schemeClr>
                </a:solidFill>
              </a:rPr>
              <a:t>MUNICH UNIVERSITY OF APPLIED SCIENCES</a:t>
            </a:r>
          </a:p>
        </p:txBody>
      </p:sp>
      <p:sp>
        <p:nvSpPr>
          <p:cNvPr id="9" name="Titel 1"/>
          <p:cNvSpPr txBox="1">
            <a:spLocks/>
          </p:cNvSpPr>
          <p:nvPr/>
        </p:nvSpPr>
        <p:spPr>
          <a:xfrm>
            <a:off x="722313" y="955720"/>
            <a:ext cx="7772400" cy="8354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3000" dirty="0">
                <a:solidFill>
                  <a:srgbClr val="DC052D"/>
                </a:solidFill>
              </a:rPr>
              <a:t>In FIGURES</a:t>
            </a:r>
          </a:p>
        </p:txBody>
      </p:sp>
      <p:sp>
        <p:nvSpPr>
          <p:cNvPr id="6" name="Textfeld 5"/>
          <p:cNvSpPr txBox="1"/>
          <p:nvPr/>
        </p:nvSpPr>
        <p:spPr>
          <a:xfrm>
            <a:off x="1701763" y="2155966"/>
            <a:ext cx="2752191" cy="4245821"/>
          </a:xfrm>
          <a:prstGeom prst="rect">
            <a:avLst/>
          </a:prstGeom>
          <a:noFill/>
        </p:spPr>
        <p:txBody>
          <a:bodyPr wrap="square" rtlCol="0">
            <a:spAutoFit/>
          </a:bodyPr>
          <a:lstStyle/>
          <a:p>
            <a:pPr marL="0" indent="0" algn="l" defTabSz="457200">
              <a:lnSpc>
                <a:spcPts val="3610"/>
              </a:lnSpc>
              <a:buNone/>
            </a:pPr>
            <a:r>
              <a:rPr lang="en-GB" sz="2500" b="1" i="0" dirty="0">
                <a:solidFill>
                  <a:schemeClr val="bg1">
                    <a:lumMod val="50000"/>
                  </a:schemeClr>
                </a:solidFill>
                <a:latin typeface="Arial"/>
                <a:ea typeface="+mn-ea"/>
                <a:cs typeface="Arial"/>
              </a:rPr>
              <a:t> </a:t>
            </a:r>
            <a:r>
              <a:rPr lang="en-GB" sz="2500" b="1" i="0" dirty="0" smtClean="0">
                <a:solidFill>
                  <a:schemeClr val="bg1">
                    <a:lumMod val="50000"/>
                  </a:schemeClr>
                </a:solidFill>
                <a:latin typeface="Arial"/>
                <a:ea typeface="+mn-ea"/>
                <a:cs typeface="Arial"/>
              </a:rPr>
              <a:t>18,000</a:t>
            </a:r>
            <a:endParaRPr lang="en-GB" sz="2500" b="1" i="0" dirty="0">
              <a:solidFill>
                <a:schemeClr val="bg1">
                  <a:lumMod val="50000"/>
                </a:schemeClr>
              </a:solidFill>
              <a:latin typeface="Arial"/>
              <a:ea typeface="+mn-ea"/>
              <a:cs typeface="Arial"/>
            </a:endParaRPr>
          </a:p>
          <a:p>
            <a:pPr marL="0" indent="0" algn="l" defTabSz="457200">
              <a:lnSpc>
                <a:spcPts val="3610"/>
              </a:lnSpc>
              <a:buNone/>
            </a:pPr>
            <a:r>
              <a:rPr lang="en-GB" sz="2500" b="1" i="0" dirty="0">
                <a:solidFill>
                  <a:schemeClr val="bg1">
                    <a:lumMod val="50000"/>
                  </a:schemeClr>
                </a:solidFill>
                <a:latin typeface="Arial"/>
                <a:ea typeface="+mn-ea"/>
                <a:cs typeface="Arial"/>
              </a:rPr>
              <a:t>       475</a:t>
            </a:r>
          </a:p>
          <a:p>
            <a:pPr marL="0" indent="0" algn="l" defTabSz="457200">
              <a:lnSpc>
                <a:spcPts val="3610"/>
              </a:lnSpc>
              <a:buNone/>
            </a:pPr>
            <a:r>
              <a:rPr lang="en-GB" sz="2500" b="1" i="0" dirty="0">
                <a:solidFill>
                  <a:schemeClr val="bg1">
                    <a:lumMod val="50000"/>
                  </a:schemeClr>
                </a:solidFill>
                <a:latin typeface="Arial"/>
                <a:ea typeface="+mn-ea"/>
                <a:cs typeface="Arial"/>
              </a:rPr>
              <a:t>        750</a:t>
            </a:r>
          </a:p>
          <a:p>
            <a:pPr marL="0" indent="0" algn="l" defTabSz="457200">
              <a:lnSpc>
                <a:spcPts val="3610"/>
              </a:lnSpc>
              <a:buNone/>
            </a:pPr>
            <a:r>
              <a:rPr lang="en-GB" sz="2500" b="1" i="0" dirty="0">
                <a:solidFill>
                  <a:schemeClr val="bg1">
                    <a:lumMod val="50000"/>
                  </a:schemeClr>
                </a:solidFill>
                <a:latin typeface="Arial"/>
                <a:ea typeface="+mn-ea"/>
                <a:cs typeface="Arial"/>
              </a:rPr>
              <a:t>         511</a:t>
            </a:r>
          </a:p>
          <a:p>
            <a:pPr marL="0" indent="0" algn="l" defTabSz="457200">
              <a:lnSpc>
                <a:spcPts val="3610"/>
              </a:lnSpc>
              <a:buNone/>
            </a:pPr>
            <a:r>
              <a:rPr lang="en-GB" sz="2500" b="1" i="0" dirty="0">
                <a:solidFill>
                  <a:schemeClr val="bg1">
                    <a:lumMod val="50000"/>
                  </a:schemeClr>
                </a:solidFill>
                <a:latin typeface="Arial"/>
                <a:ea typeface="+mn-ea"/>
                <a:cs typeface="Arial"/>
              </a:rPr>
              <a:t>          126</a:t>
            </a:r>
          </a:p>
          <a:p>
            <a:pPr marL="0" indent="0" algn="l" defTabSz="457200">
              <a:lnSpc>
                <a:spcPts val="3610"/>
              </a:lnSpc>
              <a:buNone/>
            </a:pPr>
            <a:r>
              <a:rPr lang="en-GB" sz="2500" b="1" i="0" dirty="0">
                <a:solidFill>
                  <a:schemeClr val="bg1">
                    <a:lumMod val="50000"/>
                  </a:schemeClr>
                </a:solidFill>
                <a:latin typeface="Arial"/>
                <a:ea typeface="+mn-ea"/>
                <a:cs typeface="Arial"/>
              </a:rPr>
              <a:t>              91</a:t>
            </a:r>
          </a:p>
          <a:p>
            <a:pPr marL="0" indent="0" algn="l" defTabSz="457200">
              <a:lnSpc>
                <a:spcPts val="3610"/>
              </a:lnSpc>
              <a:buNone/>
            </a:pPr>
            <a:r>
              <a:rPr lang="en-GB" sz="2500" b="1" i="0" dirty="0">
                <a:solidFill>
                  <a:schemeClr val="bg1">
                    <a:lumMod val="50000"/>
                  </a:schemeClr>
                </a:solidFill>
                <a:latin typeface="Arial"/>
                <a:ea typeface="+mn-ea"/>
                <a:cs typeface="Arial"/>
              </a:rPr>
              <a:t>               86</a:t>
            </a:r>
          </a:p>
          <a:p>
            <a:pPr marL="0" indent="0" algn="l" defTabSz="457200">
              <a:lnSpc>
                <a:spcPts val="3610"/>
              </a:lnSpc>
              <a:buNone/>
            </a:pPr>
            <a:r>
              <a:rPr lang="en-GB" sz="2500" b="1" i="0" dirty="0">
                <a:solidFill>
                  <a:schemeClr val="bg1">
                    <a:lumMod val="50000"/>
                  </a:schemeClr>
                </a:solidFill>
                <a:latin typeface="Arial"/>
                <a:ea typeface="+mn-ea"/>
                <a:cs typeface="Arial"/>
              </a:rPr>
              <a:t>                14</a:t>
            </a:r>
          </a:p>
          <a:p>
            <a:pPr marL="0" indent="0" algn="l" defTabSz="457200">
              <a:lnSpc>
                <a:spcPts val="3610"/>
              </a:lnSpc>
              <a:buNone/>
            </a:pPr>
            <a:r>
              <a:rPr lang="en-GB" sz="2500" b="1" i="0" dirty="0">
                <a:solidFill>
                  <a:schemeClr val="bg1">
                    <a:lumMod val="50000"/>
                  </a:schemeClr>
                </a:solidFill>
                <a:latin typeface="Arial"/>
                <a:ea typeface="+mn-ea"/>
                <a:cs typeface="Arial"/>
              </a:rPr>
              <a:t>                   8</a:t>
            </a:r>
          </a:p>
        </p:txBody>
      </p:sp>
      <p:sp>
        <p:nvSpPr>
          <p:cNvPr id="7" name="Textfeld 6"/>
          <p:cNvSpPr txBox="1"/>
          <p:nvPr/>
        </p:nvSpPr>
        <p:spPr>
          <a:xfrm>
            <a:off x="3277263" y="2130615"/>
            <a:ext cx="5901121" cy="4184479"/>
          </a:xfrm>
          <a:prstGeom prst="rect">
            <a:avLst/>
          </a:prstGeom>
          <a:noFill/>
        </p:spPr>
        <p:txBody>
          <a:bodyPr wrap="square" rtlCol="0">
            <a:spAutoFit/>
          </a:bodyPr>
          <a:lstStyle/>
          <a:p>
            <a:pPr marL="0" indent="0" algn="l" defTabSz="457200">
              <a:lnSpc>
                <a:spcPts val="3610"/>
              </a:lnSpc>
              <a:buNone/>
            </a:pPr>
            <a:r>
              <a:rPr lang="en-GB" b="0" i="0" dirty="0">
                <a:latin typeface="Arial"/>
                <a:ea typeface="+mn-ea"/>
                <a:cs typeface="Arial"/>
              </a:rPr>
              <a:t>Students</a:t>
            </a:r>
          </a:p>
          <a:p>
            <a:pPr marL="0" indent="0" algn="l" defTabSz="457200">
              <a:lnSpc>
                <a:spcPts val="3610"/>
              </a:lnSpc>
              <a:buNone/>
            </a:pPr>
            <a:r>
              <a:rPr lang="en-GB" b="0" i="0" dirty="0">
                <a:latin typeface="Arial"/>
                <a:ea typeface="+mn-ea"/>
                <a:cs typeface="Arial"/>
              </a:rPr>
              <a:t>  Professors</a:t>
            </a:r>
          </a:p>
          <a:p>
            <a:pPr marL="0" indent="0" algn="l" defTabSz="457200">
              <a:lnSpc>
                <a:spcPts val="3610"/>
              </a:lnSpc>
              <a:buNone/>
            </a:pPr>
            <a:r>
              <a:rPr lang="en-GB" b="0" i="0" dirty="0">
                <a:latin typeface="Arial"/>
                <a:ea typeface="+mn-ea"/>
                <a:cs typeface="Arial"/>
              </a:rPr>
              <a:t>    Part-time lecturers</a:t>
            </a:r>
          </a:p>
          <a:p>
            <a:pPr marL="0" indent="0" algn="l" defTabSz="457200">
              <a:lnSpc>
                <a:spcPts val="3610"/>
              </a:lnSpc>
              <a:buNone/>
            </a:pPr>
            <a:r>
              <a:rPr lang="en-GB" b="0" i="0" dirty="0">
                <a:latin typeface="Arial"/>
                <a:ea typeface="+mn-ea"/>
                <a:cs typeface="Arial"/>
              </a:rPr>
              <a:t>      Administration staff</a:t>
            </a:r>
          </a:p>
          <a:p>
            <a:pPr marL="0" indent="0" algn="l" defTabSz="457200">
              <a:lnSpc>
                <a:spcPts val="3610"/>
              </a:lnSpc>
              <a:buNone/>
            </a:pPr>
            <a:r>
              <a:rPr lang="en-GB" b="0" i="0" dirty="0">
                <a:latin typeface="Arial"/>
                <a:ea typeface="+mn-ea"/>
                <a:cs typeface="Arial"/>
              </a:rPr>
              <a:t>        Research associates</a:t>
            </a:r>
          </a:p>
          <a:p>
            <a:pPr marL="0" indent="0" algn="l" defTabSz="457200">
              <a:lnSpc>
                <a:spcPts val="3610"/>
              </a:lnSpc>
              <a:buNone/>
            </a:pPr>
            <a:r>
              <a:rPr lang="en-GB" b="0" i="0" baseline="0" dirty="0">
                <a:latin typeface="Arial"/>
                <a:ea typeface="+mn-ea"/>
                <a:cs typeface="Arial"/>
              </a:rPr>
              <a:t>          PhD students</a:t>
            </a:r>
          </a:p>
          <a:p>
            <a:pPr marL="0" indent="0" algn="l" defTabSz="457200">
              <a:lnSpc>
                <a:spcPts val="3610"/>
              </a:lnSpc>
              <a:buNone/>
            </a:pPr>
            <a:r>
              <a:rPr lang="en-GB" b="0" i="0" baseline="0" dirty="0">
                <a:latin typeface="Arial"/>
                <a:ea typeface="+mn-ea"/>
                <a:cs typeface="Arial"/>
              </a:rPr>
              <a:t>            Degree programmes (Bachelor's and Master's)</a:t>
            </a:r>
          </a:p>
          <a:p>
            <a:pPr marL="0" indent="0" algn="l" defTabSz="457200">
              <a:lnSpc>
                <a:spcPts val="3610"/>
              </a:lnSpc>
              <a:buNone/>
            </a:pPr>
            <a:r>
              <a:rPr lang="en-GB" b="0" i="0" baseline="0" dirty="0">
                <a:latin typeface="Arial"/>
                <a:ea typeface="+mn-ea"/>
                <a:cs typeface="Arial"/>
              </a:rPr>
              <a:t>              Departments</a:t>
            </a:r>
          </a:p>
          <a:p>
            <a:pPr marL="0" indent="0" algn="l" defTabSz="457200">
              <a:lnSpc>
                <a:spcPts val="3610"/>
              </a:lnSpc>
              <a:buNone/>
            </a:pPr>
            <a:r>
              <a:rPr lang="en-GB" b="0" i="0" baseline="0" dirty="0">
                <a:latin typeface="Arial"/>
                <a:ea typeface="+mn-ea"/>
                <a:cs typeface="Arial"/>
              </a:rPr>
              <a:t>                Affiliated institutes</a:t>
            </a:r>
          </a:p>
        </p:txBody>
      </p:sp>
    </p:spTree>
    <p:extLst>
      <p:ext uri="{BB962C8B-B14F-4D97-AF65-F5344CB8AC3E}">
        <p14:creationId xmlns:p14="http://schemas.microsoft.com/office/powerpoint/2010/main" val="278224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312738"/>
            <a:ext cx="8640959" cy="739998"/>
          </a:xfrm>
        </p:spPr>
        <p:txBody>
          <a:bodyPr>
            <a:normAutofit fontScale="70000" lnSpcReduction="20000"/>
          </a:bodyPr>
          <a:lstStyle/>
          <a:p>
            <a:pPr marL="0" indent="0" algn="l" defTabSz="457200">
              <a:spcBef>
                <a:spcPts val="768"/>
              </a:spcBef>
              <a:buNone/>
            </a:pPr>
            <a:r>
              <a:rPr lang="de-DE" dirty="0">
                <a:solidFill>
                  <a:srgbClr val="DC052D"/>
                </a:solidFill>
              </a:rPr>
              <a:t>Applied Research: </a:t>
            </a:r>
            <a:r>
              <a:rPr lang="de-DE" dirty="0" err="1">
                <a:solidFill>
                  <a:srgbClr val="DC052D"/>
                </a:solidFill>
              </a:rPr>
              <a:t>Detection</a:t>
            </a:r>
            <a:r>
              <a:rPr lang="de-DE" dirty="0">
                <a:solidFill>
                  <a:srgbClr val="DC052D"/>
                </a:solidFill>
              </a:rPr>
              <a:t> &amp; </a:t>
            </a:r>
            <a:r>
              <a:rPr lang="de-DE" dirty="0" err="1">
                <a:solidFill>
                  <a:srgbClr val="DC052D"/>
                </a:solidFill>
              </a:rPr>
              <a:t>Localization</a:t>
            </a:r>
            <a:r>
              <a:rPr lang="de-DE" dirty="0">
                <a:solidFill>
                  <a:srgbClr val="DC052D"/>
                </a:solidFill>
              </a:rPr>
              <a:t> </a:t>
            </a:r>
            <a:r>
              <a:rPr lang="de-DE" dirty="0" err="1">
                <a:solidFill>
                  <a:srgbClr val="DC052D"/>
                </a:solidFill>
              </a:rPr>
              <a:t>of</a:t>
            </a:r>
            <a:r>
              <a:rPr lang="de-DE" dirty="0">
                <a:solidFill>
                  <a:srgbClr val="DC052D"/>
                </a:solidFill>
              </a:rPr>
              <a:t> </a:t>
            </a:r>
            <a:r>
              <a:rPr lang="de-DE" dirty="0" err="1">
                <a:solidFill>
                  <a:srgbClr val="DC052D"/>
                </a:solidFill>
              </a:rPr>
              <a:t>mechanically</a:t>
            </a:r>
            <a:r>
              <a:rPr lang="de-DE" dirty="0">
                <a:solidFill>
                  <a:srgbClr val="DC052D"/>
                </a:solidFill>
              </a:rPr>
              <a:t> </a:t>
            </a:r>
            <a:r>
              <a:rPr lang="de-DE" dirty="0" err="1">
                <a:solidFill>
                  <a:srgbClr val="DC052D"/>
                </a:solidFill>
              </a:rPr>
              <a:t>induced</a:t>
            </a:r>
            <a:r>
              <a:rPr lang="de-DE" dirty="0">
                <a:solidFill>
                  <a:srgbClr val="DC052D"/>
                </a:solidFill>
              </a:rPr>
              <a:t> </a:t>
            </a:r>
            <a:r>
              <a:rPr lang="de-DE" dirty="0" err="1">
                <a:solidFill>
                  <a:srgbClr val="DC052D"/>
                </a:solidFill>
              </a:rPr>
              <a:t>damages</a:t>
            </a:r>
            <a:r>
              <a:rPr lang="de-DE" dirty="0">
                <a:solidFill>
                  <a:srgbClr val="DC052D"/>
                </a:solidFill>
              </a:rPr>
              <a:t> in </a:t>
            </a:r>
            <a:r>
              <a:rPr lang="de-DE" dirty="0" err="1">
                <a:solidFill>
                  <a:srgbClr val="DC052D"/>
                </a:solidFill>
              </a:rPr>
              <a:t>lithium</a:t>
            </a:r>
            <a:r>
              <a:rPr lang="de-DE" dirty="0">
                <a:solidFill>
                  <a:srgbClr val="DC052D"/>
                </a:solidFill>
              </a:rPr>
              <a:t> </a:t>
            </a:r>
            <a:r>
              <a:rPr lang="de-DE" dirty="0" err="1">
                <a:solidFill>
                  <a:srgbClr val="DC052D"/>
                </a:solidFill>
              </a:rPr>
              <a:t>ion</a:t>
            </a:r>
            <a:r>
              <a:rPr lang="de-DE" dirty="0">
                <a:solidFill>
                  <a:srgbClr val="DC052D"/>
                </a:solidFill>
              </a:rPr>
              <a:t> </a:t>
            </a:r>
            <a:r>
              <a:rPr lang="de-DE" dirty="0" err="1">
                <a:solidFill>
                  <a:srgbClr val="DC052D"/>
                </a:solidFill>
              </a:rPr>
              <a:t>batteries</a:t>
            </a:r>
            <a:r>
              <a:rPr lang="de-DE" dirty="0">
                <a:solidFill>
                  <a:srgbClr val="DC052D"/>
                </a:solidFill>
              </a:rPr>
              <a:t> (</a:t>
            </a:r>
            <a:r>
              <a:rPr lang="de-DE" dirty="0" err="1">
                <a:solidFill>
                  <a:srgbClr val="DC052D"/>
                </a:solidFill>
              </a:rPr>
              <a:t>ReVISEDBatt</a:t>
            </a:r>
            <a:r>
              <a:rPr lang="de-DE" dirty="0">
                <a:solidFill>
                  <a:srgbClr val="DC052D"/>
                </a:solidFill>
              </a:rPr>
              <a:t>)</a:t>
            </a:r>
            <a:endParaRPr lang="de-DE" sz="3200" b="1" i="0" dirty="0">
              <a:solidFill>
                <a:srgbClr val="DC052D"/>
              </a:solidFill>
              <a:latin typeface="Arial"/>
              <a:ea typeface="+mn-ea"/>
              <a:cs typeface="Arial"/>
            </a:endParaRPr>
          </a:p>
        </p:txBody>
      </p:sp>
      <p:pic>
        <p:nvPicPr>
          <p:cNvPr id="9" name="Grafik 5" descr="Bildergebnis für fraunhofer is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573" y="5586043"/>
            <a:ext cx="1433513"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6" descr="Bildergebnis für infineon ifx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936" y="5554293"/>
            <a:ext cx="9334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7" descr="Bildergebnis für TUM logo"/>
          <p:cNvPicPr>
            <a:picLocks noChangeAspect="1" noChangeArrowheads="1"/>
          </p:cNvPicPr>
          <p:nvPr/>
        </p:nvPicPr>
        <p:blipFill>
          <a:blip r:embed="rId5" cstate="print">
            <a:extLst>
              <a:ext uri="{28A0092B-C50C-407E-A947-70E740481C1C}">
                <a14:useLocalDpi xmlns:a14="http://schemas.microsoft.com/office/drawing/2010/main" val="0"/>
              </a:ext>
            </a:extLst>
          </a:blip>
          <a:srcRect t="20348" b="24403"/>
          <a:stretch>
            <a:fillRect/>
          </a:stretch>
        </p:blipFill>
        <p:spPr bwMode="auto">
          <a:xfrm>
            <a:off x="182461" y="5470155"/>
            <a:ext cx="946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9" descr="Ähnliches F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1949" y="5449517"/>
            <a:ext cx="4968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2" descr="Ähnliches F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8811" y="5633668"/>
            <a:ext cx="20732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13" descr="Bildergebnis für thyssenkrupp logo"/>
          <p:cNvPicPr>
            <a:picLocks noChangeAspect="1" noChangeArrowheads="1"/>
          </p:cNvPicPr>
          <p:nvPr/>
        </p:nvPicPr>
        <p:blipFill>
          <a:blip r:embed="rId8" cstate="print">
            <a:extLst>
              <a:ext uri="{28A0092B-C50C-407E-A947-70E740481C1C}">
                <a14:useLocalDpi xmlns:a14="http://schemas.microsoft.com/office/drawing/2010/main" val="0"/>
              </a:ext>
            </a:extLst>
          </a:blip>
          <a:srcRect l="19569" r="19167"/>
          <a:stretch>
            <a:fillRect/>
          </a:stretch>
        </p:blipFill>
        <p:spPr bwMode="auto">
          <a:xfrm>
            <a:off x="3352698" y="5430468"/>
            <a:ext cx="733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0" descr="Ähnliches Fo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7811" y="5617793"/>
            <a:ext cx="12731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https://www.ees.ei.tum.de/fileadmin/_processed_/csm_Logo_Ministerium_Wirtschaft_und_Energie_en_02_b56fb581d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2086" y="4344618"/>
            <a:ext cx="136207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descr="https://w3-mediapool.hm.edu/mediapool/media/dachmarke/dm_lokal/foschung_entwicklung/projekte/bohlen_1/Projektlogo_ReVISEDBat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723" y="1236293"/>
            <a:ext cx="23796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https://w3-mediapool.hm.edu/mediapool/media/dachmarke/dm_lokal/presse/news_1/bilder_48/2018/02_20/FirstSpirit_1518435986912VGBilder_ausschnitt_1.jpg"/>
          <p:cNvPicPr>
            <a:picLocks noChangeAspect="1" noChangeArrowheads="1"/>
          </p:cNvPicPr>
          <p:nvPr/>
        </p:nvPicPr>
        <p:blipFill>
          <a:blip r:embed="rId12">
            <a:extLst>
              <a:ext uri="{28A0092B-C50C-407E-A947-70E740481C1C}">
                <a14:useLocalDpi xmlns:a14="http://schemas.microsoft.com/office/drawing/2010/main" val="0"/>
              </a:ext>
            </a:extLst>
          </a:blip>
          <a:srcRect r="12888" b="30038"/>
          <a:stretch>
            <a:fillRect/>
          </a:stretch>
        </p:blipFill>
        <p:spPr bwMode="auto">
          <a:xfrm>
            <a:off x="3408261" y="2915868"/>
            <a:ext cx="301942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feld 22"/>
          <p:cNvSpPr txBox="1"/>
          <p:nvPr/>
        </p:nvSpPr>
        <p:spPr>
          <a:xfrm>
            <a:off x="3408261" y="1379168"/>
            <a:ext cx="5295900" cy="1384300"/>
          </a:xfrm>
          <a:prstGeom prst="rect">
            <a:avLst/>
          </a:prstGeom>
          <a:noFill/>
        </p:spPr>
        <p:txBody>
          <a:bodyPr>
            <a:spAutoFit/>
          </a:bodyPr>
          <a:lstStyle/>
          <a:p>
            <a:pPr>
              <a:defRPr/>
            </a:pPr>
            <a:r>
              <a:rPr lang="en-US" altLang="de-DE" sz="1400" u="sng" dirty="0">
                <a:solidFill>
                  <a:schemeClr val="tx1"/>
                </a:solidFill>
              </a:rPr>
              <a:t>Research:</a:t>
            </a:r>
          </a:p>
          <a:p>
            <a:pPr marL="285750" indent="-285750">
              <a:buClr>
                <a:srgbClr val="8E0000"/>
              </a:buClr>
              <a:buFont typeface="Wingdings" panose="05000000000000000000" pitchFamily="2" charset="2"/>
              <a:buChar char="§"/>
              <a:defRPr/>
            </a:pPr>
            <a:r>
              <a:rPr lang="en-US" altLang="de-DE" sz="1400" dirty="0">
                <a:solidFill>
                  <a:schemeClr val="tx1"/>
                </a:solidFill>
              </a:rPr>
              <a:t>Realistic mechanical stresses, such as shocks, vibrations and external forces</a:t>
            </a:r>
          </a:p>
          <a:p>
            <a:pPr marL="285750" indent="-285750">
              <a:buClr>
                <a:srgbClr val="8E0000"/>
              </a:buClr>
              <a:buFont typeface="Wingdings" panose="05000000000000000000" pitchFamily="2" charset="2"/>
              <a:buChar char="§"/>
              <a:defRPr/>
            </a:pPr>
            <a:r>
              <a:rPr lang="en-US" altLang="de-DE" sz="1400" dirty="0">
                <a:solidFill>
                  <a:schemeClr val="tx1"/>
                </a:solidFill>
              </a:rPr>
              <a:t>Damages in cell and module components</a:t>
            </a:r>
          </a:p>
          <a:p>
            <a:pPr marL="285750" indent="-285750">
              <a:buClr>
                <a:srgbClr val="8E0000"/>
              </a:buClr>
              <a:buFont typeface="Wingdings" panose="05000000000000000000" pitchFamily="2" charset="2"/>
              <a:buChar char="§"/>
              <a:defRPr/>
            </a:pPr>
            <a:r>
              <a:rPr lang="en-US" altLang="de-DE" sz="1400" dirty="0">
                <a:solidFill>
                  <a:schemeClr val="tx1"/>
                </a:solidFill>
              </a:rPr>
              <a:t>Effects on operational and aging behavior</a:t>
            </a:r>
          </a:p>
          <a:p>
            <a:pPr marL="285750" indent="-285750">
              <a:buClr>
                <a:srgbClr val="8E0000"/>
              </a:buClr>
              <a:buFont typeface="Wingdings" panose="05000000000000000000" pitchFamily="2" charset="2"/>
              <a:buChar char="§"/>
              <a:defRPr/>
            </a:pPr>
            <a:r>
              <a:rPr lang="en-US" altLang="de-DE" sz="1400" dirty="0">
                <a:solidFill>
                  <a:schemeClr val="tx1"/>
                </a:solidFill>
              </a:rPr>
              <a:t>Detection methods</a:t>
            </a:r>
          </a:p>
        </p:txBody>
      </p:sp>
      <p:sp>
        <p:nvSpPr>
          <p:cNvPr id="24" name="Textfeld 23"/>
          <p:cNvSpPr txBox="1"/>
          <p:nvPr/>
        </p:nvSpPr>
        <p:spPr>
          <a:xfrm>
            <a:off x="506311" y="2857130"/>
            <a:ext cx="2624137" cy="2030413"/>
          </a:xfrm>
          <a:prstGeom prst="rect">
            <a:avLst/>
          </a:prstGeom>
          <a:noFill/>
        </p:spPr>
        <p:txBody>
          <a:bodyPr>
            <a:spAutoFit/>
          </a:bodyPr>
          <a:lstStyle/>
          <a:p>
            <a:pPr>
              <a:defRPr/>
            </a:pPr>
            <a:r>
              <a:rPr lang="en-US" sz="1400" u="sng" dirty="0">
                <a:solidFill>
                  <a:schemeClr val="tx1"/>
                </a:solidFill>
              </a:rPr>
              <a:t>Objectives:</a:t>
            </a:r>
          </a:p>
          <a:p>
            <a:pPr marL="285750" indent="-285750">
              <a:buClr>
                <a:srgbClr val="8E0000"/>
              </a:buClr>
              <a:buFont typeface="Wingdings" panose="05000000000000000000" pitchFamily="2" charset="2"/>
              <a:buChar char="§"/>
              <a:defRPr/>
            </a:pPr>
            <a:r>
              <a:rPr lang="en-US" altLang="de-DE" sz="1400" dirty="0">
                <a:solidFill>
                  <a:schemeClr val="tx1"/>
                </a:solidFill>
              </a:rPr>
              <a:t>Knowledge of damage mechanisms</a:t>
            </a:r>
          </a:p>
          <a:p>
            <a:pPr marL="285750" indent="-285750">
              <a:buClr>
                <a:srgbClr val="8E0000"/>
              </a:buClr>
              <a:buFont typeface="Wingdings" panose="05000000000000000000" pitchFamily="2" charset="2"/>
              <a:buChar char="§"/>
              <a:defRPr/>
            </a:pPr>
            <a:r>
              <a:rPr lang="en-US" altLang="de-DE" sz="1400" dirty="0">
                <a:solidFill>
                  <a:schemeClr val="tx1"/>
                </a:solidFill>
              </a:rPr>
              <a:t>Development of novel early detection methods</a:t>
            </a:r>
          </a:p>
          <a:p>
            <a:pPr marL="285750" indent="-285750">
              <a:buClr>
                <a:srgbClr val="8E0000"/>
              </a:buClr>
              <a:buFont typeface="Wingdings" panose="05000000000000000000" pitchFamily="2" charset="2"/>
              <a:buChar char="§"/>
              <a:defRPr/>
            </a:pPr>
            <a:r>
              <a:rPr lang="en-US" sz="1400" dirty="0">
                <a:solidFill>
                  <a:schemeClr val="tx1"/>
                </a:solidFill>
              </a:rPr>
              <a:t>Online application in battery management systems</a:t>
            </a:r>
          </a:p>
          <a:p>
            <a:pPr marL="285750" indent="-285750">
              <a:buClr>
                <a:srgbClr val="8E0000"/>
              </a:buClr>
              <a:buFont typeface="Wingdings" panose="05000000000000000000" pitchFamily="2" charset="2"/>
              <a:buChar char="§"/>
              <a:defRPr/>
            </a:pPr>
            <a:endParaRPr lang="en-US" sz="1400" dirty="0">
              <a:solidFill>
                <a:schemeClr val="tx1"/>
              </a:solidFill>
            </a:endParaRPr>
          </a:p>
        </p:txBody>
      </p:sp>
      <p:sp>
        <p:nvSpPr>
          <p:cNvPr id="25" name="Textfeld 24"/>
          <p:cNvSpPr txBox="1"/>
          <p:nvPr/>
        </p:nvSpPr>
        <p:spPr>
          <a:xfrm>
            <a:off x="6584848" y="2857130"/>
            <a:ext cx="2624138" cy="1600200"/>
          </a:xfrm>
          <a:prstGeom prst="rect">
            <a:avLst/>
          </a:prstGeom>
          <a:noFill/>
        </p:spPr>
        <p:txBody>
          <a:bodyPr>
            <a:spAutoFit/>
          </a:bodyPr>
          <a:lstStyle/>
          <a:p>
            <a:pPr>
              <a:defRPr/>
            </a:pPr>
            <a:r>
              <a:rPr lang="en-US" sz="1400" u="sng" dirty="0">
                <a:solidFill>
                  <a:schemeClr val="tx1"/>
                </a:solidFill>
              </a:rPr>
              <a:t>Project:</a:t>
            </a:r>
          </a:p>
          <a:p>
            <a:pPr marL="285750" indent="-285750">
              <a:buClr>
                <a:srgbClr val="8E0000"/>
              </a:buClr>
              <a:buFont typeface="Wingdings" panose="05000000000000000000" pitchFamily="2" charset="2"/>
              <a:buChar char="§"/>
              <a:defRPr/>
            </a:pPr>
            <a:r>
              <a:rPr lang="en-US" altLang="de-DE" sz="1400" dirty="0">
                <a:solidFill>
                  <a:schemeClr val="tx1"/>
                </a:solidFill>
              </a:rPr>
              <a:t>Project period: </a:t>
            </a:r>
            <a:br>
              <a:rPr lang="en-US" altLang="de-DE" sz="1400" dirty="0">
                <a:solidFill>
                  <a:schemeClr val="tx1"/>
                </a:solidFill>
              </a:rPr>
            </a:br>
            <a:r>
              <a:rPr lang="en-US" altLang="de-DE" sz="1400" dirty="0">
                <a:solidFill>
                  <a:schemeClr val="tx1"/>
                </a:solidFill>
              </a:rPr>
              <a:t>2017/09 – 2020/09</a:t>
            </a:r>
          </a:p>
          <a:p>
            <a:pPr marL="285750" indent="-285750">
              <a:buClr>
                <a:srgbClr val="8E0000"/>
              </a:buClr>
              <a:buFont typeface="Wingdings" panose="05000000000000000000" pitchFamily="2" charset="2"/>
              <a:buChar char="§"/>
              <a:defRPr/>
            </a:pPr>
            <a:r>
              <a:rPr lang="en-US" altLang="de-DE" sz="1400" dirty="0">
                <a:solidFill>
                  <a:schemeClr val="tx1"/>
                </a:solidFill>
              </a:rPr>
              <a:t>Staff at HM:</a:t>
            </a:r>
            <a:br>
              <a:rPr lang="en-US" altLang="de-DE" sz="1400" dirty="0">
                <a:solidFill>
                  <a:schemeClr val="tx1"/>
                </a:solidFill>
              </a:rPr>
            </a:br>
            <a:r>
              <a:rPr lang="en-US" altLang="de-DE" sz="1400" dirty="0">
                <a:solidFill>
                  <a:schemeClr val="tx1"/>
                </a:solidFill>
              </a:rPr>
              <a:t>one research fellow,</a:t>
            </a:r>
            <a:br>
              <a:rPr lang="en-US" altLang="de-DE" sz="1400" dirty="0">
                <a:solidFill>
                  <a:schemeClr val="tx1"/>
                </a:solidFill>
              </a:rPr>
            </a:br>
            <a:r>
              <a:rPr lang="en-US" altLang="de-DE" sz="1400" dirty="0">
                <a:solidFill>
                  <a:schemeClr val="tx1"/>
                </a:solidFill>
              </a:rPr>
              <a:t>student workers</a:t>
            </a:r>
          </a:p>
          <a:p>
            <a:pPr marL="285750" indent="-285750">
              <a:buClr>
                <a:srgbClr val="8E0000"/>
              </a:buClr>
              <a:buFont typeface="Wingdings" panose="05000000000000000000" pitchFamily="2" charset="2"/>
              <a:buChar char="§"/>
              <a:defRPr/>
            </a:pPr>
            <a:endParaRPr lang="en-US" sz="1400" dirty="0">
              <a:solidFill>
                <a:schemeClr val="tx1"/>
              </a:solidFill>
            </a:endParaRPr>
          </a:p>
        </p:txBody>
      </p:sp>
    </p:spTree>
    <p:extLst>
      <p:ext uri="{BB962C8B-B14F-4D97-AF65-F5344CB8AC3E}">
        <p14:creationId xmlns:p14="http://schemas.microsoft.com/office/powerpoint/2010/main" val="631572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686172"/>
          </a:xfrm>
        </p:spPr>
        <p:txBody>
          <a:bodyPr>
            <a:normAutofit fontScale="70000" lnSpcReduction="20000"/>
          </a:bodyPr>
          <a:lstStyle/>
          <a:p>
            <a:pPr marL="0" indent="0" algn="l" defTabSz="457200">
              <a:spcBef>
                <a:spcPts val="768"/>
              </a:spcBef>
              <a:buNone/>
            </a:pPr>
            <a:r>
              <a:rPr lang="de-DE" dirty="0">
                <a:solidFill>
                  <a:srgbClr val="DC052D"/>
                </a:solidFill>
              </a:rPr>
              <a:t>Applied Research: Universal </a:t>
            </a:r>
            <a:r>
              <a:rPr lang="de-DE" dirty="0" err="1">
                <a:solidFill>
                  <a:srgbClr val="DC052D"/>
                </a:solidFill>
              </a:rPr>
              <a:t>connection</a:t>
            </a:r>
            <a:r>
              <a:rPr lang="de-DE" dirty="0">
                <a:solidFill>
                  <a:srgbClr val="DC052D"/>
                </a:solidFill>
              </a:rPr>
              <a:t> </a:t>
            </a:r>
            <a:r>
              <a:rPr lang="de-DE" dirty="0" err="1">
                <a:solidFill>
                  <a:srgbClr val="DC052D"/>
                </a:solidFill>
              </a:rPr>
              <a:t>of</a:t>
            </a:r>
            <a:r>
              <a:rPr lang="de-DE" dirty="0">
                <a:solidFill>
                  <a:srgbClr val="DC052D"/>
                </a:solidFill>
              </a:rPr>
              <a:t> </a:t>
            </a:r>
            <a:r>
              <a:rPr lang="de-DE" dirty="0" err="1">
                <a:solidFill>
                  <a:srgbClr val="DC052D"/>
                </a:solidFill>
              </a:rPr>
              <a:t>automotive</a:t>
            </a:r>
            <a:r>
              <a:rPr lang="de-DE" dirty="0">
                <a:solidFill>
                  <a:srgbClr val="DC052D"/>
                </a:solidFill>
              </a:rPr>
              <a:t> </a:t>
            </a:r>
            <a:r>
              <a:rPr lang="de-DE" dirty="0" err="1">
                <a:solidFill>
                  <a:srgbClr val="DC052D"/>
                </a:solidFill>
              </a:rPr>
              <a:t>traction</a:t>
            </a:r>
            <a:r>
              <a:rPr lang="de-DE" dirty="0">
                <a:solidFill>
                  <a:srgbClr val="DC052D"/>
                </a:solidFill>
              </a:rPr>
              <a:t> </a:t>
            </a:r>
            <a:r>
              <a:rPr lang="de-DE" dirty="0" err="1">
                <a:solidFill>
                  <a:srgbClr val="DC052D"/>
                </a:solidFill>
              </a:rPr>
              <a:t>batteries</a:t>
            </a:r>
            <a:r>
              <a:rPr lang="de-DE" dirty="0">
                <a:solidFill>
                  <a:srgbClr val="DC052D"/>
                </a:solidFill>
              </a:rPr>
              <a:t> </a:t>
            </a:r>
            <a:r>
              <a:rPr lang="de-DE" dirty="0" err="1">
                <a:solidFill>
                  <a:srgbClr val="DC052D"/>
                </a:solidFill>
              </a:rPr>
              <a:t>for</a:t>
            </a:r>
            <a:r>
              <a:rPr lang="de-DE" dirty="0">
                <a:solidFill>
                  <a:srgbClr val="DC052D"/>
                </a:solidFill>
              </a:rPr>
              <a:t> </a:t>
            </a:r>
            <a:r>
              <a:rPr lang="de-DE" dirty="0" err="1">
                <a:solidFill>
                  <a:srgbClr val="DC052D"/>
                </a:solidFill>
              </a:rPr>
              <a:t>stationary</a:t>
            </a:r>
            <a:r>
              <a:rPr lang="de-DE" dirty="0">
                <a:solidFill>
                  <a:srgbClr val="DC052D"/>
                </a:solidFill>
              </a:rPr>
              <a:t> </a:t>
            </a:r>
            <a:r>
              <a:rPr lang="de-DE" dirty="0" err="1">
                <a:solidFill>
                  <a:srgbClr val="DC052D"/>
                </a:solidFill>
              </a:rPr>
              <a:t>applications</a:t>
            </a:r>
            <a:r>
              <a:rPr lang="de-DE" dirty="0">
                <a:solidFill>
                  <a:srgbClr val="DC052D"/>
                </a:solidFill>
              </a:rPr>
              <a:t> (</a:t>
            </a:r>
            <a:r>
              <a:rPr lang="de-DE" dirty="0" err="1">
                <a:solidFill>
                  <a:srgbClr val="DC052D"/>
                </a:solidFill>
              </a:rPr>
              <a:t>UnABESA</a:t>
            </a:r>
            <a:r>
              <a:rPr lang="de-DE" dirty="0">
                <a:solidFill>
                  <a:srgbClr val="DC052D"/>
                </a:solidFill>
              </a:rPr>
              <a:t>) </a:t>
            </a:r>
            <a:endParaRPr lang="de-DE" sz="3200" b="1" i="0" dirty="0">
              <a:solidFill>
                <a:srgbClr val="DC052D"/>
              </a:solidFill>
              <a:latin typeface="Arial"/>
              <a:ea typeface="+mn-ea"/>
              <a:cs typeface="Arial"/>
            </a:endParaRPr>
          </a:p>
        </p:txBody>
      </p:sp>
      <p:pic>
        <p:nvPicPr>
          <p:cNvPr id="9"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3443" y="4871542"/>
            <a:ext cx="1414462"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Bildergebnis für inductron logo"/>
          <p:cNvPicPr>
            <a:picLocks noChangeAspect="1" noChangeArrowheads="1"/>
          </p:cNvPicPr>
          <p:nvPr/>
        </p:nvPicPr>
        <p:blipFill>
          <a:blip r:embed="rId4">
            <a:extLst>
              <a:ext uri="{28A0092B-C50C-407E-A947-70E740481C1C}">
                <a14:useLocalDpi xmlns:a14="http://schemas.microsoft.com/office/drawing/2010/main" val="0"/>
              </a:ext>
            </a:extLst>
          </a:blip>
          <a:srcRect t="-31702" b="-2481"/>
          <a:stretch>
            <a:fillRect/>
          </a:stretch>
        </p:blipFill>
        <p:spPr bwMode="auto">
          <a:xfrm>
            <a:off x="4445918" y="5162054"/>
            <a:ext cx="2062162"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9" descr="12068991_1506649769658314_1220525630600633387_o"/>
          <p:cNvPicPr>
            <a:picLocks noChangeAspect="1" noChangeArrowheads="1"/>
          </p:cNvPicPr>
          <p:nvPr/>
        </p:nvPicPr>
        <p:blipFill>
          <a:blip r:embed="rId5">
            <a:extLst>
              <a:ext uri="{28A0092B-C50C-407E-A947-70E740481C1C}">
                <a14:useLocalDpi xmlns:a14="http://schemas.microsoft.com/office/drawing/2010/main" val="0"/>
              </a:ext>
            </a:extLst>
          </a:blip>
          <a:srcRect t="34424" b="34424"/>
          <a:stretch>
            <a:fillRect/>
          </a:stretch>
        </p:blipFill>
        <p:spPr bwMode="auto">
          <a:xfrm>
            <a:off x="173955" y="5209679"/>
            <a:ext cx="161290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5" name="Picture 30" descr="Bildergebnis für bmw ag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2693" y="5111254"/>
            <a:ext cx="703262"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feld 15"/>
          <p:cNvSpPr txBox="1">
            <a:spLocks noChangeArrowheads="1"/>
          </p:cNvSpPr>
          <p:nvPr/>
        </p:nvSpPr>
        <p:spPr bwMode="auto">
          <a:xfrm>
            <a:off x="173955" y="3855541"/>
            <a:ext cx="2828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2"/>
                </a:solidFill>
                <a:latin typeface="Arial" panose="020B0604020202020204" pitchFamily="34" charset="0"/>
              </a:defRPr>
            </a:lvl1pPr>
            <a:lvl2pPr marL="742950" indent="-285750">
              <a:defRPr>
                <a:solidFill>
                  <a:schemeClr val="bg2"/>
                </a:solidFill>
                <a:latin typeface="Arial" panose="020B0604020202020204" pitchFamily="34" charset="0"/>
              </a:defRPr>
            </a:lvl2pPr>
            <a:lvl3pPr marL="1143000" indent="-228600">
              <a:defRPr>
                <a:solidFill>
                  <a:schemeClr val="bg2"/>
                </a:solidFill>
                <a:latin typeface="Arial" panose="020B0604020202020204" pitchFamily="34" charset="0"/>
              </a:defRPr>
            </a:lvl3pPr>
            <a:lvl4pPr marL="1600200" indent="-228600">
              <a:defRPr>
                <a:solidFill>
                  <a:schemeClr val="bg2"/>
                </a:solidFill>
                <a:latin typeface="Arial" panose="020B0604020202020204" pitchFamily="34" charset="0"/>
              </a:defRPr>
            </a:lvl4pPr>
            <a:lvl5pPr marL="2057400" indent="-228600">
              <a:defRPr>
                <a:solidFill>
                  <a:schemeClr val="bg2"/>
                </a:solidFill>
                <a:latin typeface="Arial" panose="020B0604020202020204" pitchFamily="34" charset="0"/>
              </a:defRPr>
            </a:lvl5pPr>
            <a:lvl6pPr marL="2514600" indent="-228600" eaLnBrk="0" fontAlgn="base" hangingPunct="0">
              <a:spcBef>
                <a:spcPct val="0"/>
              </a:spcBef>
              <a:spcAft>
                <a:spcPct val="0"/>
              </a:spcAft>
              <a:defRPr>
                <a:solidFill>
                  <a:schemeClr val="bg2"/>
                </a:solidFill>
                <a:latin typeface="Arial" panose="020B0604020202020204" pitchFamily="34" charset="0"/>
              </a:defRPr>
            </a:lvl6pPr>
            <a:lvl7pPr marL="2971800" indent="-228600" eaLnBrk="0" fontAlgn="base" hangingPunct="0">
              <a:spcBef>
                <a:spcPct val="0"/>
              </a:spcBef>
              <a:spcAft>
                <a:spcPct val="0"/>
              </a:spcAft>
              <a:defRPr>
                <a:solidFill>
                  <a:schemeClr val="bg2"/>
                </a:solidFill>
                <a:latin typeface="Arial" panose="020B0604020202020204" pitchFamily="34" charset="0"/>
              </a:defRPr>
            </a:lvl7pPr>
            <a:lvl8pPr marL="3429000" indent="-228600" eaLnBrk="0" fontAlgn="base" hangingPunct="0">
              <a:spcBef>
                <a:spcPct val="0"/>
              </a:spcBef>
              <a:spcAft>
                <a:spcPct val="0"/>
              </a:spcAft>
              <a:defRPr>
                <a:solidFill>
                  <a:schemeClr val="bg2"/>
                </a:solidFill>
                <a:latin typeface="Arial" panose="020B0604020202020204" pitchFamily="34" charset="0"/>
              </a:defRPr>
            </a:lvl8pPr>
            <a:lvl9pPr marL="3886200" indent="-228600" eaLnBrk="0" fontAlgn="base" hangingPunct="0">
              <a:spcBef>
                <a:spcPct val="0"/>
              </a:spcBef>
              <a:spcAft>
                <a:spcPct val="0"/>
              </a:spcAft>
              <a:defRPr>
                <a:solidFill>
                  <a:schemeClr val="bg2"/>
                </a:solidFill>
                <a:latin typeface="Arial" panose="020B0604020202020204" pitchFamily="34" charset="0"/>
              </a:defRPr>
            </a:lvl9pPr>
          </a:lstStyle>
          <a:p>
            <a:pPr>
              <a:buClr>
                <a:srgbClr val="C00000"/>
              </a:buClr>
              <a:defRPr/>
            </a:pPr>
            <a:r>
              <a:rPr lang="en-US" altLang="de-DE" sz="1400" u="sng" dirty="0">
                <a:solidFill>
                  <a:schemeClr val="tx1"/>
                </a:solidFill>
              </a:rPr>
              <a:t>Applications</a:t>
            </a:r>
          </a:p>
          <a:p>
            <a:pPr marL="285750" indent="-285750">
              <a:buClr>
                <a:srgbClr val="C00000"/>
              </a:buClr>
              <a:buFont typeface="Wingdings" panose="05000000000000000000" pitchFamily="2" charset="2"/>
              <a:buChar char="§"/>
              <a:defRPr/>
            </a:pPr>
            <a:r>
              <a:rPr lang="en-US" altLang="de-DE" sz="1400" dirty="0">
                <a:solidFill>
                  <a:schemeClr val="tx1"/>
                </a:solidFill>
              </a:rPr>
              <a:t>Frequency regulation</a:t>
            </a:r>
          </a:p>
          <a:p>
            <a:pPr marL="285750" indent="-285750">
              <a:buClr>
                <a:srgbClr val="C00000"/>
              </a:buClr>
              <a:buFont typeface="Wingdings" panose="05000000000000000000" pitchFamily="2" charset="2"/>
              <a:buChar char="§"/>
              <a:defRPr/>
            </a:pPr>
            <a:r>
              <a:rPr lang="en-US" altLang="de-DE" sz="1400" dirty="0">
                <a:solidFill>
                  <a:schemeClr val="tx1"/>
                </a:solidFill>
              </a:rPr>
              <a:t>Peak shaving</a:t>
            </a:r>
          </a:p>
          <a:p>
            <a:pPr marL="285750" indent="-285750">
              <a:buClr>
                <a:srgbClr val="C00000"/>
              </a:buClr>
              <a:buFont typeface="Wingdings" panose="05000000000000000000" pitchFamily="2" charset="2"/>
              <a:buChar char="§"/>
              <a:defRPr/>
            </a:pPr>
            <a:r>
              <a:rPr lang="en-US" altLang="de-DE" sz="1400" dirty="0">
                <a:solidFill>
                  <a:schemeClr val="tx1"/>
                </a:solidFill>
              </a:rPr>
              <a:t>Decentralized storage</a:t>
            </a:r>
          </a:p>
        </p:txBody>
      </p:sp>
      <p:grpSp>
        <p:nvGrpSpPr>
          <p:cNvPr id="17" name="Gruppieren 1"/>
          <p:cNvGrpSpPr>
            <a:grpSpLocks/>
          </p:cNvGrpSpPr>
          <p:nvPr/>
        </p:nvGrpSpPr>
        <p:grpSpPr bwMode="auto">
          <a:xfrm>
            <a:off x="-95920" y="1410791"/>
            <a:ext cx="5868988" cy="2225675"/>
            <a:chOff x="-322650" y="748365"/>
            <a:chExt cx="9566236" cy="3434698"/>
          </a:xfrm>
        </p:grpSpPr>
        <p:sp>
          <p:nvSpPr>
            <p:cNvPr id="18" name="Abgerundetes Rechteck 17"/>
            <p:cNvSpPr/>
            <p:nvPr/>
          </p:nvSpPr>
          <p:spPr>
            <a:xfrm>
              <a:off x="303541" y="1664611"/>
              <a:ext cx="2877374" cy="251845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pic>
          <p:nvPicPr>
            <p:cNvPr id="19" name="Picture 8" descr="Torqeedo BMW i3 Hochvoltbatterie"/>
            <p:cNvPicPr>
              <a:picLocks noChangeAspect="1" noChangeArrowheads="1"/>
            </p:cNvPicPr>
            <p:nvPr/>
          </p:nvPicPr>
          <p:blipFill>
            <a:blip r:embed="rId7">
              <a:extLst>
                <a:ext uri="{28A0092B-C50C-407E-A947-70E740481C1C}">
                  <a14:useLocalDpi xmlns:a14="http://schemas.microsoft.com/office/drawing/2010/main" val="0"/>
                </a:ext>
              </a:extLst>
            </a:blip>
            <a:srcRect t="20232" b="20419"/>
            <a:stretch>
              <a:fillRect/>
            </a:stretch>
          </p:blipFill>
          <p:spPr bwMode="auto">
            <a:xfrm>
              <a:off x="490538" y="2089150"/>
              <a:ext cx="24336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hteck 19"/>
            <p:cNvSpPr/>
            <p:nvPr/>
          </p:nvSpPr>
          <p:spPr>
            <a:xfrm>
              <a:off x="7804899" y="2350571"/>
              <a:ext cx="1154055" cy="1148983"/>
            </a:xfrm>
            <a:prstGeom prst="rect">
              <a:avLst/>
            </a:prstGeom>
            <a:pattFill prst="openDmnd">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cxnSp>
          <p:nvCxnSpPr>
            <p:cNvPr id="21" name="Gerader Verbinder 20"/>
            <p:cNvCxnSpPr>
              <a:stCxn id="23" idx="3"/>
              <a:endCxn id="20" idx="1"/>
            </p:cNvCxnSpPr>
            <p:nvPr/>
          </p:nvCxnSpPr>
          <p:spPr>
            <a:xfrm>
              <a:off x="6363623" y="2923837"/>
              <a:ext cx="1441276" cy="24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Abgerundetes Rechteck 22"/>
            <p:cNvSpPr/>
            <p:nvPr/>
          </p:nvSpPr>
          <p:spPr>
            <a:xfrm>
              <a:off x="5535602" y="2455915"/>
              <a:ext cx="828021" cy="935845"/>
            </a:xfrm>
            <a:prstGeom prst="roundRect">
              <a:avLst>
                <a:gd name="adj" fmla="val 50000"/>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4" name="Ellipse 23"/>
            <p:cNvSpPr/>
            <p:nvPr/>
          </p:nvSpPr>
          <p:spPr>
            <a:xfrm>
              <a:off x="5848698" y="2632305"/>
              <a:ext cx="217356" cy="21803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5" name="Ellipse 24"/>
            <p:cNvSpPr/>
            <p:nvPr/>
          </p:nvSpPr>
          <p:spPr>
            <a:xfrm>
              <a:off x="5856460" y="2989984"/>
              <a:ext cx="214769" cy="215587"/>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6" name="Freihandform 25"/>
            <p:cNvSpPr/>
            <p:nvPr/>
          </p:nvSpPr>
          <p:spPr>
            <a:xfrm>
              <a:off x="2125188" y="2909138"/>
              <a:ext cx="2491828" cy="877048"/>
            </a:xfrm>
            <a:custGeom>
              <a:avLst/>
              <a:gdLst>
                <a:gd name="connsiteX0" fmla="*/ 84668 w 2798931"/>
                <a:gd name="connsiteY0" fmla="*/ 499121 h 1218673"/>
                <a:gd name="connsiteX1" fmla="*/ 90455 w 2798931"/>
                <a:gd name="connsiteY1" fmla="*/ 840574 h 1218673"/>
                <a:gd name="connsiteX2" fmla="*/ 1010643 w 2798931"/>
                <a:gd name="connsiteY2" fmla="*/ 1216751 h 1218673"/>
                <a:gd name="connsiteX3" fmla="*/ 1670400 w 2798931"/>
                <a:gd name="connsiteY3" fmla="*/ 672741 h 1218673"/>
                <a:gd name="connsiteX4" fmla="*/ 2150749 w 2798931"/>
                <a:gd name="connsiteY4" fmla="*/ 105581 h 1218673"/>
                <a:gd name="connsiteX5" fmla="*/ 2798931 w 2798931"/>
                <a:gd name="connsiteY5" fmla="*/ 1409 h 121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8931" h="1218673">
                  <a:moveTo>
                    <a:pt x="84668" y="499121"/>
                  </a:moveTo>
                  <a:cubicBezTo>
                    <a:pt x="10397" y="610045"/>
                    <a:pt x="-63874" y="720969"/>
                    <a:pt x="90455" y="840574"/>
                  </a:cubicBezTo>
                  <a:cubicBezTo>
                    <a:pt x="244784" y="960179"/>
                    <a:pt x="747319" y="1244723"/>
                    <a:pt x="1010643" y="1216751"/>
                  </a:cubicBezTo>
                  <a:cubicBezTo>
                    <a:pt x="1273967" y="1188779"/>
                    <a:pt x="1480382" y="857936"/>
                    <a:pt x="1670400" y="672741"/>
                  </a:cubicBezTo>
                  <a:cubicBezTo>
                    <a:pt x="1860418" y="487546"/>
                    <a:pt x="1962661" y="217470"/>
                    <a:pt x="2150749" y="105581"/>
                  </a:cubicBezTo>
                  <a:cubicBezTo>
                    <a:pt x="2338837" y="-6308"/>
                    <a:pt x="2568884" y="-2450"/>
                    <a:pt x="2798931" y="140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7" name="Abgerundetes Rechteck 26"/>
            <p:cNvSpPr/>
            <p:nvPr/>
          </p:nvSpPr>
          <p:spPr>
            <a:xfrm rot="5400000">
              <a:off x="5317822" y="2421760"/>
              <a:ext cx="169039" cy="639128"/>
            </a:xfrm>
            <a:prstGeom prst="roundRect">
              <a:avLst>
                <a:gd name="adj" fmla="val 50000"/>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8" name="Abgerundetes Rechteck 27"/>
            <p:cNvSpPr/>
            <p:nvPr/>
          </p:nvSpPr>
          <p:spPr>
            <a:xfrm rot="5400000">
              <a:off x="5326811" y="2783112"/>
              <a:ext cx="166590" cy="639130"/>
            </a:xfrm>
            <a:prstGeom prst="roundRect">
              <a:avLst>
                <a:gd name="adj" fmla="val 50000"/>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29" name="Abgerundetes Rechteck 28"/>
            <p:cNvSpPr/>
            <p:nvPr/>
          </p:nvSpPr>
          <p:spPr>
            <a:xfrm flipH="1">
              <a:off x="5095715" y="2455915"/>
              <a:ext cx="36226" cy="935845"/>
            </a:xfrm>
            <a:prstGeom prst="roundRect">
              <a:avLst>
                <a:gd name="adj" fmla="val 50000"/>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30" name="Akkord 25"/>
            <p:cNvSpPr/>
            <p:nvPr/>
          </p:nvSpPr>
          <p:spPr>
            <a:xfrm rot="1307652">
              <a:off x="4629953" y="2529411"/>
              <a:ext cx="781445" cy="788854"/>
            </a:xfrm>
            <a:prstGeom prst="chord">
              <a:avLst>
                <a:gd name="adj1" fmla="val 3325243"/>
                <a:gd name="adj2" fmla="val 156860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31" name="Akkord 30"/>
            <p:cNvSpPr/>
            <p:nvPr/>
          </p:nvSpPr>
          <p:spPr>
            <a:xfrm rot="19291561">
              <a:off x="2153652" y="3195772"/>
              <a:ext cx="100914" cy="90644"/>
            </a:xfrm>
            <a:prstGeom prst="chord">
              <a:avLst>
                <a:gd name="adj1" fmla="val 3325243"/>
                <a:gd name="adj2" fmla="val 1568607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32" name="Textfeld 16"/>
            <p:cNvSpPr txBox="1">
              <a:spLocks noChangeArrowheads="1"/>
            </p:cNvSpPr>
            <p:nvPr/>
          </p:nvSpPr>
          <p:spPr bwMode="auto">
            <a:xfrm>
              <a:off x="-322650" y="748365"/>
              <a:ext cx="4249731" cy="92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de-DE" sz="1400">
                  <a:solidFill>
                    <a:srgbClr val="00B050"/>
                  </a:solidFill>
                </a:rPr>
                <a:t>Second-Life applications</a:t>
              </a:r>
            </a:p>
            <a:p>
              <a:pPr algn="ctr">
                <a:spcBef>
                  <a:spcPct val="0"/>
                </a:spcBef>
                <a:buClrTx/>
                <a:buFontTx/>
                <a:buNone/>
              </a:pPr>
              <a:r>
                <a:rPr lang="en-US" altLang="de-DE" sz="1400">
                  <a:solidFill>
                    <a:srgbClr val="00B050"/>
                  </a:solidFill>
                </a:rPr>
                <a:t>for traction batteries</a:t>
              </a:r>
            </a:p>
          </p:txBody>
        </p:sp>
        <p:sp>
          <p:nvSpPr>
            <p:cNvPr id="33" name="Textfeld 17"/>
            <p:cNvSpPr txBox="1">
              <a:spLocks noChangeArrowheads="1"/>
            </p:cNvSpPr>
            <p:nvPr/>
          </p:nvSpPr>
          <p:spPr bwMode="auto">
            <a:xfrm>
              <a:off x="7679882" y="1128267"/>
              <a:ext cx="1563704" cy="54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de-DE" sz="1400"/>
                <a:t>AC-Grid</a:t>
              </a:r>
            </a:p>
          </p:txBody>
        </p:sp>
        <p:sp>
          <p:nvSpPr>
            <p:cNvPr id="34" name="Textfeld 18"/>
            <p:cNvSpPr txBox="1">
              <a:spLocks noChangeArrowheads="1"/>
            </p:cNvSpPr>
            <p:nvPr/>
          </p:nvSpPr>
          <p:spPr bwMode="auto">
            <a:xfrm>
              <a:off x="3909440" y="748365"/>
              <a:ext cx="3204016" cy="92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de-DE" sz="1400">
                  <a:solidFill>
                    <a:srgbClr val="C00000"/>
                  </a:solidFill>
                </a:rPr>
                <a:t>Plug &amp; Play</a:t>
              </a:r>
            </a:p>
            <a:p>
              <a:pPr algn="ctr">
                <a:spcBef>
                  <a:spcPct val="0"/>
                </a:spcBef>
                <a:buClrTx/>
                <a:buFontTx/>
                <a:buNone/>
              </a:pPr>
              <a:r>
                <a:rPr lang="en-US" altLang="de-DE" sz="1400">
                  <a:solidFill>
                    <a:srgbClr val="C00000"/>
                  </a:solidFill>
                </a:rPr>
                <a:t>coupling element</a:t>
              </a:r>
            </a:p>
          </p:txBody>
        </p:sp>
        <p:sp>
          <p:nvSpPr>
            <p:cNvPr id="36" name="Abgerundetes Rechteck 35"/>
            <p:cNvSpPr/>
            <p:nvPr/>
          </p:nvSpPr>
          <p:spPr>
            <a:xfrm>
              <a:off x="4034813" y="1664611"/>
              <a:ext cx="2879963" cy="251845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grpSp>
      <p:sp>
        <p:nvSpPr>
          <p:cNvPr id="37" name="Textfeld 36"/>
          <p:cNvSpPr txBox="1">
            <a:spLocks noChangeArrowheads="1"/>
          </p:cNvSpPr>
          <p:nvPr/>
        </p:nvSpPr>
        <p:spPr bwMode="auto">
          <a:xfrm>
            <a:off x="2483768" y="3855541"/>
            <a:ext cx="25765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2"/>
                </a:solidFill>
                <a:latin typeface="Arial" panose="020B0604020202020204" pitchFamily="34" charset="0"/>
              </a:defRPr>
            </a:lvl1pPr>
            <a:lvl2pPr marL="742950" indent="-285750">
              <a:defRPr>
                <a:solidFill>
                  <a:schemeClr val="bg2"/>
                </a:solidFill>
                <a:latin typeface="Arial" panose="020B0604020202020204" pitchFamily="34" charset="0"/>
              </a:defRPr>
            </a:lvl2pPr>
            <a:lvl3pPr marL="1143000" indent="-228600">
              <a:defRPr>
                <a:solidFill>
                  <a:schemeClr val="bg2"/>
                </a:solidFill>
                <a:latin typeface="Arial" panose="020B0604020202020204" pitchFamily="34" charset="0"/>
              </a:defRPr>
            </a:lvl3pPr>
            <a:lvl4pPr marL="1600200" indent="-228600">
              <a:defRPr>
                <a:solidFill>
                  <a:schemeClr val="bg2"/>
                </a:solidFill>
                <a:latin typeface="Arial" panose="020B0604020202020204" pitchFamily="34" charset="0"/>
              </a:defRPr>
            </a:lvl4pPr>
            <a:lvl5pPr marL="2057400" indent="-228600">
              <a:defRPr>
                <a:solidFill>
                  <a:schemeClr val="bg2"/>
                </a:solidFill>
                <a:latin typeface="Arial" panose="020B0604020202020204" pitchFamily="34" charset="0"/>
              </a:defRPr>
            </a:lvl5pPr>
            <a:lvl6pPr marL="2514600" indent="-228600" eaLnBrk="0" fontAlgn="base" hangingPunct="0">
              <a:spcBef>
                <a:spcPct val="0"/>
              </a:spcBef>
              <a:spcAft>
                <a:spcPct val="0"/>
              </a:spcAft>
              <a:defRPr>
                <a:solidFill>
                  <a:schemeClr val="bg2"/>
                </a:solidFill>
                <a:latin typeface="Arial" panose="020B0604020202020204" pitchFamily="34" charset="0"/>
              </a:defRPr>
            </a:lvl6pPr>
            <a:lvl7pPr marL="2971800" indent="-228600" eaLnBrk="0" fontAlgn="base" hangingPunct="0">
              <a:spcBef>
                <a:spcPct val="0"/>
              </a:spcBef>
              <a:spcAft>
                <a:spcPct val="0"/>
              </a:spcAft>
              <a:defRPr>
                <a:solidFill>
                  <a:schemeClr val="bg2"/>
                </a:solidFill>
                <a:latin typeface="Arial" panose="020B0604020202020204" pitchFamily="34" charset="0"/>
              </a:defRPr>
            </a:lvl7pPr>
            <a:lvl8pPr marL="3429000" indent="-228600" eaLnBrk="0" fontAlgn="base" hangingPunct="0">
              <a:spcBef>
                <a:spcPct val="0"/>
              </a:spcBef>
              <a:spcAft>
                <a:spcPct val="0"/>
              </a:spcAft>
              <a:defRPr>
                <a:solidFill>
                  <a:schemeClr val="bg2"/>
                </a:solidFill>
                <a:latin typeface="Arial" panose="020B0604020202020204" pitchFamily="34" charset="0"/>
              </a:defRPr>
            </a:lvl8pPr>
            <a:lvl9pPr marL="3886200" indent="-228600" eaLnBrk="0" fontAlgn="base" hangingPunct="0">
              <a:spcBef>
                <a:spcPct val="0"/>
              </a:spcBef>
              <a:spcAft>
                <a:spcPct val="0"/>
              </a:spcAft>
              <a:defRPr>
                <a:solidFill>
                  <a:schemeClr val="bg2"/>
                </a:solidFill>
                <a:latin typeface="Arial" panose="020B0604020202020204" pitchFamily="34" charset="0"/>
              </a:defRPr>
            </a:lvl9pPr>
          </a:lstStyle>
          <a:p>
            <a:pPr>
              <a:defRPr/>
            </a:pPr>
            <a:r>
              <a:rPr lang="en-US" altLang="de-DE" sz="1400" u="sng" dirty="0">
                <a:solidFill>
                  <a:schemeClr val="tx1"/>
                </a:solidFill>
              </a:rPr>
              <a:t>Challenges</a:t>
            </a:r>
          </a:p>
          <a:p>
            <a:pPr marL="285750" indent="-285750">
              <a:buClr>
                <a:srgbClr val="C00000"/>
              </a:buClr>
              <a:buFont typeface="Wingdings" panose="05000000000000000000" pitchFamily="2" charset="2"/>
              <a:buChar char="§"/>
              <a:defRPr/>
            </a:pPr>
            <a:r>
              <a:rPr lang="en-US" altLang="de-DE" sz="1400" dirty="0">
                <a:solidFill>
                  <a:schemeClr val="tx1"/>
                </a:solidFill>
              </a:rPr>
              <a:t>No standardized design</a:t>
            </a:r>
          </a:p>
          <a:p>
            <a:pPr marL="285750" indent="-285750">
              <a:buClr>
                <a:srgbClr val="C00000"/>
              </a:buClr>
              <a:buFont typeface="Wingdings" panose="05000000000000000000" pitchFamily="2" charset="2"/>
              <a:buChar char="§"/>
              <a:defRPr/>
            </a:pPr>
            <a:r>
              <a:rPr lang="en-US" altLang="de-DE" sz="1400" dirty="0">
                <a:solidFill>
                  <a:schemeClr val="tx1"/>
                </a:solidFill>
              </a:rPr>
              <a:t>Different battery properties</a:t>
            </a:r>
          </a:p>
          <a:p>
            <a:pPr marL="285750" indent="-285750">
              <a:buClr>
                <a:srgbClr val="C00000"/>
              </a:buClr>
              <a:buFont typeface="Wingdings" panose="05000000000000000000" pitchFamily="2" charset="2"/>
              <a:buChar char="§"/>
              <a:defRPr/>
            </a:pPr>
            <a:r>
              <a:rPr lang="en-US" altLang="de-DE" sz="1400" dirty="0">
                <a:solidFill>
                  <a:schemeClr val="tx1"/>
                </a:solidFill>
              </a:rPr>
              <a:t>Costs</a:t>
            </a:r>
          </a:p>
        </p:txBody>
      </p:sp>
      <p:sp>
        <p:nvSpPr>
          <p:cNvPr id="38" name="Textfeld 32"/>
          <p:cNvSpPr txBox="1">
            <a:spLocks noChangeArrowheads="1"/>
          </p:cNvSpPr>
          <p:nvPr/>
        </p:nvSpPr>
        <p:spPr bwMode="auto">
          <a:xfrm>
            <a:off x="5758780" y="3855541"/>
            <a:ext cx="3246438"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itchFamily="2" charset="2"/>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 typeface="Wingdings" pitchFamily="2" charset="2"/>
              <a:buNone/>
              <a:defRPr/>
            </a:pPr>
            <a:r>
              <a:rPr lang="en-US" sz="1400" u="sng" dirty="0">
                <a:latin typeface="Arial" panose="020B0604020202020204" pitchFamily="34" charset="0"/>
              </a:rPr>
              <a:t>Project:</a:t>
            </a:r>
          </a:p>
          <a:p>
            <a:pPr marL="285750" indent="-285750">
              <a:buClr>
                <a:srgbClr val="8E0000"/>
              </a:buClr>
              <a:defRPr/>
            </a:pPr>
            <a:r>
              <a:rPr lang="en-US" altLang="de-DE" sz="1400" dirty="0">
                <a:latin typeface="Arial" panose="020B0604020202020204" pitchFamily="34" charset="0"/>
              </a:rPr>
              <a:t>Project period: 2017/06 – 2020/06</a:t>
            </a:r>
          </a:p>
          <a:p>
            <a:pPr marL="285750" indent="-285750">
              <a:buClr>
                <a:srgbClr val="8E0000"/>
              </a:buClr>
              <a:defRPr/>
            </a:pPr>
            <a:r>
              <a:rPr lang="en-US" altLang="de-DE" sz="1400" dirty="0">
                <a:latin typeface="Arial" panose="020B0604020202020204" pitchFamily="34" charset="0"/>
              </a:rPr>
              <a:t>Staff at HM:</a:t>
            </a:r>
            <a:r>
              <a:rPr lang="en-US" altLang="de-DE" sz="1400">
                <a:latin typeface="Arial" panose="020B0604020202020204" pitchFamily="34" charset="0"/>
              </a:rPr>
              <a:t/>
            </a:r>
            <a:br>
              <a:rPr lang="en-US" altLang="de-DE" sz="1400">
                <a:latin typeface="Arial" panose="020B0604020202020204" pitchFamily="34" charset="0"/>
              </a:rPr>
            </a:br>
            <a:r>
              <a:rPr lang="en-US" altLang="de-DE" sz="1400">
                <a:latin typeface="Arial" panose="020B0604020202020204" pitchFamily="34" charset="0"/>
              </a:rPr>
              <a:t>two research fellows,</a:t>
            </a:r>
            <a:r>
              <a:rPr lang="en-US" altLang="de-DE" sz="1400" dirty="0">
                <a:latin typeface="Arial" panose="020B0604020202020204" pitchFamily="34" charset="0"/>
              </a:rPr>
              <a:t/>
            </a:r>
            <a:br>
              <a:rPr lang="en-US" altLang="de-DE" sz="1400" dirty="0">
                <a:latin typeface="Arial" panose="020B0604020202020204" pitchFamily="34" charset="0"/>
              </a:rPr>
            </a:br>
            <a:r>
              <a:rPr lang="en-US" altLang="de-DE" sz="1400" dirty="0">
                <a:latin typeface="Arial" panose="020B0604020202020204" pitchFamily="34" charset="0"/>
              </a:rPr>
              <a:t>student workers</a:t>
            </a:r>
          </a:p>
        </p:txBody>
      </p:sp>
      <p:sp>
        <p:nvSpPr>
          <p:cNvPr id="39" name="Textfeld 32"/>
          <p:cNvSpPr txBox="1">
            <a:spLocks noChangeArrowheads="1"/>
          </p:cNvSpPr>
          <p:nvPr/>
        </p:nvSpPr>
        <p:spPr bwMode="auto">
          <a:xfrm>
            <a:off x="5758780" y="1633041"/>
            <a:ext cx="32464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itchFamily="2" charset="2"/>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 typeface="Wingdings" pitchFamily="2" charset="2"/>
              <a:buNone/>
              <a:defRPr/>
            </a:pPr>
            <a:r>
              <a:rPr lang="en-US" sz="1400" u="sng" dirty="0">
                <a:latin typeface="Arial" panose="020B0604020202020204" pitchFamily="34" charset="0"/>
              </a:rPr>
              <a:t>Research objectives</a:t>
            </a:r>
          </a:p>
          <a:p>
            <a:pPr marL="285750" indent="-285750">
              <a:buClr>
                <a:srgbClr val="8E0000"/>
              </a:buClr>
              <a:defRPr/>
            </a:pPr>
            <a:r>
              <a:rPr lang="en-US" altLang="de-DE" sz="1400" dirty="0">
                <a:latin typeface="Arial" panose="020B0604020202020204" pitchFamily="34" charset="0"/>
              </a:rPr>
              <a:t>Universal architecture for different batteries and applications </a:t>
            </a:r>
          </a:p>
          <a:p>
            <a:pPr marL="285750" indent="-285750">
              <a:buClr>
                <a:srgbClr val="8E0000"/>
              </a:buClr>
              <a:defRPr/>
            </a:pPr>
            <a:r>
              <a:rPr lang="en-US" altLang="de-DE" sz="1400" dirty="0">
                <a:latin typeface="Arial" panose="020B0604020202020204" pitchFamily="34" charset="0"/>
              </a:rPr>
              <a:t>Highly efficient power electronics with innovative control</a:t>
            </a:r>
          </a:p>
          <a:p>
            <a:pPr marL="285750" indent="-285750">
              <a:buClr>
                <a:srgbClr val="8E0000"/>
              </a:buClr>
              <a:defRPr/>
            </a:pPr>
            <a:r>
              <a:rPr lang="en-US" altLang="de-DE" sz="1400" dirty="0">
                <a:latin typeface="Arial" panose="020B0604020202020204" pitchFamily="34" charset="0"/>
              </a:rPr>
              <a:t>Optimized power flow in heterogeneous battery systems</a:t>
            </a:r>
          </a:p>
          <a:p>
            <a:pPr>
              <a:buClr>
                <a:srgbClr val="8E0000"/>
              </a:buClr>
              <a:buFont typeface="Wingdings" pitchFamily="2" charset="2"/>
              <a:buNone/>
              <a:defRPr/>
            </a:pPr>
            <a:endParaRPr lang="en-US" altLang="de-DE" sz="1400" dirty="0">
              <a:latin typeface="Arial" panose="020B0604020202020204" pitchFamily="34" charset="0"/>
            </a:endParaRPr>
          </a:p>
        </p:txBody>
      </p:sp>
      <p:sp>
        <p:nvSpPr>
          <p:cNvPr id="40" name="Textfeld 5"/>
          <p:cNvSpPr txBox="1">
            <a:spLocks noChangeArrowheads="1"/>
          </p:cNvSpPr>
          <p:nvPr/>
        </p:nvSpPr>
        <p:spPr bwMode="auto">
          <a:xfrm>
            <a:off x="5598444" y="6421549"/>
            <a:ext cx="34147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D0D0D"/>
                </a:solidFill>
              </a:rPr>
              <a:t>Prof. Dr. S. </a:t>
            </a:r>
            <a:r>
              <a:rPr lang="de-DE" altLang="de-DE" sz="1400" dirty="0" smtClean="0">
                <a:solidFill>
                  <a:srgbClr val="0D0D0D"/>
                </a:solidFill>
              </a:rPr>
              <a:t>Schramm, Prof. Dr. Bohlen</a:t>
            </a:r>
            <a:endParaRPr lang="de-DE" altLang="de-DE" sz="1400" dirty="0">
              <a:solidFill>
                <a:srgbClr val="0D0D0D"/>
              </a:solidFill>
            </a:endParaRPr>
          </a:p>
        </p:txBody>
      </p:sp>
    </p:spTree>
    <p:extLst>
      <p:ext uri="{BB962C8B-B14F-4D97-AF65-F5344CB8AC3E}">
        <p14:creationId xmlns:p14="http://schemas.microsoft.com/office/powerpoint/2010/main" val="1252602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92500" lnSpcReduction="20000"/>
          </a:bodyPr>
          <a:lstStyle/>
          <a:p>
            <a:pPr marL="0" indent="0" algn="l" defTabSz="457200">
              <a:spcBef>
                <a:spcPts val="768"/>
              </a:spcBef>
              <a:buNone/>
            </a:pPr>
            <a:r>
              <a:rPr lang="de-DE" dirty="0">
                <a:solidFill>
                  <a:srgbClr val="DC052D"/>
                </a:solidFill>
              </a:rPr>
              <a:t>Applied Research: Private </a:t>
            </a:r>
            <a:r>
              <a:rPr lang="de-DE" dirty="0" err="1">
                <a:solidFill>
                  <a:srgbClr val="DC052D"/>
                </a:solidFill>
              </a:rPr>
              <a:t>Grid</a:t>
            </a:r>
            <a:r>
              <a:rPr lang="de-DE" dirty="0">
                <a:solidFill>
                  <a:srgbClr val="DC052D"/>
                </a:solidFill>
              </a:rPr>
              <a:t> </a:t>
            </a:r>
            <a:r>
              <a:rPr lang="de-DE" dirty="0" err="1">
                <a:solidFill>
                  <a:srgbClr val="DC052D"/>
                </a:solidFill>
              </a:rPr>
              <a:t>Coupling</a:t>
            </a:r>
            <a:endParaRPr lang="de-DE" sz="3200" b="1" i="0" dirty="0">
              <a:solidFill>
                <a:srgbClr val="DC052D"/>
              </a:solidFill>
              <a:latin typeface="Arial"/>
              <a:ea typeface="+mn-ea"/>
              <a:cs typeface="Arial"/>
            </a:endParaRPr>
          </a:p>
        </p:txBody>
      </p:sp>
      <p:sp>
        <p:nvSpPr>
          <p:cNvPr id="9" name="Textfeld 5"/>
          <p:cNvSpPr txBox="1">
            <a:spLocks noChangeArrowheads="1"/>
          </p:cNvSpPr>
          <p:nvPr/>
        </p:nvSpPr>
        <p:spPr bwMode="auto">
          <a:xfrm>
            <a:off x="7112980" y="6421549"/>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D0D0D"/>
                </a:solidFill>
              </a:rPr>
              <a:t>Prof. Dr. S. Schramm</a:t>
            </a:r>
          </a:p>
        </p:txBody>
      </p:sp>
      <p:pic>
        <p:nvPicPr>
          <p:cNvPr id="1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2117" y="427439"/>
            <a:ext cx="11811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3"/>
          <p:cNvSpPr txBox="1"/>
          <p:nvPr/>
        </p:nvSpPr>
        <p:spPr>
          <a:xfrm>
            <a:off x="242280" y="1594252"/>
            <a:ext cx="3586162" cy="2708275"/>
          </a:xfrm>
          <a:prstGeom prst="rect">
            <a:avLst/>
          </a:prstGeom>
          <a:noFill/>
        </p:spPr>
        <p:txBody>
          <a:bodyPr>
            <a:spAutoFit/>
          </a:bodyPr>
          <a:lstStyle/>
          <a:p>
            <a:pPr>
              <a:defRPr/>
            </a:pPr>
            <a:r>
              <a:rPr lang="en-US" sz="1600" b="1" dirty="0">
                <a:solidFill>
                  <a:schemeClr val="tx1"/>
                </a:solidFill>
                <a:latin typeface="+mn-lt"/>
              </a:rPr>
              <a:t>Hard Facts</a:t>
            </a:r>
          </a:p>
          <a:p>
            <a:pPr marL="285750" indent="-285750">
              <a:lnSpc>
                <a:spcPct val="150000"/>
              </a:lnSpc>
              <a:buFontTx/>
              <a:buChar char="-"/>
              <a:defRPr/>
            </a:pPr>
            <a:r>
              <a:rPr lang="en-US" sz="1600" dirty="0">
                <a:solidFill>
                  <a:schemeClr val="tx1"/>
                </a:solidFill>
                <a:latin typeface="+mn-lt"/>
              </a:rPr>
              <a:t>Mains parallel</a:t>
            </a:r>
          </a:p>
          <a:p>
            <a:pPr marL="285750" indent="-285750">
              <a:lnSpc>
                <a:spcPct val="150000"/>
              </a:lnSpc>
              <a:buFontTx/>
              <a:buChar char="-"/>
              <a:defRPr/>
            </a:pPr>
            <a:r>
              <a:rPr lang="en-US" sz="1600" dirty="0">
                <a:solidFill>
                  <a:schemeClr val="tx1"/>
                </a:solidFill>
                <a:latin typeface="+mn-lt"/>
              </a:rPr>
              <a:t>Galvanic isolated</a:t>
            </a:r>
          </a:p>
          <a:p>
            <a:pPr marL="285750" indent="-285750">
              <a:lnSpc>
                <a:spcPct val="150000"/>
              </a:lnSpc>
              <a:buFontTx/>
              <a:buChar char="-"/>
              <a:defRPr/>
            </a:pPr>
            <a:r>
              <a:rPr lang="en-US" sz="1600" dirty="0">
                <a:solidFill>
                  <a:schemeClr val="tx1"/>
                </a:solidFill>
                <a:latin typeface="+mn-lt"/>
              </a:rPr>
              <a:t>Surplus energy transferred</a:t>
            </a:r>
          </a:p>
          <a:p>
            <a:pPr marL="285750" indent="-285750">
              <a:lnSpc>
                <a:spcPct val="150000"/>
              </a:lnSpc>
              <a:buFontTx/>
              <a:buChar char="-"/>
              <a:defRPr/>
            </a:pPr>
            <a:r>
              <a:rPr lang="en-US" sz="1600" dirty="0">
                <a:solidFill>
                  <a:schemeClr val="tx1"/>
                </a:solidFill>
                <a:latin typeface="+mn-lt"/>
              </a:rPr>
              <a:t>Depending on energy production and - consumption</a:t>
            </a:r>
          </a:p>
          <a:p>
            <a:pPr marL="285750" indent="-285750">
              <a:buFontTx/>
              <a:buChar char="-"/>
              <a:defRPr/>
            </a:pPr>
            <a:endParaRPr lang="en-US" sz="1600" b="1" dirty="0">
              <a:solidFill>
                <a:schemeClr val="tx1"/>
              </a:solidFill>
              <a:latin typeface="+mn-lt"/>
            </a:endParaRPr>
          </a:p>
          <a:p>
            <a:pPr>
              <a:defRPr/>
            </a:pPr>
            <a:endParaRPr lang="de-DE" dirty="0">
              <a:solidFill>
                <a:schemeClr val="tx1"/>
              </a:solidFill>
              <a:latin typeface="+mn-lt"/>
            </a:endParaRPr>
          </a:p>
        </p:txBody>
      </p:sp>
      <p:pic>
        <p:nvPicPr>
          <p:cNvPr id="15"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6892" y="3467502"/>
            <a:ext cx="6315075"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5930" y="1340252"/>
            <a:ext cx="36099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6"/>
          <p:cNvSpPr txBox="1"/>
          <p:nvPr/>
        </p:nvSpPr>
        <p:spPr>
          <a:xfrm>
            <a:off x="4153880" y="1594252"/>
            <a:ext cx="4646612" cy="2708275"/>
          </a:xfrm>
          <a:prstGeom prst="rect">
            <a:avLst/>
          </a:prstGeom>
          <a:noFill/>
        </p:spPr>
        <p:txBody>
          <a:bodyPr>
            <a:spAutoFit/>
          </a:bodyPr>
          <a:lstStyle/>
          <a:p>
            <a:pPr algn="r">
              <a:defRPr/>
            </a:pPr>
            <a:r>
              <a:rPr lang="en-US" sz="1600" b="1" dirty="0">
                <a:solidFill>
                  <a:schemeClr val="tx1"/>
                </a:solidFill>
                <a:latin typeface="+mn-lt"/>
              </a:rPr>
              <a:t>Customer Value</a:t>
            </a:r>
          </a:p>
          <a:p>
            <a:pPr marL="285750" indent="-285750" algn="r">
              <a:lnSpc>
                <a:spcPct val="150000"/>
              </a:lnSpc>
              <a:buFontTx/>
              <a:buChar char="-"/>
              <a:defRPr/>
            </a:pPr>
            <a:r>
              <a:rPr lang="en-US" sz="1600" dirty="0">
                <a:solidFill>
                  <a:schemeClr val="tx1"/>
                </a:solidFill>
                <a:latin typeface="+mn-lt"/>
              </a:rPr>
              <a:t>PV plant is more profitable</a:t>
            </a:r>
          </a:p>
          <a:p>
            <a:pPr marL="285750" indent="-285750" algn="r">
              <a:lnSpc>
                <a:spcPct val="150000"/>
              </a:lnSpc>
              <a:buFontTx/>
              <a:buChar char="-"/>
              <a:defRPr/>
            </a:pPr>
            <a:r>
              <a:rPr lang="en-US" sz="1600" dirty="0">
                <a:solidFill>
                  <a:schemeClr val="tx1"/>
                </a:solidFill>
                <a:latin typeface="+mn-lt"/>
              </a:rPr>
              <a:t>economic benefits for producer and receiver </a:t>
            </a:r>
          </a:p>
          <a:p>
            <a:pPr marL="285750" indent="-285750" algn="r">
              <a:lnSpc>
                <a:spcPct val="150000"/>
              </a:lnSpc>
              <a:buFontTx/>
              <a:buChar char="-"/>
              <a:defRPr/>
            </a:pPr>
            <a:r>
              <a:rPr lang="en-US" sz="1600" dirty="0">
                <a:solidFill>
                  <a:schemeClr val="tx1"/>
                </a:solidFill>
                <a:latin typeface="+mn-lt"/>
              </a:rPr>
              <a:t>more people get access to renewable energy.</a:t>
            </a:r>
          </a:p>
          <a:p>
            <a:pPr marL="285750" indent="-285750" algn="r">
              <a:lnSpc>
                <a:spcPct val="150000"/>
              </a:lnSpc>
              <a:buFontTx/>
              <a:buChar char="-"/>
              <a:defRPr/>
            </a:pPr>
            <a:r>
              <a:rPr lang="en-US" sz="1600" dirty="0">
                <a:solidFill>
                  <a:schemeClr val="tx1"/>
                </a:solidFill>
                <a:latin typeface="+mn-lt"/>
              </a:rPr>
              <a:t>contribution to a successful energy revolution</a:t>
            </a:r>
          </a:p>
          <a:p>
            <a:pPr marL="285750" indent="-285750" algn="r">
              <a:lnSpc>
                <a:spcPct val="150000"/>
              </a:lnSpc>
              <a:buFontTx/>
              <a:buChar char="-"/>
              <a:defRPr/>
            </a:pPr>
            <a:endParaRPr lang="en-US" sz="1600" dirty="0">
              <a:solidFill>
                <a:schemeClr val="tx1"/>
              </a:solidFill>
              <a:latin typeface="+mn-lt"/>
            </a:endParaRPr>
          </a:p>
          <a:p>
            <a:pPr marL="285750" indent="-285750" algn="r">
              <a:buFontTx/>
              <a:buChar char="-"/>
              <a:defRPr/>
            </a:pPr>
            <a:endParaRPr lang="de-DE" sz="1600" b="1" dirty="0">
              <a:solidFill>
                <a:schemeClr val="tx1"/>
              </a:solidFill>
              <a:latin typeface="+mn-lt"/>
            </a:endParaRPr>
          </a:p>
          <a:p>
            <a:pPr algn="r">
              <a:defRPr/>
            </a:pPr>
            <a:endParaRPr lang="de-DE" dirty="0">
              <a:solidFill>
                <a:schemeClr val="tx1"/>
              </a:solidFill>
              <a:latin typeface="+mn-lt"/>
            </a:endParaRPr>
          </a:p>
        </p:txBody>
      </p:sp>
    </p:spTree>
    <p:extLst>
      <p:ext uri="{BB962C8B-B14F-4D97-AF65-F5344CB8AC3E}">
        <p14:creationId xmlns:p14="http://schemas.microsoft.com/office/powerpoint/2010/main" val="1803519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614164"/>
          </a:xfrm>
        </p:spPr>
        <p:txBody>
          <a:bodyPr>
            <a:normAutofit fontScale="77500" lnSpcReduction="20000"/>
          </a:bodyPr>
          <a:lstStyle/>
          <a:p>
            <a:pPr marL="0" indent="0" algn="l" defTabSz="457200">
              <a:spcBef>
                <a:spcPts val="768"/>
              </a:spcBef>
              <a:buNone/>
            </a:pPr>
            <a:r>
              <a:rPr lang="de-DE" dirty="0">
                <a:solidFill>
                  <a:srgbClr val="DC052D"/>
                </a:solidFill>
              </a:rPr>
              <a:t>Applied Research: Analysis </a:t>
            </a:r>
            <a:r>
              <a:rPr lang="de-DE" dirty="0" err="1">
                <a:solidFill>
                  <a:srgbClr val="DC052D"/>
                </a:solidFill>
              </a:rPr>
              <a:t>of</a:t>
            </a:r>
            <a:r>
              <a:rPr lang="de-DE" dirty="0">
                <a:solidFill>
                  <a:srgbClr val="DC052D"/>
                </a:solidFill>
              </a:rPr>
              <a:t> </a:t>
            </a:r>
            <a:r>
              <a:rPr lang="de-DE" dirty="0" err="1">
                <a:solidFill>
                  <a:srgbClr val="DC052D"/>
                </a:solidFill>
              </a:rPr>
              <a:t>complex</a:t>
            </a:r>
            <a:r>
              <a:rPr lang="de-DE" dirty="0">
                <a:solidFill>
                  <a:srgbClr val="DC052D"/>
                </a:solidFill>
              </a:rPr>
              <a:t> </a:t>
            </a:r>
            <a:r>
              <a:rPr lang="de-DE" dirty="0" err="1">
                <a:solidFill>
                  <a:srgbClr val="DC052D"/>
                </a:solidFill>
              </a:rPr>
              <a:t>energy</a:t>
            </a:r>
            <a:r>
              <a:rPr lang="de-DE" dirty="0">
                <a:solidFill>
                  <a:srgbClr val="DC052D"/>
                </a:solidFill>
              </a:rPr>
              <a:t> </a:t>
            </a:r>
            <a:r>
              <a:rPr lang="de-DE" dirty="0" err="1">
                <a:solidFill>
                  <a:srgbClr val="DC052D"/>
                </a:solidFill>
              </a:rPr>
              <a:t>systems</a:t>
            </a:r>
            <a:endParaRPr lang="de-DE" sz="3200" b="1" i="0" dirty="0">
              <a:solidFill>
                <a:srgbClr val="DC052D"/>
              </a:solidFill>
              <a:latin typeface="Arial"/>
              <a:ea typeface="+mn-ea"/>
              <a:cs typeface="Arial"/>
            </a:endParaRPr>
          </a:p>
        </p:txBody>
      </p:sp>
      <p:sp>
        <p:nvSpPr>
          <p:cNvPr id="46" name="Textfeld 4"/>
          <p:cNvSpPr txBox="1">
            <a:spLocks noChangeArrowheads="1"/>
          </p:cNvSpPr>
          <p:nvPr/>
        </p:nvSpPr>
        <p:spPr bwMode="auto">
          <a:xfrm>
            <a:off x="510298" y="1232058"/>
            <a:ext cx="8118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r>
              <a:rPr lang="en-US" altLang="de-DE" sz="2000" b="1" dirty="0">
                <a:latin typeface="+mn-lt"/>
              </a:rPr>
              <a:t>Goal</a:t>
            </a:r>
            <a:r>
              <a:rPr lang="en-US" altLang="de-DE" sz="2000" dirty="0">
                <a:latin typeface="+mn-lt"/>
              </a:rPr>
              <a:t>: Development of a process for automated and data-based analysis of complex energy systems and identification of (essential) consumers</a:t>
            </a:r>
            <a:endParaRPr lang="de-DE" altLang="de-DE" sz="2000" dirty="0">
              <a:latin typeface="+mn-lt"/>
            </a:endParaRPr>
          </a:p>
        </p:txBody>
      </p:sp>
      <p:sp>
        <p:nvSpPr>
          <p:cNvPr id="47" name="Textfeld 5"/>
          <p:cNvSpPr txBox="1">
            <a:spLocks noChangeArrowheads="1"/>
          </p:cNvSpPr>
          <p:nvPr/>
        </p:nvSpPr>
        <p:spPr bwMode="auto">
          <a:xfrm>
            <a:off x="7045242" y="636731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t>Prof. Dr. S. Schramm</a:t>
            </a:r>
          </a:p>
        </p:txBody>
      </p:sp>
      <p:pic>
        <p:nvPicPr>
          <p:cNvPr id="48" name="Picture 7" descr="http://www.t30d.ph.tum.de/images/tum-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23" y="5697696"/>
            <a:ext cx="831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feld 48"/>
          <p:cNvSpPr txBox="1"/>
          <p:nvPr/>
        </p:nvSpPr>
        <p:spPr>
          <a:xfrm>
            <a:off x="510298" y="2251233"/>
            <a:ext cx="5875338" cy="3170238"/>
          </a:xfrm>
          <a:prstGeom prst="rect">
            <a:avLst/>
          </a:prstGeom>
          <a:noFill/>
        </p:spPr>
        <p:txBody>
          <a:bodyPr lIns="90000">
            <a:spAutoFit/>
          </a:bodyPr>
          <a:lstStyle/>
          <a:p>
            <a:pPr>
              <a:defRPr/>
            </a:pPr>
            <a:r>
              <a:rPr lang="en-US" sz="2000" b="1" dirty="0">
                <a:solidFill>
                  <a:schemeClr val="tx1"/>
                </a:solidFill>
                <a:latin typeface="+mn-lt"/>
              </a:rPr>
              <a:t>Research Interests:</a:t>
            </a:r>
            <a:endParaRPr lang="en-US" dirty="0">
              <a:solidFill>
                <a:schemeClr val="tx1"/>
              </a:solidFill>
              <a:latin typeface="+mn-lt"/>
            </a:endParaRPr>
          </a:p>
          <a:p>
            <a:pPr>
              <a:defRPr/>
            </a:pPr>
            <a:r>
              <a:rPr lang="en-US" dirty="0">
                <a:solidFill>
                  <a:schemeClr val="tx1"/>
                </a:solidFill>
                <a:latin typeface="+mn-lt"/>
              </a:rPr>
              <a:t>- Which parameters influence energy consumption in complex energy systems?</a:t>
            </a:r>
          </a:p>
          <a:p>
            <a:pPr>
              <a:defRPr/>
            </a:pPr>
            <a:r>
              <a:rPr lang="en-US" dirty="0">
                <a:solidFill>
                  <a:schemeClr val="tx1"/>
                </a:solidFill>
                <a:latin typeface="+mn-lt"/>
              </a:rPr>
              <a:t>- How can this data be captured and utilized?</a:t>
            </a:r>
          </a:p>
          <a:p>
            <a:pPr>
              <a:defRPr/>
            </a:pPr>
            <a:r>
              <a:rPr lang="en-US" dirty="0">
                <a:solidFill>
                  <a:schemeClr val="tx1"/>
                </a:solidFill>
                <a:latin typeface="+mn-lt"/>
              </a:rPr>
              <a:t>- In which resolution and measuring accuracy are these data needed?</a:t>
            </a:r>
          </a:p>
          <a:p>
            <a:pPr>
              <a:defRPr/>
            </a:pPr>
            <a:r>
              <a:rPr lang="en-US" dirty="0">
                <a:solidFill>
                  <a:schemeClr val="tx1"/>
                </a:solidFill>
                <a:latin typeface="+mn-lt"/>
              </a:rPr>
              <a:t>- Which methods of data analysis (big data, machine learning, NILM) can be applied to the data?</a:t>
            </a:r>
          </a:p>
          <a:p>
            <a:pPr>
              <a:defRPr/>
            </a:pPr>
            <a:r>
              <a:rPr lang="en-US" dirty="0">
                <a:solidFill>
                  <a:schemeClr val="tx1"/>
                </a:solidFill>
                <a:latin typeface="+mn-lt"/>
              </a:rPr>
              <a:t>- How can consumers (types) be recognized?</a:t>
            </a:r>
          </a:p>
          <a:p>
            <a:pPr>
              <a:defRPr/>
            </a:pPr>
            <a:r>
              <a:rPr lang="en-US" dirty="0">
                <a:solidFill>
                  <a:schemeClr val="tx1"/>
                </a:solidFill>
                <a:latin typeface="+mn-lt"/>
              </a:rPr>
              <a:t>- How can changing structures be recognized during operation?</a:t>
            </a:r>
            <a:endParaRPr lang="de-DE" sz="1400" dirty="0">
              <a:solidFill>
                <a:schemeClr val="tx1"/>
              </a:solidFill>
              <a:latin typeface="+mn-lt"/>
            </a:endParaRPr>
          </a:p>
        </p:txBody>
      </p:sp>
      <p:pic>
        <p:nvPicPr>
          <p:cNvPr id="50" name="Picture 2" descr="C:\Users\maier71\LRZ Sync+Share\03_Dissertation\02_Präsentationen\Abbildungen\Disaggreg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148" y="3994308"/>
            <a:ext cx="2482850" cy="16224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51" name="Gruppieren 10"/>
          <p:cNvGrpSpPr>
            <a:grpSpLocks/>
          </p:cNvGrpSpPr>
          <p:nvPr/>
        </p:nvGrpSpPr>
        <p:grpSpPr bwMode="auto">
          <a:xfrm>
            <a:off x="7141286" y="2119471"/>
            <a:ext cx="1300162" cy="1368425"/>
            <a:chOff x="1060554" y="1844824"/>
            <a:chExt cx="1299711" cy="1368152"/>
          </a:xfrm>
        </p:grpSpPr>
        <p:sp>
          <p:nvSpPr>
            <p:cNvPr id="52" name="Rechteck 51"/>
            <p:cNvSpPr/>
            <p:nvPr/>
          </p:nvSpPr>
          <p:spPr>
            <a:xfrm>
              <a:off x="1060554" y="1844824"/>
              <a:ext cx="1299711" cy="13681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100" dirty="0">
                <a:solidFill>
                  <a:schemeClr val="tx1"/>
                </a:solidFill>
              </a:endParaRPr>
            </a:p>
          </p:txBody>
        </p:sp>
        <p:pic>
          <p:nvPicPr>
            <p:cNvPr id="53" name="Picture 4" descr="C:\Users\maier71\LRZ Sync+Share\03_Dissertation\02_Präsentationen\untitled.png"/>
            <p:cNvPicPr>
              <a:picLocks noChangeAspect="1" noChangeArrowheads="1"/>
            </p:cNvPicPr>
            <p:nvPr/>
          </p:nvPicPr>
          <p:blipFill>
            <a:blip r:embed="rId5">
              <a:extLst>
                <a:ext uri="{28A0092B-C50C-407E-A947-70E740481C1C}">
                  <a14:useLocalDpi xmlns:a14="http://schemas.microsoft.com/office/drawing/2010/main" val="0"/>
                </a:ext>
              </a:extLst>
            </a:blip>
            <a:srcRect l="20512" t="10753" r="14336" b="22021"/>
            <a:stretch>
              <a:fillRect/>
            </a:stretch>
          </p:blipFill>
          <p:spPr bwMode="auto">
            <a:xfrm>
              <a:off x="1097794" y="1947631"/>
              <a:ext cx="1224136" cy="65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uppieren 14"/>
            <p:cNvGrpSpPr>
              <a:grpSpLocks/>
            </p:cNvGrpSpPr>
            <p:nvPr/>
          </p:nvGrpSpPr>
          <p:grpSpPr bwMode="auto">
            <a:xfrm>
              <a:off x="1097794" y="2634531"/>
              <a:ext cx="1224136" cy="182401"/>
              <a:chOff x="853736" y="2639293"/>
              <a:chExt cx="1224136" cy="182401"/>
            </a:xfrm>
          </p:grpSpPr>
          <p:grpSp>
            <p:nvGrpSpPr>
              <p:cNvPr id="71" name="Gruppieren 31"/>
              <p:cNvGrpSpPr>
                <a:grpSpLocks/>
              </p:cNvGrpSpPr>
              <p:nvPr/>
            </p:nvGrpSpPr>
            <p:grpSpPr bwMode="auto">
              <a:xfrm>
                <a:off x="853736" y="2641674"/>
                <a:ext cx="886235" cy="180020"/>
                <a:chOff x="853736" y="2641674"/>
                <a:chExt cx="886235" cy="180020"/>
              </a:xfrm>
            </p:grpSpPr>
            <p:cxnSp>
              <p:nvCxnSpPr>
                <p:cNvPr id="74" name="Gerade Verbindung 34"/>
                <p:cNvCxnSpPr/>
                <p:nvPr/>
              </p:nvCxnSpPr>
              <p:spPr>
                <a:xfrm>
                  <a:off x="852995" y="2819354"/>
                  <a:ext cx="31897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Gerade Verbindung 35"/>
                <p:cNvCxnSpPr/>
                <p:nvPr/>
              </p:nvCxnSpPr>
              <p:spPr>
                <a:xfrm flipV="1">
                  <a:off x="1171972" y="2641590"/>
                  <a:ext cx="0" cy="17935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Gerade Verbindung 36"/>
                <p:cNvCxnSpPr/>
                <p:nvPr/>
              </p:nvCxnSpPr>
              <p:spPr>
                <a:xfrm>
                  <a:off x="1167211" y="2643178"/>
                  <a:ext cx="57288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72" name="Gerade Verbindung 32"/>
              <p:cNvCxnSpPr/>
              <p:nvPr/>
            </p:nvCxnSpPr>
            <p:spPr>
              <a:xfrm flipV="1">
                <a:off x="1736926" y="2640003"/>
                <a:ext cx="0" cy="17935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Gerade Verbindung 33"/>
              <p:cNvCxnSpPr/>
              <p:nvPr/>
            </p:nvCxnSpPr>
            <p:spPr>
              <a:xfrm>
                <a:off x="1732165" y="2819354"/>
                <a:ext cx="34595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5" name="Flussdiagramm: Verbindungsstelle 15"/>
            <p:cNvSpPr/>
            <p:nvPr/>
          </p:nvSpPr>
          <p:spPr>
            <a:xfrm>
              <a:off x="1241466" y="3032037"/>
              <a:ext cx="34913"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6" name="Flussdiagramm: Verbindungsstelle 16"/>
            <p:cNvSpPr/>
            <p:nvPr/>
          </p:nvSpPr>
          <p:spPr>
            <a:xfrm>
              <a:off x="1662007" y="3032037"/>
              <a:ext cx="36500"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7" name="Flussdiagramm: Verbindungsstelle 17"/>
            <p:cNvSpPr/>
            <p:nvPr/>
          </p:nvSpPr>
          <p:spPr>
            <a:xfrm>
              <a:off x="1877832" y="3032037"/>
              <a:ext cx="36500"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8" name="Flussdiagramm: Verbindungsstelle 18"/>
            <p:cNvSpPr/>
            <p:nvPr/>
          </p:nvSpPr>
          <p:spPr>
            <a:xfrm>
              <a:off x="2014310" y="3032037"/>
              <a:ext cx="36500"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9" name="Flussdiagramm: Verbindungsstelle 19"/>
            <p:cNvSpPr/>
            <p:nvPr/>
          </p:nvSpPr>
          <p:spPr>
            <a:xfrm>
              <a:off x="1979397" y="2989183"/>
              <a:ext cx="34913" cy="36506"/>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0" name="Flussdiagramm: Verbindungsstelle 20"/>
            <p:cNvSpPr/>
            <p:nvPr/>
          </p:nvSpPr>
          <p:spPr>
            <a:xfrm>
              <a:off x="2034941" y="2971724"/>
              <a:ext cx="34913"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1" name="Flussdiagramm: Verbindungsstelle 21"/>
            <p:cNvSpPr/>
            <p:nvPr/>
          </p:nvSpPr>
          <p:spPr>
            <a:xfrm>
              <a:off x="2060332" y="3011403"/>
              <a:ext cx="36499" cy="36506"/>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2" name="Flussdiagramm: Verbindungsstelle 22"/>
            <p:cNvSpPr/>
            <p:nvPr/>
          </p:nvSpPr>
          <p:spPr>
            <a:xfrm>
              <a:off x="2212679" y="3032037"/>
              <a:ext cx="36499"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3" name="Flussdiagramm: Verbindungsstelle 23"/>
            <p:cNvSpPr/>
            <p:nvPr/>
          </p:nvSpPr>
          <p:spPr>
            <a:xfrm>
              <a:off x="1457291" y="3032037"/>
              <a:ext cx="34913"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4" name="Flussdiagramm: Verbindungsstelle 24"/>
            <p:cNvSpPr/>
            <p:nvPr/>
          </p:nvSpPr>
          <p:spPr>
            <a:xfrm>
              <a:off x="1527117" y="3032037"/>
              <a:ext cx="34913" cy="36505"/>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5" name="Flussdiagramm: Verbindungsstelle 25"/>
            <p:cNvSpPr/>
            <p:nvPr/>
          </p:nvSpPr>
          <p:spPr>
            <a:xfrm>
              <a:off x="1352553" y="3032037"/>
              <a:ext cx="36499" cy="36505"/>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6" name="Flussdiagramm: Verbindungsstelle 26"/>
            <p:cNvSpPr/>
            <p:nvPr/>
          </p:nvSpPr>
          <p:spPr>
            <a:xfrm>
              <a:off x="1336683" y="2989183"/>
              <a:ext cx="34913" cy="36506"/>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7" name="Flussdiagramm: Verbindungsstelle 27"/>
            <p:cNvSpPr/>
            <p:nvPr/>
          </p:nvSpPr>
          <p:spPr>
            <a:xfrm>
              <a:off x="1371596" y="2935218"/>
              <a:ext cx="36499" cy="36506"/>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8" name="Flussdiagramm: Verbindungsstelle 28"/>
            <p:cNvSpPr/>
            <p:nvPr/>
          </p:nvSpPr>
          <p:spPr>
            <a:xfrm>
              <a:off x="1392226" y="2976485"/>
              <a:ext cx="36500" cy="34918"/>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9" name="Flussdiagramm: Verbindungsstelle 29"/>
            <p:cNvSpPr/>
            <p:nvPr/>
          </p:nvSpPr>
          <p:spPr>
            <a:xfrm>
              <a:off x="1746116" y="3032037"/>
              <a:ext cx="34913" cy="36505"/>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0" name="Flussdiagramm: Verbindungsstelle 30"/>
            <p:cNvSpPr/>
            <p:nvPr/>
          </p:nvSpPr>
          <p:spPr>
            <a:xfrm>
              <a:off x="1960354" y="3033624"/>
              <a:ext cx="36500" cy="34918"/>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77" name="Pfeil nach unten 76"/>
          <p:cNvSpPr/>
          <p:nvPr/>
        </p:nvSpPr>
        <p:spPr>
          <a:xfrm>
            <a:off x="7665161" y="3565683"/>
            <a:ext cx="252412" cy="35718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1703884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92500" lnSpcReduction="20000"/>
          </a:bodyPr>
          <a:lstStyle/>
          <a:p>
            <a:pPr marL="0" indent="0" algn="l" defTabSz="457200">
              <a:spcBef>
                <a:spcPts val="768"/>
              </a:spcBef>
              <a:buNone/>
            </a:pPr>
            <a:r>
              <a:rPr lang="de-DE" dirty="0">
                <a:solidFill>
                  <a:srgbClr val="DC052D"/>
                </a:solidFill>
              </a:rPr>
              <a:t>Applied Research: E-</a:t>
            </a:r>
            <a:r>
              <a:rPr lang="de-DE" dirty="0" err="1">
                <a:solidFill>
                  <a:srgbClr val="DC052D"/>
                </a:solidFill>
              </a:rPr>
              <a:t>Scooter</a:t>
            </a:r>
            <a:endParaRPr lang="de-DE" sz="3200" b="1" i="0" dirty="0">
              <a:solidFill>
                <a:srgbClr val="DC052D"/>
              </a:solidFill>
              <a:latin typeface="Arial"/>
              <a:ea typeface="+mn-ea"/>
              <a:cs typeface="Arial"/>
            </a:endParaRPr>
          </a:p>
        </p:txBody>
      </p:sp>
      <p:sp>
        <p:nvSpPr>
          <p:cNvPr id="9" name="Freihandform 8"/>
          <p:cNvSpPr/>
          <p:nvPr/>
        </p:nvSpPr>
        <p:spPr>
          <a:xfrm>
            <a:off x="277117" y="1399218"/>
            <a:ext cx="8340725" cy="48275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eaLnBrk="1" hangingPunct="1">
              <a:lnSpc>
                <a:spcPct val="105000"/>
              </a:lnSpc>
              <a:spcBef>
                <a:spcPts val="1000"/>
              </a:spcBef>
              <a:buClr>
                <a:srgbClr val="D20132"/>
              </a:buClr>
              <a:buSzPct val="100000"/>
              <a:defRPr/>
            </a:pPr>
            <a:r>
              <a:rPr lang="de-DE" dirty="0">
                <a:solidFill>
                  <a:srgbClr val="000000"/>
                </a:solidFill>
                <a:latin typeface="Arial" charset="0"/>
              </a:rPr>
              <a:t>Partner: UAS-Munich, </a:t>
            </a:r>
            <a:r>
              <a:rPr lang="de-DE" dirty="0" err="1">
                <a:solidFill>
                  <a:srgbClr val="000000"/>
                </a:solidFill>
                <a:latin typeface="Arial" charset="0"/>
              </a:rPr>
              <a:t>Auswall</a:t>
            </a:r>
            <a:endParaRPr lang="de-DE"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de-DE"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de-DE"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de-DE" dirty="0">
              <a:solidFill>
                <a:srgbClr val="000000"/>
              </a:solidFill>
              <a:latin typeface="Arial" charset="0"/>
            </a:endParaRPr>
          </a:p>
          <a:p>
            <a:pPr eaLnBrk="1" hangingPunct="1">
              <a:lnSpc>
                <a:spcPct val="105000"/>
              </a:lnSpc>
              <a:spcBef>
                <a:spcPts val="1000"/>
              </a:spcBef>
              <a:buClr>
                <a:srgbClr val="D20132"/>
              </a:buClr>
              <a:buSzPct val="100000"/>
              <a:defRPr/>
            </a:pPr>
            <a:endParaRPr lang="de-DE" dirty="0">
              <a:solidFill>
                <a:srgbClr val="000000"/>
              </a:solidFill>
              <a:latin typeface="Arial" charset="0"/>
            </a:endParaRPr>
          </a:p>
          <a:p>
            <a:pPr eaLnBrk="1" hangingPunct="1">
              <a:lnSpc>
                <a:spcPct val="105000"/>
              </a:lnSpc>
              <a:spcBef>
                <a:spcPts val="1000"/>
              </a:spcBef>
              <a:buClr>
                <a:srgbClr val="D20132"/>
              </a:buClr>
              <a:buSzPct val="100000"/>
              <a:defRPr/>
            </a:pPr>
            <a:r>
              <a:rPr lang="de-DE" dirty="0">
                <a:solidFill>
                  <a:srgbClr val="000000"/>
                </a:solidFill>
                <a:latin typeface="Arial" charset="0"/>
              </a:rPr>
              <a:t>Tasks of UAS Munich</a:t>
            </a:r>
          </a:p>
          <a:p>
            <a:pPr marL="814388" lvl="1" indent="-357188" eaLnBrk="1" hangingPunct="1">
              <a:lnSpc>
                <a:spcPct val="105000"/>
              </a:lnSpc>
              <a:spcBef>
                <a:spcPts val="1000"/>
              </a:spcBef>
              <a:buClr>
                <a:srgbClr val="D20132"/>
              </a:buClr>
              <a:buSzPct val="100000"/>
              <a:buFont typeface="Webdings" pitchFamily="18"/>
              <a:buChar char=""/>
              <a:defRPr/>
            </a:pPr>
            <a:r>
              <a:rPr lang="de-DE" dirty="0" err="1">
                <a:solidFill>
                  <a:srgbClr val="000000"/>
                </a:solidFill>
                <a:latin typeface="Arial" charset="0"/>
              </a:rPr>
              <a:t>development</a:t>
            </a:r>
            <a:r>
              <a:rPr lang="de-DE" dirty="0">
                <a:solidFill>
                  <a:srgbClr val="000000"/>
                </a:solidFill>
                <a:latin typeface="Arial" charset="0"/>
              </a:rPr>
              <a:t> of electronics for motor </a:t>
            </a:r>
            <a:r>
              <a:rPr lang="de-DE" dirty="0" err="1">
                <a:solidFill>
                  <a:srgbClr val="000000"/>
                </a:solidFill>
                <a:latin typeface="Arial" charset="0"/>
              </a:rPr>
              <a:t>control</a:t>
            </a:r>
            <a:endParaRPr lang="de-DE" dirty="0">
              <a:solidFill>
                <a:srgbClr val="000000"/>
              </a:solidFill>
              <a:latin typeface="Arial" charset="0"/>
            </a:endParaRPr>
          </a:p>
          <a:p>
            <a:pPr marL="814388" lvl="1" indent="-357188" eaLnBrk="1" hangingPunct="1">
              <a:lnSpc>
                <a:spcPct val="105000"/>
              </a:lnSpc>
              <a:spcBef>
                <a:spcPts val="1000"/>
              </a:spcBef>
              <a:buClr>
                <a:srgbClr val="D20132"/>
              </a:buClr>
              <a:buSzPct val="100000"/>
              <a:buFont typeface="Webdings" pitchFamily="18"/>
              <a:buChar char=""/>
              <a:defRPr/>
            </a:pPr>
            <a:r>
              <a:rPr lang="de-DE" dirty="0">
                <a:solidFill>
                  <a:srgbClr val="000000"/>
                </a:solidFill>
                <a:latin typeface="Arial" charset="0"/>
              </a:rPr>
              <a:t>development of innovative motor </a:t>
            </a:r>
            <a:r>
              <a:rPr lang="de-DE" dirty="0" err="1">
                <a:solidFill>
                  <a:srgbClr val="000000"/>
                </a:solidFill>
                <a:latin typeface="Arial" charset="0"/>
              </a:rPr>
              <a:t>control</a:t>
            </a:r>
            <a:r>
              <a:rPr lang="de-DE" dirty="0">
                <a:solidFill>
                  <a:srgbClr val="000000"/>
                </a:solidFill>
                <a:latin typeface="Arial" charset="0"/>
              </a:rPr>
              <a:t> algorithms</a:t>
            </a:r>
          </a:p>
          <a:p>
            <a:pPr marL="1271588" lvl="2" indent="-357188" eaLnBrk="1" hangingPunct="1">
              <a:lnSpc>
                <a:spcPct val="105000"/>
              </a:lnSpc>
              <a:spcBef>
                <a:spcPts val="1000"/>
              </a:spcBef>
              <a:buClr>
                <a:srgbClr val="D20132"/>
              </a:buClr>
              <a:buSzPct val="100000"/>
              <a:buFont typeface="Webdings" pitchFamily="18"/>
              <a:buChar char=""/>
              <a:defRPr/>
            </a:pPr>
            <a:r>
              <a:rPr lang="de-DE" sz="1400" dirty="0">
                <a:solidFill>
                  <a:srgbClr val="000000"/>
                </a:solidFill>
                <a:latin typeface="Arial" charset="0"/>
              </a:rPr>
              <a:t>using new non-contact torque sensoring (magnetostriction)</a:t>
            </a:r>
          </a:p>
          <a:p>
            <a:pPr marL="1271588" lvl="2" indent="-357188" eaLnBrk="1" hangingPunct="1">
              <a:lnSpc>
                <a:spcPct val="105000"/>
              </a:lnSpc>
              <a:spcBef>
                <a:spcPts val="1000"/>
              </a:spcBef>
              <a:buClr>
                <a:srgbClr val="D20132"/>
              </a:buClr>
              <a:buSzPct val="100000"/>
              <a:buFont typeface="Webdings" pitchFamily="18"/>
              <a:buChar char=""/>
              <a:defRPr/>
            </a:pPr>
            <a:r>
              <a:rPr lang="de-DE" sz="1400" dirty="0">
                <a:solidFill>
                  <a:srgbClr val="000000"/>
                </a:solidFill>
                <a:latin typeface="Arial" charset="0"/>
              </a:rPr>
              <a:t>using heart-rate sensors to determine required motor torque (rehabilitation) </a:t>
            </a:r>
          </a:p>
          <a:p>
            <a:pPr marL="1271588" lvl="2" indent="-357188" eaLnBrk="1" hangingPunct="1">
              <a:lnSpc>
                <a:spcPct val="105000"/>
              </a:lnSpc>
              <a:spcBef>
                <a:spcPts val="1000"/>
              </a:spcBef>
              <a:buClr>
                <a:srgbClr val="D20132"/>
              </a:buClr>
              <a:buSzPct val="100000"/>
              <a:buFont typeface="Webdings" pitchFamily="18"/>
              <a:buChar char=""/>
              <a:defRPr/>
            </a:pPr>
            <a:r>
              <a:rPr lang="de-DE" sz="1400" dirty="0" err="1">
                <a:solidFill>
                  <a:srgbClr val="000000"/>
                </a:solidFill>
                <a:latin typeface="Arial" charset="0"/>
              </a:rPr>
              <a:t>development</a:t>
            </a:r>
            <a:r>
              <a:rPr lang="de-DE" sz="1400" dirty="0">
                <a:solidFill>
                  <a:srgbClr val="000000"/>
                </a:solidFill>
                <a:latin typeface="Arial" charset="0"/>
              </a:rPr>
              <a:t> of “</a:t>
            </a:r>
            <a:r>
              <a:rPr lang="de-DE" sz="1400" dirty="0" err="1">
                <a:solidFill>
                  <a:srgbClr val="000000"/>
                </a:solidFill>
                <a:latin typeface="Arial" charset="0"/>
              </a:rPr>
              <a:t>Pedelec</a:t>
            </a:r>
            <a:r>
              <a:rPr lang="de-DE" sz="1400" dirty="0">
                <a:solidFill>
                  <a:srgbClr val="000000"/>
                </a:solidFill>
                <a:latin typeface="Arial" charset="0"/>
              </a:rPr>
              <a:t>-Mode“ </a:t>
            </a:r>
            <a:r>
              <a:rPr lang="de-DE" sz="1400" dirty="0" err="1">
                <a:solidFill>
                  <a:srgbClr val="000000"/>
                </a:solidFill>
                <a:latin typeface="Arial" charset="0"/>
              </a:rPr>
              <a:t>for</a:t>
            </a:r>
            <a:r>
              <a:rPr lang="de-DE" sz="1400" dirty="0">
                <a:solidFill>
                  <a:srgbClr val="000000"/>
                </a:solidFill>
                <a:latin typeface="Arial" charset="0"/>
              </a:rPr>
              <a:t> E-</a:t>
            </a:r>
            <a:r>
              <a:rPr lang="de-DE" sz="1400" dirty="0" err="1">
                <a:solidFill>
                  <a:srgbClr val="000000"/>
                </a:solidFill>
                <a:latin typeface="Arial" charset="0"/>
              </a:rPr>
              <a:t>Scooter</a:t>
            </a:r>
            <a:r>
              <a:rPr lang="de-DE" sz="1400" dirty="0">
                <a:solidFill>
                  <a:srgbClr val="000000"/>
                </a:solidFill>
                <a:latin typeface="Arial" charset="0"/>
              </a:rPr>
              <a:t> </a:t>
            </a:r>
            <a:r>
              <a:rPr lang="de-DE" sz="1400" dirty="0" err="1">
                <a:solidFill>
                  <a:srgbClr val="000000"/>
                </a:solidFill>
                <a:latin typeface="Arial" charset="0"/>
              </a:rPr>
              <a:t>to</a:t>
            </a:r>
            <a:r>
              <a:rPr lang="de-DE" sz="1400" dirty="0">
                <a:solidFill>
                  <a:srgbClr val="000000"/>
                </a:solidFill>
                <a:latin typeface="Arial" charset="0"/>
              </a:rPr>
              <a:t> </a:t>
            </a:r>
            <a:r>
              <a:rPr lang="de-DE" sz="1400" dirty="0" err="1">
                <a:solidFill>
                  <a:srgbClr val="000000"/>
                </a:solidFill>
                <a:latin typeface="Arial" charset="0"/>
              </a:rPr>
              <a:t>avoid</a:t>
            </a:r>
            <a:r>
              <a:rPr lang="de-DE" sz="1400" dirty="0">
                <a:solidFill>
                  <a:srgbClr val="000000"/>
                </a:solidFill>
                <a:latin typeface="Arial" charset="0"/>
              </a:rPr>
              <a:t> </a:t>
            </a:r>
            <a:r>
              <a:rPr lang="de-DE" sz="1400" dirty="0" err="1">
                <a:solidFill>
                  <a:srgbClr val="000000"/>
                </a:solidFill>
                <a:latin typeface="Arial" charset="0"/>
              </a:rPr>
              <a:t>requirement</a:t>
            </a:r>
            <a:r>
              <a:rPr lang="de-DE" sz="1400" dirty="0">
                <a:solidFill>
                  <a:srgbClr val="000000"/>
                </a:solidFill>
                <a:latin typeface="Arial" charset="0"/>
              </a:rPr>
              <a:t> </a:t>
            </a:r>
            <a:r>
              <a:rPr lang="de-DE" sz="1400" dirty="0" err="1">
                <a:solidFill>
                  <a:srgbClr val="000000"/>
                </a:solidFill>
                <a:latin typeface="Arial" charset="0"/>
              </a:rPr>
              <a:t>for</a:t>
            </a:r>
            <a:r>
              <a:rPr lang="de-DE" sz="1400" dirty="0">
                <a:solidFill>
                  <a:srgbClr val="000000"/>
                </a:solidFill>
                <a:latin typeface="Arial" charset="0"/>
              </a:rPr>
              <a:t> </a:t>
            </a:r>
            <a:r>
              <a:rPr lang="de-DE" sz="1400" dirty="0" err="1">
                <a:solidFill>
                  <a:srgbClr val="000000"/>
                </a:solidFill>
                <a:latin typeface="Arial" charset="0"/>
              </a:rPr>
              <a:t>numberplates</a:t>
            </a:r>
            <a:r>
              <a:rPr lang="de-DE" sz="1400" dirty="0">
                <a:solidFill>
                  <a:srgbClr val="000000"/>
                </a:solidFill>
                <a:latin typeface="Arial" charset="0"/>
              </a:rPr>
              <a:t> </a:t>
            </a:r>
            <a:r>
              <a:rPr lang="de-DE" sz="1400" dirty="0" err="1">
                <a:solidFill>
                  <a:srgbClr val="000000"/>
                </a:solidFill>
                <a:latin typeface="Arial" charset="0"/>
              </a:rPr>
              <a:t>and</a:t>
            </a:r>
            <a:r>
              <a:rPr lang="de-DE" sz="1400" dirty="0">
                <a:solidFill>
                  <a:srgbClr val="000000"/>
                </a:solidFill>
                <a:latin typeface="Arial" charset="0"/>
              </a:rPr>
              <a:t> </a:t>
            </a:r>
            <a:r>
              <a:rPr lang="de-DE" sz="1400" dirty="0" err="1">
                <a:solidFill>
                  <a:srgbClr val="000000"/>
                </a:solidFill>
                <a:latin typeface="Arial" charset="0"/>
              </a:rPr>
              <a:t>to</a:t>
            </a:r>
            <a:r>
              <a:rPr lang="de-DE" sz="1400" dirty="0">
                <a:solidFill>
                  <a:srgbClr val="000000"/>
                </a:solidFill>
                <a:latin typeface="Arial" charset="0"/>
              </a:rPr>
              <a:t> </a:t>
            </a:r>
            <a:r>
              <a:rPr lang="de-DE" sz="1400" dirty="0" err="1">
                <a:solidFill>
                  <a:srgbClr val="000000"/>
                </a:solidFill>
                <a:latin typeface="Arial" charset="0"/>
              </a:rPr>
              <a:t>wear</a:t>
            </a:r>
            <a:r>
              <a:rPr lang="de-DE" sz="1400" dirty="0">
                <a:solidFill>
                  <a:srgbClr val="000000"/>
                </a:solidFill>
                <a:latin typeface="Arial" charset="0"/>
              </a:rPr>
              <a:t> </a:t>
            </a:r>
            <a:r>
              <a:rPr lang="de-DE" sz="1400" dirty="0" err="1">
                <a:solidFill>
                  <a:srgbClr val="000000"/>
                </a:solidFill>
                <a:latin typeface="Arial" charset="0"/>
              </a:rPr>
              <a:t>helmets</a:t>
            </a:r>
            <a:r>
              <a:rPr lang="de-DE" sz="1400" dirty="0">
                <a:solidFill>
                  <a:srgbClr val="000000"/>
                </a:solidFill>
                <a:latin typeface="Arial" charset="0"/>
              </a:rPr>
              <a:t> </a:t>
            </a:r>
            <a:r>
              <a:rPr lang="de-DE" sz="1400" dirty="0" err="1">
                <a:solidFill>
                  <a:srgbClr val="000000"/>
                </a:solidFill>
                <a:latin typeface="Arial" charset="0"/>
              </a:rPr>
              <a:t>for</a:t>
            </a:r>
            <a:r>
              <a:rPr lang="de-DE" sz="1400" dirty="0">
                <a:solidFill>
                  <a:srgbClr val="000000"/>
                </a:solidFill>
                <a:latin typeface="Arial" charset="0"/>
              </a:rPr>
              <a:t> </a:t>
            </a:r>
            <a:r>
              <a:rPr lang="de-DE" sz="1400" dirty="0" err="1">
                <a:solidFill>
                  <a:srgbClr val="000000"/>
                </a:solidFill>
                <a:latin typeface="Arial" charset="0"/>
              </a:rPr>
              <a:t>vehicles</a:t>
            </a:r>
            <a:r>
              <a:rPr lang="de-DE" sz="1400" dirty="0">
                <a:solidFill>
                  <a:srgbClr val="000000"/>
                </a:solidFill>
                <a:latin typeface="Arial" charset="0"/>
              </a:rPr>
              <a:t> </a:t>
            </a:r>
            <a:r>
              <a:rPr lang="de-DE" sz="1400" dirty="0" err="1">
                <a:solidFill>
                  <a:srgbClr val="000000"/>
                </a:solidFill>
                <a:latin typeface="Arial" charset="0"/>
              </a:rPr>
              <a:t>with</a:t>
            </a:r>
            <a:r>
              <a:rPr lang="de-DE" sz="1400" dirty="0">
                <a:solidFill>
                  <a:srgbClr val="000000"/>
                </a:solidFill>
                <a:latin typeface="Arial" charset="0"/>
              </a:rPr>
              <a:t> </a:t>
            </a:r>
            <a:r>
              <a:rPr lang="de-DE" sz="1400" dirty="0" err="1">
                <a:solidFill>
                  <a:srgbClr val="000000"/>
                </a:solidFill>
                <a:latin typeface="Arial" charset="0"/>
              </a:rPr>
              <a:t>motor</a:t>
            </a:r>
            <a:r>
              <a:rPr lang="de-DE" sz="1400" dirty="0">
                <a:solidFill>
                  <a:srgbClr val="000000"/>
                </a:solidFill>
                <a:latin typeface="Arial" charset="0"/>
              </a:rPr>
              <a:t> </a:t>
            </a:r>
            <a:r>
              <a:rPr lang="de-DE" sz="1400" dirty="0" err="1">
                <a:solidFill>
                  <a:srgbClr val="000000"/>
                </a:solidFill>
                <a:latin typeface="Arial" charset="0"/>
              </a:rPr>
              <a:t>support</a:t>
            </a:r>
            <a:r>
              <a:rPr lang="de-DE" sz="1400" dirty="0">
                <a:solidFill>
                  <a:srgbClr val="000000"/>
                </a:solidFill>
                <a:latin typeface="Arial" charset="0"/>
              </a:rPr>
              <a:t> </a:t>
            </a:r>
            <a:r>
              <a:rPr lang="de-DE" sz="1400" dirty="0" err="1">
                <a:solidFill>
                  <a:srgbClr val="000000"/>
                </a:solidFill>
                <a:latin typeface="Arial" charset="0"/>
              </a:rPr>
              <a:t>above</a:t>
            </a:r>
            <a:r>
              <a:rPr lang="de-DE" sz="1400" dirty="0">
                <a:solidFill>
                  <a:srgbClr val="000000"/>
                </a:solidFill>
                <a:latin typeface="Arial" charset="0"/>
              </a:rPr>
              <a:t> 6km/h </a:t>
            </a:r>
          </a:p>
          <a:p>
            <a:pPr marL="814388" lvl="1" indent="-357188" eaLnBrk="1" hangingPunct="1">
              <a:lnSpc>
                <a:spcPct val="105000"/>
              </a:lnSpc>
              <a:spcBef>
                <a:spcPts val="1000"/>
              </a:spcBef>
              <a:buClr>
                <a:srgbClr val="D20132"/>
              </a:buClr>
              <a:buSzPct val="100000"/>
              <a:buFont typeface="Webdings" pitchFamily="18"/>
              <a:buChar char=""/>
              <a:defRPr/>
            </a:pPr>
            <a:endParaRPr lang="de-DE" sz="1600" dirty="0">
              <a:solidFill>
                <a:srgbClr val="000000"/>
              </a:solidFill>
              <a:latin typeface="Arial" charset="0"/>
            </a:endParaRPr>
          </a:p>
        </p:txBody>
      </p:sp>
      <p:sp>
        <p:nvSpPr>
          <p:cNvPr id="13" name="Textfeld 8"/>
          <p:cNvSpPr txBox="1">
            <a:spLocks noChangeArrowheads="1"/>
          </p:cNvSpPr>
          <p:nvPr/>
        </p:nvSpPr>
        <p:spPr bwMode="auto">
          <a:xfrm>
            <a:off x="6992242" y="6399843"/>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D0D0D"/>
                </a:solidFill>
              </a:rPr>
              <a:t>Prof. Dr. S. Hecker</a:t>
            </a:r>
          </a:p>
        </p:txBody>
      </p:sp>
      <p:pic>
        <p:nvPicPr>
          <p:cNvPr id="14"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5904" y="1226181"/>
            <a:ext cx="31210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082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314093" y="294556"/>
            <a:ext cx="9649072" cy="830188"/>
          </a:xfrm>
        </p:spPr>
        <p:txBody>
          <a:bodyPr>
            <a:normAutofit fontScale="77500" lnSpcReduction="20000"/>
          </a:bodyPr>
          <a:lstStyle/>
          <a:p>
            <a:pPr marL="0" indent="0" algn="just" defTabSz="457200">
              <a:spcBef>
                <a:spcPts val="768"/>
              </a:spcBef>
              <a:buNone/>
            </a:pPr>
            <a:r>
              <a:rPr lang="de-DE" dirty="0">
                <a:solidFill>
                  <a:srgbClr val="DC052D"/>
                </a:solidFill>
              </a:rPr>
              <a:t>Applied Research: ASG </a:t>
            </a:r>
            <a:r>
              <a:rPr lang="de-DE" dirty="0" err="1">
                <a:solidFill>
                  <a:srgbClr val="DC052D"/>
                </a:solidFill>
              </a:rPr>
              <a:t>and</a:t>
            </a:r>
            <a:r>
              <a:rPr lang="de-DE" dirty="0">
                <a:solidFill>
                  <a:srgbClr val="DC052D"/>
                </a:solidFill>
              </a:rPr>
              <a:t> ANC </a:t>
            </a:r>
            <a:r>
              <a:rPr lang="de-DE" dirty="0" err="1">
                <a:solidFill>
                  <a:srgbClr val="DC052D"/>
                </a:solidFill>
              </a:rPr>
              <a:t>using</a:t>
            </a:r>
            <a:r>
              <a:rPr lang="de-DE" dirty="0">
                <a:solidFill>
                  <a:srgbClr val="DC052D"/>
                </a:solidFill>
              </a:rPr>
              <a:t> </a:t>
            </a:r>
            <a:r>
              <a:rPr lang="de-DE" dirty="0" err="1">
                <a:solidFill>
                  <a:srgbClr val="DC052D"/>
                </a:solidFill>
              </a:rPr>
              <a:t>existing</a:t>
            </a:r>
            <a:r>
              <a:rPr lang="de-DE" dirty="0">
                <a:solidFill>
                  <a:srgbClr val="DC052D"/>
                </a:solidFill>
              </a:rPr>
              <a:t> </a:t>
            </a:r>
          </a:p>
          <a:p>
            <a:pPr marL="0" indent="0" algn="just" defTabSz="457200">
              <a:spcBef>
                <a:spcPts val="768"/>
              </a:spcBef>
              <a:buNone/>
            </a:pPr>
            <a:r>
              <a:rPr lang="de-DE" dirty="0" err="1">
                <a:solidFill>
                  <a:srgbClr val="DC052D"/>
                </a:solidFill>
              </a:rPr>
              <a:t>Electric</a:t>
            </a:r>
            <a:r>
              <a:rPr lang="de-DE" dirty="0">
                <a:solidFill>
                  <a:srgbClr val="DC052D"/>
                </a:solidFill>
              </a:rPr>
              <a:t> Drives</a:t>
            </a:r>
            <a:endParaRPr lang="de-DE" sz="3200" b="1" i="0" dirty="0">
              <a:solidFill>
                <a:srgbClr val="DC052D"/>
              </a:solidFill>
              <a:latin typeface="Arial"/>
              <a:ea typeface="+mn-ea"/>
              <a:cs typeface="Arial"/>
            </a:endParaRPr>
          </a:p>
        </p:txBody>
      </p:sp>
      <p:pic>
        <p:nvPicPr>
          <p:cNvPr id="9" name="Bild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8658" y="1239654"/>
            <a:ext cx="23717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ihandform 12"/>
          <p:cNvSpPr/>
          <p:nvPr/>
        </p:nvSpPr>
        <p:spPr>
          <a:xfrm>
            <a:off x="431083" y="1277754"/>
            <a:ext cx="5610225" cy="21510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eaLnBrk="1" hangingPunct="1">
              <a:lnSpc>
                <a:spcPct val="105000"/>
              </a:lnSpc>
              <a:spcBef>
                <a:spcPts val="1000"/>
              </a:spcBef>
              <a:buClr>
                <a:srgbClr val="D20132"/>
              </a:buClr>
              <a:buSzPct val="100000"/>
              <a:defRPr/>
            </a:pPr>
            <a:r>
              <a:rPr lang="en-US" sz="1600" dirty="0">
                <a:solidFill>
                  <a:srgbClr val="000000"/>
                </a:solidFill>
                <a:latin typeface="Arial" charset="0"/>
              </a:rPr>
              <a:t>Partner: UAS-Munich (FK03+04), BMW, </a:t>
            </a:r>
            <a:r>
              <a:rPr lang="en-US" sz="1600" dirty="0" err="1">
                <a:solidFill>
                  <a:srgbClr val="000000"/>
                </a:solidFill>
                <a:latin typeface="Arial" charset="0"/>
              </a:rPr>
              <a:t>MdynamiX</a:t>
            </a:r>
            <a:r>
              <a:rPr lang="en-US" sz="1600" dirty="0">
                <a:solidFill>
                  <a:srgbClr val="000000"/>
                </a:solidFill>
                <a:latin typeface="Arial" charset="0"/>
              </a:rPr>
              <a:t> AG </a:t>
            </a:r>
            <a:br>
              <a:rPr lang="en-US" sz="1600" dirty="0">
                <a:solidFill>
                  <a:srgbClr val="000000"/>
                </a:solidFill>
                <a:latin typeface="Arial" charset="0"/>
              </a:rPr>
            </a:br>
            <a:r>
              <a:rPr lang="en-US" sz="1600" dirty="0">
                <a:solidFill>
                  <a:srgbClr val="000000"/>
                </a:solidFill>
                <a:latin typeface="Arial" charset="0"/>
              </a:rPr>
              <a:t>              also supported by </a:t>
            </a:r>
            <a:r>
              <a:rPr lang="en-US" sz="1600" dirty="0" err="1">
                <a:solidFill>
                  <a:srgbClr val="000000"/>
                </a:solidFill>
                <a:latin typeface="Arial" charset="0"/>
              </a:rPr>
              <a:t>BMWi</a:t>
            </a:r>
            <a:r>
              <a:rPr lang="en-US" sz="1600" dirty="0">
                <a:solidFill>
                  <a:srgbClr val="000000"/>
                </a:solidFill>
                <a:latin typeface="Arial" charset="0"/>
              </a:rPr>
              <a:t> (ZIM)</a:t>
            </a:r>
          </a:p>
          <a:p>
            <a:pPr eaLnBrk="1" hangingPunct="1">
              <a:lnSpc>
                <a:spcPct val="105000"/>
              </a:lnSpc>
              <a:spcBef>
                <a:spcPts val="1000"/>
              </a:spcBef>
              <a:buClr>
                <a:srgbClr val="D20132"/>
              </a:buClr>
              <a:buSzPct val="100000"/>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r>
              <a:rPr lang="en-US" sz="1600" dirty="0">
                <a:solidFill>
                  <a:srgbClr val="000000"/>
                </a:solidFill>
                <a:latin typeface="Arial" charset="0"/>
              </a:rPr>
              <a:t>Idea: Using existing electric drives (e.g. steering motor) in </a:t>
            </a:r>
            <a:br>
              <a:rPr lang="en-US" sz="1600" dirty="0">
                <a:solidFill>
                  <a:srgbClr val="000000"/>
                </a:solidFill>
                <a:latin typeface="Arial" charset="0"/>
              </a:rPr>
            </a:br>
            <a:r>
              <a:rPr lang="en-US" sz="1600" dirty="0">
                <a:solidFill>
                  <a:srgbClr val="000000"/>
                </a:solidFill>
                <a:latin typeface="Arial" charset="0"/>
              </a:rPr>
              <a:t>         passenger cars as loudspeaker for</a:t>
            </a:r>
          </a:p>
          <a:p>
            <a:pPr lvl="1" eaLnBrk="1" hangingPunct="1">
              <a:defRPr/>
            </a:pPr>
            <a:endParaRPr lang="en-US" sz="1400" dirty="0">
              <a:solidFill>
                <a:srgbClr val="000000"/>
              </a:solidFill>
              <a:latin typeface="Arial" charset="0"/>
            </a:endParaRPr>
          </a:p>
          <a:p>
            <a:pPr marL="814388" lvl="1"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p:txBody>
      </p:sp>
      <p:sp>
        <p:nvSpPr>
          <p:cNvPr id="14" name="Textfeld 8"/>
          <p:cNvSpPr txBox="1">
            <a:spLocks noChangeArrowheads="1"/>
          </p:cNvSpPr>
          <p:nvPr/>
        </p:nvSpPr>
        <p:spPr bwMode="auto">
          <a:xfrm>
            <a:off x="7164288" y="6386701"/>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D0D0D"/>
                </a:solidFill>
              </a:rPr>
              <a:t>Prof. Dr. S. Hecker</a:t>
            </a:r>
          </a:p>
        </p:txBody>
      </p:sp>
      <p:sp>
        <p:nvSpPr>
          <p:cNvPr id="15" name="Textfeld 2"/>
          <p:cNvSpPr txBox="1">
            <a:spLocks noChangeArrowheads="1"/>
          </p:cNvSpPr>
          <p:nvPr/>
        </p:nvSpPr>
        <p:spPr bwMode="auto">
          <a:xfrm>
            <a:off x="427908" y="3371667"/>
            <a:ext cx="8204200"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Active Sound Generation (ASG) for electric cars</a:t>
            </a:r>
          </a:p>
          <a:p>
            <a:pPr lvl="1"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outside warning sounds for pedestrians (without additional outside loudspeaker)</a:t>
            </a:r>
          </a:p>
          <a:p>
            <a:pPr lvl="1"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company typical branding of motor sound</a:t>
            </a:r>
          </a:p>
          <a:p>
            <a:pPr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Active Noise Cancellation (ANC) for combustion and electric cars </a:t>
            </a:r>
          </a:p>
          <a:p>
            <a:pPr lvl="1"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suppressing tonal noise (e.g. cavity noise from tires or combustion motor noise) </a:t>
            </a:r>
            <a:br>
              <a:rPr lang="en-US" altLang="de-DE" sz="1600">
                <a:solidFill>
                  <a:srgbClr val="000000"/>
                </a:solidFill>
              </a:rPr>
            </a:br>
            <a:r>
              <a:rPr lang="en-US" altLang="de-DE" sz="1600">
                <a:solidFill>
                  <a:srgbClr val="000000"/>
                </a:solidFill>
              </a:rPr>
              <a:t>inside the car without using microphones and loudspeakers</a:t>
            </a:r>
          </a:p>
          <a:p>
            <a:pPr lvl="1"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avoid expensive active and passive damper systems (e.g. active engine mounts)</a:t>
            </a:r>
            <a:endParaRPr lang="de-DE" altLang="de-DE" sz="1800">
              <a:solidFill>
                <a:schemeClr val="bg2"/>
              </a:solidFill>
            </a:endParaRPr>
          </a:p>
        </p:txBody>
      </p:sp>
    </p:spTree>
    <p:extLst>
      <p:ext uri="{BB962C8B-B14F-4D97-AF65-F5344CB8AC3E}">
        <p14:creationId xmlns:p14="http://schemas.microsoft.com/office/powerpoint/2010/main" val="3016143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114313" y="465138"/>
            <a:ext cx="9073008" cy="477838"/>
          </a:xfrm>
        </p:spPr>
        <p:txBody>
          <a:bodyPr>
            <a:normAutofit fontScale="77500" lnSpcReduction="20000"/>
          </a:bodyPr>
          <a:lstStyle/>
          <a:p>
            <a:pPr marL="0" indent="0" algn="l" defTabSz="457200">
              <a:spcBef>
                <a:spcPts val="768"/>
              </a:spcBef>
              <a:buNone/>
            </a:pPr>
            <a:r>
              <a:rPr lang="de-DE" dirty="0">
                <a:solidFill>
                  <a:srgbClr val="DC052D"/>
                </a:solidFill>
              </a:rPr>
              <a:t>Applied Research: Anti-</a:t>
            </a:r>
            <a:r>
              <a:rPr lang="de-DE" dirty="0" err="1">
                <a:solidFill>
                  <a:srgbClr val="DC052D"/>
                </a:solidFill>
              </a:rPr>
              <a:t>Pinch</a:t>
            </a:r>
            <a:r>
              <a:rPr lang="de-DE" dirty="0">
                <a:solidFill>
                  <a:srgbClr val="DC052D"/>
                </a:solidFill>
              </a:rPr>
              <a:t> </a:t>
            </a:r>
            <a:r>
              <a:rPr lang="de-DE" dirty="0" err="1">
                <a:solidFill>
                  <a:srgbClr val="DC052D"/>
                </a:solidFill>
              </a:rPr>
              <a:t>Protection</a:t>
            </a:r>
            <a:r>
              <a:rPr lang="de-DE" dirty="0">
                <a:solidFill>
                  <a:srgbClr val="DC052D"/>
                </a:solidFill>
              </a:rPr>
              <a:t> </a:t>
            </a:r>
            <a:r>
              <a:rPr lang="de-DE" dirty="0" err="1">
                <a:solidFill>
                  <a:srgbClr val="DC052D"/>
                </a:solidFill>
              </a:rPr>
              <a:t>for</a:t>
            </a:r>
            <a:r>
              <a:rPr lang="de-DE" dirty="0">
                <a:solidFill>
                  <a:srgbClr val="DC052D"/>
                </a:solidFill>
              </a:rPr>
              <a:t> </a:t>
            </a:r>
            <a:r>
              <a:rPr lang="de-DE" dirty="0" err="1">
                <a:solidFill>
                  <a:srgbClr val="DC052D"/>
                </a:solidFill>
              </a:rPr>
              <a:t>Sliding</a:t>
            </a:r>
            <a:r>
              <a:rPr lang="de-DE" dirty="0">
                <a:solidFill>
                  <a:srgbClr val="DC052D"/>
                </a:solidFill>
              </a:rPr>
              <a:t> Roofs</a:t>
            </a:r>
            <a:endParaRPr lang="de-DE" sz="3200" b="1" i="0" dirty="0">
              <a:solidFill>
                <a:srgbClr val="DC052D"/>
              </a:solidFill>
              <a:latin typeface="Arial"/>
              <a:ea typeface="+mn-ea"/>
              <a:cs typeface="Arial"/>
            </a:endParaRPr>
          </a:p>
        </p:txBody>
      </p:sp>
      <p:sp>
        <p:nvSpPr>
          <p:cNvPr id="9" name="Freihandform 8"/>
          <p:cNvSpPr/>
          <p:nvPr/>
        </p:nvSpPr>
        <p:spPr>
          <a:xfrm>
            <a:off x="460375" y="1423695"/>
            <a:ext cx="8323262" cy="4927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eaLnBrk="1" hangingPunct="1">
              <a:lnSpc>
                <a:spcPct val="105000"/>
              </a:lnSpc>
              <a:spcBef>
                <a:spcPts val="1000"/>
              </a:spcBef>
              <a:buClr>
                <a:srgbClr val="D20132"/>
              </a:buClr>
              <a:buSzPct val="100000"/>
              <a:defRPr/>
            </a:pPr>
            <a:r>
              <a:rPr lang="en-US" sz="1600" dirty="0">
                <a:solidFill>
                  <a:srgbClr val="000000"/>
                </a:solidFill>
                <a:latin typeface="Arial" charset="0"/>
              </a:rPr>
              <a:t>Partner: UAS-Munich, </a:t>
            </a:r>
            <a:r>
              <a:rPr lang="en-US" sz="1600" dirty="0" err="1">
                <a:solidFill>
                  <a:srgbClr val="000000"/>
                </a:solidFill>
                <a:latin typeface="Arial" charset="0"/>
              </a:rPr>
              <a:t>Webasto</a:t>
            </a:r>
            <a:r>
              <a:rPr lang="en-US" sz="1600" dirty="0">
                <a:solidFill>
                  <a:srgbClr val="000000"/>
                </a:solidFill>
                <a:latin typeface="Arial" charset="0"/>
              </a:rPr>
              <a:t> AG</a:t>
            </a:r>
          </a:p>
          <a:p>
            <a:pPr eaLnBrk="1" hangingPunct="1">
              <a:lnSpc>
                <a:spcPct val="105000"/>
              </a:lnSpc>
              <a:spcBef>
                <a:spcPts val="1000"/>
              </a:spcBef>
              <a:buClr>
                <a:srgbClr val="D20132"/>
              </a:buClr>
              <a:buSzPct val="100000"/>
              <a:defRPr/>
            </a:pPr>
            <a:endParaRPr lang="en-US" sz="1600"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r>
              <a:rPr lang="en-US" sz="1600" dirty="0">
                <a:solidFill>
                  <a:srgbClr val="000000"/>
                </a:solidFill>
                <a:latin typeface="Arial" charset="0"/>
              </a:rPr>
              <a:t>Tasks of UAS Munich</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adaptive algorithms for correction of Hall sensor errors</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a multi-rate observer for exact motor speed estimation</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observer based fault detection algorithms for anti-pinch system</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robust motor speed controller for improved roof acoustics </a:t>
            </a:r>
            <a:endParaRPr lang="en-US" sz="1400" dirty="0">
              <a:solidFill>
                <a:srgbClr val="000000"/>
              </a:solidFill>
              <a:latin typeface="Arial" charset="0"/>
            </a:endParaRPr>
          </a:p>
          <a:p>
            <a:pPr eaLnBrk="1" hangingPunct="1">
              <a:buFont typeface="Wingdings" pitchFamily="2" charset="2"/>
              <a:buNone/>
              <a:defRPr/>
            </a:pPr>
            <a:r>
              <a:rPr lang="en-US" dirty="0">
                <a:solidFill>
                  <a:srgbClr val="000000"/>
                </a:solidFill>
                <a:latin typeface="Arial" charset="0"/>
              </a:rPr>
              <a:t> </a:t>
            </a:r>
          </a:p>
          <a:p>
            <a:pPr lvl="1" eaLnBrk="1" hangingPunct="1">
              <a:defRPr/>
            </a:pPr>
            <a:endParaRPr lang="en-US" sz="1400" dirty="0">
              <a:solidFill>
                <a:srgbClr val="000000"/>
              </a:solidFill>
              <a:latin typeface="Arial" charset="0"/>
            </a:endParaRPr>
          </a:p>
          <a:p>
            <a:pPr marL="814388" lvl="1"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p:txBody>
      </p:sp>
      <p:sp>
        <p:nvSpPr>
          <p:cNvPr id="13" name="Textfeld 8"/>
          <p:cNvSpPr txBox="1">
            <a:spLocks noChangeArrowheads="1"/>
          </p:cNvSpPr>
          <p:nvPr/>
        </p:nvSpPr>
        <p:spPr bwMode="auto">
          <a:xfrm>
            <a:off x="7092280" y="6450526"/>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S. Hecker</a:t>
            </a:r>
          </a:p>
        </p:txBody>
      </p:sp>
      <p:pic>
        <p:nvPicPr>
          <p:cNvPr id="14" name="Picture 4" descr="http://www.webasto.com/fileadmin/webasto_files/images/webasto-worldwide/general-images/emotional-images/top-image/webasto-group-roofsystems-940x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1" y="1850487"/>
            <a:ext cx="45958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328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9001000" cy="477838"/>
          </a:xfrm>
        </p:spPr>
        <p:txBody>
          <a:bodyPr>
            <a:normAutofit fontScale="92500" lnSpcReduction="20000"/>
          </a:bodyPr>
          <a:lstStyle/>
          <a:p>
            <a:pPr marL="0" indent="0" algn="l" defTabSz="457200">
              <a:spcBef>
                <a:spcPts val="768"/>
              </a:spcBef>
              <a:buNone/>
            </a:pPr>
            <a:r>
              <a:rPr lang="de-DE" dirty="0">
                <a:solidFill>
                  <a:srgbClr val="DC052D"/>
                </a:solidFill>
              </a:rPr>
              <a:t>Applied Research: Multi </a:t>
            </a:r>
            <a:r>
              <a:rPr lang="de-DE" dirty="0" err="1">
                <a:solidFill>
                  <a:srgbClr val="DC052D"/>
                </a:solidFill>
              </a:rPr>
              <a:t>purpose</a:t>
            </a:r>
            <a:r>
              <a:rPr lang="de-DE" dirty="0">
                <a:solidFill>
                  <a:srgbClr val="DC052D"/>
                </a:solidFill>
              </a:rPr>
              <a:t> </a:t>
            </a:r>
            <a:r>
              <a:rPr lang="de-DE" dirty="0" err="1">
                <a:solidFill>
                  <a:srgbClr val="DC052D"/>
                </a:solidFill>
              </a:rPr>
              <a:t>HiL-Testbench</a:t>
            </a:r>
            <a:endParaRPr lang="de-DE" sz="3200" b="1" i="0" dirty="0">
              <a:solidFill>
                <a:srgbClr val="DC052D"/>
              </a:solidFill>
              <a:latin typeface="Arial"/>
              <a:ea typeface="+mn-ea"/>
              <a:cs typeface="Arial"/>
            </a:endParaRPr>
          </a:p>
        </p:txBody>
      </p:sp>
      <p:sp>
        <p:nvSpPr>
          <p:cNvPr id="9" name="Textfeld 8"/>
          <p:cNvSpPr txBox="1">
            <a:spLocks noChangeArrowheads="1"/>
          </p:cNvSpPr>
          <p:nvPr/>
        </p:nvSpPr>
        <p:spPr bwMode="auto">
          <a:xfrm>
            <a:off x="6948264" y="6381066"/>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D0D0D"/>
                </a:solidFill>
              </a:rPr>
              <a:t>Prof. Dr. S. Hecker</a:t>
            </a:r>
          </a:p>
        </p:txBody>
      </p:sp>
      <p:sp>
        <p:nvSpPr>
          <p:cNvPr id="13" name="Freihandform 12"/>
          <p:cNvSpPr/>
          <p:nvPr/>
        </p:nvSpPr>
        <p:spPr>
          <a:xfrm>
            <a:off x="251520" y="1282476"/>
            <a:ext cx="8323262" cy="50387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eaLnBrk="1" hangingPunct="1">
              <a:lnSpc>
                <a:spcPct val="105000"/>
              </a:lnSpc>
              <a:spcBef>
                <a:spcPts val="1000"/>
              </a:spcBef>
              <a:buClr>
                <a:srgbClr val="D20132"/>
              </a:buClr>
              <a:buSzPct val="100000"/>
              <a:defRPr/>
            </a:pPr>
            <a:r>
              <a:rPr lang="en-US" sz="1600" dirty="0">
                <a:solidFill>
                  <a:srgbClr val="000000"/>
                </a:solidFill>
                <a:latin typeface="Arial" charset="0"/>
              </a:rPr>
              <a:t>Partner: UAS-Munich (FK 03+04), </a:t>
            </a:r>
            <a:r>
              <a:rPr lang="en-US" sz="1600" dirty="0" err="1">
                <a:solidFill>
                  <a:srgbClr val="000000"/>
                </a:solidFill>
                <a:latin typeface="Arial" charset="0"/>
              </a:rPr>
              <a:t>MdynamiX</a:t>
            </a:r>
            <a:r>
              <a:rPr lang="en-US" sz="1600" dirty="0">
                <a:solidFill>
                  <a:srgbClr val="000000"/>
                </a:solidFill>
                <a:latin typeface="Arial" charset="0"/>
              </a:rPr>
              <a:t> AG, </a:t>
            </a:r>
            <a:br>
              <a:rPr lang="en-US" sz="1600" dirty="0">
                <a:solidFill>
                  <a:srgbClr val="000000"/>
                </a:solidFill>
                <a:latin typeface="Arial" charset="0"/>
              </a:rPr>
            </a:br>
            <a:r>
              <a:rPr lang="en-US" sz="1600" dirty="0">
                <a:solidFill>
                  <a:srgbClr val="000000"/>
                </a:solidFill>
                <a:latin typeface="Arial" charset="0"/>
              </a:rPr>
              <a:t>              TU Vienna</a:t>
            </a:r>
          </a:p>
          <a:p>
            <a:pPr marL="357188"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r>
              <a:rPr lang="en-US" sz="1600" dirty="0">
                <a:solidFill>
                  <a:srgbClr val="000000"/>
                </a:solidFill>
                <a:latin typeface="Arial" charset="0"/>
              </a:rPr>
              <a:t>Idea: development of high performance hardware </a:t>
            </a:r>
            <a:br>
              <a:rPr lang="en-US" sz="1600" dirty="0">
                <a:solidFill>
                  <a:srgbClr val="000000"/>
                </a:solidFill>
                <a:latin typeface="Arial" charset="0"/>
              </a:rPr>
            </a:br>
            <a:r>
              <a:rPr lang="en-US" sz="1600" dirty="0">
                <a:solidFill>
                  <a:srgbClr val="000000"/>
                </a:solidFill>
                <a:latin typeface="Arial" charset="0"/>
              </a:rPr>
              <a:t>         in the loop </a:t>
            </a:r>
            <a:r>
              <a:rPr lang="en-US" sz="1600" dirty="0" err="1">
                <a:solidFill>
                  <a:srgbClr val="000000"/>
                </a:solidFill>
                <a:latin typeface="Arial" charset="0"/>
              </a:rPr>
              <a:t>testbench</a:t>
            </a:r>
            <a:r>
              <a:rPr lang="en-US" sz="1600" dirty="0">
                <a:solidFill>
                  <a:srgbClr val="000000"/>
                </a:solidFill>
                <a:latin typeface="Arial" charset="0"/>
              </a:rPr>
              <a:t> for automotive components</a:t>
            </a:r>
          </a:p>
          <a:p>
            <a:pPr eaLnBrk="1" hangingPunct="1">
              <a:lnSpc>
                <a:spcPct val="105000"/>
              </a:lnSpc>
              <a:spcBef>
                <a:spcPts val="1000"/>
              </a:spcBef>
              <a:buClr>
                <a:srgbClr val="D20132"/>
              </a:buClr>
              <a:buSzPct val="100000"/>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r>
              <a:rPr lang="en-US" sz="1600" dirty="0">
                <a:solidFill>
                  <a:srgbClr val="000000"/>
                </a:solidFill>
                <a:latin typeface="Arial" charset="0"/>
              </a:rPr>
              <a:t>Tasks</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robust, model predictive, multi-input, multi-output control algorithms </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Allow </a:t>
            </a:r>
            <a:r>
              <a:rPr lang="en-US" sz="1600" dirty="0" err="1">
                <a:solidFill>
                  <a:srgbClr val="000000"/>
                </a:solidFill>
                <a:latin typeface="Arial" charset="0"/>
              </a:rPr>
              <a:t>HiL</a:t>
            </a:r>
            <a:r>
              <a:rPr lang="en-US" sz="1600" dirty="0">
                <a:solidFill>
                  <a:srgbClr val="000000"/>
                </a:solidFill>
                <a:latin typeface="Arial" charset="0"/>
              </a:rPr>
              <a:t>-tests for automotive components (e.g. steering system, engine mounts, active dampers) with bandwidths up to 40 Hz </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Real-time simulation of remaining vehicle dynamics and environment to allow driver in the loop testing</a:t>
            </a:r>
            <a:endParaRPr lang="en-US" sz="1400" dirty="0">
              <a:solidFill>
                <a:srgbClr val="000000"/>
              </a:solidFill>
              <a:latin typeface="Arial" charset="0"/>
            </a:endParaRPr>
          </a:p>
          <a:p>
            <a:pPr eaLnBrk="1" hangingPunct="1">
              <a:buFont typeface="Wingdings" pitchFamily="2" charset="2"/>
              <a:buNone/>
              <a:defRPr/>
            </a:pPr>
            <a:r>
              <a:rPr lang="en-US" dirty="0">
                <a:solidFill>
                  <a:srgbClr val="000000"/>
                </a:solidFill>
                <a:latin typeface="Arial" charset="0"/>
              </a:rPr>
              <a:t> </a:t>
            </a:r>
          </a:p>
          <a:p>
            <a:pPr lvl="1" eaLnBrk="1" hangingPunct="1">
              <a:defRPr/>
            </a:pPr>
            <a:endParaRPr lang="en-US" sz="1400" dirty="0">
              <a:solidFill>
                <a:srgbClr val="000000"/>
              </a:solidFill>
              <a:latin typeface="Arial" charset="0"/>
            </a:endParaRPr>
          </a:p>
          <a:p>
            <a:pPr marL="814388" lvl="1"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p:txBody>
      </p:sp>
      <p:pic>
        <p:nvPicPr>
          <p:cNvPr id="14" name="Inhaltsplatzhalter 3" descr="Ein Bild, das drinnen, Wand, Tisch enthält.&#10;&#10;Mit sehr hoher Zuverlässigkeit generierte Beschreibun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695" y="1242789"/>
            <a:ext cx="35956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104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85015" y="160336"/>
            <a:ext cx="8640959" cy="686172"/>
          </a:xfrm>
        </p:spPr>
        <p:txBody>
          <a:bodyPr>
            <a:normAutofit fontScale="70000" lnSpcReduction="20000"/>
          </a:bodyPr>
          <a:lstStyle/>
          <a:p>
            <a:pPr algn="ctr" defTabSz="457200">
              <a:spcBef>
                <a:spcPts val="768"/>
              </a:spcBef>
            </a:pPr>
            <a:r>
              <a:rPr lang="de-DE" dirty="0" err="1">
                <a:solidFill>
                  <a:srgbClr val="FF0000"/>
                </a:solidFill>
              </a:rPr>
              <a:t>Frequency</a:t>
            </a:r>
            <a:r>
              <a:rPr lang="de-DE" dirty="0">
                <a:solidFill>
                  <a:srgbClr val="FF0000"/>
                </a:solidFill>
              </a:rPr>
              <a:t> </a:t>
            </a:r>
            <a:r>
              <a:rPr lang="de-DE" dirty="0" err="1">
                <a:solidFill>
                  <a:srgbClr val="FF0000"/>
                </a:solidFill>
              </a:rPr>
              <a:t>Selective</a:t>
            </a:r>
            <a:r>
              <a:rPr lang="de-DE" dirty="0">
                <a:solidFill>
                  <a:srgbClr val="FF0000"/>
                </a:solidFill>
              </a:rPr>
              <a:t> Plate </a:t>
            </a:r>
            <a:r>
              <a:rPr lang="en-US" dirty="0">
                <a:solidFill>
                  <a:srgbClr val="FF0000"/>
                </a:solidFill>
                <a:cs typeface="Arial" pitchFamily="34" charset="0"/>
              </a:rPr>
              <a:t>[FSP] for Multiplex Use of a Parabolic Antenna for TV and Internet</a:t>
            </a:r>
            <a:endParaRPr lang="de-DE" sz="3200" b="1" i="0" dirty="0">
              <a:solidFill>
                <a:srgbClr val="FF0000"/>
              </a:solidFill>
            </a:endParaRPr>
          </a:p>
        </p:txBody>
      </p:sp>
      <p:pic>
        <p:nvPicPr>
          <p:cNvPr id="9" name="Grafik 8"/>
          <p:cNvPicPr/>
          <p:nvPr/>
        </p:nvPicPr>
        <p:blipFill>
          <a:blip r:embed="rId3"/>
          <a:stretch>
            <a:fillRect/>
          </a:stretch>
        </p:blipFill>
        <p:spPr>
          <a:xfrm>
            <a:off x="33494" y="1027945"/>
            <a:ext cx="9144000" cy="5068887"/>
          </a:xfrm>
          <a:prstGeom prst="rect">
            <a:avLst/>
          </a:prstGeom>
          <a:solidFill>
            <a:schemeClr val="accent1">
              <a:lumMod val="20000"/>
              <a:lumOff val="80000"/>
            </a:schemeClr>
          </a:solidFill>
        </p:spPr>
      </p:pic>
      <p:sp>
        <p:nvSpPr>
          <p:cNvPr id="13" name="Freihandform 12"/>
          <p:cNvSpPr/>
          <p:nvPr/>
        </p:nvSpPr>
        <p:spPr>
          <a:xfrm>
            <a:off x="33494" y="4311284"/>
            <a:ext cx="4349750" cy="18557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1">
              <a:lumMod val="20000"/>
              <a:lumOff val="80000"/>
              <a:alpha val="87000"/>
            </a:schemeClr>
          </a:solidFill>
          <a:ln>
            <a:noFill/>
            <a:prstDash val="solid"/>
          </a:ln>
        </p:spPr>
        <p:txBody>
          <a:bodyPr lIns="72000" tIns="36000" rIns="72000" bIns="36000" compatLnSpc="0">
            <a:spAutoFit/>
          </a:bodyPr>
          <a:lstStyle/>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Follow up project starts in 2015, </a:t>
            </a:r>
            <a:br>
              <a:rPr lang="en-US" sz="1600" dirty="0">
                <a:solidFill>
                  <a:srgbClr val="000000"/>
                </a:solidFill>
                <a:latin typeface="Arial" charset="0"/>
                <a:ea typeface="Times New Roman"/>
              </a:rPr>
            </a:br>
            <a:r>
              <a:rPr lang="en-US" sz="1600" dirty="0">
                <a:solidFill>
                  <a:srgbClr val="000000"/>
                </a:solidFill>
                <a:latin typeface="Arial" charset="0"/>
                <a:ea typeface="Times New Roman"/>
              </a:rPr>
              <a:t>runtime 3 years</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 one PHD Student, several student assistants </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Direct competition with European enterprises and universities </a:t>
            </a:r>
            <a:endParaRPr lang="en-US" sz="1600" dirty="0">
              <a:solidFill>
                <a:srgbClr val="000000"/>
              </a:solidFill>
              <a:latin typeface="Arial" charset="0"/>
              <a:cs typeface="Arial" charset="0"/>
            </a:endParaRPr>
          </a:p>
        </p:txBody>
      </p:sp>
      <p:sp>
        <p:nvSpPr>
          <p:cNvPr id="15" name="Freihandform 14"/>
          <p:cNvSpPr/>
          <p:nvPr/>
        </p:nvSpPr>
        <p:spPr>
          <a:xfrm>
            <a:off x="3780526" y="1021157"/>
            <a:ext cx="5459413" cy="27257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1">
              <a:lumMod val="20000"/>
              <a:lumOff val="80000"/>
              <a:alpha val="87000"/>
            </a:schemeClr>
          </a:solidFill>
          <a:ln>
            <a:noFill/>
            <a:prstDash val="solid"/>
          </a:ln>
        </p:spPr>
        <p:txBody>
          <a:bodyPr lIns="72000" tIns="36000" rIns="72000" bIns="36000" compatLnSpc="0">
            <a:spAutoFit/>
          </a:bodyPr>
          <a:lstStyle/>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cs typeface="Arial" pitchFamily="34" charset="0"/>
              </a:rPr>
              <a:t>Direct order from Eutelsat S. A. (Paris)</a:t>
            </a:r>
            <a:br>
              <a:rPr lang="en-US" sz="1600" dirty="0">
                <a:solidFill>
                  <a:srgbClr val="000000"/>
                </a:solidFill>
                <a:latin typeface="Arial" charset="0"/>
                <a:cs typeface="Arial" pitchFamily="34" charset="0"/>
              </a:rPr>
            </a:br>
            <a:r>
              <a:rPr lang="en-US" sz="1600" dirty="0">
                <a:solidFill>
                  <a:srgbClr val="000000"/>
                </a:solidFill>
                <a:latin typeface="Arial" charset="0"/>
                <a:cs typeface="Arial" pitchFamily="34" charset="0"/>
              </a:rPr>
              <a:t>worldwide third biggest provider of satellite communication services .</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HM has the leadership in conception, development and qualification </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Rollout of FSP actual in Greece, total volume 1 Million terminals (Europe, North Africa and Mead east)</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Patent: Inventor is HM</a:t>
            </a:r>
            <a:br>
              <a:rPr lang="en-US" sz="1600" dirty="0">
                <a:solidFill>
                  <a:srgbClr val="000000"/>
                </a:solidFill>
                <a:latin typeface="Arial" charset="0"/>
                <a:ea typeface="Times New Roman"/>
              </a:rPr>
            </a:br>
            <a:r>
              <a:rPr lang="en-US" sz="1600" dirty="0">
                <a:solidFill>
                  <a:srgbClr val="000000"/>
                </a:solidFill>
                <a:latin typeface="Arial" charset="0"/>
                <a:ea typeface="Times New Roman"/>
              </a:rPr>
              <a:t>Owner is Eutelsat</a:t>
            </a:r>
          </a:p>
        </p:txBody>
      </p:sp>
      <p:sp>
        <p:nvSpPr>
          <p:cNvPr id="16" name="Textfeld 8"/>
          <p:cNvSpPr txBox="1">
            <a:spLocks noChangeArrowheads="1"/>
          </p:cNvSpPr>
          <p:nvPr/>
        </p:nvSpPr>
        <p:spPr bwMode="auto">
          <a:xfrm>
            <a:off x="7092280" y="6426713"/>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D0D0D"/>
                </a:solidFill>
              </a:rPr>
              <a:t>Prof. Dr. G. Strauß</a:t>
            </a:r>
          </a:p>
        </p:txBody>
      </p:sp>
    </p:spTree>
    <p:extLst>
      <p:ext uri="{BB962C8B-B14F-4D97-AF65-F5344CB8AC3E}">
        <p14:creationId xmlns:p14="http://schemas.microsoft.com/office/powerpoint/2010/main" val="206269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92500" lnSpcReduction="20000"/>
          </a:bodyPr>
          <a:lstStyle/>
          <a:p>
            <a:pPr marL="0" indent="0" algn="l" defTabSz="457200">
              <a:spcBef>
                <a:spcPts val="768"/>
              </a:spcBef>
              <a:buNone/>
            </a:pPr>
            <a:r>
              <a:rPr lang="de-DE" dirty="0">
                <a:solidFill>
                  <a:srgbClr val="DC052D"/>
                </a:solidFill>
              </a:rPr>
              <a:t>LISA MS+</a:t>
            </a:r>
            <a:endParaRPr lang="de-DE" sz="3200" b="1" i="0" dirty="0">
              <a:solidFill>
                <a:srgbClr val="DC052D"/>
              </a:solidFill>
              <a:latin typeface="Arial"/>
              <a:ea typeface="+mn-ea"/>
              <a:cs typeface="Arial"/>
            </a:endParaRPr>
          </a:p>
        </p:txBody>
      </p:sp>
      <p:sp>
        <p:nvSpPr>
          <p:cNvPr id="9" name="Rechteck 8"/>
          <p:cNvSpPr>
            <a:spLocks noChangeArrowheads="1"/>
          </p:cNvSpPr>
          <p:nvPr/>
        </p:nvSpPr>
        <p:spPr bwMode="auto">
          <a:xfrm>
            <a:off x="142142" y="1098550"/>
            <a:ext cx="61626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05000"/>
              </a:lnSpc>
              <a:spcBef>
                <a:spcPts val="1125"/>
              </a:spcBef>
              <a:buClrTx/>
              <a:buFontTx/>
              <a:buNone/>
            </a:pPr>
            <a:r>
              <a:rPr lang="en-US" altLang="de-DE" sz="1800" b="1" dirty="0">
                <a:solidFill>
                  <a:srgbClr val="0D0D0D"/>
                </a:solidFill>
                <a:cs typeface="Arial" panose="020B0604020202020204" pitchFamily="34" charset="0"/>
              </a:rPr>
              <a:t>Target: </a:t>
            </a:r>
            <a:r>
              <a:rPr lang="en-US" altLang="de-DE" sz="1800" dirty="0">
                <a:solidFill>
                  <a:srgbClr val="0D0D0D"/>
                </a:solidFill>
                <a:cs typeface="Arial" panose="020B0604020202020204" pitchFamily="34" charset="0"/>
              </a:rPr>
              <a:t>Development of an antenna system for very high data rates between low orbit </a:t>
            </a:r>
            <a:r>
              <a:rPr lang="en-US" altLang="de-DE" sz="1800" dirty="0">
                <a:solidFill>
                  <a:srgbClr val="FFFFFF"/>
                </a:solidFill>
                <a:cs typeface="Arial" panose="020B0604020202020204" pitchFamily="34" charset="0"/>
              </a:rPr>
              <a:t>s</a:t>
            </a:r>
            <a:r>
              <a:rPr lang="en-US" altLang="de-DE" sz="1800" dirty="0">
                <a:solidFill>
                  <a:srgbClr val="000000"/>
                </a:solidFill>
                <a:cs typeface="Arial" panose="020B0604020202020204" pitchFamily="34" charset="0"/>
              </a:rPr>
              <a:t>atellites</a:t>
            </a:r>
          </a:p>
        </p:txBody>
      </p:sp>
      <p:pic>
        <p:nvPicPr>
          <p:cNvPr id="13" name="Picture 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280" y="2409825"/>
            <a:ext cx="57181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ihandform 13"/>
          <p:cNvSpPr/>
          <p:nvPr/>
        </p:nvSpPr>
        <p:spPr>
          <a:xfrm>
            <a:off x="3769580" y="3957638"/>
            <a:ext cx="4860925" cy="218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bg1">
              <a:alpha val="79000"/>
            </a:schemeClr>
          </a:solidFill>
          <a:ln>
            <a:noFill/>
            <a:prstDash val="solid"/>
          </a:ln>
        </p:spPr>
        <p:txBody>
          <a:bodyPr lIns="72000" tIns="36000" rIns="72000" bIns="36000" compatLnSpc="0">
            <a:spAutoFit/>
          </a:bodyPr>
          <a:lstStyle/>
          <a:p>
            <a:pPr marL="357188"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cs typeface="Arial" pitchFamily="34" charset="0"/>
              </a:rPr>
              <a:t>Cooperation with </a:t>
            </a:r>
          </a:p>
          <a:p>
            <a:pPr marL="814388" lvl="1" indent="-357188" eaLnBrk="1" hangingPunct="1">
              <a:lnSpc>
                <a:spcPct val="105000"/>
              </a:lnSpc>
              <a:spcBef>
                <a:spcPts val="1123"/>
              </a:spcBef>
              <a:buClr>
                <a:srgbClr val="D20132"/>
              </a:buClr>
              <a:buSzPct val="90000"/>
              <a:buFont typeface="Webdings" pitchFamily="18"/>
              <a:buChar char=""/>
              <a:defRPr/>
            </a:pPr>
            <a:r>
              <a:rPr lang="en-US" sz="1400" dirty="0">
                <a:solidFill>
                  <a:srgbClr val="000000"/>
                </a:solidFill>
                <a:latin typeface="Arial" charset="0"/>
                <a:cs typeface="Arial" pitchFamily="34" charset="0"/>
              </a:rPr>
              <a:t>Airbus (earlier EADS </a:t>
            </a:r>
            <a:r>
              <a:rPr lang="en-US" sz="1400" dirty="0" err="1">
                <a:solidFill>
                  <a:srgbClr val="000000"/>
                </a:solidFill>
                <a:latin typeface="Arial" charset="0"/>
                <a:cs typeface="Arial" pitchFamily="34" charset="0"/>
              </a:rPr>
              <a:t>Astrium</a:t>
            </a:r>
            <a:r>
              <a:rPr lang="en-US" sz="1400" dirty="0">
                <a:solidFill>
                  <a:srgbClr val="000000"/>
                </a:solidFill>
                <a:latin typeface="Arial" charset="0"/>
                <a:cs typeface="Arial" pitchFamily="34" charset="0"/>
              </a:rPr>
              <a:t> GmbH) </a:t>
            </a:r>
          </a:p>
          <a:p>
            <a:pPr marL="814388" lvl="1" indent="-357188" eaLnBrk="1" hangingPunct="1">
              <a:lnSpc>
                <a:spcPct val="105000"/>
              </a:lnSpc>
              <a:spcBef>
                <a:spcPts val="1123"/>
              </a:spcBef>
              <a:buClr>
                <a:srgbClr val="D20132"/>
              </a:buClr>
              <a:buSzPct val="90000"/>
              <a:buFont typeface="Webdings" pitchFamily="18"/>
              <a:buChar char=""/>
              <a:defRPr/>
            </a:pPr>
            <a:r>
              <a:rPr lang="en-US" sz="1400" dirty="0">
                <a:solidFill>
                  <a:srgbClr val="000000"/>
                </a:solidFill>
                <a:latin typeface="Arial" charset="0"/>
                <a:cs typeface="Arial" pitchFamily="34" charset="0"/>
              </a:rPr>
              <a:t>Institute for Mobil and  Satellite Communication IMST GmbH</a:t>
            </a:r>
          </a:p>
          <a:p>
            <a:pPr marL="814388" lvl="1" indent="-357188" eaLnBrk="1" hangingPunct="1">
              <a:lnSpc>
                <a:spcPct val="105000"/>
              </a:lnSpc>
              <a:spcBef>
                <a:spcPts val="1123"/>
              </a:spcBef>
              <a:buClr>
                <a:srgbClr val="D20132"/>
              </a:buClr>
              <a:buSzPct val="90000"/>
              <a:buFont typeface="Webdings" pitchFamily="18"/>
              <a:buChar char=""/>
              <a:defRPr/>
            </a:pPr>
            <a:r>
              <a:rPr lang="en-US" sz="1400" dirty="0">
                <a:solidFill>
                  <a:srgbClr val="000000"/>
                </a:solidFill>
                <a:latin typeface="Arial" charset="0"/>
                <a:cs typeface="Arial" pitchFamily="34" charset="0"/>
              </a:rPr>
              <a:t>Technical University of Munich TUM,</a:t>
            </a:r>
            <a:br>
              <a:rPr lang="en-US" sz="1400" dirty="0">
                <a:solidFill>
                  <a:srgbClr val="000000"/>
                </a:solidFill>
                <a:latin typeface="Arial" charset="0"/>
                <a:cs typeface="Arial" pitchFamily="34" charset="0"/>
              </a:rPr>
            </a:br>
            <a:r>
              <a:rPr lang="en-US" sz="1400" dirty="0">
                <a:solidFill>
                  <a:srgbClr val="000000"/>
                </a:solidFill>
                <a:latin typeface="Arial" charset="0"/>
                <a:cs typeface="Arial" pitchFamily="34" charset="0"/>
              </a:rPr>
              <a:t> Institute for light weight construction</a:t>
            </a:r>
            <a:endParaRPr lang="en-US" sz="1400" dirty="0">
              <a:solidFill>
                <a:srgbClr val="FFFFFF"/>
              </a:solidFill>
              <a:latin typeface="Arial" charset="0"/>
              <a:cs typeface="Arial" pitchFamily="34" charset="0"/>
            </a:endParaRPr>
          </a:p>
          <a:p>
            <a:pPr marL="814388" lvl="1" indent="-357188" eaLnBrk="1" hangingPunct="1">
              <a:lnSpc>
                <a:spcPct val="105000"/>
              </a:lnSpc>
              <a:spcBef>
                <a:spcPts val="1123"/>
              </a:spcBef>
              <a:buClr>
                <a:srgbClr val="D20132"/>
              </a:buClr>
              <a:buSzPct val="90000"/>
              <a:buFont typeface="Webdings" pitchFamily="18"/>
              <a:buChar char=""/>
              <a:defRPr/>
            </a:pPr>
            <a:r>
              <a:rPr lang="en-US" sz="1400" dirty="0" err="1">
                <a:solidFill>
                  <a:srgbClr val="000000"/>
                </a:solidFill>
                <a:latin typeface="Arial" charset="0"/>
                <a:cs typeface="Arial" pitchFamily="34" charset="0"/>
              </a:rPr>
              <a:t>Deutsches</a:t>
            </a:r>
            <a:r>
              <a:rPr lang="en-US" sz="1400" dirty="0">
                <a:solidFill>
                  <a:srgbClr val="000000"/>
                </a:solidFill>
                <a:latin typeface="Arial" charset="0"/>
                <a:cs typeface="Arial" pitchFamily="34" charset="0"/>
              </a:rPr>
              <a:t> </a:t>
            </a:r>
            <a:r>
              <a:rPr lang="en-US" sz="1400" dirty="0" err="1">
                <a:solidFill>
                  <a:srgbClr val="000000"/>
                </a:solidFill>
                <a:latin typeface="Arial" charset="0"/>
                <a:cs typeface="Arial" pitchFamily="34" charset="0"/>
              </a:rPr>
              <a:t>Zentrum</a:t>
            </a:r>
            <a:r>
              <a:rPr lang="en-US" sz="1400" dirty="0">
                <a:solidFill>
                  <a:srgbClr val="000000"/>
                </a:solidFill>
                <a:latin typeface="Arial" charset="0"/>
                <a:cs typeface="Arial" pitchFamily="34" charset="0"/>
              </a:rPr>
              <a:t> </a:t>
            </a:r>
            <a:r>
              <a:rPr lang="en-US" sz="1400" dirty="0" err="1">
                <a:solidFill>
                  <a:srgbClr val="000000"/>
                </a:solidFill>
                <a:latin typeface="Arial" charset="0"/>
                <a:cs typeface="Arial" pitchFamily="34" charset="0"/>
              </a:rPr>
              <a:t>für</a:t>
            </a:r>
            <a:r>
              <a:rPr lang="en-US" sz="1400" dirty="0">
                <a:solidFill>
                  <a:srgbClr val="000000"/>
                </a:solidFill>
                <a:latin typeface="Arial" charset="0"/>
                <a:cs typeface="Arial" pitchFamily="34" charset="0"/>
              </a:rPr>
              <a:t> </a:t>
            </a:r>
            <a:r>
              <a:rPr lang="en-US" sz="1400" dirty="0" err="1">
                <a:solidFill>
                  <a:srgbClr val="000000"/>
                </a:solidFill>
                <a:latin typeface="Arial" charset="0"/>
                <a:cs typeface="Arial" pitchFamily="34" charset="0"/>
              </a:rPr>
              <a:t>Luft</a:t>
            </a:r>
            <a:r>
              <a:rPr lang="en-US" sz="1400" dirty="0">
                <a:solidFill>
                  <a:srgbClr val="000000"/>
                </a:solidFill>
                <a:latin typeface="Arial" charset="0"/>
                <a:cs typeface="Arial" pitchFamily="34" charset="0"/>
              </a:rPr>
              <a:t>- und </a:t>
            </a:r>
            <a:r>
              <a:rPr lang="en-US" sz="1400" dirty="0" err="1">
                <a:solidFill>
                  <a:srgbClr val="000000"/>
                </a:solidFill>
                <a:latin typeface="Arial" charset="0"/>
                <a:cs typeface="Arial" pitchFamily="34" charset="0"/>
              </a:rPr>
              <a:t>Raumfahrt</a:t>
            </a:r>
            <a:r>
              <a:rPr lang="en-US" sz="1400" dirty="0">
                <a:solidFill>
                  <a:srgbClr val="000000"/>
                </a:solidFill>
                <a:latin typeface="Arial" charset="0"/>
                <a:cs typeface="Arial" pitchFamily="34" charset="0"/>
              </a:rPr>
              <a:t> DLR</a:t>
            </a:r>
          </a:p>
        </p:txBody>
      </p:sp>
      <p:sp>
        <p:nvSpPr>
          <p:cNvPr id="15" name="Freihandform 14"/>
          <p:cNvSpPr/>
          <p:nvPr/>
        </p:nvSpPr>
        <p:spPr>
          <a:xfrm>
            <a:off x="161192" y="2006600"/>
            <a:ext cx="4860925" cy="9572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bg1">
              <a:alpha val="79000"/>
            </a:schemeClr>
          </a:solidFill>
          <a:ln>
            <a:noFill/>
            <a:prstDash val="solid"/>
          </a:ln>
        </p:spPr>
        <p:txBody>
          <a:bodyPr lIns="72000" tIns="36000" rIns="72000" bIns="36000" compatLnSpc="0">
            <a:spAutoFit/>
          </a:bodyPr>
          <a:lstStyle/>
          <a:p>
            <a:pPr marL="357188"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cs typeface="Arial" pitchFamily="34" charset="0"/>
              </a:rPr>
              <a:t>Development for </a:t>
            </a:r>
            <a:br>
              <a:rPr lang="en-US" sz="1600" dirty="0">
                <a:solidFill>
                  <a:srgbClr val="000000"/>
                </a:solidFill>
                <a:latin typeface="Arial" charset="0"/>
                <a:cs typeface="Arial" pitchFamily="34" charset="0"/>
              </a:rPr>
            </a:br>
            <a:r>
              <a:rPr lang="en-US" sz="1600" dirty="0">
                <a:solidFill>
                  <a:srgbClr val="000000"/>
                </a:solidFill>
                <a:latin typeface="Arial" charset="0"/>
                <a:cs typeface="Arial" pitchFamily="34" charset="0"/>
              </a:rPr>
              <a:t>„SatCom on the Move”</a:t>
            </a:r>
          </a:p>
          <a:p>
            <a:pPr marL="357188"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cs typeface="Arial" pitchFamily="34" charset="0"/>
              </a:rPr>
              <a:t>Space approval Mid 2015</a:t>
            </a:r>
          </a:p>
        </p:txBody>
      </p:sp>
      <p:sp>
        <p:nvSpPr>
          <p:cNvPr id="16" name="Textfeld 12"/>
          <p:cNvSpPr txBox="1">
            <a:spLocks noChangeArrowheads="1"/>
          </p:cNvSpPr>
          <p:nvPr/>
        </p:nvSpPr>
        <p:spPr bwMode="auto">
          <a:xfrm>
            <a:off x="7092280" y="6427787"/>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D0D0D"/>
                </a:solidFill>
              </a:rPr>
              <a:t>Prof. Dr. G. Strauß</a:t>
            </a:r>
          </a:p>
        </p:txBody>
      </p:sp>
    </p:spTree>
    <p:extLst>
      <p:ext uri="{BB962C8B-B14F-4D97-AF65-F5344CB8AC3E}">
        <p14:creationId xmlns:p14="http://schemas.microsoft.com/office/powerpoint/2010/main" val="283952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r>
              <a:rPr lang="de-DE" dirty="0"/>
              <a:t>CHARACTERISTICS</a:t>
            </a:r>
          </a:p>
        </p:txBody>
      </p:sp>
      <p:sp>
        <p:nvSpPr>
          <p:cNvPr id="3" name="Textplatzhalter 2"/>
          <p:cNvSpPr>
            <a:spLocks noGrp="1"/>
          </p:cNvSpPr>
          <p:nvPr>
            <p:ph type="body" sz="quarter" idx="13"/>
          </p:nvPr>
        </p:nvSpPr>
        <p:spPr/>
        <p:txBody>
          <a:bodyPr>
            <a:normAutofit fontScale="92500" lnSpcReduction="20000"/>
          </a:bodyPr>
          <a:lstStyle/>
          <a:p>
            <a:r>
              <a:rPr lang="de-DE" dirty="0"/>
              <a:t>UNIVERSITIES OF APPLIED SCIENCES</a:t>
            </a:r>
          </a:p>
        </p:txBody>
      </p:sp>
      <p:sp>
        <p:nvSpPr>
          <p:cNvPr id="9" name="Textfeld 8"/>
          <p:cNvSpPr txBox="1"/>
          <p:nvPr/>
        </p:nvSpPr>
        <p:spPr>
          <a:xfrm>
            <a:off x="755576" y="2132856"/>
            <a:ext cx="1184940" cy="338554"/>
          </a:xfrm>
          <a:prstGeom prst="rect">
            <a:avLst/>
          </a:prstGeom>
          <a:noFill/>
        </p:spPr>
        <p:txBody>
          <a:bodyPr wrap="none" rtlCol="0">
            <a:spAutoFit/>
          </a:bodyPr>
          <a:lstStyle/>
          <a:p>
            <a:r>
              <a:rPr lang="de-DE" altLang="de-DE" sz="1600" b="1" dirty="0">
                <a:latin typeface="Arial" charset="0"/>
                <a:cs typeface="Arial" charset="0"/>
              </a:rPr>
              <a:t>DEGREES</a:t>
            </a:r>
            <a:endParaRPr lang="de-DE" sz="1600" dirty="0"/>
          </a:p>
        </p:txBody>
      </p:sp>
      <p:sp>
        <p:nvSpPr>
          <p:cNvPr id="10" name="Textfeld 9"/>
          <p:cNvSpPr txBox="1"/>
          <p:nvPr/>
        </p:nvSpPr>
        <p:spPr>
          <a:xfrm>
            <a:off x="755576" y="2708920"/>
            <a:ext cx="2229585" cy="338554"/>
          </a:xfrm>
          <a:prstGeom prst="rect">
            <a:avLst/>
          </a:prstGeom>
          <a:noFill/>
        </p:spPr>
        <p:txBody>
          <a:bodyPr wrap="none" rtlCol="0">
            <a:spAutoFit/>
          </a:bodyPr>
          <a:lstStyle/>
          <a:p>
            <a:r>
              <a:rPr lang="de-DE" sz="1600" b="1" dirty="0">
                <a:latin typeface="Arial" charset="0"/>
                <a:cs typeface="Arial" charset="0"/>
              </a:rPr>
              <a:t>MAIN STUDY FOCUS</a:t>
            </a:r>
            <a:endParaRPr lang="de-DE" sz="1600" dirty="0"/>
          </a:p>
        </p:txBody>
      </p:sp>
      <p:sp>
        <p:nvSpPr>
          <p:cNvPr id="11" name="Textfeld 10"/>
          <p:cNvSpPr txBox="1"/>
          <p:nvPr/>
        </p:nvSpPr>
        <p:spPr>
          <a:xfrm>
            <a:off x="755576" y="3284984"/>
            <a:ext cx="2105063" cy="338554"/>
          </a:xfrm>
          <a:prstGeom prst="rect">
            <a:avLst/>
          </a:prstGeom>
          <a:noFill/>
        </p:spPr>
        <p:txBody>
          <a:bodyPr wrap="none" rtlCol="0">
            <a:spAutoFit/>
          </a:bodyPr>
          <a:lstStyle/>
          <a:p>
            <a:pPr lvl="0" fontAlgn="base">
              <a:spcBef>
                <a:spcPct val="0"/>
              </a:spcBef>
              <a:spcAft>
                <a:spcPct val="0"/>
              </a:spcAft>
            </a:pPr>
            <a:r>
              <a:rPr lang="de-DE" altLang="de-DE" sz="1600" b="1" dirty="0">
                <a:latin typeface="Arial" charset="0"/>
                <a:cs typeface="Arial" charset="0"/>
              </a:rPr>
              <a:t>RESEARCH FOCUS</a:t>
            </a:r>
          </a:p>
        </p:txBody>
      </p:sp>
      <p:sp>
        <p:nvSpPr>
          <p:cNvPr id="12" name="Textfeld 11"/>
          <p:cNvSpPr txBox="1"/>
          <p:nvPr/>
        </p:nvSpPr>
        <p:spPr>
          <a:xfrm>
            <a:off x="755576" y="3861048"/>
            <a:ext cx="1390124" cy="338554"/>
          </a:xfrm>
          <a:prstGeom prst="rect">
            <a:avLst/>
          </a:prstGeom>
          <a:noFill/>
        </p:spPr>
        <p:txBody>
          <a:bodyPr wrap="none" rtlCol="0">
            <a:spAutoFit/>
          </a:bodyPr>
          <a:lstStyle/>
          <a:p>
            <a:pPr lvl="0" fontAlgn="base">
              <a:spcBef>
                <a:spcPct val="0"/>
              </a:spcBef>
              <a:spcAft>
                <a:spcPct val="0"/>
              </a:spcAft>
            </a:pPr>
            <a:r>
              <a:rPr lang="de-DE" altLang="de-DE" sz="1600" b="1" dirty="0">
                <a:latin typeface="Arial" charset="0"/>
                <a:cs typeface="Arial" charset="0"/>
              </a:rPr>
              <a:t>CLASS SIZE</a:t>
            </a:r>
          </a:p>
        </p:txBody>
      </p:sp>
      <p:sp>
        <p:nvSpPr>
          <p:cNvPr id="13" name="Textfeld 12"/>
          <p:cNvSpPr txBox="1"/>
          <p:nvPr/>
        </p:nvSpPr>
        <p:spPr>
          <a:xfrm>
            <a:off x="755576" y="4437112"/>
            <a:ext cx="1423788" cy="338554"/>
          </a:xfrm>
          <a:prstGeom prst="rect">
            <a:avLst/>
          </a:prstGeom>
          <a:noFill/>
        </p:spPr>
        <p:txBody>
          <a:bodyPr wrap="none" rtlCol="0">
            <a:spAutoFit/>
          </a:bodyPr>
          <a:lstStyle/>
          <a:p>
            <a:r>
              <a:rPr lang="de-DE" altLang="de-DE" sz="1600" b="1" dirty="0">
                <a:latin typeface="Arial" charset="0"/>
                <a:cs typeface="Arial" charset="0"/>
              </a:rPr>
              <a:t>INTERNSHIP</a:t>
            </a:r>
            <a:endParaRPr lang="de-DE" sz="1600" dirty="0"/>
          </a:p>
        </p:txBody>
      </p:sp>
      <p:sp>
        <p:nvSpPr>
          <p:cNvPr id="14" name="Textfeld 13"/>
          <p:cNvSpPr txBox="1"/>
          <p:nvPr/>
        </p:nvSpPr>
        <p:spPr>
          <a:xfrm>
            <a:off x="755576" y="5013176"/>
            <a:ext cx="2229585" cy="584775"/>
          </a:xfrm>
          <a:prstGeom prst="rect">
            <a:avLst/>
          </a:prstGeom>
          <a:noFill/>
        </p:spPr>
        <p:txBody>
          <a:bodyPr wrap="square" rtlCol="0">
            <a:spAutoFit/>
          </a:bodyPr>
          <a:lstStyle/>
          <a:p>
            <a:pPr lvl="0"/>
            <a:r>
              <a:rPr lang="en-US" altLang="de-DE" sz="1600" b="1" dirty="0">
                <a:latin typeface="Arial" charset="0"/>
                <a:cs typeface="Arial" charset="0"/>
              </a:rPr>
              <a:t>REQUIREMENT FOR</a:t>
            </a:r>
          </a:p>
          <a:p>
            <a:pPr lvl="0"/>
            <a:r>
              <a:rPr lang="en-US" sz="1600" b="1" dirty="0">
                <a:latin typeface="Arial" charset="0"/>
                <a:cs typeface="Arial" charset="0"/>
              </a:rPr>
              <a:t>PROFESSORS?</a:t>
            </a:r>
            <a:endParaRPr lang="de-DE" sz="1600" dirty="0"/>
          </a:p>
        </p:txBody>
      </p:sp>
      <p:sp>
        <p:nvSpPr>
          <p:cNvPr id="23" name="Textfeld 22"/>
          <p:cNvSpPr txBox="1"/>
          <p:nvPr/>
        </p:nvSpPr>
        <p:spPr>
          <a:xfrm>
            <a:off x="4358729" y="1953226"/>
            <a:ext cx="4439260" cy="830997"/>
          </a:xfrm>
          <a:prstGeom prst="rect">
            <a:avLst/>
          </a:prstGeom>
          <a:noFill/>
        </p:spPr>
        <p:txBody>
          <a:bodyPr wrap="square" rtlCol="0">
            <a:spAutoFit/>
          </a:bodyPr>
          <a:lstStyle/>
          <a:p>
            <a:pPr lvl="0" fontAlgn="base">
              <a:spcBef>
                <a:spcPct val="0"/>
              </a:spcBef>
              <a:spcAft>
                <a:spcPct val="0"/>
              </a:spcAft>
            </a:pPr>
            <a:r>
              <a:rPr lang="de-DE" altLang="de-DE" sz="1600" dirty="0">
                <a:latin typeface="Arial" charset="0"/>
                <a:cs typeface="Arial" charset="0"/>
              </a:rPr>
              <a:t>Bachelor, Master</a:t>
            </a:r>
          </a:p>
          <a:p>
            <a:pPr lvl="0" fontAlgn="base">
              <a:spcBef>
                <a:spcPct val="0"/>
              </a:spcBef>
              <a:spcAft>
                <a:spcPct val="0"/>
              </a:spcAft>
            </a:pPr>
            <a:r>
              <a:rPr lang="de-DE" altLang="de-DE" sz="1600" dirty="0">
                <a:latin typeface="Arial" charset="0"/>
                <a:cs typeface="Arial" charset="0"/>
              </a:rPr>
              <a:t>PhD (</a:t>
            </a:r>
            <a:r>
              <a:rPr lang="de-DE" altLang="de-DE" sz="1600" dirty="0" err="1">
                <a:latin typeface="Arial" charset="0"/>
                <a:cs typeface="Arial" charset="0"/>
              </a:rPr>
              <a:t>cooperation</a:t>
            </a:r>
            <a:r>
              <a:rPr lang="de-DE" altLang="de-DE" sz="1600" dirty="0">
                <a:latin typeface="Arial" charset="0"/>
                <a:cs typeface="Arial" charset="0"/>
              </a:rPr>
              <a:t> w/ </a:t>
            </a:r>
            <a:r>
              <a:rPr lang="de-DE" altLang="de-DE" sz="1600" dirty="0" err="1">
                <a:latin typeface="Arial" charset="0"/>
                <a:cs typeface="Arial" charset="0"/>
              </a:rPr>
              <a:t>research</a:t>
            </a:r>
            <a:r>
              <a:rPr lang="de-DE" altLang="de-DE" sz="1600" dirty="0">
                <a:latin typeface="Arial" charset="0"/>
                <a:cs typeface="Arial" charset="0"/>
              </a:rPr>
              <a:t> </a:t>
            </a:r>
            <a:r>
              <a:rPr lang="de-DE" altLang="de-DE" sz="1600" dirty="0" err="1">
                <a:latin typeface="Arial" charset="0"/>
                <a:cs typeface="Arial" charset="0"/>
              </a:rPr>
              <a:t>universities</a:t>
            </a:r>
            <a:r>
              <a:rPr lang="de-DE" altLang="de-DE" sz="1600" dirty="0">
                <a:latin typeface="Arial" charset="0"/>
                <a:cs typeface="Arial" charset="0"/>
              </a:rPr>
              <a:t>)</a:t>
            </a:r>
          </a:p>
          <a:p>
            <a:endParaRPr lang="de-DE" sz="1600" dirty="0"/>
          </a:p>
        </p:txBody>
      </p:sp>
      <p:sp>
        <p:nvSpPr>
          <p:cNvPr id="24" name="Textfeld 23"/>
          <p:cNvSpPr txBox="1"/>
          <p:nvPr/>
        </p:nvSpPr>
        <p:spPr>
          <a:xfrm>
            <a:off x="4358729" y="2728764"/>
            <a:ext cx="2337499" cy="584775"/>
          </a:xfrm>
          <a:prstGeom prst="rect">
            <a:avLst/>
          </a:prstGeom>
          <a:noFill/>
        </p:spPr>
        <p:txBody>
          <a:bodyPr wrap="none" rtlCol="0">
            <a:spAutoFit/>
          </a:bodyPr>
          <a:lstStyle/>
          <a:p>
            <a:pPr lvl="0"/>
            <a:r>
              <a:rPr lang="de-DE" altLang="de-DE" sz="1600" dirty="0" err="1">
                <a:latin typeface="Arial" charset="0"/>
                <a:cs typeface="Arial" charset="0"/>
              </a:rPr>
              <a:t>practice</a:t>
            </a:r>
            <a:r>
              <a:rPr lang="de-DE" altLang="de-DE" sz="1600" dirty="0">
                <a:latin typeface="Arial" charset="0"/>
                <a:cs typeface="Arial" charset="0"/>
              </a:rPr>
              <a:t> </a:t>
            </a:r>
            <a:r>
              <a:rPr lang="de-DE" altLang="de-DE" sz="1600" dirty="0" err="1">
                <a:latin typeface="Arial" charset="0"/>
                <a:cs typeface="Arial" charset="0"/>
              </a:rPr>
              <a:t>and</a:t>
            </a:r>
            <a:r>
              <a:rPr lang="de-DE" altLang="de-DE" sz="1600" dirty="0">
                <a:latin typeface="Arial" charset="0"/>
                <a:cs typeface="Arial" charset="0"/>
              </a:rPr>
              <a:t> </a:t>
            </a:r>
            <a:r>
              <a:rPr lang="de-DE" altLang="de-DE" sz="1600" dirty="0" err="1">
                <a:latin typeface="Arial" charset="0"/>
                <a:cs typeface="Arial" charset="0"/>
              </a:rPr>
              <a:t>application</a:t>
            </a:r>
            <a:endParaRPr lang="de-DE" altLang="de-DE" sz="1600" dirty="0">
              <a:latin typeface="Arial" charset="0"/>
              <a:cs typeface="Arial" charset="0"/>
            </a:endParaRPr>
          </a:p>
          <a:p>
            <a:endParaRPr lang="de-DE" sz="1600" dirty="0"/>
          </a:p>
        </p:txBody>
      </p:sp>
      <p:sp>
        <p:nvSpPr>
          <p:cNvPr id="25" name="Textfeld 24"/>
          <p:cNvSpPr txBox="1"/>
          <p:nvPr/>
        </p:nvSpPr>
        <p:spPr>
          <a:xfrm>
            <a:off x="4340067" y="3312988"/>
            <a:ext cx="2828018" cy="584775"/>
          </a:xfrm>
          <a:prstGeom prst="rect">
            <a:avLst/>
          </a:prstGeom>
          <a:noFill/>
        </p:spPr>
        <p:txBody>
          <a:bodyPr wrap="none" rtlCol="0">
            <a:spAutoFit/>
          </a:bodyPr>
          <a:lstStyle/>
          <a:p>
            <a:pPr lvl="0"/>
            <a:r>
              <a:rPr lang="de-DE" altLang="de-DE" sz="1600" dirty="0" err="1">
                <a:latin typeface="Arial" charset="0"/>
                <a:cs typeface="Arial" charset="0"/>
              </a:rPr>
              <a:t>application-oriented</a:t>
            </a:r>
            <a:r>
              <a:rPr lang="de-DE" altLang="de-DE" sz="1600" dirty="0">
                <a:latin typeface="Arial" charset="0"/>
                <a:cs typeface="Arial" charset="0"/>
              </a:rPr>
              <a:t> </a:t>
            </a:r>
            <a:r>
              <a:rPr lang="de-DE" altLang="de-DE" sz="1600" dirty="0" err="1">
                <a:latin typeface="Arial" charset="0"/>
                <a:cs typeface="Arial" charset="0"/>
              </a:rPr>
              <a:t>research</a:t>
            </a:r>
            <a:endParaRPr lang="de-DE" altLang="de-DE" sz="1600" dirty="0">
              <a:latin typeface="Arial" charset="0"/>
              <a:cs typeface="Arial" charset="0"/>
            </a:endParaRPr>
          </a:p>
          <a:p>
            <a:endParaRPr lang="de-DE" sz="1600" dirty="0"/>
          </a:p>
        </p:txBody>
      </p:sp>
      <p:sp>
        <p:nvSpPr>
          <p:cNvPr id="26" name="Textfeld 25"/>
          <p:cNvSpPr txBox="1"/>
          <p:nvPr/>
        </p:nvSpPr>
        <p:spPr>
          <a:xfrm>
            <a:off x="4358729" y="3915632"/>
            <a:ext cx="662361" cy="338554"/>
          </a:xfrm>
          <a:prstGeom prst="rect">
            <a:avLst/>
          </a:prstGeom>
          <a:noFill/>
        </p:spPr>
        <p:txBody>
          <a:bodyPr wrap="none" rtlCol="0">
            <a:spAutoFit/>
          </a:bodyPr>
          <a:lstStyle/>
          <a:p>
            <a:r>
              <a:rPr lang="de-DE" altLang="de-DE" sz="1600" dirty="0" err="1">
                <a:latin typeface="Arial" charset="0"/>
                <a:cs typeface="Arial" charset="0"/>
              </a:rPr>
              <a:t>small</a:t>
            </a:r>
            <a:endParaRPr lang="de-DE" sz="1600" dirty="0"/>
          </a:p>
        </p:txBody>
      </p:sp>
      <p:sp>
        <p:nvSpPr>
          <p:cNvPr id="27" name="Textfeld 26"/>
          <p:cNvSpPr txBox="1"/>
          <p:nvPr/>
        </p:nvSpPr>
        <p:spPr>
          <a:xfrm>
            <a:off x="4359281" y="4460960"/>
            <a:ext cx="3172663" cy="584775"/>
          </a:xfrm>
          <a:prstGeom prst="rect">
            <a:avLst/>
          </a:prstGeom>
          <a:noFill/>
        </p:spPr>
        <p:txBody>
          <a:bodyPr wrap="none" rtlCol="0">
            <a:spAutoFit/>
          </a:bodyPr>
          <a:lstStyle/>
          <a:p>
            <a:pPr lvl="0"/>
            <a:r>
              <a:rPr lang="de-DE" altLang="de-DE" sz="1600" dirty="0" err="1">
                <a:latin typeface="Arial" charset="0"/>
                <a:cs typeface="Arial" charset="0"/>
              </a:rPr>
              <a:t>Compulsory</a:t>
            </a:r>
            <a:r>
              <a:rPr lang="de-DE" altLang="de-DE" sz="1600" dirty="0">
                <a:latin typeface="Arial" charset="0"/>
                <a:cs typeface="Arial" charset="0"/>
              </a:rPr>
              <a:t> </a:t>
            </a:r>
            <a:r>
              <a:rPr lang="de-DE" altLang="de-DE" sz="1600" dirty="0" err="1">
                <a:latin typeface="Arial" charset="0"/>
                <a:cs typeface="Arial" charset="0"/>
              </a:rPr>
              <a:t>Internship</a:t>
            </a:r>
            <a:r>
              <a:rPr lang="de-DE" altLang="de-DE" sz="1600" dirty="0">
                <a:latin typeface="Arial" charset="0"/>
                <a:cs typeface="Arial" charset="0"/>
              </a:rPr>
              <a:t> Semester</a:t>
            </a:r>
          </a:p>
          <a:p>
            <a:endParaRPr lang="de-DE" sz="1600" dirty="0"/>
          </a:p>
        </p:txBody>
      </p:sp>
      <p:sp>
        <p:nvSpPr>
          <p:cNvPr id="28" name="Textfeld 27"/>
          <p:cNvSpPr txBox="1"/>
          <p:nvPr/>
        </p:nvSpPr>
        <p:spPr>
          <a:xfrm>
            <a:off x="4371630" y="4955989"/>
            <a:ext cx="2417650" cy="830997"/>
          </a:xfrm>
          <a:prstGeom prst="rect">
            <a:avLst/>
          </a:prstGeom>
          <a:noFill/>
        </p:spPr>
        <p:txBody>
          <a:bodyPr wrap="none" rtlCol="0">
            <a:spAutoFit/>
          </a:bodyPr>
          <a:lstStyle/>
          <a:p>
            <a:pPr lvl="0"/>
            <a:r>
              <a:rPr lang="de-DE" altLang="de-DE" sz="1600" dirty="0">
                <a:latin typeface="Arial" charset="0"/>
                <a:cs typeface="Arial" charset="0"/>
              </a:rPr>
              <a:t>Min. 5 </a:t>
            </a:r>
            <a:r>
              <a:rPr lang="de-DE" altLang="de-DE" sz="1600" dirty="0" err="1">
                <a:latin typeface="Arial" charset="0"/>
                <a:cs typeface="Arial" charset="0"/>
              </a:rPr>
              <a:t>years</a:t>
            </a:r>
            <a:r>
              <a:rPr lang="de-DE" altLang="de-DE" sz="1600" dirty="0">
                <a:latin typeface="Arial" charset="0"/>
                <a:cs typeface="Arial" charset="0"/>
              </a:rPr>
              <a:t> </a:t>
            </a:r>
            <a:r>
              <a:rPr lang="de-DE" altLang="de-DE" sz="1600" dirty="0" err="1">
                <a:latin typeface="Arial" charset="0"/>
                <a:cs typeface="Arial" charset="0"/>
              </a:rPr>
              <a:t>industry</a:t>
            </a:r>
            <a:r>
              <a:rPr lang="de-DE" altLang="de-DE" sz="1600" dirty="0">
                <a:latin typeface="Arial" charset="0"/>
                <a:cs typeface="Arial" charset="0"/>
              </a:rPr>
              <a:t> / </a:t>
            </a:r>
          </a:p>
          <a:p>
            <a:pPr lvl="0"/>
            <a:r>
              <a:rPr lang="de-DE" altLang="de-DE" sz="1600" dirty="0">
                <a:latin typeface="Arial" charset="0"/>
                <a:cs typeface="Arial" charset="0"/>
              </a:rPr>
              <a:t>professional </a:t>
            </a:r>
            <a:r>
              <a:rPr lang="de-DE" altLang="de-DE" sz="1600" dirty="0" err="1">
                <a:latin typeface="Arial" charset="0"/>
                <a:cs typeface="Arial" charset="0"/>
              </a:rPr>
              <a:t>background</a:t>
            </a:r>
            <a:endParaRPr lang="de-DE" altLang="de-DE" sz="1600" dirty="0">
              <a:latin typeface="Arial" charset="0"/>
              <a:cs typeface="Arial" charset="0"/>
            </a:endParaRPr>
          </a:p>
          <a:p>
            <a:endParaRPr lang="de-DE" sz="1600" dirty="0"/>
          </a:p>
        </p:txBody>
      </p:sp>
      <p:cxnSp>
        <p:nvCxnSpPr>
          <p:cNvPr id="40" name="Gerade Verbindung 39"/>
          <p:cNvCxnSpPr/>
          <p:nvPr/>
        </p:nvCxnSpPr>
        <p:spPr>
          <a:xfrm>
            <a:off x="827584" y="2564904"/>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p:nvCxnSpPr>
        <p:spPr>
          <a:xfrm>
            <a:off x="827584" y="3140968"/>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p:nvCxnSpPr>
        <p:spPr>
          <a:xfrm>
            <a:off x="827584" y="3717032"/>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p:nvCxnSpPr>
        <p:spPr>
          <a:xfrm>
            <a:off x="827584" y="4293096"/>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p:nvCxnSpPr>
        <p:spPr>
          <a:xfrm>
            <a:off x="827584" y="4869160"/>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p:nvCxnSpPr>
        <p:spPr>
          <a:xfrm>
            <a:off x="827584" y="5589240"/>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4" name="Bild 3"/>
          <p:cNvPicPr>
            <a:picLocks noChangeAspect="1"/>
          </p:cNvPicPr>
          <p:nvPr/>
        </p:nvPicPr>
        <p:blipFill>
          <a:blip r:embed="rId3"/>
          <a:stretch>
            <a:fillRect/>
          </a:stretch>
        </p:blipFill>
        <p:spPr>
          <a:xfrm rot="319046">
            <a:off x="3822065" y="2094708"/>
            <a:ext cx="432048" cy="432048"/>
          </a:xfrm>
          <a:prstGeom prst="rect">
            <a:avLst/>
          </a:prstGeom>
        </p:spPr>
      </p:pic>
      <p:pic>
        <p:nvPicPr>
          <p:cNvPr id="29" name="Bild 28"/>
          <p:cNvPicPr>
            <a:picLocks noChangeAspect="1"/>
          </p:cNvPicPr>
          <p:nvPr/>
        </p:nvPicPr>
        <p:blipFill>
          <a:blip r:embed="rId3"/>
          <a:stretch>
            <a:fillRect/>
          </a:stretch>
        </p:blipFill>
        <p:spPr>
          <a:xfrm rot="319046">
            <a:off x="3816457" y="2685584"/>
            <a:ext cx="432048" cy="432048"/>
          </a:xfrm>
          <a:prstGeom prst="rect">
            <a:avLst/>
          </a:prstGeom>
        </p:spPr>
      </p:pic>
      <p:pic>
        <p:nvPicPr>
          <p:cNvPr id="30" name="Bild 29"/>
          <p:cNvPicPr>
            <a:picLocks noChangeAspect="1"/>
          </p:cNvPicPr>
          <p:nvPr/>
        </p:nvPicPr>
        <p:blipFill>
          <a:blip r:embed="rId3"/>
          <a:stretch>
            <a:fillRect/>
          </a:stretch>
        </p:blipFill>
        <p:spPr>
          <a:xfrm rot="319046">
            <a:off x="3799003" y="3202548"/>
            <a:ext cx="432048" cy="432048"/>
          </a:xfrm>
          <a:prstGeom prst="rect">
            <a:avLst/>
          </a:prstGeom>
        </p:spPr>
      </p:pic>
      <p:pic>
        <p:nvPicPr>
          <p:cNvPr id="31" name="Bild 30"/>
          <p:cNvPicPr>
            <a:picLocks noChangeAspect="1"/>
          </p:cNvPicPr>
          <p:nvPr/>
        </p:nvPicPr>
        <p:blipFill>
          <a:blip r:embed="rId3"/>
          <a:stretch>
            <a:fillRect/>
          </a:stretch>
        </p:blipFill>
        <p:spPr>
          <a:xfrm rot="319046">
            <a:off x="3816458" y="3778612"/>
            <a:ext cx="432048" cy="432048"/>
          </a:xfrm>
          <a:prstGeom prst="rect">
            <a:avLst/>
          </a:prstGeom>
        </p:spPr>
      </p:pic>
      <p:pic>
        <p:nvPicPr>
          <p:cNvPr id="32" name="Bild 31"/>
          <p:cNvPicPr>
            <a:picLocks noChangeAspect="1"/>
          </p:cNvPicPr>
          <p:nvPr/>
        </p:nvPicPr>
        <p:blipFill>
          <a:blip r:embed="rId3"/>
          <a:stretch>
            <a:fillRect/>
          </a:stretch>
        </p:blipFill>
        <p:spPr>
          <a:xfrm rot="319046">
            <a:off x="3816457" y="4373766"/>
            <a:ext cx="432048" cy="432048"/>
          </a:xfrm>
          <a:prstGeom prst="rect">
            <a:avLst/>
          </a:prstGeom>
        </p:spPr>
      </p:pic>
      <p:pic>
        <p:nvPicPr>
          <p:cNvPr id="33" name="Bild 32"/>
          <p:cNvPicPr>
            <a:picLocks noChangeAspect="1"/>
          </p:cNvPicPr>
          <p:nvPr/>
        </p:nvPicPr>
        <p:blipFill>
          <a:blip r:embed="rId3"/>
          <a:stretch>
            <a:fillRect/>
          </a:stretch>
        </p:blipFill>
        <p:spPr>
          <a:xfrm rot="319046">
            <a:off x="3826668" y="5065007"/>
            <a:ext cx="432048" cy="432048"/>
          </a:xfrm>
          <a:prstGeom prst="rect">
            <a:avLst/>
          </a:prstGeom>
        </p:spPr>
      </p:pic>
    </p:spTree>
    <p:extLst>
      <p:ext uri="{BB962C8B-B14F-4D97-AF65-F5344CB8AC3E}">
        <p14:creationId xmlns:p14="http://schemas.microsoft.com/office/powerpoint/2010/main" val="365189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92500" lnSpcReduction="20000"/>
          </a:bodyPr>
          <a:lstStyle/>
          <a:p>
            <a:pPr marL="0" indent="0" algn="l" defTabSz="457200">
              <a:spcBef>
                <a:spcPts val="768"/>
              </a:spcBef>
              <a:buNone/>
            </a:pPr>
            <a:r>
              <a:rPr lang="de-DE" dirty="0">
                <a:solidFill>
                  <a:srgbClr val="DC052D"/>
                </a:solidFill>
              </a:rPr>
              <a:t>Applied Research: E min</a:t>
            </a:r>
            <a:endParaRPr lang="de-DE" sz="3200" b="1" i="0" dirty="0">
              <a:solidFill>
                <a:srgbClr val="DC052D"/>
              </a:solidFill>
              <a:latin typeface="Arial"/>
              <a:ea typeface="+mn-ea"/>
              <a:cs typeface="Arial"/>
            </a:endParaRPr>
          </a:p>
        </p:txBody>
      </p:sp>
      <p:sp>
        <p:nvSpPr>
          <p:cNvPr id="9" name="Rechteck 8"/>
          <p:cNvSpPr>
            <a:spLocks noChangeArrowheads="1"/>
          </p:cNvSpPr>
          <p:nvPr/>
        </p:nvSpPr>
        <p:spPr bwMode="auto">
          <a:xfrm>
            <a:off x="128689" y="1279362"/>
            <a:ext cx="8912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1200"/>
              </a:spcBef>
              <a:buClrTx/>
              <a:buFontTx/>
              <a:buNone/>
            </a:pPr>
            <a:r>
              <a:rPr lang="de-DE" altLang="de-DE" sz="1800" b="1" dirty="0" err="1">
                <a:solidFill>
                  <a:srgbClr val="000000"/>
                </a:solidFill>
              </a:rPr>
              <a:t>Issue</a:t>
            </a:r>
            <a:r>
              <a:rPr lang="de-DE" altLang="de-DE" sz="1800" b="1" dirty="0">
                <a:solidFill>
                  <a:srgbClr val="000000"/>
                </a:solidFill>
              </a:rPr>
              <a:t>:</a:t>
            </a:r>
            <a:r>
              <a:rPr lang="en-US" altLang="de-DE" sz="1800" b="1" dirty="0">
                <a:solidFill>
                  <a:srgbClr val="000000"/>
                </a:solidFill>
              </a:rPr>
              <a:t> </a:t>
            </a:r>
            <a:r>
              <a:rPr lang="en-US" altLang="de-DE" sz="1800" dirty="0">
                <a:solidFill>
                  <a:srgbClr val="000000"/>
                </a:solidFill>
              </a:rPr>
              <a:t>Optimization of In-house Communication for Minimizing  the Power Consumption in Buildings</a:t>
            </a:r>
          </a:p>
        </p:txBody>
      </p:sp>
      <p:sp>
        <p:nvSpPr>
          <p:cNvPr id="13" name="Textfeld 9"/>
          <p:cNvSpPr txBox="1">
            <a:spLocks noChangeArrowheads="1"/>
          </p:cNvSpPr>
          <p:nvPr/>
        </p:nvSpPr>
        <p:spPr bwMode="auto">
          <a:xfrm>
            <a:off x="5596039" y="6412588"/>
            <a:ext cx="3444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dirty="0">
                <a:solidFill>
                  <a:srgbClr val="000000"/>
                </a:solidFill>
              </a:rPr>
              <a:t>Prof. Dr. T. </a:t>
            </a:r>
            <a:r>
              <a:rPr lang="de-DE" altLang="de-DE" sz="1400" dirty="0" smtClean="0">
                <a:solidFill>
                  <a:srgbClr val="000000"/>
                </a:solidFill>
              </a:rPr>
              <a:t>Michael</a:t>
            </a:r>
            <a:endParaRPr lang="de-DE" altLang="de-DE" sz="1400" dirty="0">
              <a:solidFill>
                <a:srgbClr val="000000"/>
              </a:solidFill>
            </a:endParaRPr>
          </a:p>
        </p:txBody>
      </p:sp>
      <p:pic>
        <p:nvPicPr>
          <p:cNvPr id="14" name="Picture 2"/>
          <p:cNvPicPr>
            <a:picLocks noChangeAspect="1" noChangeArrowheads="1"/>
          </p:cNvPicPr>
          <p:nvPr/>
        </p:nvPicPr>
        <p:blipFill>
          <a:blip r:embed="rId2"/>
          <a:srcRect/>
          <a:stretch>
            <a:fillRect/>
          </a:stretch>
        </p:blipFill>
        <p:spPr bwMode="auto">
          <a:xfrm>
            <a:off x="1178027" y="4298787"/>
            <a:ext cx="6597650" cy="1624013"/>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cmpd="sng">
                <a:solidFill>
                  <a:schemeClr val="bg2"/>
                </a:solidFill>
                <a:prstDash val="solid"/>
                <a:miter lim="800000"/>
                <a:headEnd type="none" w="sm" len="sm"/>
                <a:tailEnd type="none" w="med" len="med"/>
              </a14:hiddenLine>
            </a:ext>
          </a:extLst>
        </p:spPr>
      </p:pic>
      <p:sp>
        <p:nvSpPr>
          <p:cNvPr id="15" name="Freihandform 14"/>
          <p:cNvSpPr/>
          <p:nvPr/>
        </p:nvSpPr>
        <p:spPr>
          <a:xfrm>
            <a:off x="128689" y="1936587"/>
            <a:ext cx="5778500" cy="21542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marL="357188" indent="-357188" eaLnBrk="1" hangingPunct="1">
              <a:lnSpc>
                <a:spcPct val="105000"/>
              </a:lnSpc>
              <a:spcBef>
                <a:spcPts val="1123"/>
              </a:spcBef>
              <a:buClr>
                <a:srgbClr val="D20132"/>
              </a:buClr>
              <a:buSzPct val="100000"/>
              <a:buFont typeface="Webdings" pitchFamily="18"/>
              <a:buChar char=""/>
              <a:defRPr/>
            </a:pPr>
            <a:r>
              <a:rPr lang="de-DE" dirty="0">
                <a:solidFill>
                  <a:srgbClr val="000000"/>
                </a:solidFill>
                <a:latin typeface="Arial" charset="0"/>
              </a:rPr>
              <a:t>Starting grant Hochschule München </a:t>
            </a:r>
          </a:p>
          <a:p>
            <a:pPr marL="814388" lvl="1"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rPr>
              <a:t>Sensor network for wireless communication</a:t>
            </a:r>
          </a:p>
          <a:p>
            <a:pPr marL="814388" lvl="1"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rPr>
              <a:t>Optimization of sensor network for minimum energy supply</a:t>
            </a:r>
          </a:p>
          <a:p>
            <a:pPr marL="814388" lvl="1"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rPr>
              <a:t>Operation strategies for minimum electrical power</a:t>
            </a:r>
          </a:p>
          <a:p>
            <a:pPr marL="814388" lvl="1"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rPr>
              <a:t>Operation strategies for minimum heating power</a:t>
            </a:r>
          </a:p>
        </p:txBody>
      </p:sp>
    </p:spTree>
    <p:extLst>
      <p:ext uri="{BB962C8B-B14F-4D97-AF65-F5344CB8AC3E}">
        <p14:creationId xmlns:p14="http://schemas.microsoft.com/office/powerpoint/2010/main" val="1825217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85000" lnSpcReduction="10000"/>
          </a:bodyPr>
          <a:lstStyle/>
          <a:p>
            <a:pPr marL="0" indent="0" algn="l" defTabSz="457200">
              <a:spcBef>
                <a:spcPts val="768"/>
              </a:spcBef>
              <a:buNone/>
            </a:pPr>
            <a:r>
              <a:rPr lang="de-DE" dirty="0" smtClean="0">
                <a:solidFill>
                  <a:srgbClr val="DC052D"/>
                </a:solidFill>
              </a:rPr>
              <a:t>Research Institute „</a:t>
            </a:r>
            <a:r>
              <a:rPr lang="de-DE" dirty="0" err="1" smtClean="0">
                <a:solidFill>
                  <a:srgbClr val="DC052D"/>
                </a:solidFill>
              </a:rPr>
              <a:t>Sustainable</a:t>
            </a:r>
            <a:r>
              <a:rPr lang="de-DE" dirty="0" smtClean="0">
                <a:solidFill>
                  <a:srgbClr val="DC052D"/>
                </a:solidFill>
              </a:rPr>
              <a:t> </a:t>
            </a:r>
            <a:r>
              <a:rPr lang="de-DE" dirty="0" err="1" smtClean="0">
                <a:solidFill>
                  <a:srgbClr val="DC052D"/>
                </a:solidFill>
              </a:rPr>
              <a:t>Energy</a:t>
            </a:r>
            <a:r>
              <a:rPr lang="de-DE" dirty="0" smtClean="0">
                <a:solidFill>
                  <a:srgbClr val="DC052D"/>
                </a:solidFill>
              </a:rPr>
              <a:t> Systems“</a:t>
            </a:r>
            <a:endParaRPr lang="de-DE" sz="3200" b="1" i="0" dirty="0">
              <a:solidFill>
                <a:srgbClr val="DC052D"/>
              </a:solidFill>
              <a:latin typeface="Arial"/>
              <a:ea typeface="+mn-ea"/>
              <a:cs typeface="Arial"/>
            </a:endParaRPr>
          </a:p>
        </p:txBody>
      </p:sp>
      <p:pic>
        <p:nvPicPr>
          <p:cNvPr id="16"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407056" y="1102031"/>
            <a:ext cx="6595446" cy="4584325"/>
          </a:xfrm>
          <a:prstGeom prst="rect">
            <a:avLst/>
          </a:prstGeom>
        </p:spPr>
      </p:pic>
      <p:sp>
        <p:nvSpPr>
          <p:cNvPr id="17" name="Inhaltsplatzhalter 2"/>
          <p:cNvSpPr/>
          <p:nvPr/>
        </p:nvSpPr>
        <p:spPr bwMode="auto">
          <a:xfrm>
            <a:off x="897323" y="5517232"/>
            <a:ext cx="7525344" cy="1099592"/>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Clr>
                <a:srgbClr val="D20132"/>
              </a:buClr>
              <a:buFont typeface="Wingdings"/>
              <a:buChar char="§"/>
              <a:defRPr sz="1800" b="1">
                <a:solidFill>
                  <a:schemeClr val="tx1"/>
                </a:solidFill>
                <a:latin typeface="+mn-lt"/>
                <a:ea typeface="+mn-ea"/>
              </a:defRPr>
            </a:lvl1pPr>
            <a:lvl2pPr marL="742950" indent="-285750" algn="l">
              <a:spcBef>
                <a:spcPts val="0"/>
              </a:spcBef>
              <a:spcAft>
                <a:spcPts val="0"/>
              </a:spcAft>
              <a:buChar char="–"/>
              <a:defRPr sz="1600">
                <a:solidFill>
                  <a:schemeClr val="tx1"/>
                </a:solidFill>
                <a:latin typeface="+mn-lt"/>
              </a:defRPr>
            </a:lvl2pPr>
            <a:lvl3pPr marL="1143000" indent="-228600" algn="l">
              <a:spcBef>
                <a:spcPts val="0"/>
              </a:spcBef>
              <a:spcAft>
                <a:spcPts val="0"/>
              </a:spcAft>
              <a:buChar char="•"/>
              <a:defRPr sz="1600">
                <a:solidFill>
                  <a:schemeClr val="tx1"/>
                </a:solidFill>
                <a:latin typeface="+mn-lt"/>
              </a:defRPr>
            </a:lvl3pPr>
            <a:lvl4pPr marL="1600200" indent="-228600" algn="l">
              <a:spcBef>
                <a:spcPts val="0"/>
              </a:spcBef>
              <a:spcAft>
                <a:spcPts val="0"/>
              </a:spcAft>
              <a:buChar char="–"/>
              <a:defRPr sz="1600">
                <a:solidFill>
                  <a:schemeClr val="tx1"/>
                </a:solidFill>
                <a:latin typeface="+mn-lt"/>
              </a:defRPr>
            </a:lvl4pPr>
            <a:lvl5pPr marL="2057400" indent="-228600" algn="l">
              <a:spcBef>
                <a:spcPts val="0"/>
              </a:spcBef>
              <a:spcAft>
                <a:spcPts val="0"/>
              </a:spcAft>
              <a:buChar char="»"/>
              <a:defRPr sz="1600">
                <a:solidFill>
                  <a:schemeClr val="tx1"/>
                </a:solidFill>
                <a:latin typeface="+mn-lt"/>
              </a:defRPr>
            </a:lvl5pPr>
            <a:lvl6pPr marL="2514600" indent="-228600" algn="l">
              <a:spcBef>
                <a:spcPts val="0"/>
              </a:spcBef>
              <a:spcAft>
                <a:spcPts val="0"/>
              </a:spcAft>
              <a:buChar char="»"/>
              <a:defRPr sz="2000">
                <a:solidFill>
                  <a:schemeClr val="tx1"/>
                </a:solidFill>
                <a:latin typeface="+mn-lt"/>
              </a:defRPr>
            </a:lvl6pPr>
            <a:lvl7pPr marL="2971800" indent="-228600" algn="l">
              <a:spcBef>
                <a:spcPts val="0"/>
              </a:spcBef>
              <a:spcAft>
                <a:spcPts val="0"/>
              </a:spcAft>
              <a:buChar char="»"/>
              <a:defRPr sz="2000">
                <a:solidFill>
                  <a:schemeClr val="tx1"/>
                </a:solidFill>
                <a:latin typeface="+mn-lt"/>
              </a:defRPr>
            </a:lvl7pPr>
            <a:lvl8pPr marL="3429000" indent="-228600" algn="l">
              <a:spcBef>
                <a:spcPts val="0"/>
              </a:spcBef>
              <a:spcAft>
                <a:spcPts val="0"/>
              </a:spcAft>
              <a:buChar char="»"/>
              <a:defRPr sz="2000">
                <a:solidFill>
                  <a:schemeClr val="tx1"/>
                </a:solidFill>
                <a:latin typeface="+mn-lt"/>
              </a:defRPr>
            </a:lvl8pPr>
            <a:lvl9pPr marL="3886200" indent="-228600" algn="l">
              <a:spcBef>
                <a:spcPts val="0"/>
              </a:spcBef>
              <a:spcAft>
                <a:spcPts val="0"/>
              </a:spcAft>
              <a:buChar char="»"/>
              <a:defRPr sz="2000">
                <a:solidFill>
                  <a:schemeClr val="tx1"/>
                </a:solidFill>
                <a:latin typeface="+mn-lt"/>
              </a:defRPr>
            </a:lvl9pPr>
          </a:lstStyle>
          <a:p>
            <a:pPr marL="0" indent="0">
              <a:buNone/>
              <a:defRPr/>
            </a:pPr>
            <a:endParaRPr lang="de-DE" b="0" dirty="0" smtClean="0"/>
          </a:p>
          <a:p>
            <a:pPr marL="0" indent="0">
              <a:buNone/>
              <a:defRPr/>
            </a:pPr>
            <a:r>
              <a:rPr lang="de-DE" b="0" dirty="0" smtClean="0"/>
              <a:t>The Research Institute „Sustainable Energy Systems“ contributes significantly to a sustainable energy system and an efficient energy </a:t>
            </a:r>
            <a:r>
              <a:rPr lang="de-DE" b="0" dirty="0"/>
              <a:t>use by own </a:t>
            </a:r>
            <a:r>
              <a:rPr lang="de-DE" b="0" i="1" dirty="0" smtClean="0"/>
              <a:t>research, consultation </a:t>
            </a:r>
            <a:r>
              <a:rPr lang="de-DE" b="0" i="1" dirty="0"/>
              <a:t>and teaching </a:t>
            </a:r>
            <a:r>
              <a:rPr lang="de-DE" b="0" i="1" dirty="0" smtClean="0"/>
              <a:t>activities. </a:t>
            </a:r>
            <a:endParaRPr dirty="0"/>
          </a:p>
          <a:p>
            <a:pPr>
              <a:defRPr/>
            </a:pPr>
            <a:endParaRPr lang="de-DE" sz="1600" dirty="0"/>
          </a:p>
        </p:txBody>
      </p:sp>
    </p:spTree>
    <p:extLst>
      <p:ext uri="{BB962C8B-B14F-4D97-AF65-F5344CB8AC3E}">
        <p14:creationId xmlns:p14="http://schemas.microsoft.com/office/powerpoint/2010/main" val="2324935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85000" lnSpcReduction="10000"/>
          </a:bodyPr>
          <a:lstStyle/>
          <a:p>
            <a:pPr defTabSz="457200">
              <a:spcBef>
                <a:spcPts val="768"/>
              </a:spcBef>
            </a:pPr>
            <a:r>
              <a:rPr lang="de-DE" dirty="0">
                <a:solidFill>
                  <a:srgbClr val="DC052D"/>
                </a:solidFill>
              </a:rPr>
              <a:t>Research Institute „</a:t>
            </a:r>
            <a:r>
              <a:rPr lang="de-DE" dirty="0" err="1">
                <a:solidFill>
                  <a:srgbClr val="DC052D"/>
                </a:solidFill>
              </a:rPr>
              <a:t>Sustainable</a:t>
            </a:r>
            <a:r>
              <a:rPr lang="de-DE" dirty="0">
                <a:solidFill>
                  <a:srgbClr val="DC052D"/>
                </a:solidFill>
              </a:rPr>
              <a:t> </a:t>
            </a:r>
            <a:r>
              <a:rPr lang="de-DE" dirty="0" err="1">
                <a:solidFill>
                  <a:srgbClr val="DC052D"/>
                </a:solidFill>
              </a:rPr>
              <a:t>Energy</a:t>
            </a:r>
            <a:r>
              <a:rPr lang="de-DE" dirty="0">
                <a:solidFill>
                  <a:srgbClr val="DC052D"/>
                </a:solidFill>
              </a:rPr>
              <a:t> Systems“</a:t>
            </a:r>
            <a:endParaRPr lang="de-DE" dirty="0">
              <a:solidFill>
                <a:srgbClr val="DC052D"/>
              </a:solidFill>
            </a:endParaRPr>
          </a:p>
        </p:txBody>
      </p:sp>
      <p:pic>
        <p:nvPicPr>
          <p:cNvPr id="13"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1333079"/>
            <a:ext cx="9144000" cy="4592462"/>
          </a:xfrm>
          <a:prstGeom prst="rect">
            <a:avLst/>
          </a:prstGeom>
        </p:spPr>
      </p:pic>
    </p:spTree>
    <p:extLst>
      <p:ext uri="{BB962C8B-B14F-4D97-AF65-F5344CB8AC3E}">
        <p14:creationId xmlns:p14="http://schemas.microsoft.com/office/powerpoint/2010/main" val="87551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85000" lnSpcReduction="10000"/>
          </a:bodyPr>
          <a:lstStyle/>
          <a:p>
            <a:pPr defTabSz="457200">
              <a:spcBef>
                <a:spcPts val="768"/>
              </a:spcBef>
            </a:pPr>
            <a:r>
              <a:rPr lang="de-DE" dirty="0">
                <a:solidFill>
                  <a:srgbClr val="DC052D"/>
                </a:solidFill>
              </a:rPr>
              <a:t>Research Institute „</a:t>
            </a:r>
            <a:r>
              <a:rPr lang="de-DE" dirty="0" err="1">
                <a:solidFill>
                  <a:srgbClr val="DC052D"/>
                </a:solidFill>
              </a:rPr>
              <a:t>Sustainable</a:t>
            </a:r>
            <a:r>
              <a:rPr lang="de-DE" dirty="0">
                <a:solidFill>
                  <a:srgbClr val="DC052D"/>
                </a:solidFill>
              </a:rPr>
              <a:t> </a:t>
            </a:r>
            <a:r>
              <a:rPr lang="de-DE" dirty="0" err="1">
                <a:solidFill>
                  <a:srgbClr val="DC052D"/>
                </a:solidFill>
              </a:rPr>
              <a:t>Energy</a:t>
            </a:r>
            <a:r>
              <a:rPr lang="de-DE" dirty="0">
                <a:solidFill>
                  <a:srgbClr val="DC052D"/>
                </a:solidFill>
              </a:rPr>
              <a:t> Systems“</a:t>
            </a:r>
            <a:endParaRPr lang="de-DE" dirty="0">
              <a:solidFill>
                <a:srgbClr val="DC052D"/>
              </a:solidFill>
            </a:endParaRPr>
          </a:p>
        </p:txBody>
      </p:sp>
      <p:sp>
        <p:nvSpPr>
          <p:cNvPr id="9" name="Inhaltsplatzhalter 2"/>
          <p:cNvSpPr txBox="1">
            <a:spLocks/>
          </p:cNvSpPr>
          <p:nvPr/>
        </p:nvSpPr>
        <p:spPr bwMode="auto">
          <a:xfrm>
            <a:off x="683568" y="1628800"/>
            <a:ext cx="7239000" cy="430641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defRPr/>
            </a:pPr>
            <a:r>
              <a:rPr lang="de-DE" sz="2000" smtClean="0"/>
              <a:t>Prof. Stephanie Uhrig, FK04 since 2017 </a:t>
            </a:r>
            <a:br>
              <a:rPr lang="de-DE" sz="2000" smtClean="0"/>
            </a:br>
            <a:r>
              <a:rPr lang="de-DE" sz="2000" smtClean="0"/>
              <a:t>„Power Engineering“</a:t>
            </a:r>
            <a:br>
              <a:rPr lang="de-DE" sz="2000" smtClean="0"/>
            </a:br>
            <a:endParaRPr lang="de-DE" sz="800" smtClean="0"/>
          </a:p>
          <a:p>
            <a:pPr>
              <a:spcAft>
                <a:spcPts val="1200"/>
              </a:spcAft>
              <a:defRPr/>
            </a:pPr>
            <a:r>
              <a:rPr lang="de-DE" sz="2000" smtClean="0"/>
              <a:t>Prof. Simon Schramm, FK04 since 2014</a:t>
            </a:r>
            <a:br>
              <a:rPr lang="de-DE" sz="2000" smtClean="0"/>
            </a:br>
            <a:r>
              <a:rPr lang="de-DE" sz="2000" smtClean="0"/>
              <a:t>„Renewables and Grid Integration “</a:t>
            </a:r>
            <a:br>
              <a:rPr lang="de-DE" sz="2000" smtClean="0"/>
            </a:br>
            <a:endParaRPr lang="de-DE" sz="800" smtClean="0"/>
          </a:p>
          <a:p>
            <a:pPr>
              <a:spcAft>
                <a:spcPts val="1200"/>
              </a:spcAft>
              <a:defRPr/>
            </a:pPr>
            <a:r>
              <a:rPr lang="de-DE" sz="2000" smtClean="0"/>
              <a:t>Prof. Herbert Palm, FK04 since 2008</a:t>
            </a:r>
            <a:br>
              <a:rPr lang="de-DE" sz="2000" smtClean="0"/>
            </a:br>
            <a:r>
              <a:rPr lang="de-DE" sz="2000" smtClean="0"/>
              <a:t>„Systems Engineering“</a:t>
            </a:r>
            <a:br>
              <a:rPr lang="de-DE" sz="2000" smtClean="0"/>
            </a:br>
            <a:endParaRPr lang="de-DE" sz="800" smtClean="0"/>
          </a:p>
          <a:p>
            <a:pPr>
              <a:spcAft>
                <a:spcPts val="1200"/>
              </a:spcAft>
              <a:defRPr/>
            </a:pPr>
            <a:r>
              <a:rPr lang="de-DE" sz="2000" smtClean="0"/>
              <a:t>Prof. Christoph Hackl, FK04 since 2018</a:t>
            </a:r>
            <a:br>
              <a:rPr lang="de-DE" sz="2000" smtClean="0"/>
            </a:br>
            <a:r>
              <a:rPr lang="de-DE" sz="2000" smtClean="0"/>
              <a:t>„Mechatronic and Renewable Eenergy Systeme “</a:t>
            </a:r>
            <a:br>
              <a:rPr lang="de-DE" sz="2000" smtClean="0"/>
            </a:br>
            <a:endParaRPr lang="de-DE" sz="800" smtClean="0"/>
          </a:p>
          <a:p>
            <a:pPr>
              <a:spcAft>
                <a:spcPts val="1200"/>
              </a:spcAft>
              <a:defRPr/>
            </a:pPr>
            <a:r>
              <a:rPr lang="de-DE" sz="2000" smtClean="0">
                <a:solidFill>
                  <a:srgbClr val="000000"/>
                </a:solidFill>
              </a:rPr>
              <a:t>Prof. Oliver Bohlen, FK04 since 2014</a:t>
            </a:r>
            <a:br>
              <a:rPr lang="de-DE" sz="2000" smtClean="0">
                <a:solidFill>
                  <a:srgbClr val="000000"/>
                </a:solidFill>
              </a:rPr>
            </a:br>
            <a:r>
              <a:rPr lang="de-DE" sz="2000" smtClean="0">
                <a:solidFill>
                  <a:srgbClr val="000000"/>
                </a:solidFill>
              </a:rPr>
              <a:t>„Electric Energy Storage Systems “</a:t>
            </a:r>
            <a:endParaRPr lang="de-DE" smtClean="0">
              <a:solidFill>
                <a:srgbClr val="000000"/>
              </a:solidFill>
            </a:endParaRPr>
          </a:p>
          <a:p>
            <a:pPr>
              <a:spcAft>
                <a:spcPts val="1200"/>
              </a:spcAft>
              <a:defRPr/>
            </a:pPr>
            <a:endParaRPr lang="de-DE" smtClean="0"/>
          </a:p>
          <a:p>
            <a:pPr>
              <a:spcAft>
                <a:spcPts val="1200"/>
              </a:spcAft>
              <a:defRPr/>
            </a:pPr>
            <a:endParaRPr lang="de-DE" sz="2000" dirty="0"/>
          </a:p>
        </p:txBody>
      </p:sp>
      <p:pic>
        <p:nvPicPr>
          <p:cNvPr id="14" name="Picture 10" descr="http://w3-mediapool.hm.edu/mediapool/media/fk04/fk04_lokal/professoren_4/uhrig/uhrig_ContactBild.jpg"/>
          <p:cNvPicPr>
            <a:picLocks noChangeAspect="1" noChangeArrowheads="1"/>
          </p:cNvPicPr>
          <p:nvPr/>
        </p:nvPicPr>
        <p:blipFill>
          <a:blip r:embed="rId2"/>
          <a:stretch/>
        </p:blipFill>
        <p:spPr bwMode="auto">
          <a:xfrm>
            <a:off x="7598667" y="1666808"/>
            <a:ext cx="691276" cy="864096"/>
          </a:xfrm>
          <a:prstGeom prst="rect">
            <a:avLst/>
          </a:prstGeom>
          <a:noFill/>
        </p:spPr>
      </p:pic>
      <p:pic>
        <p:nvPicPr>
          <p:cNvPr id="15" name="Picture 8" descr="http://w3-mediapool.hm.edu/mediapool/media/fk04/fk04_lokal/professoren_4/s_schramm/schramms_ContactBild.jpg"/>
          <p:cNvPicPr>
            <a:picLocks noChangeAspect="1" noChangeArrowheads="1"/>
          </p:cNvPicPr>
          <p:nvPr/>
        </p:nvPicPr>
        <p:blipFill>
          <a:blip r:embed="rId3"/>
          <a:stretch/>
        </p:blipFill>
        <p:spPr bwMode="auto">
          <a:xfrm>
            <a:off x="7598667" y="2560569"/>
            <a:ext cx="691276" cy="864096"/>
          </a:xfrm>
          <a:prstGeom prst="rect">
            <a:avLst/>
          </a:prstGeom>
          <a:noFill/>
        </p:spPr>
      </p:pic>
      <p:pic>
        <p:nvPicPr>
          <p:cNvPr id="16" name="Picture 6" descr="http://w3-mediapool.hm.edu/mediapool/media/fk04/fk04_lokal/professoren_4/palm/palm_ContactBild.jpg"/>
          <p:cNvPicPr>
            <a:picLocks noChangeAspect="1" noChangeArrowheads="1"/>
          </p:cNvPicPr>
          <p:nvPr/>
        </p:nvPicPr>
        <p:blipFill>
          <a:blip r:embed="rId4"/>
          <a:stretch/>
        </p:blipFill>
        <p:spPr bwMode="auto">
          <a:xfrm>
            <a:off x="7598667" y="3454330"/>
            <a:ext cx="691276" cy="864096"/>
          </a:xfrm>
          <a:prstGeom prst="rect">
            <a:avLst/>
          </a:prstGeom>
          <a:noFill/>
        </p:spPr>
      </p:pic>
      <p:pic>
        <p:nvPicPr>
          <p:cNvPr id="17" name="Picture 4" descr="http://w3-mediapool.hm.edu/mediapool/media/fk04/fk04_lokal/professoren_4/hackl/Hackl_ContactBild.jpg"/>
          <p:cNvPicPr>
            <a:picLocks noChangeAspect="1" noChangeArrowheads="1"/>
          </p:cNvPicPr>
          <p:nvPr/>
        </p:nvPicPr>
        <p:blipFill>
          <a:blip r:embed="rId5"/>
          <a:stretch/>
        </p:blipFill>
        <p:spPr bwMode="auto">
          <a:xfrm>
            <a:off x="7600175" y="4341765"/>
            <a:ext cx="691276" cy="864096"/>
          </a:xfrm>
          <a:prstGeom prst="rect">
            <a:avLst/>
          </a:prstGeom>
          <a:noFill/>
        </p:spPr>
      </p:pic>
      <p:pic>
        <p:nvPicPr>
          <p:cNvPr id="18" name="Picture 2" descr="http://w3-mediapool.hm.edu/mediapool/media/fk04/fk04_lokal/professoren_4/bohlen/bohlen_ContactBild.jpg"/>
          <p:cNvPicPr>
            <a:picLocks noChangeAspect="1" noChangeArrowheads="1"/>
          </p:cNvPicPr>
          <p:nvPr/>
        </p:nvPicPr>
        <p:blipFill>
          <a:blip r:embed="rId6"/>
          <a:stretch/>
        </p:blipFill>
        <p:spPr bwMode="auto">
          <a:xfrm>
            <a:off x="7598667" y="5229200"/>
            <a:ext cx="691276" cy="864096"/>
          </a:xfrm>
          <a:prstGeom prst="rect">
            <a:avLst/>
          </a:prstGeom>
          <a:noFill/>
        </p:spPr>
      </p:pic>
    </p:spTree>
    <p:extLst>
      <p:ext uri="{BB962C8B-B14F-4D97-AF65-F5344CB8AC3E}">
        <p14:creationId xmlns:p14="http://schemas.microsoft.com/office/powerpoint/2010/main" val="1927338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1594546" y="412296"/>
            <a:ext cx="8640959" cy="477838"/>
          </a:xfrm>
        </p:spPr>
        <p:txBody>
          <a:bodyPr>
            <a:normAutofit fontScale="92500" lnSpcReduction="20000"/>
          </a:bodyPr>
          <a:lstStyle/>
          <a:p>
            <a:pPr marL="0" indent="0" algn="l" defTabSz="457200">
              <a:spcBef>
                <a:spcPts val="768"/>
              </a:spcBef>
              <a:buNone/>
            </a:pPr>
            <a:r>
              <a:rPr lang="de-DE" dirty="0">
                <a:solidFill>
                  <a:srgbClr val="DC052D"/>
                </a:solidFill>
              </a:rPr>
              <a:t>…</a:t>
            </a:r>
            <a:r>
              <a:rPr lang="de-DE" dirty="0" err="1">
                <a:solidFill>
                  <a:srgbClr val="DC052D"/>
                </a:solidFill>
              </a:rPr>
              <a:t>some</a:t>
            </a:r>
            <a:r>
              <a:rPr lang="de-DE" dirty="0">
                <a:solidFill>
                  <a:srgbClr val="DC052D"/>
                </a:solidFill>
              </a:rPr>
              <a:t> </a:t>
            </a:r>
            <a:r>
              <a:rPr lang="de-DE" dirty="0" err="1">
                <a:solidFill>
                  <a:srgbClr val="DC052D"/>
                </a:solidFill>
              </a:rPr>
              <a:t>impressions</a:t>
            </a:r>
            <a:r>
              <a:rPr lang="de-DE" dirty="0">
                <a:solidFill>
                  <a:srgbClr val="DC052D"/>
                </a:solidFill>
              </a:rPr>
              <a:t> </a:t>
            </a:r>
            <a:r>
              <a:rPr lang="de-DE" dirty="0" err="1">
                <a:solidFill>
                  <a:srgbClr val="DC052D"/>
                </a:solidFill>
              </a:rPr>
              <a:t>of</a:t>
            </a:r>
            <a:r>
              <a:rPr lang="de-DE" dirty="0">
                <a:solidFill>
                  <a:srgbClr val="DC052D"/>
                </a:solidFill>
              </a:rPr>
              <a:t> </a:t>
            </a:r>
            <a:r>
              <a:rPr lang="de-DE" dirty="0" err="1">
                <a:solidFill>
                  <a:srgbClr val="DC052D"/>
                </a:solidFill>
              </a:rPr>
              <a:t>our</a:t>
            </a:r>
            <a:r>
              <a:rPr lang="de-DE" dirty="0">
                <a:solidFill>
                  <a:srgbClr val="DC052D"/>
                </a:solidFill>
              </a:rPr>
              <a:t> </a:t>
            </a:r>
            <a:r>
              <a:rPr lang="de-DE" dirty="0" err="1">
                <a:solidFill>
                  <a:srgbClr val="DC052D"/>
                </a:solidFill>
              </a:rPr>
              <a:t>labs</a:t>
            </a:r>
            <a:endParaRPr lang="de-DE" sz="3200" b="1" i="0" dirty="0">
              <a:solidFill>
                <a:srgbClr val="DC052D"/>
              </a:solidFill>
              <a:latin typeface="Arial"/>
              <a:ea typeface="+mn-ea"/>
              <a:cs typeface="Arial"/>
            </a:endParaRPr>
          </a:p>
        </p:txBody>
      </p:sp>
      <p:grpSp>
        <p:nvGrpSpPr>
          <p:cNvPr id="9" name="Group 10"/>
          <p:cNvGrpSpPr>
            <a:grpSpLocks/>
          </p:cNvGrpSpPr>
          <p:nvPr/>
        </p:nvGrpSpPr>
        <p:grpSpPr bwMode="auto">
          <a:xfrm>
            <a:off x="155575" y="1251676"/>
            <a:ext cx="5746750" cy="4903787"/>
            <a:chOff x="125" y="643"/>
            <a:chExt cx="3620" cy="3089"/>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r="25760"/>
            <a:stretch>
              <a:fillRect/>
            </a:stretch>
          </p:blipFill>
          <p:spPr bwMode="auto">
            <a:xfrm>
              <a:off x="125" y="643"/>
              <a:ext cx="3620" cy="30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5"/>
            <p:cNvSpPr txBox="1">
              <a:spLocks noChangeArrowheads="1"/>
            </p:cNvSpPr>
            <p:nvPr/>
          </p:nvSpPr>
          <p:spPr bwMode="auto">
            <a:xfrm>
              <a:off x="2517" y="3501"/>
              <a:ext cx="1209"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Power Electronics</a:t>
              </a:r>
            </a:p>
          </p:txBody>
        </p:sp>
      </p:grpSp>
      <p:grpSp>
        <p:nvGrpSpPr>
          <p:cNvPr id="15" name="Group 11"/>
          <p:cNvGrpSpPr>
            <a:grpSpLocks/>
          </p:cNvGrpSpPr>
          <p:nvPr/>
        </p:nvGrpSpPr>
        <p:grpSpPr bwMode="auto">
          <a:xfrm>
            <a:off x="6076950" y="1251676"/>
            <a:ext cx="2824162" cy="4900612"/>
            <a:chOff x="3855" y="643"/>
            <a:chExt cx="1779" cy="3087"/>
          </a:xfrm>
        </p:grpSpPr>
        <p:pic>
          <p:nvPicPr>
            <p:cNvPr id="16" name="Picture 8"/>
            <p:cNvPicPr>
              <a:picLocks noChangeAspect="1" noChangeArrowheads="1"/>
            </p:cNvPicPr>
            <p:nvPr/>
          </p:nvPicPr>
          <p:blipFill>
            <a:blip r:embed="rId3">
              <a:extLst>
                <a:ext uri="{28A0092B-C50C-407E-A947-70E740481C1C}">
                  <a14:useLocalDpi xmlns:a14="http://schemas.microsoft.com/office/drawing/2010/main" val="0"/>
                </a:ext>
              </a:extLst>
            </a:blip>
            <a:srcRect l="10245" r="4405"/>
            <a:stretch>
              <a:fillRect/>
            </a:stretch>
          </p:blipFill>
          <p:spPr bwMode="auto">
            <a:xfrm>
              <a:off x="3855" y="643"/>
              <a:ext cx="1779" cy="3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9"/>
            <p:cNvSpPr txBox="1">
              <a:spLocks noChangeArrowheads="1"/>
            </p:cNvSpPr>
            <p:nvPr/>
          </p:nvSpPr>
          <p:spPr bwMode="auto">
            <a:xfrm>
              <a:off x="4398" y="668"/>
              <a:ext cx="1209"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Power Electronics</a:t>
              </a:r>
            </a:p>
          </p:txBody>
        </p:sp>
      </p:grpSp>
    </p:spTree>
    <p:extLst>
      <p:ext uri="{BB962C8B-B14F-4D97-AF65-F5344CB8AC3E}">
        <p14:creationId xmlns:p14="http://schemas.microsoft.com/office/powerpoint/2010/main" val="212233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92500" lnSpcReduction="20000"/>
          </a:bodyPr>
          <a:lstStyle/>
          <a:p>
            <a:pPr marL="0" indent="0" algn="ctr" defTabSz="457200">
              <a:spcBef>
                <a:spcPts val="768"/>
              </a:spcBef>
              <a:buNone/>
            </a:pPr>
            <a:r>
              <a:rPr lang="de-DE" dirty="0">
                <a:solidFill>
                  <a:srgbClr val="DC052D"/>
                </a:solidFill>
              </a:rPr>
              <a:t>…</a:t>
            </a:r>
            <a:r>
              <a:rPr lang="de-DE" dirty="0" err="1">
                <a:solidFill>
                  <a:srgbClr val="DC052D"/>
                </a:solidFill>
              </a:rPr>
              <a:t>more</a:t>
            </a:r>
            <a:r>
              <a:rPr lang="de-DE" dirty="0">
                <a:solidFill>
                  <a:srgbClr val="DC052D"/>
                </a:solidFill>
              </a:rPr>
              <a:t>…</a:t>
            </a:r>
            <a:endParaRPr lang="de-DE" sz="3200" b="1" i="0" dirty="0">
              <a:solidFill>
                <a:srgbClr val="DC052D"/>
              </a:solidFill>
              <a:latin typeface="Arial"/>
              <a:ea typeface="+mn-ea"/>
              <a:cs typeface="Arial"/>
            </a:endParaRPr>
          </a:p>
        </p:txBody>
      </p:sp>
      <p:grpSp>
        <p:nvGrpSpPr>
          <p:cNvPr id="9" name="Group 11"/>
          <p:cNvGrpSpPr>
            <a:grpSpLocks/>
          </p:cNvGrpSpPr>
          <p:nvPr/>
        </p:nvGrpSpPr>
        <p:grpSpPr bwMode="auto">
          <a:xfrm>
            <a:off x="4674587" y="1194644"/>
            <a:ext cx="4321175" cy="4967288"/>
            <a:chOff x="2912" y="643"/>
            <a:chExt cx="2722" cy="3129"/>
          </a:xfrm>
        </p:grpSpPr>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l="20865" t="5762" r="18526" b="1324"/>
            <a:stretch>
              <a:fillRect/>
            </a:stretch>
          </p:blipFill>
          <p:spPr bwMode="auto">
            <a:xfrm>
              <a:off x="2912" y="643"/>
              <a:ext cx="2722" cy="31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8"/>
            <p:cNvSpPr txBox="1">
              <a:spLocks noChangeArrowheads="1"/>
            </p:cNvSpPr>
            <p:nvPr/>
          </p:nvSpPr>
          <p:spPr bwMode="auto">
            <a:xfrm>
              <a:off x="4500" y="668"/>
              <a:ext cx="1096"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800">
                  <a:solidFill>
                    <a:srgbClr val="000000"/>
                  </a:solidFill>
                </a:rPr>
                <a:t>Microelectronics</a:t>
              </a:r>
            </a:p>
          </p:txBody>
        </p:sp>
      </p:grpSp>
      <p:grpSp>
        <p:nvGrpSpPr>
          <p:cNvPr id="15" name="Group 10"/>
          <p:cNvGrpSpPr>
            <a:grpSpLocks/>
          </p:cNvGrpSpPr>
          <p:nvPr/>
        </p:nvGrpSpPr>
        <p:grpSpPr bwMode="auto">
          <a:xfrm>
            <a:off x="250225" y="1194644"/>
            <a:ext cx="4187825" cy="4970463"/>
            <a:chOff x="125" y="643"/>
            <a:chExt cx="2638" cy="3131"/>
          </a:xfrm>
        </p:grpSpPr>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l="11905" r="24887"/>
            <a:stretch>
              <a:fillRect/>
            </a:stretch>
          </p:blipFill>
          <p:spPr bwMode="auto">
            <a:xfrm>
              <a:off x="125" y="643"/>
              <a:ext cx="2638" cy="31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9"/>
            <p:cNvSpPr txBox="1">
              <a:spLocks noChangeArrowheads="1"/>
            </p:cNvSpPr>
            <p:nvPr/>
          </p:nvSpPr>
          <p:spPr bwMode="auto">
            <a:xfrm>
              <a:off x="147" y="3543"/>
              <a:ext cx="1096"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800">
                  <a:solidFill>
                    <a:srgbClr val="000000"/>
                  </a:solidFill>
                </a:rPr>
                <a:t>Microelectronics</a:t>
              </a:r>
            </a:p>
          </p:txBody>
        </p:sp>
      </p:grpSp>
    </p:spTree>
    <p:extLst>
      <p:ext uri="{BB962C8B-B14F-4D97-AF65-F5344CB8AC3E}">
        <p14:creationId xmlns:p14="http://schemas.microsoft.com/office/powerpoint/2010/main" val="115347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92500" lnSpcReduction="20000"/>
          </a:bodyPr>
          <a:lstStyle/>
          <a:p>
            <a:pPr marL="0" indent="0" algn="ctr" defTabSz="457200">
              <a:spcBef>
                <a:spcPts val="768"/>
              </a:spcBef>
              <a:buNone/>
            </a:pPr>
            <a:r>
              <a:rPr lang="de-DE" dirty="0">
                <a:solidFill>
                  <a:srgbClr val="DC052D"/>
                </a:solidFill>
              </a:rPr>
              <a:t>…</a:t>
            </a:r>
            <a:r>
              <a:rPr lang="de-DE" dirty="0" err="1">
                <a:solidFill>
                  <a:srgbClr val="DC052D"/>
                </a:solidFill>
              </a:rPr>
              <a:t>and</a:t>
            </a:r>
            <a:r>
              <a:rPr lang="de-DE" dirty="0">
                <a:solidFill>
                  <a:srgbClr val="DC052D"/>
                </a:solidFill>
              </a:rPr>
              <a:t> </a:t>
            </a:r>
            <a:r>
              <a:rPr lang="de-DE" dirty="0" err="1">
                <a:solidFill>
                  <a:srgbClr val="DC052D"/>
                </a:solidFill>
              </a:rPr>
              <a:t>more</a:t>
            </a:r>
            <a:r>
              <a:rPr lang="de-DE" dirty="0">
                <a:solidFill>
                  <a:srgbClr val="DC052D"/>
                </a:solidFill>
              </a:rPr>
              <a:t>… </a:t>
            </a:r>
            <a:endParaRPr lang="de-DE" sz="3200" b="1" i="0" dirty="0">
              <a:solidFill>
                <a:srgbClr val="DC052D"/>
              </a:solidFill>
              <a:latin typeface="Arial"/>
              <a:ea typeface="+mn-ea"/>
              <a:cs typeface="Arial"/>
            </a:endParaRPr>
          </a:p>
        </p:txBody>
      </p:sp>
      <p:pic>
        <p:nvPicPr>
          <p:cNvPr id="9" name="Picture 17"/>
          <p:cNvPicPr>
            <a:picLocks noChangeAspect="1" noChangeArrowheads="1"/>
          </p:cNvPicPr>
          <p:nvPr/>
        </p:nvPicPr>
        <p:blipFill>
          <a:blip r:embed="rId2"/>
          <a:srcRect/>
          <a:stretch>
            <a:fillRect/>
          </a:stretch>
        </p:blipFill>
        <p:spPr bwMode="auto">
          <a:xfrm>
            <a:off x="4847395" y="3897295"/>
            <a:ext cx="4164012" cy="2209800"/>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cmpd="sng">
                <a:solidFill>
                  <a:schemeClr val="bg2"/>
                </a:solidFill>
                <a:prstDash val="solid"/>
                <a:miter lim="800000"/>
                <a:headEnd type="none" w="sm" len="sm"/>
                <a:tailEnd type="none" w="med" len="med"/>
              </a14:hiddenLine>
            </a:ext>
          </a:extLst>
        </p:spPr>
      </p:pic>
      <p:grpSp>
        <p:nvGrpSpPr>
          <p:cNvPr id="13" name="Group 13"/>
          <p:cNvGrpSpPr>
            <a:grpSpLocks/>
          </p:cNvGrpSpPr>
          <p:nvPr/>
        </p:nvGrpSpPr>
        <p:grpSpPr bwMode="auto">
          <a:xfrm>
            <a:off x="265870" y="1157270"/>
            <a:ext cx="4262437" cy="2652713"/>
            <a:chOff x="125" y="643"/>
            <a:chExt cx="2685" cy="1671"/>
          </a:xfrm>
        </p:grpSpPr>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t="9119" b="7927"/>
            <a:stretch>
              <a:fillRect/>
            </a:stretch>
          </p:blipFill>
          <p:spPr bwMode="auto">
            <a:xfrm>
              <a:off x="125" y="643"/>
              <a:ext cx="2685" cy="16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7"/>
            <p:cNvSpPr txBox="1">
              <a:spLocks noChangeArrowheads="1"/>
            </p:cNvSpPr>
            <p:nvPr/>
          </p:nvSpPr>
          <p:spPr bwMode="auto">
            <a:xfrm>
              <a:off x="1677" y="674"/>
              <a:ext cx="1104"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Energy Systems</a:t>
              </a:r>
            </a:p>
          </p:txBody>
        </p:sp>
      </p:grpSp>
      <p:grpSp>
        <p:nvGrpSpPr>
          <p:cNvPr id="16" name="Group 14"/>
          <p:cNvGrpSpPr>
            <a:grpSpLocks/>
          </p:cNvGrpSpPr>
          <p:nvPr/>
        </p:nvGrpSpPr>
        <p:grpSpPr bwMode="auto">
          <a:xfrm>
            <a:off x="4798182" y="1157270"/>
            <a:ext cx="4213225" cy="2651125"/>
            <a:chOff x="2980" y="643"/>
            <a:chExt cx="2654" cy="1670"/>
          </a:xfrm>
        </p:grpSpPr>
        <p:pic>
          <p:nvPicPr>
            <p:cNvPr id="17" name="Picture 6"/>
            <p:cNvPicPr>
              <a:picLocks noChangeAspect="1" noChangeArrowheads="1"/>
            </p:cNvPicPr>
            <p:nvPr/>
          </p:nvPicPr>
          <p:blipFill>
            <a:blip r:embed="rId4">
              <a:extLst>
                <a:ext uri="{28A0092B-C50C-407E-A947-70E740481C1C}">
                  <a14:useLocalDpi xmlns:a14="http://schemas.microsoft.com/office/drawing/2010/main" val="0"/>
                </a:ext>
              </a:extLst>
            </a:blip>
            <a:srcRect t="3694" b="12383"/>
            <a:stretch>
              <a:fillRect/>
            </a:stretch>
          </p:blipFill>
          <p:spPr bwMode="auto">
            <a:xfrm>
              <a:off x="2980" y="643"/>
              <a:ext cx="2654" cy="16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8"/>
            <p:cNvSpPr txBox="1">
              <a:spLocks noChangeArrowheads="1"/>
            </p:cNvSpPr>
            <p:nvPr/>
          </p:nvSpPr>
          <p:spPr bwMode="auto">
            <a:xfrm>
              <a:off x="4498" y="674"/>
              <a:ext cx="1104"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Energy Systems</a:t>
              </a:r>
            </a:p>
          </p:txBody>
        </p:sp>
      </p:grpSp>
      <p:grpSp>
        <p:nvGrpSpPr>
          <p:cNvPr id="19" name="Group 15"/>
          <p:cNvGrpSpPr>
            <a:grpSpLocks/>
          </p:cNvGrpSpPr>
          <p:nvPr/>
        </p:nvGrpSpPr>
        <p:grpSpPr bwMode="auto">
          <a:xfrm>
            <a:off x="265870" y="3930633"/>
            <a:ext cx="4251325" cy="2235200"/>
            <a:chOff x="125" y="2418"/>
            <a:chExt cx="2678" cy="1408"/>
          </a:xfrm>
        </p:grpSpPr>
        <p:pic>
          <p:nvPicPr>
            <p:cNvPr id="20" name="Picture 9"/>
            <p:cNvPicPr>
              <a:picLocks noChangeAspect="1" noChangeArrowheads="1"/>
            </p:cNvPicPr>
            <p:nvPr/>
          </p:nvPicPr>
          <p:blipFill>
            <a:blip r:embed="rId5">
              <a:extLst>
                <a:ext uri="{28A0092B-C50C-407E-A947-70E740481C1C}">
                  <a14:useLocalDpi xmlns:a14="http://schemas.microsoft.com/office/drawing/2010/main" val="0"/>
                </a:ext>
              </a:extLst>
            </a:blip>
            <a:srcRect t="33176" r="4556"/>
            <a:stretch>
              <a:fillRect/>
            </a:stretch>
          </p:blipFill>
          <p:spPr bwMode="auto">
            <a:xfrm>
              <a:off x="125" y="2418"/>
              <a:ext cx="2678" cy="14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0"/>
            <p:cNvSpPr txBox="1">
              <a:spLocks noChangeArrowheads="1"/>
            </p:cNvSpPr>
            <p:nvPr/>
          </p:nvSpPr>
          <p:spPr bwMode="auto">
            <a:xfrm>
              <a:off x="1492" y="3417"/>
              <a:ext cx="1282" cy="372"/>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Operating Systems</a:t>
              </a:r>
              <a:br>
                <a:rPr lang="en-US" altLang="de-DE" sz="1800">
                  <a:solidFill>
                    <a:srgbClr val="000000"/>
                  </a:solidFill>
                </a:rPr>
              </a:br>
              <a:r>
                <a:rPr lang="en-US" altLang="de-DE" sz="1800">
                  <a:solidFill>
                    <a:srgbClr val="000000"/>
                  </a:solidFill>
                </a:rPr>
                <a:t>and Programming</a:t>
              </a:r>
            </a:p>
          </p:txBody>
        </p:sp>
      </p:grpSp>
    </p:spTree>
    <p:extLst>
      <p:ext uri="{BB962C8B-B14F-4D97-AF65-F5344CB8AC3E}">
        <p14:creationId xmlns:p14="http://schemas.microsoft.com/office/powerpoint/2010/main" val="1843114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8060" y="6381328"/>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307975" y="422903"/>
            <a:ext cx="8640959" cy="477838"/>
          </a:xfrm>
        </p:spPr>
        <p:txBody>
          <a:bodyPr>
            <a:normAutofit fontScale="92500" lnSpcReduction="20000"/>
          </a:bodyPr>
          <a:lstStyle/>
          <a:p>
            <a:pPr marL="0" indent="0" algn="ctr" defTabSz="457200">
              <a:spcBef>
                <a:spcPts val="768"/>
              </a:spcBef>
              <a:buNone/>
            </a:pPr>
            <a:r>
              <a:rPr lang="de-DE" dirty="0">
                <a:solidFill>
                  <a:srgbClr val="DC052D"/>
                </a:solidFill>
              </a:rPr>
              <a:t>…</a:t>
            </a:r>
            <a:r>
              <a:rPr lang="de-DE" dirty="0" err="1">
                <a:solidFill>
                  <a:srgbClr val="DC052D"/>
                </a:solidFill>
              </a:rPr>
              <a:t>and</a:t>
            </a:r>
            <a:r>
              <a:rPr lang="de-DE" dirty="0">
                <a:solidFill>
                  <a:srgbClr val="DC052D"/>
                </a:solidFill>
              </a:rPr>
              <a:t> </a:t>
            </a:r>
            <a:r>
              <a:rPr lang="de-DE" dirty="0" err="1">
                <a:solidFill>
                  <a:srgbClr val="DC052D"/>
                </a:solidFill>
              </a:rPr>
              <a:t>even</a:t>
            </a:r>
            <a:r>
              <a:rPr lang="de-DE" dirty="0">
                <a:solidFill>
                  <a:srgbClr val="DC052D"/>
                </a:solidFill>
              </a:rPr>
              <a:t> </a:t>
            </a:r>
            <a:r>
              <a:rPr lang="de-DE" dirty="0" err="1">
                <a:solidFill>
                  <a:srgbClr val="DC052D"/>
                </a:solidFill>
              </a:rPr>
              <a:t>more</a:t>
            </a:r>
            <a:r>
              <a:rPr lang="de-DE" dirty="0">
                <a:solidFill>
                  <a:srgbClr val="DC052D"/>
                </a:solidFill>
              </a:rPr>
              <a:t>…</a:t>
            </a:r>
            <a:endParaRPr lang="de-DE" sz="3200" b="1" i="0" dirty="0">
              <a:solidFill>
                <a:srgbClr val="DC052D"/>
              </a:solidFill>
              <a:latin typeface="Arial"/>
              <a:ea typeface="+mn-ea"/>
              <a:cs typeface="Arial"/>
            </a:endParaRPr>
          </a:p>
        </p:txBody>
      </p:sp>
      <p:grpSp>
        <p:nvGrpSpPr>
          <p:cNvPr id="9" name="Group 11"/>
          <p:cNvGrpSpPr>
            <a:grpSpLocks/>
          </p:cNvGrpSpPr>
          <p:nvPr/>
        </p:nvGrpSpPr>
        <p:grpSpPr bwMode="auto">
          <a:xfrm>
            <a:off x="5208784" y="1250408"/>
            <a:ext cx="3740150" cy="2284413"/>
            <a:chOff x="3278" y="643"/>
            <a:chExt cx="2356" cy="1439"/>
          </a:xfrm>
        </p:grpSpPr>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t="10175" r="1833"/>
            <a:stretch>
              <a:fillRect/>
            </a:stretch>
          </p:blipFill>
          <p:spPr bwMode="auto">
            <a:xfrm>
              <a:off x="3278" y="643"/>
              <a:ext cx="2356" cy="1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8"/>
            <p:cNvSpPr txBox="1">
              <a:spLocks noChangeArrowheads="1"/>
            </p:cNvSpPr>
            <p:nvPr/>
          </p:nvSpPr>
          <p:spPr bwMode="auto">
            <a:xfrm>
              <a:off x="4187" y="676"/>
              <a:ext cx="1419"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Systems Engineering</a:t>
              </a:r>
            </a:p>
          </p:txBody>
        </p:sp>
      </p:grpSp>
      <p:grpSp>
        <p:nvGrpSpPr>
          <p:cNvPr id="15" name="Group 10"/>
          <p:cNvGrpSpPr>
            <a:grpSpLocks/>
          </p:cNvGrpSpPr>
          <p:nvPr/>
        </p:nvGrpSpPr>
        <p:grpSpPr bwMode="auto">
          <a:xfrm>
            <a:off x="5208784" y="3663803"/>
            <a:ext cx="3752850" cy="2624138"/>
            <a:chOff x="3270" y="2169"/>
            <a:chExt cx="2364" cy="1653"/>
          </a:xfrm>
        </p:grpSpPr>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t="6715"/>
            <a:stretch>
              <a:fillRect/>
            </a:stretch>
          </p:blipFill>
          <p:spPr bwMode="auto">
            <a:xfrm>
              <a:off x="3270" y="2169"/>
              <a:ext cx="2364" cy="16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9"/>
            <p:cNvSpPr txBox="1">
              <a:spLocks noChangeArrowheads="1"/>
            </p:cNvSpPr>
            <p:nvPr/>
          </p:nvSpPr>
          <p:spPr bwMode="auto">
            <a:xfrm>
              <a:off x="4710" y="3416"/>
              <a:ext cx="894" cy="372"/>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Digital Signal</a:t>
              </a:r>
            </a:p>
            <a:p>
              <a:pPr eaLnBrk="1" hangingPunct="1">
                <a:spcBef>
                  <a:spcPct val="0"/>
                </a:spcBef>
                <a:buClrTx/>
                <a:buFontTx/>
                <a:buNone/>
              </a:pPr>
              <a:r>
                <a:rPr lang="en-US" altLang="de-DE" sz="1800">
                  <a:solidFill>
                    <a:srgbClr val="000000"/>
                  </a:solidFill>
                </a:rPr>
                <a:t>Processing</a:t>
              </a:r>
            </a:p>
          </p:txBody>
        </p:sp>
      </p:grpSp>
      <p:grpSp>
        <p:nvGrpSpPr>
          <p:cNvPr id="18" name="Group 13"/>
          <p:cNvGrpSpPr>
            <a:grpSpLocks/>
          </p:cNvGrpSpPr>
          <p:nvPr/>
        </p:nvGrpSpPr>
        <p:grpSpPr bwMode="auto">
          <a:xfrm>
            <a:off x="182532" y="1257154"/>
            <a:ext cx="4619625" cy="5030787"/>
            <a:chOff x="125" y="643"/>
            <a:chExt cx="2910" cy="3169"/>
          </a:xfrm>
        </p:grpSpPr>
        <p:pic>
          <p:nvPicPr>
            <p:cNvPr id="19" name="Picture 7"/>
            <p:cNvPicPr>
              <a:picLocks noChangeAspect="1" noChangeArrowheads="1"/>
            </p:cNvPicPr>
            <p:nvPr/>
          </p:nvPicPr>
          <p:blipFill>
            <a:blip r:embed="rId4">
              <a:extLst>
                <a:ext uri="{28A0092B-C50C-407E-A947-70E740481C1C}">
                  <a14:useLocalDpi xmlns:a14="http://schemas.microsoft.com/office/drawing/2010/main" val="0"/>
                </a:ext>
              </a:extLst>
            </a:blip>
            <a:srcRect t="5814" r="10287" b="1949"/>
            <a:stretch>
              <a:fillRect/>
            </a:stretch>
          </p:blipFill>
          <p:spPr bwMode="auto">
            <a:xfrm>
              <a:off x="125" y="643"/>
              <a:ext cx="2910" cy="31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2"/>
            <p:cNvSpPr txBox="1">
              <a:spLocks noChangeArrowheads="1"/>
            </p:cNvSpPr>
            <p:nvPr/>
          </p:nvSpPr>
          <p:spPr bwMode="auto">
            <a:xfrm>
              <a:off x="184" y="697"/>
              <a:ext cx="1460" cy="372"/>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Pattern Recognition</a:t>
              </a:r>
            </a:p>
            <a:p>
              <a:pPr eaLnBrk="1" hangingPunct="1">
                <a:spcBef>
                  <a:spcPct val="0"/>
                </a:spcBef>
                <a:buClrTx/>
                <a:buFontTx/>
                <a:buNone/>
              </a:pPr>
              <a:r>
                <a:rPr lang="en-US" altLang="de-DE" sz="1800">
                  <a:solidFill>
                    <a:srgbClr val="000000"/>
                  </a:solidFill>
                </a:rPr>
                <a:t>&amp; Artificial Intelligence</a:t>
              </a:r>
            </a:p>
          </p:txBody>
        </p:sp>
      </p:grpSp>
    </p:spTree>
    <p:extLst>
      <p:ext uri="{BB962C8B-B14F-4D97-AF65-F5344CB8AC3E}">
        <p14:creationId xmlns:p14="http://schemas.microsoft.com/office/powerpoint/2010/main" val="3981744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19" y="1143296"/>
            <a:ext cx="4082297" cy="2721532"/>
          </a:xfrm>
          <a:prstGeom prst="rect">
            <a:avLst/>
          </a:prstGeom>
        </p:spPr>
      </p:pic>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cxnSp>
        <p:nvCxnSpPr>
          <p:cNvPr id="35" name="Gerade Verbindung 34"/>
          <p:cNvCxnSpPr/>
          <p:nvPr/>
        </p:nvCxnSpPr>
        <p:spPr>
          <a:xfrm>
            <a:off x="899592" y="62373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78967" y="1124744"/>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platzhalter 3"/>
          <p:cNvSpPr>
            <a:spLocks noGrp="1"/>
          </p:cNvSpPr>
          <p:nvPr>
            <p:ph type="body" sz="quarter" idx="13"/>
          </p:nvPr>
        </p:nvSpPr>
        <p:spPr>
          <a:xfrm>
            <a:off x="251520" y="438572"/>
            <a:ext cx="8640959" cy="477838"/>
          </a:xfrm>
        </p:spPr>
        <p:txBody>
          <a:bodyPr>
            <a:normAutofit fontScale="92500" lnSpcReduction="20000"/>
          </a:bodyPr>
          <a:lstStyle/>
          <a:p>
            <a:pPr marL="0" indent="0" algn="ctr" defTabSz="457200">
              <a:spcBef>
                <a:spcPts val="768"/>
              </a:spcBef>
              <a:buNone/>
            </a:pPr>
            <a:r>
              <a:rPr lang="de-DE" dirty="0">
                <a:solidFill>
                  <a:srgbClr val="DC052D"/>
                </a:solidFill>
              </a:rPr>
              <a:t>…</a:t>
            </a:r>
            <a:r>
              <a:rPr lang="de-DE" dirty="0" err="1">
                <a:solidFill>
                  <a:srgbClr val="DC052D"/>
                </a:solidFill>
              </a:rPr>
              <a:t>the</a:t>
            </a:r>
            <a:r>
              <a:rPr lang="de-DE" dirty="0">
                <a:solidFill>
                  <a:srgbClr val="DC052D"/>
                </a:solidFill>
              </a:rPr>
              <a:t> end</a:t>
            </a:r>
            <a:endParaRPr lang="de-DE" sz="3200" b="1" i="0" dirty="0">
              <a:solidFill>
                <a:srgbClr val="DC052D"/>
              </a:solidFill>
              <a:latin typeface="Arial"/>
              <a:ea typeface="+mn-ea"/>
              <a:cs typeface="Arial"/>
            </a:endParaRPr>
          </a:p>
        </p:txBody>
      </p:sp>
      <p:pic>
        <p:nvPicPr>
          <p:cNvPr id="9" name="Picture 17"/>
          <p:cNvPicPr>
            <a:picLocks noChangeAspect="1" noChangeArrowheads="1"/>
          </p:cNvPicPr>
          <p:nvPr/>
        </p:nvPicPr>
        <p:blipFill>
          <a:blip r:embed="rId3"/>
          <a:srcRect/>
          <a:stretch>
            <a:fillRect/>
          </a:stretch>
        </p:blipFill>
        <p:spPr bwMode="auto">
          <a:xfrm>
            <a:off x="242830" y="3918240"/>
            <a:ext cx="4090987" cy="2211387"/>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cmpd="sng">
                <a:solidFill>
                  <a:schemeClr val="bg2"/>
                </a:solidFill>
                <a:prstDash val="solid"/>
                <a:miter lim="800000"/>
                <a:headEnd type="none" w="sm" len="sm"/>
                <a:tailEnd type="none" w="med" len="med"/>
              </a14:hiddenLine>
            </a:ext>
          </a:extLst>
        </p:spPr>
      </p:pic>
      <p:grpSp>
        <p:nvGrpSpPr>
          <p:cNvPr id="16" name="Group 23"/>
          <p:cNvGrpSpPr>
            <a:grpSpLocks/>
          </p:cNvGrpSpPr>
          <p:nvPr/>
        </p:nvGrpSpPr>
        <p:grpSpPr bwMode="auto">
          <a:xfrm>
            <a:off x="4576705" y="1173452"/>
            <a:ext cx="4411662" cy="2725738"/>
            <a:chOff x="2855" y="643"/>
            <a:chExt cx="2779" cy="1717"/>
          </a:xfrm>
        </p:grpSpPr>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t="1677" r="2695" b="16052"/>
            <a:stretch>
              <a:fillRect/>
            </a:stretch>
          </p:blipFill>
          <p:spPr bwMode="auto">
            <a:xfrm>
              <a:off x="2855" y="643"/>
              <a:ext cx="2779" cy="17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8"/>
            <p:cNvSpPr txBox="1">
              <a:spLocks noChangeArrowheads="1"/>
            </p:cNvSpPr>
            <p:nvPr/>
          </p:nvSpPr>
          <p:spPr bwMode="auto">
            <a:xfrm>
              <a:off x="4311" y="673"/>
              <a:ext cx="1287"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800">
                  <a:solidFill>
                    <a:srgbClr val="000000"/>
                  </a:solidFill>
                </a:rPr>
                <a:t>Control Technology</a:t>
              </a:r>
            </a:p>
          </p:txBody>
        </p:sp>
      </p:grpSp>
      <p:grpSp>
        <p:nvGrpSpPr>
          <p:cNvPr id="19" name="Group 24"/>
          <p:cNvGrpSpPr>
            <a:grpSpLocks/>
          </p:cNvGrpSpPr>
          <p:nvPr/>
        </p:nvGrpSpPr>
        <p:grpSpPr bwMode="auto">
          <a:xfrm>
            <a:off x="4565592" y="3989677"/>
            <a:ext cx="4422775" cy="2197100"/>
            <a:chOff x="2848" y="2452"/>
            <a:chExt cx="2786" cy="1384"/>
          </a:xfrm>
        </p:grpSpPr>
        <p:pic>
          <p:nvPicPr>
            <p:cNvPr id="20" name="Picture 14"/>
            <p:cNvPicPr>
              <a:picLocks noChangeAspect="1" noChangeArrowheads="1"/>
            </p:cNvPicPr>
            <p:nvPr/>
          </p:nvPicPr>
          <p:blipFill>
            <a:blip r:embed="rId5">
              <a:extLst>
                <a:ext uri="{28A0092B-C50C-407E-A947-70E740481C1C}">
                  <a14:useLocalDpi xmlns:a14="http://schemas.microsoft.com/office/drawing/2010/main" val="0"/>
                </a:ext>
              </a:extLst>
            </a:blip>
            <a:srcRect t="13551" b="20055"/>
            <a:stretch>
              <a:fillRect/>
            </a:stretch>
          </p:blipFill>
          <p:spPr bwMode="auto">
            <a:xfrm>
              <a:off x="2848" y="2452"/>
              <a:ext cx="2786" cy="1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20"/>
            <p:cNvSpPr txBox="1">
              <a:spLocks noChangeArrowheads="1"/>
            </p:cNvSpPr>
            <p:nvPr/>
          </p:nvSpPr>
          <p:spPr bwMode="auto">
            <a:xfrm>
              <a:off x="3870" y="3604"/>
              <a:ext cx="1723"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Analog Circuit Technology</a:t>
              </a:r>
            </a:p>
          </p:txBody>
        </p:sp>
      </p:grpSp>
      <p:sp>
        <p:nvSpPr>
          <p:cNvPr id="24" name="Text Box 20"/>
          <p:cNvSpPr txBox="1">
            <a:spLocks noChangeArrowheads="1"/>
          </p:cNvSpPr>
          <p:nvPr/>
        </p:nvSpPr>
        <p:spPr bwMode="auto">
          <a:xfrm>
            <a:off x="307975" y="1221077"/>
            <a:ext cx="1816770" cy="590349"/>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dirty="0">
                <a:solidFill>
                  <a:srgbClr val="000000"/>
                </a:solidFill>
              </a:rPr>
              <a:t>C</a:t>
            </a:r>
            <a:r>
              <a:rPr lang="en-US" altLang="de-DE" sz="1800" dirty="0" smtClean="0">
                <a:solidFill>
                  <a:srgbClr val="000000"/>
                </a:solidFill>
              </a:rPr>
              <a:t>omm. Satellites</a:t>
            </a:r>
          </a:p>
          <a:p>
            <a:pPr eaLnBrk="1" hangingPunct="1">
              <a:spcBef>
                <a:spcPct val="0"/>
              </a:spcBef>
              <a:buClrTx/>
              <a:buFontTx/>
              <a:buNone/>
            </a:pPr>
            <a:r>
              <a:rPr lang="en-US" altLang="de-DE" sz="1800" dirty="0" smtClean="0">
                <a:solidFill>
                  <a:srgbClr val="000000"/>
                </a:solidFill>
              </a:rPr>
              <a:t>Compact Range</a:t>
            </a:r>
            <a:endParaRPr lang="en-US" altLang="de-DE" sz="1800" dirty="0">
              <a:solidFill>
                <a:srgbClr val="000000"/>
              </a:solidFill>
            </a:endParaRPr>
          </a:p>
        </p:txBody>
      </p:sp>
    </p:spTree>
    <p:extLst>
      <p:ext uri="{BB962C8B-B14F-4D97-AF65-F5344CB8AC3E}">
        <p14:creationId xmlns:p14="http://schemas.microsoft.com/office/powerpoint/2010/main" val="3726186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europ_map.eps"/>
          <p:cNvPicPr>
            <a:picLocks noChangeAspect="1"/>
          </p:cNvPicPr>
          <p:nvPr/>
        </p:nvPicPr>
        <p:blipFill rotWithShape="1">
          <a:blip r:embed="rId3" cstate="screen">
            <a:extLst>
              <a:ext uri="{28A0092B-C50C-407E-A947-70E740481C1C}">
                <a14:useLocalDpi xmlns:a14="http://schemas.microsoft.com/office/drawing/2010/main"/>
              </a:ext>
            </a:extLst>
          </a:blip>
          <a:srcRect l="9635" t="5412" r="-58" b="59730"/>
          <a:stretch/>
        </p:blipFill>
        <p:spPr>
          <a:xfrm>
            <a:off x="35496" y="983085"/>
            <a:ext cx="7747001" cy="5518726"/>
          </a:xfrm>
          <a:prstGeom prst="rect">
            <a:avLst/>
          </a:prstGeom>
        </p:spPr>
      </p:pic>
      <p:sp>
        <p:nvSpPr>
          <p:cNvPr id="25" name="Rechteck 24"/>
          <p:cNvSpPr/>
          <p:nvPr/>
        </p:nvSpPr>
        <p:spPr>
          <a:xfrm>
            <a:off x="5868144" y="-30777"/>
            <a:ext cx="3275856"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extplatzhalter 1"/>
          <p:cNvSpPr>
            <a:spLocks noGrp="1"/>
          </p:cNvSpPr>
          <p:nvPr>
            <p:ph type="body" sz="quarter" idx="11"/>
          </p:nvPr>
        </p:nvSpPr>
        <p:spPr/>
        <p:txBody>
          <a:bodyPr>
            <a:normAutofit fontScale="92500" lnSpcReduction="20000"/>
          </a:bodyPr>
          <a:lstStyle/>
          <a:p>
            <a:r>
              <a:rPr lang="de-DE" dirty="0"/>
              <a:t>LOCATION INFO</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pic>
        <p:nvPicPr>
          <p:cNvPr id="5" name="Bild 4" descr="Tourismu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3389" y="5048938"/>
            <a:ext cx="374810" cy="360000"/>
          </a:xfrm>
          <a:prstGeom prst="rect">
            <a:avLst/>
          </a:prstGeom>
        </p:spPr>
      </p:pic>
      <p:pic>
        <p:nvPicPr>
          <p:cNvPr id="6" name="Bild 5" descr="Gesundheit_Sozi.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3389" y="3616869"/>
            <a:ext cx="374810" cy="360000"/>
          </a:xfrm>
          <a:prstGeom prst="rect">
            <a:avLst/>
          </a:prstGeom>
        </p:spPr>
      </p:pic>
      <p:pic>
        <p:nvPicPr>
          <p:cNvPr id="7" name="Bild 6" descr="Energi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1837" y="2698197"/>
            <a:ext cx="374810" cy="360000"/>
          </a:xfrm>
          <a:prstGeom prst="rect">
            <a:avLst/>
          </a:prstGeom>
        </p:spPr>
      </p:pic>
      <p:sp>
        <p:nvSpPr>
          <p:cNvPr id="8" name="Textfeld 7"/>
          <p:cNvSpPr txBox="1"/>
          <p:nvPr/>
        </p:nvSpPr>
        <p:spPr>
          <a:xfrm>
            <a:off x="6588224" y="5034662"/>
            <a:ext cx="2783503" cy="338554"/>
          </a:xfrm>
          <a:prstGeom prst="rect">
            <a:avLst/>
          </a:prstGeom>
          <a:noFill/>
        </p:spPr>
        <p:txBody>
          <a:bodyPr wrap="square" rtlCol="0">
            <a:spAutoFit/>
          </a:bodyPr>
          <a:lstStyle/>
          <a:p>
            <a:pPr algn="l" defTabSz="457200">
              <a:buNone/>
            </a:pPr>
            <a:r>
              <a:rPr lang="en-GB" sz="1600" b="0" i="0" dirty="0">
                <a:latin typeface="Arial"/>
                <a:ea typeface="+mn-ea"/>
                <a:cs typeface="Arial"/>
              </a:rPr>
              <a:t>Tourism</a:t>
            </a:r>
          </a:p>
        </p:txBody>
      </p:sp>
      <p:pic>
        <p:nvPicPr>
          <p:cNvPr id="9" name="Bild 8" descr="KFZ.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3414" y="1252973"/>
            <a:ext cx="374810" cy="360000"/>
          </a:xfrm>
          <a:prstGeom prst="rect">
            <a:avLst/>
          </a:prstGeom>
        </p:spPr>
      </p:pic>
      <p:sp>
        <p:nvSpPr>
          <p:cNvPr id="10" name="Textfeld 9"/>
          <p:cNvSpPr txBox="1"/>
          <p:nvPr/>
        </p:nvSpPr>
        <p:spPr>
          <a:xfrm>
            <a:off x="6578199" y="1255158"/>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Automotive industry</a:t>
            </a:r>
          </a:p>
        </p:txBody>
      </p:sp>
      <p:pic>
        <p:nvPicPr>
          <p:cNvPr id="11" name="Bild 10" descr="Dienstleistungen.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03389" y="5506819"/>
            <a:ext cx="374810" cy="360000"/>
          </a:xfrm>
          <a:prstGeom prst="rect">
            <a:avLst/>
          </a:prstGeom>
        </p:spPr>
      </p:pic>
      <p:pic>
        <p:nvPicPr>
          <p:cNvPr id="12" name="Bild 11" descr="Bi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3414" y="1696762"/>
            <a:ext cx="374810" cy="360000"/>
          </a:xfrm>
          <a:prstGeom prst="rect">
            <a:avLst/>
          </a:prstGeom>
        </p:spPr>
      </p:pic>
      <p:pic>
        <p:nvPicPr>
          <p:cNvPr id="13" name="Bild 12" descr="LuftRaumfahrt.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3414" y="4581128"/>
            <a:ext cx="374810" cy="360000"/>
          </a:xfrm>
          <a:prstGeom prst="rect">
            <a:avLst/>
          </a:prstGeom>
        </p:spPr>
      </p:pic>
      <p:pic>
        <p:nvPicPr>
          <p:cNvPr id="14" name="Bild 13" descr="Design.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11837" y="2238243"/>
            <a:ext cx="374810" cy="360000"/>
          </a:xfrm>
          <a:prstGeom prst="rect">
            <a:avLst/>
          </a:prstGeom>
        </p:spPr>
      </p:pic>
      <p:pic>
        <p:nvPicPr>
          <p:cNvPr id="15" name="Bild 14" descr="Finance.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11837" y="3159723"/>
            <a:ext cx="374810" cy="360000"/>
          </a:xfrm>
          <a:prstGeom prst="rect">
            <a:avLst/>
          </a:prstGeom>
        </p:spPr>
      </p:pic>
      <p:sp>
        <p:nvSpPr>
          <p:cNvPr id="16" name="Textfeld 15"/>
          <p:cNvSpPr txBox="1"/>
          <p:nvPr/>
        </p:nvSpPr>
        <p:spPr>
          <a:xfrm>
            <a:off x="6578199" y="4077072"/>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IT &amp; communications</a:t>
            </a:r>
          </a:p>
        </p:txBody>
      </p:sp>
      <p:pic>
        <p:nvPicPr>
          <p:cNvPr id="17" name="Bild 16" descr="IT.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03389" y="4086409"/>
            <a:ext cx="374810" cy="360000"/>
          </a:xfrm>
          <a:prstGeom prst="rect">
            <a:avLst/>
          </a:prstGeom>
        </p:spPr>
      </p:pic>
      <p:sp>
        <p:nvSpPr>
          <p:cNvPr id="18" name="Textfeld 17"/>
          <p:cNvSpPr txBox="1"/>
          <p:nvPr/>
        </p:nvSpPr>
        <p:spPr>
          <a:xfrm>
            <a:off x="6586647" y="3182284"/>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Finance</a:t>
            </a:r>
          </a:p>
        </p:txBody>
      </p:sp>
      <p:sp>
        <p:nvSpPr>
          <p:cNvPr id="19" name="Textfeld 18"/>
          <p:cNvSpPr txBox="1"/>
          <p:nvPr/>
        </p:nvSpPr>
        <p:spPr>
          <a:xfrm>
            <a:off x="6578199" y="2246095"/>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Design &amp; media</a:t>
            </a:r>
          </a:p>
        </p:txBody>
      </p:sp>
      <p:sp>
        <p:nvSpPr>
          <p:cNvPr id="20" name="Textfeld 19"/>
          <p:cNvSpPr txBox="1"/>
          <p:nvPr/>
        </p:nvSpPr>
        <p:spPr>
          <a:xfrm>
            <a:off x="6571397" y="4588545"/>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Aerospace engineering</a:t>
            </a:r>
          </a:p>
        </p:txBody>
      </p:sp>
      <p:sp>
        <p:nvSpPr>
          <p:cNvPr id="21" name="Textfeld 20"/>
          <p:cNvSpPr txBox="1"/>
          <p:nvPr/>
        </p:nvSpPr>
        <p:spPr>
          <a:xfrm>
            <a:off x="6578199" y="1665720"/>
            <a:ext cx="1719649" cy="584775"/>
          </a:xfrm>
          <a:prstGeom prst="rect">
            <a:avLst/>
          </a:prstGeom>
          <a:noFill/>
        </p:spPr>
        <p:txBody>
          <a:bodyPr wrap="square" rtlCol="0">
            <a:spAutoFit/>
          </a:bodyPr>
          <a:lstStyle/>
          <a:p>
            <a:pPr algn="l" defTabSz="457200">
              <a:buNone/>
            </a:pPr>
            <a:r>
              <a:rPr lang="en-GB" sz="1600" b="0" i="0" dirty="0">
                <a:latin typeface="Arial"/>
                <a:ea typeface="+mn-ea"/>
                <a:cs typeface="Arial"/>
              </a:rPr>
              <a:t>Biotechnology  </a:t>
            </a:r>
            <a:br>
              <a:rPr lang="en-GB" sz="1600" b="0" i="0" dirty="0">
                <a:latin typeface="Arial"/>
                <a:ea typeface="+mn-ea"/>
                <a:cs typeface="Arial"/>
              </a:rPr>
            </a:br>
            <a:r>
              <a:rPr lang="en-GB" sz="1600" b="0" i="0" dirty="0">
                <a:latin typeface="Arial"/>
                <a:ea typeface="+mn-ea"/>
                <a:cs typeface="Arial"/>
              </a:rPr>
              <a:t>&amp; life sciences</a:t>
            </a:r>
          </a:p>
        </p:txBody>
      </p:sp>
      <p:sp>
        <p:nvSpPr>
          <p:cNvPr id="22" name="Textfeld 21"/>
          <p:cNvSpPr txBox="1"/>
          <p:nvPr/>
        </p:nvSpPr>
        <p:spPr>
          <a:xfrm>
            <a:off x="6588224" y="5528265"/>
            <a:ext cx="3169929" cy="338554"/>
          </a:xfrm>
          <a:prstGeom prst="rect">
            <a:avLst/>
          </a:prstGeom>
          <a:noFill/>
        </p:spPr>
        <p:txBody>
          <a:bodyPr wrap="square" rtlCol="0">
            <a:spAutoFit/>
          </a:bodyPr>
          <a:lstStyle/>
          <a:p>
            <a:pPr algn="l" defTabSz="457200">
              <a:buNone/>
            </a:pPr>
            <a:r>
              <a:rPr lang="en-GB" sz="1600" b="0" i="0" dirty="0">
                <a:latin typeface="Arial"/>
                <a:ea typeface="+mn-ea"/>
                <a:cs typeface="Arial"/>
              </a:rPr>
              <a:t>Business services</a:t>
            </a:r>
          </a:p>
        </p:txBody>
      </p:sp>
      <p:sp>
        <p:nvSpPr>
          <p:cNvPr id="23" name="Textfeld 22"/>
          <p:cNvSpPr txBox="1"/>
          <p:nvPr/>
        </p:nvSpPr>
        <p:spPr>
          <a:xfrm>
            <a:off x="6588224" y="3645024"/>
            <a:ext cx="3169929" cy="338554"/>
          </a:xfrm>
          <a:prstGeom prst="rect">
            <a:avLst/>
          </a:prstGeom>
          <a:noFill/>
        </p:spPr>
        <p:txBody>
          <a:bodyPr wrap="square" rtlCol="0">
            <a:spAutoFit/>
          </a:bodyPr>
          <a:lstStyle/>
          <a:p>
            <a:pPr algn="l" defTabSz="457200">
              <a:buNone/>
            </a:pPr>
            <a:r>
              <a:rPr lang="en-GB" sz="1600" b="0" i="0" dirty="0">
                <a:latin typeface="Arial"/>
                <a:ea typeface="+mn-ea"/>
                <a:cs typeface="Arial"/>
              </a:rPr>
              <a:t>Health/social sciences</a:t>
            </a:r>
          </a:p>
        </p:txBody>
      </p:sp>
      <p:sp>
        <p:nvSpPr>
          <p:cNvPr id="24" name="Textfeld 23"/>
          <p:cNvSpPr txBox="1"/>
          <p:nvPr/>
        </p:nvSpPr>
        <p:spPr>
          <a:xfrm>
            <a:off x="6578199" y="2706488"/>
            <a:ext cx="2783503" cy="338554"/>
          </a:xfrm>
          <a:prstGeom prst="rect">
            <a:avLst/>
          </a:prstGeom>
          <a:noFill/>
        </p:spPr>
        <p:txBody>
          <a:bodyPr wrap="square" rtlCol="0">
            <a:spAutoFit/>
          </a:bodyPr>
          <a:lstStyle/>
          <a:p>
            <a:pPr algn="l" defTabSz="457200">
              <a:buNone/>
            </a:pPr>
            <a:r>
              <a:rPr lang="en-GB" sz="1600" b="0" i="0" dirty="0">
                <a:latin typeface="Arial"/>
                <a:ea typeface="+mn-ea"/>
                <a:cs typeface="Arial"/>
              </a:rPr>
              <a:t>Energy technology</a:t>
            </a:r>
          </a:p>
        </p:txBody>
      </p:sp>
    </p:spTree>
    <p:extLst>
      <p:ext uri="{BB962C8B-B14F-4D97-AF65-F5344CB8AC3E}">
        <p14:creationId xmlns:p14="http://schemas.microsoft.com/office/powerpoint/2010/main" val="3216365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 22" descr="muenchen_stadtteil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136" t="12799" r="11909" b="12779"/>
          <a:stretch/>
        </p:blipFill>
        <p:spPr>
          <a:xfrm>
            <a:off x="-1" y="0"/>
            <a:ext cx="9144001" cy="6858000"/>
          </a:xfrm>
          <a:prstGeom prst="rect">
            <a:avLst/>
          </a:prstGeom>
        </p:spPr>
      </p:pic>
      <p:sp>
        <p:nvSpPr>
          <p:cNvPr id="21" name="Oval 20"/>
          <p:cNvSpPr/>
          <p:nvPr/>
        </p:nvSpPr>
        <p:spPr>
          <a:xfrm>
            <a:off x="4787509" y="3217111"/>
            <a:ext cx="134218" cy="134218"/>
          </a:xfrm>
          <a:prstGeom prst="ellipse">
            <a:avLst/>
          </a:prstGeom>
          <a:solidFill>
            <a:srgbClr val="C72A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ige Legende 14"/>
          <p:cNvSpPr/>
          <p:nvPr/>
        </p:nvSpPr>
        <p:spPr>
          <a:xfrm>
            <a:off x="1972889" y="1915087"/>
            <a:ext cx="2078895" cy="1597860"/>
          </a:xfrm>
          <a:prstGeom prst="wedgeRectCallout">
            <a:avLst>
              <a:gd name="adj1" fmla="val 80227"/>
              <a:gd name="adj2" fmla="val 34158"/>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 </a:t>
            </a:r>
          </a:p>
        </p:txBody>
      </p:sp>
      <p:sp>
        <p:nvSpPr>
          <p:cNvPr id="20" name="Oval 19"/>
          <p:cNvSpPr/>
          <p:nvPr/>
        </p:nvSpPr>
        <p:spPr>
          <a:xfrm>
            <a:off x="5374548" y="3801568"/>
            <a:ext cx="131488" cy="131488"/>
          </a:xfrm>
          <a:prstGeom prst="ellipse">
            <a:avLst/>
          </a:prstGeom>
          <a:solidFill>
            <a:srgbClr val="C72A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Oval 21"/>
          <p:cNvSpPr/>
          <p:nvPr/>
        </p:nvSpPr>
        <p:spPr>
          <a:xfrm>
            <a:off x="2791999" y="4261217"/>
            <a:ext cx="137564" cy="137564"/>
          </a:xfrm>
          <a:prstGeom prst="ellipse">
            <a:avLst/>
          </a:prstGeom>
          <a:solidFill>
            <a:srgbClr val="C72A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echteckige Legende 4"/>
          <p:cNvSpPr/>
          <p:nvPr/>
        </p:nvSpPr>
        <p:spPr>
          <a:xfrm>
            <a:off x="5262862" y="1717244"/>
            <a:ext cx="2200729" cy="1666339"/>
          </a:xfrm>
          <a:prstGeom prst="wedgeRectCallout">
            <a:avLst>
              <a:gd name="adj1" fmla="val -37787"/>
              <a:gd name="adj2" fmla="val 74818"/>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 name="Bild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4224" y="1813419"/>
            <a:ext cx="1958004" cy="1278485"/>
          </a:xfrm>
          <a:prstGeom prst="rect">
            <a:avLst/>
          </a:prstGeom>
        </p:spPr>
      </p:pic>
      <p:sp>
        <p:nvSpPr>
          <p:cNvPr id="7" name="Textfeld 6"/>
          <p:cNvSpPr txBox="1"/>
          <p:nvPr/>
        </p:nvSpPr>
        <p:spPr>
          <a:xfrm>
            <a:off x="5350867" y="3079993"/>
            <a:ext cx="2024717" cy="276999"/>
          </a:xfrm>
          <a:prstGeom prst="rect">
            <a:avLst/>
          </a:prstGeom>
          <a:noFill/>
        </p:spPr>
        <p:txBody>
          <a:bodyPr wrap="square" rtlCol="0">
            <a:spAutoFit/>
          </a:bodyPr>
          <a:lstStyle/>
          <a:p>
            <a:pPr algn="ctr"/>
            <a:r>
              <a:rPr lang="de-DE" sz="1200" dirty="0">
                <a:latin typeface="Arial"/>
                <a:cs typeface="Arial"/>
              </a:rPr>
              <a:t>CAMPUS KARLSTRASSE</a:t>
            </a:r>
          </a:p>
        </p:txBody>
      </p:sp>
      <p:sp>
        <p:nvSpPr>
          <p:cNvPr id="16" name="Textfeld 15"/>
          <p:cNvSpPr txBox="1"/>
          <p:nvPr/>
        </p:nvSpPr>
        <p:spPr>
          <a:xfrm>
            <a:off x="1979712" y="3224009"/>
            <a:ext cx="2108181" cy="276999"/>
          </a:xfrm>
          <a:prstGeom prst="rect">
            <a:avLst/>
          </a:prstGeom>
          <a:noFill/>
        </p:spPr>
        <p:txBody>
          <a:bodyPr wrap="square" rtlCol="0">
            <a:spAutoFit/>
          </a:bodyPr>
          <a:lstStyle/>
          <a:p>
            <a:pPr algn="ctr"/>
            <a:r>
              <a:rPr lang="de-DE" sz="1200" dirty="0">
                <a:latin typeface="Arial"/>
                <a:cs typeface="Arial"/>
              </a:rPr>
              <a:t>CAMPUS LOTHSTRASSE</a:t>
            </a:r>
          </a:p>
        </p:txBody>
      </p:sp>
      <p:pic>
        <p:nvPicPr>
          <p:cNvPr id="8" name="Bild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8875" y="1998275"/>
            <a:ext cx="1857636" cy="1239297"/>
          </a:xfrm>
          <a:prstGeom prst="rect">
            <a:avLst/>
          </a:prstGeom>
        </p:spPr>
      </p:pic>
      <p:sp>
        <p:nvSpPr>
          <p:cNvPr id="19" name="Rechteckige Legende 18"/>
          <p:cNvSpPr/>
          <p:nvPr/>
        </p:nvSpPr>
        <p:spPr>
          <a:xfrm>
            <a:off x="907312" y="4841171"/>
            <a:ext cx="2132571" cy="1673043"/>
          </a:xfrm>
          <a:prstGeom prst="wedgeRectCallout">
            <a:avLst>
              <a:gd name="adj1" fmla="val 38910"/>
              <a:gd name="adj2" fmla="val -75456"/>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extfeld 23"/>
          <p:cNvSpPr txBox="1"/>
          <p:nvPr/>
        </p:nvSpPr>
        <p:spPr>
          <a:xfrm>
            <a:off x="1098995" y="6206000"/>
            <a:ext cx="1802784" cy="276999"/>
          </a:xfrm>
          <a:prstGeom prst="rect">
            <a:avLst/>
          </a:prstGeom>
          <a:noFill/>
        </p:spPr>
        <p:txBody>
          <a:bodyPr wrap="square" rtlCol="0">
            <a:spAutoFit/>
          </a:bodyPr>
          <a:lstStyle/>
          <a:p>
            <a:pPr algn="ctr"/>
            <a:r>
              <a:rPr lang="de-DE" sz="1200" dirty="0">
                <a:latin typeface="Arial"/>
                <a:cs typeface="Arial"/>
              </a:rPr>
              <a:t>CAMPUS PASING</a:t>
            </a:r>
          </a:p>
        </p:txBody>
      </p:sp>
      <p:pic>
        <p:nvPicPr>
          <p:cNvPr id="9" name="Bild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799" y="4953789"/>
            <a:ext cx="1897764" cy="1220996"/>
          </a:xfrm>
          <a:prstGeom prst="rect">
            <a:avLst/>
          </a:prstGeom>
        </p:spPr>
      </p:pic>
      <p:sp>
        <p:nvSpPr>
          <p:cNvPr id="2" name="Textplatzhalter 1"/>
          <p:cNvSpPr>
            <a:spLocks noGrp="1"/>
          </p:cNvSpPr>
          <p:nvPr>
            <p:ph type="body" sz="quarter" idx="11"/>
          </p:nvPr>
        </p:nvSpPr>
        <p:spPr/>
        <p:txBody>
          <a:bodyPr>
            <a:normAutofit fontScale="92500" lnSpcReduction="20000"/>
          </a:bodyPr>
          <a:lstStyle/>
          <a:p>
            <a:r>
              <a:rPr lang="de-DE" dirty="0"/>
              <a:t>THREE CAMPUSES</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spTree>
    <p:extLst>
      <p:ext uri="{BB962C8B-B14F-4D97-AF65-F5344CB8AC3E}">
        <p14:creationId xmlns:p14="http://schemas.microsoft.com/office/powerpoint/2010/main" val="3284361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722313" y="510010"/>
            <a:ext cx="7772400" cy="629813"/>
          </a:xfrm>
          <a:prstGeom prst="rect">
            <a:avLst/>
          </a:prstGeom>
        </p:spPr>
        <p:txBody>
          <a:bodyPr vert="horz" lIns="91440" tIns="45720" rIns="91440" bIns="45720" rtlCol="0" anchor="t">
            <a:no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2700" b="1" dirty="0">
                <a:solidFill>
                  <a:schemeClr val="bg1">
                    <a:lumMod val="50000"/>
                  </a:schemeClr>
                </a:solidFill>
              </a:rPr>
              <a:t>Department FK04- </a:t>
            </a:r>
            <a:r>
              <a:rPr lang="de-DE" sz="2700" b="1" dirty="0" err="1">
                <a:solidFill>
                  <a:schemeClr val="bg1">
                    <a:lumMod val="50000"/>
                  </a:schemeClr>
                </a:solidFill>
              </a:rPr>
              <a:t>Overview</a:t>
            </a:r>
            <a:endParaRPr lang="de-DE" sz="2700" b="1" dirty="0">
              <a:solidFill>
                <a:schemeClr val="bg1">
                  <a:lumMod val="50000"/>
                </a:schemeClr>
              </a:solidFill>
            </a:endParaRPr>
          </a:p>
        </p:txBody>
      </p:sp>
      <p:sp>
        <p:nvSpPr>
          <p:cNvPr id="9" name="Titel 1"/>
          <p:cNvSpPr txBox="1">
            <a:spLocks/>
          </p:cNvSpPr>
          <p:nvPr/>
        </p:nvSpPr>
        <p:spPr>
          <a:xfrm>
            <a:off x="722312" y="955720"/>
            <a:ext cx="8026151" cy="835447"/>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3000" dirty="0">
                <a:solidFill>
                  <a:srgbClr val="DC052D"/>
                </a:solidFill>
              </a:rPr>
              <a:t>Department FK04 </a:t>
            </a:r>
            <a:r>
              <a:rPr lang="de-DE" sz="3000" dirty="0" err="1">
                <a:solidFill>
                  <a:srgbClr val="DC052D"/>
                </a:solidFill>
              </a:rPr>
              <a:t>Structure</a:t>
            </a:r>
            <a:r>
              <a:rPr lang="de-DE" sz="3000" dirty="0">
                <a:solidFill>
                  <a:srgbClr val="DC052D"/>
                </a:solidFill>
              </a:rPr>
              <a:t> in </a:t>
            </a:r>
            <a:r>
              <a:rPr lang="de-DE" sz="3000" dirty="0" err="1">
                <a:solidFill>
                  <a:srgbClr val="DC052D"/>
                </a:solidFill>
              </a:rPr>
              <a:t>Figures</a:t>
            </a:r>
            <a:endParaRPr lang="de-DE" sz="3000" dirty="0">
              <a:solidFill>
                <a:srgbClr val="DC052D"/>
              </a:solidFill>
            </a:endParaRPr>
          </a:p>
        </p:txBody>
      </p:sp>
      <p:sp>
        <p:nvSpPr>
          <p:cNvPr id="6" name="Textfeld 5"/>
          <p:cNvSpPr txBox="1"/>
          <p:nvPr/>
        </p:nvSpPr>
        <p:spPr>
          <a:xfrm>
            <a:off x="1701763" y="2155966"/>
            <a:ext cx="2752191" cy="3785652"/>
          </a:xfrm>
          <a:prstGeom prst="rect">
            <a:avLst/>
          </a:prstGeom>
          <a:noFill/>
        </p:spPr>
        <p:txBody>
          <a:bodyPr wrap="square" rtlCol="0">
            <a:spAutoFit/>
          </a:bodyPr>
          <a:lstStyle/>
          <a:p>
            <a:pPr marL="0" indent="0" algn="l" defTabSz="457200">
              <a:lnSpc>
                <a:spcPts val="3610"/>
              </a:lnSpc>
              <a:buNone/>
            </a:pPr>
            <a:r>
              <a:rPr lang="en-GB" sz="2500" b="1" i="0" dirty="0">
                <a:solidFill>
                  <a:schemeClr val="bg1">
                    <a:lumMod val="50000"/>
                  </a:schemeClr>
                </a:solidFill>
                <a:latin typeface="Arial"/>
                <a:ea typeface="+mn-ea"/>
                <a:cs typeface="Arial"/>
              </a:rPr>
              <a:t> </a:t>
            </a:r>
            <a:r>
              <a:rPr lang="en-GB" sz="2500" b="1" i="0" dirty="0" smtClean="0">
                <a:solidFill>
                  <a:schemeClr val="bg1">
                    <a:lumMod val="50000"/>
                  </a:schemeClr>
                </a:solidFill>
                <a:latin typeface="Arial"/>
                <a:ea typeface="+mn-ea"/>
                <a:cs typeface="Arial"/>
              </a:rPr>
              <a:t>1350</a:t>
            </a:r>
            <a:endParaRPr lang="en-GB" sz="2500" b="1" i="0" dirty="0">
              <a:solidFill>
                <a:schemeClr val="bg1">
                  <a:lumMod val="50000"/>
                </a:schemeClr>
              </a:solidFill>
              <a:latin typeface="Arial"/>
              <a:ea typeface="+mn-ea"/>
              <a:cs typeface="Arial"/>
            </a:endParaRPr>
          </a:p>
          <a:p>
            <a:pPr marL="0" indent="0" algn="l" defTabSz="457200">
              <a:lnSpc>
                <a:spcPts val="3610"/>
              </a:lnSpc>
              <a:buNone/>
            </a:pPr>
            <a:r>
              <a:rPr lang="en-GB" sz="2500" b="1" i="0" dirty="0">
                <a:solidFill>
                  <a:schemeClr val="bg1">
                    <a:lumMod val="50000"/>
                  </a:schemeClr>
                </a:solidFill>
                <a:latin typeface="Arial"/>
                <a:ea typeface="+mn-ea"/>
                <a:cs typeface="Arial"/>
              </a:rPr>
              <a:t>      </a:t>
            </a:r>
            <a:r>
              <a:rPr lang="en-GB" sz="2500" b="1" i="0" dirty="0" smtClean="0">
                <a:solidFill>
                  <a:schemeClr val="bg1">
                    <a:lumMod val="50000"/>
                  </a:schemeClr>
                </a:solidFill>
                <a:latin typeface="Arial"/>
                <a:ea typeface="+mn-ea"/>
                <a:cs typeface="Arial"/>
              </a:rPr>
              <a:t>490</a:t>
            </a:r>
            <a:endParaRPr lang="en-GB" sz="2500" b="1" i="0" dirty="0">
              <a:solidFill>
                <a:schemeClr val="bg1">
                  <a:lumMod val="50000"/>
                </a:schemeClr>
              </a:solidFill>
              <a:latin typeface="Arial"/>
              <a:ea typeface="+mn-ea"/>
              <a:cs typeface="Arial"/>
            </a:endParaRPr>
          </a:p>
          <a:p>
            <a:pPr marL="0" indent="0" algn="l" defTabSz="457200">
              <a:lnSpc>
                <a:spcPts val="3610"/>
              </a:lnSpc>
              <a:buNone/>
            </a:pPr>
            <a:r>
              <a:rPr lang="en-GB" sz="2500" b="1" i="0" dirty="0">
                <a:solidFill>
                  <a:schemeClr val="bg1">
                    <a:lumMod val="50000"/>
                  </a:schemeClr>
                </a:solidFill>
                <a:latin typeface="Arial"/>
                <a:ea typeface="+mn-ea"/>
                <a:cs typeface="Arial"/>
              </a:rPr>
              <a:t>         </a:t>
            </a:r>
            <a:r>
              <a:rPr lang="en-GB" sz="2500" b="1" i="0" dirty="0" smtClean="0">
                <a:solidFill>
                  <a:schemeClr val="bg1">
                    <a:lumMod val="50000"/>
                  </a:schemeClr>
                </a:solidFill>
                <a:latin typeface="Arial"/>
                <a:ea typeface="+mn-ea"/>
                <a:cs typeface="Arial"/>
              </a:rPr>
              <a:t>41</a:t>
            </a:r>
            <a:endParaRPr lang="en-GB" sz="2500" b="1" i="0" dirty="0">
              <a:solidFill>
                <a:schemeClr val="bg1">
                  <a:lumMod val="50000"/>
                </a:schemeClr>
              </a:solidFill>
              <a:latin typeface="Arial"/>
              <a:ea typeface="+mn-ea"/>
              <a:cs typeface="Arial"/>
            </a:endParaRPr>
          </a:p>
          <a:p>
            <a:pPr marL="0" indent="0" algn="l" defTabSz="457200">
              <a:lnSpc>
                <a:spcPts val="3610"/>
              </a:lnSpc>
              <a:buNone/>
            </a:pPr>
            <a:r>
              <a:rPr lang="en-GB" sz="2500" b="1" i="0" dirty="0">
                <a:solidFill>
                  <a:schemeClr val="bg1">
                    <a:lumMod val="50000"/>
                  </a:schemeClr>
                </a:solidFill>
                <a:latin typeface="Arial"/>
                <a:ea typeface="+mn-ea"/>
                <a:cs typeface="Arial"/>
              </a:rPr>
              <a:t>           30</a:t>
            </a:r>
          </a:p>
          <a:p>
            <a:pPr marL="0" indent="0" algn="l" defTabSz="457200">
              <a:lnSpc>
                <a:spcPts val="3610"/>
              </a:lnSpc>
              <a:buNone/>
            </a:pPr>
            <a:r>
              <a:rPr lang="en-GB" sz="2500" b="1" i="0" dirty="0">
                <a:solidFill>
                  <a:schemeClr val="bg1">
                    <a:lumMod val="50000"/>
                  </a:schemeClr>
                </a:solidFill>
                <a:latin typeface="Arial"/>
                <a:ea typeface="+mn-ea"/>
                <a:cs typeface="Arial"/>
              </a:rPr>
              <a:t>             50</a:t>
            </a:r>
          </a:p>
          <a:p>
            <a:pPr marL="0" indent="0" algn="l" defTabSz="457200">
              <a:lnSpc>
                <a:spcPts val="3610"/>
              </a:lnSpc>
              <a:buNone/>
            </a:pPr>
            <a:r>
              <a:rPr lang="en-GB" sz="2500" b="1" i="0" dirty="0">
                <a:solidFill>
                  <a:schemeClr val="bg1">
                    <a:lumMod val="50000"/>
                  </a:schemeClr>
                </a:solidFill>
                <a:latin typeface="Arial"/>
                <a:ea typeface="+mn-ea"/>
                <a:cs typeface="Arial"/>
              </a:rPr>
              <a:t>               </a:t>
            </a:r>
            <a:r>
              <a:rPr lang="en-GB" sz="2500" b="1" i="0" dirty="0" smtClean="0">
                <a:solidFill>
                  <a:schemeClr val="bg1">
                    <a:lumMod val="50000"/>
                  </a:schemeClr>
                </a:solidFill>
                <a:latin typeface="Arial"/>
                <a:ea typeface="+mn-ea"/>
                <a:cs typeface="Arial"/>
              </a:rPr>
              <a:t>36</a:t>
            </a:r>
            <a:endParaRPr lang="en-GB" sz="2500" b="1" i="0" dirty="0">
              <a:solidFill>
                <a:schemeClr val="bg1">
                  <a:lumMod val="50000"/>
                </a:schemeClr>
              </a:solidFill>
              <a:latin typeface="Arial"/>
              <a:ea typeface="+mn-ea"/>
              <a:cs typeface="Arial"/>
            </a:endParaRPr>
          </a:p>
          <a:p>
            <a:pPr marL="0" indent="0" algn="l" defTabSz="457200">
              <a:lnSpc>
                <a:spcPts val="3610"/>
              </a:lnSpc>
              <a:buNone/>
            </a:pPr>
            <a:r>
              <a:rPr lang="en-GB" sz="2500" b="1" i="0" dirty="0">
                <a:solidFill>
                  <a:schemeClr val="bg1">
                    <a:lumMod val="50000"/>
                  </a:schemeClr>
                </a:solidFill>
                <a:latin typeface="Arial"/>
                <a:ea typeface="+mn-ea"/>
                <a:cs typeface="Arial"/>
              </a:rPr>
              <a:t>                  3</a:t>
            </a:r>
            <a:endParaRPr lang="en-GB" sz="2500" b="1" dirty="0">
              <a:solidFill>
                <a:schemeClr val="bg1">
                  <a:lumMod val="50000"/>
                </a:schemeClr>
              </a:solidFill>
              <a:latin typeface="Arial"/>
              <a:cs typeface="Arial"/>
            </a:endParaRPr>
          </a:p>
          <a:p>
            <a:pPr marL="0" indent="0" algn="l" defTabSz="457200">
              <a:lnSpc>
                <a:spcPts val="3610"/>
              </a:lnSpc>
              <a:buNone/>
            </a:pPr>
            <a:r>
              <a:rPr lang="en-GB" sz="2500" b="1" i="0" dirty="0">
                <a:solidFill>
                  <a:schemeClr val="bg1">
                    <a:lumMod val="50000"/>
                  </a:schemeClr>
                </a:solidFill>
                <a:latin typeface="Arial"/>
                <a:ea typeface="+mn-ea"/>
                <a:cs typeface="Arial"/>
              </a:rPr>
              <a:t>		</a:t>
            </a:r>
            <a:r>
              <a:rPr lang="en-GB" sz="2500" b="1" i="0" dirty="0" smtClean="0">
                <a:solidFill>
                  <a:schemeClr val="bg1">
                    <a:lumMod val="50000"/>
                  </a:schemeClr>
                </a:solidFill>
                <a:latin typeface="Arial"/>
                <a:ea typeface="+mn-ea"/>
                <a:cs typeface="Arial"/>
              </a:rPr>
              <a:t>	    3</a:t>
            </a:r>
            <a:endParaRPr lang="en-GB" sz="2500" b="1" i="0" dirty="0">
              <a:solidFill>
                <a:schemeClr val="bg1">
                  <a:lumMod val="50000"/>
                </a:schemeClr>
              </a:solidFill>
              <a:latin typeface="Arial"/>
              <a:ea typeface="+mn-ea"/>
              <a:cs typeface="Arial"/>
            </a:endParaRPr>
          </a:p>
        </p:txBody>
      </p:sp>
      <p:sp>
        <p:nvSpPr>
          <p:cNvPr id="7" name="Textfeld 6"/>
          <p:cNvSpPr txBox="1"/>
          <p:nvPr/>
        </p:nvSpPr>
        <p:spPr>
          <a:xfrm>
            <a:off x="3277263" y="2130615"/>
            <a:ext cx="5901121" cy="3785652"/>
          </a:xfrm>
          <a:prstGeom prst="rect">
            <a:avLst/>
          </a:prstGeom>
          <a:noFill/>
        </p:spPr>
        <p:txBody>
          <a:bodyPr wrap="square" rtlCol="0">
            <a:spAutoFit/>
          </a:bodyPr>
          <a:lstStyle/>
          <a:p>
            <a:pPr marL="0" indent="0" algn="l" defTabSz="457200">
              <a:lnSpc>
                <a:spcPts val="3610"/>
              </a:lnSpc>
              <a:buNone/>
            </a:pPr>
            <a:r>
              <a:rPr lang="en-GB" b="0" i="0" dirty="0">
                <a:latin typeface="Arial"/>
                <a:cs typeface="Arial"/>
              </a:rPr>
              <a:t>Students</a:t>
            </a:r>
          </a:p>
          <a:p>
            <a:pPr marL="0" indent="0" algn="l" defTabSz="457200">
              <a:lnSpc>
                <a:spcPts val="3610"/>
              </a:lnSpc>
              <a:buNone/>
            </a:pPr>
            <a:r>
              <a:rPr lang="en-GB" b="0" i="0" dirty="0">
                <a:latin typeface="Arial"/>
                <a:cs typeface="Arial"/>
              </a:rPr>
              <a:t>  </a:t>
            </a:r>
            <a:r>
              <a:rPr lang="en-GB" dirty="0">
                <a:latin typeface="Arial"/>
                <a:cs typeface="Arial"/>
              </a:rPr>
              <a:t>freshman/year</a:t>
            </a:r>
            <a:endParaRPr lang="en-GB" b="0" i="0" dirty="0">
              <a:latin typeface="Arial"/>
              <a:cs typeface="Arial"/>
            </a:endParaRPr>
          </a:p>
          <a:p>
            <a:pPr marL="0" indent="0" algn="l" defTabSz="457200">
              <a:lnSpc>
                <a:spcPts val="3610"/>
              </a:lnSpc>
              <a:buNone/>
            </a:pPr>
            <a:r>
              <a:rPr lang="en-GB" b="0" i="0" dirty="0">
                <a:latin typeface="Arial"/>
                <a:cs typeface="Arial"/>
              </a:rPr>
              <a:t>      </a:t>
            </a:r>
            <a:r>
              <a:rPr lang="en-GB" dirty="0">
                <a:latin typeface="Arial"/>
                <a:cs typeface="Arial"/>
              </a:rPr>
              <a:t>fulltime professors</a:t>
            </a:r>
            <a:endParaRPr lang="en-GB" b="0" i="0" dirty="0">
              <a:latin typeface="Arial"/>
              <a:cs typeface="Arial"/>
            </a:endParaRPr>
          </a:p>
          <a:p>
            <a:pPr marL="0" indent="0" algn="l" defTabSz="457200">
              <a:lnSpc>
                <a:spcPts val="3610"/>
              </a:lnSpc>
              <a:buNone/>
            </a:pPr>
            <a:r>
              <a:rPr lang="en-GB" b="0" i="0" dirty="0">
                <a:latin typeface="Arial"/>
                <a:cs typeface="Arial"/>
              </a:rPr>
              <a:t>        </a:t>
            </a:r>
            <a:r>
              <a:rPr lang="en-GB" dirty="0">
                <a:latin typeface="Arial"/>
                <a:cs typeface="Arial"/>
              </a:rPr>
              <a:t>other employees (lab and admin)</a:t>
            </a:r>
            <a:endParaRPr lang="en-GB" b="0" i="0" dirty="0">
              <a:latin typeface="Arial"/>
              <a:cs typeface="Arial"/>
            </a:endParaRPr>
          </a:p>
          <a:p>
            <a:pPr marL="0" indent="0" algn="l" defTabSz="457200">
              <a:lnSpc>
                <a:spcPts val="3610"/>
              </a:lnSpc>
              <a:buNone/>
            </a:pPr>
            <a:r>
              <a:rPr lang="en-GB" b="0" i="0" baseline="0" dirty="0">
                <a:latin typeface="Arial"/>
                <a:cs typeface="Arial"/>
              </a:rPr>
              <a:t>          visiting lecturers</a:t>
            </a:r>
            <a:r>
              <a:rPr lang="en-GB" b="0" i="0" dirty="0">
                <a:latin typeface="Arial"/>
                <a:cs typeface="Arial"/>
              </a:rPr>
              <a:t> (about 30 each semester)</a:t>
            </a:r>
            <a:endParaRPr lang="en-GB" b="0" i="0" baseline="0" dirty="0">
              <a:latin typeface="Arial"/>
              <a:cs typeface="Arial"/>
            </a:endParaRPr>
          </a:p>
          <a:p>
            <a:pPr marL="0" indent="0" algn="l" defTabSz="457200">
              <a:lnSpc>
                <a:spcPts val="3610"/>
              </a:lnSpc>
              <a:buNone/>
            </a:pPr>
            <a:r>
              <a:rPr lang="en-GB" b="0" i="0" baseline="0" dirty="0">
                <a:latin typeface="Arial"/>
                <a:cs typeface="Arial"/>
              </a:rPr>
              <a:t>            </a:t>
            </a:r>
            <a:r>
              <a:rPr lang="en-GB" dirty="0">
                <a:latin typeface="Arial"/>
                <a:cs typeface="Arial"/>
              </a:rPr>
              <a:t>laboratory facilities for teaching and research</a:t>
            </a:r>
            <a:endParaRPr lang="en-GB" b="0" i="0" baseline="0" dirty="0">
              <a:latin typeface="Arial"/>
              <a:cs typeface="Arial"/>
            </a:endParaRPr>
          </a:p>
          <a:p>
            <a:pPr marL="0" indent="0" algn="l" defTabSz="457200">
              <a:lnSpc>
                <a:spcPts val="3610"/>
              </a:lnSpc>
              <a:buNone/>
            </a:pPr>
            <a:r>
              <a:rPr lang="en-GB" b="0" i="0" baseline="0" dirty="0">
                <a:latin typeface="Arial"/>
                <a:cs typeface="Arial"/>
              </a:rPr>
              <a:t>               </a:t>
            </a:r>
            <a:r>
              <a:rPr lang="en-GB" dirty="0">
                <a:latin typeface="Arial"/>
                <a:cs typeface="Arial"/>
              </a:rPr>
              <a:t>Bachelor Programs</a:t>
            </a:r>
            <a:endParaRPr lang="en-GB" b="0" i="0" baseline="0" dirty="0">
              <a:latin typeface="Arial"/>
              <a:cs typeface="Arial"/>
            </a:endParaRPr>
          </a:p>
          <a:p>
            <a:pPr marL="0" indent="0" algn="l" defTabSz="457200">
              <a:lnSpc>
                <a:spcPts val="3610"/>
              </a:lnSpc>
              <a:buNone/>
            </a:pPr>
            <a:r>
              <a:rPr lang="en-GB" b="0" i="0" baseline="0" dirty="0">
                <a:latin typeface="Arial"/>
                <a:cs typeface="Arial"/>
              </a:rPr>
              <a:t>   </a:t>
            </a:r>
            <a:r>
              <a:rPr lang="en-GB" b="0" i="0" baseline="0" dirty="0" smtClean="0">
                <a:latin typeface="Arial"/>
                <a:cs typeface="Arial"/>
              </a:rPr>
              <a:t>              </a:t>
            </a:r>
            <a:r>
              <a:rPr lang="en-GB" b="0" i="0" baseline="0" dirty="0">
                <a:latin typeface="Arial"/>
                <a:cs typeface="Arial"/>
              </a:rPr>
              <a:t>Master Programs</a:t>
            </a:r>
          </a:p>
        </p:txBody>
      </p:sp>
    </p:spTree>
    <p:extLst>
      <p:ext uri="{BB962C8B-B14F-4D97-AF65-F5344CB8AC3E}">
        <p14:creationId xmlns:p14="http://schemas.microsoft.com/office/powerpoint/2010/main" val="151036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685348" y="786042"/>
            <a:ext cx="7772400" cy="477838"/>
          </a:xfrm>
          <a:noFill/>
        </p:spPr>
        <p:txBody>
          <a:bodyPr>
            <a:normAutofit fontScale="92500" lnSpcReduction="20000"/>
          </a:bodyPr>
          <a:lstStyle/>
          <a:p>
            <a:r>
              <a:rPr lang="de-DE" dirty="0">
                <a:solidFill>
                  <a:srgbClr val="D70028"/>
                </a:solidFill>
              </a:rPr>
              <a:t>STRUCTURE</a:t>
            </a:r>
          </a:p>
        </p:txBody>
      </p:sp>
      <p:sp>
        <p:nvSpPr>
          <p:cNvPr id="3" name="Textplatzhalter 2"/>
          <p:cNvSpPr>
            <a:spLocks noGrp="1"/>
          </p:cNvSpPr>
          <p:nvPr>
            <p:ph type="body" sz="quarter" idx="13"/>
          </p:nvPr>
        </p:nvSpPr>
        <p:spPr>
          <a:xfrm>
            <a:off x="720272" y="249368"/>
            <a:ext cx="7772400" cy="477838"/>
          </a:xfrm>
        </p:spPr>
        <p:txBody>
          <a:bodyPr>
            <a:normAutofit fontScale="92500" lnSpcReduction="20000"/>
          </a:bodyPr>
          <a:lstStyle/>
          <a:p>
            <a:r>
              <a:rPr lang="de-DE" dirty="0"/>
              <a:t>Bachelor- </a:t>
            </a:r>
            <a:r>
              <a:rPr lang="de-DE" dirty="0" err="1"/>
              <a:t>and</a:t>
            </a:r>
            <a:r>
              <a:rPr lang="de-DE" dirty="0"/>
              <a:t> Masterprograms</a:t>
            </a:r>
          </a:p>
        </p:txBody>
      </p:sp>
      <p:sp>
        <p:nvSpPr>
          <p:cNvPr id="4" name="Rectangle 6"/>
          <p:cNvSpPr txBox="1">
            <a:spLocks noChangeArrowheads="1"/>
          </p:cNvSpPr>
          <p:nvPr/>
        </p:nvSpPr>
        <p:spPr>
          <a:xfrm>
            <a:off x="-2916832" y="3140968"/>
            <a:ext cx="3538736" cy="2520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altLang="de-DE" sz="1600" dirty="0">
              <a:solidFill>
                <a:schemeClr val="bg1"/>
              </a:solidFill>
              <a:latin typeface="Arial" panose="020B0604020202020204" pitchFamily="34" charset="0"/>
              <a:ea typeface="ＭＳ Ｐゴシック" pitchFamily="34" charset="-128"/>
              <a:cs typeface="Arial" panose="020B0604020202020204" pitchFamily="34" charset="0"/>
            </a:endParaRPr>
          </a:p>
        </p:txBody>
      </p:sp>
      <p:sp>
        <p:nvSpPr>
          <p:cNvPr id="315" name="Line 127"/>
          <p:cNvSpPr>
            <a:spLocks noChangeShapeType="1"/>
          </p:cNvSpPr>
          <p:nvPr/>
        </p:nvSpPr>
        <p:spPr bwMode="auto">
          <a:xfrm flipV="1">
            <a:off x="4298504" y="3728989"/>
            <a:ext cx="0" cy="579437"/>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grpSp>
        <p:nvGrpSpPr>
          <p:cNvPr id="316" name="Gruppieren 8"/>
          <p:cNvGrpSpPr>
            <a:grpSpLocks/>
          </p:cNvGrpSpPr>
          <p:nvPr/>
        </p:nvGrpSpPr>
        <p:grpSpPr bwMode="auto">
          <a:xfrm>
            <a:off x="266254" y="3665489"/>
            <a:ext cx="2930525" cy="3032125"/>
            <a:chOff x="223838" y="3052763"/>
            <a:chExt cx="2930590" cy="3032793"/>
          </a:xfrm>
        </p:grpSpPr>
        <p:sp>
          <p:nvSpPr>
            <p:cNvPr id="317" name="Line 127"/>
            <p:cNvSpPr>
              <a:spLocks noChangeShapeType="1"/>
            </p:cNvSpPr>
            <p:nvPr/>
          </p:nvSpPr>
          <p:spPr bwMode="auto">
            <a:xfrm flipV="1">
              <a:off x="1334552" y="3052763"/>
              <a:ext cx="0" cy="579438"/>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grpSp>
          <p:nvGrpSpPr>
            <p:cNvPr id="318" name="Gruppieren 1"/>
            <p:cNvGrpSpPr>
              <a:grpSpLocks/>
            </p:cNvGrpSpPr>
            <p:nvPr/>
          </p:nvGrpSpPr>
          <p:grpSpPr bwMode="auto">
            <a:xfrm>
              <a:off x="547689" y="3478666"/>
              <a:ext cx="1582053" cy="2278744"/>
              <a:chOff x="547688" y="3478666"/>
              <a:chExt cx="2478087" cy="2278744"/>
            </a:xfrm>
          </p:grpSpPr>
          <p:sp>
            <p:nvSpPr>
              <p:cNvPr id="343" name="Rectangle 33"/>
              <p:cNvSpPr>
                <a:spLocks noChangeArrowheads="1"/>
              </p:cNvSpPr>
              <p:nvPr/>
            </p:nvSpPr>
            <p:spPr bwMode="auto">
              <a:xfrm>
                <a:off x="547688" y="3478666"/>
                <a:ext cx="2478087"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44" name="Rectangle 56"/>
              <p:cNvSpPr>
                <a:spLocks noChangeArrowheads="1"/>
              </p:cNvSpPr>
              <p:nvPr/>
            </p:nvSpPr>
            <p:spPr bwMode="auto">
              <a:xfrm>
                <a:off x="547688" y="5443991"/>
                <a:ext cx="2478087"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45" name="Rectangle 59"/>
              <p:cNvSpPr>
                <a:spLocks noChangeArrowheads="1"/>
              </p:cNvSpPr>
              <p:nvPr/>
            </p:nvSpPr>
            <p:spPr bwMode="auto">
              <a:xfrm>
                <a:off x="547688" y="3805691"/>
                <a:ext cx="2478087"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46" name="Rectangle 62"/>
              <p:cNvSpPr>
                <a:spLocks noChangeArrowheads="1"/>
              </p:cNvSpPr>
              <p:nvPr/>
            </p:nvSpPr>
            <p:spPr bwMode="auto">
              <a:xfrm>
                <a:off x="547688" y="4132716"/>
                <a:ext cx="2478087"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47" name="Rectangle 65"/>
              <p:cNvSpPr>
                <a:spLocks noChangeArrowheads="1"/>
              </p:cNvSpPr>
              <p:nvPr/>
            </p:nvSpPr>
            <p:spPr bwMode="auto">
              <a:xfrm>
                <a:off x="547688" y="4461329"/>
                <a:ext cx="2478087"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48" name="Rectangle 68"/>
              <p:cNvSpPr>
                <a:spLocks noChangeArrowheads="1"/>
              </p:cNvSpPr>
              <p:nvPr/>
            </p:nvSpPr>
            <p:spPr bwMode="auto">
              <a:xfrm>
                <a:off x="547688" y="4788354"/>
                <a:ext cx="2478087"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49" name="Rectangle 71"/>
              <p:cNvSpPr>
                <a:spLocks noChangeArrowheads="1"/>
              </p:cNvSpPr>
              <p:nvPr/>
            </p:nvSpPr>
            <p:spPr bwMode="auto">
              <a:xfrm>
                <a:off x="547688" y="5115379"/>
                <a:ext cx="2478087"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grpSp>
        <p:sp>
          <p:nvSpPr>
            <p:cNvPr id="319" name="Rectangle 11"/>
            <p:cNvSpPr>
              <a:spLocks noChangeArrowheads="1"/>
            </p:cNvSpPr>
            <p:nvPr/>
          </p:nvSpPr>
          <p:spPr bwMode="auto">
            <a:xfrm>
              <a:off x="223838" y="5443991"/>
              <a:ext cx="295275"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20" name="Rectangle 15"/>
            <p:cNvSpPr>
              <a:spLocks noChangeArrowheads="1"/>
            </p:cNvSpPr>
            <p:nvPr/>
          </p:nvSpPr>
          <p:spPr bwMode="auto">
            <a:xfrm>
              <a:off x="223838" y="3478666"/>
              <a:ext cx="295275"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21" name="Rectangle 18"/>
            <p:cNvSpPr>
              <a:spLocks noChangeArrowheads="1"/>
            </p:cNvSpPr>
            <p:nvPr/>
          </p:nvSpPr>
          <p:spPr bwMode="auto">
            <a:xfrm>
              <a:off x="223838" y="3805691"/>
              <a:ext cx="295275"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22" name="Rectangle 21"/>
            <p:cNvSpPr>
              <a:spLocks noChangeArrowheads="1"/>
            </p:cNvSpPr>
            <p:nvPr/>
          </p:nvSpPr>
          <p:spPr bwMode="auto">
            <a:xfrm>
              <a:off x="223838" y="4132716"/>
              <a:ext cx="295275"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23" name="Rectangle 24"/>
            <p:cNvSpPr>
              <a:spLocks noChangeArrowheads="1"/>
            </p:cNvSpPr>
            <p:nvPr/>
          </p:nvSpPr>
          <p:spPr bwMode="auto">
            <a:xfrm>
              <a:off x="223838" y="4461329"/>
              <a:ext cx="295275"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24" name="Rectangle 27"/>
            <p:cNvSpPr>
              <a:spLocks noChangeArrowheads="1"/>
            </p:cNvSpPr>
            <p:nvPr/>
          </p:nvSpPr>
          <p:spPr bwMode="auto">
            <a:xfrm>
              <a:off x="223838" y="4788354"/>
              <a:ext cx="295275"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25" name="Rectangle 30"/>
            <p:cNvSpPr>
              <a:spLocks noChangeArrowheads="1"/>
            </p:cNvSpPr>
            <p:nvPr/>
          </p:nvSpPr>
          <p:spPr bwMode="auto">
            <a:xfrm>
              <a:off x="223838" y="5115379"/>
              <a:ext cx="295275"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26" name="Text Box 89"/>
            <p:cNvSpPr txBox="1">
              <a:spLocks noChangeArrowheads="1"/>
            </p:cNvSpPr>
            <p:nvPr/>
          </p:nvSpPr>
          <p:spPr bwMode="auto">
            <a:xfrm>
              <a:off x="716859" y="5794016"/>
              <a:ext cx="1228986" cy="291540"/>
            </a:xfrm>
            <a:prstGeom prst="rect">
              <a:avLst/>
            </a:prstGeom>
            <a:solidFill>
              <a:srgbClr val="FFFF66"/>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Bachelor</a:t>
              </a:r>
              <a:r>
                <a:rPr lang="de-DE" altLang="de-DE" sz="1800">
                  <a:solidFill>
                    <a:srgbClr val="FFFFFF"/>
                  </a:solidFill>
                </a:rPr>
                <a:t> </a:t>
              </a:r>
              <a:r>
                <a:rPr lang="de-DE" altLang="de-DE" sz="1800">
                  <a:solidFill>
                    <a:srgbClr val="000000"/>
                  </a:solidFill>
                </a:rPr>
                <a:t>EI</a:t>
              </a:r>
            </a:p>
          </p:txBody>
        </p:sp>
        <p:sp>
          <p:nvSpPr>
            <p:cNvPr id="327" name="Text Box 12"/>
            <p:cNvSpPr txBox="1">
              <a:spLocks noChangeArrowheads="1"/>
            </p:cNvSpPr>
            <p:nvPr/>
          </p:nvSpPr>
          <p:spPr bwMode="auto">
            <a:xfrm>
              <a:off x="313773" y="5478463"/>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a:t>
              </a:r>
            </a:p>
          </p:txBody>
        </p:sp>
        <p:sp>
          <p:nvSpPr>
            <p:cNvPr id="328" name="Text Box 16"/>
            <p:cNvSpPr txBox="1">
              <a:spLocks noChangeArrowheads="1"/>
            </p:cNvSpPr>
            <p:nvPr/>
          </p:nvSpPr>
          <p:spPr bwMode="auto">
            <a:xfrm>
              <a:off x="313773" y="3513138"/>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7</a:t>
              </a:r>
            </a:p>
          </p:txBody>
        </p:sp>
        <p:sp>
          <p:nvSpPr>
            <p:cNvPr id="329" name="Text Box 19"/>
            <p:cNvSpPr txBox="1">
              <a:spLocks noChangeArrowheads="1"/>
            </p:cNvSpPr>
            <p:nvPr/>
          </p:nvSpPr>
          <p:spPr bwMode="auto">
            <a:xfrm>
              <a:off x="313773" y="3840163"/>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6</a:t>
              </a:r>
            </a:p>
          </p:txBody>
        </p:sp>
        <p:sp>
          <p:nvSpPr>
            <p:cNvPr id="330" name="Text Box 22"/>
            <p:cNvSpPr txBox="1">
              <a:spLocks noChangeArrowheads="1"/>
            </p:cNvSpPr>
            <p:nvPr/>
          </p:nvSpPr>
          <p:spPr bwMode="auto">
            <a:xfrm>
              <a:off x="313773" y="4167188"/>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dirty="0">
                  <a:solidFill>
                    <a:srgbClr val="000000"/>
                  </a:solidFill>
                </a:rPr>
                <a:t>5</a:t>
              </a:r>
            </a:p>
          </p:txBody>
        </p:sp>
        <p:sp>
          <p:nvSpPr>
            <p:cNvPr id="331" name="Text Box 25"/>
            <p:cNvSpPr txBox="1">
              <a:spLocks noChangeArrowheads="1"/>
            </p:cNvSpPr>
            <p:nvPr/>
          </p:nvSpPr>
          <p:spPr bwMode="auto">
            <a:xfrm>
              <a:off x="313773" y="4495801"/>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4</a:t>
              </a:r>
            </a:p>
          </p:txBody>
        </p:sp>
        <p:sp>
          <p:nvSpPr>
            <p:cNvPr id="332" name="Text Box 28"/>
            <p:cNvSpPr txBox="1">
              <a:spLocks noChangeArrowheads="1"/>
            </p:cNvSpPr>
            <p:nvPr/>
          </p:nvSpPr>
          <p:spPr bwMode="auto">
            <a:xfrm>
              <a:off x="313773" y="4822826"/>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3</a:t>
              </a:r>
            </a:p>
          </p:txBody>
        </p:sp>
        <p:sp>
          <p:nvSpPr>
            <p:cNvPr id="333" name="Text Box 31"/>
            <p:cNvSpPr txBox="1">
              <a:spLocks noChangeArrowheads="1"/>
            </p:cNvSpPr>
            <p:nvPr/>
          </p:nvSpPr>
          <p:spPr bwMode="auto">
            <a:xfrm>
              <a:off x="313773" y="5149851"/>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2</a:t>
              </a:r>
            </a:p>
          </p:txBody>
        </p:sp>
        <p:sp>
          <p:nvSpPr>
            <p:cNvPr id="334" name="Text Box 34"/>
            <p:cNvSpPr txBox="1">
              <a:spLocks noChangeArrowheads="1"/>
            </p:cNvSpPr>
            <p:nvPr/>
          </p:nvSpPr>
          <p:spPr bwMode="auto">
            <a:xfrm>
              <a:off x="546107" y="3522767"/>
              <a:ext cx="1570073" cy="400138"/>
            </a:xfrm>
            <a:prstGeom prst="rect">
              <a:avLst/>
            </a:prstGeom>
            <a:noFill/>
            <a:ln w="9525" cap="sq">
              <a:solidFill>
                <a:schemeClr val="bg2"/>
              </a:solidFill>
              <a:miter lim="800000"/>
              <a:headEnd type="none" w="sm" len="sm"/>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 bachelor thesis</a:t>
              </a:r>
            </a:p>
            <a:p>
              <a:pPr algn="ctr" eaLnBrk="1" hangingPunct="1">
                <a:spcBef>
                  <a:spcPct val="0"/>
                </a:spcBef>
                <a:buClrTx/>
                <a:buFontTx/>
                <a:buNone/>
              </a:pPr>
              <a:r>
                <a:rPr lang="de-DE" altLang="de-DE" sz="1600">
                  <a:solidFill>
                    <a:srgbClr val="000000"/>
                  </a:solidFill>
                </a:rPr>
                <a:t>.</a:t>
              </a:r>
            </a:p>
          </p:txBody>
        </p:sp>
        <p:sp>
          <p:nvSpPr>
            <p:cNvPr id="335" name="Text Box 60"/>
            <p:cNvSpPr txBox="1">
              <a:spLocks noChangeArrowheads="1"/>
            </p:cNvSpPr>
            <p:nvPr/>
          </p:nvSpPr>
          <p:spPr bwMode="auto">
            <a:xfrm>
              <a:off x="598496" y="3849864"/>
              <a:ext cx="1390681" cy="400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dirty="0">
                  <a:solidFill>
                    <a:srgbClr val="000000"/>
                  </a:solidFill>
                </a:rPr>
                <a:t>courses (main studies)</a:t>
              </a:r>
            </a:p>
            <a:p>
              <a:pPr algn="ctr" eaLnBrk="1" hangingPunct="1">
                <a:spcBef>
                  <a:spcPct val="0"/>
                </a:spcBef>
                <a:buClrTx/>
                <a:buFontTx/>
                <a:buNone/>
              </a:pPr>
              <a:endParaRPr lang="de-DE" altLang="de-DE" sz="1600" dirty="0">
                <a:solidFill>
                  <a:srgbClr val="000000"/>
                </a:solidFill>
              </a:endParaRPr>
            </a:p>
          </p:txBody>
        </p:sp>
        <p:sp>
          <p:nvSpPr>
            <p:cNvPr id="336" name="Text Box 63"/>
            <p:cNvSpPr txBox="1">
              <a:spLocks noChangeArrowheads="1"/>
            </p:cNvSpPr>
            <p:nvPr/>
          </p:nvSpPr>
          <p:spPr bwMode="auto">
            <a:xfrm>
              <a:off x="540846" y="4176961"/>
              <a:ext cx="1580596" cy="4078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50" b="1" i="1" dirty="0">
                  <a:solidFill>
                    <a:srgbClr val="FF0000"/>
                  </a:solidFill>
                </a:rPr>
                <a:t>industrial training period</a:t>
              </a:r>
            </a:p>
            <a:p>
              <a:pPr algn="ctr" eaLnBrk="1" hangingPunct="1">
                <a:spcBef>
                  <a:spcPct val="0"/>
                </a:spcBef>
                <a:buClrTx/>
                <a:buFontTx/>
                <a:buNone/>
              </a:pPr>
              <a:endParaRPr lang="de-DE" altLang="de-DE" sz="1600" dirty="0">
                <a:solidFill>
                  <a:srgbClr val="000000"/>
                </a:solidFill>
              </a:endParaRPr>
            </a:p>
          </p:txBody>
        </p:sp>
        <p:sp>
          <p:nvSpPr>
            <p:cNvPr id="337" name="Text Box 66"/>
            <p:cNvSpPr txBox="1">
              <a:spLocks noChangeArrowheads="1"/>
            </p:cNvSpPr>
            <p:nvPr/>
          </p:nvSpPr>
          <p:spPr bwMode="auto">
            <a:xfrm>
              <a:off x="620722" y="4505645"/>
              <a:ext cx="1419256" cy="1540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338" name="Text Box 123"/>
            <p:cNvSpPr txBox="1">
              <a:spLocks noChangeArrowheads="1"/>
            </p:cNvSpPr>
            <p:nvPr/>
          </p:nvSpPr>
          <p:spPr bwMode="auto">
            <a:xfrm>
              <a:off x="2130467" y="4989940"/>
              <a:ext cx="1023961" cy="190542"/>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intermediate </a:t>
              </a:r>
              <a:r>
                <a:rPr lang="de-DE" altLang="de-DE" sz="1000" dirty="0" err="1">
                  <a:solidFill>
                    <a:srgbClr val="FFFFFF"/>
                  </a:solidFill>
                </a:rPr>
                <a:t>test</a:t>
              </a:r>
              <a:endParaRPr lang="de-DE" altLang="de-DE" sz="1000" dirty="0">
                <a:solidFill>
                  <a:srgbClr val="FFFFFF"/>
                </a:solidFill>
              </a:endParaRPr>
            </a:p>
          </p:txBody>
        </p:sp>
        <p:sp>
          <p:nvSpPr>
            <p:cNvPr id="339" name="Text Box 124"/>
            <p:cNvSpPr txBox="1">
              <a:spLocks noChangeArrowheads="1"/>
            </p:cNvSpPr>
            <p:nvPr/>
          </p:nvSpPr>
          <p:spPr bwMode="auto">
            <a:xfrm>
              <a:off x="2130467" y="4334157"/>
              <a:ext cx="1023961" cy="190542"/>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 </a:t>
              </a:r>
              <a:r>
                <a:rPr lang="de-DE" altLang="de-DE" sz="1000" dirty="0" err="1">
                  <a:solidFill>
                    <a:srgbClr val="FFFFFF"/>
                  </a:solidFill>
                </a:rPr>
                <a:t>preliminary</a:t>
              </a:r>
              <a:r>
                <a:rPr lang="de-DE" altLang="de-DE" sz="1000" dirty="0">
                  <a:solidFill>
                    <a:srgbClr val="FFFFFF"/>
                  </a:solidFill>
                </a:rPr>
                <a:t> </a:t>
              </a:r>
              <a:r>
                <a:rPr lang="de-DE" altLang="de-DE" sz="1000" dirty="0" err="1">
                  <a:solidFill>
                    <a:srgbClr val="FFFFFF"/>
                  </a:solidFill>
                </a:rPr>
                <a:t>test</a:t>
              </a:r>
              <a:endParaRPr lang="de-DE" altLang="de-DE" sz="1000" dirty="0">
                <a:solidFill>
                  <a:srgbClr val="FFFFFF"/>
                </a:solidFill>
              </a:endParaRPr>
            </a:p>
          </p:txBody>
        </p:sp>
        <p:sp>
          <p:nvSpPr>
            <p:cNvPr id="340" name="AutoShape 125"/>
            <p:cNvSpPr>
              <a:spLocks/>
            </p:cNvSpPr>
            <p:nvPr/>
          </p:nvSpPr>
          <p:spPr bwMode="auto">
            <a:xfrm>
              <a:off x="2180615" y="3625938"/>
              <a:ext cx="204374" cy="364948"/>
            </a:xfrm>
            <a:prstGeom prst="rightBrace">
              <a:avLst>
                <a:gd name="adj1" fmla="val 59523"/>
                <a:gd name="adj2" fmla="val 50000"/>
              </a:avLst>
            </a:prstGeom>
            <a:noFill/>
            <a:ln w="9525" cap="sq">
              <a:solidFill>
                <a:schemeClr val="bg2"/>
              </a:solidFill>
              <a:round/>
              <a:headEnd type="none" w="sm" len="sm"/>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341" name="Text Box 126"/>
            <p:cNvSpPr txBox="1">
              <a:spLocks noChangeArrowheads="1"/>
            </p:cNvSpPr>
            <p:nvPr/>
          </p:nvSpPr>
          <p:spPr bwMode="auto">
            <a:xfrm>
              <a:off x="2306027" y="3427169"/>
              <a:ext cx="651403" cy="775186"/>
            </a:xfrm>
            <a:prstGeom prst="rect">
              <a:avLst/>
            </a:prstGeom>
            <a:solidFill>
              <a:srgbClr val="FFFF66"/>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200" dirty="0">
                  <a:solidFill>
                    <a:srgbClr val="000000"/>
                  </a:solidFill>
                </a:rPr>
                <a:t>Choice</a:t>
              </a:r>
            </a:p>
            <a:p>
              <a:pPr eaLnBrk="1" hangingPunct="1">
                <a:spcBef>
                  <a:spcPct val="0"/>
                </a:spcBef>
                <a:buClrTx/>
                <a:buFontTx/>
                <a:buNone/>
              </a:pPr>
              <a:r>
                <a:rPr lang="de-DE" altLang="de-DE" sz="1200" dirty="0" err="1">
                  <a:solidFill>
                    <a:srgbClr val="000000"/>
                  </a:solidFill>
                </a:rPr>
                <a:t>between</a:t>
              </a:r>
              <a:endParaRPr lang="de-DE" altLang="de-DE" sz="1200" dirty="0">
                <a:solidFill>
                  <a:srgbClr val="000000"/>
                </a:solidFill>
              </a:endParaRPr>
            </a:p>
            <a:p>
              <a:pPr eaLnBrk="1" hangingPunct="1">
                <a:spcBef>
                  <a:spcPct val="0"/>
                </a:spcBef>
                <a:buClrTx/>
                <a:buFontTx/>
                <a:buNone/>
              </a:pPr>
              <a:r>
                <a:rPr lang="de-DE" altLang="de-DE" sz="1200" dirty="0">
                  <a:solidFill>
                    <a:srgbClr val="000000"/>
                  </a:solidFill>
                </a:rPr>
                <a:t>AE, AT,</a:t>
              </a:r>
            </a:p>
            <a:p>
              <a:pPr eaLnBrk="1" hangingPunct="1">
                <a:spcBef>
                  <a:spcPct val="0"/>
                </a:spcBef>
                <a:buClrTx/>
                <a:buFontTx/>
                <a:buNone/>
              </a:pPr>
              <a:r>
                <a:rPr lang="de-DE" altLang="de-DE" sz="1200" dirty="0">
                  <a:solidFill>
                    <a:srgbClr val="000000"/>
                  </a:solidFill>
                </a:rPr>
                <a:t>KT, TI</a:t>
              </a:r>
            </a:p>
          </p:txBody>
        </p:sp>
        <p:sp>
          <p:nvSpPr>
            <p:cNvPr id="342" name="Text Box 128"/>
            <p:cNvSpPr txBox="1">
              <a:spLocks noChangeArrowheads="1"/>
            </p:cNvSpPr>
            <p:nvPr/>
          </p:nvSpPr>
          <p:spPr bwMode="auto">
            <a:xfrm>
              <a:off x="1529814" y="3181351"/>
              <a:ext cx="838939"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Bachelor</a:t>
              </a:r>
            </a:p>
          </p:txBody>
        </p:sp>
      </p:grpSp>
      <p:grpSp>
        <p:nvGrpSpPr>
          <p:cNvPr id="350" name="Group 256"/>
          <p:cNvGrpSpPr>
            <a:grpSpLocks/>
          </p:cNvGrpSpPr>
          <p:nvPr/>
        </p:nvGrpSpPr>
        <p:grpSpPr bwMode="auto">
          <a:xfrm>
            <a:off x="266254" y="3655964"/>
            <a:ext cx="8869362" cy="1042987"/>
            <a:chOff x="149" y="1922"/>
            <a:chExt cx="5587" cy="657"/>
          </a:xfrm>
        </p:grpSpPr>
        <p:sp>
          <p:nvSpPr>
            <p:cNvPr id="351" name="Line 91"/>
            <p:cNvSpPr>
              <a:spLocks noChangeShapeType="1"/>
            </p:cNvSpPr>
            <p:nvPr/>
          </p:nvSpPr>
          <p:spPr bwMode="auto">
            <a:xfrm>
              <a:off x="149" y="1922"/>
              <a:ext cx="5510" cy="0"/>
            </a:xfrm>
            <a:prstGeom prst="line">
              <a:avLst/>
            </a:prstGeom>
            <a:noFill/>
            <a:ln w="57150" cap="sq">
              <a:solidFill>
                <a:schemeClr val="tx1"/>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sp>
          <p:nvSpPr>
            <p:cNvPr id="352" name="Line 167"/>
            <p:cNvSpPr>
              <a:spLocks noChangeShapeType="1"/>
            </p:cNvSpPr>
            <p:nvPr/>
          </p:nvSpPr>
          <p:spPr bwMode="auto">
            <a:xfrm flipV="1">
              <a:off x="5425" y="1923"/>
              <a:ext cx="0" cy="326"/>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p>
              <a:endParaRPr lang="de-DE"/>
            </a:p>
          </p:txBody>
        </p:sp>
        <p:sp>
          <p:nvSpPr>
            <p:cNvPr id="353" name="Text Box 168"/>
            <p:cNvSpPr txBox="1">
              <a:spLocks noChangeArrowheads="1"/>
            </p:cNvSpPr>
            <p:nvPr/>
          </p:nvSpPr>
          <p:spPr bwMode="auto">
            <a:xfrm>
              <a:off x="5156" y="2285"/>
              <a:ext cx="580" cy="2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a:solidFill>
                    <a:srgbClr val="000000"/>
                  </a:solidFill>
                </a:rPr>
                <a:t>OUTSIDE </a:t>
              </a:r>
            </a:p>
            <a:p>
              <a:pPr eaLnBrk="1" hangingPunct="1">
                <a:spcBef>
                  <a:spcPct val="0"/>
                </a:spcBef>
                <a:buClrTx/>
                <a:buFontTx/>
                <a:buNone/>
              </a:pPr>
              <a:r>
                <a:rPr lang="de-DE" altLang="de-DE" sz="1400">
                  <a:solidFill>
                    <a:srgbClr val="000000"/>
                  </a:solidFill>
                </a:rPr>
                <a:t>      HM</a:t>
              </a:r>
            </a:p>
          </p:txBody>
        </p:sp>
      </p:grpSp>
      <p:grpSp>
        <p:nvGrpSpPr>
          <p:cNvPr id="354" name="Group 259"/>
          <p:cNvGrpSpPr>
            <a:grpSpLocks/>
          </p:cNvGrpSpPr>
          <p:nvPr/>
        </p:nvGrpSpPr>
        <p:grpSpPr bwMode="auto">
          <a:xfrm>
            <a:off x="4919216" y="1520776"/>
            <a:ext cx="4022725" cy="2117725"/>
            <a:chOff x="3080" y="587"/>
            <a:chExt cx="2534" cy="1334"/>
          </a:xfrm>
        </p:grpSpPr>
        <p:sp>
          <p:nvSpPr>
            <p:cNvPr id="355" name="Line 252"/>
            <p:cNvSpPr>
              <a:spLocks noChangeShapeType="1"/>
            </p:cNvSpPr>
            <p:nvPr/>
          </p:nvSpPr>
          <p:spPr bwMode="auto">
            <a:xfrm flipV="1">
              <a:off x="4172" y="783"/>
              <a:ext cx="0" cy="365"/>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sp>
          <p:nvSpPr>
            <p:cNvPr id="356" name="Text Box 253"/>
            <p:cNvSpPr txBox="1">
              <a:spLocks noChangeArrowheads="1"/>
            </p:cNvSpPr>
            <p:nvPr/>
          </p:nvSpPr>
          <p:spPr bwMode="auto">
            <a:xfrm>
              <a:off x="4296" y="872"/>
              <a:ext cx="1318" cy="1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Master of Systems Eng.</a:t>
              </a:r>
            </a:p>
          </p:txBody>
        </p:sp>
        <p:sp>
          <p:nvSpPr>
            <p:cNvPr id="357" name="Text Box 171"/>
            <p:cNvSpPr txBox="1">
              <a:spLocks noChangeArrowheads="1"/>
            </p:cNvSpPr>
            <p:nvPr/>
          </p:nvSpPr>
          <p:spPr bwMode="auto">
            <a:xfrm>
              <a:off x="3244" y="587"/>
              <a:ext cx="1881" cy="184"/>
            </a:xfrm>
            <a:prstGeom prst="rect">
              <a:avLst/>
            </a:prstGeom>
            <a:solidFill>
              <a:srgbClr val="FFCCCC"/>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Master Systems Engineering</a:t>
              </a:r>
            </a:p>
          </p:txBody>
        </p:sp>
        <p:sp>
          <p:nvSpPr>
            <p:cNvPr id="358" name="Line 248"/>
            <p:cNvSpPr>
              <a:spLocks noChangeShapeType="1"/>
            </p:cNvSpPr>
            <p:nvPr/>
          </p:nvSpPr>
          <p:spPr bwMode="auto">
            <a:xfrm flipV="1">
              <a:off x="4172" y="1649"/>
              <a:ext cx="0" cy="272"/>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p>
              <a:endParaRPr lang="de-DE"/>
            </a:p>
          </p:txBody>
        </p:sp>
        <p:sp>
          <p:nvSpPr>
            <p:cNvPr id="359" name="Text Box 249"/>
            <p:cNvSpPr txBox="1">
              <a:spLocks noChangeArrowheads="1"/>
            </p:cNvSpPr>
            <p:nvPr/>
          </p:nvSpPr>
          <p:spPr bwMode="auto">
            <a:xfrm>
              <a:off x="4296" y="1708"/>
              <a:ext cx="855" cy="1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a:solidFill>
                    <a:srgbClr val="000000"/>
                  </a:solidFill>
                </a:rPr>
                <a:t>qualification test</a:t>
              </a:r>
            </a:p>
          </p:txBody>
        </p:sp>
        <p:sp>
          <p:nvSpPr>
            <p:cNvPr id="360" name="Rectangle 211"/>
            <p:cNvSpPr>
              <a:spLocks noChangeArrowheads="1"/>
            </p:cNvSpPr>
            <p:nvPr/>
          </p:nvSpPr>
          <p:spPr bwMode="auto">
            <a:xfrm>
              <a:off x="3284" y="1059"/>
              <a:ext cx="1979" cy="197"/>
            </a:xfrm>
            <a:prstGeom prst="rect">
              <a:avLst/>
            </a:prstGeom>
            <a:solidFill>
              <a:srgbClr val="FFCCCC"/>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61" name="Rectangle 212"/>
            <p:cNvSpPr>
              <a:spLocks noChangeArrowheads="1"/>
            </p:cNvSpPr>
            <p:nvPr/>
          </p:nvSpPr>
          <p:spPr bwMode="auto">
            <a:xfrm>
              <a:off x="3284" y="1265"/>
              <a:ext cx="1979" cy="197"/>
            </a:xfrm>
            <a:prstGeom prst="rect">
              <a:avLst/>
            </a:prstGeom>
            <a:solidFill>
              <a:srgbClr val="FFE5E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62" name="Rectangle 213"/>
            <p:cNvSpPr>
              <a:spLocks noChangeArrowheads="1"/>
            </p:cNvSpPr>
            <p:nvPr/>
          </p:nvSpPr>
          <p:spPr bwMode="auto">
            <a:xfrm>
              <a:off x="3284" y="1471"/>
              <a:ext cx="1979" cy="197"/>
            </a:xfrm>
            <a:prstGeom prst="rect">
              <a:avLst/>
            </a:prstGeom>
            <a:solidFill>
              <a:srgbClr val="FFE5E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63" name="Rectangle 214"/>
            <p:cNvSpPr>
              <a:spLocks noChangeArrowheads="1"/>
            </p:cNvSpPr>
            <p:nvPr/>
          </p:nvSpPr>
          <p:spPr bwMode="auto">
            <a:xfrm>
              <a:off x="3080" y="1059"/>
              <a:ext cx="186" cy="197"/>
            </a:xfrm>
            <a:prstGeom prst="rect">
              <a:avLst/>
            </a:prstGeom>
            <a:solidFill>
              <a:srgbClr val="FFCCCC"/>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64" name="Rectangle 215"/>
            <p:cNvSpPr>
              <a:spLocks noChangeArrowheads="1"/>
            </p:cNvSpPr>
            <p:nvPr/>
          </p:nvSpPr>
          <p:spPr bwMode="auto">
            <a:xfrm>
              <a:off x="3080" y="1265"/>
              <a:ext cx="186" cy="197"/>
            </a:xfrm>
            <a:prstGeom prst="rect">
              <a:avLst/>
            </a:prstGeom>
            <a:solidFill>
              <a:srgbClr val="FFE5E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65" name="Rectangle 216"/>
            <p:cNvSpPr>
              <a:spLocks noChangeArrowheads="1"/>
            </p:cNvSpPr>
            <p:nvPr/>
          </p:nvSpPr>
          <p:spPr bwMode="auto">
            <a:xfrm>
              <a:off x="3080" y="1471"/>
              <a:ext cx="186" cy="197"/>
            </a:xfrm>
            <a:prstGeom prst="rect">
              <a:avLst/>
            </a:prstGeom>
            <a:solidFill>
              <a:srgbClr val="FFE5E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66" name="Text Box 217"/>
            <p:cNvSpPr txBox="1">
              <a:spLocks noChangeArrowheads="1"/>
            </p:cNvSpPr>
            <p:nvPr/>
          </p:nvSpPr>
          <p:spPr bwMode="auto">
            <a:xfrm>
              <a:off x="3102" y="1081"/>
              <a:ext cx="142"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10</a:t>
              </a:r>
            </a:p>
          </p:txBody>
        </p:sp>
        <p:sp>
          <p:nvSpPr>
            <p:cNvPr id="367" name="Text Box 218"/>
            <p:cNvSpPr txBox="1">
              <a:spLocks noChangeArrowheads="1"/>
            </p:cNvSpPr>
            <p:nvPr/>
          </p:nvSpPr>
          <p:spPr bwMode="auto">
            <a:xfrm>
              <a:off x="3138" y="1287"/>
              <a:ext cx="71"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9</a:t>
              </a:r>
            </a:p>
          </p:txBody>
        </p:sp>
        <p:sp>
          <p:nvSpPr>
            <p:cNvPr id="368" name="Text Box 219"/>
            <p:cNvSpPr txBox="1">
              <a:spLocks noChangeArrowheads="1"/>
            </p:cNvSpPr>
            <p:nvPr/>
          </p:nvSpPr>
          <p:spPr bwMode="auto">
            <a:xfrm>
              <a:off x="3138" y="1493"/>
              <a:ext cx="71"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8</a:t>
              </a:r>
            </a:p>
          </p:txBody>
        </p:sp>
        <p:sp>
          <p:nvSpPr>
            <p:cNvPr id="369" name="Text Box 220"/>
            <p:cNvSpPr txBox="1">
              <a:spLocks noChangeArrowheads="1"/>
            </p:cNvSpPr>
            <p:nvPr/>
          </p:nvSpPr>
          <p:spPr bwMode="auto">
            <a:xfrm>
              <a:off x="3912" y="1087"/>
              <a:ext cx="733" cy="1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Masterthesis</a:t>
              </a:r>
            </a:p>
          </p:txBody>
        </p:sp>
        <p:sp>
          <p:nvSpPr>
            <p:cNvPr id="370" name="Text Box 221"/>
            <p:cNvSpPr txBox="1">
              <a:spLocks noChangeArrowheads="1"/>
            </p:cNvSpPr>
            <p:nvPr/>
          </p:nvSpPr>
          <p:spPr bwMode="auto">
            <a:xfrm>
              <a:off x="3731" y="1293"/>
              <a:ext cx="1084" cy="1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theoretical courses</a:t>
              </a:r>
            </a:p>
          </p:txBody>
        </p:sp>
        <p:sp>
          <p:nvSpPr>
            <p:cNvPr id="371" name="Text Box 222"/>
            <p:cNvSpPr txBox="1">
              <a:spLocks noChangeArrowheads="1"/>
            </p:cNvSpPr>
            <p:nvPr/>
          </p:nvSpPr>
          <p:spPr bwMode="auto">
            <a:xfrm>
              <a:off x="3731" y="1499"/>
              <a:ext cx="1084" cy="1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theoretical courses</a:t>
              </a:r>
            </a:p>
          </p:txBody>
        </p:sp>
      </p:grpSp>
      <p:grpSp>
        <p:nvGrpSpPr>
          <p:cNvPr id="372" name="Gruppieren 173"/>
          <p:cNvGrpSpPr>
            <a:grpSpLocks/>
          </p:cNvGrpSpPr>
          <p:nvPr/>
        </p:nvGrpSpPr>
        <p:grpSpPr bwMode="auto">
          <a:xfrm>
            <a:off x="480566" y="1520776"/>
            <a:ext cx="3527425" cy="2117725"/>
            <a:chOff x="450850" y="920750"/>
            <a:chExt cx="3527528" cy="2117725"/>
          </a:xfrm>
        </p:grpSpPr>
        <p:sp>
          <p:nvSpPr>
            <p:cNvPr id="373" name="Line 246"/>
            <p:cNvSpPr>
              <a:spLocks noChangeShapeType="1"/>
            </p:cNvSpPr>
            <p:nvPr/>
          </p:nvSpPr>
          <p:spPr bwMode="auto">
            <a:xfrm flipV="1">
              <a:off x="2193925" y="2606675"/>
              <a:ext cx="0" cy="431800"/>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p>
              <a:endParaRPr lang="de-DE"/>
            </a:p>
          </p:txBody>
        </p:sp>
        <p:sp>
          <p:nvSpPr>
            <p:cNvPr id="374" name="Text Box 247"/>
            <p:cNvSpPr txBox="1">
              <a:spLocks noChangeArrowheads="1"/>
            </p:cNvSpPr>
            <p:nvPr/>
          </p:nvSpPr>
          <p:spPr bwMode="auto">
            <a:xfrm>
              <a:off x="2384425" y="2700338"/>
              <a:ext cx="1356709"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a:solidFill>
                    <a:srgbClr val="000000"/>
                  </a:solidFill>
                </a:rPr>
                <a:t>qualification test</a:t>
              </a:r>
            </a:p>
          </p:txBody>
        </p:sp>
        <p:sp>
          <p:nvSpPr>
            <p:cNvPr id="375" name="Line 250"/>
            <p:cNvSpPr>
              <a:spLocks noChangeShapeType="1"/>
            </p:cNvSpPr>
            <p:nvPr/>
          </p:nvSpPr>
          <p:spPr bwMode="auto">
            <a:xfrm flipV="1">
              <a:off x="2193925" y="1231900"/>
              <a:ext cx="0" cy="579438"/>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sp>
          <p:nvSpPr>
            <p:cNvPr id="376" name="Rectangle 181"/>
            <p:cNvSpPr>
              <a:spLocks noChangeArrowheads="1"/>
            </p:cNvSpPr>
            <p:nvPr/>
          </p:nvSpPr>
          <p:spPr bwMode="auto">
            <a:xfrm>
              <a:off x="450850" y="1670538"/>
              <a:ext cx="295275" cy="313350"/>
            </a:xfrm>
            <a:prstGeom prst="rect">
              <a:avLst/>
            </a:prstGeom>
            <a:solidFill>
              <a:srgbClr val="FFCC99"/>
            </a:solidFill>
            <a:ln w="9525" cap="sq">
              <a:solidFill>
                <a:schemeClr val="tx1"/>
              </a:solidFill>
              <a:miter lim="800000"/>
              <a:headEnd type="none" w="sm" len="sm"/>
              <a:tailEnd/>
            </a:ln>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77" name="Rectangle 176"/>
            <p:cNvSpPr>
              <a:spLocks noChangeArrowheads="1"/>
            </p:cNvSpPr>
            <p:nvPr/>
          </p:nvSpPr>
          <p:spPr bwMode="auto">
            <a:xfrm>
              <a:off x="774700" y="1670538"/>
              <a:ext cx="3163888" cy="313350"/>
            </a:xfrm>
            <a:prstGeom prst="rect">
              <a:avLst/>
            </a:prstGeom>
            <a:solidFill>
              <a:srgbClr val="FFCC99"/>
            </a:solidFill>
            <a:ln w="9525" cap="sq">
              <a:solidFill>
                <a:schemeClr val="tx1"/>
              </a:solidFill>
              <a:miter lim="800000"/>
              <a:headEnd type="none" w="sm" len="sm"/>
              <a:tailEnd/>
            </a:ln>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78" name="Rectangle 182"/>
            <p:cNvSpPr>
              <a:spLocks noChangeArrowheads="1"/>
            </p:cNvSpPr>
            <p:nvPr/>
          </p:nvSpPr>
          <p:spPr bwMode="auto">
            <a:xfrm>
              <a:off x="450850" y="1997563"/>
              <a:ext cx="295275" cy="313350"/>
            </a:xfrm>
            <a:prstGeom prst="rect">
              <a:avLst/>
            </a:prstGeom>
            <a:solidFill>
              <a:srgbClr val="FFEAD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79" name="Rectangle 183"/>
            <p:cNvSpPr>
              <a:spLocks noChangeArrowheads="1"/>
            </p:cNvSpPr>
            <p:nvPr/>
          </p:nvSpPr>
          <p:spPr bwMode="auto">
            <a:xfrm>
              <a:off x="450850" y="2324588"/>
              <a:ext cx="295275" cy="313350"/>
            </a:xfrm>
            <a:prstGeom prst="rect">
              <a:avLst/>
            </a:prstGeom>
            <a:solidFill>
              <a:srgbClr val="FFEAD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80" name="Rectangle 176"/>
            <p:cNvSpPr>
              <a:spLocks noChangeArrowheads="1"/>
            </p:cNvSpPr>
            <p:nvPr/>
          </p:nvSpPr>
          <p:spPr bwMode="auto">
            <a:xfrm>
              <a:off x="774700" y="2324588"/>
              <a:ext cx="3163888" cy="313350"/>
            </a:xfrm>
            <a:prstGeom prst="rect">
              <a:avLst/>
            </a:prstGeom>
            <a:solidFill>
              <a:srgbClr val="FFEAD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81" name="Text Box 197"/>
            <p:cNvSpPr txBox="1">
              <a:spLocks noChangeArrowheads="1"/>
            </p:cNvSpPr>
            <p:nvPr/>
          </p:nvSpPr>
          <p:spPr bwMode="auto">
            <a:xfrm>
              <a:off x="1495835" y="2368550"/>
              <a:ext cx="1721625" cy="246221"/>
            </a:xfrm>
            <a:prstGeom prst="rect">
              <a:avLst/>
            </a:prstGeom>
            <a:solidFill>
              <a:srgbClr val="FFEAD5"/>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dirty="0" err="1">
                  <a:solidFill>
                    <a:srgbClr val="000000"/>
                  </a:solidFill>
                </a:rPr>
                <a:t>theoretical</a:t>
              </a:r>
              <a:r>
                <a:rPr lang="de-DE" altLang="de-DE" sz="1600" dirty="0">
                  <a:solidFill>
                    <a:srgbClr val="000000"/>
                  </a:solidFill>
                </a:rPr>
                <a:t> </a:t>
              </a:r>
              <a:r>
                <a:rPr lang="de-DE" altLang="de-DE" sz="1600" dirty="0" err="1">
                  <a:solidFill>
                    <a:srgbClr val="000000"/>
                  </a:solidFill>
                </a:rPr>
                <a:t>courses</a:t>
              </a:r>
              <a:endParaRPr lang="de-DE" altLang="de-DE" sz="1600" dirty="0">
                <a:solidFill>
                  <a:srgbClr val="000000"/>
                </a:solidFill>
              </a:endParaRPr>
            </a:p>
          </p:txBody>
        </p:sp>
        <p:sp>
          <p:nvSpPr>
            <p:cNvPr id="382" name="Rectangle 176"/>
            <p:cNvSpPr>
              <a:spLocks noChangeArrowheads="1"/>
            </p:cNvSpPr>
            <p:nvPr/>
          </p:nvSpPr>
          <p:spPr bwMode="auto">
            <a:xfrm>
              <a:off x="774700" y="1997563"/>
              <a:ext cx="3163888" cy="313350"/>
            </a:xfrm>
            <a:prstGeom prst="rect">
              <a:avLst/>
            </a:prstGeom>
            <a:solidFill>
              <a:srgbClr val="FFEAD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383" name="Text Box 197"/>
            <p:cNvSpPr txBox="1">
              <a:spLocks noChangeArrowheads="1"/>
            </p:cNvSpPr>
            <p:nvPr/>
          </p:nvSpPr>
          <p:spPr bwMode="auto">
            <a:xfrm>
              <a:off x="1495839" y="2041525"/>
              <a:ext cx="1721626" cy="246221"/>
            </a:xfrm>
            <a:prstGeom prst="rect">
              <a:avLst/>
            </a:prstGeom>
            <a:solidFill>
              <a:srgbClr val="FFEAD5"/>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dirty="0" err="1">
                  <a:solidFill>
                    <a:srgbClr val="000000"/>
                  </a:solidFill>
                </a:rPr>
                <a:t>theoretical</a:t>
              </a:r>
              <a:r>
                <a:rPr lang="de-DE" altLang="de-DE" sz="1600" dirty="0">
                  <a:solidFill>
                    <a:srgbClr val="000000"/>
                  </a:solidFill>
                </a:rPr>
                <a:t> </a:t>
              </a:r>
              <a:r>
                <a:rPr lang="de-DE" altLang="de-DE" sz="1600" dirty="0" err="1">
                  <a:solidFill>
                    <a:srgbClr val="000000"/>
                  </a:solidFill>
                </a:rPr>
                <a:t>courses</a:t>
              </a:r>
              <a:endParaRPr lang="de-DE" altLang="de-DE" sz="1600" dirty="0">
                <a:solidFill>
                  <a:srgbClr val="000000"/>
                </a:solidFill>
              </a:endParaRPr>
            </a:p>
          </p:txBody>
        </p:sp>
        <p:sp>
          <p:nvSpPr>
            <p:cNvPr id="384" name="Text Box 251"/>
            <p:cNvSpPr txBox="1">
              <a:spLocks noChangeArrowheads="1"/>
            </p:cNvSpPr>
            <p:nvPr/>
          </p:nvSpPr>
          <p:spPr bwMode="auto">
            <a:xfrm>
              <a:off x="2384425" y="1373188"/>
              <a:ext cx="1593953"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Master of Science</a:t>
              </a:r>
            </a:p>
          </p:txBody>
        </p:sp>
        <p:sp>
          <p:nvSpPr>
            <p:cNvPr id="385" name="Text Box 170"/>
            <p:cNvSpPr txBox="1">
              <a:spLocks noChangeArrowheads="1"/>
            </p:cNvSpPr>
            <p:nvPr/>
          </p:nvSpPr>
          <p:spPr bwMode="auto">
            <a:xfrm>
              <a:off x="690563" y="920750"/>
              <a:ext cx="3037173" cy="29154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Master Electrical Engineering</a:t>
              </a:r>
            </a:p>
          </p:txBody>
        </p:sp>
        <p:sp>
          <p:nvSpPr>
            <p:cNvPr id="386" name="Text Box 188"/>
            <p:cNvSpPr txBox="1">
              <a:spLocks noChangeArrowheads="1"/>
            </p:cNvSpPr>
            <p:nvPr/>
          </p:nvSpPr>
          <p:spPr bwMode="auto">
            <a:xfrm>
              <a:off x="485775" y="1704975"/>
              <a:ext cx="225425" cy="244475"/>
            </a:xfrm>
            <a:prstGeom prst="rect">
              <a:avLst/>
            </a:prstGeom>
            <a:noFill/>
            <a:ln w="9525" cap="sq">
              <a:solidFill>
                <a:srgbClr val="FFCC99"/>
              </a:solidFill>
              <a:miter lim="800000"/>
              <a:headEnd type="none" w="sm" len="sm"/>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10</a:t>
              </a:r>
            </a:p>
          </p:txBody>
        </p:sp>
        <p:sp>
          <p:nvSpPr>
            <p:cNvPr id="387" name="Text Box 189"/>
            <p:cNvSpPr txBox="1">
              <a:spLocks noChangeArrowheads="1"/>
            </p:cNvSpPr>
            <p:nvPr/>
          </p:nvSpPr>
          <p:spPr bwMode="auto">
            <a:xfrm>
              <a:off x="542925" y="2032000"/>
              <a:ext cx="112713"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9</a:t>
              </a:r>
            </a:p>
          </p:txBody>
        </p:sp>
        <p:sp>
          <p:nvSpPr>
            <p:cNvPr id="388" name="Text Box 190"/>
            <p:cNvSpPr txBox="1">
              <a:spLocks noChangeArrowheads="1"/>
            </p:cNvSpPr>
            <p:nvPr/>
          </p:nvSpPr>
          <p:spPr bwMode="auto">
            <a:xfrm>
              <a:off x="542925" y="2359025"/>
              <a:ext cx="112713"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rgbClr val="000000"/>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8</a:t>
              </a:r>
            </a:p>
          </p:txBody>
        </p:sp>
        <p:sp>
          <p:nvSpPr>
            <p:cNvPr id="389" name="Text Box 197"/>
            <p:cNvSpPr txBox="1">
              <a:spLocks noChangeArrowheads="1"/>
            </p:cNvSpPr>
            <p:nvPr/>
          </p:nvSpPr>
          <p:spPr bwMode="auto">
            <a:xfrm>
              <a:off x="1774755" y="1714500"/>
              <a:ext cx="1163781"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Masterthesis</a:t>
              </a:r>
            </a:p>
          </p:txBody>
        </p:sp>
      </p:grpSp>
      <p:grpSp>
        <p:nvGrpSpPr>
          <p:cNvPr id="390" name="Gruppieren 9"/>
          <p:cNvGrpSpPr>
            <a:grpSpLocks/>
          </p:cNvGrpSpPr>
          <p:nvPr/>
        </p:nvGrpSpPr>
        <p:grpSpPr bwMode="auto">
          <a:xfrm>
            <a:off x="3184079" y="3781376"/>
            <a:ext cx="2144712" cy="2903538"/>
            <a:chOff x="3153836" y="3181351"/>
            <a:chExt cx="2144915" cy="2904205"/>
          </a:xfrm>
        </p:grpSpPr>
        <p:grpSp>
          <p:nvGrpSpPr>
            <p:cNvPr id="391" name="Gruppieren 390"/>
            <p:cNvGrpSpPr/>
            <p:nvPr/>
          </p:nvGrpSpPr>
          <p:grpSpPr>
            <a:xfrm>
              <a:off x="3153836" y="3478666"/>
              <a:ext cx="1905904" cy="967469"/>
              <a:chOff x="3153836" y="3478666"/>
              <a:chExt cx="1905904" cy="967469"/>
            </a:xfrm>
            <a:solidFill>
              <a:srgbClr val="99FF99"/>
            </a:solidFill>
          </p:grpSpPr>
          <p:sp>
            <p:nvSpPr>
              <p:cNvPr id="411" name="Rectangle 33"/>
              <p:cNvSpPr>
                <a:spLocks noChangeArrowheads="1"/>
              </p:cNvSpPr>
              <p:nvPr/>
            </p:nvSpPr>
            <p:spPr bwMode="auto">
              <a:xfrm>
                <a:off x="3477687" y="3478666"/>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12" name="Rectangle 59"/>
              <p:cNvSpPr>
                <a:spLocks noChangeArrowheads="1"/>
              </p:cNvSpPr>
              <p:nvPr/>
            </p:nvSpPr>
            <p:spPr bwMode="auto">
              <a:xfrm>
                <a:off x="3477687" y="3805691"/>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13" name="Rectangle 62"/>
              <p:cNvSpPr>
                <a:spLocks noChangeArrowheads="1"/>
              </p:cNvSpPr>
              <p:nvPr/>
            </p:nvSpPr>
            <p:spPr bwMode="auto">
              <a:xfrm>
                <a:off x="3477687" y="4132716"/>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14" name="Rectangle 15"/>
              <p:cNvSpPr>
                <a:spLocks noChangeArrowheads="1"/>
              </p:cNvSpPr>
              <p:nvPr/>
            </p:nvSpPr>
            <p:spPr bwMode="auto">
              <a:xfrm>
                <a:off x="3153836" y="3478666"/>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15" name="Rectangle 18"/>
              <p:cNvSpPr>
                <a:spLocks noChangeArrowheads="1"/>
              </p:cNvSpPr>
              <p:nvPr/>
            </p:nvSpPr>
            <p:spPr bwMode="auto">
              <a:xfrm>
                <a:off x="3153836" y="3805691"/>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16" name="Rectangle 21"/>
              <p:cNvSpPr>
                <a:spLocks noChangeArrowheads="1"/>
              </p:cNvSpPr>
              <p:nvPr/>
            </p:nvSpPr>
            <p:spPr bwMode="auto">
              <a:xfrm>
                <a:off x="3153836" y="4132716"/>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grpSp>
        <p:grpSp>
          <p:nvGrpSpPr>
            <p:cNvPr id="392" name="Gruppieren 391"/>
            <p:cNvGrpSpPr/>
            <p:nvPr/>
          </p:nvGrpSpPr>
          <p:grpSpPr>
            <a:xfrm>
              <a:off x="3153836" y="4461329"/>
              <a:ext cx="1905904" cy="1296081"/>
              <a:chOff x="3153836" y="4461329"/>
              <a:chExt cx="1905904" cy="1296081"/>
            </a:xfrm>
            <a:solidFill>
              <a:srgbClr val="CCFFCC"/>
            </a:solidFill>
          </p:grpSpPr>
          <p:sp>
            <p:nvSpPr>
              <p:cNvPr id="403" name="Rectangle 56"/>
              <p:cNvSpPr>
                <a:spLocks noChangeArrowheads="1"/>
              </p:cNvSpPr>
              <p:nvPr/>
            </p:nvSpPr>
            <p:spPr bwMode="auto">
              <a:xfrm>
                <a:off x="3477687" y="5443991"/>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04" name="Rectangle 65"/>
              <p:cNvSpPr>
                <a:spLocks noChangeArrowheads="1"/>
              </p:cNvSpPr>
              <p:nvPr/>
            </p:nvSpPr>
            <p:spPr bwMode="auto">
              <a:xfrm>
                <a:off x="3477687" y="4461329"/>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05" name="Rectangle 68"/>
              <p:cNvSpPr>
                <a:spLocks noChangeArrowheads="1"/>
              </p:cNvSpPr>
              <p:nvPr/>
            </p:nvSpPr>
            <p:spPr bwMode="auto">
              <a:xfrm>
                <a:off x="3477687" y="4788354"/>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06" name="Rectangle 71"/>
              <p:cNvSpPr>
                <a:spLocks noChangeArrowheads="1"/>
              </p:cNvSpPr>
              <p:nvPr/>
            </p:nvSpPr>
            <p:spPr bwMode="auto">
              <a:xfrm>
                <a:off x="3477687" y="5115379"/>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07" name="Rectangle 11"/>
              <p:cNvSpPr>
                <a:spLocks noChangeArrowheads="1"/>
              </p:cNvSpPr>
              <p:nvPr/>
            </p:nvSpPr>
            <p:spPr bwMode="auto">
              <a:xfrm>
                <a:off x="3153836" y="5443991"/>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08" name="Rectangle 24"/>
              <p:cNvSpPr>
                <a:spLocks noChangeArrowheads="1"/>
              </p:cNvSpPr>
              <p:nvPr/>
            </p:nvSpPr>
            <p:spPr bwMode="auto">
              <a:xfrm>
                <a:off x="3153836" y="4461329"/>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09" name="Rectangle 27"/>
              <p:cNvSpPr>
                <a:spLocks noChangeArrowheads="1"/>
              </p:cNvSpPr>
              <p:nvPr/>
            </p:nvSpPr>
            <p:spPr bwMode="auto">
              <a:xfrm>
                <a:off x="3153836" y="4788354"/>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10" name="Rectangle 30"/>
              <p:cNvSpPr>
                <a:spLocks noChangeArrowheads="1"/>
              </p:cNvSpPr>
              <p:nvPr/>
            </p:nvSpPr>
            <p:spPr bwMode="auto">
              <a:xfrm>
                <a:off x="3153836" y="5115379"/>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grpSp>
        <p:sp>
          <p:nvSpPr>
            <p:cNvPr id="393" name="Text Box 89"/>
            <p:cNvSpPr txBox="1">
              <a:spLocks noChangeArrowheads="1"/>
            </p:cNvSpPr>
            <p:nvPr/>
          </p:nvSpPr>
          <p:spPr bwMode="auto">
            <a:xfrm>
              <a:off x="3588987" y="5794016"/>
              <a:ext cx="1331578" cy="29154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Bachelor RE</a:t>
              </a:r>
            </a:p>
          </p:txBody>
        </p:sp>
        <p:sp>
          <p:nvSpPr>
            <p:cNvPr id="394" name="Text Box 12"/>
            <p:cNvSpPr txBox="1">
              <a:spLocks noChangeArrowheads="1"/>
            </p:cNvSpPr>
            <p:nvPr/>
          </p:nvSpPr>
          <p:spPr bwMode="auto">
            <a:xfrm>
              <a:off x="3243753" y="5478463"/>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a:t>
              </a:r>
            </a:p>
          </p:txBody>
        </p:sp>
        <p:sp>
          <p:nvSpPr>
            <p:cNvPr id="395" name="Text Box 16"/>
            <p:cNvSpPr txBox="1">
              <a:spLocks noChangeArrowheads="1"/>
            </p:cNvSpPr>
            <p:nvPr/>
          </p:nvSpPr>
          <p:spPr bwMode="auto">
            <a:xfrm>
              <a:off x="3243753" y="3513138"/>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7</a:t>
              </a:r>
            </a:p>
          </p:txBody>
        </p:sp>
        <p:sp>
          <p:nvSpPr>
            <p:cNvPr id="396" name="Text Box 19"/>
            <p:cNvSpPr txBox="1">
              <a:spLocks noChangeArrowheads="1"/>
            </p:cNvSpPr>
            <p:nvPr/>
          </p:nvSpPr>
          <p:spPr bwMode="auto">
            <a:xfrm>
              <a:off x="3243753" y="3840163"/>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6</a:t>
              </a:r>
            </a:p>
          </p:txBody>
        </p:sp>
        <p:sp>
          <p:nvSpPr>
            <p:cNvPr id="397" name="Text Box 22"/>
            <p:cNvSpPr txBox="1">
              <a:spLocks noChangeArrowheads="1"/>
            </p:cNvSpPr>
            <p:nvPr/>
          </p:nvSpPr>
          <p:spPr bwMode="auto">
            <a:xfrm>
              <a:off x="3243753" y="4167188"/>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5</a:t>
              </a:r>
            </a:p>
          </p:txBody>
        </p:sp>
        <p:sp>
          <p:nvSpPr>
            <p:cNvPr id="398" name="Text Box 25"/>
            <p:cNvSpPr txBox="1">
              <a:spLocks noChangeArrowheads="1"/>
            </p:cNvSpPr>
            <p:nvPr/>
          </p:nvSpPr>
          <p:spPr bwMode="auto">
            <a:xfrm>
              <a:off x="3243753" y="4495801"/>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4</a:t>
              </a:r>
            </a:p>
          </p:txBody>
        </p:sp>
        <p:sp>
          <p:nvSpPr>
            <p:cNvPr id="399" name="Text Box 28"/>
            <p:cNvSpPr txBox="1">
              <a:spLocks noChangeArrowheads="1"/>
            </p:cNvSpPr>
            <p:nvPr/>
          </p:nvSpPr>
          <p:spPr bwMode="auto">
            <a:xfrm>
              <a:off x="3243753" y="4822826"/>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3</a:t>
              </a:r>
            </a:p>
          </p:txBody>
        </p:sp>
        <p:sp>
          <p:nvSpPr>
            <p:cNvPr id="400" name="Text Box 31"/>
            <p:cNvSpPr txBox="1">
              <a:spLocks noChangeArrowheads="1"/>
            </p:cNvSpPr>
            <p:nvPr/>
          </p:nvSpPr>
          <p:spPr bwMode="auto">
            <a:xfrm>
              <a:off x="3243753" y="5149851"/>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2</a:t>
              </a:r>
            </a:p>
          </p:txBody>
        </p:sp>
        <p:sp>
          <p:nvSpPr>
            <p:cNvPr id="401" name="Text Box 34"/>
            <p:cNvSpPr txBox="1">
              <a:spLocks noChangeArrowheads="1"/>
            </p:cNvSpPr>
            <p:nvPr/>
          </p:nvSpPr>
          <p:spPr bwMode="auto">
            <a:xfrm>
              <a:off x="3475735" y="3522663"/>
              <a:ext cx="1571485" cy="400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 bachelor thesis</a:t>
              </a:r>
            </a:p>
            <a:p>
              <a:pPr algn="ctr" eaLnBrk="1" hangingPunct="1">
                <a:spcBef>
                  <a:spcPct val="0"/>
                </a:spcBef>
                <a:buClrTx/>
                <a:buFontTx/>
                <a:buNone/>
              </a:pPr>
              <a:r>
                <a:rPr lang="de-DE" altLang="de-DE" sz="1600">
                  <a:solidFill>
                    <a:srgbClr val="000000"/>
                  </a:solidFill>
                </a:rPr>
                <a:t>.</a:t>
              </a:r>
            </a:p>
          </p:txBody>
        </p:sp>
        <p:sp>
          <p:nvSpPr>
            <p:cNvPr id="402" name="Text Box 128"/>
            <p:cNvSpPr txBox="1">
              <a:spLocks noChangeArrowheads="1"/>
            </p:cNvSpPr>
            <p:nvPr/>
          </p:nvSpPr>
          <p:spPr bwMode="auto">
            <a:xfrm>
              <a:off x="4459812" y="3181351"/>
              <a:ext cx="838939"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Bachelor</a:t>
              </a:r>
            </a:p>
          </p:txBody>
        </p:sp>
      </p:grpSp>
      <p:grpSp>
        <p:nvGrpSpPr>
          <p:cNvPr id="417" name="Gruppieren 10"/>
          <p:cNvGrpSpPr>
            <a:grpSpLocks/>
          </p:cNvGrpSpPr>
          <p:nvPr/>
        </p:nvGrpSpPr>
        <p:grpSpPr bwMode="auto">
          <a:xfrm>
            <a:off x="6113016" y="3652789"/>
            <a:ext cx="2725738" cy="3032125"/>
            <a:chOff x="6083833" y="3052763"/>
            <a:chExt cx="2725090" cy="3032793"/>
          </a:xfrm>
        </p:grpSpPr>
        <p:sp>
          <p:nvSpPr>
            <p:cNvPr id="418" name="Line 127"/>
            <p:cNvSpPr>
              <a:spLocks noChangeShapeType="1"/>
            </p:cNvSpPr>
            <p:nvPr/>
          </p:nvSpPr>
          <p:spPr bwMode="auto">
            <a:xfrm flipV="1">
              <a:off x="7194547" y="3052763"/>
              <a:ext cx="0" cy="579438"/>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grpSp>
          <p:nvGrpSpPr>
            <p:cNvPr id="419" name="Gruppieren 418"/>
            <p:cNvGrpSpPr/>
            <p:nvPr/>
          </p:nvGrpSpPr>
          <p:grpSpPr>
            <a:xfrm>
              <a:off x="6083833" y="3478666"/>
              <a:ext cx="1905904" cy="967469"/>
              <a:chOff x="6083833" y="3478666"/>
              <a:chExt cx="1905904" cy="967469"/>
            </a:xfrm>
            <a:solidFill>
              <a:srgbClr val="66FFFF"/>
            </a:solidFill>
          </p:grpSpPr>
          <p:sp>
            <p:nvSpPr>
              <p:cNvPr id="440" name="Rectangle 33"/>
              <p:cNvSpPr>
                <a:spLocks noChangeArrowheads="1"/>
              </p:cNvSpPr>
              <p:nvPr/>
            </p:nvSpPr>
            <p:spPr bwMode="auto">
              <a:xfrm>
                <a:off x="6407684" y="3478666"/>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41" name="Rectangle 59"/>
              <p:cNvSpPr>
                <a:spLocks noChangeArrowheads="1"/>
              </p:cNvSpPr>
              <p:nvPr/>
            </p:nvSpPr>
            <p:spPr bwMode="auto">
              <a:xfrm>
                <a:off x="6407684" y="3805691"/>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42" name="Rectangle 62"/>
              <p:cNvSpPr>
                <a:spLocks noChangeArrowheads="1"/>
              </p:cNvSpPr>
              <p:nvPr/>
            </p:nvSpPr>
            <p:spPr bwMode="auto">
              <a:xfrm>
                <a:off x="6407684" y="4132716"/>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43" name="Rectangle 15"/>
              <p:cNvSpPr>
                <a:spLocks noChangeArrowheads="1"/>
              </p:cNvSpPr>
              <p:nvPr/>
            </p:nvSpPr>
            <p:spPr bwMode="auto">
              <a:xfrm>
                <a:off x="6083833" y="3478666"/>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44" name="Rectangle 18"/>
              <p:cNvSpPr>
                <a:spLocks noChangeArrowheads="1"/>
              </p:cNvSpPr>
              <p:nvPr/>
            </p:nvSpPr>
            <p:spPr bwMode="auto">
              <a:xfrm>
                <a:off x="6083833" y="3805691"/>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45" name="Rectangle 21"/>
              <p:cNvSpPr>
                <a:spLocks noChangeArrowheads="1"/>
              </p:cNvSpPr>
              <p:nvPr/>
            </p:nvSpPr>
            <p:spPr bwMode="auto">
              <a:xfrm>
                <a:off x="6083833" y="4132716"/>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grpSp>
        <p:grpSp>
          <p:nvGrpSpPr>
            <p:cNvPr id="420" name="Gruppieren 419"/>
            <p:cNvGrpSpPr/>
            <p:nvPr/>
          </p:nvGrpSpPr>
          <p:grpSpPr>
            <a:xfrm>
              <a:off x="6083833" y="4461329"/>
              <a:ext cx="1905904" cy="1296081"/>
              <a:chOff x="6083833" y="4461329"/>
              <a:chExt cx="1905904" cy="1296081"/>
            </a:xfrm>
            <a:solidFill>
              <a:srgbClr val="CCFFFF"/>
            </a:solidFill>
          </p:grpSpPr>
          <p:sp>
            <p:nvSpPr>
              <p:cNvPr id="432" name="Rectangle 56"/>
              <p:cNvSpPr>
                <a:spLocks noChangeArrowheads="1"/>
              </p:cNvSpPr>
              <p:nvPr/>
            </p:nvSpPr>
            <p:spPr bwMode="auto">
              <a:xfrm>
                <a:off x="6407684" y="5443991"/>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33" name="Rectangle 65"/>
              <p:cNvSpPr>
                <a:spLocks noChangeArrowheads="1"/>
              </p:cNvSpPr>
              <p:nvPr/>
            </p:nvSpPr>
            <p:spPr bwMode="auto">
              <a:xfrm>
                <a:off x="6407684" y="4461329"/>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34" name="Rectangle 68"/>
              <p:cNvSpPr>
                <a:spLocks noChangeArrowheads="1"/>
              </p:cNvSpPr>
              <p:nvPr/>
            </p:nvSpPr>
            <p:spPr bwMode="auto">
              <a:xfrm>
                <a:off x="6407684" y="4788354"/>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35" name="Rectangle 71"/>
              <p:cNvSpPr>
                <a:spLocks noChangeArrowheads="1"/>
              </p:cNvSpPr>
              <p:nvPr/>
            </p:nvSpPr>
            <p:spPr bwMode="auto">
              <a:xfrm>
                <a:off x="6407684" y="5115379"/>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36" name="Rectangle 11"/>
              <p:cNvSpPr>
                <a:spLocks noChangeArrowheads="1"/>
              </p:cNvSpPr>
              <p:nvPr/>
            </p:nvSpPr>
            <p:spPr bwMode="auto">
              <a:xfrm>
                <a:off x="6083833" y="5443991"/>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37" name="Rectangle 24"/>
              <p:cNvSpPr>
                <a:spLocks noChangeArrowheads="1"/>
              </p:cNvSpPr>
              <p:nvPr/>
            </p:nvSpPr>
            <p:spPr bwMode="auto">
              <a:xfrm>
                <a:off x="6083833" y="4461329"/>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38" name="Rectangle 27"/>
              <p:cNvSpPr>
                <a:spLocks noChangeArrowheads="1"/>
              </p:cNvSpPr>
              <p:nvPr/>
            </p:nvSpPr>
            <p:spPr bwMode="auto">
              <a:xfrm>
                <a:off x="6083833" y="4788354"/>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sp>
            <p:nvSpPr>
              <p:cNvPr id="439" name="Rectangle 30"/>
              <p:cNvSpPr>
                <a:spLocks noChangeArrowheads="1"/>
              </p:cNvSpPr>
              <p:nvPr/>
            </p:nvSpPr>
            <p:spPr bwMode="auto">
              <a:xfrm>
                <a:off x="6083833" y="5115379"/>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a:solidFill>
                    <a:srgbClr val="000000"/>
                  </a:solidFill>
                </a:endParaRPr>
              </a:p>
            </p:txBody>
          </p:sp>
        </p:grpSp>
        <p:sp>
          <p:nvSpPr>
            <p:cNvPr id="421" name="Text Box 89"/>
            <p:cNvSpPr txBox="1">
              <a:spLocks noChangeArrowheads="1"/>
            </p:cNvSpPr>
            <p:nvPr/>
          </p:nvSpPr>
          <p:spPr bwMode="auto">
            <a:xfrm>
              <a:off x="6501623" y="5794016"/>
              <a:ext cx="1357226" cy="29154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Bachelor EM</a:t>
              </a:r>
            </a:p>
          </p:txBody>
        </p:sp>
        <p:sp>
          <p:nvSpPr>
            <p:cNvPr id="422" name="Text Box 12"/>
            <p:cNvSpPr txBox="1">
              <a:spLocks noChangeArrowheads="1"/>
            </p:cNvSpPr>
            <p:nvPr/>
          </p:nvSpPr>
          <p:spPr bwMode="auto">
            <a:xfrm>
              <a:off x="6174320" y="5478463"/>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a:t>
              </a:r>
            </a:p>
          </p:txBody>
        </p:sp>
        <p:sp>
          <p:nvSpPr>
            <p:cNvPr id="423" name="Text Box 16"/>
            <p:cNvSpPr txBox="1">
              <a:spLocks noChangeArrowheads="1"/>
            </p:cNvSpPr>
            <p:nvPr/>
          </p:nvSpPr>
          <p:spPr bwMode="auto">
            <a:xfrm>
              <a:off x="6174320" y="3513138"/>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7</a:t>
              </a:r>
            </a:p>
          </p:txBody>
        </p:sp>
        <p:sp>
          <p:nvSpPr>
            <p:cNvPr id="424" name="Text Box 19"/>
            <p:cNvSpPr txBox="1">
              <a:spLocks noChangeArrowheads="1"/>
            </p:cNvSpPr>
            <p:nvPr/>
          </p:nvSpPr>
          <p:spPr bwMode="auto">
            <a:xfrm>
              <a:off x="6174320" y="3840163"/>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6</a:t>
              </a:r>
            </a:p>
          </p:txBody>
        </p:sp>
        <p:sp>
          <p:nvSpPr>
            <p:cNvPr id="425" name="Text Box 22"/>
            <p:cNvSpPr txBox="1">
              <a:spLocks noChangeArrowheads="1"/>
            </p:cNvSpPr>
            <p:nvPr/>
          </p:nvSpPr>
          <p:spPr bwMode="auto">
            <a:xfrm>
              <a:off x="6174320" y="4167188"/>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5</a:t>
              </a:r>
            </a:p>
          </p:txBody>
        </p:sp>
        <p:sp>
          <p:nvSpPr>
            <p:cNvPr id="426" name="Text Box 25"/>
            <p:cNvSpPr txBox="1">
              <a:spLocks noChangeArrowheads="1"/>
            </p:cNvSpPr>
            <p:nvPr/>
          </p:nvSpPr>
          <p:spPr bwMode="auto">
            <a:xfrm>
              <a:off x="6174320" y="4495801"/>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4</a:t>
              </a:r>
            </a:p>
          </p:txBody>
        </p:sp>
        <p:sp>
          <p:nvSpPr>
            <p:cNvPr id="427" name="Text Box 28"/>
            <p:cNvSpPr txBox="1">
              <a:spLocks noChangeArrowheads="1"/>
            </p:cNvSpPr>
            <p:nvPr/>
          </p:nvSpPr>
          <p:spPr bwMode="auto">
            <a:xfrm>
              <a:off x="6174320" y="4822826"/>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3</a:t>
              </a:r>
            </a:p>
          </p:txBody>
        </p:sp>
        <p:sp>
          <p:nvSpPr>
            <p:cNvPr id="428" name="Text Box 31"/>
            <p:cNvSpPr txBox="1">
              <a:spLocks noChangeArrowheads="1"/>
            </p:cNvSpPr>
            <p:nvPr/>
          </p:nvSpPr>
          <p:spPr bwMode="auto">
            <a:xfrm>
              <a:off x="6174320" y="5149851"/>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2</a:t>
              </a:r>
            </a:p>
          </p:txBody>
        </p:sp>
        <p:sp>
          <p:nvSpPr>
            <p:cNvPr id="429" name="Text Box 34"/>
            <p:cNvSpPr txBox="1">
              <a:spLocks noChangeArrowheads="1"/>
            </p:cNvSpPr>
            <p:nvPr/>
          </p:nvSpPr>
          <p:spPr bwMode="auto">
            <a:xfrm>
              <a:off x="6406189" y="3522663"/>
              <a:ext cx="1570569" cy="400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 bachelor thesis</a:t>
              </a:r>
            </a:p>
            <a:p>
              <a:pPr algn="ctr" eaLnBrk="1" hangingPunct="1">
                <a:spcBef>
                  <a:spcPct val="0"/>
                </a:spcBef>
                <a:buClrTx/>
                <a:buFontTx/>
                <a:buNone/>
              </a:pPr>
              <a:r>
                <a:rPr lang="de-DE" altLang="de-DE" sz="1600">
                  <a:solidFill>
                    <a:srgbClr val="000000"/>
                  </a:solidFill>
                </a:rPr>
                <a:t>.</a:t>
              </a:r>
            </a:p>
          </p:txBody>
        </p:sp>
        <p:sp>
          <p:nvSpPr>
            <p:cNvPr id="430" name="Text Box 123"/>
            <p:cNvSpPr txBox="1">
              <a:spLocks noChangeArrowheads="1"/>
            </p:cNvSpPr>
            <p:nvPr/>
          </p:nvSpPr>
          <p:spPr bwMode="auto">
            <a:xfrm>
              <a:off x="8050135" y="4989513"/>
              <a:ext cx="758788"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a:solidFill>
                    <a:srgbClr val="000000"/>
                  </a:solidFill>
                </a:rPr>
                <a:t>1. Hürde</a:t>
              </a:r>
            </a:p>
          </p:txBody>
        </p:sp>
        <p:sp>
          <p:nvSpPr>
            <p:cNvPr id="431" name="Text Box 128"/>
            <p:cNvSpPr txBox="1">
              <a:spLocks noChangeArrowheads="1"/>
            </p:cNvSpPr>
            <p:nvPr/>
          </p:nvSpPr>
          <p:spPr bwMode="auto">
            <a:xfrm>
              <a:off x="7389809" y="3181351"/>
              <a:ext cx="838939"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Bachelor</a:t>
              </a:r>
            </a:p>
          </p:txBody>
        </p:sp>
      </p:grpSp>
      <p:sp>
        <p:nvSpPr>
          <p:cNvPr id="446" name="Text Box 124"/>
          <p:cNvSpPr txBox="1">
            <a:spLocks noChangeArrowheads="1"/>
          </p:cNvSpPr>
          <p:nvPr/>
        </p:nvSpPr>
        <p:spPr bwMode="auto">
          <a:xfrm>
            <a:off x="5089079" y="4925964"/>
            <a:ext cx="1023937" cy="190500"/>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 </a:t>
            </a:r>
            <a:r>
              <a:rPr lang="de-DE" altLang="de-DE" sz="1000" dirty="0" err="1">
                <a:solidFill>
                  <a:srgbClr val="FFFFFF"/>
                </a:solidFill>
              </a:rPr>
              <a:t>preliminary</a:t>
            </a:r>
            <a:r>
              <a:rPr lang="de-DE" altLang="de-DE" sz="1000" dirty="0">
                <a:solidFill>
                  <a:srgbClr val="FFFFFF"/>
                </a:solidFill>
              </a:rPr>
              <a:t> </a:t>
            </a:r>
            <a:r>
              <a:rPr lang="de-DE" altLang="de-DE" sz="1000" dirty="0" err="1">
                <a:solidFill>
                  <a:srgbClr val="FFFFFF"/>
                </a:solidFill>
              </a:rPr>
              <a:t>test</a:t>
            </a:r>
            <a:endParaRPr lang="de-DE" altLang="de-DE" sz="1000" dirty="0">
              <a:solidFill>
                <a:srgbClr val="FFFFFF"/>
              </a:solidFill>
            </a:endParaRPr>
          </a:p>
        </p:txBody>
      </p:sp>
      <p:sp>
        <p:nvSpPr>
          <p:cNvPr id="447" name="Text Box 124"/>
          <p:cNvSpPr txBox="1">
            <a:spLocks noChangeArrowheads="1"/>
          </p:cNvSpPr>
          <p:nvPr/>
        </p:nvSpPr>
        <p:spPr bwMode="auto">
          <a:xfrm>
            <a:off x="8019604" y="4922789"/>
            <a:ext cx="1023937" cy="190500"/>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 </a:t>
            </a:r>
            <a:r>
              <a:rPr lang="de-DE" altLang="de-DE" sz="1000" dirty="0" err="1">
                <a:solidFill>
                  <a:srgbClr val="FFFFFF"/>
                </a:solidFill>
              </a:rPr>
              <a:t>preliminary</a:t>
            </a:r>
            <a:r>
              <a:rPr lang="de-DE" altLang="de-DE" sz="1000" dirty="0">
                <a:solidFill>
                  <a:srgbClr val="FFFFFF"/>
                </a:solidFill>
              </a:rPr>
              <a:t> </a:t>
            </a:r>
            <a:r>
              <a:rPr lang="de-DE" altLang="de-DE" sz="1000" dirty="0" err="1">
                <a:solidFill>
                  <a:srgbClr val="FFFFFF"/>
                </a:solidFill>
              </a:rPr>
              <a:t>test</a:t>
            </a:r>
            <a:endParaRPr lang="de-DE" altLang="de-DE" sz="1000" dirty="0">
              <a:solidFill>
                <a:srgbClr val="FFFFFF"/>
              </a:solidFill>
            </a:endParaRPr>
          </a:p>
        </p:txBody>
      </p:sp>
      <p:sp>
        <p:nvSpPr>
          <p:cNvPr id="448" name="Text Box 123"/>
          <p:cNvSpPr txBox="1">
            <a:spLocks noChangeArrowheads="1"/>
          </p:cNvSpPr>
          <p:nvPr/>
        </p:nvSpPr>
        <p:spPr bwMode="auto">
          <a:xfrm>
            <a:off x="5089079" y="5619701"/>
            <a:ext cx="1025525" cy="190500"/>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intermediate </a:t>
            </a:r>
            <a:r>
              <a:rPr lang="de-DE" altLang="de-DE" sz="1000" dirty="0" err="1">
                <a:solidFill>
                  <a:srgbClr val="FFFFFF"/>
                </a:solidFill>
              </a:rPr>
              <a:t>test</a:t>
            </a:r>
            <a:endParaRPr lang="de-DE" altLang="de-DE" sz="1000" dirty="0">
              <a:solidFill>
                <a:srgbClr val="FFFFFF"/>
              </a:solidFill>
            </a:endParaRPr>
          </a:p>
        </p:txBody>
      </p:sp>
      <p:sp>
        <p:nvSpPr>
          <p:cNvPr id="449" name="Text Box 123"/>
          <p:cNvSpPr txBox="1">
            <a:spLocks noChangeArrowheads="1"/>
          </p:cNvSpPr>
          <p:nvPr/>
        </p:nvSpPr>
        <p:spPr bwMode="auto">
          <a:xfrm>
            <a:off x="8019604" y="5619701"/>
            <a:ext cx="1023937" cy="190500"/>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intermediate </a:t>
            </a:r>
            <a:r>
              <a:rPr lang="de-DE" altLang="de-DE" sz="1000" dirty="0" err="1">
                <a:solidFill>
                  <a:srgbClr val="FFFFFF"/>
                </a:solidFill>
              </a:rPr>
              <a:t>test</a:t>
            </a:r>
            <a:endParaRPr lang="de-DE" altLang="de-DE" sz="1000" dirty="0">
              <a:solidFill>
                <a:srgbClr val="FFFFFF"/>
              </a:solidFill>
            </a:endParaRPr>
          </a:p>
        </p:txBody>
      </p:sp>
      <p:sp>
        <p:nvSpPr>
          <p:cNvPr id="450" name="Text Box 60"/>
          <p:cNvSpPr txBox="1">
            <a:spLocks noChangeArrowheads="1"/>
          </p:cNvSpPr>
          <p:nvPr/>
        </p:nvSpPr>
        <p:spPr bwMode="auto">
          <a:xfrm>
            <a:off x="3539679" y="4451301"/>
            <a:ext cx="1390650" cy="400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(main studies)</a:t>
            </a:r>
          </a:p>
          <a:p>
            <a:pPr algn="ctr" eaLnBrk="1" hangingPunct="1">
              <a:spcBef>
                <a:spcPct val="0"/>
              </a:spcBef>
              <a:buClrTx/>
              <a:buFontTx/>
              <a:buNone/>
            </a:pPr>
            <a:endParaRPr lang="de-DE" altLang="de-DE" sz="1600">
              <a:solidFill>
                <a:srgbClr val="000000"/>
              </a:solidFill>
            </a:endParaRPr>
          </a:p>
        </p:txBody>
      </p:sp>
      <p:sp>
        <p:nvSpPr>
          <p:cNvPr id="451" name="Text Box 60"/>
          <p:cNvSpPr txBox="1">
            <a:spLocks noChangeArrowheads="1"/>
          </p:cNvSpPr>
          <p:nvPr/>
        </p:nvSpPr>
        <p:spPr bwMode="auto">
          <a:xfrm>
            <a:off x="6487666" y="4462414"/>
            <a:ext cx="1390650" cy="400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(main studies)</a:t>
            </a:r>
          </a:p>
          <a:p>
            <a:pPr algn="ctr" eaLnBrk="1" hangingPunct="1">
              <a:spcBef>
                <a:spcPct val="0"/>
              </a:spcBef>
              <a:buClrTx/>
              <a:buFontTx/>
              <a:buNone/>
            </a:pPr>
            <a:endParaRPr lang="de-DE" altLang="de-DE" sz="1600">
              <a:solidFill>
                <a:srgbClr val="000000"/>
              </a:solidFill>
            </a:endParaRPr>
          </a:p>
        </p:txBody>
      </p:sp>
      <p:sp>
        <p:nvSpPr>
          <p:cNvPr id="452" name="Text Box 63"/>
          <p:cNvSpPr txBox="1">
            <a:spLocks noChangeArrowheads="1"/>
          </p:cNvSpPr>
          <p:nvPr/>
        </p:nvSpPr>
        <p:spPr bwMode="auto">
          <a:xfrm>
            <a:off x="3504255" y="4776739"/>
            <a:ext cx="1580561" cy="4078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50" b="1" dirty="0">
                <a:solidFill>
                  <a:srgbClr val="FF0000"/>
                </a:solidFill>
              </a:rPr>
              <a:t>industrial training period</a:t>
            </a:r>
          </a:p>
          <a:p>
            <a:pPr algn="ctr" eaLnBrk="1" hangingPunct="1">
              <a:spcBef>
                <a:spcPct val="0"/>
              </a:spcBef>
              <a:buClrTx/>
              <a:buFontTx/>
              <a:buNone/>
            </a:pPr>
            <a:endParaRPr lang="de-DE" altLang="de-DE" sz="1600" dirty="0">
              <a:solidFill>
                <a:srgbClr val="000000"/>
              </a:solidFill>
            </a:endParaRPr>
          </a:p>
        </p:txBody>
      </p:sp>
      <p:sp>
        <p:nvSpPr>
          <p:cNvPr id="453" name="Text Box 63"/>
          <p:cNvSpPr txBox="1">
            <a:spLocks noChangeArrowheads="1"/>
          </p:cNvSpPr>
          <p:nvPr/>
        </p:nvSpPr>
        <p:spPr bwMode="auto">
          <a:xfrm>
            <a:off x="6418905" y="4778326"/>
            <a:ext cx="1580561" cy="4078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50" b="1" dirty="0">
                <a:solidFill>
                  <a:srgbClr val="FF0000"/>
                </a:solidFill>
              </a:rPr>
              <a:t>industrial training period</a:t>
            </a:r>
          </a:p>
          <a:p>
            <a:pPr algn="ctr" eaLnBrk="1" hangingPunct="1">
              <a:spcBef>
                <a:spcPct val="0"/>
              </a:spcBef>
              <a:buClrTx/>
              <a:buFontTx/>
              <a:buNone/>
            </a:pPr>
            <a:endParaRPr lang="de-DE" altLang="de-DE" sz="1600" dirty="0">
              <a:solidFill>
                <a:srgbClr val="000000"/>
              </a:solidFill>
            </a:endParaRPr>
          </a:p>
        </p:txBody>
      </p:sp>
      <p:sp>
        <p:nvSpPr>
          <p:cNvPr id="454" name="Text Box 66"/>
          <p:cNvSpPr txBox="1">
            <a:spLocks noChangeArrowheads="1"/>
          </p:cNvSpPr>
          <p:nvPr/>
        </p:nvSpPr>
        <p:spPr bwMode="auto">
          <a:xfrm>
            <a:off x="650429" y="5465714"/>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55" name="Text Box 66"/>
          <p:cNvSpPr txBox="1">
            <a:spLocks noChangeArrowheads="1"/>
          </p:cNvSpPr>
          <p:nvPr/>
        </p:nvSpPr>
        <p:spPr bwMode="auto">
          <a:xfrm>
            <a:off x="3569841" y="5794326"/>
            <a:ext cx="1417638"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56" name="Text Box 66"/>
          <p:cNvSpPr txBox="1">
            <a:spLocks noChangeArrowheads="1"/>
          </p:cNvSpPr>
          <p:nvPr/>
        </p:nvSpPr>
        <p:spPr bwMode="auto">
          <a:xfrm>
            <a:off x="3574604" y="5462539"/>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57" name="Text Box 66"/>
          <p:cNvSpPr txBox="1">
            <a:spLocks noChangeArrowheads="1"/>
          </p:cNvSpPr>
          <p:nvPr/>
        </p:nvSpPr>
        <p:spPr bwMode="auto">
          <a:xfrm>
            <a:off x="3555554" y="5140276"/>
            <a:ext cx="1419225"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58" name="Text Box 66"/>
          <p:cNvSpPr txBox="1">
            <a:spLocks noChangeArrowheads="1"/>
          </p:cNvSpPr>
          <p:nvPr/>
        </p:nvSpPr>
        <p:spPr bwMode="auto">
          <a:xfrm>
            <a:off x="6525766" y="6122939"/>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59" name="Text Box 66"/>
          <p:cNvSpPr txBox="1">
            <a:spLocks noChangeArrowheads="1"/>
          </p:cNvSpPr>
          <p:nvPr/>
        </p:nvSpPr>
        <p:spPr bwMode="auto">
          <a:xfrm>
            <a:off x="6511479" y="5794326"/>
            <a:ext cx="1417637"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60" name="Text Box 66"/>
          <p:cNvSpPr txBox="1">
            <a:spLocks noChangeArrowheads="1"/>
          </p:cNvSpPr>
          <p:nvPr/>
        </p:nvSpPr>
        <p:spPr bwMode="auto">
          <a:xfrm>
            <a:off x="6500366" y="5464126"/>
            <a:ext cx="1417638"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61" name="Text Box 66"/>
          <p:cNvSpPr txBox="1">
            <a:spLocks noChangeArrowheads="1"/>
          </p:cNvSpPr>
          <p:nvPr/>
        </p:nvSpPr>
        <p:spPr bwMode="auto">
          <a:xfrm>
            <a:off x="6487666" y="5103764"/>
            <a:ext cx="1417638"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62" name="Text Box 66"/>
          <p:cNvSpPr txBox="1">
            <a:spLocks noChangeArrowheads="1"/>
          </p:cNvSpPr>
          <p:nvPr/>
        </p:nvSpPr>
        <p:spPr bwMode="auto">
          <a:xfrm>
            <a:off x="661541" y="5800676"/>
            <a:ext cx="1419225"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63" name="Text Box 66"/>
          <p:cNvSpPr txBox="1">
            <a:spLocks noChangeArrowheads="1"/>
          </p:cNvSpPr>
          <p:nvPr/>
        </p:nvSpPr>
        <p:spPr bwMode="auto">
          <a:xfrm>
            <a:off x="658366" y="6113414"/>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64" name="Text Box 66"/>
          <p:cNvSpPr txBox="1">
            <a:spLocks noChangeArrowheads="1"/>
          </p:cNvSpPr>
          <p:nvPr/>
        </p:nvSpPr>
        <p:spPr bwMode="auto">
          <a:xfrm>
            <a:off x="3574604" y="6113414"/>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466" name="AutoShape 125"/>
          <p:cNvSpPr>
            <a:spLocks/>
          </p:cNvSpPr>
          <p:nvPr/>
        </p:nvSpPr>
        <p:spPr bwMode="auto">
          <a:xfrm>
            <a:off x="2210941" y="4090939"/>
            <a:ext cx="88900" cy="635000"/>
          </a:xfrm>
          <a:prstGeom prst="rightBrace">
            <a:avLst>
              <a:gd name="adj1" fmla="val 59524"/>
              <a:gd name="adj2" fmla="val 50000"/>
            </a:avLst>
          </a:prstGeom>
          <a:noFill/>
          <a:ln w="9525" cap="sq">
            <a:solidFill>
              <a:schemeClr val="tx1"/>
            </a:solidFill>
            <a:round/>
            <a:headEnd type="none" w="sm" len="sm"/>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468" name="Foliennummernplatzhalter 2"/>
          <p:cNvSpPr txBox="1">
            <a:spLocks/>
          </p:cNvSpPr>
          <p:nvPr/>
        </p:nvSpPr>
        <p:spPr bwMode="auto">
          <a:xfrm>
            <a:off x="7792591" y="7000826"/>
            <a:ext cx="695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F0591A17-AF96-43EB-86F1-167894B4D682}" type="slidenum">
              <a:rPr lang="de-DE" altLang="de-DE" sz="1200">
                <a:solidFill>
                  <a:srgbClr val="000000"/>
                </a:solidFill>
              </a:rPr>
              <a:pPr algn="r" eaLnBrk="1" hangingPunct="1">
                <a:spcBef>
                  <a:spcPct val="0"/>
                </a:spcBef>
                <a:buClrTx/>
                <a:buFontTx/>
                <a:buNone/>
              </a:pPr>
              <a:t>7</a:t>
            </a:fld>
            <a:endParaRPr lang="de-DE" altLang="de-DE" sz="1200">
              <a:solidFill>
                <a:srgbClr val="000000"/>
              </a:solidFill>
            </a:endParaRPr>
          </a:p>
        </p:txBody>
      </p:sp>
    </p:spTree>
    <p:extLst>
      <p:ext uri="{BB962C8B-B14F-4D97-AF65-F5344CB8AC3E}">
        <p14:creationId xmlns:p14="http://schemas.microsoft.com/office/powerpoint/2010/main" val="468816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14" r="536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p:cNvSpPr>
            <a:spLocks noGrp="1"/>
          </p:cNvSpPr>
          <p:nvPr>
            <p:ph type="body" sz="quarter" idx="11"/>
          </p:nvPr>
        </p:nvSpPr>
        <p:spPr>
          <a:xfrm>
            <a:off x="256383" y="776717"/>
            <a:ext cx="7772400" cy="477838"/>
          </a:xfrm>
        </p:spPr>
        <p:txBody>
          <a:bodyPr>
            <a:normAutofit fontScale="92500" lnSpcReduction="20000"/>
          </a:bodyPr>
          <a:lstStyle/>
          <a:p>
            <a:r>
              <a:rPr lang="de-DE" dirty="0">
                <a:effectLst>
                  <a:outerShdw blurRad="38100" dist="38100" dir="2700000" algn="tl">
                    <a:srgbClr val="000000">
                      <a:alpha val="43137"/>
                    </a:srgbClr>
                  </a:outerShdw>
                </a:effectLst>
              </a:rPr>
              <a:t>STUDY PROGRAM</a:t>
            </a:r>
          </a:p>
        </p:txBody>
      </p:sp>
      <p:sp>
        <p:nvSpPr>
          <p:cNvPr id="3" name="Textplatzhalter 2"/>
          <p:cNvSpPr>
            <a:spLocks noGrp="1"/>
          </p:cNvSpPr>
          <p:nvPr>
            <p:ph type="body" sz="quarter" idx="13"/>
          </p:nvPr>
        </p:nvSpPr>
        <p:spPr>
          <a:xfrm>
            <a:off x="294430" y="306731"/>
            <a:ext cx="7772400" cy="477838"/>
          </a:xfrm>
        </p:spPr>
        <p:txBody>
          <a:bodyPr>
            <a:normAutofit fontScale="92500" lnSpcReduction="20000"/>
          </a:bodyPr>
          <a:lstStyle/>
          <a:p>
            <a:r>
              <a:rPr lang="de-DE" dirty="0">
                <a:solidFill>
                  <a:schemeClr val="bg1"/>
                </a:solidFill>
              </a:rPr>
              <a:t>HM Dual </a:t>
            </a:r>
          </a:p>
        </p:txBody>
      </p:sp>
      <p:sp>
        <p:nvSpPr>
          <p:cNvPr id="6" name="Titel 2"/>
          <p:cNvSpPr txBox="1">
            <a:spLocks/>
          </p:cNvSpPr>
          <p:nvPr/>
        </p:nvSpPr>
        <p:spPr>
          <a:xfrm>
            <a:off x="3491880" y="1370070"/>
            <a:ext cx="5184576" cy="5517231"/>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12648" algn="l" defTabSz="457200">
              <a:lnSpc>
                <a:spcPct val="200000"/>
              </a:lnSpc>
              <a:spcBef>
                <a:spcPts val="0"/>
              </a:spcBef>
            </a:pPr>
            <a:r>
              <a:rPr lang="en-GB" sz="1400" dirty="0">
                <a:latin typeface="Arial"/>
                <a:cs typeface="Arial"/>
              </a:rPr>
              <a:t> </a:t>
            </a:r>
          </a:p>
        </p:txBody>
      </p:sp>
      <p:sp>
        <p:nvSpPr>
          <p:cNvPr id="7" name="Textfeld 6"/>
          <p:cNvSpPr txBox="1"/>
          <p:nvPr/>
        </p:nvSpPr>
        <p:spPr>
          <a:xfrm>
            <a:off x="3671900" y="1484784"/>
            <a:ext cx="4824536" cy="1703030"/>
          </a:xfrm>
          <a:prstGeom prst="rect">
            <a:avLst/>
          </a:prstGeom>
          <a:noFill/>
        </p:spPr>
        <p:txBody>
          <a:bodyPr wrap="square" rtlCol="0">
            <a:spAutoFit/>
          </a:bodyPr>
          <a:lstStyle/>
          <a:p>
            <a:pPr marL="182880" indent="-256032" algn="l" defTabSz="457200">
              <a:lnSpc>
                <a:spcPct val="150000"/>
              </a:lnSpc>
              <a:buSzPct val="80000"/>
              <a:buBlip>
                <a:blip r:embed="rId4"/>
              </a:buBlip>
            </a:pPr>
            <a:r>
              <a:rPr lang="en-GB" b="0" i="0" dirty="0">
                <a:latin typeface="Arial"/>
                <a:ea typeface="+mn-ea"/>
                <a:cs typeface="Arial"/>
              </a:rPr>
              <a:t>We offer so called dual studies opportunities in cooperation with the consortium </a:t>
            </a:r>
            <a:r>
              <a:rPr lang="en-GB" b="0" i="1" dirty="0">
                <a:latin typeface="Arial"/>
                <a:ea typeface="+mn-ea"/>
                <a:cs typeface="Arial"/>
              </a:rPr>
              <a:t>university dual </a:t>
            </a:r>
            <a:r>
              <a:rPr lang="en-GB" b="0" i="1" dirty="0" err="1">
                <a:latin typeface="Arial"/>
                <a:ea typeface="+mn-ea"/>
                <a:cs typeface="Arial"/>
              </a:rPr>
              <a:t>bavaria</a:t>
            </a:r>
            <a:r>
              <a:rPr lang="en-GB" b="0" i="0" dirty="0">
                <a:latin typeface="Arial"/>
                <a:ea typeface="+mn-ea"/>
                <a:cs typeface="Arial"/>
              </a:rPr>
              <a:t> and with numerous industrial partner companies. </a:t>
            </a:r>
          </a:p>
        </p:txBody>
      </p:sp>
      <p:pic>
        <p:nvPicPr>
          <p:cNvPr id="17"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3502695"/>
            <a:ext cx="1535113" cy="5492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1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098" y="3147630"/>
            <a:ext cx="1212822" cy="1214759"/>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19" name="Picture 22" descr="Bild in Originalgröße anzeig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4117" y="6397366"/>
            <a:ext cx="3508323" cy="29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7673" y="3457402"/>
            <a:ext cx="1127125" cy="6318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21"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1056" y="4310647"/>
            <a:ext cx="1609725" cy="7096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2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7005" y="5259027"/>
            <a:ext cx="1090731" cy="89957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23"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4288" y="4177915"/>
            <a:ext cx="1219200" cy="762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24"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6592" y="5565555"/>
            <a:ext cx="1184415" cy="118608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25"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9395" y="4786417"/>
            <a:ext cx="1449359" cy="47954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4" name="Grafik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57503" y="5079328"/>
            <a:ext cx="1186185" cy="1186185"/>
          </a:xfrm>
          <a:prstGeom prst="rect">
            <a:avLst/>
          </a:prstGeom>
        </p:spPr>
      </p:pic>
    </p:spTree>
    <p:extLst>
      <p:ext uri="{BB962C8B-B14F-4D97-AF65-F5344CB8AC3E}">
        <p14:creationId xmlns:p14="http://schemas.microsoft.com/office/powerpoint/2010/main" val="386634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pPr marL="0" indent="0" algn="l" defTabSz="457200">
              <a:spcBef>
                <a:spcPts val="768"/>
              </a:spcBef>
              <a:buNone/>
            </a:pPr>
            <a:r>
              <a:rPr lang="en-GB" sz="3200" b="1" i="0" dirty="0">
                <a:solidFill>
                  <a:srgbClr val="DC052D"/>
                </a:solidFill>
                <a:latin typeface="Arial"/>
                <a:ea typeface="+mn-ea"/>
                <a:cs typeface="Arial"/>
              </a:rPr>
              <a:t>STUDY PROGRAM</a:t>
            </a:r>
          </a:p>
        </p:txBody>
      </p:sp>
      <p:sp>
        <p:nvSpPr>
          <p:cNvPr id="3" name="Textplatzhalter 2"/>
          <p:cNvSpPr>
            <a:spLocks noGrp="1"/>
          </p:cNvSpPr>
          <p:nvPr>
            <p:ph type="body" sz="quarter" idx="13"/>
          </p:nvPr>
        </p:nvSpPr>
        <p:spPr/>
        <p:txBody>
          <a:bodyPr>
            <a:normAutofit fontScale="92500" lnSpcReduction="20000"/>
          </a:bodyPr>
          <a:lstStyle/>
          <a:p>
            <a:pPr marL="0" indent="0" algn="l" defTabSz="457200">
              <a:spcBef>
                <a:spcPts val="768"/>
              </a:spcBef>
              <a:buNone/>
            </a:pPr>
            <a:r>
              <a:rPr lang="en-GB" sz="3200" b="1" i="0" dirty="0">
                <a:solidFill>
                  <a:schemeClr val="bg1">
                    <a:lumMod val="50000"/>
                  </a:schemeClr>
                </a:solidFill>
                <a:latin typeface="Arial"/>
                <a:ea typeface="+mn-ea"/>
                <a:cs typeface="Arial"/>
              </a:rPr>
              <a:t>HM Dual</a:t>
            </a:r>
          </a:p>
        </p:txBody>
      </p:sp>
      <p:pic>
        <p:nvPicPr>
          <p:cNvPr id="8" name="Picture 7" descr="http://w3-mediapool.hm.edu/mediapool/media/fk04/fk04_lokal/studienangebot_7/dualesstudium_2/logohochschuled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66110"/>
            <a:ext cx="1975136" cy="9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2"/>
          <p:cNvSpPr txBox="1">
            <a:spLocks/>
          </p:cNvSpPr>
          <p:nvPr/>
        </p:nvSpPr>
        <p:spPr>
          <a:xfrm>
            <a:off x="715397" y="1864811"/>
            <a:ext cx="8574088" cy="44323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0000"/>
              </a:buClr>
              <a:buSzPct val="120000"/>
              <a:buFont typeface="Wingdings" panose="05000000000000000000" pitchFamily="2" charset="2"/>
              <a:buChar char="§"/>
              <a:defRPr/>
            </a:pPr>
            <a:r>
              <a:rPr lang="de-DE" sz="2400" dirty="0" err="1">
                <a:latin typeface="Arial" panose="020B0604020202020204" pitchFamily="34" charset="0"/>
                <a:cs typeface="Arial" panose="020B0604020202020204" pitchFamily="34" charset="0"/>
              </a:rPr>
              <a:t>There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are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two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basic</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types</a:t>
            </a:r>
            <a:r>
              <a:rPr lang="de-DE" sz="2400" dirty="0">
                <a:latin typeface="Arial" panose="020B0604020202020204" pitchFamily="34" charset="0"/>
                <a:cs typeface="Arial" panose="020B0604020202020204" pitchFamily="34" charset="0"/>
              </a:rPr>
              <a:t>:</a:t>
            </a:r>
          </a:p>
          <a:p>
            <a:pPr marL="814388">
              <a:buClr>
                <a:srgbClr val="C00000"/>
              </a:buClr>
              <a:buSzPct val="120000"/>
              <a:buFont typeface="Symbol" panose="05050102010706020507" pitchFamily="18" charset="2"/>
              <a:buChar char="-"/>
              <a:defRPr/>
            </a:pPr>
            <a:r>
              <a:rPr lang="de-DE" sz="2400" dirty="0" err="1">
                <a:latin typeface="Arial" panose="020B0604020202020204" pitchFamily="34" charset="0"/>
                <a:cs typeface="Arial" panose="020B0604020202020204" pitchFamily="34" charset="0"/>
              </a:rPr>
              <a:t>studies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and</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vocational</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training</a:t>
            </a:r>
            <a:r>
              <a:rPr lang="de-DE" sz="2400" dirty="0">
                <a:latin typeface="Arial" panose="020B0604020202020204" pitchFamily="34" charset="0"/>
                <a:cs typeface="Arial" panose="020B0604020202020204" pitchFamily="34" charset="0"/>
              </a:rPr>
              <a:t> in </a:t>
            </a:r>
            <a:r>
              <a:rPr lang="de-DE" sz="2400" dirty="0" err="1">
                <a:latin typeface="Arial" panose="020B0604020202020204" pitchFamily="34" charset="0"/>
                <a:cs typeface="Arial" panose="020B0604020202020204" pitchFamily="34" charset="0"/>
              </a:rPr>
              <a:t>combination</a:t>
            </a:r>
            <a:r>
              <a:rPr lang="de-DE" sz="2400" dirty="0">
                <a:latin typeface="Arial" panose="020B0604020202020204" pitchFamily="34" charset="0"/>
                <a:cs typeface="Arial" panose="020B0604020202020204" pitchFamily="34" charset="0"/>
              </a:rPr>
              <a:t> </a:t>
            </a:r>
            <a:endParaRPr lang="de-DE" sz="2400" dirty="0">
              <a:latin typeface="Arial" panose="020B0604020202020204" pitchFamily="34" charset="0"/>
              <a:cs typeface="Arial" panose="020B0604020202020204" pitchFamily="34" charset="0"/>
              <a:sym typeface="Wingdings" panose="05000000000000000000" pitchFamily="2" charset="2"/>
            </a:endParaRPr>
          </a:p>
          <a:p>
            <a:pPr marL="1214438" lvl="1">
              <a:buClr>
                <a:srgbClr val="C00000"/>
              </a:buClr>
              <a:buSzPct val="120000"/>
              <a:buFont typeface="Symbol" panose="05050102010706020507" pitchFamily="18" charset="2"/>
              <a:buChar char="-"/>
              <a:defRPr/>
            </a:pPr>
            <a:r>
              <a:rPr lang="de-DE" sz="1800" dirty="0">
                <a:latin typeface="Arial" panose="020B0604020202020204" pitchFamily="34" charset="0"/>
                <a:cs typeface="Arial" panose="020B0604020202020204" pitchFamily="34" charset="0"/>
                <a:sym typeface="Wingdings" panose="05000000000000000000" pitchFamily="2" charset="2"/>
              </a:rPr>
              <a:t>Duration 4,5 </a:t>
            </a:r>
            <a:r>
              <a:rPr lang="de-DE" sz="1800" dirty="0" err="1">
                <a:latin typeface="Arial" panose="020B0604020202020204" pitchFamily="34" charset="0"/>
                <a:cs typeface="Arial" panose="020B0604020202020204" pitchFamily="34" charset="0"/>
                <a:sym typeface="Wingdings" panose="05000000000000000000" pitchFamily="2" charset="2"/>
              </a:rPr>
              <a:t>years</a:t>
            </a:r>
            <a:endParaRPr lang="de-DE" sz="1800" dirty="0">
              <a:latin typeface="Arial" panose="020B0604020202020204" pitchFamily="34" charset="0"/>
              <a:cs typeface="Arial" panose="020B0604020202020204" pitchFamily="34" charset="0"/>
              <a:sym typeface="Wingdings" panose="05000000000000000000" pitchFamily="2" charset="2"/>
            </a:endParaRPr>
          </a:p>
          <a:p>
            <a:pPr marL="1214438" lvl="1">
              <a:buClr>
                <a:srgbClr val="C00000"/>
              </a:buClr>
              <a:buSzPct val="120000"/>
              <a:buFont typeface="Symbol" panose="05050102010706020507" pitchFamily="18" charset="2"/>
              <a:buChar char="-"/>
              <a:defRPr/>
            </a:pPr>
            <a:r>
              <a:rPr lang="de-DE" sz="1800" dirty="0">
                <a:latin typeface="Arial" panose="020B0604020202020204" pitchFamily="34" charset="0"/>
                <a:cs typeface="Arial" panose="020B0604020202020204" pitchFamily="34" charset="0"/>
                <a:sym typeface="Wingdings" panose="05000000000000000000" pitchFamily="2" charset="2"/>
              </a:rPr>
              <a:t>Dual </a:t>
            </a:r>
            <a:r>
              <a:rPr lang="de-DE" sz="1800" dirty="0" err="1">
                <a:latin typeface="Arial" panose="020B0604020202020204" pitchFamily="34" charset="0"/>
                <a:cs typeface="Arial" panose="020B0604020202020204" pitchFamily="34" charset="0"/>
                <a:sym typeface="Wingdings" panose="05000000000000000000" pitchFamily="2" charset="2"/>
              </a:rPr>
              <a:t>degree</a:t>
            </a:r>
            <a:r>
              <a:rPr lang="de-DE" sz="1800" dirty="0">
                <a:latin typeface="Arial" panose="020B0604020202020204" pitchFamily="34" charset="0"/>
                <a:cs typeface="Arial" panose="020B0604020202020204" pitchFamily="34" charset="0"/>
                <a:sym typeface="Wingdings" panose="05000000000000000000" pitchFamily="2" charset="2"/>
              </a:rPr>
              <a:t>: Bachelor </a:t>
            </a:r>
            <a:r>
              <a:rPr lang="de-DE" sz="1800" dirty="0" err="1">
                <a:latin typeface="Arial" panose="020B0604020202020204" pitchFamily="34" charset="0"/>
                <a:cs typeface="Arial" panose="020B0604020202020204" pitchFamily="34" charset="0"/>
                <a:sym typeface="Wingdings" panose="05000000000000000000" pitchFamily="2" charset="2"/>
              </a:rPr>
              <a:t>degree</a:t>
            </a:r>
            <a:r>
              <a:rPr lang="de-DE" sz="1800" dirty="0">
                <a:latin typeface="Arial" panose="020B0604020202020204" pitchFamily="34" charset="0"/>
                <a:cs typeface="Arial" panose="020B0604020202020204" pitchFamily="34" charset="0"/>
                <a:sym typeface="Wingdings" panose="05000000000000000000" pitchFamily="2" charset="2"/>
              </a:rPr>
              <a:t> </a:t>
            </a:r>
            <a:r>
              <a:rPr lang="de-DE" sz="1800" dirty="0" err="1">
                <a:latin typeface="Arial" panose="020B0604020202020204" pitchFamily="34" charset="0"/>
                <a:cs typeface="Arial" panose="020B0604020202020204" pitchFamily="34" charset="0"/>
                <a:sym typeface="Wingdings" panose="05000000000000000000" pitchFamily="2" charset="2"/>
              </a:rPr>
              <a:t>and</a:t>
            </a:r>
            <a:r>
              <a:rPr lang="de-DE" sz="1800" dirty="0">
                <a:latin typeface="Arial" panose="020B0604020202020204" pitchFamily="34" charset="0"/>
                <a:cs typeface="Arial" panose="020B0604020202020204" pitchFamily="34" charset="0"/>
                <a:sym typeface="Wingdings" panose="05000000000000000000" pitchFamily="2" charset="2"/>
              </a:rPr>
              <a:t> </a:t>
            </a:r>
            <a:r>
              <a:rPr lang="de-DE" sz="1800" dirty="0" err="1">
                <a:latin typeface="Arial" panose="020B0604020202020204" pitchFamily="34" charset="0"/>
                <a:cs typeface="Arial" panose="020B0604020202020204" pitchFamily="34" charset="0"/>
                <a:sym typeface="Wingdings" panose="05000000000000000000" pitchFamily="2" charset="2"/>
              </a:rPr>
              <a:t>certificate</a:t>
            </a:r>
            <a:r>
              <a:rPr lang="de-DE" sz="1800" dirty="0">
                <a:latin typeface="Arial" panose="020B0604020202020204" pitchFamily="34" charset="0"/>
                <a:cs typeface="Arial" panose="020B0604020202020204" pitchFamily="34" charset="0"/>
                <a:sym typeface="Wingdings" panose="05000000000000000000" pitchFamily="2" charset="2"/>
              </a:rPr>
              <a:t> </a:t>
            </a:r>
            <a:r>
              <a:rPr lang="de-DE" sz="1800" dirty="0" err="1">
                <a:latin typeface="Arial" panose="020B0604020202020204" pitchFamily="34" charset="0"/>
                <a:cs typeface="Arial" panose="020B0604020202020204" pitchFamily="34" charset="0"/>
                <a:sym typeface="Wingdings" panose="05000000000000000000" pitchFamily="2" charset="2"/>
              </a:rPr>
              <a:t>from</a:t>
            </a:r>
            <a:r>
              <a:rPr lang="de-DE" sz="1800" dirty="0">
                <a:latin typeface="Arial" panose="020B0604020202020204" pitchFamily="34" charset="0"/>
                <a:cs typeface="Arial" panose="020B0604020202020204" pitchFamily="34" charset="0"/>
                <a:sym typeface="Wingdings" panose="05000000000000000000" pitchFamily="2" charset="2"/>
              </a:rPr>
              <a:t> </a:t>
            </a:r>
            <a:r>
              <a:rPr lang="de-DE" sz="1800" dirty="0" err="1">
                <a:latin typeface="Arial" panose="020B0604020202020204" pitchFamily="34" charset="0"/>
                <a:cs typeface="Arial" panose="020B0604020202020204" pitchFamily="34" charset="0"/>
                <a:sym typeface="Wingdings" panose="05000000000000000000" pitchFamily="2" charset="2"/>
              </a:rPr>
              <a:t>Chamber</a:t>
            </a:r>
            <a:r>
              <a:rPr lang="de-DE" sz="1800" dirty="0">
                <a:latin typeface="Arial" panose="020B0604020202020204" pitchFamily="34" charset="0"/>
                <a:cs typeface="Arial" panose="020B0604020202020204" pitchFamily="34" charset="0"/>
                <a:sym typeface="Wingdings" panose="05000000000000000000" pitchFamily="2" charset="2"/>
              </a:rPr>
              <a:t> </a:t>
            </a:r>
            <a:r>
              <a:rPr lang="de-DE" sz="1800" dirty="0" err="1">
                <a:latin typeface="Arial" panose="020B0604020202020204" pitchFamily="34" charset="0"/>
                <a:cs typeface="Arial" panose="020B0604020202020204" pitchFamily="34" charset="0"/>
                <a:sym typeface="Wingdings" panose="05000000000000000000" pitchFamily="2" charset="2"/>
              </a:rPr>
              <a:t>of</a:t>
            </a:r>
            <a:r>
              <a:rPr lang="de-DE" sz="1800" dirty="0">
                <a:latin typeface="Arial" panose="020B0604020202020204" pitchFamily="34" charset="0"/>
                <a:cs typeface="Arial" panose="020B0604020202020204" pitchFamily="34" charset="0"/>
                <a:sym typeface="Wingdings" panose="05000000000000000000" pitchFamily="2" charset="2"/>
              </a:rPr>
              <a:t> Commerce </a:t>
            </a:r>
            <a:r>
              <a:rPr lang="de-DE" sz="1800" dirty="0" err="1">
                <a:latin typeface="Arial" panose="020B0604020202020204" pitchFamily="34" charset="0"/>
                <a:cs typeface="Arial" panose="020B0604020202020204" pitchFamily="34" charset="0"/>
                <a:sym typeface="Wingdings" panose="05000000000000000000" pitchFamily="2" charset="2"/>
              </a:rPr>
              <a:t>and</a:t>
            </a:r>
            <a:r>
              <a:rPr lang="de-DE" sz="1800" dirty="0">
                <a:latin typeface="Arial" panose="020B0604020202020204" pitchFamily="34" charset="0"/>
                <a:cs typeface="Arial" panose="020B0604020202020204" pitchFamily="34" charset="0"/>
                <a:sym typeface="Wingdings" panose="05000000000000000000" pitchFamily="2" charset="2"/>
              </a:rPr>
              <a:t> </a:t>
            </a:r>
            <a:r>
              <a:rPr lang="de-DE" sz="1800" dirty="0" err="1">
                <a:latin typeface="Arial" panose="020B0604020202020204" pitchFamily="34" charset="0"/>
                <a:cs typeface="Arial" panose="020B0604020202020204" pitchFamily="34" charset="0"/>
                <a:sym typeface="Wingdings" panose="05000000000000000000" pitchFamily="2" charset="2"/>
              </a:rPr>
              <a:t>Industry</a:t>
            </a:r>
            <a:endParaRPr lang="de-DE" sz="1800" dirty="0">
              <a:latin typeface="Arial" panose="020B0604020202020204" pitchFamily="34" charset="0"/>
              <a:cs typeface="Arial" panose="020B0604020202020204" pitchFamily="34" charset="0"/>
            </a:endParaRPr>
          </a:p>
          <a:p>
            <a:pPr marL="814388">
              <a:buClr>
                <a:srgbClr val="C00000"/>
              </a:buClr>
              <a:buSzPct val="120000"/>
              <a:buFont typeface="Symbol" panose="05050102010706020507" pitchFamily="18" charset="2"/>
              <a:buChar char="-"/>
              <a:defRPr/>
            </a:pPr>
            <a:r>
              <a:rPr lang="de-DE" sz="2400" dirty="0" err="1">
                <a:latin typeface="Arial" panose="020B0604020202020204" pitchFamily="34" charset="0"/>
                <a:cs typeface="Arial" panose="020B0604020202020204" pitchFamily="34" charset="0"/>
              </a:rPr>
              <a:t>studies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with</a:t>
            </a:r>
            <a:r>
              <a:rPr lang="de-DE" sz="2400" dirty="0">
                <a:latin typeface="Arial" panose="020B0604020202020204" pitchFamily="34" charset="0"/>
                <a:cs typeface="Arial" panose="020B0604020202020204" pitchFamily="34" charset="0"/>
              </a:rPr>
              <a:t> intensive </a:t>
            </a:r>
            <a:r>
              <a:rPr lang="de-DE" sz="2400" dirty="0" err="1">
                <a:latin typeface="Arial" panose="020B0604020202020204" pitchFamily="34" charset="0"/>
                <a:cs typeface="Arial" panose="020B0604020202020204" pitchFamily="34" charset="0"/>
              </a:rPr>
              <a:t>industrial</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internship</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periods</a:t>
            </a:r>
            <a:endParaRPr lang="de-DE" sz="2400" dirty="0">
              <a:latin typeface="Arial" panose="020B0604020202020204" pitchFamily="34" charset="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800" dirty="0">
                <a:latin typeface="Arial" panose="020B0604020202020204" pitchFamily="34" charset="0"/>
                <a:cs typeface="Arial" panose="020B0604020202020204" pitchFamily="34" charset="0"/>
              </a:rPr>
              <a:t>Bachelor: </a:t>
            </a:r>
            <a:r>
              <a:rPr lang="de-DE" sz="1800" dirty="0" err="1">
                <a:latin typeface="Arial" panose="020B0604020202020204" pitchFamily="34" charset="0"/>
                <a:cs typeface="Arial" panose="020B0604020202020204" pitchFamily="34" charset="0"/>
              </a:rPr>
              <a:t>duration</a:t>
            </a:r>
            <a:r>
              <a:rPr lang="de-DE" sz="1800" dirty="0">
                <a:latin typeface="Arial" panose="020B0604020202020204" pitchFamily="34" charset="0"/>
                <a:cs typeface="Arial" panose="020B0604020202020204" pitchFamily="34" charset="0"/>
              </a:rPr>
              <a:t> 3,5 </a:t>
            </a:r>
            <a:r>
              <a:rPr lang="de-DE" sz="1800" dirty="0" err="1">
                <a:latin typeface="Arial" panose="020B0604020202020204" pitchFamily="34" charset="0"/>
                <a:cs typeface="Arial" panose="020B0604020202020204" pitchFamily="34" charset="0"/>
              </a:rPr>
              <a:t>years</a:t>
            </a:r>
            <a:endParaRPr lang="de-DE" sz="1800" dirty="0">
              <a:latin typeface="Arial" panose="020B0604020202020204" pitchFamily="34" charset="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800" dirty="0">
                <a:latin typeface="Arial" panose="020B0604020202020204" pitchFamily="34" charset="0"/>
                <a:cs typeface="Arial" panose="020B0604020202020204" pitchFamily="34" charset="0"/>
              </a:rPr>
              <a:t>Master: </a:t>
            </a:r>
            <a:r>
              <a:rPr lang="de-DE" sz="1800" dirty="0" err="1">
                <a:latin typeface="Arial" panose="020B0604020202020204" pitchFamily="34" charset="0"/>
                <a:cs typeface="Arial" panose="020B0604020202020204" pitchFamily="34" charset="0"/>
              </a:rPr>
              <a:t>duration</a:t>
            </a:r>
            <a:r>
              <a:rPr lang="de-DE" sz="1800" dirty="0">
                <a:latin typeface="Arial" panose="020B0604020202020204" pitchFamily="34" charset="0"/>
                <a:cs typeface="Arial" panose="020B0604020202020204" pitchFamily="34" charset="0"/>
              </a:rPr>
              <a:t> 1,5 </a:t>
            </a:r>
            <a:r>
              <a:rPr lang="de-DE" sz="1800" dirty="0" err="1">
                <a:latin typeface="Arial" panose="020B0604020202020204" pitchFamily="34" charset="0"/>
                <a:cs typeface="Arial" panose="020B0604020202020204" pitchFamily="34" charset="0"/>
              </a:rPr>
              <a:t>years</a:t>
            </a:r>
            <a:endParaRPr lang="de-DE" sz="1800" dirty="0">
              <a:latin typeface="Arial" panose="020B0604020202020204" pitchFamily="34" charset="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800" dirty="0">
                <a:latin typeface="Arial" panose="020B0604020202020204" pitchFamily="34" charset="0"/>
                <a:cs typeface="Arial" panose="020B0604020202020204" pitchFamily="34" charset="0"/>
              </a:rPr>
              <a:t>Student </a:t>
            </a:r>
            <a:r>
              <a:rPr lang="de-DE" sz="1800" dirty="0" err="1">
                <a:latin typeface="Arial" panose="020B0604020202020204" pitchFamily="34" charset="0"/>
                <a:cs typeface="Arial" panose="020B0604020202020204" pitchFamily="34" charset="0"/>
              </a:rPr>
              <a:t>is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during</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his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studies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funded</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by</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and</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bounded</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by</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contract</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to</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industrial</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partner</a:t>
            </a:r>
            <a:endParaRPr lang="de-DE" sz="1800" dirty="0">
              <a:latin typeface="Arial" panose="020B0604020202020204" pitchFamily="34" charset="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800" dirty="0">
                <a:latin typeface="Arial" panose="020B0604020202020204" pitchFamily="34" charset="0"/>
                <a:cs typeface="Arial" panose="020B0604020202020204" pitchFamily="34" charset="0"/>
              </a:rPr>
              <a:t>Bachelor – Master </a:t>
            </a:r>
            <a:r>
              <a:rPr lang="de-DE" sz="1800" dirty="0" err="1">
                <a:latin typeface="Arial" panose="020B0604020202020204" pitchFamily="34" charset="0"/>
                <a:cs typeface="Arial" panose="020B0604020202020204" pitchFamily="34" charset="0"/>
              </a:rPr>
              <a:t>degree</a:t>
            </a: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83913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3972</Words>
  <Application>Microsoft Office PowerPoint</Application>
  <PresentationFormat>Bildschirmpräsentation (4:3)</PresentationFormat>
  <Paragraphs>619</Paragraphs>
  <Slides>38</Slides>
  <Notes>25</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38</vt:i4>
      </vt:variant>
    </vt:vector>
  </HeadingPairs>
  <TitlesOfParts>
    <vt:vector size="50" baseType="lpstr">
      <vt:lpstr>Microsoft YaHei</vt:lpstr>
      <vt:lpstr>ＭＳ Ｐゴシック</vt:lpstr>
      <vt:lpstr>AR PL SungtiL GB</vt:lpstr>
      <vt:lpstr>Arial</vt:lpstr>
      <vt:lpstr>Arial Unicode MS</vt:lpstr>
      <vt:lpstr>Calibri</vt:lpstr>
      <vt:lpstr>FHM TheSans</vt:lpstr>
      <vt:lpstr>Symbol</vt:lpstr>
      <vt:lpstr>Times New Roman</vt:lpstr>
      <vt:lpstr>Webdings</vt:lpstr>
      <vt:lpstr>Wingdings</vt:lpstr>
      <vt:lpstr>Larissa</vt:lpstr>
      <vt:lpstr>The Department of Electrical Engineering and Information Technology   FK04</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Hochschule München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Claudia Koepfer</dc:creator>
  <cp:lastModifiedBy>C. Lerchl</cp:lastModifiedBy>
  <cp:revision>127</cp:revision>
  <dcterms:created xsi:type="dcterms:W3CDTF">2017-03-03T15:25:00Z</dcterms:created>
  <dcterms:modified xsi:type="dcterms:W3CDTF">2018-11-19T10:39:50Z</dcterms:modified>
</cp:coreProperties>
</file>