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198" r:id="rId1"/>
    <p:sldMasterId id="2147484204" r:id="rId2"/>
  </p:sldMasterIdLst>
  <p:notesMasterIdLst>
    <p:notesMasterId r:id="rId35"/>
  </p:notesMasterIdLst>
  <p:handoutMasterIdLst>
    <p:handoutMasterId r:id="rId36"/>
  </p:handoutMasterIdLst>
  <p:sldIdLst>
    <p:sldId id="656" r:id="rId3"/>
    <p:sldId id="707" r:id="rId4"/>
    <p:sldId id="708" r:id="rId5"/>
    <p:sldId id="691" r:id="rId6"/>
    <p:sldId id="693" r:id="rId7"/>
    <p:sldId id="709" r:id="rId8"/>
    <p:sldId id="680" r:id="rId9"/>
    <p:sldId id="694" r:id="rId10"/>
    <p:sldId id="716" r:id="rId11"/>
    <p:sldId id="699" r:id="rId12"/>
    <p:sldId id="710" r:id="rId13"/>
    <p:sldId id="666" r:id="rId14"/>
    <p:sldId id="685" r:id="rId15"/>
    <p:sldId id="668" r:id="rId16"/>
    <p:sldId id="670" r:id="rId17"/>
    <p:sldId id="679" r:id="rId18"/>
    <p:sldId id="672" r:id="rId19"/>
    <p:sldId id="673" r:id="rId20"/>
    <p:sldId id="681" r:id="rId21"/>
    <p:sldId id="674" r:id="rId22"/>
    <p:sldId id="676" r:id="rId23"/>
    <p:sldId id="677" r:id="rId24"/>
    <p:sldId id="692" r:id="rId25"/>
    <p:sldId id="700" r:id="rId26"/>
    <p:sldId id="686" r:id="rId27"/>
    <p:sldId id="687" r:id="rId28"/>
    <p:sldId id="688" r:id="rId29"/>
    <p:sldId id="704" r:id="rId30"/>
    <p:sldId id="697" r:id="rId31"/>
    <p:sldId id="705" r:id="rId32"/>
    <p:sldId id="706" r:id="rId33"/>
    <p:sldId id="623" r:id="rId34"/>
  </p:sldIdLst>
  <p:sldSz cx="9144000" cy="5143500" type="screen16x9"/>
  <p:notesSz cx="6858000" cy="9144000"/>
  <p:defaultTextStyle>
    <a:defPPr>
      <a:defRPr lang="en-GB"/>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1668" userDrawn="1">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CC"/>
    <a:srgbClr val="FF3399"/>
    <a:srgbClr val="00B050"/>
    <a:srgbClr val="00C9FF"/>
    <a:srgbClr val="E7F5FF"/>
    <a:srgbClr val="9999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397" autoAdjust="0"/>
    <p:restoredTop sz="89674" autoAdjust="0"/>
  </p:normalViewPr>
  <p:slideViewPr>
    <p:cSldViewPr snapToGrid="0">
      <p:cViewPr varScale="1">
        <p:scale>
          <a:sx n="104" d="100"/>
          <a:sy n="104" d="100"/>
        </p:scale>
        <p:origin x="1764" y="96"/>
      </p:cViewPr>
      <p:guideLst>
        <p:guide orient="horz" pos="1668"/>
        <p:guide pos="2880"/>
      </p:guideLst>
    </p:cSldViewPr>
  </p:slideViewPr>
  <p:notesTextViewPr>
    <p:cViewPr>
      <p:scale>
        <a:sx n="100" d="100"/>
        <a:sy n="100" d="100"/>
      </p:scale>
      <p:origin x="0" y="0"/>
    </p:cViewPr>
  </p:notesTextViewPr>
  <p:sorterViewPr>
    <p:cViewPr>
      <p:scale>
        <a:sx n="60" d="100"/>
        <a:sy n="60" d="100"/>
      </p:scale>
      <p:origin x="0" y="4536"/>
    </p:cViewPr>
  </p:sorterViewPr>
  <p:notesViewPr>
    <p:cSldViewPr snapToGrid="0">
      <p:cViewPr varScale="1">
        <p:scale>
          <a:sx n="83" d="100"/>
          <a:sy n="83" d="100"/>
        </p:scale>
        <p:origin x="-2040" y="-84"/>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theme" Target="theme/theme1.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microsoft.com/office/2015/10/relationships/revisionInfo" Target="revisionInfo.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handoutMaster" Target="handoutMasters/handout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wrap="square" lIns="91440" tIns="45720" rIns="91440" bIns="45720" numCol="1" anchor="t" anchorCtr="0" compatLnSpc="1">
            <a:prstTxWarp prst="textNoShape">
              <a:avLst/>
            </a:prstTxWarp>
          </a:bodyPr>
          <a:lstStyle>
            <a:lvl1pPr>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vl1pPr>
          </a:lstStyle>
          <a:p>
            <a:fld id="{B09BDE84-BA43-4EA6-BAC0-AA1F00803429}" type="datetimeFigureOut">
              <a:rPr lang="en-US"/>
              <a:pPr/>
              <a:t>11/24/2017</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wrap="square" lIns="91440" tIns="45720" rIns="91440" bIns="45720" numCol="1" anchor="b" anchorCtr="0" compatLnSpc="1">
            <a:prstTxWarp prst="textNoShape">
              <a:avLst/>
            </a:prstTxWarp>
          </a:bodyPr>
          <a:lstStyle>
            <a:lvl1pPr>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B4A46863-6082-4C10-BE50-7632BEA089F5}" type="slidenum">
              <a:rPr lang="en-US"/>
              <a:pPr/>
              <a:t>‹#›</a:t>
            </a:fld>
            <a:endParaRPr lang="en-US"/>
          </a:p>
        </p:txBody>
      </p:sp>
    </p:spTree>
    <p:extLst>
      <p:ext uri="{BB962C8B-B14F-4D97-AF65-F5344CB8AC3E}">
        <p14:creationId xmlns:p14="http://schemas.microsoft.com/office/powerpoint/2010/main" val="1551188830"/>
      </p:ext>
    </p:extLst>
  </p:cSld>
  <p:clrMap bg1="lt1" tx1="dk1" bg2="lt2" tx2="dk2" accent1="accent1" accent2="accent2" accent3="accent3" accent4="accent4" accent5="accent5" accent6="accent6" hlink="hlink" folHlink="folHlink"/>
  <p:hf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wrap="square" lIns="91440" tIns="45720" rIns="91440" bIns="45720" numCol="1" anchor="t" anchorCtr="0" compatLnSpc="1">
            <a:prstTxWarp prst="textNoShape">
              <a:avLst/>
            </a:prstTxWarp>
          </a:bodyPr>
          <a:lstStyle>
            <a:lvl1pPr>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vl1pPr>
          </a:lstStyle>
          <a:p>
            <a:fld id="{17833519-540A-43F3-868F-A1135CB6385F}" type="datetimeFigureOut">
              <a:rPr lang="en-US"/>
              <a:pPr/>
              <a:t>11/24/2017</a:t>
            </a:fld>
            <a:endParaRPr lang="en-US"/>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wrap="square" lIns="91440" tIns="45720" rIns="91440" bIns="45720" numCol="1" anchor="b" anchorCtr="0" compatLnSpc="1">
            <a:prstTxWarp prst="textNoShape">
              <a:avLst/>
            </a:prstTxWarp>
          </a:bodyPr>
          <a:lstStyle>
            <a:lvl1pPr>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384A415B-9341-4ED6-BA83-D154EA4930E0}" type="slidenum">
              <a:rPr lang="en-US"/>
              <a:pPr/>
              <a:t>‹#›</a:t>
            </a:fld>
            <a:endParaRPr lang="en-US"/>
          </a:p>
        </p:txBody>
      </p:sp>
    </p:spTree>
    <p:extLst>
      <p:ext uri="{BB962C8B-B14F-4D97-AF65-F5344CB8AC3E}">
        <p14:creationId xmlns:p14="http://schemas.microsoft.com/office/powerpoint/2010/main" val="1084085499"/>
      </p:ext>
    </p:extLst>
  </p:cSld>
  <p:clrMap bg1="lt1" tx1="dk1" bg2="lt2" tx2="dk2" accent1="accent1" accent2="accent2" accent3="accent3" accent4="accent4" accent5="accent5" accent6="accent6" hlink="hlink" folHlink="folHlink"/>
  <p:hf hdr="0" dt="0"/>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10"/>
          </p:nvPr>
        </p:nvSpPr>
        <p:spPr/>
        <p:txBody>
          <a:bodyPr/>
          <a:lstStyle/>
          <a:p>
            <a:endParaRPr lang="en-US"/>
          </a:p>
        </p:txBody>
      </p:sp>
      <p:sp>
        <p:nvSpPr>
          <p:cNvPr id="5" name="Slide Number Placeholder 4"/>
          <p:cNvSpPr>
            <a:spLocks noGrp="1"/>
          </p:cNvSpPr>
          <p:nvPr>
            <p:ph type="sldNum" sz="quarter" idx="11"/>
          </p:nvPr>
        </p:nvSpPr>
        <p:spPr/>
        <p:txBody>
          <a:bodyPr/>
          <a:lstStyle/>
          <a:p>
            <a:fld id="{384A415B-9341-4ED6-BA83-D154EA4930E0}" type="slidenum">
              <a:rPr lang="en-US" smtClean="0"/>
              <a:pPr/>
              <a:t>1</a:t>
            </a:fld>
            <a:endParaRPr lang="en-US"/>
          </a:p>
        </p:txBody>
      </p:sp>
    </p:spTree>
    <p:extLst>
      <p:ext uri="{BB962C8B-B14F-4D97-AF65-F5344CB8AC3E}">
        <p14:creationId xmlns:p14="http://schemas.microsoft.com/office/powerpoint/2010/main" val="279881337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a:defRPr/>
            </a:pPr>
            <a:fld id="{8D25A3BF-EAF5-48AB-8DD0-240E372AD881}" type="slidenum">
              <a:rPr lang="en-US" altLang="zh-TW" smtClean="0"/>
              <a:pPr>
                <a:defRPr/>
              </a:pPr>
              <a:t>20</a:t>
            </a:fld>
            <a:endParaRPr lang="en-US" altLang="zh-TW"/>
          </a:p>
        </p:txBody>
      </p:sp>
    </p:spTree>
    <p:extLst>
      <p:ext uri="{BB962C8B-B14F-4D97-AF65-F5344CB8AC3E}">
        <p14:creationId xmlns:p14="http://schemas.microsoft.com/office/powerpoint/2010/main" val="70313949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a:defRPr/>
            </a:pPr>
            <a:fld id="{8D25A3BF-EAF5-48AB-8DD0-240E372AD881}" type="slidenum">
              <a:rPr lang="en-US" altLang="zh-TW" smtClean="0"/>
              <a:pPr>
                <a:defRPr/>
              </a:pPr>
              <a:t>24</a:t>
            </a:fld>
            <a:endParaRPr lang="en-US" altLang="zh-TW"/>
          </a:p>
        </p:txBody>
      </p:sp>
    </p:spTree>
    <p:extLst>
      <p:ext uri="{BB962C8B-B14F-4D97-AF65-F5344CB8AC3E}">
        <p14:creationId xmlns:p14="http://schemas.microsoft.com/office/powerpoint/2010/main" val="196013268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en-US" dirty="0"/>
              <a:t>Rationale for having LTE700 at highest priority: LTE700 terminal penetration</a:t>
            </a:r>
            <a:r>
              <a:rPr lang="en-US" baseline="0" dirty="0"/>
              <a:t> is around 30% in metro manila (Aug’16). All LTE700 capable UEs should be pushed to LTE700/15MHz. In case of overload, apply idle mode load balancing.</a:t>
            </a:r>
            <a:endParaRPr lang="en-US" dirty="0"/>
          </a:p>
        </p:txBody>
      </p:sp>
    </p:spTree>
    <p:extLst>
      <p:ext uri="{BB962C8B-B14F-4D97-AF65-F5344CB8AC3E}">
        <p14:creationId xmlns:p14="http://schemas.microsoft.com/office/powerpoint/2010/main" val="380351032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26C2616F-011D-47B3-A2C1-4E16F11993E6}" type="slidenum">
              <a:rPr lang="en-US" smtClean="0"/>
              <a:pPr>
                <a:defRPr/>
              </a:pPr>
              <a:t>31</a:t>
            </a:fld>
            <a:endParaRPr lang="en-US"/>
          </a:p>
        </p:txBody>
      </p:sp>
    </p:spTree>
    <p:extLst>
      <p:ext uri="{BB962C8B-B14F-4D97-AF65-F5344CB8AC3E}">
        <p14:creationId xmlns:p14="http://schemas.microsoft.com/office/powerpoint/2010/main" val="325014831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a:defRPr/>
            </a:pPr>
            <a:fld id="{8D25A3BF-EAF5-48AB-8DD0-240E372AD881}" type="slidenum">
              <a:rPr lang="en-US" altLang="zh-TW" smtClean="0"/>
              <a:pPr>
                <a:defRPr/>
              </a:pPr>
              <a:t>7</a:t>
            </a:fld>
            <a:endParaRPr lang="en-US" altLang="zh-TW"/>
          </a:p>
        </p:txBody>
      </p:sp>
    </p:spTree>
    <p:extLst>
      <p:ext uri="{BB962C8B-B14F-4D97-AF65-F5344CB8AC3E}">
        <p14:creationId xmlns:p14="http://schemas.microsoft.com/office/powerpoint/2010/main" val="39177796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a:defRPr/>
            </a:pPr>
            <a:fld id="{8D25A3BF-EAF5-48AB-8DD0-240E372AD881}" type="slidenum">
              <a:rPr lang="en-US" altLang="zh-TW" smtClean="0"/>
              <a:pPr>
                <a:defRPr/>
              </a:pPr>
              <a:t>9</a:t>
            </a:fld>
            <a:endParaRPr lang="en-US" altLang="zh-TW"/>
          </a:p>
        </p:txBody>
      </p:sp>
    </p:spTree>
    <p:extLst>
      <p:ext uri="{BB962C8B-B14F-4D97-AF65-F5344CB8AC3E}">
        <p14:creationId xmlns:p14="http://schemas.microsoft.com/office/powerpoint/2010/main" val="279009200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a:defRPr/>
            </a:pPr>
            <a:fld id="{8D25A3BF-EAF5-48AB-8DD0-240E372AD881}" type="slidenum">
              <a:rPr lang="en-US" altLang="zh-TW" smtClean="0"/>
              <a:pPr>
                <a:defRPr/>
              </a:pPr>
              <a:t>10</a:t>
            </a:fld>
            <a:endParaRPr lang="en-US" altLang="zh-TW"/>
          </a:p>
        </p:txBody>
      </p:sp>
    </p:spTree>
    <p:extLst>
      <p:ext uri="{BB962C8B-B14F-4D97-AF65-F5344CB8AC3E}">
        <p14:creationId xmlns:p14="http://schemas.microsoft.com/office/powerpoint/2010/main" val="213074240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a:defRPr/>
            </a:pPr>
            <a:fld id="{8D25A3BF-EAF5-48AB-8DD0-240E372AD881}" type="slidenum">
              <a:rPr lang="en-US" altLang="zh-TW" smtClean="0"/>
              <a:pPr>
                <a:defRPr/>
              </a:pPr>
              <a:t>13</a:t>
            </a:fld>
            <a:endParaRPr lang="en-US" altLang="zh-TW"/>
          </a:p>
        </p:txBody>
      </p:sp>
    </p:spTree>
    <p:extLst>
      <p:ext uri="{BB962C8B-B14F-4D97-AF65-F5344CB8AC3E}">
        <p14:creationId xmlns:p14="http://schemas.microsoft.com/office/powerpoint/2010/main" val="8797907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a:defRPr/>
            </a:pPr>
            <a:fld id="{8D25A3BF-EAF5-48AB-8DD0-240E372AD881}" type="slidenum">
              <a:rPr lang="en-US" altLang="zh-TW" smtClean="0"/>
              <a:pPr>
                <a:defRPr/>
              </a:pPr>
              <a:t>14</a:t>
            </a:fld>
            <a:endParaRPr lang="en-US" altLang="zh-TW"/>
          </a:p>
        </p:txBody>
      </p:sp>
    </p:spTree>
    <p:extLst>
      <p:ext uri="{BB962C8B-B14F-4D97-AF65-F5344CB8AC3E}">
        <p14:creationId xmlns:p14="http://schemas.microsoft.com/office/powerpoint/2010/main" val="183535658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a:defRPr/>
            </a:pPr>
            <a:fld id="{8D25A3BF-EAF5-48AB-8DD0-240E372AD881}" type="slidenum">
              <a:rPr lang="en-US" altLang="zh-TW" smtClean="0"/>
              <a:pPr>
                <a:defRPr/>
              </a:pPr>
              <a:t>15</a:t>
            </a:fld>
            <a:endParaRPr lang="en-US" altLang="zh-TW"/>
          </a:p>
        </p:txBody>
      </p:sp>
    </p:spTree>
    <p:extLst>
      <p:ext uri="{BB962C8B-B14F-4D97-AF65-F5344CB8AC3E}">
        <p14:creationId xmlns:p14="http://schemas.microsoft.com/office/powerpoint/2010/main" val="251751754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a:defRPr/>
            </a:pPr>
            <a:fld id="{8D25A3BF-EAF5-48AB-8DD0-240E372AD881}" type="slidenum">
              <a:rPr lang="en-US" altLang="zh-TW" smtClean="0"/>
              <a:pPr>
                <a:defRPr/>
              </a:pPr>
              <a:t>16</a:t>
            </a:fld>
            <a:endParaRPr lang="en-US" altLang="zh-TW"/>
          </a:p>
        </p:txBody>
      </p:sp>
    </p:spTree>
    <p:extLst>
      <p:ext uri="{BB962C8B-B14F-4D97-AF65-F5344CB8AC3E}">
        <p14:creationId xmlns:p14="http://schemas.microsoft.com/office/powerpoint/2010/main" val="413457656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a:defRPr/>
            </a:pPr>
            <a:fld id="{8D25A3BF-EAF5-48AB-8DD0-240E372AD881}" type="slidenum">
              <a:rPr lang="en-US" altLang="zh-TW" smtClean="0"/>
              <a:pPr>
                <a:defRPr/>
              </a:pPr>
              <a:t>18</a:t>
            </a:fld>
            <a:endParaRPr lang="en-US" altLang="zh-TW"/>
          </a:p>
        </p:txBody>
      </p:sp>
    </p:spTree>
    <p:extLst>
      <p:ext uri="{BB962C8B-B14F-4D97-AF65-F5344CB8AC3E}">
        <p14:creationId xmlns:p14="http://schemas.microsoft.com/office/powerpoint/2010/main" val="66271683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Nokia White 1">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spcAft>
                <a:spcPts val="756"/>
              </a:spcAft>
              <a:defRPr baseline="0"/>
            </a:lvl1pPr>
            <a:lvl2pPr>
              <a:spcAft>
                <a:spcPts val="756"/>
              </a:spcAft>
              <a:defRPr/>
            </a:lvl2pPr>
            <a:lvl3pPr>
              <a:spcAft>
                <a:spcPts val="756"/>
              </a:spcAft>
              <a:defRPr/>
            </a:lvl3pPr>
            <a:lvl4pPr>
              <a:spcAft>
                <a:spcPts val="756"/>
              </a:spcAft>
              <a:defRPr/>
            </a:lvl4pPr>
            <a:lvl5pPr>
              <a:spcAft>
                <a:spcPts val="756"/>
              </a:spcAf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itle 1"/>
          <p:cNvSpPr>
            <a:spLocks noGrp="1"/>
          </p:cNvSpPr>
          <p:nvPr>
            <p:ph type="title"/>
          </p:nvPr>
        </p:nvSpPr>
        <p:spPr>
          <a:xfrm>
            <a:off x="418120" y="279253"/>
            <a:ext cx="8229600" cy="311789"/>
          </a:xfrm>
        </p:spPr>
        <p:txBody>
          <a:bodyPr/>
          <a:lstStyle>
            <a:lvl1pPr>
              <a:defRPr/>
            </a:lvl1pPr>
          </a:lstStyle>
          <a:p>
            <a:r>
              <a:rPr lang="en-US"/>
              <a:t>Click to edit Master title style</a:t>
            </a:r>
            <a:endParaRPr lang="en-US" dirty="0"/>
          </a:p>
        </p:txBody>
      </p:sp>
      <p:sp>
        <p:nvSpPr>
          <p:cNvPr id="6" name="Content Placeholder 8"/>
          <p:cNvSpPr>
            <a:spLocks noGrp="1"/>
          </p:cNvSpPr>
          <p:nvPr>
            <p:ph sz="quarter" idx="13"/>
          </p:nvPr>
        </p:nvSpPr>
        <p:spPr>
          <a:xfrm>
            <a:off x="418134" y="537792"/>
            <a:ext cx="8227649" cy="301625"/>
          </a:xfrm>
        </p:spPr>
        <p:txBody>
          <a:bodyPr/>
          <a:lstStyle>
            <a:lvl1pPr marL="0" indent="0">
              <a:buFont typeface="Arial"/>
              <a:buNone/>
              <a:defRPr sz="2300">
                <a:solidFill>
                  <a:schemeClr val="bg2"/>
                </a:solidFill>
                <a:latin typeface="+mj-lt"/>
              </a:defRPr>
            </a:lvl1pPr>
          </a:lstStyle>
          <a:p>
            <a:pPr lvl="0"/>
            <a:r>
              <a:rPr lang="en-US"/>
              <a:t>Click to edit Master text styles</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2_Nokia Blue Plain">
    <p:spTree>
      <p:nvGrpSpPr>
        <p:cNvPr id="1" name=""/>
        <p:cNvGrpSpPr/>
        <p:nvPr/>
      </p:nvGrpSpPr>
      <p:grpSpPr>
        <a:xfrm>
          <a:off x="0" y="0"/>
          <a:ext cx="0" cy="0"/>
          <a:chOff x="0" y="0"/>
          <a:chExt cx="0" cy="0"/>
        </a:xfrm>
      </p:grpSpPr>
      <p:pic>
        <p:nvPicPr>
          <p:cNvPr id="3" name="Picture 5"/>
          <p:cNvPicPr>
            <a:picLocks noChangeAspect="1"/>
          </p:cNvPicPr>
          <p:nvPr/>
        </p:nvPicPr>
        <p:blipFill>
          <a:blip r:embed="rId2" cstate="email"/>
          <a:srcRect/>
          <a:stretch>
            <a:fillRect/>
          </a:stretch>
        </p:blipFill>
        <p:spPr bwMode="auto">
          <a:xfrm>
            <a:off x="7958140" y="4672022"/>
            <a:ext cx="703262" cy="115887"/>
          </a:xfrm>
          <a:prstGeom prst="rect">
            <a:avLst/>
          </a:prstGeom>
          <a:noFill/>
          <a:ln w="9525">
            <a:noFill/>
            <a:miter lim="800000"/>
            <a:headEnd/>
            <a:tailEnd/>
          </a:ln>
        </p:spPr>
      </p:pic>
      <p:sp>
        <p:nvSpPr>
          <p:cNvPr id="5" name="Text Placeholder 4"/>
          <p:cNvSpPr>
            <a:spLocks noGrp="1"/>
          </p:cNvSpPr>
          <p:nvPr>
            <p:ph type="body" sz="quarter" idx="10"/>
          </p:nvPr>
        </p:nvSpPr>
        <p:spPr>
          <a:xfrm>
            <a:off x="417601" y="288000"/>
            <a:ext cx="8244000" cy="2253600"/>
          </a:xfrm>
        </p:spPr>
        <p:txBody>
          <a:bodyPr/>
          <a:lstStyle>
            <a:lvl1pPr marL="0" indent="0">
              <a:spcAft>
                <a:spcPts val="1512"/>
              </a:spcAft>
              <a:buNone/>
              <a:defRPr sz="5500" baseline="0">
                <a:solidFill>
                  <a:schemeClr val="tx2"/>
                </a:solidFill>
                <a:latin typeface="+mj-lt"/>
              </a:defRPr>
            </a:lvl1pPr>
            <a:lvl2pPr>
              <a:defRPr>
                <a:latin typeface="+mj-lt"/>
              </a:defRPr>
            </a:lvl2pPr>
            <a:lvl3pPr>
              <a:defRPr>
                <a:latin typeface="+mj-lt"/>
              </a:defRPr>
            </a:lvl3pPr>
          </a:lstStyle>
          <a:p>
            <a:pPr lvl="0"/>
            <a:r>
              <a:rPr lang="en-US"/>
              <a:t>Click to edit Master text styles</a:t>
            </a:r>
          </a:p>
          <a:p>
            <a:pPr lvl="1"/>
            <a:r>
              <a:rPr lang="en-US"/>
              <a:t>Second level</a:t>
            </a:r>
          </a:p>
          <a:p>
            <a:pPr lvl="2"/>
            <a:r>
              <a:rPr lang="en-US"/>
              <a:t>Third level</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1_Nokia Blue Plain">
    <p:spTree>
      <p:nvGrpSpPr>
        <p:cNvPr id="1" name=""/>
        <p:cNvGrpSpPr/>
        <p:nvPr/>
      </p:nvGrpSpPr>
      <p:grpSpPr>
        <a:xfrm>
          <a:off x="0" y="0"/>
          <a:ext cx="0" cy="0"/>
          <a:chOff x="0" y="0"/>
          <a:chExt cx="0" cy="0"/>
        </a:xfrm>
      </p:grpSpPr>
      <p:pic>
        <p:nvPicPr>
          <p:cNvPr id="2" name="Picture 5"/>
          <p:cNvPicPr>
            <a:picLocks noChangeAspect="1"/>
          </p:cNvPicPr>
          <p:nvPr/>
        </p:nvPicPr>
        <p:blipFill>
          <a:blip r:embed="rId2" cstate="email"/>
          <a:srcRect/>
          <a:stretch>
            <a:fillRect/>
          </a:stretch>
        </p:blipFill>
        <p:spPr bwMode="auto">
          <a:xfrm>
            <a:off x="7958140" y="4672022"/>
            <a:ext cx="703262" cy="115887"/>
          </a:xfrm>
          <a:prstGeom prst="rect">
            <a:avLst/>
          </a:prstGeom>
          <a:noFill/>
          <a:ln w="9525">
            <a:noFill/>
            <a:miter lim="800000"/>
            <a:headEnd/>
            <a:tailEnd/>
          </a:ln>
        </p:spPr>
      </p:pic>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okia Blue Separator">
    <p:spTree>
      <p:nvGrpSpPr>
        <p:cNvPr id="1" name=""/>
        <p:cNvGrpSpPr/>
        <p:nvPr/>
      </p:nvGrpSpPr>
      <p:grpSpPr>
        <a:xfrm>
          <a:off x="0" y="0"/>
          <a:ext cx="0" cy="0"/>
          <a:chOff x="0" y="0"/>
          <a:chExt cx="0" cy="0"/>
        </a:xfrm>
      </p:grpSpPr>
      <p:pic>
        <p:nvPicPr>
          <p:cNvPr id="2" name="Picture 2"/>
          <p:cNvPicPr>
            <a:picLocks noChangeAspect="1"/>
          </p:cNvPicPr>
          <p:nvPr/>
        </p:nvPicPr>
        <p:blipFill>
          <a:blip r:embed="rId2" cstate="email"/>
          <a:srcRect/>
          <a:stretch>
            <a:fillRect/>
          </a:stretch>
        </p:blipFill>
        <p:spPr bwMode="auto">
          <a:xfrm>
            <a:off x="3708400" y="2430465"/>
            <a:ext cx="1727200" cy="282575"/>
          </a:xfrm>
          <a:prstGeom prst="rect">
            <a:avLst/>
          </a:prstGeom>
          <a:noFill/>
          <a:ln w="9525">
            <a:noFill/>
            <a:miter lim="800000"/>
            <a:headEnd/>
            <a:tailEnd/>
          </a:ln>
        </p:spPr>
      </p:pic>
      <p:pic>
        <p:nvPicPr>
          <p:cNvPr id="3" name="Picture 3"/>
          <p:cNvPicPr>
            <a:picLocks noChangeAspect="1"/>
          </p:cNvPicPr>
          <p:nvPr userDrawn="1"/>
        </p:nvPicPr>
        <p:blipFill>
          <a:blip r:embed="rId2" cstate="email"/>
          <a:srcRect/>
          <a:stretch>
            <a:fillRect/>
          </a:stretch>
        </p:blipFill>
        <p:spPr bwMode="auto">
          <a:xfrm>
            <a:off x="3708400" y="2430465"/>
            <a:ext cx="1727200" cy="282575"/>
          </a:xfrm>
          <a:prstGeom prst="rect">
            <a:avLst/>
          </a:prstGeom>
          <a:noFill/>
          <a:ln w="9525">
            <a:noFill/>
            <a:miter lim="800000"/>
            <a:headEnd/>
            <a:tailEnd/>
          </a:ln>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Nokia White 3">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2300">
                <a:latin typeface="+mj-lt"/>
              </a:defRPr>
            </a:lvl1pPr>
          </a:lstStyle>
          <a:p>
            <a:r>
              <a:rPr lang="en-US"/>
              <a:t>Click to edit Master title style</a:t>
            </a:r>
            <a:endParaRPr lang="en-US" dirty="0"/>
          </a:p>
        </p:txBody>
      </p:sp>
      <p:sp>
        <p:nvSpPr>
          <p:cNvPr id="6" name="Content Placeholder 8"/>
          <p:cNvSpPr>
            <a:spLocks noGrp="1"/>
          </p:cNvSpPr>
          <p:nvPr>
            <p:ph sz="quarter" idx="13"/>
          </p:nvPr>
        </p:nvSpPr>
        <p:spPr>
          <a:xfrm>
            <a:off x="418136" y="537792"/>
            <a:ext cx="8227649" cy="301625"/>
          </a:xfrm>
        </p:spPr>
        <p:txBody>
          <a:bodyPr/>
          <a:lstStyle>
            <a:lvl1pPr marL="0" indent="0">
              <a:buFont typeface="Arial"/>
              <a:buNone/>
              <a:defRPr sz="2300">
                <a:solidFill>
                  <a:schemeClr val="bg1"/>
                </a:solidFill>
                <a:latin typeface="+mj-lt"/>
              </a:defRPr>
            </a:lvl1pPr>
          </a:lstStyle>
          <a:p>
            <a:pPr lvl="0"/>
            <a:r>
              <a:rPr lang="en-US"/>
              <a:t>Click to edit Master text styles</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9" name="Content Placeholder 8"/>
          <p:cNvSpPr>
            <a:spLocks noGrp="1"/>
          </p:cNvSpPr>
          <p:nvPr>
            <p:ph sz="quarter" idx="13"/>
          </p:nvPr>
        </p:nvSpPr>
        <p:spPr>
          <a:xfrm>
            <a:off x="418120" y="537790"/>
            <a:ext cx="8227649" cy="301625"/>
          </a:xfrm>
        </p:spPr>
        <p:txBody>
          <a:bodyPr/>
          <a:lstStyle>
            <a:lvl1pPr marL="0" indent="0">
              <a:buNone/>
              <a:defRPr>
                <a:solidFill>
                  <a:schemeClr val="accent5"/>
                </a:solidFill>
                <a:latin typeface="+mn-lt"/>
              </a:defRPr>
            </a:lvl1pPr>
          </a:lstStyle>
          <a:p>
            <a:pPr lvl="0"/>
            <a:r>
              <a:rPr lang="en-US"/>
              <a:t>Click to edit Master text styles</a:t>
            </a:r>
          </a:p>
        </p:txBody>
      </p:sp>
      <p:sp>
        <p:nvSpPr>
          <p:cNvPr id="10" name="Title 9"/>
          <p:cNvSpPr>
            <a:spLocks noGrp="1"/>
          </p:cNvSpPr>
          <p:nvPr>
            <p:ph type="title"/>
          </p:nvPr>
        </p:nvSpPr>
        <p:spPr/>
        <p:txBody>
          <a:bodyPr/>
          <a:lstStyle/>
          <a:p>
            <a:r>
              <a:rPr lang="en-US"/>
              <a:t>Click to edit Master title style</a:t>
            </a:r>
            <a:endParaRPr lang="en-US" dirty="0"/>
          </a:p>
        </p:txBody>
      </p:sp>
    </p:spTree>
    <p:extLst>
      <p:ext uri="{BB962C8B-B14F-4D97-AF65-F5344CB8AC3E}">
        <p14:creationId xmlns:p14="http://schemas.microsoft.com/office/powerpoint/2010/main" val="701298900"/>
      </p:ext>
    </p:extLst>
  </p:cSld>
  <p:clrMapOvr>
    <a:masterClrMapping/>
  </p:clrMapOvr>
  <p:hf sldNum="0" hdr="0"/>
</p:sldLayout>
</file>

<file path=ppt/slideLayouts/slideLayout15.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18484174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Only">
  <p:cSld name="1_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5" name="Slide Number Placeholder 4"/>
          <p:cNvSpPr>
            <a:spLocks noGrp="1"/>
          </p:cNvSpPr>
          <p:nvPr>
            <p:ph type="sldNum" sz="quarter" idx="12"/>
          </p:nvPr>
        </p:nvSpPr>
        <p:spPr>
          <a:xfrm>
            <a:off x="7924800" y="4812507"/>
            <a:ext cx="762000" cy="273844"/>
          </a:xfrm>
          <a:prstGeom prst="rect">
            <a:avLst/>
          </a:prstGeom>
        </p:spPr>
        <p:txBody>
          <a:bodyPr/>
          <a:lstStyle/>
          <a:p>
            <a:fld id="{69E29E33-B620-47F9-BB04-8846C2A5AFCC}" type="slidenum">
              <a:rPr kumimoji="0" lang="en-US" smtClean="0"/>
              <a:pPr/>
              <a:t>‹#›</a:t>
            </a:fld>
            <a:endParaRPr kumimoji="0" lang="en-US"/>
          </a:p>
        </p:txBody>
      </p:sp>
    </p:spTree>
    <p:extLst>
      <p:ext uri="{BB962C8B-B14F-4D97-AF65-F5344CB8AC3E}">
        <p14:creationId xmlns:p14="http://schemas.microsoft.com/office/powerpoint/2010/main" val="3523144660"/>
      </p:ext>
    </p:extLst>
  </p:cSld>
  <p:clrMapOvr>
    <a:masterClrMapping/>
  </p:clrMapOvr>
  <p:hf sldNum="0" hdr="0"/>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3_Nokia White 2">
    <p:spTree>
      <p:nvGrpSpPr>
        <p:cNvPr id="1" name=""/>
        <p:cNvGrpSpPr/>
        <p:nvPr/>
      </p:nvGrpSpPr>
      <p:grpSpPr>
        <a:xfrm>
          <a:off x="0" y="0"/>
          <a:ext cx="0" cy="0"/>
          <a:chOff x="0" y="0"/>
          <a:chExt cx="0" cy="0"/>
        </a:xfrm>
      </p:grpSpPr>
      <p:sp>
        <p:nvSpPr>
          <p:cNvPr id="2" name="Title 1"/>
          <p:cNvSpPr>
            <a:spLocks noGrp="1"/>
          </p:cNvSpPr>
          <p:nvPr>
            <p:ph type="title"/>
          </p:nvPr>
        </p:nvSpPr>
        <p:spPr>
          <a:xfrm>
            <a:off x="323528" y="171729"/>
            <a:ext cx="8496944" cy="311789"/>
          </a:xfrm>
        </p:spPr>
        <p:txBody>
          <a:bodyPr/>
          <a:lstStyle>
            <a:lvl1pPr>
              <a:defRPr/>
            </a:lvl1pPr>
          </a:lstStyle>
          <a:p>
            <a:r>
              <a:rPr lang="en-US" dirty="0"/>
              <a:t>Click to edit Master title style</a:t>
            </a:r>
          </a:p>
        </p:txBody>
      </p:sp>
      <p:sp>
        <p:nvSpPr>
          <p:cNvPr id="16" name="Content Placeholder 15"/>
          <p:cNvSpPr>
            <a:spLocks noGrp="1"/>
          </p:cNvSpPr>
          <p:nvPr>
            <p:ph sz="quarter" idx="18"/>
          </p:nvPr>
        </p:nvSpPr>
        <p:spPr>
          <a:xfrm>
            <a:off x="323528" y="1058863"/>
            <a:ext cx="4176712" cy="2592387"/>
          </a:xfrm>
        </p:spPr>
        <p:txBody>
          <a:bodyPr/>
          <a:lstStyle>
            <a:lvl1pPr>
              <a:defRPr sz="1600"/>
            </a:lvl1pPr>
            <a:lvl2pPr>
              <a:defRPr sz="1600"/>
            </a:lvl2pPr>
            <a:lvl3pPr>
              <a:defRPr sz="16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9" name="Content Placeholder 15"/>
          <p:cNvSpPr>
            <a:spLocks noGrp="1"/>
          </p:cNvSpPr>
          <p:nvPr>
            <p:ph sz="quarter" idx="19"/>
          </p:nvPr>
        </p:nvSpPr>
        <p:spPr>
          <a:xfrm>
            <a:off x="4643760" y="1059582"/>
            <a:ext cx="4176712" cy="2592387"/>
          </a:xfrm>
        </p:spPr>
        <p:txBody>
          <a:bodyPr/>
          <a:lstStyle>
            <a:lvl1pPr>
              <a:defRPr sz="1600"/>
            </a:lvl1pPr>
            <a:lvl2pPr>
              <a:defRPr sz="1600"/>
            </a:lvl2pPr>
            <a:lvl3pPr>
              <a:defRPr sz="1600"/>
            </a:lvl3pPr>
            <a:lvl4pPr>
              <a:defRPr sz="1600"/>
            </a:lvl4pPr>
            <a:lvl5pPr>
              <a:defRPr sz="16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5" name="Text Placeholder 24"/>
          <p:cNvSpPr>
            <a:spLocks noGrp="1"/>
          </p:cNvSpPr>
          <p:nvPr>
            <p:ph type="body" sz="quarter" idx="20"/>
          </p:nvPr>
        </p:nvSpPr>
        <p:spPr>
          <a:xfrm>
            <a:off x="323850" y="484188"/>
            <a:ext cx="4176713" cy="215900"/>
          </a:xfrm>
        </p:spPr>
        <p:txBody>
          <a:bodyPr/>
          <a:lstStyle>
            <a:lvl1pPr>
              <a:buNone/>
              <a:defRPr sz="1400"/>
            </a:lvl1pPr>
            <a:lvl2pPr>
              <a:buNone/>
              <a:defRPr sz="1400"/>
            </a:lvl2pPr>
            <a:lvl3pPr>
              <a:buNone/>
              <a:defRPr sz="1400"/>
            </a:lvl3pPr>
            <a:lvl4pPr>
              <a:buNone/>
              <a:defRPr sz="1400"/>
            </a:lvl4pPr>
            <a:lvl5pPr>
              <a:buNone/>
              <a:defRPr sz="14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6" name="Text Placeholder 24"/>
          <p:cNvSpPr>
            <a:spLocks noGrp="1"/>
          </p:cNvSpPr>
          <p:nvPr>
            <p:ph type="body" sz="quarter" idx="21"/>
          </p:nvPr>
        </p:nvSpPr>
        <p:spPr>
          <a:xfrm>
            <a:off x="4643759" y="483642"/>
            <a:ext cx="4176713" cy="215900"/>
          </a:xfrm>
        </p:spPr>
        <p:txBody>
          <a:bodyPr/>
          <a:lstStyle>
            <a:lvl1pPr algn="r">
              <a:buNone/>
              <a:defRPr sz="1400"/>
            </a:lvl1pPr>
            <a:lvl2pPr algn="r">
              <a:buNone/>
              <a:defRPr sz="1400"/>
            </a:lvl2pPr>
            <a:lvl3pPr algn="r">
              <a:buNone/>
              <a:defRPr sz="1400"/>
            </a:lvl3pPr>
            <a:lvl4pPr algn="r">
              <a:buNone/>
              <a:defRPr sz="1400"/>
            </a:lvl4pPr>
            <a:lvl5pPr algn="r">
              <a:buNone/>
              <a:defRPr sz="1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7" name="Text Placeholder 24"/>
          <p:cNvSpPr>
            <a:spLocks noGrp="1"/>
          </p:cNvSpPr>
          <p:nvPr>
            <p:ph type="body" sz="quarter" idx="22"/>
          </p:nvPr>
        </p:nvSpPr>
        <p:spPr>
          <a:xfrm>
            <a:off x="323528" y="651327"/>
            <a:ext cx="4176713" cy="215900"/>
          </a:xfrm>
        </p:spPr>
        <p:txBody>
          <a:bodyPr/>
          <a:lstStyle>
            <a:lvl1pPr>
              <a:buNone/>
              <a:defRPr sz="1400"/>
            </a:lvl1pPr>
            <a:lvl2pPr>
              <a:buNone/>
              <a:defRPr sz="1400"/>
            </a:lvl2pPr>
            <a:lvl3pPr>
              <a:buNone/>
              <a:defRPr sz="1400"/>
            </a:lvl3pPr>
            <a:lvl4pPr>
              <a:buNone/>
              <a:defRPr sz="1400"/>
            </a:lvl4pPr>
            <a:lvl5pPr>
              <a:buNone/>
              <a:defRPr sz="14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8" name="Text Placeholder 24"/>
          <p:cNvSpPr>
            <a:spLocks noGrp="1"/>
          </p:cNvSpPr>
          <p:nvPr>
            <p:ph type="body" sz="quarter" idx="23"/>
          </p:nvPr>
        </p:nvSpPr>
        <p:spPr>
          <a:xfrm>
            <a:off x="4643437" y="650781"/>
            <a:ext cx="4176713" cy="215900"/>
          </a:xfrm>
        </p:spPr>
        <p:txBody>
          <a:bodyPr/>
          <a:lstStyle>
            <a:lvl1pPr algn="r">
              <a:buNone/>
              <a:defRPr sz="1400"/>
            </a:lvl1pPr>
            <a:lvl2pPr algn="r">
              <a:buNone/>
              <a:defRPr sz="1400"/>
            </a:lvl2pPr>
            <a:lvl3pPr algn="r">
              <a:buNone/>
              <a:defRPr sz="1400"/>
            </a:lvl3pPr>
            <a:lvl4pPr algn="r">
              <a:buNone/>
              <a:defRPr sz="1400"/>
            </a:lvl4pPr>
            <a:lvl5pPr algn="r">
              <a:buNone/>
              <a:defRPr sz="1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9" name="Text Placeholder 24"/>
          <p:cNvSpPr>
            <a:spLocks noGrp="1"/>
          </p:cNvSpPr>
          <p:nvPr>
            <p:ph type="body" sz="quarter" idx="24"/>
          </p:nvPr>
        </p:nvSpPr>
        <p:spPr>
          <a:xfrm>
            <a:off x="323850" y="835933"/>
            <a:ext cx="4176713" cy="215900"/>
          </a:xfrm>
        </p:spPr>
        <p:txBody>
          <a:bodyPr/>
          <a:lstStyle>
            <a:lvl1pPr>
              <a:buNone/>
              <a:defRPr sz="1400"/>
            </a:lvl1pPr>
            <a:lvl2pPr>
              <a:buNone/>
              <a:defRPr sz="1400"/>
            </a:lvl2pPr>
            <a:lvl3pPr>
              <a:buNone/>
              <a:defRPr sz="1400"/>
            </a:lvl3pPr>
            <a:lvl4pPr>
              <a:buNone/>
              <a:defRPr sz="1400"/>
            </a:lvl4pPr>
            <a:lvl5pPr>
              <a:buNone/>
              <a:defRPr sz="14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0" name="Text Placeholder 24"/>
          <p:cNvSpPr>
            <a:spLocks noGrp="1"/>
          </p:cNvSpPr>
          <p:nvPr>
            <p:ph type="body" sz="quarter" idx="25"/>
          </p:nvPr>
        </p:nvSpPr>
        <p:spPr>
          <a:xfrm>
            <a:off x="4643759" y="835387"/>
            <a:ext cx="4176713" cy="215900"/>
          </a:xfrm>
        </p:spPr>
        <p:txBody>
          <a:bodyPr/>
          <a:lstStyle>
            <a:lvl1pPr algn="r">
              <a:buNone/>
              <a:defRPr sz="1400"/>
            </a:lvl1pPr>
            <a:lvl2pPr algn="r">
              <a:buNone/>
              <a:defRPr sz="1400"/>
            </a:lvl2pPr>
            <a:lvl3pPr algn="r">
              <a:buNone/>
              <a:defRPr sz="1400"/>
            </a:lvl3pPr>
            <a:lvl4pPr algn="r">
              <a:buNone/>
              <a:defRPr sz="1400"/>
            </a:lvl4pPr>
            <a:lvl5pPr algn="r">
              <a:buNone/>
              <a:defRPr sz="1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63368610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Nokia White 2">
    <p:spTree>
      <p:nvGrpSpPr>
        <p:cNvPr id="1" name=""/>
        <p:cNvGrpSpPr/>
        <p:nvPr/>
      </p:nvGrpSpPr>
      <p:grpSpPr>
        <a:xfrm>
          <a:off x="0" y="0"/>
          <a:ext cx="0" cy="0"/>
          <a:chOff x="0" y="0"/>
          <a:chExt cx="0" cy="0"/>
        </a:xfrm>
      </p:grpSpPr>
      <p:sp>
        <p:nvSpPr>
          <p:cNvPr id="2" name="Title 1"/>
          <p:cNvSpPr>
            <a:spLocks noGrp="1"/>
          </p:cNvSpPr>
          <p:nvPr>
            <p:ph type="title"/>
          </p:nvPr>
        </p:nvSpPr>
        <p:spPr>
          <a:xfrm>
            <a:off x="418120" y="279253"/>
            <a:ext cx="8229600" cy="311789"/>
          </a:xfrm>
        </p:spPr>
        <p:txBody>
          <a:bodyPr/>
          <a:lstStyle>
            <a:lvl1pPr>
              <a:defRPr/>
            </a:lvl1pPr>
          </a:lstStyle>
          <a:p>
            <a:r>
              <a:rPr lang="en-US"/>
              <a:t>Click to edit Master title style</a:t>
            </a:r>
            <a:endParaRPr lang="en-US" dirty="0"/>
          </a:p>
        </p:txBody>
      </p:sp>
      <p:sp>
        <p:nvSpPr>
          <p:cNvPr id="8" name="Content Placeholder 8"/>
          <p:cNvSpPr>
            <a:spLocks noGrp="1"/>
          </p:cNvSpPr>
          <p:nvPr>
            <p:ph sz="quarter" idx="13"/>
          </p:nvPr>
        </p:nvSpPr>
        <p:spPr>
          <a:xfrm>
            <a:off x="418134" y="537792"/>
            <a:ext cx="8227649" cy="301625"/>
          </a:xfrm>
        </p:spPr>
        <p:txBody>
          <a:bodyPr/>
          <a:lstStyle>
            <a:lvl1pPr marL="0" indent="0">
              <a:buFont typeface="Arial"/>
              <a:buNone/>
              <a:defRPr sz="2300">
                <a:solidFill>
                  <a:schemeClr val="bg2"/>
                </a:solidFill>
                <a:latin typeface="+mj-lt"/>
              </a:defRPr>
            </a:lvl1pPr>
          </a:lstStyle>
          <a:p>
            <a:pPr lvl="0"/>
            <a:r>
              <a:rPr lang="en-US"/>
              <a:t>Click to edit Master text styles</a:t>
            </a:r>
          </a:p>
        </p:txBody>
      </p:sp>
      <p:sp>
        <p:nvSpPr>
          <p:cNvPr id="12" name="Text Placeholder 10"/>
          <p:cNvSpPr>
            <a:spLocks noGrp="1"/>
          </p:cNvSpPr>
          <p:nvPr>
            <p:ph type="body" sz="quarter" idx="16"/>
          </p:nvPr>
        </p:nvSpPr>
        <p:spPr>
          <a:xfrm>
            <a:off x="423864" y="1087439"/>
            <a:ext cx="4032250" cy="2544762"/>
          </a:xfrm>
        </p:spPr>
        <p:txBody>
          <a:bodyPr/>
          <a:lstStyle>
            <a:lvl1pPr marL="0" indent="0">
              <a:spcAft>
                <a:spcPts val="756"/>
              </a:spcAft>
              <a:buFont typeface="Arial" pitchFamily="34" charset="0"/>
              <a:buNone/>
              <a:defRPr baseline="0"/>
            </a:lvl1pPr>
            <a:lvl2pPr>
              <a:buNone/>
              <a:defRPr/>
            </a:lvl2pPr>
            <a:lvl3pPr>
              <a:buNone/>
              <a:defRPr/>
            </a:lvl3pPr>
            <a:lvl4pPr>
              <a:buNone/>
              <a:defRPr/>
            </a:lvl4pPr>
            <a:lvl5pPr>
              <a:buNone/>
              <a:defRPr/>
            </a:lvl5pPr>
          </a:lstStyle>
          <a:p>
            <a:pPr lvl="0"/>
            <a:r>
              <a:rPr lang="en-US"/>
              <a:t>Click to edit Master text styles</a:t>
            </a:r>
          </a:p>
        </p:txBody>
      </p:sp>
      <p:sp>
        <p:nvSpPr>
          <p:cNvPr id="14" name="Text Placeholder 10"/>
          <p:cNvSpPr>
            <a:spLocks noGrp="1"/>
          </p:cNvSpPr>
          <p:nvPr>
            <p:ph type="body" sz="quarter" idx="17"/>
          </p:nvPr>
        </p:nvSpPr>
        <p:spPr>
          <a:xfrm>
            <a:off x="4608513" y="1087310"/>
            <a:ext cx="4032250" cy="2544762"/>
          </a:xfrm>
        </p:spPr>
        <p:txBody>
          <a:bodyPr/>
          <a:lstStyle>
            <a:lvl1pPr marL="0" indent="0">
              <a:spcAft>
                <a:spcPts val="756"/>
              </a:spcAft>
              <a:buNone/>
              <a:defRPr baseline="0"/>
            </a:lvl1pPr>
            <a:lvl2pPr marL="0" indent="0">
              <a:spcAft>
                <a:spcPts val="756"/>
              </a:spcAft>
              <a:buNone/>
              <a:defRPr/>
            </a:lvl2pPr>
            <a:lvl3pPr>
              <a:buNone/>
              <a:defRPr/>
            </a:lvl3pPr>
            <a:lvl4pPr>
              <a:buNone/>
              <a:defRPr/>
            </a:lvl4pPr>
            <a:lvl5pPr>
              <a:buNone/>
              <a:defRPr/>
            </a:lvl5pPr>
          </a:lstStyle>
          <a:p>
            <a:pPr lvl="0"/>
            <a:r>
              <a:rPr lang="en-US"/>
              <a:t>Click to edit Master text styles</a:t>
            </a:r>
          </a:p>
          <a:p>
            <a:pPr lvl="1"/>
            <a:r>
              <a:rPr lang="en-US"/>
              <a:t>Second level</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Nokia White 3">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6" name="Content Placeholder 8"/>
          <p:cNvSpPr>
            <a:spLocks noGrp="1"/>
          </p:cNvSpPr>
          <p:nvPr>
            <p:ph sz="quarter" idx="13"/>
          </p:nvPr>
        </p:nvSpPr>
        <p:spPr>
          <a:xfrm>
            <a:off x="418134" y="537792"/>
            <a:ext cx="8227649" cy="301625"/>
          </a:xfrm>
        </p:spPr>
        <p:txBody>
          <a:bodyPr/>
          <a:lstStyle>
            <a:lvl1pPr marL="0" indent="0">
              <a:buFont typeface="Arial"/>
              <a:buNone/>
              <a:defRPr sz="2300">
                <a:solidFill>
                  <a:schemeClr val="bg2"/>
                </a:solidFill>
                <a:latin typeface="+mj-lt"/>
              </a:defRPr>
            </a:lvl1pPr>
          </a:lstStyle>
          <a:p>
            <a:pPr lvl="0"/>
            <a:r>
              <a:rPr lang="en-US"/>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Nokia White 4">
    <p:spTree>
      <p:nvGrpSpPr>
        <p:cNvPr id="1" name=""/>
        <p:cNvGrpSpPr/>
        <p:nvPr/>
      </p:nvGrpSpPr>
      <p:grpSpPr>
        <a:xfrm>
          <a:off x="0" y="0"/>
          <a:ext cx="0" cy="0"/>
          <a:chOff x="0" y="0"/>
          <a:chExt cx="0" cy="0"/>
        </a:xfrm>
      </p:grpSpPr>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Agenda">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noProof="0"/>
              <a:t>Click to edit Master title style</a:t>
            </a:r>
            <a:endParaRPr lang="de-DE" dirty="0"/>
          </a:p>
        </p:txBody>
      </p:sp>
      <p:sp>
        <p:nvSpPr>
          <p:cNvPr id="3" name="Inhaltsplatzhalter 2"/>
          <p:cNvSpPr>
            <a:spLocks noGrp="1"/>
          </p:cNvSpPr>
          <p:nvPr>
            <p:ph idx="1"/>
          </p:nvPr>
        </p:nvSpPr>
        <p:spPr/>
        <p:txBody>
          <a:bodyPr/>
          <a:lstStyle/>
          <a:p>
            <a:pPr lvl="0"/>
            <a:r>
              <a:rPr lang="en-US"/>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Nokia Blue Plain">
    <p:spTree>
      <p:nvGrpSpPr>
        <p:cNvPr id="1" name=""/>
        <p:cNvGrpSpPr/>
        <p:nvPr/>
      </p:nvGrpSpPr>
      <p:grpSpPr>
        <a:xfrm>
          <a:off x="0" y="0"/>
          <a:ext cx="0" cy="0"/>
          <a:chOff x="0" y="0"/>
          <a:chExt cx="0" cy="0"/>
        </a:xfrm>
      </p:grpSpPr>
      <p:pic>
        <p:nvPicPr>
          <p:cNvPr id="4" name="Picture 5"/>
          <p:cNvPicPr>
            <a:picLocks noChangeAspect="1"/>
          </p:cNvPicPr>
          <p:nvPr/>
        </p:nvPicPr>
        <p:blipFill>
          <a:blip r:embed="rId2"/>
          <a:srcRect/>
          <a:stretch>
            <a:fillRect/>
          </a:stretch>
        </p:blipFill>
        <p:spPr bwMode="auto">
          <a:xfrm>
            <a:off x="7958138" y="4672013"/>
            <a:ext cx="703262" cy="115887"/>
          </a:xfrm>
          <a:prstGeom prst="rect">
            <a:avLst/>
          </a:prstGeom>
          <a:noFill/>
          <a:ln w="9525">
            <a:noFill/>
            <a:miter lim="800000"/>
            <a:headEnd/>
            <a:tailEnd/>
          </a:ln>
        </p:spPr>
      </p:pic>
      <p:sp>
        <p:nvSpPr>
          <p:cNvPr id="5" name="Text Placeholder 4"/>
          <p:cNvSpPr>
            <a:spLocks noGrp="1"/>
          </p:cNvSpPr>
          <p:nvPr>
            <p:ph type="body" sz="quarter" idx="10" hasCustomPrompt="1"/>
          </p:nvPr>
        </p:nvSpPr>
        <p:spPr>
          <a:xfrm>
            <a:off x="417600" y="180000"/>
            <a:ext cx="8244000" cy="2253600"/>
          </a:xfrm>
        </p:spPr>
        <p:txBody>
          <a:bodyPr/>
          <a:lstStyle>
            <a:lvl1pPr marL="0" indent="0">
              <a:buNone/>
              <a:defRPr sz="6600">
                <a:solidFill>
                  <a:schemeClr val="tx2"/>
                </a:solidFill>
                <a:latin typeface="Nokia Pure Headline Ultra Light" panose="020B0204020202020204" pitchFamily="34" charset="0"/>
              </a:defRPr>
            </a:lvl1pPr>
          </a:lstStyle>
          <a:p>
            <a:pPr lvl="0"/>
            <a:r>
              <a:rPr lang="en-US" dirty="0"/>
              <a:t>click to edit Master text styles</a:t>
            </a:r>
          </a:p>
        </p:txBody>
      </p:sp>
      <p:sp>
        <p:nvSpPr>
          <p:cNvPr id="8" name="Text Placeholder 7"/>
          <p:cNvSpPr>
            <a:spLocks noGrp="1"/>
          </p:cNvSpPr>
          <p:nvPr>
            <p:ph type="body" sz="quarter" idx="11"/>
          </p:nvPr>
        </p:nvSpPr>
        <p:spPr>
          <a:xfrm>
            <a:off x="417600" y="2217675"/>
            <a:ext cx="8244000" cy="2030400"/>
          </a:xfrm>
        </p:spPr>
        <p:txBody>
          <a:bodyPr/>
          <a:lstStyle>
            <a:lvl1pPr marL="324000" indent="-324000">
              <a:buFont typeface="Arial" pitchFamily="34" charset="0"/>
              <a:buChar char="•"/>
              <a:tabLst/>
              <a:defRPr>
                <a:latin typeface="+mn-lt"/>
              </a:defRPr>
            </a:lvl1pPr>
            <a:lvl2pPr marL="230188" indent="0">
              <a:buNone/>
              <a:defRPr>
                <a:latin typeface="+mn-lt"/>
              </a:defRPr>
            </a:lvl2pPr>
            <a:lvl3pPr>
              <a:defRPr>
                <a:latin typeface="+mn-lt"/>
              </a:defRPr>
            </a:lvl3pPr>
            <a:lvl4pPr>
              <a:defRPr>
                <a:latin typeface="+mn-lt"/>
              </a:defRPr>
            </a:lvl4p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Tree>
    <p:extLst>
      <p:ext uri="{BB962C8B-B14F-4D97-AF65-F5344CB8AC3E}">
        <p14:creationId xmlns:p14="http://schemas.microsoft.com/office/powerpoint/2010/main" val="221844808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Title Placeholder 1"/>
          <p:cNvSpPr>
            <a:spLocks noGrp="1"/>
          </p:cNvSpPr>
          <p:nvPr>
            <p:ph type="title"/>
          </p:nvPr>
        </p:nvSpPr>
        <p:spPr bwMode="auto">
          <a:xfrm>
            <a:off x="417513" y="279403"/>
            <a:ext cx="8229600" cy="448733"/>
          </a:xfrm>
          <a:prstGeom prst="rect">
            <a:avLst/>
          </a:prstGeom>
          <a:noFill/>
          <a:ln>
            <a:noFill/>
          </a:ln>
          <a:extLst/>
        </p:spPr>
        <p:txBody>
          <a:bodyPr/>
          <a:lstStyle/>
          <a:p>
            <a:pPr lvl="0"/>
            <a:r>
              <a:rPr lang="en-US" dirty="0"/>
              <a:t>Click to edit Master title style</a:t>
            </a:r>
          </a:p>
        </p:txBody>
      </p:sp>
    </p:spTree>
    <p:extLst>
      <p:ext uri="{BB962C8B-B14F-4D97-AF65-F5344CB8AC3E}">
        <p14:creationId xmlns:p14="http://schemas.microsoft.com/office/powerpoint/2010/main" val="7146211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18120" y="1087312"/>
            <a:ext cx="4038600" cy="2545556"/>
          </a:xfrm>
        </p:spPr>
        <p:txBody>
          <a:bodyPr rIns="91440"/>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4609120" y="1087312"/>
            <a:ext cx="4038600" cy="2545556"/>
          </a:xfrm>
        </p:spPr>
        <p:txBody>
          <a:bodyPr rIns="91440"/>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9" name="Title Placeholder 1"/>
          <p:cNvSpPr>
            <a:spLocks noGrp="1"/>
          </p:cNvSpPr>
          <p:nvPr>
            <p:ph type="title"/>
          </p:nvPr>
        </p:nvSpPr>
        <p:spPr bwMode="auto">
          <a:xfrm>
            <a:off x="417513" y="279403"/>
            <a:ext cx="8229600" cy="448733"/>
          </a:xfrm>
          <a:prstGeom prst="rect">
            <a:avLst/>
          </a:prstGeom>
          <a:noFill/>
          <a:ln>
            <a:noFill/>
          </a:ln>
          <a:extLst/>
        </p:spPr>
        <p:txBody>
          <a:bodyPr/>
          <a:lstStyle/>
          <a:p>
            <a:pPr lvl="0"/>
            <a:r>
              <a:rPr lang="en-US" dirty="0"/>
              <a:t>Click to edit Master title style</a:t>
            </a:r>
          </a:p>
        </p:txBody>
      </p:sp>
    </p:spTree>
    <p:extLst>
      <p:ext uri="{BB962C8B-B14F-4D97-AF65-F5344CB8AC3E}">
        <p14:creationId xmlns:p14="http://schemas.microsoft.com/office/powerpoint/2010/main" val="176474077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Nokia Blue Plain">
    <p:spTree>
      <p:nvGrpSpPr>
        <p:cNvPr id="1" name=""/>
        <p:cNvGrpSpPr/>
        <p:nvPr/>
      </p:nvGrpSpPr>
      <p:grpSpPr>
        <a:xfrm>
          <a:off x="0" y="0"/>
          <a:ext cx="0" cy="0"/>
          <a:chOff x="0" y="0"/>
          <a:chExt cx="0" cy="0"/>
        </a:xfrm>
      </p:grpSpPr>
      <p:pic>
        <p:nvPicPr>
          <p:cNvPr id="4" name="Picture 5"/>
          <p:cNvPicPr>
            <a:picLocks noChangeAspect="1"/>
          </p:cNvPicPr>
          <p:nvPr/>
        </p:nvPicPr>
        <p:blipFill>
          <a:blip r:embed="rId2" cstate="email"/>
          <a:srcRect/>
          <a:stretch>
            <a:fillRect/>
          </a:stretch>
        </p:blipFill>
        <p:spPr bwMode="auto">
          <a:xfrm>
            <a:off x="7958140" y="4672022"/>
            <a:ext cx="703262" cy="115887"/>
          </a:xfrm>
          <a:prstGeom prst="rect">
            <a:avLst/>
          </a:prstGeom>
          <a:noFill/>
          <a:ln w="9525">
            <a:noFill/>
            <a:miter lim="800000"/>
            <a:headEnd/>
            <a:tailEnd/>
          </a:ln>
        </p:spPr>
      </p:pic>
      <p:sp>
        <p:nvSpPr>
          <p:cNvPr id="5" name="Text Placeholder 4"/>
          <p:cNvSpPr>
            <a:spLocks noGrp="1"/>
          </p:cNvSpPr>
          <p:nvPr>
            <p:ph type="body" sz="quarter" idx="10" hasCustomPrompt="1"/>
          </p:nvPr>
        </p:nvSpPr>
        <p:spPr>
          <a:xfrm>
            <a:off x="417601" y="180000"/>
            <a:ext cx="8244000" cy="2253600"/>
          </a:xfrm>
        </p:spPr>
        <p:txBody>
          <a:bodyPr/>
          <a:lstStyle>
            <a:lvl1pPr marL="0" indent="0">
              <a:buNone/>
              <a:defRPr sz="8300">
                <a:solidFill>
                  <a:schemeClr val="tx2"/>
                </a:solidFill>
                <a:latin typeface="Nokia Pure Headline Ultra Light" panose="020B0204020202020204" pitchFamily="34" charset="0"/>
              </a:defRPr>
            </a:lvl1pPr>
          </a:lstStyle>
          <a:p>
            <a:pPr lvl="0"/>
            <a:r>
              <a:rPr lang="en-US" dirty="0"/>
              <a:t>click to edit Master text styles</a:t>
            </a:r>
          </a:p>
        </p:txBody>
      </p:sp>
      <p:sp>
        <p:nvSpPr>
          <p:cNvPr id="8" name="Text Placeholder 7"/>
          <p:cNvSpPr>
            <a:spLocks noGrp="1"/>
          </p:cNvSpPr>
          <p:nvPr>
            <p:ph type="body" sz="quarter" idx="11"/>
          </p:nvPr>
        </p:nvSpPr>
        <p:spPr>
          <a:xfrm>
            <a:off x="417601" y="2217680"/>
            <a:ext cx="8244000" cy="2030400"/>
          </a:xfrm>
        </p:spPr>
        <p:txBody>
          <a:bodyPr/>
          <a:lstStyle>
            <a:lvl1pPr marL="408057" indent="-408057">
              <a:buFont typeface="Arial" pitchFamily="34" charset="0"/>
              <a:buChar char="•"/>
              <a:tabLst/>
              <a:defRPr>
                <a:latin typeface="+mn-lt"/>
              </a:defRPr>
            </a:lvl1pPr>
            <a:lvl2pPr marL="289905" indent="0">
              <a:buNone/>
              <a:defRPr>
                <a:latin typeface="+mn-lt"/>
              </a:defRPr>
            </a:lvl2pPr>
            <a:lvl3pPr>
              <a:defRPr>
                <a:latin typeface="+mn-lt"/>
              </a:defRPr>
            </a:lvl3pPr>
            <a:lvl4pPr>
              <a:defRPr>
                <a:latin typeface="+mn-lt"/>
              </a:defRPr>
            </a:lvl4pPr>
          </a:lstStyle>
          <a:p>
            <a:pPr lvl="0"/>
            <a:r>
              <a:rPr lang="en-US"/>
              <a:t>Click to edit Master text styles</a:t>
            </a:r>
          </a:p>
          <a:p>
            <a:pPr lvl="1"/>
            <a:r>
              <a:rPr lang="en-US"/>
              <a:t>Second level</a:t>
            </a:r>
          </a:p>
          <a:p>
            <a:pPr lvl="2"/>
            <a:r>
              <a:rPr lang="en-US"/>
              <a:t>Third level</a:t>
            </a:r>
          </a:p>
          <a:p>
            <a:pPr lvl="3"/>
            <a:r>
              <a:rPr lang="en-US"/>
              <a:t>Fourth level</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6.xml"/><Relationship Id="rId3" Type="http://schemas.openxmlformats.org/officeDocument/2006/relationships/slideLayout" Target="../slideLayouts/slideLayout11.xml"/><Relationship Id="rId7" Type="http://schemas.openxmlformats.org/officeDocument/2006/relationships/slideLayout" Target="../slideLayouts/slideLayout15.xml"/><Relationship Id="rId2" Type="http://schemas.openxmlformats.org/officeDocument/2006/relationships/slideLayout" Target="../slideLayouts/slideLayout10.xml"/><Relationship Id="rId1" Type="http://schemas.openxmlformats.org/officeDocument/2006/relationships/slideLayout" Target="../slideLayouts/slideLayout9.xml"/><Relationship Id="rId6" Type="http://schemas.openxmlformats.org/officeDocument/2006/relationships/slideLayout" Target="../slideLayouts/slideLayout14.xml"/><Relationship Id="rId5" Type="http://schemas.openxmlformats.org/officeDocument/2006/relationships/slideLayout" Target="../slideLayouts/slideLayout13.xml"/><Relationship Id="rId10" Type="http://schemas.openxmlformats.org/officeDocument/2006/relationships/theme" Target="../theme/theme2.xml"/><Relationship Id="rId4" Type="http://schemas.openxmlformats.org/officeDocument/2006/relationships/slideLayout" Target="../slideLayouts/slideLayout12.xml"/><Relationship Id="rId9" Type="http://schemas.openxmlformats.org/officeDocument/2006/relationships/slideLayout" Target="../slideLayouts/slideLayout17.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35" name="Line 9"/>
          <p:cNvSpPr>
            <a:spLocks noChangeShapeType="1"/>
          </p:cNvSpPr>
          <p:nvPr/>
        </p:nvSpPr>
        <p:spPr bwMode="auto">
          <a:xfrm flipV="1">
            <a:off x="-179388" y="593725"/>
            <a:ext cx="9502776" cy="0"/>
          </a:xfrm>
          <a:prstGeom prst="line">
            <a:avLst/>
          </a:prstGeom>
          <a:noFill/>
          <a:ln w="3175">
            <a:solidFill>
              <a:schemeClr val="bg1"/>
            </a:solidFill>
            <a:round/>
            <a:headEnd/>
            <a:tailEnd/>
          </a:ln>
          <a:extLst/>
        </p:spPr>
        <p:txBody>
          <a:bodyPr lIns="115177" tIns="57588" rIns="115177" bIns="57588" anchor="ctr"/>
          <a:lstStyle/>
          <a:p>
            <a:pPr>
              <a:defRPr/>
            </a:pPr>
            <a:endParaRPr lang="en-GB" dirty="0">
              <a:solidFill>
                <a:srgbClr val="124191"/>
              </a:solidFill>
              <a:latin typeface="Nokia Pure Headline Light"/>
            </a:endParaRPr>
          </a:p>
        </p:txBody>
      </p:sp>
      <p:sp>
        <p:nvSpPr>
          <p:cNvPr id="1036" name="Line 12"/>
          <p:cNvSpPr>
            <a:spLocks noChangeShapeType="1"/>
          </p:cNvSpPr>
          <p:nvPr/>
        </p:nvSpPr>
        <p:spPr bwMode="auto">
          <a:xfrm flipV="1">
            <a:off x="-179388" y="4914900"/>
            <a:ext cx="9502776" cy="0"/>
          </a:xfrm>
          <a:prstGeom prst="line">
            <a:avLst/>
          </a:prstGeom>
          <a:noFill/>
          <a:ln w="3175">
            <a:solidFill>
              <a:schemeClr val="bg1"/>
            </a:solidFill>
            <a:round/>
            <a:headEnd/>
            <a:tailEnd/>
          </a:ln>
          <a:extLst/>
        </p:spPr>
        <p:txBody>
          <a:bodyPr lIns="115177" tIns="57588" rIns="115177" bIns="57588" anchor="ctr"/>
          <a:lstStyle/>
          <a:p>
            <a:pPr>
              <a:defRPr/>
            </a:pPr>
            <a:endParaRPr lang="en-GB">
              <a:solidFill>
                <a:srgbClr val="124191"/>
              </a:solidFill>
              <a:latin typeface="Arial" pitchFamily="34" charset="0"/>
            </a:endParaRPr>
          </a:p>
        </p:txBody>
      </p:sp>
      <p:sp>
        <p:nvSpPr>
          <p:cNvPr id="1037" name="Line 9"/>
          <p:cNvSpPr>
            <a:spLocks noChangeShapeType="1"/>
          </p:cNvSpPr>
          <p:nvPr/>
        </p:nvSpPr>
        <p:spPr bwMode="auto">
          <a:xfrm flipV="1">
            <a:off x="-179388" y="846138"/>
            <a:ext cx="9502776" cy="0"/>
          </a:xfrm>
          <a:prstGeom prst="line">
            <a:avLst/>
          </a:prstGeom>
          <a:noFill/>
          <a:ln w="3175">
            <a:solidFill>
              <a:schemeClr val="bg1"/>
            </a:solidFill>
            <a:round/>
            <a:headEnd/>
            <a:tailEnd/>
          </a:ln>
          <a:extLst/>
        </p:spPr>
        <p:txBody>
          <a:bodyPr lIns="115177" tIns="57588" rIns="115177" bIns="57588" anchor="ctr"/>
          <a:lstStyle/>
          <a:p>
            <a:pPr>
              <a:defRPr/>
            </a:pPr>
            <a:endParaRPr lang="en-GB">
              <a:solidFill>
                <a:srgbClr val="124191"/>
              </a:solidFill>
              <a:latin typeface="Arial" pitchFamily="34" charset="0"/>
            </a:endParaRPr>
          </a:p>
        </p:txBody>
      </p:sp>
      <p:sp>
        <p:nvSpPr>
          <p:cNvPr id="1038" name="Line 10"/>
          <p:cNvSpPr>
            <a:spLocks noChangeShapeType="1"/>
          </p:cNvSpPr>
          <p:nvPr/>
        </p:nvSpPr>
        <p:spPr bwMode="auto">
          <a:xfrm flipH="1">
            <a:off x="-179388" y="1092200"/>
            <a:ext cx="9502776" cy="0"/>
          </a:xfrm>
          <a:prstGeom prst="line">
            <a:avLst/>
          </a:prstGeom>
          <a:noFill/>
          <a:ln w="3175">
            <a:solidFill>
              <a:schemeClr val="bg1"/>
            </a:solidFill>
            <a:round/>
            <a:headEnd/>
            <a:tailEnd/>
          </a:ln>
          <a:extLst/>
        </p:spPr>
        <p:txBody>
          <a:bodyPr lIns="115177" tIns="57588" rIns="115177" bIns="57588" anchor="ctr"/>
          <a:lstStyle/>
          <a:p>
            <a:pPr>
              <a:defRPr/>
            </a:pPr>
            <a:endParaRPr lang="en-GB">
              <a:solidFill>
                <a:srgbClr val="124191"/>
              </a:solidFill>
              <a:latin typeface="Arial" pitchFamily="34" charset="0"/>
            </a:endParaRPr>
          </a:p>
        </p:txBody>
      </p:sp>
      <p:sp>
        <p:nvSpPr>
          <p:cNvPr id="1039" name="Line 12"/>
          <p:cNvSpPr>
            <a:spLocks noChangeShapeType="1"/>
          </p:cNvSpPr>
          <p:nvPr/>
        </p:nvSpPr>
        <p:spPr bwMode="auto">
          <a:xfrm flipV="1">
            <a:off x="-179388" y="4665663"/>
            <a:ext cx="9502776" cy="0"/>
          </a:xfrm>
          <a:prstGeom prst="line">
            <a:avLst/>
          </a:prstGeom>
          <a:noFill/>
          <a:ln w="3175">
            <a:solidFill>
              <a:schemeClr val="bg1"/>
            </a:solidFill>
            <a:round/>
            <a:headEnd/>
            <a:tailEnd/>
          </a:ln>
          <a:extLst/>
        </p:spPr>
        <p:txBody>
          <a:bodyPr lIns="115177" tIns="57588" rIns="115177" bIns="57588" anchor="ctr"/>
          <a:lstStyle/>
          <a:p>
            <a:pPr>
              <a:defRPr/>
            </a:pPr>
            <a:endParaRPr lang="en-GB">
              <a:solidFill>
                <a:srgbClr val="124191"/>
              </a:solidFill>
              <a:latin typeface="Arial" pitchFamily="34" charset="0"/>
            </a:endParaRPr>
          </a:p>
        </p:txBody>
      </p:sp>
      <p:sp>
        <p:nvSpPr>
          <p:cNvPr id="1040" name="Line 13"/>
          <p:cNvSpPr>
            <a:spLocks noChangeShapeType="1"/>
          </p:cNvSpPr>
          <p:nvPr/>
        </p:nvSpPr>
        <p:spPr bwMode="auto">
          <a:xfrm flipH="1" flipV="1">
            <a:off x="-179388" y="4400550"/>
            <a:ext cx="9502776" cy="0"/>
          </a:xfrm>
          <a:prstGeom prst="line">
            <a:avLst/>
          </a:prstGeom>
          <a:noFill/>
          <a:ln w="3175">
            <a:solidFill>
              <a:schemeClr val="bg1"/>
            </a:solidFill>
            <a:round/>
            <a:headEnd/>
            <a:tailEnd/>
          </a:ln>
          <a:extLst/>
        </p:spPr>
        <p:txBody>
          <a:bodyPr lIns="115177" tIns="57588" rIns="115177" bIns="57588" anchor="ctr"/>
          <a:lstStyle/>
          <a:p>
            <a:pPr>
              <a:defRPr/>
            </a:pPr>
            <a:endParaRPr lang="en-GB">
              <a:solidFill>
                <a:srgbClr val="124191"/>
              </a:solidFill>
              <a:latin typeface="Arial" pitchFamily="34" charset="0"/>
            </a:endParaRPr>
          </a:p>
        </p:txBody>
      </p:sp>
      <p:sp>
        <p:nvSpPr>
          <p:cNvPr id="1041" name="Line 14"/>
          <p:cNvSpPr>
            <a:spLocks noChangeShapeType="1"/>
          </p:cNvSpPr>
          <p:nvPr/>
        </p:nvSpPr>
        <p:spPr bwMode="auto">
          <a:xfrm>
            <a:off x="-179388" y="280988"/>
            <a:ext cx="9502776" cy="0"/>
          </a:xfrm>
          <a:prstGeom prst="line">
            <a:avLst/>
          </a:prstGeom>
          <a:noFill/>
          <a:ln w="3175">
            <a:solidFill>
              <a:schemeClr val="bg1"/>
            </a:solidFill>
            <a:round/>
            <a:headEnd/>
            <a:tailEnd/>
          </a:ln>
          <a:extLst/>
        </p:spPr>
        <p:txBody>
          <a:bodyPr lIns="115177" tIns="57588" rIns="115177" bIns="57588" anchor="ctr"/>
          <a:lstStyle/>
          <a:p>
            <a:pPr>
              <a:defRPr/>
            </a:pPr>
            <a:endParaRPr lang="en-GB">
              <a:solidFill>
                <a:srgbClr val="124191"/>
              </a:solidFill>
              <a:latin typeface="Arial" pitchFamily="34" charset="0"/>
            </a:endParaRPr>
          </a:p>
        </p:txBody>
      </p:sp>
      <p:sp>
        <p:nvSpPr>
          <p:cNvPr id="1042" name="Line 15"/>
          <p:cNvSpPr>
            <a:spLocks noChangeShapeType="1"/>
          </p:cNvSpPr>
          <p:nvPr/>
        </p:nvSpPr>
        <p:spPr bwMode="auto">
          <a:xfrm flipH="1">
            <a:off x="417513" y="-147633"/>
            <a:ext cx="0" cy="5508626"/>
          </a:xfrm>
          <a:prstGeom prst="line">
            <a:avLst/>
          </a:prstGeom>
          <a:noFill/>
          <a:ln w="3175">
            <a:solidFill>
              <a:schemeClr val="bg1"/>
            </a:solidFill>
            <a:round/>
            <a:headEnd/>
            <a:tailEnd/>
          </a:ln>
          <a:extLst/>
        </p:spPr>
        <p:txBody>
          <a:bodyPr lIns="115177" tIns="57588" rIns="115177" bIns="57588" anchor="ctr"/>
          <a:lstStyle/>
          <a:p>
            <a:pPr>
              <a:defRPr/>
            </a:pPr>
            <a:endParaRPr lang="en-GB">
              <a:solidFill>
                <a:srgbClr val="124191"/>
              </a:solidFill>
              <a:latin typeface="Arial" pitchFamily="34" charset="0"/>
            </a:endParaRPr>
          </a:p>
        </p:txBody>
      </p:sp>
      <p:sp>
        <p:nvSpPr>
          <p:cNvPr id="1043" name="Line 17"/>
          <p:cNvSpPr>
            <a:spLocks noChangeShapeType="1"/>
          </p:cNvSpPr>
          <p:nvPr/>
        </p:nvSpPr>
        <p:spPr bwMode="auto">
          <a:xfrm>
            <a:off x="8656638" y="-147633"/>
            <a:ext cx="0" cy="5508626"/>
          </a:xfrm>
          <a:prstGeom prst="line">
            <a:avLst/>
          </a:prstGeom>
          <a:noFill/>
          <a:ln w="3175">
            <a:solidFill>
              <a:schemeClr val="bg1"/>
            </a:solidFill>
            <a:round/>
            <a:headEnd/>
            <a:tailEnd/>
          </a:ln>
          <a:extLst/>
        </p:spPr>
        <p:txBody>
          <a:bodyPr lIns="115177" tIns="57588" rIns="115177" bIns="57588" anchor="ctr"/>
          <a:lstStyle/>
          <a:p>
            <a:pPr>
              <a:defRPr/>
            </a:pPr>
            <a:endParaRPr lang="en-GB">
              <a:solidFill>
                <a:srgbClr val="124191"/>
              </a:solidFill>
              <a:latin typeface="Arial" pitchFamily="34" charset="0"/>
            </a:endParaRPr>
          </a:p>
        </p:txBody>
      </p:sp>
      <p:sp>
        <p:nvSpPr>
          <p:cNvPr id="2" name="Title Placeholder 1"/>
          <p:cNvSpPr>
            <a:spLocks noGrp="1"/>
          </p:cNvSpPr>
          <p:nvPr>
            <p:ph type="title"/>
          </p:nvPr>
        </p:nvSpPr>
        <p:spPr bwMode="auto">
          <a:xfrm>
            <a:off x="417513" y="279405"/>
            <a:ext cx="8229600" cy="31115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US"/>
              <a:t>Click to edit Master title style</a:t>
            </a:r>
            <a:endParaRPr lang="en-US" dirty="0"/>
          </a:p>
        </p:txBody>
      </p:sp>
      <p:sp>
        <p:nvSpPr>
          <p:cNvPr id="4" name="Text Placeholder 2"/>
          <p:cNvSpPr>
            <a:spLocks noGrp="1"/>
          </p:cNvSpPr>
          <p:nvPr>
            <p:ph type="body" idx="1"/>
          </p:nvPr>
        </p:nvSpPr>
        <p:spPr bwMode="auto">
          <a:xfrm>
            <a:off x="417513" y="1089036"/>
            <a:ext cx="8229600" cy="3306763"/>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2" name="Text Box 9"/>
          <p:cNvSpPr txBox="1">
            <a:spLocks noChangeArrowheads="1"/>
          </p:cNvSpPr>
          <p:nvPr/>
        </p:nvSpPr>
        <p:spPr bwMode="auto">
          <a:xfrm>
            <a:off x="0" y="-352425"/>
            <a:ext cx="9144000" cy="299099"/>
          </a:xfrm>
          <a:prstGeom prst="rect">
            <a:avLst/>
          </a:prstGeom>
          <a:noFill/>
          <a:ln w="19050" algn="ctr">
            <a:noFill/>
            <a:miter lim="800000"/>
            <a:headEnd/>
            <a:tailEnd/>
          </a:ln>
          <a:effectLst/>
        </p:spPr>
        <p:txBody>
          <a:bodyPr lIns="113362" tIns="58949" rIns="113362" bIns="58949">
            <a:spAutoFit/>
          </a:bodyPr>
          <a:lstStyle/>
          <a:p>
            <a:pPr algn="ctr" defTabSz="959813" eaLnBrk="0" hangingPunct="0">
              <a:lnSpc>
                <a:spcPct val="90000"/>
              </a:lnSpc>
              <a:spcBef>
                <a:spcPct val="50000"/>
              </a:spcBef>
              <a:buClr>
                <a:srgbClr val="00C9FF"/>
              </a:buClr>
              <a:defRPr/>
            </a:pPr>
            <a:r>
              <a:rPr lang="en-US" sz="1300" dirty="0">
                <a:solidFill>
                  <a:srgbClr val="FFFFFF"/>
                </a:solidFill>
                <a:latin typeface="Nokia Pure Text Light"/>
                <a:cs typeface="+mn-cs"/>
              </a:rPr>
              <a:t>To change the document information in the footer, press [Alt + F8] and use the “FORM“</a:t>
            </a:r>
          </a:p>
        </p:txBody>
      </p:sp>
      <p:sp>
        <p:nvSpPr>
          <p:cNvPr id="41" name="AutoShape 57"/>
          <p:cNvSpPr>
            <a:spLocks noChangeArrowheads="1"/>
          </p:cNvSpPr>
          <p:nvPr/>
        </p:nvSpPr>
        <p:spPr bwMode="auto">
          <a:xfrm>
            <a:off x="1474800" y="5208588"/>
            <a:ext cx="287337" cy="134937"/>
          </a:xfrm>
          <a:prstGeom prst="roundRect">
            <a:avLst>
              <a:gd name="adj" fmla="val 16667"/>
            </a:avLst>
          </a:prstGeom>
          <a:solidFill>
            <a:schemeClr val="accent1"/>
          </a:solidFill>
          <a:ln w="9525">
            <a:noFill/>
            <a:round/>
            <a:headEnd/>
            <a:tailEnd/>
          </a:ln>
        </p:spPr>
        <p:txBody>
          <a:bodyPr lIns="22672" tIns="317419" rIns="22672" bIns="0"/>
          <a:lstStyle/>
          <a:p>
            <a:pPr defTabSz="759852" eaLnBrk="0" hangingPunct="0">
              <a:spcBef>
                <a:spcPct val="15000"/>
              </a:spcBef>
              <a:spcAft>
                <a:spcPct val="15000"/>
              </a:spcAft>
              <a:buClr>
                <a:srgbClr val="00C9FF"/>
              </a:buClr>
              <a:defRPr/>
            </a:pPr>
            <a:r>
              <a:rPr lang="en-GB" sz="600" b="1" dirty="0">
                <a:solidFill>
                  <a:srgbClr val="FFFFFF"/>
                </a:solidFill>
                <a:latin typeface="Nokia Pure Text Light"/>
                <a:cs typeface="Arial" panose="020B0604020202020204" pitchFamily="34" charset="0"/>
              </a:rPr>
              <a:t>R 18 </a:t>
            </a:r>
            <a:br>
              <a:rPr lang="en-GB" sz="600" b="1" dirty="0">
                <a:solidFill>
                  <a:srgbClr val="FFFFFF"/>
                </a:solidFill>
                <a:latin typeface="Nokia Pure Text Light"/>
                <a:cs typeface="Arial" panose="020B0604020202020204" pitchFamily="34" charset="0"/>
              </a:rPr>
            </a:br>
            <a:r>
              <a:rPr lang="en-GB" sz="600" b="1" dirty="0">
                <a:solidFill>
                  <a:srgbClr val="FFFFFF"/>
                </a:solidFill>
                <a:latin typeface="Nokia Pure Text Light"/>
                <a:cs typeface="Arial" panose="020B0604020202020204" pitchFamily="34" charset="0"/>
              </a:rPr>
              <a:t>G 65 </a:t>
            </a:r>
            <a:br>
              <a:rPr lang="en-GB" sz="600" b="1" dirty="0">
                <a:solidFill>
                  <a:srgbClr val="FFFFFF"/>
                </a:solidFill>
                <a:latin typeface="Nokia Pure Text Light"/>
                <a:cs typeface="Arial" panose="020B0604020202020204" pitchFamily="34" charset="0"/>
              </a:rPr>
            </a:br>
            <a:r>
              <a:rPr lang="en-GB" sz="600" b="1" dirty="0">
                <a:solidFill>
                  <a:srgbClr val="FFFFFF"/>
                </a:solidFill>
                <a:latin typeface="Nokia Pure Text Light"/>
                <a:cs typeface="Arial" panose="020B0604020202020204" pitchFamily="34" charset="0"/>
              </a:rPr>
              <a:t>B 145</a:t>
            </a:r>
          </a:p>
        </p:txBody>
      </p:sp>
      <p:sp>
        <p:nvSpPr>
          <p:cNvPr id="43" name="AutoShape 58"/>
          <p:cNvSpPr>
            <a:spLocks noChangeArrowheads="1"/>
          </p:cNvSpPr>
          <p:nvPr/>
        </p:nvSpPr>
        <p:spPr bwMode="auto">
          <a:xfrm>
            <a:off x="1835150" y="5208588"/>
            <a:ext cx="287338" cy="134937"/>
          </a:xfrm>
          <a:prstGeom prst="roundRect">
            <a:avLst>
              <a:gd name="adj" fmla="val 16667"/>
            </a:avLst>
          </a:prstGeom>
          <a:solidFill>
            <a:schemeClr val="accent2"/>
          </a:solidFill>
          <a:ln w="9525">
            <a:noFill/>
            <a:round/>
            <a:headEnd/>
            <a:tailEnd/>
          </a:ln>
        </p:spPr>
        <p:txBody>
          <a:bodyPr lIns="22672" tIns="317419" rIns="22672" bIns="0"/>
          <a:lstStyle/>
          <a:p>
            <a:pPr defTabSz="759852" eaLnBrk="0" hangingPunct="0">
              <a:spcBef>
                <a:spcPct val="15000"/>
              </a:spcBef>
              <a:spcAft>
                <a:spcPct val="15000"/>
              </a:spcAft>
              <a:buClr>
                <a:srgbClr val="00C9FF"/>
              </a:buClr>
              <a:defRPr/>
            </a:pPr>
            <a:r>
              <a:rPr lang="en-GB" sz="600" b="1" dirty="0">
                <a:solidFill>
                  <a:srgbClr val="FFFFFF"/>
                </a:solidFill>
                <a:latin typeface="Nokia Pure Text Light"/>
                <a:cs typeface="Arial" panose="020B0604020202020204" pitchFamily="34" charset="0"/>
              </a:rPr>
              <a:t>R 0 </a:t>
            </a:r>
            <a:br>
              <a:rPr lang="en-GB" sz="600" b="1" dirty="0">
                <a:solidFill>
                  <a:srgbClr val="FFFFFF"/>
                </a:solidFill>
                <a:latin typeface="Nokia Pure Text Light"/>
                <a:cs typeface="Arial" panose="020B0604020202020204" pitchFamily="34" charset="0"/>
              </a:rPr>
            </a:br>
            <a:r>
              <a:rPr lang="en-GB" sz="600" b="1" dirty="0">
                <a:solidFill>
                  <a:srgbClr val="FFFFFF"/>
                </a:solidFill>
                <a:latin typeface="Nokia Pure Text Light"/>
                <a:cs typeface="Arial" panose="020B0604020202020204" pitchFamily="34" charset="0"/>
              </a:rPr>
              <a:t>G 201 </a:t>
            </a:r>
            <a:br>
              <a:rPr lang="en-GB" sz="600" b="1" dirty="0">
                <a:solidFill>
                  <a:srgbClr val="FFFFFF"/>
                </a:solidFill>
                <a:latin typeface="Nokia Pure Text Light"/>
                <a:cs typeface="Arial" panose="020B0604020202020204" pitchFamily="34" charset="0"/>
              </a:rPr>
            </a:br>
            <a:r>
              <a:rPr lang="en-GB" sz="600" b="1" dirty="0">
                <a:solidFill>
                  <a:srgbClr val="FFFFFF"/>
                </a:solidFill>
                <a:latin typeface="Nokia Pure Text Light"/>
                <a:cs typeface="Arial" panose="020B0604020202020204" pitchFamily="34" charset="0"/>
              </a:rPr>
              <a:t>B 255</a:t>
            </a:r>
          </a:p>
        </p:txBody>
      </p:sp>
      <p:sp>
        <p:nvSpPr>
          <p:cNvPr id="44" name="AutoShape 59"/>
          <p:cNvSpPr>
            <a:spLocks noChangeArrowheads="1"/>
          </p:cNvSpPr>
          <p:nvPr/>
        </p:nvSpPr>
        <p:spPr bwMode="auto">
          <a:xfrm>
            <a:off x="2195525" y="5208588"/>
            <a:ext cx="287337" cy="134937"/>
          </a:xfrm>
          <a:prstGeom prst="roundRect">
            <a:avLst>
              <a:gd name="adj" fmla="val 16667"/>
            </a:avLst>
          </a:prstGeom>
          <a:solidFill>
            <a:schemeClr val="accent4"/>
          </a:solidFill>
          <a:ln w="9525">
            <a:noFill/>
            <a:round/>
            <a:headEnd/>
            <a:tailEnd/>
          </a:ln>
          <a:effectLst/>
        </p:spPr>
        <p:txBody>
          <a:bodyPr lIns="22672" tIns="317419" rIns="22672" bIns="0"/>
          <a:lstStyle/>
          <a:p>
            <a:pPr defTabSz="761611" eaLnBrk="0" fontAlgn="auto" hangingPunct="0">
              <a:spcBef>
                <a:spcPct val="15000"/>
              </a:spcBef>
              <a:spcAft>
                <a:spcPct val="15000"/>
              </a:spcAft>
              <a:buClr>
                <a:srgbClr val="00C9FF"/>
              </a:buClr>
              <a:defRPr/>
            </a:pPr>
            <a:r>
              <a:rPr lang="en-US" sz="600" b="1" dirty="0">
                <a:solidFill>
                  <a:srgbClr val="FFFFFF"/>
                </a:solidFill>
                <a:latin typeface="Nokia Pure Text Light"/>
                <a:cs typeface="Arial" panose="020B0604020202020204" pitchFamily="34" charset="0"/>
              </a:rPr>
              <a:t>R 104</a:t>
            </a:r>
            <a:br>
              <a:rPr lang="en-US" sz="600" b="1" dirty="0">
                <a:solidFill>
                  <a:srgbClr val="FFFFFF"/>
                </a:solidFill>
                <a:latin typeface="Nokia Pure Text Light"/>
                <a:cs typeface="Arial" panose="020B0604020202020204" pitchFamily="34" charset="0"/>
              </a:rPr>
            </a:br>
            <a:r>
              <a:rPr lang="en-US" sz="600" b="1" dirty="0">
                <a:solidFill>
                  <a:srgbClr val="FFFFFF"/>
                </a:solidFill>
                <a:latin typeface="Nokia Pure Text Light"/>
                <a:cs typeface="Arial" panose="020B0604020202020204" pitchFamily="34" charset="0"/>
              </a:rPr>
              <a:t>G 113</a:t>
            </a:r>
            <a:br>
              <a:rPr lang="en-US" sz="600" b="1" dirty="0">
                <a:solidFill>
                  <a:srgbClr val="FFFFFF"/>
                </a:solidFill>
                <a:latin typeface="Nokia Pure Text Light"/>
                <a:cs typeface="Arial" panose="020B0604020202020204" pitchFamily="34" charset="0"/>
              </a:rPr>
            </a:br>
            <a:r>
              <a:rPr lang="en-US" sz="600" b="1" dirty="0">
                <a:solidFill>
                  <a:srgbClr val="FFFFFF"/>
                </a:solidFill>
                <a:latin typeface="Nokia Pure Text Light"/>
                <a:cs typeface="Arial" panose="020B0604020202020204" pitchFamily="34" charset="0"/>
              </a:rPr>
              <a:t>B 122</a:t>
            </a:r>
          </a:p>
        </p:txBody>
      </p:sp>
      <p:sp>
        <p:nvSpPr>
          <p:cNvPr id="45" name="AutoShape 64"/>
          <p:cNvSpPr>
            <a:spLocks noChangeArrowheads="1"/>
          </p:cNvSpPr>
          <p:nvPr/>
        </p:nvSpPr>
        <p:spPr bwMode="auto">
          <a:xfrm>
            <a:off x="2916250" y="5208588"/>
            <a:ext cx="287337" cy="134937"/>
          </a:xfrm>
          <a:prstGeom prst="roundRect">
            <a:avLst>
              <a:gd name="adj" fmla="val 16667"/>
            </a:avLst>
          </a:prstGeom>
          <a:solidFill>
            <a:schemeClr val="accent6"/>
          </a:solidFill>
          <a:ln w="9525">
            <a:noFill/>
            <a:round/>
            <a:headEnd/>
            <a:tailEnd/>
          </a:ln>
        </p:spPr>
        <p:txBody>
          <a:bodyPr lIns="22672" tIns="317419" rIns="22672" bIns="0"/>
          <a:lstStyle/>
          <a:p>
            <a:pPr defTabSz="759852" eaLnBrk="0" hangingPunct="0">
              <a:spcBef>
                <a:spcPct val="15000"/>
              </a:spcBef>
              <a:spcAft>
                <a:spcPct val="15000"/>
              </a:spcAft>
              <a:buClr>
                <a:srgbClr val="00C9FF"/>
              </a:buClr>
              <a:defRPr/>
            </a:pPr>
            <a:r>
              <a:rPr lang="en-GB" sz="600" b="1" dirty="0">
                <a:solidFill>
                  <a:srgbClr val="FFFFFF"/>
                </a:solidFill>
                <a:latin typeface="Nokia Pure Text Light"/>
                <a:cs typeface="Arial" panose="020B0604020202020204" pitchFamily="34" charset="0"/>
              </a:rPr>
              <a:t>R 216</a:t>
            </a:r>
            <a:br>
              <a:rPr lang="en-GB" sz="600" b="1" dirty="0">
                <a:solidFill>
                  <a:srgbClr val="FFFFFF"/>
                </a:solidFill>
                <a:latin typeface="Nokia Pure Text Light"/>
                <a:cs typeface="Arial" panose="020B0604020202020204" pitchFamily="34" charset="0"/>
              </a:rPr>
            </a:br>
            <a:r>
              <a:rPr lang="en-GB" sz="600" b="1" dirty="0">
                <a:solidFill>
                  <a:srgbClr val="FFFFFF"/>
                </a:solidFill>
                <a:latin typeface="Nokia Pure Text Light"/>
                <a:cs typeface="Arial" panose="020B0604020202020204" pitchFamily="34" charset="0"/>
              </a:rPr>
              <a:t>G 217</a:t>
            </a:r>
            <a:br>
              <a:rPr lang="en-GB" sz="600" b="1" dirty="0">
                <a:solidFill>
                  <a:srgbClr val="FFFFFF"/>
                </a:solidFill>
                <a:latin typeface="Nokia Pure Text Light"/>
                <a:cs typeface="Arial" panose="020B0604020202020204" pitchFamily="34" charset="0"/>
              </a:rPr>
            </a:br>
            <a:r>
              <a:rPr lang="en-GB" sz="600" b="1" dirty="0">
                <a:solidFill>
                  <a:srgbClr val="FFFFFF"/>
                </a:solidFill>
                <a:latin typeface="Nokia Pure Text Light"/>
                <a:cs typeface="Arial" panose="020B0604020202020204" pitchFamily="34" charset="0"/>
              </a:rPr>
              <a:t>B 218</a:t>
            </a:r>
          </a:p>
        </p:txBody>
      </p:sp>
      <p:sp>
        <p:nvSpPr>
          <p:cNvPr id="46" name="AutoShape 65"/>
          <p:cNvSpPr>
            <a:spLocks noChangeArrowheads="1"/>
          </p:cNvSpPr>
          <p:nvPr/>
        </p:nvSpPr>
        <p:spPr bwMode="auto">
          <a:xfrm>
            <a:off x="2555875" y="5208588"/>
            <a:ext cx="287338" cy="134937"/>
          </a:xfrm>
          <a:prstGeom prst="roundRect">
            <a:avLst>
              <a:gd name="adj" fmla="val 16667"/>
            </a:avLst>
          </a:prstGeom>
          <a:solidFill>
            <a:schemeClr val="accent4"/>
          </a:solidFill>
          <a:ln w="9525">
            <a:noFill/>
            <a:round/>
            <a:headEnd/>
            <a:tailEnd/>
          </a:ln>
        </p:spPr>
        <p:txBody>
          <a:bodyPr lIns="22672" tIns="317419" rIns="22672" bIns="0"/>
          <a:lstStyle/>
          <a:p>
            <a:pPr defTabSz="759852" eaLnBrk="0" hangingPunct="0">
              <a:spcBef>
                <a:spcPct val="15000"/>
              </a:spcBef>
              <a:spcAft>
                <a:spcPct val="15000"/>
              </a:spcAft>
              <a:buClr>
                <a:srgbClr val="00C9FF"/>
              </a:buClr>
              <a:defRPr/>
            </a:pPr>
            <a:r>
              <a:rPr lang="en-GB" sz="600" b="1" dirty="0">
                <a:solidFill>
                  <a:srgbClr val="FFFFFF"/>
                </a:solidFill>
                <a:latin typeface="Nokia Pure Text Light"/>
                <a:cs typeface="Arial" panose="020B0604020202020204" pitchFamily="34" charset="0"/>
              </a:rPr>
              <a:t>R 168</a:t>
            </a:r>
            <a:br>
              <a:rPr lang="en-GB" sz="600" b="1" dirty="0">
                <a:solidFill>
                  <a:srgbClr val="FFFFFF"/>
                </a:solidFill>
                <a:latin typeface="Nokia Pure Text Light"/>
                <a:cs typeface="Arial" panose="020B0604020202020204" pitchFamily="34" charset="0"/>
              </a:rPr>
            </a:br>
            <a:r>
              <a:rPr lang="en-GB" sz="600" b="1" dirty="0">
                <a:solidFill>
                  <a:srgbClr val="FFFFFF"/>
                </a:solidFill>
                <a:latin typeface="Nokia Pure Text Light"/>
                <a:cs typeface="Arial" panose="020B0604020202020204" pitchFamily="34" charset="0"/>
              </a:rPr>
              <a:t>G 187</a:t>
            </a:r>
            <a:br>
              <a:rPr lang="en-GB" sz="600" b="1" dirty="0">
                <a:solidFill>
                  <a:srgbClr val="FFFFFF"/>
                </a:solidFill>
                <a:latin typeface="Nokia Pure Text Light"/>
                <a:cs typeface="Arial" panose="020B0604020202020204" pitchFamily="34" charset="0"/>
              </a:rPr>
            </a:br>
            <a:r>
              <a:rPr lang="en-GB" sz="600" b="1" dirty="0">
                <a:solidFill>
                  <a:srgbClr val="FFFFFF"/>
                </a:solidFill>
                <a:latin typeface="Nokia Pure Text Light"/>
                <a:cs typeface="Arial" panose="020B0604020202020204" pitchFamily="34" charset="0"/>
              </a:rPr>
              <a:t>B 192</a:t>
            </a:r>
          </a:p>
        </p:txBody>
      </p:sp>
      <p:sp>
        <p:nvSpPr>
          <p:cNvPr id="47" name="Rectangle 68"/>
          <p:cNvSpPr>
            <a:spLocks noChangeArrowheads="1"/>
          </p:cNvSpPr>
          <p:nvPr/>
        </p:nvSpPr>
        <p:spPr bwMode="auto">
          <a:xfrm>
            <a:off x="647702" y="5208588"/>
            <a:ext cx="792163" cy="134937"/>
          </a:xfrm>
          <a:prstGeom prst="rect">
            <a:avLst/>
          </a:prstGeom>
          <a:noFill/>
          <a:ln>
            <a:noFill/>
          </a:ln>
          <a:extLst/>
        </p:spPr>
        <p:txBody>
          <a:bodyPr wrap="none" lIns="22672" tIns="0" rIns="45346" bIns="0" anchor="ctr"/>
          <a:lstStyle/>
          <a:p>
            <a:pPr algn="r" defTabSz="759852" eaLnBrk="0" hangingPunct="0">
              <a:spcBef>
                <a:spcPct val="15000"/>
              </a:spcBef>
              <a:spcAft>
                <a:spcPct val="15000"/>
              </a:spcAft>
              <a:buClr>
                <a:srgbClr val="00C9FF"/>
              </a:buClr>
              <a:defRPr/>
            </a:pPr>
            <a:r>
              <a:rPr lang="en-GB" sz="600" b="1" dirty="0">
                <a:solidFill>
                  <a:srgbClr val="FFFFFF"/>
                </a:solidFill>
                <a:latin typeface="Arial" panose="020B0604020202020204" pitchFamily="34" charset="0"/>
                <a:cs typeface="Arial" panose="020B0604020202020204" pitchFamily="34" charset="0"/>
              </a:rPr>
              <a:t>Core and </a:t>
            </a:r>
            <a:r>
              <a:rPr lang="en-GB" sz="600" b="1" dirty="0">
                <a:solidFill>
                  <a:srgbClr val="FFFFFF"/>
                </a:solidFill>
                <a:latin typeface="Nokia Pure Text Light"/>
                <a:cs typeface="Arial" panose="020B0604020202020204" pitchFamily="34" charset="0"/>
              </a:rPr>
              <a:t>background</a:t>
            </a:r>
            <a:r>
              <a:rPr lang="en-GB" sz="600" b="1" dirty="0">
                <a:solidFill>
                  <a:srgbClr val="FFFFFF"/>
                </a:solidFill>
                <a:latin typeface="Arial" panose="020B0604020202020204" pitchFamily="34" charset="0"/>
                <a:cs typeface="Arial" panose="020B0604020202020204" pitchFamily="34" charset="0"/>
              </a:rPr>
              <a:t> colors:</a:t>
            </a:r>
          </a:p>
        </p:txBody>
      </p:sp>
      <p:sp>
        <p:nvSpPr>
          <p:cNvPr id="48" name="AutoShape 57"/>
          <p:cNvSpPr>
            <a:spLocks noChangeArrowheads="1"/>
          </p:cNvSpPr>
          <p:nvPr/>
        </p:nvSpPr>
        <p:spPr bwMode="auto">
          <a:xfrm>
            <a:off x="1474800" y="5208588"/>
            <a:ext cx="287337" cy="134937"/>
          </a:xfrm>
          <a:prstGeom prst="roundRect">
            <a:avLst>
              <a:gd name="adj" fmla="val 16667"/>
            </a:avLst>
          </a:prstGeom>
          <a:solidFill>
            <a:schemeClr val="tx1"/>
          </a:solidFill>
          <a:ln w="9525">
            <a:noFill/>
            <a:round/>
            <a:headEnd/>
            <a:tailEnd/>
          </a:ln>
        </p:spPr>
        <p:txBody>
          <a:bodyPr lIns="22672" tIns="317419" rIns="22672" bIns="0"/>
          <a:lstStyle/>
          <a:p>
            <a:pPr defTabSz="759852" eaLnBrk="0" hangingPunct="0">
              <a:spcBef>
                <a:spcPct val="15000"/>
              </a:spcBef>
              <a:spcAft>
                <a:spcPct val="15000"/>
              </a:spcAft>
              <a:buClr>
                <a:srgbClr val="00C9FF"/>
              </a:buClr>
              <a:defRPr/>
            </a:pPr>
            <a:endParaRPr lang="en-US" sz="600" b="1">
              <a:solidFill>
                <a:srgbClr val="FFFFFF"/>
              </a:solidFill>
              <a:latin typeface="Nokia Pure Text Light"/>
              <a:cs typeface="Arial" panose="020B0604020202020204" pitchFamily="34" charset="0"/>
            </a:endParaRPr>
          </a:p>
        </p:txBody>
      </p:sp>
      <p:sp>
        <p:nvSpPr>
          <p:cNvPr id="49" name="AutoShape 58"/>
          <p:cNvSpPr>
            <a:spLocks noChangeArrowheads="1"/>
          </p:cNvSpPr>
          <p:nvPr/>
        </p:nvSpPr>
        <p:spPr bwMode="auto">
          <a:xfrm>
            <a:off x="1835150" y="5208588"/>
            <a:ext cx="287338" cy="134937"/>
          </a:xfrm>
          <a:prstGeom prst="roundRect">
            <a:avLst>
              <a:gd name="adj" fmla="val 16667"/>
            </a:avLst>
          </a:prstGeom>
          <a:solidFill>
            <a:schemeClr val="accent1"/>
          </a:solidFill>
          <a:ln w="9525">
            <a:noFill/>
            <a:round/>
            <a:headEnd/>
            <a:tailEnd/>
          </a:ln>
        </p:spPr>
        <p:txBody>
          <a:bodyPr lIns="22672" tIns="317419" rIns="22672" bIns="0"/>
          <a:lstStyle/>
          <a:p>
            <a:pPr defTabSz="759852" eaLnBrk="0" hangingPunct="0">
              <a:spcBef>
                <a:spcPct val="15000"/>
              </a:spcBef>
              <a:spcAft>
                <a:spcPct val="15000"/>
              </a:spcAft>
              <a:buClr>
                <a:srgbClr val="00C9FF"/>
              </a:buClr>
              <a:defRPr/>
            </a:pPr>
            <a:endParaRPr lang="en-US" sz="600" b="1">
              <a:solidFill>
                <a:srgbClr val="FFFFFF"/>
              </a:solidFill>
              <a:latin typeface="Nokia Pure Text Light"/>
              <a:cs typeface="Arial" panose="020B0604020202020204" pitchFamily="34" charset="0"/>
            </a:endParaRPr>
          </a:p>
        </p:txBody>
      </p:sp>
      <p:sp>
        <p:nvSpPr>
          <p:cNvPr id="50" name="AutoShape 59"/>
          <p:cNvSpPr>
            <a:spLocks noChangeArrowheads="1"/>
          </p:cNvSpPr>
          <p:nvPr/>
        </p:nvSpPr>
        <p:spPr bwMode="auto">
          <a:xfrm>
            <a:off x="2195525" y="5208588"/>
            <a:ext cx="287337" cy="134937"/>
          </a:xfrm>
          <a:prstGeom prst="roundRect">
            <a:avLst>
              <a:gd name="adj" fmla="val 16667"/>
            </a:avLst>
          </a:prstGeom>
          <a:solidFill>
            <a:schemeClr val="bg2"/>
          </a:solidFill>
          <a:ln w="9525">
            <a:noFill/>
            <a:round/>
            <a:headEnd/>
            <a:tailEnd/>
          </a:ln>
          <a:effectLst/>
        </p:spPr>
        <p:txBody>
          <a:bodyPr lIns="22672" tIns="317419" rIns="22672" bIns="0"/>
          <a:lstStyle/>
          <a:p>
            <a:pPr defTabSz="761611" eaLnBrk="0" fontAlgn="auto" hangingPunct="0">
              <a:spcBef>
                <a:spcPct val="15000"/>
              </a:spcBef>
              <a:spcAft>
                <a:spcPct val="15000"/>
              </a:spcAft>
              <a:buClr>
                <a:srgbClr val="00C9FF"/>
              </a:buClr>
              <a:defRPr/>
            </a:pPr>
            <a:endParaRPr lang="en-US" sz="600" b="1" dirty="0">
              <a:solidFill>
                <a:srgbClr val="FFFFFF"/>
              </a:solidFill>
              <a:latin typeface="Nokia Pure Text Light"/>
              <a:ea typeface="+mn-ea"/>
              <a:cs typeface="Arial" panose="020B0604020202020204" pitchFamily="34" charset="0"/>
            </a:endParaRPr>
          </a:p>
        </p:txBody>
      </p:sp>
      <p:sp>
        <p:nvSpPr>
          <p:cNvPr id="51" name="Rectangle 68"/>
          <p:cNvSpPr>
            <a:spLocks noChangeArrowheads="1"/>
          </p:cNvSpPr>
          <p:nvPr/>
        </p:nvSpPr>
        <p:spPr bwMode="auto">
          <a:xfrm>
            <a:off x="647702" y="5208588"/>
            <a:ext cx="792163" cy="134937"/>
          </a:xfrm>
          <a:prstGeom prst="rect">
            <a:avLst/>
          </a:prstGeom>
          <a:noFill/>
          <a:ln>
            <a:noFill/>
          </a:ln>
          <a:extLst/>
        </p:spPr>
        <p:txBody>
          <a:bodyPr wrap="none" lIns="22672" tIns="0" rIns="45346" bIns="0" anchor="ctr"/>
          <a:lstStyle/>
          <a:p>
            <a:pPr algn="r" defTabSz="759852" eaLnBrk="0" hangingPunct="0">
              <a:spcBef>
                <a:spcPct val="15000"/>
              </a:spcBef>
              <a:spcAft>
                <a:spcPct val="15000"/>
              </a:spcAft>
              <a:buClr>
                <a:srgbClr val="00C9FF"/>
              </a:buClr>
              <a:defRPr/>
            </a:pPr>
            <a:endParaRPr lang="en-GB" sz="600" b="1" dirty="0">
              <a:solidFill>
                <a:srgbClr val="FFFFFF"/>
              </a:solidFill>
              <a:latin typeface="Arial" panose="020B0604020202020204" pitchFamily="34" charset="0"/>
              <a:cs typeface="Arial" panose="020B0604020202020204" pitchFamily="34" charset="0"/>
            </a:endParaRPr>
          </a:p>
        </p:txBody>
      </p:sp>
      <p:sp>
        <p:nvSpPr>
          <p:cNvPr id="52" name="Date Placeholder 3"/>
          <p:cNvSpPr txBox="1">
            <a:spLocks/>
          </p:cNvSpPr>
          <p:nvPr/>
        </p:nvSpPr>
        <p:spPr>
          <a:xfrm>
            <a:off x="378291" y="4937289"/>
            <a:ext cx="1188149" cy="124455"/>
          </a:xfrm>
          <a:prstGeom prst="rect">
            <a:avLst/>
          </a:prstGeom>
        </p:spPr>
        <p:txBody>
          <a:bodyPr lIns="0" tIns="0" rIns="0" bIns="0"/>
          <a:lstStyle>
            <a:defPPr>
              <a:defRPr lang="en-US"/>
            </a:defPPr>
            <a:lvl1pPr marL="0" algn="l" defTabSz="914400" rtl="0" eaLnBrk="1" latinLnBrk="0" hangingPunct="1">
              <a:defRPr sz="10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fld id="{1FEF4778-5275-AF44-A3A2-413C53D52084}" type="datetime1">
              <a:rPr lang="en-GB" sz="700" smtClean="0">
                <a:solidFill>
                  <a:srgbClr val="68717A"/>
                </a:solidFill>
                <a:cs typeface="Arial" panose="020B0604020202020204" pitchFamily="34" charset="0"/>
              </a:rPr>
              <a:pPr>
                <a:defRPr/>
              </a:pPr>
              <a:t>24/11/2017</a:t>
            </a:fld>
            <a:endParaRPr lang="en-GB" sz="700" dirty="0">
              <a:solidFill>
                <a:srgbClr val="68717A"/>
              </a:solidFill>
              <a:cs typeface="Arial" panose="020B0604020202020204" pitchFamily="34" charset="0"/>
            </a:endParaRPr>
          </a:p>
        </p:txBody>
      </p:sp>
      <p:sp>
        <p:nvSpPr>
          <p:cNvPr id="53" name="Slide Number Placeholder 5"/>
          <p:cNvSpPr txBox="1">
            <a:spLocks/>
          </p:cNvSpPr>
          <p:nvPr/>
        </p:nvSpPr>
        <p:spPr>
          <a:xfrm>
            <a:off x="66676" y="4930779"/>
            <a:ext cx="214314" cy="138112"/>
          </a:xfrm>
          <a:prstGeom prst="rect">
            <a:avLst/>
          </a:prstGeom>
        </p:spPr>
        <p:txBody>
          <a:bodyPr wrap="none" lIns="0" tIns="0" rIns="0" bIns="0"/>
          <a:lstStyle>
            <a:defPPr>
              <a:defRPr lang="en-US"/>
            </a:defPPr>
            <a:lvl1pPr marL="0" algn="l" defTabSz="914400" rtl="0" eaLnBrk="1" latinLnBrk="0" hangingPunct="1">
              <a:defRPr sz="10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fld id="{59182688-34E5-4CE3-92E4-C88AA8BD9750}" type="slidenum">
              <a:rPr lang="en-GB" sz="1000" smtClean="0">
                <a:solidFill>
                  <a:srgbClr val="68717A"/>
                </a:solidFill>
                <a:cs typeface="Arial" panose="020B0604020202020204" pitchFamily="34" charset="0"/>
              </a:rPr>
              <a:pPr>
                <a:defRPr/>
              </a:pPr>
              <a:t>‹#›</a:t>
            </a:fld>
            <a:endParaRPr lang="en-GB" dirty="0">
              <a:solidFill>
                <a:srgbClr val="68717A"/>
              </a:solidFill>
              <a:cs typeface="Arial" panose="020B0604020202020204" pitchFamily="34" charset="0"/>
            </a:endParaRPr>
          </a:p>
        </p:txBody>
      </p:sp>
      <p:pic>
        <p:nvPicPr>
          <p:cNvPr id="1050" name="Picture 1"/>
          <p:cNvPicPr>
            <a:picLocks/>
          </p:cNvPicPr>
          <p:nvPr/>
        </p:nvPicPr>
        <p:blipFill>
          <a:blip r:embed="rId10" cstate="email"/>
          <a:srcRect/>
          <a:stretch>
            <a:fillRect/>
          </a:stretch>
        </p:blipFill>
        <p:spPr bwMode="auto">
          <a:xfrm>
            <a:off x="7959737" y="4672022"/>
            <a:ext cx="701675" cy="115887"/>
          </a:xfrm>
          <a:prstGeom prst="rect">
            <a:avLst/>
          </a:prstGeom>
          <a:noFill/>
          <a:ln w="9525">
            <a:noFill/>
            <a:miter lim="800000"/>
            <a:headEnd/>
            <a:tailEnd/>
          </a:ln>
        </p:spPr>
      </p:pic>
      <p:sp>
        <p:nvSpPr>
          <p:cNvPr id="3" name="TextBox 2"/>
          <p:cNvSpPr txBox="1"/>
          <p:nvPr/>
        </p:nvSpPr>
        <p:spPr>
          <a:xfrm>
            <a:off x="1301328" y="4945903"/>
            <a:ext cx="6078537" cy="107722"/>
          </a:xfrm>
          <a:prstGeom prst="rect">
            <a:avLst/>
          </a:prstGeom>
          <a:noFill/>
        </p:spPr>
        <p:txBody>
          <a:bodyPr lIns="0" tIns="0" rIns="0" bIns="0">
            <a:spAutoFit/>
          </a:bodyPr>
          <a:lstStyle/>
          <a:p>
            <a:r>
              <a:rPr lang="en-GB" sz="700" dirty="0">
                <a:solidFill>
                  <a:srgbClr val="68717A"/>
                </a:solidFill>
                <a:latin typeface="Nokia Pure Text Light"/>
                <a:cs typeface="Arial" charset="0"/>
              </a:rPr>
              <a:t>© Nokia 2014</a:t>
            </a:r>
          </a:p>
        </p:txBody>
      </p:sp>
      <p:sp>
        <p:nvSpPr>
          <p:cNvPr id="29" name="TextBox 28"/>
          <p:cNvSpPr txBox="1"/>
          <p:nvPr/>
        </p:nvSpPr>
        <p:spPr>
          <a:xfrm>
            <a:off x="2263341" y="4954912"/>
            <a:ext cx="6078537" cy="92333"/>
          </a:xfrm>
          <a:prstGeom prst="rect">
            <a:avLst/>
          </a:prstGeom>
          <a:noFill/>
        </p:spPr>
        <p:txBody>
          <a:bodyPr lIns="0" tIns="0" rIns="0" bIns="0">
            <a:spAutoFit/>
          </a:bodyPr>
          <a:lstStyle/>
          <a:p>
            <a:pPr>
              <a:defRPr/>
            </a:pPr>
            <a:r>
              <a:rPr lang="en-GB" sz="600" dirty="0">
                <a:solidFill>
                  <a:srgbClr val="68717A"/>
                </a:solidFill>
                <a:latin typeface="Nokia Pure Text Light"/>
                <a:cs typeface="Arial" charset="0"/>
              </a:rPr>
              <a:t>Commercially Confidential</a:t>
            </a:r>
          </a:p>
        </p:txBody>
      </p:sp>
    </p:spTree>
  </p:cSld>
  <p:clrMap bg1="lt1" tx1="dk1" bg2="lt2" tx2="dk2" accent1="accent1" accent2="accent2" accent3="accent3" accent4="accent4" accent5="accent5" accent6="accent6" hlink="hlink" folHlink="folHlink"/>
  <p:sldLayoutIdLst>
    <p:sldLayoutId id="2147484199" r:id="rId1"/>
    <p:sldLayoutId id="2147484200" r:id="rId2"/>
    <p:sldLayoutId id="2147484201" r:id="rId3"/>
    <p:sldLayoutId id="2147484202" r:id="rId4"/>
    <p:sldLayoutId id="2147484203" r:id="rId5"/>
    <p:sldLayoutId id="2147484291" r:id="rId6"/>
    <p:sldLayoutId id="2147484292" r:id="rId7"/>
    <p:sldLayoutId id="2147484293" r:id="rId8"/>
  </p:sldLayoutIdLst>
  <p:hf sldNum="0" hdr="0"/>
  <p:txStyles>
    <p:titleStyle>
      <a:lvl1pPr algn="l" defTabSz="575888" rtl="0" eaLnBrk="1" fontAlgn="base" hangingPunct="1">
        <a:spcBef>
          <a:spcPct val="0"/>
        </a:spcBef>
        <a:spcAft>
          <a:spcPct val="0"/>
        </a:spcAft>
        <a:defRPr sz="2300" b="1" kern="1200">
          <a:solidFill>
            <a:schemeClr val="tx1"/>
          </a:solidFill>
          <a:latin typeface="+mj-lt"/>
          <a:ea typeface="ヒラギノ角ゴ Pro W3" charset="0"/>
          <a:cs typeface="Arial"/>
        </a:defRPr>
      </a:lvl1pPr>
      <a:lvl2pPr algn="l" defTabSz="575888" rtl="0" eaLnBrk="1" fontAlgn="base" hangingPunct="1">
        <a:spcBef>
          <a:spcPct val="0"/>
        </a:spcBef>
        <a:spcAft>
          <a:spcPct val="0"/>
        </a:spcAft>
        <a:defRPr sz="5500" b="1">
          <a:solidFill>
            <a:schemeClr val="tx1"/>
          </a:solidFill>
          <a:latin typeface="Arial" charset="0"/>
          <a:ea typeface="ヒラギノ角ゴ Pro W3" charset="0"/>
          <a:cs typeface="Arial" pitchFamily="34" charset="0"/>
        </a:defRPr>
      </a:lvl2pPr>
      <a:lvl3pPr algn="l" defTabSz="575888" rtl="0" eaLnBrk="1" fontAlgn="base" hangingPunct="1">
        <a:spcBef>
          <a:spcPct val="0"/>
        </a:spcBef>
        <a:spcAft>
          <a:spcPct val="0"/>
        </a:spcAft>
        <a:defRPr sz="5500" b="1">
          <a:solidFill>
            <a:schemeClr val="tx1"/>
          </a:solidFill>
          <a:latin typeface="Arial" charset="0"/>
          <a:ea typeface="ヒラギノ角ゴ Pro W3" charset="0"/>
          <a:cs typeface="Arial" pitchFamily="34" charset="0"/>
        </a:defRPr>
      </a:lvl3pPr>
      <a:lvl4pPr algn="l" defTabSz="575888" rtl="0" eaLnBrk="1" fontAlgn="base" hangingPunct="1">
        <a:spcBef>
          <a:spcPct val="0"/>
        </a:spcBef>
        <a:spcAft>
          <a:spcPct val="0"/>
        </a:spcAft>
        <a:defRPr sz="5500" b="1">
          <a:solidFill>
            <a:schemeClr val="tx1"/>
          </a:solidFill>
          <a:latin typeface="Arial" charset="0"/>
          <a:ea typeface="ヒラギノ角ゴ Pro W3" charset="0"/>
          <a:cs typeface="Arial" pitchFamily="34" charset="0"/>
        </a:defRPr>
      </a:lvl4pPr>
      <a:lvl5pPr algn="l" defTabSz="575888" rtl="0" eaLnBrk="1" fontAlgn="base" hangingPunct="1">
        <a:spcBef>
          <a:spcPct val="0"/>
        </a:spcBef>
        <a:spcAft>
          <a:spcPct val="0"/>
        </a:spcAft>
        <a:defRPr sz="5500" b="1">
          <a:solidFill>
            <a:schemeClr val="tx1"/>
          </a:solidFill>
          <a:latin typeface="Arial" charset="0"/>
          <a:ea typeface="ヒラギノ角ゴ Pro W3" charset="0"/>
          <a:cs typeface="Arial" pitchFamily="34" charset="0"/>
        </a:defRPr>
      </a:lvl5pPr>
      <a:lvl6pPr marL="575888" algn="l" defTabSz="575888" rtl="0" eaLnBrk="1" fontAlgn="base" hangingPunct="1">
        <a:spcBef>
          <a:spcPct val="0"/>
        </a:spcBef>
        <a:spcAft>
          <a:spcPct val="0"/>
        </a:spcAft>
        <a:defRPr b="1">
          <a:solidFill>
            <a:schemeClr val="bg2"/>
          </a:solidFill>
          <a:latin typeface="Arial" charset="0"/>
          <a:ea typeface="ヒラギノ角ゴ Pro W3" charset="0"/>
        </a:defRPr>
      </a:lvl6pPr>
      <a:lvl7pPr marL="1151776" algn="l" defTabSz="575888" rtl="0" eaLnBrk="1" fontAlgn="base" hangingPunct="1">
        <a:spcBef>
          <a:spcPct val="0"/>
        </a:spcBef>
        <a:spcAft>
          <a:spcPct val="0"/>
        </a:spcAft>
        <a:defRPr b="1">
          <a:solidFill>
            <a:schemeClr val="bg2"/>
          </a:solidFill>
          <a:latin typeface="Arial" charset="0"/>
          <a:ea typeface="ヒラギノ角ゴ Pro W3" charset="0"/>
        </a:defRPr>
      </a:lvl7pPr>
      <a:lvl8pPr marL="1727662" algn="l" defTabSz="575888" rtl="0" eaLnBrk="1" fontAlgn="base" hangingPunct="1">
        <a:spcBef>
          <a:spcPct val="0"/>
        </a:spcBef>
        <a:spcAft>
          <a:spcPct val="0"/>
        </a:spcAft>
        <a:defRPr b="1">
          <a:solidFill>
            <a:schemeClr val="bg2"/>
          </a:solidFill>
          <a:latin typeface="Arial" charset="0"/>
          <a:ea typeface="ヒラギノ角ゴ Pro W3" charset="0"/>
        </a:defRPr>
      </a:lvl8pPr>
      <a:lvl9pPr marL="2303551" algn="l" defTabSz="575888" rtl="0" eaLnBrk="1" fontAlgn="base" hangingPunct="1">
        <a:spcBef>
          <a:spcPct val="0"/>
        </a:spcBef>
        <a:spcAft>
          <a:spcPct val="0"/>
        </a:spcAft>
        <a:defRPr b="1">
          <a:solidFill>
            <a:schemeClr val="bg2"/>
          </a:solidFill>
          <a:latin typeface="Arial" charset="0"/>
          <a:ea typeface="ヒラギノ角ゴ Pro W3" charset="0"/>
        </a:defRPr>
      </a:lvl9pPr>
    </p:titleStyle>
    <p:bodyStyle>
      <a:lvl1pPr marL="289942" indent="-289942" algn="l" defTabSz="575888" rtl="0" eaLnBrk="1" fontAlgn="base" hangingPunct="1">
        <a:spcBef>
          <a:spcPct val="0"/>
        </a:spcBef>
        <a:spcAft>
          <a:spcPts val="756"/>
        </a:spcAft>
        <a:buFont typeface="Arial" charset="0"/>
        <a:buChar char="•"/>
        <a:defRPr sz="4000" kern="1200">
          <a:solidFill>
            <a:schemeClr val="bg2"/>
          </a:solidFill>
          <a:latin typeface="+mn-lt"/>
          <a:ea typeface="ヒラギノ角ゴ Pro W3" charset="0"/>
          <a:cs typeface="ヒラギノ角ゴ Pro W3" charset="0"/>
        </a:defRPr>
      </a:lvl1pPr>
      <a:lvl2pPr marL="577888" indent="-287942" algn="l" defTabSz="575888" rtl="0" eaLnBrk="1" fontAlgn="base" hangingPunct="1">
        <a:spcBef>
          <a:spcPct val="0"/>
        </a:spcBef>
        <a:spcAft>
          <a:spcPts val="756"/>
        </a:spcAft>
        <a:buFont typeface="Lucida Grande"/>
        <a:buChar char="-"/>
        <a:defRPr sz="3500" kern="1200">
          <a:solidFill>
            <a:schemeClr val="bg2"/>
          </a:solidFill>
          <a:latin typeface="+mn-lt"/>
          <a:ea typeface="ヒラギノ角ゴ Pro W3" charset="0"/>
          <a:cs typeface="ヒラギノ角ゴ Pro W3"/>
        </a:defRPr>
      </a:lvl2pPr>
      <a:lvl3pPr marL="861832" indent="-283944" algn="l" defTabSz="575888" rtl="0" eaLnBrk="1" fontAlgn="base" hangingPunct="1">
        <a:spcBef>
          <a:spcPct val="0"/>
        </a:spcBef>
        <a:spcAft>
          <a:spcPts val="756"/>
        </a:spcAft>
        <a:buFont typeface="Arial" charset="0"/>
        <a:buChar char="•"/>
        <a:defRPr sz="3000" kern="1200">
          <a:solidFill>
            <a:schemeClr val="bg2"/>
          </a:solidFill>
          <a:latin typeface="+mn-lt"/>
          <a:ea typeface="ヒラギノ角ゴ Pro W3" charset="0"/>
          <a:cs typeface="ヒラギノ角ゴ Pro W3"/>
        </a:defRPr>
      </a:lvl3pPr>
      <a:lvl4pPr marL="1149778" indent="-287942" algn="l" defTabSz="575888" rtl="0" eaLnBrk="1" fontAlgn="base" hangingPunct="1">
        <a:spcBef>
          <a:spcPct val="0"/>
        </a:spcBef>
        <a:spcAft>
          <a:spcPts val="756"/>
        </a:spcAft>
        <a:buFont typeface="Lucida Grande"/>
        <a:buChar char="-"/>
        <a:defRPr sz="2500" kern="1200">
          <a:solidFill>
            <a:schemeClr val="bg2"/>
          </a:solidFill>
          <a:latin typeface="+mn-lt"/>
          <a:ea typeface="ヒラギノ角ゴ Pro W3" charset="0"/>
          <a:cs typeface="ヒラギノ角ゴ Pro W3"/>
        </a:defRPr>
      </a:lvl4pPr>
      <a:lvl5pPr marL="1439720" indent="-289942" algn="l" defTabSz="575888" rtl="0" eaLnBrk="1" fontAlgn="base" hangingPunct="1">
        <a:spcBef>
          <a:spcPct val="0"/>
        </a:spcBef>
        <a:spcAft>
          <a:spcPts val="756"/>
        </a:spcAft>
        <a:buFont typeface="Arial" charset="0"/>
        <a:buChar char="•"/>
        <a:defRPr sz="2500" kern="1200">
          <a:solidFill>
            <a:schemeClr val="bg2"/>
          </a:solidFill>
          <a:latin typeface="+mn-lt"/>
          <a:ea typeface="ヒラギノ角ゴ Pro W3" charset="0"/>
          <a:cs typeface="ヒラギノ角ゴ Pro W3"/>
        </a:defRPr>
      </a:lvl5pPr>
      <a:lvl6pPr marL="3167382" indent="-287942" algn="l" defTabSz="575888" rtl="0" eaLnBrk="1" latinLnBrk="0" hangingPunct="1">
        <a:spcBef>
          <a:spcPct val="20000"/>
        </a:spcBef>
        <a:buFont typeface="Arial"/>
        <a:buChar char="•"/>
        <a:defRPr sz="2500" kern="1200">
          <a:solidFill>
            <a:schemeClr val="tx1"/>
          </a:solidFill>
          <a:latin typeface="+mn-lt"/>
          <a:ea typeface="+mn-ea"/>
          <a:cs typeface="+mn-cs"/>
        </a:defRPr>
      </a:lvl6pPr>
      <a:lvl7pPr marL="3743271" indent="-287942" algn="l" defTabSz="575888" rtl="0" eaLnBrk="1" latinLnBrk="0" hangingPunct="1">
        <a:spcBef>
          <a:spcPct val="20000"/>
        </a:spcBef>
        <a:buFont typeface="Arial"/>
        <a:buChar char="•"/>
        <a:defRPr sz="2500" kern="1200">
          <a:solidFill>
            <a:schemeClr val="tx1"/>
          </a:solidFill>
          <a:latin typeface="+mn-lt"/>
          <a:ea typeface="+mn-ea"/>
          <a:cs typeface="+mn-cs"/>
        </a:defRPr>
      </a:lvl7pPr>
      <a:lvl8pPr marL="4319159" indent="-287942" algn="l" defTabSz="575888" rtl="0" eaLnBrk="1" latinLnBrk="0" hangingPunct="1">
        <a:spcBef>
          <a:spcPct val="20000"/>
        </a:spcBef>
        <a:buFont typeface="Arial"/>
        <a:buChar char="•"/>
        <a:defRPr sz="2500" kern="1200">
          <a:solidFill>
            <a:schemeClr val="tx1"/>
          </a:solidFill>
          <a:latin typeface="+mn-lt"/>
          <a:ea typeface="+mn-ea"/>
          <a:cs typeface="+mn-cs"/>
        </a:defRPr>
      </a:lvl8pPr>
      <a:lvl9pPr marL="4895045" indent="-287942" algn="l" defTabSz="575888" rtl="0" eaLnBrk="1" latinLnBrk="0" hangingPunct="1">
        <a:spcBef>
          <a:spcPct val="20000"/>
        </a:spcBef>
        <a:buFont typeface="Arial"/>
        <a:buChar char="•"/>
        <a:defRPr sz="2500" kern="1200">
          <a:solidFill>
            <a:schemeClr val="tx1"/>
          </a:solidFill>
          <a:latin typeface="+mn-lt"/>
          <a:ea typeface="+mn-ea"/>
          <a:cs typeface="+mn-cs"/>
        </a:defRPr>
      </a:lvl9pPr>
    </p:bodyStyle>
    <p:otherStyle>
      <a:defPPr>
        <a:defRPr lang="en-US"/>
      </a:defPPr>
      <a:lvl1pPr marL="0" algn="l" defTabSz="575888" rtl="0" eaLnBrk="1" latinLnBrk="0" hangingPunct="1">
        <a:defRPr sz="2300" kern="1200">
          <a:solidFill>
            <a:schemeClr val="tx1"/>
          </a:solidFill>
          <a:latin typeface="+mn-lt"/>
          <a:ea typeface="+mn-ea"/>
          <a:cs typeface="+mn-cs"/>
        </a:defRPr>
      </a:lvl1pPr>
      <a:lvl2pPr marL="575888" algn="l" defTabSz="575888" rtl="0" eaLnBrk="1" latinLnBrk="0" hangingPunct="1">
        <a:defRPr sz="2300" kern="1200">
          <a:solidFill>
            <a:schemeClr val="tx1"/>
          </a:solidFill>
          <a:latin typeface="+mn-lt"/>
          <a:ea typeface="+mn-ea"/>
          <a:cs typeface="+mn-cs"/>
        </a:defRPr>
      </a:lvl2pPr>
      <a:lvl3pPr marL="1151776" algn="l" defTabSz="575888" rtl="0" eaLnBrk="1" latinLnBrk="0" hangingPunct="1">
        <a:defRPr sz="2300" kern="1200">
          <a:solidFill>
            <a:schemeClr val="tx1"/>
          </a:solidFill>
          <a:latin typeface="+mn-lt"/>
          <a:ea typeface="+mn-ea"/>
          <a:cs typeface="+mn-cs"/>
        </a:defRPr>
      </a:lvl3pPr>
      <a:lvl4pPr marL="1727662" algn="l" defTabSz="575888" rtl="0" eaLnBrk="1" latinLnBrk="0" hangingPunct="1">
        <a:defRPr sz="2300" kern="1200">
          <a:solidFill>
            <a:schemeClr val="tx1"/>
          </a:solidFill>
          <a:latin typeface="+mn-lt"/>
          <a:ea typeface="+mn-ea"/>
          <a:cs typeface="+mn-cs"/>
        </a:defRPr>
      </a:lvl4pPr>
      <a:lvl5pPr marL="2303551" algn="l" defTabSz="575888" rtl="0" eaLnBrk="1" latinLnBrk="0" hangingPunct="1">
        <a:defRPr sz="2300" kern="1200">
          <a:solidFill>
            <a:schemeClr val="tx1"/>
          </a:solidFill>
          <a:latin typeface="+mn-lt"/>
          <a:ea typeface="+mn-ea"/>
          <a:cs typeface="+mn-cs"/>
        </a:defRPr>
      </a:lvl5pPr>
      <a:lvl6pPr marL="2879440" algn="l" defTabSz="575888" rtl="0" eaLnBrk="1" latinLnBrk="0" hangingPunct="1">
        <a:defRPr sz="2300" kern="1200">
          <a:solidFill>
            <a:schemeClr val="tx1"/>
          </a:solidFill>
          <a:latin typeface="+mn-lt"/>
          <a:ea typeface="+mn-ea"/>
          <a:cs typeface="+mn-cs"/>
        </a:defRPr>
      </a:lvl6pPr>
      <a:lvl7pPr marL="3455324" algn="l" defTabSz="575888" rtl="0" eaLnBrk="1" latinLnBrk="0" hangingPunct="1">
        <a:defRPr sz="2300" kern="1200">
          <a:solidFill>
            <a:schemeClr val="tx1"/>
          </a:solidFill>
          <a:latin typeface="+mn-lt"/>
          <a:ea typeface="+mn-ea"/>
          <a:cs typeface="+mn-cs"/>
        </a:defRPr>
      </a:lvl7pPr>
      <a:lvl8pPr marL="4031213" algn="l" defTabSz="575888" rtl="0" eaLnBrk="1" latinLnBrk="0" hangingPunct="1">
        <a:defRPr sz="2300" kern="1200">
          <a:solidFill>
            <a:schemeClr val="tx1"/>
          </a:solidFill>
          <a:latin typeface="+mn-lt"/>
          <a:ea typeface="+mn-ea"/>
          <a:cs typeface="+mn-cs"/>
        </a:defRPr>
      </a:lvl8pPr>
      <a:lvl9pPr marL="4607102" algn="l" defTabSz="575888" rtl="0" eaLnBrk="1" latinLnBrk="0" hangingPunct="1">
        <a:defRPr sz="23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tx1"/>
        </a:solidFill>
        <a:effectLst/>
      </p:bgPr>
    </p:bg>
    <p:spTree>
      <p:nvGrpSpPr>
        <p:cNvPr id="1" name=""/>
        <p:cNvGrpSpPr/>
        <p:nvPr/>
      </p:nvGrpSpPr>
      <p:grpSpPr>
        <a:xfrm>
          <a:off x="0" y="0"/>
          <a:ext cx="0" cy="0"/>
          <a:chOff x="0" y="0"/>
          <a:chExt cx="0" cy="0"/>
        </a:xfrm>
      </p:grpSpPr>
      <p:sp>
        <p:nvSpPr>
          <p:cNvPr id="1035" name="Line 9"/>
          <p:cNvSpPr>
            <a:spLocks noChangeShapeType="1"/>
          </p:cNvSpPr>
          <p:nvPr/>
        </p:nvSpPr>
        <p:spPr bwMode="auto">
          <a:xfrm flipV="1">
            <a:off x="-179388" y="593725"/>
            <a:ext cx="9502776" cy="0"/>
          </a:xfrm>
          <a:prstGeom prst="line">
            <a:avLst/>
          </a:prstGeom>
          <a:noFill/>
          <a:ln w="3175">
            <a:solidFill>
              <a:schemeClr val="tx1"/>
            </a:solidFill>
            <a:round/>
            <a:headEnd/>
            <a:tailEnd/>
          </a:ln>
          <a:extLst/>
        </p:spPr>
        <p:txBody>
          <a:bodyPr lIns="115169" tIns="57585" rIns="115169" bIns="57585" anchor="ctr"/>
          <a:lstStyle/>
          <a:p>
            <a:pPr>
              <a:defRPr/>
            </a:pPr>
            <a:endParaRPr lang="en-GB">
              <a:ln>
                <a:solidFill>
                  <a:srgbClr val="124191"/>
                </a:solidFill>
              </a:ln>
              <a:solidFill>
                <a:srgbClr val="124191"/>
              </a:solidFill>
              <a:latin typeface="Arial" pitchFamily="34" charset="0"/>
            </a:endParaRPr>
          </a:p>
        </p:txBody>
      </p:sp>
      <p:sp>
        <p:nvSpPr>
          <p:cNvPr id="1036" name="Line 12"/>
          <p:cNvSpPr>
            <a:spLocks noChangeShapeType="1"/>
          </p:cNvSpPr>
          <p:nvPr/>
        </p:nvSpPr>
        <p:spPr bwMode="auto">
          <a:xfrm flipV="1">
            <a:off x="-179388" y="4914900"/>
            <a:ext cx="9502776" cy="0"/>
          </a:xfrm>
          <a:prstGeom prst="line">
            <a:avLst/>
          </a:prstGeom>
          <a:noFill/>
          <a:ln w="3175">
            <a:solidFill>
              <a:schemeClr val="tx1"/>
            </a:solidFill>
            <a:round/>
            <a:headEnd/>
            <a:tailEnd/>
          </a:ln>
          <a:extLst/>
        </p:spPr>
        <p:txBody>
          <a:bodyPr lIns="115169" tIns="57585" rIns="115169" bIns="57585" anchor="ctr"/>
          <a:lstStyle/>
          <a:p>
            <a:pPr>
              <a:defRPr/>
            </a:pPr>
            <a:endParaRPr lang="en-GB">
              <a:ln>
                <a:solidFill>
                  <a:srgbClr val="124191"/>
                </a:solidFill>
              </a:ln>
              <a:solidFill>
                <a:srgbClr val="124191"/>
              </a:solidFill>
              <a:latin typeface="Arial" pitchFamily="34" charset="0"/>
            </a:endParaRPr>
          </a:p>
        </p:txBody>
      </p:sp>
      <p:sp>
        <p:nvSpPr>
          <p:cNvPr id="1037" name="Line 9"/>
          <p:cNvSpPr>
            <a:spLocks noChangeShapeType="1"/>
          </p:cNvSpPr>
          <p:nvPr/>
        </p:nvSpPr>
        <p:spPr bwMode="auto">
          <a:xfrm flipV="1">
            <a:off x="-179388" y="846138"/>
            <a:ext cx="9502776" cy="0"/>
          </a:xfrm>
          <a:prstGeom prst="line">
            <a:avLst/>
          </a:prstGeom>
          <a:noFill/>
          <a:ln w="3175">
            <a:solidFill>
              <a:schemeClr val="tx1"/>
            </a:solidFill>
            <a:round/>
            <a:headEnd/>
            <a:tailEnd/>
          </a:ln>
          <a:extLst/>
        </p:spPr>
        <p:txBody>
          <a:bodyPr lIns="115169" tIns="57585" rIns="115169" bIns="57585" anchor="ctr"/>
          <a:lstStyle/>
          <a:p>
            <a:pPr>
              <a:defRPr/>
            </a:pPr>
            <a:endParaRPr lang="en-GB">
              <a:ln>
                <a:solidFill>
                  <a:srgbClr val="124191"/>
                </a:solidFill>
              </a:ln>
              <a:solidFill>
                <a:srgbClr val="124191"/>
              </a:solidFill>
              <a:latin typeface="Arial" pitchFamily="34" charset="0"/>
            </a:endParaRPr>
          </a:p>
        </p:txBody>
      </p:sp>
      <p:sp>
        <p:nvSpPr>
          <p:cNvPr id="1038" name="Line 10"/>
          <p:cNvSpPr>
            <a:spLocks noChangeShapeType="1"/>
          </p:cNvSpPr>
          <p:nvPr/>
        </p:nvSpPr>
        <p:spPr bwMode="auto">
          <a:xfrm flipH="1">
            <a:off x="-179388" y="1092200"/>
            <a:ext cx="9502776" cy="0"/>
          </a:xfrm>
          <a:prstGeom prst="line">
            <a:avLst/>
          </a:prstGeom>
          <a:noFill/>
          <a:ln w="3175">
            <a:solidFill>
              <a:schemeClr val="tx1"/>
            </a:solidFill>
            <a:round/>
            <a:headEnd/>
            <a:tailEnd/>
          </a:ln>
          <a:extLst/>
        </p:spPr>
        <p:txBody>
          <a:bodyPr lIns="115169" tIns="57585" rIns="115169" bIns="57585" anchor="ctr"/>
          <a:lstStyle/>
          <a:p>
            <a:pPr>
              <a:defRPr/>
            </a:pPr>
            <a:endParaRPr lang="en-GB">
              <a:ln>
                <a:solidFill>
                  <a:srgbClr val="124191"/>
                </a:solidFill>
              </a:ln>
              <a:solidFill>
                <a:srgbClr val="124191"/>
              </a:solidFill>
              <a:latin typeface="Arial" pitchFamily="34" charset="0"/>
            </a:endParaRPr>
          </a:p>
        </p:txBody>
      </p:sp>
      <p:sp>
        <p:nvSpPr>
          <p:cNvPr id="1039" name="Line 12"/>
          <p:cNvSpPr>
            <a:spLocks noChangeShapeType="1"/>
          </p:cNvSpPr>
          <p:nvPr/>
        </p:nvSpPr>
        <p:spPr bwMode="auto">
          <a:xfrm flipV="1">
            <a:off x="-179388" y="4665663"/>
            <a:ext cx="9502776" cy="0"/>
          </a:xfrm>
          <a:prstGeom prst="line">
            <a:avLst/>
          </a:prstGeom>
          <a:noFill/>
          <a:ln w="3175">
            <a:solidFill>
              <a:schemeClr val="tx1"/>
            </a:solidFill>
            <a:round/>
            <a:headEnd/>
            <a:tailEnd/>
          </a:ln>
          <a:extLst/>
        </p:spPr>
        <p:txBody>
          <a:bodyPr lIns="115169" tIns="57585" rIns="115169" bIns="57585" anchor="ctr"/>
          <a:lstStyle/>
          <a:p>
            <a:pPr>
              <a:defRPr/>
            </a:pPr>
            <a:endParaRPr lang="en-GB">
              <a:ln>
                <a:solidFill>
                  <a:srgbClr val="124191"/>
                </a:solidFill>
              </a:ln>
              <a:solidFill>
                <a:srgbClr val="124191"/>
              </a:solidFill>
              <a:latin typeface="Arial" pitchFamily="34" charset="0"/>
            </a:endParaRPr>
          </a:p>
        </p:txBody>
      </p:sp>
      <p:sp>
        <p:nvSpPr>
          <p:cNvPr id="1040" name="Line 13"/>
          <p:cNvSpPr>
            <a:spLocks noChangeShapeType="1"/>
          </p:cNvSpPr>
          <p:nvPr/>
        </p:nvSpPr>
        <p:spPr bwMode="auto">
          <a:xfrm flipH="1" flipV="1">
            <a:off x="-179388" y="4400550"/>
            <a:ext cx="9502776" cy="0"/>
          </a:xfrm>
          <a:prstGeom prst="line">
            <a:avLst/>
          </a:prstGeom>
          <a:noFill/>
          <a:ln w="3175">
            <a:solidFill>
              <a:schemeClr val="tx1"/>
            </a:solidFill>
            <a:round/>
            <a:headEnd/>
            <a:tailEnd/>
          </a:ln>
          <a:extLst/>
        </p:spPr>
        <p:txBody>
          <a:bodyPr lIns="115169" tIns="57585" rIns="115169" bIns="57585" anchor="ctr"/>
          <a:lstStyle/>
          <a:p>
            <a:pPr>
              <a:defRPr/>
            </a:pPr>
            <a:endParaRPr lang="en-GB">
              <a:ln>
                <a:solidFill>
                  <a:srgbClr val="124191"/>
                </a:solidFill>
              </a:ln>
              <a:solidFill>
                <a:srgbClr val="124191"/>
              </a:solidFill>
              <a:latin typeface="Arial" pitchFamily="34" charset="0"/>
            </a:endParaRPr>
          </a:p>
        </p:txBody>
      </p:sp>
      <p:sp>
        <p:nvSpPr>
          <p:cNvPr id="1041" name="Line 14"/>
          <p:cNvSpPr>
            <a:spLocks noChangeShapeType="1"/>
          </p:cNvSpPr>
          <p:nvPr/>
        </p:nvSpPr>
        <p:spPr bwMode="auto">
          <a:xfrm>
            <a:off x="-179388" y="280988"/>
            <a:ext cx="9502776" cy="0"/>
          </a:xfrm>
          <a:prstGeom prst="line">
            <a:avLst/>
          </a:prstGeom>
          <a:noFill/>
          <a:ln w="3175">
            <a:solidFill>
              <a:schemeClr val="tx1"/>
            </a:solidFill>
            <a:round/>
            <a:headEnd/>
            <a:tailEnd/>
          </a:ln>
          <a:extLst/>
        </p:spPr>
        <p:txBody>
          <a:bodyPr lIns="115169" tIns="57585" rIns="115169" bIns="57585" anchor="ctr"/>
          <a:lstStyle/>
          <a:p>
            <a:pPr>
              <a:defRPr/>
            </a:pPr>
            <a:endParaRPr lang="en-GB">
              <a:ln>
                <a:solidFill>
                  <a:srgbClr val="124191"/>
                </a:solidFill>
              </a:ln>
              <a:solidFill>
                <a:srgbClr val="124191"/>
              </a:solidFill>
              <a:latin typeface="Arial" pitchFamily="34" charset="0"/>
            </a:endParaRPr>
          </a:p>
        </p:txBody>
      </p:sp>
      <p:sp>
        <p:nvSpPr>
          <p:cNvPr id="1042" name="Line 15"/>
          <p:cNvSpPr>
            <a:spLocks noChangeShapeType="1"/>
          </p:cNvSpPr>
          <p:nvPr/>
        </p:nvSpPr>
        <p:spPr bwMode="auto">
          <a:xfrm flipH="1">
            <a:off x="417513" y="-147633"/>
            <a:ext cx="0" cy="5508626"/>
          </a:xfrm>
          <a:prstGeom prst="line">
            <a:avLst/>
          </a:prstGeom>
          <a:noFill/>
          <a:ln w="3175">
            <a:solidFill>
              <a:schemeClr val="tx1"/>
            </a:solidFill>
            <a:round/>
            <a:headEnd/>
            <a:tailEnd/>
          </a:ln>
          <a:extLst/>
        </p:spPr>
        <p:txBody>
          <a:bodyPr lIns="115169" tIns="57585" rIns="115169" bIns="57585" anchor="ctr"/>
          <a:lstStyle/>
          <a:p>
            <a:pPr>
              <a:defRPr/>
            </a:pPr>
            <a:endParaRPr lang="en-GB">
              <a:ln>
                <a:solidFill>
                  <a:srgbClr val="124191"/>
                </a:solidFill>
              </a:ln>
              <a:solidFill>
                <a:srgbClr val="124191"/>
              </a:solidFill>
              <a:latin typeface="Arial" pitchFamily="34" charset="0"/>
            </a:endParaRPr>
          </a:p>
        </p:txBody>
      </p:sp>
      <p:sp>
        <p:nvSpPr>
          <p:cNvPr id="1043" name="Line 17"/>
          <p:cNvSpPr>
            <a:spLocks noChangeShapeType="1"/>
          </p:cNvSpPr>
          <p:nvPr/>
        </p:nvSpPr>
        <p:spPr bwMode="auto">
          <a:xfrm>
            <a:off x="8656638" y="-147633"/>
            <a:ext cx="0" cy="5508626"/>
          </a:xfrm>
          <a:prstGeom prst="line">
            <a:avLst/>
          </a:prstGeom>
          <a:noFill/>
          <a:ln w="3175">
            <a:solidFill>
              <a:schemeClr val="tx1"/>
            </a:solidFill>
            <a:round/>
            <a:headEnd/>
            <a:tailEnd/>
          </a:ln>
          <a:extLst/>
        </p:spPr>
        <p:txBody>
          <a:bodyPr lIns="115169" tIns="57585" rIns="115169" bIns="57585" anchor="ctr"/>
          <a:lstStyle/>
          <a:p>
            <a:pPr>
              <a:defRPr/>
            </a:pPr>
            <a:endParaRPr lang="en-GB">
              <a:ln>
                <a:solidFill>
                  <a:srgbClr val="124191"/>
                </a:solidFill>
              </a:ln>
              <a:solidFill>
                <a:srgbClr val="124191"/>
              </a:solidFill>
              <a:latin typeface="Arial" pitchFamily="34" charset="0"/>
            </a:endParaRPr>
          </a:p>
        </p:txBody>
      </p:sp>
      <p:sp>
        <p:nvSpPr>
          <p:cNvPr id="6155" name="Title Placeholder 1"/>
          <p:cNvSpPr>
            <a:spLocks noGrp="1"/>
          </p:cNvSpPr>
          <p:nvPr>
            <p:ph type="title"/>
          </p:nvPr>
        </p:nvSpPr>
        <p:spPr bwMode="auto">
          <a:xfrm>
            <a:off x="417513" y="288005"/>
            <a:ext cx="8229600" cy="31115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US"/>
              <a:t>Click to edit Master title style</a:t>
            </a:r>
            <a:endParaRPr lang="en-US" dirty="0"/>
          </a:p>
        </p:txBody>
      </p:sp>
      <p:sp>
        <p:nvSpPr>
          <p:cNvPr id="6156" name="Text Placeholder 2"/>
          <p:cNvSpPr>
            <a:spLocks noGrp="1"/>
          </p:cNvSpPr>
          <p:nvPr>
            <p:ph type="body" idx="1"/>
          </p:nvPr>
        </p:nvSpPr>
        <p:spPr bwMode="auto">
          <a:xfrm>
            <a:off x="417513" y="1089037"/>
            <a:ext cx="8229600" cy="3306763"/>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2" name="Text Box 9"/>
          <p:cNvSpPr txBox="1">
            <a:spLocks noChangeArrowheads="1"/>
          </p:cNvSpPr>
          <p:nvPr/>
        </p:nvSpPr>
        <p:spPr bwMode="auto">
          <a:xfrm>
            <a:off x="0" y="-352419"/>
            <a:ext cx="9144000" cy="299091"/>
          </a:xfrm>
          <a:prstGeom prst="rect">
            <a:avLst/>
          </a:prstGeom>
          <a:noFill/>
          <a:ln w="19050" algn="ctr">
            <a:noFill/>
            <a:miter lim="800000"/>
            <a:headEnd/>
            <a:tailEnd/>
          </a:ln>
          <a:effectLst/>
        </p:spPr>
        <p:txBody>
          <a:bodyPr lIns="113355" tIns="58945" rIns="113355" bIns="58945">
            <a:spAutoFit/>
          </a:bodyPr>
          <a:lstStyle/>
          <a:p>
            <a:pPr algn="ctr" defTabSz="959752" eaLnBrk="0" hangingPunct="0">
              <a:lnSpc>
                <a:spcPct val="90000"/>
              </a:lnSpc>
              <a:spcBef>
                <a:spcPct val="50000"/>
              </a:spcBef>
              <a:buClr>
                <a:srgbClr val="00C9FF"/>
              </a:buClr>
              <a:defRPr/>
            </a:pPr>
            <a:r>
              <a:rPr lang="en-US" sz="1300" dirty="0">
                <a:solidFill>
                  <a:srgbClr val="FFFFFF"/>
                </a:solidFill>
                <a:latin typeface="Nokia Pure Text Light"/>
                <a:cs typeface="+mn-cs"/>
              </a:rPr>
              <a:t>To change the document information in the footer, press [Alt + F8] and use the “FORM“</a:t>
            </a:r>
          </a:p>
        </p:txBody>
      </p:sp>
      <p:sp>
        <p:nvSpPr>
          <p:cNvPr id="41" name="AutoShape 57"/>
          <p:cNvSpPr>
            <a:spLocks noChangeArrowheads="1"/>
          </p:cNvSpPr>
          <p:nvPr/>
        </p:nvSpPr>
        <p:spPr bwMode="auto">
          <a:xfrm>
            <a:off x="1474802" y="5208588"/>
            <a:ext cx="287337" cy="134937"/>
          </a:xfrm>
          <a:prstGeom prst="roundRect">
            <a:avLst>
              <a:gd name="adj" fmla="val 16667"/>
            </a:avLst>
          </a:prstGeom>
          <a:solidFill>
            <a:schemeClr val="bg2"/>
          </a:solidFill>
          <a:ln w="9525">
            <a:noFill/>
            <a:round/>
            <a:headEnd/>
            <a:tailEnd/>
          </a:ln>
        </p:spPr>
        <p:txBody>
          <a:bodyPr lIns="22670" tIns="317399" rIns="22670" bIns="0"/>
          <a:lstStyle/>
          <a:p>
            <a:pPr defTabSz="759804" eaLnBrk="0" hangingPunct="0">
              <a:spcBef>
                <a:spcPct val="15000"/>
              </a:spcBef>
              <a:spcAft>
                <a:spcPct val="15000"/>
              </a:spcAft>
              <a:buClr>
                <a:srgbClr val="00C9FF"/>
              </a:buClr>
              <a:defRPr/>
            </a:pPr>
            <a:r>
              <a:rPr lang="en-GB" sz="600" b="1" dirty="0">
                <a:solidFill>
                  <a:srgbClr val="FFFFFF"/>
                </a:solidFill>
                <a:latin typeface="Nokia Pure Text Light"/>
                <a:cs typeface="Arial" panose="020B0604020202020204" pitchFamily="34" charset="0"/>
              </a:rPr>
              <a:t>R 18 </a:t>
            </a:r>
            <a:br>
              <a:rPr lang="en-GB" sz="600" b="1" dirty="0">
                <a:solidFill>
                  <a:srgbClr val="FFFFFF"/>
                </a:solidFill>
                <a:latin typeface="Nokia Pure Text Light"/>
                <a:cs typeface="Arial" panose="020B0604020202020204" pitchFamily="34" charset="0"/>
              </a:rPr>
            </a:br>
            <a:r>
              <a:rPr lang="en-GB" sz="600" b="1" dirty="0">
                <a:solidFill>
                  <a:srgbClr val="FFFFFF"/>
                </a:solidFill>
                <a:latin typeface="Nokia Pure Text Light"/>
                <a:cs typeface="Arial" panose="020B0604020202020204" pitchFamily="34" charset="0"/>
              </a:rPr>
              <a:t>G 65 </a:t>
            </a:r>
            <a:br>
              <a:rPr lang="en-GB" sz="600" b="1" dirty="0">
                <a:solidFill>
                  <a:srgbClr val="FFFFFF"/>
                </a:solidFill>
                <a:latin typeface="Nokia Pure Text Light"/>
                <a:cs typeface="Arial" panose="020B0604020202020204" pitchFamily="34" charset="0"/>
              </a:rPr>
            </a:br>
            <a:r>
              <a:rPr lang="en-GB" sz="600" b="1" dirty="0">
                <a:solidFill>
                  <a:srgbClr val="FFFFFF"/>
                </a:solidFill>
                <a:latin typeface="Nokia Pure Text Light"/>
                <a:cs typeface="Arial" panose="020B0604020202020204" pitchFamily="34" charset="0"/>
              </a:rPr>
              <a:t>B 145</a:t>
            </a:r>
          </a:p>
        </p:txBody>
      </p:sp>
      <p:sp>
        <p:nvSpPr>
          <p:cNvPr id="43" name="AutoShape 58"/>
          <p:cNvSpPr>
            <a:spLocks noChangeArrowheads="1"/>
          </p:cNvSpPr>
          <p:nvPr/>
        </p:nvSpPr>
        <p:spPr bwMode="auto">
          <a:xfrm>
            <a:off x="1835150" y="5208588"/>
            <a:ext cx="287338" cy="134937"/>
          </a:xfrm>
          <a:prstGeom prst="roundRect">
            <a:avLst>
              <a:gd name="adj" fmla="val 16667"/>
            </a:avLst>
          </a:prstGeom>
          <a:solidFill>
            <a:schemeClr val="accent2"/>
          </a:solidFill>
          <a:ln w="9525">
            <a:noFill/>
            <a:round/>
            <a:headEnd/>
            <a:tailEnd/>
          </a:ln>
        </p:spPr>
        <p:txBody>
          <a:bodyPr lIns="22670" tIns="317399" rIns="22670" bIns="0"/>
          <a:lstStyle/>
          <a:p>
            <a:pPr defTabSz="759804" eaLnBrk="0" hangingPunct="0">
              <a:spcBef>
                <a:spcPct val="15000"/>
              </a:spcBef>
              <a:spcAft>
                <a:spcPct val="15000"/>
              </a:spcAft>
              <a:buClr>
                <a:srgbClr val="00C9FF"/>
              </a:buClr>
              <a:defRPr/>
            </a:pPr>
            <a:r>
              <a:rPr lang="en-GB" sz="600" b="1" dirty="0">
                <a:solidFill>
                  <a:srgbClr val="FFFFFF"/>
                </a:solidFill>
                <a:latin typeface="Nokia Pure Text Light"/>
                <a:cs typeface="Arial" panose="020B0604020202020204" pitchFamily="34" charset="0"/>
              </a:rPr>
              <a:t>R 0 </a:t>
            </a:r>
            <a:br>
              <a:rPr lang="en-GB" sz="600" b="1" dirty="0">
                <a:solidFill>
                  <a:srgbClr val="FFFFFF"/>
                </a:solidFill>
                <a:latin typeface="Nokia Pure Text Light"/>
                <a:cs typeface="Arial" panose="020B0604020202020204" pitchFamily="34" charset="0"/>
              </a:rPr>
            </a:br>
            <a:r>
              <a:rPr lang="en-GB" sz="600" b="1" dirty="0">
                <a:solidFill>
                  <a:srgbClr val="FFFFFF"/>
                </a:solidFill>
                <a:latin typeface="Nokia Pure Text Light"/>
                <a:cs typeface="Arial" panose="020B0604020202020204" pitchFamily="34" charset="0"/>
              </a:rPr>
              <a:t>G 201 </a:t>
            </a:r>
            <a:br>
              <a:rPr lang="en-GB" sz="600" b="1" dirty="0">
                <a:solidFill>
                  <a:srgbClr val="FFFFFF"/>
                </a:solidFill>
                <a:latin typeface="Nokia Pure Text Light"/>
                <a:cs typeface="Arial" panose="020B0604020202020204" pitchFamily="34" charset="0"/>
              </a:rPr>
            </a:br>
            <a:r>
              <a:rPr lang="en-GB" sz="600" b="1" dirty="0">
                <a:solidFill>
                  <a:srgbClr val="FFFFFF"/>
                </a:solidFill>
                <a:latin typeface="Nokia Pure Text Light"/>
                <a:cs typeface="Arial" panose="020B0604020202020204" pitchFamily="34" charset="0"/>
              </a:rPr>
              <a:t>B 255</a:t>
            </a:r>
          </a:p>
        </p:txBody>
      </p:sp>
      <p:sp>
        <p:nvSpPr>
          <p:cNvPr id="44" name="AutoShape 59"/>
          <p:cNvSpPr>
            <a:spLocks noChangeArrowheads="1"/>
          </p:cNvSpPr>
          <p:nvPr/>
        </p:nvSpPr>
        <p:spPr bwMode="auto">
          <a:xfrm>
            <a:off x="2195526" y="5208588"/>
            <a:ext cx="287337" cy="134937"/>
          </a:xfrm>
          <a:prstGeom prst="roundRect">
            <a:avLst>
              <a:gd name="adj" fmla="val 16667"/>
            </a:avLst>
          </a:prstGeom>
          <a:solidFill>
            <a:schemeClr val="accent4"/>
          </a:solidFill>
          <a:ln w="9525">
            <a:noFill/>
            <a:round/>
            <a:headEnd/>
            <a:tailEnd/>
          </a:ln>
          <a:effectLst/>
        </p:spPr>
        <p:txBody>
          <a:bodyPr lIns="22670" tIns="317399" rIns="22670" bIns="0"/>
          <a:lstStyle/>
          <a:p>
            <a:pPr defTabSz="761562" eaLnBrk="0" fontAlgn="auto" hangingPunct="0">
              <a:spcBef>
                <a:spcPct val="15000"/>
              </a:spcBef>
              <a:spcAft>
                <a:spcPct val="15000"/>
              </a:spcAft>
              <a:buClr>
                <a:srgbClr val="00C9FF"/>
              </a:buClr>
              <a:defRPr/>
            </a:pPr>
            <a:r>
              <a:rPr lang="en-US" sz="600" b="1" dirty="0">
                <a:solidFill>
                  <a:srgbClr val="FFFFFF"/>
                </a:solidFill>
                <a:latin typeface="Nokia Pure Text Light"/>
                <a:cs typeface="Arial" panose="020B0604020202020204" pitchFamily="34" charset="0"/>
              </a:rPr>
              <a:t>R 104</a:t>
            </a:r>
            <a:br>
              <a:rPr lang="en-US" sz="600" b="1" dirty="0">
                <a:solidFill>
                  <a:srgbClr val="FFFFFF"/>
                </a:solidFill>
                <a:latin typeface="Nokia Pure Text Light"/>
                <a:cs typeface="Arial" panose="020B0604020202020204" pitchFamily="34" charset="0"/>
              </a:rPr>
            </a:br>
            <a:r>
              <a:rPr lang="en-US" sz="600" b="1" dirty="0">
                <a:solidFill>
                  <a:srgbClr val="FFFFFF"/>
                </a:solidFill>
                <a:latin typeface="Nokia Pure Text Light"/>
                <a:cs typeface="Arial" panose="020B0604020202020204" pitchFamily="34" charset="0"/>
              </a:rPr>
              <a:t>G 113</a:t>
            </a:r>
            <a:br>
              <a:rPr lang="en-US" sz="600" b="1" dirty="0">
                <a:solidFill>
                  <a:srgbClr val="FFFFFF"/>
                </a:solidFill>
                <a:latin typeface="Nokia Pure Text Light"/>
                <a:cs typeface="Arial" panose="020B0604020202020204" pitchFamily="34" charset="0"/>
              </a:rPr>
            </a:br>
            <a:r>
              <a:rPr lang="en-US" sz="600" b="1" dirty="0">
                <a:solidFill>
                  <a:srgbClr val="FFFFFF"/>
                </a:solidFill>
                <a:latin typeface="Nokia Pure Text Light"/>
                <a:cs typeface="Arial" panose="020B0604020202020204" pitchFamily="34" charset="0"/>
              </a:rPr>
              <a:t>B 122</a:t>
            </a:r>
          </a:p>
        </p:txBody>
      </p:sp>
      <p:sp>
        <p:nvSpPr>
          <p:cNvPr id="45" name="AutoShape 64"/>
          <p:cNvSpPr>
            <a:spLocks noChangeArrowheads="1"/>
          </p:cNvSpPr>
          <p:nvPr/>
        </p:nvSpPr>
        <p:spPr bwMode="auto">
          <a:xfrm>
            <a:off x="2916252" y="5208588"/>
            <a:ext cx="287337" cy="134937"/>
          </a:xfrm>
          <a:prstGeom prst="roundRect">
            <a:avLst>
              <a:gd name="adj" fmla="val 16667"/>
            </a:avLst>
          </a:prstGeom>
          <a:solidFill>
            <a:schemeClr val="accent6"/>
          </a:solidFill>
          <a:ln w="9525">
            <a:noFill/>
            <a:round/>
            <a:headEnd/>
            <a:tailEnd/>
          </a:ln>
        </p:spPr>
        <p:txBody>
          <a:bodyPr lIns="22670" tIns="317399" rIns="22670" bIns="0"/>
          <a:lstStyle/>
          <a:p>
            <a:pPr defTabSz="759804" eaLnBrk="0" hangingPunct="0">
              <a:spcBef>
                <a:spcPct val="15000"/>
              </a:spcBef>
              <a:spcAft>
                <a:spcPct val="15000"/>
              </a:spcAft>
              <a:buClr>
                <a:srgbClr val="00C9FF"/>
              </a:buClr>
              <a:defRPr/>
            </a:pPr>
            <a:r>
              <a:rPr lang="en-GB" sz="600" b="1" dirty="0">
                <a:solidFill>
                  <a:srgbClr val="FFFFFF"/>
                </a:solidFill>
                <a:latin typeface="Nokia Pure Text Light"/>
                <a:cs typeface="Arial" panose="020B0604020202020204" pitchFamily="34" charset="0"/>
              </a:rPr>
              <a:t>R 216</a:t>
            </a:r>
            <a:br>
              <a:rPr lang="en-GB" sz="600" b="1" dirty="0">
                <a:solidFill>
                  <a:srgbClr val="FFFFFF"/>
                </a:solidFill>
                <a:latin typeface="Nokia Pure Text Light"/>
                <a:cs typeface="Arial" panose="020B0604020202020204" pitchFamily="34" charset="0"/>
              </a:rPr>
            </a:br>
            <a:r>
              <a:rPr lang="en-GB" sz="600" b="1" dirty="0">
                <a:solidFill>
                  <a:srgbClr val="FFFFFF"/>
                </a:solidFill>
                <a:latin typeface="Nokia Pure Text Light"/>
                <a:cs typeface="Arial" panose="020B0604020202020204" pitchFamily="34" charset="0"/>
              </a:rPr>
              <a:t>G 217</a:t>
            </a:r>
            <a:br>
              <a:rPr lang="en-GB" sz="600" b="1" dirty="0">
                <a:solidFill>
                  <a:srgbClr val="FFFFFF"/>
                </a:solidFill>
                <a:latin typeface="Nokia Pure Text Light"/>
                <a:cs typeface="Arial" panose="020B0604020202020204" pitchFamily="34" charset="0"/>
              </a:rPr>
            </a:br>
            <a:r>
              <a:rPr lang="en-GB" sz="600" b="1" dirty="0">
                <a:solidFill>
                  <a:srgbClr val="FFFFFF"/>
                </a:solidFill>
                <a:latin typeface="Nokia Pure Text Light"/>
                <a:cs typeface="Arial" panose="020B0604020202020204" pitchFamily="34" charset="0"/>
              </a:rPr>
              <a:t>B 218</a:t>
            </a:r>
          </a:p>
        </p:txBody>
      </p:sp>
      <p:sp>
        <p:nvSpPr>
          <p:cNvPr id="46" name="AutoShape 65"/>
          <p:cNvSpPr>
            <a:spLocks noChangeArrowheads="1"/>
          </p:cNvSpPr>
          <p:nvPr/>
        </p:nvSpPr>
        <p:spPr bwMode="auto">
          <a:xfrm>
            <a:off x="2555875" y="5208588"/>
            <a:ext cx="287338" cy="134937"/>
          </a:xfrm>
          <a:prstGeom prst="roundRect">
            <a:avLst>
              <a:gd name="adj" fmla="val 16667"/>
            </a:avLst>
          </a:prstGeom>
          <a:solidFill>
            <a:schemeClr val="accent4"/>
          </a:solidFill>
          <a:ln w="9525">
            <a:noFill/>
            <a:round/>
            <a:headEnd/>
            <a:tailEnd/>
          </a:ln>
        </p:spPr>
        <p:txBody>
          <a:bodyPr lIns="22670" tIns="317399" rIns="22670" bIns="0"/>
          <a:lstStyle/>
          <a:p>
            <a:pPr defTabSz="759804" eaLnBrk="0" hangingPunct="0">
              <a:spcBef>
                <a:spcPct val="15000"/>
              </a:spcBef>
              <a:spcAft>
                <a:spcPct val="15000"/>
              </a:spcAft>
              <a:buClr>
                <a:srgbClr val="00C9FF"/>
              </a:buClr>
              <a:defRPr/>
            </a:pPr>
            <a:r>
              <a:rPr lang="en-GB" sz="600" b="1" dirty="0">
                <a:solidFill>
                  <a:srgbClr val="FFFFFF"/>
                </a:solidFill>
                <a:latin typeface="Nokia Pure Text Light"/>
                <a:cs typeface="Arial" panose="020B0604020202020204" pitchFamily="34" charset="0"/>
              </a:rPr>
              <a:t>R 168</a:t>
            </a:r>
            <a:br>
              <a:rPr lang="en-GB" sz="600" b="1" dirty="0">
                <a:solidFill>
                  <a:srgbClr val="FFFFFF"/>
                </a:solidFill>
                <a:latin typeface="Nokia Pure Text Light"/>
                <a:cs typeface="Arial" panose="020B0604020202020204" pitchFamily="34" charset="0"/>
              </a:rPr>
            </a:br>
            <a:r>
              <a:rPr lang="en-GB" sz="600" b="1" dirty="0">
                <a:solidFill>
                  <a:srgbClr val="FFFFFF"/>
                </a:solidFill>
                <a:latin typeface="Nokia Pure Text Light"/>
                <a:cs typeface="Arial" panose="020B0604020202020204" pitchFamily="34" charset="0"/>
              </a:rPr>
              <a:t>G 187</a:t>
            </a:r>
            <a:br>
              <a:rPr lang="en-GB" sz="600" b="1" dirty="0">
                <a:solidFill>
                  <a:srgbClr val="FFFFFF"/>
                </a:solidFill>
                <a:latin typeface="Nokia Pure Text Light"/>
                <a:cs typeface="Arial" panose="020B0604020202020204" pitchFamily="34" charset="0"/>
              </a:rPr>
            </a:br>
            <a:r>
              <a:rPr lang="en-GB" sz="600" b="1" dirty="0">
                <a:solidFill>
                  <a:srgbClr val="FFFFFF"/>
                </a:solidFill>
                <a:latin typeface="Nokia Pure Text Light"/>
                <a:cs typeface="Arial" panose="020B0604020202020204" pitchFamily="34" charset="0"/>
              </a:rPr>
              <a:t>B 192</a:t>
            </a:r>
          </a:p>
        </p:txBody>
      </p:sp>
      <p:sp>
        <p:nvSpPr>
          <p:cNvPr id="47" name="Rectangle 68"/>
          <p:cNvSpPr>
            <a:spLocks noChangeArrowheads="1"/>
          </p:cNvSpPr>
          <p:nvPr/>
        </p:nvSpPr>
        <p:spPr bwMode="auto">
          <a:xfrm>
            <a:off x="647702" y="5208588"/>
            <a:ext cx="792163" cy="134937"/>
          </a:xfrm>
          <a:prstGeom prst="rect">
            <a:avLst/>
          </a:prstGeom>
          <a:noFill/>
          <a:ln>
            <a:noFill/>
          </a:ln>
          <a:extLst/>
        </p:spPr>
        <p:txBody>
          <a:bodyPr wrap="none" lIns="22670" tIns="0" rIns="45344" bIns="0" anchor="ctr"/>
          <a:lstStyle/>
          <a:p>
            <a:pPr algn="r" defTabSz="759804" eaLnBrk="0" hangingPunct="0">
              <a:spcBef>
                <a:spcPct val="15000"/>
              </a:spcBef>
              <a:spcAft>
                <a:spcPct val="15000"/>
              </a:spcAft>
              <a:buClr>
                <a:srgbClr val="00C9FF"/>
              </a:buClr>
              <a:defRPr/>
            </a:pPr>
            <a:r>
              <a:rPr lang="en-GB" sz="600" b="1" dirty="0">
                <a:solidFill>
                  <a:srgbClr val="FFFFFF"/>
                </a:solidFill>
                <a:latin typeface="Nokia Pure Text Light"/>
                <a:cs typeface="Arial" panose="020B0604020202020204" pitchFamily="34" charset="0"/>
              </a:rPr>
              <a:t>Core and background colors:</a:t>
            </a:r>
          </a:p>
        </p:txBody>
      </p:sp>
      <p:sp>
        <p:nvSpPr>
          <p:cNvPr id="48" name="AutoShape 57"/>
          <p:cNvSpPr>
            <a:spLocks noChangeArrowheads="1"/>
          </p:cNvSpPr>
          <p:nvPr/>
        </p:nvSpPr>
        <p:spPr bwMode="auto">
          <a:xfrm>
            <a:off x="1474802" y="5208588"/>
            <a:ext cx="287337" cy="134937"/>
          </a:xfrm>
          <a:prstGeom prst="roundRect">
            <a:avLst>
              <a:gd name="adj" fmla="val 16667"/>
            </a:avLst>
          </a:prstGeom>
          <a:solidFill>
            <a:schemeClr val="tx1"/>
          </a:solidFill>
          <a:ln w="9525">
            <a:noFill/>
            <a:round/>
            <a:headEnd/>
            <a:tailEnd/>
          </a:ln>
        </p:spPr>
        <p:txBody>
          <a:bodyPr lIns="22670" tIns="317399" rIns="22670" bIns="0"/>
          <a:lstStyle/>
          <a:p>
            <a:pPr defTabSz="759804" eaLnBrk="0" hangingPunct="0">
              <a:spcBef>
                <a:spcPct val="15000"/>
              </a:spcBef>
              <a:spcAft>
                <a:spcPct val="15000"/>
              </a:spcAft>
              <a:buClr>
                <a:srgbClr val="00C9FF"/>
              </a:buClr>
              <a:defRPr/>
            </a:pPr>
            <a:endParaRPr lang="en-US" sz="600" b="1">
              <a:solidFill>
                <a:srgbClr val="FFFFFF"/>
              </a:solidFill>
              <a:latin typeface="Nokia Pure Text Light"/>
              <a:cs typeface="Arial" panose="020B0604020202020204" pitchFamily="34" charset="0"/>
            </a:endParaRPr>
          </a:p>
        </p:txBody>
      </p:sp>
      <p:sp>
        <p:nvSpPr>
          <p:cNvPr id="49" name="AutoShape 58"/>
          <p:cNvSpPr>
            <a:spLocks noChangeArrowheads="1"/>
          </p:cNvSpPr>
          <p:nvPr/>
        </p:nvSpPr>
        <p:spPr bwMode="auto">
          <a:xfrm>
            <a:off x="1835150" y="5208588"/>
            <a:ext cx="287338" cy="134937"/>
          </a:xfrm>
          <a:prstGeom prst="roundRect">
            <a:avLst>
              <a:gd name="adj" fmla="val 16667"/>
            </a:avLst>
          </a:prstGeom>
          <a:solidFill>
            <a:schemeClr val="accent2"/>
          </a:solidFill>
          <a:ln w="9525">
            <a:noFill/>
            <a:round/>
            <a:headEnd/>
            <a:tailEnd/>
          </a:ln>
        </p:spPr>
        <p:txBody>
          <a:bodyPr lIns="22670" tIns="317399" rIns="22670" bIns="0"/>
          <a:lstStyle/>
          <a:p>
            <a:pPr defTabSz="759804" eaLnBrk="0" hangingPunct="0">
              <a:spcBef>
                <a:spcPct val="15000"/>
              </a:spcBef>
              <a:spcAft>
                <a:spcPct val="15000"/>
              </a:spcAft>
              <a:buClr>
                <a:srgbClr val="00C9FF"/>
              </a:buClr>
              <a:defRPr/>
            </a:pPr>
            <a:endParaRPr lang="en-US" sz="600" b="1">
              <a:solidFill>
                <a:srgbClr val="FFFFFF"/>
              </a:solidFill>
              <a:latin typeface="Nokia Pure Text Light"/>
              <a:cs typeface="Arial" panose="020B0604020202020204" pitchFamily="34" charset="0"/>
            </a:endParaRPr>
          </a:p>
        </p:txBody>
      </p:sp>
      <p:sp>
        <p:nvSpPr>
          <p:cNvPr id="50" name="AutoShape 59"/>
          <p:cNvSpPr>
            <a:spLocks noChangeArrowheads="1"/>
          </p:cNvSpPr>
          <p:nvPr/>
        </p:nvSpPr>
        <p:spPr bwMode="auto">
          <a:xfrm>
            <a:off x="2195526" y="5208588"/>
            <a:ext cx="287337" cy="134937"/>
          </a:xfrm>
          <a:prstGeom prst="roundRect">
            <a:avLst>
              <a:gd name="adj" fmla="val 16667"/>
            </a:avLst>
          </a:prstGeom>
          <a:solidFill>
            <a:schemeClr val="bg2"/>
          </a:solidFill>
          <a:ln w="9525">
            <a:noFill/>
            <a:round/>
            <a:headEnd/>
            <a:tailEnd/>
          </a:ln>
          <a:effectLst/>
        </p:spPr>
        <p:txBody>
          <a:bodyPr lIns="22670" tIns="317399" rIns="22670" bIns="0"/>
          <a:lstStyle/>
          <a:p>
            <a:pPr defTabSz="761562" eaLnBrk="0" fontAlgn="auto" hangingPunct="0">
              <a:spcBef>
                <a:spcPct val="15000"/>
              </a:spcBef>
              <a:spcAft>
                <a:spcPct val="15000"/>
              </a:spcAft>
              <a:buClr>
                <a:srgbClr val="00C9FF"/>
              </a:buClr>
              <a:defRPr/>
            </a:pPr>
            <a:endParaRPr lang="en-US" sz="600" b="1" dirty="0">
              <a:solidFill>
                <a:srgbClr val="FFFFFF"/>
              </a:solidFill>
              <a:latin typeface="Nokia Pure Text Light"/>
              <a:ea typeface="+mn-ea"/>
              <a:cs typeface="Arial" panose="020B0604020202020204" pitchFamily="34" charset="0"/>
            </a:endParaRPr>
          </a:p>
        </p:txBody>
      </p:sp>
      <p:sp>
        <p:nvSpPr>
          <p:cNvPr id="51" name="Rectangle 68"/>
          <p:cNvSpPr>
            <a:spLocks noChangeArrowheads="1"/>
          </p:cNvSpPr>
          <p:nvPr/>
        </p:nvSpPr>
        <p:spPr bwMode="auto">
          <a:xfrm>
            <a:off x="647702" y="5208588"/>
            <a:ext cx="792163" cy="134937"/>
          </a:xfrm>
          <a:prstGeom prst="rect">
            <a:avLst/>
          </a:prstGeom>
          <a:noFill/>
          <a:ln>
            <a:noFill/>
          </a:ln>
          <a:extLst/>
        </p:spPr>
        <p:txBody>
          <a:bodyPr wrap="none" lIns="22670" tIns="0" rIns="45344" bIns="0" anchor="ctr"/>
          <a:lstStyle/>
          <a:p>
            <a:pPr algn="r" defTabSz="759804" eaLnBrk="0" hangingPunct="0">
              <a:spcBef>
                <a:spcPct val="15000"/>
              </a:spcBef>
              <a:spcAft>
                <a:spcPct val="15000"/>
              </a:spcAft>
              <a:buClr>
                <a:srgbClr val="00C9FF"/>
              </a:buClr>
              <a:defRPr/>
            </a:pPr>
            <a:endParaRPr lang="en-GB" sz="600" b="1" dirty="0">
              <a:solidFill>
                <a:srgbClr val="FFFFFF"/>
              </a:solidFill>
              <a:latin typeface="Nokia Pure Text Light"/>
              <a:cs typeface="Arial" panose="020B0604020202020204" pitchFamily="34" charset="0"/>
            </a:endParaRPr>
          </a:p>
        </p:txBody>
      </p:sp>
      <p:sp>
        <p:nvSpPr>
          <p:cNvPr id="53" name="Slide Number Placeholder 5"/>
          <p:cNvSpPr txBox="1">
            <a:spLocks/>
          </p:cNvSpPr>
          <p:nvPr/>
        </p:nvSpPr>
        <p:spPr>
          <a:xfrm>
            <a:off x="433388" y="4643439"/>
            <a:ext cx="144462" cy="138112"/>
          </a:xfrm>
          <a:prstGeom prst="rect">
            <a:avLst/>
          </a:prstGeom>
        </p:spPr>
        <p:txBody>
          <a:bodyPr wrap="none" lIns="0" tIns="0" rIns="0" bIns="0"/>
          <a:lstStyle>
            <a:defPPr>
              <a:defRPr lang="en-US"/>
            </a:defPPr>
            <a:lvl1pPr marL="0" algn="l" defTabSz="914400" rtl="0" eaLnBrk="1" latinLnBrk="0" hangingPunct="1">
              <a:defRPr sz="10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fld id="{71245D3D-131A-47D1-B100-B33219007AD2}" type="slidenum">
              <a:rPr lang="en-GB" sz="1000" smtClean="0">
                <a:solidFill>
                  <a:srgbClr val="FFFFFF"/>
                </a:solidFill>
                <a:cs typeface="Arial" panose="020B0604020202020204" pitchFamily="34" charset="0"/>
              </a:rPr>
              <a:pPr>
                <a:defRPr/>
              </a:pPr>
              <a:t>‹#›</a:t>
            </a:fld>
            <a:endParaRPr lang="en-GB" dirty="0">
              <a:solidFill>
                <a:srgbClr val="FFFFFF"/>
              </a:solidFill>
              <a:cs typeface="Arial" panose="020B0604020202020204" pitchFamily="34" charset="0"/>
            </a:endParaRPr>
          </a:p>
        </p:txBody>
      </p:sp>
    </p:spTree>
  </p:cSld>
  <p:clrMap bg1="lt1" tx1="dk1" bg2="lt2" tx2="dk2" accent1="accent1" accent2="accent2" accent3="accent3" accent4="accent4" accent5="accent5" accent6="accent6" hlink="hlink" folHlink="folHlink"/>
  <p:sldLayoutIdLst>
    <p:sldLayoutId id="2147484205" r:id="rId1"/>
    <p:sldLayoutId id="2147484206" r:id="rId2"/>
    <p:sldLayoutId id="2147484207" r:id="rId3"/>
    <p:sldLayoutId id="2147484208" r:id="rId4"/>
    <p:sldLayoutId id="2147484209" r:id="rId5"/>
    <p:sldLayoutId id="2147484281" r:id="rId6"/>
    <p:sldLayoutId id="2147484283" r:id="rId7"/>
    <p:sldLayoutId id="2147484284" r:id="rId8"/>
    <p:sldLayoutId id="2147484290" r:id="rId9"/>
  </p:sldLayoutIdLst>
  <p:hf sldNum="0" hdr="0"/>
  <p:txStyles>
    <p:titleStyle>
      <a:lvl1pPr algn="l" defTabSz="575852" rtl="0" eaLnBrk="1" fontAlgn="base" hangingPunct="1">
        <a:spcBef>
          <a:spcPct val="0"/>
        </a:spcBef>
        <a:spcAft>
          <a:spcPct val="0"/>
        </a:spcAft>
        <a:defRPr sz="2300" b="1" kern="1200">
          <a:solidFill>
            <a:schemeClr val="tx2"/>
          </a:solidFill>
          <a:latin typeface="+mj-lt"/>
          <a:ea typeface="ヒラギノ角ゴ Pro W3" charset="0"/>
          <a:cs typeface="Arial"/>
        </a:defRPr>
      </a:lvl1pPr>
      <a:lvl2pPr algn="l" defTabSz="575852" rtl="0" eaLnBrk="1" fontAlgn="base" hangingPunct="1">
        <a:spcBef>
          <a:spcPct val="0"/>
        </a:spcBef>
        <a:spcAft>
          <a:spcPct val="0"/>
        </a:spcAft>
        <a:defRPr sz="5500" b="1">
          <a:solidFill>
            <a:schemeClr val="tx2"/>
          </a:solidFill>
          <a:latin typeface="Arial" charset="0"/>
          <a:ea typeface="ヒラギノ角ゴ Pro W3" charset="0"/>
          <a:cs typeface="Arial" pitchFamily="34" charset="0"/>
        </a:defRPr>
      </a:lvl2pPr>
      <a:lvl3pPr algn="l" defTabSz="575852" rtl="0" eaLnBrk="1" fontAlgn="base" hangingPunct="1">
        <a:spcBef>
          <a:spcPct val="0"/>
        </a:spcBef>
        <a:spcAft>
          <a:spcPct val="0"/>
        </a:spcAft>
        <a:defRPr sz="5500" b="1">
          <a:solidFill>
            <a:schemeClr val="tx2"/>
          </a:solidFill>
          <a:latin typeface="Arial" charset="0"/>
          <a:ea typeface="ヒラギノ角ゴ Pro W3" charset="0"/>
          <a:cs typeface="Arial" pitchFamily="34" charset="0"/>
        </a:defRPr>
      </a:lvl3pPr>
      <a:lvl4pPr algn="l" defTabSz="575852" rtl="0" eaLnBrk="1" fontAlgn="base" hangingPunct="1">
        <a:spcBef>
          <a:spcPct val="0"/>
        </a:spcBef>
        <a:spcAft>
          <a:spcPct val="0"/>
        </a:spcAft>
        <a:defRPr sz="5500" b="1">
          <a:solidFill>
            <a:schemeClr val="tx2"/>
          </a:solidFill>
          <a:latin typeface="Arial" charset="0"/>
          <a:ea typeface="ヒラギノ角ゴ Pro W3" charset="0"/>
          <a:cs typeface="Arial" pitchFamily="34" charset="0"/>
        </a:defRPr>
      </a:lvl4pPr>
      <a:lvl5pPr algn="l" defTabSz="575852" rtl="0" eaLnBrk="1" fontAlgn="base" hangingPunct="1">
        <a:spcBef>
          <a:spcPct val="0"/>
        </a:spcBef>
        <a:spcAft>
          <a:spcPct val="0"/>
        </a:spcAft>
        <a:defRPr sz="5500" b="1">
          <a:solidFill>
            <a:schemeClr val="tx2"/>
          </a:solidFill>
          <a:latin typeface="Arial" charset="0"/>
          <a:ea typeface="ヒラギノ角ゴ Pro W3" charset="0"/>
          <a:cs typeface="Arial" pitchFamily="34" charset="0"/>
        </a:defRPr>
      </a:lvl5pPr>
      <a:lvl6pPr marL="575852" algn="l" defTabSz="575852" rtl="0" eaLnBrk="1" fontAlgn="base" hangingPunct="1">
        <a:spcBef>
          <a:spcPct val="0"/>
        </a:spcBef>
        <a:spcAft>
          <a:spcPct val="0"/>
        </a:spcAft>
        <a:defRPr b="1">
          <a:solidFill>
            <a:schemeClr val="bg2"/>
          </a:solidFill>
          <a:latin typeface="Arial" charset="0"/>
          <a:ea typeface="ヒラギノ角ゴ Pro W3" charset="0"/>
        </a:defRPr>
      </a:lvl6pPr>
      <a:lvl7pPr marL="1151702" algn="l" defTabSz="575852" rtl="0" eaLnBrk="1" fontAlgn="base" hangingPunct="1">
        <a:spcBef>
          <a:spcPct val="0"/>
        </a:spcBef>
        <a:spcAft>
          <a:spcPct val="0"/>
        </a:spcAft>
        <a:defRPr b="1">
          <a:solidFill>
            <a:schemeClr val="bg2"/>
          </a:solidFill>
          <a:latin typeface="Arial" charset="0"/>
          <a:ea typeface="ヒラギノ角ゴ Pro W3" charset="0"/>
        </a:defRPr>
      </a:lvl7pPr>
      <a:lvl8pPr marL="1727552" algn="l" defTabSz="575852" rtl="0" eaLnBrk="1" fontAlgn="base" hangingPunct="1">
        <a:spcBef>
          <a:spcPct val="0"/>
        </a:spcBef>
        <a:spcAft>
          <a:spcPct val="0"/>
        </a:spcAft>
        <a:defRPr b="1">
          <a:solidFill>
            <a:schemeClr val="bg2"/>
          </a:solidFill>
          <a:latin typeface="Arial" charset="0"/>
          <a:ea typeface="ヒラギノ角ゴ Pro W3" charset="0"/>
        </a:defRPr>
      </a:lvl8pPr>
      <a:lvl9pPr marL="2303403" algn="l" defTabSz="575852" rtl="0" eaLnBrk="1" fontAlgn="base" hangingPunct="1">
        <a:spcBef>
          <a:spcPct val="0"/>
        </a:spcBef>
        <a:spcAft>
          <a:spcPct val="0"/>
        </a:spcAft>
        <a:defRPr b="1">
          <a:solidFill>
            <a:schemeClr val="bg2"/>
          </a:solidFill>
          <a:latin typeface="Arial" charset="0"/>
          <a:ea typeface="ヒラギノ角ゴ Pro W3" charset="0"/>
        </a:defRPr>
      </a:lvl9pPr>
    </p:titleStyle>
    <p:bodyStyle>
      <a:lvl1pPr marL="289923" indent="-289923" algn="l" defTabSz="575852" rtl="0" eaLnBrk="1" fontAlgn="base" hangingPunct="1">
        <a:spcBef>
          <a:spcPct val="0"/>
        </a:spcBef>
        <a:spcAft>
          <a:spcPts val="756"/>
        </a:spcAft>
        <a:buFont typeface="Arial" charset="0"/>
        <a:buChar char="•"/>
        <a:defRPr sz="4000" kern="1200">
          <a:solidFill>
            <a:schemeClr val="tx2"/>
          </a:solidFill>
          <a:latin typeface="+mn-lt"/>
          <a:ea typeface="ヒラギノ角ゴ Pro W3" charset="0"/>
          <a:cs typeface="ヒラギノ角ゴ Pro W3" charset="0"/>
        </a:defRPr>
      </a:lvl1pPr>
      <a:lvl2pPr marL="577851" indent="-287924" algn="l" defTabSz="575852" rtl="0" eaLnBrk="1" fontAlgn="base" hangingPunct="1">
        <a:spcBef>
          <a:spcPct val="0"/>
        </a:spcBef>
        <a:spcAft>
          <a:spcPts val="756"/>
        </a:spcAft>
        <a:buFont typeface="Lucida Grande"/>
        <a:buChar char="-"/>
        <a:defRPr sz="3500" kern="1200">
          <a:solidFill>
            <a:schemeClr val="tx2"/>
          </a:solidFill>
          <a:latin typeface="+mn-lt"/>
          <a:ea typeface="ヒラギノ角ゴ Pro W3" charset="0"/>
          <a:cs typeface="ヒラギノ角ゴ Pro W3"/>
        </a:defRPr>
      </a:lvl2pPr>
      <a:lvl3pPr marL="861777" indent="-283926" algn="l" defTabSz="575852" rtl="0" eaLnBrk="1" fontAlgn="base" hangingPunct="1">
        <a:spcBef>
          <a:spcPct val="0"/>
        </a:spcBef>
        <a:spcAft>
          <a:spcPts val="756"/>
        </a:spcAft>
        <a:buFont typeface="Arial" charset="0"/>
        <a:buChar char="•"/>
        <a:defRPr sz="3000" kern="1200">
          <a:solidFill>
            <a:schemeClr val="tx2"/>
          </a:solidFill>
          <a:latin typeface="+mn-lt"/>
          <a:ea typeface="ヒラギノ角ゴ Pro W3" charset="0"/>
          <a:cs typeface="ヒラギノ角ゴ Pro W3"/>
        </a:defRPr>
      </a:lvl3pPr>
      <a:lvl4pPr marL="1149705" indent="-287924" algn="l" defTabSz="575852" rtl="0" eaLnBrk="1" fontAlgn="base" hangingPunct="1">
        <a:spcBef>
          <a:spcPct val="0"/>
        </a:spcBef>
        <a:spcAft>
          <a:spcPts val="756"/>
        </a:spcAft>
        <a:buFont typeface="Lucida Grande"/>
        <a:buChar char="-"/>
        <a:defRPr sz="2500" kern="1200">
          <a:solidFill>
            <a:schemeClr val="tx2"/>
          </a:solidFill>
          <a:latin typeface="+mn-lt"/>
          <a:ea typeface="ヒラギノ角ゴ Pro W3" charset="0"/>
          <a:cs typeface="ヒラギノ角ゴ Pro W3"/>
        </a:defRPr>
      </a:lvl4pPr>
      <a:lvl5pPr marL="1439628" indent="-289923" algn="l" defTabSz="575852" rtl="0" eaLnBrk="1" fontAlgn="base" hangingPunct="1">
        <a:spcBef>
          <a:spcPct val="0"/>
        </a:spcBef>
        <a:spcAft>
          <a:spcPts val="756"/>
        </a:spcAft>
        <a:buFont typeface="Arial" charset="0"/>
        <a:buChar char="•"/>
        <a:defRPr sz="2500" kern="1200">
          <a:solidFill>
            <a:schemeClr val="tx2"/>
          </a:solidFill>
          <a:latin typeface="+mn-lt"/>
          <a:ea typeface="ヒラギノ角ゴ Pro W3" charset="0"/>
          <a:cs typeface="ヒラギノ角ゴ Pro W3"/>
        </a:defRPr>
      </a:lvl5pPr>
      <a:lvl6pPr marL="3167179" indent="-287924" algn="l" defTabSz="575852" rtl="0" eaLnBrk="1" latinLnBrk="0" hangingPunct="1">
        <a:spcBef>
          <a:spcPct val="20000"/>
        </a:spcBef>
        <a:buFont typeface="Arial"/>
        <a:buChar char="•"/>
        <a:defRPr sz="2500" kern="1200">
          <a:solidFill>
            <a:schemeClr val="tx1"/>
          </a:solidFill>
          <a:latin typeface="+mn-lt"/>
          <a:ea typeface="+mn-ea"/>
          <a:cs typeface="+mn-cs"/>
        </a:defRPr>
      </a:lvl6pPr>
      <a:lvl7pPr marL="3743032" indent="-287924" algn="l" defTabSz="575852" rtl="0" eaLnBrk="1" latinLnBrk="0" hangingPunct="1">
        <a:spcBef>
          <a:spcPct val="20000"/>
        </a:spcBef>
        <a:buFont typeface="Arial"/>
        <a:buChar char="•"/>
        <a:defRPr sz="2500" kern="1200">
          <a:solidFill>
            <a:schemeClr val="tx1"/>
          </a:solidFill>
          <a:latin typeface="+mn-lt"/>
          <a:ea typeface="+mn-ea"/>
          <a:cs typeface="+mn-cs"/>
        </a:defRPr>
      </a:lvl7pPr>
      <a:lvl8pPr marL="4318883" indent="-287924" algn="l" defTabSz="575852" rtl="0" eaLnBrk="1" latinLnBrk="0" hangingPunct="1">
        <a:spcBef>
          <a:spcPct val="20000"/>
        </a:spcBef>
        <a:buFont typeface="Arial"/>
        <a:buChar char="•"/>
        <a:defRPr sz="2500" kern="1200">
          <a:solidFill>
            <a:schemeClr val="tx1"/>
          </a:solidFill>
          <a:latin typeface="+mn-lt"/>
          <a:ea typeface="+mn-ea"/>
          <a:cs typeface="+mn-cs"/>
        </a:defRPr>
      </a:lvl8pPr>
      <a:lvl9pPr marL="4894732" indent="-287924" algn="l" defTabSz="575852" rtl="0" eaLnBrk="1" latinLnBrk="0" hangingPunct="1">
        <a:spcBef>
          <a:spcPct val="20000"/>
        </a:spcBef>
        <a:buFont typeface="Arial"/>
        <a:buChar char="•"/>
        <a:defRPr sz="2500" kern="1200">
          <a:solidFill>
            <a:schemeClr val="tx1"/>
          </a:solidFill>
          <a:latin typeface="+mn-lt"/>
          <a:ea typeface="+mn-ea"/>
          <a:cs typeface="+mn-cs"/>
        </a:defRPr>
      </a:lvl9pPr>
    </p:bodyStyle>
    <p:otherStyle>
      <a:defPPr>
        <a:defRPr lang="en-US"/>
      </a:defPPr>
      <a:lvl1pPr marL="0" algn="l" defTabSz="575852" rtl="0" eaLnBrk="1" latinLnBrk="0" hangingPunct="1">
        <a:defRPr sz="2300" kern="1200">
          <a:solidFill>
            <a:schemeClr val="tx1"/>
          </a:solidFill>
          <a:latin typeface="+mn-lt"/>
          <a:ea typeface="+mn-ea"/>
          <a:cs typeface="+mn-cs"/>
        </a:defRPr>
      </a:lvl1pPr>
      <a:lvl2pPr marL="575852" algn="l" defTabSz="575852" rtl="0" eaLnBrk="1" latinLnBrk="0" hangingPunct="1">
        <a:defRPr sz="2300" kern="1200">
          <a:solidFill>
            <a:schemeClr val="tx1"/>
          </a:solidFill>
          <a:latin typeface="+mn-lt"/>
          <a:ea typeface="+mn-ea"/>
          <a:cs typeface="+mn-cs"/>
        </a:defRPr>
      </a:lvl2pPr>
      <a:lvl3pPr marL="1151702" algn="l" defTabSz="575852" rtl="0" eaLnBrk="1" latinLnBrk="0" hangingPunct="1">
        <a:defRPr sz="2300" kern="1200">
          <a:solidFill>
            <a:schemeClr val="tx1"/>
          </a:solidFill>
          <a:latin typeface="+mn-lt"/>
          <a:ea typeface="+mn-ea"/>
          <a:cs typeface="+mn-cs"/>
        </a:defRPr>
      </a:lvl3pPr>
      <a:lvl4pPr marL="1727552" algn="l" defTabSz="575852" rtl="0" eaLnBrk="1" latinLnBrk="0" hangingPunct="1">
        <a:defRPr sz="2300" kern="1200">
          <a:solidFill>
            <a:schemeClr val="tx1"/>
          </a:solidFill>
          <a:latin typeface="+mn-lt"/>
          <a:ea typeface="+mn-ea"/>
          <a:cs typeface="+mn-cs"/>
        </a:defRPr>
      </a:lvl4pPr>
      <a:lvl5pPr marL="2303403" algn="l" defTabSz="575852" rtl="0" eaLnBrk="1" latinLnBrk="0" hangingPunct="1">
        <a:defRPr sz="2300" kern="1200">
          <a:solidFill>
            <a:schemeClr val="tx1"/>
          </a:solidFill>
          <a:latin typeface="+mn-lt"/>
          <a:ea typeface="+mn-ea"/>
          <a:cs typeface="+mn-cs"/>
        </a:defRPr>
      </a:lvl5pPr>
      <a:lvl6pPr marL="2879256" algn="l" defTabSz="575852" rtl="0" eaLnBrk="1" latinLnBrk="0" hangingPunct="1">
        <a:defRPr sz="2300" kern="1200">
          <a:solidFill>
            <a:schemeClr val="tx1"/>
          </a:solidFill>
          <a:latin typeface="+mn-lt"/>
          <a:ea typeface="+mn-ea"/>
          <a:cs typeface="+mn-cs"/>
        </a:defRPr>
      </a:lvl6pPr>
      <a:lvl7pPr marL="3455103" algn="l" defTabSz="575852" rtl="0" eaLnBrk="1" latinLnBrk="0" hangingPunct="1">
        <a:defRPr sz="2300" kern="1200">
          <a:solidFill>
            <a:schemeClr val="tx1"/>
          </a:solidFill>
          <a:latin typeface="+mn-lt"/>
          <a:ea typeface="+mn-ea"/>
          <a:cs typeface="+mn-cs"/>
        </a:defRPr>
      </a:lvl7pPr>
      <a:lvl8pPr marL="4030955" algn="l" defTabSz="575852" rtl="0" eaLnBrk="1" latinLnBrk="0" hangingPunct="1">
        <a:defRPr sz="2300" kern="1200">
          <a:solidFill>
            <a:schemeClr val="tx1"/>
          </a:solidFill>
          <a:latin typeface="+mn-lt"/>
          <a:ea typeface="+mn-ea"/>
          <a:cs typeface="+mn-cs"/>
        </a:defRPr>
      </a:lvl8pPr>
      <a:lvl9pPr marL="4606807" algn="l" defTabSz="575852" rtl="0" eaLnBrk="1" latinLnBrk="0" hangingPunct="1">
        <a:defRPr sz="23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9.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2.emf"/><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3.emf"/><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4.emf"/><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8.xml"/></Relationships>
</file>

<file path=ppt/slides/_rels/slide2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openxmlformats.org/officeDocument/2006/relationships/image" Target="../media/image18.emf"/><Relationship Id="rId2" Type="http://schemas.openxmlformats.org/officeDocument/2006/relationships/image" Target="../media/image17.emf"/><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notesSlide" Target="../notesSlides/notesSlide2.xml"/><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7.xml"/><Relationship Id="rId4" Type="http://schemas.openxmlformats.org/officeDocument/2006/relationships/image" Target="../media/image9.emf"/></Relationships>
</file>

<file path=ppt/slides/_rels/slide9.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notesSlide" Target="../notesSlides/notesSlide3.xml"/><Relationship Id="rId1" Type="http://schemas.openxmlformats.org/officeDocument/2006/relationships/slideLayout" Target="../slideLayouts/slideLayout8.xml"/><Relationship Id="rId4" Type="http://schemas.openxmlformats.org/officeDocument/2006/relationships/image" Target="../media/image11.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417601" y="1165412"/>
            <a:ext cx="8244000" cy="1462368"/>
          </a:xfrm>
        </p:spPr>
        <p:txBody>
          <a:bodyPr anchor="b"/>
          <a:lstStyle/>
          <a:p>
            <a:r>
              <a:rPr lang="en-US" sz="4000" b="1" dirty="0"/>
              <a:t>LTE LAYERING</a:t>
            </a:r>
          </a:p>
          <a:p>
            <a:r>
              <a:rPr lang="en-US" sz="4000" b="1" dirty="0"/>
              <a:t>L2300, L2100, L1800, L900</a:t>
            </a:r>
          </a:p>
        </p:txBody>
      </p:sp>
      <p:sp>
        <p:nvSpPr>
          <p:cNvPr id="3" name="Text Placeholder 2"/>
          <p:cNvSpPr>
            <a:spLocks noGrp="1"/>
          </p:cNvSpPr>
          <p:nvPr>
            <p:ph type="body" sz="quarter" idx="11"/>
          </p:nvPr>
        </p:nvSpPr>
        <p:spPr>
          <a:xfrm>
            <a:off x="417601" y="3084979"/>
            <a:ext cx="8244000" cy="1101539"/>
          </a:xfrm>
        </p:spPr>
        <p:txBody>
          <a:bodyPr/>
          <a:lstStyle/>
          <a:p>
            <a:pPr marL="0" indent="0">
              <a:spcAft>
                <a:spcPts val="0"/>
              </a:spcAft>
              <a:buNone/>
            </a:pPr>
            <a:endParaRPr lang="en-US" sz="2000" b="1" dirty="0"/>
          </a:p>
          <a:p>
            <a:pPr marL="0" indent="0">
              <a:spcAft>
                <a:spcPts val="0"/>
              </a:spcAft>
              <a:buNone/>
            </a:pPr>
            <a:r>
              <a:rPr lang="en-US" sz="2000" b="1" dirty="0"/>
              <a:t>NOKIA TEAM</a:t>
            </a:r>
          </a:p>
        </p:txBody>
      </p:sp>
    </p:spTree>
    <p:extLst>
      <p:ext uri="{BB962C8B-B14F-4D97-AF65-F5344CB8AC3E}">
        <p14:creationId xmlns:p14="http://schemas.microsoft.com/office/powerpoint/2010/main" val="225770088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Rectangle 2"/>
          <p:cNvSpPr>
            <a:spLocks noGrp="1" noChangeArrowheads="1"/>
          </p:cNvSpPr>
          <p:nvPr>
            <p:ph type="title"/>
          </p:nvPr>
        </p:nvSpPr>
        <p:spPr>
          <a:xfrm>
            <a:off x="417513" y="61063"/>
            <a:ext cx="8229600" cy="448733"/>
          </a:xfrm>
        </p:spPr>
        <p:txBody>
          <a:bodyPr/>
          <a:lstStyle/>
          <a:p>
            <a:r>
              <a:rPr lang="en-US" dirty="0"/>
              <a:t>SERVICE BEARER BASED APPROACH</a:t>
            </a:r>
            <a:br>
              <a:rPr lang="de-DE" dirty="0"/>
            </a:br>
            <a:endParaRPr lang="de-DE" dirty="0">
              <a:solidFill>
                <a:srgbClr val="7030A0"/>
              </a:solidFill>
            </a:endParaRPr>
          </a:p>
        </p:txBody>
      </p:sp>
      <p:sp>
        <p:nvSpPr>
          <p:cNvPr id="18" name="Oval 17"/>
          <p:cNvSpPr/>
          <p:nvPr/>
        </p:nvSpPr>
        <p:spPr>
          <a:xfrm>
            <a:off x="533986" y="844157"/>
            <a:ext cx="2364544" cy="306048"/>
          </a:xfrm>
          <a:prstGeom prst="ellipse">
            <a:avLst/>
          </a:prstGeom>
          <a:solidFill>
            <a:srgbClr val="FFC000">
              <a:alpha val="51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200" b="1" dirty="0">
                <a:solidFill>
                  <a:srgbClr val="FFFFFF"/>
                </a:solidFill>
                <a:latin typeface="Calibri" panose="020F0502020204030204" pitchFamily="34" charset="0"/>
              </a:rPr>
              <a:t>L2300_20 (7)</a:t>
            </a:r>
            <a:endParaRPr lang="en-GB" sz="1200" b="1" dirty="0">
              <a:solidFill>
                <a:srgbClr val="FFFFFF"/>
              </a:solidFill>
              <a:latin typeface="Calibri" panose="020F0502020204030204" pitchFamily="34" charset="0"/>
            </a:endParaRPr>
          </a:p>
        </p:txBody>
      </p:sp>
      <p:sp>
        <p:nvSpPr>
          <p:cNvPr id="41" name="Oval 40"/>
          <p:cNvSpPr/>
          <p:nvPr/>
        </p:nvSpPr>
        <p:spPr>
          <a:xfrm>
            <a:off x="562102" y="1424674"/>
            <a:ext cx="2342855" cy="306048"/>
          </a:xfrm>
          <a:prstGeom prst="ellipse">
            <a:avLst/>
          </a:prstGeom>
          <a:solidFill>
            <a:srgbClr val="FFC000">
              <a:alpha val="51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200" b="1" dirty="0">
                <a:solidFill>
                  <a:srgbClr val="FFFFFF"/>
                </a:solidFill>
                <a:latin typeface="Calibri" panose="020F0502020204030204" pitchFamily="34" charset="0"/>
              </a:rPr>
              <a:t>L2300_10 (5)</a:t>
            </a:r>
            <a:endParaRPr lang="en-GB" sz="1200" b="1" dirty="0">
              <a:solidFill>
                <a:srgbClr val="FFFFFF"/>
              </a:solidFill>
              <a:latin typeface="Calibri" panose="020F0502020204030204" pitchFamily="34" charset="0"/>
            </a:endParaRPr>
          </a:p>
        </p:txBody>
      </p:sp>
      <p:sp>
        <p:nvSpPr>
          <p:cNvPr id="14" name="Oval 13"/>
          <p:cNvSpPr/>
          <p:nvPr/>
        </p:nvSpPr>
        <p:spPr>
          <a:xfrm>
            <a:off x="519449" y="2015575"/>
            <a:ext cx="3403804" cy="306048"/>
          </a:xfrm>
          <a:prstGeom prst="ellipse">
            <a:avLst/>
          </a:prstGeom>
          <a:solidFill>
            <a:srgbClr val="002060">
              <a:alpha val="51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b="1">
                <a:solidFill>
                  <a:srgbClr val="FFFFFF"/>
                </a:solidFill>
                <a:latin typeface="Calibri" panose="020F0502020204030204" pitchFamily="34" charset="0"/>
              </a:rPr>
              <a:t>L1800_15 </a:t>
            </a:r>
            <a:r>
              <a:rPr lang="en-US" sz="1400" b="1" dirty="0">
                <a:solidFill>
                  <a:srgbClr val="FFFFFF"/>
                </a:solidFill>
                <a:latin typeface="Calibri" panose="020F0502020204030204" pitchFamily="34" charset="0"/>
              </a:rPr>
              <a:t>(6)</a:t>
            </a:r>
            <a:endParaRPr lang="en-GB" sz="1400" b="1" dirty="0">
              <a:solidFill>
                <a:srgbClr val="FFFFFF"/>
              </a:solidFill>
              <a:latin typeface="Calibri" panose="020F0502020204030204" pitchFamily="34" charset="0"/>
            </a:endParaRPr>
          </a:p>
        </p:txBody>
      </p:sp>
      <p:sp>
        <p:nvSpPr>
          <p:cNvPr id="17" name="Oval 16">
            <a:extLst>
              <a:ext uri="{FF2B5EF4-FFF2-40B4-BE49-F238E27FC236}">
                <a16:creationId xmlns:a16="http://schemas.microsoft.com/office/drawing/2014/main" id="{1E5F49E0-9A62-4D7D-ABB7-EA2DB551CC0B}"/>
              </a:ext>
            </a:extLst>
          </p:cNvPr>
          <p:cNvSpPr/>
          <p:nvPr/>
        </p:nvSpPr>
        <p:spPr>
          <a:xfrm>
            <a:off x="533986" y="2631072"/>
            <a:ext cx="3954489" cy="306048"/>
          </a:xfrm>
          <a:prstGeom prst="ellipse">
            <a:avLst/>
          </a:prstGeom>
          <a:solidFill>
            <a:schemeClr val="accent3">
              <a:lumMod val="60000"/>
              <a:lumOff val="40000"/>
              <a:alpha val="51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200" b="1" dirty="0">
                <a:solidFill>
                  <a:srgbClr val="FFFFFF"/>
                </a:solidFill>
                <a:latin typeface="Calibri" panose="020F0502020204030204" pitchFamily="34" charset="0"/>
              </a:rPr>
              <a:t>L2100_5 (4)</a:t>
            </a:r>
            <a:endParaRPr lang="en-GB" sz="1200" b="1" dirty="0">
              <a:solidFill>
                <a:srgbClr val="FFFFFF"/>
              </a:solidFill>
              <a:latin typeface="Calibri" panose="020F0502020204030204" pitchFamily="34" charset="0"/>
            </a:endParaRPr>
          </a:p>
        </p:txBody>
      </p:sp>
      <p:sp>
        <p:nvSpPr>
          <p:cNvPr id="19" name="Oval 18">
            <a:extLst>
              <a:ext uri="{FF2B5EF4-FFF2-40B4-BE49-F238E27FC236}">
                <a16:creationId xmlns:a16="http://schemas.microsoft.com/office/drawing/2014/main" id="{BB8D6A92-7990-4F71-9D0B-C567E49E4383}"/>
              </a:ext>
            </a:extLst>
          </p:cNvPr>
          <p:cNvSpPr/>
          <p:nvPr/>
        </p:nvSpPr>
        <p:spPr>
          <a:xfrm>
            <a:off x="562102" y="3293843"/>
            <a:ext cx="4817445" cy="428625"/>
          </a:xfrm>
          <a:prstGeom prst="ellipse">
            <a:avLst/>
          </a:prstGeom>
          <a:solidFill>
            <a:srgbClr val="00B050">
              <a:alpha val="51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200" b="1" dirty="0">
                <a:solidFill>
                  <a:srgbClr val="FFFFFF"/>
                </a:solidFill>
                <a:latin typeface="Calibri" panose="020F0502020204030204" pitchFamily="34" charset="0"/>
              </a:rPr>
              <a:t>L900_5 (3)</a:t>
            </a:r>
            <a:endParaRPr lang="en-GB" sz="1200" b="1" dirty="0">
              <a:solidFill>
                <a:srgbClr val="FFFFFF"/>
              </a:solidFill>
              <a:latin typeface="Calibri" panose="020F0502020204030204" pitchFamily="34" charset="0"/>
            </a:endParaRPr>
          </a:p>
        </p:txBody>
      </p:sp>
      <p:sp>
        <p:nvSpPr>
          <p:cNvPr id="3" name="TextBox 2">
            <a:extLst>
              <a:ext uri="{FF2B5EF4-FFF2-40B4-BE49-F238E27FC236}">
                <a16:creationId xmlns:a16="http://schemas.microsoft.com/office/drawing/2014/main" id="{DA0AB9F4-D8F0-410E-AFFE-3EFBB6D0CCA1}"/>
              </a:ext>
            </a:extLst>
          </p:cNvPr>
          <p:cNvSpPr txBox="1"/>
          <p:nvPr/>
        </p:nvSpPr>
        <p:spPr>
          <a:xfrm>
            <a:off x="5379508" y="285429"/>
            <a:ext cx="3478306" cy="3970318"/>
          </a:xfrm>
          <a:prstGeom prst="rect">
            <a:avLst/>
          </a:prstGeom>
          <a:noFill/>
        </p:spPr>
        <p:txBody>
          <a:bodyPr wrap="square" rtlCol="0">
            <a:spAutoFit/>
          </a:bodyPr>
          <a:lstStyle/>
          <a:p>
            <a:pPr marL="285750" indent="-285750">
              <a:buFont typeface="Arial" panose="020B0604020202020204" pitchFamily="34" charset="0"/>
              <a:buChar char="•"/>
            </a:pPr>
            <a:r>
              <a:rPr lang="en-US" sz="1400" dirty="0">
                <a:latin typeface="Calibri" panose="020F0502020204030204" pitchFamily="34" charset="0"/>
              </a:rPr>
              <a:t>Service bearer differentiation can be applied for GBR and Non GBR layer.</a:t>
            </a:r>
          </a:p>
          <a:p>
            <a:pPr marL="285750" indent="-285750">
              <a:buFont typeface="Arial" panose="020B0604020202020204" pitchFamily="34" charset="0"/>
              <a:buChar char="•"/>
            </a:pPr>
            <a:r>
              <a:rPr lang="en-US" sz="1400" dirty="0">
                <a:latin typeface="Calibri" panose="020F0502020204030204" pitchFamily="34" charset="0"/>
              </a:rPr>
              <a:t>Specific layer is prioritized handling GBR service, in the other hand other layers are specify for Non GBR traffic in order to maintain non GBR cell throughput services</a:t>
            </a:r>
          </a:p>
          <a:p>
            <a:pPr marL="285750" indent="-285750">
              <a:buFont typeface="Arial" panose="020B0604020202020204" pitchFamily="34" charset="0"/>
              <a:buChar char="•"/>
            </a:pPr>
            <a:r>
              <a:rPr lang="en-US" sz="1400" dirty="0">
                <a:latin typeface="Calibri" panose="020F0502020204030204" pitchFamily="34" charset="0"/>
              </a:rPr>
              <a:t>L900 with wider coverage and limited 5 MHz bandwidth is more priority handling GBR service</a:t>
            </a:r>
          </a:p>
          <a:p>
            <a:pPr marL="285750" indent="-285750">
              <a:buFont typeface="Arial" panose="020B0604020202020204" pitchFamily="34" charset="0"/>
              <a:buChar char="•"/>
            </a:pPr>
            <a:r>
              <a:rPr lang="en-US" sz="1400" dirty="0">
                <a:latin typeface="Calibri" panose="020F0502020204030204" pitchFamily="34" charset="0"/>
              </a:rPr>
              <a:t>L2100 can be the 2</a:t>
            </a:r>
            <a:r>
              <a:rPr lang="en-US" sz="1400" baseline="30000" dirty="0">
                <a:latin typeface="Calibri" panose="020F0502020204030204" pitchFamily="34" charset="0"/>
              </a:rPr>
              <a:t>nd</a:t>
            </a:r>
            <a:r>
              <a:rPr lang="en-US" sz="1400" dirty="0">
                <a:latin typeface="Calibri" panose="020F0502020204030204" pitchFamily="34" charset="0"/>
              </a:rPr>
              <a:t> GBR service handler  If there is no </a:t>
            </a:r>
            <a:r>
              <a:rPr lang="en-US" sz="1400" dirty="0" err="1">
                <a:latin typeface="Calibri" panose="020F0502020204030204" pitchFamily="34" charset="0"/>
              </a:rPr>
              <a:t>colo</a:t>
            </a:r>
            <a:r>
              <a:rPr lang="en-US" sz="1400" dirty="0">
                <a:latin typeface="Calibri" panose="020F0502020204030204" pitchFamily="34" charset="0"/>
              </a:rPr>
              <a:t> L900.</a:t>
            </a:r>
          </a:p>
          <a:p>
            <a:pPr marL="285750" indent="-285750">
              <a:buFont typeface="Arial" panose="020B0604020202020204" pitchFamily="34" charset="0"/>
              <a:buChar char="•"/>
            </a:pPr>
            <a:r>
              <a:rPr lang="en-US" sz="1400" dirty="0">
                <a:latin typeface="Calibri" panose="020F0502020204030204" pitchFamily="34" charset="0"/>
              </a:rPr>
              <a:t>L1800 &amp; L2300 are focused handling non GBR traffic capacity</a:t>
            </a:r>
          </a:p>
          <a:p>
            <a:pPr marL="285750" indent="-285750">
              <a:buFont typeface="Arial" panose="020B0604020202020204" pitchFamily="34" charset="0"/>
              <a:buChar char="•"/>
            </a:pPr>
            <a:r>
              <a:rPr lang="en-US" sz="1400" dirty="0">
                <a:latin typeface="Calibri" panose="020F0502020204030204" pitchFamily="34" charset="0"/>
              </a:rPr>
              <a:t>This differentiation is using Service Base Hand Over features. LTE1127 Service based mobility trigger</a:t>
            </a:r>
          </a:p>
          <a:p>
            <a:pPr marL="285750" indent="-285750">
              <a:buFont typeface="Arial" panose="020B0604020202020204" pitchFamily="34" charset="0"/>
              <a:buChar char="•"/>
            </a:pPr>
            <a:endParaRPr lang="en-GB" sz="1400" dirty="0">
              <a:latin typeface="Calibri" panose="020F0502020204030204" pitchFamily="34" charset="0"/>
            </a:endParaRPr>
          </a:p>
        </p:txBody>
      </p:sp>
      <p:sp>
        <p:nvSpPr>
          <p:cNvPr id="8" name="TextBox 7">
            <a:extLst>
              <a:ext uri="{FF2B5EF4-FFF2-40B4-BE49-F238E27FC236}">
                <a16:creationId xmlns:a16="http://schemas.microsoft.com/office/drawing/2014/main" id="{63E1AFC7-BD28-44D3-AFD0-AE0FCA81FAC8}"/>
              </a:ext>
            </a:extLst>
          </p:cNvPr>
          <p:cNvSpPr txBox="1"/>
          <p:nvPr/>
        </p:nvSpPr>
        <p:spPr>
          <a:xfrm>
            <a:off x="3541725" y="3369655"/>
            <a:ext cx="635559" cy="276999"/>
          </a:xfrm>
          <a:prstGeom prst="rect">
            <a:avLst/>
          </a:prstGeom>
          <a:noFill/>
        </p:spPr>
        <p:txBody>
          <a:bodyPr wrap="none" rtlCol="0">
            <a:spAutoFit/>
          </a:bodyPr>
          <a:lstStyle/>
          <a:p>
            <a:r>
              <a:rPr lang="en-US" sz="1200" dirty="0">
                <a:solidFill>
                  <a:srgbClr val="C00000"/>
                </a:solidFill>
                <a:latin typeface="Calibri" panose="020F0502020204030204" pitchFamily="34" charset="0"/>
              </a:rPr>
              <a:t>1</a:t>
            </a:r>
            <a:r>
              <a:rPr lang="en-US" sz="1200" baseline="30000" dirty="0">
                <a:solidFill>
                  <a:srgbClr val="C00000"/>
                </a:solidFill>
                <a:latin typeface="Calibri" panose="020F0502020204030204" pitchFamily="34" charset="0"/>
              </a:rPr>
              <a:t>st</a:t>
            </a:r>
            <a:r>
              <a:rPr lang="en-US" sz="1200" dirty="0">
                <a:solidFill>
                  <a:srgbClr val="C00000"/>
                </a:solidFill>
                <a:latin typeface="Calibri" panose="020F0502020204030204" pitchFamily="34" charset="0"/>
              </a:rPr>
              <a:t> GBR</a:t>
            </a:r>
            <a:endParaRPr lang="en-GB" sz="1200" dirty="0">
              <a:solidFill>
                <a:srgbClr val="C00000"/>
              </a:solidFill>
              <a:latin typeface="Calibri" panose="020F0502020204030204" pitchFamily="34" charset="0"/>
            </a:endParaRPr>
          </a:p>
        </p:txBody>
      </p:sp>
      <p:sp>
        <p:nvSpPr>
          <p:cNvPr id="21" name="TextBox 20">
            <a:extLst>
              <a:ext uri="{FF2B5EF4-FFF2-40B4-BE49-F238E27FC236}">
                <a16:creationId xmlns:a16="http://schemas.microsoft.com/office/drawing/2014/main" id="{16D67964-B619-4404-A6A6-F7A974046EF0}"/>
              </a:ext>
            </a:extLst>
          </p:cNvPr>
          <p:cNvSpPr txBox="1"/>
          <p:nvPr/>
        </p:nvSpPr>
        <p:spPr>
          <a:xfrm>
            <a:off x="3467059" y="2640037"/>
            <a:ext cx="671979" cy="276999"/>
          </a:xfrm>
          <a:prstGeom prst="rect">
            <a:avLst/>
          </a:prstGeom>
          <a:noFill/>
        </p:spPr>
        <p:txBody>
          <a:bodyPr wrap="none" rtlCol="0">
            <a:spAutoFit/>
          </a:bodyPr>
          <a:lstStyle/>
          <a:p>
            <a:r>
              <a:rPr lang="en-US" sz="1200" dirty="0">
                <a:solidFill>
                  <a:srgbClr val="C00000"/>
                </a:solidFill>
                <a:latin typeface="Calibri" panose="020F0502020204030204" pitchFamily="34" charset="0"/>
              </a:rPr>
              <a:t>2</a:t>
            </a:r>
            <a:r>
              <a:rPr lang="en-US" sz="1200" baseline="30000" dirty="0">
                <a:solidFill>
                  <a:srgbClr val="C00000"/>
                </a:solidFill>
                <a:latin typeface="Calibri" panose="020F0502020204030204" pitchFamily="34" charset="0"/>
              </a:rPr>
              <a:t>nd</a:t>
            </a:r>
            <a:r>
              <a:rPr lang="en-US" sz="1200" dirty="0">
                <a:solidFill>
                  <a:srgbClr val="C00000"/>
                </a:solidFill>
                <a:latin typeface="Calibri" panose="020F0502020204030204" pitchFamily="34" charset="0"/>
              </a:rPr>
              <a:t> GBR</a:t>
            </a:r>
            <a:endParaRPr lang="en-GB" sz="1200" dirty="0">
              <a:solidFill>
                <a:srgbClr val="C00000"/>
              </a:solidFill>
              <a:latin typeface="Calibri" panose="020F0502020204030204" pitchFamily="34" charset="0"/>
            </a:endParaRPr>
          </a:p>
        </p:txBody>
      </p:sp>
      <p:sp>
        <p:nvSpPr>
          <p:cNvPr id="31" name="TextBox 30">
            <a:extLst>
              <a:ext uri="{FF2B5EF4-FFF2-40B4-BE49-F238E27FC236}">
                <a16:creationId xmlns:a16="http://schemas.microsoft.com/office/drawing/2014/main" id="{943E7B32-CC67-4632-B124-4C5EAE78D001}"/>
              </a:ext>
            </a:extLst>
          </p:cNvPr>
          <p:cNvSpPr txBox="1"/>
          <p:nvPr/>
        </p:nvSpPr>
        <p:spPr>
          <a:xfrm>
            <a:off x="619890" y="1446343"/>
            <a:ext cx="745717" cy="276999"/>
          </a:xfrm>
          <a:prstGeom prst="rect">
            <a:avLst/>
          </a:prstGeom>
          <a:noFill/>
        </p:spPr>
        <p:txBody>
          <a:bodyPr wrap="none" rtlCol="0">
            <a:spAutoFit/>
          </a:bodyPr>
          <a:lstStyle/>
          <a:p>
            <a:r>
              <a:rPr lang="en-US" sz="1200" dirty="0">
                <a:solidFill>
                  <a:srgbClr val="C00000"/>
                </a:solidFill>
                <a:latin typeface="Calibri" panose="020F0502020204030204" pitchFamily="34" charset="0"/>
              </a:rPr>
              <a:t>Non GBR</a:t>
            </a:r>
            <a:endParaRPr lang="en-GB" sz="1200" dirty="0">
              <a:solidFill>
                <a:srgbClr val="C00000"/>
              </a:solidFill>
              <a:latin typeface="Calibri" panose="020F0502020204030204" pitchFamily="34" charset="0"/>
            </a:endParaRPr>
          </a:p>
        </p:txBody>
      </p:sp>
      <p:sp>
        <p:nvSpPr>
          <p:cNvPr id="32" name="TextBox 31">
            <a:extLst>
              <a:ext uri="{FF2B5EF4-FFF2-40B4-BE49-F238E27FC236}">
                <a16:creationId xmlns:a16="http://schemas.microsoft.com/office/drawing/2014/main" id="{073C9CEE-6B6D-492B-A86A-AFD3D71F2A52}"/>
              </a:ext>
            </a:extLst>
          </p:cNvPr>
          <p:cNvSpPr txBox="1"/>
          <p:nvPr/>
        </p:nvSpPr>
        <p:spPr>
          <a:xfrm>
            <a:off x="619891" y="871420"/>
            <a:ext cx="745717" cy="276999"/>
          </a:xfrm>
          <a:prstGeom prst="rect">
            <a:avLst/>
          </a:prstGeom>
          <a:noFill/>
        </p:spPr>
        <p:txBody>
          <a:bodyPr wrap="none" rtlCol="0">
            <a:spAutoFit/>
          </a:bodyPr>
          <a:lstStyle/>
          <a:p>
            <a:r>
              <a:rPr lang="en-US" sz="1200" dirty="0">
                <a:solidFill>
                  <a:srgbClr val="C00000"/>
                </a:solidFill>
                <a:latin typeface="Calibri" panose="020F0502020204030204" pitchFamily="34" charset="0"/>
              </a:rPr>
              <a:t>Non GBR</a:t>
            </a:r>
            <a:endParaRPr lang="en-GB" sz="1200" dirty="0">
              <a:solidFill>
                <a:srgbClr val="C00000"/>
              </a:solidFill>
              <a:latin typeface="Calibri" panose="020F0502020204030204" pitchFamily="34" charset="0"/>
            </a:endParaRPr>
          </a:p>
        </p:txBody>
      </p:sp>
      <p:sp>
        <p:nvSpPr>
          <p:cNvPr id="33" name="TextBox 32">
            <a:extLst>
              <a:ext uri="{FF2B5EF4-FFF2-40B4-BE49-F238E27FC236}">
                <a16:creationId xmlns:a16="http://schemas.microsoft.com/office/drawing/2014/main" id="{C083A8DC-3BAC-4771-8C60-DF11B84A1112}"/>
              </a:ext>
            </a:extLst>
          </p:cNvPr>
          <p:cNvSpPr txBox="1"/>
          <p:nvPr/>
        </p:nvSpPr>
        <p:spPr>
          <a:xfrm>
            <a:off x="682643" y="2030879"/>
            <a:ext cx="745717" cy="276999"/>
          </a:xfrm>
          <a:prstGeom prst="rect">
            <a:avLst/>
          </a:prstGeom>
          <a:noFill/>
        </p:spPr>
        <p:txBody>
          <a:bodyPr wrap="none" rtlCol="0">
            <a:spAutoFit/>
          </a:bodyPr>
          <a:lstStyle/>
          <a:p>
            <a:r>
              <a:rPr lang="en-US" sz="1200" dirty="0">
                <a:solidFill>
                  <a:srgbClr val="C00000"/>
                </a:solidFill>
                <a:latin typeface="Calibri" panose="020F0502020204030204" pitchFamily="34" charset="0"/>
              </a:rPr>
              <a:t>Non GBR</a:t>
            </a:r>
            <a:endParaRPr lang="en-GB" sz="1200" dirty="0">
              <a:solidFill>
                <a:srgbClr val="C00000"/>
              </a:solidFill>
              <a:latin typeface="Calibri" panose="020F0502020204030204" pitchFamily="34" charset="0"/>
            </a:endParaRPr>
          </a:p>
        </p:txBody>
      </p:sp>
      <p:sp>
        <p:nvSpPr>
          <p:cNvPr id="34" name="TextBox 33">
            <a:extLst>
              <a:ext uri="{FF2B5EF4-FFF2-40B4-BE49-F238E27FC236}">
                <a16:creationId xmlns:a16="http://schemas.microsoft.com/office/drawing/2014/main" id="{500C5166-B3AF-40CD-9FCD-882BF7AE9EC3}"/>
              </a:ext>
            </a:extLst>
          </p:cNvPr>
          <p:cNvSpPr txBox="1"/>
          <p:nvPr/>
        </p:nvSpPr>
        <p:spPr>
          <a:xfrm>
            <a:off x="640459" y="2668606"/>
            <a:ext cx="745717" cy="276999"/>
          </a:xfrm>
          <a:prstGeom prst="rect">
            <a:avLst/>
          </a:prstGeom>
          <a:noFill/>
        </p:spPr>
        <p:txBody>
          <a:bodyPr wrap="none" rtlCol="0">
            <a:spAutoFit/>
          </a:bodyPr>
          <a:lstStyle/>
          <a:p>
            <a:r>
              <a:rPr lang="en-US" sz="1200" dirty="0">
                <a:solidFill>
                  <a:srgbClr val="C00000"/>
                </a:solidFill>
                <a:latin typeface="Calibri" panose="020F0502020204030204" pitchFamily="34" charset="0"/>
              </a:rPr>
              <a:t>Non GBR</a:t>
            </a:r>
            <a:endParaRPr lang="en-GB" sz="1200" dirty="0">
              <a:solidFill>
                <a:srgbClr val="C00000"/>
              </a:solidFill>
              <a:latin typeface="Calibri" panose="020F0502020204030204" pitchFamily="34" charset="0"/>
            </a:endParaRPr>
          </a:p>
        </p:txBody>
      </p:sp>
      <p:sp>
        <p:nvSpPr>
          <p:cNvPr id="35" name="TextBox 34">
            <a:extLst>
              <a:ext uri="{FF2B5EF4-FFF2-40B4-BE49-F238E27FC236}">
                <a16:creationId xmlns:a16="http://schemas.microsoft.com/office/drawing/2014/main" id="{D345CC37-ABA6-490E-9FD9-39BB25584460}"/>
              </a:ext>
            </a:extLst>
          </p:cNvPr>
          <p:cNvSpPr txBox="1"/>
          <p:nvPr/>
        </p:nvSpPr>
        <p:spPr>
          <a:xfrm>
            <a:off x="682642" y="3384495"/>
            <a:ext cx="745717" cy="276999"/>
          </a:xfrm>
          <a:prstGeom prst="rect">
            <a:avLst/>
          </a:prstGeom>
          <a:noFill/>
        </p:spPr>
        <p:txBody>
          <a:bodyPr wrap="none" rtlCol="0">
            <a:spAutoFit/>
          </a:bodyPr>
          <a:lstStyle/>
          <a:p>
            <a:r>
              <a:rPr lang="en-US" sz="1200" dirty="0">
                <a:solidFill>
                  <a:srgbClr val="C00000"/>
                </a:solidFill>
                <a:latin typeface="Calibri" panose="020F0502020204030204" pitchFamily="34" charset="0"/>
              </a:rPr>
              <a:t>Non GBR</a:t>
            </a:r>
            <a:endParaRPr lang="en-GB" sz="1200" dirty="0">
              <a:solidFill>
                <a:srgbClr val="C00000"/>
              </a:solidFill>
              <a:latin typeface="Calibri" panose="020F0502020204030204" pitchFamily="34" charset="0"/>
            </a:endParaRPr>
          </a:p>
        </p:txBody>
      </p:sp>
    </p:spTree>
    <p:extLst>
      <p:ext uri="{BB962C8B-B14F-4D97-AF65-F5344CB8AC3E}">
        <p14:creationId xmlns:p14="http://schemas.microsoft.com/office/powerpoint/2010/main" val="257333726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CD313D77-AEAF-4BBF-90D0-1F0EFC7349D3}"/>
              </a:ext>
            </a:extLst>
          </p:cNvPr>
          <p:cNvSpPr>
            <a:spLocks noGrp="1"/>
          </p:cNvSpPr>
          <p:nvPr>
            <p:ph idx="1"/>
          </p:nvPr>
        </p:nvSpPr>
        <p:spPr/>
        <p:txBody>
          <a:bodyPr/>
          <a:lstStyle/>
          <a:p>
            <a:pPr>
              <a:buFont typeface="Wingdings" panose="05000000000000000000" pitchFamily="2" charset="2"/>
              <a:buChar char="§"/>
            </a:pPr>
            <a:r>
              <a:rPr lang="en-US" sz="2000" dirty="0">
                <a:solidFill>
                  <a:schemeClr val="tx1">
                    <a:lumMod val="50000"/>
                  </a:schemeClr>
                </a:solidFill>
                <a:latin typeface="Calibri" pitchFamily="34" charset="0"/>
              </a:rPr>
              <a:t>LTE Layering &amp; Load Balancing Principle</a:t>
            </a:r>
            <a:endParaRPr lang="en-US" sz="1500" dirty="0">
              <a:solidFill>
                <a:schemeClr val="tx1">
                  <a:lumMod val="50000"/>
                </a:schemeClr>
              </a:solidFill>
              <a:latin typeface="Calibri" pitchFamily="34" charset="0"/>
            </a:endParaRPr>
          </a:p>
          <a:p>
            <a:pPr>
              <a:buFont typeface="Wingdings" panose="05000000000000000000" pitchFamily="2" charset="2"/>
              <a:buChar char="§"/>
            </a:pPr>
            <a:r>
              <a:rPr lang="en-US" sz="2000" dirty="0">
                <a:solidFill>
                  <a:schemeClr val="tx1">
                    <a:lumMod val="50000"/>
                  </a:schemeClr>
                </a:solidFill>
                <a:latin typeface="Calibri" pitchFamily="34" charset="0"/>
              </a:rPr>
              <a:t>LTE Layering Methodology</a:t>
            </a:r>
          </a:p>
          <a:p>
            <a:pPr lvl="1">
              <a:buFont typeface="Calibri" panose="020F0502020204030204" pitchFamily="34" charset="0"/>
              <a:buChar char="⁻"/>
            </a:pPr>
            <a:r>
              <a:rPr lang="en-US" sz="1500" dirty="0">
                <a:solidFill>
                  <a:schemeClr val="tx1">
                    <a:lumMod val="50000"/>
                  </a:schemeClr>
                </a:solidFill>
                <a:latin typeface="Calibri" pitchFamily="34" charset="0"/>
              </a:rPr>
              <a:t>Spectrum Bandwidth</a:t>
            </a:r>
          </a:p>
          <a:p>
            <a:pPr lvl="1">
              <a:buFont typeface="Calibri" panose="020F0502020204030204" pitchFamily="34" charset="0"/>
              <a:buChar char="⁻"/>
            </a:pPr>
            <a:r>
              <a:rPr lang="en-US" sz="1500" dirty="0">
                <a:solidFill>
                  <a:schemeClr val="tx1">
                    <a:lumMod val="50000"/>
                  </a:schemeClr>
                </a:solidFill>
                <a:latin typeface="Calibri" pitchFamily="34" charset="0"/>
              </a:rPr>
              <a:t>Layer Coverage</a:t>
            </a:r>
          </a:p>
          <a:p>
            <a:pPr lvl="1">
              <a:buFont typeface="Calibri" panose="020F0502020204030204" pitchFamily="34" charset="0"/>
              <a:buChar char="⁻"/>
            </a:pPr>
            <a:r>
              <a:rPr lang="en-US" sz="1500" dirty="0">
                <a:solidFill>
                  <a:schemeClr val="tx1">
                    <a:lumMod val="50000"/>
                  </a:schemeClr>
                </a:solidFill>
                <a:latin typeface="Calibri" pitchFamily="34" charset="0"/>
              </a:rPr>
              <a:t>UE Capability</a:t>
            </a:r>
          </a:p>
          <a:p>
            <a:pPr lvl="1">
              <a:buFont typeface="Calibri" panose="020F0502020204030204" pitchFamily="34" charset="0"/>
              <a:buChar char="⁻"/>
            </a:pPr>
            <a:r>
              <a:rPr lang="en-US" sz="1500" dirty="0">
                <a:solidFill>
                  <a:schemeClr val="tx1">
                    <a:lumMod val="50000"/>
                  </a:schemeClr>
                </a:solidFill>
                <a:latin typeface="Calibri" pitchFamily="34" charset="0"/>
              </a:rPr>
              <a:t>Service Bearer Segregation</a:t>
            </a:r>
          </a:p>
          <a:p>
            <a:pPr>
              <a:buFont typeface="Wingdings" panose="05000000000000000000" pitchFamily="2" charset="2"/>
              <a:buChar char="§"/>
            </a:pPr>
            <a:r>
              <a:rPr lang="en-US" sz="2000" dirty="0">
                <a:solidFill>
                  <a:schemeClr val="tx1">
                    <a:lumMod val="50000"/>
                  </a:schemeClr>
                </a:solidFill>
                <a:highlight>
                  <a:srgbClr val="FFFFCC"/>
                </a:highlight>
                <a:latin typeface="Calibri" pitchFamily="34" charset="0"/>
              </a:rPr>
              <a:t>LTE Layering Parameter Setting</a:t>
            </a:r>
          </a:p>
          <a:p>
            <a:pPr lvl="1">
              <a:buFont typeface="Calibri" panose="020F0502020204030204" pitchFamily="34" charset="0"/>
              <a:buChar char="⁻"/>
            </a:pPr>
            <a:r>
              <a:rPr lang="en-US" sz="1500" dirty="0">
                <a:solidFill>
                  <a:schemeClr val="tx1">
                    <a:lumMod val="50000"/>
                  </a:schemeClr>
                </a:solidFill>
                <a:latin typeface="Calibri" pitchFamily="34" charset="0"/>
              </a:rPr>
              <a:t>Idle Mode</a:t>
            </a:r>
          </a:p>
          <a:p>
            <a:pPr lvl="1">
              <a:buFont typeface="Calibri" panose="020F0502020204030204" pitchFamily="34" charset="0"/>
              <a:buChar char="⁻"/>
            </a:pPr>
            <a:r>
              <a:rPr lang="en-US" sz="1500" dirty="0">
                <a:solidFill>
                  <a:schemeClr val="tx1">
                    <a:lumMod val="50000"/>
                  </a:schemeClr>
                </a:solidFill>
                <a:latin typeface="Calibri" pitchFamily="34" charset="0"/>
              </a:rPr>
              <a:t>Connected Mode</a:t>
            </a:r>
            <a:endParaRPr lang="en-GB" sz="1500" dirty="0">
              <a:solidFill>
                <a:schemeClr val="tx1">
                  <a:lumMod val="50000"/>
                </a:schemeClr>
              </a:solidFill>
              <a:latin typeface="Calibri" pitchFamily="34" charset="0"/>
            </a:endParaRPr>
          </a:p>
        </p:txBody>
      </p:sp>
      <p:sp>
        <p:nvSpPr>
          <p:cNvPr id="110594" name="Rectangle 2"/>
          <p:cNvSpPr>
            <a:spLocks noGrp="1" noChangeArrowheads="1"/>
          </p:cNvSpPr>
          <p:nvPr>
            <p:ph type="title"/>
          </p:nvPr>
        </p:nvSpPr>
        <p:spPr/>
        <p:txBody>
          <a:bodyPr/>
          <a:lstStyle/>
          <a:p>
            <a:r>
              <a:rPr lang="en-US" sz="2800" dirty="0">
                <a:latin typeface="Calibri" pitchFamily="34" charset="0"/>
              </a:rPr>
              <a:t>CONTENT</a:t>
            </a:r>
            <a:br>
              <a:rPr lang="de-DE" sz="2800" dirty="0">
                <a:latin typeface="Calibri" pitchFamily="34" charset="0"/>
              </a:rPr>
            </a:br>
            <a:endParaRPr lang="de-DE" sz="2800" dirty="0">
              <a:solidFill>
                <a:srgbClr val="7030A0"/>
              </a:solidFill>
              <a:latin typeface="Calibri" pitchFamily="34" charset="0"/>
            </a:endParaRPr>
          </a:p>
        </p:txBody>
      </p:sp>
    </p:spTree>
    <p:extLst>
      <p:ext uri="{BB962C8B-B14F-4D97-AF65-F5344CB8AC3E}">
        <p14:creationId xmlns:p14="http://schemas.microsoft.com/office/powerpoint/2010/main" val="322475372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Rectangle 2"/>
          <p:cNvSpPr>
            <a:spLocks noGrp="1" noChangeArrowheads="1"/>
          </p:cNvSpPr>
          <p:nvPr>
            <p:ph type="title"/>
          </p:nvPr>
        </p:nvSpPr>
        <p:spPr>
          <a:xfrm>
            <a:off x="407110" y="148774"/>
            <a:ext cx="8229600" cy="448733"/>
          </a:xfrm>
        </p:spPr>
        <p:txBody>
          <a:bodyPr/>
          <a:lstStyle/>
          <a:p>
            <a:r>
              <a:rPr lang="en-US" sz="2800" dirty="0">
                <a:latin typeface="Calibri" pitchFamily="34" charset="0"/>
              </a:rPr>
              <a:t>Layering Parameter Setting</a:t>
            </a:r>
            <a:br>
              <a:rPr lang="de-DE" sz="2800" dirty="0">
                <a:latin typeface="Calibri" pitchFamily="34" charset="0"/>
              </a:rPr>
            </a:br>
            <a:endParaRPr lang="de-DE" sz="2800" dirty="0">
              <a:solidFill>
                <a:srgbClr val="7030A0"/>
              </a:solidFill>
              <a:latin typeface="Calibri" pitchFamily="34" charset="0"/>
            </a:endParaRPr>
          </a:p>
        </p:txBody>
      </p:sp>
      <p:sp>
        <p:nvSpPr>
          <p:cNvPr id="7" name="Rounded Rectangle 6"/>
          <p:cNvSpPr/>
          <p:nvPr/>
        </p:nvSpPr>
        <p:spPr>
          <a:xfrm>
            <a:off x="584199" y="1758457"/>
            <a:ext cx="7451671" cy="406400"/>
          </a:xfrm>
          <a:prstGeom prst="roundRect">
            <a:avLst/>
          </a:prstGeom>
          <a:solidFill>
            <a:srgbClr val="00206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r>
              <a:rPr lang="en-US" b="1" dirty="0">
                <a:solidFill>
                  <a:srgbClr val="FFFFFF"/>
                </a:solidFill>
                <a:latin typeface="Calibri" pitchFamily="34" charset="0"/>
              </a:rPr>
              <a:t>	IDLE MODE LAYERING STRATEGY</a:t>
            </a:r>
          </a:p>
        </p:txBody>
      </p:sp>
      <p:sp>
        <p:nvSpPr>
          <p:cNvPr id="13" name="Oval 12"/>
          <p:cNvSpPr/>
          <p:nvPr/>
        </p:nvSpPr>
        <p:spPr>
          <a:xfrm>
            <a:off x="668866" y="1792324"/>
            <a:ext cx="330776" cy="338666"/>
          </a:xfrm>
          <a:prstGeom prst="ellipse">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b="1" dirty="0">
                <a:solidFill>
                  <a:srgbClr val="002060"/>
                </a:solidFill>
                <a:latin typeface="Calibri" pitchFamily="34" charset="0"/>
              </a:rPr>
              <a:t>1</a:t>
            </a:r>
          </a:p>
        </p:txBody>
      </p:sp>
      <p:sp>
        <p:nvSpPr>
          <p:cNvPr id="18" name="Rounded Rectangle 17"/>
          <p:cNvSpPr/>
          <p:nvPr/>
        </p:nvSpPr>
        <p:spPr>
          <a:xfrm>
            <a:off x="584199" y="2274915"/>
            <a:ext cx="7451671" cy="406400"/>
          </a:xfrm>
          <a:prstGeom prst="roundRect">
            <a:avLst/>
          </a:prstGeom>
          <a:solidFill>
            <a:schemeClr val="bg1">
              <a:lumMod val="6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r>
              <a:rPr lang="en-US" b="1" dirty="0">
                <a:solidFill>
                  <a:srgbClr val="FFFFFF"/>
                </a:solidFill>
                <a:latin typeface="Calibri" pitchFamily="34" charset="0"/>
              </a:rPr>
              <a:t>	CONNECTED MODE LAYERING STRATEGY</a:t>
            </a:r>
          </a:p>
        </p:txBody>
      </p:sp>
      <p:sp>
        <p:nvSpPr>
          <p:cNvPr id="19" name="Oval 18"/>
          <p:cNvSpPr/>
          <p:nvPr/>
        </p:nvSpPr>
        <p:spPr>
          <a:xfrm>
            <a:off x="668866" y="2308782"/>
            <a:ext cx="330776" cy="338666"/>
          </a:xfrm>
          <a:prstGeom prst="ellipse">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b="1" dirty="0">
                <a:solidFill>
                  <a:srgbClr val="002060"/>
                </a:solidFill>
                <a:latin typeface="Calibri" pitchFamily="34" charset="0"/>
              </a:rPr>
              <a:t>2</a:t>
            </a:r>
          </a:p>
        </p:txBody>
      </p:sp>
    </p:spTree>
    <p:extLst>
      <p:ext uri="{BB962C8B-B14F-4D97-AF65-F5344CB8AC3E}">
        <p14:creationId xmlns:p14="http://schemas.microsoft.com/office/powerpoint/2010/main" val="271991448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ounded Rectangle 14"/>
          <p:cNvSpPr/>
          <p:nvPr/>
        </p:nvSpPr>
        <p:spPr>
          <a:xfrm>
            <a:off x="255373" y="3993604"/>
            <a:ext cx="8682681" cy="776104"/>
          </a:xfrm>
          <a:prstGeom prst="roundRect">
            <a:avLst/>
          </a:prstGeom>
          <a:solidFill>
            <a:schemeClr val="accent3">
              <a:lumMod val="20000"/>
              <a:lumOff val="8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47" name="Rounded Rectangle 46"/>
          <p:cNvSpPr/>
          <p:nvPr/>
        </p:nvSpPr>
        <p:spPr>
          <a:xfrm>
            <a:off x="255373" y="2652882"/>
            <a:ext cx="8682681" cy="1232277"/>
          </a:xfrm>
          <a:prstGeom prst="roundRect">
            <a:avLst/>
          </a:prstGeom>
          <a:solidFill>
            <a:srgbClr val="CCFF99"/>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48" name="Rounded Rectangle 47"/>
          <p:cNvSpPr/>
          <p:nvPr/>
        </p:nvSpPr>
        <p:spPr>
          <a:xfrm>
            <a:off x="417514" y="2747411"/>
            <a:ext cx="6432956" cy="1083185"/>
          </a:xfrm>
          <a:prstGeom prst="roundRect">
            <a:avLst/>
          </a:prstGeom>
          <a:solidFill>
            <a:srgbClr val="00B050"/>
          </a:solidFill>
          <a:ln>
            <a:noFill/>
          </a:ln>
          <a:effectLst/>
        </p:spPr>
        <p:style>
          <a:lnRef idx="1">
            <a:schemeClr val="accent1"/>
          </a:lnRef>
          <a:fillRef idx="3">
            <a:schemeClr val="accent1"/>
          </a:fillRef>
          <a:effectRef idx="2">
            <a:schemeClr val="accent1"/>
          </a:effectRef>
          <a:fontRef idx="minor">
            <a:schemeClr val="lt1"/>
          </a:fontRef>
        </p:style>
        <p:txBody>
          <a:bodyPr rtlCol="0" anchor="t"/>
          <a:lstStyle/>
          <a:p>
            <a:r>
              <a:rPr lang="en-US" sz="1400" dirty="0">
                <a:latin typeface="Calibri" panose="020F0502020204030204" pitchFamily="34" charset="0"/>
              </a:rPr>
              <a:t>U2100 F1  is prioritized layer for PS redirection or PS Handover</a:t>
            </a:r>
          </a:p>
          <a:p>
            <a:r>
              <a:rPr lang="en-US" sz="1400" dirty="0">
                <a:latin typeface="Calibri" panose="020F0502020204030204" pitchFamily="34" charset="0"/>
              </a:rPr>
              <a:t>U2100 F2 is prioritized for CSFB</a:t>
            </a:r>
          </a:p>
          <a:p>
            <a:r>
              <a:rPr lang="en-US" sz="1400" dirty="0">
                <a:latin typeface="Calibri" panose="020F0502020204030204" pitchFamily="34" charset="0"/>
              </a:rPr>
              <a:t>U900 is less priority layer for CSFB and redirection. All layer activate reselection from and to LTE, Smart LTE layering is enable at cell with LTE overlay coverage</a:t>
            </a:r>
            <a:endParaRPr lang="en-GB" sz="1400" dirty="0">
              <a:latin typeface="Calibri" panose="020F0502020204030204" pitchFamily="34" charset="0"/>
            </a:endParaRPr>
          </a:p>
        </p:txBody>
      </p:sp>
      <p:sp>
        <p:nvSpPr>
          <p:cNvPr id="10" name="Rounded Rectangle 9"/>
          <p:cNvSpPr/>
          <p:nvPr/>
        </p:nvSpPr>
        <p:spPr>
          <a:xfrm>
            <a:off x="255373" y="577799"/>
            <a:ext cx="8682681" cy="2004750"/>
          </a:xfrm>
          <a:prstGeom prst="roundRect">
            <a:avLst/>
          </a:prstGeom>
          <a:solidFill>
            <a:srgbClr val="CCFF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dirty="0"/>
          </a:p>
        </p:txBody>
      </p:sp>
      <p:sp>
        <p:nvSpPr>
          <p:cNvPr id="110594" name="Rectangle 2"/>
          <p:cNvSpPr>
            <a:spLocks noGrp="1" noChangeArrowheads="1"/>
          </p:cNvSpPr>
          <p:nvPr>
            <p:ph type="title"/>
          </p:nvPr>
        </p:nvSpPr>
        <p:spPr>
          <a:xfrm>
            <a:off x="417513" y="61063"/>
            <a:ext cx="8229600" cy="448733"/>
          </a:xfrm>
        </p:spPr>
        <p:txBody>
          <a:bodyPr/>
          <a:lstStyle/>
          <a:p>
            <a:r>
              <a:rPr lang="en-US" dirty="0"/>
              <a:t>RADIO NETWORK LAYER</a:t>
            </a:r>
            <a:br>
              <a:rPr lang="de-DE" dirty="0"/>
            </a:br>
            <a:endParaRPr lang="de-DE" dirty="0">
              <a:solidFill>
                <a:srgbClr val="7030A0"/>
              </a:solidFill>
            </a:endParaRPr>
          </a:p>
        </p:txBody>
      </p:sp>
      <p:sp>
        <p:nvSpPr>
          <p:cNvPr id="18" name="Oval 17"/>
          <p:cNvSpPr/>
          <p:nvPr/>
        </p:nvSpPr>
        <p:spPr>
          <a:xfrm>
            <a:off x="7012608" y="691133"/>
            <a:ext cx="1735574" cy="306048"/>
          </a:xfrm>
          <a:prstGeom prst="ellipse">
            <a:avLst/>
          </a:prstGeom>
          <a:solidFill>
            <a:srgbClr val="002060">
              <a:alpha val="51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b="1" dirty="0">
                <a:solidFill>
                  <a:srgbClr val="FFFFFF"/>
                </a:solidFill>
                <a:latin typeface="Calibri" panose="020F0502020204030204" pitchFamily="34" charset="0"/>
              </a:rPr>
              <a:t>L2300_20 (7)</a:t>
            </a:r>
            <a:endParaRPr lang="en-GB" sz="1400" b="1" dirty="0">
              <a:solidFill>
                <a:srgbClr val="FFFFFF"/>
              </a:solidFill>
              <a:latin typeface="Calibri" panose="020F0502020204030204" pitchFamily="34" charset="0"/>
            </a:endParaRPr>
          </a:p>
        </p:txBody>
      </p:sp>
      <p:sp>
        <p:nvSpPr>
          <p:cNvPr id="41" name="Oval 40"/>
          <p:cNvSpPr/>
          <p:nvPr/>
        </p:nvSpPr>
        <p:spPr>
          <a:xfrm>
            <a:off x="7040725" y="1072797"/>
            <a:ext cx="1735574" cy="306048"/>
          </a:xfrm>
          <a:prstGeom prst="ellipse">
            <a:avLst/>
          </a:prstGeom>
          <a:solidFill>
            <a:srgbClr val="0070C0">
              <a:alpha val="51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b="1" dirty="0">
                <a:solidFill>
                  <a:srgbClr val="FFFFFF"/>
                </a:solidFill>
                <a:latin typeface="Calibri" panose="020F0502020204030204" pitchFamily="34" charset="0"/>
              </a:rPr>
              <a:t>L1800_15 (6)</a:t>
            </a:r>
            <a:endParaRPr lang="en-GB" sz="1400" b="1" dirty="0">
              <a:solidFill>
                <a:srgbClr val="FFFFFF"/>
              </a:solidFill>
              <a:latin typeface="Calibri" panose="020F0502020204030204" pitchFamily="34" charset="0"/>
            </a:endParaRPr>
          </a:p>
        </p:txBody>
      </p:sp>
      <p:sp>
        <p:nvSpPr>
          <p:cNvPr id="42" name="Oval 41"/>
          <p:cNvSpPr/>
          <p:nvPr/>
        </p:nvSpPr>
        <p:spPr>
          <a:xfrm>
            <a:off x="6911540" y="2880814"/>
            <a:ext cx="1887171" cy="411504"/>
          </a:xfrm>
          <a:prstGeom prst="ellipse">
            <a:avLst/>
          </a:prstGeom>
          <a:solidFill>
            <a:srgbClr val="00B050">
              <a:alpha val="51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600" b="1" dirty="0">
                <a:solidFill>
                  <a:srgbClr val="FFFFFF"/>
                </a:solidFill>
                <a:latin typeface="Calibri" panose="020F0502020204030204" pitchFamily="34" charset="0"/>
              </a:rPr>
              <a:t>U2100 (2)</a:t>
            </a:r>
            <a:endParaRPr lang="en-GB" sz="1600" b="1" dirty="0">
              <a:solidFill>
                <a:srgbClr val="FFFFFF"/>
              </a:solidFill>
              <a:latin typeface="Calibri" panose="020F0502020204030204" pitchFamily="34" charset="0"/>
            </a:endParaRPr>
          </a:p>
        </p:txBody>
      </p:sp>
      <p:sp>
        <p:nvSpPr>
          <p:cNvPr id="43" name="Oval 42"/>
          <p:cNvSpPr/>
          <p:nvPr/>
        </p:nvSpPr>
        <p:spPr>
          <a:xfrm>
            <a:off x="6911547" y="3473655"/>
            <a:ext cx="1887171" cy="411504"/>
          </a:xfrm>
          <a:prstGeom prst="ellipse">
            <a:avLst/>
          </a:prstGeom>
          <a:solidFill>
            <a:srgbClr val="00B050">
              <a:alpha val="51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600" b="1" dirty="0">
                <a:solidFill>
                  <a:srgbClr val="FFFFFF"/>
                </a:solidFill>
                <a:latin typeface="Calibri" panose="020F0502020204030204" pitchFamily="34" charset="0"/>
              </a:rPr>
              <a:t>U900 (1)</a:t>
            </a:r>
            <a:endParaRPr lang="en-GB" sz="1600" b="1" dirty="0">
              <a:solidFill>
                <a:srgbClr val="FFFFFF"/>
              </a:solidFill>
              <a:latin typeface="Calibri" panose="020F0502020204030204" pitchFamily="34" charset="0"/>
            </a:endParaRPr>
          </a:p>
        </p:txBody>
      </p:sp>
      <p:sp>
        <p:nvSpPr>
          <p:cNvPr id="44" name="Oval 43"/>
          <p:cNvSpPr/>
          <p:nvPr/>
        </p:nvSpPr>
        <p:spPr>
          <a:xfrm>
            <a:off x="6911547" y="4134563"/>
            <a:ext cx="1887171" cy="411504"/>
          </a:xfrm>
          <a:prstGeom prst="ellipse">
            <a:avLst/>
          </a:prstGeom>
          <a:solidFill>
            <a:schemeClr val="accent3">
              <a:lumMod val="60000"/>
              <a:lumOff val="40000"/>
              <a:alpha val="51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600" b="1" dirty="0">
                <a:solidFill>
                  <a:srgbClr val="FFFFFF"/>
                </a:solidFill>
                <a:latin typeface="Calibri" panose="020F0502020204030204" pitchFamily="34" charset="0"/>
              </a:rPr>
              <a:t>GSM (0)</a:t>
            </a:r>
            <a:endParaRPr lang="en-GB" sz="1600" b="1" dirty="0">
              <a:solidFill>
                <a:srgbClr val="FFFFFF"/>
              </a:solidFill>
              <a:latin typeface="Calibri" panose="020F0502020204030204" pitchFamily="34" charset="0"/>
            </a:endParaRPr>
          </a:p>
        </p:txBody>
      </p:sp>
      <p:sp>
        <p:nvSpPr>
          <p:cNvPr id="46" name="Rounded Rectangle 45"/>
          <p:cNvSpPr/>
          <p:nvPr/>
        </p:nvSpPr>
        <p:spPr>
          <a:xfrm>
            <a:off x="417512" y="700214"/>
            <a:ext cx="6432957" cy="1779375"/>
          </a:xfrm>
          <a:prstGeom prst="roundRect">
            <a:avLst/>
          </a:prstGeom>
          <a:solidFill>
            <a:srgbClr val="6600CC"/>
          </a:solidFill>
          <a:ln>
            <a:noFill/>
          </a:ln>
          <a:effectLst/>
        </p:spPr>
        <p:style>
          <a:lnRef idx="1">
            <a:schemeClr val="accent1"/>
          </a:lnRef>
          <a:fillRef idx="3">
            <a:schemeClr val="accent1"/>
          </a:fillRef>
          <a:effectRef idx="2">
            <a:schemeClr val="accent1"/>
          </a:effectRef>
          <a:fontRef idx="minor">
            <a:schemeClr val="lt1"/>
          </a:fontRef>
        </p:style>
        <p:txBody>
          <a:bodyPr rtlCol="0" anchor="t"/>
          <a:lstStyle/>
          <a:p>
            <a:r>
              <a:rPr lang="en-US" sz="1400" dirty="0">
                <a:latin typeface="Calibri" panose="020F0502020204030204" pitchFamily="34" charset="0"/>
              </a:rPr>
              <a:t>TDD - L2300  20 MHz reserved highest priority in Layering for capacity issue.</a:t>
            </a:r>
          </a:p>
          <a:p>
            <a:r>
              <a:rPr lang="en-US" sz="1400" dirty="0">
                <a:latin typeface="Calibri" panose="020F0502020204030204" pitchFamily="34" charset="0"/>
              </a:rPr>
              <a:t>FDD - L1800 15 TDD - L2300 10 MHz set as 2</a:t>
            </a:r>
            <a:r>
              <a:rPr lang="en-US" sz="1400" baseline="30000" dirty="0">
                <a:latin typeface="Calibri" panose="020F0502020204030204" pitchFamily="34" charset="0"/>
              </a:rPr>
              <a:t>nd</a:t>
            </a:r>
            <a:r>
              <a:rPr lang="en-US" sz="1400" dirty="0">
                <a:latin typeface="Calibri" panose="020F0502020204030204" pitchFamily="34" charset="0"/>
              </a:rPr>
              <a:t> priority layering </a:t>
            </a:r>
          </a:p>
          <a:p>
            <a:r>
              <a:rPr lang="en-US" sz="1400" dirty="0">
                <a:latin typeface="Calibri" panose="020F0502020204030204" pitchFamily="34" charset="0"/>
              </a:rPr>
              <a:t>TDD - L2300 10 MHz reserved  3</a:t>
            </a:r>
            <a:r>
              <a:rPr lang="en-US" sz="1400" baseline="30000" dirty="0">
                <a:latin typeface="Calibri" panose="020F0502020204030204" pitchFamily="34" charset="0"/>
              </a:rPr>
              <a:t>rd</a:t>
            </a:r>
            <a:r>
              <a:rPr lang="en-US" sz="1400" dirty="0">
                <a:latin typeface="Calibri" panose="020F0502020204030204" pitchFamily="34" charset="0"/>
              </a:rPr>
              <a:t>  priority in layering</a:t>
            </a:r>
          </a:p>
          <a:p>
            <a:r>
              <a:rPr lang="en-US" sz="1400" dirty="0">
                <a:latin typeface="Calibri" panose="020F0502020204030204" pitchFamily="34" charset="0"/>
              </a:rPr>
              <a:t>FDD - L2100 5 MHz has 4</a:t>
            </a:r>
            <a:r>
              <a:rPr lang="en-US" sz="1400" baseline="30000" dirty="0">
                <a:latin typeface="Calibri" panose="020F0502020204030204" pitchFamily="34" charset="0"/>
              </a:rPr>
              <a:t>rd</a:t>
            </a:r>
            <a:r>
              <a:rPr lang="en-US" sz="1400" dirty="0">
                <a:latin typeface="Calibri" panose="020F0502020204030204" pitchFamily="34" charset="0"/>
              </a:rPr>
              <a:t>  priority in layering since it has limited capacity </a:t>
            </a:r>
          </a:p>
          <a:p>
            <a:r>
              <a:rPr lang="en-US" sz="1400" dirty="0">
                <a:latin typeface="Calibri" panose="020F0502020204030204" pitchFamily="34" charset="0"/>
              </a:rPr>
              <a:t>FDD - L900 5 MHz has 5</a:t>
            </a:r>
            <a:r>
              <a:rPr lang="en-US" sz="1400" baseline="30000" dirty="0">
                <a:latin typeface="Calibri" panose="020F0502020204030204" pitchFamily="34" charset="0"/>
              </a:rPr>
              <a:t>rd</a:t>
            </a:r>
            <a:r>
              <a:rPr lang="en-US" sz="1400" dirty="0">
                <a:latin typeface="Calibri" panose="020F0502020204030204" pitchFamily="34" charset="0"/>
              </a:rPr>
              <a:t>  priority in layering</a:t>
            </a:r>
          </a:p>
          <a:p>
            <a:r>
              <a:rPr lang="en-US" sz="1400" dirty="0">
                <a:latin typeface="Calibri" panose="020F0502020204030204" pitchFamily="34" charset="0"/>
              </a:rPr>
              <a:t>Load balancing among layers using Idle Mode Load Balancing, Connected load balancing subject to trial</a:t>
            </a:r>
          </a:p>
        </p:txBody>
      </p:sp>
      <p:sp>
        <p:nvSpPr>
          <p:cNvPr id="14" name="Oval 13"/>
          <p:cNvSpPr/>
          <p:nvPr/>
        </p:nvSpPr>
        <p:spPr>
          <a:xfrm>
            <a:off x="7040733" y="1479260"/>
            <a:ext cx="1735574" cy="306048"/>
          </a:xfrm>
          <a:prstGeom prst="ellipse">
            <a:avLst/>
          </a:prstGeom>
          <a:solidFill>
            <a:srgbClr val="0070C0">
              <a:alpha val="51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b="1" dirty="0">
                <a:solidFill>
                  <a:srgbClr val="FFFFFF"/>
                </a:solidFill>
                <a:latin typeface="Calibri" panose="020F0502020204030204" pitchFamily="34" charset="0"/>
              </a:rPr>
              <a:t>L2300_10 (5)</a:t>
            </a:r>
            <a:endParaRPr lang="en-GB" sz="1400" b="1" dirty="0">
              <a:solidFill>
                <a:srgbClr val="FFFFFF"/>
              </a:solidFill>
              <a:latin typeface="Calibri" panose="020F0502020204030204" pitchFamily="34" charset="0"/>
            </a:endParaRPr>
          </a:p>
        </p:txBody>
      </p:sp>
      <p:sp>
        <p:nvSpPr>
          <p:cNvPr id="16" name="Rounded Rectangle 15"/>
          <p:cNvSpPr/>
          <p:nvPr/>
        </p:nvSpPr>
        <p:spPr>
          <a:xfrm>
            <a:off x="417512" y="4126283"/>
            <a:ext cx="6432956" cy="510745"/>
          </a:xfrm>
          <a:prstGeom prst="roundRect">
            <a:avLst/>
          </a:prstGeom>
          <a:solidFill>
            <a:schemeClr val="accent3">
              <a:lumMod val="60000"/>
              <a:lumOff val="4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t"/>
          <a:lstStyle/>
          <a:p>
            <a:r>
              <a:rPr lang="en-US" sz="1400" dirty="0">
                <a:latin typeface="Calibri" panose="020F0502020204030204" pitchFamily="34" charset="0"/>
              </a:rPr>
              <a:t>GSM is will handle voice traffic and encourage for traffic migration to LTE or UTRAN</a:t>
            </a:r>
            <a:endParaRPr lang="en-GB" sz="1400" dirty="0">
              <a:latin typeface="Calibri" panose="020F0502020204030204" pitchFamily="34" charset="0"/>
            </a:endParaRPr>
          </a:p>
        </p:txBody>
      </p:sp>
      <p:sp>
        <p:nvSpPr>
          <p:cNvPr id="17" name="Oval 16">
            <a:extLst>
              <a:ext uri="{FF2B5EF4-FFF2-40B4-BE49-F238E27FC236}">
                <a16:creationId xmlns:a16="http://schemas.microsoft.com/office/drawing/2014/main" id="{1E5F49E0-9A62-4D7D-ABB7-EA2DB551CC0B}"/>
              </a:ext>
            </a:extLst>
          </p:cNvPr>
          <p:cNvSpPr/>
          <p:nvPr/>
        </p:nvSpPr>
        <p:spPr>
          <a:xfrm>
            <a:off x="7075888" y="1853311"/>
            <a:ext cx="1735574" cy="306048"/>
          </a:xfrm>
          <a:prstGeom prst="ellipse">
            <a:avLst/>
          </a:prstGeom>
          <a:solidFill>
            <a:srgbClr val="0070C0">
              <a:alpha val="51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b="1" dirty="0">
                <a:solidFill>
                  <a:srgbClr val="FFFFFF"/>
                </a:solidFill>
                <a:latin typeface="Calibri" panose="020F0502020204030204" pitchFamily="34" charset="0"/>
              </a:rPr>
              <a:t>L2100_5 (4)</a:t>
            </a:r>
            <a:endParaRPr lang="en-GB" sz="1400" b="1" dirty="0">
              <a:solidFill>
                <a:srgbClr val="FFFFFF"/>
              </a:solidFill>
              <a:latin typeface="Calibri" panose="020F0502020204030204" pitchFamily="34" charset="0"/>
            </a:endParaRPr>
          </a:p>
        </p:txBody>
      </p:sp>
      <p:sp>
        <p:nvSpPr>
          <p:cNvPr id="19" name="Oval 18">
            <a:extLst>
              <a:ext uri="{FF2B5EF4-FFF2-40B4-BE49-F238E27FC236}">
                <a16:creationId xmlns:a16="http://schemas.microsoft.com/office/drawing/2014/main" id="{BB8D6A92-7990-4F71-9D0B-C567E49E4383}"/>
              </a:ext>
            </a:extLst>
          </p:cNvPr>
          <p:cNvSpPr/>
          <p:nvPr/>
        </p:nvSpPr>
        <p:spPr>
          <a:xfrm>
            <a:off x="7075888" y="2199618"/>
            <a:ext cx="1735574" cy="306048"/>
          </a:xfrm>
          <a:prstGeom prst="ellipse">
            <a:avLst/>
          </a:prstGeom>
          <a:solidFill>
            <a:srgbClr val="0070C0">
              <a:alpha val="51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b="1" dirty="0">
                <a:solidFill>
                  <a:srgbClr val="FFFFFF"/>
                </a:solidFill>
                <a:latin typeface="Calibri" panose="020F0502020204030204" pitchFamily="34" charset="0"/>
              </a:rPr>
              <a:t>L900_5 (3)</a:t>
            </a:r>
            <a:endParaRPr lang="en-GB" sz="1400" b="1" dirty="0">
              <a:solidFill>
                <a:srgbClr val="FFFFFF"/>
              </a:solidFill>
              <a:latin typeface="Calibri" panose="020F0502020204030204" pitchFamily="34" charset="0"/>
            </a:endParaRPr>
          </a:p>
        </p:txBody>
      </p:sp>
    </p:spTree>
    <p:extLst>
      <p:ext uri="{BB962C8B-B14F-4D97-AF65-F5344CB8AC3E}">
        <p14:creationId xmlns:p14="http://schemas.microsoft.com/office/powerpoint/2010/main" val="215854466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1717" y="67808"/>
            <a:ext cx="8229600" cy="311789"/>
          </a:xfrm>
        </p:spPr>
        <p:txBody>
          <a:bodyPr anchor="ctr"/>
          <a:lstStyle/>
          <a:p>
            <a:r>
              <a:rPr lang="en-US" dirty="0"/>
              <a:t>IDLE MODE STRATEGY</a:t>
            </a:r>
          </a:p>
        </p:txBody>
      </p:sp>
      <p:sp>
        <p:nvSpPr>
          <p:cNvPr id="14" name="Text Box 11"/>
          <p:cNvSpPr txBox="1">
            <a:spLocks noChangeArrowheads="1"/>
          </p:cNvSpPr>
          <p:nvPr/>
        </p:nvSpPr>
        <p:spPr bwMode="auto">
          <a:xfrm>
            <a:off x="620002" y="4422044"/>
            <a:ext cx="693150" cy="169277"/>
          </a:xfrm>
          <a:prstGeom prst="rect">
            <a:avLst/>
          </a:prstGeom>
          <a:noFill/>
          <a:ln w="9525" algn="ctr">
            <a:noFill/>
            <a:miter lim="800000"/>
            <a:headEnd/>
            <a:tailEnd/>
          </a:ln>
          <a:effectLst/>
        </p:spPr>
        <p:txBody>
          <a:bodyPr wrap="square" lIns="0" tIns="0" rIns="0" bIns="0">
            <a:spAutoFit/>
          </a:bodyPr>
          <a:lstStyle/>
          <a:p>
            <a:r>
              <a:rPr lang="de-DE" sz="1100" b="1" dirty="0">
                <a:solidFill>
                  <a:srgbClr val="FFFFFF"/>
                </a:solidFill>
              </a:rPr>
              <a:t>RAT_1</a:t>
            </a:r>
            <a:r>
              <a:rPr lang="de-DE" sz="1100" b="1" dirty="0"/>
              <a:t> </a:t>
            </a:r>
            <a:r>
              <a:rPr lang="de-DE" sz="1100" b="1" dirty="0">
                <a:solidFill>
                  <a:srgbClr val="FFFFFF"/>
                </a:solidFill>
              </a:rPr>
              <a:t>f_1</a:t>
            </a:r>
          </a:p>
        </p:txBody>
      </p:sp>
      <p:sp>
        <p:nvSpPr>
          <p:cNvPr id="23" name="Oval 22"/>
          <p:cNvSpPr/>
          <p:nvPr/>
        </p:nvSpPr>
        <p:spPr>
          <a:xfrm>
            <a:off x="1649113" y="1988520"/>
            <a:ext cx="1682955" cy="411504"/>
          </a:xfrm>
          <a:prstGeom prst="ellipse">
            <a:avLst/>
          </a:prstGeom>
          <a:solidFill>
            <a:schemeClr val="accent3">
              <a:lumMod val="75000"/>
              <a:alpha val="51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b="1" dirty="0">
                <a:solidFill>
                  <a:srgbClr val="FFFFFF"/>
                </a:solidFill>
                <a:latin typeface="Calibri" panose="020F0502020204030204" pitchFamily="34" charset="0"/>
              </a:rPr>
              <a:t>L2100_5</a:t>
            </a:r>
            <a:endParaRPr lang="en-GB" sz="1400" b="1" dirty="0">
              <a:solidFill>
                <a:srgbClr val="FFFFFF"/>
              </a:solidFill>
              <a:latin typeface="Calibri" panose="020F0502020204030204" pitchFamily="34" charset="0"/>
            </a:endParaRPr>
          </a:p>
        </p:txBody>
      </p:sp>
      <p:sp>
        <p:nvSpPr>
          <p:cNvPr id="25" name="Oval 24"/>
          <p:cNvSpPr/>
          <p:nvPr/>
        </p:nvSpPr>
        <p:spPr>
          <a:xfrm>
            <a:off x="1427742" y="3818483"/>
            <a:ext cx="1583902" cy="411504"/>
          </a:xfrm>
          <a:prstGeom prst="ellipse">
            <a:avLst/>
          </a:prstGeom>
          <a:solidFill>
            <a:srgbClr val="00B050">
              <a:alpha val="51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b="1" dirty="0">
                <a:solidFill>
                  <a:srgbClr val="FFFFFF"/>
                </a:solidFill>
                <a:latin typeface="Calibri" panose="020F0502020204030204" pitchFamily="34" charset="0"/>
              </a:rPr>
              <a:t>U2100</a:t>
            </a:r>
            <a:endParaRPr lang="en-GB" b="1" dirty="0">
              <a:solidFill>
                <a:srgbClr val="FFFFFF"/>
              </a:solidFill>
              <a:latin typeface="Calibri" panose="020F0502020204030204" pitchFamily="34" charset="0"/>
            </a:endParaRPr>
          </a:p>
        </p:txBody>
      </p:sp>
      <p:sp>
        <p:nvSpPr>
          <p:cNvPr id="13" name="Flowchart: Delay 12"/>
          <p:cNvSpPr/>
          <p:nvPr/>
        </p:nvSpPr>
        <p:spPr>
          <a:xfrm>
            <a:off x="0" y="3818483"/>
            <a:ext cx="1602377" cy="411504"/>
          </a:xfrm>
          <a:prstGeom prst="flowChartDelay">
            <a:avLst/>
          </a:prstGeom>
          <a:solidFill>
            <a:srgbClr val="00B050">
              <a:alpha val="51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b="1" dirty="0">
                <a:solidFill>
                  <a:srgbClr val="FFFFFF"/>
                </a:solidFill>
                <a:latin typeface="Calibri" panose="020F0502020204030204" pitchFamily="34" charset="0"/>
              </a:rPr>
              <a:t>U2100</a:t>
            </a:r>
            <a:endParaRPr lang="en-GB" b="1" dirty="0">
              <a:solidFill>
                <a:srgbClr val="FFFFFF"/>
              </a:solidFill>
              <a:latin typeface="Calibri" panose="020F0502020204030204" pitchFamily="34" charset="0"/>
            </a:endParaRPr>
          </a:p>
        </p:txBody>
      </p:sp>
      <p:sp>
        <p:nvSpPr>
          <p:cNvPr id="15" name="Flowchart: Delay 14"/>
          <p:cNvSpPr/>
          <p:nvPr/>
        </p:nvSpPr>
        <p:spPr>
          <a:xfrm>
            <a:off x="1" y="4344121"/>
            <a:ext cx="2904200" cy="411504"/>
          </a:xfrm>
          <a:prstGeom prst="flowChartDelay">
            <a:avLst/>
          </a:prstGeom>
          <a:solidFill>
            <a:srgbClr val="92D050">
              <a:alpha val="96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b="1" dirty="0">
                <a:solidFill>
                  <a:srgbClr val="FFFFFF"/>
                </a:solidFill>
                <a:latin typeface="Calibri" panose="020F0502020204030204" pitchFamily="34" charset="0"/>
              </a:rPr>
              <a:t>U900</a:t>
            </a:r>
            <a:endParaRPr lang="en-GB" b="1" dirty="0">
              <a:solidFill>
                <a:srgbClr val="FFFFFF"/>
              </a:solidFill>
              <a:latin typeface="Calibri" panose="020F0502020204030204" pitchFamily="34" charset="0"/>
            </a:endParaRPr>
          </a:p>
        </p:txBody>
      </p:sp>
      <p:cxnSp>
        <p:nvCxnSpPr>
          <p:cNvPr id="5" name="Straight Arrow Connector 4"/>
          <p:cNvCxnSpPr>
            <a:cxnSpLocks/>
            <a:stCxn id="122" idx="0"/>
          </p:cNvCxnSpPr>
          <p:nvPr/>
        </p:nvCxnSpPr>
        <p:spPr>
          <a:xfrm flipH="1">
            <a:off x="445083" y="1602131"/>
            <a:ext cx="39720" cy="2931271"/>
          </a:xfrm>
          <a:prstGeom prst="straightConnector1">
            <a:avLst/>
          </a:prstGeom>
          <a:ln>
            <a:solidFill>
              <a:srgbClr val="C00000"/>
            </a:solidFill>
            <a:tailEnd type="triangle"/>
          </a:ln>
        </p:spPr>
        <p:style>
          <a:lnRef idx="2">
            <a:schemeClr val="accent1"/>
          </a:lnRef>
          <a:fillRef idx="0">
            <a:schemeClr val="accent1"/>
          </a:fillRef>
          <a:effectRef idx="1">
            <a:schemeClr val="accent1"/>
          </a:effectRef>
          <a:fontRef idx="minor">
            <a:schemeClr val="tx1"/>
          </a:fontRef>
        </p:style>
      </p:cxnSp>
      <p:sp>
        <p:nvSpPr>
          <p:cNvPr id="10" name="TextBox 9"/>
          <p:cNvSpPr txBox="1"/>
          <p:nvPr/>
        </p:nvSpPr>
        <p:spPr>
          <a:xfrm>
            <a:off x="-27651" y="3453151"/>
            <a:ext cx="490840" cy="276999"/>
          </a:xfrm>
          <a:prstGeom prst="rect">
            <a:avLst/>
          </a:prstGeom>
          <a:noFill/>
        </p:spPr>
        <p:txBody>
          <a:bodyPr wrap="none" rtlCol="0">
            <a:spAutoFit/>
          </a:bodyPr>
          <a:lstStyle/>
          <a:p>
            <a:r>
              <a:rPr lang="en-US" sz="1200" dirty="0">
                <a:latin typeface="Calibri" panose="020F0502020204030204" pitchFamily="34" charset="0"/>
              </a:rPr>
              <a:t>CSFB</a:t>
            </a:r>
            <a:endParaRPr lang="en-GB" sz="1200" dirty="0">
              <a:latin typeface="Calibri" panose="020F0502020204030204" pitchFamily="34" charset="0"/>
            </a:endParaRPr>
          </a:p>
        </p:txBody>
      </p:sp>
      <p:cxnSp>
        <p:nvCxnSpPr>
          <p:cNvPr id="7" name="Elbow Connector 6"/>
          <p:cNvCxnSpPr>
            <a:cxnSpLocks/>
            <a:endCxn id="23" idx="4"/>
          </p:cNvCxnSpPr>
          <p:nvPr/>
        </p:nvCxnSpPr>
        <p:spPr>
          <a:xfrm rot="16200000" flipV="1">
            <a:off x="1716974" y="3173641"/>
            <a:ext cx="1583544" cy="36310"/>
          </a:xfrm>
          <a:prstGeom prst="bentConnector3">
            <a:avLst>
              <a:gd name="adj1" fmla="val 50000"/>
            </a:avLst>
          </a:prstGeom>
          <a:ln>
            <a:solidFill>
              <a:schemeClr val="bg1">
                <a:lumMod val="50000"/>
              </a:schemeClr>
            </a:solidFill>
            <a:prstDash val="sysDash"/>
            <a:tailEnd type="triangle"/>
          </a:ln>
        </p:spPr>
        <p:style>
          <a:lnRef idx="2">
            <a:schemeClr val="accent1"/>
          </a:lnRef>
          <a:fillRef idx="0">
            <a:schemeClr val="accent1"/>
          </a:fillRef>
          <a:effectRef idx="1">
            <a:schemeClr val="accent1"/>
          </a:effectRef>
          <a:fontRef idx="minor">
            <a:schemeClr val="tx1"/>
          </a:fontRef>
        </p:style>
      </p:cxnSp>
      <p:sp>
        <p:nvSpPr>
          <p:cNvPr id="16" name="TextBox 15"/>
          <p:cNvSpPr txBox="1"/>
          <p:nvPr/>
        </p:nvSpPr>
        <p:spPr>
          <a:xfrm>
            <a:off x="639705" y="4210880"/>
            <a:ext cx="383439" cy="276999"/>
          </a:xfrm>
          <a:prstGeom prst="rect">
            <a:avLst/>
          </a:prstGeom>
          <a:noFill/>
        </p:spPr>
        <p:txBody>
          <a:bodyPr wrap="none" rtlCol="0">
            <a:spAutoFit/>
          </a:bodyPr>
          <a:lstStyle/>
          <a:p>
            <a:pPr algn="ctr"/>
            <a:r>
              <a:rPr lang="en-US" sz="1200" dirty="0">
                <a:latin typeface="Calibri" panose="020F0502020204030204" pitchFamily="34" charset="0"/>
              </a:rPr>
              <a:t>SLL</a:t>
            </a:r>
            <a:endParaRPr lang="en-GB" sz="1200" dirty="0">
              <a:latin typeface="Calibri" panose="020F0502020204030204" pitchFamily="34" charset="0"/>
            </a:endParaRPr>
          </a:p>
        </p:txBody>
      </p:sp>
      <p:sp>
        <p:nvSpPr>
          <p:cNvPr id="36" name="Oval 35"/>
          <p:cNvSpPr/>
          <p:nvPr/>
        </p:nvSpPr>
        <p:spPr>
          <a:xfrm>
            <a:off x="2827660" y="3831265"/>
            <a:ext cx="1583902" cy="411504"/>
          </a:xfrm>
          <a:prstGeom prst="ellipse">
            <a:avLst/>
          </a:prstGeom>
          <a:solidFill>
            <a:srgbClr val="00B050">
              <a:alpha val="51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b="1" dirty="0">
                <a:solidFill>
                  <a:srgbClr val="FFFFFF"/>
                </a:solidFill>
                <a:latin typeface="Calibri" panose="020F0502020204030204" pitchFamily="34" charset="0"/>
              </a:rPr>
              <a:t>U2100</a:t>
            </a:r>
            <a:endParaRPr lang="en-GB" b="1" dirty="0">
              <a:solidFill>
                <a:srgbClr val="FFFFFF"/>
              </a:solidFill>
              <a:latin typeface="Calibri" panose="020F0502020204030204" pitchFamily="34" charset="0"/>
            </a:endParaRPr>
          </a:p>
        </p:txBody>
      </p:sp>
      <p:sp>
        <p:nvSpPr>
          <p:cNvPr id="37" name="Oval 36"/>
          <p:cNvSpPr/>
          <p:nvPr/>
        </p:nvSpPr>
        <p:spPr>
          <a:xfrm>
            <a:off x="4298277" y="3831265"/>
            <a:ext cx="1583902" cy="411504"/>
          </a:xfrm>
          <a:prstGeom prst="ellipse">
            <a:avLst/>
          </a:prstGeom>
          <a:solidFill>
            <a:srgbClr val="00B050">
              <a:alpha val="51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b="1" dirty="0">
                <a:solidFill>
                  <a:srgbClr val="FFFFFF"/>
                </a:solidFill>
                <a:latin typeface="Calibri" panose="020F0502020204030204" pitchFamily="34" charset="0"/>
              </a:rPr>
              <a:t>U2100</a:t>
            </a:r>
            <a:endParaRPr lang="en-GB" b="1" dirty="0">
              <a:solidFill>
                <a:srgbClr val="FFFFFF"/>
              </a:solidFill>
              <a:latin typeface="Calibri" panose="020F0502020204030204" pitchFamily="34" charset="0"/>
            </a:endParaRPr>
          </a:p>
        </p:txBody>
      </p:sp>
      <p:sp>
        <p:nvSpPr>
          <p:cNvPr id="38" name="Oval 37"/>
          <p:cNvSpPr/>
          <p:nvPr/>
        </p:nvSpPr>
        <p:spPr>
          <a:xfrm>
            <a:off x="2578583" y="4331339"/>
            <a:ext cx="3245567" cy="411504"/>
          </a:xfrm>
          <a:prstGeom prst="ellipse">
            <a:avLst/>
          </a:prstGeom>
          <a:solidFill>
            <a:srgbClr val="92D050">
              <a:alpha val="96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b="1" dirty="0">
                <a:solidFill>
                  <a:srgbClr val="FFFFFF"/>
                </a:solidFill>
                <a:latin typeface="Calibri" panose="020F0502020204030204" pitchFamily="34" charset="0"/>
              </a:rPr>
              <a:t>U900</a:t>
            </a:r>
            <a:endParaRPr lang="en-GB" b="1" dirty="0">
              <a:solidFill>
                <a:srgbClr val="FFFFFF"/>
              </a:solidFill>
              <a:latin typeface="Calibri" panose="020F0502020204030204" pitchFamily="34" charset="0"/>
            </a:endParaRPr>
          </a:p>
        </p:txBody>
      </p:sp>
      <p:cxnSp>
        <p:nvCxnSpPr>
          <p:cNvPr id="46" name="Straight Arrow Connector 45"/>
          <p:cNvCxnSpPr>
            <a:cxnSpLocks/>
          </p:cNvCxnSpPr>
          <p:nvPr/>
        </p:nvCxnSpPr>
        <p:spPr>
          <a:xfrm>
            <a:off x="2378693" y="2369510"/>
            <a:ext cx="0" cy="1638254"/>
          </a:xfrm>
          <a:prstGeom prst="straightConnector1">
            <a:avLst/>
          </a:prstGeom>
          <a:ln>
            <a:solidFill>
              <a:srgbClr val="C00000"/>
            </a:solidFill>
            <a:tailEnd type="triangle"/>
          </a:ln>
        </p:spPr>
        <p:style>
          <a:lnRef idx="2">
            <a:schemeClr val="accent1"/>
          </a:lnRef>
          <a:fillRef idx="0">
            <a:schemeClr val="accent1"/>
          </a:fillRef>
          <a:effectRef idx="1">
            <a:schemeClr val="accent1"/>
          </a:effectRef>
          <a:fontRef idx="minor">
            <a:schemeClr val="tx1"/>
          </a:fontRef>
        </p:style>
      </p:cxnSp>
      <p:cxnSp>
        <p:nvCxnSpPr>
          <p:cNvPr id="50" name="Elbow Connector 49"/>
          <p:cNvCxnSpPr>
            <a:cxnSpLocks/>
          </p:cNvCxnSpPr>
          <p:nvPr/>
        </p:nvCxnSpPr>
        <p:spPr>
          <a:xfrm rot="16200000" flipV="1">
            <a:off x="-700723" y="2931652"/>
            <a:ext cx="2874411" cy="275653"/>
          </a:xfrm>
          <a:prstGeom prst="bentConnector3">
            <a:avLst>
              <a:gd name="adj1" fmla="val -449"/>
            </a:avLst>
          </a:prstGeom>
          <a:ln>
            <a:solidFill>
              <a:schemeClr val="bg1">
                <a:lumMod val="50000"/>
              </a:schemeClr>
            </a:solidFill>
            <a:prstDash val="sysDash"/>
            <a:tailEnd type="triangle"/>
          </a:ln>
        </p:spPr>
        <p:style>
          <a:lnRef idx="2">
            <a:schemeClr val="accent1"/>
          </a:lnRef>
          <a:fillRef idx="0">
            <a:schemeClr val="accent1"/>
          </a:fillRef>
          <a:effectRef idx="1">
            <a:schemeClr val="accent1"/>
          </a:effectRef>
          <a:fontRef idx="minor">
            <a:schemeClr val="tx1"/>
          </a:fontRef>
        </p:style>
      </p:cxnSp>
      <p:sp>
        <p:nvSpPr>
          <p:cNvPr id="60" name="Oval 59"/>
          <p:cNvSpPr/>
          <p:nvPr/>
        </p:nvSpPr>
        <p:spPr>
          <a:xfrm>
            <a:off x="3119630" y="1994303"/>
            <a:ext cx="1580404" cy="411504"/>
          </a:xfrm>
          <a:prstGeom prst="ellipse">
            <a:avLst/>
          </a:prstGeom>
          <a:solidFill>
            <a:schemeClr val="accent3">
              <a:lumMod val="75000"/>
              <a:alpha val="51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b="1" dirty="0">
                <a:solidFill>
                  <a:srgbClr val="FFFFFF"/>
                </a:solidFill>
                <a:latin typeface="Calibri" panose="020F0502020204030204" pitchFamily="34" charset="0"/>
              </a:rPr>
              <a:t>L2100_5</a:t>
            </a:r>
            <a:endParaRPr lang="en-GB" sz="1400" b="1" dirty="0">
              <a:solidFill>
                <a:srgbClr val="FFFFFF"/>
              </a:solidFill>
              <a:latin typeface="Calibri" panose="020F0502020204030204" pitchFamily="34" charset="0"/>
            </a:endParaRPr>
          </a:p>
        </p:txBody>
      </p:sp>
      <p:sp>
        <p:nvSpPr>
          <p:cNvPr id="43" name="Oval 42"/>
          <p:cNvSpPr/>
          <p:nvPr/>
        </p:nvSpPr>
        <p:spPr>
          <a:xfrm>
            <a:off x="1271408" y="1185379"/>
            <a:ext cx="1583902" cy="411504"/>
          </a:xfrm>
          <a:prstGeom prst="ellipse">
            <a:avLst/>
          </a:prstGeom>
          <a:solidFill>
            <a:srgbClr val="002060">
              <a:alpha val="51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b="1" dirty="0">
                <a:solidFill>
                  <a:srgbClr val="FFFFFF"/>
                </a:solidFill>
                <a:latin typeface="Calibri" panose="020F0502020204030204" pitchFamily="34" charset="0"/>
              </a:rPr>
              <a:t>L1800_15</a:t>
            </a:r>
            <a:endParaRPr lang="en-GB" sz="1400" b="1" dirty="0">
              <a:solidFill>
                <a:srgbClr val="FFFFFF"/>
              </a:solidFill>
              <a:latin typeface="Calibri" panose="020F0502020204030204" pitchFamily="34" charset="0"/>
            </a:endParaRPr>
          </a:p>
        </p:txBody>
      </p:sp>
      <p:sp>
        <p:nvSpPr>
          <p:cNvPr id="44" name="Flowchart: Delay 43"/>
          <p:cNvSpPr/>
          <p:nvPr/>
        </p:nvSpPr>
        <p:spPr>
          <a:xfrm>
            <a:off x="-15617" y="1185379"/>
            <a:ext cx="1443359" cy="411504"/>
          </a:xfrm>
          <a:prstGeom prst="flowChartDelay">
            <a:avLst/>
          </a:prstGeom>
          <a:solidFill>
            <a:srgbClr val="002060">
              <a:alpha val="51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b="1" dirty="0">
                <a:solidFill>
                  <a:srgbClr val="FFFFFF"/>
                </a:solidFill>
                <a:latin typeface="Calibri" panose="020F0502020204030204" pitchFamily="34" charset="0"/>
              </a:rPr>
              <a:t>L1800_15</a:t>
            </a:r>
            <a:endParaRPr lang="en-GB" sz="1400" b="1" dirty="0">
              <a:solidFill>
                <a:srgbClr val="FFFFFF"/>
              </a:solidFill>
              <a:latin typeface="Calibri" panose="020F0502020204030204" pitchFamily="34" charset="0"/>
            </a:endParaRPr>
          </a:p>
        </p:txBody>
      </p:sp>
      <p:cxnSp>
        <p:nvCxnSpPr>
          <p:cNvPr id="48" name="Straight Arrow Connector 47"/>
          <p:cNvCxnSpPr>
            <a:cxnSpLocks/>
          </p:cNvCxnSpPr>
          <p:nvPr/>
        </p:nvCxnSpPr>
        <p:spPr>
          <a:xfrm>
            <a:off x="1111529" y="1391131"/>
            <a:ext cx="387288" cy="0"/>
          </a:xfrm>
          <a:prstGeom prst="straightConnector1">
            <a:avLst/>
          </a:prstGeom>
          <a:ln>
            <a:solidFill>
              <a:srgbClr val="00B0F0"/>
            </a:solidFill>
            <a:headEnd type="triangle"/>
            <a:tailEnd type="triangle"/>
          </a:ln>
        </p:spPr>
        <p:style>
          <a:lnRef idx="2">
            <a:schemeClr val="accent1"/>
          </a:lnRef>
          <a:fillRef idx="0">
            <a:schemeClr val="accent1"/>
          </a:fillRef>
          <a:effectRef idx="1">
            <a:schemeClr val="accent1"/>
          </a:effectRef>
          <a:fontRef idx="minor">
            <a:schemeClr val="tx1"/>
          </a:fontRef>
        </p:style>
      </p:cxnSp>
      <p:sp>
        <p:nvSpPr>
          <p:cNvPr id="52" name="Oval 51"/>
          <p:cNvSpPr/>
          <p:nvPr/>
        </p:nvSpPr>
        <p:spPr>
          <a:xfrm>
            <a:off x="5745427" y="3802012"/>
            <a:ext cx="1583902" cy="411504"/>
          </a:xfrm>
          <a:prstGeom prst="ellipse">
            <a:avLst/>
          </a:prstGeom>
          <a:solidFill>
            <a:srgbClr val="00B050">
              <a:alpha val="51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b="1" dirty="0">
                <a:solidFill>
                  <a:srgbClr val="FFFFFF"/>
                </a:solidFill>
                <a:latin typeface="Calibri" panose="020F0502020204030204" pitchFamily="34" charset="0"/>
              </a:rPr>
              <a:t>U2100</a:t>
            </a:r>
            <a:endParaRPr lang="en-GB" b="1" dirty="0">
              <a:solidFill>
                <a:srgbClr val="FFFFFF"/>
              </a:solidFill>
              <a:latin typeface="Calibri" panose="020F0502020204030204" pitchFamily="34" charset="0"/>
            </a:endParaRPr>
          </a:p>
        </p:txBody>
      </p:sp>
      <p:sp>
        <p:nvSpPr>
          <p:cNvPr id="54" name="Oval 53"/>
          <p:cNvSpPr/>
          <p:nvPr/>
        </p:nvSpPr>
        <p:spPr>
          <a:xfrm>
            <a:off x="5714803" y="4336866"/>
            <a:ext cx="3245567" cy="411504"/>
          </a:xfrm>
          <a:prstGeom prst="ellipse">
            <a:avLst/>
          </a:prstGeom>
          <a:solidFill>
            <a:srgbClr val="92D050">
              <a:alpha val="96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b="1" dirty="0">
                <a:solidFill>
                  <a:srgbClr val="FFFFFF"/>
                </a:solidFill>
                <a:latin typeface="Calibri" panose="020F0502020204030204" pitchFamily="34" charset="0"/>
              </a:rPr>
              <a:t>U900</a:t>
            </a:r>
            <a:endParaRPr lang="en-GB" b="1" dirty="0">
              <a:solidFill>
                <a:srgbClr val="FFFFFF"/>
              </a:solidFill>
              <a:latin typeface="Calibri" panose="020F0502020204030204" pitchFamily="34" charset="0"/>
            </a:endParaRPr>
          </a:p>
        </p:txBody>
      </p:sp>
      <p:sp>
        <p:nvSpPr>
          <p:cNvPr id="20" name="TextBox 19"/>
          <p:cNvSpPr txBox="1"/>
          <p:nvPr/>
        </p:nvSpPr>
        <p:spPr>
          <a:xfrm>
            <a:off x="145420" y="383172"/>
            <a:ext cx="4044377" cy="307777"/>
          </a:xfrm>
          <a:prstGeom prst="rect">
            <a:avLst/>
          </a:prstGeom>
          <a:noFill/>
        </p:spPr>
        <p:txBody>
          <a:bodyPr wrap="none" rtlCol="0">
            <a:spAutoFit/>
          </a:bodyPr>
          <a:lstStyle/>
          <a:p>
            <a:r>
              <a:rPr lang="en-US" sz="1400" dirty="0">
                <a:latin typeface="Calibri" panose="020F0502020204030204" pitchFamily="34" charset="0"/>
              </a:rPr>
              <a:t>Cell Priority Setting: L1800 (6) &gt; L2100 (4) &gt; L900 (3)  </a:t>
            </a:r>
            <a:endParaRPr lang="en-GB" sz="1400" dirty="0">
              <a:latin typeface="Calibri" panose="020F0502020204030204" pitchFamily="34" charset="0"/>
            </a:endParaRPr>
          </a:p>
        </p:txBody>
      </p:sp>
      <p:cxnSp>
        <p:nvCxnSpPr>
          <p:cNvPr id="62" name="Elbow Connector 61"/>
          <p:cNvCxnSpPr>
            <a:cxnSpLocks/>
            <a:endCxn id="44" idx="2"/>
          </p:cNvCxnSpPr>
          <p:nvPr/>
        </p:nvCxnSpPr>
        <p:spPr>
          <a:xfrm rot="16200000" flipV="1">
            <a:off x="-401904" y="2704850"/>
            <a:ext cx="2440134" cy="224200"/>
          </a:xfrm>
          <a:prstGeom prst="bentConnector3">
            <a:avLst>
              <a:gd name="adj1" fmla="val 793"/>
            </a:avLst>
          </a:prstGeom>
          <a:ln>
            <a:solidFill>
              <a:schemeClr val="bg1">
                <a:lumMod val="50000"/>
              </a:schemeClr>
            </a:solidFill>
            <a:prstDash val="sysDash"/>
            <a:tailEnd type="triangle"/>
          </a:ln>
        </p:spPr>
        <p:style>
          <a:lnRef idx="2">
            <a:schemeClr val="accent1"/>
          </a:lnRef>
          <a:fillRef idx="0">
            <a:schemeClr val="accent1"/>
          </a:fillRef>
          <a:effectRef idx="1">
            <a:schemeClr val="accent1"/>
          </a:effectRef>
          <a:fontRef idx="minor">
            <a:schemeClr val="tx1"/>
          </a:fontRef>
        </p:style>
      </p:cxnSp>
      <p:cxnSp>
        <p:nvCxnSpPr>
          <p:cNvPr id="63" name="Straight Arrow Connector 62"/>
          <p:cNvCxnSpPr>
            <a:cxnSpLocks/>
          </p:cNvCxnSpPr>
          <p:nvPr/>
        </p:nvCxnSpPr>
        <p:spPr>
          <a:xfrm flipH="1">
            <a:off x="1702844" y="1632272"/>
            <a:ext cx="15865" cy="2375492"/>
          </a:xfrm>
          <a:prstGeom prst="straightConnector1">
            <a:avLst/>
          </a:prstGeom>
          <a:ln>
            <a:solidFill>
              <a:srgbClr val="C00000"/>
            </a:solidFill>
            <a:tailEnd type="triangle"/>
          </a:ln>
        </p:spPr>
        <p:style>
          <a:lnRef idx="2">
            <a:schemeClr val="accent1"/>
          </a:lnRef>
          <a:fillRef idx="0">
            <a:schemeClr val="accent1"/>
          </a:fillRef>
          <a:effectRef idx="1">
            <a:schemeClr val="accent1"/>
          </a:effectRef>
          <a:fontRef idx="minor">
            <a:schemeClr val="tx1"/>
          </a:fontRef>
        </p:style>
      </p:cxnSp>
      <p:cxnSp>
        <p:nvCxnSpPr>
          <p:cNvPr id="66" name="Elbow Connector 65"/>
          <p:cNvCxnSpPr>
            <a:cxnSpLocks/>
          </p:cNvCxnSpPr>
          <p:nvPr/>
        </p:nvCxnSpPr>
        <p:spPr>
          <a:xfrm rot="16200000" flipV="1">
            <a:off x="805551" y="2769933"/>
            <a:ext cx="2399267" cy="279107"/>
          </a:xfrm>
          <a:prstGeom prst="bentConnector3">
            <a:avLst>
              <a:gd name="adj1" fmla="val 339"/>
            </a:avLst>
          </a:prstGeom>
          <a:ln>
            <a:solidFill>
              <a:schemeClr val="bg1">
                <a:lumMod val="50000"/>
              </a:schemeClr>
            </a:solidFill>
            <a:prstDash val="sysDash"/>
            <a:tailEnd type="triangle"/>
          </a:ln>
        </p:spPr>
        <p:style>
          <a:lnRef idx="2">
            <a:schemeClr val="accent1"/>
          </a:lnRef>
          <a:fillRef idx="0">
            <a:schemeClr val="accent1"/>
          </a:fillRef>
          <a:effectRef idx="1">
            <a:schemeClr val="accent1"/>
          </a:effectRef>
          <a:fontRef idx="minor">
            <a:schemeClr val="tx1"/>
          </a:fontRef>
        </p:style>
      </p:cxnSp>
      <p:cxnSp>
        <p:nvCxnSpPr>
          <p:cNvPr id="74" name="Elbow Connector 73"/>
          <p:cNvCxnSpPr>
            <a:cxnSpLocks/>
          </p:cNvCxnSpPr>
          <p:nvPr/>
        </p:nvCxnSpPr>
        <p:spPr>
          <a:xfrm rot="16200000" flipV="1">
            <a:off x="3029762" y="3325910"/>
            <a:ext cx="2160113" cy="247313"/>
          </a:xfrm>
          <a:prstGeom prst="bentConnector3">
            <a:avLst>
              <a:gd name="adj1" fmla="val 400"/>
            </a:avLst>
          </a:prstGeom>
          <a:ln>
            <a:solidFill>
              <a:schemeClr val="bg1">
                <a:lumMod val="50000"/>
              </a:schemeClr>
            </a:solidFill>
            <a:prstDash val="sysDash"/>
            <a:tailEnd type="triangle"/>
          </a:ln>
        </p:spPr>
        <p:style>
          <a:lnRef idx="2">
            <a:schemeClr val="accent1"/>
          </a:lnRef>
          <a:fillRef idx="0">
            <a:schemeClr val="accent1"/>
          </a:fillRef>
          <a:effectRef idx="1">
            <a:schemeClr val="accent1"/>
          </a:effectRef>
          <a:fontRef idx="minor">
            <a:schemeClr val="tx1"/>
          </a:fontRef>
        </p:style>
      </p:cxnSp>
      <p:cxnSp>
        <p:nvCxnSpPr>
          <p:cNvPr id="75" name="Straight Arrow Connector 74"/>
          <p:cNvCxnSpPr>
            <a:cxnSpLocks/>
          </p:cNvCxnSpPr>
          <p:nvPr/>
        </p:nvCxnSpPr>
        <p:spPr>
          <a:xfrm flipH="1">
            <a:off x="3442075" y="2287557"/>
            <a:ext cx="38690" cy="2327962"/>
          </a:xfrm>
          <a:prstGeom prst="straightConnector1">
            <a:avLst/>
          </a:prstGeom>
          <a:ln>
            <a:solidFill>
              <a:srgbClr val="C00000"/>
            </a:solidFill>
            <a:tailEnd type="triangle"/>
          </a:ln>
        </p:spPr>
        <p:style>
          <a:lnRef idx="2">
            <a:schemeClr val="accent1"/>
          </a:lnRef>
          <a:fillRef idx="0">
            <a:schemeClr val="accent1"/>
          </a:fillRef>
          <a:effectRef idx="1">
            <a:schemeClr val="accent1"/>
          </a:effectRef>
          <a:fontRef idx="minor">
            <a:schemeClr val="tx1"/>
          </a:fontRef>
        </p:style>
      </p:cxnSp>
      <p:cxnSp>
        <p:nvCxnSpPr>
          <p:cNvPr id="98" name="Straight Arrow Connector 97"/>
          <p:cNvCxnSpPr>
            <a:cxnSpLocks/>
          </p:cNvCxnSpPr>
          <p:nvPr/>
        </p:nvCxnSpPr>
        <p:spPr>
          <a:xfrm>
            <a:off x="3031517" y="2181484"/>
            <a:ext cx="387288" cy="0"/>
          </a:xfrm>
          <a:prstGeom prst="straightConnector1">
            <a:avLst/>
          </a:prstGeom>
          <a:ln>
            <a:solidFill>
              <a:srgbClr val="00B0F0"/>
            </a:solidFill>
            <a:headEnd type="triangle"/>
            <a:tailEnd type="triangle"/>
          </a:ln>
        </p:spPr>
        <p:style>
          <a:lnRef idx="2">
            <a:schemeClr val="accent1"/>
          </a:lnRef>
          <a:fillRef idx="0">
            <a:schemeClr val="accent1"/>
          </a:fillRef>
          <a:effectRef idx="1">
            <a:schemeClr val="accent1"/>
          </a:effectRef>
          <a:fontRef idx="minor">
            <a:schemeClr val="tx1"/>
          </a:fontRef>
        </p:style>
      </p:cxnSp>
      <p:sp>
        <p:nvSpPr>
          <p:cNvPr id="100" name="Curved Left Arrow 99"/>
          <p:cNvSpPr/>
          <p:nvPr/>
        </p:nvSpPr>
        <p:spPr>
          <a:xfrm>
            <a:off x="2921345" y="1479974"/>
            <a:ext cx="245188" cy="737370"/>
          </a:xfrm>
          <a:prstGeom prst="curvedLeftArrow">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400">
              <a:solidFill>
                <a:schemeClr val="tx1"/>
              </a:solidFill>
            </a:endParaRPr>
          </a:p>
        </p:txBody>
      </p:sp>
      <p:sp>
        <p:nvSpPr>
          <p:cNvPr id="103" name="Curved Left Arrow 102"/>
          <p:cNvSpPr/>
          <p:nvPr/>
        </p:nvSpPr>
        <p:spPr>
          <a:xfrm rot="10800000">
            <a:off x="1431386" y="1451208"/>
            <a:ext cx="245188" cy="737370"/>
          </a:xfrm>
          <a:prstGeom prst="curvedLeftArrow">
            <a:avLst/>
          </a:prstGeom>
          <a:solidFill>
            <a:schemeClr val="bg2">
              <a:lumMod val="60000"/>
              <a:lumOff val="4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400">
              <a:solidFill>
                <a:schemeClr val="tx1"/>
              </a:solidFill>
            </a:endParaRPr>
          </a:p>
        </p:txBody>
      </p:sp>
      <p:sp>
        <p:nvSpPr>
          <p:cNvPr id="108" name="TextBox 107"/>
          <p:cNvSpPr txBox="1"/>
          <p:nvPr/>
        </p:nvSpPr>
        <p:spPr>
          <a:xfrm>
            <a:off x="1205470" y="3081660"/>
            <a:ext cx="490840" cy="276999"/>
          </a:xfrm>
          <a:prstGeom prst="rect">
            <a:avLst/>
          </a:prstGeom>
          <a:noFill/>
        </p:spPr>
        <p:txBody>
          <a:bodyPr wrap="none" rtlCol="0">
            <a:spAutoFit/>
          </a:bodyPr>
          <a:lstStyle/>
          <a:p>
            <a:r>
              <a:rPr lang="en-US" sz="1200" dirty="0">
                <a:latin typeface="Calibri" panose="020F0502020204030204" pitchFamily="34" charset="0"/>
              </a:rPr>
              <a:t>CSFB</a:t>
            </a:r>
            <a:endParaRPr lang="en-GB" sz="1200" dirty="0">
              <a:latin typeface="Calibri" panose="020F0502020204030204" pitchFamily="34" charset="0"/>
            </a:endParaRPr>
          </a:p>
        </p:txBody>
      </p:sp>
      <p:sp>
        <p:nvSpPr>
          <p:cNvPr id="109" name="TextBox 108"/>
          <p:cNvSpPr txBox="1"/>
          <p:nvPr/>
        </p:nvSpPr>
        <p:spPr>
          <a:xfrm>
            <a:off x="1969542" y="2502353"/>
            <a:ext cx="490840" cy="261610"/>
          </a:xfrm>
          <a:prstGeom prst="rect">
            <a:avLst/>
          </a:prstGeom>
          <a:noFill/>
        </p:spPr>
        <p:txBody>
          <a:bodyPr wrap="square" rtlCol="0">
            <a:spAutoFit/>
          </a:bodyPr>
          <a:lstStyle/>
          <a:p>
            <a:r>
              <a:rPr lang="en-US" sz="1050" dirty="0">
                <a:latin typeface="Calibri" panose="020F0502020204030204" pitchFamily="34" charset="0"/>
              </a:rPr>
              <a:t>CSFB</a:t>
            </a:r>
            <a:endParaRPr lang="en-GB" sz="1050" dirty="0">
              <a:latin typeface="Calibri" panose="020F0502020204030204" pitchFamily="34" charset="0"/>
            </a:endParaRPr>
          </a:p>
        </p:txBody>
      </p:sp>
      <p:sp>
        <p:nvSpPr>
          <p:cNvPr id="110" name="TextBox 109"/>
          <p:cNvSpPr txBox="1"/>
          <p:nvPr/>
        </p:nvSpPr>
        <p:spPr>
          <a:xfrm>
            <a:off x="3400706" y="2529333"/>
            <a:ext cx="490840" cy="261610"/>
          </a:xfrm>
          <a:prstGeom prst="rect">
            <a:avLst/>
          </a:prstGeom>
          <a:noFill/>
        </p:spPr>
        <p:txBody>
          <a:bodyPr wrap="square" rtlCol="0">
            <a:spAutoFit/>
          </a:bodyPr>
          <a:lstStyle/>
          <a:p>
            <a:r>
              <a:rPr lang="en-US" sz="1050" dirty="0">
                <a:latin typeface="Calibri" panose="020F0502020204030204" pitchFamily="34" charset="0"/>
              </a:rPr>
              <a:t>CSFB</a:t>
            </a:r>
            <a:endParaRPr lang="en-GB" sz="1050" dirty="0">
              <a:latin typeface="Calibri" panose="020F0502020204030204" pitchFamily="34" charset="0"/>
            </a:endParaRPr>
          </a:p>
        </p:txBody>
      </p:sp>
      <p:sp>
        <p:nvSpPr>
          <p:cNvPr id="113" name="TextBox 112"/>
          <p:cNvSpPr txBox="1"/>
          <p:nvPr/>
        </p:nvSpPr>
        <p:spPr>
          <a:xfrm>
            <a:off x="1942580" y="3704349"/>
            <a:ext cx="383439" cy="276999"/>
          </a:xfrm>
          <a:prstGeom prst="rect">
            <a:avLst/>
          </a:prstGeom>
          <a:noFill/>
        </p:spPr>
        <p:txBody>
          <a:bodyPr wrap="none" rtlCol="0">
            <a:spAutoFit/>
          </a:bodyPr>
          <a:lstStyle/>
          <a:p>
            <a:pPr algn="ctr"/>
            <a:r>
              <a:rPr lang="en-US" sz="1200" dirty="0">
                <a:latin typeface="Calibri" panose="020F0502020204030204" pitchFamily="34" charset="0"/>
              </a:rPr>
              <a:t>SLL</a:t>
            </a:r>
            <a:endParaRPr lang="en-GB" sz="1200" dirty="0">
              <a:latin typeface="Calibri" panose="020F0502020204030204" pitchFamily="34" charset="0"/>
            </a:endParaRPr>
          </a:p>
        </p:txBody>
      </p:sp>
      <p:sp>
        <p:nvSpPr>
          <p:cNvPr id="114" name="TextBox 113"/>
          <p:cNvSpPr txBox="1"/>
          <p:nvPr/>
        </p:nvSpPr>
        <p:spPr>
          <a:xfrm>
            <a:off x="2674879" y="3706567"/>
            <a:ext cx="383439" cy="276999"/>
          </a:xfrm>
          <a:prstGeom prst="rect">
            <a:avLst/>
          </a:prstGeom>
          <a:noFill/>
        </p:spPr>
        <p:txBody>
          <a:bodyPr wrap="none" rtlCol="0">
            <a:spAutoFit/>
          </a:bodyPr>
          <a:lstStyle/>
          <a:p>
            <a:pPr algn="ctr"/>
            <a:r>
              <a:rPr lang="en-US" sz="1200" dirty="0">
                <a:latin typeface="Calibri" panose="020F0502020204030204" pitchFamily="34" charset="0"/>
              </a:rPr>
              <a:t>SLL</a:t>
            </a:r>
            <a:endParaRPr lang="en-GB" sz="1200" dirty="0">
              <a:latin typeface="Calibri" panose="020F0502020204030204" pitchFamily="34" charset="0"/>
            </a:endParaRPr>
          </a:p>
        </p:txBody>
      </p:sp>
      <p:sp>
        <p:nvSpPr>
          <p:cNvPr id="115" name="TextBox 114"/>
          <p:cNvSpPr txBox="1"/>
          <p:nvPr/>
        </p:nvSpPr>
        <p:spPr>
          <a:xfrm>
            <a:off x="4526710" y="4210880"/>
            <a:ext cx="383439" cy="276999"/>
          </a:xfrm>
          <a:prstGeom prst="rect">
            <a:avLst/>
          </a:prstGeom>
          <a:noFill/>
        </p:spPr>
        <p:txBody>
          <a:bodyPr wrap="none" rtlCol="0">
            <a:spAutoFit/>
          </a:bodyPr>
          <a:lstStyle/>
          <a:p>
            <a:pPr algn="ctr"/>
            <a:r>
              <a:rPr lang="en-US" sz="1200" dirty="0">
                <a:latin typeface="Calibri" panose="020F0502020204030204" pitchFamily="34" charset="0"/>
              </a:rPr>
              <a:t>SLL</a:t>
            </a:r>
            <a:endParaRPr lang="en-GB" sz="1200" dirty="0">
              <a:latin typeface="Calibri" panose="020F0502020204030204" pitchFamily="34" charset="0"/>
            </a:endParaRPr>
          </a:p>
        </p:txBody>
      </p:sp>
      <p:sp>
        <p:nvSpPr>
          <p:cNvPr id="118" name="TextBox 117"/>
          <p:cNvSpPr txBox="1"/>
          <p:nvPr/>
        </p:nvSpPr>
        <p:spPr>
          <a:xfrm>
            <a:off x="3162169" y="1613471"/>
            <a:ext cx="1099981" cy="338554"/>
          </a:xfrm>
          <a:prstGeom prst="rect">
            <a:avLst/>
          </a:prstGeom>
          <a:noFill/>
        </p:spPr>
        <p:txBody>
          <a:bodyPr wrap="square" rtlCol="0">
            <a:spAutoFit/>
          </a:bodyPr>
          <a:lstStyle/>
          <a:p>
            <a:r>
              <a:rPr lang="en-US" sz="800" dirty="0">
                <a:solidFill>
                  <a:schemeClr val="accent1">
                    <a:lumMod val="75000"/>
                  </a:schemeClr>
                </a:solidFill>
                <a:latin typeface="Calibri" panose="020F0502020204030204" pitchFamily="34" charset="0"/>
              </a:rPr>
              <a:t>L1800 &lt;-116 dBm</a:t>
            </a:r>
          </a:p>
          <a:p>
            <a:r>
              <a:rPr lang="en-US" sz="800" dirty="0">
                <a:solidFill>
                  <a:schemeClr val="accent1">
                    <a:lumMod val="75000"/>
                  </a:schemeClr>
                </a:solidFill>
                <a:latin typeface="Calibri" panose="020F0502020204030204" pitchFamily="34" charset="0"/>
              </a:rPr>
              <a:t>L2100&gt; -110 </a:t>
            </a:r>
            <a:r>
              <a:rPr lang="en-US" sz="800" dirty="0" err="1">
                <a:solidFill>
                  <a:schemeClr val="accent1">
                    <a:lumMod val="75000"/>
                  </a:schemeClr>
                </a:solidFill>
                <a:latin typeface="Calibri" panose="020F0502020204030204" pitchFamily="34" charset="0"/>
              </a:rPr>
              <a:t>dBm</a:t>
            </a:r>
            <a:endParaRPr lang="en-GB" sz="800" dirty="0">
              <a:solidFill>
                <a:schemeClr val="accent1">
                  <a:lumMod val="75000"/>
                </a:schemeClr>
              </a:solidFill>
              <a:latin typeface="Calibri" panose="020F0502020204030204" pitchFamily="34" charset="0"/>
            </a:endParaRPr>
          </a:p>
        </p:txBody>
      </p:sp>
      <p:sp>
        <p:nvSpPr>
          <p:cNvPr id="120" name="TextBox 119"/>
          <p:cNvSpPr txBox="1"/>
          <p:nvPr/>
        </p:nvSpPr>
        <p:spPr>
          <a:xfrm>
            <a:off x="1431385" y="1638561"/>
            <a:ext cx="1099981" cy="215444"/>
          </a:xfrm>
          <a:prstGeom prst="rect">
            <a:avLst/>
          </a:prstGeom>
          <a:noFill/>
        </p:spPr>
        <p:txBody>
          <a:bodyPr wrap="square" rtlCol="0">
            <a:spAutoFit/>
          </a:bodyPr>
          <a:lstStyle/>
          <a:p>
            <a:r>
              <a:rPr lang="en-US" sz="800" dirty="0">
                <a:solidFill>
                  <a:schemeClr val="bg1">
                    <a:lumMod val="50000"/>
                  </a:schemeClr>
                </a:solidFill>
                <a:latin typeface="Calibri" panose="020F0502020204030204" pitchFamily="34" charset="0"/>
              </a:rPr>
              <a:t>L1800 &gt;-110 </a:t>
            </a:r>
            <a:r>
              <a:rPr lang="en-US" sz="800" dirty="0" err="1">
                <a:solidFill>
                  <a:schemeClr val="bg1">
                    <a:lumMod val="50000"/>
                  </a:schemeClr>
                </a:solidFill>
                <a:latin typeface="Calibri" panose="020F0502020204030204" pitchFamily="34" charset="0"/>
              </a:rPr>
              <a:t>dBm</a:t>
            </a:r>
            <a:endParaRPr lang="en-US" sz="800" dirty="0">
              <a:solidFill>
                <a:schemeClr val="bg1">
                  <a:lumMod val="50000"/>
                </a:schemeClr>
              </a:solidFill>
              <a:latin typeface="Calibri" panose="020F0502020204030204" pitchFamily="34" charset="0"/>
            </a:endParaRPr>
          </a:p>
        </p:txBody>
      </p:sp>
      <p:sp>
        <p:nvSpPr>
          <p:cNvPr id="122" name="TextBox 121"/>
          <p:cNvSpPr txBox="1"/>
          <p:nvPr/>
        </p:nvSpPr>
        <p:spPr>
          <a:xfrm>
            <a:off x="-65188" y="1602131"/>
            <a:ext cx="1099981" cy="215444"/>
          </a:xfrm>
          <a:prstGeom prst="rect">
            <a:avLst/>
          </a:prstGeom>
          <a:noFill/>
        </p:spPr>
        <p:txBody>
          <a:bodyPr wrap="square" rtlCol="0">
            <a:spAutoFit/>
          </a:bodyPr>
          <a:lstStyle/>
          <a:p>
            <a:r>
              <a:rPr lang="en-US" sz="800" dirty="0">
                <a:solidFill>
                  <a:schemeClr val="bg2">
                    <a:lumMod val="75000"/>
                  </a:schemeClr>
                </a:solidFill>
                <a:latin typeface="Calibri" panose="020F0502020204030204" pitchFamily="34" charset="0"/>
              </a:rPr>
              <a:t>L1800 &gt;-110 </a:t>
            </a:r>
            <a:r>
              <a:rPr lang="en-US" sz="800" dirty="0" err="1">
                <a:solidFill>
                  <a:schemeClr val="bg2">
                    <a:lumMod val="75000"/>
                  </a:schemeClr>
                </a:solidFill>
                <a:latin typeface="Calibri" panose="020F0502020204030204" pitchFamily="34" charset="0"/>
              </a:rPr>
              <a:t>dBm</a:t>
            </a:r>
            <a:endParaRPr lang="en-US" sz="800" dirty="0">
              <a:solidFill>
                <a:schemeClr val="bg2">
                  <a:lumMod val="75000"/>
                </a:schemeClr>
              </a:solidFill>
              <a:latin typeface="Calibri" panose="020F0502020204030204" pitchFamily="34" charset="0"/>
            </a:endParaRPr>
          </a:p>
        </p:txBody>
      </p:sp>
      <p:sp>
        <p:nvSpPr>
          <p:cNvPr id="129" name="TextBox 128"/>
          <p:cNvSpPr txBox="1"/>
          <p:nvPr/>
        </p:nvSpPr>
        <p:spPr>
          <a:xfrm>
            <a:off x="599846" y="2239989"/>
            <a:ext cx="1099981" cy="338554"/>
          </a:xfrm>
          <a:prstGeom prst="rect">
            <a:avLst/>
          </a:prstGeom>
          <a:noFill/>
        </p:spPr>
        <p:txBody>
          <a:bodyPr wrap="square" rtlCol="0">
            <a:spAutoFit/>
          </a:bodyPr>
          <a:lstStyle/>
          <a:p>
            <a:r>
              <a:rPr lang="en-US" sz="800" dirty="0">
                <a:solidFill>
                  <a:schemeClr val="accent1">
                    <a:lumMod val="75000"/>
                  </a:schemeClr>
                </a:solidFill>
                <a:latin typeface="Calibri" panose="020F0502020204030204" pitchFamily="34" charset="0"/>
              </a:rPr>
              <a:t>L1800 &lt;-116 dBm</a:t>
            </a:r>
          </a:p>
          <a:p>
            <a:r>
              <a:rPr lang="en-US" sz="800" dirty="0">
                <a:solidFill>
                  <a:schemeClr val="accent1">
                    <a:lumMod val="75000"/>
                  </a:schemeClr>
                </a:solidFill>
                <a:latin typeface="Calibri" panose="020F0502020204030204" pitchFamily="34" charset="0"/>
              </a:rPr>
              <a:t>L900 &gt; -110 dBm</a:t>
            </a:r>
            <a:endParaRPr lang="en-GB" sz="800" dirty="0">
              <a:solidFill>
                <a:schemeClr val="accent1">
                  <a:lumMod val="75000"/>
                </a:schemeClr>
              </a:solidFill>
              <a:latin typeface="Calibri" panose="020F0502020204030204" pitchFamily="34" charset="0"/>
            </a:endParaRPr>
          </a:p>
        </p:txBody>
      </p:sp>
      <p:sp>
        <p:nvSpPr>
          <p:cNvPr id="130" name="TextBox 129"/>
          <p:cNvSpPr txBox="1"/>
          <p:nvPr/>
        </p:nvSpPr>
        <p:spPr>
          <a:xfrm>
            <a:off x="6495373" y="989333"/>
            <a:ext cx="2251899" cy="461665"/>
          </a:xfrm>
          <a:prstGeom prst="rect">
            <a:avLst/>
          </a:prstGeom>
          <a:solidFill>
            <a:srgbClr val="CCFFFF"/>
          </a:solidFill>
        </p:spPr>
        <p:txBody>
          <a:bodyPr wrap="none" rtlCol="0">
            <a:spAutoFit/>
          </a:bodyPr>
          <a:lstStyle/>
          <a:p>
            <a:r>
              <a:rPr lang="en-US" sz="1200" dirty="0">
                <a:latin typeface="Calibri" panose="020F0502020204030204" pitchFamily="34" charset="0"/>
              </a:rPr>
              <a:t>Reselection Intra Frequency</a:t>
            </a:r>
          </a:p>
          <a:p>
            <a:r>
              <a:rPr lang="en-US" sz="1200" dirty="0">
                <a:latin typeface="Calibri" panose="020F0502020204030204" pitchFamily="34" charset="0"/>
              </a:rPr>
              <a:t>Start measure = -62 dBm all layer</a:t>
            </a:r>
            <a:endParaRPr lang="en-GB" sz="1200" dirty="0">
              <a:latin typeface="Calibri" panose="020F0502020204030204" pitchFamily="34" charset="0"/>
            </a:endParaRPr>
          </a:p>
        </p:txBody>
      </p:sp>
      <p:sp>
        <p:nvSpPr>
          <p:cNvPr id="132" name="TextBox 131"/>
          <p:cNvSpPr txBox="1"/>
          <p:nvPr/>
        </p:nvSpPr>
        <p:spPr>
          <a:xfrm>
            <a:off x="6773168" y="150552"/>
            <a:ext cx="2182121" cy="461665"/>
          </a:xfrm>
          <a:prstGeom prst="rect">
            <a:avLst/>
          </a:prstGeom>
          <a:solidFill>
            <a:schemeClr val="accent4">
              <a:lumMod val="20000"/>
              <a:lumOff val="80000"/>
            </a:schemeClr>
          </a:solidFill>
        </p:spPr>
        <p:txBody>
          <a:bodyPr wrap="square" rtlCol="0">
            <a:spAutoFit/>
          </a:bodyPr>
          <a:lstStyle/>
          <a:p>
            <a:r>
              <a:rPr lang="en-US" sz="1200" dirty="0" err="1">
                <a:latin typeface="Calibri" panose="020F0502020204030204" pitchFamily="34" charset="0"/>
              </a:rPr>
              <a:t>Qrxlevmin</a:t>
            </a:r>
            <a:r>
              <a:rPr lang="en-US" sz="1200" dirty="0">
                <a:latin typeface="Calibri" panose="020F0502020204030204" pitchFamily="34" charset="0"/>
              </a:rPr>
              <a:t> = -124 </a:t>
            </a:r>
            <a:r>
              <a:rPr lang="en-US" sz="1200" dirty="0" err="1">
                <a:latin typeface="Calibri" panose="020F0502020204030204" pitchFamily="34" charset="0"/>
              </a:rPr>
              <a:t>dBm</a:t>
            </a:r>
            <a:endParaRPr lang="en-US" sz="1200" dirty="0">
              <a:latin typeface="Calibri" panose="020F0502020204030204" pitchFamily="34" charset="0"/>
            </a:endParaRPr>
          </a:p>
          <a:p>
            <a:r>
              <a:rPr lang="en-US" sz="1200" dirty="0">
                <a:latin typeface="Calibri" panose="020F0502020204030204" pitchFamily="34" charset="0"/>
              </a:rPr>
              <a:t>Applied for all LTE Layer</a:t>
            </a:r>
            <a:endParaRPr lang="en-GB" sz="1200" dirty="0">
              <a:latin typeface="Calibri" panose="020F0502020204030204" pitchFamily="34" charset="0"/>
            </a:endParaRPr>
          </a:p>
        </p:txBody>
      </p:sp>
      <p:sp>
        <p:nvSpPr>
          <p:cNvPr id="79" name="Oval 78">
            <a:extLst>
              <a:ext uri="{FF2B5EF4-FFF2-40B4-BE49-F238E27FC236}">
                <a16:creationId xmlns:a16="http://schemas.microsoft.com/office/drawing/2014/main" id="{9F62C727-1F59-4A33-AEEC-4EC269D909AC}"/>
              </a:ext>
            </a:extLst>
          </p:cNvPr>
          <p:cNvSpPr/>
          <p:nvPr/>
        </p:nvSpPr>
        <p:spPr>
          <a:xfrm>
            <a:off x="4567681" y="2800809"/>
            <a:ext cx="2398283" cy="309979"/>
          </a:xfrm>
          <a:prstGeom prst="ellipse">
            <a:avLst/>
          </a:prstGeom>
          <a:solidFill>
            <a:schemeClr val="accent2">
              <a:lumMod val="50000"/>
              <a:alpha val="51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100" b="1" dirty="0">
                <a:solidFill>
                  <a:srgbClr val="FFFFFF"/>
                </a:solidFill>
                <a:latin typeface="Calibri" panose="020F0502020204030204" pitchFamily="34" charset="0"/>
              </a:rPr>
              <a:t>L900</a:t>
            </a:r>
            <a:endParaRPr lang="en-GB" sz="1100" b="1" dirty="0">
              <a:solidFill>
                <a:srgbClr val="FFFFFF"/>
              </a:solidFill>
              <a:latin typeface="Calibri" panose="020F0502020204030204" pitchFamily="34" charset="0"/>
            </a:endParaRPr>
          </a:p>
        </p:txBody>
      </p:sp>
      <p:sp>
        <p:nvSpPr>
          <p:cNvPr id="81" name="Oval 80">
            <a:extLst>
              <a:ext uri="{FF2B5EF4-FFF2-40B4-BE49-F238E27FC236}">
                <a16:creationId xmlns:a16="http://schemas.microsoft.com/office/drawing/2014/main" id="{CA8CF317-04EF-4A6F-B322-C679D14263E2}"/>
              </a:ext>
            </a:extLst>
          </p:cNvPr>
          <p:cNvSpPr/>
          <p:nvPr/>
        </p:nvSpPr>
        <p:spPr>
          <a:xfrm>
            <a:off x="7216044" y="3802012"/>
            <a:ext cx="1583902" cy="411504"/>
          </a:xfrm>
          <a:prstGeom prst="ellipse">
            <a:avLst/>
          </a:prstGeom>
          <a:solidFill>
            <a:srgbClr val="00B050">
              <a:alpha val="51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b="1" dirty="0">
                <a:solidFill>
                  <a:srgbClr val="FFFFFF"/>
                </a:solidFill>
                <a:latin typeface="Calibri" panose="020F0502020204030204" pitchFamily="34" charset="0"/>
              </a:rPr>
              <a:t>U2100</a:t>
            </a:r>
            <a:endParaRPr lang="en-GB" b="1" dirty="0">
              <a:solidFill>
                <a:srgbClr val="FFFFFF"/>
              </a:solidFill>
              <a:latin typeface="Calibri" panose="020F0502020204030204" pitchFamily="34" charset="0"/>
            </a:endParaRPr>
          </a:p>
        </p:txBody>
      </p:sp>
      <p:sp>
        <p:nvSpPr>
          <p:cNvPr id="82" name="Oval 81">
            <a:extLst>
              <a:ext uri="{FF2B5EF4-FFF2-40B4-BE49-F238E27FC236}">
                <a16:creationId xmlns:a16="http://schemas.microsoft.com/office/drawing/2014/main" id="{99EF3782-D579-4C5B-8F9F-B23E2A4E18B3}"/>
              </a:ext>
            </a:extLst>
          </p:cNvPr>
          <p:cNvSpPr/>
          <p:nvPr/>
        </p:nvSpPr>
        <p:spPr>
          <a:xfrm>
            <a:off x="5714803" y="4336866"/>
            <a:ext cx="3245567" cy="411504"/>
          </a:xfrm>
          <a:prstGeom prst="ellipse">
            <a:avLst/>
          </a:prstGeom>
          <a:solidFill>
            <a:srgbClr val="92D050">
              <a:alpha val="96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b="1" dirty="0">
                <a:solidFill>
                  <a:srgbClr val="FFFFFF"/>
                </a:solidFill>
                <a:latin typeface="Calibri" panose="020F0502020204030204" pitchFamily="34" charset="0"/>
              </a:rPr>
              <a:t>U900</a:t>
            </a:r>
            <a:endParaRPr lang="en-GB" b="1" dirty="0">
              <a:solidFill>
                <a:srgbClr val="FFFFFF"/>
              </a:solidFill>
              <a:latin typeface="Calibri" panose="020F0502020204030204" pitchFamily="34" charset="0"/>
            </a:endParaRPr>
          </a:p>
        </p:txBody>
      </p:sp>
      <p:sp>
        <p:nvSpPr>
          <p:cNvPr id="83" name="Flowchart: Delay 82">
            <a:extLst>
              <a:ext uri="{FF2B5EF4-FFF2-40B4-BE49-F238E27FC236}">
                <a16:creationId xmlns:a16="http://schemas.microsoft.com/office/drawing/2014/main" id="{6D9F0FEE-979B-40C3-A045-7B6020489A68}"/>
              </a:ext>
            </a:extLst>
          </p:cNvPr>
          <p:cNvSpPr/>
          <p:nvPr/>
        </p:nvSpPr>
        <p:spPr>
          <a:xfrm flipH="1">
            <a:off x="6818402" y="2800809"/>
            <a:ext cx="2054812" cy="309979"/>
          </a:xfrm>
          <a:prstGeom prst="flowChartDelay">
            <a:avLst/>
          </a:prstGeom>
          <a:solidFill>
            <a:schemeClr val="accent2">
              <a:lumMod val="50000"/>
              <a:alpha val="51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100" b="1" dirty="0">
                <a:solidFill>
                  <a:srgbClr val="FFFFFF"/>
                </a:solidFill>
                <a:latin typeface="Calibri" panose="020F0502020204030204" pitchFamily="34" charset="0"/>
              </a:rPr>
              <a:t>L900</a:t>
            </a:r>
            <a:endParaRPr lang="en-GB" sz="1100" b="1" dirty="0">
              <a:solidFill>
                <a:srgbClr val="FFFFFF"/>
              </a:solidFill>
              <a:latin typeface="Calibri" panose="020F0502020204030204" pitchFamily="34" charset="0"/>
            </a:endParaRPr>
          </a:p>
        </p:txBody>
      </p:sp>
      <p:cxnSp>
        <p:nvCxnSpPr>
          <p:cNvPr id="84" name="Elbow Connector 76">
            <a:extLst>
              <a:ext uri="{FF2B5EF4-FFF2-40B4-BE49-F238E27FC236}">
                <a16:creationId xmlns:a16="http://schemas.microsoft.com/office/drawing/2014/main" id="{5DA98C35-4BC5-49D4-AE92-649E1FCDEB88}"/>
              </a:ext>
            </a:extLst>
          </p:cNvPr>
          <p:cNvCxnSpPr>
            <a:cxnSpLocks/>
          </p:cNvCxnSpPr>
          <p:nvPr/>
        </p:nvCxnSpPr>
        <p:spPr>
          <a:xfrm rot="16200000" flipV="1">
            <a:off x="5798637" y="3611188"/>
            <a:ext cx="1624764" cy="335503"/>
          </a:xfrm>
          <a:prstGeom prst="bentConnector3">
            <a:avLst>
              <a:gd name="adj1" fmla="val -594"/>
            </a:avLst>
          </a:prstGeom>
          <a:ln>
            <a:solidFill>
              <a:schemeClr val="bg1">
                <a:lumMod val="50000"/>
              </a:schemeClr>
            </a:solidFill>
            <a:prstDash val="sysDash"/>
            <a:tailEnd type="triangle"/>
          </a:ln>
        </p:spPr>
        <p:style>
          <a:lnRef idx="2">
            <a:schemeClr val="accent1"/>
          </a:lnRef>
          <a:fillRef idx="0">
            <a:schemeClr val="accent1"/>
          </a:fillRef>
          <a:effectRef idx="1">
            <a:schemeClr val="accent1"/>
          </a:effectRef>
          <a:fontRef idx="minor">
            <a:schemeClr val="tx1"/>
          </a:fontRef>
        </p:style>
      </p:cxnSp>
      <p:cxnSp>
        <p:nvCxnSpPr>
          <p:cNvPr id="85" name="Straight Arrow Connector 84">
            <a:extLst>
              <a:ext uri="{FF2B5EF4-FFF2-40B4-BE49-F238E27FC236}">
                <a16:creationId xmlns:a16="http://schemas.microsoft.com/office/drawing/2014/main" id="{8F7EE074-95F2-4D4F-B49F-835A695D758B}"/>
              </a:ext>
            </a:extLst>
          </p:cNvPr>
          <p:cNvCxnSpPr>
            <a:cxnSpLocks/>
          </p:cNvCxnSpPr>
          <p:nvPr/>
        </p:nvCxnSpPr>
        <p:spPr>
          <a:xfrm>
            <a:off x="6123299" y="3021376"/>
            <a:ext cx="0" cy="1569945"/>
          </a:xfrm>
          <a:prstGeom prst="straightConnector1">
            <a:avLst/>
          </a:prstGeom>
          <a:ln>
            <a:solidFill>
              <a:srgbClr val="C00000"/>
            </a:solidFill>
            <a:tailEnd type="triangle"/>
          </a:ln>
        </p:spPr>
        <p:style>
          <a:lnRef idx="2">
            <a:schemeClr val="accent1"/>
          </a:lnRef>
          <a:fillRef idx="0">
            <a:schemeClr val="accent1"/>
          </a:fillRef>
          <a:effectRef idx="1">
            <a:schemeClr val="accent1"/>
          </a:effectRef>
          <a:fontRef idx="minor">
            <a:schemeClr val="tx1"/>
          </a:fontRef>
        </p:style>
      </p:cxnSp>
      <p:cxnSp>
        <p:nvCxnSpPr>
          <p:cNvPr id="86" name="Elbow Connector 84">
            <a:extLst>
              <a:ext uri="{FF2B5EF4-FFF2-40B4-BE49-F238E27FC236}">
                <a16:creationId xmlns:a16="http://schemas.microsoft.com/office/drawing/2014/main" id="{73967A35-E1E6-4E3A-85C6-856841C7B8F7}"/>
              </a:ext>
            </a:extLst>
          </p:cNvPr>
          <p:cNvCxnSpPr>
            <a:cxnSpLocks/>
          </p:cNvCxnSpPr>
          <p:nvPr/>
        </p:nvCxnSpPr>
        <p:spPr>
          <a:xfrm rot="16200000" flipV="1">
            <a:off x="8000739" y="3392300"/>
            <a:ext cx="932893" cy="298037"/>
          </a:xfrm>
          <a:prstGeom prst="bentConnector3">
            <a:avLst>
              <a:gd name="adj1" fmla="val 1486"/>
            </a:avLst>
          </a:prstGeom>
          <a:ln>
            <a:solidFill>
              <a:schemeClr val="bg1">
                <a:lumMod val="50000"/>
              </a:schemeClr>
            </a:solidFill>
            <a:prstDash val="sysDash"/>
            <a:tailEnd type="triangle"/>
          </a:ln>
        </p:spPr>
        <p:style>
          <a:lnRef idx="2">
            <a:schemeClr val="accent1"/>
          </a:lnRef>
          <a:fillRef idx="0">
            <a:schemeClr val="accent1"/>
          </a:fillRef>
          <a:effectRef idx="1">
            <a:schemeClr val="accent1"/>
          </a:effectRef>
          <a:fontRef idx="minor">
            <a:schemeClr val="tx1"/>
          </a:fontRef>
        </p:style>
      </p:cxnSp>
      <p:cxnSp>
        <p:nvCxnSpPr>
          <p:cNvPr id="87" name="Straight Arrow Connector 86">
            <a:extLst>
              <a:ext uri="{FF2B5EF4-FFF2-40B4-BE49-F238E27FC236}">
                <a16:creationId xmlns:a16="http://schemas.microsoft.com/office/drawing/2014/main" id="{F0E0FC62-F3A8-4FD1-86C1-907C0F448A4F}"/>
              </a:ext>
            </a:extLst>
          </p:cNvPr>
          <p:cNvCxnSpPr>
            <a:cxnSpLocks/>
          </p:cNvCxnSpPr>
          <p:nvPr/>
        </p:nvCxnSpPr>
        <p:spPr>
          <a:xfrm flipH="1">
            <a:off x="7993413" y="3065544"/>
            <a:ext cx="9815" cy="918022"/>
          </a:xfrm>
          <a:prstGeom prst="straightConnector1">
            <a:avLst/>
          </a:prstGeom>
          <a:ln>
            <a:solidFill>
              <a:srgbClr val="C00000"/>
            </a:solidFill>
            <a:tailEnd type="triangle"/>
          </a:ln>
        </p:spPr>
        <p:style>
          <a:lnRef idx="2">
            <a:schemeClr val="accent1"/>
          </a:lnRef>
          <a:fillRef idx="0">
            <a:schemeClr val="accent1"/>
          </a:fillRef>
          <a:effectRef idx="1">
            <a:schemeClr val="accent1"/>
          </a:effectRef>
          <a:fontRef idx="minor">
            <a:schemeClr val="tx1"/>
          </a:fontRef>
        </p:style>
      </p:cxnSp>
      <p:cxnSp>
        <p:nvCxnSpPr>
          <p:cNvPr id="88" name="Straight Arrow Connector 87">
            <a:extLst>
              <a:ext uri="{FF2B5EF4-FFF2-40B4-BE49-F238E27FC236}">
                <a16:creationId xmlns:a16="http://schemas.microsoft.com/office/drawing/2014/main" id="{6C90378D-CE9D-4419-B8A6-F28FE13D9F8A}"/>
              </a:ext>
            </a:extLst>
          </p:cNvPr>
          <p:cNvCxnSpPr>
            <a:cxnSpLocks/>
          </p:cNvCxnSpPr>
          <p:nvPr/>
        </p:nvCxnSpPr>
        <p:spPr>
          <a:xfrm>
            <a:off x="6865935" y="3021376"/>
            <a:ext cx="387288" cy="0"/>
          </a:xfrm>
          <a:prstGeom prst="straightConnector1">
            <a:avLst/>
          </a:prstGeom>
          <a:ln>
            <a:solidFill>
              <a:srgbClr val="00B0F0"/>
            </a:solidFill>
            <a:headEnd type="triangle"/>
            <a:tailEnd type="triangle"/>
          </a:ln>
        </p:spPr>
        <p:style>
          <a:lnRef idx="2">
            <a:schemeClr val="accent1"/>
          </a:lnRef>
          <a:fillRef idx="0">
            <a:schemeClr val="accent1"/>
          </a:fillRef>
          <a:effectRef idx="1">
            <a:schemeClr val="accent1"/>
          </a:effectRef>
          <a:fontRef idx="minor">
            <a:schemeClr val="tx1"/>
          </a:fontRef>
        </p:style>
      </p:cxnSp>
      <p:sp>
        <p:nvSpPr>
          <p:cNvPr id="89" name="Curved Left Arrow 100">
            <a:extLst>
              <a:ext uri="{FF2B5EF4-FFF2-40B4-BE49-F238E27FC236}">
                <a16:creationId xmlns:a16="http://schemas.microsoft.com/office/drawing/2014/main" id="{937479A8-0E59-4A65-BD5A-608FAB1896E8}"/>
              </a:ext>
            </a:extLst>
          </p:cNvPr>
          <p:cNvSpPr/>
          <p:nvPr/>
        </p:nvSpPr>
        <p:spPr>
          <a:xfrm>
            <a:off x="5878111" y="2209178"/>
            <a:ext cx="245188" cy="737370"/>
          </a:xfrm>
          <a:prstGeom prst="curvedLeftArrow">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400">
              <a:solidFill>
                <a:schemeClr val="tx1"/>
              </a:solidFill>
            </a:endParaRPr>
          </a:p>
        </p:txBody>
      </p:sp>
      <p:sp>
        <p:nvSpPr>
          <p:cNvPr id="90" name="Curved Left Arrow 103">
            <a:extLst>
              <a:ext uri="{FF2B5EF4-FFF2-40B4-BE49-F238E27FC236}">
                <a16:creationId xmlns:a16="http://schemas.microsoft.com/office/drawing/2014/main" id="{612BF1D1-6F36-4CE6-96ED-2244FB0CD461}"/>
              </a:ext>
            </a:extLst>
          </p:cNvPr>
          <p:cNvSpPr/>
          <p:nvPr/>
        </p:nvSpPr>
        <p:spPr>
          <a:xfrm rot="10800000">
            <a:off x="4973265" y="2287557"/>
            <a:ext cx="245188" cy="737370"/>
          </a:xfrm>
          <a:prstGeom prst="curvedLeftArrow">
            <a:avLst/>
          </a:prstGeom>
          <a:solidFill>
            <a:schemeClr val="bg2">
              <a:lumMod val="60000"/>
              <a:lumOff val="4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400">
              <a:solidFill>
                <a:schemeClr val="tx1"/>
              </a:solidFill>
            </a:endParaRPr>
          </a:p>
        </p:txBody>
      </p:sp>
      <p:sp>
        <p:nvSpPr>
          <p:cNvPr id="91" name="TextBox 90">
            <a:extLst>
              <a:ext uri="{FF2B5EF4-FFF2-40B4-BE49-F238E27FC236}">
                <a16:creationId xmlns:a16="http://schemas.microsoft.com/office/drawing/2014/main" id="{1903F9F1-2885-48E6-90D8-D2B5A4A862C0}"/>
              </a:ext>
            </a:extLst>
          </p:cNvPr>
          <p:cNvSpPr txBox="1"/>
          <p:nvPr/>
        </p:nvSpPr>
        <p:spPr>
          <a:xfrm>
            <a:off x="5636295" y="3257379"/>
            <a:ext cx="490840" cy="261610"/>
          </a:xfrm>
          <a:prstGeom prst="rect">
            <a:avLst/>
          </a:prstGeom>
          <a:noFill/>
        </p:spPr>
        <p:txBody>
          <a:bodyPr wrap="square" rtlCol="0">
            <a:spAutoFit/>
          </a:bodyPr>
          <a:lstStyle/>
          <a:p>
            <a:r>
              <a:rPr lang="en-US" sz="1050" dirty="0">
                <a:latin typeface="Calibri" panose="020F0502020204030204" pitchFamily="34" charset="0"/>
              </a:rPr>
              <a:t>CSFB</a:t>
            </a:r>
            <a:endParaRPr lang="en-GB" sz="1050" dirty="0">
              <a:latin typeface="Calibri" panose="020F0502020204030204" pitchFamily="34" charset="0"/>
            </a:endParaRPr>
          </a:p>
        </p:txBody>
      </p:sp>
      <p:sp>
        <p:nvSpPr>
          <p:cNvPr id="92" name="TextBox 91">
            <a:extLst>
              <a:ext uri="{FF2B5EF4-FFF2-40B4-BE49-F238E27FC236}">
                <a16:creationId xmlns:a16="http://schemas.microsoft.com/office/drawing/2014/main" id="{0A2C1B1D-134E-4D06-BCF3-65546E7381BA}"/>
              </a:ext>
            </a:extLst>
          </p:cNvPr>
          <p:cNvSpPr txBox="1"/>
          <p:nvPr/>
        </p:nvSpPr>
        <p:spPr>
          <a:xfrm>
            <a:off x="7498808" y="3257379"/>
            <a:ext cx="490840" cy="261610"/>
          </a:xfrm>
          <a:prstGeom prst="rect">
            <a:avLst/>
          </a:prstGeom>
          <a:noFill/>
        </p:spPr>
        <p:txBody>
          <a:bodyPr wrap="square" rtlCol="0">
            <a:spAutoFit/>
          </a:bodyPr>
          <a:lstStyle/>
          <a:p>
            <a:r>
              <a:rPr lang="en-US" sz="1050" dirty="0">
                <a:latin typeface="Calibri" panose="020F0502020204030204" pitchFamily="34" charset="0"/>
              </a:rPr>
              <a:t>CSFB</a:t>
            </a:r>
            <a:endParaRPr lang="en-GB" sz="1050" dirty="0">
              <a:latin typeface="Calibri" panose="020F0502020204030204" pitchFamily="34" charset="0"/>
            </a:endParaRPr>
          </a:p>
        </p:txBody>
      </p:sp>
      <p:sp>
        <p:nvSpPr>
          <p:cNvPr id="93" name="TextBox 92">
            <a:extLst>
              <a:ext uri="{FF2B5EF4-FFF2-40B4-BE49-F238E27FC236}">
                <a16:creationId xmlns:a16="http://schemas.microsoft.com/office/drawing/2014/main" id="{9C5862F4-4B50-413B-B72B-BA496AB40BA6}"/>
              </a:ext>
            </a:extLst>
          </p:cNvPr>
          <p:cNvSpPr txBox="1"/>
          <p:nvPr/>
        </p:nvSpPr>
        <p:spPr>
          <a:xfrm>
            <a:off x="6503889" y="4254041"/>
            <a:ext cx="383439" cy="276999"/>
          </a:xfrm>
          <a:prstGeom prst="rect">
            <a:avLst/>
          </a:prstGeom>
          <a:noFill/>
        </p:spPr>
        <p:txBody>
          <a:bodyPr wrap="none" rtlCol="0">
            <a:spAutoFit/>
          </a:bodyPr>
          <a:lstStyle/>
          <a:p>
            <a:pPr algn="ctr"/>
            <a:r>
              <a:rPr lang="en-US" sz="1200" dirty="0">
                <a:latin typeface="Calibri" panose="020F0502020204030204" pitchFamily="34" charset="0"/>
              </a:rPr>
              <a:t>SLL</a:t>
            </a:r>
            <a:endParaRPr lang="en-GB" sz="1200" dirty="0">
              <a:latin typeface="Calibri" panose="020F0502020204030204" pitchFamily="34" charset="0"/>
            </a:endParaRPr>
          </a:p>
        </p:txBody>
      </p:sp>
      <p:sp>
        <p:nvSpPr>
          <p:cNvPr id="94" name="TextBox 93">
            <a:extLst>
              <a:ext uri="{FF2B5EF4-FFF2-40B4-BE49-F238E27FC236}">
                <a16:creationId xmlns:a16="http://schemas.microsoft.com/office/drawing/2014/main" id="{C4DACE46-0581-4F55-9559-14C762175C2A}"/>
              </a:ext>
            </a:extLst>
          </p:cNvPr>
          <p:cNvSpPr txBox="1"/>
          <p:nvPr/>
        </p:nvSpPr>
        <p:spPr>
          <a:xfrm>
            <a:off x="5714803" y="2369510"/>
            <a:ext cx="1099981" cy="338554"/>
          </a:xfrm>
          <a:prstGeom prst="rect">
            <a:avLst/>
          </a:prstGeom>
          <a:noFill/>
        </p:spPr>
        <p:txBody>
          <a:bodyPr wrap="square" rtlCol="0">
            <a:spAutoFit/>
          </a:bodyPr>
          <a:lstStyle/>
          <a:p>
            <a:r>
              <a:rPr lang="en-US" sz="800" dirty="0">
                <a:solidFill>
                  <a:schemeClr val="accent1">
                    <a:lumMod val="75000"/>
                  </a:schemeClr>
                </a:solidFill>
                <a:latin typeface="Calibri" panose="020F0502020204030204" pitchFamily="34" charset="0"/>
              </a:rPr>
              <a:t>L2100 &lt;-116 dBm</a:t>
            </a:r>
          </a:p>
          <a:p>
            <a:r>
              <a:rPr lang="en-US" sz="800" dirty="0">
                <a:solidFill>
                  <a:schemeClr val="accent1">
                    <a:lumMod val="75000"/>
                  </a:schemeClr>
                </a:solidFill>
                <a:latin typeface="Calibri" panose="020F0502020204030204" pitchFamily="34" charset="0"/>
              </a:rPr>
              <a:t>L900 &gt; -110 dBm</a:t>
            </a:r>
            <a:endParaRPr lang="en-GB" sz="800" dirty="0">
              <a:solidFill>
                <a:schemeClr val="accent1">
                  <a:lumMod val="75000"/>
                </a:schemeClr>
              </a:solidFill>
              <a:latin typeface="Calibri" panose="020F0502020204030204" pitchFamily="34" charset="0"/>
            </a:endParaRPr>
          </a:p>
        </p:txBody>
      </p:sp>
      <p:sp>
        <p:nvSpPr>
          <p:cNvPr id="95" name="TextBox 94">
            <a:extLst>
              <a:ext uri="{FF2B5EF4-FFF2-40B4-BE49-F238E27FC236}">
                <a16:creationId xmlns:a16="http://schemas.microsoft.com/office/drawing/2014/main" id="{5D9521FF-4128-482A-8FC3-7072A9401C72}"/>
              </a:ext>
            </a:extLst>
          </p:cNvPr>
          <p:cNvSpPr txBox="1"/>
          <p:nvPr/>
        </p:nvSpPr>
        <p:spPr>
          <a:xfrm>
            <a:off x="4539838" y="2416851"/>
            <a:ext cx="1295547" cy="215444"/>
          </a:xfrm>
          <a:prstGeom prst="rect">
            <a:avLst/>
          </a:prstGeom>
          <a:noFill/>
        </p:spPr>
        <p:txBody>
          <a:bodyPr wrap="square" rtlCol="0">
            <a:spAutoFit/>
          </a:bodyPr>
          <a:lstStyle/>
          <a:p>
            <a:r>
              <a:rPr lang="en-US" sz="800" dirty="0">
                <a:solidFill>
                  <a:schemeClr val="bg2">
                    <a:lumMod val="75000"/>
                  </a:schemeClr>
                </a:solidFill>
                <a:latin typeface="Calibri" panose="020F0502020204030204" pitchFamily="34" charset="0"/>
              </a:rPr>
              <a:t>L2100_10 &gt;-100 dBm</a:t>
            </a:r>
          </a:p>
        </p:txBody>
      </p:sp>
      <p:sp>
        <p:nvSpPr>
          <p:cNvPr id="96" name="TextBox 95">
            <a:extLst>
              <a:ext uri="{FF2B5EF4-FFF2-40B4-BE49-F238E27FC236}">
                <a16:creationId xmlns:a16="http://schemas.microsoft.com/office/drawing/2014/main" id="{6ED60A63-5741-4A45-81B0-852D187DADA5}"/>
              </a:ext>
            </a:extLst>
          </p:cNvPr>
          <p:cNvSpPr txBox="1"/>
          <p:nvPr/>
        </p:nvSpPr>
        <p:spPr>
          <a:xfrm>
            <a:off x="8363833" y="3730765"/>
            <a:ext cx="383439" cy="276999"/>
          </a:xfrm>
          <a:prstGeom prst="rect">
            <a:avLst/>
          </a:prstGeom>
          <a:noFill/>
        </p:spPr>
        <p:txBody>
          <a:bodyPr wrap="none" rtlCol="0">
            <a:spAutoFit/>
          </a:bodyPr>
          <a:lstStyle/>
          <a:p>
            <a:pPr algn="ctr"/>
            <a:r>
              <a:rPr lang="en-US" sz="1200" dirty="0">
                <a:latin typeface="Calibri" panose="020F0502020204030204" pitchFamily="34" charset="0"/>
              </a:rPr>
              <a:t>SLL</a:t>
            </a:r>
            <a:endParaRPr lang="en-GB" sz="1200" dirty="0">
              <a:latin typeface="Calibri" panose="020F0502020204030204" pitchFamily="34" charset="0"/>
            </a:endParaRPr>
          </a:p>
        </p:txBody>
      </p:sp>
      <p:sp>
        <p:nvSpPr>
          <p:cNvPr id="97" name="Curved Left Arrow 127">
            <a:extLst>
              <a:ext uri="{FF2B5EF4-FFF2-40B4-BE49-F238E27FC236}">
                <a16:creationId xmlns:a16="http://schemas.microsoft.com/office/drawing/2014/main" id="{DD22C065-A193-4564-B1A3-5C42EAA71CDB}"/>
              </a:ext>
            </a:extLst>
          </p:cNvPr>
          <p:cNvSpPr/>
          <p:nvPr/>
        </p:nvSpPr>
        <p:spPr>
          <a:xfrm>
            <a:off x="6815974" y="2687503"/>
            <a:ext cx="362866" cy="1800376"/>
          </a:xfrm>
          <a:prstGeom prst="curvedLeftArrow">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solidFill>
                <a:schemeClr val="tx1"/>
              </a:solidFill>
            </a:endParaRPr>
          </a:p>
        </p:txBody>
      </p:sp>
      <p:sp>
        <p:nvSpPr>
          <p:cNvPr id="99" name="TextBox 98">
            <a:extLst>
              <a:ext uri="{FF2B5EF4-FFF2-40B4-BE49-F238E27FC236}">
                <a16:creationId xmlns:a16="http://schemas.microsoft.com/office/drawing/2014/main" id="{8D167532-DF7E-4321-896E-98CD3506856F}"/>
              </a:ext>
            </a:extLst>
          </p:cNvPr>
          <p:cNvSpPr txBox="1"/>
          <p:nvPr/>
        </p:nvSpPr>
        <p:spPr>
          <a:xfrm>
            <a:off x="6612188" y="3252996"/>
            <a:ext cx="1269899" cy="400110"/>
          </a:xfrm>
          <a:prstGeom prst="rect">
            <a:avLst/>
          </a:prstGeom>
          <a:noFill/>
        </p:spPr>
        <p:txBody>
          <a:bodyPr wrap="none" rtlCol="0">
            <a:spAutoFit/>
          </a:bodyPr>
          <a:lstStyle/>
          <a:p>
            <a:r>
              <a:rPr lang="en-US" sz="1000" dirty="0">
                <a:solidFill>
                  <a:schemeClr val="accent1">
                    <a:lumMod val="75000"/>
                  </a:schemeClr>
                </a:solidFill>
                <a:latin typeface="Calibri" panose="020F0502020204030204" pitchFamily="34" charset="0"/>
              </a:rPr>
              <a:t>L21/L900 &lt;-116 dBm</a:t>
            </a:r>
          </a:p>
          <a:p>
            <a:r>
              <a:rPr lang="en-US" sz="1000" dirty="0">
                <a:solidFill>
                  <a:schemeClr val="accent1">
                    <a:lumMod val="75000"/>
                  </a:schemeClr>
                </a:solidFill>
                <a:latin typeface="Calibri" panose="020F0502020204030204" pitchFamily="34" charset="0"/>
              </a:rPr>
              <a:t>U21/900 &gt; -101 dBm</a:t>
            </a:r>
            <a:endParaRPr lang="en-GB" sz="1000" dirty="0">
              <a:solidFill>
                <a:schemeClr val="accent1">
                  <a:lumMod val="75000"/>
                </a:schemeClr>
              </a:solidFill>
              <a:latin typeface="Calibri" panose="020F0502020204030204" pitchFamily="34" charset="0"/>
            </a:endParaRPr>
          </a:p>
        </p:txBody>
      </p:sp>
      <p:sp>
        <p:nvSpPr>
          <p:cNvPr id="101" name="Curved Left Arrow 127">
            <a:extLst>
              <a:ext uri="{FF2B5EF4-FFF2-40B4-BE49-F238E27FC236}">
                <a16:creationId xmlns:a16="http://schemas.microsoft.com/office/drawing/2014/main" id="{131601C5-A486-4DA4-8A81-A5BB928153FA}"/>
              </a:ext>
            </a:extLst>
          </p:cNvPr>
          <p:cNvSpPr/>
          <p:nvPr/>
        </p:nvSpPr>
        <p:spPr>
          <a:xfrm>
            <a:off x="972989" y="1632272"/>
            <a:ext cx="362866" cy="1291806"/>
          </a:xfrm>
          <a:prstGeom prst="curvedLeftArrow">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400">
              <a:solidFill>
                <a:schemeClr val="tx1"/>
              </a:solidFill>
            </a:endParaRPr>
          </a:p>
        </p:txBody>
      </p:sp>
      <p:sp>
        <p:nvSpPr>
          <p:cNvPr id="68" name="Curved Left Arrow 103">
            <a:extLst>
              <a:ext uri="{FF2B5EF4-FFF2-40B4-BE49-F238E27FC236}">
                <a16:creationId xmlns:a16="http://schemas.microsoft.com/office/drawing/2014/main" id="{DEFC2452-B28A-43C3-B653-677AAA4A2C98}"/>
              </a:ext>
            </a:extLst>
          </p:cNvPr>
          <p:cNvSpPr/>
          <p:nvPr/>
        </p:nvSpPr>
        <p:spPr>
          <a:xfrm rot="10800000">
            <a:off x="101166" y="1962485"/>
            <a:ext cx="245188" cy="912813"/>
          </a:xfrm>
          <a:prstGeom prst="curvedLeftArrow">
            <a:avLst/>
          </a:prstGeom>
          <a:solidFill>
            <a:schemeClr val="bg2">
              <a:lumMod val="60000"/>
              <a:lumOff val="4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400">
              <a:solidFill>
                <a:schemeClr val="tx1"/>
              </a:solidFill>
            </a:endParaRPr>
          </a:p>
        </p:txBody>
      </p:sp>
      <p:sp>
        <p:nvSpPr>
          <p:cNvPr id="69" name="TextBox 68">
            <a:extLst>
              <a:ext uri="{FF2B5EF4-FFF2-40B4-BE49-F238E27FC236}">
                <a16:creationId xmlns:a16="http://schemas.microsoft.com/office/drawing/2014/main" id="{C8645EB1-4CC9-4938-8EAD-703950E5773F}"/>
              </a:ext>
            </a:extLst>
          </p:cNvPr>
          <p:cNvSpPr txBox="1"/>
          <p:nvPr/>
        </p:nvSpPr>
        <p:spPr>
          <a:xfrm>
            <a:off x="6393890" y="1656750"/>
            <a:ext cx="2700676" cy="461665"/>
          </a:xfrm>
          <a:prstGeom prst="rect">
            <a:avLst/>
          </a:prstGeom>
          <a:solidFill>
            <a:srgbClr val="FFFFCC"/>
          </a:solidFill>
        </p:spPr>
        <p:txBody>
          <a:bodyPr wrap="none" rtlCol="0">
            <a:spAutoFit/>
          </a:bodyPr>
          <a:lstStyle/>
          <a:p>
            <a:r>
              <a:rPr lang="en-US" sz="1200" dirty="0">
                <a:latin typeface="Calibri" panose="020F0502020204030204" pitchFamily="34" charset="0"/>
              </a:rPr>
              <a:t>Reselection Inter Frequency</a:t>
            </a:r>
          </a:p>
          <a:p>
            <a:r>
              <a:rPr lang="en-US" sz="1200" dirty="0">
                <a:latin typeface="Calibri" panose="020F0502020204030204" pitchFamily="34" charset="0"/>
              </a:rPr>
              <a:t>Start measure = -104 dBm L900 &amp; L2100</a:t>
            </a:r>
            <a:endParaRPr lang="en-GB" sz="1200" dirty="0">
              <a:latin typeface="Calibri" panose="020F0502020204030204" pitchFamily="34" charset="0"/>
            </a:endParaRPr>
          </a:p>
        </p:txBody>
      </p:sp>
      <p:sp>
        <p:nvSpPr>
          <p:cNvPr id="70" name="Oval 69">
            <a:extLst>
              <a:ext uri="{FF2B5EF4-FFF2-40B4-BE49-F238E27FC236}">
                <a16:creationId xmlns:a16="http://schemas.microsoft.com/office/drawing/2014/main" id="{8CF659B5-16D8-4EA1-ACB0-E6BA3619CEA2}"/>
              </a:ext>
            </a:extLst>
          </p:cNvPr>
          <p:cNvSpPr/>
          <p:nvPr/>
        </p:nvSpPr>
        <p:spPr>
          <a:xfrm>
            <a:off x="-65188" y="2795399"/>
            <a:ext cx="2420105" cy="309979"/>
          </a:xfrm>
          <a:prstGeom prst="ellipse">
            <a:avLst/>
          </a:prstGeom>
          <a:solidFill>
            <a:schemeClr val="accent2">
              <a:lumMod val="50000"/>
              <a:alpha val="51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100" b="1" dirty="0">
                <a:solidFill>
                  <a:srgbClr val="FFFFFF"/>
                </a:solidFill>
                <a:latin typeface="Calibri" panose="020F0502020204030204" pitchFamily="34" charset="0"/>
              </a:rPr>
              <a:t>L900</a:t>
            </a:r>
            <a:endParaRPr lang="en-GB" sz="1100" b="1" dirty="0">
              <a:solidFill>
                <a:srgbClr val="FFFFFF"/>
              </a:solidFill>
              <a:latin typeface="Calibri" panose="020F0502020204030204" pitchFamily="34" charset="0"/>
            </a:endParaRPr>
          </a:p>
        </p:txBody>
      </p:sp>
      <p:sp>
        <p:nvSpPr>
          <p:cNvPr id="71" name="Oval 70">
            <a:extLst>
              <a:ext uri="{FF2B5EF4-FFF2-40B4-BE49-F238E27FC236}">
                <a16:creationId xmlns:a16="http://schemas.microsoft.com/office/drawing/2014/main" id="{3A5B7AE4-61F2-42B8-9601-2950B750446D}"/>
              </a:ext>
            </a:extLst>
          </p:cNvPr>
          <p:cNvSpPr/>
          <p:nvPr/>
        </p:nvSpPr>
        <p:spPr>
          <a:xfrm>
            <a:off x="2330657" y="2811569"/>
            <a:ext cx="2281849" cy="309979"/>
          </a:xfrm>
          <a:prstGeom prst="ellipse">
            <a:avLst/>
          </a:prstGeom>
          <a:solidFill>
            <a:schemeClr val="accent2">
              <a:lumMod val="50000"/>
              <a:alpha val="51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100" b="1" dirty="0">
                <a:solidFill>
                  <a:srgbClr val="FFFFFF"/>
                </a:solidFill>
                <a:latin typeface="Calibri" panose="020F0502020204030204" pitchFamily="34" charset="0"/>
              </a:rPr>
              <a:t>L900</a:t>
            </a:r>
            <a:endParaRPr lang="en-GB" sz="1100" b="1" dirty="0">
              <a:solidFill>
                <a:srgbClr val="FFFFFF"/>
              </a:solidFill>
              <a:latin typeface="Calibri" panose="020F0502020204030204" pitchFamily="34" charset="0"/>
            </a:endParaRPr>
          </a:p>
        </p:txBody>
      </p:sp>
      <p:sp>
        <p:nvSpPr>
          <p:cNvPr id="105" name="Oval 104">
            <a:extLst>
              <a:ext uri="{FF2B5EF4-FFF2-40B4-BE49-F238E27FC236}">
                <a16:creationId xmlns:a16="http://schemas.microsoft.com/office/drawing/2014/main" id="{0E9ACEE2-3F48-49F8-B35E-B3F647B0D446}"/>
              </a:ext>
            </a:extLst>
          </p:cNvPr>
          <p:cNvSpPr/>
          <p:nvPr/>
        </p:nvSpPr>
        <p:spPr>
          <a:xfrm>
            <a:off x="1283692" y="720424"/>
            <a:ext cx="1583902" cy="411504"/>
          </a:xfrm>
          <a:prstGeom prst="ellipse">
            <a:avLst/>
          </a:prstGeom>
          <a:solidFill>
            <a:srgbClr val="FFC000">
              <a:alpha val="51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200" b="1" dirty="0">
                <a:solidFill>
                  <a:srgbClr val="FFFFFF"/>
                </a:solidFill>
                <a:latin typeface="Calibri" panose="020F0502020204030204" pitchFamily="34" charset="0"/>
              </a:rPr>
              <a:t>L2300_20/10</a:t>
            </a:r>
            <a:endParaRPr lang="en-GB" sz="1200" b="1" dirty="0">
              <a:solidFill>
                <a:srgbClr val="FFFFFF"/>
              </a:solidFill>
              <a:latin typeface="Calibri" panose="020F0502020204030204" pitchFamily="34" charset="0"/>
            </a:endParaRPr>
          </a:p>
        </p:txBody>
      </p:sp>
      <p:sp>
        <p:nvSpPr>
          <p:cNvPr id="106" name="Flowchart: Delay 105">
            <a:extLst>
              <a:ext uri="{FF2B5EF4-FFF2-40B4-BE49-F238E27FC236}">
                <a16:creationId xmlns:a16="http://schemas.microsoft.com/office/drawing/2014/main" id="{0256AA60-7B8F-44F9-938F-785EBBA0665A}"/>
              </a:ext>
            </a:extLst>
          </p:cNvPr>
          <p:cNvSpPr/>
          <p:nvPr/>
        </p:nvSpPr>
        <p:spPr>
          <a:xfrm>
            <a:off x="-3333" y="720424"/>
            <a:ext cx="1443359" cy="411504"/>
          </a:xfrm>
          <a:prstGeom prst="flowChartDelay">
            <a:avLst/>
          </a:prstGeom>
          <a:solidFill>
            <a:srgbClr val="FFC000">
              <a:alpha val="51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200" b="1" dirty="0">
                <a:solidFill>
                  <a:srgbClr val="FFFFFF"/>
                </a:solidFill>
                <a:latin typeface="Calibri" panose="020F0502020204030204" pitchFamily="34" charset="0"/>
              </a:rPr>
              <a:t>L2300_20/10</a:t>
            </a:r>
            <a:endParaRPr lang="en-GB" sz="1400" b="1" dirty="0">
              <a:solidFill>
                <a:srgbClr val="FFFFFF"/>
              </a:solidFill>
              <a:latin typeface="Calibri" panose="020F0502020204030204" pitchFamily="34" charset="0"/>
            </a:endParaRPr>
          </a:p>
        </p:txBody>
      </p:sp>
      <p:sp>
        <p:nvSpPr>
          <p:cNvPr id="107" name="Oval 106">
            <a:extLst>
              <a:ext uri="{FF2B5EF4-FFF2-40B4-BE49-F238E27FC236}">
                <a16:creationId xmlns:a16="http://schemas.microsoft.com/office/drawing/2014/main" id="{0F1D6F65-A423-413E-882B-D84EB9AF60BF}"/>
              </a:ext>
            </a:extLst>
          </p:cNvPr>
          <p:cNvSpPr/>
          <p:nvPr/>
        </p:nvSpPr>
        <p:spPr>
          <a:xfrm>
            <a:off x="2785842" y="1159740"/>
            <a:ext cx="1583902" cy="411504"/>
          </a:xfrm>
          <a:prstGeom prst="ellipse">
            <a:avLst/>
          </a:prstGeom>
          <a:solidFill>
            <a:srgbClr val="002060">
              <a:alpha val="51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b="1" dirty="0">
                <a:solidFill>
                  <a:srgbClr val="FFFFFF"/>
                </a:solidFill>
                <a:latin typeface="Calibri" panose="020F0502020204030204" pitchFamily="34" charset="0"/>
              </a:rPr>
              <a:t>L1800_15</a:t>
            </a:r>
            <a:endParaRPr lang="en-GB" sz="1400" b="1" dirty="0">
              <a:solidFill>
                <a:srgbClr val="FFFFFF"/>
              </a:solidFill>
              <a:latin typeface="Calibri" panose="020F0502020204030204" pitchFamily="34" charset="0"/>
            </a:endParaRPr>
          </a:p>
        </p:txBody>
      </p:sp>
      <p:sp>
        <p:nvSpPr>
          <p:cNvPr id="111" name="Oval 110">
            <a:extLst>
              <a:ext uri="{FF2B5EF4-FFF2-40B4-BE49-F238E27FC236}">
                <a16:creationId xmlns:a16="http://schemas.microsoft.com/office/drawing/2014/main" id="{5BFE3E7E-BAB2-46D7-8A06-67DCCF75BE02}"/>
              </a:ext>
            </a:extLst>
          </p:cNvPr>
          <p:cNvSpPr/>
          <p:nvPr/>
        </p:nvSpPr>
        <p:spPr>
          <a:xfrm>
            <a:off x="-59" y="1962485"/>
            <a:ext cx="1682955" cy="411504"/>
          </a:xfrm>
          <a:prstGeom prst="ellipse">
            <a:avLst/>
          </a:prstGeom>
          <a:solidFill>
            <a:schemeClr val="accent3">
              <a:lumMod val="75000"/>
              <a:alpha val="51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b="1" dirty="0">
                <a:solidFill>
                  <a:srgbClr val="FFFFFF"/>
                </a:solidFill>
                <a:latin typeface="Calibri" panose="020F0502020204030204" pitchFamily="34" charset="0"/>
              </a:rPr>
              <a:t>L2100_5</a:t>
            </a:r>
            <a:endParaRPr lang="en-GB" sz="1400" b="1" dirty="0">
              <a:solidFill>
                <a:srgbClr val="FFFFFF"/>
              </a:solidFill>
              <a:latin typeface="Calibri" panose="020F0502020204030204" pitchFamily="34" charset="0"/>
            </a:endParaRPr>
          </a:p>
        </p:txBody>
      </p:sp>
      <p:sp>
        <p:nvSpPr>
          <p:cNvPr id="112" name="Oval 111">
            <a:extLst>
              <a:ext uri="{FF2B5EF4-FFF2-40B4-BE49-F238E27FC236}">
                <a16:creationId xmlns:a16="http://schemas.microsoft.com/office/drawing/2014/main" id="{11250CFF-85C1-4353-A674-520DB5583C4B}"/>
              </a:ext>
            </a:extLst>
          </p:cNvPr>
          <p:cNvSpPr/>
          <p:nvPr/>
        </p:nvSpPr>
        <p:spPr>
          <a:xfrm>
            <a:off x="2803408" y="693835"/>
            <a:ext cx="1583902" cy="411504"/>
          </a:xfrm>
          <a:prstGeom prst="ellipse">
            <a:avLst/>
          </a:prstGeom>
          <a:solidFill>
            <a:srgbClr val="FFC000">
              <a:alpha val="51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200" b="1" dirty="0">
                <a:solidFill>
                  <a:srgbClr val="FFFFFF"/>
                </a:solidFill>
                <a:latin typeface="Calibri" panose="020F0502020204030204" pitchFamily="34" charset="0"/>
              </a:rPr>
              <a:t>L2300_20/10</a:t>
            </a:r>
            <a:endParaRPr lang="en-GB" sz="1200" b="1" dirty="0">
              <a:solidFill>
                <a:srgbClr val="FFFFFF"/>
              </a:solidFill>
              <a:latin typeface="Calibri" panose="020F0502020204030204" pitchFamily="34" charset="0"/>
            </a:endParaRPr>
          </a:p>
        </p:txBody>
      </p:sp>
      <p:sp>
        <p:nvSpPr>
          <p:cNvPr id="116" name="Curved Left Arrow 99">
            <a:extLst>
              <a:ext uri="{FF2B5EF4-FFF2-40B4-BE49-F238E27FC236}">
                <a16:creationId xmlns:a16="http://schemas.microsoft.com/office/drawing/2014/main" id="{73B3A4A2-F599-4F47-B9B7-0637E8DFBD4C}"/>
              </a:ext>
            </a:extLst>
          </p:cNvPr>
          <p:cNvSpPr/>
          <p:nvPr/>
        </p:nvSpPr>
        <p:spPr>
          <a:xfrm>
            <a:off x="4077689" y="761108"/>
            <a:ext cx="245188" cy="737370"/>
          </a:xfrm>
          <a:prstGeom prst="curvedLeftArrow">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400">
              <a:solidFill>
                <a:schemeClr val="tx1"/>
              </a:solidFill>
            </a:endParaRPr>
          </a:p>
        </p:txBody>
      </p:sp>
      <p:sp>
        <p:nvSpPr>
          <p:cNvPr id="117" name="TextBox 116">
            <a:extLst>
              <a:ext uri="{FF2B5EF4-FFF2-40B4-BE49-F238E27FC236}">
                <a16:creationId xmlns:a16="http://schemas.microsoft.com/office/drawing/2014/main" id="{05785AEC-2A49-4695-BBF9-A1ADFA75EFD4}"/>
              </a:ext>
            </a:extLst>
          </p:cNvPr>
          <p:cNvSpPr txBox="1"/>
          <p:nvPr/>
        </p:nvSpPr>
        <p:spPr>
          <a:xfrm>
            <a:off x="4318513" y="894605"/>
            <a:ext cx="1099981" cy="338554"/>
          </a:xfrm>
          <a:prstGeom prst="rect">
            <a:avLst/>
          </a:prstGeom>
          <a:noFill/>
        </p:spPr>
        <p:txBody>
          <a:bodyPr wrap="square" rtlCol="0">
            <a:spAutoFit/>
          </a:bodyPr>
          <a:lstStyle/>
          <a:p>
            <a:r>
              <a:rPr lang="en-US" sz="800" dirty="0">
                <a:solidFill>
                  <a:schemeClr val="accent1">
                    <a:lumMod val="75000"/>
                  </a:schemeClr>
                </a:solidFill>
                <a:latin typeface="Calibri" panose="020F0502020204030204" pitchFamily="34" charset="0"/>
              </a:rPr>
              <a:t>L2300 &lt;-116 dBm</a:t>
            </a:r>
          </a:p>
          <a:p>
            <a:r>
              <a:rPr lang="en-US" sz="800" dirty="0">
                <a:solidFill>
                  <a:schemeClr val="accent1">
                    <a:lumMod val="75000"/>
                  </a:schemeClr>
                </a:solidFill>
                <a:latin typeface="Calibri" panose="020F0502020204030204" pitchFamily="34" charset="0"/>
              </a:rPr>
              <a:t>L1800&gt; -110 dBm</a:t>
            </a:r>
            <a:endParaRPr lang="en-GB" sz="800" dirty="0">
              <a:solidFill>
                <a:schemeClr val="accent1">
                  <a:lumMod val="75000"/>
                </a:schemeClr>
              </a:solidFill>
              <a:latin typeface="Calibri" panose="020F0502020204030204" pitchFamily="34" charset="0"/>
            </a:endParaRPr>
          </a:p>
        </p:txBody>
      </p:sp>
      <p:sp>
        <p:nvSpPr>
          <p:cNvPr id="119" name="Curved Left Arrow 102">
            <a:extLst>
              <a:ext uri="{FF2B5EF4-FFF2-40B4-BE49-F238E27FC236}">
                <a16:creationId xmlns:a16="http://schemas.microsoft.com/office/drawing/2014/main" id="{D433D0C3-E151-493D-8133-1EB68AE32DE7}"/>
              </a:ext>
            </a:extLst>
          </p:cNvPr>
          <p:cNvSpPr/>
          <p:nvPr/>
        </p:nvSpPr>
        <p:spPr>
          <a:xfrm rot="10800000">
            <a:off x="2366519" y="778771"/>
            <a:ext cx="245188" cy="737370"/>
          </a:xfrm>
          <a:prstGeom prst="curvedLeftArrow">
            <a:avLst/>
          </a:prstGeom>
          <a:solidFill>
            <a:schemeClr val="bg2">
              <a:lumMod val="60000"/>
              <a:lumOff val="4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400">
              <a:solidFill>
                <a:schemeClr val="tx1"/>
              </a:solidFill>
            </a:endParaRPr>
          </a:p>
        </p:txBody>
      </p:sp>
      <p:sp>
        <p:nvSpPr>
          <p:cNvPr id="121" name="TextBox 120">
            <a:extLst>
              <a:ext uri="{FF2B5EF4-FFF2-40B4-BE49-F238E27FC236}">
                <a16:creationId xmlns:a16="http://schemas.microsoft.com/office/drawing/2014/main" id="{4D84633A-FF04-401E-BADE-25899163ECA7}"/>
              </a:ext>
            </a:extLst>
          </p:cNvPr>
          <p:cNvSpPr txBox="1"/>
          <p:nvPr/>
        </p:nvSpPr>
        <p:spPr>
          <a:xfrm>
            <a:off x="2366518" y="966124"/>
            <a:ext cx="1099981" cy="215444"/>
          </a:xfrm>
          <a:prstGeom prst="rect">
            <a:avLst/>
          </a:prstGeom>
          <a:noFill/>
        </p:spPr>
        <p:txBody>
          <a:bodyPr wrap="square" rtlCol="0">
            <a:spAutoFit/>
          </a:bodyPr>
          <a:lstStyle/>
          <a:p>
            <a:r>
              <a:rPr lang="en-US" sz="800" dirty="0">
                <a:solidFill>
                  <a:schemeClr val="bg1">
                    <a:lumMod val="50000"/>
                  </a:schemeClr>
                </a:solidFill>
                <a:latin typeface="Calibri" panose="020F0502020204030204" pitchFamily="34" charset="0"/>
              </a:rPr>
              <a:t>L2300 &gt;-110 dBm</a:t>
            </a:r>
          </a:p>
        </p:txBody>
      </p:sp>
    </p:spTree>
    <p:extLst>
      <p:ext uri="{BB962C8B-B14F-4D97-AF65-F5344CB8AC3E}">
        <p14:creationId xmlns:p14="http://schemas.microsoft.com/office/powerpoint/2010/main" val="3946416458"/>
      </p:ext>
    </p:extLst>
  </p:cSld>
  <p:clrMapOvr>
    <a:masterClrMapping/>
  </p:clrMapOvr>
  <p:transition spd="slow"/>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1717" y="67808"/>
            <a:ext cx="8229600" cy="311789"/>
          </a:xfrm>
        </p:spPr>
        <p:txBody>
          <a:bodyPr anchor="ctr"/>
          <a:lstStyle/>
          <a:p>
            <a:r>
              <a:rPr lang="en-US" dirty="0"/>
              <a:t>IDLE MODE LOAD BALANCING</a:t>
            </a:r>
          </a:p>
        </p:txBody>
      </p:sp>
      <p:sp>
        <p:nvSpPr>
          <p:cNvPr id="23" name="Oval 22"/>
          <p:cNvSpPr/>
          <p:nvPr/>
        </p:nvSpPr>
        <p:spPr>
          <a:xfrm>
            <a:off x="983328" y="1668234"/>
            <a:ext cx="2227701" cy="411504"/>
          </a:xfrm>
          <a:prstGeom prst="ellipse">
            <a:avLst/>
          </a:prstGeom>
          <a:solidFill>
            <a:schemeClr val="accent3">
              <a:lumMod val="75000"/>
              <a:alpha val="51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600" b="1" dirty="0">
                <a:solidFill>
                  <a:srgbClr val="FFFFFF"/>
                </a:solidFill>
                <a:latin typeface="Calibri" panose="020F0502020204030204" pitchFamily="34" charset="0"/>
              </a:rPr>
              <a:t>L2100_5</a:t>
            </a:r>
            <a:endParaRPr lang="en-GB" sz="1600" b="1" dirty="0">
              <a:solidFill>
                <a:srgbClr val="FFFFFF"/>
              </a:solidFill>
              <a:latin typeface="Calibri" panose="020F0502020204030204" pitchFamily="34" charset="0"/>
            </a:endParaRPr>
          </a:p>
        </p:txBody>
      </p:sp>
      <p:sp>
        <p:nvSpPr>
          <p:cNvPr id="43" name="Oval 42"/>
          <p:cNvSpPr/>
          <p:nvPr/>
        </p:nvSpPr>
        <p:spPr>
          <a:xfrm>
            <a:off x="983327" y="1063341"/>
            <a:ext cx="2227701" cy="411504"/>
          </a:xfrm>
          <a:prstGeom prst="ellipse">
            <a:avLst/>
          </a:prstGeom>
          <a:solidFill>
            <a:srgbClr val="002060">
              <a:alpha val="51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600" b="1" dirty="0">
                <a:solidFill>
                  <a:srgbClr val="FFFFFF"/>
                </a:solidFill>
                <a:latin typeface="Calibri" panose="020F0502020204030204" pitchFamily="34" charset="0"/>
              </a:rPr>
              <a:t>L1800_15</a:t>
            </a:r>
            <a:endParaRPr lang="en-GB" sz="1600" b="1" dirty="0">
              <a:solidFill>
                <a:srgbClr val="FFFFFF"/>
              </a:solidFill>
              <a:latin typeface="Calibri" panose="020F0502020204030204" pitchFamily="34" charset="0"/>
            </a:endParaRPr>
          </a:p>
        </p:txBody>
      </p:sp>
      <p:sp>
        <p:nvSpPr>
          <p:cNvPr id="70" name="Freeform 3"/>
          <p:cNvSpPr>
            <a:spLocks noChangeAspect="1" noEditPoints="1"/>
          </p:cNvSpPr>
          <p:nvPr/>
        </p:nvSpPr>
        <p:spPr bwMode="auto">
          <a:xfrm>
            <a:off x="229657" y="846683"/>
            <a:ext cx="753670" cy="1645551"/>
          </a:xfrm>
          <a:custGeom>
            <a:avLst/>
            <a:gdLst>
              <a:gd name="T0" fmla="*/ 2147483647 w 327"/>
              <a:gd name="T1" fmla="*/ 2147483647 h 370"/>
              <a:gd name="T2" fmla="*/ 2147483647 w 327"/>
              <a:gd name="T3" fmla="*/ 2147483647 h 370"/>
              <a:gd name="T4" fmla="*/ 2147483647 w 327"/>
              <a:gd name="T5" fmla="*/ 2147483647 h 370"/>
              <a:gd name="T6" fmla="*/ 2147483647 w 327"/>
              <a:gd name="T7" fmla="*/ 2147483647 h 370"/>
              <a:gd name="T8" fmla="*/ 2147483647 w 327"/>
              <a:gd name="T9" fmla="*/ 2147483647 h 370"/>
              <a:gd name="T10" fmla="*/ 2147483647 w 327"/>
              <a:gd name="T11" fmla="*/ 2147483647 h 370"/>
              <a:gd name="T12" fmla="*/ 2147483647 w 327"/>
              <a:gd name="T13" fmla="*/ 2147483647 h 370"/>
              <a:gd name="T14" fmla="*/ 2147483647 w 327"/>
              <a:gd name="T15" fmla="*/ 2147483647 h 370"/>
              <a:gd name="T16" fmla="*/ 2147483647 w 327"/>
              <a:gd name="T17" fmla="*/ 2147483647 h 370"/>
              <a:gd name="T18" fmla="*/ 2147483647 w 327"/>
              <a:gd name="T19" fmla="*/ 2147483647 h 370"/>
              <a:gd name="T20" fmla="*/ 2147483647 w 327"/>
              <a:gd name="T21" fmla="*/ 2147483647 h 370"/>
              <a:gd name="T22" fmla="*/ 2147483647 w 327"/>
              <a:gd name="T23" fmla="*/ 2147483647 h 370"/>
              <a:gd name="T24" fmla="*/ 2147483647 w 327"/>
              <a:gd name="T25" fmla="*/ 2147483647 h 370"/>
              <a:gd name="T26" fmla="*/ 2147483647 w 327"/>
              <a:gd name="T27" fmla="*/ 2147483647 h 370"/>
              <a:gd name="T28" fmla="*/ 2147483647 w 327"/>
              <a:gd name="T29" fmla="*/ 2147483647 h 370"/>
              <a:gd name="T30" fmla="*/ 2147483647 w 327"/>
              <a:gd name="T31" fmla="*/ 2147483647 h 370"/>
              <a:gd name="T32" fmla="*/ 2147483647 w 327"/>
              <a:gd name="T33" fmla="*/ 2147483647 h 370"/>
              <a:gd name="T34" fmla="*/ 2147483647 w 327"/>
              <a:gd name="T35" fmla="*/ 2147483647 h 370"/>
              <a:gd name="T36" fmla="*/ 2147483647 w 327"/>
              <a:gd name="T37" fmla="*/ 2147483647 h 370"/>
              <a:gd name="T38" fmla="*/ 2147483647 w 327"/>
              <a:gd name="T39" fmla="*/ 2147483647 h 370"/>
              <a:gd name="T40" fmla="*/ 2147483647 w 327"/>
              <a:gd name="T41" fmla="*/ 2147483647 h 370"/>
              <a:gd name="T42" fmla="*/ 2147483647 w 327"/>
              <a:gd name="T43" fmla="*/ 2147483647 h 370"/>
              <a:gd name="T44" fmla="*/ 2147483647 w 327"/>
              <a:gd name="T45" fmla="*/ 2147483647 h 370"/>
              <a:gd name="T46" fmla="*/ 2147483647 w 327"/>
              <a:gd name="T47" fmla="*/ 2147483647 h 370"/>
              <a:gd name="T48" fmla="*/ 2147483647 w 327"/>
              <a:gd name="T49" fmla="*/ 2147483647 h 370"/>
              <a:gd name="T50" fmla="*/ 2147483647 w 327"/>
              <a:gd name="T51" fmla="*/ 2147483647 h 370"/>
              <a:gd name="T52" fmla="*/ 2147483647 w 327"/>
              <a:gd name="T53" fmla="*/ 2147483647 h 370"/>
              <a:gd name="T54" fmla="*/ 2147483647 w 327"/>
              <a:gd name="T55" fmla="*/ 2147483647 h 370"/>
              <a:gd name="T56" fmla="*/ 2147483647 w 327"/>
              <a:gd name="T57" fmla="*/ 2147483647 h 370"/>
              <a:gd name="T58" fmla="*/ 2147483647 w 327"/>
              <a:gd name="T59" fmla="*/ 2147483647 h 370"/>
              <a:gd name="T60" fmla="*/ 2147483647 w 327"/>
              <a:gd name="T61" fmla="*/ 2147483647 h 370"/>
              <a:gd name="T62" fmla="*/ 2147483647 w 327"/>
              <a:gd name="T63" fmla="*/ 2147483647 h 370"/>
              <a:gd name="T64" fmla="*/ 2147483647 w 327"/>
              <a:gd name="T65" fmla="*/ 2147483647 h 370"/>
              <a:gd name="T66" fmla="*/ 2147483647 w 327"/>
              <a:gd name="T67" fmla="*/ 2147483647 h 370"/>
              <a:gd name="T68" fmla="*/ 2147483647 w 327"/>
              <a:gd name="T69" fmla="*/ 2147483647 h 370"/>
              <a:gd name="T70" fmla="*/ 2147483647 w 327"/>
              <a:gd name="T71" fmla="*/ 2147483647 h 370"/>
              <a:gd name="T72" fmla="*/ 2147483647 w 327"/>
              <a:gd name="T73" fmla="*/ 2147483647 h 370"/>
              <a:gd name="T74" fmla="*/ 2147483647 w 327"/>
              <a:gd name="T75" fmla="*/ 2147483647 h 370"/>
              <a:gd name="T76" fmla="*/ 2147483647 w 327"/>
              <a:gd name="T77" fmla="*/ 2147483647 h 370"/>
              <a:gd name="T78" fmla="*/ 2147483647 w 327"/>
              <a:gd name="T79" fmla="*/ 2147483647 h 370"/>
              <a:gd name="T80" fmla="*/ 2147483647 w 327"/>
              <a:gd name="T81" fmla="*/ 2147483647 h 370"/>
              <a:gd name="T82" fmla="*/ 2147483647 w 327"/>
              <a:gd name="T83" fmla="*/ 2147483647 h 370"/>
              <a:gd name="T84" fmla="*/ 2147483647 w 327"/>
              <a:gd name="T85" fmla="*/ 2147483647 h 370"/>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327"/>
              <a:gd name="T130" fmla="*/ 0 h 370"/>
              <a:gd name="T131" fmla="*/ 327 w 327"/>
              <a:gd name="T132" fmla="*/ 370 h 370"/>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327" h="370">
                <a:moveTo>
                  <a:pt x="287" y="4"/>
                </a:moveTo>
                <a:cubicBezTo>
                  <a:pt x="284" y="0"/>
                  <a:pt x="279" y="0"/>
                  <a:pt x="276" y="4"/>
                </a:cubicBezTo>
                <a:cubicBezTo>
                  <a:pt x="273" y="7"/>
                  <a:pt x="273" y="12"/>
                  <a:pt x="276" y="15"/>
                </a:cubicBezTo>
                <a:cubicBezTo>
                  <a:pt x="300" y="38"/>
                  <a:pt x="311" y="69"/>
                  <a:pt x="311" y="100"/>
                </a:cubicBezTo>
                <a:cubicBezTo>
                  <a:pt x="311" y="131"/>
                  <a:pt x="300" y="162"/>
                  <a:pt x="276" y="185"/>
                </a:cubicBezTo>
                <a:cubicBezTo>
                  <a:pt x="273" y="188"/>
                  <a:pt x="273" y="194"/>
                  <a:pt x="276" y="197"/>
                </a:cubicBezTo>
                <a:cubicBezTo>
                  <a:pt x="278" y="198"/>
                  <a:pt x="280" y="199"/>
                  <a:pt x="282" y="199"/>
                </a:cubicBezTo>
                <a:cubicBezTo>
                  <a:pt x="284" y="199"/>
                  <a:pt x="286" y="198"/>
                  <a:pt x="287" y="197"/>
                </a:cubicBezTo>
                <a:cubicBezTo>
                  <a:pt x="314" y="170"/>
                  <a:pt x="327" y="135"/>
                  <a:pt x="327" y="100"/>
                </a:cubicBezTo>
                <a:cubicBezTo>
                  <a:pt x="327" y="65"/>
                  <a:pt x="314" y="30"/>
                  <a:pt x="287" y="4"/>
                </a:cubicBezTo>
                <a:close/>
                <a:moveTo>
                  <a:pt x="273" y="100"/>
                </a:moveTo>
                <a:cubicBezTo>
                  <a:pt x="273" y="121"/>
                  <a:pt x="265" y="142"/>
                  <a:pt x="249" y="158"/>
                </a:cubicBezTo>
                <a:cubicBezTo>
                  <a:pt x="246" y="161"/>
                  <a:pt x="246" y="166"/>
                  <a:pt x="249" y="169"/>
                </a:cubicBezTo>
                <a:cubicBezTo>
                  <a:pt x="250" y="171"/>
                  <a:pt x="253" y="172"/>
                  <a:pt x="255" y="172"/>
                </a:cubicBezTo>
                <a:cubicBezTo>
                  <a:pt x="257" y="172"/>
                  <a:pt x="259" y="171"/>
                  <a:pt x="260" y="169"/>
                </a:cubicBezTo>
                <a:cubicBezTo>
                  <a:pt x="279" y="150"/>
                  <a:pt x="289" y="125"/>
                  <a:pt x="289" y="100"/>
                </a:cubicBezTo>
                <a:cubicBezTo>
                  <a:pt x="289" y="75"/>
                  <a:pt x="279" y="50"/>
                  <a:pt x="260" y="31"/>
                </a:cubicBezTo>
                <a:cubicBezTo>
                  <a:pt x="257" y="28"/>
                  <a:pt x="252" y="28"/>
                  <a:pt x="249" y="31"/>
                </a:cubicBezTo>
                <a:cubicBezTo>
                  <a:pt x="246" y="34"/>
                  <a:pt x="246" y="39"/>
                  <a:pt x="249" y="42"/>
                </a:cubicBezTo>
                <a:cubicBezTo>
                  <a:pt x="265" y="58"/>
                  <a:pt x="273" y="79"/>
                  <a:pt x="273" y="100"/>
                </a:cubicBezTo>
                <a:close/>
                <a:moveTo>
                  <a:pt x="222" y="142"/>
                </a:moveTo>
                <a:cubicBezTo>
                  <a:pt x="223" y="144"/>
                  <a:pt x="225" y="145"/>
                  <a:pt x="227" y="145"/>
                </a:cubicBezTo>
                <a:cubicBezTo>
                  <a:pt x="229" y="145"/>
                  <a:pt x="231" y="144"/>
                  <a:pt x="233" y="142"/>
                </a:cubicBezTo>
                <a:cubicBezTo>
                  <a:pt x="245" y="131"/>
                  <a:pt x="250" y="115"/>
                  <a:pt x="250" y="100"/>
                </a:cubicBezTo>
                <a:cubicBezTo>
                  <a:pt x="250" y="85"/>
                  <a:pt x="245" y="70"/>
                  <a:pt x="233" y="58"/>
                </a:cubicBezTo>
                <a:cubicBezTo>
                  <a:pt x="230" y="55"/>
                  <a:pt x="225" y="55"/>
                  <a:pt x="222" y="58"/>
                </a:cubicBezTo>
                <a:cubicBezTo>
                  <a:pt x="219" y="61"/>
                  <a:pt x="219" y="66"/>
                  <a:pt x="222" y="69"/>
                </a:cubicBezTo>
                <a:cubicBezTo>
                  <a:pt x="230" y="78"/>
                  <a:pt x="234" y="89"/>
                  <a:pt x="234" y="100"/>
                </a:cubicBezTo>
                <a:cubicBezTo>
                  <a:pt x="234" y="111"/>
                  <a:pt x="230" y="122"/>
                  <a:pt x="222" y="131"/>
                </a:cubicBezTo>
                <a:cubicBezTo>
                  <a:pt x="219" y="134"/>
                  <a:pt x="219" y="139"/>
                  <a:pt x="222" y="142"/>
                </a:cubicBezTo>
                <a:close/>
                <a:moveTo>
                  <a:pt x="51" y="185"/>
                </a:moveTo>
                <a:cubicBezTo>
                  <a:pt x="28" y="162"/>
                  <a:pt x="16" y="131"/>
                  <a:pt x="16" y="100"/>
                </a:cubicBezTo>
                <a:cubicBezTo>
                  <a:pt x="16" y="69"/>
                  <a:pt x="28" y="38"/>
                  <a:pt x="51" y="15"/>
                </a:cubicBezTo>
                <a:cubicBezTo>
                  <a:pt x="54" y="12"/>
                  <a:pt x="54" y="7"/>
                  <a:pt x="51" y="4"/>
                </a:cubicBezTo>
                <a:cubicBezTo>
                  <a:pt x="48" y="0"/>
                  <a:pt x="43" y="0"/>
                  <a:pt x="40" y="4"/>
                </a:cubicBezTo>
                <a:cubicBezTo>
                  <a:pt x="40" y="4"/>
                  <a:pt x="40" y="4"/>
                  <a:pt x="40" y="4"/>
                </a:cubicBezTo>
                <a:cubicBezTo>
                  <a:pt x="13" y="30"/>
                  <a:pt x="0" y="65"/>
                  <a:pt x="0" y="100"/>
                </a:cubicBezTo>
                <a:cubicBezTo>
                  <a:pt x="0" y="135"/>
                  <a:pt x="13" y="170"/>
                  <a:pt x="40" y="197"/>
                </a:cubicBezTo>
                <a:cubicBezTo>
                  <a:pt x="41" y="198"/>
                  <a:pt x="44" y="199"/>
                  <a:pt x="46" y="199"/>
                </a:cubicBezTo>
                <a:cubicBezTo>
                  <a:pt x="48" y="199"/>
                  <a:pt x="50" y="198"/>
                  <a:pt x="51" y="197"/>
                </a:cubicBezTo>
                <a:cubicBezTo>
                  <a:pt x="54" y="194"/>
                  <a:pt x="54" y="188"/>
                  <a:pt x="51" y="185"/>
                </a:cubicBezTo>
                <a:close/>
                <a:moveTo>
                  <a:pt x="67" y="169"/>
                </a:moveTo>
                <a:cubicBezTo>
                  <a:pt x="69" y="171"/>
                  <a:pt x="71" y="172"/>
                  <a:pt x="73" y="172"/>
                </a:cubicBezTo>
                <a:cubicBezTo>
                  <a:pt x="75" y="172"/>
                  <a:pt x="77" y="171"/>
                  <a:pt x="78" y="169"/>
                </a:cubicBezTo>
                <a:cubicBezTo>
                  <a:pt x="82" y="166"/>
                  <a:pt x="82" y="161"/>
                  <a:pt x="78" y="158"/>
                </a:cubicBezTo>
                <a:cubicBezTo>
                  <a:pt x="62" y="142"/>
                  <a:pt x="54" y="121"/>
                  <a:pt x="54" y="100"/>
                </a:cubicBezTo>
                <a:cubicBezTo>
                  <a:pt x="54" y="79"/>
                  <a:pt x="62" y="58"/>
                  <a:pt x="78" y="42"/>
                </a:cubicBezTo>
                <a:cubicBezTo>
                  <a:pt x="82" y="39"/>
                  <a:pt x="82" y="34"/>
                  <a:pt x="78" y="31"/>
                </a:cubicBezTo>
                <a:cubicBezTo>
                  <a:pt x="75" y="28"/>
                  <a:pt x="70" y="28"/>
                  <a:pt x="67" y="31"/>
                </a:cubicBezTo>
                <a:cubicBezTo>
                  <a:pt x="48" y="50"/>
                  <a:pt x="38" y="75"/>
                  <a:pt x="38" y="100"/>
                </a:cubicBezTo>
                <a:cubicBezTo>
                  <a:pt x="38" y="125"/>
                  <a:pt x="48" y="150"/>
                  <a:pt x="67" y="169"/>
                </a:cubicBezTo>
                <a:close/>
                <a:moveTo>
                  <a:pt x="94" y="142"/>
                </a:moveTo>
                <a:cubicBezTo>
                  <a:pt x="96" y="144"/>
                  <a:pt x="98" y="145"/>
                  <a:pt x="100" y="145"/>
                </a:cubicBezTo>
                <a:cubicBezTo>
                  <a:pt x="102" y="145"/>
                  <a:pt x="104" y="144"/>
                  <a:pt x="106" y="142"/>
                </a:cubicBezTo>
                <a:cubicBezTo>
                  <a:pt x="109" y="139"/>
                  <a:pt x="109" y="134"/>
                  <a:pt x="106" y="131"/>
                </a:cubicBezTo>
                <a:cubicBezTo>
                  <a:pt x="97" y="122"/>
                  <a:pt x="93" y="111"/>
                  <a:pt x="93" y="100"/>
                </a:cubicBezTo>
                <a:cubicBezTo>
                  <a:pt x="93" y="89"/>
                  <a:pt x="97" y="78"/>
                  <a:pt x="106" y="69"/>
                </a:cubicBezTo>
                <a:cubicBezTo>
                  <a:pt x="109" y="66"/>
                  <a:pt x="109" y="61"/>
                  <a:pt x="106" y="58"/>
                </a:cubicBezTo>
                <a:cubicBezTo>
                  <a:pt x="103" y="55"/>
                  <a:pt x="97" y="55"/>
                  <a:pt x="94" y="58"/>
                </a:cubicBezTo>
                <a:cubicBezTo>
                  <a:pt x="83" y="70"/>
                  <a:pt x="77" y="85"/>
                  <a:pt x="77" y="100"/>
                </a:cubicBezTo>
                <a:cubicBezTo>
                  <a:pt x="77" y="115"/>
                  <a:pt x="83" y="131"/>
                  <a:pt x="94" y="142"/>
                </a:cubicBezTo>
                <a:close/>
                <a:moveTo>
                  <a:pt x="267" y="349"/>
                </a:moveTo>
                <a:cubicBezTo>
                  <a:pt x="257" y="336"/>
                  <a:pt x="238" y="309"/>
                  <a:pt x="219" y="270"/>
                </a:cubicBezTo>
                <a:cubicBezTo>
                  <a:pt x="218" y="270"/>
                  <a:pt x="218" y="269"/>
                  <a:pt x="218" y="268"/>
                </a:cubicBezTo>
                <a:cubicBezTo>
                  <a:pt x="213" y="259"/>
                  <a:pt x="209" y="249"/>
                  <a:pt x="204" y="239"/>
                </a:cubicBezTo>
                <a:cubicBezTo>
                  <a:pt x="190" y="205"/>
                  <a:pt x="182" y="171"/>
                  <a:pt x="177" y="146"/>
                </a:cubicBezTo>
                <a:cubicBezTo>
                  <a:pt x="197" y="140"/>
                  <a:pt x="211" y="122"/>
                  <a:pt x="211" y="100"/>
                </a:cubicBezTo>
                <a:cubicBezTo>
                  <a:pt x="211" y="93"/>
                  <a:pt x="210" y="87"/>
                  <a:pt x="208" y="81"/>
                </a:cubicBezTo>
                <a:cubicBezTo>
                  <a:pt x="206" y="77"/>
                  <a:pt x="201" y="75"/>
                  <a:pt x="197" y="77"/>
                </a:cubicBezTo>
                <a:cubicBezTo>
                  <a:pt x="193" y="79"/>
                  <a:pt x="191" y="84"/>
                  <a:pt x="193" y="88"/>
                </a:cubicBezTo>
                <a:cubicBezTo>
                  <a:pt x="194" y="91"/>
                  <a:pt x="195" y="96"/>
                  <a:pt x="195" y="100"/>
                </a:cubicBezTo>
                <a:cubicBezTo>
                  <a:pt x="195" y="117"/>
                  <a:pt x="181" y="132"/>
                  <a:pt x="164" y="132"/>
                </a:cubicBezTo>
                <a:cubicBezTo>
                  <a:pt x="146" y="132"/>
                  <a:pt x="132" y="117"/>
                  <a:pt x="132" y="100"/>
                </a:cubicBezTo>
                <a:cubicBezTo>
                  <a:pt x="132" y="82"/>
                  <a:pt x="146" y="68"/>
                  <a:pt x="164" y="68"/>
                </a:cubicBezTo>
                <a:cubicBezTo>
                  <a:pt x="169" y="68"/>
                  <a:pt x="173" y="69"/>
                  <a:pt x="177" y="71"/>
                </a:cubicBezTo>
                <a:cubicBezTo>
                  <a:pt x="181" y="73"/>
                  <a:pt x="186" y="71"/>
                  <a:pt x="188" y="67"/>
                </a:cubicBezTo>
                <a:cubicBezTo>
                  <a:pt x="190" y="63"/>
                  <a:pt x="188" y="59"/>
                  <a:pt x="184" y="57"/>
                </a:cubicBezTo>
                <a:cubicBezTo>
                  <a:pt x="184" y="57"/>
                  <a:pt x="184" y="57"/>
                  <a:pt x="184" y="57"/>
                </a:cubicBezTo>
                <a:cubicBezTo>
                  <a:pt x="178" y="54"/>
                  <a:pt x="171" y="52"/>
                  <a:pt x="164" y="52"/>
                </a:cubicBezTo>
                <a:cubicBezTo>
                  <a:pt x="137" y="52"/>
                  <a:pt x="116" y="74"/>
                  <a:pt x="116" y="100"/>
                </a:cubicBezTo>
                <a:cubicBezTo>
                  <a:pt x="116" y="121"/>
                  <a:pt x="130" y="140"/>
                  <a:pt x="150" y="146"/>
                </a:cubicBezTo>
                <a:cubicBezTo>
                  <a:pt x="145" y="170"/>
                  <a:pt x="136" y="205"/>
                  <a:pt x="123" y="239"/>
                </a:cubicBezTo>
                <a:cubicBezTo>
                  <a:pt x="118" y="249"/>
                  <a:pt x="114" y="259"/>
                  <a:pt x="109" y="268"/>
                </a:cubicBezTo>
                <a:cubicBezTo>
                  <a:pt x="109" y="269"/>
                  <a:pt x="108" y="270"/>
                  <a:pt x="108" y="271"/>
                </a:cubicBezTo>
                <a:cubicBezTo>
                  <a:pt x="97" y="293"/>
                  <a:pt x="85" y="312"/>
                  <a:pt x="76" y="326"/>
                </a:cubicBezTo>
                <a:cubicBezTo>
                  <a:pt x="69" y="336"/>
                  <a:pt x="63" y="344"/>
                  <a:pt x="59" y="349"/>
                </a:cubicBezTo>
                <a:cubicBezTo>
                  <a:pt x="57" y="351"/>
                  <a:pt x="55" y="353"/>
                  <a:pt x="54" y="355"/>
                </a:cubicBezTo>
                <a:cubicBezTo>
                  <a:pt x="53" y="356"/>
                  <a:pt x="52" y="357"/>
                  <a:pt x="52" y="357"/>
                </a:cubicBezTo>
                <a:cubicBezTo>
                  <a:pt x="50" y="359"/>
                  <a:pt x="50" y="362"/>
                  <a:pt x="51" y="365"/>
                </a:cubicBezTo>
                <a:cubicBezTo>
                  <a:pt x="52" y="368"/>
                  <a:pt x="55" y="370"/>
                  <a:pt x="58" y="370"/>
                </a:cubicBezTo>
                <a:cubicBezTo>
                  <a:pt x="97" y="370"/>
                  <a:pt x="97" y="370"/>
                  <a:pt x="97" y="370"/>
                </a:cubicBezTo>
                <a:cubicBezTo>
                  <a:pt x="100" y="370"/>
                  <a:pt x="102" y="368"/>
                  <a:pt x="104" y="366"/>
                </a:cubicBezTo>
                <a:cubicBezTo>
                  <a:pt x="115" y="345"/>
                  <a:pt x="138" y="331"/>
                  <a:pt x="163" y="331"/>
                </a:cubicBezTo>
                <a:cubicBezTo>
                  <a:pt x="189" y="331"/>
                  <a:pt x="211" y="345"/>
                  <a:pt x="223" y="366"/>
                </a:cubicBezTo>
                <a:cubicBezTo>
                  <a:pt x="224" y="368"/>
                  <a:pt x="227" y="370"/>
                  <a:pt x="230" y="370"/>
                </a:cubicBezTo>
                <a:cubicBezTo>
                  <a:pt x="268" y="370"/>
                  <a:pt x="268" y="370"/>
                  <a:pt x="268" y="370"/>
                </a:cubicBezTo>
                <a:cubicBezTo>
                  <a:pt x="268" y="370"/>
                  <a:pt x="268" y="370"/>
                  <a:pt x="268" y="370"/>
                </a:cubicBezTo>
                <a:cubicBezTo>
                  <a:pt x="271" y="370"/>
                  <a:pt x="274" y="368"/>
                  <a:pt x="275" y="365"/>
                </a:cubicBezTo>
                <a:cubicBezTo>
                  <a:pt x="276" y="362"/>
                  <a:pt x="276" y="359"/>
                  <a:pt x="274" y="357"/>
                </a:cubicBezTo>
                <a:cubicBezTo>
                  <a:pt x="274" y="357"/>
                  <a:pt x="271" y="354"/>
                  <a:pt x="267" y="349"/>
                </a:cubicBezTo>
                <a:close/>
                <a:moveTo>
                  <a:pt x="163" y="159"/>
                </a:moveTo>
                <a:cubicBezTo>
                  <a:pt x="168" y="179"/>
                  <a:pt x="174" y="203"/>
                  <a:pt x="183" y="228"/>
                </a:cubicBezTo>
                <a:cubicBezTo>
                  <a:pt x="177" y="227"/>
                  <a:pt x="170" y="227"/>
                  <a:pt x="163" y="227"/>
                </a:cubicBezTo>
                <a:cubicBezTo>
                  <a:pt x="157" y="227"/>
                  <a:pt x="150" y="227"/>
                  <a:pt x="144" y="228"/>
                </a:cubicBezTo>
                <a:cubicBezTo>
                  <a:pt x="153" y="203"/>
                  <a:pt x="159" y="179"/>
                  <a:pt x="163" y="159"/>
                </a:cubicBezTo>
                <a:close/>
                <a:moveTo>
                  <a:pt x="137" y="245"/>
                </a:moveTo>
                <a:cubicBezTo>
                  <a:pt x="146" y="244"/>
                  <a:pt x="154" y="243"/>
                  <a:pt x="163" y="243"/>
                </a:cubicBezTo>
                <a:cubicBezTo>
                  <a:pt x="172" y="243"/>
                  <a:pt x="181" y="244"/>
                  <a:pt x="190" y="245"/>
                </a:cubicBezTo>
                <a:cubicBezTo>
                  <a:pt x="192" y="250"/>
                  <a:pt x="194" y="255"/>
                  <a:pt x="196" y="260"/>
                </a:cubicBezTo>
                <a:cubicBezTo>
                  <a:pt x="186" y="257"/>
                  <a:pt x="174" y="256"/>
                  <a:pt x="163" y="256"/>
                </a:cubicBezTo>
                <a:cubicBezTo>
                  <a:pt x="152" y="256"/>
                  <a:pt x="141" y="257"/>
                  <a:pt x="131" y="260"/>
                </a:cubicBezTo>
                <a:cubicBezTo>
                  <a:pt x="133" y="255"/>
                  <a:pt x="135" y="250"/>
                  <a:pt x="137" y="245"/>
                </a:cubicBezTo>
                <a:close/>
                <a:moveTo>
                  <a:pt x="122" y="279"/>
                </a:moveTo>
                <a:cubicBezTo>
                  <a:pt x="135" y="275"/>
                  <a:pt x="149" y="272"/>
                  <a:pt x="163" y="272"/>
                </a:cubicBezTo>
                <a:cubicBezTo>
                  <a:pt x="178" y="272"/>
                  <a:pt x="192" y="275"/>
                  <a:pt x="205" y="279"/>
                </a:cubicBezTo>
                <a:cubicBezTo>
                  <a:pt x="208" y="286"/>
                  <a:pt x="212" y="292"/>
                  <a:pt x="215" y="298"/>
                </a:cubicBezTo>
                <a:cubicBezTo>
                  <a:pt x="199" y="290"/>
                  <a:pt x="182" y="285"/>
                  <a:pt x="163" y="285"/>
                </a:cubicBezTo>
                <a:cubicBezTo>
                  <a:pt x="145" y="285"/>
                  <a:pt x="127" y="290"/>
                  <a:pt x="112" y="298"/>
                </a:cubicBezTo>
                <a:cubicBezTo>
                  <a:pt x="115" y="292"/>
                  <a:pt x="118" y="286"/>
                  <a:pt x="122" y="279"/>
                </a:cubicBezTo>
                <a:close/>
                <a:moveTo>
                  <a:pt x="234" y="354"/>
                </a:moveTo>
                <a:cubicBezTo>
                  <a:pt x="219" y="330"/>
                  <a:pt x="193" y="315"/>
                  <a:pt x="163" y="315"/>
                </a:cubicBezTo>
                <a:cubicBezTo>
                  <a:pt x="133" y="315"/>
                  <a:pt x="107" y="330"/>
                  <a:pt x="92" y="354"/>
                </a:cubicBezTo>
                <a:cubicBezTo>
                  <a:pt x="75" y="354"/>
                  <a:pt x="75" y="354"/>
                  <a:pt x="75" y="354"/>
                </a:cubicBezTo>
                <a:cubicBezTo>
                  <a:pt x="78" y="350"/>
                  <a:pt x="81" y="346"/>
                  <a:pt x="85" y="341"/>
                </a:cubicBezTo>
                <a:cubicBezTo>
                  <a:pt x="85" y="341"/>
                  <a:pt x="85" y="341"/>
                  <a:pt x="85" y="341"/>
                </a:cubicBezTo>
                <a:cubicBezTo>
                  <a:pt x="103" y="317"/>
                  <a:pt x="131" y="301"/>
                  <a:pt x="163" y="301"/>
                </a:cubicBezTo>
                <a:cubicBezTo>
                  <a:pt x="195" y="301"/>
                  <a:pt x="223" y="317"/>
                  <a:pt x="241" y="341"/>
                </a:cubicBezTo>
                <a:cubicBezTo>
                  <a:pt x="241" y="341"/>
                  <a:pt x="242" y="341"/>
                  <a:pt x="242" y="341"/>
                </a:cubicBezTo>
                <a:cubicBezTo>
                  <a:pt x="245" y="346"/>
                  <a:pt x="248" y="350"/>
                  <a:pt x="251" y="354"/>
                </a:cubicBezTo>
                <a:lnTo>
                  <a:pt x="234" y="354"/>
                </a:lnTo>
                <a:close/>
              </a:path>
            </a:pathLst>
          </a:custGeom>
          <a:solidFill>
            <a:srgbClr val="C00000"/>
          </a:solidFill>
          <a:ln>
            <a:noFill/>
          </a:ln>
        </p:spPr>
        <p:txBody>
          <a:bodyPr/>
          <a:lstStyle/>
          <a:p>
            <a:endParaRPr lang="en-GB" sz="1600"/>
          </a:p>
        </p:txBody>
      </p:sp>
      <p:cxnSp>
        <p:nvCxnSpPr>
          <p:cNvPr id="71" name="Straight Arrow Connector 70"/>
          <p:cNvCxnSpPr>
            <a:cxnSpLocks/>
          </p:cNvCxnSpPr>
          <p:nvPr/>
        </p:nvCxnSpPr>
        <p:spPr>
          <a:xfrm>
            <a:off x="2785286" y="834687"/>
            <a:ext cx="0" cy="1801599"/>
          </a:xfrm>
          <a:prstGeom prst="straightConnector1">
            <a:avLst/>
          </a:prstGeom>
          <a:ln>
            <a:solidFill>
              <a:srgbClr val="C00000"/>
            </a:solidFill>
            <a:prstDash val="sysDot"/>
            <a:tailEnd type="triangle"/>
          </a:ln>
        </p:spPr>
        <p:style>
          <a:lnRef idx="2">
            <a:schemeClr val="accent1"/>
          </a:lnRef>
          <a:fillRef idx="0">
            <a:schemeClr val="accent1"/>
          </a:fillRef>
          <a:effectRef idx="1">
            <a:schemeClr val="accent1"/>
          </a:effectRef>
          <a:fontRef idx="minor">
            <a:schemeClr val="tx1"/>
          </a:fontRef>
        </p:style>
      </p:cxnSp>
      <p:sp>
        <p:nvSpPr>
          <p:cNvPr id="76" name="TextBox 75"/>
          <p:cNvSpPr txBox="1"/>
          <p:nvPr/>
        </p:nvSpPr>
        <p:spPr>
          <a:xfrm>
            <a:off x="189233" y="2820128"/>
            <a:ext cx="8758696" cy="2014519"/>
          </a:xfrm>
          <a:prstGeom prst="rect">
            <a:avLst/>
          </a:prstGeom>
          <a:gradFill>
            <a:gsLst>
              <a:gs pos="0">
                <a:schemeClr val="accent1">
                  <a:lumMod val="5000"/>
                  <a:lumOff val="95000"/>
                </a:schemeClr>
              </a:gs>
              <a:gs pos="74000">
                <a:srgbClr val="CCFFFF"/>
              </a:gs>
              <a:gs pos="83000">
                <a:srgbClr val="CCFFFF"/>
              </a:gs>
              <a:gs pos="100000">
                <a:schemeClr val="accent1">
                  <a:lumMod val="30000"/>
                  <a:lumOff val="70000"/>
                </a:schemeClr>
              </a:gs>
            </a:gsLst>
            <a:lin ang="5400000" scaled="1"/>
          </a:gradFill>
        </p:spPr>
        <p:txBody>
          <a:bodyPr wrap="square" rtlCol="0">
            <a:noAutofit/>
          </a:bodyPr>
          <a:lstStyle/>
          <a:p>
            <a:pPr marL="285750" indent="-285750">
              <a:buFont typeface="Arial" panose="020B0604020202020204" pitchFamily="34" charset="0"/>
              <a:buChar char="•"/>
            </a:pPr>
            <a:r>
              <a:rPr lang="en-US" sz="1200" dirty="0">
                <a:solidFill>
                  <a:srgbClr val="000000"/>
                </a:solidFill>
                <a:latin typeface="Nokia Pure Text" panose="020B0504040602060303" pitchFamily="34" charset="0"/>
                <a:ea typeface="Nokia Pure Text" panose="020B0504040602060303" pitchFamily="34" charset="0"/>
                <a:cs typeface="Nokia Pure Text" panose="020B0504040602060303" pitchFamily="34" charset="0"/>
              </a:rPr>
              <a:t>L2300 _20 MHz has highest priority on layering to densify high traffic area and offloading L1800 red site thus it should aggressively grab traffic. Its MLB trigger to exit layer should less aggressive.  </a:t>
            </a:r>
          </a:p>
          <a:p>
            <a:pPr marL="285750" indent="-285750">
              <a:buFont typeface="Arial" panose="020B0604020202020204" pitchFamily="34" charset="0"/>
              <a:buChar char="•"/>
            </a:pPr>
            <a:r>
              <a:rPr lang="en-US" sz="1200" dirty="0">
                <a:solidFill>
                  <a:srgbClr val="000000"/>
                </a:solidFill>
                <a:latin typeface="Nokia Pure Text" panose="020B0504040602060303" pitchFamily="34" charset="0"/>
                <a:ea typeface="Nokia Pure Text" panose="020B0504040602060303" pitchFamily="34" charset="0"/>
                <a:cs typeface="Nokia Pure Text" panose="020B0504040602060303" pitchFamily="34" charset="0"/>
              </a:rPr>
              <a:t>L1800_15 MHz has 2</a:t>
            </a:r>
            <a:r>
              <a:rPr lang="en-US" sz="1200" baseline="30000" dirty="0">
                <a:solidFill>
                  <a:srgbClr val="000000"/>
                </a:solidFill>
                <a:latin typeface="Nokia Pure Text" panose="020B0504040602060303" pitchFamily="34" charset="0"/>
                <a:ea typeface="Nokia Pure Text" panose="020B0504040602060303" pitchFamily="34" charset="0"/>
                <a:cs typeface="Nokia Pure Text" panose="020B0504040602060303" pitchFamily="34" charset="0"/>
              </a:rPr>
              <a:t>nd</a:t>
            </a:r>
            <a:r>
              <a:rPr lang="en-US" sz="1200" dirty="0">
                <a:solidFill>
                  <a:srgbClr val="000000"/>
                </a:solidFill>
                <a:latin typeface="Nokia Pure Text" panose="020B0504040602060303" pitchFamily="34" charset="0"/>
                <a:ea typeface="Nokia Pure Text" panose="020B0504040602060303" pitchFamily="34" charset="0"/>
                <a:cs typeface="Nokia Pure Text" panose="020B0504040602060303" pitchFamily="34" charset="0"/>
              </a:rPr>
              <a:t> highest selection priority at SIB Broadcast and it has better capacity, the IMLB trigger should set  less aggressively to make UE 2</a:t>
            </a:r>
            <a:r>
              <a:rPr lang="en-US" sz="1200" baseline="30000" dirty="0">
                <a:solidFill>
                  <a:srgbClr val="000000"/>
                </a:solidFill>
                <a:latin typeface="Nokia Pure Text" panose="020B0504040602060303" pitchFamily="34" charset="0"/>
                <a:ea typeface="Nokia Pure Text" panose="020B0504040602060303" pitchFamily="34" charset="0"/>
                <a:cs typeface="Nokia Pure Text" panose="020B0504040602060303" pitchFamily="34" charset="0"/>
              </a:rPr>
              <a:t>nd</a:t>
            </a:r>
            <a:r>
              <a:rPr lang="en-US" sz="1200" dirty="0">
                <a:solidFill>
                  <a:srgbClr val="000000"/>
                </a:solidFill>
                <a:latin typeface="Nokia Pure Text" panose="020B0504040602060303" pitchFamily="34" charset="0"/>
                <a:ea typeface="Nokia Pure Text" panose="020B0504040602060303" pitchFamily="34" charset="0"/>
                <a:cs typeface="Nokia Pure Text" panose="020B0504040602060303" pitchFamily="34" charset="0"/>
              </a:rPr>
              <a:t> prefer camp on L1800 and give better user experience at L1800 instead of L2100 and L900 with limited 5MHz capacity.</a:t>
            </a:r>
          </a:p>
          <a:p>
            <a:pPr marL="285750" indent="-285750">
              <a:buFont typeface="Arial" panose="020B0604020202020204" pitchFamily="34" charset="0"/>
              <a:buChar char="•"/>
            </a:pPr>
            <a:r>
              <a:rPr lang="en-US" sz="1200" dirty="0">
                <a:solidFill>
                  <a:srgbClr val="000000"/>
                </a:solidFill>
                <a:latin typeface="Nokia Pure Text" panose="020B0504040602060303" pitchFamily="34" charset="0"/>
                <a:ea typeface="Nokia Pure Text" panose="020B0504040602060303" pitchFamily="34" charset="0"/>
                <a:cs typeface="Nokia Pure Text" panose="020B0504040602060303" pitchFamily="34" charset="0"/>
              </a:rPr>
              <a:t>Target carrier for load balancing should has RSRP &gt; -95 dBm RSRP for FDD 2100 &amp; L900, &gt; -100 dBm RSRP and -12 dB RSRQ for FDD 1800 and L2300 to avoid ping pong and UE camp to worst carrier </a:t>
            </a:r>
          </a:p>
          <a:p>
            <a:pPr marL="285750" indent="-285750">
              <a:buFont typeface="Arial" panose="020B0604020202020204" pitchFamily="34" charset="0"/>
              <a:buChar char="•"/>
            </a:pPr>
            <a:r>
              <a:rPr lang="en-US" sz="1200" dirty="0">
                <a:solidFill>
                  <a:srgbClr val="000000"/>
                </a:solidFill>
                <a:latin typeface="Nokia Pure Text" panose="020B0504040602060303" pitchFamily="34" charset="0"/>
                <a:ea typeface="Nokia Pure Text" panose="020B0504040602060303" pitchFamily="34" charset="0"/>
                <a:cs typeface="Nokia Pure Text" panose="020B0504040602060303" pitchFamily="34" charset="0"/>
              </a:rPr>
              <a:t>FDD 1800 &amp; L2300 Load balancing will be </a:t>
            </a:r>
            <a:r>
              <a:rPr lang="en-US" sz="1200" dirty="0" err="1">
                <a:solidFill>
                  <a:srgbClr val="000000"/>
                </a:solidFill>
                <a:latin typeface="Nokia Pure Text" panose="020B0504040602060303" pitchFamily="34" charset="0"/>
                <a:ea typeface="Nokia Pure Text" panose="020B0504040602060303" pitchFamily="34" charset="0"/>
                <a:cs typeface="Nokia Pure Text" panose="020B0504040602060303" pitchFamily="34" charset="0"/>
              </a:rPr>
              <a:t>trigered</a:t>
            </a:r>
            <a:r>
              <a:rPr lang="en-US" sz="1200" dirty="0">
                <a:solidFill>
                  <a:srgbClr val="000000"/>
                </a:solidFill>
                <a:latin typeface="Nokia Pure Text" panose="020B0504040602060303" pitchFamily="34" charset="0"/>
                <a:ea typeface="Nokia Pure Text" panose="020B0504040602060303" pitchFamily="34" charset="0"/>
                <a:cs typeface="Nokia Pure Text" panose="020B0504040602060303" pitchFamily="34" charset="0"/>
              </a:rPr>
              <a:t> if Composite Available Capacity (CAC) is less than 30%, while FDD 2100 &amp; FDD 900 will </a:t>
            </a:r>
            <a:r>
              <a:rPr lang="en-US" sz="1200" dirty="0" err="1">
                <a:solidFill>
                  <a:srgbClr val="000000"/>
                </a:solidFill>
                <a:latin typeface="Nokia Pure Text" panose="020B0504040602060303" pitchFamily="34" charset="0"/>
                <a:ea typeface="Nokia Pure Text" panose="020B0504040602060303" pitchFamily="34" charset="0"/>
                <a:cs typeface="Nokia Pure Text" panose="020B0504040602060303" pitchFamily="34" charset="0"/>
              </a:rPr>
              <a:t>triger</a:t>
            </a:r>
            <a:r>
              <a:rPr lang="en-US" sz="1200" dirty="0">
                <a:solidFill>
                  <a:srgbClr val="000000"/>
                </a:solidFill>
                <a:latin typeface="Nokia Pure Text" panose="020B0504040602060303" pitchFamily="34" charset="0"/>
                <a:ea typeface="Nokia Pure Text" panose="020B0504040602060303" pitchFamily="34" charset="0"/>
                <a:cs typeface="Nokia Pure Text" panose="020B0504040602060303" pitchFamily="34" charset="0"/>
              </a:rPr>
              <a:t> if CAC &lt; 70% which means a more aggressive</a:t>
            </a:r>
          </a:p>
          <a:p>
            <a:pPr marL="285750" indent="-285750">
              <a:buFont typeface="Arial" panose="020B0604020202020204" pitchFamily="34" charset="0"/>
              <a:buChar char="•"/>
            </a:pPr>
            <a:r>
              <a:rPr lang="en-US" sz="1200" dirty="0" err="1">
                <a:solidFill>
                  <a:srgbClr val="000000"/>
                </a:solidFill>
                <a:latin typeface="Nokia Pure Text" panose="020B0504040602060303" pitchFamily="34" charset="0"/>
                <a:ea typeface="Nokia Pure Text" panose="020B0504040602060303" pitchFamily="34" charset="0"/>
                <a:cs typeface="Nokia Pure Text" panose="020B0504040602060303" pitchFamily="34" charset="0"/>
              </a:rPr>
              <a:t>idleLBCapThresh</a:t>
            </a:r>
            <a:r>
              <a:rPr lang="en-US" sz="1200" dirty="0">
                <a:solidFill>
                  <a:srgbClr val="000000"/>
                </a:solidFill>
                <a:latin typeface="Nokia Pure Text" panose="020B0504040602060303" pitchFamily="34" charset="0"/>
                <a:ea typeface="Nokia Pure Text" panose="020B0504040602060303" pitchFamily="34" charset="0"/>
                <a:cs typeface="Nokia Pure Text" panose="020B0504040602060303" pitchFamily="34" charset="0"/>
              </a:rPr>
              <a:t> &amp; </a:t>
            </a:r>
            <a:r>
              <a:rPr lang="en-US" sz="1200" dirty="0" err="1">
                <a:solidFill>
                  <a:srgbClr val="000000"/>
                </a:solidFill>
                <a:latin typeface="Nokia Pure Text" panose="020B0504040602060303" pitchFamily="34" charset="0"/>
                <a:ea typeface="Nokia Pure Text" panose="020B0504040602060303" pitchFamily="34" charset="0"/>
                <a:cs typeface="Nokia Pure Text" panose="020B0504040602060303" pitchFamily="34" charset="0"/>
              </a:rPr>
              <a:t>idleLBPercentageOfUes</a:t>
            </a:r>
            <a:r>
              <a:rPr lang="en-US" sz="1200" dirty="0">
                <a:solidFill>
                  <a:srgbClr val="000000"/>
                </a:solidFill>
                <a:latin typeface="Nokia Pure Text" panose="020B0504040602060303" pitchFamily="34" charset="0"/>
                <a:ea typeface="Nokia Pure Text" panose="020B0504040602060303" pitchFamily="34" charset="0"/>
                <a:cs typeface="Nokia Pure Text" panose="020B0504040602060303" pitchFamily="34" charset="0"/>
              </a:rPr>
              <a:t> are adjustable to obtain expected balancing figure and end user experience trade off.</a:t>
            </a:r>
          </a:p>
          <a:p>
            <a:endParaRPr lang="en-US" sz="1200" dirty="0">
              <a:solidFill>
                <a:srgbClr val="000000"/>
              </a:solidFill>
              <a:latin typeface="Nokia Pure Text" panose="020B0504040602060303" pitchFamily="34" charset="0"/>
              <a:ea typeface="Nokia Pure Text" panose="020B0504040602060303" pitchFamily="34" charset="0"/>
              <a:cs typeface="Nokia Pure Text" panose="020B0504040602060303" pitchFamily="34" charset="0"/>
            </a:endParaRPr>
          </a:p>
          <a:p>
            <a:endParaRPr lang="en-US" sz="1200" dirty="0">
              <a:solidFill>
                <a:srgbClr val="000000"/>
              </a:solidFill>
              <a:latin typeface="Nokia Pure Text" panose="020B0504040602060303" pitchFamily="34" charset="0"/>
              <a:ea typeface="Nokia Pure Text" panose="020B0504040602060303" pitchFamily="34" charset="0"/>
              <a:cs typeface="Nokia Pure Text" panose="020B0504040602060303" pitchFamily="34" charset="0"/>
            </a:endParaRPr>
          </a:p>
          <a:p>
            <a:endParaRPr lang="en-US" sz="1200" dirty="0">
              <a:solidFill>
                <a:srgbClr val="000000"/>
              </a:solidFill>
              <a:latin typeface="Nokia Pure Text" panose="020B0504040602060303" pitchFamily="34" charset="0"/>
              <a:ea typeface="Nokia Pure Text" panose="020B0504040602060303" pitchFamily="34" charset="0"/>
              <a:cs typeface="Nokia Pure Text" panose="020B0504040602060303" pitchFamily="34" charset="0"/>
            </a:endParaRPr>
          </a:p>
          <a:p>
            <a:endParaRPr lang="en-US" sz="1200" dirty="0">
              <a:solidFill>
                <a:srgbClr val="000000"/>
              </a:solidFill>
              <a:latin typeface="Nokia Pure Text" panose="020B0504040602060303" pitchFamily="34" charset="0"/>
              <a:ea typeface="Nokia Pure Text" panose="020B0504040602060303" pitchFamily="34" charset="0"/>
              <a:cs typeface="Nokia Pure Text" panose="020B0504040602060303" pitchFamily="34" charset="0"/>
            </a:endParaRPr>
          </a:p>
          <a:p>
            <a:endParaRPr lang="en-US" sz="1200" dirty="0">
              <a:solidFill>
                <a:srgbClr val="000000"/>
              </a:solidFill>
              <a:latin typeface="Nokia Pure Text" panose="020B0504040602060303" pitchFamily="34" charset="0"/>
              <a:ea typeface="Nokia Pure Text" panose="020B0504040602060303" pitchFamily="34" charset="0"/>
              <a:cs typeface="Nokia Pure Text" panose="020B0504040602060303" pitchFamily="34" charset="0"/>
            </a:endParaRPr>
          </a:p>
          <a:p>
            <a:endParaRPr lang="en-US" sz="1200" dirty="0">
              <a:solidFill>
                <a:srgbClr val="000000"/>
              </a:solidFill>
              <a:latin typeface="Nokia Pure Text" panose="020B0504040602060303" pitchFamily="34" charset="0"/>
              <a:ea typeface="Nokia Pure Text" panose="020B0504040602060303" pitchFamily="34" charset="0"/>
              <a:cs typeface="Nokia Pure Text" panose="020B0504040602060303" pitchFamily="34" charset="0"/>
            </a:endParaRPr>
          </a:p>
          <a:p>
            <a:endParaRPr lang="en-US" sz="1200" dirty="0">
              <a:solidFill>
                <a:srgbClr val="000000"/>
              </a:solidFill>
              <a:latin typeface="Nokia Pure Text" panose="020B0504040602060303" pitchFamily="34" charset="0"/>
              <a:ea typeface="Nokia Pure Text" panose="020B0504040602060303" pitchFamily="34" charset="0"/>
              <a:cs typeface="Nokia Pure Text" panose="020B0504040602060303" pitchFamily="34" charset="0"/>
            </a:endParaRPr>
          </a:p>
          <a:p>
            <a:endParaRPr lang="en-US" sz="1200" dirty="0">
              <a:solidFill>
                <a:srgbClr val="000000"/>
              </a:solidFill>
              <a:latin typeface="Nokia Pure Text" panose="020B0504040602060303" pitchFamily="34" charset="0"/>
              <a:ea typeface="Nokia Pure Text" panose="020B0504040602060303" pitchFamily="34" charset="0"/>
              <a:cs typeface="Nokia Pure Text" panose="020B0504040602060303" pitchFamily="34" charset="0"/>
            </a:endParaRPr>
          </a:p>
          <a:p>
            <a:endParaRPr lang="en-US" sz="1200" dirty="0">
              <a:solidFill>
                <a:srgbClr val="000000"/>
              </a:solidFill>
              <a:latin typeface="Nokia Pure Text" panose="020B0504040602060303" pitchFamily="34" charset="0"/>
              <a:ea typeface="Nokia Pure Text" panose="020B0504040602060303" pitchFamily="34" charset="0"/>
              <a:cs typeface="Nokia Pure Text" panose="020B0504040602060303" pitchFamily="34" charset="0"/>
            </a:endParaRPr>
          </a:p>
          <a:p>
            <a:endParaRPr lang="en-GB" sz="1200" dirty="0">
              <a:solidFill>
                <a:srgbClr val="000000"/>
              </a:solidFill>
              <a:latin typeface="Nokia Pure Text" panose="020B0504040602060303" pitchFamily="34" charset="0"/>
              <a:ea typeface="Nokia Pure Text" panose="020B0504040602060303" pitchFamily="34" charset="0"/>
              <a:cs typeface="Nokia Pure Text" panose="020B0504040602060303" pitchFamily="34" charset="0"/>
            </a:endParaRPr>
          </a:p>
        </p:txBody>
      </p:sp>
      <p:sp>
        <p:nvSpPr>
          <p:cNvPr id="8" name="TextBox 7"/>
          <p:cNvSpPr txBox="1"/>
          <p:nvPr/>
        </p:nvSpPr>
        <p:spPr>
          <a:xfrm>
            <a:off x="2049372" y="855089"/>
            <a:ext cx="797013" cy="276999"/>
          </a:xfrm>
          <a:prstGeom prst="rect">
            <a:avLst/>
          </a:prstGeom>
          <a:noFill/>
        </p:spPr>
        <p:txBody>
          <a:bodyPr wrap="none" rtlCol="0">
            <a:spAutoFit/>
          </a:bodyPr>
          <a:lstStyle/>
          <a:p>
            <a:r>
              <a:rPr lang="en-US" sz="1200" b="1" dirty="0">
                <a:latin typeface="Calibri" panose="020F0502020204030204" pitchFamily="34" charset="0"/>
              </a:rPr>
              <a:t>-100 </a:t>
            </a:r>
            <a:r>
              <a:rPr lang="en-US" sz="1200" b="1" dirty="0" err="1">
                <a:latin typeface="Calibri" panose="020F0502020204030204" pitchFamily="34" charset="0"/>
              </a:rPr>
              <a:t>dBm</a:t>
            </a:r>
            <a:endParaRPr lang="en-GB" sz="1200" b="1" dirty="0">
              <a:latin typeface="Calibri" panose="020F0502020204030204" pitchFamily="34" charset="0"/>
            </a:endParaRPr>
          </a:p>
        </p:txBody>
      </p:sp>
      <p:sp>
        <p:nvSpPr>
          <p:cNvPr id="15" name="TextBox 14"/>
          <p:cNvSpPr txBox="1"/>
          <p:nvPr/>
        </p:nvSpPr>
        <p:spPr>
          <a:xfrm>
            <a:off x="2189017" y="2079738"/>
            <a:ext cx="718466" cy="276999"/>
          </a:xfrm>
          <a:prstGeom prst="rect">
            <a:avLst/>
          </a:prstGeom>
          <a:noFill/>
        </p:spPr>
        <p:txBody>
          <a:bodyPr wrap="none" rtlCol="0">
            <a:spAutoFit/>
          </a:bodyPr>
          <a:lstStyle/>
          <a:p>
            <a:r>
              <a:rPr lang="en-US" sz="1200" b="1" dirty="0">
                <a:latin typeface="Calibri" panose="020F0502020204030204" pitchFamily="34" charset="0"/>
              </a:rPr>
              <a:t>-95 </a:t>
            </a:r>
            <a:r>
              <a:rPr lang="en-US" sz="1200" b="1" dirty="0" err="1">
                <a:latin typeface="Calibri" panose="020F0502020204030204" pitchFamily="34" charset="0"/>
              </a:rPr>
              <a:t>dBm</a:t>
            </a:r>
            <a:endParaRPr lang="en-GB" sz="1200" b="1" dirty="0">
              <a:latin typeface="Calibri" panose="020F0502020204030204" pitchFamily="34" charset="0"/>
            </a:endParaRPr>
          </a:p>
        </p:txBody>
      </p:sp>
      <p:sp>
        <p:nvSpPr>
          <p:cNvPr id="16" name="Oval 15">
            <a:extLst>
              <a:ext uri="{FF2B5EF4-FFF2-40B4-BE49-F238E27FC236}">
                <a16:creationId xmlns:a16="http://schemas.microsoft.com/office/drawing/2014/main" id="{6E4F40BD-63A7-4121-8541-E9FA413CDDD2}"/>
              </a:ext>
            </a:extLst>
          </p:cNvPr>
          <p:cNvSpPr/>
          <p:nvPr/>
        </p:nvSpPr>
        <p:spPr>
          <a:xfrm>
            <a:off x="1040531" y="2305517"/>
            <a:ext cx="2227701" cy="411504"/>
          </a:xfrm>
          <a:prstGeom prst="ellipse">
            <a:avLst/>
          </a:prstGeom>
          <a:solidFill>
            <a:schemeClr val="accent3">
              <a:lumMod val="75000"/>
              <a:alpha val="51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600" b="1" dirty="0">
                <a:solidFill>
                  <a:srgbClr val="FFFFFF"/>
                </a:solidFill>
                <a:latin typeface="Calibri" panose="020F0502020204030204" pitchFamily="34" charset="0"/>
              </a:rPr>
              <a:t>L900_5</a:t>
            </a:r>
            <a:endParaRPr lang="en-GB" sz="1600" b="1" dirty="0">
              <a:solidFill>
                <a:srgbClr val="FFFFFF"/>
              </a:solidFill>
              <a:latin typeface="Calibri" panose="020F0502020204030204" pitchFamily="34" charset="0"/>
            </a:endParaRPr>
          </a:p>
        </p:txBody>
      </p:sp>
      <p:cxnSp>
        <p:nvCxnSpPr>
          <p:cNvPr id="19" name="Straight Arrow Connector 18">
            <a:extLst>
              <a:ext uri="{FF2B5EF4-FFF2-40B4-BE49-F238E27FC236}">
                <a16:creationId xmlns:a16="http://schemas.microsoft.com/office/drawing/2014/main" id="{148209F4-6D9B-41AC-8C61-B66433051ECE}"/>
              </a:ext>
            </a:extLst>
          </p:cNvPr>
          <p:cNvCxnSpPr>
            <a:cxnSpLocks/>
          </p:cNvCxnSpPr>
          <p:nvPr/>
        </p:nvCxnSpPr>
        <p:spPr>
          <a:xfrm>
            <a:off x="2998157" y="1269093"/>
            <a:ext cx="0" cy="1223141"/>
          </a:xfrm>
          <a:prstGeom prst="straightConnector1">
            <a:avLst/>
          </a:prstGeom>
          <a:ln>
            <a:solidFill>
              <a:srgbClr val="C00000"/>
            </a:solidFill>
            <a:prstDash val="sysDot"/>
            <a:headEnd type="triangle" w="med" len="med"/>
            <a:tailEnd type="none" w="med" len="med"/>
          </a:ln>
        </p:spPr>
        <p:style>
          <a:lnRef idx="2">
            <a:schemeClr val="accent1"/>
          </a:lnRef>
          <a:fillRef idx="0">
            <a:schemeClr val="accent1"/>
          </a:fillRef>
          <a:effectRef idx="1">
            <a:schemeClr val="accent1"/>
          </a:effectRef>
          <a:fontRef idx="minor">
            <a:schemeClr val="tx1"/>
          </a:fontRef>
        </p:style>
      </p:cxnSp>
      <p:sp>
        <p:nvSpPr>
          <p:cNvPr id="14" name="Oval 13">
            <a:extLst>
              <a:ext uri="{FF2B5EF4-FFF2-40B4-BE49-F238E27FC236}">
                <a16:creationId xmlns:a16="http://schemas.microsoft.com/office/drawing/2014/main" id="{CA6E1470-A187-4E36-AD8D-E41482382682}"/>
              </a:ext>
            </a:extLst>
          </p:cNvPr>
          <p:cNvSpPr/>
          <p:nvPr/>
        </p:nvSpPr>
        <p:spPr>
          <a:xfrm>
            <a:off x="1011884" y="516340"/>
            <a:ext cx="2227701" cy="411504"/>
          </a:xfrm>
          <a:prstGeom prst="ellipse">
            <a:avLst/>
          </a:prstGeom>
          <a:solidFill>
            <a:srgbClr val="002060">
              <a:alpha val="51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600" b="1" dirty="0">
                <a:solidFill>
                  <a:srgbClr val="FFFFFF"/>
                </a:solidFill>
                <a:latin typeface="Calibri" panose="020F0502020204030204" pitchFamily="34" charset="0"/>
              </a:rPr>
              <a:t>L2300_20/10</a:t>
            </a:r>
            <a:endParaRPr lang="en-GB" sz="1600" b="1" dirty="0">
              <a:solidFill>
                <a:srgbClr val="FFFFFF"/>
              </a:solidFill>
              <a:latin typeface="Calibri" panose="020F0502020204030204" pitchFamily="34" charset="0"/>
            </a:endParaRPr>
          </a:p>
        </p:txBody>
      </p:sp>
      <p:pic>
        <p:nvPicPr>
          <p:cNvPr id="12" name="Picture 11">
            <a:extLst>
              <a:ext uri="{FF2B5EF4-FFF2-40B4-BE49-F238E27FC236}">
                <a16:creationId xmlns:a16="http://schemas.microsoft.com/office/drawing/2014/main" id="{C2931BF6-5FF4-448F-B5EC-5381DEA2CE3D}"/>
              </a:ext>
            </a:extLst>
          </p:cNvPr>
          <p:cNvPicPr>
            <a:picLocks noChangeAspect="1"/>
          </p:cNvPicPr>
          <p:nvPr/>
        </p:nvPicPr>
        <p:blipFill>
          <a:blip r:embed="rId3"/>
          <a:stretch>
            <a:fillRect/>
          </a:stretch>
        </p:blipFill>
        <p:spPr>
          <a:xfrm>
            <a:off x="3217721" y="543237"/>
            <a:ext cx="5666679" cy="1762280"/>
          </a:xfrm>
          <a:prstGeom prst="rect">
            <a:avLst/>
          </a:prstGeom>
        </p:spPr>
      </p:pic>
    </p:spTree>
    <p:extLst>
      <p:ext uri="{BB962C8B-B14F-4D97-AF65-F5344CB8AC3E}">
        <p14:creationId xmlns:p14="http://schemas.microsoft.com/office/powerpoint/2010/main" val="2931337454"/>
      </p:ext>
    </p:extLst>
  </p:cSld>
  <p:clrMapOvr>
    <a:masterClrMapping/>
  </p:clrMapOvr>
  <p:transition spd="slow"/>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1717" y="67808"/>
            <a:ext cx="8229600" cy="311789"/>
          </a:xfrm>
        </p:spPr>
        <p:txBody>
          <a:bodyPr anchor="ctr"/>
          <a:lstStyle/>
          <a:p>
            <a:r>
              <a:rPr lang="en-US" dirty="0"/>
              <a:t>IDLE MODE LOAD BALANCING</a:t>
            </a:r>
          </a:p>
        </p:txBody>
      </p:sp>
      <p:pic>
        <p:nvPicPr>
          <p:cNvPr id="4" name="Picture 3">
            <a:extLst>
              <a:ext uri="{FF2B5EF4-FFF2-40B4-BE49-F238E27FC236}">
                <a16:creationId xmlns:a16="http://schemas.microsoft.com/office/drawing/2014/main" id="{88283FA0-9DE5-439B-8E0B-7EBC7ADFD36B}"/>
              </a:ext>
            </a:extLst>
          </p:cNvPr>
          <p:cNvPicPr>
            <a:picLocks noChangeAspect="1"/>
          </p:cNvPicPr>
          <p:nvPr/>
        </p:nvPicPr>
        <p:blipFill>
          <a:blip r:embed="rId3"/>
          <a:stretch>
            <a:fillRect/>
          </a:stretch>
        </p:blipFill>
        <p:spPr>
          <a:xfrm>
            <a:off x="231717" y="460819"/>
            <a:ext cx="4654048" cy="4393676"/>
          </a:xfrm>
          <a:prstGeom prst="rect">
            <a:avLst/>
          </a:prstGeom>
        </p:spPr>
      </p:pic>
      <p:sp>
        <p:nvSpPr>
          <p:cNvPr id="17" name="Oval 16">
            <a:extLst>
              <a:ext uri="{FF2B5EF4-FFF2-40B4-BE49-F238E27FC236}">
                <a16:creationId xmlns:a16="http://schemas.microsoft.com/office/drawing/2014/main" id="{D3E36E5E-6A5D-45EE-A4BD-A5EFBC8CA200}"/>
              </a:ext>
            </a:extLst>
          </p:cNvPr>
          <p:cNvSpPr/>
          <p:nvPr/>
        </p:nvSpPr>
        <p:spPr>
          <a:xfrm>
            <a:off x="5107094" y="1809783"/>
            <a:ext cx="1697120" cy="254577"/>
          </a:xfrm>
          <a:prstGeom prst="ellipse">
            <a:avLst/>
          </a:prstGeom>
          <a:solidFill>
            <a:schemeClr val="accent3">
              <a:lumMod val="75000"/>
              <a:alpha val="51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200" b="1" dirty="0">
                <a:solidFill>
                  <a:srgbClr val="FFFFFF"/>
                </a:solidFill>
                <a:latin typeface="Calibri" panose="020F0502020204030204" pitchFamily="34" charset="0"/>
              </a:rPr>
              <a:t>L2100_5</a:t>
            </a:r>
            <a:endParaRPr lang="en-GB" sz="1200" b="1" dirty="0">
              <a:solidFill>
                <a:srgbClr val="FFFFFF"/>
              </a:solidFill>
              <a:latin typeface="Calibri" panose="020F0502020204030204" pitchFamily="34" charset="0"/>
            </a:endParaRPr>
          </a:p>
        </p:txBody>
      </p:sp>
      <p:sp>
        <p:nvSpPr>
          <p:cNvPr id="19" name="Oval 18">
            <a:extLst>
              <a:ext uri="{FF2B5EF4-FFF2-40B4-BE49-F238E27FC236}">
                <a16:creationId xmlns:a16="http://schemas.microsoft.com/office/drawing/2014/main" id="{3CCA1538-97CD-4A19-BF64-9E6309F6B414}"/>
              </a:ext>
            </a:extLst>
          </p:cNvPr>
          <p:cNvSpPr/>
          <p:nvPr/>
        </p:nvSpPr>
        <p:spPr>
          <a:xfrm>
            <a:off x="5107093" y="1204890"/>
            <a:ext cx="1697120" cy="254577"/>
          </a:xfrm>
          <a:prstGeom prst="ellipse">
            <a:avLst/>
          </a:prstGeom>
          <a:solidFill>
            <a:srgbClr val="002060">
              <a:alpha val="51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200" b="1" dirty="0">
                <a:solidFill>
                  <a:srgbClr val="FFFFFF"/>
                </a:solidFill>
                <a:latin typeface="Calibri" panose="020F0502020204030204" pitchFamily="34" charset="0"/>
              </a:rPr>
              <a:t>L1800_15</a:t>
            </a:r>
            <a:endParaRPr lang="en-GB" sz="1200" b="1" dirty="0">
              <a:solidFill>
                <a:srgbClr val="FFFFFF"/>
              </a:solidFill>
              <a:latin typeface="Calibri" panose="020F0502020204030204" pitchFamily="34" charset="0"/>
            </a:endParaRPr>
          </a:p>
        </p:txBody>
      </p:sp>
      <p:sp>
        <p:nvSpPr>
          <p:cNvPr id="20" name="Oval 19">
            <a:extLst>
              <a:ext uri="{FF2B5EF4-FFF2-40B4-BE49-F238E27FC236}">
                <a16:creationId xmlns:a16="http://schemas.microsoft.com/office/drawing/2014/main" id="{D22362E6-8120-4E6F-BEA3-219DEF6E7CB7}"/>
              </a:ext>
            </a:extLst>
          </p:cNvPr>
          <p:cNvSpPr/>
          <p:nvPr/>
        </p:nvSpPr>
        <p:spPr>
          <a:xfrm>
            <a:off x="5164297" y="2447066"/>
            <a:ext cx="1697120" cy="254577"/>
          </a:xfrm>
          <a:prstGeom prst="ellipse">
            <a:avLst/>
          </a:prstGeom>
          <a:solidFill>
            <a:schemeClr val="accent3">
              <a:lumMod val="75000"/>
              <a:alpha val="51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200" b="1" dirty="0">
                <a:solidFill>
                  <a:srgbClr val="FFFFFF"/>
                </a:solidFill>
                <a:latin typeface="Calibri" panose="020F0502020204030204" pitchFamily="34" charset="0"/>
              </a:rPr>
              <a:t>L900_5</a:t>
            </a:r>
            <a:endParaRPr lang="en-GB" sz="1200" b="1" dirty="0">
              <a:solidFill>
                <a:srgbClr val="FFFFFF"/>
              </a:solidFill>
              <a:latin typeface="Calibri" panose="020F0502020204030204" pitchFamily="34" charset="0"/>
            </a:endParaRPr>
          </a:p>
        </p:txBody>
      </p:sp>
      <p:sp>
        <p:nvSpPr>
          <p:cNvPr id="21" name="Oval 20">
            <a:extLst>
              <a:ext uri="{FF2B5EF4-FFF2-40B4-BE49-F238E27FC236}">
                <a16:creationId xmlns:a16="http://schemas.microsoft.com/office/drawing/2014/main" id="{67F4AD70-E181-48CD-AE9D-28EA70735C36}"/>
              </a:ext>
            </a:extLst>
          </p:cNvPr>
          <p:cNvSpPr/>
          <p:nvPr/>
        </p:nvSpPr>
        <p:spPr>
          <a:xfrm>
            <a:off x="7267587" y="1809783"/>
            <a:ext cx="1697120" cy="254577"/>
          </a:xfrm>
          <a:prstGeom prst="ellipse">
            <a:avLst/>
          </a:prstGeom>
          <a:solidFill>
            <a:schemeClr val="accent3">
              <a:lumMod val="75000"/>
              <a:alpha val="51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200" b="1" dirty="0">
                <a:solidFill>
                  <a:srgbClr val="FFFFFF"/>
                </a:solidFill>
                <a:latin typeface="Calibri" panose="020F0502020204030204" pitchFamily="34" charset="0"/>
              </a:rPr>
              <a:t>L2100_5</a:t>
            </a:r>
            <a:endParaRPr lang="en-GB" sz="1200" b="1" dirty="0">
              <a:solidFill>
                <a:srgbClr val="FFFFFF"/>
              </a:solidFill>
              <a:latin typeface="Calibri" panose="020F0502020204030204" pitchFamily="34" charset="0"/>
            </a:endParaRPr>
          </a:p>
        </p:txBody>
      </p:sp>
      <p:sp>
        <p:nvSpPr>
          <p:cNvPr id="22" name="Oval 21">
            <a:extLst>
              <a:ext uri="{FF2B5EF4-FFF2-40B4-BE49-F238E27FC236}">
                <a16:creationId xmlns:a16="http://schemas.microsoft.com/office/drawing/2014/main" id="{BD4566B7-B167-4162-BCCF-00A781A91678}"/>
              </a:ext>
            </a:extLst>
          </p:cNvPr>
          <p:cNvSpPr/>
          <p:nvPr/>
        </p:nvSpPr>
        <p:spPr>
          <a:xfrm>
            <a:off x="7267586" y="1204890"/>
            <a:ext cx="1697120" cy="254577"/>
          </a:xfrm>
          <a:prstGeom prst="ellipse">
            <a:avLst/>
          </a:prstGeom>
          <a:solidFill>
            <a:srgbClr val="002060">
              <a:alpha val="51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200" b="1" dirty="0">
                <a:solidFill>
                  <a:srgbClr val="FFFFFF"/>
                </a:solidFill>
                <a:latin typeface="Calibri" panose="020F0502020204030204" pitchFamily="34" charset="0"/>
              </a:rPr>
              <a:t>L1800_15</a:t>
            </a:r>
            <a:endParaRPr lang="en-GB" sz="1200" b="1" dirty="0">
              <a:solidFill>
                <a:srgbClr val="FFFFFF"/>
              </a:solidFill>
              <a:latin typeface="Calibri" panose="020F0502020204030204" pitchFamily="34" charset="0"/>
            </a:endParaRPr>
          </a:p>
        </p:txBody>
      </p:sp>
      <p:sp>
        <p:nvSpPr>
          <p:cNvPr id="24" name="Oval 23">
            <a:extLst>
              <a:ext uri="{FF2B5EF4-FFF2-40B4-BE49-F238E27FC236}">
                <a16:creationId xmlns:a16="http://schemas.microsoft.com/office/drawing/2014/main" id="{4C29DBCF-7453-44AF-A70B-52B7FCFAF117}"/>
              </a:ext>
            </a:extLst>
          </p:cNvPr>
          <p:cNvSpPr/>
          <p:nvPr/>
        </p:nvSpPr>
        <p:spPr>
          <a:xfrm>
            <a:off x="7324790" y="2447066"/>
            <a:ext cx="1697120" cy="254577"/>
          </a:xfrm>
          <a:prstGeom prst="ellipse">
            <a:avLst/>
          </a:prstGeom>
          <a:solidFill>
            <a:schemeClr val="accent3">
              <a:lumMod val="75000"/>
              <a:alpha val="51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200" b="1" dirty="0">
                <a:solidFill>
                  <a:srgbClr val="FFFFFF"/>
                </a:solidFill>
                <a:latin typeface="Calibri" panose="020F0502020204030204" pitchFamily="34" charset="0"/>
              </a:rPr>
              <a:t>L900_5</a:t>
            </a:r>
            <a:endParaRPr lang="en-GB" sz="1200" b="1" dirty="0">
              <a:solidFill>
                <a:srgbClr val="FFFFFF"/>
              </a:solidFill>
              <a:latin typeface="Calibri" panose="020F0502020204030204" pitchFamily="34" charset="0"/>
            </a:endParaRPr>
          </a:p>
        </p:txBody>
      </p:sp>
      <p:cxnSp>
        <p:nvCxnSpPr>
          <p:cNvPr id="7" name="Straight Arrow Connector 6">
            <a:extLst>
              <a:ext uri="{FF2B5EF4-FFF2-40B4-BE49-F238E27FC236}">
                <a16:creationId xmlns:a16="http://schemas.microsoft.com/office/drawing/2014/main" id="{19E6372A-2E12-4FF2-93AE-2810B4E393DF}"/>
              </a:ext>
            </a:extLst>
          </p:cNvPr>
          <p:cNvCxnSpPr>
            <a:stCxn id="19" idx="6"/>
            <a:endCxn id="21" idx="2"/>
          </p:cNvCxnSpPr>
          <p:nvPr/>
        </p:nvCxnSpPr>
        <p:spPr>
          <a:xfrm>
            <a:off x="6804213" y="1332179"/>
            <a:ext cx="463374" cy="604893"/>
          </a:xfrm>
          <a:prstGeom prst="straightConnector1">
            <a:avLst/>
          </a:prstGeom>
          <a:ln w="19050" cmpd="sng">
            <a:solidFill>
              <a:schemeClr val="accent3"/>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10" name="Straight Arrow Connector 9">
            <a:extLst>
              <a:ext uri="{FF2B5EF4-FFF2-40B4-BE49-F238E27FC236}">
                <a16:creationId xmlns:a16="http://schemas.microsoft.com/office/drawing/2014/main" id="{F93CAC02-54A0-401B-9467-748E5AD7F179}"/>
              </a:ext>
            </a:extLst>
          </p:cNvPr>
          <p:cNvCxnSpPr>
            <a:stCxn id="19" idx="6"/>
            <a:endCxn id="22" idx="2"/>
          </p:cNvCxnSpPr>
          <p:nvPr/>
        </p:nvCxnSpPr>
        <p:spPr>
          <a:xfrm>
            <a:off x="6804213" y="1332179"/>
            <a:ext cx="463373" cy="0"/>
          </a:xfrm>
          <a:prstGeom prst="straightConnector1">
            <a:avLst/>
          </a:prstGeom>
          <a:ln w="19050" cmpd="sng">
            <a:solidFill>
              <a:schemeClr val="accent3"/>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12" name="Straight Arrow Connector 11">
            <a:extLst>
              <a:ext uri="{FF2B5EF4-FFF2-40B4-BE49-F238E27FC236}">
                <a16:creationId xmlns:a16="http://schemas.microsoft.com/office/drawing/2014/main" id="{81756338-D71F-4CB2-88D9-3EC917707F6B}"/>
              </a:ext>
            </a:extLst>
          </p:cNvPr>
          <p:cNvCxnSpPr>
            <a:stCxn id="19" idx="6"/>
            <a:endCxn id="24" idx="2"/>
          </p:cNvCxnSpPr>
          <p:nvPr/>
        </p:nvCxnSpPr>
        <p:spPr>
          <a:xfrm>
            <a:off x="6804213" y="1332179"/>
            <a:ext cx="520577" cy="1242176"/>
          </a:xfrm>
          <a:prstGeom prst="straightConnector1">
            <a:avLst/>
          </a:prstGeom>
          <a:ln w="19050" cmpd="sng">
            <a:solidFill>
              <a:schemeClr val="accent3"/>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14" name="Straight Arrow Connector 13">
            <a:extLst>
              <a:ext uri="{FF2B5EF4-FFF2-40B4-BE49-F238E27FC236}">
                <a16:creationId xmlns:a16="http://schemas.microsoft.com/office/drawing/2014/main" id="{9A857D28-0EF6-4C56-80BA-179813981F0C}"/>
              </a:ext>
            </a:extLst>
          </p:cNvPr>
          <p:cNvCxnSpPr>
            <a:stCxn id="17" idx="6"/>
            <a:endCxn id="22" idx="2"/>
          </p:cNvCxnSpPr>
          <p:nvPr/>
        </p:nvCxnSpPr>
        <p:spPr>
          <a:xfrm flipV="1">
            <a:off x="6804214" y="1332179"/>
            <a:ext cx="463372" cy="604893"/>
          </a:xfrm>
          <a:prstGeom prst="straightConnector1">
            <a:avLst/>
          </a:prstGeom>
          <a:ln w="19050" cmpd="sng">
            <a:solidFill>
              <a:srgbClr val="C00000"/>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26" name="Straight Arrow Connector 25">
            <a:extLst>
              <a:ext uri="{FF2B5EF4-FFF2-40B4-BE49-F238E27FC236}">
                <a16:creationId xmlns:a16="http://schemas.microsoft.com/office/drawing/2014/main" id="{CFCA3080-35D3-40B8-9E7B-80AE1262EB56}"/>
              </a:ext>
            </a:extLst>
          </p:cNvPr>
          <p:cNvCxnSpPr>
            <a:cxnSpLocks/>
            <a:stCxn id="17" idx="6"/>
            <a:endCxn id="21" idx="2"/>
          </p:cNvCxnSpPr>
          <p:nvPr/>
        </p:nvCxnSpPr>
        <p:spPr>
          <a:xfrm>
            <a:off x="6804214" y="1937072"/>
            <a:ext cx="463373" cy="0"/>
          </a:xfrm>
          <a:prstGeom prst="straightConnector1">
            <a:avLst/>
          </a:prstGeom>
          <a:ln w="19050" cmpd="sng">
            <a:solidFill>
              <a:srgbClr val="C00000"/>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28" name="Straight Arrow Connector 27">
            <a:extLst>
              <a:ext uri="{FF2B5EF4-FFF2-40B4-BE49-F238E27FC236}">
                <a16:creationId xmlns:a16="http://schemas.microsoft.com/office/drawing/2014/main" id="{FE4E54CF-5AD9-4D97-993A-2886F00B61FD}"/>
              </a:ext>
            </a:extLst>
          </p:cNvPr>
          <p:cNvCxnSpPr>
            <a:stCxn id="17" idx="6"/>
            <a:endCxn id="24" idx="2"/>
          </p:cNvCxnSpPr>
          <p:nvPr/>
        </p:nvCxnSpPr>
        <p:spPr>
          <a:xfrm>
            <a:off x="6804214" y="1937072"/>
            <a:ext cx="520576" cy="637283"/>
          </a:xfrm>
          <a:prstGeom prst="straightConnector1">
            <a:avLst/>
          </a:prstGeom>
          <a:ln w="19050" cmpd="sng">
            <a:solidFill>
              <a:srgbClr val="C00000"/>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30" name="Straight Arrow Connector 29">
            <a:extLst>
              <a:ext uri="{FF2B5EF4-FFF2-40B4-BE49-F238E27FC236}">
                <a16:creationId xmlns:a16="http://schemas.microsoft.com/office/drawing/2014/main" id="{B812F90E-007B-458F-B9EC-DFCE937E94F8}"/>
              </a:ext>
            </a:extLst>
          </p:cNvPr>
          <p:cNvCxnSpPr>
            <a:stCxn id="20" idx="6"/>
            <a:endCxn id="21" idx="2"/>
          </p:cNvCxnSpPr>
          <p:nvPr/>
        </p:nvCxnSpPr>
        <p:spPr>
          <a:xfrm flipV="1">
            <a:off x="6861417" y="1937072"/>
            <a:ext cx="406170" cy="637283"/>
          </a:xfrm>
          <a:prstGeom prst="straightConnector1">
            <a:avLst/>
          </a:prstGeom>
          <a:ln w="19050" cmpd="sng">
            <a:solidFill>
              <a:srgbClr val="00B050"/>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32" name="Straight Arrow Connector 31">
            <a:extLst>
              <a:ext uri="{FF2B5EF4-FFF2-40B4-BE49-F238E27FC236}">
                <a16:creationId xmlns:a16="http://schemas.microsoft.com/office/drawing/2014/main" id="{1889BB59-6D38-4F8F-8781-DBD25504ECFD}"/>
              </a:ext>
            </a:extLst>
          </p:cNvPr>
          <p:cNvCxnSpPr>
            <a:cxnSpLocks/>
            <a:stCxn id="20" idx="6"/>
            <a:endCxn id="24" idx="2"/>
          </p:cNvCxnSpPr>
          <p:nvPr/>
        </p:nvCxnSpPr>
        <p:spPr>
          <a:xfrm>
            <a:off x="6861417" y="2574355"/>
            <a:ext cx="463373" cy="0"/>
          </a:xfrm>
          <a:prstGeom prst="straightConnector1">
            <a:avLst/>
          </a:prstGeom>
          <a:ln w="19050" cmpd="sng">
            <a:solidFill>
              <a:srgbClr val="00B050"/>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34" name="Straight Arrow Connector 33">
            <a:extLst>
              <a:ext uri="{FF2B5EF4-FFF2-40B4-BE49-F238E27FC236}">
                <a16:creationId xmlns:a16="http://schemas.microsoft.com/office/drawing/2014/main" id="{17483ACA-6948-4C22-8FC4-A368B4004A9A}"/>
              </a:ext>
            </a:extLst>
          </p:cNvPr>
          <p:cNvCxnSpPr>
            <a:stCxn id="20" idx="6"/>
            <a:endCxn id="22" idx="2"/>
          </p:cNvCxnSpPr>
          <p:nvPr/>
        </p:nvCxnSpPr>
        <p:spPr>
          <a:xfrm flipV="1">
            <a:off x="6861417" y="1332179"/>
            <a:ext cx="406169" cy="1242176"/>
          </a:xfrm>
          <a:prstGeom prst="straightConnector1">
            <a:avLst/>
          </a:prstGeom>
          <a:ln w="19050" cmpd="sng">
            <a:solidFill>
              <a:srgbClr val="00B050"/>
            </a:solidFill>
            <a:tailEnd type="triangle"/>
          </a:ln>
          <a:effectLst/>
        </p:spPr>
        <p:style>
          <a:lnRef idx="2">
            <a:schemeClr val="accent1"/>
          </a:lnRef>
          <a:fillRef idx="0">
            <a:schemeClr val="accent1"/>
          </a:fillRef>
          <a:effectRef idx="1">
            <a:schemeClr val="accent1"/>
          </a:effectRef>
          <a:fontRef idx="minor">
            <a:schemeClr val="tx1"/>
          </a:fontRef>
        </p:style>
      </p:cxnSp>
      <p:sp>
        <p:nvSpPr>
          <p:cNvPr id="8" name="TextBox 7">
            <a:extLst>
              <a:ext uri="{FF2B5EF4-FFF2-40B4-BE49-F238E27FC236}">
                <a16:creationId xmlns:a16="http://schemas.microsoft.com/office/drawing/2014/main" id="{D2990B70-C7AF-4F79-9881-E65A7EAFC5ED}"/>
              </a:ext>
            </a:extLst>
          </p:cNvPr>
          <p:cNvSpPr txBox="1"/>
          <p:nvPr/>
        </p:nvSpPr>
        <p:spPr>
          <a:xfrm>
            <a:off x="8424023" y="899047"/>
            <a:ext cx="497252" cy="338554"/>
          </a:xfrm>
          <a:prstGeom prst="rect">
            <a:avLst/>
          </a:prstGeom>
          <a:noFill/>
        </p:spPr>
        <p:txBody>
          <a:bodyPr wrap="none" rtlCol="0">
            <a:spAutoFit/>
          </a:bodyPr>
          <a:lstStyle/>
          <a:p>
            <a:r>
              <a:rPr lang="en-US" sz="1600" dirty="0">
                <a:latin typeface="Calibri" panose="020F0502020204030204" pitchFamily="34" charset="0"/>
              </a:rPr>
              <a:t>100</a:t>
            </a:r>
            <a:endParaRPr lang="en-GB" sz="1600" dirty="0">
              <a:latin typeface="Calibri" panose="020F0502020204030204" pitchFamily="34" charset="0"/>
            </a:endParaRPr>
          </a:p>
        </p:txBody>
      </p:sp>
      <p:sp>
        <p:nvSpPr>
          <p:cNvPr id="23" name="TextBox 22">
            <a:extLst>
              <a:ext uri="{FF2B5EF4-FFF2-40B4-BE49-F238E27FC236}">
                <a16:creationId xmlns:a16="http://schemas.microsoft.com/office/drawing/2014/main" id="{E6990562-C723-4FD8-BC78-03669FB46CE3}"/>
              </a:ext>
            </a:extLst>
          </p:cNvPr>
          <p:cNvSpPr txBox="1"/>
          <p:nvPr/>
        </p:nvSpPr>
        <p:spPr>
          <a:xfrm>
            <a:off x="8445368" y="1551977"/>
            <a:ext cx="393056" cy="338554"/>
          </a:xfrm>
          <a:prstGeom prst="rect">
            <a:avLst/>
          </a:prstGeom>
          <a:noFill/>
        </p:spPr>
        <p:txBody>
          <a:bodyPr wrap="none" rtlCol="0">
            <a:spAutoFit/>
          </a:bodyPr>
          <a:lstStyle/>
          <a:p>
            <a:r>
              <a:rPr lang="en-US" sz="1600" dirty="0">
                <a:latin typeface="Calibri" panose="020F0502020204030204" pitchFamily="34" charset="0"/>
              </a:rPr>
              <a:t>30</a:t>
            </a:r>
            <a:endParaRPr lang="en-GB" sz="1600" dirty="0">
              <a:latin typeface="Calibri" panose="020F0502020204030204" pitchFamily="34" charset="0"/>
            </a:endParaRPr>
          </a:p>
        </p:txBody>
      </p:sp>
      <p:sp>
        <p:nvSpPr>
          <p:cNvPr id="25" name="TextBox 24">
            <a:extLst>
              <a:ext uri="{FF2B5EF4-FFF2-40B4-BE49-F238E27FC236}">
                <a16:creationId xmlns:a16="http://schemas.microsoft.com/office/drawing/2014/main" id="{EBA5A62B-0AFF-42F4-AAD6-E5E01AB8D6B6}"/>
              </a:ext>
            </a:extLst>
          </p:cNvPr>
          <p:cNvSpPr txBox="1"/>
          <p:nvPr/>
        </p:nvSpPr>
        <p:spPr>
          <a:xfrm>
            <a:off x="8445368" y="2162315"/>
            <a:ext cx="393056" cy="338554"/>
          </a:xfrm>
          <a:prstGeom prst="rect">
            <a:avLst/>
          </a:prstGeom>
          <a:noFill/>
        </p:spPr>
        <p:txBody>
          <a:bodyPr wrap="none" rtlCol="0">
            <a:spAutoFit/>
          </a:bodyPr>
          <a:lstStyle/>
          <a:p>
            <a:r>
              <a:rPr lang="en-US" sz="1600" dirty="0">
                <a:latin typeface="Calibri" panose="020F0502020204030204" pitchFamily="34" charset="0"/>
              </a:rPr>
              <a:t>30</a:t>
            </a:r>
            <a:endParaRPr lang="en-GB" sz="1600" dirty="0">
              <a:latin typeface="Calibri" panose="020F0502020204030204" pitchFamily="34" charset="0"/>
            </a:endParaRPr>
          </a:p>
        </p:txBody>
      </p:sp>
      <p:sp>
        <p:nvSpPr>
          <p:cNvPr id="9" name="TextBox 8">
            <a:extLst>
              <a:ext uri="{FF2B5EF4-FFF2-40B4-BE49-F238E27FC236}">
                <a16:creationId xmlns:a16="http://schemas.microsoft.com/office/drawing/2014/main" id="{FFD6FB16-BE4D-421B-ABB4-714BFEDDCBF0}"/>
              </a:ext>
            </a:extLst>
          </p:cNvPr>
          <p:cNvSpPr txBox="1"/>
          <p:nvPr/>
        </p:nvSpPr>
        <p:spPr>
          <a:xfrm>
            <a:off x="5009873" y="3086035"/>
            <a:ext cx="3857613" cy="1569660"/>
          </a:xfrm>
          <a:prstGeom prst="rect">
            <a:avLst/>
          </a:prstGeom>
          <a:noFill/>
        </p:spPr>
        <p:txBody>
          <a:bodyPr wrap="square" rtlCol="0">
            <a:spAutoFit/>
          </a:bodyPr>
          <a:lstStyle/>
          <a:p>
            <a:pPr marL="285750" indent="-285750">
              <a:buFont typeface="Arial" panose="020B0604020202020204" pitchFamily="34" charset="0"/>
              <a:buChar char="•"/>
            </a:pPr>
            <a:r>
              <a:rPr lang="en-US" sz="1200" dirty="0">
                <a:latin typeface="Calibri" panose="020F0502020204030204" pitchFamily="34" charset="0"/>
              </a:rPr>
              <a:t>Target carrier weighting are set with L1800  has highest weighting for better end user experience.</a:t>
            </a:r>
          </a:p>
          <a:p>
            <a:pPr marL="285750" indent="-285750">
              <a:buFont typeface="Arial" panose="020B0604020202020204" pitchFamily="34" charset="0"/>
              <a:buChar char="•"/>
            </a:pPr>
            <a:r>
              <a:rPr lang="en-US" sz="1200" dirty="0">
                <a:latin typeface="Calibri" panose="020F0502020204030204" pitchFamily="34" charset="0"/>
              </a:rPr>
              <a:t>L900 and L2100 has less weighting as target carrier for reselection due to less capacity (5 MHz)</a:t>
            </a:r>
          </a:p>
          <a:p>
            <a:pPr marL="285750" indent="-285750">
              <a:buFont typeface="Arial" panose="020B0604020202020204" pitchFamily="34" charset="0"/>
              <a:buChar char="•"/>
            </a:pPr>
            <a:r>
              <a:rPr lang="en-US" sz="1200" dirty="0">
                <a:latin typeface="Calibri" panose="020F0502020204030204" pitchFamily="34" charset="0"/>
              </a:rPr>
              <a:t>Weighting is adjustable to obtain expected balancing figure</a:t>
            </a:r>
          </a:p>
          <a:p>
            <a:pPr marL="285750" indent="-285750">
              <a:buFont typeface="Arial" panose="020B0604020202020204" pitchFamily="34" charset="0"/>
              <a:buChar char="•"/>
            </a:pPr>
            <a:r>
              <a:rPr lang="en-US" sz="1200" dirty="0">
                <a:latin typeface="Calibri" panose="020F0502020204030204" pitchFamily="34" charset="0"/>
              </a:rPr>
              <a:t>Load balancing figure is also subject to UE band capability in the network</a:t>
            </a:r>
            <a:endParaRPr lang="en-GB" sz="1200" dirty="0">
              <a:latin typeface="Calibri" panose="020F0502020204030204" pitchFamily="34" charset="0"/>
            </a:endParaRPr>
          </a:p>
        </p:txBody>
      </p:sp>
      <p:sp>
        <p:nvSpPr>
          <p:cNvPr id="27" name="Oval 26">
            <a:extLst>
              <a:ext uri="{FF2B5EF4-FFF2-40B4-BE49-F238E27FC236}">
                <a16:creationId xmlns:a16="http://schemas.microsoft.com/office/drawing/2014/main" id="{AD7FE4AD-D201-4A99-BAFD-F91328826F5F}"/>
              </a:ext>
            </a:extLst>
          </p:cNvPr>
          <p:cNvSpPr/>
          <p:nvPr/>
        </p:nvSpPr>
        <p:spPr>
          <a:xfrm>
            <a:off x="5107094" y="760359"/>
            <a:ext cx="1697120" cy="254577"/>
          </a:xfrm>
          <a:prstGeom prst="ellipse">
            <a:avLst/>
          </a:prstGeom>
          <a:solidFill>
            <a:schemeClr val="accent3">
              <a:lumMod val="75000"/>
              <a:alpha val="51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200" b="1" dirty="0">
                <a:solidFill>
                  <a:srgbClr val="FFFFFF"/>
                </a:solidFill>
                <a:latin typeface="Calibri" panose="020F0502020204030204" pitchFamily="34" charset="0"/>
              </a:rPr>
              <a:t>L2300_20 &amp; 10</a:t>
            </a:r>
            <a:endParaRPr lang="en-GB" sz="1200" b="1" dirty="0">
              <a:solidFill>
                <a:srgbClr val="FFFFFF"/>
              </a:solidFill>
              <a:latin typeface="Calibri" panose="020F0502020204030204" pitchFamily="34" charset="0"/>
            </a:endParaRPr>
          </a:p>
        </p:txBody>
      </p:sp>
      <p:sp>
        <p:nvSpPr>
          <p:cNvPr id="31" name="Oval 30">
            <a:extLst>
              <a:ext uri="{FF2B5EF4-FFF2-40B4-BE49-F238E27FC236}">
                <a16:creationId xmlns:a16="http://schemas.microsoft.com/office/drawing/2014/main" id="{B9E9338F-BC64-4A2B-8889-6C35EFAD0F7B}"/>
              </a:ext>
            </a:extLst>
          </p:cNvPr>
          <p:cNvSpPr/>
          <p:nvPr/>
        </p:nvSpPr>
        <p:spPr>
          <a:xfrm>
            <a:off x="7267587" y="760359"/>
            <a:ext cx="1697120" cy="254577"/>
          </a:xfrm>
          <a:prstGeom prst="ellipse">
            <a:avLst/>
          </a:prstGeom>
          <a:solidFill>
            <a:schemeClr val="accent3">
              <a:lumMod val="75000"/>
              <a:alpha val="51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200" b="1" dirty="0">
                <a:solidFill>
                  <a:srgbClr val="FFFFFF"/>
                </a:solidFill>
                <a:latin typeface="Calibri" panose="020F0502020204030204" pitchFamily="34" charset="0"/>
              </a:rPr>
              <a:t>L2300_20 &amp; 10</a:t>
            </a:r>
            <a:endParaRPr lang="en-GB" sz="1200" b="1" dirty="0">
              <a:solidFill>
                <a:srgbClr val="FFFFFF"/>
              </a:solidFill>
              <a:latin typeface="Calibri" panose="020F0502020204030204" pitchFamily="34" charset="0"/>
            </a:endParaRPr>
          </a:p>
        </p:txBody>
      </p:sp>
      <p:cxnSp>
        <p:nvCxnSpPr>
          <p:cNvPr id="35" name="Straight Arrow Connector 34">
            <a:extLst>
              <a:ext uri="{FF2B5EF4-FFF2-40B4-BE49-F238E27FC236}">
                <a16:creationId xmlns:a16="http://schemas.microsoft.com/office/drawing/2014/main" id="{325BCA8F-EF79-4397-AB3B-D7CCD4AAE706}"/>
              </a:ext>
            </a:extLst>
          </p:cNvPr>
          <p:cNvCxnSpPr>
            <a:cxnSpLocks/>
            <a:stCxn id="27" idx="6"/>
            <a:endCxn id="24" idx="2"/>
          </p:cNvCxnSpPr>
          <p:nvPr/>
        </p:nvCxnSpPr>
        <p:spPr>
          <a:xfrm>
            <a:off x="6804214" y="887648"/>
            <a:ext cx="520576" cy="1686707"/>
          </a:xfrm>
          <a:prstGeom prst="straightConnector1">
            <a:avLst/>
          </a:prstGeom>
          <a:ln w="19050" cmpd="sng">
            <a:solidFill>
              <a:srgbClr val="FFC000"/>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36" name="Straight Arrow Connector 35">
            <a:extLst>
              <a:ext uri="{FF2B5EF4-FFF2-40B4-BE49-F238E27FC236}">
                <a16:creationId xmlns:a16="http://schemas.microsoft.com/office/drawing/2014/main" id="{DC5296E5-B8B3-4F85-98CE-24A7EEC4291E}"/>
              </a:ext>
            </a:extLst>
          </p:cNvPr>
          <p:cNvCxnSpPr>
            <a:cxnSpLocks/>
            <a:stCxn id="27" idx="6"/>
            <a:endCxn id="22" idx="2"/>
          </p:cNvCxnSpPr>
          <p:nvPr/>
        </p:nvCxnSpPr>
        <p:spPr>
          <a:xfrm>
            <a:off x="6804214" y="887648"/>
            <a:ext cx="463372" cy="444531"/>
          </a:xfrm>
          <a:prstGeom prst="straightConnector1">
            <a:avLst/>
          </a:prstGeom>
          <a:ln w="19050" cmpd="sng">
            <a:solidFill>
              <a:srgbClr val="FFC000"/>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37" name="Straight Arrow Connector 36">
            <a:extLst>
              <a:ext uri="{FF2B5EF4-FFF2-40B4-BE49-F238E27FC236}">
                <a16:creationId xmlns:a16="http://schemas.microsoft.com/office/drawing/2014/main" id="{0BCA635B-75AD-42C0-99D8-CB04D1480C11}"/>
              </a:ext>
            </a:extLst>
          </p:cNvPr>
          <p:cNvCxnSpPr>
            <a:cxnSpLocks/>
            <a:stCxn id="27" idx="6"/>
            <a:endCxn id="21" idx="2"/>
          </p:cNvCxnSpPr>
          <p:nvPr/>
        </p:nvCxnSpPr>
        <p:spPr>
          <a:xfrm>
            <a:off x="6804214" y="887648"/>
            <a:ext cx="463373" cy="1049424"/>
          </a:xfrm>
          <a:prstGeom prst="straightConnector1">
            <a:avLst/>
          </a:prstGeom>
          <a:ln w="19050" cmpd="sng">
            <a:solidFill>
              <a:srgbClr val="FFC000"/>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38" name="Straight Arrow Connector 37">
            <a:extLst>
              <a:ext uri="{FF2B5EF4-FFF2-40B4-BE49-F238E27FC236}">
                <a16:creationId xmlns:a16="http://schemas.microsoft.com/office/drawing/2014/main" id="{F8497E18-2CAC-4759-8309-0A4408F9D982}"/>
              </a:ext>
            </a:extLst>
          </p:cNvPr>
          <p:cNvCxnSpPr>
            <a:cxnSpLocks/>
            <a:stCxn id="27" idx="6"/>
            <a:endCxn id="31" idx="2"/>
          </p:cNvCxnSpPr>
          <p:nvPr/>
        </p:nvCxnSpPr>
        <p:spPr>
          <a:xfrm>
            <a:off x="6804214" y="887648"/>
            <a:ext cx="463373" cy="0"/>
          </a:xfrm>
          <a:prstGeom prst="straightConnector1">
            <a:avLst/>
          </a:prstGeom>
          <a:ln w="19050" cmpd="sng">
            <a:solidFill>
              <a:srgbClr val="FFC000"/>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39" name="Straight Arrow Connector 38">
            <a:extLst>
              <a:ext uri="{FF2B5EF4-FFF2-40B4-BE49-F238E27FC236}">
                <a16:creationId xmlns:a16="http://schemas.microsoft.com/office/drawing/2014/main" id="{D9CE4D4E-3F24-4B9D-AA64-75EE0C8DC85C}"/>
              </a:ext>
            </a:extLst>
          </p:cNvPr>
          <p:cNvCxnSpPr>
            <a:cxnSpLocks/>
            <a:stCxn id="19" idx="6"/>
            <a:endCxn id="31" idx="2"/>
          </p:cNvCxnSpPr>
          <p:nvPr/>
        </p:nvCxnSpPr>
        <p:spPr>
          <a:xfrm flipV="1">
            <a:off x="6804213" y="887648"/>
            <a:ext cx="463374" cy="444531"/>
          </a:xfrm>
          <a:prstGeom prst="straightConnector1">
            <a:avLst/>
          </a:prstGeom>
          <a:ln w="19050" cmpd="sng">
            <a:solidFill>
              <a:schemeClr val="accent3"/>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42" name="Straight Arrow Connector 41">
            <a:extLst>
              <a:ext uri="{FF2B5EF4-FFF2-40B4-BE49-F238E27FC236}">
                <a16:creationId xmlns:a16="http://schemas.microsoft.com/office/drawing/2014/main" id="{3F9AF064-A79E-44EA-83B3-4CCDC5A2941D}"/>
              </a:ext>
            </a:extLst>
          </p:cNvPr>
          <p:cNvCxnSpPr>
            <a:cxnSpLocks/>
            <a:stCxn id="17" idx="6"/>
            <a:endCxn id="31" idx="2"/>
          </p:cNvCxnSpPr>
          <p:nvPr/>
        </p:nvCxnSpPr>
        <p:spPr>
          <a:xfrm flipV="1">
            <a:off x="6804214" y="887648"/>
            <a:ext cx="463373" cy="1049424"/>
          </a:xfrm>
          <a:prstGeom prst="straightConnector1">
            <a:avLst/>
          </a:prstGeom>
          <a:ln w="19050" cmpd="sng">
            <a:solidFill>
              <a:srgbClr val="C00000"/>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45" name="Straight Arrow Connector 44">
            <a:extLst>
              <a:ext uri="{FF2B5EF4-FFF2-40B4-BE49-F238E27FC236}">
                <a16:creationId xmlns:a16="http://schemas.microsoft.com/office/drawing/2014/main" id="{54B7D6A0-4F53-4D18-9F26-9BE6FD0691D5}"/>
              </a:ext>
            </a:extLst>
          </p:cNvPr>
          <p:cNvCxnSpPr>
            <a:cxnSpLocks/>
            <a:stCxn id="20" idx="6"/>
            <a:endCxn id="31" idx="2"/>
          </p:cNvCxnSpPr>
          <p:nvPr/>
        </p:nvCxnSpPr>
        <p:spPr>
          <a:xfrm flipV="1">
            <a:off x="6861417" y="887648"/>
            <a:ext cx="406170" cy="1686707"/>
          </a:xfrm>
          <a:prstGeom prst="straightConnector1">
            <a:avLst/>
          </a:prstGeom>
          <a:ln w="19050" cmpd="sng">
            <a:solidFill>
              <a:srgbClr val="00B050"/>
            </a:solidFill>
            <a:tailEnd type="triangle"/>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588941403"/>
      </p:ext>
    </p:extLst>
  </p:cSld>
  <p:clrMapOvr>
    <a:masterClrMapping/>
  </p:clrMapOvr>
  <p:transition spd="slow"/>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Rectangle 2"/>
          <p:cNvSpPr>
            <a:spLocks noGrp="1" noChangeArrowheads="1"/>
          </p:cNvSpPr>
          <p:nvPr>
            <p:ph type="title"/>
          </p:nvPr>
        </p:nvSpPr>
        <p:spPr>
          <a:xfrm>
            <a:off x="407110" y="148774"/>
            <a:ext cx="8229600" cy="448733"/>
          </a:xfrm>
        </p:spPr>
        <p:txBody>
          <a:bodyPr/>
          <a:lstStyle/>
          <a:p>
            <a:r>
              <a:rPr lang="en-US" sz="2800" dirty="0">
                <a:latin typeface="Calibri" pitchFamily="34" charset="0"/>
              </a:rPr>
              <a:t>LAYERING STRATEGY</a:t>
            </a:r>
            <a:br>
              <a:rPr lang="de-DE" sz="2800" dirty="0">
                <a:latin typeface="Calibri" pitchFamily="34" charset="0"/>
              </a:rPr>
            </a:br>
            <a:endParaRPr lang="de-DE" sz="2800" dirty="0">
              <a:solidFill>
                <a:srgbClr val="7030A0"/>
              </a:solidFill>
              <a:latin typeface="Calibri" pitchFamily="34" charset="0"/>
            </a:endParaRPr>
          </a:p>
        </p:txBody>
      </p:sp>
      <p:sp>
        <p:nvSpPr>
          <p:cNvPr id="7" name="Rounded Rectangle 6"/>
          <p:cNvSpPr/>
          <p:nvPr/>
        </p:nvSpPr>
        <p:spPr>
          <a:xfrm>
            <a:off x="584199" y="1758457"/>
            <a:ext cx="7451671" cy="406400"/>
          </a:xfrm>
          <a:prstGeom prst="roundRect">
            <a:avLst/>
          </a:prstGeom>
          <a:solidFill>
            <a:schemeClr val="bg1">
              <a:lumMod val="6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r>
              <a:rPr lang="en-US" b="1" dirty="0">
                <a:solidFill>
                  <a:srgbClr val="FFFFFF"/>
                </a:solidFill>
                <a:latin typeface="Calibri" pitchFamily="34" charset="0"/>
              </a:rPr>
              <a:t>	IDLE MODE LAYERING STRATEGY</a:t>
            </a:r>
          </a:p>
        </p:txBody>
      </p:sp>
      <p:sp>
        <p:nvSpPr>
          <p:cNvPr id="13" name="Oval 12"/>
          <p:cNvSpPr/>
          <p:nvPr/>
        </p:nvSpPr>
        <p:spPr>
          <a:xfrm>
            <a:off x="668866" y="1792324"/>
            <a:ext cx="330776" cy="338666"/>
          </a:xfrm>
          <a:prstGeom prst="ellipse">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b="1" dirty="0">
                <a:solidFill>
                  <a:srgbClr val="002060"/>
                </a:solidFill>
                <a:latin typeface="Calibri" pitchFamily="34" charset="0"/>
              </a:rPr>
              <a:t>1</a:t>
            </a:r>
          </a:p>
        </p:txBody>
      </p:sp>
      <p:sp>
        <p:nvSpPr>
          <p:cNvPr id="18" name="Rounded Rectangle 17"/>
          <p:cNvSpPr/>
          <p:nvPr/>
        </p:nvSpPr>
        <p:spPr>
          <a:xfrm>
            <a:off x="584199" y="2274915"/>
            <a:ext cx="7451671" cy="406400"/>
          </a:xfrm>
          <a:prstGeom prst="roundRect">
            <a:avLst/>
          </a:prstGeom>
          <a:solidFill>
            <a:srgbClr val="00206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r>
              <a:rPr lang="en-US" b="1" dirty="0">
                <a:solidFill>
                  <a:srgbClr val="FFFFFF"/>
                </a:solidFill>
                <a:latin typeface="Calibri" pitchFamily="34" charset="0"/>
              </a:rPr>
              <a:t>	CONNECTED MODE LAYERING STRATEGY</a:t>
            </a:r>
          </a:p>
        </p:txBody>
      </p:sp>
      <p:sp>
        <p:nvSpPr>
          <p:cNvPr id="19" name="Oval 18"/>
          <p:cNvSpPr/>
          <p:nvPr/>
        </p:nvSpPr>
        <p:spPr>
          <a:xfrm>
            <a:off x="668866" y="2308782"/>
            <a:ext cx="330776" cy="338666"/>
          </a:xfrm>
          <a:prstGeom prst="ellipse">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b="1" dirty="0">
                <a:solidFill>
                  <a:srgbClr val="002060"/>
                </a:solidFill>
                <a:latin typeface="Calibri" pitchFamily="34" charset="0"/>
              </a:rPr>
              <a:t>2</a:t>
            </a:r>
          </a:p>
        </p:txBody>
      </p:sp>
    </p:spTree>
    <p:extLst>
      <p:ext uri="{BB962C8B-B14F-4D97-AF65-F5344CB8AC3E}">
        <p14:creationId xmlns:p14="http://schemas.microsoft.com/office/powerpoint/2010/main" val="125617574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1717" y="67808"/>
            <a:ext cx="8229600" cy="311789"/>
          </a:xfrm>
        </p:spPr>
        <p:txBody>
          <a:bodyPr anchor="ctr"/>
          <a:lstStyle/>
          <a:p>
            <a:r>
              <a:rPr lang="en-US" dirty="0"/>
              <a:t>CONNECTED MODE STRATEGY</a:t>
            </a:r>
          </a:p>
        </p:txBody>
      </p:sp>
      <p:sp>
        <p:nvSpPr>
          <p:cNvPr id="14" name="Text Box 11"/>
          <p:cNvSpPr txBox="1">
            <a:spLocks noChangeArrowheads="1"/>
          </p:cNvSpPr>
          <p:nvPr/>
        </p:nvSpPr>
        <p:spPr bwMode="auto">
          <a:xfrm>
            <a:off x="620002" y="4422044"/>
            <a:ext cx="693150" cy="153888"/>
          </a:xfrm>
          <a:prstGeom prst="rect">
            <a:avLst/>
          </a:prstGeom>
          <a:noFill/>
          <a:ln w="9525" algn="ctr">
            <a:noFill/>
            <a:miter lim="800000"/>
            <a:headEnd/>
            <a:tailEnd/>
          </a:ln>
          <a:effectLst/>
        </p:spPr>
        <p:txBody>
          <a:bodyPr wrap="square" lIns="0" tIns="0" rIns="0" bIns="0">
            <a:spAutoFit/>
          </a:bodyPr>
          <a:lstStyle/>
          <a:p>
            <a:r>
              <a:rPr lang="de-DE" sz="1000" b="1" dirty="0">
                <a:solidFill>
                  <a:srgbClr val="FFFFFF"/>
                </a:solidFill>
              </a:rPr>
              <a:t>RAT_1</a:t>
            </a:r>
            <a:r>
              <a:rPr lang="de-DE" sz="1000" b="1" dirty="0"/>
              <a:t> </a:t>
            </a:r>
            <a:r>
              <a:rPr lang="de-DE" sz="1000" b="1" dirty="0">
                <a:solidFill>
                  <a:srgbClr val="FFFFFF"/>
                </a:solidFill>
              </a:rPr>
              <a:t>f_1</a:t>
            </a:r>
          </a:p>
        </p:txBody>
      </p:sp>
      <p:sp>
        <p:nvSpPr>
          <p:cNvPr id="23" name="Oval 22"/>
          <p:cNvSpPr/>
          <p:nvPr/>
        </p:nvSpPr>
        <p:spPr>
          <a:xfrm>
            <a:off x="1498817" y="1896158"/>
            <a:ext cx="2227701" cy="411504"/>
          </a:xfrm>
          <a:prstGeom prst="ellipse">
            <a:avLst/>
          </a:prstGeom>
          <a:solidFill>
            <a:schemeClr val="accent3">
              <a:lumMod val="75000"/>
              <a:alpha val="51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b="1" dirty="0">
                <a:solidFill>
                  <a:srgbClr val="FFFFFF"/>
                </a:solidFill>
                <a:latin typeface="Calibri" panose="020F0502020204030204" pitchFamily="34" charset="0"/>
              </a:rPr>
              <a:t>L2100_5</a:t>
            </a:r>
            <a:endParaRPr lang="en-GB" sz="1400" b="1" dirty="0">
              <a:solidFill>
                <a:srgbClr val="FFFFFF"/>
              </a:solidFill>
              <a:latin typeface="Calibri" panose="020F0502020204030204" pitchFamily="34" charset="0"/>
            </a:endParaRPr>
          </a:p>
        </p:txBody>
      </p:sp>
      <p:sp>
        <p:nvSpPr>
          <p:cNvPr id="25" name="Oval 24"/>
          <p:cNvSpPr/>
          <p:nvPr/>
        </p:nvSpPr>
        <p:spPr>
          <a:xfrm>
            <a:off x="1427742" y="3818483"/>
            <a:ext cx="1583902" cy="411504"/>
          </a:xfrm>
          <a:prstGeom prst="ellipse">
            <a:avLst/>
          </a:prstGeom>
          <a:solidFill>
            <a:srgbClr val="00B050">
              <a:alpha val="51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b="1" dirty="0">
                <a:solidFill>
                  <a:srgbClr val="FFFFFF"/>
                </a:solidFill>
                <a:latin typeface="Calibri" panose="020F0502020204030204" pitchFamily="34" charset="0"/>
              </a:rPr>
              <a:t>U2100</a:t>
            </a:r>
            <a:endParaRPr lang="en-GB" sz="1400" b="1" dirty="0">
              <a:solidFill>
                <a:srgbClr val="FFFFFF"/>
              </a:solidFill>
              <a:latin typeface="Calibri" panose="020F0502020204030204" pitchFamily="34" charset="0"/>
            </a:endParaRPr>
          </a:p>
        </p:txBody>
      </p:sp>
      <p:sp>
        <p:nvSpPr>
          <p:cNvPr id="13" name="Flowchart: Delay 12"/>
          <p:cNvSpPr/>
          <p:nvPr/>
        </p:nvSpPr>
        <p:spPr>
          <a:xfrm>
            <a:off x="0" y="3818483"/>
            <a:ext cx="1602377" cy="411504"/>
          </a:xfrm>
          <a:prstGeom prst="flowChartDelay">
            <a:avLst/>
          </a:prstGeom>
          <a:solidFill>
            <a:srgbClr val="00B050">
              <a:alpha val="51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b="1" dirty="0">
                <a:solidFill>
                  <a:srgbClr val="FFFFFF"/>
                </a:solidFill>
                <a:latin typeface="Calibri" panose="020F0502020204030204" pitchFamily="34" charset="0"/>
              </a:rPr>
              <a:t>U2100</a:t>
            </a:r>
            <a:endParaRPr lang="en-GB" sz="1400" b="1" dirty="0">
              <a:solidFill>
                <a:srgbClr val="FFFFFF"/>
              </a:solidFill>
              <a:latin typeface="Calibri" panose="020F0502020204030204" pitchFamily="34" charset="0"/>
            </a:endParaRPr>
          </a:p>
        </p:txBody>
      </p:sp>
      <p:sp>
        <p:nvSpPr>
          <p:cNvPr id="15" name="Flowchart: Delay 14"/>
          <p:cNvSpPr/>
          <p:nvPr/>
        </p:nvSpPr>
        <p:spPr>
          <a:xfrm>
            <a:off x="1" y="4344121"/>
            <a:ext cx="2904200" cy="411504"/>
          </a:xfrm>
          <a:prstGeom prst="flowChartDelay">
            <a:avLst/>
          </a:prstGeom>
          <a:solidFill>
            <a:srgbClr val="92D050">
              <a:alpha val="96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b="1" dirty="0">
                <a:solidFill>
                  <a:srgbClr val="FFFFFF"/>
                </a:solidFill>
                <a:latin typeface="Calibri" panose="020F0502020204030204" pitchFamily="34" charset="0"/>
              </a:rPr>
              <a:t>U900</a:t>
            </a:r>
            <a:endParaRPr lang="en-GB" sz="1400" b="1" dirty="0">
              <a:solidFill>
                <a:srgbClr val="FFFFFF"/>
              </a:solidFill>
              <a:latin typeface="Calibri" panose="020F0502020204030204" pitchFamily="34" charset="0"/>
            </a:endParaRPr>
          </a:p>
        </p:txBody>
      </p:sp>
      <p:cxnSp>
        <p:nvCxnSpPr>
          <p:cNvPr id="5" name="Straight Arrow Connector 4"/>
          <p:cNvCxnSpPr>
            <a:cxnSpLocks/>
          </p:cNvCxnSpPr>
          <p:nvPr/>
        </p:nvCxnSpPr>
        <p:spPr>
          <a:xfrm>
            <a:off x="445082" y="1504521"/>
            <a:ext cx="0" cy="3028881"/>
          </a:xfrm>
          <a:prstGeom prst="straightConnector1">
            <a:avLst/>
          </a:prstGeom>
          <a:ln>
            <a:solidFill>
              <a:srgbClr val="C00000"/>
            </a:solidFill>
            <a:tailEnd type="triangle"/>
          </a:ln>
        </p:spPr>
        <p:style>
          <a:lnRef idx="2">
            <a:schemeClr val="accent1"/>
          </a:lnRef>
          <a:fillRef idx="0">
            <a:schemeClr val="accent1"/>
          </a:fillRef>
          <a:effectRef idx="1">
            <a:schemeClr val="accent1"/>
          </a:effectRef>
          <a:fontRef idx="minor">
            <a:schemeClr val="tx1"/>
          </a:fontRef>
        </p:style>
      </p:cxnSp>
      <p:cxnSp>
        <p:nvCxnSpPr>
          <p:cNvPr id="7" name="Elbow Connector 6"/>
          <p:cNvCxnSpPr>
            <a:cxnSpLocks/>
          </p:cNvCxnSpPr>
          <p:nvPr/>
        </p:nvCxnSpPr>
        <p:spPr>
          <a:xfrm rot="16200000" flipV="1">
            <a:off x="1926187" y="2988408"/>
            <a:ext cx="1775227" cy="215090"/>
          </a:xfrm>
          <a:prstGeom prst="bentConnector3">
            <a:avLst>
              <a:gd name="adj1" fmla="val -989"/>
            </a:avLst>
          </a:prstGeom>
          <a:ln>
            <a:solidFill>
              <a:schemeClr val="bg1">
                <a:lumMod val="50000"/>
              </a:schemeClr>
            </a:solidFill>
            <a:prstDash val="sysDash"/>
            <a:tailEnd type="triangle"/>
          </a:ln>
        </p:spPr>
        <p:style>
          <a:lnRef idx="2">
            <a:schemeClr val="accent1"/>
          </a:lnRef>
          <a:fillRef idx="0">
            <a:schemeClr val="accent1"/>
          </a:fillRef>
          <a:effectRef idx="1">
            <a:schemeClr val="accent1"/>
          </a:effectRef>
          <a:fontRef idx="minor">
            <a:schemeClr val="tx1"/>
          </a:fontRef>
        </p:style>
      </p:cxnSp>
      <p:sp>
        <p:nvSpPr>
          <p:cNvPr id="36" name="Oval 35"/>
          <p:cNvSpPr/>
          <p:nvPr/>
        </p:nvSpPr>
        <p:spPr>
          <a:xfrm>
            <a:off x="2827660" y="3831265"/>
            <a:ext cx="1583902" cy="411504"/>
          </a:xfrm>
          <a:prstGeom prst="ellipse">
            <a:avLst/>
          </a:prstGeom>
          <a:solidFill>
            <a:srgbClr val="00B050">
              <a:alpha val="51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b="1" dirty="0">
                <a:solidFill>
                  <a:srgbClr val="FFFFFF"/>
                </a:solidFill>
                <a:latin typeface="Calibri" panose="020F0502020204030204" pitchFamily="34" charset="0"/>
              </a:rPr>
              <a:t>U2100</a:t>
            </a:r>
            <a:endParaRPr lang="en-GB" sz="1400" b="1" dirty="0">
              <a:solidFill>
                <a:srgbClr val="FFFFFF"/>
              </a:solidFill>
              <a:latin typeface="Calibri" panose="020F0502020204030204" pitchFamily="34" charset="0"/>
            </a:endParaRPr>
          </a:p>
        </p:txBody>
      </p:sp>
      <p:sp>
        <p:nvSpPr>
          <p:cNvPr id="37" name="Oval 36"/>
          <p:cNvSpPr/>
          <p:nvPr/>
        </p:nvSpPr>
        <p:spPr>
          <a:xfrm>
            <a:off x="4298277" y="3831265"/>
            <a:ext cx="1583902" cy="411504"/>
          </a:xfrm>
          <a:prstGeom prst="ellipse">
            <a:avLst/>
          </a:prstGeom>
          <a:solidFill>
            <a:srgbClr val="00B050">
              <a:alpha val="51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b="1" dirty="0">
                <a:solidFill>
                  <a:srgbClr val="FFFFFF"/>
                </a:solidFill>
                <a:latin typeface="Calibri" panose="020F0502020204030204" pitchFamily="34" charset="0"/>
              </a:rPr>
              <a:t>U2100</a:t>
            </a:r>
            <a:endParaRPr lang="en-GB" sz="1400" b="1" dirty="0">
              <a:solidFill>
                <a:srgbClr val="FFFFFF"/>
              </a:solidFill>
              <a:latin typeface="Calibri" panose="020F0502020204030204" pitchFamily="34" charset="0"/>
            </a:endParaRPr>
          </a:p>
        </p:txBody>
      </p:sp>
      <p:sp>
        <p:nvSpPr>
          <p:cNvPr id="38" name="Oval 37"/>
          <p:cNvSpPr/>
          <p:nvPr/>
        </p:nvSpPr>
        <p:spPr>
          <a:xfrm>
            <a:off x="2578583" y="4331339"/>
            <a:ext cx="3245567" cy="411504"/>
          </a:xfrm>
          <a:prstGeom prst="ellipse">
            <a:avLst/>
          </a:prstGeom>
          <a:solidFill>
            <a:srgbClr val="92D050">
              <a:alpha val="96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b="1" dirty="0">
                <a:solidFill>
                  <a:srgbClr val="FFFFFF"/>
                </a:solidFill>
                <a:latin typeface="Calibri" panose="020F0502020204030204" pitchFamily="34" charset="0"/>
              </a:rPr>
              <a:t>U900</a:t>
            </a:r>
            <a:endParaRPr lang="en-GB" sz="1400" b="1" dirty="0">
              <a:solidFill>
                <a:srgbClr val="FFFFFF"/>
              </a:solidFill>
              <a:latin typeface="Calibri" panose="020F0502020204030204" pitchFamily="34" charset="0"/>
            </a:endParaRPr>
          </a:p>
        </p:txBody>
      </p:sp>
      <p:sp>
        <p:nvSpPr>
          <p:cNvPr id="39" name="TextBox 38"/>
          <p:cNvSpPr txBox="1"/>
          <p:nvPr/>
        </p:nvSpPr>
        <p:spPr>
          <a:xfrm>
            <a:off x="-2610120" y="5188723"/>
            <a:ext cx="1071127" cy="261610"/>
          </a:xfrm>
          <a:prstGeom prst="rect">
            <a:avLst/>
          </a:prstGeom>
          <a:noFill/>
        </p:spPr>
        <p:txBody>
          <a:bodyPr wrap="none" rtlCol="0">
            <a:spAutoFit/>
          </a:bodyPr>
          <a:lstStyle/>
          <a:p>
            <a:r>
              <a:rPr lang="en-GB" sz="1100" dirty="0">
                <a:latin typeface="Calibri" panose="020F0502020204030204" pitchFamily="34" charset="0"/>
              </a:rPr>
              <a:t>LTE &gt; -116 </a:t>
            </a:r>
            <a:r>
              <a:rPr lang="en-GB" sz="1100" dirty="0" err="1">
                <a:latin typeface="Calibri" panose="020F0502020204030204" pitchFamily="34" charset="0"/>
              </a:rPr>
              <a:t>dBm</a:t>
            </a:r>
            <a:endParaRPr lang="en-GB" sz="1100" dirty="0">
              <a:latin typeface="Calibri" panose="020F0502020204030204" pitchFamily="34" charset="0"/>
            </a:endParaRPr>
          </a:p>
        </p:txBody>
      </p:sp>
      <p:cxnSp>
        <p:nvCxnSpPr>
          <p:cNvPr id="46" name="Straight Arrow Connector 45"/>
          <p:cNvCxnSpPr>
            <a:cxnSpLocks/>
          </p:cNvCxnSpPr>
          <p:nvPr/>
        </p:nvCxnSpPr>
        <p:spPr>
          <a:xfrm>
            <a:off x="2378693" y="2208339"/>
            <a:ext cx="0" cy="1799425"/>
          </a:xfrm>
          <a:prstGeom prst="straightConnector1">
            <a:avLst/>
          </a:prstGeom>
          <a:ln>
            <a:solidFill>
              <a:srgbClr val="C00000"/>
            </a:solidFill>
            <a:tailEnd type="triangle"/>
          </a:ln>
        </p:spPr>
        <p:style>
          <a:lnRef idx="2">
            <a:schemeClr val="accent1"/>
          </a:lnRef>
          <a:fillRef idx="0">
            <a:schemeClr val="accent1"/>
          </a:fillRef>
          <a:effectRef idx="1">
            <a:schemeClr val="accent1"/>
          </a:effectRef>
          <a:fontRef idx="minor">
            <a:schemeClr val="tx1"/>
          </a:fontRef>
        </p:style>
      </p:cxnSp>
      <p:sp>
        <p:nvSpPr>
          <p:cNvPr id="47" name="TextBox 46"/>
          <p:cNvSpPr txBox="1"/>
          <p:nvPr/>
        </p:nvSpPr>
        <p:spPr>
          <a:xfrm>
            <a:off x="-2124677" y="4529622"/>
            <a:ext cx="542136" cy="307777"/>
          </a:xfrm>
          <a:prstGeom prst="rect">
            <a:avLst/>
          </a:prstGeom>
          <a:noFill/>
        </p:spPr>
        <p:txBody>
          <a:bodyPr wrap="none" rtlCol="0">
            <a:spAutoFit/>
          </a:bodyPr>
          <a:lstStyle/>
          <a:p>
            <a:r>
              <a:rPr lang="en-US" sz="1400" dirty="0">
                <a:latin typeface="Calibri" panose="020F0502020204030204" pitchFamily="34" charset="0"/>
              </a:rPr>
              <a:t>CSFB</a:t>
            </a:r>
            <a:endParaRPr lang="en-GB" sz="1400" dirty="0">
              <a:latin typeface="Calibri" panose="020F0502020204030204" pitchFamily="34" charset="0"/>
            </a:endParaRPr>
          </a:p>
        </p:txBody>
      </p:sp>
      <p:cxnSp>
        <p:nvCxnSpPr>
          <p:cNvPr id="50" name="Elbow Connector 49"/>
          <p:cNvCxnSpPr>
            <a:cxnSpLocks/>
            <a:endCxn id="44" idx="2"/>
          </p:cNvCxnSpPr>
          <p:nvPr/>
        </p:nvCxnSpPr>
        <p:spPr>
          <a:xfrm rot="16200000" flipV="1">
            <a:off x="-678576" y="2889160"/>
            <a:ext cx="2992372" cy="223093"/>
          </a:xfrm>
          <a:prstGeom prst="bentConnector3">
            <a:avLst>
              <a:gd name="adj1" fmla="val -4"/>
            </a:avLst>
          </a:prstGeom>
          <a:ln>
            <a:solidFill>
              <a:schemeClr val="bg1">
                <a:lumMod val="50000"/>
              </a:schemeClr>
            </a:solidFill>
            <a:prstDash val="sysDash"/>
            <a:tailEnd type="triangle"/>
          </a:ln>
        </p:spPr>
        <p:style>
          <a:lnRef idx="2">
            <a:schemeClr val="accent1"/>
          </a:lnRef>
          <a:fillRef idx="0">
            <a:schemeClr val="accent1"/>
          </a:fillRef>
          <a:effectRef idx="1">
            <a:schemeClr val="accent1"/>
          </a:effectRef>
          <a:fontRef idx="minor">
            <a:schemeClr val="tx1"/>
          </a:fontRef>
        </p:style>
      </p:cxnSp>
      <p:sp>
        <p:nvSpPr>
          <p:cNvPr id="60" name="Oval 59"/>
          <p:cNvSpPr/>
          <p:nvPr/>
        </p:nvSpPr>
        <p:spPr>
          <a:xfrm>
            <a:off x="3514079" y="1901941"/>
            <a:ext cx="2227701" cy="411504"/>
          </a:xfrm>
          <a:prstGeom prst="ellipse">
            <a:avLst/>
          </a:prstGeom>
          <a:solidFill>
            <a:schemeClr val="accent3">
              <a:lumMod val="75000"/>
              <a:alpha val="51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b="1" dirty="0">
                <a:solidFill>
                  <a:srgbClr val="FFFFFF"/>
                </a:solidFill>
                <a:latin typeface="Calibri" panose="020F0502020204030204" pitchFamily="34" charset="0"/>
              </a:rPr>
              <a:t>L2100_5</a:t>
            </a:r>
            <a:endParaRPr lang="en-GB" sz="1400" b="1" dirty="0">
              <a:solidFill>
                <a:srgbClr val="FFFFFF"/>
              </a:solidFill>
              <a:latin typeface="Calibri" panose="020F0502020204030204" pitchFamily="34" charset="0"/>
            </a:endParaRPr>
          </a:p>
        </p:txBody>
      </p:sp>
      <p:sp>
        <p:nvSpPr>
          <p:cNvPr id="64" name="TextBox 63"/>
          <p:cNvSpPr txBox="1"/>
          <p:nvPr/>
        </p:nvSpPr>
        <p:spPr>
          <a:xfrm>
            <a:off x="-269053" y="5161588"/>
            <a:ext cx="1071127" cy="261610"/>
          </a:xfrm>
          <a:prstGeom prst="rect">
            <a:avLst/>
          </a:prstGeom>
          <a:noFill/>
        </p:spPr>
        <p:txBody>
          <a:bodyPr wrap="none" rtlCol="0">
            <a:spAutoFit/>
          </a:bodyPr>
          <a:lstStyle/>
          <a:p>
            <a:r>
              <a:rPr lang="en-GB" sz="1100" dirty="0">
                <a:latin typeface="Calibri" panose="020F0502020204030204" pitchFamily="34" charset="0"/>
              </a:rPr>
              <a:t>LTE &gt; -116 </a:t>
            </a:r>
            <a:r>
              <a:rPr lang="en-GB" sz="1100" dirty="0" err="1">
                <a:latin typeface="Calibri" panose="020F0502020204030204" pitchFamily="34" charset="0"/>
              </a:rPr>
              <a:t>dBm</a:t>
            </a:r>
            <a:endParaRPr lang="en-GB" sz="1100" dirty="0">
              <a:latin typeface="Calibri" panose="020F0502020204030204" pitchFamily="34" charset="0"/>
            </a:endParaRPr>
          </a:p>
        </p:txBody>
      </p:sp>
      <p:sp>
        <p:nvSpPr>
          <p:cNvPr id="43" name="Oval 42"/>
          <p:cNvSpPr/>
          <p:nvPr/>
        </p:nvSpPr>
        <p:spPr>
          <a:xfrm>
            <a:off x="1271407" y="1093017"/>
            <a:ext cx="2242671" cy="411504"/>
          </a:xfrm>
          <a:prstGeom prst="ellipse">
            <a:avLst/>
          </a:prstGeom>
          <a:solidFill>
            <a:srgbClr val="002060">
              <a:alpha val="51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b="1" dirty="0">
                <a:solidFill>
                  <a:srgbClr val="FFFFFF"/>
                </a:solidFill>
                <a:latin typeface="Calibri" panose="020F0502020204030204" pitchFamily="34" charset="0"/>
              </a:rPr>
              <a:t>L1800_15</a:t>
            </a:r>
            <a:endParaRPr lang="en-GB" sz="1400" b="1" dirty="0">
              <a:solidFill>
                <a:srgbClr val="FFFFFF"/>
              </a:solidFill>
              <a:latin typeface="Calibri" panose="020F0502020204030204" pitchFamily="34" charset="0"/>
            </a:endParaRPr>
          </a:p>
        </p:txBody>
      </p:sp>
      <p:sp>
        <p:nvSpPr>
          <p:cNvPr id="44" name="Flowchart: Delay 43"/>
          <p:cNvSpPr/>
          <p:nvPr/>
        </p:nvSpPr>
        <p:spPr>
          <a:xfrm>
            <a:off x="-15617" y="1093017"/>
            <a:ext cx="1443359" cy="411504"/>
          </a:xfrm>
          <a:prstGeom prst="flowChartDelay">
            <a:avLst/>
          </a:prstGeom>
          <a:solidFill>
            <a:srgbClr val="002060">
              <a:alpha val="51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b="1" dirty="0">
                <a:solidFill>
                  <a:srgbClr val="FFFFFF"/>
                </a:solidFill>
                <a:latin typeface="Calibri" panose="020F0502020204030204" pitchFamily="34" charset="0"/>
              </a:rPr>
              <a:t>L1800_15</a:t>
            </a:r>
            <a:endParaRPr lang="en-GB" sz="1400" b="1" dirty="0">
              <a:solidFill>
                <a:srgbClr val="FFFFFF"/>
              </a:solidFill>
              <a:latin typeface="Calibri" panose="020F0502020204030204" pitchFamily="34" charset="0"/>
            </a:endParaRPr>
          </a:p>
        </p:txBody>
      </p:sp>
      <p:cxnSp>
        <p:nvCxnSpPr>
          <p:cNvPr id="48" name="Straight Arrow Connector 47"/>
          <p:cNvCxnSpPr/>
          <p:nvPr/>
        </p:nvCxnSpPr>
        <p:spPr>
          <a:xfrm>
            <a:off x="1111529" y="1298769"/>
            <a:ext cx="387288" cy="0"/>
          </a:xfrm>
          <a:prstGeom prst="straightConnector1">
            <a:avLst/>
          </a:prstGeom>
          <a:ln>
            <a:solidFill>
              <a:srgbClr val="00B0F0"/>
            </a:solidFill>
            <a:headEnd type="triangle"/>
            <a:tailEnd type="triangle"/>
          </a:ln>
        </p:spPr>
        <p:style>
          <a:lnRef idx="2">
            <a:schemeClr val="accent1"/>
          </a:lnRef>
          <a:fillRef idx="0">
            <a:schemeClr val="accent1"/>
          </a:fillRef>
          <a:effectRef idx="1">
            <a:schemeClr val="accent1"/>
          </a:effectRef>
          <a:fontRef idx="minor">
            <a:schemeClr val="tx1"/>
          </a:fontRef>
        </p:style>
      </p:cxnSp>
      <p:sp>
        <p:nvSpPr>
          <p:cNvPr id="52" name="Oval 51"/>
          <p:cNvSpPr/>
          <p:nvPr/>
        </p:nvSpPr>
        <p:spPr>
          <a:xfrm>
            <a:off x="5745427" y="3802012"/>
            <a:ext cx="1583902" cy="411504"/>
          </a:xfrm>
          <a:prstGeom prst="ellipse">
            <a:avLst/>
          </a:prstGeom>
          <a:solidFill>
            <a:srgbClr val="00B050">
              <a:alpha val="51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b="1" dirty="0">
                <a:solidFill>
                  <a:srgbClr val="FFFFFF"/>
                </a:solidFill>
                <a:latin typeface="Calibri" panose="020F0502020204030204" pitchFamily="34" charset="0"/>
              </a:rPr>
              <a:t>U2100</a:t>
            </a:r>
            <a:endParaRPr lang="en-GB" sz="1400" b="1" dirty="0">
              <a:solidFill>
                <a:srgbClr val="FFFFFF"/>
              </a:solidFill>
              <a:latin typeface="Calibri" panose="020F0502020204030204" pitchFamily="34" charset="0"/>
            </a:endParaRPr>
          </a:p>
        </p:txBody>
      </p:sp>
      <p:sp>
        <p:nvSpPr>
          <p:cNvPr id="53" name="Oval 52"/>
          <p:cNvSpPr/>
          <p:nvPr/>
        </p:nvSpPr>
        <p:spPr>
          <a:xfrm>
            <a:off x="7216044" y="3802012"/>
            <a:ext cx="1583902" cy="411504"/>
          </a:xfrm>
          <a:prstGeom prst="ellipse">
            <a:avLst/>
          </a:prstGeom>
          <a:solidFill>
            <a:srgbClr val="00B050">
              <a:alpha val="51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b="1" dirty="0">
                <a:solidFill>
                  <a:srgbClr val="FFFFFF"/>
                </a:solidFill>
                <a:latin typeface="Calibri" panose="020F0502020204030204" pitchFamily="34" charset="0"/>
              </a:rPr>
              <a:t>U2100</a:t>
            </a:r>
            <a:endParaRPr lang="en-GB" sz="1400" b="1" dirty="0">
              <a:solidFill>
                <a:srgbClr val="FFFFFF"/>
              </a:solidFill>
              <a:latin typeface="Calibri" panose="020F0502020204030204" pitchFamily="34" charset="0"/>
            </a:endParaRPr>
          </a:p>
        </p:txBody>
      </p:sp>
      <p:sp>
        <p:nvSpPr>
          <p:cNvPr id="54" name="Oval 53"/>
          <p:cNvSpPr/>
          <p:nvPr/>
        </p:nvSpPr>
        <p:spPr>
          <a:xfrm>
            <a:off x="5714803" y="4336866"/>
            <a:ext cx="3245567" cy="411504"/>
          </a:xfrm>
          <a:prstGeom prst="ellipse">
            <a:avLst/>
          </a:prstGeom>
          <a:solidFill>
            <a:srgbClr val="92D050">
              <a:alpha val="96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b="1" dirty="0">
                <a:solidFill>
                  <a:srgbClr val="FFFFFF"/>
                </a:solidFill>
                <a:latin typeface="Calibri" panose="020F0502020204030204" pitchFamily="34" charset="0"/>
              </a:rPr>
              <a:t>U900</a:t>
            </a:r>
            <a:endParaRPr lang="en-GB" sz="1400" b="1" dirty="0">
              <a:solidFill>
                <a:srgbClr val="FFFFFF"/>
              </a:solidFill>
              <a:latin typeface="Calibri" panose="020F0502020204030204" pitchFamily="34" charset="0"/>
            </a:endParaRPr>
          </a:p>
        </p:txBody>
      </p:sp>
      <p:cxnSp>
        <p:nvCxnSpPr>
          <p:cNvPr id="63" name="Straight Arrow Connector 62"/>
          <p:cNvCxnSpPr>
            <a:cxnSpLocks/>
          </p:cNvCxnSpPr>
          <p:nvPr/>
        </p:nvCxnSpPr>
        <p:spPr>
          <a:xfrm>
            <a:off x="1702844" y="1431635"/>
            <a:ext cx="0" cy="2576129"/>
          </a:xfrm>
          <a:prstGeom prst="straightConnector1">
            <a:avLst/>
          </a:prstGeom>
          <a:ln>
            <a:solidFill>
              <a:srgbClr val="C00000"/>
            </a:solidFill>
            <a:tailEnd type="triangle"/>
          </a:ln>
        </p:spPr>
        <p:style>
          <a:lnRef idx="2">
            <a:schemeClr val="accent1"/>
          </a:lnRef>
          <a:fillRef idx="0">
            <a:schemeClr val="accent1"/>
          </a:fillRef>
          <a:effectRef idx="1">
            <a:schemeClr val="accent1"/>
          </a:effectRef>
          <a:fontRef idx="minor">
            <a:schemeClr val="tx1"/>
          </a:fontRef>
        </p:style>
      </p:cxnSp>
      <p:cxnSp>
        <p:nvCxnSpPr>
          <p:cNvPr id="66" name="Elbow Connector 65"/>
          <p:cNvCxnSpPr>
            <a:cxnSpLocks/>
          </p:cNvCxnSpPr>
          <p:nvPr/>
        </p:nvCxnSpPr>
        <p:spPr>
          <a:xfrm rot="16200000" flipV="1">
            <a:off x="708063" y="2672446"/>
            <a:ext cx="2677484" cy="195864"/>
          </a:xfrm>
          <a:prstGeom prst="bentConnector3">
            <a:avLst>
              <a:gd name="adj1" fmla="val 1015"/>
            </a:avLst>
          </a:prstGeom>
          <a:ln>
            <a:solidFill>
              <a:schemeClr val="bg1">
                <a:lumMod val="50000"/>
              </a:schemeClr>
            </a:solidFill>
            <a:prstDash val="sysDash"/>
            <a:tailEnd type="triangle"/>
          </a:ln>
        </p:spPr>
        <p:style>
          <a:lnRef idx="2">
            <a:schemeClr val="accent1"/>
          </a:lnRef>
          <a:fillRef idx="0">
            <a:schemeClr val="accent1"/>
          </a:fillRef>
          <a:effectRef idx="1">
            <a:schemeClr val="accent1"/>
          </a:effectRef>
          <a:fontRef idx="minor">
            <a:schemeClr val="tx1"/>
          </a:fontRef>
        </p:style>
      </p:cxnSp>
      <p:cxnSp>
        <p:nvCxnSpPr>
          <p:cNvPr id="74" name="Elbow Connector 73"/>
          <p:cNvCxnSpPr>
            <a:cxnSpLocks/>
          </p:cNvCxnSpPr>
          <p:nvPr/>
        </p:nvCxnSpPr>
        <p:spPr>
          <a:xfrm rot="16200000" flipV="1">
            <a:off x="3423541" y="3253523"/>
            <a:ext cx="2321284" cy="230916"/>
          </a:xfrm>
          <a:prstGeom prst="bentConnector3">
            <a:avLst>
              <a:gd name="adj1" fmla="val 661"/>
            </a:avLst>
          </a:prstGeom>
          <a:ln>
            <a:solidFill>
              <a:schemeClr val="bg1">
                <a:lumMod val="50000"/>
              </a:schemeClr>
            </a:solidFill>
            <a:prstDash val="sysDash"/>
            <a:tailEnd type="triangle"/>
          </a:ln>
        </p:spPr>
        <p:style>
          <a:lnRef idx="2">
            <a:schemeClr val="accent1"/>
          </a:lnRef>
          <a:fillRef idx="0">
            <a:schemeClr val="accent1"/>
          </a:fillRef>
          <a:effectRef idx="1">
            <a:schemeClr val="accent1"/>
          </a:effectRef>
          <a:fontRef idx="minor">
            <a:schemeClr val="tx1"/>
          </a:fontRef>
        </p:style>
      </p:cxnSp>
      <p:cxnSp>
        <p:nvCxnSpPr>
          <p:cNvPr id="75" name="Straight Arrow Connector 74"/>
          <p:cNvCxnSpPr>
            <a:cxnSpLocks/>
          </p:cNvCxnSpPr>
          <p:nvPr/>
        </p:nvCxnSpPr>
        <p:spPr>
          <a:xfrm>
            <a:off x="3908241" y="2146997"/>
            <a:ext cx="0" cy="2468522"/>
          </a:xfrm>
          <a:prstGeom prst="straightConnector1">
            <a:avLst/>
          </a:prstGeom>
          <a:ln>
            <a:solidFill>
              <a:srgbClr val="C00000"/>
            </a:solidFill>
            <a:tailEnd type="triangle"/>
          </a:ln>
        </p:spPr>
        <p:style>
          <a:lnRef idx="2">
            <a:schemeClr val="accent1"/>
          </a:lnRef>
          <a:fillRef idx="0">
            <a:schemeClr val="accent1"/>
          </a:fillRef>
          <a:effectRef idx="1">
            <a:schemeClr val="accent1"/>
          </a:effectRef>
          <a:fontRef idx="minor">
            <a:schemeClr val="tx1"/>
          </a:fontRef>
        </p:style>
      </p:cxnSp>
      <p:cxnSp>
        <p:nvCxnSpPr>
          <p:cNvPr id="77" name="Elbow Connector 76"/>
          <p:cNvCxnSpPr/>
          <p:nvPr/>
        </p:nvCxnSpPr>
        <p:spPr>
          <a:xfrm rot="16200000" flipV="1">
            <a:off x="5640708" y="3453260"/>
            <a:ext cx="1943739" cy="332384"/>
          </a:xfrm>
          <a:prstGeom prst="bentConnector3">
            <a:avLst>
              <a:gd name="adj1" fmla="val 343"/>
            </a:avLst>
          </a:prstGeom>
          <a:ln>
            <a:solidFill>
              <a:schemeClr val="bg1">
                <a:lumMod val="50000"/>
              </a:schemeClr>
            </a:solidFill>
            <a:prstDash val="sysDash"/>
            <a:tailEnd type="triangle"/>
          </a:ln>
        </p:spPr>
        <p:style>
          <a:lnRef idx="2">
            <a:schemeClr val="accent1"/>
          </a:lnRef>
          <a:fillRef idx="0">
            <a:schemeClr val="accent1"/>
          </a:fillRef>
          <a:effectRef idx="1">
            <a:schemeClr val="accent1"/>
          </a:effectRef>
          <a:fontRef idx="minor">
            <a:schemeClr val="tx1"/>
          </a:fontRef>
        </p:style>
      </p:cxnSp>
      <p:cxnSp>
        <p:nvCxnSpPr>
          <p:cNvPr id="78" name="Straight Arrow Connector 77"/>
          <p:cNvCxnSpPr/>
          <p:nvPr/>
        </p:nvCxnSpPr>
        <p:spPr>
          <a:xfrm>
            <a:off x="6117582" y="2667000"/>
            <a:ext cx="0" cy="1948519"/>
          </a:xfrm>
          <a:prstGeom prst="straightConnector1">
            <a:avLst/>
          </a:prstGeom>
          <a:ln>
            <a:solidFill>
              <a:srgbClr val="C00000"/>
            </a:solidFill>
            <a:tailEnd type="triangle"/>
          </a:ln>
        </p:spPr>
        <p:style>
          <a:lnRef idx="2">
            <a:schemeClr val="accent1"/>
          </a:lnRef>
          <a:fillRef idx="0">
            <a:schemeClr val="accent1"/>
          </a:fillRef>
          <a:effectRef idx="1">
            <a:schemeClr val="accent1"/>
          </a:effectRef>
          <a:fontRef idx="minor">
            <a:schemeClr val="tx1"/>
          </a:fontRef>
        </p:style>
      </p:cxnSp>
      <p:cxnSp>
        <p:nvCxnSpPr>
          <p:cNvPr id="85" name="Elbow Connector 84"/>
          <p:cNvCxnSpPr/>
          <p:nvPr/>
        </p:nvCxnSpPr>
        <p:spPr>
          <a:xfrm rot="16200000" flipV="1">
            <a:off x="7793643" y="3185205"/>
            <a:ext cx="1360183" cy="284935"/>
          </a:xfrm>
          <a:prstGeom prst="bentConnector3">
            <a:avLst>
              <a:gd name="adj1" fmla="val 1448"/>
            </a:avLst>
          </a:prstGeom>
          <a:ln>
            <a:solidFill>
              <a:schemeClr val="bg1">
                <a:lumMod val="50000"/>
              </a:schemeClr>
            </a:solidFill>
            <a:prstDash val="sysDash"/>
            <a:tailEnd type="triangle"/>
          </a:ln>
        </p:spPr>
        <p:style>
          <a:lnRef idx="2">
            <a:schemeClr val="accent1"/>
          </a:lnRef>
          <a:fillRef idx="0">
            <a:schemeClr val="accent1"/>
          </a:fillRef>
          <a:effectRef idx="1">
            <a:schemeClr val="accent1"/>
          </a:effectRef>
          <a:fontRef idx="minor">
            <a:schemeClr val="tx1"/>
          </a:fontRef>
        </p:style>
      </p:cxnSp>
      <p:cxnSp>
        <p:nvCxnSpPr>
          <p:cNvPr id="86" name="Straight Arrow Connector 85"/>
          <p:cNvCxnSpPr/>
          <p:nvPr/>
        </p:nvCxnSpPr>
        <p:spPr>
          <a:xfrm flipH="1">
            <a:off x="7993413" y="2667000"/>
            <a:ext cx="25514" cy="1316566"/>
          </a:xfrm>
          <a:prstGeom prst="straightConnector1">
            <a:avLst/>
          </a:prstGeom>
          <a:ln>
            <a:solidFill>
              <a:srgbClr val="C00000"/>
            </a:solidFill>
            <a:tailEnd type="triangle"/>
          </a:ln>
        </p:spPr>
        <p:style>
          <a:lnRef idx="2">
            <a:schemeClr val="accent1"/>
          </a:lnRef>
          <a:fillRef idx="0">
            <a:schemeClr val="accent1"/>
          </a:fillRef>
          <a:effectRef idx="1">
            <a:schemeClr val="accent1"/>
          </a:effectRef>
          <a:fontRef idx="minor">
            <a:schemeClr val="tx1"/>
          </a:fontRef>
        </p:style>
      </p:cxnSp>
      <p:cxnSp>
        <p:nvCxnSpPr>
          <p:cNvPr id="98" name="Straight Arrow Connector 97"/>
          <p:cNvCxnSpPr/>
          <p:nvPr/>
        </p:nvCxnSpPr>
        <p:spPr>
          <a:xfrm>
            <a:off x="3425967" y="2089122"/>
            <a:ext cx="387288" cy="0"/>
          </a:xfrm>
          <a:prstGeom prst="straightConnector1">
            <a:avLst/>
          </a:prstGeom>
          <a:ln>
            <a:solidFill>
              <a:srgbClr val="00B0F0"/>
            </a:solidFill>
            <a:headEnd type="triangle"/>
            <a:tailEnd type="triangle"/>
          </a:ln>
        </p:spPr>
        <p:style>
          <a:lnRef idx="2">
            <a:schemeClr val="accent1"/>
          </a:lnRef>
          <a:fillRef idx="0">
            <a:schemeClr val="accent1"/>
          </a:fillRef>
          <a:effectRef idx="1">
            <a:schemeClr val="accent1"/>
          </a:effectRef>
          <a:fontRef idx="minor">
            <a:schemeClr val="tx1"/>
          </a:fontRef>
        </p:style>
      </p:cxnSp>
      <p:sp>
        <p:nvSpPr>
          <p:cNvPr id="100" name="Curved Left Arrow 99"/>
          <p:cNvSpPr/>
          <p:nvPr/>
        </p:nvSpPr>
        <p:spPr>
          <a:xfrm>
            <a:off x="2921345" y="1351752"/>
            <a:ext cx="245188" cy="737370"/>
          </a:xfrm>
          <a:prstGeom prst="curvedLeftArrow">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400">
              <a:solidFill>
                <a:schemeClr val="tx1"/>
              </a:solidFill>
            </a:endParaRPr>
          </a:p>
        </p:txBody>
      </p:sp>
      <p:sp>
        <p:nvSpPr>
          <p:cNvPr id="103" name="Curved Left Arrow 102"/>
          <p:cNvSpPr/>
          <p:nvPr/>
        </p:nvSpPr>
        <p:spPr>
          <a:xfrm rot="10800000">
            <a:off x="1431386" y="1358846"/>
            <a:ext cx="245188" cy="737370"/>
          </a:xfrm>
          <a:prstGeom prst="curvedLeftArrow">
            <a:avLst/>
          </a:prstGeom>
          <a:solidFill>
            <a:schemeClr val="bg2">
              <a:lumMod val="60000"/>
              <a:lumOff val="4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400">
              <a:solidFill>
                <a:schemeClr val="tx1"/>
              </a:solidFill>
            </a:endParaRPr>
          </a:p>
        </p:txBody>
      </p:sp>
      <p:sp>
        <p:nvSpPr>
          <p:cNvPr id="118" name="TextBox 117"/>
          <p:cNvSpPr txBox="1"/>
          <p:nvPr/>
        </p:nvSpPr>
        <p:spPr>
          <a:xfrm>
            <a:off x="2705531" y="1606986"/>
            <a:ext cx="984565" cy="215444"/>
          </a:xfrm>
          <a:prstGeom prst="rect">
            <a:avLst/>
          </a:prstGeom>
          <a:noFill/>
        </p:spPr>
        <p:txBody>
          <a:bodyPr wrap="none" rtlCol="0">
            <a:spAutoFit/>
          </a:bodyPr>
          <a:lstStyle/>
          <a:p>
            <a:r>
              <a:rPr lang="en-US" sz="800" dirty="0">
                <a:solidFill>
                  <a:schemeClr val="accent1">
                    <a:lumMod val="75000"/>
                  </a:schemeClr>
                </a:solidFill>
                <a:latin typeface="Calibri" panose="020F0502020204030204" pitchFamily="34" charset="0"/>
              </a:rPr>
              <a:t>A3 = 5 dB/A5 Event</a:t>
            </a:r>
            <a:endParaRPr lang="en-GB" sz="800" dirty="0">
              <a:solidFill>
                <a:schemeClr val="accent1">
                  <a:lumMod val="75000"/>
                </a:schemeClr>
              </a:solidFill>
              <a:latin typeface="Calibri" panose="020F0502020204030204" pitchFamily="34" charset="0"/>
            </a:endParaRPr>
          </a:p>
        </p:txBody>
      </p:sp>
      <p:sp>
        <p:nvSpPr>
          <p:cNvPr id="132" name="TextBox 131"/>
          <p:cNvSpPr txBox="1"/>
          <p:nvPr/>
        </p:nvSpPr>
        <p:spPr>
          <a:xfrm>
            <a:off x="6172723" y="252634"/>
            <a:ext cx="2759991" cy="523220"/>
          </a:xfrm>
          <a:prstGeom prst="rect">
            <a:avLst/>
          </a:prstGeom>
          <a:solidFill>
            <a:schemeClr val="accent4">
              <a:lumMod val="20000"/>
              <a:lumOff val="80000"/>
            </a:schemeClr>
          </a:solidFill>
        </p:spPr>
        <p:txBody>
          <a:bodyPr wrap="square" rtlCol="0">
            <a:spAutoFit/>
          </a:bodyPr>
          <a:lstStyle/>
          <a:p>
            <a:r>
              <a:rPr lang="en-US" sz="1400" dirty="0">
                <a:latin typeface="Calibri" panose="020F0502020204030204" pitchFamily="34" charset="0"/>
              </a:rPr>
              <a:t>Intra Freq measurement start = -50 dBm</a:t>
            </a:r>
            <a:endParaRPr lang="en-GB" sz="1400" dirty="0">
              <a:latin typeface="Calibri" panose="020F0502020204030204" pitchFamily="34" charset="0"/>
            </a:endParaRPr>
          </a:p>
        </p:txBody>
      </p:sp>
      <p:sp>
        <p:nvSpPr>
          <p:cNvPr id="83" name="TextBox 82"/>
          <p:cNvSpPr txBox="1"/>
          <p:nvPr/>
        </p:nvSpPr>
        <p:spPr>
          <a:xfrm>
            <a:off x="973430" y="950553"/>
            <a:ext cx="647934" cy="246221"/>
          </a:xfrm>
          <a:prstGeom prst="rect">
            <a:avLst/>
          </a:prstGeom>
          <a:noFill/>
        </p:spPr>
        <p:txBody>
          <a:bodyPr wrap="none" rtlCol="0">
            <a:spAutoFit/>
          </a:bodyPr>
          <a:lstStyle/>
          <a:p>
            <a:r>
              <a:rPr lang="en-US" sz="1000" dirty="0">
                <a:solidFill>
                  <a:schemeClr val="accent1">
                    <a:lumMod val="75000"/>
                  </a:schemeClr>
                </a:solidFill>
                <a:latin typeface="Calibri" panose="020F0502020204030204" pitchFamily="34" charset="0"/>
              </a:rPr>
              <a:t>A3 Event</a:t>
            </a:r>
            <a:endParaRPr lang="en-GB" sz="1000" dirty="0">
              <a:solidFill>
                <a:schemeClr val="accent1">
                  <a:lumMod val="75000"/>
                </a:schemeClr>
              </a:solidFill>
              <a:latin typeface="Calibri" panose="020F0502020204030204" pitchFamily="34" charset="0"/>
            </a:endParaRPr>
          </a:p>
        </p:txBody>
      </p:sp>
      <p:sp>
        <p:nvSpPr>
          <p:cNvPr id="84" name="TextBox 83"/>
          <p:cNvSpPr txBox="1"/>
          <p:nvPr/>
        </p:nvSpPr>
        <p:spPr>
          <a:xfrm>
            <a:off x="3330850" y="1784819"/>
            <a:ext cx="553357" cy="215444"/>
          </a:xfrm>
          <a:prstGeom prst="rect">
            <a:avLst/>
          </a:prstGeom>
          <a:noFill/>
        </p:spPr>
        <p:txBody>
          <a:bodyPr wrap="none" rtlCol="0">
            <a:spAutoFit/>
          </a:bodyPr>
          <a:lstStyle/>
          <a:p>
            <a:r>
              <a:rPr lang="en-US" sz="800" dirty="0">
                <a:solidFill>
                  <a:schemeClr val="accent1">
                    <a:lumMod val="75000"/>
                  </a:schemeClr>
                </a:solidFill>
                <a:latin typeface="Calibri" panose="020F0502020204030204" pitchFamily="34" charset="0"/>
              </a:rPr>
              <a:t>A3 Event</a:t>
            </a:r>
            <a:endParaRPr lang="en-GB" sz="800" dirty="0">
              <a:solidFill>
                <a:schemeClr val="accent1">
                  <a:lumMod val="75000"/>
                </a:schemeClr>
              </a:solidFill>
              <a:latin typeface="Calibri" panose="020F0502020204030204" pitchFamily="34" charset="0"/>
            </a:endParaRPr>
          </a:p>
        </p:txBody>
      </p:sp>
      <p:sp>
        <p:nvSpPr>
          <p:cNvPr id="90" name="TextBox 89"/>
          <p:cNvSpPr txBox="1"/>
          <p:nvPr/>
        </p:nvSpPr>
        <p:spPr>
          <a:xfrm>
            <a:off x="46651" y="3030332"/>
            <a:ext cx="1410964" cy="400110"/>
          </a:xfrm>
          <a:prstGeom prst="rect">
            <a:avLst/>
          </a:prstGeom>
          <a:solidFill>
            <a:schemeClr val="accent2">
              <a:lumMod val="20000"/>
              <a:lumOff val="80000"/>
              <a:alpha val="62000"/>
            </a:schemeClr>
          </a:solidFill>
        </p:spPr>
        <p:txBody>
          <a:bodyPr wrap="none" rtlCol="0">
            <a:spAutoFit/>
          </a:bodyPr>
          <a:lstStyle/>
          <a:p>
            <a:r>
              <a:rPr lang="en-US" sz="1000" dirty="0">
                <a:latin typeface="Calibri" panose="020F0502020204030204" pitchFamily="34" charset="0"/>
              </a:rPr>
              <a:t>Redirection &lt; -116 dBm</a:t>
            </a:r>
          </a:p>
          <a:p>
            <a:r>
              <a:rPr lang="en-US" sz="1000" dirty="0">
                <a:latin typeface="Calibri" panose="020F0502020204030204" pitchFamily="34" charset="0"/>
              </a:rPr>
              <a:t>PS HO &lt; -115 dBm</a:t>
            </a:r>
            <a:endParaRPr lang="en-GB" sz="1000" dirty="0">
              <a:latin typeface="Calibri" panose="020F0502020204030204" pitchFamily="34" charset="0"/>
            </a:endParaRPr>
          </a:p>
        </p:txBody>
      </p:sp>
      <p:sp>
        <p:nvSpPr>
          <p:cNvPr id="49" name="Oval 48">
            <a:extLst>
              <a:ext uri="{FF2B5EF4-FFF2-40B4-BE49-F238E27FC236}">
                <a16:creationId xmlns:a16="http://schemas.microsoft.com/office/drawing/2014/main" id="{C31C75B4-C45F-4595-8161-7064395E90CF}"/>
              </a:ext>
            </a:extLst>
          </p:cNvPr>
          <p:cNvSpPr/>
          <p:nvPr/>
        </p:nvSpPr>
        <p:spPr>
          <a:xfrm>
            <a:off x="4807652" y="2560563"/>
            <a:ext cx="2361103" cy="309979"/>
          </a:xfrm>
          <a:prstGeom prst="ellipse">
            <a:avLst/>
          </a:prstGeom>
          <a:solidFill>
            <a:schemeClr val="accent2">
              <a:lumMod val="50000"/>
              <a:alpha val="51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100" b="1" dirty="0">
                <a:solidFill>
                  <a:srgbClr val="FFFFFF"/>
                </a:solidFill>
                <a:latin typeface="Calibri" panose="020F0502020204030204" pitchFamily="34" charset="0"/>
              </a:rPr>
              <a:t>L900</a:t>
            </a:r>
            <a:endParaRPr lang="en-GB" sz="1100" b="1" dirty="0">
              <a:solidFill>
                <a:srgbClr val="FFFFFF"/>
              </a:solidFill>
              <a:latin typeface="Calibri" panose="020F0502020204030204" pitchFamily="34" charset="0"/>
            </a:endParaRPr>
          </a:p>
        </p:txBody>
      </p:sp>
      <p:sp>
        <p:nvSpPr>
          <p:cNvPr id="51" name="Flowchart: Delay 50">
            <a:extLst>
              <a:ext uri="{FF2B5EF4-FFF2-40B4-BE49-F238E27FC236}">
                <a16:creationId xmlns:a16="http://schemas.microsoft.com/office/drawing/2014/main" id="{1732AED0-B467-45C4-BF99-88F58BDBD895}"/>
              </a:ext>
            </a:extLst>
          </p:cNvPr>
          <p:cNvSpPr/>
          <p:nvPr/>
        </p:nvSpPr>
        <p:spPr>
          <a:xfrm flipH="1">
            <a:off x="7062800" y="2530788"/>
            <a:ext cx="2054812" cy="309979"/>
          </a:xfrm>
          <a:prstGeom prst="flowChartDelay">
            <a:avLst/>
          </a:prstGeom>
          <a:solidFill>
            <a:schemeClr val="accent2">
              <a:lumMod val="50000"/>
              <a:alpha val="51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100" b="1" dirty="0">
                <a:solidFill>
                  <a:srgbClr val="FFFFFF"/>
                </a:solidFill>
                <a:latin typeface="Calibri" panose="020F0502020204030204" pitchFamily="34" charset="0"/>
              </a:rPr>
              <a:t>L900</a:t>
            </a:r>
            <a:endParaRPr lang="en-GB" sz="1100" b="1" dirty="0">
              <a:solidFill>
                <a:srgbClr val="FFFFFF"/>
              </a:solidFill>
              <a:latin typeface="Calibri" panose="020F0502020204030204" pitchFamily="34" charset="0"/>
            </a:endParaRPr>
          </a:p>
        </p:txBody>
      </p:sp>
      <p:sp>
        <p:nvSpPr>
          <p:cNvPr id="55" name="TextBox 54">
            <a:extLst>
              <a:ext uri="{FF2B5EF4-FFF2-40B4-BE49-F238E27FC236}">
                <a16:creationId xmlns:a16="http://schemas.microsoft.com/office/drawing/2014/main" id="{204366C9-07B5-485F-A7DE-C67A72808E36}"/>
              </a:ext>
            </a:extLst>
          </p:cNvPr>
          <p:cNvSpPr txBox="1"/>
          <p:nvPr/>
        </p:nvSpPr>
        <p:spPr>
          <a:xfrm>
            <a:off x="709497" y="1610975"/>
            <a:ext cx="984565" cy="215444"/>
          </a:xfrm>
          <a:prstGeom prst="rect">
            <a:avLst/>
          </a:prstGeom>
          <a:noFill/>
        </p:spPr>
        <p:txBody>
          <a:bodyPr wrap="none" rtlCol="0">
            <a:spAutoFit/>
          </a:bodyPr>
          <a:lstStyle/>
          <a:p>
            <a:r>
              <a:rPr lang="en-US" sz="800" dirty="0">
                <a:solidFill>
                  <a:schemeClr val="accent1">
                    <a:lumMod val="75000"/>
                  </a:schemeClr>
                </a:solidFill>
                <a:latin typeface="Calibri" panose="020F0502020204030204" pitchFamily="34" charset="0"/>
              </a:rPr>
              <a:t>A3 = 3dB/A5 Event </a:t>
            </a:r>
            <a:endParaRPr lang="en-GB" sz="800" dirty="0">
              <a:solidFill>
                <a:schemeClr val="accent1">
                  <a:lumMod val="75000"/>
                </a:schemeClr>
              </a:solidFill>
              <a:latin typeface="Calibri" panose="020F0502020204030204" pitchFamily="34" charset="0"/>
            </a:endParaRPr>
          </a:p>
        </p:txBody>
      </p:sp>
      <p:sp>
        <p:nvSpPr>
          <p:cNvPr id="56" name="Curved Left Arrow 99">
            <a:extLst>
              <a:ext uri="{FF2B5EF4-FFF2-40B4-BE49-F238E27FC236}">
                <a16:creationId xmlns:a16="http://schemas.microsoft.com/office/drawing/2014/main" id="{46DC528F-BCEA-4D12-9C86-162F4A43D464}"/>
              </a:ext>
            </a:extLst>
          </p:cNvPr>
          <p:cNvSpPr/>
          <p:nvPr/>
        </p:nvSpPr>
        <p:spPr>
          <a:xfrm>
            <a:off x="5115607" y="2196677"/>
            <a:ext cx="245188" cy="737370"/>
          </a:xfrm>
          <a:prstGeom prst="curvedLeftArrow">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400">
              <a:solidFill>
                <a:schemeClr val="tx1"/>
              </a:solidFill>
            </a:endParaRPr>
          </a:p>
        </p:txBody>
      </p:sp>
      <p:sp>
        <p:nvSpPr>
          <p:cNvPr id="57" name="TextBox 56">
            <a:extLst>
              <a:ext uri="{FF2B5EF4-FFF2-40B4-BE49-F238E27FC236}">
                <a16:creationId xmlns:a16="http://schemas.microsoft.com/office/drawing/2014/main" id="{645EFE20-142E-45F5-90D6-306F5F19F12E}"/>
              </a:ext>
            </a:extLst>
          </p:cNvPr>
          <p:cNvSpPr txBox="1"/>
          <p:nvPr/>
        </p:nvSpPr>
        <p:spPr>
          <a:xfrm>
            <a:off x="4730558" y="2424294"/>
            <a:ext cx="984565" cy="215444"/>
          </a:xfrm>
          <a:prstGeom prst="rect">
            <a:avLst/>
          </a:prstGeom>
          <a:noFill/>
        </p:spPr>
        <p:txBody>
          <a:bodyPr wrap="none" rtlCol="0">
            <a:spAutoFit/>
          </a:bodyPr>
          <a:lstStyle/>
          <a:p>
            <a:r>
              <a:rPr lang="en-US" sz="800" dirty="0">
                <a:solidFill>
                  <a:schemeClr val="accent1">
                    <a:lumMod val="75000"/>
                  </a:schemeClr>
                </a:solidFill>
                <a:latin typeface="Calibri" panose="020F0502020204030204" pitchFamily="34" charset="0"/>
              </a:rPr>
              <a:t>A3 = 5 dB/A5 Event</a:t>
            </a:r>
            <a:endParaRPr lang="en-GB" sz="800" dirty="0">
              <a:solidFill>
                <a:schemeClr val="accent1">
                  <a:lumMod val="75000"/>
                </a:schemeClr>
              </a:solidFill>
              <a:latin typeface="Calibri" panose="020F0502020204030204" pitchFamily="34" charset="0"/>
            </a:endParaRPr>
          </a:p>
        </p:txBody>
      </p:sp>
      <p:sp>
        <p:nvSpPr>
          <p:cNvPr id="58" name="Oval 57">
            <a:extLst>
              <a:ext uri="{FF2B5EF4-FFF2-40B4-BE49-F238E27FC236}">
                <a16:creationId xmlns:a16="http://schemas.microsoft.com/office/drawing/2014/main" id="{27C144F7-E20A-4F4B-84BE-E809240169CC}"/>
              </a:ext>
            </a:extLst>
          </p:cNvPr>
          <p:cNvSpPr/>
          <p:nvPr/>
        </p:nvSpPr>
        <p:spPr>
          <a:xfrm>
            <a:off x="2573795" y="2546583"/>
            <a:ext cx="2333828" cy="309979"/>
          </a:xfrm>
          <a:prstGeom prst="ellipse">
            <a:avLst/>
          </a:prstGeom>
          <a:solidFill>
            <a:schemeClr val="accent2">
              <a:lumMod val="50000"/>
              <a:alpha val="51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100" b="1" dirty="0">
                <a:solidFill>
                  <a:srgbClr val="FFFFFF"/>
                </a:solidFill>
                <a:latin typeface="Calibri" panose="020F0502020204030204" pitchFamily="34" charset="0"/>
              </a:rPr>
              <a:t>L900</a:t>
            </a:r>
            <a:endParaRPr lang="en-GB" sz="1100" b="1" dirty="0">
              <a:solidFill>
                <a:srgbClr val="FFFFFF"/>
              </a:solidFill>
              <a:latin typeface="Calibri" panose="020F0502020204030204" pitchFamily="34" charset="0"/>
            </a:endParaRPr>
          </a:p>
        </p:txBody>
      </p:sp>
      <p:sp>
        <p:nvSpPr>
          <p:cNvPr id="59" name="Oval 58">
            <a:extLst>
              <a:ext uri="{FF2B5EF4-FFF2-40B4-BE49-F238E27FC236}">
                <a16:creationId xmlns:a16="http://schemas.microsoft.com/office/drawing/2014/main" id="{760AA686-56C1-4A2A-A5A5-27FB917AA1A8}"/>
              </a:ext>
            </a:extLst>
          </p:cNvPr>
          <p:cNvSpPr/>
          <p:nvPr/>
        </p:nvSpPr>
        <p:spPr>
          <a:xfrm>
            <a:off x="55252" y="2514570"/>
            <a:ext cx="2509613" cy="309979"/>
          </a:xfrm>
          <a:prstGeom prst="ellipse">
            <a:avLst/>
          </a:prstGeom>
          <a:solidFill>
            <a:schemeClr val="accent2">
              <a:lumMod val="50000"/>
              <a:alpha val="51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100" b="1" dirty="0">
                <a:solidFill>
                  <a:srgbClr val="FFFFFF"/>
                </a:solidFill>
                <a:latin typeface="Calibri" panose="020F0502020204030204" pitchFamily="34" charset="0"/>
              </a:rPr>
              <a:t>L900</a:t>
            </a:r>
            <a:endParaRPr lang="en-GB" sz="1100" b="1" dirty="0">
              <a:solidFill>
                <a:srgbClr val="FFFFFF"/>
              </a:solidFill>
              <a:latin typeface="Calibri" panose="020F0502020204030204" pitchFamily="34" charset="0"/>
            </a:endParaRPr>
          </a:p>
        </p:txBody>
      </p:sp>
      <p:sp>
        <p:nvSpPr>
          <p:cNvPr id="61" name="Curved Left Arrow 102">
            <a:extLst>
              <a:ext uri="{FF2B5EF4-FFF2-40B4-BE49-F238E27FC236}">
                <a16:creationId xmlns:a16="http://schemas.microsoft.com/office/drawing/2014/main" id="{F188F0EC-298A-4619-AB0C-BF8B7C3E36C1}"/>
              </a:ext>
            </a:extLst>
          </p:cNvPr>
          <p:cNvSpPr/>
          <p:nvPr/>
        </p:nvSpPr>
        <p:spPr>
          <a:xfrm rot="10800000">
            <a:off x="145239" y="1720437"/>
            <a:ext cx="245188" cy="737370"/>
          </a:xfrm>
          <a:prstGeom prst="curvedLeftArrow">
            <a:avLst/>
          </a:prstGeom>
          <a:solidFill>
            <a:schemeClr val="bg2">
              <a:lumMod val="60000"/>
              <a:lumOff val="4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400">
              <a:solidFill>
                <a:schemeClr val="tx1"/>
              </a:solidFill>
            </a:endParaRPr>
          </a:p>
        </p:txBody>
      </p:sp>
      <p:sp>
        <p:nvSpPr>
          <p:cNvPr id="65" name="TextBox 64">
            <a:extLst>
              <a:ext uri="{FF2B5EF4-FFF2-40B4-BE49-F238E27FC236}">
                <a16:creationId xmlns:a16="http://schemas.microsoft.com/office/drawing/2014/main" id="{2DB0617F-44F2-4E4D-8E02-5870DE1295BD}"/>
              </a:ext>
            </a:extLst>
          </p:cNvPr>
          <p:cNvSpPr txBox="1"/>
          <p:nvPr/>
        </p:nvSpPr>
        <p:spPr>
          <a:xfrm>
            <a:off x="363277" y="2208339"/>
            <a:ext cx="962123" cy="215444"/>
          </a:xfrm>
          <a:prstGeom prst="rect">
            <a:avLst/>
          </a:prstGeom>
          <a:noFill/>
        </p:spPr>
        <p:txBody>
          <a:bodyPr wrap="none" rtlCol="0">
            <a:spAutoFit/>
          </a:bodyPr>
          <a:lstStyle/>
          <a:p>
            <a:r>
              <a:rPr lang="en-US" sz="800" dirty="0">
                <a:solidFill>
                  <a:schemeClr val="accent1">
                    <a:lumMod val="75000"/>
                  </a:schemeClr>
                </a:solidFill>
                <a:latin typeface="Calibri" panose="020F0502020204030204" pitchFamily="34" charset="0"/>
              </a:rPr>
              <a:t>A3 = 3dB/A5 Event</a:t>
            </a:r>
            <a:endParaRPr lang="en-GB" sz="800" dirty="0">
              <a:solidFill>
                <a:schemeClr val="accent1">
                  <a:lumMod val="75000"/>
                </a:schemeClr>
              </a:solidFill>
              <a:latin typeface="Calibri" panose="020F0502020204030204" pitchFamily="34" charset="0"/>
            </a:endParaRPr>
          </a:p>
        </p:txBody>
      </p:sp>
      <p:sp>
        <p:nvSpPr>
          <p:cNvPr id="67" name="TextBox 66">
            <a:extLst>
              <a:ext uri="{FF2B5EF4-FFF2-40B4-BE49-F238E27FC236}">
                <a16:creationId xmlns:a16="http://schemas.microsoft.com/office/drawing/2014/main" id="{1AB09587-1327-4C83-BF66-4E186331BF56}"/>
              </a:ext>
            </a:extLst>
          </p:cNvPr>
          <p:cNvSpPr txBox="1"/>
          <p:nvPr/>
        </p:nvSpPr>
        <p:spPr>
          <a:xfrm>
            <a:off x="6136863" y="901404"/>
            <a:ext cx="2759991" cy="1200329"/>
          </a:xfrm>
          <a:prstGeom prst="rect">
            <a:avLst/>
          </a:prstGeom>
          <a:solidFill>
            <a:srgbClr val="FFFFCC"/>
          </a:solidFill>
        </p:spPr>
        <p:txBody>
          <a:bodyPr wrap="square" rtlCol="0">
            <a:spAutoFit/>
          </a:bodyPr>
          <a:lstStyle/>
          <a:p>
            <a:r>
              <a:rPr lang="en-US" sz="1200" dirty="0">
                <a:latin typeface="Calibri" panose="020F0502020204030204" pitchFamily="34" charset="0"/>
              </a:rPr>
              <a:t>Inter Freq measurement start :</a:t>
            </a:r>
          </a:p>
          <a:p>
            <a:r>
              <a:rPr lang="en-US" sz="1200" dirty="0">
                <a:latin typeface="Calibri" panose="020F0502020204030204" pitchFamily="34" charset="0"/>
              </a:rPr>
              <a:t>L2300_20 MHz = -108 dBm</a:t>
            </a:r>
          </a:p>
          <a:p>
            <a:r>
              <a:rPr lang="en-US" sz="1200" dirty="0">
                <a:latin typeface="Calibri" panose="020F0502020204030204" pitchFamily="34" charset="0"/>
              </a:rPr>
              <a:t>L2300_10 MHz = -105 dBm</a:t>
            </a:r>
          </a:p>
          <a:p>
            <a:r>
              <a:rPr lang="en-US" sz="1200" dirty="0">
                <a:latin typeface="Calibri" panose="020F0502020204030204" pitchFamily="34" charset="0"/>
              </a:rPr>
              <a:t>L1800 = -108 dBm</a:t>
            </a:r>
          </a:p>
          <a:p>
            <a:r>
              <a:rPr lang="en-US" sz="1200" dirty="0">
                <a:latin typeface="Calibri" panose="020F0502020204030204" pitchFamily="34" charset="0"/>
              </a:rPr>
              <a:t>L2100 = </a:t>
            </a:r>
            <a:r>
              <a:rPr lang="en-US" sz="1200">
                <a:latin typeface="Calibri" panose="020F0502020204030204" pitchFamily="34" charset="0"/>
              </a:rPr>
              <a:t>-105 </a:t>
            </a:r>
            <a:r>
              <a:rPr lang="en-US" sz="1200" dirty="0">
                <a:latin typeface="Calibri" panose="020F0502020204030204" pitchFamily="34" charset="0"/>
              </a:rPr>
              <a:t>dBm</a:t>
            </a:r>
            <a:br>
              <a:rPr lang="en-US" sz="1200" dirty="0">
                <a:latin typeface="Calibri" panose="020F0502020204030204" pitchFamily="34" charset="0"/>
              </a:rPr>
            </a:br>
            <a:r>
              <a:rPr lang="en-US" sz="1200" dirty="0">
                <a:latin typeface="Calibri" panose="020F0502020204030204" pitchFamily="34" charset="0"/>
              </a:rPr>
              <a:t>L900 = -105 dBm</a:t>
            </a:r>
            <a:endParaRPr lang="en-GB" sz="1200" dirty="0">
              <a:latin typeface="Calibri" panose="020F0502020204030204" pitchFamily="34" charset="0"/>
            </a:endParaRPr>
          </a:p>
        </p:txBody>
      </p:sp>
      <p:sp>
        <p:nvSpPr>
          <p:cNvPr id="69" name="Curved Left Arrow 102">
            <a:extLst>
              <a:ext uri="{FF2B5EF4-FFF2-40B4-BE49-F238E27FC236}">
                <a16:creationId xmlns:a16="http://schemas.microsoft.com/office/drawing/2014/main" id="{19AF3398-DFF4-4FBA-8F88-5ADB8062E779}"/>
              </a:ext>
            </a:extLst>
          </p:cNvPr>
          <p:cNvSpPr/>
          <p:nvPr/>
        </p:nvSpPr>
        <p:spPr>
          <a:xfrm rot="10800000">
            <a:off x="2998682" y="2146997"/>
            <a:ext cx="245188" cy="737370"/>
          </a:xfrm>
          <a:prstGeom prst="curvedLeftArrow">
            <a:avLst/>
          </a:prstGeom>
          <a:solidFill>
            <a:schemeClr val="bg2">
              <a:lumMod val="60000"/>
              <a:lumOff val="4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400">
              <a:solidFill>
                <a:schemeClr val="tx1"/>
              </a:solidFill>
            </a:endParaRPr>
          </a:p>
        </p:txBody>
      </p:sp>
      <p:sp>
        <p:nvSpPr>
          <p:cNvPr id="70" name="TextBox 69">
            <a:extLst>
              <a:ext uri="{FF2B5EF4-FFF2-40B4-BE49-F238E27FC236}">
                <a16:creationId xmlns:a16="http://schemas.microsoft.com/office/drawing/2014/main" id="{37D026DF-B7AE-4AC0-A858-5BCC1A4C1D8F}"/>
              </a:ext>
            </a:extLst>
          </p:cNvPr>
          <p:cNvSpPr txBox="1"/>
          <p:nvPr/>
        </p:nvSpPr>
        <p:spPr>
          <a:xfrm>
            <a:off x="2276793" y="2399126"/>
            <a:ext cx="984565" cy="215444"/>
          </a:xfrm>
          <a:prstGeom prst="rect">
            <a:avLst/>
          </a:prstGeom>
          <a:noFill/>
        </p:spPr>
        <p:txBody>
          <a:bodyPr wrap="none" rtlCol="0">
            <a:spAutoFit/>
          </a:bodyPr>
          <a:lstStyle/>
          <a:p>
            <a:r>
              <a:rPr lang="en-US" sz="800" dirty="0">
                <a:solidFill>
                  <a:schemeClr val="accent1">
                    <a:lumMod val="75000"/>
                  </a:schemeClr>
                </a:solidFill>
                <a:latin typeface="Calibri" panose="020F0502020204030204" pitchFamily="34" charset="0"/>
              </a:rPr>
              <a:t>A3 = 5dB/A5 Event </a:t>
            </a:r>
            <a:endParaRPr lang="en-GB" sz="800" dirty="0">
              <a:solidFill>
                <a:schemeClr val="accent1">
                  <a:lumMod val="75000"/>
                </a:schemeClr>
              </a:solidFill>
              <a:latin typeface="Calibri" panose="020F0502020204030204" pitchFamily="34" charset="0"/>
            </a:endParaRPr>
          </a:p>
        </p:txBody>
      </p:sp>
      <p:sp>
        <p:nvSpPr>
          <p:cNvPr id="71" name="TextBox 70">
            <a:extLst>
              <a:ext uri="{FF2B5EF4-FFF2-40B4-BE49-F238E27FC236}">
                <a16:creationId xmlns:a16="http://schemas.microsoft.com/office/drawing/2014/main" id="{2E88843D-0B42-45A1-AB20-6EC315602ED5}"/>
              </a:ext>
            </a:extLst>
          </p:cNvPr>
          <p:cNvSpPr txBox="1"/>
          <p:nvPr/>
        </p:nvSpPr>
        <p:spPr>
          <a:xfrm>
            <a:off x="3382981" y="3145011"/>
            <a:ext cx="1410964" cy="400110"/>
          </a:xfrm>
          <a:prstGeom prst="rect">
            <a:avLst/>
          </a:prstGeom>
          <a:solidFill>
            <a:schemeClr val="accent2">
              <a:lumMod val="20000"/>
              <a:lumOff val="80000"/>
              <a:alpha val="62000"/>
            </a:schemeClr>
          </a:solidFill>
        </p:spPr>
        <p:txBody>
          <a:bodyPr wrap="none" rtlCol="0">
            <a:spAutoFit/>
          </a:bodyPr>
          <a:lstStyle/>
          <a:p>
            <a:r>
              <a:rPr lang="en-US" sz="1000" dirty="0">
                <a:latin typeface="Calibri" panose="020F0502020204030204" pitchFamily="34" charset="0"/>
              </a:rPr>
              <a:t>Redirection &lt; -116 dBm</a:t>
            </a:r>
          </a:p>
          <a:p>
            <a:r>
              <a:rPr lang="en-US" sz="1000" dirty="0">
                <a:latin typeface="Calibri" panose="020F0502020204030204" pitchFamily="34" charset="0"/>
              </a:rPr>
              <a:t>PS HO &lt; -115 dBm</a:t>
            </a:r>
            <a:endParaRPr lang="en-GB" sz="1000" dirty="0">
              <a:latin typeface="Calibri" panose="020F0502020204030204" pitchFamily="34" charset="0"/>
            </a:endParaRPr>
          </a:p>
        </p:txBody>
      </p:sp>
      <p:sp>
        <p:nvSpPr>
          <p:cNvPr id="73" name="TextBox 72">
            <a:extLst>
              <a:ext uri="{FF2B5EF4-FFF2-40B4-BE49-F238E27FC236}">
                <a16:creationId xmlns:a16="http://schemas.microsoft.com/office/drawing/2014/main" id="{E1A4120A-4869-4F7A-86A7-EF92DB3492C1}"/>
              </a:ext>
            </a:extLst>
          </p:cNvPr>
          <p:cNvSpPr txBox="1"/>
          <p:nvPr/>
        </p:nvSpPr>
        <p:spPr>
          <a:xfrm>
            <a:off x="7321756" y="3154897"/>
            <a:ext cx="1410964" cy="400110"/>
          </a:xfrm>
          <a:prstGeom prst="rect">
            <a:avLst/>
          </a:prstGeom>
          <a:solidFill>
            <a:schemeClr val="accent2">
              <a:lumMod val="20000"/>
              <a:lumOff val="80000"/>
              <a:alpha val="62000"/>
            </a:schemeClr>
          </a:solidFill>
        </p:spPr>
        <p:txBody>
          <a:bodyPr wrap="none" rtlCol="0">
            <a:spAutoFit/>
          </a:bodyPr>
          <a:lstStyle/>
          <a:p>
            <a:r>
              <a:rPr lang="en-US" sz="1000" dirty="0">
                <a:latin typeface="Calibri" panose="020F0502020204030204" pitchFamily="34" charset="0"/>
              </a:rPr>
              <a:t>Redirection &lt; -116 dBm</a:t>
            </a:r>
          </a:p>
          <a:p>
            <a:r>
              <a:rPr lang="en-US" sz="1000" dirty="0">
                <a:latin typeface="Calibri" panose="020F0502020204030204" pitchFamily="34" charset="0"/>
              </a:rPr>
              <a:t>PS HO &lt; -115 dBm</a:t>
            </a:r>
            <a:endParaRPr lang="en-GB" sz="1000" dirty="0">
              <a:latin typeface="Calibri" panose="020F0502020204030204" pitchFamily="34" charset="0"/>
            </a:endParaRPr>
          </a:p>
        </p:txBody>
      </p:sp>
      <p:sp>
        <p:nvSpPr>
          <p:cNvPr id="72" name="Oval 71">
            <a:extLst>
              <a:ext uri="{FF2B5EF4-FFF2-40B4-BE49-F238E27FC236}">
                <a16:creationId xmlns:a16="http://schemas.microsoft.com/office/drawing/2014/main" id="{D9390746-78DF-42BD-9A45-B355CA4BFE93}"/>
              </a:ext>
            </a:extLst>
          </p:cNvPr>
          <p:cNvSpPr/>
          <p:nvPr/>
        </p:nvSpPr>
        <p:spPr>
          <a:xfrm>
            <a:off x="1271407" y="543849"/>
            <a:ext cx="1583902" cy="411504"/>
          </a:xfrm>
          <a:prstGeom prst="ellipse">
            <a:avLst/>
          </a:prstGeom>
          <a:solidFill>
            <a:srgbClr val="FFC000">
              <a:alpha val="51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200" b="1" dirty="0">
                <a:solidFill>
                  <a:srgbClr val="FFFFFF"/>
                </a:solidFill>
                <a:latin typeface="Calibri" panose="020F0502020204030204" pitchFamily="34" charset="0"/>
              </a:rPr>
              <a:t>L2300_20/10</a:t>
            </a:r>
            <a:endParaRPr lang="en-GB" sz="1200" b="1" dirty="0">
              <a:solidFill>
                <a:srgbClr val="FFFFFF"/>
              </a:solidFill>
              <a:latin typeface="Calibri" panose="020F0502020204030204" pitchFamily="34" charset="0"/>
            </a:endParaRPr>
          </a:p>
        </p:txBody>
      </p:sp>
      <p:sp>
        <p:nvSpPr>
          <p:cNvPr id="76" name="Flowchart: Delay 75">
            <a:extLst>
              <a:ext uri="{FF2B5EF4-FFF2-40B4-BE49-F238E27FC236}">
                <a16:creationId xmlns:a16="http://schemas.microsoft.com/office/drawing/2014/main" id="{CE9A6A90-0B08-47B2-AFAD-3309CEC4D4DE}"/>
              </a:ext>
            </a:extLst>
          </p:cNvPr>
          <p:cNvSpPr/>
          <p:nvPr/>
        </p:nvSpPr>
        <p:spPr>
          <a:xfrm>
            <a:off x="-12529" y="531174"/>
            <a:ext cx="1443359" cy="411504"/>
          </a:xfrm>
          <a:prstGeom prst="flowChartDelay">
            <a:avLst/>
          </a:prstGeom>
          <a:solidFill>
            <a:srgbClr val="FFC000">
              <a:alpha val="51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200" b="1" dirty="0">
                <a:solidFill>
                  <a:srgbClr val="FFFFFF"/>
                </a:solidFill>
                <a:latin typeface="Calibri" panose="020F0502020204030204" pitchFamily="34" charset="0"/>
              </a:rPr>
              <a:t>L2300_20/10</a:t>
            </a:r>
            <a:endParaRPr lang="en-GB" sz="1400" b="1" dirty="0">
              <a:solidFill>
                <a:srgbClr val="FFFFFF"/>
              </a:solidFill>
              <a:latin typeface="Calibri" panose="020F0502020204030204" pitchFamily="34" charset="0"/>
            </a:endParaRPr>
          </a:p>
        </p:txBody>
      </p:sp>
      <p:sp>
        <p:nvSpPr>
          <p:cNvPr id="79" name="Oval 78">
            <a:extLst>
              <a:ext uri="{FF2B5EF4-FFF2-40B4-BE49-F238E27FC236}">
                <a16:creationId xmlns:a16="http://schemas.microsoft.com/office/drawing/2014/main" id="{2828AC8D-A0BE-4B95-B71F-7E0DB60C8B7C}"/>
              </a:ext>
            </a:extLst>
          </p:cNvPr>
          <p:cNvSpPr/>
          <p:nvPr/>
        </p:nvSpPr>
        <p:spPr>
          <a:xfrm>
            <a:off x="2744943" y="517260"/>
            <a:ext cx="1583902" cy="411504"/>
          </a:xfrm>
          <a:prstGeom prst="ellipse">
            <a:avLst/>
          </a:prstGeom>
          <a:solidFill>
            <a:srgbClr val="FFC000">
              <a:alpha val="51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200" b="1" dirty="0">
                <a:solidFill>
                  <a:srgbClr val="FFFFFF"/>
                </a:solidFill>
                <a:latin typeface="Calibri" panose="020F0502020204030204" pitchFamily="34" charset="0"/>
              </a:rPr>
              <a:t>L2300_20/10</a:t>
            </a:r>
            <a:endParaRPr lang="en-GB" sz="1200" b="1" dirty="0">
              <a:solidFill>
                <a:srgbClr val="FFFFFF"/>
              </a:solidFill>
              <a:latin typeface="Calibri" panose="020F0502020204030204" pitchFamily="34" charset="0"/>
            </a:endParaRPr>
          </a:p>
        </p:txBody>
      </p:sp>
      <p:sp>
        <p:nvSpPr>
          <p:cNvPr id="80" name="Curved Left Arrow 102">
            <a:extLst>
              <a:ext uri="{FF2B5EF4-FFF2-40B4-BE49-F238E27FC236}">
                <a16:creationId xmlns:a16="http://schemas.microsoft.com/office/drawing/2014/main" id="{E9A6FD9B-E5E4-4E75-A998-C86B37978AB3}"/>
              </a:ext>
            </a:extLst>
          </p:cNvPr>
          <p:cNvSpPr/>
          <p:nvPr/>
        </p:nvSpPr>
        <p:spPr>
          <a:xfrm rot="10800000">
            <a:off x="1501580" y="662160"/>
            <a:ext cx="245188" cy="737370"/>
          </a:xfrm>
          <a:prstGeom prst="curvedLeftArrow">
            <a:avLst/>
          </a:prstGeom>
          <a:solidFill>
            <a:schemeClr val="bg2">
              <a:lumMod val="60000"/>
              <a:lumOff val="4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400">
              <a:solidFill>
                <a:schemeClr val="tx1"/>
              </a:solidFill>
            </a:endParaRPr>
          </a:p>
        </p:txBody>
      </p:sp>
      <p:sp>
        <p:nvSpPr>
          <p:cNvPr id="81" name="Curved Left Arrow 99">
            <a:extLst>
              <a:ext uri="{FF2B5EF4-FFF2-40B4-BE49-F238E27FC236}">
                <a16:creationId xmlns:a16="http://schemas.microsoft.com/office/drawing/2014/main" id="{5D1197D7-982B-4B8F-A22B-C28211DA8904}"/>
              </a:ext>
            </a:extLst>
          </p:cNvPr>
          <p:cNvSpPr/>
          <p:nvPr/>
        </p:nvSpPr>
        <p:spPr>
          <a:xfrm>
            <a:off x="3119880" y="645254"/>
            <a:ext cx="245188" cy="737370"/>
          </a:xfrm>
          <a:prstGeom prst="curvedLeftArrow">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400">
              <a:solidFill>
                <a:schemeClr val="tx1"/>
              </a:solidFill>
            </a:endParaRPr>
          </a:p>
        </p:txBody>
      </p:sp>
      <p:sp>
        <p:nvSpPr>
          <p:cNvPr id="88" name="TextBox 87">
            <a:extLst>
              <a:ext uri="{FF2B5EF4-FFF2-40B4-BE49-F238E27FC236}">
                <a16:creationId xmlns:a16="http://schemas.microsoft.com/office/drawing/2014/main" id="{F7755CF0-E285-47A5-8B03-6DE5CCCE7C6A}"/>
              </a:ext>
            </a:extLst>
          </p:cNvPr>
          <p:cNvSpPr txBox="1"/>
          <p:nvPr/>
        </p:nvSpPr>
        <p:spPr>
          <a:xfrm>
            <a:off x="1238941" y="858219"/>
            <a:ext cx="984565" cy="215444"/>
          </a:xfrm>
          <a:prstGeom prst="rect">
            <a:avLst/>
          </a:prstGeom>
          <a:noFill/>
        </p:spPr>
        <p:txBody>
          <a:bodyPr wrap="none" rtlCol="0">
            <a:spAutoFit/>
          </a:bodyPr>
          <a:lstStyle/>
          <a:p>
            <a:r>
              <a:rPr lang="en-US" sz="800" dirty="0">
                <a:solidFill>
                  <a:schemeClr val="accent1">
                    <a:lumMod val="75000"/>
                  </a:schemeClr>
                </a:solidFill>
                <a:latin typeface="Calibri" panose="020F0502020204030204" pitchFamily="34" charset="0"/>
              </a:rPr>
              <a:t>A3 = 5dB/A5 Event </a:t>
            </a:r>
            <a:endParaRPr lang="en-GB" sz="800" dirty="0">
              <a:solidFill>
                <a:schemeClr val="accent1">
                  <a:lumMod val="75000"/>
                </a:schemeClr>
              </a:solidFill>
              <a:latin typeface="Calibri" panose="020F0502020204030204" pitchFamily="34" charset="0"/>
            </a:endParaRPr>
          </a:p>
        </p:txBody>
      </p:sp>
      <p:sp>
        <p:nvSpPr>
          <p:cNvPr id="89" name="TextBox 88">
            <a:extLst>
              <a:ext uri="{FF2B5EF4-FFF2-40B4-BE49-F238E27FC236}">
                <a16:creationId xmlns:a16="http://schemas.microsoft.com/office/drawing/2014/main" id="{88872F17-5973-45A2-8351-4BA733784767}"/>
              </a:ext>
            </a:extLst>
          </p:cNvPr>
          <p:cNvSpPr txBox="1"/>
          <p:nvPr/>
        </p:nvSpPr>
        <p:spPr>
          <a:xfrm>
            <a:off x="2982693" y="955581"/>
            <a:ext cx="984565" cy="215444"/>
          </a:xfrm>
          <a:prstGeom prst="rect">
            <a:avLst/>
          </a:prstGeom>
          <a:noFill/>
        </p:spPr>
        <p:txBody>
          <a:bodyPr wrap="none" rtlCol="0">
            <a:spAutoFit/>
          </a:bodyPr>
          <a:lstStyle/>
          <a:p>
            <a:r>
              <a:rPr lang="en-US" sz="800" dirty="0">
                <a:solidFill>
                  <a:schemeClr val="accent1">
                    <a:lumMod val="75000"/>
                  </a:schemeClr>
                </a:solidFill>
                <a:latin typeface="Calibri" panose="020F0502020204030204" pitchFamily="34" charset="0"/>
              </a:rPr>
              <a:t>A3 = 3 dB/A5 Event</a:t>
            </a:r>
            <a:endParaRPr lang="en-GB" sz="800" dirty="0">
              <a:solidFill>
                <a:schemeClr val="accent1">
                  <a:lumMod val="75000"/>
                </a:schemeClr>
              </a:solidFill>
              <a:latin typeface="Calibri" panose="020F0502020204030204" pitchFamily="34" charset="0"/>
            </a:endParaRPr>
          </a:p>
        </p:txBody>
      </p:sp>
    </p:spTree>
    <p:extLst>
      <p:ext uri="{BB962C8B-B14F-4D97-AF65-F5344CB8AC3E}">
        <p14:creationId xmlns:p14="http://schemas.microsoft.com/office/powerpoint/2010/main" val="2632370081"/>
      </p:ext>
    </p:extLst>
  </p:cSld>
  <p:clrMapOvr>
    <a:masterClrMapping/>
  </p:clrMapOvr>
  <p:transition spd="slow"/>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Rectangle 2"/>
          <p:cNvSpPr>
            <a:spLocks noGrp="1" noChangeArrowheads="1"/>
          </p:cNvSpPr>
          <p:nvPr>
            <p:ph type="title"/>
          </p:nvPr>
        </p:nvSpPr>
        <p:spPr>
          <a:xfrm>
            <a:off x="150108" y="67101"/>
            <a:ext cx="8229600" cy="448733"/>
          </a:xfrm>
        </p:spPr>
        <p:txBody>
          <a:bodyPr/>
          <a:lstStyle/>
          <a:p>
            <a:r>
              <a:rPr lang="en-US" dirty="0"/>
              <a:t>CONNECTED MODE STRATEGY</a:t>
            </a:r>
            <a:br>
              <a:rPr lang="de-DE" dirty="0"/>
            </a:br>
            <a:endParaRPr lang="de-DE" dirty="0">
              <a:solidFill>
                <a:srgbClr val="7030A0"/>
              </a:solidFill>
            </a:endParaRPr>
          </a:p>
        </p:txBody>
      </p:sp>
      <p:sp>
        <p:nvSpPr>
          <p:cNvPr id="32" name="TextBox 31">
            <a:extLst>
              <a:ext uri="{FF2B5EF4-FFF2-40B4-BE49-F238E27FC236}">
                <a16:creationId xmlns:a16="http://schemas.microsoft.com/office/drawing/2014/main" id="{9A3F2217-CF06-4637-94D6-90DD9F4CE7E8}"/>
              </a:ext>
            </a:extLst>
          </p:cNvPr>
          <p:cNvSpPr txBox="1"/>
          <p:nvPr/>
        </p:nvSpPr>
        <p:spPr>
          <a:xfrm>
            <a:off x="5969831" y="475850"/>
            <a:ext cx="2754548" cy="1277273"/>
          </a:xfrm>
          <a:prstGeom prst="rect">
            <a:avLst/>
          </a:prstGeom>
          <a:noFill/>
        </p:spPr>
        <p:txBody>
          <a:bodyPr wrap="square" rtlCol="0">
            <a:spAutoFit/>
          </a:bodyPr>
          <a:lstStyle/>
          <a:p>
            <a:r>
              <a:rPr lang="en-GB" sz="1100" b="1" dirty="0">
                <a:solidFill>
                  <a:schemeClr val="bg1">
                    <a:lumMod val="65000"/>
                  </a:schemeClr>
                </a:solidFill>
                <a:latin typeface="Calibri" panose="020F0502020204030204" pitchFamily="34" charset="0"/>
              </a:rPr>
              <a:t>Handover Measurement Triggers</a:t>
            </a:r>
          </a:p>
          <a:p>
            <a:r>
              <a:rPr lang="en-GB" sz="1100" dirty="0">
                <a:latin typeface="Calibri" panose="020F0502020204030204" pitchFamily="34" charset="0"/>
              </a:rPr>
              <a:t>threshold1 = 75 = -65 dBm</a:t>
            </a:r>
          </a:p>
          <a:p>
            <a:r>
              <a:rPr lang="en-GB" sz="1100" dirty="0">
                <a:latin typeface="Calibri" panose="020F0502020204030204" pitchFamily="34" charset="0"/>
              </a:rPr>
              <a:t>threshold2a = 36 = -104 dBm</a:t>
            </a:r>
          </a:p>
          <a:p>
            <a:r>
              <a:rPr lang="en-GB" sz="1100" dirty="0">
                <a:latin typeface="Calibri" panose="020F0502020204030204" pitchFamily="34" charset="0"/>
              </a:rPr>
              <a:t>threshold2InterFreq = 32 = -108dBm</a:t>
            </a:r>
          </a:p>
          <a:p>
            <a:r>
              <a:rPr lang="en-GB" sz="1100" dirty="0">
                <a:solidFill>
                  <a:schemeClr val="bg1">
                    <a:lumMod val="65000"/>
                  </a:schemeClr>
                </a:solidFill>
                <a:latin typeface="Calibri" panose="020F0502020204030204" pitchFamily="34" charset="0"/>
              </a:rPr>
              <a:t>threshold2Wcdma = 28 = -112 dBm</a:t>
            </a:r>
          </a:p>
          <a:p>
            <a:r>
              <a:rPr lang="en-GB" sz="1100" dirty="0">
                <a:solidFill>
                  <a:schemeClr val="bg1">
                    <a:lumMod val="65000"/>
                  </a:schemeClr>
                </a:solidFill>
                <a:latin typeface="Calibri" panose="020F0502020204030204" pitchFamily="34" charset="0"/>
              </a:rPr>
              <a:t>threshold4 = 24 = -116 dBm</a:t>
            </a:r>
          </a:p>
          <a:p>
            <a:endParaRPr lang="en-GB" sz="1100" dirty="0">
              <a:solidFill>
                <a:schemeClr val="bg1">
                  <a:lumMod val="65000"/>
                </a:schemeClr>
              </a:solidFill>
              <a:latin typeface="Calibri" panose="020F0502020204030204" pitchFamily="34" charset="0"/>
            </a:endParaRPr>
          </a:p>
        </p:txBody>
      </p:sp>
      <p:sp>
        <p:nvSpPr>
          <p:cNvPr id="39" name="TextBox 38">
            <a:extLst>
              <a:ext uri="{FF2B5EF4-FFF2-40B4-BE49-F238E27FC236}">
                <a16:creationId xmlns:a16="http://schemas.microsoft.com/office/drawing/2014/main" id="{C377A109-F525-4C72-B0D7-FA22D7181550}"/>
              </a:ext>
            </a:extLst>
          </p:cNvPr>
          <p:cNvSpPr txBox="1"/>
          <p:nvPr/>
        </p:nvSpPr>
        <p:spPr>
          <a:xfrm>
            <a:off x="6040041" y="2110675"/>
            <a:ext cx="2754548" cy="1277273"/>
          </a:xfrm>
          <a:prstGeom prst="rect">
            <a:avLst/>
          </a:prstGeom>
          <a:noFill/>
        </p:spPr>
        <p:txBody>
          <a:bodyPr wrap="square" rtlCol="0">
            <a:spAutoFit/>
          </a:bodyPr>
          <a:lstStyle/>
          <a:p>
            <a:r>
              <a:rPr lang="en-GB" sz="1100" b="1" dirty="0">
                <a:solidFill>
                  <a:schemeClr val="bg1">
                    <a:lumMod val="65000"/>
                  </a:schemeClr>
                </a:solidFill>
                <a:latin typeface="Calibri" panose="020F0502020204030204" pitchFamily="34" charset="0"/>
              </a:rPr>
              <a:t>Handover Measurement Triggers</a:t>
            </a:r>
          </a:p>
          <a:p>
            <a:r>
              <a:rPr lang="en-GB" sz="1100" dirty="0">
                <a:latin typeface="Calibri" panose="020F0502020204030204" pitchFamily="34" charset="0"/>
              </a:rPr>
              <a:t>threshold1 = 75 = -65 dBm</a:t>
            </a:r>
          </a:p>
          <a:p>
            <a:r>
              <a:rPr lang="en-GB" sz="1100" dirty="0">
                <a:latin typeface="Calibri" panose="020F0502020204030204" pitchFamily="34" charset="0"/>
              </a:rPr>
              <a:t>threshold2a = 40 = -100 dBm</a:t>
            </a:r>
          </a:p>
          <a:p>
            <a:r>
              <a:rPr lang="en-GB" sz="1100" dirty="0">
                <a:latin typeface="Calibri" panose="020F0502020204030204" pitchFamily="34" charset="0"/>
              </a:rPr>
              <a:t>threshold2InterFreq = 36 = -104dBm</a:t>
            </a:r>
          </a:p>
          <a:p>
            <a:r>
              <a:rPr lang="en-GB" sz="1100" dirty="0">
                <a:solidFill>
                  <a:schemeClr val="bg1">
                    <a:lumMod val="65000"/>
                  </a:schemeClr>
                </a:solidFill>
                <a:latin typeface="Calibri" panose="020F0502020204030204" pitchFamily="34" charset="0"/>
              </a:rPr>
              <a:t>threshold2Wcdma = 24 = -112 dBm</a:t>
            </a:r>
          </a:p>
          <a:p>
            <a:r>
              <a:rPr lang="en-GB" sz="1100" dirty="0">
                <a:solidFill>
                  <a:schemeClr val="bg1">
                    <a:lumMod val="65000"/>
                  </a:schemeClr>
                </a:solidFill>
                <a:latin typeface="Calibri" panose="020F0502020204030204" pitchFamily="34" charset="0"/>
              </a:rPr>
              <a:t>threshold4 = 24 = -116 dBm</a:t>
            </a:r>
          </a:p>
          <a:p>
            <a:endParaRPr lang="en-GB" sz="1100" dirty="0">
              <a:solidFill>
                <a:schemeClr val="bg1">
                  <a:lumMod val="65000"/>
                </a:schemeClr>
              </a:solidFill>
              <a:latin typeface="Calibri" panose="020F0502020204030204" pitchFamily="34" charset="0"/>
            </a:endParaRPr>
          </a:p>
        </p:txBody>
      </p:sp>
      <p:sp>
        <p:nvSpPr>
          <p:cNvPr id="3" name="TextBox 2">
            <a:extLst>
              <a:ext uri="{FF2B5EF4-FFF2-40B4-BE49-F238E27FC236}">
                <a16:creationId xmlns:a16="http://schemas.microsoft.com/office/drawing/2014/main" id="{C0000510-03B3-418D-A2AD-9C3F9E5C94C8}"/>
              </a:ext>
            </a:extLst>
          </p:cNvPr>
          <p:cNvSpPr txBox="1"/>
          <p:nvPr/>
        </p:nvSpPr>
        <p:spPr>
          <a:xfrm>
            <a:off x="6162000" y="166845"/>
            <a:ext cx="1579278" cy="369332"/>
          </a:xfrm>
          <a:prstGeom prst="rect">
            <a:avLst/>
          </a:prstGeom>
          <a:noFill/>
        </p:spPr>
        <p:txBody>
          <a:bodyPr wrap="none" rtlCol="0">
            <a:spAutoFit/>
          </a:bodyPr>
          <a:lstStyle>
            <a:defPPr>
              <a:defRPr lang="en-GB"/>
            </a:defPPr>
            <a:lvl1pPr>
              <a:defRPr>
                <a:latin typeface="Calibri" panose="020F0502020204030204" pitchFamily="34" charset="0"/>
              </a:defRPr>
            </a:lvl1pPr>
          </a:lstStyle>
          <a:p>
            <a:r>
              <a:rPr lang="en-US" dirty="0"/>
              <a:t>L1800 &amp; L2300</a:t>
            </a:r>
            <a:endParaRPr lang="en-GB" dirty="0"/>
          </a:p>
        </p:txBody>
      </p:sp>
      <p:sp>
        <p:nvSpPr>
          <p:cNvPr id="40" name="TextBox 39">
            <a:extLst>
              <a:ext uri="{FF2B5EF4-FFF2-40B4-BE49-F238E27FC236}">
                <a16:creationId xmlns:a16="http://schemas.microsoft.com/office/drawing/2014/main" id="{3D22C647-549A-49F2-99BA-6F3A900E51A7}"/>
              </a:ext>
            </a:extLst>
          </p:cNvPr>
          <p:cNvSpPr txBox="1"/>
          <p:nvPr/>
        </p:nvSpPr>
        <p:spPr>
          <a:xfrm>
            <a:off x="6040041" y="1707570"/>
            <a:ext cx="1462260" cy="369332"/>
          </a:xfrm>
          <a:prstGeom prst="rect">
            <a:avLst/>
          </a:prstGeom>
          <a:noFill/>
        </p:spPr>
        <p:txBody>
          <a:bodyPr wrap="none" rtlCol="0">
            <a:spAutoFit/>
          </a:bodyPr>
          <a:lstStyle/>
          <a:p>
            <a:r>
              <a:rPr lang="en-US" dirty="0">
                <a:latin typeface="Calibri" panose="020F0502020204030204" pitchFamily="34" charset="0"/>
              </a:rPr>
              <a:t>L900 &amp; L2100</a:t>
            </a:r>
            <a:endParaRPr lang="en-GB" dirty="0">
              <a:latin typeface="Calibri" panose="020F0502020204030204" pitchFamily="34" charset="0"/>
            </a:endParaRPr>
          </a:p>
        </p:txBody>
      </p:sp>
      <p:pic>
        <p:nvPicPr>
          <p:cNvPr id="2" name="Picture 1">
            <a:extLst>
              <a:ext uri="{FF2B5EF4-FFF2-40B4-BE49-F238E27FC236}">
                <a16:creationId xmlns:a16="http://schemas.microsoft.com/office/drawing/2014/main" id="{FF27DD0C-F21B-4C5B-A904-C32B65C36899}"/>
              </a:ext>
            </a:extLst>
          </p:cNvPr>
          <p:cNvPicPr>
            <a:picLocks noChangeAspect="1"/>
          </p:cNvPicPr>
          <p:nvPr/>
        </p:nvPicPr>
        <p:blipFill>
          <a:blip r:embed="rId2"/>
          <a:stretch>
            <a:fillRect/>
          </a:stretch>
        </p:blipFill>
        <p:spPr>
          <a:xfrm>
            <a:off x="233970" y="515834"/>
            <a:ext cx="5583359" cy="4298318"/>
          </a:xfrm>
          <a:prstGeom prst="rect">
            <a:avLst/>
          </a:prstGeom>
        </p:spPr>
      </p:pic>
    </p:spTree>
    <p:extLst>
      <p:ext uri="{BB962C8B-B14F-4D97-AF65-F5344CB8AC3E}">
        <p14:creationId xmlns:p14="http://schemas.microsoft.com/office/powerpoint/2010/main" val="78598780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CD313D77-AEAF-4BBF-90D0-1F0EFC7349D3}"/>
              </a:ext>
            </a:extLst>
          </p:cNvPr>
          <p:cNvSpPr>
            <a:spLocks noGrp="1"/>
          </p:cNvSpPr>
          <p:nvPr>
            <p:ph idx="1"/>
          </p:nvPr>
        </p:nvSpPr>
        <p:spPr/>
        <p:txBody>
          <a:bodyPr/>
          <a:lstStyle/>
          <a:p>
            <a:pPr>
              <a:buFont typeface="Wingdings" panose="05000000000000000000" pitchFamily="2" charset="2"/>
              <a:buChar char="§"/>
            </a:pPr>
            <a:r>
              <a:rPr lang="en-US" sz="2000" dirty="0">
                <a:solidFill>
                  <a:schemeClr val="tx1">
                    <a:lumMod val="50000"/>
                  </a:schemeClr>
                </a:solidFill>
                <a:latin typeface="Calibri" pitchFamily="34" charset="0"/>
              </a:rPr>
              <a:t>LTE Layering &amp; Load Balancing Principle</a:t>
            </a:r>
            <a:endParaRPr lang="en-US" sz="1500" dirty="0">
              <a:solidFill>
                <a:schemeClr val="tx1">
                  <a:lumMod val="50000"/>
                </a:schemeClr>
              </a:solidFill>
              <a:latin typeface="Calibri" pitchFamily="34" charset="0"/>
            </a:endParaRPr>
          </a:p>
          <a:p>
            <a:pPr>
              <a:buFont typeface="Wingdings" panose="05000000000000000000" pitchFamily="2" charset="2"/>
              <a:buChar char="§"/>
            </a:pPr>
            <a:r>
              <a:rPr lang="en-US" sz="2000" dirty="0">
                <a:solidFill>
                  <a:schemeClr val="tx1">
                    <a:lumMod val="50000"/>
                  </a:schemeClr>
                </a:solidFill>
                <a:latin typeface="Calibri" pitchFamily="34" charset="0"/>
              </a:rPr>
              <a:t>LTE Layering Methodology</a:t>
            </a:r>
          </a:p>
          <a:p>
            <a:pPr lvl="1">
              <a:buFont typeface="Calibri" panose="020F0502020204030204" pitchFamily="34" charset="0"/>
              <a:buChar char="⁻"/>
            </a:pPr>
            <a:r>
              <a:rPr lang="en-US" sz="1500" dirty="0">
                <a:solidFill>
                  <a:schemeClr val="tx1">
                    <a:lumMod val="50000"/>
                  </a:schemeClr>
                </a:solidFill>
                <a:latin typeface="Calibri" pitchFamily="34" charset="0"/>
              </a:rPr>
              <a:t>Spectrum Bandwidth</a:t>
            </a:r>
          </a:p>
          <a:p>
            <a:pPr lvl="1">
              <a:buFont typeface="Calibri" panose="020F0502020204030204" pitchFamily="34" charset="0"/>
              <a:buChar char="⁻"/>
            </a:pPr>
            <a:r>
              <a:rPr lang="en-US" sz="1500" dirty="0">
                <a:solidFill>
                  <a:schemeClr val="tx1">
                    <a:lumMod val="50000"/>
                  </a:schemeClr>
                </a:solidFill>
                <a:latin typeface="Calibri" pitchFamily="34" charset="0"/>
              </a:rPr>
              <a:t>Layer Coverage</a:t>
            </a:r>
          </a:p>
          <a:p>
            <a:pPr lvl="1">
              <a:buFont typeface="Calibri" panose="020F0502020204030204" pitchFamily="34" charset="0"/>
              <a:buChar char="⁻"/>
            </a:pPr>
            <a:r>
              <a:rPr lang="en-US" sz="1500" dirty="0">
                <a:solidFill>
                  <a:schemeClr val="tx1">
                    <a:lumMod val="50000"/>
                  </a:schemeClr>
                </a:solidFill>
                <a:latin typeface="Calibri" pitchFamily="34" charset="0"/>
              </a:rPr>
              <a:t>UE Capability</a:t>
            </a:r>
          </a:p>
          <a:p>
            <a:pPr lvl="1">
              <a:buFont typeface="Calibri" panose="020F0502020204030204" pitchFamily="34" charset="0"/>
              <a:buChar char="⁻"/>
            </a:pPr>
            <a:r>
              <a:rPr lang="en-US" sz="1500" dirty="0">
                <a:solidFill>
                  <a:schemeClr val="tx1">
                    <a:lumMod val="50000"/>
                  </a:schemeClr>
                </a:solidFill>
                <a:latin typeface="Calibri" pitchFamily="34" charset="0"/>
              </a:rPr>
              <a:t>Service Bearer Segregation</a:t>
            </a:r>
          </a:p>
          <a:p>
            <a:pPr>
              <a:buFont typeface="Wingdings" panose="05000000000000000000" pitchFamily="2" charset="2"/>
              <a:buChar char="§"/>
            </a:pPr>
            <a:r>
              <a:rPr lang="en-US" sz="2000" dirty="0">
                <a:solidFill>
                  <a:schemeClr val="tx1">
                    <a:lumMod val="50000"/>
                  </a:schemeClr>
                </a:solidFill>
                <a:latin typeface="Calibri" pitchFamily="34" charset="0"/>
              </a:rPr>
              <a:t>LTE Layering Parameter Setting</a:t>
            </a:r>
          </a:p>
          <a:p>
            <a:pPr lvl="1">
              <a:buFont typeface="Calibri" panose="020F0502020204030204" pitchFamily="34" charset="0"/>
              <a:buChar char="⁻"/>
            </a:pPr>
            <a:r>
              <a:rPr lang="en-US" sz="1500" dirty="0">
                <a:solidFill>
                  <a:schemeClr val="tx1">
                    <a:lumMod val="50000"/>
                  </a:schemeClr>
                </a:solidFill>
                <a:latin typeface="Calibri" pitchFamily="34" charset="0"/>
              </a:rPr>
              <a:t>Idle Mode</a:t>
            </a:r>
          </a:p>
          <a:p>
            <a:pPr lvl="1">
              <a:buFont typeface="Calibri" panose="020F0502020204030204" pitchFamily="34" charset="0"/>
              <a:buChar char="⁻"/>
            </a:pPr>
            <a:r>
              <a:rPr lang="en-US" sz="1500" dirty="0">
                <a:solidFill>
                  <a:schemeClr val="tx1">
                    <a:lumMod val="50000"/>
                  </a:schemeClr>
                </a:solidFill>
                <a:latin typeface="Calibri" pitchFamily="34" charset="0"/>
              </a:rPr>
              <a:t>Connected Mode</a:t>
            </a:r>
            <a:endParaRPr lang="en-GB" sz="1500" dirty="0">
              <a:solidFill>
                <a:schemeClr val="tx1">
                  <a:lumMod val="50000"/>
                </a:schemeClr>
              </a:solidFill>
              <a:latin typeface="Calibri" pitchFamily="34" charset="0"/>
            </a:endParaRPr>
          </a:p>
        </p:txBody>
      </p:sp>
      <p:sp>
        <p:nvSpPr>
          <p:cNvPr id="110594" name="Rectangle 2"/>
          <p:cNvSpPr>
            <a:spLocks noGrp="1" noChangeArrowheads="1"/>
          </p:cNvSpPr>
          <p:nvPr>
            <p:ph type="title"/>
          </p:nvPr>
        </p:nvSpPr>
        <p:spPr/>
        <p:txBody>
          <a:bodyPr/>
          <a:lstStyle/>
          <a:p>
            <a:r>
              <a:rPr lang="en-US" sz="2800" dirty="0">
                <a:latin typeface="Calibri" pitchFamily="34" charset="0"/>
              </a:rPr>
              <a:t>CONTENT</a:t>
            </a:r>
            <a:br>
              <a:rPr lang="de-DE" sz="2800" dirty="0">
                <a:latin typeface="Calibri" pitchFamily="34" charset="0"/>
              </a:rPr>
            </a:br>
            <a:endParaRPr lang="de-DE" sz="2800" dirty="0">
              <a:solidFill>
                <a:srgbClr val="7030A0"/>
              </a:solidFill>
              <a:latin typeface="Calibri" pitchFamily="34" charset="0"/>
            </a:endParaRPr>
          </a:p>
        </p:txBody>
      </p:sp>
    </p:spTree>
    <p:extLst>
      <p:ext uri="{BB962C8B-B14F-4D97-AF65-F5344CB8AC3E}">
        <p14:creationId xmlns:p14="http://schemas.microsoft.com/office/powerpoint/2010/main" val="294503515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18120" y="125406"/>
            <a:ext cx="8229600" cy="311789"/>
          </a:xfrm>
        </p:spPr>
        <p:txBody>
          <a:bodyPr anchor="ctr"/>
          <a:lstStyle/>
          <a:p>
            <a:r>
              <a:rPr lang="en-US" dirty="0"/>
              <a:t>IRAT Handover &amp; Redirection Strategy</a:t>
            </a:r>
          </a:p>
        </p:txBody>
      </p:sp>
      <p:sp>
        <p:nvSpPr>
          <p:cNvPr id="14" name="Text Box 11"/>
          <p:cNvSpPr txBox="1">
            <a:spLocks noChangeArrowheads="1"/>
          </p:cNvSpPr>
          <p:nvPr/>
        </p:nvSpPr>
        <p:spPr bwMode="auto">
          <a:xfrm>
            <a:off x="620002" y="4422044"/>
            <a:ext cx="693150" cy="169277"/>
          </a:xfrm>
          <a:prstGeom prst="rect">
            <a:avLst/>
          </a:prstGeom>
          <a:noFill/>
          <a:ln w="9525" algn="ctr">
            <a:noFill/>
            <a:miter lim="800000"/>
            <a:headEnd/>
            <a:tailEnd/>
          </a:ln>
          <a:effectLst/>
        </p:spPr>
        <p:txBody>
          <a:bodyPr wrap="square" lIns="0" tIns="0" rIns="0" bIns="0">
            <a:spAutoFit/>
          </a:bodyPr>
          <a:lstStyle/>
          <a:p>
            <a:r>
              <a:rPr lang="de-DE" sz="1100" b="1" dirty="0">
                <a:solidFill>
                  <a:srgbClr val="FFFFFF"/>
                </a:solidFill>
              </a:rPr>
              <a:t>RAT_1</a:t>
            </a:r>
            <a:r>
              <a:rPr lang="de-DE" sz="1100" b="1" dirty="0"/>
              <a:t> </a:t>
            </a:r>
            <a:r>
              <a:rPr lang="de-DE" sz="1100" b="1" dirty="0">
                <a:solidFill>
                  <a:srgbClr val="FFFFFF"/>
                </a:solidFill>
              </a:rPr>
              <a:t>f_1</a:t>
            </a:r>
          </a:p>
        </p:txBody>
      </p:sp>
      <p:sp>
        <p:nvSpPr>
          <p:cNvPr id="23" name="Oval 22"/>
          <p:cNvSpPr/>
          <p:nvPr/>
        </p:nvSpPr>
        <p:spPr>
          <a:xfrm>
            <a:off x="1287025" y="1012960"/>
            <a:ext cx="1583902" cy="411504"/>
          </a:xfrm>
          <a:prstGeom prst="ellipse">
            <a:avLst/>
          </a:prstGeom>
          <a:solidFill>
            <a:srgbClr val="002060">
              <a:alpha val="51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100" b="1" dirty="0">
                <a:solidFill>
                  <a:srgbClr val="FFFFFF"/>
                </a:solidFill>
                <a:latin typeface="Calibri" panose="020F0502020204030204" pitchFamily="34" charset="0"/>
              </a:rPr>
              <a:t>L23/L21/L18/L9</a:t>
            </a:r>
            <a:endParaRPr lang="en-GB" sz="1100" b="1" dirty="0">
              <a:solidFill>
                <a:srgbClr val="FFFFFF"/>
              </a:solidFill>
              <a:latin typeface="Calibri" panose="020F0502020204030204" pitchFamily="34" charset="0"/>
            </a:endParaRPr>
          </a:p>
        </p:txBody>
      </p:sp>
      <p:sp>
        <p:nvSpPr>
          <p:cNvPr id="25" name="Oval 24"/>
          <p:cNvSpPr/>
          <p:nvPr/>
        </p:nvSpPr>
        <p:spPr>
          <a:xfrm>
            <a:off x="1427742" y="3340691"/>
            <a:ext cx="1583902" cy="411504"/>
          </a:xfrm>
          <a:prstGeom prst="ellipse">
            <a:avLst/>
          </a:prstGeom>
          <a:solidFill>
            <a:srgbClr val="00B050">
              <a:alpha val="51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b="1" dirty="0">
                <a:solidFill>
                  <a:srgbClr val="FFFFFF"/>
                </a:solidFill>
                <a:latin typeface="Calibri" panose="020F0502020204030204" pitchFamily="34" charset="0"/>
              </a:rPr>
              <a:t>U2100</a:t>
            </a:r>
            <a:endParaRPr lang="en-GB" sz="1400" b="1" dirty="0">
              <a:solidFill>
                <a:srgbClr val="FFFFFF"/>
              </a:solidFill>
              <a:latin typeface="Calibri" panose="020F0502020204030204" pitchFamily="34" charset="0"/>
            </a:endParaRPr>
          </a:p>
        </p:txBody>
      </p:sp>
      <p:sp>
        <p:nvSpPr>
          <p:cNvPr id="3" name="Flowchart: Delay 2"/>
          <p:cNvSpPr/>
          <p:nvPr/>
        </p:nvSpPr>
        <p:spPr>
          <a:xfrm>
            <a:off x="0" y="1012960"/>
            <a:ext cx="1602377" cy="411504"/>
          </a:xfrm>
          <a:prstGeom prst="flowChartDelay">
            <a:avLst/>
          </a:prstGeom>
          <a:solidFill>
            <a:srgbClr val="002060">
              <a:alpha val="51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100" b="1" dirty="0">
                <a:solidFill>
                  <a:srgbClr val="FFFFFF"/>
                </a:solidFill>
                <a:latin typeface="Calibri" panose="020F0502020204030204" pitchFamily="34" charset="0"/>
              </a:rPr>
              <a:t>L23/L21/L18/L9</a:t>
            </a:r>
            <a:endParaRPr lang="en-GB" sz="1100" b="1" dirty="0">
              <a:solidFill>
                <a:srgbClr val="FFFFFF"/>
              </a:solidFill>
              <a:latin typeface="Calibri" panose="020F0502020204030204" pitchFamily="34" charset="0"/>
            </a:endParaRPr>
          </a:p>
        </p:txBody>
      </p:sp>
      <p:sp>
        <p:nvSpPr>
          <p:cNvPr id="13" name="Flowchart: Delay 12"/>
          <p:cNvSpPr/>
          <p:nvPr/>
        </p:nvSpPr>
        <p:spPr>
          <a:xfrm>
            <a:off x="0" y="3340691"/>
            <a:ext cx="1602377" cy="411504"/>
          </a:xfrm>
          <a:prstGeom prst="flowChartDelay">
            <a:avLst/>
          </a:prstGeom>
          <a:solidFill>
            <a:srgbClr val="00B050">
              <a:alpha val="51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b="1" dirty="0">
                <a:solidFill>
                  <a:srgbClr val="FFFFFF"/>
                </a:solidFill>
                <a:latin typeface="Calibri" panose="020F0502020204030204" pitchFamily="34" charset="0"/>
              </a:rPr>
              <a:t>U2100</a:t>
            </a:r>
            <a:endParaRPr lang="en-GB" sz="1400" b="1" dirty="0">
              <a:solidFill>
                <a:srgbClr val="FFFFFF"/>
              </a:solidFill>
              <a:latin typeface="Calibri" panose="020F0502020204030204" pitchFamily="34" charset="0"/>
            </a:endParaRPr>
          </a:p>
        </p:txBody>
      </p:sp>
      <p:sp>
        <p:nvSpPr>
          <p:cNvPr id="15" name="Flowchart: Delay 14"/>
          <p:cNvSpPr/>
          <p:nvPr/>
        </p:nvSpPr>
        <p:spPr>
          <a:xfrm>
            <a:off x="1" y="3866329"/>
            <a:ext cx="2904200" cy="411504"/>
          </a:xfrm>
          <a:prstGeom prst="flowChartDelay">
            <a:avLst/>
          </a:prstGeom>
          <a:solidFill>
            <a:srgbClr val="92D050">
              <a:alpha val="96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b="1" dirty="0">
                <a:solidFill>
                  <a:srgbClr val="FFFFFF"/>
                </a:solidFill>
                <a:latin typeface="Calibri" panose="020F0502020204030204" pitchFamily="34" charset="0"/>
              </a:rPr>
              <a:t>U900</a:t>
            </a:r>
            <a:endParaRPr lang="en-GB" sz="1400" b="1" dirty="0">
              <a:solidFill>
                <a:srgbClr val="FFFFFF"/>
              </a:solidFill>
              <a:latin typeface="Calibri" panose="020F0502020204030204" pitchFamily="34" charset="0"/>
            </a:endParaRPr>
          </a:p>
        </p:txBody>
      </p:sp>
      <p:cxnSp>
        <p:nvCxnSpPr>
          <p:cNvPr id="5" name="Straight Arrow Connector 4"/>
          <p:cNvCxnSpPr/>
          <p:nvPr/>
        </p:nvCxnSpPr>
        <p:spPr>
          <a:xfrm>
            <a:off x="252809" y="1342768"/>
            <a:ext cx="18952" cy="2729313"/>
          </a:xfrm>
          <a:prstGeom prst="straightConnector1">
            <a:avLst/>
          </a:prstGeom>
          <a:ln>
            <a:solidFill>
              <a:srgbClr val="C00000"/>
            </a:solidFill>
            <a:tailEnd type="triangle"/>
          </a:ln>
        </p:spPr>
        <p:style>
          <a:lnRef idx="2">
            <a:schemeClr val="accent1"/>
          </a:lnRef>
          <a:fillRef idx="0">
            <a:schemeClr val="accent1"/>
          </a:fillRef>
          <a:effectRef idx="1">
            <a:schemeClr val="accent1"/>
          </a:effectRef>
          <a:fontRef idx="minor">
            <a:schemeClr val="tx1"/>
          </a:fontRef>
        </p:style>
      </p:cxnSp>
      <p:sp>
        <p:nvSpPr>
          <p:cNvPr id="10" name="TextBox 9"/>
          <p:cNvSpPr txBox="1"/>
          <p:nvPr/>
        </p:nvSpPr>
        <p:spPr>
          <a:xfrm>
            <a:off x="307583" y="1932419"/>
            <a:ext cx="1074359" cy="461665"/>
          </a:xfrm>
          <a:prstGeom prst="rect">
            <a:avLst/>
          </a:prstGeom>
          <a:solidFill>
            <a:schemeClr val="accent2">
              <a:lumMod val="20000"/>
              <a:lumOff val="80000"/>
            </a:schemeClr>
          </a:solidFill>
        </p:spPr>
        <p:txBody>
          <a:bodyPr wrap="square" rtlCol="0">
            <a:spAutoFit/>
          </a:bodyPr>
          <a:lstStyle/>
          <a:p>
            <a:r>
              <a:rPr lang="en-US" sz="1200" dirty="0">
                <a:latin typeface="Calibri" panose="020F0502020204030204" pitchFamily="34" charset="0"/>
              </a:rPr>
              <a:t>CSFB with Redirection</a:t>
            </a:r>
            <a:endParaRPr lang="en-GB" sz="1200" dirty="0">
              <a:latin typeface="Calibri" panose="020F0502020204030204" pitchFamily="34" charset="0"/>
            </a:endParaRPr>
          </a:p>
        </p:txBody>
      </p:sp>
      <p:sp>
        <p:nvSpPr>
          <p:cNvPr id="29" name="TextBox 28"/>
          <p:cNvSpPr txBox="1"/>
          <p:nvPr/>
        </p:nvSpPr>
        <p:spPr>
          <a:xfrm>
            <a:off x="3671908" y="2060339"/>
            <a:ext cx="1071127" cy="600164"/>
          </a:xfrm>
          <a:prstGeom prst="rect">
            <a:avLst/>
          </a:prstGeom>
          <a:solidFill>
            <a:schemeClr val="accent1">
              <a:lumMod val="40000"/>
              <a:lumOff val="60000"/>
            </a:schemeClr>
          </a:solidFill>
        </p:spPr>
        <p:txBody>
          <a:bodyPr wrap="none" rtlCol="0">
            <a:spAutoFit/>
          </a:bodyPr>
          <a:lstStyle/>
          <a:p>
            <a:r>
              <a:rPr lang="en-US" sz="1100" dirty="0">
                <a:latin typeface="Calibri" panose="020F0502020204030204" pitchFamily="34" charset="0"/>
              </a:rPr>
              <a:t>PS HO </a:t>
            </a:r>
          </a:p>
          <a:p>
            <a:r>
              <a:rPr lang="en-US" sz="1100" dirty="0">
                <a:latin typeface="Calibri" panose="020F0502020204030204" pitchFamily="34" charset="0"/>
              </a:rPr>
              <a:t>LTE &lt; -115 dBm</a:t>
            </a:r>
          </a:p>
          <a:p>
            <a:r>
              <a:rPr lang="en-US" sz="1100" dirty="0">
                <a:latin typeface="Calibri" panose="020F0502020204030204" pitchFamily="34" charset="0"/>
              </a:rPr>
              <a:t>3G &gt; -105 </a:t>
            </a:r>
            <a:r>
              <a:rPr lang="en-US" sz="1100" dirty="0" err="1">
                <a:latin typeface="Calibri" panose="020F0502020204030204" pitchFamily="34" charset="0"/>
              </a:rPr>
              <a:t>dBm</a:t>
            </a:r>
            <a:endParaRPr lang="en-GB" sz="1100" dirty="0">
              <a:latin typeface="Calibri" panose="020F0502020204030204" pitchFamily="34" charset="0"/>
            </a:endParaRPr>
          </a:p>
        </p:txBody>
      </p:sp>
      <p:cxnSp>
        <p:nvCxnSpPr>
          <p:cNvPr id="35" name="Straight Arrow Connector 34"/>
          <p:cNvCxnSpPr>
            <a:cxnSpLocks/>
            <a:endCxn id="36" idx="0"/>
          </p:cNvCxnSpPr>
          <p:nvPr/>
        </p:nvCxnSpPr>
        <p:spPr>
          <a:xfrm>
            <a:off x="3616435" y="1430247"/>
            <a:ext cx="3176" cy="1923226"/>
          </a:xfrm>
          <a:prstGeom prst="straightConnector1">
            <a:avLst/>
          </a:prstGeom>
          <a:ln>
            <a:solidFill>
              <a:srgbClr val="0070C0"/>
            </a:solidFill>
            <a:tailEnd type="triangle"/>
          </a:ln>
        </p:spPr>
        <p:style>
          <a:lnRef idx="2">
            <a:schemeClr val="accent1"/>
          </a:lnRef>
          <a:fillRef idx="0">
            <a:schemeClr val="accent1"/>
          </a:fillRef>
          <a:effectRef idx="1">
            <a:schemeClr val="accent1"/>
          </a:effectRef>
          <a:fontRef idx="minor">
            <a:schemeClr val="tx1"/>
          </a:fontRef>
        </p:style>
      </p:cxnSp>
      <p:sp>
        <p:nvSpPr>
          <p:cNvPr id="36" name="Oval 35"/>
          <p:cNvSpPr/>
          <p:nvPr/>
        </p:nvSpPr>
        <p:spPr>
          <a:xfrm>
            <a:off x="2827660" y="3353473"/>
            <a:ext cx="1583902" cy="411504"/>
          </a:xfrm>
          <a:prstGeom prst="ellipse">
            <a:avLst/>
          </a:prstGeom>
          <a:solidFill>
            <a:srgbClr val="00B050">
              <a:alpha val="51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b="1" dirty="0">
                <a:solidFill>
                  <a:srgbClr val="FFFFFF"/>
                </a:solidFill>
                <a:latin typeface="Calibri" panose="020F0502020204030204" pitchFamily="34" charset="0"/>
              </a:rPr>
              <a:t>U2100</a:t>
            </a:r>
            <a:endParaRPr lang="en-GB" sz="1400" b="1" dirty="0">
              <a:solidFill>
                <a:srgbClr val="FFFFFF"/>
              </a:solidFill>
              <a:latin typeface="Calibri" panose="020F0502020204030204" pitchFamily="34" charset="0"/>
            </a:endParaRPr>
          </a:p>
        </p:txBody>
      </p:sp>
      <p:sp>
        <p:nvSpPr>
          <p:cNvPr id="37" name="Oval 36"/>
          <p:cNvSpPr/>
          <p:nvPr/>
        </p:nvSpPr>
        <p:spPr>
          <a:xfrm>
            <a:off x="4298277" y="3353473"/>
            <a:ext cx="1583902" cy="411504"/>
          </a:xfrm>
          <a:prstGeom prst="ellipse">
            <a:avLst/>
          </a:prstGeom>
          <a:solidFill>
            <a:srgbClr val="00B050">
              <a:alpha val="51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b="1" dirty="0">
                <a:solidFill>
                  <a:srgbClr val="FFFFFF"/>
                </a:solidFill>
                <a:latin typeface="Calibri" panose="020F0502020204030204" pitchFamily="34" charset="0"/>
              </a:rPr>
              <a:t>U2100</a:t>
            </a:r>
            <a:endParaRPr lang="en-GB" sz="1400" b="1" dirty="0">
              <a:solidFill>
                <a:srgbClr val="FFFFFF"/>
              </a:solidFill>
              <a:latin typeface="Calibri" panose="020F0502020204030204" pitchFamily="34" charset="0"/>
            </a:endParaRPr>
          </a:p>
        </p:txBody>
      </p:sp>
      <p:sp>
        <p:nvSpPr>
          <p:cNvPr id="38" name="Oval 37"/>
          <p:cNvSpPr/>
          <p:nvPr/>
        </p:nvSpPr>
        <p:spPr>
          <a:xfrm>
            <a:off x="2578583" y="3853547"/>
            <a:ext cx="3245567" cy="411504"/>
          </a:xfrm>
          <a:prstGeom prst="ellipse">
            <a:avLst/>
          </a:prstGeom>
          <a:solidFill>
            <a:srgbClr val="92D050">
              <a:alpha val="96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b="1" dirty="0">
                <a:solidFill>
                  <a:srgbClr val="FFFFFF"/>
                </a:solidFill>
                <a:latin typeface="Calibri" panose="020F0502020204030204" pitchFamily="34" charset="0"/>
              </a:rPr>
              <a:t>U900</a:t>
            </a:r>
            <a:endParaRPr lang="en-GB" sz="1400" b="1" dirty="0">
              <a:solidFill>
                <a:srgbClr val="FFFFFF"/>
              </a:solidFill>
              <a:latin typeface="Calibri" panose="020F0502020204030204" pitchFamily="34" charset="0"/>
            </a:endParaRPr>
          </a:p>
        </p:txBody>
      </p:sp>
      <p:sp>
        <p:nvSpPr>
          <p:cNvPr id="39" name="TextBox 38"/>
          <p:cNvSpPr txBox="1"/>
          <p:nvPr/>
        </p:nvSpPr>
        <p:spPr>
          <a:xfrm>
            <a:off x="2417936" y="1942170"/>
            <a:ext cx="1104726" cy="646331"/>
          </a:xfrm>
          <a:prstGeom prst="rect">
            <a:avLst/>
          </a:prstGeom>
          <a:solidFill>
            <a:srgbClr val="CCFF99"/>
          </a:solidFill>
        </p:spPr>
        <p:txBody>
          <a:bodyPr wrap="none" rtlCol="0">
            <a:spAutoFit/>
          </a:bodyPr>
          <a:lstStyle/>
          <a:p>
            <a:r>
              <a:rPr lang="en-GB" sz="1200" dirty="0">
                <a:latin typeface="Calibri" panose="020F0502020204030204" pitchFamily="34" charset="0"/>
              </a:rPr>
              <a:t>Redirection</a:t>
            </a:r>
          </a:p>
          <a:p>
            <a:r>
              <a:rPr lang="en-GB" sz="1200" dirty="0">
                <a:latin typeface="Calibri" panose="020F0502020204030204" pitchFamily="34" charset="0"/>
              </a:rPr>
              <a:t>LTE &lt; -116dBm</a:t>
            </a:r>
          </a:p>
          <a:p>
            <a:endParaRPr lang="en-GB" sz="1200" dirty="0">
              <a:latin typeface="Calibri" panose="020F0502020204030204" pitchFamily="34" charset="0"/>
            </a:endParaRPr>
          </a:p>
        </p:txBody>
      </p:sp>
      <p:cxnSp>
        <p:nvCxnSpPr>
          <p:cNvPr id="46" name="Straight Arrow Connector 45"/>
          <p:cNvCxnSpPr/>
          <p:nvPr/>
        </p:nvCxnSpPr>
        <p:spPr>
          <a:xfrm>
            <a:off x="324528" y="1379133"/>
            <a:ext cx="18952" cy="2225691"/>
          </a:xfrm>
          <a:prstGeom prst="straightConnector1">
            <a:avLst/>
          </a:prstGeom>
          <a:ln>
            <a:solidFill>
              <a:srgbClr val="C00000"/>
            </a:solidFill>
            <a:tailEnd type="triangle"/>
          </a:ln>
        </p:spPr>
        <p:style>
          <a:lnRef idx="2">
            <a:schemeClr val="accent1"/>
          </a:lnRef>
          <a:fillRef idx="0">
            <a:schemeClr val="accent1"/>
          </a:fillRef>
          <a:effectRef idx="1">
            <a:schemeClr val="accent1"/>
          </a:effectRef>
          <a:fontRef idx="minor">
            <a:schemeClr val="tx1"/>
          </a:fontRef>
        </p:style>
      </p:cxnSp>
      <p:cxnSp>
        <p:nvCxnSpPr>
          <p:cNvPr id="50" name="Elbow Connector 49"/>
          <p:cNvCxnSpPr/>
          <p:nvPr/>
        </p:nvCxnSpPr>
        <p:spPr>
          <a:xfrm rot="16200000" flipV="1">
            <a:off x="746280" y="2299699"/>
            <a:ext cx="2340512" cy="343790"/>
          </a:xfrm>
          <a:prstGeom prst="bentConnector3">
            <a:avLst>
              <a:gd name="adj1" fmla="val 373"/>
            </a:avLst>
          </a:prstGeom>
          <a:ln>
            <a:solidFill>
              <a:schemeClr val="bg1">
                <a:lumMod val="50000"/>
              </a:schemeClr>
            </a:solidFill>
            <a:prstDash val="sysDash"/>
            <a:tailEnd type="triangle"/>
          </a:ln>
        </p:spPr>
        <p:style>
          <a:lnRef idx="2">
            <a:schemeClr val="accent1"/>
          </a:lnRef>
          <a:fillRef idx="0">
            <a:schemeClr val="accent1"/>
          </a:fillRef>
          <a:effectRef idx="1">
            <a:schemeClr val="accent1"/>
          </a:effectRef>
          <a:fontRef idx="minor">
            <a:schemeClr val="tx1"/>
          </a:fontRef>
        </p:style>
      </p:cxnSp>
      <p:cxnSp>
        <p:nvCxnSpPr>
          <p:cNvPr id="18" name="Straight Arrow Connector 17"/>
          <p:cNvCxnSpPr/>
          <p:nvPr/>
        </p:nvCxnSpPr>
        <p:spPr>
          <a:xfrm>
            <a:off x="4731878" y="1358749"/>
            <a:ext cx="0" cy="2713332"/>
          </a:xfrm>
          <a:prstGeom prst="straightConnector1">
            <a:avLst/>
          </a:prstGeom>
          <a:ln>
            <a:solidFill>
              <a:srgbClr val="0070C0"/>
            </a:solidFill>
            <a:tailEnd type="triangle"/>
          </a:ln>
        </p:spPr>
        <p:style>
          <a:lnRef idx="2">
            <a:schemeClr val="accent1"/>
          </a:lnRef>
          <a:fillRef idx="0">
            <a:schemeClr val="accent1"/>
          </a:fillRef>
          <a:effectRef idx="1">
            <a:schemeClr val="accent1"/>
          </a:effectRef>
          <a:fontRef idx="minor">
            <a:schemeClr val="tx1"/>
          </a:fontRef>
        </p:style>
      </p:cxnSp>
      <p:cxnSp>
        <p:nvCxnSpPr>
          <p:cNvPr id="65" name="Elbow Connector 64"/>
          <p:cNvCxnSpPr/>
          <p:nvPr/>
        </p:nvCxnSpPr>
        <p:spPr>
          <a:xfrm rot="5400000" flipH="1" flipV="1">
            <a:off x="4101178" y="2569904"/>
            <a:ext cx="2683580" cy="229308"/>
          </a:xfrm>
          <a:prstGeom prst="bentConnector3">
            <a:avLst>
              <a:gd name="adj1" fmla="val 271"/>
            </a:avLst>
          </a:prstGeom>
          <a:ln>
            <a:solidFill>
              <a:schemeClr val="bg1">
                <a:lumMod val="50000"/>
              </a:schemeClr>
            </a:solidFill>
            <a:prstDash val="sysDash"/>
            <a:tailEnd type="triangle"/>
          </a:ln>
        </p:spPr>
        <p:style>
          <a:lnRef idx="2">
            <a:schemeClr val="accent1"/>
          </a:lnRef>
          <a:fillRef idx="0">
            <a:schemeClr val="accent1"/>
          </a:fillRef>
          <a:effectRef idx="1">
            <a:schemeClr val="accent1"/>
          </a:effectRef>
          <a:fontRef idx="minor">
            <a:schemeClr val="tx1"/>
          </a:fontRef>
        </p:style>
      </p:cxnSp>
      <p:sp>
        <p:nvSpPr>
          <p:cNvPr id="69" name="Rounded Rectangle 68"/>
          <p:cNvSpPr/>
          <p:nvPr/>
        </p:nvSpPr>
        <p:spPr>
          <a:xfrm flipH="1">
            <a:off x="6113827" y="806046"/>
            <a:ext cx="2908126" cy="3371867"/>
          </a:xfrm>
          <a:prstGeom prst="roundRect">
            <a:avLst/>
          </a:prstGeom>
          <a:solidFill>
            <a:srgbClr val="6600CC"/>
          </a:solidFill>
          <a:ln>
            <a:noFill/>
          </a:ln>
          <a:effectLst/>
        </p:spPr>
        <p:style>
          <a:lnRef idx="1">
            <a:schemeClr val="accent1"/>
          </a:lnRef>
          <a:fillRef idx="3">
            <a:schemeClr val="accent1"/>
          </a:fillRef>
          <a:effectRef idx="2">
            <a:schemeClr val="accent1"/>
          </a:effectRef>
          <a:fontRef idx="minor">
            <a:schemeClr val="lt1"/>
          </a:fontRef>
        </p:style>
        <p:txBody>
          <a:bodyPr rtlCol="0" anchor="t"/>
          <a:lstStyle/>
          <a:p>
            <a:r>
              <a:rPr lang="en-US" sz="1500" b="1" dirty="0">
                <a:latin typeface="Calibri" panose="020F0502020204030204" pitchFamily="34" charset="0"/>
              </a:rPr>
              <a:t>Connected Mode :</a:t>
            </a:r>
          </a:p>
          <a:p>
            <a:pPr marL="285750" indent="-285750">
              <a:buFont typeface="Arial" panose="020B0604020202020204" pitchFamily="34" charset="0"/>
              <a:buChar char="•"/>
            </a:pPr>
            <a:r>
              <a:rPr lang="en-US" sz="1500" dirty="0">
                <a:latin typeface="Calibri" panose="020F0502020204030204" pitchFamily="34" charset="0"/>
              </a:rPr>
              <a:t>CS services by CSFB with Redirection</a:t>
            </a:r>
          </a:p>
          <a:p>
            <a:pPr marL="285750" indent="-285750">
              <a:buFont typeface="Arial" panose="020B0604020202020204" pitchFamily="34" charset="0"/>
              <a:buChar char="•"/>
            </a:pPr>
            <a:r>
              <a:rPr lang="en-US" sz="1500" dirty="0">
                <a:latin typeface="Calibri" panose="020F0502020204030204" pitchFamily="34" charset="0"/>
              </a:rPr>
              <a:t>IRAT PS Handover and PS redirection are implemented for connected mode mobility to UTRAN</a:t>
            </a:r>
          </a:p>
          <a:p>
            <a:pPr marL="285750" indent="-285750">
              <a:buFont typeface="Arial" panose="020B0604020202020204" pitchFamily="34" charset="0"/>
              <a:buChar char="•"/>
            </a:pPr>
            <a:r>
              <a:rPr lang="en-US" sz="1500" dirty="0">
                <a:latin typeface="Calibri" panose="020F0502020204030204" pitchFamily="34" charset="0"/>
              </a:rPr>
              <a:t>Smart LTE Layering used for redirection from 3G to LTE</a:t>
            </a:r>
          </a:p>
          <a:p>
            <a:pPr marL="285750" indent="-285750">
              <a:buFont typeface="Arial" panose="020B0604020202020204" pitchFamily="34" charset="0"/>
              <a:buChar char="•"/>
            </a:pPr>
            <a:r>
              <a:rPr lang="en-US" sz="1500" dirty="0">
                <a:latin typeface="Calibri" panose="020F0502020204030204" pitchFamily="34" charset="0"/>
              </a:rPr>
              <a:t>SRVCC might be applied when </a:t>
            </a:r>
            <a:r>
              <a:rPr lang="en-US" sz="1500" dirty="0" err="1">
                <a:latin typeface="Calibri" panose="020F0502020204030204" pitchFamily="34" charset="0"/>
              </a:rPr>
              <a:t>VoLTE</a:t>
            </a:r>
            <a:r>
              <a:rPr lang="en-US" sz="1500" dirty="0">
                <a:latin typeface="Calibri" panose="020F0502020204030204" pitchFamily="34" charset="0"/>
              </a:rPr>
              <a:t> is implemented in Network</a:t>
            </a:r>
            <a:endParaRPr lang="en-GB" sz="1500" dirty="0">
              <a:latin typeface="Calibri" panose="020F0502020204030204" pitchFamily="34" charset="0"/>
            </a:endParaRPr>
          </a:p>
        </p:txBody>
      </p:sp>
      <p:cxnSp>
        <p:nvCxnSpPr>
          <p:cNvPr id="44" name="Straight Arrow Connector 43"/>
          <p:cNvCxnSpPr/>
          <p:nvPr/>
        </p:nvCxnSpPr>
        <p:spPr>
          <a:xfrm>
            <a:off x="2365026" y="1273702"/>
            <a:ext cx="18952" cy="2225691"/>
          </a:xfrm>
          <a:prstGeom prst="straightConnector1">
            <a:avLst/>
          </a:prstGeom>
          <a:ln>
            <a:solidFill>
              <a:srgbClr val="C00000"/>
            </a:solidFill>
            <a:tailEnd type="triangle"/>
          </a:ln>
        </p:spPr>
        <p:style>
          <a:lnRef idx="2">
            <a:schemeClr val="accent1"/>
          </a:lnRef>
          <a:fillRef idx="0">
            <a:schemeClr val="accent1"/>
          </a:fillRef>
          <a:effectRef idx="1">
            <a:schemeClr val="accent1"/>
          </a:effectRef>
          <a:fontRef idx="minor">
            <a:schemeClr val="tx1"/>
          </a:fontRef>
        </p:style>
      </p:cxnSp>
      <p:sp>
        <p:nvSpPr>
          <p:cNvPr id="26" name="Oval 25">
            <a:extLst>
              <a:ext uri="{FF2B5EF4-FFF2-40B4-BE49-F238E27FC236}">
                <a16:creationId xmlns:a16="http://schemas.microsoft.com/office/drawing/2014/main" id="{70A93B20-32E7-466E-A9F1-791237BF4127}"/>
              </a:ext>
            </a:extLst>
          </p:cNvPr>
          <p:cNvSpPr/>
          <p:nvPr/>
        </p:nvSpPr>
        <p:spPr>
          <a:xfrm>
            <a:off x="2820612" y="1012960"/>
            <a:ext cx="1583902" cy="411504"/>
          </a:xfrm>
          <a:prstGeom prst="ellipse">
            <a:avLst/>
          </a:prstGeom>
          <a:solidFill>
            <a:srgbClr val="002060">
              <a:alpha val="51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100" b="1" dirty="0">
                <a:solidFill>
                  <a:srgbClr val="FFFFFF"/>
                </a:solidFill>
                <a:latin typeface="Calibri" panose="020F0502020204030204" pitchFamily="34" charset="0"/>
              </a:rPr>
              <a:t>L23/L21/L18/L9</a:t>
            </a:r>
            <a:endParaRPr lang="en-GB" sz="1100" b="1" dirty="0">
              <a:solidFill>
                <a:srgbClr val="FFFFFF"/>
              </a:solidFill>
              <a:latin typeface="Calibri" panose="020F0502020204030204" pitchFamily="34" charset="0"/>
            </a:endParaRPr>
          </a:p>
        </p:txBody>
      </p:sp>
      <p:sp>
        <p:nvSpPr>
          <p:cNvPr id="27" name="Oval 26">
            <a:extLst>
              <a:ext uri="{FF2B5EF4-FFF2-40B4-BE49-F238E27FC236}">
                <a16:creationId xmlns:a16="http://schemas.microsoft.com/office/drawing/2014/main" id="{7AD9EE95-1C86-4746-82D9-6AF98761D2DA}"/>
              </a:ext>
            </a:extLst>
          </p:cNvPr>
          <p:cNvSpPr/>
          <p:nvPr/>
        </p:nvSpPr>
        <p:spPr>
          <a:xfrm>
            <a:off x="4324478" y="1022966"/>
            <a:ext cx="1583902" cy="411504"/>
          </a:xfrm>
          <a:prstGeom prst="ellipse">
            <a:avLst/>
          </a:prstGeom>
          <a:solidFill>
            <a:srgbClr val="002060">
              <a:alpha val="51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100" b="1" dirty="0">
                <a:solidFill>
                  <a:srgbClr val="FFFFFF"/>
                </a:solidFill>
                <a:latin typeface="Calibri" panose="020F0502020204030204" pitchFamily="34" charset="0"/>
              </a:rPr>
              <a:t>L23/L21/L18/L9</a:t>
            </a:r>
            <a:endParaRPr lang="en-GB" sz="1100" b="1" dirty="0">
              <a:solidFill>
                <a:srgbClr val="FFFFFF"/>
              </a:solidFill>
              <a:latin typeface="Calibri" panose="020F0502020204030204" pitchFamily="34" charset="0"/>
            </a:endParaRPr>
          </a:p>
        </p:txBody>
      </p:sp>
    </p:spTree>
    <p:extLst>
      <p:ext uri="{BB962C8B-B14F-4D97-AF65-F5344CB8AC3E}">
        <p14:creationId xmlns:p14="http://schemas.microsoft.com/office/powerpoint/2010/main" val="1486982317"/>
      </p:ext>
    </p:extLst>
  </p:cSld>
  <p:clrMapOvr>
    <a:masterClrMapping/>
  </p:clrMapOvr>
  <p:transition spd="slow"/>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18120" y="125406"/>
            <a:ext cx="8229600" cy="311789"/>
          </a:xfrm>
        </p:spPr>
        <p:txBody>
          <a:bodyPr anchor="ctr"/>
          <a:lstStyle/>
          <a:p>
            <a:r>
              <a:rPr lang="en-US" dirty="0"/>
              <a:t>CSFB &amp; REDIRECTION TO 3G</a:t>
            </a:r>
          </a:p>
        </p:txBody>
      </p:sp>
      <p:sp>
        <p:nvSpPr>
          <p:cNvPr id="25" name="Oval 24"/>
          <p:cNvSpPr/>
          <p:nvPr/>
        </p:nvSpPr>
        <p:spPr>
          <a:xfrm>
            <a:off x="1320298" y="2822179"/>
            <a:ext cx="1826313" cy="411504"/>
          </a:xfrm>
          <a:prstGeom prst="ellipse">
            <a:avLst/>
          </a:prstGeom>
          <a:solidFill>
            <a:srgbClr val="00B050">
              <a:alpha val="51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200" b="1" dirty="0">
                <a:solidFill>
                  <a:srgbClr val="FFFFFF"/>
                </a:solidFill>
                <a:latin typeface="Calibri" panose="020F0502020204030204" pitchFamily="34" charset="0"/>
              </a:rPr>
              <a:t>U2100 F1/F2/F3</a:t>
            </a:r>
            <a:endParaRPr lang="en-GB" sz="1200" b="1" dirty="0">
              <a:solidFill>
                <a:srgbClr val="FFFFFF"/>
              </a:solidFill>
              <a:latin typeface="Calibri" panose="020F0502020204030204" pitchFamily="34" charset="0"/>
            </a:endParaRPr>
          </a:p>
        </p:txBody>
      </p:sp>
      <p:sp>
        <p:nvSpPr>
          <p:cNvPr id="26" name="Oval 25"/>
          <p:cNvSpPr/>
          <p:nvPr/>
        </p:nvSpPr>
        <p:spPr>
          <a:xfrm>
            <a:off x="1268050" y="3652618"/>
            <a:ext cx="1583902" cy="411504"/>
          </a:xfrm>
          <a:prstGeom prst="ellipse">
            <a:avLst/>
          </a:prstGeom>
          <a:solidFill>
            <a:srgbClr val="92D050">
              <a:alpha val="96000"/>
            </a:srgbClr>
          </a:solidFill>
          <a:ln>
            <a:solidFill>
              <a:schemeClr val="bg1">
                <a:lumMod val="65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600" b="1" dirty="0">
                <a:solidFill>
                  <a:srgbClr val="FFFFFF"/>
                </a:solidFill>
                <a:latin typeface="Calibri" panose="020F0502020204030204" pitchFamily="34" charset="0"/>
              </a:rPr>
              <a:t>U900</a:t>
            </a:r>
            <a:endParaRPr lang="en-GB" sz="1600" b="1" dirty="0">
              <a:solidFill>
                <a:srgbClr val="FFFFFF"/>
              </a:solidFill>
              <a:latin typeface="Calibri" panose="020F0502020204030204" pitchFamily="34" charset="0"/>
            </a:endParaRPr>
          </a:p>
        </p:txBody>
      </p:sp>
      <p:sp>
        <p:nvSpPr>
          <p:cNvPr id="13" name="Flowchart: Delay 12"/>
          <p:cNvSpPr/>
          <p:nvPr/>
        </p:nvSpPr>
        <p:spPr>
          <a:xfrm>
            <a:off x="0" y="2813470"/>
            <a:ext cx="1602377" cy="411504"/>
          </a:xfrm>
          <a:prstGeom prst="flowChartDelay">
            <a:avLst/>
          </a:prstGeom>
          <a:solidFill>
            <a:srgbClr val="00B050">
              <a:alpha val="51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b="1" dirty="0">
                <a:solidFill>
                  <a:srgbClr val="FFFFFF"/>
                </a:solidFill>
                <a:latin typeface="Calibri" panose="020F0502020204030204" pitchFamily="34" charset="0"/>
              </a:rPr>
              <a:t>U2100 F1/F2/F3</a:t>
            </a:r>
            <a:endParaRPr lang="en-GB" sz="1400" b="1" dirty="0">
              <a:solidFill>
                <a:srgbClr val="FFFFFF"/>
              </a:solidFill>
              <a:latin typeface="Calibri" panose="020F0502020204030204" pitchFamily="34" charset="0"/>
            </a:endParaRPr>
          </a:p>
        </p:txBody>
      </p:sp>
      <p:sp>
        <p:nvSpPr>
          <p:cNvPr id="15" name="Flowchart: Delay 14"/>
          <p:cNvSpPr/>
          <p:nvPr/>
        </p:nvSpPr>
        <p:spPr>
          <a:xfrm>
            <a:off x="1" y="3652618"/>
            <a:ext cx="1602377" cy="411504"/>
          </a:xfrm>
          <a:prstGeom prst="flowChartDelay">
            <a:avLst/>
          </a:prstGeom>
          <a:solidFill>
            <a:srgbClr val="92D050">
              <a:alpha val="96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600" b="1" dirty="0">
                <a:solidFill>
                  <a:srgbClr val="FFFFFF"/>
                </a:solidFill>
                <a:latin typeface="Calibri" panose="020F0502020204030204" pitchFamily="34" charset="0"/>
              </a:rPr>
              <a:t>U900</a:t>
            </a:r>
            <a:endParaRPr lang="en-GB" sz="1600" b="1" dirty="0">
              <a:solidFill>
                <a:srgbClr val="FFFFFF"/>
              </a:solidFill>
              <a:latin typeface="Calibri" panose="020F0502020204030204" pitchFamily="34" charset="0"/>
            </a:endParaRPr>
          </a:p>
        </p:txBody>
      </p:sp>
      <p:cxnSp>
        <p:nvCxnSpPr>
          <p:cNvPr id="5" name="Straight Arrow Connector 4"/>
          <p:cNvCxnSpPr>
            <a:cxnSpLocks/>
          </p:cNvCxnSpPr>
          <p:nvPr/>
        </p:nvCxnSpPr>
        <p:spPr>
          <a:xfrm>
            <a:off x="801189" y="1424464"/>
            <a:ext cx="1" cy="2493123"/>
          </a:xfrm>
          <a:prstGeom prst="straightConnector1">
            <a:avLst/>
          </a:prstGeom>
          <a:ln>
            <a:solidFill>
              <a:srgbClr val="C00000"/>
            </a:solidFill>
            <a:tailEnd type="triangle"/>
          </a:ln>
        </p:spPr>
        <p:style>
          <a:lnRef idx="2">
            <a:schemeClr val="accent1"/>
          </a:lnRef>
          <a:fillRef idx="0">
            <a:schemeClr val="accent1"/>
          </a:fillRef>
          <a:effectRef idx="1">
            <a:schemeClr val="accent1"/>
          </a:effectRef>
          <a:fontRef idx="minor">
            <a:schemeClr val="tx1"/>
          </a:fontRef>
        </p:style>
      </p:cxnSp>
      <p:cxnSp>
        <p:nvCxnSpPr>
          <p:cNvPr id="18" name="Straight Arrow Connector 17"/>
          <p:cNvCxnSpPr>
            <a:cxnSpLocks/>
          </p:cNvCxnSpPr>
          <p:nvPr/>
        </p:nvCxnSpPr>
        <p:spPr>
          <a:xfrm flipH="1">
            <a:off x="2060001" y="1424464"/>
            <a:ext cx="18975" cy="2493123"/>
          </a:xfrm>
          <a:prstGeom prst="straightConnector1">
            <a:avLst/>
          </a:prstGeom>
          <a:ln>
            <a:solidFill>
              <a:srgbClr val="0070C0"/>
            </a:solidFill>
            <a:prstDash val="sysDash"/>
            <a:tailEnd type="triangle"/>
          </a:ln>
        </p:spPr>
        <p:style>
          <a:lnRef idx="2">
            <a:schemeClr val="accent1"/>
          </a:lnRef>
          <a:fillRef idx="0">
            <a:schemeClr val="accent1"/>
          </a:fillRef>
          <a:effectRef idx="1">
            <a:schemeClr val="accent1"/>
          </a:effectRef>
          <a:fontRef idx="minor">
            <a:schemeClr val="tx1"/>
          </a:fontRef>
        </p:style>
      </p:cxnSp>
      <p:sp>
        <p:nvSpPr>
          <p:cNvPr id="10" name="TextBox 9"/>
          <p:cNvSpPr txBox="1"/>
          <p:nvPr/>
        </p:nvSpPr>
        <p:spPr>
          <a:xfrm>
            <a:off x="1027249" y="1846340"/>
            <a:ext cx="1122423" cy="307777"/>
          </a:xfrm>
          <a:prstGeom prst="rect">
            <a:avLst/>
          </a:prstGeom>
          <a:noFill/>
        </p:spPr>
        <p:txBody>
          <a:bodyPr wrap="none" rtlCol="0">
            <a:spAutoFit/>
          </a:bodyPr>
          <a:lstStyle/>
          <a:p>
            <a:r>
              <a:rPr lang="en-US" sz="1400" dirty="0">
                <a:latin typeface="Calibri" panose="020F0502020204030204" pitchFamily="34" charset="0"/>
              </a:rPr>
              <a:t>CSFB priority</a:t>
            </a:r>
            <a:endParaRPr lang="en-GB" sz="1400" dirty="0">
              <a:latin typeface="Calibri" panose="020F0502020204030204" pitchFamily="34" charset="0"/>
            </a:endParaRPr>
          </a:p>
        </p:txBody>
      </p:sp>
      <p:sp>
        <p:nvSpPr>
          <p:cNvPr id="29" name="TextBox 28"/>
          <p:cNvSpPr txBox="1"/>
          <p:nvPr/>
        </p:nvSpPr>
        <p:spPr>
          <a:xfrm>
            <a:off x="2375731" y="1710304"/>
            <a:ext cx="1022331" cy="523220"/>
          </a:xfrm>
          <a:prstGeom prst="rect">
            <a:avLst/>
          </a:prstGeom>
          <a:noFill/>
        </p:spPr>
        <p:txBody>
          <a:bodyPr wrap="none" rtlCol="0">
            <a:spAutoFit/>
          </a:bodyPr>
          <a:lstStyle/>
          <a:p>
            <a:r>
              <a:rPr lang="en-US" sz="1400" dirty="0">
                <a:latin typeface="Calibri" panose="020F0502020204030204" pitchFamily="34" charset="0"/>
              </a:rPr>
              <a:t>Redirection</a:t>
            </a:r>
          </a:p>
          <a:p>
            <a:r>
              <a:rPr lang="en-US" sz="1400" dirty="0">
                <a:latin typeface="Calibri" panose="020F0502020204030204" pitchFamily="34" charset="0"/>
              </a:rPr>
              <a:t>priority</a:t>
            </a:r>
            <a:endParaRPr lang="en-GB" sz="1400" dirty="0">
              <a:latin typeface="Calibri" panose="020F0502020204030204" pitchFamily="34" charset="0"/>
            </a:endParaRPr>
          </a:p>
        </p:txBody>
      </p:sp>
      <p:cxnSp>
        <p:nvCxnSpPr>
          <p:cNvPr id="33" name="Straight Arrow Connector 32"/>
          <p:cNvCxnSpPr/>
          <p:nvPr/>
        </p:nvCxnSpPr>
        <p:spPr>
          <a:xfrm>
            <a:off x="1042436" y="1447827"/>
            <a:ext cx="0" cy="1643716"/>
          </a:xfrm>
          <a:prstGeom prst="straightConnector1">
            <a:avLst/>
          </a:prstGeom>
          <a:ln>
            <a:solidFill>
              <a:srgbClr val="C00000"/>
            </a:solidFill>
            <a:prstDash val="sysDash"/>
            <a:tailEnd type="triangle"/>
          </a:ln>
        </p:spPr>
        <p:style>
          <a:lnRef idx="2">
            <a:schemeClr val="accent1"/>
          </a:lnRef>
          <a:fillRef idx="0">
            <a:schemeClr val="accent1"/>
          </a:fillRef>
          <a:effectRef idx="1">
            <a:schemeClr val="accent1"/>
          </a:effectRef>
          <a:fontRef idx="minor">
            <a:schemeClr val="tx1"/>
          </a:fontRef>
        </p:style>
      </p:cxnSp>
      <p:cxnSp>
        <p:nvCxnSpPr>
          <p:cNvPr id="35" name="Straight Arrow Connector 34"/>
          <p:cNvCxnSpPr/>
          <p:nvPr/>
        </p:nvCxnSpPr>
        <p:spPr>
          <a:xfrm>
            <a:off x="2352013" y="1408414"/>
            <a:ext cx="0" cy="1610808"/>
          </a:xfrm>
          <a:prstGeom prst="straightConnector1">
            <a:avLst/>
          </a:prstGeom>
          <a:ln>
            <a:solidFill>
              <a:srgbClr val="0070C0"/>
            </a:solidFill>
            <a:tailEnd type="triangle"/>
          </a:ln>
        </p:spPr>
        <p:style>
          <a:lnRef idx="2">
            <a:schemeClr val="accent1"/>
          </a:lnRef>
          <a:fillRef idx="0">
            <a:schemeClr val="accent1"/>
          </a:fillRef>
          <a:effectRef idx="1">
            <a:schemeClr val="accent1"/>
          </a:effectRef>
          <a:fontRef idx="minor">
            <a:schemeClr val="tx1"/>
          </a:fontRef>
        </p:style>
      </p:cxnSp>
      <p:cxnSp>
        <p:nvCxnSpPr>
          <p:cNvPr id="22" name="Elbow Connector 21"/>
          <p:cNvCxnSpPr/>
          <p:nvPr/>
        </p:nvCxnSpPr>
        <p:spPr>
          <a:xfrm rot="16200000" flipV="1">
            <a:off x="-769485" y="2446188"/>
            <a:ext cx="2340512" cy="343790"/>
          </a:xfrm>
          <a:prstGeom prst="bentConnector3">
            <a:avLst>
              <a:gd name="adj1" fmla="val 373"/>
            </a:avLst>
          </a:prstGeom>
          <a:ln>
            <a:solidFill>
              <a:schemeClr val="bg1">
                <a:lumMod val="50000"/>
              </a:schemeClr>
            </a:solidFill>
            <a:prstDash val="sysDash"/>
            <a:tailEnd type="triangle"/>
          </a:ln>
        </p:spPr>
        <p:style>
          <a:lnRef idx="2">
            <a:schemeClr val="accent1"/>
          </a:lnRef>
          <a:fillRef idx="0">
            <a:schemeClr val="accent1"/>
          </a:fillRef>
          <a:effectRef idx="1">
            <a:schemeClr val="accent1"/>
          </a:effectRef>
          <a:fontRef idx="minor">
            <a:schemeClr val="tx1"/>
          </a:fontRef>
        </p:style>
      </p:cxnSp>
      <p:cxnSp>
        <p:nvCxnSpPr>
          <p:cNvPr id="24" name="Elbow Connector 23"/>
          <p:cNvCxnSpPr>
            <a:cxnSpLocks/>
          </p:cNvCxnSpPr>
          <p:nvPr/>
        </p:nvCxnSpPr>
        <p:spPr>
          <a:xfrm rot="16200000" flipV="1">
            <a:off x="-382947" y="2195908"/>
            <a:ext cx="1530325" cy="133722"/>
          </a:xfrm>
          <a:prstGeom prst="bentConnector3">
            <a:avLst>
              <a:gd name="adj1" fmla="val -965"/>
            </a:avLst>
          </a:prstGeom>
          <a:ln>
            <a:solidFill>
              <a:schemeClr val="bg1">
                <a:lumMod val="50000"/>
              </a:schemeClr>
            </a:solidFill>
            <a:prstDash val="sysDash"/>
            <a:tailEnd type="triangle"/>
          </a:ln>
        </p:spPr>
        <p:style>
          <a:lnRef idx="2">
            <a:schemeClr val="accent1"/>
          </a:lnRef>
          <a:fillRef idx="0">
            <a:schemeClr val="accent1"/>
          </a:fillRef>
          <a:effectRef idx="1">
            <a:schemeClr val="accent1"/>
          </a:effectRef>
          <a:fontRef idx="minor">
            <a:schemeClr val="tx1"/>
          </a:fontRef>
        </p:style>
      </p:cxnSp>
      <p:sp>
        <p:nvSpPr>
          <p:cNvPr id="20" name="TextBox 19"/>
          <p:cNvSpPr txBox="1"/>
          <p:nvPr/>
        </p:nvSpPr>
        <p:spPr>
          <a:xfrm>
            <a:off x="3028353" y="2870196"/>
            <a:ext cx="2383723" cy="523220"/>
          </a:xfrm>
          <a:prstGeom prst="rect">
            <a:avLst/>
          </a:prstGeom>
          <a:solidFill>
            <a:schemeClr val="accent1">
              <a:lumMod val="40000"/>
              <a:lumOff val="60000"/>
            </a:schemeClr>
          </a:solidFill>
        </p:spPr>
        <p:txBody>
          <a:bodyPr wrap="square" rtlCol="0">
            <a:spAutoFit/>
          </a:bodyPr>
          <a:lstStyle/>
          <a:p>
            <a:r>
              <a:rPr lang="en-GB" sz="1400" dirty="0">
                <a:latin typeface="Calibri" panose="020F0502020204030204" pitchFamily="34" charset="0"/>
              </a:rPr>
              <a:t>CSFB Priority setting:</a:t>
            </a:r>
          </a:p>
          <a:p>
            <a:r>
              <a:rPr lang="pl-PL" sz="1400" dirty="0">
                <a:latin typeface="Calibri" panose="020F0502020204030204" pitchFamily="34" charset="0"/>
              </a:rPr>
              <a:t>U21 F</a:t>
            </a:r>
            <a:r>
              <a:rPr lang="en-US" sz="1400" dirty="0">
                <a:latin typeface="Calibri" panose="020F0502020204030204" pitchFamily="34" charset="0"/>
              </a:rPr>
              <a:t>1</a:t>
            </a:r>
            <a:r>
              <a:rPr lang="pl-PL" sz="1400" dirty="0">
                <a:latin typeface="Calibri" panose="020F0502020204030204" pitchFamily="34" charset="0"/>
              </a:rPr>
              <a:t> &gt; U21 F</a:t>
            </a:r>
            <a:r>
              <a:rPr lang="en-US" sz="1400" dirty="0">
                <a:latin typeface="Calibri" panose="020F0502020204030204" pitchFamily="34" charset="0"/>
              </a:rPr>
              <a:t>2 &gt; U9 F3</a:t>
            </a:r>
            <a:endParaRPr lang="en-GB" sz="1400" dirty="0">
              <a:latin typeface="Calibri" panose="020F0502020204030204" pitchFamily="34" charset="0"/>
            </a:endParaRPr>
          </a:p>
        </p:txBody>
      </p:sp>
      <p:sp>
        <p:nvSpPr>
          <p:cNvPr id="36" name="TextBox 35"/>
          <p:cNvSpPr txBox="1"/>
          <p:nvPr/>
        </p:nvSpPr>
        <p:spPr>
          <a:xfrm>
            <a:off x="3008276" y="2298342"/>
            <a:ext cx="2403800" cy="523220"/>
          </a:xfrm>
          <a:prstGeom prst="rect">
            <a:avLst/>
          </a:prstGeom>
          <a:solidFill>
            <a:srgbClr val="CCFFFF"/>
          </a:solidFill>
        </p:spPr>
        <p:txBody>
          <a:bodyPr wrap="none" rtlCol="0">
            <a:spAutoFit/>
          </a:bodyPr>
          <a:lstStyle/>
          <a:p>
            <a:r>
              <a:rPr lang="en-GB" sz="1400" dirty="0">
                <a:latin typeface="Calibri" panose="020F0502020204030204" pitchFamily="34" charset="0"/>
              </a:rPr>
              <a:t>PS Redirection Priority setting:</a:t>
            </a:r>
          </a:p>
          <a:p>
            <a:r>
              <a:rPr lang="pl-PL" sz="1400" dirty="0">
                <a:latin typeface="Calibri" panose="020F0502020204030204" pitchFamily="34" charset="0"/>
              </a:rPr>
              <a:t>U21 F</a:t>
            </a:r>
            <a:r>
              <a:rPr lang="en-US" sz="1400" dirty="0">
                <a:latin typeface="Calibri" panose="020F0502020204030204" pitchFamily="34" charset="0"/>
              </a:rPr>
              <a:t>2</a:t>
            </a:r>
            <a:r>
              <a:rPr lang="pl-PL" sz="1400" dirty="0">
                <a:latin typeface="Calibri" panose="020F0502020204030204" pitchFamily="34" charset="0"/>
              </a:rPr>
              <a:t> &gt; U21 F</a:t>
            </a:r>
            <a:r>
              <a:rPr lang="en-US" sz="1400" dirty="0">
                <a:latin typeface="Calibri" panose="020F0502020204030204" pitchFamily="34" charset="0"/>
              </a:rPr>
              <a:t>1 &gt; U9 F3</a:t>
            </a:r>
            <a:endParaRPr lang="en-GB" sz="1400" dirty="0">
              <a:latin typeface="Calibri" panose="020F0502020204030204" pitchFamily="34" charset="0"/>
            </a:endParaRPr>
          </a:p>
        </p:txBody>
      </p:sp>
      <p:sp>
        <p:nvSpPr>
          <p:cNvPr id="37" name="TextBox 36"/>
          <p:cNvSpPr txBox="1"/>
          <p:nvPr/>
        </p:nvSpPr>
        <p:spPr>
          <a:xfrm>
            <a:off x="185414" y="2171133"/>
            <a:ext cx="1263487" cy="523220"/>
          </a:xfrm>
          <a:prstGeom prst="rect">
            <a:avLst/>
          </a:prstGeom>
          <a:noFill/>
        </p:spPr>
        <p:txBody>
          <a:bodyPr wrap="none" rtlCol="0">
            <a:spAutoFit/>
          </a:bodyPr>
          <a:lstStyle/>
          <a:p>
            <a:r>
              <a:rPr lang="en-US" sz="1400" dirty="0">
                <a:latin typeface="Calibri" panose="020F0502020204030204" pitchFamily="34" charset="0"/>
              </a:rPr>
              <a:t>SLL</a:t>
            </a:r>
          </a:p>
          <a:p>
            <a:r>
              <a:rPr lang="en-US" sz="1400" dirty="0">
                <a:latin typeface="Calibri" panose="020F0502020204030204" pitchFamily="34" charset="0"/>
              </a:rPr>
              <a:t>3G &gt; -104 </a:t>
            </a:r>
            <a:r>
              <a:rPr lang="en-US" sz="1400" dirty="0" err="1">
                <a:latin typeface="Calibri" panose="020F0502020204030204" pitchFamily="34" charset="0"/>
              </a:rPr>
              <a:t>dBm</a:t>
            </a:r>
            <a:endParaRPr lang="en-GB" sz="1400" dirty="0">
              <a:latin typeface="Calibri" panose="020F0502020204030204" pitchFamily="34" charset="0"/>
            </a:endParaRPr>
          </a:p>
        </p:txBody>
      </p:sp>
      <p:sp>
        <p:nvSpPr>
          <p:cNvPr id="21" name="TextBox 20"/>
          <p:cNvSpPr txBox="1"/>
          <p:nvPr/>
        </p:nvSpPr>
        <p:spPr>
          <a:xfrm>
            <a:off x="2904201" y="973363"/>
            <a:ext cx="1576265" cy="461665"/>
          </a:xfrm>
          <a:prstGeom prst="rect">
            <a:avLst/>
          </a:prstGeom>
          <a:solidFill>
            <a:schemeClr val="accent2">
              <a:lumMod val="40000"/>
              <a:lumOff val="60000"/>
            </a:schemeClr>
          </a:solidFill>
        </p:spPr>
        <p:txBody>
          <a:bodyPr wrap="none" rtlCol="0">
            <a:spAutoFit/>
          </a:bodyPr>
          <a:lstStyle/>
          <a:p>
            <a:r>
              <a:rPr lang="en-GB" sz="1200" i="1" dirty="0">
                <a:latin typeface="Calibri" panose="020F0502020204030204" pitchFamily="34" charset="0"/>
              </a:rPr>
              <a:t>PS Redirection trigger:</a:t>
            </a:r>
          </a:p>
          <a:p>
            <a:r>
              <a:rPr lang="en-GB" sz="1200" i="1" dirty="0">
                <a:latin typeface="Calibri" panose="020F0502020204030204" pitchFamily="34" charset="0"/>
              </a:rPr>
              <a:t>-116 dBm</a:t>
            </a:r>
          </a:p>
        </p:txBody>
      </p:sp>
      <p:sp>
        <p:nvSpPr>
          <p:cNvPr id="38" name="TextBox 37"/>
          <p:cNvSpPr txBox="1"/>
          <p:nvPr/>
        </p:nvSpPr>
        <p:spPr>
          <a:xfrm>
            <a:off x="5594124" y="221492"/>
            <a:ext cx="2922967" cy="600164"/>
          </a:xfrm>
          <a:prstGeom prst="rect">
            <a:avLst/>
          </a:prstGeom>
          <a:noFill/>
        </p:spPr>
        <p:txBody>
          <a:bodyPr wrap="square" rtlCol="0">
            <a:spAutoFit/>
          </a:bodyPr>
          <a:lstStyle/>
          <a:p>
            <a:r>
              <a:rPr lang="en-GB" sz="1100" b="1" dirty="0">
                <a:latin typeface="Calibri" panose="020F0502020204030204" pitchFamily="34" charset="0"/>
              </a:rPr>
              <a:t>CSFB via redirection Activation</a:t>
            </a:r>
          </a:p>
          <a:p>
            <a:r>
              <a:rPr lang="en-GB" sz="1100" b="1" dirty="0">
                <a:latin typeface="Calibri" panose="020F0502020204030204" pitchFamily="34" charset="0"/>
              </a:rPr>
              <a:t>LNBTS</a:t>
            </a:r>
          </a:p>
          <a:p>
            <a:r>
              <a:rPr lang="en-GB" sz="1100" dirty="0" err="1">
                <a:latin typeface="Calibri" panose="020F0502020204030204" pitchFamily="34" charset="0"/>
              </a:rPr>
              <a:t>actCSFBRedir</a:t>
            </a:r>
            <a:r>
              <a:rPr lang="en-GB" sz="1100" dirty="0">
                <a:latin typeface="Calibri" panose="020F0502020204030204" pitchFamily="34" charset="0"/>
              </a:rPr>
              <a:t>= 1 = enabled</a:t>
            </a:r>
          </a:p>
        </p:txBody>
      </p:sp>
      <p:sp>
        <p:nvSpPr>
          <p:cNvPr id="39" name="TextBox 38"/>
          <p:cNvSpPr txBox="1"/>
          <p:nvPr/>
        </p:nvSpPr>
        <p:spPr>
          <a:xfrm>
            <a:off x="5594121" y="917742"/>
            <a:ext cx="2922967" cy="769441"/>
          </a:xfrm>
          <a:prstGeom prst="rect">
            <a:avLst/>
          </a:prstGeom>
          <a:noFill/>
        </p:spPr>
        <p:txBody>
          <a:bodyPr wrap="square" rtlCol="0">
            <a:spAutoFit/>
          </a:bodyPr>
          <a:lstStyle/>
          <a:p>
            <a:r>
              <a:rPr lang="en-GB" sz="1100" b="1" dirty="0">
                <a:latin typeface="Calibri" panose="020F0502020204030204" pitchFamily="34" charset="0"/>
              </a:rPr>
              <a:t>Redirection Trigger</a:t>
            </a:r>
          </a:p>
          <a:p>
            <a:r>
              <a:rPr lang="en-GB" sz="1100" b="1" dirty="0">
                <a:latin typeface="Calibri" panose="020F0502020204030204" pitchFamily="34" charset="0"/>
              </a:rPr>
              <a:t>LNCEL</a:t>
            </a:r>
          </a:p>
          <a:p>
            <a:r>
              <a:rPr lang="en-GB" sz="1100" dirty="0">
                <a:latin typeface="Calibri" panose="020F0502020204030204" pitchFamily="34" charset="0"/>
              </a:rPr>
              <a:t>threshold4 = 24 = -116 dBm</a:t>
            </a:r>
          </a:p>
          <a:p>
            <a:r>
              <a:rPr lang="en-US" sz="1100" dirty="0">
                <a:latin typeface="Calibri" panose="020F0502020204030204" pitchFamily="34" charset="0"/>
              </a:rPr>
              <a:t>a2TimeToTriggerRedirect = 5 = 128ms</a:t>
            </a:r>
            <a:endParaRPr lang="en-GB" sz="1100" dirty="0">
              <a:latin typeface="Calibri" panose="020F0502020204030204" pitchFamily="34" charset="0"/>
            </a:endParaRPr>
          </a:p>
        </p:txBody>
      </p:sp>
      <p:sp>
        <p:nvSpPr>
          <p:cNvPr id="40" name="TextBox 39"/>
          <p:cNvSpPr txBox="1"/>
          <p:nvPr/>
        </p:nvSpPr>
        <p:spPr>
          <a:xfrm>
            <a:off x="5594121" y="1698370"/>
            <a:ext cx="2922967" cy="938719"/>
          </a:xfrm>
          <a:prstGeom prst="rect">
            <a:avLst/>
          </a:prstGeom>
          <a:noFill/>
        </p:spPr>
        <p:txBody>
          <a:bodyPr wrap="square" rtlCol="0">
            <a:spAutoFit/>
          </a:bodyPr>
          <a:lstStyle/>
          <a:p>
            <a:r>
              <a:rPr lang="en-GB" sz="1100" b="1" dirty="0">
                <a:latin typeface="Calibri" panose="020F0502020204030204" pitchFamily="34" charset="0"/>
              </a:rPr>
              <a:t>Redirection to 3G</a:t>
            </a:r>
          </a:p>
          <a:p>
            <a:r>
              <a:rPr lang="en-GB" sz="1100" b="1" dirty="0">
                <a:latin typeface="Calibri" panose="020F0502020204030204" pitchFamily="34" charset="0"/>
              </a:rPr>
              <a:t>REDRT</a:t>
            </a:r>
          </a:p>
          <a:p>
            <a:r>
              <a:rPr lang="en-GB" sz="1100" dirty="0">
                <a:latin typeface="Calibri" panose="020F0502020204030204" pitchFamily="34" charset="0"/>
              </a:rPr>
              <a:t>Priority setting:</a:t>
            </a:r>
          </a:p>
          <a:p>
            <a:r>
              <a:rPr lang="pl-PL" sz="1100" dirty="0">
                <a:latin typeface="Calibri" panose="020F0502020204030204" pitchFamily="34" charset="0"/>
              </a:rPr>
              <a:t>U21 F</a:t>
            </a:r>
            <a:r>
              <a:rPr lang="en-US" sz="1100" dirty="0">
                <a:latin typeface="Calibri" panose="020F0502020204030204" pitchFamily="34" charset="0"/>
              </a:rPr>
              <a:t>1</a:t>
            </a:r>
            <a:r>
              <a:rPr lang="pl-PL" sz="1100" dirty="0">
                <a:latin typeface="Calibri" panose="020F0502020204030204" pitchFamily="34" charset="0"/>
              </a:rPr>
              <a:t> &gt; U21 F</a:t>
            </a:r>
            <a:r>
              <a:rPr lang="en-US" sz="1100" dirty="0">
                <a:latin typeface="Calibri" panose="020F0502020204030204" pitchFamily="34" charset="0"/>
              </a:rPr>
              <a:t>2 &gt; U9 F3</a:t>
            </a:r>
            <a:r>
              <a:rPr lang="en-GB" sz="1100" dirty="0">
                <a:latin typeface="Calibri" panose="020F0502020204030204" pitchFamily="34" charset="0"/>
              </a:rPr>
              <a:t> </a:t>
            </a:r>
            <a:r>
              <a:rPr lang="pl-PL" sz="1100" dirty="0">
                <a:latin typeface="Calibri" panose="020F0502020204030204" pitchFamily="34" charset="0"/>
              </a:rPr>
              <a:t>for CSFB</a:t>
            </a:r>
          </a:p>
          <a:p>
            <a:r>
              <a:rPr lang="pl-PL" sz="1100" dirty="0">
                <a:latin typeface="Calibri" panose="020F0502020204030204" pitchFamily="34" charset="0"/>
              </a:rPr>
              <a:t>U21 F</a:t>
            </a:r>
            <a:r>
              <a:rPr lang="en-US" sz="1100" dirty="0">
                <a:latin typeface="Calibri" panose="020F0502020204030204" pitchFamily="34" charset="0"/>
              </a:rPr>
              <a:t>2</a:t>
            </a:r>
            <a:r>
              <a:rPr lang="pl-PL" sz="1100" dirty="0">
                <a:latin typeface="Calibri" panose="020F0502020204030204" pitchFamily="34" charset="0"/>
              </a:rPr>
              <a:t> &gt; U21 F</a:t>
            </a:r>
            <a:r>
              <a:rPr lang="en-US" sz="1100" dirty="0">
                <a:latin typeface="Calibri" panose="020F0502020204030204" pitchFamily="34" charset="0"/>
              </a:rPr>
              <a:t>1 &gt; U9 F3</a:t>
            </a:r>
            <a:r>
              <a:rPr lang="en-GB" sz="1100" dirty="0">
                <a:latin typeface="Calibri" panose="020F0502020204030204" pitchFamily="34" charset="0"/>
              </a:rPr>
              <a:t> for PS Redirect</a:t>
            </a:r>
          </a:p>
        </p:txBody>
      </p:sp>
      <p:graphicFrame>
        <p:nvGraphicFramePr>
          <p:cNvPr id="27" name="Table 26"/>
          <p:cNvGraphicFramePr>
            <a:graphicFrameLocks noGrp="1"/>
          </p:cNvGraphicFramePr>
          <p:nvPr>
            <p:extLst>
              <p:ext uri="{D42A27DB-BD31-4B8C-83A1-F6EECF244321}">
                <p14:modId xmlns:p14="http://schemas.microsoft.com/office/powerpoint/2010/main" val="103610492"/>
              </p:ext>
            </p:extLst>
          </p:nvPr>
        </p:nvGraphicFramePr>
        <p:xfrm>
          <a:off x="5697856" y="2697477"/>
          <a:ext cx="3048000" cy="1000125"/>
        </p:xfrm>
        <a:graphic>
          <a:graphicData uri="http://schemas.openxmlformats.org/drawingml/2006/table">
            <a:tbl>
              <a:tblPr/>
              <a:tblGrid>
                <a:gridCol w="1219200">
                  <a:extLst>
                    <a:ext uri="{9D8B030D-6E8A-4147-A177-3AD203B41FA5}">
                      <a16:colId xmlns:a16="http://schemas.microsoft.com/office/drawing/2014/main" val="20000"/>
                    </a:ext>
                  </a:extLst>
                </a:gridCol>
                <a:gridCol w="609600">
                  <a:extLst>
                    <a:ext uri="{9D8B030D-6E8A-4147-A177-3AD203B41FA5}">
                      <a16:colId xmlns:a16="http://schemas.microsoft.com/office/drawing/2014/main" val="20001"/>
                    </a:ext>
                  </a:extLst>
                </a:gridCol>
                <a:gridCol w="609600">
                  <a:extLst>
                    <a:ext uri="{9D8B030D-6E8A-4147-A177-3AD203B41FA5}">
                      <a16:colId xmlns:a16="http://schemas.microsoft.com/office/drawing/2014/main" val="20002"/>
                    </a:ext>
                  </a:extLst>
                </a:gridCol>
                <a:gridCol w="609600">
                  <a:extLst>
                    <a:ext uri="{9D8B030D-6E8A-4147-A177-3AD203B41FA5}">
                      <a16:colId xmlns:a16="http://schemas.microsoft.com/office/drawing/2014/main" val="20003"/>
                    </a:ext>
                  </a:extLst>
                </a:gridCol>
              </a:tblGrid>
              <a:tr h="200025">
                <a:tc>
                  <a:txBody>
                    <a:bodyPr/>
                    <a:lstStyle/>
                    <a:p>
                      <a:pPr algn="l" fontAlgn="b"/>
                      <a:r>
                        <a:rPr lang="en-GB" sz="1100" b="0" i="0" u="none" strike="noStrike" dirty="0" err="1">
                          <a:solidFill>
                            <a:srgbClr val="000000"/>
                          </a:solidFill>
                          <a:effectLst/>
                          <a:latin typeface="Calibri" panose="020F0502020204030204" pitchFamily="34" charset="0"/>
                        </a:rPr>
                        <a:t>Redrtid</a:t>
                      </a:r>
                      <a:endParaRPr lang="en-GB" sz="1100" b="0" i="0" u="none" strike="noStrike" dirty="0">
                        <a:solidFill>
                          <a:srgbClr val="000000"/>
                        </a:solidFill>
                        <a:effectLst/>
                        <a:latin typeface="Calibri" panose="020F0502020204030204" pitchFamily="34" charset="0"/>
                      </a:endParaRP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fontAlgn="b"/>
                      <a:r>
                        <a:rPr lang="en-GB" sz="1100" b="0" i="0" u="none" strike="noStrike">
                          <a:solidFill>
                            <a:srgbClr val="000000"/>
                          </a:solidFill>
                          <a:effectLst/>
                          <a:latin typeface="Calibri" panose="020F0502020204030204" pitchFamily="34" charset="0"/>
                        </a:rPr>
                        <a:t>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fontAlgn="b"/>
                      <a:r>
                        <a:rPr lang="en-GB" sz="1100" b="0" i="0" u="none" strike="noStrike">
                          <a:solidFill>
                            <a:srgbClr val="000000"/>
                          </a:solidFill>
                          <a:effectLst/>
                          <a:latin typeface="Calibri" panose="020F0502020204030204" pitchFamily="34" charset="0"/>
                        </a:rPr>
                        <a:t>1</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fontAlgn="b"/>
                      <a:r>
                        <a:rPr lang="en-GB" sz="1100" b="0" i="0" u="none" strike="noStrike">
                          <a:solidFill>
                            <a:srgbClr val="000000"/>
                          </a:solidFill>
                          <a:effectLst/>
                          <a:latin typeface="Calibri" panose="020F0502020204030204" pitchFamily="34" charset="0"/>
                        </a:rPr>
                        <a:t>2</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extLst>
                  <a:ext uri="{0D108BD9-81ED-4DB2-BD59-A6C34878D82A}">
                    <a16:rowId xmlns:a16="http://schemas.microsoft.com/office/drawing/2014/main" val="10000"/>
                  </a:ext>
                </a:extLst>
              </a:tr>
              <a:tr h="200025">
                <a:tc>
                  <a:txBody>
                    <a:bodyPr/>
                    <a:lstStyle/>
                    <a:p>
                      <a:pPr algn="l" fontAlgn="b"/>
                      <a:r>
                        <a:rPr lang="en-GB" sz="1100" b="0" i="0" u="none" strike="noStrike">
                          <a:solidFill>
                            <a:srgbClr val="000000"/>
                          </a:solidFill>
                          <a:effectLst/>
                          <a:latin typeface="Calibri" panose="020F0502020204030204" pitchFamily="34" charset="0"/>
                        </a:rPr>
                        <a:t>redirFreqUtra</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GB" sz="1100" b="0" i="0" u="none" strike="noStrike" dirty="0">
                          <a:solidFill>
                            <a:srgbClr val="000000"/>
                          </a:solidFill>
                          <a:effectLst/>
                          <a:latin typeface="Calibri" panose="020F0502020204030204" pitchFamily="34" charset="0"/>
                        </a:rPr>
                        <a:t>U900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GB" sz="1100" b="0" i="0" u="none" strike="noStrike" dirty="0">
                          <a:solidFill>
                            <a:srgbClr val="000000"/>
                          </a:solidFill>
                          <a:effectLst/>
                          <a:latin typeface="Calibri" panose="020F0502020204030204" pitchFamily="34" charset="0"/>
                        </a:rPr>
                        <a:t>U2100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GB" sz="1100" b="0" i="0" u="none" strike="noStrike" dirty="0">
                          <a:solidFill>
                            <a:srgbClr val="000000"/>
                          </a:solidFill>
                          <a:effectLst/>
                          <a:latin typeface="Calibri" panose="020F0502020204030204" pitchFamily="34" charset="0"/>
                        </a:rPr>
                        <a:t>U2100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200025">
                <a:tc>
                  <a:txBody>
                    <a:bodyPr/>
                    <a:lstStyle/>
                    <a:p>
                      <a:pPr algn="l" fontAlgn="b"/>
                      <a:r>
                        <a:rPr lang="en-GB" sz="1100" b="0" i="0" u="none" strike="noStrike">
                          <a:solidFill>
                            <a:srgbClr val="000000"/>
                          </a:solidFill>
                          <a:effectLst/>
                          <a:latin typeface="Calibri" panose="020F0502020204030204" pitchFamily="34" charset="0"/>
                        </a:rPr>
                        <a:t>csfallBPrio</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GB" sz="1100" b="0" i="0" u="none" strike="noStrike" dirty="0">
                          <a:solidFill>
                            <a:srgbClr val="000000"/>
                          </a:solidFill>
                          <a:effectLst/>
                          <a:latin typeface="Calibri" panose="020F0502020204030204" pitchFamily="34" charset="0"/>
                        </a:rPr>
                        <a:t>4</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GB" sz="1100" b="0" i="0" u="none" strike="noStrike" dirty="0">
                          <a:solidFill>
                            <a:srgbClr val="000000"/>
                          </a:solidFill>
                          <a:effectLst/>
                          <a:latin typeface="Calibri" panose="020F0502020204030204" pitchFamily="34" charset="0"/>
                        </a:rPr>
                        <a:t>1</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GB" sz="1100" b="0" i="0" u="none" strike="noStrike" dirty="0">
                          <a:solidFill>
                            <a:srgbClr val="000000"/>
                          </a:solidFill>
                          <a:effectLst/>
                          <a:latin typeface="Calibri" panose="020F0502020204030204" pitchFamily="34" charset="0"/>
                        </a:rPr>
                        <a:t>2</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200025">
                <a:tc>
                  <a:txBody>
                    <a:bodyPr/>
                    <a:lstStyle/>
                    <a:p>
                      <a:pPr algn="l" fontAlgn="b"/>
                      <a:r>
                        <a:rPr lang="en-GB" sz="1100" b="0" i="0" u="none" strike="noStrike">
                          <a:solidFill>
                            <a:srgbClr val="000000"/>
                          </a:solidFill>
                          <a:effectLst/>
                          <a:latin typeface="Calibri" panose="020F0502020204030204" pitchFamily="34" charset="0"/>
                        </a:rPr>
                        <a:t>emerCallPrio</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GB" sz="1100" b="0" i="0" u="none" strike="noStrike" dirty="0">
                          <a:solidFill>
                            <a:srgbClr val="000000"/>
                          </a:solidFill>
                          <a:effectLst/>
                          <a:latin typeface="Calibri" panose="020F0502020204030204" pitchFamily="34" charset="0"/>
                        </a:rPr>
                        <a:t>4</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GB" sz="1100" b="0" i="0" u="none" strike="noStrike" dirty="0">
                          <a:solidFill>
                            <a:srgbClr val="000000"/>
                          </a:solidFill>
                          <a:effectLst/>
                          <a:latin typeface="Calibri" panose="020F0502020204030204" pitchFamily="34" charset="0"/>
                        </a:rPr>
                        <a:t>1</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GB" sz="1100" b="0" i="0" u="none" strike="noStrike" dirty="0">
                          <a:solidFill>
                            <a:srgbClr val="000000"/>
                          </a:solidFill>
                          <a:effectLst/>
                          <a:latin typeface="Calibri" panose="020F0502020204030204" pitchFamily="34" charset="0"/>
                        </a:rPr>
                        <a:t>2</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r h="200025">
                <a:tc>
                  <a:txBody>
                    <a:bodyPr/>
                    <a:lstStyle/>
                    <a:p>
                      <a:pPr algn="l" fontAlgn="b"/>
                      <a:r>
                        <a:rPr lang="en-GB" sz="1100" b="0" i="0" u="none" strike="noStrike">
                          <a:solidFill>
                            <a:srgbClr val="000000"/>
                          </a:solidFill>
                          <a:effectLst/>
                          <a:latin typeface="Calibri" panose="020F0502020204030204" pitchFamily="34" charset="0"/>
                        </a:rPr>
                        <a:t>redirectPrio</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GB" sz="1100" b="0" i="0" u="none" strike="noStrike">
                          <a:solidFill>
                            <a:srgbClr val="000000"/>
                          </a:solidFill>
                          <a:effectLst/>
                          <a:latin typeface="Calibri" panose="020F0502020204030204" pitchFamily="34" charset="0"/>
                        </a:rPr>
                        <a:t>4</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GB" sz="1100" b="0" i="0" u="none" strike="noStrike" dirty="0">
                          <a:solidFill>
                            <a:srgbClr val="000000"/>
                          </a:solidFill>
                          <a:effectLst/>
                          <a:latin typeface="Calibri" panose="020F0502020204030204" pitchFamily="34" charset="0"/>
                        </a:rPr>
                        <a:t>3</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GB" sz="1100" b="0" i="0" u="none" strike="noStrike" dirty="0">
                          <a:solidFill>
                            <a:srgbClr val="000000"/>
                          </a:solidFill>
                          <a:effectLst/>
                          <a:latin typeface="Calibri" panose="020F0502020204030204" pitchFamily="34" charset="0"/>
                        </a:rPr>
                        <a:t>2</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bl>
          </a:graphicData>
        </a:graphic>
      </p:graphicFrame>
      <p:sp>
        <p:nvSpPr>
          <p:cNvPr id="4" name="TextBox 3">
            <a:extLst>
              <a:ext uri="{FF2B5EF4-FFF2-40B4-BE49-F238E27FC236}">
                <a16:creationId xmlns:a16="http://schemas.microsoft.com/office/drawing/2014/main" id="{6E056EB5-B3FE-420A-81AD-3DBD9BDA016F}"/>
              </a:ext>
            </a:extLst>
          </p:cNvPr>
          <p:cNvSpPr txBox="1"/>
          <p:nvPr/>
        </p:nvSpPr>
        <p:spPr>
          <a:xfrm>
            <a:off x="227607" y="4294094"/>
            <a:ext cx="4362322" cy="461665"/>
          </a:xfrm>
          <a:prstGeom prst="rect">
            <a:avLst/>
          </a:prstGeom>
          <a:noFill/>
        </p:spPr>
        <p:txBody>
          <a:bodyPr wrap="square" rtlCol="0">
            <a:spAutoFit/>
          </a:bodyPr>
          <a:lstStyle/>
          <a:p>
            <a:r>
              <a:rPr lang="en-US" sz="1200" dirty="0">
                <a:latin typeface="Calibri" panose="020F0502020204030204" pitchFamily="34" charset="0"/>
              </a:rPr>
              <a:t>All U21 layers should have same priority and higher than U9</a:t>
            </a:r>
          </a:p>
          <a:p>
            <a:r>
              <a:rPr lang="en-US" sz="1200" dirty="0">
                <a:latin typeface="Calibri" panose="020F0502020204030204" pitchFamily="34" charset="0"/>
              </a:rPr>
              <a:t>Note : 1 is highest priority</a:t>
            </a:r>
            <a:endParaRPr lang="en-GB" sz="1200" dirty="0">
              <a:latin typeface="Calibri" panose="020F0502020204030204" pitchFamily="34" charset="0"/>
            </a:endParaRPr>
          </a:p>
        </p:txBody>
      </p:sp>
      <p:sp>
        <p:nvSpPr>
          <p:cNvPr id="28" name="Oval 27">
            <a:extLst>
              <a:ext uri="{FF2B5EF4-FFF2-40B4-BE49-F238E27FC236}">
                <a16:creationId xmlns:a16="http://schemas.microsoft.com/office/drawing/2014/main" id="{BE64C9A7-C527-4FB6-AA88-EDA7E5EE4C01}"/>
              </a:ext>
            </a:extLst>
          </p:cNvPr>
          <p:cNvSpPr/>
          <p:nvPr/>
        </p:nvSpPr>
        <p:spPr>
          <a:xfrm>
            <a:off x="1287025" y="1012960"/>
            <a:ext cx="1583902" cy="411504"/>
          </a:xfrm>
          <a:prstGeom prst="ellipse">
            <a:avLst/>
          </a:prstGeom>
          <a:solidFill>
            <a:srgbClr val="002060">
              <a:alpha val="51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100" b="1" dirty="0">
                <a:solidFill>
                  <a:srgbClr val="FFFFFF"/>
                </a:solidFill>
                <a:latin typeface="Calibri" panose="020F0502020204030204" pitchFamily="34" charset="0"/>
              </a:rPr>
              <a:t>L23/L21/L18/L9</a:t>
            </a:r>
            <a:endParaRPr lang="en-GB" sz="1100" b="1" dirty="0">
              <a:solidFill>
                <a:srgbClr val="FFFFFF"/>
              </a:solidFill>
              <a:latin typeface="Calibri" panose="020F0502020204030204" pitchFamily="34" charset="0"/>
            </a:endParaRPr>
          </a:p>
        </p:txBody>
      </p:sp>
      <p:sp>
        <p:nvSpPr>
          <p:cNvPr id="30" name="Flowchart: Delay 29">
            <a:extLst>
              <a:ext uri="{FF2B5EF4-FFF2-40B4-BE49-F238E27FC236}">
                <a16:creationId xmlns:a16="http://schemas.microsoft.com/office/drawing/2014/main" id="{DC12DE1C-6882-43A8-B811-64413831B9CE}"/>
              </a:ext>
            </a:extLst>
          </p:cNvPr>
          <p:cNvSpPr/>
          <p:nvPr/>
        </p:nvSpPr>
        <p:spPr>
          <a:xfrm>
            <a:off x="0" y="1012960"/>
            <a:ext cx="1602377" cy="411504"/>
          </a:xfrm>
          <a:prstGeom prst="flowChartDelay">
            <a:avLst/>
          </a:prstGeom>
          <a:solidFill>
            <a:srgbClr val="002060">
              <a:alpha val="51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100" b="1" dirty="0">
                <a:solidFill>
                  <a:srgbClr val="FFFFFF"/>
                </a:solidFill>
                <a:latin typeface="Calibri" panose="020F0502020204030204" pitchFamily="34" charset="0"/>
              </a:rPr>
              <a:t>L23/L21/L18/L9</a:t>
            </a:r>
            <a:endParaRPr lang="en-GB" sz="1100" b="1" dirty="0">
              <a:solidFill>
                <a:srgbClr val="FFFFFF"/>
              </a:solidFill>
              <a:latin typeface="Calibri" panose="020F0502020204030204" pitchFamily="34" charset="0"/>
            </a:endParaRPr>
          </a:p>
        </p:txBody>
      </p:sp>
    </p:spTree>
    <p:extLst>
      <p:ext uri="{BB962C8B-B14F-4D97-AF65-F5344CB8AC3E}">
        <p14:creationId xmlns:p14="http://schemas.microsoft.com/office/powerpoint/2010/main" val="3713125220"/>
      </p:ext>
    </p:extLst>
  </p:cSld>
  <p:clrMapOvr>
    <a:masterClrMapping/>
  </p:clrMapOvr>
  <p:transition spd="slow"/>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47541" y="142572"/>
            <a:ext cx="8229600" cy="311789"/>
          </a:xfrm>
        </p:spPr>
        <p:txBody>
          <a:bodyPr anchor="ctr"/>
          <a:lstStyle/>
          <a:p>
            <a:r>
              <a:rPr lang="en-US" dirty="0"/>
              <a:t>IRAT PS HO TO 3G</a:t>
            </a:r>
          </a:p>
        </p:txBody>
      </p:sp>
      <p:sp>
        <p:nvSpPr>
          <p:cNvPr id="26" name="Oval 25"/>
          <p:cNvSpPr/>
          <p:nvPr/>
        </p:nvSpPr>
        <p:spPr>
          <a:xfrm>
            <a:off x="1268050" y="3652618"/>
            <a:ext cx="1583902" cy="411504"/>
          </a:xfrm>
          <a:prstGeom prst="ellipse">
            <a:avLst/>
          </a:prstGeom>
          <a:solidFill>
            <a:srgbClr val="92D050">
              <a:alpha val="96000"/>
            </a:srgbClr>
          </a:solidFill>
          <a:ln>
            <a:solidFill>
              <a:schemeClr val="bg1">
                <a:lumMod val="65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600" b="1" dirty="0">
                <a:solidFill>
                  <a:srgbClr val="FFFFFF"/>
                </a:solidFill>
                <a:latin typeface="Calibri" panose="020F0502020204030204" pitchFamily="34" charset="0"/>
              </a:rPr>
              <a:t>U900</a:t>
            </a:r>
            <a:endParaRPr lang="en-GB" sz="1600" b="1" dirty="0">
              <a:solidFill>
                <a:srgbClr val="FFFFFF"/>
              </a:solidFill>
              <a:latin typeface="Calibri" panose="020F0502020204030204" pitchFamily="34" charset="0"/>
            </a:endParaRPr>
          </a:p>
        </p:txBody>
      </p:sp>
      <p:sp>
        <p:nvSpPr>
          <p:cNvPr id="15" name="Flowchart: Delay 14"/>
          <p:cNvSpPr/>
          <p:nvPr/>
        </p:nvSpPr>
        <p:spPr>
          <a:xfrm>
            <a:off x="1" y="3652618"/>
            <a:ext cx="1602377" cy="411504"/>
          </a:xfrm>
          <a:prstGeom prst="flowChartDelay">
            <a:avLst/>
          </a:prstGeom>
          <a:solidFill>
            <a:srgbClr val="92D050">
              <a:alpha val="96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600" b="1" dirty="0">
                <a:solidFill>
                  <a:srgbClr val="FFFFFF"/>
                </a:solidFill>
                <a:latin typeface="Calibri" panose="020F0502020204030204" pitchFamily="34" charset="0"/>
              </a:rPr>
              <a:t>U900</a:t>
            </a:r>
            <a:endParaRPr lang="en-GB" sz="1600" b="1" dirty="0">
              <a:solidFill>
                <a:srgbClr val="FFFFFF"/>
              </a:solidFill>
              <a:latin typeface="Calibri" panose="020F0502020204030204" pitchFamily="34" charset="0"/>
            </a:endParaRPr>
          </a:p>
        </p:txBody>
      </p:sp>
      <p:cxnSp>
        <p:nvCxnSpPr>
          <p:cNvPr id="5" name="Straight Arrow Connector 4"/>
          <p:cNvCxnSpPr>
            <a:cxnSpLocks/>
          </p:cNvCxnSpPr>
          <p:nvPr/>
        </p:nvCxnSpPr>
        <p:spPr>
          <a:xfrm>
            <a:off x="801189" y="1424464"/>
            <a:ext cx="1" cy="2493123"/>
          </a:xfrm>
          <a:prstGeom prst="straightConnector1">
            <a:avLst/>
          </a:prstGeom>
          <a:ln>
            <a:solidFill>
              <a:srgbClr val="C00000"/>
            </a:solidFill>
            <a:tailEnd type="triangle"/>
          </a:ln>
        </p:spPr>
        <p:style>
          <a:lnRef idx="2">
            <a:schemeClr val="accent1"/>
          </a:lnRef>
          <a:fillRef idx="0">
            <a:schemeClr val="accent1"/>
          </a:fillRef>
          <a:effectRef idx="1">
            <a:schemeClr val="accent1"/>
          </a:effectRef>
          <a:fontRef idx="minor">
            <a:schemeClr val="tx1"/>
          </a:fontRef>
        </p:style>
      </p:cxnSp>
      <p:cxnSp>
        <p:nvCxnSpPr>
          <p:cNvPr id="18" name="Straight Arrow Connector 17"/>
          <p:cNvCxnSpPr>
            <a:cxnSpLocks/>
          </p:cNvCxnSpPr>
          <p:nvPr/>
        </p:nvCxnSpPr>
        <p:spPr>
          <a:xfrm flipH="1">
            <a:off x="2060001" y="1424464"/>
            <a:ext cx="18975" cy="2493123"/>
          </a:xfrm>
          <a:prstGeom prst="straightConnector1">
            <a:avLst/>
          </a:prstGeom>
          <a:ln>
            <a:solidFill>
              <a:srgbClr val="0070C0"/>
            </a:solidFill>
            <a:prstDash val="sysDash"/>
            <a:tailEnd type="triangle"/>
          </a:ln>
        </p:spPr>
        <p:style>
          <a:lnRef idx="2">
            <a:schemeClr val="accent1"/>
          </a:lnRef>
          <a:fillRef idx="0">
            <a:schemeClr val="accent1"/>
          </a:fillRef>
          <a:effectRef idx="1">
            <a:schemeClr val="accent1"/>
          </a:effectRef>
          <a:fontRef idx="minor">
            <a:schemeClr val="tx1"/>
          </a:fontRef>
        </p:style>
      </p:cxnSp>
      <p:sp>
        <p:nvSpPr>
          <p:cNvPr id="10" name="TextBox 9"/>
          <p:cNvSpPr txBox="1"/>
          <p:nvPr/>
        </p:nvSpPr>
        <p:spPr>
          <a:xfrm>
            <a:off x="1027249" y="1846340"/>
            <a:ext cx="984565" cy="276999"/>
          </a:xfrm>
          <a:prstGeom prst="rect">
            <a:avLst/>
          </a:prstGeom>
          <a:noFill/>
        </p:spPr>
        <p:txBody>
          <a:bodyPr wrap="none" rtlCol="0">
            <a:spAutoFit/>
          </a:bodyPr>
          <a:lstStyle/>
          <a:p>
            <a:r>
              <a:rPr lang="en-US" sz="1200" dirty="0">
                <a:latin typeface="Calibri" panose="020F0502020204030204" pitchFamily="34" charset="0"/>
              </a:rPr>
              <a:t>CSFB priority</a:t>
            </a:r>
            <a:endParaRPr lang="en-GB" sz="1200" dirty="0">
              <a:latin typeface="Calibri" panose="020F0502020204030204" pitchFamily="34" charset="0"/>
            </a:endParaRPr>
          </a:p>
        </p:txBody>
      </p:sp>
      <p:sp>
        <p:nvSpPr>
          <p:cNvPr id="29" name="TextBox 28"/>
          <p:cNvSpPr txBox="1"/>
          <p:nvPr/>
        </p:nvSpPr>
        <p:spPr>
          <a:xfrm>
            <a:off x="2929381" y="1617135"/>
            <a:ext cx="2489806" cy="1107996"/>
          </a:xfrm>
          <a:prstGeom prst="rect">
            <a:avLst/>
          </a:prstGeom>
          <a:solidFill>
            <a:srgbClr val="CCFFFF"/>
          </a:solidFill>
        </p:spPr>
        <p:txBody>
          <a:bodyPr wrap="square" rtlCol="0">
            <a:spAutoFit/>
          </a:bodyPr>
          <a:lstStyle/>
          <a:p>
            <a:r>
              <a:rPr lang="en-GB" sz="1100" b="1" dirty="0">
                <a:latin typeface="Calibri" panose="020F0502020204030204" pitchFamily="34" charset="0"/>
              </a:rPr>
              <a:t>Serving cell</a:t>
            </a:r>
          </a:p>
          <a:p>
            <a:r>
              <a:rPr lang="en-GB" sz="1100" dirty="0">
                <a:latin typeface="Calibri" panose="020F0502020204030204" pitchFamily="34" charset="0"/>
              </a:rPr>
              <a:t>RSRP &lt; -115 dBm</a:t>
            </a:r>
          </a:p>
          <a:p>
            <a:r>
              <a:rPr lang="en-GB" sz="1100" b="1" dirty="0">
                <a:latin typeface="Calibri" panose="020F0502020204030204" pitchFamily="34" charset="0"/>
              </a:rPr>
              <a:t>3G </a:t>
            </a:r>
            <a:r>
              <a:rPr lang="en-GB" sz="1100" b="1" dirty="0" err="1">
                <a:latin typeface="Calibri" panose="020F0502020204030204" pitchFamily="34" charset="0"/>
              </a:rPr>
              <a:t>Nbrcell</a:t>
            </a:r>
            <a:r>
              <a:rPr lang="en-GB" sz="1100" b="1" dirty="0">
                <a:latin typeface="Calibri" panose="020F0502020204030204" pitchFamily="34" charset="0"/>
              </a:rPr>
              <a:t>:</a:t>
            </a:r>
          </a:p>
          <a:p>
            <a:r>
              <a:rPr lang="en-GB" sz="1100" dirty="0" err="1">
                <a:latin typeface="Calibri" panose="020F0502020204030204" pitchFamily="34" charset="0"/>
              </a:rPr>
              <a:t>EcNo</a:t>
            </a:r>
            <a:r>
              <a:rPr lang="en-GB" sz="1100" dirty="0">
                <a:latin typeface="Calibri" panose="020F0502020204030204" pitchFamily="34" charset="0"/>
              </a:rPr>
              <a:t>&gt; -14 </a:t>
            </a:r>
            <a:r>
              <a:rPr lang="en-GB" sz="1100" dirty="0" err="1">
                <a:latin typeface="Calibri" panose="020F0502020204030204" pitchFamily="34" charset="0"/>
              </a:rPr>
              <a:t>dBm</a:t>
            </a:r>
            <a:endParaRPr lang="en-GB" sz="1100" dirty="0">
              <a:latin typeface="Calibri" panose="020F0502020204030204" pitchFamily="34" charset="0"/>
            </a:endParaRPr>
          </a:p>
          <a:p>
            <a:r>
              <a:rPr lang="en-GB" sz="1100" dirty="0">
                <a:latin typeface="Calibri" panose="020F0502020204030204" pitchFamily="34" charset="0"/>
              </a:rPr>
              <a:t>Or</a:t>
            </a:r>
          </a:p>
          <a:p>
            <a:r>
              <a:rPr lang="en-GB" sz="1100" dirty="0">
                <a:latin typeface="Calibri" panose="020F0502020204030204" pitchFamily="34" charset="0"/>
              </a:rPr>
              <a:t>RSCP &gt; -105 dBm</a:t>
            </a:r>
          </a:p>
        </p:txBody>
      </p:sp>
      <p:cxnSp>
        <p:nvCxnSpPr>
          <p:cNvPr id="33" name="Straight Arrow Connector 32"/>
          <p:cNvCxnSpPr/>
          <p:nvPr/>
        </p:nvCxnSpPr>
        <p:spPr>
          <a:xfrm>
            <a:off x="1042436" y="1447827"/>
            <a:ext cx="0" cy="1643716"/>
          </a:xfrm>
          <a:prstGeom prst="straightConnector1">
            <a:avLst/>
          </a:prstGeom>
          <a:ln>
            <a:solidFill>
              <a:srgbClr val="C00000"/>
            </a:solidFill>
            <a:prstDash val="sysDash"/>
            <a:tailEnd type="triangle"/>
          </a:ln>
        </p:spPr>
        <p:style>
          <a:lnRef idx="2">
            <a:schemeClr val="accent1"/>
          </a:lnRef>
          <a:fillRef idx="0">
            <a:schemeClr val="accent1"/>
          </a:fillRef>
          <a:effectRef idx="1">
            <a:schemeClr val="accent1"/>
          </a:effectRef>
          <a:fontRef idx="minor">
            <a:schemeClr val="tx1"/>
          </a:fontRef>
        </p:style>
      </p:cxnSp>
      <p:cxnSp>
        <p:nvCxnSpPr>
          <p:cNvPr id="35" name="Straight Arrow Connector 34"/>
          <p:cNvCxnSpPr/>
          <p:nvPr/>
        </p:nvCxnSpPr>
        <p:spPr>
          <a:xfrm>
            <a:off x="2363178" y="1340636"/>
            <a:ext cx="0" cy="1610808"/>
          </a:xfrm>
          <a:prstGeom prst="straightConnector1">
            <a:avLst/>
          </a:prstGeom>
          <a:ln>
            <a:solidFill>
              <a:srgbClr val="0070C0"/>
            </a:solidFill>
            <a:tailEnd type="triangle"/>
          </a:ln>
        </p:spPr>
        <p:style>
          <a:lnRef idx="2">
            <a:schemeClr val="accent1"/>
          </a:lnRef>
          <a:fillRef idx="0">
            <a:schemeClr val="accent1"/>
          </a:fillRef>
          <a:effectRef idx="1">
            <a:schemeClr val="accent1"/>
          </a:effectRef>
          <a:fontRef idx="minor">
            <a:schemeClr val="tx1"/>
          </a:fontRef>
        </p:style>
      </p:cxnSp>
      <p:cxnSp>
        <p:nvCxnSpPr>
          <p:cNvPr id="22" name="Elbow Connector 21"/>
          <p:cNvCxnSpPr/>
          <p:nvPr/>
        </p:nvCxnSpPr>
        <p:spPr>
          <a:xfrm rot="16200000" flipV="1">
            <a:off x="-769485" y="2446188"/>
            <a:ext cx="2340512" cy="343790"/>
          </a:xfrm>
          <a:prstGeom prst="bentConnector3">
            <a:avLst>
              <a:gd name="adj1" fmla="val 373"/>
            </a:avLst>
          </a:prstGeom>
          <a:ln>
            <a:solidFill>
              <a:schemeClr val="bg1">
                <a:lumMod val="50000"/>
              </a:schemeClr>
            </a:solidFill>
            <a:prstDash val="sysDash"/>
            <a:tailEnd type="triangle"/>
          </a:ln>
        </p:spPr>
        <p:style>
          <a:lnRef idx="2">
            <a:schemeClr val="accent1"/>
          </a:lnRef>
          <a:fillRef idx="0">
            <a:schemeClr val="accent1"/>
          </a:fillRef>
          <a:effectRef idx="1">
            <a:schemeClr val="accent1"/>
          </a:effectRef>
          <a:fontRef idx="minor">
            <a:schemeClr val="tx1"/>
          </a:fontRef>
        </p:style>
      </p:cxnSp>
      <p:cxnSp>
        <p:nvCxnSpPr>
          <p:cNvPr id="24" name="Elbow Connector 23"/>
          <p:cNvCxnSpPr/>
          <p:nvPr/>
        </p:nvCxnSpPr>
        <p:spPr>
          <a:xfrm rot="16200000" flipV="1">
            <a:off x="-321245" y="2320365"/>
            <a:ext cx="1256418" cy="158714"/>
          </a:xfrm>
          <a:prstGeom prst="bentConnector3">
            <a:avLst>
              <a:gd name="adj1" fmla="val 788"/>
            </a:avLst>
          </a:prstGeom>
          <a:ln>
            <a:solidFill>
              <a:schemeClr val="bg1">
                <a:lumMod val="50000"/>
              </a:schemeClr>
            </a:solidFill>
            <a:prstDash val="sysDash"/>
            <a:tailEnd type="triangle"/>
          </a:ln>
        </p:spPr>
        <p:style>
          <a:lnRef idx="2">
            <a:schemeClr val="accent1"/>
          </a:lnRef>
          <a:fillRef idx="0">
            <a:schemeClr val="accent1"/>
          </a:fillRef>
          <a:effectRef idx="1">
            <a:schemeClr val="accent1"/>
          </a:effectRef>
          <a:fontRef idx="minor">
            <a:schemeClr val="tx1"/>
          </a:fontRef>
        </p:style>
      </p:cxnSp>
      <p:sp>
        <p:nvSpPr>
          <p:cNvPr id="37" name="TextBox 36"/>
          <p:cNvSpPr txBox="1"/>
          <p:nvPr/>
        </p:nvSpPr>
        <p:spPr>
          <a:xfrm>
            <a:off x="185414" y="2171133"/>
            <a:ext cx="1112805" cy="461665"/>
          </a:xfrm>
          <a:prstGeom prst="rect">
            <a:avLst/>
          </a:prstGeom>
          <a:noFill/>
        </p:spPr>
        <p:txBody>
          <a:bodyPr wrap="none" rtlCol="0">
            <a:spAutoFit/>
          </a:bodyPr>
          <a:lstStyle/>
          <a:p>
            <a:r>
              <a:rPr lang="en-US" sz="1200" dirty="0">
                <a:latin typeface="Calibri" panose="020F0502020204030204" pitchFamily="34" charset="0"/>
              </a:rPr>
              <a:t>SLL</a:t>
            </a:r>
          </a:p>
          <a:p>
            <a:r>
              <a:rPr lang="en-US" sz="1200" dirty="0">
                <a:latin typeface="Calibri" panose="020F0502020204030204" pitchFamily="34" charset="0"/>
              </a:rPr>
              <a:t>3G &gt; -104 </a:t>
            </a:r>
            <a:r>
              <a:rPr lang="en-US" sz="1200" dirty="0" err="1">
                <a:latin typeface="Calibri" panose="020F0502020204030204" pitchFamily="34" charset="0"/>
              </a:rPr>
              <a:t>dBm</a:t>
            </a:r>
            <a:endParaRPr lang="en-GB" sz="1200" dirty="0">
              <a:latin typeface="Calibri" panose="020F0502020204030204" pitchFamily="34" charset="0"/>
            </a:endParaRPr>
          </a:p>
        </p:txBody>
      </p:sp>
      <p:sp>
        <p:nvSpPr>
          <p:cNvPr id="38" name="TextBox 37"/>
          <p:cNvSpPr txBox="1"/>
          <p:nvPr/>
        </p:nvSpPr>
        <p:spPr>
          <a:xfrm>
            <a:off x="5578265" y="94909"/>
            <a:ext cx="2922967" cy="769441"/>
          </a:xfrm>
          <a:prstGeom prst="rect">
            <a:avLst/>
          </a:prstGeom>
          <a:noFill/>
        </p:spPr>
        <p:txBody>
          <a:bodyPr wrap="square" rtlCol="0">
            <a:spAutoFit/>
          </a:bodyPr>
          <a:lstStyle/>
          <a:p>
            <a:r>
              <a:rPr lang="en-GB" sz="1100" b="1" dirty="0">
                <a:latin typeface="Calibri" panose="020F0502020204030204" pitchFamily="34" charset="0"/>
              </a:rPr>
              <a:t>Handover Activation</a:t>
            </a:r>
          </a:p>
          <a:p>
            <a:r>
              <a:rPr lang="en-GB" sz="1100" b="1" dirty="0">
                <a:latin typeface="Calibri" panose="020F0502020204030204" pitchFamily="34" charset="0"/>
              </a:rPr>
              <a:t>LNBTS</a:t>
            </a:r>
          </a:p>
          <a:p>
            <a:r>
              <a:rPr lang="en-GB" sz="1100" dirty="0" err="1">
                <a:latin typeface="Calibri" panose="020F0502020204030204" pitchFamily="34" charset="0"/>
              </a:rPr>
              <a:t>actHOtoWcdma</a:t>
            </a:r>
            <a:r>
              <a:rPr lang="en-GB" sz="1100" dirty="0">
                <a:latin typeface="Calibri" panose="020F0502020204030204" pitchFamily="34" charset="0"/>
              </a:rPr>
              <a:t>= 1 = true</a:t>
            </a:r>
          </a:p>
          <a:p>
            <a:r>
              <a:rPr lang="en-GB" sz="1100" dirty="0" err="1">
                <a:latin typeface="Calibri" panose="020F0502020204030204" pitchFamily="34" charset="0"/>
              </a:rPr>
              <a:t>actCsfbPsHoToUtra</a:t>
            </a:r>
            <a:r>
              <a:rPr lang="en-GB" sz="1100" dirty="0">
                <a:latin typeface="Calibri" panose="020F0502020204030204" pitchFamily="34" charset="0"/>
              </a:rPr>
              <a:t>= 1 = true</a:t>
            </a:r>
          </a:p>
        </p:txBody>
      </p:sp>
      <p:sp>
        <p:nvSpPr>
          <p:cNvPr id="39" name="TextBox 38"/>
          <p:cNvSpPr txBox="1"/>
          <p:nvPr/>
        </p:nvSpPr>
        <p:spPr>
          <a:xfrm>
            <a:off x="5578268" y="1010959"/>
            <a:ext cx="2922967" cy="769441"/>
          </a:xfrm>
          <a:prstGeom prst="rect">
            <a:avLst/>
          </a:prstGeom>
          <a:noFill/>
        </p:spPr>
        <p:txBody>
          <a:bodyPr wrap="square" rtlCol="0">
            <a:spAutoFit/>
          </a:bodyPr>
          <a:lstStyle/>
          <a:p>
            <a:r>
              <a:rPr lang="en-GB" sz="1100" b="1" dirty="0">
                <a:latin typeface="Calibri" panose="020F0502020204030204" pitchFamily="34" charset="0"/>
              </a:rPr>
              <a:t>Handover Measurement Triggers</a:t>
            </a:r>
          </a:p>
          <a:p>
            <a:r>
              <a:rPr lang="en-GB" sz="1100" b="1" dirty="0">
                <a:latin typeface="Calibri" panose="020F0502020204030204" pitchFamily="34" charset="0"/>
              </a:rPr>
              <a:t>LNCEL</a:t>
            </a:r>
          </a:p>
          <a:p>
            <a:r>
              <a:rPr lang="en-GB" sz="1100" dirty="0">
                <a:latin typeface="Calibri" panose="020F0502020204030204" pitchFamily="34" charset="0"/>
              </a:rPr>
              <a:t>threshold2a = 36 = -104 dBm</a:t>
            </a:r>
          </a:p>
          <a:p>
            <a:r>
              <a:rPr lang="en-GB" sz="1100" dirty="0">
                <a:latin typeface="Calibri" panose="020F0502020204030204" pitchFamily="34" charset="0"/>
              </a:rPr>
              <a:t>threshold2Wcdma = 28 = -112 dBm</a:t>
            </a:r>
          </a:p>
        </p:txBody>
      </p:sp>
      <p:sp>
        <p:nvSpPr>
          <p:cNvPr id="40" name="TextBox 39"/>
          <p:cNvSpPr txBox="1"/>
          <p:nvPr/>
        </p:nvSpPr>
        <p:spPr>
          <a:xfrm>
            <a:off x="5578267" y="1818699"/>
            <a:ext cx="2922967" cy="600164"/>
          </a:xfrm>
          <a:prstGeom prst="rect">
            <a:avLst/>
          </a:prstGeom>
          <a:noFill/>
        </p:spPr>
        <p:txBody>
          <a:bodyPr wrap="square" rtlCol="0">
            <a:spAutoFit/>
          </a:bodyPr>
          <a:lstStyle/>
          <a:p>
            <a:r>
              <a:rPr lang="en-US" sz="1100" b="1" dirty="0">
                <a:latin typeface="Calibri" panose="020F0502020204030204" pitchFamily="34" charset="0"/>
              </a:rPr>
              <a:t>IRAT HO to 3G Triggers</a:t>
            </a:r>
          </a:p>
          <a:p>
            <a:r>
              <a:rPr lang="en-GB" sz="1100" b="1" dirty="0">
                <a:latin typeface="Calibri" panose="020F0502020204030204" pitchFamily="34" charset="0"/>
              </a:rPr>
              <a:t>LNHOW</a:t>
            </a:r>
          </a:p>
          <a:p>
            <a:r>
              <a:rPr lang="en-GB" sz="1100" dirty="0" err="1">
                <a:latin typeface="Calibri" panose="020F0502020204030204" pitchFamily="34" charset="0"/>
              </a:rPr>
              <a:t>reportIntervalUtra</a:t>
            </a:r>
            <a:r>
              <a:rPr lang="en-GB" sz="1100" dirty="0">
                <a:latin typeface="Calibri" panose="020F0502020204030204" pitchFamily="34" charset="0"/>
              </a:rPr>
              <a:t>= 2 = 480 </a:t>
            </a:r>
            <a:r>
              <a:rPr lang="en-GB" sz="1100" dirty="0" err="1">
                <a:latin typeface="Calibri" panose="020F0502020204030204" pitchFamily="34" charset="0"/>
              </a:rPr>
              <a:t>ms</a:t>
            </a:r>
            <a:endParaRPr lang="en-GB" sz="1100" dirty="0">
              <a:latin typeface="Calibri" panose="020F0502020204030204" pitchFamily="34" charset="0"/>
            </a:endParaRPr>
          </a:p>
        </p:txBody>
      </p:sp>
      <p:sp>
        <p:nvSpPr>
          <p:cNvPr id="30" name="TextBox 29"/>
          <p:cNvSpPr txBox="1"/>
          <p:nvPr/>
        </p:nvSpPr>
        <p:spPr>
          <a:xfrm>
            <a:off x="5578264" y="2584921"/>
            <a:ext cx="2922967" cy="938719"/>
          </a:xfrm>
          <a:prstGeom prst="rect">
            <a:avLst/>
          </a:prstGeom>
          <a:noFill/>
        </p:spPr>
        <p:txBody>
          <a:bodyPr wrap="square" rtlCol="0">
            <a:spAutoFit/>
          </a:bodyPr>
          <a:lstStyle/>
          <a:p>
            <a:r>
              <a:rPr lang="en-GB" sz="1100" b="1" dirty="0">
                <a:latin typeface="Calibri" panose="020F0502020204030204" pitchFamily="34" charset="0"/>
              </a:rPr>
              <a:t>PS Handover</a:t>
            </a:r>
          </a:p>
          <a:p>
            <a:r>
              <a:rPr lang="en-GB" sz="1100" dirty="0">
                <a:latin typeface="Calibri" panose="020F0502020204030204" pitchFamily="34" charset="0"/>
              </a:rPr>
              <a:t>b2Threshold1Utra = 25 = -115 dBm b2Threshold2UtraEcn0 = 24 = -12 dB b2Threshold2UtraRscp = 10 = -105 dBm b2TimeToTriggerUtraMeas = 9 = 480 </a:t>
            </a:r>
            <a:r>
              <a:rPr lang="en-GB" sz="1100" dirty="0" err="1">
                <a:latin typeface="Calibri" panose="020F0502020204030204" pitchFamily="34" charset="0"/>
              </a:rPr>
              <a:t>ms</a:t>
            </a:r>
            <a:endParaRPr lang="en-GB" sz="1100" dirty="0">
              <a:latin typeface="Calibri" panose="020F0502020204030204" pitchFamily="34" charset="0"/>
            </a:endParaRPr>
          </a:p>
        </p:txBody>
      </p:sp>
      <p:sp>
        <p:nvSpPr>
          <p:cNvPr id="32" name="TextBox 31"/>
          <p:cNvSpPr txBox="1"/>
          <p:nvPr/>
        </p:nvSpPr>
        <p:spPr>
          <a:xfrm>
            <a:off x="5578263" y="3610933"/>
            <a:ext cx="2922967" cy="600164"/>
          </a:xfrm>
          <a:prstGeom prst="rect">
            <a:avLst/>
          </a:prstGeom>
          <a:noFill/>
        </p:spPr>
        <p:txBody>
          <a:bodyPr wrap="square" rtlCol="0">
            <a:spAutoFit/>
          </a:bodyPr>
          <a:lstStyle/>
          <a:p>
            <a:r>
              <a:rPr lang="en-GB" sz="1100" b="1" dirty="0">
                <a:latin typeface="Calibri" panose="020F0502020204030204" pitchFamily="34" charset="0"/>
              </a:rPr>
              <a:t>Neighbours</a:t>
            </a:r>
          </a:p>
          <a:p>
            <a:r>
              <a:rPr lang="en-GB" sz="1100" b="1" dirty="0">
                <a:latin typeface="Calibri" panose="020F0502020204030204" pitchFamily="34" charset="0"/>
              </a:rPr>
              <a:t>LNADJW</a:t>
            </a:r>
          </a:p>
          <a:p>
            <a:r>
              <a:rPr lang="en-GB" sz="1100" dirty="0">
                <a:latin typeface="Calibri" panose="020F0502020204030204" pitchFamily="34" charset="0"/>
              </a:rPr>
              <a:t>Create by ANR to UTRAN</a:t>
            </a:r>
          </a:p>
        </p:txBody>
      </p:sp>
      <p:sp>
        <p:nvSpPr>
          <p:cNvPr id="34" name="TextBox 33"/>
          <p:cNvSpPr txBox="1"/>
          <p:nvPr/>
        </p:nvSpPr>
        <p:spPr>
          <a:xfrm>
            <a:off x="2919114" y="1182205"/>
            <a:ext cx="2500073" cy="261610"/>
          </a:xfrm>
          <a:prstGeom prst="rect">
            <a:avLst/>
          </a:prstGeom>
          <a:solidFill>
            <a:schemeClr val="accent2">
              <a:lumMod val="40000"/>
              <a:lumOff val="60000"/>
            </a:schemeClr>
          </a:solidFill>
        </p:spPr>
        <p:txBody>
          <a:bodyPr wrap="square" rtlCol="0">
            <a:spAutoFit/>
          </a:bodyPr>
          <a:lstStyle/>
          <a:p>
            <a:r>
              <a:rPr lang="en-US" sz="1100" dirty="0">
                <a:latin typeface="Calibri" panose="020F0502020204030204" pitchFamily="34" charset="0"/>
              </a:rPr>
              <a:t>IRAT 3G Measurement trigger: -112 dBm</a:t>
            </a:r>
            <a:endParaRPr lang="en-GB" sz="1100" dirty="0">
              <a:latin typeface="Calibri" panose="020F0502020204030204" pitchFamily="34" charset="0"/>
            </a:endParaRPr>
          </a:p>
        </p:txBody>
      </p:sp>
      <p:sp>
        <p:nvSpPr>
          <p:cNvPr id="27" name="Oval 26">
            <a:extLst>
              <a:ext uri="{FF2B5EF4-FFF2-40B4-BE49-F238E27FC236}">
                <a16:creationId xmlns:a16="http://schemas.microsoft.com/office/drawing/2014/main" id="{E46572CE-57E2-4881-A2EC-23CA67D2FE52}"/>
              </a:ext>
            </a:extLst>
          </p:cNvPr>
          <p:cNvSpPr/>
          <p:nvPr/>
        </p:nvSpPr>
        <p:spPr>
          <a:xfrm>
            <a:off x="1287025" y="1012960"/>
            <a:ext cx="1583902" cy="411504"/>
          </a:xfrm>
          <a:prstGeom prst="ellipse">
            <a:avLst/>
          </a:prstGeom>
          <a:solidFill>
            <a:srgbClr val="002060">
              <a:alpha val="51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100" b="1" dirty="0">
                <a:solidFill>
                  <a:srgbClr val="FFFFFF"/>
                </a:solidFill>
                <a:latin typeface="Calibri" panose="020F0502020204030204" pitchFamily="34" charset="0"/>
              </a:rPr>
              <a:t>L23/L21/L18/L9</a:t>
            </a:r>
            <a:endParaRPr lang="en-GB" sz="1100" b="1" dirty="0">
              <a:solidFill>
                <a:srgbClr val="FFFFFF"/>
              </a:solidFill>
              <a:latin typeface="Calibri" panose="020F0502020204030204" pitchFamily="34" charset="0"/>
            </a:endParaRPr>
          </a:p>
        </p:txBody>
      </p:sp>
      <p:sp>
        <p:nvSpPr>
          <p:cNvPr id="28" name="Flowchart: Delay 27">
            <a:extLst>
              <a:ext uri="{FF2B5EF4-FFF2-40B4-BE49-F238E27FC236}">
                <a16:creationId xmlns:a16="http://schemas.microsoft.com/office/drawing/2014/main" id="{D5CE1028-9089-4E76-99AA-072A491A89B0}"/>
              </a:ext>
            </a:extLst>
          </p:cNvPr>
          <p:cNvSpPr/>
          <p:nvPr/>
        </p:nvSpPr>
        <p:spPr>
          <a:xfrm>
            <a:off x="0" y="1012960"/>
            <a:ext cx="1602377" cy="411504"/>
          </a:xfrm>
          <a:prstGeom prst="flowChartDelay">
            <a:avLst/>
          </a:prstGeom>
          <a:solidFill>
            <a:srgbClr val="002060">
              <a:alpha val="51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100" b="1" dirty="0">
                <a:solidFill>
                  <a:srgbClr val="FFFFFF"/>
                </a:solidFill>
                <a:latin typeface="Calibri" panose="020F0502020204030204" pitchFamily="34" charset="0"/>
              </a:rPr>
              <a:t>L23/L21/L18/L9</a:t>
            </a:r>
            <a:endParaRPr lang="en-GB" sz="1100" b="1" dirty="0">
              <a:solidFill>
                <a:srgbClr val="FFFFFF"/>
              </a:solidFill>
              <a:latin typeface="Calibri" panose="020F0502020204030204" pitchFamily="34" charset="0"/>
            </a:endParaRPr>
          </a:p>
        </p:txBody>
      </p:sp>
      <p:sp>
        <p:nvSpPr>
          <p:cNvPr id="31" name="Oval 30">
            <a:extLst>
              <a:ext uri="{FF2B5EF4-FFF2-40B4-BE49-F238E27FC236}">
                <a16:creationId xmlns:a16="http://schemas.microsoft.com/office/drawing/2014/main" id="{E91788D5-EAB3-45F3-930A-93DF7836C31A}"/>
              </a:ext>
            </a:extLst>
          </p:cNvPr>
          <p:cNvSpPr/>
          <p:nvPr/>
        </p:nvSpPr>
        <p:spPr>
          <a:xfrm>
            <a:off x="1320298" y="2822179"/>
            <a:ext cx="1826313" cy="411504"/>
          </a:xfrm>
          <a:prstGeom prst="ellipse">
            <a:avLst/>
          </a:prstGeom>
          <a:solidFill>
            <a:srgbClr val="00B050">
              <a:alpha val="51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200" b="1" dirty="0">
                <a:solidFill>
                  <a:srgbClr val="FFFFFF"/>
                </a:solidFill>
                <a:latin typeface="Calibri" panose="020F0502020204030204" pitchFamily="34" charset="0"/>
              </a:rPr>
              <a:t>U2100 F1/F2/F3</a:t>
            </a:r>
            <a:endParaRPr lang="en-GB" sz="1200" b="1" dirty="0">
              <a:solidFill>
                <a:srgbClr val="FFFFFF"/>
              </a:solidFill>
              <a:latin typeface="Calibri" panose="020F0502020204030204" pitchFamily="34" charset="0"/>
            </a:endParaRPr>
          </a:p>
        </p:txBody>
      </p:sp>
      <p:sp>
        <p:nvSpPr>
          <p:cNvPr id="36" name="Flowchart: Delay 35">
            <a:extLst>
              <a:ext uri="{FF2B5EF4-FFF2-40B4-BE49-F238E27FC236}">
                <a16:creationId xmlns:a16="http://schemas.microsoft.com/office/drawing/2014/main" id="{630B7C4B-231B-4577-9BC3-EBBFA1426459}"/>
              </a:ext>
            </a:extLst>
          </p:cNvPr>
          <p:cNvSpPr/>
          <p:nvPr/>
        </p:nvSpPr>
        <p:spPr>
          <a:xfrm>
            <a:off x="0" y="2813470"/>
            <a:ext cx="1602377" cy="411504"/>
          </a:xfrm>
          <a:prstGeom prst="flowChartDelay">
            <a:avLst/>
          </a:prstGeom>
          <a:solidFill>
            <a:srgbClr val="00B050">
              <a:alpha val="51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b="1" dirty="0">
                <a:solidFill>
                  <a:srgbClr val="FFFFFF"/>
                </a:solidFill>
                <a:latin typeface="Calibri" panose="020F0502020204030204" pitchFamily="34" charset="0"/>
              </a:rPr>
              <a:t>U2100 F1/F2/F3</a:t>
            </a:r>
            <a:endParaRPr lang="en-GB" sz="1400" b="1" dirty="0">
              <a:solidFill>
                <a:srgbClr val="FFFFFF"/>
              </a:solidFill>
              <a:latin typeface="Calibri" panose="020F0502020204030204" pitchFamily="34" charset="0"/>
            </a:endParaRPr>
          </a:p>
        </p:txBody>
      </p:sp>
    </p:spTree>
    <p:extLst>
      <p:ext uri="{BB962C8B-B14F-4D97-AF65-F5344CB8AC3E}">
        <p14:creationId xmlns:p14="http://schemas.microsoft.com/office/powerpoint/2010/main" val="2648413027"/>
      </p:ext>
    </p:extLst>
  </p:cSld>
  <p:clrMapOvr>
    <a:masterClrMapping/>
  </p:clrMapOvr>
  <p:transition spd="slow"/>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47541" y="142572"/>
            <a:ext cx="8229600" cy="311789"/>
          </a:xfrm>
        </p:spPr>
        <p:txBody>
          <a:bodyPr anchor="ctr"/>
          <a:lstStyle/>
          <a:p>
            <a:r>
              <a:rPr lang="en-US" dirty="0"/>
              <a:t>SRVCC TO 3G (OPTIONAL)</a:t>
            </a:r>
          </a:p>
        </p:txBody>
      </p:sp>
      <p:sp>
        <p:nvSpPr>
          <p:cNvPr id="26" name="Oval 25"/>
          <p:cNvSpPr/>
          <p:nvPr/>
        </p:nvSpPr>
        <p:spPr>
          <a:xfrm>
            <a:off x="1268050" y="3652618"/>
            <a:ext cx="1583902" cy="411504"/>
          </a:xfrm>
          <a:prstGeom prst="ellipse">
            <a:avLst/>
          </a:prstGeom>
          <a:solidFill>
            <a:srgbClr val="92D050">
              <a:alpha val="96000"/>
            </a:srgbClr>
          </a:solidFill>
          <a:ln>
            <a:solidFill>
              <a:schemeClr val="bg1">
                <a:lumMod val="65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600" b="1" dirty="0">
                <a:solidFill>
                  <a:srgbClr val="FFFFFF"/>
                </a:solidFill>
                <a:latin typeface="Calibri" panose="020F0502020204030204" pitchFamily="34" charset="0"/>
              </a:rPr>
              <a:t>U900</a:t>
            </a:r>
            <a:endParaRPr lang="en-GB" sz="1600" b="1" dirty="0">
              <a:solidFill>
                <a:srgbClr val="FFFFFF"/>
              </a:solidFill>
              <a:latin typeface="Calibri" panose="020F0502020204030204" pitchFamily="34" charset="0"/>
            </a:endParaRPr>
          </a:p>
        </p:txBody>
      </p:sp>
      <p:sp>
        <p:nvSpPr>
          <p:cNvPr id="15" name="Flowchart: Delay 14"/>
          <p:cNvSpPr/>
          <p:nvPr/>
        </p:nvSpPr>
        <p:spPr>
          <a:xfrm>
            <a:off x="1" y="3652618"/>
            <a:ext cx="1602377" cy="411504"/>
          </a:xfrm>
          <a:prstGeom prst="flowChartDelay">
            <a:avLst/>
          </a:prstGeom>
          <a:solidFill>
            <a:srgbClr val="92D050">
              <a:alpha val="96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600" b="1" dirty="0">
                <a:solidFill>
                  <a:srgbClr val="FFFFFF"/>
                </a:solidFill>
                <a:latin typeface="Calibri" panose="020F0502020204030204" pitchFamily="34" charset="0"/>
              </a:rPr>
              <a:t>U900</a:t>
            </a:r>
            <a:endParaRPr lang="en-GB" sz="1600" b="1" dirty="0">
              <a:solidFill>
                <a:srgbClr val="FFFFFF"/>
              </a:solidFill>
              <a:latin typeface="Calibri" panose="020F0502020204030204" pitchFamily="34" charset="0"/>
            </a:endParaRPr>
          </a:p>
        </p:txBody>
      </p:sp>
      <p:cxnSp>
        <p:nvCxnSpPr>
          <p:cNvPr id="5" name="Straight Arrow Connector 4"/>
          <p:cNvCxnSpPr>
            <a:cxnSpLocks/>
          </p:cNvCxnSpPr>
          <p:nvPr/>
        </p:nvCxnSpPr>
        <p:spPr>
          <a:xfrm>
            <a:off x="801189" y="1424464"/>
            <a:ext cx="1" cy="2493123"/>
          </a:xfrm>
          <a:prstGeom prst="straightConnector1">
            <a:avLst/>
          </a:prstGeom>
          <a:ln>
            <a:solidFill>
              <a:srgbClr val="C00000"/>
            </a:solidFill>
            <a:tailEnd type="triangle"/>
          </a:ln>
        </p:spPr>
        <p:style>
          <a:lnRef idx="2">
            <a:schemeClr val="accent1"/>
          </a:lnRef>
          <a:fillRef idx="0">
            <a:schemeClr val="accent1"/>
          </a:fillRef>
          <a:effectRef idx="1">
            <a:schemeClr val="accent1"/>
          </a:effectRef>
          <a:fontRef idx="minor">
            <a:schemeClr val="tx1"/>
          </a:fontRef>
        </p:style>
      </p:cxnSp>
      <p:cxnSp>
        <p:nvCxnSpPr>
          <p:cNvPr id="18" name="Straight Arrow Connector 17"/>
          <p:cNvCxnSpPr>
            <a:cxnSpLocks/>
          </p:cNvCxnSpPr>
          <p:nvPr/>
        </p:nvCxnSpPr>
        <p:spPr>
          <a:xfrm flipH="1">
            <a:off x="2060001" y="1424464"/>
            <a:ext cx="18975" cy="2493123"/>
          </a:xfrm>
          <a:prstGeom prst="straightConnector1">
            <a:avLst/>
          </a:prstGeom>
          <a:ln>
            <a:solidFill>
              <a:srgbClr val="0070C0"/>
            </a:solidFill>
            <a:prstDash val="sysDash"/>
            <a:tailEnd type="triangle"/>
          </a:ln>
        </p:spPr>
        <p:style>
          <a:lnRef idx="2">
            <a:schemeClr val="accent1"/>
          </a:lnRef>
          <a:fillRef idx="0">
            <a:schemeClr val="accent1"/>
          </a:fillRef>
          <a:effectRef idx="1">
            <a:schemeClr val="accent1"/>
          </a:effectRef>
          <a:fontRef idx="minor">
            <a:schemeClr val="tx1"/>
          </a:fontRef>
        </p:style>
      </p:cxnSp>
      <p:sp>
        <p:nvSpPr>
          <p:cNvPr id="10" name="TextBox 9"/>
          <p:cNvSpPr txBox="1"/>
          <p:nvPr/>
        </p:nvSpPr>
        <p:spPr>
          <a:xfrm>
            <a:off x="1027249" y="1846340"/>
            <a:ext cx="984565" cy="276999"/>
          </a:xfrm>
          <a:prstGeom prst="rect">
            <a:avLst/>
          </a:prstGeom>
          <a:noFill/>
        </p:spPr>
        <p:txBody>
          <a:bodyPr wrap="none" rtlCol="0">
            <a:spAutoFit/>
          </a:bodyPr>
          <a:lstStyle/>
          <a:p>
            <a:r>
              <a:rPr lang="en-US" sz="1200" dirty="0">
                <a:latin typeface="Calibri" panose="020F0502020204030204" pitchFamily="34" charset="0"/>
              </a:rPr>
              <a:t>CSFB priority</a:t>
            </a:r>
            <a:endParaRPr lang="en-GB" sz="1200" dirty="0">
              <a:latin typeface="Calibri" panose="020F0502020204030204" pitchFamily="34" charset="0"/>
            </a:endParaRPr>
          </a:p>
        </p:txBody>
      </p:sp>
      <p:sp>
        <p:nvSpPr>
          <p:cNvPr id="29" name="TextBox 28"/>
          <p:cNvSpPr txBox="1"/>
          <p:nvPr/>
        </p:nvSpPr>
        <p:spPr>
          <a:xfrm>
            <a:off x="2919114" y="1715857"/>
            <a:ext cx="2489806" cy="1107996"/>
          </a:xfrm>
          <a:prstGeom prst="rect">
            <a:avLst/>
          </a:prstGeom>
          <a:solidFill>
            <a:srgbClr val="CCFFFF"/>
          </a:solidFill>
        </p:spPr>
        <p:txBody>
          <a:bodyPr wrap="square" rtlCol="0">
            <a:spAutoFit/>
          </a:bodyPr>
          <a:lstStyle/>
          <a:p>
            <a:r>
              <a:rPr lang="en-GB" sz="1100" b="1" dirty="0">
                <a:latin typeface="Calibri" panose="020F0502020204030204" pitchFamily="34" charset="0"/>
              </a:rPr>
              <a:t>Serving cell</a:t>
            </a:r>
          </a:p>
          <a:p>
            <a:r>
              <a:rPr lang="en-GB" sz="1100" dirty="0">
                <a:latin typeface="Calibri" panose="020F0502020204030204" pitchFamily="34" charset="0"/>
              </a:rPr>
              <a:t>RSRP &lt; -112 dBm</a:t>
            </a:r>
          </a:p>
          <a:p>
            <a:r>
              <a:rPr lang="en-GB" sz="1100" b="1" dirty="0">
                <a:latin typeface="Calibri" panose="020F0502020204030204" pitchFamily="34" charset="0"/>
              </a:rPr>
              <a:t>3G </a:t>
            </a:r>
            <a:r>
              <a:rPr lang="en-GB" sz="1100" b="1" dirty="0" err="1">
                <a:latin typeface="Calibri" panose="020F0502020204030204" pitchFamily="34" charset="0"/>
              </a:rPr>
              <a:t>Nbrcell</a:t>
            </a:r>
            <a:r>
              <a:rPr lang="en-GB" sz="1100" b="1" dirty="0">
                <a:latin typeface="Calibri" panose="020F0502020204030204" pitchFamily="34" charset="0"/>
              </a:rPr>
              <a:t>:</a:t>
            </a:r>
          </a:p>
          <a:p>
            <a:r>
              <a:rPr lang="en-GB" sz="1100" dirty="0" err="1">
                <a:latin typeface="Calibri" panose="020F0502020204030204" pitchFamily="34" charset="0"/>
              </a:rPr>
              <a:t>EcNo</a:t>
            </a:r>
            <a:r>
              <a:rPr lang="en-GB" sz="1100" dirty="0">
                <a:latin typeface="Calibri" panose="020F0502020204030204" pitchFamily="34" charset="0"/>
              </a:rPr>
              <a:t>&gt; -12 dBm</a:t>
            </a:r>
          </a:p>
          <a:p>
            <a:r>
              <a:rPr lang="en-GB" sz="1100" dirty="0">
                <a:latin typeface="Calibri" panose="020F0502020204030204" pitchFamily="34" charset="0"/>
              </a:rPr>
              <a:t>Or</a:t>
            </a:r>
          </a:p>
          <a:p>
            <a:r>
              <a:rPr lang="en-GB" sz="1100" dirty="0">
                <a:latin typeface="Calibri" panose="020F0502020204030204" pitchFamily="34" charset="0"/>
              </a:rPr>
              <a:t>RSCP &gt; -100 dBm</a:t>
            </a:r>
          </a:p>
        </p:txBody>
      </p:sp>
      <p:cxnSp>
        <p:nvCxnSpPr>
          <p:cNvPr id="33" name="Straight Arrow Connector 32"/>
          <p:cNvCxnSpPr/>
          <p:nvPr/>
        </p:nvCxnSpPr>
        <p:spPr>
          <a:xfrm>
            <a:off x="1042436" y="1447827"/>
            <a:ext cx="0" cy="1643716"/>
          </a:xfrm>
          <a:prstGeom prst="straightConnector1">
            <a:avLst/>
          </a:prstGeom>
          <a:ln>
            <a:solidFill>
              <a:srgbClr val="C00000"/>
            </a:solidFill>
            <a:prstDash val="sysDash"/>
            <a:tailEnd type="triangle"/>
          </a:ln>
        </p:spPr>
        <p:style>
          <a:lnRef idx="2">
            <a:schemeClr val="accent1"/>
          </a:lnRef>
          <a:fillRef idx="0">
            <a:schemeClr val="accent1"/>
          </a:fillRef>
          <a:effectRef idx="1">
            <a:schemeClr val="accent1"/>
          </a:effectRef>
          <a:fontRef idx="minor">
            <a:schemeClr val="tx1"/>
          </a:fontRef>
        </p:style>
      </p:cxnSp>
      <p:cxnSp>
        <p:nvCxnSpPr>
          <p:cNvPr id="35" name="Straight Arrow Connector 34"/>
          <p:cNvCxnSpPr/>
          <p:nvPr/>
        </p:nvCxnSpPr>
        <p:spPr>
          <a:xfrm>
            <a:off x="2363178" y="1340636"/>
            <a:ext cx="0" cy="1610808"/>
          </a:xfrm>
          <a:prstGeom prst="straightConnector1">
            <a:avLst/>
          </a:prstGeom>
          <a:ln>
            <a:solidFill>
              <a:srgbClr val="0070C0"/>
            </a:solidFill>
            <a:tailEnd type="triangle"/>
          </a:ln>
        </p:spPr>
        <p:style>
          <a:lnRef idx="2">
            <a:schemeClr val="accent1"/>
          </a:lnRef>
          <a:fillRef idx="0">
            <a:schemeClr val="accent1"/>
          </a:fillRef>
          <a:effectRef idx="1">
            <a:schemeClr val="accent1"/>
          </a:effectRef>
          <a:fontRef idx="minor">
            <a:schemeClr val="tx1"/>
          </a:fontRef>
        </p:style>
      </p:cxnSp>
      <p:cxnSp>
        <p:nvCxnSpPr>
          <p:cNvPr id="22" name="Elbow Connector 21"/>
          <p:cNvCxnSpPr/>
          <p:nvPr/>
        </p:nvCxnSpPr>
        <p:spPr>
          <a:xfrm rot="16200000" flipV="1">
            <a:off x="-769485" y="2446188"/>
            <a:ext cx="2340512" cy="343790"/>
          </a:xfrm>
          <a:prstGeom prst="bentConnector3">
            <a:avLst>
              <a:gd name="adj1" fmla="val 373"/>
            </a:avLst>
          </a:prstGeom>
          <a:ln>
            <a:solidFill>
              <a:schemeClr val="bg1">
                <a:lumMod val="50000"/>
              </a:schemeClr>
            </a:solidFill>
            <a:prstDash val="sysDash"/>
            <a:tailEnd type="triangle"/>
          </a:ln>
        </p:spPr>
        <p:style>
          <a:lnRef idx="2">
            <a:schemeClr val="accent1"/>
          </a:lnRef>
          <a:fillRef idx="0">
            <a:schemeClr val="accent1"/>
          </a:fillRef>
          <a:effectRef idx="1">
            <a:schemeClr val="accent1"/>
          </a:effectRef>
          <a:fontRef idx="minor">
            <a:schemeClr val="tx1"/>
          </a:fontRef>
        </p:style>
      </p:cxnSp>
      <p:cxnSp>
        <p:nvCxnSpPr>
          <p:cNvPr id="24" name="Elbow Connector 23"/>
          <p:cNvCxnSpPr/>
          <p:nvPr/>
        </p:nvCxnSpPr>
        <p:spPr>
          <a:xfrm rot="16200000" flipV="1">
            <a:off x="-321245" y="2320365"/>
            <a:ext cx="1256418" cy="158714"/>
          </a:xfrm>
          <a:prstGeom prst="bentConnector3">
            <a:avLst>
              <a:gd name="adj1" fmla="val 788"/>
            </a:avLst>
          </a:prstGeom>
          <a:ln>
            <a:solidFill>
              <a:schemeClr val="bg1">
                <a:lumMod val="50000"/>
              </a:schemeClr>
            </a:solidFill>
            <a:prstDash val="sysDash"/>
            <a:tailEnd type="triangle"/>
          </a:ln>
        </p:spPr>
        <p:style>
          <a:lnRef idx="2">
            <a:schemeClr val="accent1"/>
          </a:lnRef>
          <a:fillRef idx="0">
            <a:schemeClr val="accent1"/>
          </a:fillRef>
          <a:effectRef idx="1">
            <a:schemeClr val="accent1"/>
          </a:effectRef>
          <a:fontRef idx="minor">
            <a:schemeClr val="tx1"/>
          </a:fontRef>
        </p:style>
      </p:cxnSp>
      <p:sp>
        <p:nvSpPr>
          <p:cNvPr id="37" name="TextBox 36"/>
          <p:cNvSpPr txBox="1"/>
          <p:nvPr/>
        </p:nvSpPr>
        <p:spPr>
          <a:xfrm>
            <a:off x="185414" y="2171133"/>
            <a:ext cx="1112805" cy="461665"/>
          </a:xfrm>
          <a:prstGeom prst="rect">
            <a:avLst/>
          </a:prstGeom>
          <a:noFill/>
        </p:spPr>
        <p:txBody>
          <a:bodyPr wrap="none" rtlCol="0">
            <a:spAutoFit/>
          </a:bodyPr>
          <a:lstStyle/>
          <a:p>
            <a:r>
              <a:rPr lang="en-US" sz="1200" dirty="0">
                <a:latin typeface="Calibri" panose="020F0502020204030204" pitchFamily="34" charset="0"/>
              </a:rPr>
              <a:t>SLL</a:t>
            </a:r>
          </a:p>
          <a:p>
            <a:r>
              <a:rPr lang="en-US" sz="1200" dirty="0">
                <a:latin typeface="Calibri" panose="020F0502020204030204" pitchFamily="34" charset="0"/>
              </a:rPr>
              <a:t>3G &gt; -104 </a:t>
            </a:r>
            <a:r>
              <a:rPr lang="en-US" sz="1200" dirty="0" err="1">
                <a:latin typeface="Calibri" panose="020F0502020204030204" pitchFamily="34" charset="0"/>
              </a:rPr>
              <a:t>dBm</a:t>
            </a:r>
            <a:endParaRPr lang="en-GB" sz="1200" dirty="0">
              <a:latin typeface="Calibri" panose="020F0502020204030204" pitchFamily="34" charset="0"/>
            </a:endParaRPr>
          </a:p>
        </p:txBody>
      </p:sp>
      <p:sp>
        <p:nvSpPr>
          <p:cNvPr id="38" name="TextBox 37"/>
          <p:cNvSpPr txBox="1"/>
          <p:nvPr/>
        </p:nvSpPr>
        <p:spPr>
          <a:xfrm>
            <a:off x="5578265" y="94909"/>
            <a:ext cx="2922967" cy="769441"/>
          </a:xfrm>
          <a:prstGeom prst="rect">
            <a:avLst/>
          </a:prstGeom>
          <a:noFill/>
        </p:spPr>
        <p:txBody>
          <a:bodyPr wrap="square" rtlCol="0">
            <a:spAutoFit/>
          </a:bodyPr>
          <a:lstStyle/>
          <a:p>
            <a:r>
              <a:rPr lang="en-GB" sz="1100" b="1" dirty="0">
                <a:latin typeface="Calibri" panose="020F0502020204030204" pitchFamily="34" charset="0"/>
              </a:rPr>
              <a:t>SRVCC Activation</a:t>
            </a:r>
          </a:p>
          <a:p>
            <a:r>
              <a:rPr lang="en-GB" sz="1100" b="1" dirty="0">
                <a:latin typeface="Calibri" panose="020F0502020204030204" pitchFamily="34" charset="0"/>
              </a:rPr>
              <a:t>LNBTS</a:t>
            </a:r>
          </a:p>
          <a:p>
            <a:r>
              <a:rPr lang="en-GB" sz="1100" dirty="0" err="1">
                <a:latin typeface="Calibri" panose="020F0502020204030204" pitchFamily="34" charset="0"/>
              </a:rPr>
              <a:t>actSrvccToWcdma</a:t>
            </a:r>
            <a:r>
              <a:rPr lang="en-GB" sz="1100" dirty="0">
                <a:latin typeface="Calibri" panose="020F0502020204030204" pitchFamily="34" charset="0"/>
              </a:rPr>
              <a:t> = 1 = true</a:t>
            </a:r>
          </a:p>
          <a:p>
            <a:r>
              <a:rPr lang="en-GB" sz="1100" dirty="0" err="1">
                <a:latin typeface="Calibri" panose="020F0502020204030204" pitchFamily="34" charset="0"/>
              </a:rPr>
              <a:t>actServBasedMobThr</a:t>
            </a:r>
            <a:r>
              <a:rPr lang="en-GB" sz="1100" dirty="0">
                <a:latin typeface="Calibri" panose="020F0502020204030204" pitchFamily="34" charset="0"/>
              </a:rPr>
              <a:t>= 1 = true</a:t>
            </a:r>
          </a:p>
        </p:txBody>
      </p:sp>
      <p:sp>
        <p:nvSpPr>
          <p:cNvPr id="39" name="TextBox 38"/>
          <p:cNvSpPr txBox="1"/>
          <p:nvPr/>
        </p:nvSpPr>
        <p:spPr>
          <a:xfrm>
            <a:off x="5554174" y="1012927"/>
            <a:ext cx="2922967" cy="1446550"/>
          </a:xfrm>
          <a:prstGeom prst="rect">
            <a:avLst/>
          </a:prstGeom>
          <a:noFill/>
        </p:spPr>
        <p:txBody>
          <a:bodyPr wrap="square" rtlCol="0">
            <a:spAutoFit/>
          </a:bodyPr>
          <a:lstStyle/>
          <a:p>
            <a:r>
              <a:rPr lang="en-GB" sz="1100" b="1" dirty="0">
                <a:latin typeface="Calibri" panose="020F0502020204030204" pitchFamily="34" charset="0"/>
              </a:rPr>
              <a:t>SRVCC Measurement Triggers.</a:t>
            </a:r>
          </a:p>
          <a:p>
            <a:r>
              <a:rPr lang="en-GB" sz="1100" b="1" dirty="0">
                <a:latin typeface="Calibri" panose="020F0502020204030204" pitchFamily="34" charset="0"/>
              </a:rPr>
              <a:t>LNCEL (L1800,L2300)</a:t>
            </a:r>
          </a:p>
          <a:p>
            <a:r>
              <a:rPr lang="en-GB" sz="1100" dirty="0">
                <a:latin typeface="Calibri" panose="020F0502020204030204" pitchFamily="34" charset="0"/>
              </a:rPr>
              <a:t>threshold2aQci1 = 34= -106 dBm</a:t>
            </a:r>
          </a:p>
          <a:p>
            <a:r>
              <a:rPr lang="en-GB" sz="1100" dirty="0">
                <a:latin typeface="Calibri" panose="020F0502020204030204" pitchFamily="34" charset="0"/>
              </a:rPr>
              <a:t>threshold2WcdmaQci1 = 30 = -110 dBm</a:t>
            </a:r>
          </a:p>
          <a:p>
            <a:r>
              <a:rPr lang="en-GB" sz="1100" b="1" dirty="0">
                <a:latin typeface="Calibri" panose="020F0502020204030204" pitchFamily="34" charset="0"/>
              </a:rPr>
              <a:t>LNCEL (L900,L2100)</a:t>
            </a:r>
          </a:p>
          <a:p>
            <a:r>
              <a:rPr lang="en-GB" sz="1100" dirty="0">
                <a:latin typeface="Calibri" panose="020F0502020204030204" pitchFamily="34" charset="0"/>
              </a:rPr>
              <a:t>threshold2aQci1 = 34= -102 dBm</a:t>
            </a:r>
          </a:p>
          <a:p>
            <a:r>
              <a:rPr lang="en-GB" sz="1100" dirty="0">
                <a:latin typeface="Calibri" panose="020F0502020204030204" pitchFamily="34" charset="0"/>
              </a:rPr>
              <a:t>threshold2WcdmaQci1 = 30 = -104 dBm</a:t>
            </a:r>
          </a:p>
          <a:p>
            <a:endParaRPr lang="en-GB" sz="1100" dirty="0">
              <a:latin typeface="Calibri" panose="020F0502020204030204" pitchFamily="34" charset="0"/>
            </a:endParaRPr>
          </a:p>
        </p:txBody>
      </p:sp>
      <p:sp>
        <p:nvSpPr>
          <p:cNvPr id="30" name="TextBox 29"/>
          <p:cNvSpPr txBox="1"/>
          <p:nvPr/>
        </p:nvSpPr>
        <p:spPr>
          <a:xfrm>
            <a:off x="5554172" y="2399722"/>
            <a:ext cx="2922967" cy="938719"/>
          </a:xfrm>
          <a:prstGeom prst="rect">
            <a:avLst/>
          </a:prstGeom>
          <a:noFill/>
        </p:spPr>
        <p:txBody>
          <a:bodyPr wrap="square" rtlCol="0">
            <a:spAutoFit/>
          </a:bodyPr>
          <a:lstStyle/>
          <a:p>
            <a:r>
              <a:rPr lang="en-GB" sz="1100" b="1" dirty="0">
                <a:latin typeface="Calibri" panose="020F0502020204030204" pitchFamily="34" charset="0"/>
              </a:rPr>
              <a:t>SRVCC Threshold ( L1800, L2300)</a:t>
            </a:r>
          </a:p>
          <a:p>
            <a:r>
              <a:rPr lang="en-GB" sz="1100" dirty="0">
                <a:latin typeface="Calibri" panose="020F0502020204030204" pitchFamily="34" charset="0"/>
              </a:rPr>
              <a:t>b2Threshold1UtraQci1 = 25 = -112 dBm b2Threshold2UtraEcnoQci1 = 24 = -12 dB b2Threshold2UtraRscpQci1 = 10 = -100 dBm b2TimeToTriggerUtraMeas = 9 = 480 </a:t>
            </a:r>
            <a:r>
              <a:rPr lang="en-GB" sz="1100" dirty="0" err="1">
                <a:latin typeface="Calibri" panose="020F0502020204030204" pitchFamily="34" charset="0"/>
              </a:rPr>
              <a:t>ms</a:t>
            </a:r>
            <a:endParaRPr lang="en-GB" sz="1100" dirty="0">
              <a:latin typeface="Calibri" panose="020F0502020204030204" pitchFamily="34" charset="0"/>
            </a:endParaRPr>
          </a:p>
        </p:txBody>
      </p:sp>
      <p:sp>
        <p:nvSpPr>
          <p:cNvPr id="32" name="TextBox 31"/>
          <p:cNvSpPr txBox="1"/>
          <p:nvPr/>
        </p:nvSpPr>
        <p:spPr>
          <a:xfrm>
            <a:off x="5554173" y="4287439"/>
            <a:ext cx="2922967" cy="600164"/>
          </a:xfrm>
          <a:prstGeom prst="rect">
            <a:avLst/>
          </a:prstGeom>
          <a:noFill/>
        </p:spPr>
        <p:txBody>
          <a:bodyPr wrap="square" rtlCol="0">
            <a:spAutoFit/>
          </a:bodyPr>
          <a:lstStyle/>
          <a:p>
            <a:r>
              <a:rPr lang="en-GB" sz="1100" b="1" dirty="0">
                <a:latin typeface="Calibri" panose="020F0502020204030204" pitchFamily="34" charset="0"/>
              </a:rPr>
              <a:t>Neighbours</a:t>
            </a:r>
          </a:p>
          <a:p>
            <a:r>
              <a:rPr lang="en-GB" sz="1100" b="1" dirty="0">
                <a:latin typeface="Calibri" panose="020F0502020204030204" pitchFamily="34" charset="0"/>
              </a:rPr>
              <a:t>LNADJW</a:t>
            </a:r>
          </a:p>
          <a:p>
            <a:r>
              <a:rPr lang="en-GB" sz="1100" dirty="0">
                <a:latin typeface="Calibri" panose="020F0502020204030204" pitchFamily="34" charset="0"/>
              </a:rPr>
              <a:t>Create by ANR to UTRAN</a:t>
            </a:r>
          </a:p>
        </p:txBody>
      </p:sp>
      <p:sp>
        <p:nvSpPr>
          <p:cNvPr id="34" name="TextBox 33"/>
          <p:cNvSpPr txBox="1"/>
          <p:nvPr/>
        </p:nvSpPr>
        <p:spPr>
          <a:xfrm>
            <a:off x="2919114" y="731809"/>
            <a:ext cx="2500073" cy="600164"/>
          </a:xfrm>
          <a:prstGeom prst="rect">
            <a:avLst/>
          </a:prstGeom>
          <a:solidFill>
            <a:schemeClr val="accent2">
              <a:lumMod val="40000"/>
              <a:lumOff val="60000"/>
            </a:schemeClr>
          </a:solidFill>
        </p:spPr>
        <p:txBody>
          <a:bodyPr wrap="square" rtlCol="0">
            <a:spAutoFit/>
          </a:bodyPr>
          <a:lstStyle/>
          <a:p>
            <a:r>
              <a:rPr lang="en-US" sz="1100" dirty="0">
                <a:latin typeface="Calibri" panose="020F0502020204030204" pitchFamily="34" charset="0"/>
              </a:rPr>
              <a:t>SRVCC 3G Measurement trigger</a:t>
            </a:r>
          </a:p>
          <a:p>
            <a:r>
              <a:rPr lang="en-US" sz="1100" dirty="0">
                <a:latin typeface="Calibri" panose="020F0502020204030204" pitchFamily="34" charset="0"/>
              </a:rPr>
              <a:t>L1800/L2300 : -110 dBm</a:t>
            </a:r>
          </a:p>
          <a:p>
            <a:r>
              <a:rPr lang="en-US" sz="1100" dirty="0">
                <a:latin typeface="Calibri" panose="020F0502020204030204" pitchFamily="34" charset="0"/>
              </a:rPr>
              <a:t>L900/L2100 : -104 dBm</a:t>
            </a:r>
            <a:endParaRPr lang="en-GB" sz="1100" dirty="0">
              <a:latin typeface="Calibri" panose="020F0502020204030204" pitchFamily="34" charset="0"/>
            </a:endParaRPr>
          </a:p>
        </p:txBody>
      </p:sp>
      <p:sp>
        <p:nvSpPr>
          <p:cNvPr id="27" name="Oval 26">
            <a:extLst>
              <a:ext uri="{FF2B5EF4-FFF2-40B4-BE49-F238E27FC236}">
                <a16:creationId xmlns:a16="http://schemas.microsoft.com/office/drawing/2014/main" id="{E46572CE-57E2-4881-A2EC-23CA67D2FE52}"/>
              </a:ext>
            </a:extLst>
          </p:cNvPr>
          <p:cNvSpPr/>
          <p:nvPr/>
        </p:nvSpPr>
        <p:spPr>
          <a:xfrm>
            <a:off x="1287025" y="1012960"/>
            <a:ext cx="1583902" cy="411504"/>
          </a:xfrm>
          <a:prstGeom prst="ellipse">
            <a:avLst/>
          </a:prstGeom>
          <a:solidFill>
            <a:srgbClr val="002060">
              <a:alpha val="51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100" b="1" dirty="0">
                <a:solidFill>
                  <a:srgbClr val="FFFFFF"/>
                </a:solidFill>
                <a:latin typeface="Calibri" panose="020F0502020204030204" pitchFamily="34" charset="0"/>
              </a:rPr>
              <a:t>L23/L21/L18/L9</a:t>
            </a:r>
            <a:endParaRPr lang="en-GB" sz="1100" b="1" dirty="0">
              <a:solidFill>
                <a:srgbClr val="FFFFFF"/>
              </a:solidFill>
              <a:latin typeface="Calibri" panose="020F0502020204030204" pitchFamily="34" charset="0"/>
            </a:endParaRPr>
          </a:p>
        </p:txBody>
      </p:sp>
      <p:sp>
        <p:nvSpPr>
          <p:cNvPr id="28" name="Flowchart: Delay 27">
            <a:extLst>
              <a:ext uri="{FF2B5EF4-FFF2-40B4-BE49-F238E27FC236}">
                <a16:creationId xmlns:a16="http://schemas.microsoft.com/office/drawing/2014/main" id="{D5CE1028-9089-4E76-99AA-072A491A89B0}"/>
              </a:ext>
            </a:extLst>
          </p:cNvPr>
          <p:cNvSpPr/>
          <p:nvPr/>
        </p:nvSpPr>
        <p:spPr>
          <a:xfrm>
            <a:off x="0" y="1012960"/>
            <a:ext cx="1602377" cy="411504"/>
          </a:xfrm>
          <a:prstGeom prst="flowChartDelay">
            <a:avLst/>
          </a:prstGeom>
          <a:solidFill>
            <a:srgbClr val="002060">
              <a:alpha val="51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100" b="1" dirty="0">
                <a:solidFill>
                  <a:srgbClr val="FFFFFF"/>
                </a:solidFill>
                <a:latin typeface="Calibri" panose="020F0502020204030204" pitchFamily="34" charset="0"/>
              </a:rPr>
              <a:t>L23/L21/L18/L9</a:t>
            </a:r>
            <a:endParaRPr lang="en-GB" sz="1100" b="1" dirty="0">
              <a:solidFill>
                <a:srgbClr val="FFFFFF"/>
              </a:solidFill>
              <a:latin typeface="Calibri" panose="020F0502020204030204" pitchFamily="34" charset="0"/>
            </a:endParaRPr>
          </a:p>
        </p:txBody>
      </p:sp>
      <p:sp>
        <p:nvSpPr>
          <p:cNvPr id="31" name="Oval 30">
            <a:extLst>
              <a:ext uri="{FF2B5EF4-FFF2-40B4-BE49-F238E27FC236}">
                <a16:creationId xmlns:a16="http://schemas.microsoft.com/office/drawing/2014/main" id="{E91788D5-EAB3-45F3-930A-93DF7836C31A}"/>
              </a:ext>
            </a:extLst>
          </p:cNvPr>
          <p:cNvSpPr/>
          <p:nvPr/>
        </p:nvSpPr>
        <p:spPr>
          <a:xfrm>
            <a:off x="1320298" y="2822179"/>
            <a:ext cx="1826313" cy="411504"/>
          </a:xfrm>
          <a:prstGeom prst="ellipse">
            <a:avLst/>
          </a:prstGeom>
          <a:solidFill>
            <a:srgbClr val="00B050">
              <a:alpha val="51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200" b="1" dirty="0">
                <a:solidFill>
                  <a:srgbClr val="FFFFFF"/>
                </a:solidFill>
                <a:latin typeface="Calibri" panose="020F0502020204030204" pitchFamily="34" charset="0"/>
              </a:rPr>
              <a:t>U2100 F1/F2/F3</a:t>
            </a:r>
            <a:endParaRPr lang="en-GB" sz="1200" b="1" dirty="0">
              <a:solidFill>
                <a:srgbClr val="FFFFFF"/>
              </a:solidFill>
              <a:latin typeface="Calibri" panose="020F0502020204030204" pitchFamily="34" charset="0"/>
            </a:endParaRPr>
          </a:p>
        </p:txBody>
      </p:sp>
      <p:sp>
        <p:nvSpPr>
          <p:cNvPr id="36" name="Flowchart: Delay 35">
            <a:extLst>
              <a:ext uri="{FF2B5EF4-FFF2-40B4-BE49-F238E27FC236}">
                <a16:creationId xmlns:a16="http://schemas.microsoft.com/office/drawing/2014/main" id="{630B7C4B-231B-4577-9BC3-EBBFA1426459}"/>
              </a:ext>
            </a:extLst>
          </p:cNvPr>
          <p:cNvSpPr/>
          <p:nvPr/>
        </p:nvSpPr>
        <p:spPr>
          <a:xfrm>
            <a:off x="0" y="2813470"/>
            <a:ext cx="1602377" cy="411504"/>
          </a:xfrm>
          <a:prstGeom prst="flowChartDelay">
            <a:avLst/>
          </a:prstGeom>
          <a:solidFill>
            <a:srgbClr val="00B050">
              <a:alpha val="51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b="1" dirty="0">
                <a:solidFill>
                  <a:srgbClr val="FFFFFF"/>
                </a:solidFill>
                <a:latin typeface="Calibri" panose="020F0502020204030204" pitchFamily="34" charset="0"/>
              </a:rPr>
              <a:t>U2100 F1/F2/F3</a:t>
            </a:r>
            <a:endParaRPr lang="en-GB" sz="1400" b="1" dirty="0">
              <a:solidFill>
                <a:srgbClr val="FFFFFF"/>
              </a:solidFill>
              <a:latin typeface="Calibri" panose="020F0502020204030204" pitchFamily="34" charset="0"/>
            </a:endParaRPr>
          </a:p>
        </p:txBody>
      </p:sp>
      <p:sp>
        <p:nvSpPr>
          <p:cNvPr id="25" name="TextBox 24">
            <a:extLst>
              <a:ext uri="{FF2B5EF4-FFF2-40B4-BE49-F238E27FC236}">
                <a16:creationId xmlns:a16="http://schemas.microsoft.com/office/drawing/2014/main" id="{1542EB22-2AEB-4567-8649-F1B4D8C68A44}"/>
              </a:ext>
            </a:extLst>
          </p:cNvPr>
          <p:cNvSpPr txBox="1"/>
          <p:nvPr/>
        </p:nvSpPr>
        <p:spPr>
          <a:xfrm>
            <a:off x="5554172" y="3389010"/>
            <a:ext cx="2922967" cy="938719"/>
          </a:xfrm>
          <a:prstGeom prst="rect">
            <a:avLst/>
          </a:prstGeom>
          <a:noFill/>
        </p:spPr>
        <p:txBody>
          <a:bodyPr wrap="square" rtlCol="0">
            <a:spAutoFit/>
          </a:bodyPr>
          <a:lstStyle/>
          <a:p>
            <a:r>
              <a:rPr lang="en-GB" sz="1100" b="1" dirty="0">
                <a:latin typeface="Calibri" panose="020F0502020204030204" pitchFamily="34" charset="0"/>
              </a:rPr>
              <a:t>SRVCC Threshold ( L2100, L900)</a:t>
            </a:r>
          </a:p>
          <a:p>
            <a:r>
              <a:rPr lang="en-GB" sz="1100" dirty="0">
                <a:latin typeface="Calibri" panose="020F0502020204030204" pitchFamily="34" charset="0"/>
              </a:rPr>
              <a:t>b2Threshold1UtraQci1 = 25 = -106 dBm b2Threshold2UtraEcnoQci1 = 24 = -12 dB b2Threshold2UtraRscpQci1 = 10 = -100 dBm b2TimeToTriggerUtraMeas = 9 = 480 </a:t>
            </a:r>
            <a:r>
              <a:rPr lang="en-GB" sz="1100" dirty="0" err="1">
                <a:latin typeface="Calibri" panose="020F0502020204030204" pitchFamily="34" charset="0"/>
              </a:rPr>
              <a:t>ms</a:t>
            </a:r>
            <a:endParaRPr lang="en-GB" sz="1100" dirty="0">
              <a:latin typeface="Calibri" panose="020F0502020204030204" pitchFamily="34" charset="0"/>
            </a:endParaRPr>
          </a:p>
        </p:txBody>
      </p:sp>
      <p:sp>
        <p:nvSpPr>
          <p:cNvPr id="3" name="TextBox 2">
            <a:extLst>
              <a:ext uri="{FF2B5EF4-FFF2-40B4-BE49-F238E27FC236}">
                <a16:creationId xmlns:a16="http://schemas.microsoft.com/office/drawing/2014/main" id="{4B3D34D0-2CF3-4FFB-B281-7B3EB9ACBBA8}"/>
              </a:ext>
            </a:extLst>
          </p:cNvPr>
          <p:cNvSpPr txBox="1"/>
          <p:nvPr/>
        </p:nvSpPr>
        <p:spPr>
          <a:xfrm>
            <a:off x="86802" y="4262240"/>
            <a:ext cx="4971554" cy="307777"/>
          </a:xfrm>
          <a:prstGeom prst="rect">
            <a:avLst/>
          </a:prstGeom>
          <a:noFill/>
        </p:spPr>
        <p:txBody>
          <a:bodyPr wrap="none" rtlCol="0">
            <a:spAutoFit/>
          </a:bodyPr>
          <a:lstStyle/>
          <a:p>
            <a:r>
              <a:rPr lang="en-US" sz="1400" dirty="0">
                <a:latin typeface="Calibri" panose="020F0502020204030204" pitchFamily="34" charset="0"/>
              </a:rPr>
              <a:t>L900 &amp; L2100 set to early trigger due to throughput performance </a:t>
            </a:r>
            <a:endParaRPr lang="en-GB" sz="1400" dirty="0">
              <a:latin typeface="Calibri" panose="020F0502020204030204" pitchFamily="34" charset="0"/>
            </a:endParaRPr>
          </a:p>
        </p:txBody>
      </p:sp>
    </p:spTree>
    <p:extLst>
      <p:ext uri="{BB962C8B-B14F-4D97-AF65-F5344CB8AC3E}">
        <p14:creationId xmlns:p14="http://schemas.microsoft.com/office/powerpoint/2010/main" val="2580478913"/>
      </p:ext>
    </p:extLst>
  </p:cSld>
  <p:clrMapOvr>
    <a:masterClrMapping/>
  </p:clrMapOvr>
  <p:transition spd="slow"/>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Rectangle 2"/>
          <p:cNvSpPr>
            <a:spLocks noGrp="1" noChangeArrowheads="1"/>
          </p:cNvSpPr>
          <p:nvPr>
            <p:ph type="title"/>
          </p:nvPr>
        </p:nvSpPr>
        <p:spPr>
          <a:xfrm>
            <a:off x="417513" y="61063"/>
            <a:ext cx="8229600" cy="448733"/>
          </a:xfrm>
        </p:spPr>
        <p:txBody>
          <a:bodyPr/>
          <a:lstStyle/>
          <a:p>
            <a:r>
              <a:rPr lang="en-US" dirty="0" err="1"/>
              <a:t>VoLTE</a:t>
            </a:r>
            <a:r>
              <a:rPr lang="en-US" dirty="0"/>
              <a:t> Layering ( OPTIONAL)</a:t>
            </a:r>
            <a:br>
              <a:rPr lang="de-DE" dirty="0"/>
            </a:br>
            <a:endParaRPr lang="de-DE" dirty="0">
              <a:solidFill>
                <a:srgbClr val="7030A0"/>
              </a:solidFill>
            </a:endParaRPr>
          </a:p>
        </p:txBody>
      </p:sp>
      <p:sp>
        <p:nvSpPr>
          <p:cNvPr id="18" name="Oval 17"/>
          <p:cNvSpPr/>
          <p:nvPr/>
        </p:nvSpPr>
        <p:spPr>
          <a:xfrm>
            <a:off x="533986" y="844157"/>
            <a:ext cx="2364544" cy="306048"/>
          </a:xfrm>
          <a:prstGeom prst="ellipse">
            <a:avLst/>
          </a:prstGeom>
          <a:solidFill>
            <a:srgbClr val="FFC000">
              <a:alpha val="51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200" b="1" dirty="0">
                <a:solidFill>
                  <a:srgbClr val="FFFFFF"/>
                </a:solidFill>
                <a:latin typeface="Calibri" panose="020F0502020204030204" pitchFamily="34" charset="0"/>
              </a:rPr>
              <a:t>L2300_20 (7)</a:t>
            </a:r>
            <a:endParaRPr lang="en-GB" sz="1200" b="1" dirty="0">
              <a:solidFill>
                <a:srgbClr val="FFFFFF"/>
              </a:solidFill>
              <a:latin typeface="Calibri" panose="020F0502020204030204" pitchFamily="34" charset="0"/>
            </a:endParaRPr>
          </a:p>
        </p:txBody>
      </p:sp>
      <p:sp>
        <p:nvSpPr>
          <p:cNvPr id="41" name="Oval 40"/>
          <p:cNvSpPr/>
          <p:nvPr/>
        </p:nvSpPr>
        <p:spPr>
          <a:xfrm>
            <a:off x="562102" y="1424674"/>
            <a:ext cx="2342855" cy="306048"/>
          </a:xfrm>
          <a:prstGeom prst="ellipse">
            <a:avLst/>
          </a:prstGeom>
          <a:solidFill>
            <a:srgbClr val="FFC000">
              <a:alpha val="51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200" b="1" dirty="0">
                <a:solidFill>
                  <a:srgbClr val="FFFFFF"/>
                </a:solidFill>
                <a:latin typeface="Calibri" panose="020F0502020204030204" pitchFamily="34" charset="0"/>
              </a:rPr>
              <a:t>L2300_10 (5)</a:t>
            </a:r>
            <a:endParaRPr lang="en-GB" sz="1200" b="1" dirty="0">
              <a:solidFill>
                <a:srgbClr val="FFFFFF"/>
              </a:solidFill>
              <a:latin typeface="Calibri" panose="020F0502020204030204" pitchFamily="34" charset="0"/>
            </a:endParaRPr>
          </a:p>
        </p:txBody>
      </p:sp>
      <p:sp>
        <p:nvSpPr>
          <p:cNvPr id="14" name="Oval 13"/>
          <p:cNvSpPr/>
          <p:nvPr/>
        </p:nvSpPr>
        <p:spPr>
          <a:xfrm>
            <a:off x="519449" y="2015575"/>
            <a:ext cx="3403804" cy="306048"/>
          </a:xfrm>
          <a:prstGeom prst="ellipse">
            <a:avLst/>
          </a:prstGeom>
          <a:solidFill>
            <a:srgbClr val="002060">
              <a:alpha val="51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b="1">
                <a:solidFill>
                  <a:srgbClr val="FFFFFF"/>
                </a:solidFill>
                <a:latin typeface="Calibri" panose="020F0502020204030204" pitchFamily="34" charset="0"/>
              </a:rPr>
              <a:t>L1800_15 </a:t>
            </a:r>
            <a:r>
              <a:rPr lang="en-US" sz="1400" b="1" dirty="0">
                <a:solidFill>
                  <a:srgbClr val="FFFFFF"/>
                </a:solidFill>
                <a:latin typeface="Calibri" panose="020F0502020204030204" pitchFamily="34" charset="0"/>
              </a:rPr>
              <a:t>(6)</a:t>
            </a:r>
            <a:endParaRPr lang="en-GB" sz="1400" b="1" dirty="0">
              <a:solidFill>
                <a:srgbClr val="FFFFFF"/>
              </a:solidFill>
              <a:latin typeface="Calibri" panose="020F0502020204030204" pitchFamily="34" charset="0"/>
            </a:endParaRPr>
          </a:p>
        </p:txBody>
      </p:sp>
      <p:sp>
        <p:nvSpPr>
          <p:cNvPr id="17" name="Oval 16">
            <a:extLst>
              <a:ext uri="{FF2B5EF4-FFF2-40B4-BE49-F238E27FC236}">
                <a16:creationId xmlns:a16="http://schemas.microsoft.com/office/drawing/2014/main" id="{1E5F49E0-9A62-4D7D-ABB7-EA2DB551CC0B}"/>
              </a:ext>
            </a:extLst>
          </p:cNvPr>
          <p:cNvSpPr/>
          <p:nvPr/>
        </p:nvSpPr>
        <p:spPr>
          <a:xfrm>
            <a:off x="533986" y="2631072"/>
            <a:ext cx="3954489" cy="306048"/>
          </a:xfrm>
          <a:prstGeom prst="ellipse">
            <a:avLst/>
          </a:prstGeom>
          <a:solidFill>
            <a:schemeClr val="accent3">
              <a:lumMod val="60000"/>
              <a:lumOff val="40000"/>
              <a:alpha val="51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200" b="1" dirty="0">
                <a:solidFill>
                  <a:srgbClr val="FFFFFF"/>
                </a:solidFill>
                <a:latin typeface="Calibri" panose="020F0502020204030204" pitchFamily="34" charset="0"/>
              </a:rPr>
              <a:t>L2100_5 (4)</a:t>
            </a:r>
            <a:endParaRPr lang="en-GB" sz="1200" b="1" dirty="0">
              <a:solidFill>
                <a:srgbClr val="FFFFFF"/>
              </a:solidFill>
              <a:latin typeface="Calibri" panose="020F0502020204030204" pitchFamily="34" charset="0"/>
            </a:endParaRPr>
          </a:p>
        </p:txBody>
      </p:sp>
      <p:sp>
        <p:nvSpPr>
          <p:cNvPr id="19" name="Oval 18">
            <a:extLst>
              <a:ext uri="{FF2B5EF4-FFF2-40B4-BE49-F238E27FC236}">
                <a16:creationId xmlns:a16="http://schemas.microsoft.com/office/drawing/2014/main" id="{BB8D6A92-7990-4F71-9D0B-C567E49E4383}"/>
              </a:ext>
            </a:extLst>
          </p:cNvPr>
          <p:cNvSpPr/>
          <p:nvPr/>
        </p:nvSpPr>
        <p:spPr>
          <a:xfrm>
            <a:off x="562102" y="3293843"/>
            <a:ext cx="4817445" cy="428625"/>
          </a:xfrm>
          <a:prstGeom prst="ellipse">
            <a:avLst/>
          </a:prstGeom>
          <a:solidFill>
            <a:srgbClr val="00B050">
              <a:alpha val="51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200" b="1" dirty="0">
                <a:solidFill>
                  <a:srgbClr val="FFFFFF"/>
                </a:solidFill>
                <a:latin typeface="Calibri" panose="020F0502020204030204" pitchFamily="34" charset="0"/>
              </a:rPr>
              <a:t>L900_5 (3)</a:t>
            </a:r>
            <a:endParaRPr lang="en-GB" sz="1200" b="1" dirty="0">
              <a:solidFill>
                <a:srgbClr val="FFFFFF"/>
              </a:solidFill>
              <a:latin typeface="Calibri" panose="020F0502020204030204" pitchFamily="34" charset="0"/>
            </a:endParaRPr>
          </a:p>
        </p:txBody>
      </p:sp>
      <p:sp>
        <p:nvSpPr>
          <p:cNvPr id="3" name="TextBox 2">
            <a:extLst>
              <a:ext uri="{FF2B5EF4-FFF2-40B4-BE49-F238E27FC236}">
                <a16:creationId xmlns:a16="http://schemas.microsoft.com/office/drawing/2014/main" id="{DA0AB9F4-D8F0-410E-AFFE-3EFBB6D0CCA1}"/>
              </a:ext>
            </a:extLst>
          </p:cNvPr>
          <p:cNvSpPr txBox="1"/>
          <p:nvPr/>
        </p:nvSpPr>
        <p:spPr>
          <a:xfrm>
            <a:off x="4012835" y="285429"/>
            <a:ext cx="4844979" cy="1815882"/>
          </a:xfrm>
          <a:prstGeom prst="rect">
            <a:avLst/>
          </a:prstGeom>
          <a:noFill/>
        </p:spPr>
        <p:txBody>
          <a:bodyPr wrap="square" rtlCol="0">
            <a:spAutoFit/>
          </a:bodyPr>
          <a:lstStyle/>
          <a:p>
            <a:pPr marL="285750" indent="-285750">
              <a:buFont typeface="Arial" panose="020B0604020202020204" pitchFamily="34" charset="0"/>
              <a:buChar char="•"/>
            </a:pPr>
            <a:r>
              <a:rPr lang="en-US" sz="1400" dirty="0" err="1">
                <a:latin typeface="Calibri" panose="020F0502020204030204" pitchFamily="34" charset="0"/>
              </a:rPr>
              <a:t>VoLTE</a:t>
            </a:r>
            <a:r>
              <a:rPr lang="en-US" sz="1400" dirty="0">
                <a:latin typeface="Calibri" panose="020F0502020204030204" pitchFamily="34" charset="0"/>
              </a:rPr>
              <a:t> layering  is LTE1127 Service based mobility trigger to specify </a:t>
            </a:r>
            <a:r>
              <a:rPr lang="en-US" sz="1400" dirty="0" err="1">
                <a:latin typeface="Calibri" panose="020F0502020204030204" pitchFamily="34" charset="0"/>
              </a:rPr>
              <a:t>VoLTE</a:t>
            </a:r>
            <a:r>
              <a:rPr lang="en-US" sz="1400" dirty="0">
                <a:latin typeface="Calibri" panose="020F0502020204030204" pitchFamily="34" charset="0"/>
              </a:rPr>
              <a:t> Layers</a:t>
            </a:r>
          </a:p>
          <a:p>
            <a:pPr marL="285750" indent="-285750">
              <a:buFont typeface="Arial" panose="020B0604020202020204" pitchFamily="34" charset="0"/>
              <a:buChar char="•"/>
            </a:pPr>
            <a:r>
              <a:rPr lang="en-US" sz="1400" dirty="0">
                <a:latin typeface="Calibri" panose="020F0502020204030204" pitchFamily="34" charset="0"/>
              </a:rPr>
              <a:t>The objective of this scenario is to maintain Non GBR user throughput when </a:t>
            </a:r>
            <a:r>
              <a:rPr lang="en-US" sz="1400" dirty="0" err="1">
                <a:latin typeface="Calibri" panose="020F0502020204030204" pitchFamily="34" charset="0"/>
              </a:rPr>
              <a:t>VoLTE</a:t>
            </a:r>
            <a:r>
              <a:rPr lang="en-US" sz="1400" dirty="0">
                <a:latin typeface="Calibri" panose="020F0502020204030204" pitchFamily="34" charset="0"/>
              </a:rPr>
              <a:t> is introduced to existing networks</a:t>
            </a:r>
          </a:p>
          <a:p>
            <a:pPr marL="285750" indent="-285750">
              <a:buFont typeface="Arial" panose="020B0604020202020204" pitchFamily="34" charset="0"/>
              <a:buChar char="•"/>
            </a:pPr>
            <a:r>
              <a:rPr lang="en-US" sz="1400" dirty="0">
                <a:latin typeface="Calibri" panose="020F0502020204030204" pitchFamily="34" charset="0"/>
              </a:rPr>
              <a:t>High number of VoIP UEs in the cell degrades total cell throughput and limits throughput  for other services due to lower priority resources for non-GBR  traffic  are limited</a:t>
            </a:r>
          </a:p>
          <a:p>
            <a:pPr marL="285750" indent="-285750">
              <a:buFont typeface="Arial" panose="020B0604020202020204" pitchFamily="34" charset="0"/>
              <a:buChar char="•"/>
            </a:pPr>
            <a:endParaRPr lang="en-GB" sz="1400" dirty="0">
              <a:latin typeface="Calibri" panose="020F0502020204030204" pitchFamily="34" charset="0"/>
            </a:endParaRPr>
          </a:p>
        </p:txBody>
      </p:sp>
      <p:sp>
        <p:nvSpPr>
          <p:cNvPr id="8" name="TextBox 7">
            <a:extLst>
              <a:ext uri="{FF2B5EF4-FFF2-40B4-BE49-F238E27FC236}">
                <a16:creationId xmlns:a16="http://schemas.microsoft.com/office/drawing/2014/main" id="{63E1AFC7-BD28-44D3-AFD0-AE0FCA81FAC8}"/>
              </a:ext>
            </a:extLst>
          </p:cNvPr>
          <p:cNvSpPr txBox="1"/>
          <p:nvPr/>
        </p:nvSpPr>
        <p:spPr>
          <a:xfrm>
            <a:off x="3541725" y="3369655"/>
            <a:ext cx="635559" cy="276999"/>
          </a:xfrm>
          <a:prstGeom prst="rect">
            <a:avLst/>
          </a:prstGeom>
          <a:noFill/>
        </p:spPr>
        <p:txBody>
          <a:bodyPr wrap="none" rtlCol="0">
            <a:spAutoFit/>
          </a:bodyPr>
          <a:lstStyle/>
          <a:p>
            <a:r>
              <a:rPr lang="en-US" sz="1200" dirty="0">
                <a:solidFill>
                  <a:srgbClr val="C00000"/>
                </a:solidFill>
                <a:latin typeface="Calibri" panose="020F0502020204030204" pitchFamily="34" charset="0"/>
              </a:rPr>
              <a:t>1</a:t>
            </a:r>
            <a:r>
              <a:rPr lang="en-US" sz="1200" baseline="30000" dirty="0">
                <a:solidFill>
                  <a:srgbClr val="C00000"/>
                </a:solidFill>
                <a:latin typeface="Calibri" panose="020F0502020204030204" pitchFamily="34" charset="0"/>
              </a:rPr>
              <a:t>st</a:t>
            </a:r>
            <a:r>
              <a:rPr lang="en-US" sz="1200" dirty="0">
                <a:solidFill>
                  <a:srgbClr val="C00000"/>
                </a:solidFill>
                <a:latin typeface="Calibri" panose="020F0502020204030204" pitchFamily="34" charset="0"/>
              </a:rPr>
              <a:t> GBR</a:t>
            </a:r>
            <a:endParaRPr lang="en-GB" sz="1200" dirty="0">
              <a:solidFill>
                <a:srgbClr val="C00000"/>
              </a:solidFill>
              <a:latin typeface="Calibri" panose="020F0502020204030204" pitchFamily="34" charset="0"/>
            </a:endParaRPr>
          </a:p>
        </p:txBody>
      </p:sp>
      <p:sp>
        <p:nvSpPr>
          <p:cNvPr id="21" name="TextBox 20">
            <a:extLst>
              <a:ext uri="{FF2B5EF4-FFF2-40B4-BE49-F238E27FC236}">
                <a16:creationId xmlns:a16="http://schemas.microsoft.com/office/drawing/2014/main" id="{16D67964-B619-4404-A6A6-F7A974046EF0}"/>
              </a:ext>
            </a:extLst>
          </p:cNvPr>
          <p:cNvSpPr txBox="1"/>
          <p:nvPr/>
        </p:nvSpPr>
        <p:spPr>
          <a:xfrm>
            <a:off x="3467059" y="2640037"/>
            <a:ext cx="671979" cy="276999"/>
          </a:xfrm>
          <a:prstGeom prst="rect">
            <a:avLst/>
          </a:prstGeom>
          <a:noFill/>
        </p:spPr>
        <p:txBody>
          <a:bodyPr wrap="none" rtlCol="0">
            <a:spAutoFit/>
          </a:bodyPr>
          <a:lstStyle/>
          <a:p>
            <a:r>
              <a:rPr lang="en-US" sz="1200" dirty="0">
                <a:solidFill>
                  <a:srgbClr val="C00000"/>
                </a:solidFill>
                <a:latin typeface="Calibri" panose="020F0502020204030204" pitchFamily="34" charset="0"/>
              </a:rPr>
              <a:t>2</a:t>
            </a:r>
            <a:r>
              <a:rPr lang="en-US" sz="1200" baseline="30000" dirty="0">
                <a:solidFill>
                  <a:srgbClr val="C00000"/>
                </a:solidFill>
                <a:latin typeface="Calibri" panose="020F0502020204030204" pitchFamily="34" charset="0"/>
              </a:rPr>
              <a:t>nd</a:t>
            </a:r>
            <a:r>
              <a:rPr lang="en-US" sz="1200" dirty="0">
                <a:solidFill>
                  <a:srgbClr val="C00000"/>
                </a:solidFill>
                <a:latin typeface="Calibri" panose="020F0502020204030204" pitchFamily="34" charset="0"/>
              </a:rPr>
              <a:t> GBR</a:t>
            </a:r>
            <a:endParaRPr lang="en-GB" sz="1200" dirty="0">
              <a:solidFill>
                <a:srgbClr val="C00000"/>
              </a:solidFill>
              <a:latin typeface="Calibri" panose="020F0502020204030204" pitchFamily="34" charset="0"/>
            </a:endParaRPr>
          </a:p>
        </p:txBody>
      </p:sp>
      <p:sp>
        <p:nvSpPr>
          <p:cNvPr id="31" name="TextBox 30">
            <a:extLst>
              <a:ext uri="{FF2B5EF4-FFF2-40B4-BE49-F238E27FC236}">
                <a16:creationId xmlns:a16="http://schemas.microsoft.com/office/drawing/2014/main" id="{943E7B32-CC67-4632-B124-4C5EAE78D001}"/>
              </a:ext>
            </a:extLst>
          </p:cNvPr>
          <p:cNvSpPr txBox="1"/>
          <p:nvPr/>
        </p:nvSpPr>
        <p:spPr>
          <a:xfrm>
            <a:off x="619890" y="1446343"/>
            <a:ext cx="745717" cy="276999"/>
          </a:xfrm>
          <a:prstGeom prst="rect">
            <a:avLst/>
          </a:prstGeom>
          <a:noFill/>
        </p:spPr>
        <p:txBody>
          <a:bodyPr wrap="none" rtlCol="0">
            <a:spAutoFit/>
          </a:bodyPr>
          <a:lstStyle/>
          <a:p>
            <a:r>
              <a:rPr lang="en-US" sz="1200" dirty="0">
                <a:solidFill>
                  <a:srgbClr val="C00000"/>
                </a:solidFill>
                <a:latin typeface="Calibri" panose="020F0502020204030204" pitchFamily="34" charset="0"/>
              </a:rPr>
              <a:t>Non GBR</a:t>
            </a:r>
            <a:endParaRPr lang="en-GB" sz="1200" dirty="0">
              <a:solidFill>
                <a:srgbClr val="C00000"/>
              </a:solidFill>
              <a:latin typeface="Calibri" panose="020F0502020204030204" pitchFamily="34" charset="0"/>
            </a:endParaRPr>
          </a:p>
        </p:txBody>
      </p:sp>
      <p:sp>
        <p:nvSpPr>
          <p:cNvPr id="32" name="TextBox 31">
            <a:extLst>
              <a:ext uri="{FF2B5EF4-FFF2-40B4-BE49-F238E27FC236}">
                <a16:creationId xmlns:a16="http://schemas.microsoft.com/office/drawing/2014/main" id="{073C9CEE-6B6D-492B-A86A-AFD3D71F2A52}"/>
              </a:ext>
            </a:extLst>
          </p:cNvPr>
          <p:cNvSpPr txBox="1"/>
          <p:nvPr/>
        </p:nvSpPr>
        <p:spPr>
          <a:xfrm>
            <a:off x="619891" y="871420"/>
            <a:ext cx="745717" cy="276999"/>
          </a:xfrm>
          <a:prstGeom prst="rect">
            <a:avLst/>
          </a:prstGeom>
          <a:noFill/>
        </p:spPr>
        <p:txBody>
          <a:bodyPr wrap="none" rtlCol="0">
            <a:spAutoFit/>
          </a:bodyPr>
          <a:lstStyle/>
          <a:p>
            <a:r>
              <a:rPr lang="en-US" sz="1200" dirty="0">
                <a:solidFill>
                  <a:srgbClr val="C00000"/>
                </a:solidFill>
                <a:latin typeface="Calibri" panose="020F0502020204030204" pitchFamily="34" charset="0"/>
              </a:rPr>
              <a:t>Non GBR</a:t>
            </a:r>
            <a:endParaRPr lang="en-GB" sz="1200" dirty="0">
              <a:solidFill>
                <a:srgbClr val="C00000"/>
              </a:solidFill>
              <a:latin typeface="Calibri" panose="020F0502020204030204" pitchFamily="34" charset="0"/>
            </a:endParaRPr>
          </a:p>
        </p:txBody>
      </p:sp>
      <p:sp>
        <p:nvSpPr>
          <p:cNvPr id="33" name="TextBox 32">
            <a:extLst>
              <a:ext uri="{FF2B5EF4-FFF2-40B4-BE49-F238E27FC236}">
                <a16:creationId xmlns:a16="http://schemas.microsoft.com/office/drawing/2014/main" id="{C083A8DC-3BAC-4771-8C60-DF11B84A1112}"/>
              </a:ext>
            </a:extLst>
          </p:cNvPr>
          <p:cNvSpPr txBox="1"/>
          <p:nvPr/>
        </p:nvSpPr>
        <p:spPr>
          <a:xfrm>
            <a:off x="682643" y="2030879"/>
            <a:ext cx="745717" cy="276999"/>
          </a:xfrm>
          <a:prstGeom prst="rect">
            <a:avLst/>
          </a:prstGeom>
          <a:noFill/>
        </p:spPr>
        <p:txBody>
          <a:bodyPr wrap="none" rtlCol="0">
            <a:spAutoFit/>
          </a:bodyPr>
          <a:lstStyle/>
          <a:p>
            <a:r>
              <a:rPr lang="en-US" sz="1200" dirty="0">
                <a:solidFill>
                  <a:srgbClr val="C00000"/>
                </a:solidFill>
                <a:latin typeface="Calibri" panose="020F0502020204030204" pitchFamily="34" charset="0"/>
              </a:rPr>
              <a:t>Non GBR</a:t>
            </a:r>
            <a:endParaRPr lang="en-GB" sz="1200" dirty="0">
              <a:solidFill>
                <a:srgbClr val="C00000"/>
              </a:solidFill>
              <a:latin typeface="Calibri" panose="020F0502020204030204" pitchFamily="34" charset="0"/>
            </a:endParaRPr>
          </a:p>
        </p:txBody>
      </p:sp>
      <p:sp>
        <p:nvSpPr>
          <p:cNvPr id="34" name="TextBox 33">
            <a:extLst>
              <a:ext uri="{FF2B5EF4-FFF2-40B4-BE49-F238E27FC236}">
                <a16:creationId xmlns:a16="http://schemas.microsoft.com/office/drawing/2014/main" id="{500C5166-B3AF-40CD-9FCD-882BF7AE9EC3}"/>
              </a:ext>
            </a:extLst>
          </p:cNvPr>
          <p:cNvSpPr txBox="1"/>
          <p:nvPr/>
        </p:nvSpPr>
        <p:spPr>
          <a:xfrm>
            <a:off x="640459" y="2668606"/>
            <a:ext cx="745717" cy="276999"/>
          </a:xfrm>
          <a:prstGeom prst="rect">
            <a:avLst/>
          </a:prstGeom>
          <a:noFill/>
        </p:spPr>
        <p:txBody>
          <a:bodyPr wrap="none" rtlCol="0">
            <a:spAutoFit/>
          </a:bodyPr>
          <a:lstStyle/>
          <a:p>
            <a:r>
              <a:rPr lang="en-US" sz="1200" dirty="0">
                <a:solidFill>
                  <a:srgbClr val="C00000"/>
                </a:solidFill>
                <a:latin typeface="Calibri" panose="020F0502020204030204" pitchFamily="34" charset="0"/>
              </a:rPr>
              <a:t>Non GBR</a:t>
            </a:r>
            <a:endParaRPr lang="en-GB" sz="1200" dirty="0">
              <a:solidFill>
                <a:srgbClr val="C00000"/>
              </a:solidFill>
              <a:latin typeface="Calibri" panose="020F0502020204030204" pitchFamily="34" charset="0"/>
            </a:endParaRPr>
          </a:p>
        </p:txBody>
      </p:sp>
      <p:sp>
        <p:nvSpPr>
          <p:cNvPr id="35" name="TextBox 34">
            <a:extLst>
              <a:ext uri="{FF2B5EF4-FFF2-40B4-BE49-F238E27FC236}">
                <a16:creationId xmlns:a16="http://schemas.microsoft.com/office/drawing/2014/main" id="{D345CC37-ABA6-490E-9FD9-39BB25584460}"/>
              </a:ext>
            </a:extLst>
          </p:cNvPr>
          <p:cNvSpPr txBox="1"/>
          <p:nvPr/>
        </p:nvSpPr>
        <p:spPr>
          <a:xfrm>
            <a:off x="682642" y="3384495"/>
            <a:ext cx="745717" cy="276999"/>
          </a:xfrm>
          <a:prstGeom prst="rect">
            <a:avLst/>
          </a:prstGeom>
          <a:noFill/>
        </p:spPr>
        <p:txBody>
          <a:bodyPr wrap="none" rtlCol="0">
            <a:spAutoFit/>
          </a:bodyPr>
          <a:lstStyle/>
          <a:p>
            <a:r>
              <a:rPr lang="en-US" sz="1200" dirty="0">
                <a:solidFill>
                  <a:srgbClr val="C00000"/>
                </a:solidFill>
                <a:latin typeface="Calibri" panose="020F0502020204030204" pitchFamily="34" charset="0"/>
              </a:rPr>
              <a:t>Non GBR</a:t>
            </a:r>
            <a:endParaRPr lang="en-GB" sz="1200" dirty="0">
              <a:solidFill>
                <a:srgbClr val="C00000"/>
              </a:solidFill>
              <a:latin typeface="Calibri" panose="020F0502020204030204" pitchFamily="34" charset="0"/>
            </a:endParaRPr>
          </a:p>
        </p:txBody>
      </p:sp>
      <p:sp>
        <p:nvSpPr>
          <p:cNvPr id="16" name="Curved Left Arrow 99">
            <a:extLst>
              <a:ext uri="{FF2B5EF4-FFF2-40B4-BE49-F238E27FC236}">
                <a16:creationId xmlns:a16="http://schemas.microsoft.com/office/drawing/2014/main" id="{5F830BBA-C343-4CA1-A480-088F605C53B0}"/>
              </a:ext>
            </a:extLst>
          </p:cNvPr>
          <p:cNvSpPr/>
          <p:nvPr/>
        </p:nvSpPr>
        <p:spPr>
          <a:xfrm>
            <a:off x="4012835" y="2180699"/>
            <a:ext cx="395147" cy="1342295"/>
          </a:xfrm>
          <a:prstGeom prst="curvedLeftArrow">
            <a:avLst/>
          </a:prstGeom>
          <a:solidFill>
            <a:schemeClr val="bg1">
              <a:lumMod val="6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400">
              <a:solidFill>
                <a:schemeClr val="tx1"/>
              </a:solidFill>
            </a:endParaRPr>
          </a:p>
        </p:txBody>
      </p:sp>
      <p:sp>
        <p:nvSpPr>
          <p:cNvPr id="20" name="Curved Left Arrow 99">
            <a:extLst>
              <a:ext uri="{FF2B5EF4-FFF2-40B4-BE49-F238E27FC236}">
                <a16:creationId xmlns:a16="http://schemas.microsoft.com/office/drawing/2014/main" id="{59DF0578-DF8B-4358-ABD7-381FC18E55A5}"/>
              </a:ext>
            </a:extLst>
          </p:cNvPr>
          <p:cNvSpPr/>
          <p:nvPr/>
        </p:nvSpPr>
        <p:spPr>
          <a:xfrm>
            <a:off x="2991797" y="1311564"/>
            <a:ext cx="549928" cy="2211430"/>
          </a:xfrm>
          <a:prstGeom prst="curvedLeftArrow">
            <a:avLst/>
          </a:prstGeom>
          <a:solidFill>
            <a:schemeClr val="bg1">
              <a:lumMod val="6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400">
              <a:solidFill>
                <a:schemeClr val="tx1"/>
              </a:solidFill>
            </a:endParaRPr>
          </a:p>
        </p:txBody>
      </p:sp>
      <p:sp>
        <p:nvSpPr>
          <p:cNvPr id="22" name="Curved Left Arrow 99">
            <a:extLst>
              <a:ext uri="{FF2B5EF4-FFF2-40B4-BE49-F238E27FC236}">
                <a16:creationId xmlns:a16="http://schemas.microsoft.com/office/drawing/2014/main" id="{2C14652F-1FAB-4130-8AFC-13C9D1F16B05}"/>
              </a:ext>
            </a:extLst>
          </p:cNvPr>
          <p:cNvSpPr/>
          <p:nvPr/>
        </p:nvSpPr>
        <p:spPr>
          <a:xfrm>
            <a:off x="2835293" y="2042201"/>
            <a:ext cx="395147" cy="894920"/>
          </a:xfrm>
          <a:prstGeom prst="curvedLeftArrow">
            <a:avLst/>
          </a:prstGeom>
          <a:solidFill>
            <a:schemeClr val="bg1">
              <a:lumMod val="6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400">
              <a:solidFill>
                <a:schemeClr val="tx1"/>
              </a:solidFill>
            </a:endParaRPr>
          </a:p>
        </p:txBody>
      </p:sp>
      <p:sp>
        <p:nvSpPr>
          <p:cNvPr id="23" name="TextBox 22">
            <a:extLst>
              <a:ext uri="{FF2B5EF4-FFF2-40B4-BE49-F238E27FC236}">
                <a16:creationId xmlns:a16="http://schemas.microsoft.com/office/drawing/2014/main" id="{5708B5D1-9F9C-4F22-A5EC-970E1AB21AE3}"/>
              </a:ext>
            </a:extLst>
          </p:cNvPr>
          <p:cNvSpPr txBox="1"/>
          <p:nvPr/>
        </p:nvSpPr>
        <p:spPr>
          <a:xfrm>
            <a:off x="5147346" y="2307878"/>
            <a:ext cx="3257563" cy="738664"/>
          </a:xfrm>
          <a:prstGeom prst="rect">
            <a:avLst/>
          </a:prstGeom>
          <a:noFill/>
        </p:spPr>
        <p:txBody>
          <a:bodyPr wrap="square" rtlCol="0">
            <a:spAutoFit/>
          </a:bodyPr>
          <a:lstStyle/>
          <a:p>
            <a:r>
              <a:rPr lang="en-GB" sz="1400" dirty="0" err="1">
                <a:latin typeface="Calibri" panose="020F0502020204030204" pitchFamily="34" charset="0"/>
              </a:rPr>
              <a:t>actInterFreqServiceBasedHo</a:t>
            </a:r>
            <a:r>
              <a:rPr lang="en-GB" sz="1400" dirty="0">
                <a:latin typeface="Calibri" panose="020F0502020204030204" pitchFamily="34" charset="0"/>
              </a:rPr>
              <a:t> = 1</a:t>
            </a:r>
          </a:p>
          <a:p>
            <a:r>
              <a:rPr lang="en-GB" sz="1400" dirty="0" err="1">
                <a:latin typeface="Calibri" panose="020F0502020204030204" pitchFamily="34" charset="0"/>
              </a:rPr>
              <a:t>freqLayListServiceBasedHo</a:t>
            </a:r>
            <a:r>
              <a:rPr lang="en-GB" sz="1400" dirty="0">
                <a:latin typeface="Calibri" panose="020F0502020204030204" pitchFamily="34" charset="0"/>
              </a:rPr>
              <a:t> ( create at MOPR &amp; MODPR) = EARFCN L900 &amp; L2100</a:t>
            </a:r>
          </a:p>
        </p:txBody>
      </p:sp>
    </p:spTree>
    <p:extLst>
      <p:ext uri="{BB962C8B-B14F-4D97-AF65-F5344CB8AC3E}">
        <p14:creationId xmlns:p14="http://schemas.microsoft.com/office/powerpoint/2010/main" val="271923295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Rectangle 1"/>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a:ln>
                  <a:noFill/>
                </a:ln>
                <a:solidFill>
                  <a:srgbClr val="1F497D"/>
                </a:solidFill>
                <a:effectLst/>
                <a:latin typeface="Calibri" pitchFamily="34" charset="0"/>
                <a:ea typeface="Calibri" pitchFamily="34" charset="0"/>
                <a:cs typeface="Times New Roman" pitchFamily="18" charset="0"/>
              </a:rPr>
              <a:t> </a:t>
            </a:r>
            <a:endParaRPr kumimoji="0" lang="en-US" sz="1800" b="0" i="0" u="none" strike="noStrike" cap="none" normalizeH="0" baseline="0">
              <a:ln>
                <a:noFill/>
              </a:ln>
              <a:solidFill>
                <a:schemeClr val="tx1"/>
              </a:solidFill>
              <a:effectLst/>
              <a:latin typeface="Arial" pitchFamily="34" charset="0"/>
              <a:cs typeface="Arial" pitchFamily="34" charset="0"/>
            </a:endParaRPr>
          </a:p>
        </p:txBody>
      </p:sp>
      <p:sp>
        <p:nvSpPr>
          <p:cNvPr id="6" name="Title 5"/>
          <p:cNvSpPr>
            <a:spLocks noGrp="1"/>
          </p:cNvSpPr>
          <p:nvPr>
            <p:ph type="title"/>
          </p:nvPr>
        </p:nvSpPr>
        <p:spPr/>
        <p:txBody>
          <a:bodyPr/>
          <a:lstStyle/>
          <a:p>
            <a:r>
              <a:rPr lang="en-US" sz="2400" dirty="0">
                <a:latin typeface="Calibri" panose="020F0502020204030204" pitchFamily="34" charset="0"/>
              </a:rPr>
              <a:t>UTRAN – LTE Layering Guideline (U21/U9 – L18/L21/L9)</a:t>
            </a:r>
          </a:p>
        </p:txBody>
      </p:sp>
      <p:sp>
        <p:nvSpPr>
          <p:cNvPr id="93" name="Rectangle 92"/>
          <p:cNvSpPr/>
          <p:nvPr/>
        </p:nvSpPr>
        <p:spPr>
          <a:xfrm>
            <a:off x="8255817" y="3629048"/>
            <a:ext cx="888532" cy="338554"/>
          </a:xfrm>
          <a:prstGeom prst="rect">
            <a:avLst/>
          </a:prstGeom>
        </p:spPr>
        <p:txBody>
          <a:bodyPr wrap="square">
            <a:spAutoFit/>
          </a:bodyPr>
          <a:lstStyle/>
          <a:p>
            <a:r>
              <a:rPr lang="en-US" sz="800" b="1" dirty="0" err="1">
                <a:solidFill>
                  <a:srgbClr val="008000"/>
                </a:solidFill>
                <a:latin typeface="Calibri" panose="020F0502020204030204" pitchFamily="34" charset="0"/>
              </a:rPr>
              <a:t>EcNo</a:t>
            </a:r>
            <a:r>
              <a:rPr lang="en-US" sz="800" b="1" dirty="0">
                <a:solidFill>
                  <a:srgbClr val="008000"/>
                </a:solidFill>
                <a:latin typeface="Calibri" panose="020F0502020204030204" pitchFamily="34" charset="0"/>
              </a:rPr>
              <a:t>:  -12 dB</a:t>
            </a:r>
          </a:p>
          <a:p>
            <a:r>
              <a:rPr lang="en-US" sz="800" b="1" dirty="0">
                <a:solidFill>
                  <a:srgbClr val="008000"/>
                </a:solidFill>
                <a:latin typeface="Calibri" panose="020F0502020204030204" pitchFamily="34" charset="0"/>
              </a:rPr>
              <a:t>RSCP: -105 dBm</a:t>
            </a:r>
          </a:p>
        </p:txBody>
      </p:sp>
      <p:grpSp>
        <p:nvGrpSpPr>
          <p:cNvPr id="18455" name="Group 18454"/>
          <p:cNvGrpSpPr/>
          <p:nvPr/>
        </p:nvGrpSpPr>
        <p:grpSpPr>
          <a:xfrm>
            <a:off x="206811" y="750892"/>
            <a:ext cx="8790044" cy="3997121"/>
            <a:chOff x="206811" y="750892"/>
            <a:chExt cx="8790044" cy="3997121"/>
          </a:xfrm>
        </p:grpSpPr>
        <p:sp>
          <p:nvSpPr>
            <p:cNvPr id="51" name="Rectangle 50"/>
            <p:cNvSpPr/>
            <p:nvPr/>
          </p:nvSpPr>
          <p:spPr>
            <a:xfrm>
              <a:off x="206811" y="4032740"/>
              <a:ext cx="8790044" cy="682891"/>
            </a:xfrm>
            <a:prstGeom prst="rect">
              <a:avLst/>
            </a:prstGeom>
            <a:solidFill>
              <a:schemeClr val="tx1">
                <a:lumMod val="20000"/>
                <a:lumOff val="80000"/>
              </a:schemeClr>
            </a:solidFill>
            <a:ln>
              <a:noFill/>
            </a:ln>
            <a:effectLst/>
          </p:spPr>
          <p:style>
            <a:lnRef idx="1">
              <a:schemeClr val="accent1"/>
            </a:lnRef>
            <a:fillRef idx="3">
              <a:schemeClr val="accent1"/>
            </a:fillRef>
            <a:effectRef idx="2">
              <a:schemeClr val="accent1"/>
            </a:effectRef>
            <a:fontRef idx="minor">
              <a:schemeClr val="lt1"/>
            </a:fontRef>
          </p:style>
          <p:txBody>
            <a:bodyPr tIns="90000" bIns="90000" rtlCol="0" anchor="t" anchorCtr="0"/>
            <a:lstStyle/>
            <a:p>
              <a:pPr algn="ctr" fontAlgn="auto">
                <a:spcBef>
                  <a:spcPts val="0"/>
                </a:spcBef>
                <a:spcAft>
                  <a:spcPts val="0"/>
                </a:spcAft>
              </a:pPr>
              <a:endParaRPr lang="en-US" sz="2000" dirty="0">
                <a:solidFill>
                  <a:schemeClr val="accent4"/>
                </a:solidFill>
                <a:latin typeface="Calibri" panose="020F0502020204030204" pitchFamily="34" charset="0"/>
              </a:endParaRPr>
            </a:p>
          </p:txBody>
        </p:sp>
        <p:sp>
          <p:nvSpPr>
            <p:cNvPr id="48" name="Rectangle 47"/>
            <p:cNvSpPr/>
            <p:nvPr/>
          </p:nvSpPr>
          <p:spPr>
            <a:xfrm>
              <a:off x="228333" y="750892"/>
              <a:ext cx="8768522" cy="585302"/>
            </a:xfrm>
            <a:prstGeom prst="rect">
              <a:avLst/>
            </a:prstGeom>
            <a:solidFill>
              <a:srgbClr val="CCFFCC"/>
            </a:solidFill>
            <a:ln>
              <a:noFill/>
            </a:ln>
            <a:effectLst/>
          </p:spPr>
          <p:style>
            <a:lnRef idx="1">
              <a:schemeClr val="accent1"/>
            </a:lnRef>
            <a:fillRef idx="3">
              <a:schemeClr val="accent1"/>
            </a:fillRef>
            <a:effectRef idx="2">
              <a:schemeClr val="accent1"/>
            </a:effectRef>
            <a:fontRef idx="minor">
              <a:schemeClr val="lt1"/>
            </a:fontRef>
          </p:style>
          <p:txBody>
            <a:bodyPr tIns="90000" bIns="90000" rtlCol="0" anchor="t" anchorCtr="0"/>
            <a:lstStyle/>
            <a:p>
              <a:pPr algn="ctr" fontAlgn="auto">
                <a:spcBef>
                  <a:spcPts val="0"/>
                </a:spcBef>
                <a:spcAft>
                  <a:spcPts val="0"/>
                </a:spcAft>
              </a:pPr>
              <a:endParaRPr lang="en-US" sz="2000" dirty="0">
                <a:solidFill>
                  <a:schemeClr val="accent4"/>
                </a:solidFill>
                <a:latin typeface="Calibri" panose="020F0502020204030204" pitchFamily="34" charset="0"/>
              </a:endParaRPr>
            </a:p>
          </p:txBody>
        </p:sp>
        <p:sp>
          <p:nvSpPr>
            <p:cNvPr id="3" name="Rectangle 2"/>
            <p:cNvSpPr/>
            <p:nvPr/>
          </p:nvSpPr>
          <p:spPr>
            <a:xfrm>
              <a:off x="834395" y="4113892"/>
              <a:ext cx="1794337" cy="176018"/>
            </a:xfrm>
            <a:prstGeom prst="rect">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tIns="90000" bIns="90000" rtlCol="0" anchor="ctr" anchorCtr="0"/>
            <a:lstStyle/>
            <a:p>
              <a:pPr algn="ctr" fontAlgn="auto">
                <a:spcBef>
                  <a:spcPts val="0"/>
                </a:spcBef>
                <a:spcAft>
                  <a:spcPts val="0"/>
                </a:spcAft>
              </a:pPr>
              <a:r>
                <a:rPr lang="en-US" sz="1000" dirty="0">
                  <a:solidFill>
                    <a:schemeClr val="accent4"/>
                  </a:solidFill>
                  <a:latin typeface="Calibri" panose="020F0502020204030204" pitchFamily="34" charset="0"/>
                  <a:cs typeface="Calibri" panose="020F0502020204030204" pitchFamily="34" charset="0"/>
                </a:rPr>
                <a:t>Idle Mode</a:t>
              </a:r>
            </a:p>
          </p:txBody>
        </p:sp>
        <p:sp>
          <p:nvSpPr>
            <p:cNvPr id="42" name="Rectangle 41"/>
            <p:cNvSpPr/>
            <p:nvPr/>
          </p:nvSpPr>
          <p:spPr>
            <a:xfrm>
              <a:off x="2857442" y="4113892"/>
              <a:ext cx="1052398" cy="168165"/>
            </a:xfrm>
            <a:prstGeom prst="rect">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tIns="90000" bIns="90000" rtlCol="0" anchor="ctr" anchorCtr="0"/>
            <a:lstStyle/>
            <a:p>
              <a:pPr algn="ctr" fontAlgn="auto">
                <a:spcBef>
                  <a:spcPts val="0"/>
                </a:spcBef>
                <a:spcAft>
                  <a:spcPts val="0"/>
                </a:spcAft>
              </a:pPr>
              <a:r>
                <a:rPr lang="en-US" sz="900" dirty="0">
                  <a:solidFill>
                    <a:schemeClr val="accent4"/>
                  </a:solidFill>
                  <a:latin typeface="Calibri" panose="020F0502020204030204" pitchFamily="34" charset="0"/>
                  <a:cs typeface="Calibri" panose="020F0502020204030204" pitchFamily="34" charset="0"/>
                </a:rPr>
                <a:t>Cell PCH/URA PCH</a:t>
              </a:r>
            </a:p>
          </p:txBody>
        </p:sp>
        <p:sp>
          <p:nvSpPr>
            <p:cNvPr id="43" name="Rectangle 42"/>
            <p:cNvSpPr/>
            <p:nvPr/>
          </p:nvSpPr>
          <p:spPr>
            <a:xfrm>
              <a:off x="4050187" y="4113892"/>
              <a:ext cx="1074727" cy="168165"/>
            </a:xfrm>
            <a:prstGeom prst="rect">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tIns="90000" bIns="90000" rtlCol="0" anchor="ctr" anchorCtr="0"/>
            <a:lstStyle/>
            <a:p>
              <a:pPr algn="ctr" fontAlgn="auto">
                <a:spcBef>
                  <a:spcPts val="0"/>
                </a:spcBef>
                <a:spcAft>
                  <a:spcPts val="0"/>
                </a:spcAft>
              </a:pPr>
              <a:r>
                <a:rPr lang="en-US" sz="1000" dirty="0">
                  <a:solidFill>
                    <a:schemeClr val="accent4"/>
                  </a:solidFill>
                  <a:latin typeface="Calibri" panose="020F0502020204030204" pitchFamily="34" charset="0"/>
                  <a:cs typeface="Calibri" panose="020F0502020204030204" pitchFamily="34" charset="0"/>
                </a:rPr>
                <a:t>Cell FACH</a:t>
              </a:r>
            </a:p>
          </p:txBody>
        </p:sp>
        <p:sp>
          <p:nvSpPr>
            <p:cNvPr id="44" name="Rectangle 43"/>
            <p:cNvSpPr/>
            <p:nvPr/>
          </p:nvSpPr>
          <p:spPr>
            <a:xfrm>
              <a:off x="5265261" y="4113893"/>
              <a:ext cx="3602512" cy="171882"/>
            </a:xfrm>
            <a:prstGeom prst="rect">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tIns="90000" bIns="90000" rtlCol="0" anchor="ctr" anchorCtr="0"/>
            <a:lstStyle/>
            <a:p>
              <a:pPr algn="ctr" fontAlgn="auto">
                <a:spcBef>
                  <a:spcPts val="0"/>
                </a:spcBef>
                <a:spcAft>
                  <a:spcPts val="0"/>
                </a:spcAft>
              </a:pPr>
              <a:r>
                <a:rPr lang="en-US" sz="1000" dirty="0">
                  <a:solidFill>
                    <a:schemeClr val="accent4"/>
                  </a:solidFill>
                  <a:latin typeface="Calibri" panose="020F0502020204030204" pitchFamily="34" charset="0"/>
                  <a:cs typeface="Calibri" panose="020F0502020204030204" pitchFamily="34" charset="0"/>
                </a:rPr>
                <a:t>Cell DCH</a:t>
              </a:r>
            </a:p>
          </p:txBody>
        </p:sp>
        <p:sp>
          <p:nvSpPr>
            <p:cNvPr id="45" name="Rectangle 44"/>
            <p:cNvSpPr/>
            <p:nvPr/>
          </p:nvSpPr>
          <p:spPr>
            <a:xfrm>
              <a:off x="834397" y="856075"/>
              <a:ext cx="5917637" cy="172127"/>
            </a:xfrm>
            <a:prstGeom prst="rect">
              <a:avLst/>
            </a:prstGeom>
            <a:solidFill>
              <a:srgbClr val="00B050"/>
            </a:solidFill>
            <a:ln>
              <a:noFill/>
            </a:ln>
            <a:effectLst/>
          </p:spPr>
          <p:style>
            <a:lnRef idx="1">
              <a:schemeClr val="accent1"/>
            </a:lnRef>
            <a:fillRef idx="3">
              <a:schemeClr val="accent1"/>
            </a:fillRef>
            <a:effectRef idx="2">
              <a:schemeClr val="accent1"/>
            </a:effectRef>
            <a:fontRef idx="minor">
              <a:schemeClr val="lt1"/>
            </a:fontRef>
          </p:style>
          <p:txBody>
            <a:bodyPr tIns="90000" bIns="90000" rtlCol="0" anchor="ctr" anchorCtr="0"/>
            <a:lstStyle/>
            <a:p>
              <a:pPr algn="ctr" fontAlgn="auto">
                <a:spcBef>
                  <a:spcPts val="0"/>
                </a:spcBef>
                <a:spcAft>
                  <a:spcPts val="0"/>
                </a:spcAft>
              </a:pPr>
              <a:r>
                <a:rPr lang="en-US" sz="1000" dirty="0">
                  <a:solidFill>
                    <a:srgbClr val="000000"/>
                  </a:solidFill>
                  <a:latin typeface="Calibri" panose="020F0502020204030204" pitchFamily="34" charset="0"/>
                  <a:cs typeface="Calibri" panose="020F0502020204030204" pitchFamily="34" charset="0"/>
                </a:rPr>
                <a:t>ECM IDLE </a:t>
              </a:r>
            </a:p>
          </p:txBody>
        </p:sp>
        <p:sp>
          <p:nvSpPr>
            <p:cNvPr id="46" name="Rectangle 45"/>
            <p:cNvSpPr/>
            <p:nvPr/>
          </p:nvSpPr>
          <p:spPr>
            <a:xfrm>
              <a:off x="7112393" y="858603"/>
              <a:ext cx="1755380" cy="166283"/>
            </a:xfrm>
            <a:prstGeom prst="rect">
              <a:avLst/>
            </a:prstGeom>
            <a:solidFill>
              <a:srgbClr val="00B050"/>
            </a:solidFill>
            <a:ln>
              <a:noFill/>
            </a:ln>
            <a:effectLst/>
          </p:spPr>
          <p:style>
            <a:lnRef idx="1">
              <a:schemeClr val="accent1"/>
            </a:lnRef>
            <a:fillRef idx="3">
              <a:schemeClr val="accent1"/>
            </a:fillRef>
            <a:effectRef idx="2">
              <a:schemeClr val="accent1"/>
            </a:effectRef>
            <a:fontRef idx="minor">
              <a:schemeClr val="lt1"/>
            </a:fontRef>
          </p:style>
          <p:txBody>
            <a:bodyPr tIns="90000" bIns="90000" rtlCol="0" anchor="ctr" anchorCtr="0"/>
            <a:lstStyle/>
            <a:p>
              <a:pPr algn="ctr" fontAlgn="auto">
                <a:spcBef>
                  <a:spcPts val="0"/>
                </a:spcBef>
                <a:spcAft>
                  <a:spcPts val="0"/>
                </a:spcAft>
              </a:pPr>
              <a:r>
                <a:rPr lang="en-US" sz="1000" dirty="0">
                  <a:solidFill>
                    <a:srgbClr val="000000"/>
                  </a:solidFill>
                  <a:latin typeface="Calibri" panose="020F0502020204030204" pitchFamily="34" charset="0"/>
                  <a:cs typeface="Calibri" panose="020F0502020204030204" pitchFamily="34" charset="0"/>
                </a:rPr>
                <a:t>ECM CONNECTED</a:t>
              </a:r>
            </a:p>
          </p:txBody>
        </p:sp>
        <p:sp>
          <p:nvSpPr>
            <p:cNvPr id="47" name="TextBox 46"/>
            <p:cNvSpPr txBox="1"/>
            <p:nvPr/>
          </p:nvSpPr>
          <p:spPr>
            <a:xfrm>
              <a:off x="770121" y="998311"/>
              <a:ext cx="1567542" cy="215444"/>
            </a:xfrm>
            <a:prstGeom prst="rect">
              <a:avLst/>
            </a:prstGeom>
            <a:noFill/>
          </p:spPr>
          <p:txBody>
            <a:bodyPr wrap="square" rtlCol="0">
              <a:spAutoFit/>
            </a:bodyPr>
            <a:lstStyle/>
            <a:p>
              <a:r>
                <a:rPr lang="en-US" sz="800" dirty="0" err="1">
                  <a:solidFill>
                    <a:srgbClr val="008000"/>
                  </a:solidFill>
                  <a:latin typeface="Calibri" panose="020F0502020204030204" pitchFamily="34" charset="0"/>
                </a:rPr>
                <a:t>QRxlevMin</a:t>
              </a:r>
              <a:r>
                <a:rPr lang="en-US" sz="800" dirty="0">
                  <a:solidFill>
                    <a:srgbClr val="008000"/>
                  </a:solidFill>
                  <a:latin typeface="Calibri" panose="020F0502020204030204" pitchFamily="34" charset="0"/>
                </a:rPr>
                <a:t> : -124 dBm (-124) </a:t>
              </a:r>
            </a:p>
          </p:txBody>
        </p:sp>
        <p:sp>
          <p:nvSpPr>
            <p:cNvPr id="49" name="TextBox 48"/>
            <p:cNvSpPr txBox="1"/>
            <p:nvPr/>
          </p:nvSpPr>
          <p:spPr>
            <a:xfrm>
              <a:off x="765379" y="4253778"/>
              <a:ext cx="1472733" cy="338554"/>
            </a:xfrm>
            <a:prstGeom prst="rect">
              <a:avLst/>
            </a:prstGeom>
            <a:noFill/>
          </p:spPr>
          <p:txBody>
            <a:bodyPr wrap="square" rtlCol="0">
              <a:spAutoFit/>
            </a:bodyPr>
            <a:lstStyle/>
            <a:p>
              <a:r>
                <a:rPr lang="en-US" sz="800" dirty="0" err="1">
                  <a:latin typeface="Calibri" panose="020F0502020204030204" pitchFamily="34" charset="0"/>
                </a:rPr>
                <a:t>QqualMin</a:t>
              </a:r>
              <a:r>
                <a:rPr lang="en-US" sz="800" dirty="0">
                  <a:latin typeface="Calibri" panose="020F0502020204030204" pitchFamily="34" charset="0"/>
                </a:rPr>
                <a:t> : -18 (-18)</a:t>
              </a:r>
            </a:p>
            <a:p>
              <a:r>
                <a:rPr lang="en-US" sz="800" dirty="0" err="1">
                  <a:latin typeface="Calibri" panose="020F0502020204030204" pitchFamily="34" charset="0"/>
                </a:rPr>
                <a:t>QrxlevMin</a:t>
              </a:r>
              <a:r>
                <a:rPr lang="en-US" sz="800" dirty="0">
                  <a:latin typeface="Calibri" panose="020F0502020204030204" pitchFamily="34" charset="0"/>
                </a:rPr>
                <a:t> : -115 dBm (-58) </a:t>
              </a:r>
            </a:p>
          </p:txBody>
        </p:sp>
        <p:sp>
          <p:nvSpPr>
            <p:cNvPr id="50" name="TextBox 49"/>
            <p:cNvSpPr txBox="1"/>
            <p:nvPr/>
          </p:nvSpPr>
          <p:spPr>
            <a:xfrm flipH="1">
              <a:off x="782814" y="1085369"/>
              <a:ext cx="5011742" cy="230832"/>
            </a:xfrm>
            <a:prstGeom prst="rect">
              <a:avLst/>
            </a:prstGeom>
            <a:noFill/>
          </p:spPr>
          <p:txBody>
            <a:bodyPr wrap="square" rtlCol="0">
              <a:spAutoFit/>
            </a:bodyPr>
            <a:lstStyle/>
            <a:p>
              <a:r>
                <a:rPr lang="en-US" sz="900" dirty="0">
                  <a:solidFill>
                    <a:srgbClr val="008000"/>
                  </a:solidFill>
                  <a:latin typeface="Calibri" panose="020F0502020204030204" pitchFamily="34" charset="0"/>
                  <a:cs typeface="Arial" panose="020B0604020202020204" pitchFamily="34" charset="0"/>
                </a:rPr>
                <a:t>Abs Priority </a:t>
              </a:r>
              <a:r>
                <a:rPr lang="en-US" sz="900" dirty="0">
                  <a:latin typeface="Calibri" panose="020F0502020204030204" pitchFamily="34" charset="0"/>
                  <a:cs typeface="Arial" panose="020B0604020202020204" pitchFamily="34" charset="0"/>
                </a:rPr>
                <a:t>L1800 (6) &gt; L2100 (4) &gt; L900 (3) </a:t>
              </a:r>
              <a:endParaRPr lang="en-US" sz="900" dirty="0">
                <a:solidFill>
                  <a:srgbClr val="008000"/>
                </a:solidFill>
                <a:latin typeface="Calibri" panose="020F0502020204030204" pitchFamily="34" charset="0"/>
                <a:cs typeface="Arial" panose="020B0604020202020204" pitchFamily="34" charset="0"/>
              </a:endParaRPr>
            </a:p>
          </p:txBody>
        </p:sp>
        <p:sp>
          <p:nvSpPr>
            <p:cNvPr id="53" name="TextBox 52"/>
            <p:cNvSpPr txBox="1"/>
            <p:nvPr/>
          </p:nvSpPr>
          <p:spPr>
            <a:xfrm>
              <a:off x="779153" y="4440236"/>
              <a:ext cx="1046868" cy="307777"/>
            </a:xfrm>
            <a:prstGeom prst="rect">
              <a:avLst/>
            </a:prstGeom>
            <a:noFill/>
          </p:spPr>
          <p:txBody>
            <a:bodyPr wrap="square" rtlCol="0">
              <a:spAutoFit/>
            </a:bodyPr>
            <a:lstStyle/>
            <a:p>
              <a:r>
                <a:rPr lang="en-US" sz="800" dirty="0">
                  <a:latin typeface="Calibri" panose="020F0502020204030204" pitchFamily="34" charset="0"/>
                </a:rPr>
                <a:t>Abs Priority </a:t>
              </a:r>
              <a:r>
                <a:rPr lang="en-US" sz="1400" dirty="0">
                  <a:latin typeface="Calibri" panose="020F0502020204030204" pitchFamily="34" charset="0"/>
                </a:rPr>
                <a:t>(2)</a:t>
              </a:r>
            </a:p>
          </p:txBody>
        </p:sp>
        <p:cxnSp>
          <p:nvCxnSpPr>
            <p:cNvPr id="54" name="Straight Arrow Connector 53"/>
            <p:cNvCxnSpPr/>
            <p:nvPr/>
          </p:nvCxnSpPr>
          <p:spPr>
            <a:xfrm flipV="1">
              <a:off x="863620" y="1968211"/>
              <a:ext cx="0" cy="1675721"/>
            </a:xfrm>
            <a:prstGeom prst="straightConnector1">
              <a:avLst/>
            </a:prstGeom>
            <a:ln w="19050" cmpd="sng">
              <a:solidFill>
                <a:schemeClr val="tx1"/>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56" name="Straight Arrow Connector 55"/>
            <p:cNvCxnSpPr/>
            <p:nvPr/>
          </p:nvCxnSpPr>
          <p:spPr>
            <a:xfrm>
              <a:off x="1489616" y="1942083"/>
              <a:ext cx="0" cy="1698679"/>
            </a:xfrm>
            <a:prstGeom prst="straightConnector1">
              <a:avLst/>
            </a:prstGeom>
            <a:ln w="19050" cmpd="sng">
              <a:solidFill>
                <a:srgbClr val="00B050"/>
              </a:solidFill>
              <a:tailEnd type="triangle"/>
            </a:ln>
            <a:effectLst/>
          </p:spPr>
          <p:style>
            <a:lnRef idx="2">
              <a:schemeClr val="accent1"/>
            </a:lnRef>
            <a:fillRef idx="0">
              <a:schemeClr val="accent1"/>
            </a:fillRef>
            <a:effectRef idx="1">
              <a:schemeClr val="accent1"/>
            </a:effectRef>
            <a:fontRef idx="minor">
              <a:schemeClr val="tx1"/>
            </a:fontRef>
          </p:style>
        </p:cxnSp>
        <p:sp>
          <p:nvSpPr>
            <p:cNvPr id="59" name="TextBox 58"/>
            <p:cNvSpPr txBox="1"/>
            <p:nvPr/>
          </p:nvSpPr>
          <p:spPr>
            <a:xfrm>
              <a:off x="413228" y="1692906"/>
              <a:ext cx="632950" cy="338554"/>
            </a:xfrm>
            <a:prstGeom prst="rect">
              <a:avLst/>
            </a:prstGeom>
            <a:noFill/>
          </p:spPr>
          <p:txBody>
            <a:bodyPr wrap="square" rtlCol="0">
              <a:spAutoFit/>
            </a:bodyPr>
            <a:lstStyle/>
            <a:p>
              <a:r>
                <a:rPr lang="en-US" sz="800" b="1" dirty="0">
                  <a:solidFill>
                    <a:srgbClr val="002060"/>
                  </a:solidFill>
                  <a:latin typeface="Calibri" panose="020F0502020204030204" pitchFamily="34" charset="0"/>
                </a:rPr>
                <a:t>RSRP : </a:t>
              </a:r>
            </a:p>
            <a:p>
              <a:r>
                <a:rPr lang="en-US" sz="800" b="1" dirty="0">
                  <a:solidFill>
                    <a:srgbClr val="002060"/>
                  </a:solidFill>
                  <a:latin typeface="Calibri" panose="020F0502020204030204" pitchFamily="34" charset="0"/>
                </a:rPr>
                <a:t>-108 dBm</a:t>
              </a:r>
            </a:p>
          </p:txBody>
        </p:sp>
        <p:sp>
          <p:nvSpPr>
            <p:cNvPr id="62" name="Rectangle 61"/>
            <p:cNvSpPr/>
            <p:nvPr/>
          </p:nvSpPr>
          <p:spPr>
            <a:xfrm rot="16200000">
              <a:off x="-161168" y="2618335"/>
              <a:ext cx="1747477" cy="338554"/>
            </a:xfrm>
            <a:prstGeom prst="rect">
              <a:avLst/>
            </a:prstGeom>
          </p:spPr>
          <p:txBody>
            <a:bodyPr wrap="square">
              <a:spAutoFit/>
            </a:bodyPr>
            <a:lstStyle/>
            <a:p>
              <a:r>
                <a:rPr lang="en-US" sz="800" dirty="0" err="1">
                  <a:latin typeface="Calibri" panose="020F0502020204030204" pitchFamily="34" charset="0"/>
                </a:rPr>
                <a:t>AdjLQrxlevminEUTRA</a:t>
              </a:r>
              <a:r>
                <a:rPr lang="en-US" sz="800" dirty="0">
                  <a:latin typeface="Calibri" panose="020F0502020204030204" pitchFamily="34" charset="0"/>
                </a:rPr>
                <a:t>: -124 dBm (-62)</a:t>
              </a:r>
            </a:p>
            <a:p>
              <a:r>
                <a:rPr lang="en-US" sz="800" dirty="0" err="1">
                  <a:latin typeface="Calibri" panose="020F0502020204030204" pitchFamily="34" charset="0"/>
                </a:rPr>
                <a:t>AdjLThreshigh</a:t>
              </a:r>
              <a:r>
                <a:rPr lang="en-US" sz="800" dirty="0">
                  <a:latin typeface="Calibri" panose="020F0502020204030204" pitchFamily="34" charset="0"/>
                </a:rPr>
                <a:t>: 16 dB (8)</a:t>
              </a:r>
            </a:p>
          </p:txBody>
        </p:sp>
        <p:sp>
          <p:nvSpPr>
            <p:cNvPr id="67" name="TextBox 66"/>
            <p:cNvSpPr txBox="1"/>
            <p:nvPr/>
          </p:nvSpPr>
          <p:spPr>
            <a:xfrm>
              <a:off x="1250692" y="1697713"/>
              <a:ext cx="662691" cy="338554"/>
            </a:xfrm>
            <a:prstGeom prst="rect">
              <a:avLst/>
            </a:prstGeom>
            <a:noFill/>
          </p:spPr>
          <p:txBody>
            <a:bodyPr wrap="square" rtlCol="0">
              <a:spAutoFit/>
            </a:bodyPr>
            <a:lstStyle/>
            <a:p>
              <a:r>
                <a:rPr lang="en-US" sz="800" b="1" dirty="0">
                  <a:solidFill>
                    <a:srgbClr val="008000"/>
                  </a:solidFill>
                  <a:latin typeface="Calibri" panose="020F0502020204030204" pitchFamily="34" charset="0"/>
                </a:rPr>
                <a:t>RSRP : </a:t>
              </a:r>
            </a:p>
            <a:p>
              <a:r>
                <a:rPr lang="en-US" sz="800" b="1" dirty="0">
                  <a:solidFill>
                    <a:srgbClr val="008000"/>
                  </a:solidFill>
                  <a:latin typeface="Calibri" panose="020F0502020204030204" pitchFamily="34" charset="0"/>
                </a:rPr>
                <a:t>-116 dBm</a:t>
              </a:r>
            </a:p>
          </p:txBody>
        </p:sp>
        <p:sp>
          <p:nvSpPr>
            <p:cNvPr id="18435" name="Rectangle 18434"/>
            <p:cNvSpPr/>
            <p:nvPr/>
          </p:nvSpPr>
          <p:spPr>
            <a:xfrm rot="16200000">
              <a:off x="515873" y="2544212"/>
              <a:ext cx="1552028" cy="707886"/>
            </a:xfrm>
            <a:prstGeom prst="rect">
              <a:avLst/>
            </a:prstGeom>
          </p:spPr>
          <p:txBody>
            <a:bodyPr wrap="none">
              <a:spAutoFit/>
            </a:bodyPr>
            <a:lstStyle/>
            <a:p>
              <a:r>
                <a:rPr lang="en-US" sz="800" dirty="0" err="1">
                  <a:solidFill>
                    <a:srgbClr val="008000"/>
                  </a:solidFill>
                  <a:latin typeface="Calibri" panose="020F0502020204030204" pitchFamily="34" charset="0"/>
                </a:rPr>
                <a:t>qrxlevmin</a:t>
              </a:r>
              <a:r>
                <a:rPr lang="en-US" sz="800" dirty="0">
                  <a:solidFill>
                    <a:srgbClr val="008000"/>
                  </a:solidFill>
                  <a:latin typeface="Calibri" panose="020F0502020204030204" pitchFamily="34" charset="0"/>
                </a:rPr>
                <a:t>: -124 dBm (-124)</a:t>
              </a:r>
            </a:p>
            <a:p>
              <a:r>
                <a:rPr lang="en-US" sz="800" dirty="0" err="1">
                  <a:solidFill>
                    <a:srgbClr val="008000"/>
                  </a:solidFill>
                  <a:latin typeface="Calibri" panose="020F0502020204030204" pitchFamily="34" charset="0"/>
                </a:rPr>
                <a:t>threshSrvLow</a:t>
              </a:r>
              <a:r>
                <a:rPr lang="en-US" sz="800" dirty="0">
                  <a:solidFill>
                    <a:srgbClr val="008000"/>
                  </a:solidFill>
                  <a:latin typeface="Calibri" panose="020F0502020204030204" pitchFamily="34" charset="0"/>
                </a:rPr>
                <a:t>: 8 dB (8) </a:t>
              </a:r>
            </a:p>
            <a:p>
              <a:r>
                <a:rPr lang="en-US" sz="800" dirty="0" err="1">
                  <a:solidFill>
                    <a:srgbClr val="008000"/>
                  </a:solidFill>
                  <a:latin typeface="Calibri" panose="020F0502020204030204" pitchFamily="34" charset="0"/>
                </a:rPr>
                <a:t>qQualMinUtra</a:t>
              </a:r>
              <a:r>
                <a:rPr lang="en-US" sz="800" dirty="0">
                  <a:solidFill>
                    <a:srgbClr val="008000"/>
                  </a:solidFill>
                  <a:latin typeface="Calibri" panose="020F0502020204030204" pitchFamily="34" charset="0"/>
                </a:rPr>
                <a:t>: -18 dB (-18)</a:t>
              </a:r>
            </a:p>
            <a:p>
              <a:r>
                <a:rPr lang="en-US" sz="800" dirty="0" err="1">
                  <a:solidFill>
                    <a:srgbClr val="008000"/>
                  </a:solidFill>
                  <a:latin typeface="Calibri" panose="020F0502020204030204" pitchFamily="34" charset="0"/>
                </a:rPr>
                <a:t>qRxLevMinUtra</a:t>
              </a:r>
              <a:r>
                <a:rPr lang="en-US" sz="800" dirty="0">
                  <a:solidFill>
                    <a:srgbClr val="008000"/>
                  </a:solidFill>
                  <a:latin typeface="Calibri" panose="020F0502020204030204" pitchFamily="34" charset="0"/>
                </a:rPr>
                <a:t>: -101 dBm (-101)</a:t>
              </a:r>
            </a:p>
            <a:p>
              <a:endParaRPr lang="en-US" sz="800" dirty="0">
                <a:solidFill>
                  <a:srgbClr val="008000"/>
                </a:solidFill>
                <a:latin typeface="Calibri" panose="020F0502020204030204" pitchFamily="34" charset="0"/>
              </a:endParaRPr>
            </a:p>
          </p:txBody>
        </p:sp>
        <p:sp>
          <p:nvSpPr>
            <p:cNvPr id="18436" name="Rectangle 18435"/>
            <p:cNvSpPr/>
            <p:nvPr/>
          </p:nvSpPr>
          <p:spPr>
            <a:xfrm>
              <a:off x="1075319" y="3608603"/>
              <a:ext cx="854721" cy="338554"/>
            </a:xfrm>
            <a:prstGeom prst="rect">
              <a:avLst/>
            </a:prstGeom>
          </p:spPr>
          <p:txBody>
            <a:bodyPr wrap="none">
              <a:spAutoFit/>
            </a:bodyPr>
            <a:lstStyle/>
            <a:p>
              <a:r>
                <a:rPr lang="en-US" sz="800" b="1" dirty="0" err="1">
                  <a:solidFill>
                    <a:srgbClr val="008000"/>
                  </a:solidFill>
                  <a:latin typeface="Calibri" panose="020F0502020204030204" pitchFamily="34" charset="0"/>
                </a:rPr>
                <a:t>EcNo</a:t>
              </a:r>
              <a:r>
                <a:rPr lang="en-US" sz="800" b="1" dirty="0">
                  <a:solidFill>
                    <a:srgbClr val="008000"/>
                  </a:solidFill>
                  <a:latin typeface="Calibri" panose="020F0502020204030204" pitchFamily="34" charset="0"/>
                </a:rPr>
                <a:t>:  -18 dB</a:t>
              </a:r>
            </a:p>
            <a:p>
              <a:r>
                <a:rPr lang="en-US" sz="800" b="1" dirty="0">
                  <a:solidFill>
                    <a:srgbClr val="008000"/>
                  </a:solidFill>
                  <a:latin typeface="Calibri" panose="020F0502020204030204" pitchFamily="34" charset="0"/>
                </a:rPr>
                <a:t>RSCP: -101 dBm</a:t>
              </a:r>
            </a:p>
          </p:txBody>
        </p:sp>
        <p:cxnSp>
          <p:nvCxnSpPr>
            <p:cNvPr id="28" name="Straight Arrow Connector 27"/>
            <p:cNvCxnSpPr/>
            <p:nvPr/>
          </p:nvCxnSpPr>
          <p:spPr>
            <a:xfrm flipV="1">
              <a:off x="4565380" y="1968211"/>
              <a:ext cx="0" cy="1675721"/>
            </a:xfrm>
            <a:prstGeom prst="straightConnector1">
              <a:avLst/>
            </a:prstGeom>
            <a:ln w="19050" cmpd="sng">
              <a:solidFill>
                <a:schemeClr val="tx1"/>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29" name="Straight Arrow Connector 28"/>
            <p:cNvCxnSpPr/>
            <p:nvPr/>
          </p:nvCxnSpPr>
          <p:spPr>
            <a:xfrm flipV="1">
              <a:off x="5682499" y="1953150"/>
              <a:ext cx="0" cy="1675721"/>
            </a:xfrm>
            <a:prstGeom prst="straightConnector1">
              <a:avLst/>
            </a:prstGeom>
            <a:ln w="19050" cmpd="sng">
              <a:solidFill>
                <a:schemeClr val="tx1"/>
              </a:solidFill>
              <a:tailEnd type="triangle"/>
            </a:ln>
            <a:effectLst/>
          </p:spPr>
          <p:style>
            <a:lnRef idx="2">
              <a:schemeClr val="accent1"/>
            </a:lnRef>
            <a:fillRef idx="0">
              <a:schemeClr val="accent1"/>
            </a:fillRef>
            <a:effectRef idx="1">
              <a:schemeClr val="accent1"/>
            </a:effectRef>
            <a:fontRef idx="minor">
              <a:schemeClr val="tx1"/>
            </a:fontRef>
          </p:style>
        </p:cxnSp>
        <p:sp>
          <p:nvSpPr>
            <p:cNvPr id="9" name="Rectangle 8"/>
            <p:cNvSpPr/>
            <p:nvPr/>
          </p:nvSpPr>
          <p:spPr>
            <a:xfrm rot="16200000">
              <a:off x="3504133" y="2586898"/>
              <a:ext cx="1815609" cy="338554"/>
            </a:xfrm>
            <a:prstGeom prst="rect">
              <a:avLst/>
            </a:prstGeom>
          </p:spPr>
          <p:txBody>
            <a:bodyPr wrap="square">
              <a:spAutoFit/>
            </a:bodyPr>
            <a:lstStyle/>
            <a:p>
              <a:r>
                <a:rPr lang="en-US" sz="800" dirty="0" err="1">
                  <a:latin typeface="Calibri" panose="020F0502020204030204" pitchFamily="34" charset="0"/>
                </a:rPr>
                <a:t>SmartLTELayeringEnabled</a:t>
              </a:r>
              <a:r>
                <a:rPr lang="en-US" sz="800" dirty="0">
                  <a:latin typeface="Calibri" panose="020F0502020204030204" pitchFamily="34" charset="0"/>
                </a:rPr>
                <a:t>: (4) or (8)</a:t>
              </a:r>
            </a:p>
            <a:p>
              <a:r>
                <a:rPr lang="en-US" sz="800" dirty="0">
                  <a:latin typeface="Calibri" panose="020F0502020204030204" pitchFamily="34" charset="0"/>
                </a:rPr>
                <a:t>T1: RRC state change </a:t>
              </a:r>
              <a:r>
                <a:rPr lang="en-US" sz="800" dirty="0" err="1">
                  <a:latin typeface="Calibri" panose="020F0502020204030204" pitchFamily="34" charset="0"/>
                </a:rPr>
                <a:t>Cell_DCH</a:t>
              </a:r>
              <a:r>
                <a:rPr lang="en-US" sz="800" dirty="0">
                  <a:latin typeface="Calibri" panose="020F0502020204030204" pitchFamily="34" charset="0"/>
                </a:rPr>
                <a:t> to CCH</a:t>
              </a:r>
            </a:p>
          </p:txBody>
        </p:sp>
        <p:sp>
          <p:nvSpPr>
            <p:cNvPr id="36" name="Rectangle 35"/>
            <p:cNvSpPr/>
            <p:nvPr/>
          </p:nvSpPr>
          <p:spPr>
            <a:xfrm rot="16200000">
              <a:off x="4604195" y="2540658"/>
              <a:ext cx="1815609" cy="461665"/>
            </a:xfrm>
            <a:prstGeom prst="rect">
              <a:avLst/>
            </a:prstGeom>
          </p:spPr>
          <p:txBody>
            <a:bodyPr wrap="square">
              <a:spAutoFit/>
            </a:bodyPr>
            <a:lstStyle/>
            <a:p>
              <a:r>
                <a:rPr lang="en-US" sz="800" dirty="0" err="1">
                  <a:latin typeface="Calibri" panose="020F0502020204030204" pitchFamily="34" charset="0"/>
                </a:rPr>
                <a:t>SmartLTELayeringEnabled</a:t>
              </a:r>
              <a:r>
                <a:rPr lang="en-US" sz="800" dirty="0">
                  <a:latin typeface="Calibri" panose="020F0502020204030204" pitchFamily="34" charset="0"/>
                </a:rPr>
                <a:t>: (4) or (8)</a:t>
              </a:r>
            </a:p>
            <a:p>
              <a:r>
                <a:rPr lang="en-US" sz="800" dirty="0">
                  <a:latin typeface="Calibri" panose="020F0502020204030204" pitchFamily="34" charset="0"/>
                </a:rPr>
                <a:t>T2: HSDPA/HSPA to DCH/DCH CTS</a:t>
              </a:r>
            </a:p>
            <a:p>
              <a:r>
                <a:rPr lang="en-US" sz="800" dirty="0">
                  <a:latin typeface="Calibri" panose="020F0502020204030204" pitchFamily="34" charset="0"/>
                </a:rPr>
                <a:t>T3: CS RAB release</a:t>
              </a:r>
            </a:p>
          </p:txBody>
        </p:sp>
        <p:cxnSp>
          <p:nvCxnSpPr>
            <p:cNvPr id="38" name="Straight Arrow Connector 37"/>
            <p:cNvCxnSpPr/>
            <p:nvPr/>
          </p:nvCxnSpPr>
          <p:spPr>
            <a:xfrm flipV="1">
              <a:off x="6570919" y="1965041"/>
              <a:ext cx="0" cy="1675721"/>
            </a:xfrm>
            <a:prstGeom prst="straightConnector1">
              <a:avLst/>
            </a:prstGeom>
            <a:ln w="19050" cmpd="sng">
              <a:solidFill>
                <a:schemeClr val="tx1"/>
              </a:solidFill>
              <a:tailEnd type="triangle"/>
            </a:ln>
            <a:effectLst/>
          </p:spPr>
          <p:style>
            <a:lnRef idx="2">
              <a:schemeClr val="accent1"/>
            </a:lnRef>
            <a:fillRef idx="0">
              <a:schemeClr val="accent1"/>
            </a:fillRef>
            <a:effectRef idx="1">
              <a:schemeClr val="accent1"/>
            </a:effectRef>
            <a:fontRef idx="minor">
              <a:schemeClr val="tx1"/>
            </a:fontRef>
          </p:style>
        </p:cxnSp>
        <p:sp>
          <p:nvSpPr>
            <p:cNvPr id="39" name="Rectangle 38"/>
            <p:cNvSpPr/>
            <p:nvPr/>
          </p:nvSpPr>
          <p:spPr>
            <a:xfrm rot="16200000">
              <a:off x="5393814" y="2451678"/>
              <a:ext cx="1815609" cy="584775"/>
            </a:xfrm>
            <a:prstGeom prst="rect">
              <a:avLst/>
            </a:prstGeom>
          </p:spPr>
          <p:txBody>
            <a:bodyPr wrap="square">
              <a:spAutoFit/>
            </a:bodyPr>
            <a:lstStyle/>
            <a:p>
              <a:r>
                <a:rPr lang="en-US" sz="800" dirty="0" err="1">
                  <a:latin typeface="Calibri" panose="020F0502020204030204" pitchFamily="34" charset="0"/>
                </a:rPr>
                <a:t>SmartLTELayeringEnabled</a:t>
              </a:r>
              <a:r>
                <a:rPr lang="en-US" sz="800" dirty="0">
                  <a:latin typeface="Calibri" panose="020F0502020204030204" pitchFamily="34" charset="0"/>
                </a:rPr>
                <a:t>:  (8)</a:t>
              </a:r>
            </a:p>
            <a:p>
              <a:r>
                <a:rPr lang="en-US" sz="800" dirty="0">
                  <a:latin typeface="Calibri" panose="020F0502020204030204" pitchFamily="34" charset="0"/>
                </a:rPr>
                <a:t>T4: Periodic trigger</a:t>
              </a:r>
            </a:p>
            <a:p>
              <a:r>
                <a:rPr lang="en-US" sz="800" dirty="0" err="1">
                  <a:latin typeface="Calibri" panose="020F0502020204030204" pitchFamily="34" charset="0"/>
                </a:rPr>
                <a:t>AdjLMinRSRPLevel</a:t>
              </a:r>
              <a:r>
                <a:rPr lang="en-US" sz="800" dirty="0">
                  <a:latin typeface="Calibri" panose="020F0502020204030204" pitchFamily="34" charset="0"/>
                </a:rPr>
                <a:t> -108 dBm (-54)</a:t>
              </a:r>
            </a:p>
            <a:p>
              <a:r>
                <a:rPr lang="en-US" sz="800" dirty="0" err="1">
                  <a:latin typeface="Calibri" panose="020F0502020204030204" pitchFamily="34" charset="0"/>
                </a:rPr>
                <a:t>AdjLMinRSRQLevel</a:t>
              </a:r>
              <a:r>
                <a:rPr lang="en-US" sz="800" dirty="0">
                  <a:latin typeface="Calibri" panose="020F0502020204030204" pitchFamily="34" charset="0"/>
                </a:rPr>
                <a:t>: -12dB (-24)</a:t>
              </a:r>
            </a:p>
          </p:txBody>
        </p:sp>
        <p:cxnSp>
          <p:nvCxnSpPr>
            <p:cNvPr id="40" name="Straight Arrow Connector 39"/>
            <p:cNvCxnSpPr/>
            <p:nvPr/>
          </p:nvCxnSpPr>
          <p:spPr>
            <a:xfrm flipV="1">
              <a:off x="3452283" y="1953150"/>
              <a:ext cx="0" cy="1675721"/>
            </a:xfrm>
            <a:prstGeom prst="straightConnector1">
              <a:avLst/>
            </a:prstGeom>
            <a:ln w="19050" cmpd="sng">
              <a:solidFill>
                <a:schemeClr val="tx1"/>
              </a:solidFill>
              <a:tailEnd type="triangle"/>
            </a:ln>
            <a:effectLst/>
          </p:spPr>
          <p:style>
            <a:lnRef idx="2">
              <a:schemeClr val="accent1"/>
            </a:lnRef>
            <a:fillRef idx="0">
              <a:schemeClr val="accent1"/>
            </a:fillRef>
            <a:effectRef idx="1">
              <a:schemeClr val="accent1"/>
            </a:effectRef>
            <a:fontRef idx="minor">
              <a:schemeClr val="tx1"/>
            </a:fontRef>
          </p:style>
        </p:cxnSp>
        <p:sp>
          <p:nvSpPr>
            <p:cNvPr id="41" name="TextBox 40"/>
            <p:cNvSpPr txBox="1"/>
            <p:nvPr/>
          </p:nvSpPr>
          <p:spPr>
            <a:xfrm>
              <a:off x="3001891" y="1677845"/>
              <a:ext cx="632950" cy="338554"/>
            </a:xfrm>
            <a:prstGeom prst="rect">
              <a:avLst/>
            </a:prstGeom>
            <a:noFill/>
          </p:spPr>
          <p:txBody>
            <a:bodyPr wrap="square" rtlCol="0">
              <a:spAutoFit/>
            </a:bodyPr>
            <a:lstStyle/>
            <a:p>
              <a:r>
                <a:rPr lang="en-US" sz="800" b="1" dirty="0">
                  <a:solidFill>
                    <a:srgbClr val="002060"/>
                  </a:solidFill>
                  <a:latin typeface="Calibri" panose="020F0502020204030204" pitchFamily="34" charset="0"/>
                </a:rPr>
                <a:t>RSRP : </a:t>
              </a:r>
            </a:p>
            <a:p>
              <a:r>
                <a:rPr lang="en-US" sz="800" b="1" dirty="0">
                  <a:solidFill>
                    <a:srgbClr val="002060"/>
                  </a:solidFill>
                  <a:latin typeface="Calibri" panose="020F0502020204030204" pitchFamily="34" charset="0"/>
                </a:rPr>
                <a:t>-108 dBm</a:t>
              </a:r>
            </a:p>
          </p:txBody>
        </p:sp>
        <p:sp>
          <p:nvSpPr>
            <p:cNvPr id="52" name="Rectangle 51"/>
            <p:cNvSpPr/>
            <p:nvPr/>
          </p:nvSpPr>
          <p:spPr>
            <a:xfrm rot="16200000">
              <a:off x="2427495" y="2620692"/>
              <a:ext cx="1747477" cy="338554"/>
            </a:xfrm>
            <a:prstGeom prst="rect">
              <a:avLst/>
            </a:prstGeom>
          </p:spPr>
          <p:txBody>
            <a:bodyPr wrap="square">
              <a:spAutoFit/>
            </a:bodyPr>
            <a:lstStyle/>
            <a:p>
              <a:r>
                <a:rPr lang="en-US" sz="800" dirty="0" err="1">
                  <a:latin typeface="Calibri" panose="020F0502020204030204" pitchFamily="34" charset="0"/>
                </a:rPr>
                <a:t>AdjLQrxlevminEUTRA</a:t>
              </a:r>
              <a:r>
                <a:rPr lang="en-US" sz="800" dirty="0">
                  <a:latin typeface="Calibri" panose="020F0502020204030204" pitchFamily="34" charset="0"/>
                </a:rPr>
                <a:t>: -124 dBm (-62)</a:t>
              </a:r>
            </a:p>
            <a:p>
              <a:r>
                <a:rPr lang="en-US" sz="800" dirty="0" err="1">
                  <a:latin typeface="Calibri" panose="020F0502020204030204" pitchFamily="34" charset="0"/>
                </a:rPr>
                <a:t>AdjLThreshigh</a:t>
              </a:r>
              <a:r>
                <a:rPr lang="en-US" sz="800" dirty="0">
                  <a:latin typeface="Calibri" panose="020F0502020204030204" pitchFamily="34" charset="0"/>
                </a:rPr>
                <a:t>: 16 dB (8)</a:t>
              </a:r>
            </a:p>
          </p:txBody>
        </p:sp>
        <p:sp>
          <p:nvSpPr>
            <p:cNvPr id="11" name="Rectangle 10"/>
            <p:cNvSpPr/>
            <p:nvPr/>
          </p:nvSpPr>
          <p:spPr>
            <a:xfrm>
              <a:off x="6169817" y="1683254"/>
              <a:ext cx="942576" cy="338554"/>
            </a:xfrm>
            <a:prstGeom prst="rect">
              <a:avLst/>
            </a:prstGeom>
          </p:spPr>
          <p:txBody>
            <a:bodyPr wrap="square">
              <a:spAutoFit/>
            </a:bodyPr>
            <a:lstStyle/>
            <a:p>
              <a:r>
                <a:rPr lang="en-US" sz="800" b="1" dirty="0">
                  <a:latin typeface="Calibri" panose="020F0502020204030204" pitchFamily="34" charset="0"/>
                </a:rPr>
                <a:t>RSRP -108 dBm</a:t>
              </a:r>
            </a:p>
            <a:p>
              <a:r>
                <a:rPr lang="en-US" sz="800" b="1" dirty="0">
                  <a:latin typeface="Calibri" panose="020F0502020204030204" pitchFamily="34" charset="0"/>
                </a:rPr>
                <a:t>RSRQ: -12dB </a:t>
              </a:r>
            </a:p>
          </p:txBody>
        </p:sp>
        <p:cxnSp>
          <p:nvCxnSpPr>
            <p:cNvPr id="57" name="Straight Arrow Connector 56"/>
            <p:cNvCxnSpPr/>
            <p:nvPr/>
          </p:nvCxnSpPr>
          <p:spPr>
            <a:xfrm flipV="1">
              <a:off x="7357844" y="1953149"/>
              <a:ext cx="0" cy="1675721"/>
            </a:xfrm>
            <a:prstGeom prst="straightConnector1">
              <a:avLst/>
            </a:prstGeom>
            <a:ln w="19050" cmpd="sng">
              <a:solidFill>
                <a:schemeClr val="tx1"/>
              </a:solidFill>
              <a:tailEnd type="triangle"/>
            </a:ln>
            <a:effectLst/>
          </p:spPr>
          <p:style>
            <a:lnRef idx="2">
              <a:schemeClr val="accent1"/>
            </a:lnRef>
            <a:fillRef idx="0">
              <a:schemeClr val="accent1"/>
            </a:fillRef>
            <a:effectRef idx="1">
              <a:schemeClr val="accent1"/>
            </a:effectRef>
            <a:fontRef idx="minor">
              <a:schemeClr val="tx1"/>
            </a:fontRef>
          </p:style>
        </p:cxnSp>
        <p:sp>
          <p:nvSpPr>
            <p:cNvPr id="12" name="TextBox 11"/>
            <p:cNvSpPr txBox="1"/>
            <p:nvPr/>
          </p:nvSpPr>
          <p:spPr>
            <a:xfrm rot="16200000">
              <a:off x="6396907" y="2744274"/>
              <a:ext cx="1658369" cy="215444"/>
            </a:xfrm>
            <a:prstGeom prst="rect">
              <a:avLst/>
            </a:prstGeom>
            <a:noFill/>
          </p:spPr>
          <p:txBody>
            <a:bodyPr wrap="square" rtlCol="0">
              <a:spAutoFit/>
            </a:bodyPr>
            <a:lstStyle/>
            <a:p>
              <a:pPr algn="ctr"/>
              <a:r>
                <a:rPr lang="en-US" sz="800" dirty="0" err="1">
                  <a:latin typeface="Calibri" panose="020F0502020204030204" pitchFamily="34" charset="0"/>
                </a:rPr>
                <a:t>LTEHandoverEnabled</a:t>
              </a:r>
              <a:r>
                <a:rPr lang="en-US" sz="800" dirty="0">
                  <a:latin typeface="Calibri" panose="020F0502020204030204" pitchFamily="34" charset="0"/>
                </a:rPr>
                <a:t>: Disabled (0)</a:t>
              </a:r>
            </a:p>
          </p:txBody>
        </p:sp>
        <p:cxnSp>
          <p:nvCxnSpPr>
            <p:cNvPr id="58" name="Straight Arrow Connector 57"/>
            <p:cNvCxnSpPr/>
            <p:nvPr/>
          </p:nvCxnSpPr>
          <p:spPr>
            <a:xfrm>
              <a:off x="8185841" y="1940769"/>
              <a:ext cx="0" cy="1698679"/>
            </a:xfrm>
            <a:prstGeom prst="straightConnector1">
              <a:avLst/>
            </a:prstGeom>
            <a:ln w="19050" cmpd="sng">
              <a:solidFill>
                <a:srgbClr val="00B050"/>
              </a:solidFill>
              <a:tailEnd type="triangle"/>
            </a:ln>
            <a:effectLst/>
          </p:spPr>
          <p:style>
            <a:lnRef idx="2">
              <a:schemeClr val="accent1"/>
            </a:lnRef>
            <a:fillRef idx="0">
              <a:schemeClr val="accent1"/>
            </a:fillRef>
            <a:effectRef idx="1">
              <a:schemeClr val="accent1"/>
            </a:effectRef>
            <a:fontRef idx="minor">
              <a:schemeClr val="tx1"/>
            </a:fontRef>
          </p:style>
        </p:cxnSp>
        <p:sp>
          <p:nvSpPr>
            <p:cNvPr id="14" name="TextBox 13"/>
            <p:cNvSpPr txBox="1"/>
            <p:nvPr/>
          </p:nvSpPr>
          <p:spPr>
            <a:xfrm rot="16200000">
              <a:off x="3055272" y="2720426"/>
              <a:ext cx="972663" cy="215444"/>
            </a:xfrm>
            <a:prstGeom prst="rect">
              <a:avLst/>
            </a:prstGeom>
            <a:noFill/>
          </p:spPr>
          <p:txBody>
            <a:bodyPr wrap="square" rtlCol="0">
              <a:spAutoFit/>
            </a:bodyPr>
            <a:lstStyle/>
            <a:p>
              <a:r>
                <a:rPr lang="en-US" sz="800" dirty="0">
                  <a:solidFill>
                    <a:srgbClr val="000000"/>
                  </a:solidFill>
                  <a:latin typeface="Calibri" panose="020F0502020204030204" pitchFamily="34" charset="0"/>
                </a:rPr>
                <a:t>Cell Selection</a:t>
              </a:r>
            </a:p>
          </p:txBody>
        </p:sp>
        <p:sp>
          <p:nvSpPr>
            <p:cNvPr id="60" name="TextBox 59"/>
            <p:cNvSpPr txBox="1"/>
            <p:nvPr/>
          </p:nvSpPr>
          <p:spPr>
            <a:xfrm rot="16200000">
              <a:off x="4152972" y="2674635"/>
              <a:ext cx="972663" cy="338554"/>
            </a:xfrm>
            <a:prstGeom prst="rect">
              <a:avLst/>
            </a:prstGeom>
            <a:noFill/>
          </p:spPr>
          <p:txBody>
            <a:bodyPr wrap="square" rtlCol="0">
              <a:spAutoFit/>
            </a:bodyPr>
            <a:lstStyle/>
            <a:p>
              <a:r>
                <a:rPr lang="en-US" sz="800" dirty="0">
                  <a:solidFill>
                    <a:srgbClr val="000000"/>
                  </a:solidFill>
                  <a:latin typeface="Calibri" panose="020F0502020204030204" pitchFamily="34" charset="0"/>
                </a:rPr>
                <a:t>Re-direction (Blind)</a:t>
              </a:r>
            </a:p>
          </p:txBody>
        </p:sp>
        <p:sp>
          <p:nvSpPr>
            <p:cNvPr id="61" name="TextBox 60"/>
            <p:cNvSpPr txBox="1"/>
            <p:nvPr/>
          </p:nvSpPr>
          <p:spPr>
            <a:xfrm rot="16200000">
              <a:off x="5294344" y="2672040"/>
              <a:ext cx="972663" cy="338554"/>
            </a:xfrm>
            <a:prstGeom prst="rect">
              <a:avLst/>
            </a:prstGeom>
            <a:noFill/>
          </p:spPr>
          <p:txBody>
            <a:bodyPr wrap="square" rtlCol="0">
              <a:spAutoFit/>
            </a:bodyPr>
            <a:lstStyle/>
            <a:p>
              <a:r>
                <a:rPr lang="en-US" sz="800" dirty="0">
                  <a:solidFill>
                    <a:srgbClr val="000000"/>
                  </a:solidFill>
                  <a:latin typeface="Calibri" panose="020F0502020204030204" pitchFamily="34" charset="0"/>
                </a:rPr>
                <a:t>Re-direction (Blind)</a:t>
              </a:r>
            </a:p>
          </p:txBody>
        </p:sp>
        <p:sp>
          <p:nvSpPr>
            <p:cNvPr id="63" name="TextBox 62"/>
            <p:cNvSpPr txBox="1"/>
            <p:nvPr/>
          </p:nvSpPr>
          <p:spPr>
            <a:xfrm rot="16200000">
              <a:off x="6002758" y="2654273"/>
              <a:ext cx="1298497" cy="215444"/>
            </a:xfrm>
            <a:prstGeom prst="rect">
              <a:avLst/>
            </a:prstGeom>
            <a:noFill/>
          </p:spPr>
          <p:txBody>
            <a:bodyPr wrap="square" rtlCol="0">
              <a:spAutoFit/>
            </a:bodyPr>
            <a:lstStyle/>
            <a:p>
              <a:r>
                <a:rPr lang="en-US" sz="800" dirty="0">
                  <a:solidFill>
                    <a:srgbClr val="000000"/>
                  </a:solidFill>
                  <a:latin typeface="Calibri" panose="020F0502020204030204" pitchFamily="34" charset="0"/>
                </a:rPr>
                <a:t>Re-direction (</a:t>
              </a:r>
              <a:r>
                <a:rPr lang="en-US" sz="800" dirty="0" err="1">
                  <a:solidFill>
                    <a:srgbClr val="000000"/>
                  </a:solidFill>
                  <a:latin typeface="Calibri" panose="020F0502020204030204" pitchFamily="34" charset="0"/>
                </a:rPr>
                <a:t>Meas</a:t>
              </a:r>
              <a:r>
                <a:rPr lang="en-US" sz="800" dirty="0">
                  <a:solidFill>
                    <a:srgbClr val="000000"/>
                  </a:solidFill>
                  <a:latin typeface="Calibri" panose="020F0502020204030204" pitchFamily="34" charset="0"/>
                </a:rPr>
                <a:t>)</a:t>
              </a:r>
            </a:p>
          </p:txBody>
        </p:sp>
        <p:cxnSp>
          <p:nvCxnSpPr>
            <p:cNvPr id="68" name="Straight Arrow Connector 67"/>
            <p:cNvCxnSpPr/>
            <p:nvPr/>
          </p:nvCxnSpPr>
          <p:spPr>
            <a:xfrm>
              <a:off x="1999371" y="1532861"/>
              <a:ext cx="0" cy="2106587"/>
            </a:xfrm>
            <a:prstGeom prst="straightConnector1">
              <a:avLst/>
            </a:prstGeom>
            <a:ln w="19050" cmpd="sng">
              <a:solidFill>
                <a:srgbClr val="00B050"/>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18432" name="Straight Connector 18431"/>
            <p:cNvCxnSpPr/>
            <p:nvPr/>
          </p:nvCxnSpPr>
          <p:spPr>
            <a:xfrm>
              <a:off x="1999371" y="1532861"/>
              <a:ext cx="5816197" cy="0"/>
            </a:xfrm>
            <a:prstGeom prst="line">
              <a:avLst/>
            </a:prstGeom>
            <a:ln w="19050" cmpd="sng">
              <a:solidFill>
                <a:srgbClr val="00B050"/>
              </a:solidFill>
            </a:ln>
            <a:effectLst/>
          </p:spPr>
          <p:style>
            <a:lnRef idx="2">
              <a:schemeClr val="accent1"/>
            </a:lnRef>
            <a:fillRef idx="0">
              <a:schemeClr val="accent1"/>
            </a:fillRef>
            <a:effectRef idx="1">
              <a:schemeClr val="accent1"/>
            </a:effectRef>
            <a:fontRef idx="minor">
              <a:schemeClr val="tx1"/>
            </a:fontRef>
          </p:style>
        </p:cxnSp>
        <p:cxnSp>
          <p:nvCxnSpPr>
            <p:cNvPr id="73" name="Straight Arrow Connector 72"/>
            <p:cNvCxnSpPr/>
            <p:nvPr/>
          </p:nvCxnSpPr>
          <p:spPr>
            <a:xfrm>
              <a:off x="7798677" y="1403715"/>
              <a:ext cx="0" cy="121151"/>
            </a:xfrm>
            <a:prstGeom prst="straightConnector1">
              <a:avLst/>
            </a:prstGeom>
            <a:ln w="19050" cmpd="sng">
              <a:solidFill>
                <a:srgbClr val="00B050"/>
              </a:solidFill>
              <a:tailEnd type="none"/>
            </a:ln>
            <a:effectLst/>
          </p:spPr>
          <p:style>
            <a:lnRef idx="2">
              <a:schemeClr val="accent1"/>
            </a:lnRef>
            <a:fillRef idx="0">
              <a:schemeClr val="accent1"/>
            </a:fillRef>
            <a:effectRef idx="1">
              <a:schemeClr val="accent1"/>
            </a:effectRef>
            <a:fontRef idx="minor">
              <a:schemeClr val="tx1"/>
            </a:fontRef>
          </p:style>
        </p:cxnSp>
        <p:sp>
          <p:nvSpPr>
            <p:cNvPr id="76" name="TextBox 75"/>
            <p:cNvSpPr txBox="1"/>
            <p:nvPr/>
          </p:nvSpPr>
          <p:spPr>
            <a:xfrm rot="16200000">
              <a:off x="1357095" y="2422106"/>
              <a:ext cx="1457993" cy="338554"/>
            </a:xfrm>
            <a:prstGeom prst="rect">
              <a:avLst/>
            </a:prstGeom>
            <a:noFill/>
          </p:spPr>
          <p:txBody>
            <a:bodyPr wrap="square" rtlCol="0">
              <a:spAutoFit/>
            </a:bodyPr>
            <a:lstStyle/>
            <a:p>
              <a:r>
                <a:rPr lang="en-US" sz="800" dirty="0">
                  <a:solidFill>
                    <a:srgbClr val="000000"/>
                  </a:solidFill>
                  <a:latin typeface="Calibri" panose="020F0502020204030204" pitchFamily="34" charset="0"/>
                </a:rPr>
                <a:t>UE Context Re-direction (Blind)</a:t>
              </a:r>
            </a:p>
          </p:txBody>
        </p:sp>
        <p:sp>
          <p:nvSpPr>
            <p:cNvPr id="77" name="TextBox 76"/>
            <p:cNvSpPr txBox="1"/>
            <p:nvPr/>
          </p:nvSpPr>
          <p:spPr>
            <a:xfrm>
              <a:off x="7296820" y="1252202"/>
              <a:ext cx="1022764" cy="215444"/>
            </a:xfrm>
            <a:prstGeom prst="rect">
              <a:avLst/>
            </a:prstGeom>
            <a:noFill/>
          </p:spPr>
          <p:txBody>
            <a:bodyPr wrap="square" rtlCol="0">
              <a:spAutoFit/>
            </a:bodyPr>
            <a:lstStyle/>
            <a:p>
              <a:r>
                <a:rPr lang="en-US" sz="800" b="1" dirty="0">
                  <a:solidFill>
                    <a:srgbClr val="008000"/>
                  </a:solidFill>
                  <a:latin typeface="Calibri" panose="020F0502020204030204" pitchFamily="34" charset="0"/>
                </a:rPr>
                <a:t>RSRP : -116 dBm</a:t>
              </a:r>
            </a:p>
          </p:txBody>
        </p:sp>
        <p:sp>
          <p:nvSpPr>
            <p:cNvPr id="18439" name="Rectangle 18438"/>
            <p:cNvSpPr/>
            <p:nvPr/>
          </p:nvSpPr>
          <p:spPr>
            <a:xfrm rot="16200000">
              <a:off x="1208028" y="2862701"/>
              <a:ext cx="1290738" cy="338554"/>
            </a:xfrm>
            <a:prstGeom prst="rect">
              <a:avLst/>
            </a:prstGeom>
          </p:spPr>
          <p:txBody>
            <a:bodyPr wrap="none">
              <a:spAutoFit/>
            </a:bodyPr>
            <a:lstStyle/>
            <a:p>
              <a:r>
                <a:rPr lang="en-US" sz="800" dirty="0">
                  <a:solidFill>
                    <a:srgbClr val="008000"/>
                  </a:solidFill>
                  <a:latin typeface="Calibri" panose="020F0502020204030204" pitchFamily="34" charset="0"/>
                </a:rPr>
                <a:t>Threshold4: -116 dBm (24)</a:t>
              </a:r>
            </a:p>
            <a:p>
              <a:r>
                <a:rPr lang="en-US" sz="800" dirty="0">
                  <a:solidFill>
                    <a:srgbClr val="008000"/>
                  </a:solidFill>
                  <a:latin typeface="Calibri" panose="020F0502020204030204" pitchFamily="34" charset="0"/>
                </a:rPr>
                <a:t>hysThreshold4 : 0 dB (0)</a:t>
              </a:r>
            </a:p>
          </p:txBody>
        </p:sp>
        <p:sp>
          <p:nvSpPr>
            <p:cNvPr id="79" name="TextBox 78"/>
            <p:cNvSpPr txBox="1"/>
            <p:nvPr/>
          </p:nvSpPr>
          <p:spPr>
            <a:xfrm rot="16200000">
              <a:off x="1112222" y="2641020"/>
              <a:ext cx="972663" cy="215444"/>
            </a:xfrm>
            <a:prstGeom prst="rect">
              <a:avLst/>
            </a:prstGeom>
            <a:noFill/>
          </p:spPr>
          <p:txBody>
            <a:bodyPr wrap="square" rtlCol="0">
              <a:spAutoFit/>
            </a:bodyPr>
            <a:lstStyle/>
            <a:p>
              <a:r>
                <a:rPr lang="en-US" sz="800" dirty="0">
                  <a:solidFill>
                    <a:srgbClr val="000000"/>
                  </a:solidFill>
                  <a:latin typeface="Calibri" panose="020F0502020204030204" pitchFamily="34" charset="0"/>
                </a:rPr>
                <a:t>Cell Selection</a:t>
              </a:r>
            </a:p>
          </p:txBody>
        </p:sp>
        <p:sp>
          <p:nvSpPr>
            <p:cNvPr id="80" name="TextBox 79"/>
            <p:cNvSpPr txBox="1"/>
            <p:nvPr/>
          </p:nvSpPr>
          <p:spPr>
            <a:xfrm rot="16200000">
              <a:off x="445828" y="2656757"/>
              <a:ext cx="972663" cy="215444"/>
            </a:xfrm>
            <a:prstGeom prst="rect">
              <a:avLst/>
            </a:prstGeom>
            <a:noFill/>
          </p:spPr>
          <p:txBody>
            <a:bodyPr wrap="square" rtlCol="0">
              <a:spAutoFit/>
            </a:bodyPr>
            <a:lstStyle/>
            <a:p>
              <a:r>
                <a:rPr lang="en-US" sz="800" dirty="0">
                  <a:solidFill>
                    <a:srgbClr val="000000"/>
                  </a:solidFill>
                  <a:latin typeface="Calibri" panose="020F0502020204030204" pitchFamily="34" charset="0"/>
                </a:rPr>
                <a:t>Cell Selection</a:t>
              </a:r>
            </a:p>
          </p:txBody>
        </p:sp>
        <p:sp>
          <p:nvSpPr>
            <p:cNvPr id="81" name="TextBox 80"/>
            <p:cNvSpPr txBox="1"/>
            <p:nvPr/>
          </p:nvSpPr>
          <p:spPr>
            <a:xfrm rot="16200000">
              <a:off x="7150496" y="2758922"/>
              <a:ext cx="572712" cy="215444"/>
            </a:xfrm>
            <a:prstGeom prst="rect">
              <a:avLst/>
            </a:prstGeom>
            <a:noFill/>
          </p:spPr>
          <p:txBody>
            <a:bodyPr wrap="square" rtlCol="0">
              <a:spAutoFit/>
            </a:bodyPr>
            <a:lstStyle/>
            <a:p>
              <a:pPr algn="ctr"/>
              <a:r>
                <a:rPr lang="en-US" sz="800" dirty="0">
                  <a:solidFill>
                    <a:srgbClr val="000000"/>
                  </a:solidFill>
                  <a:latin typeface="Calibri" panose="020F0502020204030204" pitchFamily="34" charset="0"/>
                </a:rPr>
                <a:t>PS HO</a:t>
              </a:r>
            </a:p>
          </p:txBody>
        </p:sp>
        <p:sp>
          <p:nvSpPr>
            <p:cNvPr id="82" name="TextBox 81"/>
            <p:cNvSpPr txBox="1"/>
            <p:nvPr/>
          </p:nvSpPr>
          <p:spPr>
            <a:xfrm rot="16200000">
              <a:off x="7962499" y="2731075"/>
              <a:ext cx="572712" cy="215444"/>
            </a:xfrm>
            <a:prstGeom prst="rect">
              <a:avLst/>
            </a:prstGeom>
            <a:noFill/>
          </p:spPr>
          <p:txBody>
            <a:bodyPr wrap="square" rtlCol="0">
              <a:spAutoFit/>
            </a:bodyPr>
            <a:lstStyle/>
            <a:p>
              <a:pPr algn="ctr"/>
              <a:r>
                <a:rPr lang="en-US" sz="800" dirty="0">
                  <a:solidFill>
                    <a:srgbClr val="000000"/>
                  </a:solidFill>
                  <a:latin typeface="Calibri" panose="020F0502020204030204" pitchFamily="34" charset="0"/>
                </a:rPr>
                <a:t>PS HO</a:t>
              </a:r>
            </a:p>
          </p:txBody>
        </p:sp>
        <p:cxnSp>
          <p:nvCxnSpPr>
            <p:cNvPr id="83" name="Straight Arrow Connector 82"/>
            <p:cNvCxnSpPr/>
            <p:nvPr/>
          </p:nvCxnSpPr>
          <p:spPr>
            <a:xfrm>
              <a:off x="2452590" y="1623234"/>
              <a:ext cx="0" cy="2023232"/>
            </a:xfrm>
            <a:prstGeom prst="straightConnector1">
              <a:avLst/>
            </a:prstGeom>
            <a:ln w="19050" cmpd="sng">
              <a:solidFill>
                <a:srgbClr val="00B050"/>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85" name="Straight Connector 84"/>
            <p:cNvCxnSpPr/>
            <p:nvPr/>
          </p:nvCxnSpPr>
          <p:spPr>
            <a:xfrm>
              <a:off x="2452590" y="1623234"/>
              <a:ext cx="5886236" cy="0"/>
            </a:xfrm>
            <a:prstGeom prst="line">
              <a:avLst/>
            </a:prstGeom>
            <a:ln w="19050" cmpd="sng">
              <a:solidFill>
                <a:srgbClr val="00B050"/>
              </a:solidFill>
            </a:ln>
            <a:effectLst/>
          </p:spPr>
          <p:style>
            <a:lnRef idx="2">
              <a:schemeClr val="accent1"/>
            </a:lnRef>
            <a:fillRef idx="0">
              <a:schemeClr val="accent1"/>
            </a:fillRef>
            <a:effectRef idx="1">
              <a:schemeClr val="accent1"/>
            </a:effectRef>
            <a:fontRef idx="minor">
              <a:schemeClr val="tx1"/>
            </a:fontRef>
          </p:style>
        </p:cxnSp>
        <p:cxnSp>
          <p:nvCxnSpPr>
            <p:cNvPr id="87" name="Straight Arrow Connector 86"/>
            <p:cNvCxnSpPr/>
            <p:nvPr/>
          </p:nvCxnSpPr>
          <p:spPr>
            <a:xfrm>
              <a:off x="8338826" y="1403715"/>
              <a:ext cx="0" cy="219519"/>
            </a:xfrm>
            <a:prstGeom prst="straightConnector1">
              <a:avLst/>
            </a:prstGeom>
            <a:ln w="19050" cmpd="sng">
              <a:solidFill>
                <a:srgbClr val="00B050"/>
              </a:solidFill>
              <a:tailEnd type="none"/>
            </a:ln>
            <a:effectLst/>
          </p:spPr>
          <p:style>
            <a:lnRef idx="2">
              <a:schemeClr val="accent1"/>
            </a:lnRef>
            <a:fillRef idx="0">
              <a:schemeClr val="accent1"/>
            </a:fillRef>
            <a:effectRef idx="1">
              <a:schemeClr val="accent1"/>
            </a:effectRef>
            <a:fontRef idx="minor">
              <a:schemeClr val="tx1"/>
            </a:fontRef>
          </p:style>
        </p:cxnSp>
        <p:sp>
          <p:nvSpPr>
            <p:cNvPr id="89" name="TextBox 88"/>
            <p:cNvSpPr txBox="1"/>
            <p:nvPr/>
          </p:nvSpPr>
          <p:spPr>
            <a:xfrm rot="16200000">
              <a:off x="1861940" y="2515070"/>
              <a:ext cx="1364047" cy="215444"/>
            </a:xfrm>
            <a:prstGeom prst="rect">
              <a:avLst/>
            </a:prstGeom>
            <a:noFill/>
          </p:spPr>
          <p:txBody>
            <a:bodyPr wrap="square" rtlCol="0">
              <a:spAutoFit/>
            </a:bodyPr>
            <a:lstStyle/>
            <a:p>
              <a:r>
                <a:rPr lang="en-US" sz="800" dirty="0">
                  <a:solidFill>
                    <a:srgbClr val="000000"/>
                  </a:solidFill>
                  <a:latin typeface="Calibri" panose="020F0502020204030204" pitchFamily="34" charset="0"/>
                </a:rPr>
                <a:t>CSFB via Re-direction (Blind)</a:t>
              </a:r>
            </a:p>
          </p:txBody>
        </p:sp>
        <p:sp>
          <p:nvSpPr>
            <p:cNvPr id="18443" name="Rectangle 18442"/>
            <p:cNvSpPr/>
            <p:nvPr/>
          </p:nvSpPr>
          <p:spPr>
            <a:xfrm rot="16200000">
              <a:off x="7600318" y="2534408"/>
              <a:ext cx="1927131" cy="338554"/>
            </a:xfrm>
            <a:prstGeom prst="rect">
              <a:avLst/>
            </a:prstGeom>
          </p:spPr>
          <p:txBody>
            <a:bodyPr wrap="none">
              <a:spAutoFit/>
            </a:bodyPr>
            <a:lstStyle/>
            <a:p>
              <a:r>
                <a:rPr lang="en-US" sz="800" dirty="0">
                  <a:solidFill>
                    <a:srgbClr val="008000"/>
                  </a:solidFill>
                  <a:latin typeface="Calibri" panose="020F0502020204030204" pitchFamily="34" charset="0"/>
                </a:rPr>
                <a:t>b1ThresholdCSFBUtraRscp: -105 dBm (10)</a:t>
              </a:r>
            </a:p>
            <a:p>
              <a:r>
                <a:rPr lang="en-US" sz="800" dirty="0">
                  <a:solidFill>
                    <a:srgbClr val="008000"/>
                  </a:solidFill>
                  <a:latin typeface="Calibri" panose="020F0502020204030204" pitchFamily="34" charset="0"/>
                </a:rPr>
                <a:t>b1ThresholdCSFBUtraEcn0: -12 dB (24)</a:t>
              </a:r>
            </a:p>
          </p:txBody>
        </p:sp>
        <p:sp>
          <p:nvSpPr>
            <p:cNvPr id="95" name="Rectangle 94"/>
            <p:cNvSpPr/>
            <p:nvPr/>
          </p:nvSpPr>
          <p:spPr>
            <a:xfrm>
              <a:off x="4286232" y="3748792"/>
              <a:ext cx="1768033" cy="215444"/>
            </a:xfrm>
            <a:prstGeom prst="rect">
              <a:avLst/>
            </a:prstGeom>
          </p:spPr>
          <p:txBody>
            <a:bodyPr wrap="square">
              <a:spAutoFit/>
            </a:bodyPr>
            <a:lstStyle/>
            <a:p>
              <a:r>
                <a:rPr lang="en-US" sz="800" b="1" dirty="0" err="1">
                  <a:latin typeface="Calibri" panose="020F0502020204030204" pitchFamily="34" charset="0"/>
                </a:rPr>
                <a:t>SmartLTELayeringRSCP</a:t>
              </a:r>
              <a:r>
                <a:rPr lang="en-US" sz="800" b="1" dirty="0">
                  <a:latin typeface="Calibri" panose="020F0502020204030204" pitchFamily="34" charset="0"/>
                </a:rPr>
                <a:t>:  -95 dBm</a:t>
              </a:r>
            </a:p>
          </p:txBody>
        </p:sp>
        <p:sp>
          <p:nvSpPr>
            <p:cNvPr id="18446" name="Right Brace 18445"/>
            <p:cNvSpPr/>
            <p:nvPr/>
          </p:nvSpPr>
          <p:spPr>
            <a:xfrm rot="5400000">
              <a:off x="5019254" y="2898446"/>
              <a:ext cx="96702" cy="1626196"/>
            </a:xfrm>
            <a:prstGeom prst="rightBrace">
              <a:avLst/>
            </a:prstGeom>
            <a:ln w="19050" cmpd="sng">
              <a:solidFill>
                <a:schemeClr val="accent3"/>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sz="2000">
                <a:latin typeface="Calibri" panose="020F0502020204030204" pitchFamily="34" charset="0"/>
              </a:endParaRPr>
            </a:p>
          </p:txBody>
        </p:sp>
        <p:sp>
          <p:nvSpPr>
            <p:cNvPr id="97" name="Rectangle 96"/>
            <p:cNvSpPr/>
            <p:nvPr/>
          </p:nvSpPr>
          <p:spPr>
            <a:xfrm>
              <a:off x="7405293" y="1616881"/>
              <a:ext cx="1294268" cy="461665"/>
            </a:xfrm>
            <a:prstGeom prst="rect">
              <a:avLst/>
            </a:prstGeom>
          </p:spPr>
          <p:txBody>
            <a:bodyPr wrap="square">
              <a:spAutoFit/>
            </a:bodyPr>
            <a:lstStyle/>
            <a:p>
              <a:r>
                <a:rPr lang="en-US" sz="800" b="1" dirty="0" err="1">
                  <a:solidFill>
                    <a:srgbClr val="008000"/>
                  </a:solidFill>
                  <a:latin typeface="Calibri" panose="020F0502020204030204" pitchFamily="34" charset="0"/>
                </a:rPr>
                <a:t>Meas</a:t>
              </a:r>
              <a:r>
                <a:rPr lang="en-US" sz="800" b="1" dirty="0">
                  <a:solidFill>
                    <a:srgbClr val="008000"/>
                  </a:solidFill>
                  <a:latin typeface="Calibri" panose="020F0502020204030204" pitchFamily="34" charset="0"/>
                </a:rPr>
                <a:t> RSRP -112 dBm</a:t>
              </a:r>
            </a:p>
            <a:p>
              <a:r>
                <a:rPr lang="en-US" sz="800" b="1" dirty="0">
                  <a:solidFill>
                    <a:srgbClr val="008000"/>
                  </a:solidFill>
                  <a:latin typeface="Calibri" panose="020F0502020204030204" pitchFamily="34" charset="0"/>
                </a:rPr>
                <a:t>B2 Reporting RSRP</a:t>
              </a:r>
            </a:p>
            <a:p>
              <a:r>
                <a:rPr lang="en-US" sz="800" b="1" dirty="0">
                  <a:solidFill>
                    <a:srgbClr val="008000"/>
                  </a:solidFill>
                  <a:latin typeface="Calibri" panose="020F0502020204030204" pitchFamily="34" charset="0"/>
                </a:rPr>
                <a:t> :  -115 dBm </a:t>
              </a:r>
            </a:p>
          </p:txBody>
        </p:sp>
        <p:sp>
          <p:nvSpPr>
            <p:cNvPr id="98" name="Rectangle 97"/>
            <p:cNvSpPr/>
            <p:nvPr/>
          </p:nvSpPr>
          <p:spPr>
            <a:xfrm>
              <a:off x="7440490" y="3628870"/>
              <a:ext cx="854721" cy="338554"/>
            </a:xfrm>
            <a:prstGeom prst="rect">
              <a:avLst/>
            </a:prstGeom>
          </p:spPr>
          <p:txBody>
            <a:bodyPr wrap="none">
              <a:spAutoFit/>
            </a:bodyPr>
            <a:lstStyle/>
            <a:p>
              <a:r>
                <a:rPr lang="en-US" sz="800" b="1" dirty="0" err="1">
                  <a:solidFill>
                    <a:srgbClr val="008000"/>
                  </a:solidFill>
                  <a:latin typeface="Calibri" panose="020F0502020204030204" pitchFamily="34" charset="0"/>
                </a:rPr>
                <a:t>EcNo</a:t>
              </a:r>
              <a:r>
                <a:rPr lang="en-US" sz="800" b="1" dirty="0">
                  <a:solidFill>
                    <a:srgbClr val="008000"/>
                  </a:solidFill>
                  <a:latin typeface="Calibri" panose="020F0502020204030204" pitchFamily="34" charset="0"/>
                </a:rPr>
                <a:t>:  -12 dB</a:t>
              </a:r>
            </a:p>
            <a:p>
              <a:r>
                <a:rPr lang="en-US" sz="800" b="1" dirty="0">
                  <a:solidFill>
                    <a:srgbClr val="008000"/>
                  </a:solidFill>
                  <a:latin typeface="Calibri" panose="020F0502020204030204" pitchFamily="34" charset="0"/>
                </a:rPr>
                <a:t>RSCP: -105 dBm</a:t>
              </a:r>
            </a:p>
          </p:txBody>
        </p:sp>
        <p:sp>
          <p:nvSpPr>
            <p:cNvPr id="18447" name="Rectangle 18446"/>
            <p:cNvSpPr/>
            <p:nvPr/>
          </p:nvSpPr>
          <p:spPr>
            <a:xfrm rot="16200000">
              <a:off x="6898823" y="2343282"/>
              <a:ext cx="1924634" cy="707886"/>
            </a:xfrm>
            <a:prstGeom prst="rect">
              <a:avLst/>
            </a:prstGeom>
          </p:spPr>
          <p:txBody>
            <a:bodyPr wrap="square">
              <a:spAutoFit/>
            </a:bodyPr>
            <a:lstStyle/>
            <a:p>
              <a:r>
                <a:rPr lang="en-US" sz="800" dirty="0">
                  <a:solidFill>
                    <a:srgbClr val="008000"/>
                  </a:solidFill>
                  <a:latin typeface="Calibri" panose="020F0502020204030204" pitchFamily="34" charset="0"/>
                </a:rPr>
                <a:t>threshold2Wcdma: -112 dBm (28)</a:t>
              </a:r>
            </a:p>
            <a:p>
              <a:r>
                <a:rPr lang="en-US" sz="800" dirty="0">
                  <a:solidFill>
                    <a:srgbClr val="008000"/>
                  </a:solidFill>
                  <a:latin typeface="Calibri" panose="020F0502020204030204" pitchFamily="34" charset="0"/>
                </a:rPr>
                <a:t>hysThreshold2Wcdma: 0 dB (0)</a:t>
              </a:r>
            </a:p>
            <a:p>
              <a:r>
                <a:rPr lang="en-US" sz="800" dirty="0">
                  <a:solidFill>
                    <a:srgbClr val="008000"/>
                  </a:solidFill>
                  <a:latin typeface="Calibri" panose="020F0502020204030204" pitchFamily="34" charset="0"/>
                </a:rPr>
                <a:t>b2Threshold1Utra: -115 dBm (25)</a:t>
              </a:r>
            </a:p>
            <a:p>
              <a:r>
                <a:rPr lang="en-US" sz="800" dirty="0">
                  <a:solidFill>
                    <a:srgbClr val="008000"/>
                  </a:solidFill>
                  <a:latin typeface="Calibri" panose="020F0502020204030204" pitchFamily="34" charset="0"/>
                </a:rPr>
                <a:t>b2Threshold2UtraEcn0: -12 dB (24)</a:t>
              </a:r>
            </a:p>
            <a:p>
              <a:r>
                <a:rPr lang="en-US" sz="800" dirty="0">
                  <a:solidFill>
                    <a:srgbClr val="008000"/>
                  </a:solidFill>
                  <a:latin typeface="Calibri" panose="020F0502020204030204" pitchFamily="34" charset="0"/>
                </a:rPr>
                <a:t>b2Threshold2UtraRscp: -105 dBm (10)</a:t>
              </a:r>
            </a:p>
          </p:txBody>
        </p:sp>
        <p:cxnSp>
          <p:nvCxnSpPr>
            <p:cNvPr id="100" name="Straight Arrow Connector 99"/>
            <p:cNvCxnSpPr/>
            <p:nvPr/>
          </p:nvCxnSpPr>
          <p:spPr>
            <a:xfrm>
              <a:off x="8710645" y="1947609"/>
              <a:ext cx="0" cy="1698679"/>
            </a:xfrm>
            <a:prstGeom prst="straightConnector1">
              <a:avLst/>
            </a:prstGeom>
            <a:ln w="19050" cmpd="sng">
              <a:solidFill>
                <a:srgbClr val="00B050"/>
              </a:solidFill>
              <a:tailEnd type="triangle"/>
            </a:ln>
            <a:effectLst/>
          </p:spPr>
          <p:style>
            <a:lnRef idx="2">
              <a:schemeClr val="accent1"/>
            </a:lnRef>
            <a:fillRef idx="0">
              <a:schemeClr val="accent1"/>
            </a:fillRef>
            <a:effectRef idx="1">
              <a:schemeClr val="accent1"/>
            </a:effectRef>
            <a:fontRef idx="minor">
              <a:schemeClr val="tx1"/>
            </a:fontRef>
          </p:style>
        </p:cxnSp>
        <p:sp>
          <p:nvSpPr>
            <p:cNvPr id="101" name="TextBox 100"/>
            <p:cNvSpPr txBox="1"/>
            <p:nvPr/>
          </p:nvSpPr>
          <p:spPr>
            <a:xfrm rot="16200000">
              <a:off x="8255060" y="2552545"/>
              <a:ext cx="1025371" cy="215444"/>
            </a:xfrm>
            <a:prstGeom prst="rect">
              <a:avLst/>
            </a:prstGeom>
            <a:noFill/>
          </p:spPr>
          <p:txBody>
            <a:bodyPr wrap="square" rtlCol="0">
              <a:spAutoFit/>
            </a:bodyPr>
            <a:lstStyle/>
            <a:p>
              <a:pPr algn="ctr"/>
              <a:r>
                <a:rPr lang="en-US" sz="800" dirty="0">
                  <a:solidFill>
                    <a:srgbClr val="000000"/>
                  </a:solidFill>
                  <a:latin typeface="Calibri" panose="020F0502020204030204" pitchFamily="34" charset="0"/>
                </a:rPr>
                <a:t>CSFB via PSHO</a:t>
              </a:r>
            </a:p>
          </p:txBody>
        </p:sp>
        <p:pic>
          <p:nvPicPr>
            <p:cNvPr id="18452" name="Picture 18451"/>
            <p:cNvPicPr>
              <a:picLocks noChangeAspect="1"/>
            </p:cNvPicPr>
            <p:nvPr/>
          </p:nvPicPr>
          <p:blipFill>
            <a:blip r:embed="rId2"/>
            <a:stretch>
              <a:fillRect/>
            </a:stretch>
          </p:blipFill>
          <p:spPr>
            <a:xfrm>
              <a:off x="284801" y="797007"/>
              <a:ext cx="420109" cy="390100"/>
            </a:xfrm>
            <a:prstGeom prst="rect">
              <a:avLst/>
            </a:prstGeom>
          </p:spPr>
        </p:pic>
        <p:pic>
          <p:nvPicPr>
            <p:cNvPr id="18454" name="Picture 18453"/>
            <p:cNvPicPr>
              <a:picLocks noChangeAspect="1"/>
            </p:cNvPicPr>
            <p:nvPr/>
          </p:nvPicPr>
          <p:blipFill>
            <a:blip r:embed="rId3"/>
            <a:stretch>
              <a:fillRect/>
            </a:stretch>
          </p:blipFill>
          <p:spPr>
            <a:xfrm>
              <a:off x="256696" y="4092324"/>
              <a:ext cx="501331" cy="408388"/>
            </a:xfrm>
            <a:prstGeom prst="rect">
              <a:avLst/>
            </a:prstGeom>
          </p:spPr>
        </p:pic>
      </p:grpSp>
    </p:spTree>
    <p:extLst>
      <p:ext uri="{BB962C8B-B14F-4D97-AF65-F5344CB8AC3E}">
        <p14:creationId xmlns:p14="http://schemas.microsoft.com/office/powerpoint/2010/main" val="320959220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18120" y="125406"/>
            <a:ext cx="8229600" cy="311789"/>
          </a:xfrm>
          <a:noFill/>
          <a:ln w="9525">
            <a:noFill/>
            <a:miter lim="800000"/>
            <a:headEnd/>
            <a:tailEnd/>
          </a:ln>
        </p:spPr>
        <p:txBody>
          <a:bodyPr vert="horz" wrap="square" lIns="0" tIns="0" rIns="0" bIns="0" numCol="1" anchor="ctr" anchorCtr="0" compatLnSpc="1">
            <a:prstTxWarp prst="textNoShape">
              <a:avLst/>
            </a:prstTxWarp>
          </a:bodyPr>
          <a:lstStyle/>
          <a:p>
            <a:r>
              <a:rPr lang="en-US" dirty="0"/>
              <a:t>Intra LTE Neighboring Strategy</a:t>
            </a:r>
          </a:p>
        </p:txBody>
      </p:sp>
      <p:sp>
        <p:nvSpPr>
          <p:cNvPr id="27" name="Oval 26">
            <a:extLst>
              <a:ext uri="{FF2B5EF4-FFF2-40B4-BE49-F238E27FC236}">
                <a16:creationId xmlns:a16="http://schemas.microsoft.com/office/drawing/2014/main" id="{F1BCBAD9-F1CB-4A89-B3A7-2C6E746DE842}"/>
              </a:ext>
            </a:extLst>
          </p:cNvPr>
          <p:cNvSpPr/>
          <p:nvPr/>
        </p:nvSpPr>
        <p:spPr>
          <a:xfrm>
            <a:off x="350250" y="2623952"/>
            <a:ext cx="1697120" cy="254577"/>
          </a:xfrm>
          <a:prstGeom prst="ellipse">
            <a:avLst/>
          </a:prstGeom>
          <a:solidFill>
            <a:schemeClr val="accent3">
              <a:lumMod val="75000"/>
              <a:alpha val="51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200" b="1" dirty="0">
                <a:solidFill>
                  <a:srgbClr val="FFFFFF"/>
                </a:solidFill>
                <a:latin typeface="Calibri" panose="020F0502020204030204" pitchFamily="34" charset="0"/>
              </a:rPr>
              <a:t>L2100_5</a:t>
            </a:r>
            <a:endParaRPr lang="en-GB" sz="1200" b="1" dirty="0">
              <a:solidFill>
                <a:srgbClr val="FFFFFF"/>
              </a:solidFill>
              <a:latin typeface="Calibri" panose="020F0502020204030204" pitchFamily="34" charset="0"/>
            </a:endParaRPr>
          </a:p>
        </p:txBody>
      </p:sp>
      <p:sp>
        <p:nvSpPr>
          <p:cNvPr id="28" name="Oval 27">
            <a:extLst>
              <a:ext uri="{FF2B5EF4-FFF2-40B4-BE49-F238E27FC236}">
                <a16:creationId xmlns:a16="http://schemas.microsoft.com/office/drawing/2014/main" id="{A3A9FD47-F780-4DA0-9A01-A1F268C4F5D1}"/>
              </a:ext>
            </a:extLst>
          </p:cNvPr>
          <p:cNvSpPr/>
          <p:nvPr/>
        </p:nvSpPr>
        <p:spPr>
          <a:xfrm>
            <a:off x="350249" y="2019059"/>
            <a:ext cx="1697120" cy="254577"/>
          </a:xfrm>
          <a:prstGeom prst="ellipse">
            <a:avLst/>
          </a:prstGeom>
          <a:solidFill>
            <a:srgbClr val="002060">
              <a:alpha val="51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200" b="1" dirty="0">
                <a:solidFill>
                  <a:srgbClr val="FFFFFF"/>
                </a:solidFill>
                <a:latin typeface="Calibri" panose="020F0502020204030204" pitchFamily="34" charset="0"/>
              </a:rPr>
              <a:t>L1800_15</a:t>
            </a:r>
            <a:endParaRPr lang="en-GB" sz="1200" b="1" dirty="0">
              <a:solidFill>
                <a:srgbClr val="FFFFFF"/>
              </a:solidFill>
              <a:latin typeface="Calibri" panose="020F0502020204030204" pitchFamily="34" charset="0"/>
            </a:endParaRPr>
          </a:p>
        </p:txBody>
      </p:sp>
      <p:sp>
        <p:nvSpPr>
          <p:cNvPr id="31" name="Oval 30">
            <a:extLst>
              <a:ext uri="{FF2B5EF4-FFF2-40B4-BE49-F238E27FC236}">
                <a16:creationId xmlns:a16="http://schemas.microsoft.com/office/drawing/2014/main" id="{8B17A4CE-F380-4445-B7E1-3435FFDDA1F5}"/>
              </a:ext>
            </a:extLst>
          </p:cNvPr>
          <p:cNvSpPr/>
          <p:nvPr/>
        </p:nvSpPr>
        <p:spPr>
          <a:xfrm>
            <a:off x="407453" y="3261235"/>
            <a:ext cx="1697120" cy="254577"/>
          </a:xfrm>
          <a:prstGeom prst="ellipse">
            <a:avLst/>
          </a:prstGeom>
          <a:solidFill>
            <a:schemeClr val="accent3">
              <a:lumMod val="75000"/>
              <a:alpha val="51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200" b="1" dirty="0">
                <a:solidFill>
                  <a:srgbClr val="FFFFFF"/>
                </a:solidFill>
                <a:latin typeface="Calibri" panose="020F0502020204030204" pitchFamily="34" charset="0"/>
              </a:rPr>
              <a:t>L900_5</a:t>
            </a:r>
            <a:endParaRPr lang="en-GB" sz="1200" b="1" dirty="0">
              <a:solidFill>
                <a:srgbClr val="FFFFFF"/>
              </a:solidFill>
              <a:latin typeface="Calibri" panose="020F0502020204030204" pitchFamily="34" charset="0"/>
            </a:endParaRPr>
          </a:p>
        </p:txBody>
      </p:sp>
      <p:sp>
        <p:nvSpPr>
          <p:cNvPr id="36" name="Oval 35">
            <a:extLst>
              <a:ext uri="{FF2B5EF4-FFF2-40B4-BE49-F238E27FC236}">
                <a16:creationId xmlns:a16="http://schemas.microsoft.com/office/drawing/2014/main" id="{3092BA11-3045-44E0-B500-6373B9C668AC}"/>
              </a:ext>
            </a:extLst>
          </p:cNvPr>
          <p:cNvSpPr/>
          <p:nvPr/>
        </p:nvSpPr>
        <p:spPr>
          <a:xfrm>
            <a:off x="3791608" y="2618770"/>
            <a:ext cx="1697120" cy="254577"/>
          </a:xfrm>
          <a:prstGeom prst="ellipse">
            <a:avLst/>
          </a:prstGeom>
          <a:solidFill>
            <a:schemeClr val="accent3">
              <a:lumMod val="75000"/>
              <a:alpha val="51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200" b="1" dirty="0">
                <a:solidFill>
                  <a:srgbClr val="FFFFFF"/>
                </a:solidFill>
                <a:latin typeface="Calibri" panose="020F0502020204030204" pitchFamily="34" charset="0"/>
              </a:rPr>
              <a:t>L2100_5</a:t>
            </a:r>
            <a:endParaRPr lang="en-GB" sz="1200" b="1" dirty="0">
              <a:solidFill>
                <a:srgbClr val="FFFFFF"/>
              </a:solidFill>
              <a:latin typeface="Calibri" panose="020F0502020204030204" pitchFamily="34" charset="0"/>
            </a:endParaRPr>
          </a:p>
        </p:txBody>
      </p:sp>
      <p:sp>
        <p:nvSpPr>
          <p:cNvPr id="41" name="Oval 40">
            <a:extLst>
              <a:ext uri="{FF2B5EF4-FFF2-40B4-BE49-F238E27FC236}">
                <a16:creationId xmlns:a16="http://schemas.microsoft.com/office/drawing/2014/main" id="{BB5FACF5-2143-4C5C-830F-62EF63CEE524}"/>
              </a:ext>
            </a:extLst>
          </p:cNvPr>
          <p:cNvSpPr/>
          <p:nvPr/>
        </p:nvSpPr>
        <p:spPr>
          <a:xfrm>
            <a:off x="3791607" y="2013877"/>
            <a:ext cx="1697120" cy="254577"/>
          </a:xfrm>
          <a:prstGeom prst="ellipse">
            <a:avLst/>
          </a:prstGeom>
          <a:solidFill>
            <a:srgbClr val="002060">
              <a:alpha val="51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200" b="1" dirty="0">
                <a:solidFill>
                  <a:srgbClr val="FFFFFF"/>
                </a:solidFill>
                <a:latin typeface="Calibri" panose="020F0502020204030204" pitchFamily="34" charset="0"/>
              </a:rPr>
              <a:t>L1800_15</a:t>
            </a:r>
            <a:endParaRPr lang="en-GB" sz="1200" b="1" dirty="0">
              <a:solidFill>
                <a:srgbClr val="FFFFFF"/>
              </a:solidFill>
              <a:latin typeface="Calibri" panose="020F0502020204030204" pitchFamily="34" charset="0"/>
            </a:endParaRPr>
          </a:p>
        </p:txBody>
      </p:sp>
      <p:sp>
        <p:nvSpPr>
          <p:cNvPr id="42" name="Oval 41">
            <a:extLst>
              <a:ext uri="{FF2B5EF4-FFF2-40B4-BE49-F238E27FC236}">
                <a16:creationId xmlns:a16="http://schemas.microsoft.com/office/drawing/2014/main" id="{13867697-5FB0-424C-928B-963D89149D4A}"/>
              </a:ext>
            </a:extLst>
          </p:cNvPr>
          <p:cNvSpPr/>
          <p:nvPr/>
        </p:nvSpPr>
        <p:spPr>
          <a:xfrm>
            <a:off x="3848811" y="3256053"/>
            <a:ext cx="1697120" cy="254577"/>
          </a:xfrm>
          <a:prstGeom prst="ellipse">
            <a:avLst/>
          </a:prstGeom>
          <a:solidFill>
            <a:schemeClr val="accent3">
              <a:lumMod val="75000"/>
              <a:alpha val="51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200" b="1" dirty="0">
                <a:solidFill>
                  <a:srgbClr val="FFFFFF"/>
                </a:solidFill>
                <a:latin typeface="Calibri" panose="020F0502020204030204" pitchFamily="34" charset="0"/>
              </a:rPr>
              <a:t>L900_5</a:t>
            </a:r>
            <a:endParaRPr lang="en-GB" sz="1200" b="1" dirty="0">
              <a:solidFill>
                <a:srgbClr val="FFFFFF"/>
              </a:solidFill>
              <a:latin typeface="Calibri" panose="020F0502020204030204" pitchFamily="34" charset="0"/>
            </a:endParaRPr>
          </a:p>
        </p:txBody>
      </p:sp>
      <p:cxnSp>
        <p:nvCxnSpPr>
          <p:cNvPr id="43" name="Straight Arrow Connector 42">
            <a:extLst>
              <a:ext uri="{FF2B5EF4-FFF2-40B4-BE49-F238E27FC236}">
                <a16:creationId xmlns:a16="http://schemas.microsoft.com/office/drawing/2014/main" id="{6A3E5F99-8E25-476D-8CDA-47AC76F1F2B2}"/>
              </a:ext>
            </a:extLst>
          </p:cNvPr>
          <p:cNvCxnSpPr>
            <a:stCxn id="28" idx="6"/>
            <a:endCxn id="36" idx="2"/>
          </p:cNvCxnSpPr>
          <p:nvPr/>
        </p:nvCxnSpPr>
        <p:spPr>
          <a:xfrm>
            <a:off x="2047369" y="2146348"/>
            <a:ext cx="1744239" cy="599711"/>
          </a:xfrm>
          <a:prstGeom prst="straightConnector1">
            <a:avLst/>
          </a:prstGeom>
          <a:ln w="19050" cmpd="sng">
            <a:solidFill>
              <a:schemeClr val="accent3"/>
            </a:solidFill>
            <a:headEnd type="triangle" w="med" len="med"/>
            <a:tailEnd type="triangle" w="med" len="med"/>
          </a:ln>
          <a:effectLst/>
        </p:spPr>
        <p:style>
          <a:lnRef idx="2">
            <a:schemeClr val="accent1"/>
          </a:lnRef>
          <a:fillRef idx="0">
            <a:schemeClr val="accent1"/>
          </a:fillRef>
          <a:effectRef idx="1">
            <a:schemeClr val="accent1"/>
          </a:effectRef>
          <a:fontRef idx="minor">
            <a:schemeClr val="tx1"/>
          </a:fontRef>
        </p:style>
      </p:cxnSp>
      <p:cxnSp>
        <p:nvCxnSpPr>
          <p:cNvPr id="44" name="Straight Arrow Connector 43">
            <a:extLst>
              <a:ext uri="{FF2B5EF4-FFF2-40B4-BE49-F238E27FC236}">
                <a16:creationId xmlns:a16="http://schemas.microsoft.com/office/drawing/2014/main" id="{5E74E7B1-0234-4982-9C29-6BF8A35599B3}"/>
              </a:ext>
            </a:extLst>
          </p:cNvPr>
          <p:cNvCxnSpPr>
            <a:stCxn id="28" idx="6"/>
            <a:endCxn id="41" idx="2"/>
          </p:cNvCxnSpPr>
          <p:nvPr/>
        </p:nvCxnSpPr>
        <p:spPr>
          <a:xfrm flipV="1">
            <a:off x="2047369" y="2141166"/>
            <a:ext cx="1744238" cy="5182"/>
          </a:xfrm>
          <a:prstGeom prst="straightConnector1">
            <a:avLst/>
          </a:prstGeom>
          <a:ln w="19050" cmpd="sng">
            <a:solidFill>
              <a:schemeClr val="accent3"/>
            </a:solidFill>
            <a:headEnd type="triangle" w="med" len="med"/>
            <a:tailEnd type="triangle" w="med" len="med"/>
          </a:ln>
          <a:effectLst/>
        </p:spPr>
        <p:style>
          <a:lnRef idx="2">
            <a:schemeClr val="accent1"/>
          </a:lnRef>
          <a:fillRef idx="0">
            <a:schemeClr val="accent1"/>
          </a:fillRef>
          <a:effectRef idx="1">
            <a:schemeClr val="accent1"/>
          </a:effectRef>
          <a:fontRef idx="minor">
            <a:schemeClr val="tx1"/>
          </a:fontRef>
        </p:style>
      </p:cxnSp>
      <p:cxnSp>
        <p:nvCxnSpPr>
          <p:cNvPr id="45" name="Straight Arrow Connector 44">
            <a:extLst>
              <a:ext uri="{FF2B5EF4-FFF2-40B4-BE49-F238E27FC236}">
                <a16:creationId xmlns:a16="http://schemas.microsoft.com/office/drawing/2014/main" id="{C5896DBE-5135-4EEC-94D4-BB203B490598}"/>
              </a:ext>
            </a:extLst>
          </p:cNvPr>
          <p:cNvCxnSpPr>
            <a:stCxn id="28" idx="6"/>
            <a:endCxn id="42" idx="2"/>
          </p:cNvCxnSpPr>
          <p:nvPr/>
        </p:nvCxnSpPr>
        <p:spPr>
          <a:xfrm>
            <a:off x="2047369" y="2146348"/>
            <a:ext cx="1801442" cy="1236994"/>
          </a:xfrm>
          <a:prstGeom prst="straightConnector1">
            <a:avLst/>
          </a:prstGeom>
          <a:ln w="19050" cmpd="sng">
            <a:solidFill>
              <a:schemeClr val="accent3"/>
            </a:solidFill>
            <a:headEnd type="triangle" w="med" len="med"/>
            <a:tailEnd type="triangle" w="med" len="med"/>
          </a:ln>
          <a:effectLst/>
        </p:spPr>
        <p:style>
          <a:lnRef idx="2">
            <a:schemeClr val="accent1"/>
          </a:lnRef>
          <a:fillRef idx="0">
            <a:schemeClr val="accent1"/>
          </a:fillRef>
          <a:effectRef idx="1">
            <a:schemeClr val="accent1"/>
          </a:effectRef>
          <a:fontRef idx="minor">
            <a:schemeClr val="tx1"/>
          </a:fontRef>
        </p:style>
      </p:cxnSp>
      <p:cxnSp>
        <p:nvCxnSpPr>
          <p:cNvPr id="46" name="Straight Arrow Connector 45">
            <a:extLst>
              <a:ext uri="{FF2B5EF4-FFF2-40B4-BE49-F238E27FC236}">
                <a16:creationId xmlns:a16="http://schemas.microsoft.com/office/drawing/2014/main" id="{82D639CC-AF6E-4565-9F1F-EBF0092B33C7}"/>
              </a:ext>
            </a:extLst>
          </p:cNvPr>
          <p:cNvCxnSpPr>
            <a:stCxn id="27" idx="6"/>
            <a:endCxn id="41" idx="2"/>
          </p:cNvCxnSpPr>
          <p:nvPr/>
        </p:nvCxnSpPr>
        <p:spPr>
          <a:xfrm flipV="1">
            <a:off x="2047370" y="2141166"/>
            <a:ext cx="1744237" cy="610075"/>
          </a:xfrm>
          <a:prstGeom prst="straightConnector1">
            <a:avLst/>
          </a:prstGeom>
          <a:ln w="19050" cmpd="sng">
            <a:solidFill>
              <a:srgbClr val="C00000"/>
            </a:solidFill>
            <a:headEnd type="triangle" w="med" len="med"/>
            <a:tailEnd type="triangle" w="med" len="med"/>
          </a:ln>
          <a:effectLst/>
        </p:spPr>
        <p:style>
          <a:lnRef idx="2">
            <a:schemeClr val="accent1"/>
          </a:lnRef>
          <a:fillRef idx="0">
            <a:schemeClr val="accent1"/>
          </a:fillRef>
          <a:effectRef idx="1">
            <a:schemeClr val="accent1"/>
          </a:effectRef>
          <a:fontRef idx="minor">
            <a:schemeClr val="tx1"/>
          </a:fontRef>
        </p:style>
      </p:cxnSp>
      <p:cxnSp>
        <p:nvCxnSpPr>
          <p:cNvPr id="47" name="Straight Arrow Connector 46">
            <a:extLst>
              <a:ext uri="{FF2B5EF4-FFF2-40B4-BE49-F238E27FC236}">
                <a16:creationId xmlns:a16="http://schemas.microsoft.com/office/drawing/2014/main" id="{E616FEF1-D30F-470F-8868-74F064961E56}"/>
              </a:ext>
            </a:extLst>
          </p:cNvPr>
          <p:cNvCxnSpPr>
            <a:cxnSpLocks/>
            <a:stCxn id="27" idx="6"/>
            <a:endCxn id="36" idx="2"/>
          </p:cNvCxnSpPr>
          <p:nvPr/>
        </p:nvCxnSpPr>
        <p:spPr>
          <a:xfrm flipV="1">
            <a:off x="2047370" y="2746059"/>
            <a:ext cx="1744238" cy="5182"/>
          </a:xfrm>
          <a:prstGeom prst="straightConnector1">
            <a:avLst/>
          </a:prstGeom>
          <a:ln w="19050" cmpd="sng">
            <a:solidFill>
              <a:srgbClr val="C00000"/>
            </a:solidFill>
            <a:headEnd type="triangle" w="med" len="med"/>
            <a:tailEnd type="triangle" w="med" len="med"/>
          </a:ln>
          <a:effectLst/>
        </p:spPr>
        <p:style>
          <a:lnRef idx="2">
            <a:schemeClr val="accent1"/>
          </a:lnRef>
          <a:fillRef idx="0">
            <a:schemeClr val="accent1"/>
          </a:fillRef>
          <a:effectRef idx="1">
            <a:schemeClr val="accent1"/>
          </a:effectRef>
          <a:fontRef idx="minor">
            <a:schemeClr val="tx1"/>
          </a:fontRef>
        </p:style>
      </p:cxnSp>
      <p:cxnSp>
        <p:nvCxnSpPr>
          <p:cNvPr id="48" name="Straight Arrow Connector 47">
            <a:extLst>
              <a:ext uri="{FF2B5EF4-FFF2-40B4-BE49-F238E27FC236}">
                <a16:creationId xmlns:a16="http://schemas.microsoft.com/office/drawing/2014/main" id="{D865FCED-9517-468A-A12F-999F3215FD87}"/>
              </a:ext>
            </a:extLst>
          </p:cNvPr>
          <p:cNvCxnSpPr>
            <a:stCxn id="27" idx="6"/>
            <a:endCxn id="42" idx="2"/>
          </p:cNvCxnSpPr>
          <p:nvPr/>
        </p:nvCxnSpPr>
        <p:spPr>
          <a:xfrm>
            <a:off x="2047370" y="2751241"/>
            <a:ext cx="1801441" cy="632101"/>
          </a:xfrm>
          <a:prstGeom prst="straightConnector1">
            <a:avLst/>
          </a:prstGeom>
          <a:ln w="19050" cmpd="sng">
            <a:solidFill>
              <a:srgbClr val="C00000"/>
            </a:solidFill>
            <a:headEnd type="triangle" w="med" len="med"/>
            <a:tailEnd type="triangle" w="med" len="med"/>
          </a:ln>
          <a:effectLst/>
        </p:spPr>
        <p:style>
          <a:lnRef idx="2">
            <a:schemeClr val="accent1"/>
          </a:lnRef>
          <a:fillRef idx="0">
            <a:schemeClr val="accent1"/>
          </a:fillRef>
          <a:effectRef idx="1">
            <a:schemeClr val="accent1"/>
          </a:effectRef>
          <a:fontRef idx="minor">
            <a:schemeClr val="tx1"/>
          </a:fontRef>
        </p:style>
      </p:cxnSp>
      <p:cxnSp>
        <p:nvCxnSpPr>
          <p:cNvPr id="49" name="Straight Arrow Connector 48">
            <a:extLst>
              <a:ext uri="{FF2B5EF4-FFF2-40B4-BE49-F238E27FC236}">
                <a16:creationId xmlns:a16="http://schemas.microsoft.com/office/drawing/2014/main" id="{FD6BC028-1777-4F1C-AD94-551675F5F820}"/>
              </a:ext>
            </a:extLst>
          </p:cNvPr>
          <p:cNvCxnSpPr>
            <a:stCxn id="31" idx="6"/>
            <a:endCxn id="36" idx="2"/>
          </p:cNvCxnSpPr>
          <p:nvPr/>
        </p:nvCxnSpPr>
        <p:spPr>
          <a:xfrm flipV="1">
            <a:off x="2104573" y="2746059"/>
            <a:ext cx="1687035" cy="642465"/>
          </a:xfrm>
          <a:prstGeom prst="straightConnector1">
            <a:avLst/>
          </a:prstGeom>
          <a:ln w="19050" cmpd="sng">
            <a:solidFill>
              <a:srgbClr val="00B050"/>
            </a:solidFill>
            <a:headEnd type="triangle" w="med" len="med"/>
            <a:tailEnd type="triangle" w="med" len="med"/>
          </a:ln>
          <a:effectLst/>
        </p:spPr>
        <p:style>
          <a:lnRef idx="2">
            <a:schemeClr val="accent1"/>
          </a:lnRef>
          <a:fillRef idx="0">
            <a:schemeClr val="accent1"/>
          </a:fillRef>
          <a:effectRef idx="1">
            <a:schemeClr val="accent1"/>
          </a:effectRef>
          <a:fontRef idx="minor">
            <a:schemeClr val="tx1"/>
          </a:fontRef>
        </p:style>
      </p:cxnSp>
      <p:cxnSp>
        <p:nvCxnSpPr>
          <p:cNvPr id="50" name="Straight Arrow Connector 49">
            <a:extLst>
              <a:ext uri="{FF2B5EF4-FFF2-40B4-BE49-F238E27FC236}">
                <a16:creationId xmlns:a16="http://schemas.microsoft.com/office/drawing/2014/main" id="{FDC83CB0-0F54-47C3-A126-4EF13F260FD5}"/>
              </a:ext>
            </a:extLst>
          </p:cNvPr>
          <p:cNvCxnSpPr>
            <a:cxnSpLocks/>
            <a:stCxn id="31" idx="6"/>
            <a:endCxn id="42" idx="2"/>
          </p:cNvCxnSpPr>
          <p:nvPr/>
        </p:nvCxnSpPr>
        <p:spPr>
          <a:xfrm flipV="1">
            <a:off x="2104573" y="3383342"/>
            <a:ext cx="1744238" cy="5182"/>
          </a:xfrm>
          <a:prstGeom prst="straightConnector1">
            <a:avLst/>
          </a:prstGeom>
          <a:ln w="19050" cmpd="sng">
            <a:solidFill>
              <a:srgbClr val="00B050"/>
            </a:solidFill>
            <a:headEnd type="triangle" w="med" len="med"/>
            <a:tailEnd type="triangle" w="med" len="med"/>
          </a:ln>
          <a:effectLst/>
        </p:spPr>
        <p:style>
          <a:lnRef idx="2">
            <a:schemeClr val="accent1"/>
          </a:lnRef>
          <a:fillRef idx="0">
            <a:schemeClr val="accent1"/>
          </a:fillRef>
          <a:effectRef idx="1">
            <a:schemeClr val="accent1"/>
          </a:effectRef>
          <a:fontRef idx="minor">
            <a:schemeClr val="tx1"/>
          </a:fontRef>
        </p:style>
      </p:cxnSp>
      <p:cxnSp>
        <p:nvCxnSpPr>
          <p:cNvPr id="51" name="Straight Arrow Connector 50">
            <a:extLst>
              <a:ext uri="{FF2B5EF4-FFF2-40B4-BE49-F238E27FC236}">
                <a16:creationId xmlns:a16="http://schemas.microsoft.com/office/drawing/2014/main" id="{4E007EE6-54CA-4B4B-8663-8966B8345BF1}"/>
              </a:ext>
            </a:extLst>
          </p:cNvPr>
          <p:cNvCxnSpPr>
            <a:stCxn id="31" idx="6"/>
            <a:endCxn id="41" idx="2"/>
          </p:cNvCxnSpPr>
          <p:nvPr/>
        </p:nvCxnSpPr>
        <p:spPr>
          <a:xfrm flipV="1">
            <a:off x="2104573" y="2141166"/>
            <a:ext cx="1687034" cy="1247358"/>
          </a:xfrm>
          <a:prstGeom prst="straightConnector1">
            <a:avLst/>
          </a:prstGeom>
          <a:ln w="19050" cmpd="sng">
            <a:solidFill>
              <a:srgbClr val="00B050"/>
            </a:solidFill>
            <a:headEnd type="triangle" w="med" len="med"/>
            <a:tailEnd type="triangle" w="med" len="med"/>
          </a:ln>
          <a:effectLst/>
        </p:spPr>
        <p:style>
          <a:lnRef idx="2">
            <a:schemeClr val="accent1"/>
          </a:lnRef>
          <a:fillRef idx="0">
            <a:schemeClr val="accent1"/>
          </a:fillRef>
          <a:effectRef idx="1">
            <a:schemeClr val="accent1"/>
          </a:effectRef>
          <a:fontRef idx="minor">
            <a:schemeClr val="tx1"/>
          </a:fontRef>
        </p:style>
      </p:cxnSp>
      <p:sp>
        <p:nvSpPr>
          <p:cNvPr id="54" name="TextBox 53">
            <a:extLst>
              <a:ext uri="{FF2B5EF4-FFF2-40B4-BE49-F238E27FC236}">
                <a16:creationId xmlns:a16="http://schemas.microsoft.com/office/drawing/2014/main" id="{AEA2EFFB-5934-46D0-B0A0-2DE7F7426746}"/>
              </a:ext>
            </a:extLst>
          </p:cNvPr>
          <p:cNvSpPr txBox="1"/>
          <p:nvPr/>
        </p:nvSpPr>
        <p:spPr>
          <a:xfrm>
            <a:off x="5545931" y="1058647"/>
            <a:ext cx="3101789" cy="1569660"/>
          </a:xfrm>
          <a:prstGeom prst="rect">
            <a:avLst/>
          </a:prstGeom>
          <a:noFill/>
        </p:spPr>
        <p:txBody>
          <a:bodyPr wrap="square" rtlCol="0">
            <a:spAutoFit/>
          </a:bodyPr>
          <a:lstStyle/>
          <a:p>
            <a:pPr marL="285750" indent="-285750">
              <a:buFont typeface="Arial" panose="020B0604020202020204" pitchFamily="34" charset="0"/>
              <a:buChar char="•"/>
            </a:pPr>
            <a:r>
              <a:rPr lang="en-US" sz="1600" dirty="0">
                <a:latin typeface="Calibri" panose="020F0502020204030204" pitchFamily="34" charset="0"/>
              </a:rPr>
              <a:t>All LTE cells create neighbor toward intra frequency and inter frequency for all carrier</a:t>
            </a:r>
          </a:p>
          <a:p>
            <a:pPr marL="285750" indent="-285750">
              <a:buFont typeface="Arial" panose="020B0604020202020204" pitchFamily="34" charset="0"/>
              <a:buChar char="•"/>
            </a:pPr>
            <a:r>
              <a:rPr lang="en-US" sz="1600" dirty="0">
                <a:latin typeface="Calibri" panose="020F0502020204030204" pitchFamily="34" charset="0"/>
              </a:rPr>
              <a:t>ANR to Intra/inter frequency LTE  feature is </a:t>
            </a:r>
            <a:r>
              <a:rPr lang="en-US" sz="1600" dirty="0" err="1">
                <a:latin typeface="Calibri" panose="020F0502020204030204" pitchFamily="34" charset="0"/>
              </a:rPr>
              <a:t>appled</a:t>
            </a:r>
            <a:r>
              <a:rPr lang="en-US" sz="1600" dirty="0">
                <a:latin typeface="Calibri" panose="020F0502020204030204" pitchFamily="34" charset="0"/>
              </a:rPr>
              <a:t> for neighbor creation.</a:t>
            </a:r>
            <a:endParaRPr lang="en-GB" sz="1600" dirty="0">
              <a:latin typeface="Calibri" panose="020F0502020204030204" pitchFamily="34" charset="0"/>
            </a:endParaRPr>
          </a:p>
        </p:txBody>
      </p:sp>
      <p:sp>
        <p:nvSpPr>
          <p:cNvPr id="19" name="Oval 18">
            <a:extLst>
              <a:ext uri="{FF2B5EF4-FFF2-40B4-BE49-F238E27FC236}">
                <a16:creationId xmlns:a16="http://schemas.microsoft.com/office/drawing/2014/main" id="{D08A4300-E7F4-4239-A3CB-401635483D16}"/>
              </a:ext>
            </a:extLst>
          </p:cNvPr>
          <p:cNvSpPr/>
          <p:nvPr/>
        </p:nvSpPr>
        <p:spPr>
          <a:xfrm>
            <a:off x="350249" y="1503094"/>
            <a:ext cx="1697120" cy="254577"/>
          </a:xfrm>
          <a:prstGeom prst="ellipse">
            <a:avLst/>
          </a:prstGeom>
          <a:solidFill>
            <a:srgbClr val="002060">
              <a:alpha val="51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200" b="1" dirty="0">
                <a:solidFill>
                  <a:srgbClr val="FFFFFF"/>
                </a:solidFill>
                <a:latin typeface="Calibri" panose="020F0502020204030204" pitchFamily="34" charset="0"/>
              </a:rPr>
              <a:t>L2300_20 &amp; 10</a:t>
            </a:r>
            <a:endParaRPr lang="en-GB" sz="1200" b="1" dirty="0">
              <a:solidFill>
                <a:srgbClr val="FFFFFF"/>
              </a:solidFill>
              <a:latin typeface="Calibri" panose="020F0502020204030204" pitchFamily="34" charset="0"/>
            </a:endParaRPr>
          </a:p>
        </p:txBody>
      </p:sp>
      <p:sp>
        <p:nvSpPr>
          <p:cNvPr id="20" name="Oval 19">
            <a:extLst>
              <a:ext uri="{FF2B5EF4-FFF2-40B4-BE49-F238E27FC236}">
                <a16:creationId xmlns:a16="http://schemas.microsoft.com/office/drawing/2014/main" id="{895F2E6B-FE61-4C8B-B309-437FA418CFC0}"/>
              </a:ext>
            </a:extLst>
          </p:cNvPr>
          <p:cNvSpPr/>
          <p:nvPr/>
        </p:nvSpPr>
        <p:spPr>
          <a:xfrm>
            <a:off x="3791607" y="1497912"/>
            <a:ext cx="1697120" cy="254577"/>
          </a:xfrm>
          <a:prstGeom prst="ellipse">
            <a:avLst/>
          </a:prstGeom>
          <a:solidFill>
            <a:srgbClr val="002060">
              <a:alpha val="51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200" b="1" dirty="0">
                <a:solidFill>
                  <a:srgbClr val="FFFFFF"/>
                </a:solidFill>
                <a:latin typeface="Calibri" panose="020F0502020204030204" pitchFamily="34" charset="0"/>
              </a:rPr>
              <a:t>L2300_20 &amp; 10</a:t>
            </a:r>
            <a:endParaRPr lang="en-GB" sz="1200" b="1" dirty="0">
              <a:solidFill>
                <a:srgbClr val="FFFFFF"/>
              </a:solidFill>
              <a:latin typeface="Calibri" panose="020F0502020204030204" pitchFamily="34" charset="0"/>
            </a:endParaRPr>
          </a:p>
        </p:txBody>
      </p:sp>
      <p:cxnSp>
        <p:nvCxnSpPr>
          <p:cNvPr id="21" name="Straight Arrow Connector 20">
            <a:extLst>
              <a:ext uri="{FF2B5EF4-FFF2-40B4-BE49-F238E27FC236}">
                <a16:creationId xmlns:a16="http://schemas.microsoft.com/office/drawing/2014/main" id="{D93500B6-043A-4CEE-B89D-5DDE8BFDBFD4}"/>
              </a:ext>
            </a:extLst>
          </p:cNvPr>
          <p:cNvCxnSpPr>
            <a:cxnSpLocks/>
            <a:endCxn id="20" idx="2"/>
          </p:cNvCxnSpPr>
          <p:nvPr/>
        </p:nvCxnSpPr>
        <p:spPr>
          <a:xfrm flipV="1">
            <a:off x="2001416" y="1625201"/>
            <a:ext cx="1790191" cy="11152"/>
          </a:xfrm>
          <a:prstGeom prst="straightConnector1">
            <a:avLst/>
          </a:prstGeom>
          <a:ln w="19050" cmpd="sng">
            <a:solidFill>
              <a:srgbClr val="FFC000"/>
            </a:solidFill>
            <a:headEnd type="triangle" w="med" len="med"/>
            <a:tailEnd type="triangle" w="med" len="med"/>
          </a:ln>
          <a:effectLst/>
        </p:spPr>
        <p:style>
          <a:lnRef idx="2">
            <a:schemeClr val="accent1"/>
          </a:lnRef>
          <a:fillRef idx="0">
            <a:schemeClr val="accent1"/>
          </a:fillRef>
          <a:effectRef idx="1">
            <a:schemeClr val="accent1"/>
          </a:effectRef>
          <a:fontRef idx="minor">
            <a:schemeClr val="tx1"/>
          </a:fontRef>
        </p:style>
      </p:cxnSp>
      <p:cxnSp>
        <p:nvCxnSpPr>
          <p:cNvPr id="22" name="Straight Arrow Connector 21">
            <a:extLst>
              <a:ext uri="{FF2B5EF4-FFF2-40B4-BE49-F238E27FC236}">
                <a16:creationId xmlns:a16="http://schemas.microsoft.com/office/drawing/2014/main" id="{E28DBE5C-B1C1-49C3-9B51-BBA2D14DCAFE}"/>
              </a:ext>
            </a:extLst>
          </p:cNvPr>
          <p:cNvCxnSpPr>
            <a:cxnSpLocks/>
            <a:stCxn id="19" idx="6"/>
            <a:endCxn id="41" idx="2"/>
          </p:cNvCxnSpPr>
          <p:nvPr/>
        </p:nvCxnSpPr>
        <p:spPr>
          <a:xfrm>
            <a:off x="2047369" y="1630383"/>
            <a:ext cx="1744238" cy="510783"/>
          </a:xfrm>
          <a:prstGeom prst="straightConnector1">
            <a:avLst/>
          </a:prstGeom>
          <a:ln w="19050" cmpd="sng">
            <a:solidFill>
              <a:srgbClr val="FFC000"/>
            </a:solidFill>
            <a:headEnd type="triangle" w="med" len="med"/>
            <a:tailEnd type="triangle" w="med" len="med"/>
          </a:ln>
          <a:effectLst/>
        </p:spPr>
        <p:style>
          <a:lnRef idx="2">
            <a:schemeClr val="accent1"/>
          </a:lnRef>
          <a:fillRef idx="0">
            <a:schemeClr val="accent1"/>
          </a:fillRef>
          <a:effectRef idx="1">
            <a:schemeClr val="accent1"/>
          </a:effectRef>
          <a:fontRef idx="minor">
            <a:schemeClr val="tx1"/>
          </a:fontRef>
        </p:style>
      </p:cxnSp>
      <p:cxnSp>
        <p:nvCxnSpPr>
          <p:cNvPr id="25" name="Straight Arrow Connector 24">
            <a:extLst>
              <a:ext uri="{FF2B5EF4-FFF2-40B4-BE49-F238E27FC236}">
                <a16:creationId xmlns:a16="http://schemas.microsoft.com/office/drawing/2014/main" id="{B2B65E42-FD91-49F0-9F58-A8BE4CA36F37}"/>
              </a:ext>
            </a:extLst>
          </p:cNvPr>
          <p:cNvCxnSpPr>
            <a:cxnSpLocks/>
            <a:stCxn id="19" idx="6"/>
            <a:endCxn id="36" idx="2"/>
          </p:cNvCxnSpPr>
          <p:nvPr/>
        </p:nvCxnSpPr>
        <p:spPr>
          <a:xfrm>
            <a:off x="2047369" y="1630383"/>
            <a:ext cx="1744239" cy="1115676"/>
          </a:xfrm>
          <a:prstGeom prst="straightConnector1">
            <a:avLst/>
          </a:prstGeom>
          <a:ln w="19050" cmpd="sng">
            <a:solidFill>
              <a:srgbClr val="FFC000"/>
            </a:solidFill>
            <a:headEnd type="triangle" w="med" len="med"/>
            <a:tailEnd type="triangle" w="med" len="med"/>
          </a:ln>
          <a:effectLst/>
        </p:spPr>
        <p:style>
          <a:lnRef idx="2">
            <a:schemeClr val="accent1"/>
          </a:lnRef>
          <a:fillRef idx="0">
            <a:schemeClr val="accent1"/>
          </a:fillRef>
          <a:effectRef idx="1">
            <a:schemeClr val="accent1"/>
          </a:effectRef>
          <a:fontRef idx="minor">
            <a:schemeClr val="tx1"/>
          </a:fontRef>
        </p:style>
      </p:cxnSp>
      <p:cxnSp>
        <p:nvCxnSpPr>
          <p:cNvPr id="29" name="Straight Arrow Connector 28">
            <a:extLst>
              <a:ext uri="{FF2B5EF4-FFF2-40B4-BE49-F238E27FC236}">
                <a16:creationId xmlns:a16="http://schemas.microsoft.com/office/drawing/2014/main" id="{DC853F42-0FD3-4C0F-A0D6-4D2E13FA0F77}"/>
              </a:ext>
            </a:extLst>
          </p:cNvPr>
          <p:cNvCxnSpPr>
            <a:cxnSpLocks/>
            <a:stCxn id="19" idx="6"/>
          </p:cNvCxnSpPr>
          <p:nvPr/>
        </p:nvCxnSpPr>
        <p:spPr>
          <a:xfrm>
            <a:off x="2047369" y="1630383"/>
            <a:ext cx="1744237" cy="1752958"/>
          </a:xfrm>
          <a:prstGeom prst="straightConnector1">
            <a:avLst/>
          </a:prstGeom>
          <a:ln w="19050" cmpd="sng">
            <a:solidFill>
              <a:srgbClr val="FFC000"/>
            </a:solidFill>
            <a:headEnd type="triangle" w="med" len="med"/>
            <a:tailEnd type="triangle" w="med" len="med"/>
          </a:ln>
          <a:effectLst/>
        </p:spPr>
        <p:style>
          <a:lnRef idx="2">
            <a:schemeClr val="accent1"/>
          </a:lnRef>
          <a:fillRef idx="0">
            <a:schemeClr val="accent1"/>
          </a:fillRef>
          <a:effectRef idx="1">
            <a:schemeClr val="accent1"/>
          </a:effectRef>
          <a:fontRef idx="minor">
            <a:schemeClr val="tx1"/>
          </a:fontRef>
        </p:style>
      </p:cxnSp>
      <p:cxnSp>
        <p:nvCxnSpPr>
          <p:cNvPr id="32" name="Straight Arrow Connector 31">
            <a:extLst>
              <a:ext uri="{FF2B5EF4-FFF2-40B4-BE49-F238E27FC236}">
                <a16:creationId xmlns:a16="http://schemas.microsoft.com/office/drawing/2014/main" id="{7073CFEF-C81C-49E0-B7D1-1932E952EC61}"/>
              </a:ext>
            </a:extLst>
          </p:cNvPr>
          <p:cNvCxnSpPr>
            <a:cxnSpLocks/>
            <a:stCxn id="28" idx="6"/>
            <a:endCxn id="20" idx="2"/>
          </p:cNvCxnSpPr>
          <p:nvPr/>
        </p:nvCxnSpPr>
        <p:spPr>
          <a:xfrm flipV="1">
            <a:off x="2047369" y="1625201"/>
            <a:ext cx="1744238" cy="521147"/>
          </a:xfrm>
          <a:prstGeom prst="straightConnector1">
            <a:avLst/>
          </a:prstGeom>
          <a:ln w="19050" cmpd="sng">
            <a:solidFill>
              <a:schemeClr val="accent3"/>
            </a:solidFill>
            <a:headEnd type="triangle" w="med" len="med"/>
            <a:tailEnd type="triangle" w="med" len="med"/>
          </a:ln>
          <a:effectLst/>
        </p:spPr>
        <p:style>
          <a:lnRef idx="2">
            <a:schemeClr val="accent1"/>
          </a:lnRef>
          <a:fillRef idx="0">
            <a:schemeClr val="accent1"/>
          </a:fillRef>
          <a:effectRef idx="1">
            <a:schemeClr val="accent1"/>
          </a:effectRef>
          <a:fontRef idx="minor">
            <a:schemeClr val="tx1"/>
          </a:fontRef>
        </p:style>
      </p:cxnSp>
      <p:cxnSp>
        <p:nvCxnSpPr>
          <p:cNvPr id="35" name="Straight Arrow Connector 34">
            <a:extLst>
              <a:ext uri="{FF2B5EF4-FFF2-40B4-BE49-F238E27FC236}">
                <a16:creationId xmlns:a16="http://schemas.microsoft.com/office/drawing/2014/main" id="{2EDDE05E-4C4E-4342-A24F-105A337F9AEC}"/>
              </a:ext>
            </a:extLst>
          </p:cNvPr>
          <p:cNvCxnSpPr>
            <a:cxnSpLocks/>
            <a:stCxn id="27" idx="6"/>
            <a:endCxn id="20" idx="2"/>
          </p:cNvCxnSpPr>
          <p:nvPr/>
        </p:nvCxnSpPr>
        <p:spPr>
          <a:xfrm flipV="1">
            <a:off x="2047370" y="1625201"/>
            <a:ext cx="1744237" cy="1126040"/>
          </a:xfrm>
          <a:prstGeom prst="straightConnector1">
            <a:avLst/>
          </a:prstGeom>
          <a:ln w="19050" cmpd="sng">
            <a:solidFill>
              <a:srgbClr val="C00000"/>
            </a:solidFill>
            <a:headEnd type="triangle" w="med" len="med"/>
            <a:tailEnd type="triangle" w="med" len="med"/>
          </a:ln>
          <a:effectLst/>
        </p:spPr>
        <p:style>
          <a:lnRef idx="2">
            <a:schemeClr val="accent1"/>
          </a:lnRef>
          <a:fillRef idx="0">
            <a:schemeClr val="accent1"/>
          </a:fillRef>
          <a:effectRef idx="1">
            <a:schemeClr val="accent1"/>
          </a:effectRef>
          <a:fontRef idx="minor">
            <a:schemeClr val="tx1"/>
          </a:fontRef>
        </p:style>
      </p:cxnSp>
      <p:cxnSp>
        <p:nvCxnSpPr>
          <p:cNvPr id="38" name="Straight Arrow Connector 37">
            <a:extLst>
              <a:ext uri="{FF2B5EF4-FFF2-40B4-BE49-F238E27FC236}">
                <a16:creationId xmlns:a16="http://schemas.microsoft.com/office/drawing/2014/main" id="{0CFB4FEE-2702-4027-A64C-A25EF54E3EBE}"/>
              </a:ext>
            </a:extLst>
          </p:cNvPr>
          <p:cNvCxnSpPr>
            <a:cxnSpLocks/>
            <a:stCxn id="31" idx="6"/>
            <a:endCxn id="20" idx="2"/>
          </p:cNvCxnSpPr>
          <p:nvPr/>
        </p:nvCxnSpPr>
        <p:spPr>
          <a:xfrm flipV="1">
            <a:off x="2104573" y="1625201"/>
            <a:ext cx="1687034" cy="1763323"/>
          </a:xfrm>
          <a:prstGeom prst="straightConnector1">
            <a:avLst/>
          </a:prstGeom>
          <a:ln w="19050" cmpd="sng">
            <a:solidFill>
              <a:srgbClr val="00B050"/>
            </a:solidFill>
            <a:headEnd type="triangle" w="med" len="med"/>
            <a:tailEnd type="triangle" w="med" len="med"/>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950440704"/>
      </p:ext>
    </p:extLst>
  </p:cSld>
  <p:clrMapOvr>
    <a:masterClrMapping/>
  </p:clrMapOvr>
  <p:transition spd="slow"/>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18120" y="125406"/>
            <a:ext cx="8229600" cy="311789"/>
          </a:xfrm>
          <a:noFill/>
          <a:ln w="9525">
            <a:noFill/>
            <a:miter lim="800000"/>
            <a:headEnd/>
            <a:tailEnd/>
          </a:ln>
        </p:spPr>
        <p:txBody>
          <a:bodyPr vert="horz" wrap="square" lIns="0" tIns="0" rIns="0" bIns="0" numCol="1" anchor="ctr" anchorCtr="0" compatLnSpc="1">
            <a:prstTxWarp prst="textNoShape">
              <a:avLst/>
            </a:prstTxWarp>
          </a:bodyPr>
          <a:lstStyle/>
          <a:p>
            <a:r>
              <a:rPr lang="en-US" dirty="0"/>
              <a:t>UTRAN - LTE Neighboring Strategy</a:t>
            </a:r>
          </a:p>
        </p:txBody>
      </p:sp>
      <p:sp>
        <p:nvSpPr>
          <p:cNvPr id="27" name="Oval 26">
            <a:extLst>
              <a:ext uri="{FF2B5EF4-FFF2-40B4-BE49-F238E27FC236}">
                <a16:creationId xmlns:a16="http://schemas.microsoft.com/office/drawing/2014/main" id="{F1BCBAD9-F1CB-4A89-B3A7-2C6E746DE842}"/>
              </a:ext>
            </a:extLst>
          </p:cNvPr>
          <p:cNvSpPr/>
          <p:nvPr/>
        </p:nvSpPr>
        <p:spPr>
          <a:xfrm>
            <a:off x="579917" y="1433265"/>
            <a:ext cx="1697120" cy="254577"/>
          </a:xfrm>
          <a:prstGeom prst="ellipse">
            <a:avLst/>
          </a:prstGeom>
          <a:solidFill>
            <a:schemeClr val="accent3">
              <a:lumMod val="75000"/>
              <a:alpha val="51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200" b="1" dirty="0">
                <a:solidFill>
                  <a:srgbClr val="FFFFFF"/>
                </a:solidFill>
                <a:latin typeface="Calibri" panose="020F0502020204030204" pitchFamily="34" charset="0"/>
              </a:rPr>
              <a:t>L1800_15</a:t>
            </a:r>
            <a:endParaRPr lang="en-GB" sz="1200" b="1" dirty="0">
              <a:solidFill>
                <a:srgbClr val="FFFFFF"/>
              </a:solidFill>
              <a:latin typeface="Calibri" panose="020F0502020204030204" pitchFamily="34" charset="0"/>
            </a:endParaRPr>
          </a:p>
        </p:txBody>
      </p:sp>
      <p:sp>
        <p:nvSpPr>
          <p:cNvPr id="28" name="Oval 27">
            <a:extLst>
              <a:ext uri="{FF2B5EF4-FFF2-40B4-BE49-F238E27FC236}">
                <a16:creationId xmlns:a16="http://schemas.microsoft.com/office/drawing/2014/main" id="{A3A9FD47-F780-4DA0-9A01-A1F268C4F5D1}"/>
              </a:ext>
            </a:extLst>
          </p:cNvPr>
          <p:cNvSpPr/>
          <p:nvPr/>
        </p:nvSpPr>
        <p:spPr>
          <a:xfrm>
            <a:off x="579916" y="828372"/>
            <a:ext cx="1697120" cy="254577"/>
          </a:xfrm>
          <a:prstGeom prst="ellipse">
            <a:avLst/>
          </a:prstGeom>
          <a:solidFill>
            <a:srgbClr val="002060">
              <a:alpha val="51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200" b="1" dirty="0">
                <a:solidFill>
                  <a:srgbClr val="FFFFFF"/>
                </a:solidFill>
                <a:latin typeface="Calibri" panose="020F0502020204030204" pitchFamily="34" charset="0"/>
              </a:rPr>
              <a:t>L2300_20 &amp; 10</a:t>
            </a:r>
            <a:endParaRPr lang="en-GB" sz="1200" b="1" dirty="0">
              <a:solidFill>
                <a:srgbClr val="FFFFFF"/>
              </a:solidFill>
              <a:latin typeface="Calibri" panose="020F0502020204030204" pitchFamily="34" charset="0"/>
            </a:endParaRPr>
          </a:p>
        </p:txBody>
      </p:sp>
      <p:sp>
        <p:nvSpPr>
          <p:cNvPr id="31" name="Oval 30">
            <a:extLst>
              <a:ext uri="{FF2B5EF4-FFF2-40B4-BE49-F238E27FC236}">
                <a16:creationId xmlns:a16="http://schemas.microsoft.com/office/drawing/2014/main" id="{8B17A4CE-F380-4445-B7E1-3435FFDDA1F5}"/>
              </a:ext>
            </a:extLst>
          </p:cNvPr>
          <p:cNvSpPr/>
          <p:nvPr/>
        </p:nvSpPr>
        <p:spPr>
          <a:xfrm>
            <a:off x="637120" y="2070548"/>
            <a:ext cx="1697120" cy="254577"/>
          </a:xfrm>
          <a:prstGeom prst="ellipse">
            <a:avLst/>
          </a:prstGeom>
          <a:solidFill>
            <a:schemeClr val="accent3">
              <a:lumMod val="75000"/>
              <a:alpha val="51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200" b="1" dirty="0">
                <a:solidFill>
                  <a:srgbClr val="FFFFFF"/>
                </a:solidFill>
                <a:latin typeface="Calibri" panose="020F0502020204030204" pitchFamily="34" charset="0"/>
              </a:rPr>
              <a:t>L2100_5</a:t>
            </a:r>
            <a:endParaRPr lang="en-GB" sz="1200" b="1" dirty="0">
              <a:solidFill>
                <a:srgbClr val="FFFFFF"/>
              </a:solidFill>
              <a:latin typeface="Calibri" panose="020F0502020204030204" pitchFamily="34" charset="0"/>
            </a:endParaRPr>
          </a:p>
        </p:txBody>
      </p:sp>
      <p:sp>
        <p:nvSpPr>
          <p:cNvPr id="36" name="Oval 35">
            <a:extLst>
              <a:ext uri="{FF2B5EF4-FFF2-40B4-BE49-F238E27FC236}">
                <a16:creationId xmlns:a16="http://schemas.microsoft.com/office/drawing/2014/main" id="{3092BA11-3045-44E0-B500-6373B9C668AC}"/>
              </a:ext>
            </a:extLst>
          </p:cNvPr>
          <p:cNvSpPr/>
          <p:nvPr/>
        </p:nvSpPr>
        <p:spPr>
          <a:xfrm>
            <a:off x="5922881" y="3168855"/>
            <a:ext cx="1697120" cy="254577"/>
          </a:xfrm>
          <a:prstGeom prst="ellipse">
            <a:avLst/>
          </a:prstGeom>
          <a:solidFill>
            <a:srgbClr val="FFC000">
              <a:alpha val="51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200" b="1" dirty="0">
                <a:solidFill>
                  <a:srgbClr val="FFFFFF"/>
                </a:solidFill>
                <a:latin typeface="Calibri" panose="020F0502020204030204" pitchFamily="34" charset="0"/>
              </a:rPr>
              <a:t>U2100_F2</a:t>
            </a:r>
            <a:endParaRPr lang="en-GB" sz="1200" b="1" dirty="0">
              <a:solidFill>
                <a:srgbClr val="FFFFFF"/>
              </a:solidFill>
              <a:latin typeface="Calibri" panose="020F0502020204030204" pitchFamily="34" charset="0"/>
            </a:endParaRPr>
          </a:p>
        </p:txBody>
      </p:sp>
      <p:sp>
        <p:nvSpPr>
          <p:cNvPr id="41" name="Oval 40">
            <a:extLst>
              <a:ext uri="{FF2B5EF4-FFF2-40B4-BE49-F238E27FC236}">
                <a16:creationId xmlns:a16="http://schemas.microsoft.com/office/drawing/2014/main" id="{BB5FACF5-2143-4C5C-830F-62EF63CEE524}"/>
              </a:ext>
            </a:extLst>
          </p:cNvPr>
          <p:cNvSpPr/>
          <p:nvPr/>
        </p:nvSpPr>
        <p:spPr>
          <a:xfrm>
            <a:off x="5922880" y="2563962"/>
            <a:ext cx="1697120" cy="254577"/>
          </a:xfrm>
          <a:prstGeom prst="ellipse">
            <a:avLst/>
          </a:prstGeom>
          <a:solidFill>
            <a:srgbClr val="FF0000">
              <a:alpha val="51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200" b="1" dirty="0">
                <a:solidFill>
                  <a:srgbClr val="FFFFFF"/>
                </a:solidFill>
                <a:latin typeface="Calibri" panose="020F0502020204030204" pitchFamily="34" charset="0"/>
              </a:rPr>
              <a:t>U900_F3</a:t>
            </a:r>
            <a:endParaRPr lang="en-GB" sz="1200" b="1" dirty="0">
              <a:solidFill>
                <a:srgbClr val="FFFFFF"/>
              </a:solidFill>
              <a:latin typeface="Calibri" panose="020F0502020204030204" pitchFamily="34" charset="0"/>
            </a:endParaRPr>
          </a:p>
        </p:txBody>
      </p:sp>
      <p:sp>
        <p:nvSpPr>
          <p:cNvPr id="42" name="Oval 41">
            <a:extLst>
              <a:ext uri="{FF2B5EF4-FFF2-40B4-BE49-F238E27FC236}">
                <a16:creationId xmlns:a16="http://schemas.microsoft.com/office/drawing/2014/main" id="{13867697-5FB0-424C-928B-963D89149D4A}"/>
              </a:ext>
            </a:extLst>
          </p:cNvPr>
          <p:cNvSpPr/>
          <p:nvPr/>
        </p:nvSpPr>
        <p:spPr>
          <a:xfrm>
            <a:off x="5980084" y="3806138"/>
            <a:ext cx="1697120" cy="254577"/>
          </a:xfrm>
          <a:prstGeom prst="ellipse">
            <a:avLst/>
          </a:prstGeom>
          <a:solidFill>
            <a:srgbClr val="FFC000">
              <a:alpha val="51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200" b="1" dirty="0">
                <a:solidFill>
                  <a:srgbClr val="FFFFFF"/>
                </a:solidFill>
                <a:latin typeface="Calibri" panose="020F0502020204030204" pitchFamily="34" charset="0"/>
              </a:rPr>
              <a:t>U2100_F1</a:t>
            </a:r>
            <a:endParaRPr lang="en-GB" sz="1200" b="1" dirty="0">
              <a:solidFill>
                <a:srgbClr val="FFFFFF"/>
              </a:solidFill>
              <a:latin typeface="Calibri" panose="020F0502020204030204" pitchFamily="34" charset="0"/>
            </a:endParaRPr>
          </a:p>
        </p:txBody>
      </p:sp>
      <p:cxnSp>
        <p:nvCxnSpPr>
          <p:cNvPr id="43" name="Straight Arrow Connector 42">
            <a:extLst>
              <a:ext uri="{FF2B5EF4-FFF2-40B4-BE49-F238E27FC236}">
                <a16:creationId xmlns:a16="http://schemas.microsoft.com/office/drawing/2014/main" id="{6A3E5F99-8E25-476D-8CDA-47AC76F1F2B2}"/>
              </a:ext>
            </a:extLst>
          </p:cNvPr>
          <p:cNvCxnSpPr>
            <a:stCxn id="28" idx="6"/>
            <a:endCxn id="36" idx="2"/>
          </p:cNvCxnSpPr>
          <p:nvPr/>
        </p:nvCxnSpPr>
        <p:spPr>
          <a:xfrm>
            <a:off x="2277036" y="955661"/>
            <a:ext cx="3645845" cy="2340483"/>
          </a:xfrm>
          <a:prstGeom prst="straightConnector1">
            <a:avLst/>
          </a:prstGeom>
          <a:ln w="19050" cmpd="sng">
            <a:solidFill>
              <a:schemeClr val="accent3"/>
            </a:solidFill>
            <a:headEnd type="triangle" w="med" len="med"/>
            <a:tailEnd type="triangle" w="med" len="med"/>
          </a:ln>
          <a:effectLst/>
        </p:spPr>
        <p:style>
          <a:lnRef idx="2">
            <a:schemeClr val="accent1"/>
          </a:lnRef>
          <a:fillRef idx="0">
            <a:schemeClr val="accent1"/>
          </a:fillRef>
          <a:effectRef idx="1">
            <a:schemeClr val="accent1"/>
          </a:effectRef>
          <a:fontRef idx="minor">
            <a:schemeClr val="tx1"/>
          </a:fontRef>
        </p:style>
      </p:cxnSp>
      <p:cxnSp>
        <p:nvCxnSpPr>
          <p:cNvPr id="44" name="Straight Arrow Connector 43">
            <a:extLst>
              <a:ext uri="{FF2B5EF4-FFF2-40B4-BE49-F238E27FC236}">
                <a16:creationId xmlns:a16="http://schemas.microsoft.com/office/drawing/2014/main" id="{5E74E7B1-0234-4982-9C29-6BF8A35599B3}"/>
              </a:ext>
            </a:extLst>
          </p:cNvPr>
          <p:cNvCxnSpPr>
            <a:stCxn id="28" idx="6"/>
            <a:endCxn id="41" idx="2"/>
          </p:cNvCxnSpPr>
          <p:nvPr/>
        </p:nvCxnSpPr>
        <p:spPr>
          <a:xfrm>
            <a:off x="2277036" y="955661"/>
            <a:ext cx="3645844" cy="1735590"/>
          </a:xfrm>
          <a:prstGeom prst="straightConnector1">
            <a:avLst/>
          </a:prstGeom>
          <a:ln w="19050" cmpd="sng">
            <a:solidFill>
              <a:schemeClr val="accent3"/>
            </a:solidFill>
            <a:headEnd type="triangle" w="med" len="med"/>
            <a:tailEnd type="triangle" w="med" len="med"/>
          </a:ln>
          <a:effectLst/>
        </p:spPr>
        <p:style>
          <a:lnRef idx="2">
            <a:schemeClr val="accent1"/>
          </a:lnRef>
          <a:fillRef idx="0">
            <a:schemeClr val="accent1"/>
          </a:fillRef>
          <a:effectRef idx="1">
            <a:schemeClr val="accent1"/>
          </a:effectRef>
          <a:fontRef idx="minor">
            <a:schemeClr val="tx1"/>
          </a:fontRef>
        </p:style>
      </p:cxnSp>
      <p:cxnSp>
        <p:nvCxnSpPr>
          <p:cNvPr id="45" name="Straight Arrow Connector 44">
            <a:extLst>
              <a:ext uri="{FF2B5EF4-FFF2-40B4-BE49-F238E27FC236}">
                <a16:creationId xmlns:a16="http://schemas.microsoft.com/office/drawing/2014/main" id="{C5896DBE-5135-4EEC-94D4-BB203B490598}"/>
              </a:ext>
            </a:extLst>
          </p:cNvPr>
          <p:cNvCxnSpPr>
            <a:stCxn id="28" idx="6"/>
            <a:endCxn id="42" idx="2"/>
          </p:cNvCxnSpPr>
          <p:nvPr/>
        </p:nvCxnSpPr>
        <p:spPr>
          <a:xfrm>
            <a:off x="2277036" y="955661"/>
            <a:ext cx="3703048" cy="2977766"/>
          </a:xfrm>
          <a:prstGeom prst="straightConnector1">
            <a:avLst/>
          </a:prstGeom>
          <a:ln w="19050" cmpd="sng">
            <a:solidFill>
              <a:schemeClr val="accent3"/>
            </a:solidFill>
            <a:headEnd type="triangle" w="med" len="med"/>
            <a:tailEnd type="triangle" w="med" len="med"/>
          </a:ln>
          <a:effectLst/>
        </p:spPr>
        <p:style>
          <a:lnRef idx="2">
            <a:schemeClr val="accent1"/>
          </a:lnRef>
          <a:fillRef idx="0">
            <a:schemeClr val="accent1"/>
          </a:fillRef>
          <a:effectRef idx="1">
            <a:schemeClr val="accent1"/>
          </a:effectRef>
          <a:fontRef idx="minor">
            <a:schemeClr val="tx1"/>
          </a:fontRef>
        </p:style>
      </p:cxnSp>
      <p:cxnSp>
        <p:nvCxnSpPr>
          <p:cNvPr id="46" name="Straight Arrow Connector 45">
            <a:extLst>
              <a:ext uri="{FF2B5EF4-FFF2-40B4-BE49-F238E27FC236}">
                <a16:creationId xmlns:a16="http://schemas.microsoft.com/office/drawing/2014/main" id="{82D639CC-AF6E-4565-9F1F-EBF0092B33C7}"/>
              </a:ext>
            </a:extLst>
          </p:cNvPr>
          <p:cNvCxnSpPr>
            <a:stCxn id="27" idx="6"/>
            <a:endCxn id="41" idx="2"/>
          </p:cNvCxnSpPr>
          <p:nvPr/>
        </p:nvCxnSpPr>
        <p:spPr>
          <a:xfrm>
            <a:off x="2277037" y="1560554"/>
            <a:ext cx="3645843" cy="1130697"/>
          </a:xfrm>
          <a:prstGeom prst="straightConnector1">
            <a:avLst/>
          </a:prstGeom>
          <a:ln w="19050" cmpd="sng">
            <a:solidFill>
              <a:srgbClr val="C00000"/>
            </a:solidFill>
            <a:headEnd type="triangle" w="med" len="med"/>
            <a:tailEnd type="triangle" w="med" len="med"/>
          </a:ln>
          <a:effectLst/>
        </p:spPr>
        <p:style>
          <a:lnRef idx="2">
            <a:schemeClr val="accent1"/>
          </a:lnRef>
          <a:fillRef idx="0">
            <a:schemeClr val="accent1"/>
          </a:fillRef>
          <a:effectRef idx="1">
            <a:schemeClr val="accent1"/>
          </a:effectRef>
          <a:fontRef idx="minor">
            <a:schemeClr val="tx1"/>
          </a:fontRef>
        </p:style>
      </p:cxnSp>
      <p:cxnSp>
        <p:nvCxnSpPr>
          <p:cNvPr id="47" name="Straight Arrow Connector 46">
            <a:extLst>
              <a:ext uri="{FF2B5EF4-FFF2-40B4-BE49-F238E27FC236}">
                <a16:creationId xmlns:a16="http://schemas.microsoft.com/office/drawing/2014/main" id="{E616FEF1-D30F-470F-8868-74F064961E56}"/>
              </a:ext>
            </a:extLst>
          </p:cNvPr>
          <p:cNvCxnSpPr>
            <a:cxnSpLocks/>
            <a:stCxn id="27" idx="6"/>
            <a:endCxn id="36" idx="2"/>
          </p:cNvCxnSpPr>
          <p:nvPr/>
        </p:nvCxnSpPr>
        <p:spPr>
          <a:xfrm>
            <a:off x="2277037" y="1560554"/>
            <a:ext cx="3645844" cy="1735590"/>
          </a:xfrm>
          <a:prstGeom prst="straightConnector1">
            <a:avLst/>
          </a:prstGeom>
          <a:ln w="19050" cmpd="sng">
            <a:solidFill>
              <a:srgbClr val="C00000"/>
            </a:solidFill>
            <a:headEnd type="triangle" w="med" len="med"/>
            <a:tailEnd type="triangle" w="med" len="med"/>
          </a:ln>
          <a:effectLst/>
        </p:spPr>
        <p:style>
          <a:lnRef idx="2">
            <a:schemeClr val="accent1"/>
          </a:lnRef>
          <a:fillRef idx="0">
            <a:schemeClr val="accent1"/>
          </a:fillRef>
          <a:effectRef idx="1">
            <a:schemeClr val="accent1"/>
          </a:effectRef>
          <a:fontRef idx="minor">
            <a:schemeClr val="tx1"/>
          </a:fontRef>
        </p:style>
      </p:cxnSp>
      <p:cxnSp>
        <p:nvCxnSpPr>
          <p:cNvPr id="48" name="Straight Arrow Connector 47">
            <a:extLst>
              <a:ext uri="{FF2B5EF4-FFF2-40B4-BE49-F238E27FC236}">
                <a16:creationId xmlns:a16="http://schemas.microsoft.com/office/drawing/2014/main" id="{D865FCED-9517-468A-A12F-999F3215FD87}"/>
              </a:ext>
            </a:extLst>
          </p:cNvPr>
          <p:cNvCxnSpPr>
            <a:stCxn id="27" idx="6"/>
            <a:endCxn id="42" idx="2"/>
          </p:cNvCxnSpPr>
          <p:nvPr/>
        </p:nvCxnSpPr>
        <p:spPr>
          <a:xfrm>
            <a:off x="2277037" y="1560554"/>
            <a:ext cx="3703047" cy="2372873"/>
          </a:xfrm>
          <a:prstGeom prst="straightConnector1">
            <a:avLst/>
          </a:prstGeom>
          <a:ln w="19050" cmpd="sng">
            <a:solidFill>
              <a:srgbClr val="C00000"/>
            </a:solidFill>
            <a:headEnd type="triangle" w="med" len="med"/>
            <a:tailEnd type="triangle" w="med" len="med"/>
          </a:ln>
          <a:effectLst/>
        </p:spPr>
        <p:style>
          <a:lnRef idx="2">
            <a:schemeClr val="accent1"/>
          </a:lnRef>
          <a:fillRef idx="0">
            <a:schemeClr val="accent1"/>
          </a:fillRef>
          <a:effectRef idx="1">
            <a:schemeClr val="accent1"/>
          </a:effectRef>
          <a:fontRef idx="minor">
            <a:schemeClr val="tx1"/>
          </a:fontRef>
        </p:style>
      </p:cxnSp>
      <p:cxnSp>
        <p:nvCxnSpPr>
          <p:cNvPr id="49" name="Straight Arrow Connector 48">
            <a:extLst>
              <a:ext uri="{FF2B5EF4-FFF2-40B4-BE49-F238E27FC236}">
                <a16:creationId xmlns:a16="http://schemas.microsoft.com/office/drawing/2014/main" id="{FD6BC028-1777-4F1C-AD94-551675F5F820}"/>
              </a:ext>
            </a:extLst>
          </p:cNvPr>
          <p:cNvCxnSpPr>
            <a:stCxn id="31" idx="6"/>
            <a:endCxn id="36" idx="2"/>
          </p:cNvCxnSpPr>
          <p:nvPr/>
        </p:nvCxnSpPr>
        <p:spPr>
          <a:xfrm>
            <a:off x="2334240" y="2197837"/>
            <a:ext cx="3588641" cy="1098307"/>
          </a:xfrm>
          <a:prstGeom prst="straightConnector1">
            <a:avLst/>
          </a:prstGeom>
          <a:ln w="19050" cmpd="sng">
            <a:solidFill>
              <a:srgbClr val="00B050"/>
            </a:solidFill>
            <a:headEnd type="triangle" w="med" len="med"/>
            <a:tailEnd type="triangle" w="med" len="med"/>
          </a:ln>
          <a:effectLst/>
        </p:spPr>
        <p:style>
          <a:lnRef idx="2">
            <a:schemeClr val="accent1"/>
          </a:lnRef>
          <a:fillRef idx="0">
            <a:schemeClr val="accent1"/>
          </a:fillRef>
          <a:effectRef idx="1">
            <a:schemeClr val="accent1"/>
          </a:effectRef>
          <a:fontRef idx="minor">
            <a:schemeClr val="tx1"/>
          </a:fontRef>
        </p:style>
      </p:cxnSp>
      <p:cxnSp>
        <p:nvCxnSpPr>
          <p:cNvPr id="50" name="Straight Arrow Connector 49">
            <a:extLst>
              <a:ext uri="{FF2B5EF4-FFF2-40B4-BE49-F238E27FC236}">
                <a16:creationId xmlns:a16="http://schemas.microsoft.com/office/drawing/2014/main" id="{FDC83CB0-0F54-47C3-A126-4EF13F260FD5}"/>
              </a:ext>
            </a:extLst>
          </p:cNvPr>
          <p:cNvCxnSpPr>
            <a:cxnSpLocks/>
            <a:stCxn id="31" idx="6"/>
            <a:endCxn id="42" idx="2"/>
          </p:cNvCxnSpPr>
          <p:nvPr/>
        </p:nvCxnSpPr>
        <p:spPr>
          <a:xfrm>
            <a:off x="2334240" y="2197837"/>
            <a:ext cx="3645844" cy="1735590"/>
          </a:xfrm>
          <a:prstGeom prst="straightConnector1">
            <a:avLst/>
          </a:prstGeom>
          <a:ln w="19050" cmpd="sng">
            <a:solidFill>
              <a:srgbClr val="00B050"/>
            </a:solidFill>
            <a:headEnd type="triangle" w="med" len="med"/>
            <a:tailEnd type="triangle" w="med" len="med"/>
          </a:ln>
          <a:effectLst/>
        </p:spPr>
        <p:style>
          <a:lnRef idx="2">
            <a:schemeClr val="accent1"/>
          </a:lnRef>
          <a:fillRef idx="0">
            <a:schemeClr val="accent1"/>
          </a:fillRef>
          <a:effectRef idx="1">
            <a:schemeClr val="accent1"/>
          </a:effectRef>
          <a:fontRef idx="minor">
            <a:schemeClr val="tx1"/>
          </a:fontRef>
        </p:style>
      </p:cxnSp>
      <p:cxnSp>
        <p:nvCxnSpPr>
          <p:cNvPr id="51" name="Straight Arrow Connector 50">
            <a:extLst>
              <a:ext uri="{FF2B5EF4-FFF2-40B4-BE49-F238E27FC236}">
                <a16:creationId xmlns:a16="http://schemas.microsoft.com/office/drawing/2014/main" id="{4E007EE6-54CA-4B4B-8663-8966B8345BF1}"/>
              </a:ext>
            </a:extLst>
          </p:cNvPr>
          <p:cNvCxnSpPr>
            <a:stCxn id="31" idx="6"/>
            <a:endCxn id="41" idx="2"/>
          </p:cNvCxnSpPr>
          <p:nvPr/>
        </p:nvCxnSpPr>
        <p:spPr>
          <a:xfrm>
            <a:off x="2334240" y="2197837"/>
            <a:ext cx="3588640" cy="493414"/>
          </a:xfrm>
          <a:prstGeom prst="straightConnector1">
            <a:avLst/>
          </a:prstGeom>
          <a:ln w="19050" cmpd="sng">
            <a:solidFill>
              <a:srgbClr val="00B050"/>
            </a:solidFill>
            <a:headEnd type="triangle" w="med" len="med"/>
            <a:tailEnd type="triangle" w="med" len="med"/>
          </a:ln>
          <a:effectLst/>
        </p:spPr>
        <p:style>
          <a:lnRef idx="2">
            <a:schemeClr val="accent1"/>
          </a:lnRef>
          <a:fillRef idx="0">
            <a:schemeClr val="accent1"/>
          </a:fillRef>
          <a:effectRef idx="1">
            <a:schemeClr val="accent1"/>
          </a:effectRef>
          <a:fontRef idx="minor">
            <a:schemeClr val="tx1"/>
          </a:fontRef>
        </p:style>
      </p:cxnSp>
      <p:sp>
        <p:nvSpPr>
          <p:cNvPr id="12" name="TextBox 11">
            <a:extLst>
              <a:ext uri="{FF2B5EF4-FFF2-40B4-BE49-F238E27FC236}">
                <a16:creationId xmlns:a16="http://schemas.microsoft.com/office/drawing/2014/main" id="{D0CBC29A-A504-4E82-BE8E-69DD3C4D308A}"/>
              </a:ext>
            </a:extLst>
          </p:cNvPr>
          <p:cNvSpPr txBox="1"/>
          <p:nvPr/>
        </p:nvSpPr>
        <p:spPr>
          <a:xfrm>
            <a:off x="3974156" y="541684"/>
            <a:ext cx="4954691" cy="1600438"/>
          </a:xfrm>
          <a:prstGeom prst="rect">
            <a:avLst/>
          </a:prstGeom>
          <a:noFill/>
        </p:spPr>
        <p:txBody>
          <a:bodyPr wrap="square" rtlCol="0">
            <a:spAutoFit/>
          </a:bodyPr>
          <a:lstStyle/>
          <a:p>
            <a:pPr marL="285750" indent="-285750">
              <a:buFont typeface="Arial" panose="020B0604020202020204" pitchFamily="34" charset="0"/>
              <a:buChar char="•"/>
            </a:pPr>
            <a:r>
              <a:rPr lang="en-US" sz="1400" dirty="0">
                <a:latin typeface="Calibri" panose="020F0502020204030204" pitchFamily="34" charset="0"/>
              </a:rPr>
              <a:t>All LTE cells create neighbor toward all UTRAN carrier (U2100 F1, U2100 F2 and U900) on LNADJW and  LNRELW. Create maximum 32 Neighbor each UTRAN carrier.</a:t>
            </a:r>
          </a:p>
          <a:p>
            <a:pPr marL="285750" indent="-285750">
              <a:buFont typeface="Arial" panose="020B0604020202020204" pitchFamily="34" charset="0"/>
              <a:buChar char="•"/>
            </a:pPr>
            <a:r>
              <a:rPr lang="en-US" sz="1400" dirty="0">
                <a:latin typeface="Calibri" panose="020F0502020204030204" pitchFamily="34" charset="0"/>
              </a:rPr>
              <a:t>create HO identifier for each UTRAN Carrier (U2100 F1, U2100 F2 and U900) on LNHOW</a:t>
            </a:r>
          </a:p>
          <a:p>
            <a:pPr marL="285750" indent="-285750">
              <a:buFont typeface="Arial" panose="020B0604020202020204" pitchFamily="34" charset="0"/>
              <a:buChar char="•"/>
            </a:pPr>
            <a:r>
              <a:rPr lang="en-US" sz="1400" dirty="0">
                <a:latin typeface="Calibri" panose="020F0502020204030204" pitchFamily="34" charset="0"/>
              </a:rPr>
              <a:t>ANR to UTRAN feature recommend to be apply for neighbor creation.</a:t>
            </a:r>
            <a:endParaRPr lang="en-GB" sz="1400" dirty="0">
              <a:latin typeface="Calibri" panose="020F0502020204030204" pitchFamily="34" charset="0"/>
            </a:endParaRPr>
          </a:p>
        </p:txBody>
      </p:sp>
      <p:sp>
        <p:nvSpPr>
          <p:cNvPr id="37" name="TextBox 36">
            <a:extLst>
              <a:ext uri="{FF2B5EF4-FFF2-40B4-BE49-F238E27FC236}">
                <a16:creationId xmlns:a16="http://schemas.microsoft.com/office/drawing/2014/main" id="{06B9BD20-5A1F-4F2A-8DC8-3050CB5D81A6}"/>
              </a:ext>
            </a:extLst>
          </p:cNvPr>
          <p:cNvSpPr txBox="1"/>
          <p:nvPr/>
        </p:nvSpPr>
        <p:spPr>
          <a:xfrm>
            <a:off x="245168" y="3475939"/>
            <a:ext cx="4954691" cy="1169551"/>
          </a:xfrm>
          <a:prstGeom prst="rect">
            <a:avLst/>
          </a:prstGeom>
          <a:noFill/>
        </p:spPr>
        <p:txBody>
          <a:bodyPr wrap="square" rtlCol="0">
            <a:spAutoFit/>
          </a:bodyPr>
          <a:lstStyle/>
          <a:p>
            <a:pPr marL="285750" indent="-285750">
              <a:buFont typeface="Arial" panose="020B0604020202020204" pitchFamily="34" charset="0"/>
              <a:buChar char="•"/>
            </a:pPr>
            <a:r>
              <a:rPr lang="en-US" sz="1400" dirty="0">
                <a:latin typeface="Calibri" panose="020F0502020204030204" pitchFamily="34" charset="0"/>
              </a:rPr>
              <a:t>All UTRAN cells create neighbor toward all LTE carrier (L2300, L1800 L2100 &amp; L900) on ADJL and  ADJE. Create maximum 32 Neighbor each LTE carrier</a:t>
            </a:r>
          </a:p>
          <a:p>
            <a:pPr marL="285750" indent="-285750">
              <a:buFont typeface="Arial" panose="020B0604020202020204" pitchFamily="34" charset="0"/>
              <a:buChar char="•"/>
            </a:pPr>
            <a:r>
              <a:rPr lang="en-US" sz="1400" dirty="0">
                <a:latin typeface="Calibri" panose="020F0502020204030204" pitchFamily="34" charset="0"/>
              </a:rPr>
              <a:t>create HO identifier for each LTE Carrier (L2300, L1800 L2100 &amp; L900) on HOPL</a:t>
            </a:r>
          </a:p>
        </p:txBody>
      </p:sp>
      <p:sp>
        <p:nvSpPr>
          <p:cNvPr id="20" name="Oval 19">
            <a:extLst>
              <a:ext uri="{FF2B5EF4-FFF2-40B4-BE49-F238E27FC236}">
                <a16:creationId xmlns:a16="http://schemas.microsoft.com/office/drawing/2014/main" id="{BC742CCB-B5C9-4BC4-AEC3-52B70F55014B}"/>
              </a:ext>
            </a:extLst>
          </p:cNvPr>
          <p:cNvSpPr/>
          <p:nvPr/>
        </p:nvSpPr>
        <p:spPr>
          <a:xfrm>
            <a:off x="637120" y="2548153"/>
            <a:ext cx="1697120" cy="254577"/>
          </a:xfrm>
          <a:prstGeom prst="ellipse">
            <a:avLst/>
          </a:prstGeom>
          <a:solidFill>
            <a:schemeClr val="accent3">
              <a:lumMod val="75000"/>
              <a:alpha val="51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200" b="1" dirty="0">
                <a:solidFill>
                  <a:srgbClr val="FFFFFF"/>
                </a:solidFill>
                <a:latin typeface="Calibri" panose="020F0502020204030204" pitchFamily="34" charset="0"/>
              </a:rPr>
              <a:t>L900_5</a:t>
            </a:r>
            <a:endParaRPr lang="en-GB" sz="1200" b="1" dirty="0">
              <a:solidFill>
                <a:srgbClr val="FFFFFF"/>
              </a:solidFill>
              <a:latin typeface="Calibri" panose="020F0502020204030204" pitchFamily="34" charset="0"/>
            </a:endParaRPr>
          </a:p>
        </p:txBody>
      </p:sp>
      <p:cxnSp>
        <p:nvCxnSpPr>
          <p:cNvPr id="21" name="Straight Arrow Connector 20">
            <a:extLst>
              <a:ext uri="{FF2B5EF4-FFF2-40B4-BE49-F238E27FC236}">
                <a16:creationId xmlns:a16="http://schemas.microsoft.com/office/drawing/2014/main" id="{DD447CB6-062E-4DE9-991B-358B7BD0F544}"/>
              </a:ext>
            </a:extLst>
          </p:cNvPr>
          <p:cNvCxnSpPr>
            <a:cxnSpLocks/>
            <a:stCxn id="20" idx="6"/>
            <a:endCxn id="36" idx="2"/>
          </p:cNvCxnSpPr>
          <p:nvPr/>
        </p:nvCxnSpPr>
        <p:spPr>
          <a:xfrm>
            <a:off x="2334240" y="2675442"/>
            <a:ext cx="3588641" cy="620702"/>
          </a:xfrm>
          <a:prstGeom prst="straightConnector1">
            <a:avLst/>
          </a:prstGeom>
          <a:ln w="19050" cmpd="sng">
            <a:solidFill>
              <a:srgbClr val="FFC000"/>
            </a:solidFill>
            <a:headEnd type="triangle" w="med" len="med"/>
            <a:tailEnd type="triangle" w="med" len="med"/>
          </a:ln>
          <a:effectLst/>
        </p:spPr>
        <p:style>
          <a:lnRef idx="2">
            <a:schemeClr val="accent1"/>
          </a:lnRef>
          <a:fillRef idx="0">
            <a:schemeClr val="accent1"/>
          </a:fillRef>
          <a:effectRef idx="1">
            <a:schemeClr val="accent1"/>
          </a:effectRef>
          <a:fontRef idx="minor">
            <a:schemeClr val="tx1"/>
          </a:fontRef>
        </p:style>
      </p:cxnSp>
      <p:cxnSp>
        <p:nvCxnSpPr>
          <p:cNvPr id="22" name="Straight Arrow Connector 21">
            <a:extLst>
              <a:ext uri="{FF2B5EF4-FFF2-40B4-BE49-F238E27FC236}">
                <a16:creationId xmlns:a16="http://schemas.microsoft.com/office/drawing/2014/main" id="{5E9E52E3-4B23-41D3-B4B0-3809F541A4E3}"/>
              </a:ext>
            </a:extLst>
          </p:cNvPr>
          <p:cNvCxnSpPr>
            <a:cxnSpLocks/>
            <a:stCxn id="20" idx="6"/>
            <a:endCxn id="42" idx="2"/>
          </p:cNvCxnSpPr>
          <p:nvPr/>
        </p:nvCxnSpPr>
        <p:spPr>
          <a:xfrm>
            <a:off x="2334240" y="2675442"/>
            <a:ext cx="3645844" cy="1257985"/>
          </a:xfrm>
          <a:prstGeom prst="straightConnector1">
            <a:avLst/>
          </a:prstGeom>
          <a:ln w="19050" cmpd="sng">
            <a:solidFill>
              <a:srgbClr val="FFC000"/>
            </a:solidFill>
            <a:headEnd type="triangle" w="med" len="med"/>
            <a:tailEnd type="triangle" w="med" len="med"/>
          </a:ln>
          <a:effectLst/>
        </p:spPr>
        <p:style>
          <a:lnRef idx="2">
            <a:schemeClr val="accent1"/>
          </a:lnRef>
          <a:fillRef idx="0">
            <a:schemeClr val="accent1"/>
          </a:fillRef>
          <a:effectRef idx="1">
            <a:schemeClr val="accent1"/>
          </a:effectRef>
          <a:fontRef idx="minor">
            <a:schemeClr val="tx1"/>
          </a:fontRef>
        </p:style>
      </p:cxnSp>
      <p:cxnSp>
        <p:nvCxnSpPr>
          <p:cNvPr id="23" name="Straight Arrow Connector 22">
            <a:extLst>
              <a:ext uri="{FF2B5EF4-FFF2-40B4-BE49-F238E27FC236}">
                <a16:creationId xmlns:a16="http://schemas.microsoft.com/office/drawing/2014/main" id="{D39E7DF5-3917-4995-BEAA-8161A32F88EF}"/>
              </a:ext>
            </a:extLst>
          </p:cNvPr>
          <p:cNvCxnSpPr>
            <a:cxnSpLocks/>
            <a:stCxn id="20" idx="6"/>
            <a:endCxn id="41" idx="2"/>
          </p:cNvCxnSpPr>
          <p:nvPr/>
        </p:nvCxnSpPr>
        <p:spPr>
          <a:xfrm>
            <a:off x="2334240" y="2675442"/>
            <a:ext cx="3588640" cy="15809"/>
          </a:xfrm>
          <a:prstGeom prst="straightConnector1">
            <a:avLst/>
          </a:prstGeom>
          <a:ln w="19050" cmpd="sng">
            <a:solidFill>
              <a:srgbClr val="FFC000"/>
            </a:solidFill>
            <a:headEnd type="triangle" w="med" len="med"/>
            <a:tailEnd type="triangle" w="med" len="med"/>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35070812"/>
      </p:ext>
    </p:extLst>
  </p:cSld>
  <p:clrMapOvr>
    <a:masterClrMapping/>
  </p:clrMapOvr>
  <p:transition spd="slow"/>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a:extLst>
              <a:ext uri="{FF2B5EF4-FFF2-40B4-BE49-F238E27FC236}">
                <a16:creationId xmlns:a16="http://schemas.microsoft.com/office/drawing/2014/main" id="{F1388450-7022-4810-97B0-31001E1FD9C0}"/>
              </a:ext>
            </a:extLst>
          </p:cNvPr>
          <p:cNvSpPr>
            <a:spLocks noGrp="1"/>
          </p:cNvSpPr>
          <p:nvPr>
            <p:ph idx="1"/>
          </p:nvPr>
        </p:nvSpPr>
        <p:spPr/>
        <p:txBody>
          <a:bodyPr/>
          <a:lstStyle/>
          <a:p>
            <a:pPr marL="0" indent="0">
              <a:buNone/>
            </a:pPr>
            <a:r>
              <a:rPr lang="en-US" dirty="0"/>
              <a:t>BACK UP</a:t>
            </a:r>
            <a:endParaRPr lang="en-GB" dirty="0"/>
          </a:p>
        </p:txBody>
      </p:sp>
    </p:spTree>
    <p:extLst>
      <p:ext uri="{BB962C8B-B14F-4D97-AF65-F5344CB8AC3E}">
        <p14:creationId xmlns:p14="http://schemas.microsoft.com/office/powerpoint/2010/main" val="398560844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a:extLst>
              <a:ext uri="{FF2B5EF4-FFF2-40B4-BE49-F238E27FC236}">
                <a16:creationId xmlns:a16="http://schemas.microsoft.com/office/drawing/2014/main" id="{2FE35E65-556A-4F5E-95D3-72A0C3DB573C}"/>
              </a:ext>
            </a:extLst>
          </p:cNvPr>
          <p:cNvPicPr>
            <a:picLocks noGrp="1" noChangeAspect="1"/>
          </p:cNvPicPr>
          <p:nvPr>
            <p:ph sz="half" idx="1"/>
          </p:nvPr>
        </p:nvPicPr>
        <p:blipFill>
          <a:blip r:embed="rId2"/>
          <a:stretch>
            <a:fillRect/>
          </a:stretch>
        </p:blipFill>
        <p:spPr>
          <a:xfrm>
            <a:off x="129020" y="986119"/>
            <a:ext cx="4362953" cy="2557286"/>
          </a:xfrm>
          <a:prstGeom prst="rect">
            <a:avLst/>
          </a:prstGeom>
        </p:spPr>
      </p:pic>
      <p:pic>
        <p:nvPicPr>
          <p:cNvPr id="7" name="Content Placeholder 6">
            <a:extLst>
              <a:ext uri="{FF2B5EF4-FFF2-40B4-BE49-F238E27FC236}">
                <a16:creationId xmlns:a16="http://schemas.microsoft.com/office/drawing/2014/main" id="{15D61D1B-F217-4A04-B966-32FDC02FBFBD}"/>
              </a:ext>
            </a:extLst>
          </p:cNvPr>
          <p:cNvPicPr>
            <a:picLocks noGrp="1" noChangeAspect="1"/>
          </p:cNvPicPr>
          <p:nvPr>
            <p:ph sz="half" idx="2"/>
          </p:nvPr>
        </p:nvPicPr>
        <p:blipFill>
          <a:blip r:embed="rId3"/>
          <a:stretch>
            <a:fillRect/>
          </a:stretch>
        </p:blipFill>
        <p:spPr>
          <a:xfrm>
            <a:off x="4608513" y="986119"/>
            <a:ext cx="4320286" cy="2579231"/>
          </a:xfrm>
          <a:prstGeom prst="rect">
            <a:avLst/>
          </a:prstGeom>
        </p:spPr>
      </p:pic>
      <p:sp>
        <p:nvSpPr>
          <p:cNvPr id="2" name="Title 1"/>
          <p:cNvSpPr>
            <a:spLocks noGrp="1"/>
          </p:cNvSpPr>
          <p:nvPr>
            <p:ph type="title"/>
          </p:nvPr>
        </p:nvSpPr>
        <p:spPr>
          <a:noFill/>
          <a:ln w="9525">
            <a:noFill/>
            <a:miter lim="800000"/>
            <a:headEnd/>
            <a:tailEnd/>
          </a:ln>
        </p:spPr>
        <p:txBody>
          <a:bodyPr vert="horz" wrap="square" lIns="0" tIns="0" rIns="0" bIns="0" numCol="1" anchor="ctr" anchorCtr="0" compatLnSpc="1">
            <a:prstTxWarp prst="textNoShape">
              <a:avLst/>
            </a:prstTxWarp>
          </a:bodyPr>
          <a:lstStyle/>
          <a:p>
            <a:r>
              <a:rPr lang="en-US" dirty="0"/>
              <a:t>Average User Throughput Analysis</a:t>
            </a:r>
          </a:p>
        </p:txBody>
      </p:sp>
    </p:spTree>
    <p:extLst>
      <p:ext uri="{BB962C8B-B14F-4D97-AF65-F5344CB8AC3E}">
        <p14:creationId xmlns:p14="http://schemas.microsoft.com/office/powerpoint/2010/main" val="1485491447"/>
      </p:ext>
    </p:extLst>
  </p:cSld>
  <p:clrMapOvr>
    <a:masterClrMapping/>
  </p:clrMapOvr>
  <p:transition spd="slow"/>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CD313D77-AEAF-4BBF-90D0-1F0EFC7349D3}"/>
              </a:ext>
            </a:extLst>
          </p:cNvPr>
          <p:cNvSpPr>
            <a:spLocks noGrp="1"/>
          </p:cNvSpPr>
          <p:nvPr>
            <p:ph idx="1"/>
          </p:nvPr>
        </p:nvSpPr>
        <p:spPr/>
        <p:txBody>
          <a:bodyPr/>
          <a:lstStyle/>
          <a:p>
            <a:pPr>
              <a:buFont typeface="Wingdings" panose="05000000000000000000" pitchFamily="2" charset="2"/>
              <a:buChar char="§"/>
            </a:pPr>
            <a:r>
              <a:rPr lang="en-US" sz="2000" dirty="0">
                <a:solidFill>
                  <a:schemeClr val="tx1">
                    <a:lumMod val="50000"/>
                  </a:schemeClr>
                </a:solidFill>
                <a:highlight>
                  <a:srgbClr val="FFFFCC"/>
                </a:highlight>
                <a:latin typeface="Calibri" pitchFamily="34" charset="0"/>
              </a:rPr>
              <a:t>LTE Layering &amp; Load Balancing Principle</a:t>
            </a:r>
            <a:endParaRPr lang="en-US" sz="1500" dirty="0">
              <a:solidFill>
                <a:schemeClr val="tx1">
                  <a:lumMod val="50000"/>
                </a:schemeClr>
              </a:solidFill>
              <a:highlight>
                <a:srgbClr val="FFFFCC"/>
              </a:highlight>
              <a:latin typeface="Calibri" pitchFamily="34" charset="0"/>
            </a:endParaRPr>
          </a:p>
          <a:p>
            <a:pPr>
              <a:buFont typeface="Wingdings" panose="05000000000000000000" pitchFamily="2" charset="2"/>
              <a:buChar char="§"/>
            </a:pPr>
            <a:r>
              <a:rPr lang="en-US" sz="2000" dirty="0">
                <a:solidFill>
                  <a:schemeClr val="tx1">
                    <a:lumMod val="50000"/>
                  </a:schemeClr>
                </a:solidFill>
                <a:latin typeface="Calibri" pitchFamily="34" charset="0"/>
              </a:rPr>
              <a:t>LTE Layering Methodology</a:t>
            </a:r>
          </a:p>
          <a:p>
            <a:pPr lvl="1">
              <a:buFont typeface="Calibri" panose="020F0502020204030204" pitchFamily="34" charset="0"/>
              <a:buChar char="⁻"/>
            </a:pPr>
            <a:r>
              <a:rPr lang="en-US" sz="1500" dirty="0">
                <a:solidFill>
                  <a:schemeClr val="tx1">
                    <a:lumMod val="50000"/>
                  </a:schemeClr>
                </a:solidFill>
                <a:latin typeface="Calibri" pitchFamily="34" charset="0"/>
              </a:rPr>
              <a:t>Spectrum Bandwidth</a:t>
            </a:r>
          </a:p>
          <a:p>
            <a:pPr lvl="1">
              <a:buFont typeface="Calibri" panose="020F0502020204030204" pitchFamily="34" charset="0"/>
              <a:buChar char="⁻"/>
            </a:pPr>
            <a:r>
              <a:rPr lang="en-US" sz="1500" dirty="0">
                <a:solidFill>
                  <a:schemeClr val="tx1">
                    <a:lumMod val="50000"/>
                  </a:schemeClr>
                </a:solidFill>
                <a:latin typeface="Calibri" pitchFamily="34" charset="0"/>
              </a:rPr>
              <a:t>Layer Coverage</a:t>
            </a:r>
          </a:p>
          <a:p>
            <a:pPr lvl="1">
              <a:buFont typeface="Calibri" panose="020F0502020204030204" pitchFamily="34" charset="0"/>
              <a:buChar char="⁻"/>
            </a:pPr>
            <a:r>
              <a:rPr lang="en-US" sz="1500" dirty="0">
                <a:solidFill>
                  <a:schemeClr val="tx1">
                    <a:lumMod val="50000"/>
                  </a:schemeClr>
                </a:solidFill>
                <a:latin typeface="Calibri" pitchFamily="34" charset="0"/>
              </a:rPr>
              <a:t>UE Capability</a:t>
            </a:r>
          </a:p>
          <a:p>
            <a:pPr lvl="1">
              <a:buFont typeface="Calibri" panose="020F0502020204030204" pitchFamily="34" charset="0"/>
              <a:buChar char="⁻"/>
            </a:pPr>
            <a:r>
              <a:rPr lang="en-US" sz="1500" dirty="0">
                <a:solidFill>
                  <a:schemeClr val="tx1">
                    <a:lumMod val="50000"/>
                  </a:schemeClr>
                </a:solidFill>
                <a:latin typeface="Calibri" pitchFamily="34" charset="0"/>
              </a:rPr>
              <a:t>Service Bearer Segregation</a:t>
            </a:r>
          </a:p>
          <a:p>
            <a:pPr>
              <a:buFont typeface="Wingdings" panose="05000000000000000000" pitchFamily="2" charset="2"/>
              <a:buChar char="§"/>
            </a:pPr>
            <a:r>
              <a:rPr lang="en-US" sz="2000" dirty="0">
                <a:solidFill>
                  <a:schemeClr val="tx1">
                    <a:lumMod val="50000"/>
                  </a:schemeClr>
                </a:solidFill>
                <a:latin typeface="Calibri" pitchFamily="34" charset="0"/>
              </a:rPr>
              <a:t>LTE Layering Parameter Setting</a:t>
            </a:r>
          </a:p>
          <a:p>
            <a:pPr lvl="1">
              <a:buFont typeface="Calibri" panose="020F0502020204030204" pitchFamily="34" charset="0"/>
              <a:buChar char="⁻"/>
            </a:pPr>
            <a:r>
              <a:rPr lang="en-US" sz="1500" dirty="0">
                <a:solidFill>
                  <a:schemeClr val="tx1">
                    <a:lumMod val="50000"/>
                  </a:schemeClr>
                </a:solidFill>
                <a:latin typeface="Calibri" pitchFamily="34" charset="0"/>
              </a:rPr>
              <a:t>Idle Mode</a:t>
            </a:r>
          </a:p>
          <a:p>
            <a:pPr lvl="1">
              <a:buFont typeface="Calibri" panose="020F0502020204030204" pitchFamily="34" charset="0"/>
              <a:buChar char="⁻"/>
            </a:pPr>
            <a:r>
              <a:rPr lang="en-US" sz="1500" dirty="0">
                <a:solidFill>
                  <a:schemeClr val="tx1">
                    <a:lumMod val="50000"/>
                  </a:schemeClr>
                </a:solidFill>
                <a:latin typeface="Calibri" pitchFamily="34" charset="0"/>
              </a:rPr>
              <a:t>Connected Mode</a:t>
            </a:r>
            <a:endParaRPr lang="en-GB" sz="1500" dirty="0">
              <a:solidFill>
                <a:schemeClr val="tx1">
                  <a:lumMod val="50000"/>
                </a:schemeClr>
              </a:solidFill>
              <a:latin typeface="Calibri" pitchFamily="34" charset="0"/>
            </a:endParaRPr>
          </a:p>
        </p:txBody>
      </p:sp>
      <p:sp>
        <p:nvSpPr>
          <p:cNvPr id="110594" name="Rectangle 2"/>
          <p:cNvSpPr>
            <a:spLocks noGrp="1" noChangeArrowheads="1"/>
          </p:cNvSpPr>
          <p:nvPr>
            <p:ph type="title"/>
          </p:nvPr>
        </p:nvSpPr>
        <p:spPr/>
        <p:txBody>
          <a:bodyPr/>
          <a:lstStyle/>
          <a:p>
            <a:r>
              <a:rPr lang="en-US" sz="2800" dirty="0">
                <a:latin typeface="Calibri" pitchFamily="34" charset="0"/>
              </a:rPr>
              <a:t>CONTENT</a:t>
            </a:r>
            <a:br>
              <a:rPr lang="de-DE" sz="2800" dirty="0">
                <a:latin typeface="Calibri" pitchFamily="34" charset="0"/>
              </a:rPr>
            </a:br>
            <a:endParaRPr lang="de-DE" sz="2800" dirty="0">
              <a:solidFill>
                <a:srgbClr val="7030A0"/>
              </a:solidFill>
              <a:latin typeface="Calibri" pitchFamily="34" charset="0"/>
            </a:endParaRPr>
          </a:p>
        </p:txBody>
      </p:sp>
    </p:spTree>
    <p:extLst>
      <p:ext uri="{BB962C8B-B14F-4D97-AF65-F5344CB8AC3E}">
        <p14:creationId xmlns:p14="http://schemas.microsoft.com/office/powerpoint/2010/main" val="286793003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53664" y="108284"/>
            <a:ext cx="8229600" cy="448733"/>
          </a:xfrm>
        </p:spPr>
        <p:txBody>
          <a:bodyPr/>
          <a:lstStyle/>
          <a:p>
            <a:r>
              <a:rPr lang="en-PH" dirty="0"/>
              <a:t>Layering strategy and load balancing</a:t>
            </a:r>
            <a:endParaRPr lang="en-US" dirty="0">
              <a:solidFill>
                <a:srgbClr val="FF0000"/>
              </a:solidFill>
            </a:endParaRPr>
          </a:p>
        </p:txBody>
      </p:sp>
      <p:sp>
        <p:nvSpPr>
          <p:cNvPr id="71" name="TextBox 70"/>
          <p:cNvSpPr txBox="1"/>
          <p:nvPr/>
        </p:nvSpPr>
        <p:spPr>
          <a:xfrm>
            <a:off x="327072" y="788972"/>
            <a:ext cx="2145465" cy="997196"/>
          </a:xfrm>
          <a:prstGeom prst="rect">
            <a:avLst/>
          </a:prstGeom>
          <a:noFill/>
        </p:spPr>
        <p:txBody>
          <a:bodyPr wrap="square" rtlCol="0">
            <a:spAutoFit/>
          </a:bodyPr>
          <a:lstStyle/>
          <a:p>
            <a:pPr eaLnBrk="0" fontAlgn="base" hangingPunct="0">
              <a:spcBef>
                <a:spcPct val="0"/>
              </a:spcBef>
              <a:spcAft>
                <a:spcPct val="15000"/>
              </a:spcAft>
            </a:pPr>
            <a:r>
              <a:rPr lang="fi-FI" sz="1050" u="sng" dirty="0">
                <a:solidFill>
                  <a:srgbClr val="000000"/>
                </a:solidFill>
                <a:latin typeface="Calibri" pitchFamily="34" charset="0"/>
              </a:rPr>
              <a:t>LTE </a:t>
            </a:r>
            <a:r>
              <a:rPr lang="fi-FI" sz="1050" u="sng" dirty="0" err="1">
                <a:solidFill>
                  <a:srgbClr val="000000"/>
                </a:solidFill>
                <a:latin typeface="Calibri" pitchFamily="34" charset="0"/>
              </a:rPr>
              <a:t>entry</a:t>
            </a:r>
            <a:r>
              <a:rPr lang="fi-FI" sz="1050" u="sng" dirty="0">
                <a:solidFill>
                  <a:srgbClr val="000000"/>
                </a:solidFill>
                <a:latin typeface="Calibri" pitchFamily="34" charset="0"/>
              </a:rPr>
              <a:t> </a:t>
            </a:r>
            <a:r>
              <a:rPr lang="fi-FI" sz="1050" u="sng" dirty="0" err="1">
                <a:solidFill>
                  <a:srgbClr val="000000"/>
                </a:solidFill>
                <a:latin typeface="Calibri" pitchFamily="34" charset="0"/>
              </a:rPr>
              <a:t>trigger</a:t>
            </a:r>
            <a:r>
              <a:rPr lang="fi-FI" sz="1050" u="sng" dirty="0">
                <a:solidFill>
                  <a:srgbClr val="000000"/>
                </a:solidFill>
                <a:latin typeface="Calibri" pitchFamily="34" charset="0"/>
              </a:rPr>
              <a:t>:</a:t>
            </a:r>
          </a:p>
          <a:p>
            <a:pPr eaLnBrk="0" hangingPunct="0">
              <a:spcAft>
                <a:spcPct val="15000"/>
              </a:spcAft>
            </a:pPr>
            <a:r>
              <a:rPr lang="fi-FI" sz="1050" dirty="0">
                <a:solidFill>
                  <a:srgbClr val="000000"/>
                </a:solidFill>
                <a:latin typeface="Calibri" pitchFamily="34" charset="0"/>
              </a:rPr>
              <a:t>RSRP</a:t>
            </a:r>
            <a:r>
              <a:rPr lang="fi-FI" sz="1050" baseline="-25000" dirty="0">
                <a:solidFill>
                  <a:srgbClr val="000000"/>
                </a:solidFill>
                <a:latin typeface="Calibri" pitchFamily="34" charset="0"/>
              </a:rPr>
              <a:t> </a:t>
            </a:r>
            <a:r>
              <a:rPr lang="fi-FI" sz="1050" dirty="0">
                <a:solidFill>
                  <a:srgbClr val="000000"/>
                </a:solidFill>
                <a:latin typeface="Calibri" pitchFamily="34" charset="0"/>
              </a:rPr>
              <a:t>&gt; -110dBm</a:t>
            </a:r>
          </a:p>
          <a:p>
            <a:pPr eaLnBrk="0" fontAlgn="base" hangingPunct="0">
              <a:spcBef>
                <a:spcPct val="0"/>
              </a:spcBef>
              <a:spcAft>
                <a:spcPct val="15000"/>
              </a:spcAft>
            </a:pPr>
            <a:r>
              <a:rPr lang="fi-FI" sz="1050" u="sng" dirty="0">
                <a:solidFill>
                  <a:srgbClr val="000000"/>
                </a:solidFill>
                <a:latin typeface="Calibri" pitchFamily="34" charset="0"/>
              </a:rPr>
              <a:t>LTE </a:t>
            </a:r>
            <a:r>
              <a:rPr lang="fi-FI" sz="1050" u="sng" dirty="0" err="1">
                <a:solidFill>
                  <a:srgbClr val="000000"/>
                </a:solidFill>
                <a:latin typeface="Calibri" pitchFamily="34" charset="0"/>
              </a:rPr>
              <a:t>exit</a:t>
            </a:r>
            <a:r>
              <a:rPr lang="fi-FI" sz="1050" u="sng" dirty="0">
                <a:solidFill>
                  <a:srgbClr val="000000"/>
                </a:solidFill>
                <a:latin typeface="Calibri" pitchFamily="34" charset="0"/>
              </a:rPr>
              <a:t> </a:t>
            </a:r>
            <a:r>
              <a:rPr lang="fi-FI" sz="1050" u="sng" dirty="0" err="1">
                <a:solidFill>
                  <a:srgbClr val="000000"/>
                </a:solidFill>
                <a:latin typeface="Calibri" pitchFamily="34" charset="0"/>
              </a:rPr>
              <a:t>trigger</a:t>
            </a:r>
            <a:r>
              <a:rPr lang="fi-FI" sz="1050" u="sng" dirty="0">
                <a:solidFill>
                  <a:srgbClr val="000000"/>
                </a:solidFill>
                <a:latin typeface="Calibri" pitchFamily="34" charset="0"/>
              </a:rPr>
              <a:t>:</a:t>
            </a:r>
          </a:p>
          <a:p>
            <a:pPr eaLnBrk="0" fontAlgn="base" hangingPunct="0">
              <a:spcBef>
                <a:spcPct val="0"/>
              </a:spcBef>
              <a:spcAft>
                <a:spcPct val="15000"/>
              </a:spcAft>
            </a:pPr>
            <a:r>
              <a:rPr lang="fi-FI" sz="1050" dirty="0">
                <a:solidFill>
                  <a:srgbClr val="000000"/>
                </a:solidFill>
                <a:latin typeface="Calibri" pitchFamily="34" charset="0"/>
              </a:rPr>
              <a:t>RSRP</a:t>
            </a:r>
            <a:r>
              <a:rPr lang="fi-FI" sz="1050" baseline="-25000" dirty="0">
                <a:solidFill>
                  <a:srgbClr val="000000"/>
                </a:solidFill>
                <a:latin typeface="Calibri" pitchFamily="34" charset="0"/>
              </a:rPr>
              <a:t> </a:t>
            </a:r>
            <a:r>
              <a:rPr lang="fi-FI" sz="1050" dirty="0">
                <a:solidFill>
                  <a:srgbClr val="000000"/>
                </a:solidFill>
                <a:latin typeface="Calibri" pitchFamily="34" charset="0"/>
              </a:rPr>
              <a:t>&lt; -116dBm</a:t>
            </a:r>
          </a:p>
          <a:p>
            <a:pPr eaLnBrk="0" fontAlgn="base" hangingPunct="0">
              <a:spcBef>
                <a:spcPct val="0"/>
              </a:spcBef>
              <a:spcAft>
                <a:spcPct val="15000"/>
              </a:spcAft>
            </a:pPr>
            <a:endParaRPr lang="fi-FI" sz="1050" dirty="0">
              <a:solidFill>
                <a:srgbClr val="000000"/>
              </a:solidFill>
              <a:latin typeface="Calibri" pitchFamily="34" charset="0"/>
            </a:endParaRPr>
          </a:p>
        </p:txBody>
      </p:sp>
      <p:sp>
        <p:nvSpPr>
          <p:cNvPr id="77" name="TextBox 76"/>
          <p:cNvSpPr txBox="1"/>
          <p:nvPr/>
        </p:nvSpPr>
        <p:spPr>
          <a:xfrm>
            <a:off x="164476" y="3422038"/>
            <a:ext cx="2639976" cy="625556"/>
          </a:xfrm>
          <a:prstGeom prst="rect">
            <a:avLst/>
          </a:prstGeom>
          <a:noFill/>
        </p:spPr>
        <p:txBody>
          <a:bodyPr wrap="square" rtlCol="0">
            <a:spAutoFit/>
          </a:bodyPr>
          <a:lstStyle/>
          <a:p>
            <a:pPr eaLnBrk="0" hangingPunct="0">
              <a:spcAft>
                <a:spcPct val="15000"/>
              </a:spcAft>
            </a:pPr>
            <a:r>
              <a:rPr lang="fi-FI" sz="1050" u="sng" dirty="0">
                <a:solidFill>
                  <a:srgbClr val="000000"/>
                </a:solidFill>
                <a:latin typeface="Calibri" pitchFamily="34" charset="0"/>
              </a:rPr>
              <a:t>UMTS </a:t>
            </a:r>
            <a:r>
              <a:rPr lang="fi-FI" sz="1050" u="sng" dirty="0" err="1">
                <a:solidFill>
                  <a:srgbClr val="000000"/>
                </a:solidFill>
                <a:latin typeface="Calibri" pitchFamily="34" charset="0"/>
              </a:rPr>
              <a:t>entry</a:t>
            </a:r>
            <a:r>
              <a:rPr lang="fi-FI" sz="1050" u="sng" dirty="0">
                <a:solidFill>
                  <a:srgbClr val="000000"/>
                </a:solidFill>
                <a:latin typeface="Calibri" pitchFamily="34" charset="0"/>
              </a:rPr>
              <a:t> </a:t>
            </a:r>
            <a:r>
              <a:rPr lang="fi-FI" sz="1050" u="sng" dirty="0" err="1">
                <a:solidFill>
                  <a:srgbClr val="000000"/>
                </a:solidFill>
                <a:latin typeface="Calibri" pitchFamily="34" charset="0"/>
              </a:rPr>
              <a:t>trigger</a:t>
            </a:r>
            <a:r>
              <a:rPr lang="fi-FI" sz="1050" u="sng" dirty="0">
                <a:solidFill>
                  <a:srgbClr val="000000"/>
                </a:solidFill>
                <a:latin typeface="Calibri" pitchFamily="34" charset="0"/>
              </a:rPr>
              <a:t>:</a:t>
            </a:r>
          </a:p>
          <a:p>
            <a:pPr eaLnBrk="0" hangingPunct="0">
              <a:spcAft>
                <a:spcPct val="15000"/>
              </a:spcAft>
            </a:pPr>
            <a:r>
              <a:rPr lang="fi-FI" sz="1050" dirty="0">
                <a:solidFill>
                  <a:srgbClr val="000000"/>
                </a:solidFill>
                <a:latin typeface="Calibri" pitchFamily="34" charset="0"/>
              </a:rPr>
              <a:t>RSCP</a:t>
            </a:r>
            <a:r>
              <a:rPr lang="fi-FI" sz="1050" baseline="-25000" dirty="0">
                <a:solidFill>
                  <a:srgbClr val="000000"/>
                </a:solidFill>
                <a:latin typeface="Calibri" pitchFamily="34" charset="0"/>
              </a:rPr>
              <a:t> 	</a:t>
            </a:r>
            <a:r>
              <a:rPr lang="fi-FI" sz="1050" dirty="0">
                <a:solidFill>
                  <a:srgbClr val="000000"/>
                </a:solidFill>
                <a:latin typeface="Calibri" pitchFamily="34" charset="0"/>
              </a:rPr>
              <a:t>&gt; -107dBm</a:t>
            </a:r>
          </a:p>
          <a:p>
            <a:pPr eaLnBrk="0" hangingPunct="0">
              <a:spcAft>
                <a:spcPct val="15000"/>
              </a:spcAft>
            </a:pPr>
            <a:r>
              <a:rPr lang="fi-FI" sz="1050" dirty="0">
                <a:solidFill>
                  <a:srgbClr val="000000"/>
                </a:solidFill>
                <a:latin typeface="Calibri" pitchFamily="34" charset="0"/>
              </a:rPr>
              <a:t>Ec/N0 	&gt; -16dB</a:t>
            </a:r>
          </a:p>
        </p:txBody>
      </p:sp>
      <p:sp>
        <p:nvSpPr>
          <p:cNvPr id="82" name="Oval 81"/>
          <p:cNvSpPr/>
          <p:nvPr/>
        </p:nvSpPr>
        <p:spPr bwMode="auto">
          <a:xfrm>
            <a:off x="2893269" y="826024"/>
            <a:ext cx="3056063" cy="206504"/>
          </a:xfrm>
          <a:prstGeom prst="ellipse">
            <a:avLst/>
          </a:prstGeom>
          <a:solidFill>
            <a:srgbClr val="FFC000"/>
          </a:solidFill>
          <a:ln w="9525" cap="flat" cmpd="sng" algn="ctr">
            <a:solidFill>
              <a:schemeClr val="tx1"/>
            </a:solidFill>
            <a:prstDash val="solid"/>
            <a:round/>
            <a:headEnd type="none" w="med" len="med"/>
            <a:tailEnd type="none" w="med" len="med"/>
          </a:ln>
          <a:effectLst/>
        </p:spPr>
        <p:txBody>
          <a:bodyPr rot="10800000" vert="eaVert" wrap="square" lIns="90000" tIns="46800" rIns="90000" bIns="46800" numCol="1" rtlCol="0" anchor="ctr" anchorCtr="0" compatLnSpc="1">
            <a:prstTxWarp prst="textNoShape">
              <a:avLst/>
            </a:prstTxWarp>
            <a:noAutofit/>
          </a:bodyPr>
          <a:lstStyle/>
          <a:p>
            <a:pPr algn="ctr" defTabSz="762000" eaLnBrk="0" fontAlgn="base" hangingPunct="0">
              <a:spcBef>
                <a:spcPct val="15000"/>
              </a:spcBef>
              <a:spcAft>
                <a:spcPct val="15000"/>
              </a:spcAft>
              <a:buClr>
                <a:srgbClr val="FFCC00"/>
              </a:buClr>
            </a:pPr>
            <a:endParaRPr lang="en-US" sz="1400" dirty="0">
              <a:solidFill>
                <a:srgbClr val="000000"/>
              </a:solidFill>
            </a:endParaRPr>
          </a:p>
        </p:txBody>
      </p:sp>
      <p:sp>
        <p:nvSpPr>
          <p:cNvPr id="83" name="TextBox 82"/>
          <p:cNvSpPr txBox="1"/>
          <p:nvPr/>
        </p:nvSpPr>
        <p:spPr>
          <a:xfrm>
            <a:off x="3511375" y="780642"/>
            <a:ext cx="1878849" cy="276999"/>
          </a:xfrm>
          <a:prstGeom prst="rect">
            <a:avLst/>
          </a:prstGeom>
          <a:noFill/>
        </p:spPr>
        <p:txBody>
          <a:bodyPr wrap="none" rtlCol="0">
            <a:spAutoFit/>
          </a:bodyPr>
          <a:lstStyle/>
          <a:p>
            <a:pPr algn="ctr" eaLnBrk="0" fontAlgn="base" hangingPunct="0">
              <a:spcBef>
                <a:spcPct val="15000"/>
              </a:spcBef>
              <a:spcAft>
                <a:spcPct val="15000"/>
              </a:spcAft>
              <a:buClr>
                <a:srgbClr val="FFCC00"/>
              </a:buClr>
            </a:pPr>
            <a:r>
              <a:rPr lang="en-US" sz="1200" dirty="0">
                <a:solidFill>
                  <a:srgbClr val="000000"/>
                </a:solidFill>
              </a:rPr>
              <a:t>TD-LTE2300 20M (prio7)</a:t>
            </a:r>
          </a:p>
        </p:txBody>
      </p:sp>
      <p:sp>
        <p:nvSpPr>
          <p:cNvPr id="18" name="Rectangle 17"/>
          <p:cNvSpPr/>
          <p:nvPr/>
        </p:nvSpPr>
        <p:spPr>
          <a:xfrm>
            <a:off x="6942105" y="775588"/>
            <a:ext cx="2116411" cy="1368836"/>
          </a:xfrm>
          <a:prstGeom prst="rect">
            <a:avLst/>
          </a:prstGeom>
        </p:spPr>
        <p:txBody>
          <a:bodyPr wrap="square">
            <a:spAutoFit/>
          </a:bodyPr>
          <a:lstStyle/>
          <a:p>
            <a:pPr lvl="0" eaLnBrk="0" hangingPunct="0">
              <a:spcAft>
                <a:spcPct val="15000"/>
              </a:spcAft>
            </a:pPr>
            <a:r>
              <a:rPr lang="fi-FI" sz="1050" u="sng" dirty="0">
                <a:solidFill>
                  <a:srgbClr val="000000"/>
                </a:solidFill>
                <a:latin typeface="Calibri" pitchFamily="34" charset="0"/>
              </a:rPr>
              <a:t>Camping </a:t>
            </a:r>
            <a:r>
              <a:rPr lang="fi-FI" sz="1050" u="sng" dirty="0" err="1">
                <a:solidFill>
                  <a:srgbClr val="000000"/>
                </a:solidFill>
                <a:latin typeface="Calibri" pitchFamily="34" charset="0"/>
              </a:rPr>
              <a:t>thresholds</a:t>
            </a:r>
            <a:r>
              <a:rPr lang="fi-FI" sz="1050" u="sng" dirty="0">
                <a:solidFill>
                  <a:srgbClr val="000000"/>
                </a:solidFill>
                <a:latin typeface="Calibri" pitchFamily="34" charset="0"/>
              </a:rPr>
              <a:t>:</a:t>
            </a:r>
          </a:p>
          <a:p>
            <a:pPr lvl="0" eaLnBrk="0" hangingPunct="0">
              <a:spcAft>
                <a:spcPct val="15000"/>
              </a:spcAft>
            </a:pPr>
            <a:r>
              <a:rPr lang="fi-FI" sz="1050" dirty="0">
                <a:solidFill>
                  <a:srgbClr val="000000"/>
                </a:solidFill>
                <a:latin typeface="Calibri" pitchFamily="34" charset="0"/>
              </a:rPr>
              <a:t>RSRP min</a:t>
            </a:r>
            <a:r>
              <a:rPr lang="fi-FI" sz="1050" baseline="-25000" dirty="0">
                <a:solidFill>
                  <a:srgbClr val="000000"/>
                </a:solidFill>
                <a:latin typeface="Calibri" pitchFamily="34" charset="0"/>
              </a:rPr>
              <a:t> </a:t>
            </a:r>
            <a:r>
              <a:rPr lang="fi-FI" sz="1050" dirty="0">
                <a:solidFill>
                  <a:srgbClr val="000000"/>
                </a:solidFill>
                <a:latin typeface="Calibri" pitchFamily="34" charset="0"/>
              </a:rPr>
              <a:t>&gt; -118dBm</a:t>
            </a:r>
          </a:p>
          <a:p>
            <a:pPr lvl="0" eaLnBrk="0" hangingPunct="0">
              <a:spcAft>
                <a:spcPct val="15000"/>
              </a:spcAft>
            </a:pPr>
            <a:r>
              <a:rPr lang="fi-FI" sz="1050" dirty="0">
                <a:solidFill>
                  <a:srgbClr val="000000"/>
                </a:solidFill>
                <a:latin typeface="Calibri" pitchFamily="34" charset="0"/>
              </a:rPr>
              <a:t>RSCP min</a:t>
            </a:r>
            <a:r>
              <a:rPr lang="fi-FI" sz="1050" baseline="-25000" dirty="0">
                <a:solidFill>
                  <a:srgbClr val="000000"/>
                </a:solidFill>
                <a:latin typeface="Calibri" pitchFamily="34" charset="0"/>
              </a:rPr>
              <a:t> </a:t>
            </a:r>
            <a:r>
              <a:rPr lang="fi-FI" sz="1050" dirty="0">
                <a:solidFill>
                  <a:srgbClr val="000000"/>
                </a:solidFill>
                <a:latin typeface="Calibri" pitchFamily="34" charset="0"/>
              </a:rPr>
              <a:t>&gt; -115dBm</a:t>
            </a:r>
          </a:p>
          <a:p>
            <a:pPr lvl="0" eaLnBrk="0" hangingPunct="0">
              <a:spcAft>
                <a:spcPct val="15000"/>
              </a:spcAft>
            </a:pPr>
            <a:r>
              <a:rPr lang="fi-FI" sz="1050" dirty="0" err="1">
                <a:solidFill>
                  <a:srgbClr val="000000"/>
                </a:solidFill>
                <a:latin typeface="Calibri" pitchFamily="34" charset="0"/>
              </a:rPr>
              <a:t>Ec</a:t>
            </a:r>
            <a:r>
              <a:rPr lang="fi-FI" sz="1050" dirty="0">
                <a:solidFill>
                  <a:srgbClr val="000000"/>
                </a:solidFill>
                <a:latin typeface="Calibri" pitchFamily="34" charset="0"/>
              </a:rPr>
              <a:t>/N0 min &gt; -18dB</a:t>
            </a:r>
          </a:p>
          <a:p>
            <a:pPr lvl="0" eaLnBrk="0" hangingPunct="0">
              <a:spcAft>
                <a:spcPct val="15000"/>
              </a:spcAft>
            </a:pPr>
            <a:r>
              <a:rPr lang="fi-FI" sz="1050" dirty="0" err="1">
                <a:solidFill>
                  <a:srgbClr val="000000"/>
                </a:solidFill>
                <a:latin typeface="Calibri" pitchFamily="34" charset="0"/>
              </a:rPr>
              <a:t>rxLevAccessMin</a:t>
            </a:r>
            <a:r>
              <a:rPr lang="fi-FI" sz="1050" dirty="0">
                <a:solidFill>
                  <a:srgbClr val="000000"/>
                </a:solidFill>
                <a:latin typeface="Calibri" pitchFamily="34" charset="0"/>
              </a:rPr>
              <a:t> &gt; -105dBm (G18)</a:t>
            </a:r>
          </a:p>
          <a:p>
            <a:pPr eaLnBrk="0" hangingPunct="0">
              <a:spcAft>
                <a:spcPct val="15000"/>
              </a:spcAft>
            </a:pPr>
            <a:r>
              <a:rPr lang="fi-FI" sz="1050" dirty="0" err="1">
                <a:solidFill>
                  <a:srgbClr val="000000"/>
                </a:solidFill>
                <a:latin typeface="Calibri" pitchFamily="34" charset="0"/>
              </a:rPr>
              <a:t>rxLevAccessMin</a:t>
            </a:r>
            <a:r>
              <a:rPr lang="fi-FI" sz="1050" dirty="0">
                <a:solidFill>
                  <a:srgbClr val="000000"/>
                </a:solidFill>
                <a:latin typeface="Calibri" pitchFamily="34" charset="0"/>
              </a:rPr>
              <a:t> &gt; -102dBm (G9)</a:t>
            </a:r>
          </a:p>
          <a:p>
            <a:pPr lvl="0" eaLnBrk="0" hangingPunct="0">
              <a:spcAft>
                <a:spcPct val="15000"/>
              </a:spcAft>
            </a:pPr>
            <a:endParaRPr lang="fi-FI" sz="1050" dirty="0">
              <a:solidFill>
                <a:srgbClr val="000000"/>
              </a:solidFill>
              <a:latin typeface="Calibri" pitchFamily="34" charset="0"/>
            </a:endParaRPr>
          </a:p>
        </p:txBody>
      </p:sp>
      <p:sp>
        <p:nvSpPr>
          <p:cNvPr id="22" name="Oval 21"/>
          <p:cNvSpPr/>
          <p:nvPr/>
        </p:nvSpPr>
        <p:spPr bwMode="auto">
          <a:xfrm>
            <a:off x="2376043" y="2915827"/>
            <a:ext cx="4005222" cy="270641"/>
          </a:xfrm>
          <a:prstGeom prst="ellipse">
            <a:avLst/>
          </a:prstGeom>
          <a:solidFill>
            <a:srgbClr val="92D050"/>
          </a:solidFill>
          <a:ln w="9525" cap="flat" cmpd="sng" algn="ctr">
            <a:solidFill>
              <a:schemeClr val="tx1"/>
            </a:solidFill>
            <a:prstDash val="solid"/>
            <a:round/>
            <a:headEnd type="none" w="med" len="med"/>
            <a:tailEnd type="none" w="med" len="med"/>
          </a:ln>
          <a:effectLst/>
        </p:spPr>
        <p:txBody>
          <a:bodyPr rot="10800000" vert="eaVert" wrap="square" lIns="90000" tIns="46800" rIns="90000" bIns="46800" numCol="1" rtlCol="0" anchor="ctr" anchorCtr="0" compatLnSpc="1">
            <a:prstTxWarp prst="textNoShape">
              <a:avLst/>
            </a:prstTxWarp>
            <a:noAutofit/>
          </a:bodyPr>
          <a:lstStyle/>
          <a:p>
            <a:pPr algn="ctr" defTabSz="762000" eaLnBrk="0" fontAlgn="base" hangingPunct="0">
              <a:spcBef>
                <a:spcPct val="15000"/>
              </a:spcBef>
              <a:spcAft>
                <a:spcPct val="15000"/>
              </a:spcAft>
              <a:buClr>
                <a:srgbClr val="FFCC00"/>
              </a:buClr>
            </a:pPr>
            <a:endParaRPr lang="en-US" sz="1400" dirty="0">
              <a:solidFill>
                <a:srgbClr val="000000"/>
              </a:solidFill>
            </a:endParaRPr>
          </a:p>
        </p:txBody>
      </p:sp>
      <p:sp>
        <p:nvSpPr>
          <p:cNvPr id="23" name="TextBox 22"/>
          <p:cNvSpPr txBox="1"/>
          <p:nvPr/>
        </p:nvSpPr>
        <p:spPr>
          <a:xfrm>
            <a:off x="3481053" y="2900674"/>
            <a:ext cx="1864614" cy="276999"/>
          </a:xfrm>
          <a:prstGeom prst="rect">
            <a:avLst/>
          </a:prstGeom>
          <a:noFill/>
        </p:spPr>
        <p:txBody>
          <a:bodyPr wrap="none" rtlCol="0">
            <a:spAutoFit/>
          </a:bodyPr>
          <a:lstStyle/>
          <a:p>
            <a:pPr algn="ctr" eaLnBrk="0" fontAlgn="base" hangingPunct="0">
              <a:spcBef>
                <a:spcPct val="15000"/>
              </a:spcBef>
              <a:spcAft>
                <a:spcPct val="15000"/>
              </a:spcAft>
              <a:buClr>
                <a:srgbClr val="FFCC00"/>
              </a:buClr>
            </a:pPr>
            <a:r>
              <a:rPr lang="en-US" sz="1200" dirty="0">
                <a:solidFill>
                  <a:srgbClr val="000000"/>
                </a:solidFill>
              </a:rPr>
              <a:t>UMTS2100 3x5M (prio3)</a:t>
            </a:r>
          </a:p>
        </p:txBody>
      </p:sp>
      <p:sp>
        <p:nvSpPr>
          <p:cNvPr id="25" name="Oval 24"/>
          <p:cNvSpPr/>
          <p:nvPr/>
        </p:nvSpPr>
        <p:spPr bwMode="auto">
          <a:xfrm>
            <a:off x="1895297" y="3335251"/>
            <a:ext cx="5146334" cy="270641"/>
          </a:xfrm>
          <a:prstGeom prst="ellipse">
            <a:avLst/>
          </a:prstGeom>
          <a:solidFill>
            <a:srgbClr val="92D050"/>
          </a:solidFill>
          <a:ln w="9525" cap="flat" cmpd="sng" algn="ctr">
            <a:solidFill>
              <a:schemeClr val="tx1"/>
            </a:solidFill>
            <a:prstDash val="solid"/>
            <a:round/>
            <a:headEnd type="none" w="med" len="med"/>
            <a:tailEnd type="none" w="med" len="med"/>
          </a:ln>
          <a:effectLst/>
        </p:spPr>
        <p:txBody>
          <a:bodyPr rot="10800000" vert="eaVert" wrap="square" lIns="90000" tIns="46800" rIns="90000" bIns="46800" numCol="1" rtlCol="0" anchor="ctr" anchorCtr="0" compatLnSpc="1">
            <a:prstTxWarp prst="textNoShape">
              <a:avLst/>
            </a:prstTxWarp>
            <a:noAutofit/>
          </a:bodyPr>
          <a:lstStyle/>
          <a:p>
            <a:pPr algn="ctr" defTabSz="762000" eaLnBrk="0" fontAlgn="base" hangingPunct="0">
              <a:spcBef>
                <a:spcPct val="15000"/>
              </a:spcBef>
              <a:spcAft>
                <a:spcPct val="15000"/>
              </a:spcAft>
              <a:buClr>
                <a:srgbClr val="FFCC00"/>
              </a:buClr>
            </a:pPr>
            <a:endParaRPr lang="en-US" sz="1400" dirty="0">
              <a:solidFill>
                <a:srgbClr val="000000"/>
              </a:solidFill>
            </a:endParaRPr>
          </a:p>
        </p:txBody>
      </p:sp>
      <p:sp>
        <p:nvSpPr>
          <p:cNvPr id="26" name="TextBox 25"/>
          <p:cNvSpPr txBox="1"/>
          <p:nvPr/>
        </p:nvSpPr>
        <p:spPr>
          <a:xfrm>
            <a:off x="3148217" y="3341362"/>
            <a:ext cx="2765257" cy="276999"/>
          </a:xfrm>
          <a:prstGeom prst="rect">
            <a:avLst/>
          </a:prstGeom>
          <a:noFill/>
        </p:spPr>
        <p:txBody>
          <a:bodyPr wrap="square" rtlCol="0">
            <a:spAutoFit/>
          </a:bodyPr>
          <a:lstStyle/>
          <a:p>
            <a:pPr algn="ctr" eaLnBrk="0" fontAlgn="base" hangingPunct="0">
              <a:spcBef>
                <a:spcPct val="15000"/>
              </a:spcBef>
              <a:spcAft>
                <a:spcPct val="15000"/>
              </a:spcAft>
              <a:buClr>
                <a:srgbClr val="FFCC00"/>
              </a:buClr>
            </a:pPr>
            <a:r>
              <a:rPr lang="en-US" sz="1200" dirty="0">
                <a:solidFill>
                  <a:srgbClr val="000000"/>
                </a:solidFill>
              </a:rPr>
              <a:t>UMTS900 1x5M (prio2)</a:t>
            </a:r>
          </a:p>
        </p:txBody>
      </p:sp>
      <p:sp>
        <p:nvSpPr>
          <p:cNvPr id="28" name="Oval 27"/>
          <p:cNvSpPr/>
          <p:nvPr/>
        </p:nvSpPr>
        <p:spPr bwMode="auto">
          <a:xfrm>
            <a:off x="1905093" y="2069405"/>
            <a:ext cx="4881839" cy="270641"/>
          </a:xfrm>
          <a:prstGeom prst="ellipse">
            <a:avLst/>
          </a:prstGeom>
          <a:solidFill>
            <a:srgbClr val="FFC000"/>
          </a:solidFill>
          <a:ln w="9525" cap="flat" cmpd="sng" algn="ctr">
            <a:solidFill>
              <a:schemeClr val="tx1"/>
            </a:solidFill>
            <a:prstDash val="solid"/>
            <a:round/>
            <a:headEnd type="none" w="med" len="med"/>
            <a:tailEnd type="none" w="med" len="med"/>
          </a:ln>
          <a:effectLst/>
        </p:spPr>
        <p:txBody>
          <a:bodyPr rot="10800000" vert="eaVert" wrap="square" lIns="90000" tIns="46800" rIns="90000" bIns="46800" numCol="1" rtlCol="0" anchor="ctr" anchorCtr="0" compatLnSpc="1">
            <a:prstTxWarp prst="textNoShape">
              <a:avLst/>
            </a:prstTxWarp>
            <a:noAutofit/>
          </a:bodyPr>
          <a:lstStyle/>
          <a:p>
            <a:pPr algn="ctr" defTabSz="762000" eaLnBrk="0" fontAlgn="base" hangingPunct="0">
              <a:spcBef>
                <a:spcPct val="15000"/>
              </a:spcBef>
              <a:spcAft>
                <a:spcPct val="15000"/>
              </a:spcAft>
              <a:buClr>
                <a:srgbClr val="FFCC00"/>
              </a:buClr>
            </a:pPr>
            <a:endParaRPr lang="en-US" sz="1400" dirty="0">
              <a:solidFill>
                <a:srgbClr val="000000"/>
              </a:solidFill>
            </a:endParaRPr>
          </a:p>
        </p:txBody>
      </p:sp>
      <p:sp>
        <p:nvSpPr>
          <p:cNvPr id="29" name="TextBox 28"/>
          <p:cNvSpPr txBox="1"/>
          <p:nvPr/>
        </p:nvSpPr>
        <p:spPr>
          <a:xfrm>
            <a:off x="2998175" y="2077494"/>
            <a:ext cx="2765257" cy="276999"/>
          </a:xfrm>
          <a:prstGeom prst="rect">
            <a:avLst/>
          </a:prstGeom>
          <a:noFill/>
        </p:spPr>
        <p:txBody>
          <a:bodyPr wrap="square" rtlCol="0">
            <a:spAutoFit/>
          </a:bodyPr>
          <a:lstStyle/>
          <a:p>
            <a:pPr algn="ctr" eaLnBrk="0" fontAlgn="base" hangingPunct="0">
              <a:spcBef>
                <a:spcPct val="15000"/>
              </a:spcBef>
              <a:spcAft>
                <a:spcPct val="15000"/>
              </a:spcAft>
              <a:buClr>
                <a:srgbClr val="FFCC00"/>
              </a:buClr>
            </a:pPr>
            <a:r>
              <a:rPr lang="en-US" sz="1200" dirty="0">
                <a:solidFill>
                  <a:srgbClr val="000000"/>
                </a:solidFill>
              </a:rPr>
              <a:t>LTE850 10M (prio4)</a:t>
            </a:r>
          </a:p>
        </p:txBody>
      </p:sp>
      <p:sp>
        <p:nvSpPr>
          <p:cNvPr id="32" name="Oval 31"/>
          <p:cNvSpPr/>
          <p:nvPr/>
        </p:nvSpPr>
        <p:spPr bwMode="auto">
          <a:xfrm>
            <a:off x="1464646" y="4220124"/>
            <a:ext cx="5922648" cy="301100"/>
          </a:xfrm>
          <a:prstGeom prst="ellipse">
            <a:avLst/>
          </a:prstGeom>
          <a:solidFill>
            <a:schemeClr val="bg1">
              <a:lumMod val="85000"/>
            </a:schemeClr>
          </a:solidFill>
          <a:ln w="9525" cap="flat" cmpd="sng" algn="ctr">
            <a:solidFill>
              <a:schemeClr val="tx1"/>
            </a:solidFill>
            <a:prstDash val="solid"/>
            <a:round/>
            <a:headEnd type="none" w="med" len="med"/>
            <a:tailEnd type="none" w="med" len="med"/>
          </a:ln>
          <a:effectLst/>
        </p:spPr>
        <p:txBody>
          <a:bodyPr rot="10800000" vert="eaVert" wrap="square" lIns="90000" tIns="46800" rIns="90000" bIns="46800" numCol="1" rtlCol="0" anchor="ctr" anchorCtr="0" compatLnSpc="1">
            <a:prstTxWarp prst="textNoShape">
              <a:avLst/>
            </a:prstTxWarp>
            <a:noAutofit/>
          </a:bodyPr>
          <a:lstStyle/>
          <a:p>
            <a:pPr algn="ctr" defTabSz="762000" eaLnBrk="0" fontAlgn="base" hangingPunct="0">
              <a:spcBef>
                <a:spcPct val="15000"/>
              </a:spcBef>
              <a:spcAft>
                <a:spcPct val="15000"/>
              </a:spcAft>
              <a:buClr>
                <a:srgbClr val="FFCC00"/>
              </a:buClr>
            </a:pPr>
            <a:endParaRPr lang="en-US" sz="1400" dirty="0">
              <a:solidFill>
                <a:srgbClr val="000000"/>
              </a:solidFill>
            </a:endParaRPr>
          </a:p>
        </p:txBody>
      </p:sp>
      <p:sp>
        <p:nvSpPr>
          <p:cNvPr id="33" name="TextBox 32"/>
          <p:cNvSpPr txBox="1"/>
          <p:nvPr/>
        </p:nvSpPr>
        <p:spPr>
          <a:xfrm>
            <a:off x="3158236" y="4220123"/>
            <a:ext cx="2765257" cy="276999"/>
          </a:xfrm>
          <a:prstGeom prst="rect">
            <a:avLst/>
          </a:prstGeom>
          <a:noFill/>
        </p:spPr>
        <p:txBody>
          <a:bodyPr wrap="square" rtlCol="0">
            <a:spAutoFit/>
          </a:bodyPr>
          <a:lstStyle/>
          <a:p>
            <a:pPr algn="ctr" eaLnBrk="0" fontAlgn="base" hangingPunct="0">
              <a:spcBef>
                <a:spcPct val="15000"/>
              </a:spcBef>
              <a:spcAft>
                <a:spcPct val="15000"/>
              </a:spcAft>
              <a:buClr>
                <a:srgbClr val="FFCC00"/>
              </a:buClr>
            </a:pPr>
            <a:r>
              <a:rPr lang="en-US" sz="1200" dirty="0">
                <a:solidFill>
                  <a:srgbClr val="000000"/>
                </a:solidFill>
              </a:rPr>
              <a:t>GSM900 (prio0)</a:t>
            </a:r>
          </a:p>
        </p:txBody>
      </p:sp>
      <p:sp>
        <p:nvSpPr>
          <p:cNvPr id="34" name="Oval 33"/>
          <p:cNvSpPr/>
          <p:nvPr/>
        </p:nvSpPr>
        <p:spPr bwMode="auto">
          <a:xfrm>
            <a:off x="2069107" y="3781876"/>
            <a:ext cx="4772344" cy="301100"/>
          </a:xfrm>
          <a:prstGeom prst="ellipse">
            <a:avLst/>
          </a:prstGeom>
          <a:solidFill>
            <a:schemeClr val="bg1">
              <a:lumMod val="85000"/>
            </a:schemeClr>
          </a:solidFill>
          <a:ln w="9525" cap="flat" cmpd="sng" algn="ctr">
            <a:solidFill>
              <a:schemeClr val="tx1"/>
            </a:solidFill>
            <a:prstDash val="solid"/>
            <a:round/>
            <a:headEnd type="none" w="med" len="med"/>
            <a:tailEnd type="none" w="med" len="med"/>
          </a:ln>
          <a:effectLst/>
        </p:spPr>
        <p:txBody>
          <a:bodyPr rot="10800000" vert="eaVert" wrap="square" lIns="90000" tIns="46800" rIns="90000" bIns="46800" numCol="1" rtlCol="0" anchor="ctr" anchorCtr="0" compatLnSpc="1">
            <a:prstTxWarp prst="textNoShape">
              <a:avLst/>
            </a:prstTxWarp>
            <a:noAutofit/>
          </a:bodyPr>
          <a:lstStyle/>
          <a:p>
            <a:pPr algn="ctr" defTabSz="762000" eaLnBrk="0" fontAlgn="base" hangingPunct="0">
              <a:spcBef>
                <a:spcPct val="15000"/>
              </a:spcBef>
              <a:spcAft>
                <a:spcPct val="15000"/>
              </a:spcAft>
              <a:buClr>
                <a:srgbClr val="FFCC00"/>
              </a:buClr>
            </a:pPr>
            <a:endParaRPr lang="en-US" sz="1400" dirty="0">
              <a:solidFill>
                <a:srgbClr val="000000"/>
              </a:solidFill>
            </a:endParaRPr>
          </a:p>
        </p:txBody>
      </p:sp>
      <p:sp>
        <p:nvSpPr>
          <p:cNvPr id="35" name="TextBox 34"/>
          <p:cNvSpPr txBox="1"/>
          <p:nvPr/>
        </p:nvSpPr>
        <p:spPr>
          <a:xfrm>
            <a:off x="3187545" y="3781875"/>
            <a:ext cx="2765257" cy="276999"/>
          </a:xfrm>
          <a:prstGeom prst="rect">
            <a:avLst/>
          </a:prstGeom>
          <a:noFill/>
        </p:spPr>
        <p:txBody>
          <a:bodyPr wrap="square" rtlCol="0">
            <a:spAutoFit/>
          </a:bodyPr>
          <a:lstStyle/>
          <a:p>
            <a:pPr algn="ctr" eaLnBrk="0" fontAlgn="base" hangingPunct="0">
              <a:spcBef>
                <a:spcPct val="15000"/>
              </a:spcBef>
              <a:spcAft>
                <a:spcPct val="15000"/>
              </a:spcAft>
              <a:buClr>
                <a:srgbClr val="FFCC00"/>
              </a:buClr>
            </a:pPr>
            <a:r>
              <a:rPr lang="en-US" sz="1200" dirty="0">
                <a:solidFill>
                  <a:srgbClr val="000000"/>
                </a:solidFill>
              </a:rPr>
              <a:t>GSM1800 (prio1)</a:t>
            </a:r>
          </a:p>
        </p:txBody>
      </p:sp>
      <p:sp>
        <p:nvSpPr>
          <p:cNvPr id="24" name="Oval 23"/>
          <p:cNvSpPr/>
          <p:nvPr/>
        </p:nvSpPr>
        <p:spPr bwMode="auto">
          <a:xfrm>
            <a:off x="2651054" y="1111344"/>
            <a:ext cx="3501655" cy="236614"/>
          </a:xfrm>
          <a:prstGeom prst="ellipse">
            <a:avLst/>
          </a:prstGeom>
          <a:solidFill>
            <a:srgbClr val="FFC000"/>
          </a:solidFill>
          <a:ln w="9525" cap="flat" cmpd="sng" algn="ctr">
            <a:solidFill>
              <a:schemeClr val="tx1"/>
            </a:solidFill>
            <a:prstDash val="solid"/>
            <a:round/>
            <a:headEnd type="none" w="med" len="med"/>
            <a:tailEnd type="none" w="med" len="med"/>
          </a:ln>
          <a:effectLst/>
        </p:spPr>
        <p:txBody>
          <a:bodyPr rot="10800000" vert="eaVert" wrap="square" lIns="90000" tIns="46800" rIns="90000" bIns="46800" numCol="1" rtlCol="0" anchor="ctr" anchorCtr="0" compatLnSpc="1">
            <a:prstTxWarp prst="textNoShape">
              <a:avLst/>
            </a:prstTxWarp>
            <a:noAutofit/>
          </a:bodyPr>
          <a:lstStyle/>
          <a:p>
            <a:pPr algn="ctr" defTabSz="762000" eaLnBrk="0" fontAlgn="base" hangingPunct="0">
              <a:spcBef>
                <a:spcPct val="15000"/>
              </a:spcBef>
              <a:spcAft>
                <a:spcPct val="15000"/>
              </a:spcAft>
              <a:buClr>
                <a:srgbClr val="FFCC00"/>
              </a:buClr>
            </a:pPr>
            <a:endParaRPr lang="en-US" sz="1400" dirty="0">
              <a:solidFill>
                <a:srgbClr val="000000"/>
              </a:solidFill>
            </a:endParaRPr>
          </a:p>
        </p:txBody>
      </p:sp>
      <p:sp>
        <p:nvSpPr>
          <p:cNvPr id="27" name="TextBox 26"/>
          <p:cNvSpPr txBox="1"/>
          <p:nvPr/>
        </p:nvSpPr>
        <p:spPr>
          <a:xfrm>
            <a:off x="3636071" y="1096071"/>
            <a:ext cx="1622367" cy="276999"/>
          </a:xfrm>
          <a:prstGeom prst="rect">
            <a:avLst/>
          </a:prstGeom>
          <a:noFill/>
        </p:spPr>
        <p:txBody>
          <a:bodyPr wrap="none" rtlCol="0">
            <a:spAutoFit/>
          </a:bodyPr>
          <a:lstStyle/>
          <a:p>
            <a:pPr algn="ctr" eaLnBrk="0" fontAlgn="base" hangingPunct="0">
              <a:spcBef>
                <a:spcPct val="15000"/>
              </a:spcBef>
              <a:spcAft>
                <a:spcPct val="15000"/>
              </a:spcAft>
              <a:buClr>
                <a:srgbClr val="FFCC00"/>
              </a:buClr>
            </a:pPr>
            <a:r>
              <a:rPr lang="en-US" sz="1200" dirty="0">
                <a:solidFill>
                  <a:srgbClr val="000000"/>
                </a:solidFill>
              </a:rPr>
              <a:t>LTE1800 15M (prio6)</a:t>
            </a:r>
          </a:p>
        </p:txBody>
      </p:sp>
      <p:sp>
        <p:nvSpPr>
          <p:cNvPr id="30" name="Oval 29"/>
          <p:cNvSpPr/>
          <p:nvPr/>
        </p:nvSpPr>
        <p:spPr bwMode="auto">
          <a:xfrm>
            <a:off x="2879094" y="1442705"/>
            <a:ext cx="3056063" cy="206504"/>
          </a:xfrm>
          <a:prstGeom prst="ellipse">
            <a:avLst/>
          </a:prstGeom>
          <a:solidFill>
            <a:srgbClr val="FFC000"/>
          </a:solidFill>
          <a:ln w="9525" cap="flat" cmpd="sng" algn="ctr">
            <a:solidFill>
              <a:schemeClr val="tx1"/>
            </a:solidFill>
            <a:prstDash val="solid"/>
            <a:round/>
            <a:headEnd type="none" w="med" len="med"/>
            <a:tailEnd type="none" w="med" len="med"/>
          </a:ln>
          <a:effectLst/>
        </p:spPr>
        <p:txBody>
          <a:bodyPr rot="10800000" vert="eaVert" wrap="square" lIns="90000" tIns="46800" rIns="90000" bIns="46800" numCol="1" rtlCol="0" anchor="ctr" anchorCtr="0" compatLnSpc="1">
            <a:prstTxWarp prst="textNoShape">
              <a:avLst/>
            </a:prstTxWarp>
            <a:noAutofit/>
          </a:bodyPr>
          <a:lstStyle/>
          <a:p>
            <a:pPr algn="ctr" defTabSz="762000" eaLnBrk="0" fontAlgn="base" hangingPunct="0">
              <a:spcBef>
                <a:spcPct val="15000"/>
              </a:spcBef>
              <a:spcAft>
                <a:spcPct val="15000"/>
              </a:spcAft>
              <a:buClr>
                <a:srgbClr val="FFCC00"/>
              </a:buClr>
            </a:pPr>
            <a:endParaRPr lang="en-US" sz="1400" dirty="0">
              <a:solidFill>
                <a:srgbClr val="000000"/>
              </a:solidFill>
            </a:endParaRPr>
          </a:p>
        </p:txBody>
      </p:sp>
      <p:sp>
        <p:nvSpPr>
          <p:cNvPr id="31" name="TextBox 30"/>
          <p:cNvSpPr txBox="1"/>
          <p:nvPr/>
        </p:nvSpPr>
        <p:spPr>
          <a:xfrm>
            <a:off x="3475936" y="1397323"/>
            <a:ext cx="1878849" cy="276999"/>
          </a:xfrm>
          <a:prstGeom prst="rect">
            <a:avLst/>
          </a:prstGeom>
          <a:noFill/>
        </p:spPr>
        <p:txBody>
          <a:bodyPr wrap="none" rtlCol="0">
            <a:spAutoFit/>
          </a:bodyPr>
          <a:lstStyle/>
          <a:p>
            <a:pPr algn="ctr" eaLnBrk="0" fontAlgn="base" hangingPunct="0">
              <a:spcBef>
                <a:spcPct val="15000"/>
              </a:spcBef>
              <a:spcAft>
                <a:spcPct val="15000"/>
              </a:spcAft>
              <a:buClr>
                <a:srgbClr val="FFCC00"/>
              </a:buClr>
            </a:pPr>
            <a:r>
              <a:rPr lang="en-US" sz="1200" dirty="0">
                <a:solidFill>
                  <a:srgbClr val="000000"/>
                </a:solidFill>
              </a:rPr>
              <a:t>TD-LTE2300 10M (prio5)</a:t>
            </a:r>
          </a:p>
        </p:txBody>
      </p:sp>
      <p:sp>
        <p:nvSpPr>
          <p:cNvPr id="38" name="Oval 37"/>
          <p:cNvSpPr/>
          <p:nvPr/>
        </p:nvSpPr>
        <p:spPr bwMode="auto">
          <a:xfrm>
            <a:off x="2882643" y="1765229"/>
            <a:ext cx="3056063" cy="206504"/>
          </a:xfrm>
          <a:prstGeom prst="ellipse">
            <a:avLst/>
          </a:prstGeom>
          <a:solidFill>
            <a:srgbClr val="FFC000"/>
          </a:solidFill>
          <a:ln w="9525" cap="flat" cmpd="sng" algn="ctr">
            <a:solidFill>
              <a:schemeClr val="tx1"/>
            </a:solidFill>
            <a:prstDash val="solid"/>
            <a:round/>
            <a:headEnd type="none" w="med" len="med"/>
            <a:tailEnd type="none" w="med" len="med"/>
          </a:ln>
          <a:effectLst/>
        </p:spPr>
        <p:txBody>
          <a:bodyPr rot="10800000" vert="eaVert" wrap="square" lIns="90000" tIns="46800" rIns="90000" bIns="46800" numCol="1" rtlCol="0" anchor="ctr" anchorCtr="0" compatLnSpc="1">
            <a:prstTxWarp prst="textNoShape">
              <a:avLst/>
            </a:prstTxWarp>
            <a:noAutofit/>
          </a:bodyPr>
          <a:lstStyle/>
          <a:p>
            <a:pPr algn="ctr" defTabSz="762000" eaLnBrk="0" fontAlgn="base" hangingPunct="0">
              <a:spcBef>
                <a:spcPct val="15000"/>
              </a:spcBef>
              <a:spcAft>
                <a:spcPct val="15000"/>
              </a:spcAft>
              <a:buClr>
                <a:srgbClr val="FFCC00"/>
              </a:buClr>
            </a:pPr>
            <a:endParaRPr lang="en-US" sz="1400" dirty="0">
              <a:solidFill>
                <a:srgbClr val="000000"/>
              </a:solidFill>
            </a:endParaRPr>
          </a:p>
        </p:txBody>
      </p:sp>
      <p:sp>
        <p:nvSpPr>
          <p:cNvPr id="39" name="TextBox 38"/>
          <p:cNvSpPr txBox="1"/>
          <p:nvPr/>
        </p:nvSpPr>
        <p:spPr>
          <a:xfrm>
            <a:off x="3636077" y="1719847"/>
            <a:ext cx="1622367" cy="276999"/>
          </a:xfrm>
          <a:prstGeom prst="rect">
            <a:avLst/>
          </a:prstGeom>
          <a:noFill/>
        </p:spPr>
        <p:txBody>
          <a:bodyPr wrap="none" rtlCol="0">
            <a:spAutoFit/>
          </a:bodyPr>
          <a:lstStyle/>
          <a:p>
            <a:pPr algn="ctr" eaLnBrk="0" fontAlgn="base" hangingPunct="0">
              <a:spcBef>
                <a:spcPct val="15000"/>
              </a:spcBef>
              <a:spcAft>
                <a:spcPct val="15000"/>
              </a:spcAft>
              <a:buClr>
                <a:srgbClr val="FFCC00"/>
              </a:buClr>
            </a:pPr>
            <a:r>
              <a:rPr lang="en-US" sz="1200" dirty="0">
                <a:solidFill>
                  <a:srgbClr val="000000"/>
                </a:solidFill>
              </a:rPr>
              <a:t>LTE2100 10M (prio5)</a:t>
            </a:r>
          </a:p>
        </p:txBody>
      </p:sp>
      <p:sp>
        <p:nvSpPr>
          <p:cNvPr id="40" name="Oval 39"/>
          <p:cNvSpPr/>
          <p:nvPr/>
        </p:nvSpPr>
        <p:spPr bwMode="auto">
          <a:xfrm>
            <a:off x="1779184" y="2441545"/>
            <a:ext cx="5205743" cy="270641"/>
          </a:xfrm>
          <a:prstGeom prst="ellipse">
            <a:avLst/>
          </a:prstGeom>
          <a:solidFill>
            <a:schemeClr val="bg1">
              <a:lumMod val="95000"/>
            </a:schemeClr>
          </a:solidFill>
          <a:ln w="9525" cap="flat" cmpd="sng" algn="ctr">
            <a:solidFill>
              <a:schemeClr val="tx1"/>
            </a:solidFill>
            <a:prstDash val="solid"/>
            <a:round/>
            <a:headEnd type="none" w="med" len="med"/>
            <a:tailEnd type="none" w="med" len="med"/>
          </a:ln>
          <a:effectLst/>
        </p:spPr>
        <p:txBody>
          <a:bodyPr rot="10800000" vert="eaVert" wrap="square" lIns="90000" tIns="46800" rIns="90000" bIns="46800" numCol="1" rtlCol="0" anchor="ctr" anchorCtr="0" compatLnSpc="1">
            <a:prstTxWarp prst="textNoShape">
              <a:avLst/>
            </a:prstTxWarp>
            <a:noAutofit/>
          </a:bodyPr>
          <a:lstStyle/>
          <a:p>
            <a:pPr algn="ctr" defTabSz="762000" eaLnBrk="0" fontAlgn="base" hangingPunct="0">
              <a:spcBef>
                <a:spcPct val="15000"/>
              </a:spcBef>
              <a:spcAft>
                <a:spcPct val="15000"/>
              </a:spcAft>
              <a:buClr>
                <a:srgbClr val="FFCC00"/>
              </a:buClr>
            </a:pPr>
            <a:endParaRPr lang="en-US" sz="1400" dirty="0">
              <a:solidFill>
                <a:schemeClr val="bg1">
                  <a:lumMod val="50000"/>
                </a:schemeClr>
              </a:solidFill>
            </a:endParaRPr>
          </a:p>
        </p:txBody>
      </p:sp>
      <p:sp>
        <p:nvSpPr>
          <p:cNvPr id="41" name="TextBox 40"/>
          <p:cNvSpPr txBox="1"/>
          <p:nvPr/>
        </p:nvSpPr>
        <p:spPr>
          <a:xfrm>
            <a:off x="3008809" y="2449634"/>
            <a:ext cx="2765257" cy="276999"/>
          </a:xfrm>
          <a:prstGeom prst="rect">
            <a:avLst/>
          </a:prstGeom>
          <a:noFill/>
        </p:spPr>
        <p:txBody>
          <a:bodyPr wrap="square" rtlCol="0">
            <a:spAutoFit/>
          </a:bodyPr>
          <a:lstStyle/>
          <a:p>
            <a:pPr algn="ctr" eaLnBrk="0" fontAlgn="base" hangingPunct="0">
              <a:spcBef>
                <a:spcPct val="15000"/>
              </a:spcBef>
              <a:spcAft>
                <a:spcPct val="15000"/>
              </a:spcAft>
              <a:buClr>
                <a:srgbClr val="FFCC00"/>
              </a:buClr>
            </a:pPr>
            <a:r>
              <a:rPr lang="en-US" sz="1200" dirty="0">
                <a:solidFill>
                  <a:srgbClr val="000000"/>
                </a:solidFill>
              </a:rPr>
              <a:t>LTE700 15M (prio7)</a:t>
            </a:r>
          </a:p>
        </p:txBody>
      </p:sp>
      <p:sp>
        <p:nvSpPr>
          <p:cNvPr id="37" name="Content Placeholder 2">
            <a:extLst>
              <a:ext uri="{FF2B5EF4-FFF2-40B4-BE49-F238E27FC236}">
                <a16:creationId xmlns:a16="http://schemas.microsoft.com/office/drawing/2014/main" id="{CD291CAE-F34A-4314-B918-FC8703BE6500}"/>
              </a:ext>
            </a:extLst>
          </p:cNvPr>
          <p:cNvSpPr>
            <a:spLocks noGrp="1"/>
          </p:cNvSpPr>
          <p:nvPr>
            <p:ph sz="quarter" idx="4294967295"/>
          </p:nvPr>
        </p:nvSpPr>
        <p:spPr>
          <a:xfrm>
            <a:off x="357829" y="471924"/>
            <a:ext cx="8227649" cy="301625"/>
          </a:xfrm>
          <a:prstGeom prst="rect">
            <a:avLst/>
          </a:prstGeom>
        </p:spPr>
        <p:txBody>
          <a:bodyPr>
            <a:noAutofit/>
          </a:bodyPr>
          <a:lstStyle/>
          <a:p>
            <a:pPr marL="0" indent="0">
              <a:buNone/>
            </a:pPr>
            <a:r>
              <a:rPr lang="en-US" sz="1800" dirty="0"/>
              <a:t>Layer absolute priorities and entry/exit level thresholds </a:t>
            </a:r>
            <a:r>
              <a:rPr lang="en-US" sz="1800" dirty="0">
                <a:solidFill>
                  <a:srgbClr val="FF0000"/>
                </a:solidFill>
              </a:rPr>
              <a:t>(end state)</a:t>
            </a:r>
            <a:endParaRPr lang="en-US" sz="1800" dirty="0"/>
          </a:p>
        </p:txBody>
      </p:sp>
    </p:spTree>
    <p:extLst>
      <p:ext uri="{BB962C8B-B14F-4D97-AF65-F5344CB8AC3E}">
        <p14:creationId xmlns:p14="http://schemas.microsoft.com/office/powerpoint/2010/main" val="282500951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4B6A311C-8732-4404-ADB9-C0A07BE246AB}"/>
              </a:ext>
            </a:extLst>
          </p:cNvPr>
          <p:cNvPicPr>
            <a:picLocks noChangeAspect="1"/>
          </p:cNvPicPr>
          <p:nvPr/>
        </p:nvPicPr>
        <p:blipFill>
          <a:blip r:embed="rId3"/>
          <a:stretch>
            <a:fillRect/>
          </a:stretch>
        </p:blipFill>
        <p:spPr>
          <a:xfrm>
            <a:off x="3540512" y="774663"/>
            <a:ext cx="5105257" cy="3831067"/>
          </a:xfrm>
          <a:prstGeom prst="rect">
            <a:avLst/>
          </a:prstGeom>
        </p:spPr>
      </p:pic>
      <p:sp>
        <p:nvSpPr>
          <p:cNvPr id="2" name="Title 1"/>
          <p:cNvSpPr>
            <a:spLocks noGrp="1"/>
          </p:cNvSpPr>
          <p:nvPr>
            <p:ph type="title"/>
          </p:nvPr>
        </p:nvSpPr>
        <p:spPr>
          <a:xfrm>
            <a:off x="416169" y="67200"/>
            <a:ext cx="8229600" cy="311789"/>
          </a:xfrm>
        </p:spPr>
        <p:txBody>
          <a:bodyPr/>
          <a:lstStyle/>
          <a:p>
            <a:r>
              <a:rPr lang="en-PH" dirty="0"/>
              <a:t>Layering strategy and load balancing</a:t>
            </a:r>
            <a:endParaRPr lang="en-US" dirty="0"/>
          </a:p>
        </p:txBody>
      </p:sp>
      <p:sp>
        <p:nvSpPr>
          <p:cNvPr id="3" name="Content Placeholder 2"/>
          <p:cNvSpPr>
            <a:spLocks noGrp="1"/>
          </p:cNvSpPr>
          <p:nvPr>
            <p:ph sz="quarter" idx="13"/>
          </p:nvPr>
        </p:nvSpPr>
        <p:spPr>
          <a:xfrm>
            <a:off x="418120" y="537790"/>
            <a:ext cx="8227649" cy="301625"/>
          </a:xfrm>
        </p:spPr>
        <p:txBody>
          <a:bodyPr/>
          <a:lstStyle/>
          <a:p>
            <a:r>
              <a:rPr lang="en-US" dirty="0"/>
              <a:t>NOKIA-proposed layering </a:t>
            </a:r>
          </a:p>
        </p:txBody>
      </p:sp>
      <p:sp>
        <p:nvSpPr>
          <p:cNvPr id="7" name="Content Placeholder 3"/>
          <p:cNvSpPr txBox="1">
            <a:spLocks/>
          </p:cNvSpPr>
          <p:nvPr/>
        </p:nvSpPr>
        <p:spPr>
          <a:xfrm>
            <a:off x="305752" y="968113"/>
            <a:ext cx="3013683" cy="3306763"/>
          </a:xfrm>
          <a:prstGeom prst="rect">
            <a:avLst/>
          </a:prstGeom>
        </p:spPr>
        <p:txBody>
          <a:bodyPr/>
          <a:lstStyle/>
          <a:p>
            <a:pPr marL="230188" marR="0" lvl="0" indent="-230188" algn="l" defTabSz="457200" rtl="0" eaLnBrk="0" fontAlgn="base" latinLnBrk="0" hangingPunct="0">
              <a:lnSpc>
                <a:spcPct val="100000"/>
              </a:lnSpc>
              <a:spcBef>
                <a:spcPct val="0"/>
              </a:spcBef>
              <a:spcAft>
                <a:spcPts val="600"/>
              </a:spcAft>
              <a:buClrTx/>
              <a:buSzTx/>
              <a:buFont typeface="Arial" charset="0"/>
              <a:buChar char="•"/>
              <a:tabLst/>
              <a:defRPr/>
            </a:pPr>
            <a:r>
              <a:rPr lang="en-US" sz="1600" dirty="0">
                <a:solidFill>
                  <a:schemeClr val="bg2"/>
                </a:solidFill>
                <a:latin typeface="+mn-lt"/>
                <a:ea typeface="ヒラギノ角ゴ Pro W3" charset="0"/>
                <a:cs typeface="ヒラギノ角ゴ Pro W3" charset="0"/>
              </a:rPr>
              <a:t>Initial step </a:t>
            </a:r>
            <a:r>
              <a:rPr kumimoji="0" lang="en-US" sz="1600" b="0" i="0" u="none" strike="noStrike" kern="1200" cap="none" spc="0" normalizeH="0" baseline="0" noProof="0" dirty="0" err="1">
                <a:ln>
                  <a:noFill/>
                </a:ln>
                <a:solidFill>
                  <a:schemeClr val="bg2"/>
                </a:solidFill>
                <a:effectLst/>
                <a:uLnTx/>
                <a:uFillTx/>
                <a:latin typeface="+mn-lt"/>
                <a:ea typeface="ヒラギノ角ゴ Pro W3" charset="0"/>
                <a:cs typeface="ヒラギノ角ゴ Pro W3" charset="0"/>
              </a:rPr>
              <a:t>prios</a:t>
            </a:r>
            <a:r>
              <a:rPr kumimoji="0" lang="en-US" sz="1600" b="0" i="0" u="none" strike="noStrike" kern="1200" cap="none" spc="0" normalizeH="0" baseline="0" noProof="0" dirty="0">
                <a:ln>
                  <a:noFill/>
                </a:ln>
                <a:solidFill>
                  <a:schemeClr val="bg2"/>
                </a:solidFill>
                <a:effectLst/>
                <a:uLnTx/>
                <a:uFillTx/>
                <a:latin typeface="+mn-lt"/>
                <a:ea typeface="ヒラギノ角ゴ Pro W3" charset="0"/>
                <a:cs typeface="ヒラギノ角ゴ Pro W3" charset="0"/>
              </a:rPr>
              <a:t> L7-&gt; L18-&gt;L21-&gt;L85</a:t>
            </a:r>
          </a:p>
          <a:p>
            <a:pPr marL="230188" lvl="0" indent="-230188" eaLnBrk="0" hangingPunct="0">
              <a:spcAft>
                <a:spcPts val="600"/>
              </a:spcAft>
              <a:buFont typeface="Arial" charset="0"/>
              <a:buChar char="•"/>
              <a:defRPr/>
            </a:pPr>
            <a:r>
              <a:rPr lang="en-US" sz="1600" dirty="0">
                <a:solidFill>
                  <a:schemeClr val="bg2"/>
                </a:solidFill>
                <a:latin typeface="+mn-lt"/>
                <a:ea typeface="ヒラギノ角ゴ Pro W3" charset="0"/>
                <a:cs typeface="ヒラギノ角ゴ Pro W3" charset="0"/>
              </a:rPr>
              <a:t>Second step </a:t>
            </a:r>
            <a:r>
              <a:rPr lang="pt-BR" sz="1600" dirty="0" err="1">
                <a:solidFill>
                  <a:schemeClr val="bg2"/>
                </a:solidFill>
                <a:latin typeface="+mn-lt"/>
                <a:ea typeface="ヒラギノ角ゴ Pro W3" charset="0"/>
                <a:cs typeface="ヒラギノ角ゴ Pro W3" charset="0"/>
              </a:rPr>
              <a:t>prios</a:t>
            </a:r>
            <a:r>
              <a:rPr lang="pt-BR" sz="1600" dirty="0">
                <a:solidFill>
                  <a:schemeClr val="bg2"/>
                </a:solidFill>
                <a:latin typeface="+mn-lt"/>
                <a:ea typeface="ヒラギノ角ゴ Pro W3" charset="0"/>
                <a:cs typeface="ヒラギノ角ゴ Pro W3" charset="0"/>
              </a:rPr>
              <a:t> L18-&gt; L7-&gt;L21-&gt;L85 (A)</a:t>
            </a:r>
            <a:endParaRPr lang="en-US" sz="1600" dirty="0">
              <a:solidFill>
                <a:schemeClr val="bg2"/>
              </a:solidFill>
              <a:latin typeface="+mn-lt"/>
              <a:ea typeface="ヒラギノ角ゴ Pro W3" charset="0"/>
              <a:cs typeface="ヒラギノ角ゴ Pro W3" charset="0"/>
            </a:endParaRPr>
          </a:p>
          <a:p>
            <a:pPr marL="230188" lvl="0" indent="-230188" eaLnBrk="0" hangingPunct="0">
              <a:spcAft>
                <a:spcPts val="600"/>
              </a:spcAft>
              <a:buFont typeface="Arial" charset="0"/>
              <a:buChar char="•"/>
              <a:defRPr/>
            </a:pPr>
            <a:r>
              <a:rPr kumimoji="0" lang="en-PH" sz="1600" b="0" i="0" u="none" strike="noStrike" kern="1200" cap="none" spc="0" normalizeH="0" baseline="0" noProof="0" dirty="0">
                <a:ln>
                  <a:noFill/>
                </a:ln>
                <a:solidFill>
                  <a:schemeClr val="bg2"/>
                </a:solidFill>
                <a:effectLst/>
                <a:uLnTx/>
                <a:uFillTx/>
                <a:latin typeface="+mn-lt"/>
                <a:ea typeface="ヒラギノ角ゴ Pro W3" charset="0"/>
                <a:cs typeface="ヒラギノ角ゴ Pro W3" charset="0"/>
              </a:rPr>
              <a:t>Exit/entry: -116/-112dBm for all layers</a:t>
            </a:r>
            <a:endParaRPr kumimoji="0" lang="en-US" sz="1600" b="0" i="0" u="none" strike="noStrike" kern="1200" cap="none" spc="0" normalizeH="0" baseline="0" noProof="0" dirty="0">
              <a:ln>
                <a:noFill/>
              </a:ln>
              <a:solidFill>
                <a:schemeClr val="bg2"/>
              </a:solidFill>
              <a:effectLst/>
              <a:uLnTx/>
              <a:uFillTx/>
              <a:latin typeface="+mn-lt"/>
              <a:ea typeface="ヒラギノ角ゴ Pro W3" charset="0"/>
              <a:cs typeface="ヒラギノ角ゴ Pro W3" charset="0"/>
            </a:endParaRPr>
          </a:p>
          <a:p>
            <a:pPr marL="230188" marR="0" lvl="0" indent="-230188" algn="l" defTabSz="457200" rtl="0" eaLnBrk="0" fontAlgn="base" latinLnBrk="0" hangingPunct="0">
              <a:lnSpc>
                <a:spcPct val="100000"/>
              </a:lnSpc>
              <a:spcBef>
                <a:spcPct val="0"/>
              </a:spcBef>
              <a:spcAft>
                <a:spcPts val="600"/>
              </a:spcAft>
              <a:buClrTx/>
              <a:buSzTx/>
              <a:buFont typeface="Arial" charset="0"/>
              <a:buChar char="•"/>
              <a:tabLst/>
              <a:defRPr/>
            </a:pPr>
            <a:r>
              <a:rPr kumimoji="0" lang="en-US" sz="1600" b="0" i="0" u="none" strike="noStrike" kern="1200" cap="none" spc="0" normalizeH="0" baseline="0" noProof="0" dirty="0">
                <a:ln>
                  <a:noFill/>
                </a:ln>
                <a:solidFill>
                  <a:schemeClr val="bg2"/>
                </a:solidFill>
                <a:effectLst/>
                <a:uLnTx/>
                <a:uFillTx/>
                <a:latin typeface="+mn-lt"/>
                <a:ea typeface="ヒラギノ角ゴ Pro W3" charset="0"/>
                <a:cs typeface="ヒラギノ角ゴ Pro W3" charset="0"/>
              </a:rPr>
              <a:t>L18&lt;-&gt;L7 </a:t>
            </a:r>
            <a:r>
              <a:rPr kumimoji="0" lang="en-US" sz="1600" b="0" i="0" u="none" strike="noStrike" kern="1200" cap="none" spc="0" normalizeH="0" baseline="0" noProof="0" dirty="0" err="1">
                <a:ln>
                  <a:noFill/>
                </a:ln>
                <a:solidFill>
                  <a:schemeClr val="bg2"/>
                </a:solidFill>
                <a:effectLst/>
                <a:uLnTx/>
                <a:uFillTx/>
                <a:latin typeface="+mn-lt"/>
                <a:ea typeface="ヒラギノ角ゴ Pro W3" charset="0"/>
                <a:cs typeface="ヒラギノ角ゴ Pro W3" charset="0"/>
              </a:rPr>
              <a:t>prio</a:t>
            </a:r>
            <a:r>
              <a:rPr kumimoji="0" lang="en-US" sz="1600" b="0" i="0" u="none" strike="noStrike" kern="1200" cap="none" spc="0" normalizeH="0" baseline="0" noProof="0" dirty="0">
                <a:ln>
                  <a:noFill/>
                </a:ln>
                <a:solidFill>
                  <a:schemeClr val="bg2"/>
                </a:solidFill>
                <a:effectLst/>
                <a:uLnTx/>
                <a:uFillTx/>
                <a:latin typeface="+mn-lt"/>
                <a:ea typeface="ヒラギノ角ゴ Pro W3" charset="0"/>
                <a:cs typeface="ヒラギノ角ゴ Pro W3" charset="0"/>
              </a:rPr>
              <a:t> swap results in L18 becoming most congested layer</a:t>
            </a:r>
          </a:p>
          <a:p>
            <a:pPr marL="230188" marR="0" lvl="0" indent="-230188" algn="l" defTabSz="457200" rtl="0" eaLnBrk="0" fontAlgn="base" latinLnBrk="0" hangingPunct="0">
              <a:lnSpc>
                <a:spcPct val="100000"/>
              </a:lnSpc>
              <a:spcBef>
                <a:spcPct val="0"/>
              </a:spcBef>
              <a:spcAft>
                <a:spcPts val="600"/>
              </a:spcAft>
              <a:buClrTx/>
              <a:buSzTx/>
              <a:buFont typeface="Arial" charset="0"/>
              <a:buChar char="•"/>
              <a:tabLst/>
              <a:defRPr/>
            </a:pPr>
            <a:r>
              <a:rPr lang="en-US" sz="1600" dirty="0">
                <a:solidFill>
                  <a:schemeClr val="bg2"/>
                </a:solidFill>
                <a:latin typeface="+mn-lt"/>
                <a:ea typeface="ヒラギノ角ゴ Pro W3" charset="0"/>
                <a:cs typeface="ヒラギノ角ゴ Pro W3" charset="0"/>
              </a:rPr>
              <a:t>Layer </a:t>
            </a:r>
            <a:r>
              <a:rPr lang="en-US" sz="1600" dirty="0" err="1">
                <a:solidFill>
                  <a:schemeClr val="bg2"/>
                </a:solidFill>
                <a:latin typeface="+mn-lt"/>
                <a:ea typeface="ヒラギノ角ゴ Pro W3" charset="0"/>
                <a:cs typeface="ヒラギノ角ゴ Pro W3" charset="0"/>
              </a:rPr>
              <a:t>avg</a:t>
            </a:r>
            <a:r>
              <a:rPr lang="en-US" sz="1600" dirty="0">
                <a:solidFill>
                  <a:schemeClr val="bg2"/>
                </a:solidFill>
                <a:latin typeface="+mn-lt"/>
                <a:ea typeface="ヒラギノ角ゴ Pro W3" charset="0"/>
                <a:cs typeface="ヒラギノ角ゴ Pro W3" charset="0"/>
              </a:rPr>
              <a:t> UE </a:t>
            </a:r>
            <a:r>
              <a:rPr lang="en-US" sz="1600" dirty="0" err="1">
                <a:solidFill>
                  <a:schemeClr val="bg2"/>
                </a:solidFill>
                <a:latin typeface="+mn-lt"/>
                <a:ea typeface="ヒラギノ角ゴ Pro W3" charset="0"/>
                <a:cs typeface="ヒラギノ角ゴ Pro W3" charset="0"/>
              </a:rPr>
              <a:t>tputs</a:t>
            </a:r>
            <a:r>
              <a:rPr lang="en-US" sz="1600" dirty="0">
                <a:solidFill>
                  <a:schemeClr val="bg2"/>
                </a:solidFill>
                <a:latin typeface="+mn-lt"/>
                <a:ea typeface="ヒラギノ角ゴ Pro W3" charset="0"/>
                <a:cs typeface="ヒラギノ角ゴ Pro W3" charset="0"/>
              </a:rPr>
              <a:t> still about balanced!!</a:t>
            </a:r>
          </a:p>
          <a:p>
            <a:pPr marL="230188" marR="0" lvl="0" indent="-230188" algn="l" defTabSz="457200" rtl="0" eaLnBrk="0" fontAlgn="base" latinLnBrk="0" hangingPunct="0">
              <a:lnSpc>
                <a:spcPct val="100000"/>
              </a:lnSpc>
              <a:spcBef>
                <a:spcPct val="0"/>
              </a:spcBef>
              <a:spcAft>
                <a:spcPts val="600"/>
              </a:spcAft>
              <a:buClrTx/>
              <a:buSzTx/>
              <a:buFont typeface="Arial" charset="0"/>
              <a:buChar char="•"/>
              <a:tabLst/>
              <a:defRPr/>
            </a:pPr>
            <a:r>
              <a:rPr kumimoji="0" lang="en-US" sz="1600" b="0" i="0" u="none" strike="noStrike" kern="1200" cap="none" spc="0" normalizeH="0" baseline="0" noProof="0" dirty="0">
                <a:ln>
                  <a:noFill/>
                </a:ln>
                <a:solidFill>
                  <a:schemeClr val="bg2"/>
                </a:solidFill>
                <a:effectLst/>
                <a:uLnTx/>
                <a:uFillTx/>
                <a:latin typeface="+mn-lt"/>
                <a:ea typeface="ヒラギノ角ゴ Pro W3" charset="0"/>
                <a:cs typeface="ヒラギノ角ゴ Pro W3" charset="0"/>
              </a:rPr>
              <a:t>This will change if/when L7/L18 densified</a:t>
            </a:r>
            <a:endParaRPr kumimoji="0" lang="en-US" sz="1200" b="0" i="0" u="none" strike="noStrike" kern="1200" cap="none" spc="0" normalizeH="0" baseline="0" noProof="0" dirty="0">
              <a:ln>
                <a:noFill/>
              </a:ln>
              <a:solidFill>
                <a:schemeClr val="bg2"/>
              </a:solidFill>
              <a:effectLst/>
              <a:uLnTx/>
              <a:uFillTx/>
              <a:latin typeface="+mn-lt"/>
              <a:ea typeface="ヒラギノ角ゴ Pro W3" charset="0"/>
              <a:cs typeface="ヒラギノ角ゴ Pro W3" charset="0"/>
            </a:endParaRPr>
          </a:p>
        </p:txBody>
      </p:sp>
      <p:cxnSp>
        <p:nvCxnSpPr>
          <p:cNvPr id="14" name="Straight Connector 13">
            <a:extLst>
              <a:ext uri="{FF2B5EF4-FFF2-40B4-BE49-F238E27FC236}">
                <a16:creationId xmlns:a16="http://schemas.microsoft.com/office/drawing/2014/main" id="{14ABE5BF-24AC-4498-A934-D426851F776F}"/>
              </a:ext>
            </a:extLst>
          </p:cNvPr>
          <p:cNvCxnSpPr>
            <a:cxnSpLocks/>
          </p:cNvCxnSpPr>
          <p:nvPr/>
        </p:nvCxnSpPr>
        <p:spPr>
          <a:xfrm flipV="1">
            <a:off x="6303983" y="1399171"/>
            <a:ext cx="0" cy="2893130"/>
          </a:xfrm>
          <a:prstGeom prst="line">
            <a:avLst/>
          </a:prstGeom>
          <a:ln w="19050" cmpd="sng">
            <a:solidFill>
              <a:srgbClr val="FFC000"/>
            </a:solidFill>
            <a:prstDash val="sysDash"/>
          </a:ln>
          <a:effectLst/>
        </p:spPr>
        <p:style>
          <a:lnRef idx="2">
            <a:schemeClr val="accent1"/>
          </a:lnRef>
          <a:fillRef idx="0">
            <a:schemeClr val="accent1"/>
          </a:fillRef>
          <a:effectRef idx="1">
            <a:schemeClr val="accent1"/>
          </a:effectRef>
          <a:fontRef idx="minor">
            <a:schemeClr val="tx1"/>
          </a:fontRef>
        </p:style>
      </p:cxnSp>
      <p:sp>
        <p:nvSpPr>
          <p:cNvPr id="15" name="TextBox 14">
            <a:extLst>
              <a:ext uri="{FF2B5EF4-FFF2-40B4-BE49-F238E27FC236}">
                <a16:creationId xmlns:a16="http://schemas.microsoft.com/office/drawing/2014/main" id="{773B83BA-7A02-437E-A866-9FC9DC0DA0EB}"/>
              </a:ext>
            </a:extLst>
          </p:cNvPr>
          <p:cNvSpPr txBox="1"/>
          <p:nvPr/>
        </p:nvSpPr>
        <p:spPr>
          <a:xfrm>
            <a:off x="6217919" y="1893348"/>
            <a:ext cx="264816" cy="24622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none" rtlCol="0">
            <a:spAutoFit/>
          </a:bodyPr>
          <a:lstStyle/>
          <a:p>
            <a:r>
              <a:rPr lang="en-PH" sz="1000" b="1" dirty="0">
                <a:solidFill>
                  <a:schemeClr val="bg2"/>
                </a:solidFill>
              </a:rPr>
              <a:t>A</a:t>
            </a:r>
            <a:endParaRPr lang="en-PH" sz="1000" b="1" dirty="0">
              <a:solidFill>
                <a:schemeClr val="bg2"/>
              </a:solidFill>
              <a:latin typeface="+mn-lt"/>
            </a:endParaRPr>
          </a:p>
        </p:txBody>
      </p:sp>
      <p:sp>
        <p:nvSpPr>
          <p:cNvPr id="8" name="Speech Bubble: Rectangle 7">
            <a:extLst>
              <a:ext uri="{FF2B5EF4-FFF2-40B4-BE49-F238E27FC236}">
                <a16:creationId xmlns:a16="http://schemas.microsoft.com/office/drawing/2014/main" id="{2B3E3613-3681-499F-B4AB-FB017E24094A}"/>
              </a:ext>
            </a:extLst>
          </p:cNvPr>
          <p:cNvSpPr/>
          <p:nvPr/>
        </p:nvSpPr>
        <p:spPr>
          <a:xfrm>
            <a:off x="7456170" y="729567"/>
            <a:ext cx="1880047" cy="424543"/>
          </a:xfrm>
          <a:prstGeom prst="wedgeRectCallout">
            <a:avLst>
              <a:gd name="adj1" fmla="val -32781"/>
              <a:gd name="adj2" fmla="val 269668"/>
            </a:avLst>
          </a:prstGeom>
          <a:ln/>
        </p:spPr>
        <p:style>
          <a:lnRef idx="1">
            <a:schemeClr val="accent1"/>
          </a:lnRef>
          <a:fillRef idx="2">
            <a:schemeClr val="accent1"/>
          </a:fillRef>
          <a:effectRef idx="1">
            <a:schemeClr val="accent1"/>
          </a:effectRef>
          <a:fontRef idx="minor">
            <a:schemeClr val="dk1"/>
          </a:fontRef>
        </p:style>
        <p:txBody>
          <a:bodyPr tIns="90000" bIns="90000" rtlCol="0" anchor="t" anchorCtr="0"/>
          <a:lstStyle/>
          <a:p>
            <a:pPr algn="ctr" fontAlgn="auto">
              <a:spcBef>
                <a:spcPts val="0"/>
              </a:spcBef>
              <a:spcAft>
                <a:spcPts val="0"/>
              </a:spcAft>
            </a:pPr>
            <a:r>
              <a:rPr lang="en-PH" sz="1100" dirty="0">
                <a:solidFill>
                  <a:srgbClr val="FF0000"/>
                </a:solidFill>
              </a:rPr>
              <a:t>UE </a:t>
            </a:r>
            <a:r>
              <a:rPr lang="en-PH" sz="1100" dirty="0" err="1">
                <a:solidFill>
                  <a:srgbClr val="FF0000"/>
                </a:solidFill>
              </a:rPr>
              <a:t>tput</a:t>
            </a:r>
            <a:r>
              <a:rPr lang="en-PH" sz="1100" dirty="0">
                <a:solidFill>
                  <a:srgbClr val="FF0000"/>
                </a:solidFill>
              </a:rPr>
              <a:t> fairly well balanced, L18 worst</a:t>
            </a:r>
          </a:p>
        </p:txBody>
      </p:sp>
    </p:spTree>
    <p:extLst>
      <p:ext uri="{BB962C8B-B14F-4D97-AF65-F5344CB8AC3E}">
        <p14:creationId xmlns:p14="http://schemas.microsoft.com/office/powerpoint/2010/main" val="209602828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94990617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Rectangle 2"/>
          <p:cNvSpPr>
            <a:spLocks noGrp="1" noChangeArrowheads="1"/>
          </p:cNvSpPr>
          <p:nvPr>
            <p:ph type="title"/>
          </p:nvPr>
        </p:nvSpPr>
        <p:spPr>
          <a:xfrm>
            <a:off x="407110" y="148774"/>
            <a:ext cx="8229600" cy="448733"/>
          </a:xfrm>
        </p:spPr>
        <p:txBody>
          <a:bodyPr/>
          <a:lstStyle/>
          <a:p>
            <a:r>
              <a:rPr lang="en-US" sz="2800" dirty="0">
                <a:latin typeface="Calibri" pitchFamily="34" charset="0"/>
              </a:rPr>
              <a:t>Layering &amp; Load Balancing Guide Principle</a:t>
            </a:r>
            <a:br>
              <a:rPr lang="de-DE" sz="2800" dirty="0">
                <a:latin typeface="Calibri" pitchFamily="34" charset="0"/>
              </a:rPr>
            </a:br>
            <a:endParaRPr lang="de-DE" sz="2800" dirty="0">
              <a:solidFill>
                <a:srgbClr val="7030A0"/>
              </a:solidFill>
              <a:latin typeface="Calibri" pitchFamily="34" charset="0"/>
            </a:endParaRPr>
          </a:p>
        </p:txBody>
      </p:sp>
      <p:sp>
        <p:nvSpPr>
          <p:cNvPr id="8" name="Content Placeholder 3">
            <a:extLst>
              <a:ext uri="{FF2B5EF4-FFF2-40B4-BE49-F238E27FC236}">
                <a16:creationId xmlns:a16="http://schemas.microsoft.com/office/drawing/2014/main" id="{36870B48-AE5E-4011-9AFE-E6D2D8CA1127}"/>
              </a:ext>
            </a:extLst>
          </p:cNvPr>
          <p:cNvSpPr txBox="1">
            <a:spLocks/>
          </p:cNvSpPr>
          <p:nvPr/>
        </p:nvSpPr>
        <p:spPr>
          <a:xfrm>
            <a:off x="350926" y="788818"/>
            <a:ext cx="8377437" cy="3306763"/>
          </a:xfrm>
          <a:prstGeom prst="rect">
            <a:avLst/>
          </a:prstGeom>
        </p:spPr>
        <p:txBody>
          <a:bodyPr/>
          <a:lstStyle/>
          <a:p>
            <a:pPr marL="230188" marR="0" lvl="0" indent="-230188" algn="l" defTabSz="457200" rtl="0" eaLnBrk="0" fontAlgn="base" latinLnBrk="0" hangingPunct="0">
              <a:lnSpc>
                <a:spcPct val="100000"/>
              </a:lnSpc>
              <a:spcBef>
                <a:spcPct val="0"/>
              </a:spcBef>
              <a:spcAft>
                <a:spcPts val="600"/>
              </a:spcAft>
              <a:buClrTx/>
              <a:buSzTx/>
              <a:buFont typeface="Arial" charset="0"/>
              <a:buChar char="•"/>
              <a:tabLst/>
              <a:defRPr/>
            </a:pPr>
            <a:r>
              <a:rPr kumimoji="0" lang="en-US" sz="1600" b="0" i="0" u="none" strike="noStrike" kern="1200" cap="none" spc="0" normalizeH="0" baseline="0" noProof="0" dirty="0">
                <a:ln>
                  <a:noFill/>
                </a:ln>
                <a:solidFill>
                  <a:schemeClr val="bg2"/>
                </a:solidFill>
                <a:effectLst/>
                <a:uLnTx/>
                <a:uFillTx/>
                <a:latin typeface="+mn-lt"/>
                <a:ea typeface="ヒラギノ角ゴ Pro W3" charset="0"/>
                <a:cs typeface="ヒラギノ角ゴ Pro W3" charset="0"/>
              </a:rPr>
              <a:t>The underlying principle in layering is to </a:t>
            </a:r>
            <a:r>
              <a:rPr kumimoji="0" lang="en-US" sz="1600" b="0" i="0" u="sng" strike="noStrike" kern="1200" cap="none" spc="0" normalizeH="0" baseline="0" noProof="0" dirty="0">
                <a:ln>
                  <a:noFill/>
                </a:ln>
                <a:solidFill>
                  <a:schemeClr val="bg2"/>
                </a:solidFill>
                <a:effectLst/>
                <a:uLnTx/>
                <a:uFillTx/>
                <a:latin typeface="+mn-lt"/>
                <a:ea typeface="ヒラギノ角ゴ Pro W3" charset="0"/>
                <a:cs typeface="ヒラギノ角ゴ Pro W3" charset="0"/>
              </a:rPr>
              <a:t>keep it simple and tractable</a:t>
            </a:r>
          </a:p>
          <a:p>
            <a:pPr marL="230188" marR="0" lvl="0" indent="-230188" algn="l" defTabSz="457200" rtl="0" eaLnBrk="0" fontAlgn="base" latinLnBrk="0" hangingPunct="0">
              <a:lnSpc>
                <a:spcPct val="100000"/>
              </a:lnSpc>
              <a:spcBef>
                <a:spcPct val="0"/>
              </a:spcBef>
              <a:spcAft>
                <a:spcPts val="600"/>
              </a:spcAft>
              <a:buClrTx/>
              <a:buSzTx/>
              <a:buFont typeface="Arial" charset="0"/>
              <a:buChar char="•"/>
              <a:tabLst/>
              <a:defRPr/>
            </a:pPr>
            <a:r>
              <a:rPr lang="en-US" sz="1600" dirty="0">
                <a:solidFill>
                  <a:schemeClr val="bg2"/>
                </a:solidFill>
                <a:latin typeface="+mn-lt"/>
                <a:ea typeface="ヒラギノ角ゴ Pro W3" charset="0"/>
                <a:cs typeface="ヒラギノ角ゴ Pro W3" charset="0"/>
              </a:rPr>
              <a:t>Layering is basically implemented via very small number of design parameters:</a:t>
            </a:r>
          </a:p>
          <a:p>
            <a:pPr marL="687388" lvl="1" indent="-230188" eaLnBrk="0" hangingPunct="0">
              <a:spcAft>
                <a:spcPts val="600"/>
              </a:spcAft>
              <a:buFont typeface="Arial" charset="0"/>
              <a:buChar char="•"/>
              <a:defRPr/>
            </a:pPr>
            <a:r>
              <a:rPr lang="en-PH" sz="1400" dirty="0">
                <a:solidFill>
                  <a:schemeClr val="bg2"/>
                </a:solidFill>
                <a:latin typeface="+mn-lt"/>
                <a:ea typeface="ヒラギノ角ゴ Pro W3" charset="0"/>
                <a:cs typeface="ヒラギノ角ゴ Pro W3" charset="0"/>
              </a:rPr>
              <a:t>Absolute priorities</a:t>
            </a:r>
          </a:p>
          <a:p>
            <a:pPr marL="687388" lvl="1" indent="-230188" eaLnBrk="0" hangingPunct="0">
              <a:spcAft>
                <a:spcPts val="600"/>
              </a:spcAft>
              <a:buFont typeface="Arial" charset="0"/>
              <a:buChar char="•"/>
              <a:defRPr/>
            </a:pPr>
            <a:r>
              <a:rPr lang="en-PH" sz="1400" dirty="0">
                <a:solidFill>
                  <a:schemeClr val="bg2"/>
                </a:solidFill>
                <a:latin typeface="+mn-lt"/>
                <a:ea typeface="ヒラギノ角ゴ Pro W3" charset="0"/>
                <a:cs typeface="ヒラギノ角ゴ Pro W3" charset="0"/>
              </a:rPr>
              <a:t>“</a:t>
            </a:r>
            <a:r>
              <a:rPr lang="en-US" sz="1400" dirty="0">
                <a:solidFill>
                  <a:schemeClr val="bg2"/>
                </a:solidFill>
                <a:latin typeface="+mn-lt"/>
                <a:ea typeface="ヒラギノ角ゴ Pro W3" charset="0"/>
                <a:cs typeface="ヒラギノ角ゴ Pro W3" charset="0"/>
              </a:rPr>
              <a:t>Hard exit threshold” = minimum level to camp in a cell</a:t>
            </a:r>
          </a:p>
          <a:p>
            <a:pPr marL="687388" lvl="1" indent="-230188" eaLnBrk="0" hangingPunct="0">
              <a:spcAft>
                <a:spcPts val="600"/>
              </a:spcAft>
              <a:buFont typeface="Arial" charset="0"/>
              <a:buChar char="•"/>
              <a:defRPr/>
            </a:pPr>
            <a:r>
              <a:rPr lang="en-US" sz="1400" dirty="0">
                <a:solidFill>
                  <a:schemeClr val="bg2"/>
                </a:solidFill>
                <a:latin typeface="+mn-lt"/>
                <a:ea typeface="ヒラギノ角ゴ Pro W3" charset="0"/>
                <a:cs typeface="ヒラギノ角ゴ Pro W3" charset="0"/>
              </a:rPr>
              <a:t>“Soft exit threshold” = level to exit the layer if another lower priority layer is available</a:t>
            </a:r>
          </a:p>
          <a:p>
            <a:pPr marL="687388" lvl="1" indent="-230188" eaLnBrk="0" hangingPunct="0">
              <a:spcAft>
                <a:spcPts val="600"/>
              </a:spcAft>
              <a:buFont typeface="Arial" charset="0"/>
              <a:buChar char="•"/>
              <a:defRPr/>
            </a:pPr>
            <a:r>
              <a:rPr lang="en-US" sz="1400" dirty="0">
                <a:solidFill>
                  <a:schemeClr val="bg2"/>
                </a:solidFill>
                <a:latin typeface="+mn-lt"/>
                <a:ea typeface="ヒラギノ角ゴ Pro W3" charset="0"/>
                <a:cs typeface="ヒラギノ角ゴ Pro W3" charset="0"/>
              </a:rPr>
              <a:t>“Entry threshold” = level to enter a higher priority layer</a:t>
            </a:r>
          </a:p>
          <a:p>
            <a:pPr marL="230188" indent="-230188" eaLnBrk="0" hangingPunct="0">
              <a:spcAft>
                <a:spcPts val="600"/>
              </a:spcAft>
              <a:buFont typeface="Arial" charset="0"/>
              <a:buChar char="•"/>
              <a:defRPr/>
            </a:pPr>
            <a:r>
              <a:rPr lang="en-US" sz="1600" dirty="0">
                <a:solidFill>
                  <a:schemeClr val="bg2"/>
                </a:solidFill>
                <a:latin typeface="+mn-lt"/>
                <a:ea typeface="ヒラギノ角ゴ Pro W3" charset="0"/>
                <a:cs typeface="ヒラギノ角ゴ Pro W3" charset="0"/>
              </a:rPr>
              <a:t>All LTE radio RNW parameters are aligned to these three design values!!</a:t>
            </a:r>
          </a:p>
        </p:txBody>
      </p:sp>
      <p:pic>
        <p:nvPicPr>
          <p:cNvPr id="2" name="Picture 1">
            <a:extLst>
              <a:ext uri="{FF2B5EF4-FFF2-40B4-BE49-F238E27FC236}">
                <a16:creationId xmlns:a16="http://schemas.microsoft.com/office/drawing/2014/main" id="{8B79BB3E-6551-41CC-BC1B-DBE35C19EF3E}"/>
              </a:ext>
            </a:extLst>
          </p:cNvPr>
          <p:cNvPicPr>
            <a:picLocks noChangeAspect="1"/>
          </p:cNvPicPr>
          <p:nvPr/>
        </p:nvPicPr>
        <p:blipFill>
          <a:blip r:embed="rId2"/>
          <a:stretch>
            <a:fillRect/>
          </a:stretch>
        </p:blipFill>
        <p:spPr>
          <a:xfrm>
            <a:off x="1114569" y="2931822"/>
            <a:ext cx="5997431" cy="1687370"/>
          </a:xfrm>
          <a:prstGeom prst="rect">
            <a:avLst/>
          </a:prstGeom>
        </p:spPr>
      </p:pic>
    </p:spTree>
    <p:extLst>
      <p:ext uri="{BB962C8B-B14F-4D97-AF65-F5344CB8AC3E}">
        <p14:creationId xmlns:p14="http://schemas.microsoft.com/office/powerpoint/2010/main" val="147049872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Rectangle 2"/>
          <p:cNvSpPr>
            <a:spLocks noGrp="1" noChangeArrowheads="1"/>
          </p:cNvSpPr>
          <p:nvPr>
            <p:ph type="title"/>
          </p:nvPr>
        </p:nvSpPr>
        <p:spPr>
          <a:xfrm>
            <a:off x="407110" y="148774"/>
            <a:ext cx="8229600" cy="448733"/>
          </a:xfrm>
        </p:spPr>
        <p:txBody>
          <a:bodyPr/>
          <a:lstStyle/>
          <a:p>
            <a:r>
              <a:rPr lang="en-US" sz="2800" dirty="0">
                <a:latin typeface="Calibri" pitchFamily="34" charset="0"/>
              </a:rPr>
              <a:t>Layering &amp; Load Balancing Guide Principle</a:t>
            </a:r>
            <a:br>
              <a:rPr lang="de-DE" sz="2800" dirty="0">
                <a:latin typeface="Calibri" pitchFamily="34" charset="0"/>
              </a:rPr>
            </a:br>
            <a:endParaRPr lang="de-DE" sz="2800" dirty="0">
              <a:solidFill>
                <a:srgbClr val="7030A0"/>
              </a:solidFill>
              <a:latin typeface="Calibri" pitchFamily="34" charset="0"/>
            </a:endParaRPr>
          </a:p>
        </p:txBody>
      </p:sp>
      <p:sp>
        <p:nvSpPr>
          <p:cNvPr id="8" name="Content Placeholder 3">
            <a:extLst>
              <a:ext uri="{FF2B5EF4-FFF2-40B4-BE49-F238E27FC236}">
                <a16:creationId xmlns:a16="http://schemas.microsoft.com/office/drawing/2014/main" id="{36870B48-AE5E-4011-9AFE-E6D2D8CA1127}"/>
              </a:ext>
            </a:extLst>
          </p:cNvPr>
          <p:cNvSpPr txBox="1">
            <a:spLocks/>
          </p:cNvSpPr>
          <p:nvPr/>
        </p:nvSpPr>
        <p:spPr>
          <a:xfrm>
            <a:off x="350926" y="788818"/>
            <a:ext cx="8377437" cy="3306763"/>
          </a:xfrm>
          <a:prstGeom prst="rect">
            <a:avLst/>
          </a:prstGeom>
        </p:spPr>
        <p:txBody>
          <a:bodyPr/>
          <a:lstStyle/>
          <a:p>
            <a:pPr marL="230188" lvl="0" indent="-230188" defTabSz="457200" eaLnBrk="0" hangingPunct="0">
              <a:spcAft>
                <a:spcPts val="600"/>
              </a:spcAft>
              <a:buFont typeface="Arial" charset="0"/>
              <a:buChar char="•"/>
              <a:defRPr/>
            </a:pPr>
            <a:r>
              <a:rPr lang="en-US" sz="1600" dirty="0">
                <a:solidFill>
                  <a:schemeClr val="bg2"/>
                </a:solidFill>
                <a:latin typeface="+mn-lt"/>
              </a:rPr>
              <a:t>The target priority is to roughly balance average User throughput between layers  this will compensate imbalance on PRB utilization, Connected User </a:t>
            </a:r>
          </a:p>
          <a:p>
            <a:pPr marL="230188" lvl="0" indent="-230188" defTabSz="457200" eaLnBrk="0" hangingPunct="0">
              <a:spcAft>
                <a:spcPts val="600"/>
              </a:spcAft>
              <a:buFont typeface="Arial" charset="0"/>
              <a:buChar char="•"/>
              <a:defRPr/>
            </a:pPr>
            <a:r>
              <a:rPr lang="en-US" sz="1600" dirty="0">
                <a:solidFill>
                  <a:schemeClr val="bg2"/>
                </a:solidFill>
                <a:latin typeface="+mn-lt"/>
              </a:rPr>
              <a:t>Factors to consider</a:t>
            </a:r>
          </a:p>
          <a:p>
            <a:pPr marL="742950" lvl="1" indent="-285750" eaLnBrk="0" hangingPunct="0">
              <a:spcAft>
                <a:spcPts val="600"/>
              </a:spcAft>
              <a:buFont typeface="Wingdings" panose="05000000000000000000" pitchFamily="2" charset="2"/>
              <a:buChar char="ü"/>
              <a:defRPr/>
            </a:pPr>
            <a:r>
              <a:rPr lang="en-US" sz="1600" dirty="0">
                <a:solidFill>
                  <a:schemeClr val="bg2"/>
                </a:solidFill>
                <a:latin typeface="+mn-lt"/>
              </a:rPr>
              <a:t>Balancing end user experience on layers</a:t>
            </a:r>
          </a:p>
          <a:p>
            <a:pPr marL="742950" lvl="1" indent="-285750" eaLnBrk="0" hangingPunct="0">
              <a:spcAft>
                <a:spcPts val="600"/>
              </a:spcAft>
              <a:buFont typeface="Wingdings" panose="05000000000000000000" pitchFamily="2" charset="2"/>
              <a:buChar char="ü"/>
              <a:defRPr/>
            </a:pPr>
            <a:r>
              <a:rPr lang="en-US" sz="1600" dirty="0">
                <a:solidFill>
                  <a:schemeClr val="bg2"/>
                </a:solidFill>
                <a:latin typeface="+mn-lt"/>
              </a:rPr>
              <a:t>Layer carrier frequency and  bandwidths</a:t>
            </a:r>
          </a:p>
          <a:p>
            <a:pPr marL="742950" lvl="1" indent="-285750" eaLnBrk="0" hangingPunct="0">
              <a:spcAft>
                <a:spcPts val="600"/>
              </a:spcAft>
              <a:buFont typeface="Wingdings" panose="05000000000000000000" pitchFamily="2" charset="2"/>
              <a:buChar char="ü"/>
              <a:defRPr/>
            </a:pPr>
            <a:r>
              <a:rPr lang="en-US" sz="1600" dirty="0">
                <a:solidFill>
                  <a:schemeClr val="bg2"/>
                </a:solidFill>
                <a:latin typeface="+mn-lt"/>
              </a:rPr>
              <a:t>Layer coverage footprints</a:t>
            </a:r>
          </a:p>
          <a:p>
            <a:pPr marL="742950" lvl="1" indent="-285750" eaLnBrk="0" hangingPunct="0">
              <a:spcAft>
                <a:spcPts val="600"/>
              </a:spcAft>
              <a:buFont typeface="Wingdings" panose="05000000000000000000" pitchFamily="2" charset="2"/>
              <a:buChar char="ü"/>
              <a:defRPr/>
            </a:pPr>
            <a:r>
              <a:rPr lang="en-US" sz="1600" dirty="0">
                <a:solidFill>
                  <a:schemeClr val="bg2"/>
                </a:solidFill>
                <a:latin typeface="+mn-lt"/>
              </a:rPr>
              <a:t>Site density per layer</a:t>
            </a:r>
          </a:p>
          <a:p>
            <a:pPr marL="742950" lvl="1" indent="-285750" eaLnBrk="0" hangingPunct="0">
              <a:spcAft>
                <a:spcPts val="600"/>
              </a:spcAft>
              <a:buFont typeface="Wingdings" panose="05000000000000000000" pitchFamily="2" charset="2"/>
              <a:buChar char="ü"/>
              <a:defRPr/>
            </a:pPr>
            <a:r>
              <a:rPr lang="en-US" sz="1600" dirty="0">
                <a:solidFill>
                  <a:schemeClr val="bg2"/>
                </a:solidFill>
                <a:latin typeface="+mn-lt"/>
              </a:rPr>
              <a:t>UE ecosystem distribution at Networks</a:t>
            </a:r>
          </a:p>
          <a:p>
            <a:pPr marL="742950" lvl="1" indent="-285750" eaLnBrk="0" hangingPunct="0">
              <a:spcAft>
                <a:spcPts val="600"/>
              </a:spcAft>
              <a:buFont typeface="Wingdings" panose="05000000000000000000" pitchFamily="2" charset="2"/>
              <a:buChar char="ü"/>
              <a:defRPr/>
            </a:pPr>
            <a:r>
              <a:rPr lang="en-US" sz="1600" dirty="0">
                <a:solidFill>
                  <a:schemeClr val="bg2"/>
                </a:solidFill>
                <a:latin typeface="+mn-lt"/>
              </a:rPr>
              <a:t>Simplicity and uniformity across the network</a:t>
            </a:r>
          </a:p>
          <a:p>
            <a:pPr marL="230188" lvl="0" indent="-230188" defTabSz="457200" eaLnBrk="0" hangingPunct="0">
              <a:spcAft>
                <a:spcPts val="600"/>
              </a:spcAft>
              <a:buFont typeface="Arial" charset="0"/>
              <a:buChar char="•"/>
              <a:defRPr/>
            </a:pPr>
            <a:endParaRPr lang="en-US" sz="1600" dirty="0">
              <a:solidFill>
                <a:schemeClr val="bg2"/>
              </a:solidFill>
              <a:latin typeface="Calibri" panose="020F0502020204030204" pitchFamily="34" charset="0"/>
              <a:ea typeface="ヒラギノ角ゴ Pro W3" charset="0"/>
              <a:cs typeface="ヒラギノ角ゴ Pro W3" charset="0"/>
            </a:endParaRPr>
          </a:p>
        </p:txBody>
      </p:sp>
    </p:spTree>
    <p:extLst>
      <p:ext uri="{BB962C8B-B14F-4D97-AF65-F5344CB8AC3E}">
        <p14:creationId xmlns:p14="http://schemas.microsoft.com/office/powerpoint/2010/main" val="110200755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CD313D77-AEAF-4BBF-90D0-1F0EFC7349D3}"/>
              </a:ext>
            </a:extLst>
          </p:cNvPr>
          <p:cNvSpPr>
            <a:spLocks noGrp="1"/>
          </p:cNvSpPr>
          <p:nvPr>
            <p:ph idx="1"/>
          </p:nvPr>
        </p:nvSpPr>
        <p:spPr/>
        <p:txBody>
          <a:bodyPr/>
          <a:lstStyle/>
          <a:p>
            <a:pPr>
              <a:buFont typeface="Wingdings" panose="05000000000000000000" pitchFamily="2" charset="2"/>
              <a:buChar char="§"/>
            </a:pPr>
            <a:r>
              <a:rPr lang="en-US" sz="2000" dirty="0">
                <a:solidFill>
                  <a:schemeClr val="tx1">
                    <a:lumMod val="50000"/>
                  </a:schemeClr>
                </a:solidFill>
                <a:latin typeface="Calibri" pitchFamily="34" charset="0"/>
              </a:rPr>
              <a:t>LTE Layering &amp; Load Balancing Principle</a:t>
            </a:r>
            <a:endParaRPr lang="en-US" sz="1500" dirty="0">
              <a:solidFill>
                <a:schemeClr val="tx1">
                  <a:lumMod val="50000"/>
                </a:schemeClr>
              </a:solidFill>
              <a:latin typeface="Calibri" pitchFamily="34" charset="0"/>
            </a:endParaRPr>
          </a:p>
          <a:p>
            <a:pPr>
              <a:buFont typeface="Wingdings" panose="05000000000000000000" pitchFamily="2" charset="2"/>
              <a:buChar char="§"/>
            </a:pPr>
            <a:r>
              <a:rPr lang="en-US" sz="2000" dirty="0">
                <a:solidFill>
                  <a:schemeClr val="tx1">
                    <a:lumMod val="50000"/>
                  </a:schemeClr>
                </a:solidFill>
                <a:highlight>
                  <a:srgbClr val="FFFFCC"/>
                </a:highlight>
                <a:latin typeface="Calibri" pitchFamily="34" charset="0"/>
              </a:rPr>
              <a:t>LTE Layering Methodology</a:t>
            </a:r>
          </a:p>
          <a:p>
            <a:pPr lvl="1">
              <a:buFont typeface="Calibri" panose="020F0502020204030204" pitchFamily="34" charset="0"/>
              <a:buChar char="⁻"/>
            </a:pPr>
            <a:r>
              <a:rPr lang="en-US" sz="1500" dirty="0">
                <a:solidFill>
                  <a:schemeClr val="tx1">
                    <a:lumMod val="50000"/>
                  </a:schemeClr>
                </a:solidFill>
                <a:latin typeface="Calibri" pitchFamily="34" charset="0"/>
              </a:rPr>
              <a:t>Spectrum Bandwidth</a:t>
            </a:r>
          </a:p>
          <a:p>
            <a:pPr lvl="1">
              <a:buFont typeface="Calibri" panose="020F0502020204030204" pitchFamily="34" charset="0"/>
              <a:buChar char="⁻"/>
            </a:pPr>
            <a:r>
              <a:rPr lang="en-US" sz="1500" dirty="0">
                <a:solidFill>
                  <a:schemeClr val="tx1">
                    <a:lumMod val="50000"/>
                  </a:schemeClr>
                </a:solidFill>
                <a:latin typeface="Calibri" pitchFamily="34" charset="0"/>
              </a:rPr>
              <a:t>Layer Coverage</a:t>
            </a:r>
          </a:p>
          <a:p>
            <a:pPr lvl="1">
              <a:buFont typeface="Calibri" panose="020F0502020204030204" pitchFamily="34" charset="0"/>
              <a:buChar char="⁻"/>
            </a:pPr>
            <a:r>
              <a:rPr lang="en-US" sz="1500" dirty="0">
                <a:solidFill>
                  <a:schemeClr val="tx1">
                    <a:lumMod val="50000"/>
                  </a:schemeClr>
                </a:solidFill>
                <a:latin typeface="Calibri" pitchFamily="34" charset="0"/>
              </a:rPr>
              <a:t>UE Capability</a:t>
            </a:r>
          </a:p>
          <a:p>
            <a:pPr lvl="1">
              <a:buFont typeface="Calibri" panose="020F0502020204030204" pitchFamily="34" charset="0"/>
              <a:buChar char="⁻"/>
            </a:pPr>
            <a:r>
              <a:rPr lang="en-US" sz="1500" dirty="0">
                <a:solidFill>
                  <a:schemeClr val="tx1">
                    <a:lumMod val="50000"/>
                  </a:schemeClr>
                </a:solidFill>
                <a:latin typeface="Calibri" pitchFamily="34" charset="0"/>
              </a:rPr>
              <a:t>Service Bearer Segregation</a:t>
            </a:r>
          </a:p>
          <a:p>
            <a:pPr>
              <a:buFont typeface="Wingdings" panose="05000000000000000000" pitchFamily="2" charset="2"/>
              <a:buChar char="§"/>
            </a:pPr>
            <a:r>
              <a:rPr lang="en-US" sz="2000" dirty="0">
                <a:solidFill>
                  <a:schemeClr val="tx1">
                    <a:lumMod val="50000"/>
                  </a:schemeClr>
                </a:solidFill>
                <a:latin typeface="Calibri" pitchFamily="34" charset="0"/>
              </a:rPr>
              <a:t>LTE Layering Parameter Setting</a:t>
            </a:r>
          </a:p>
          <a:p>
            <a:pPr lvl="1">
              <a:buFont typeface="Calibri" panose="020F0502020204030204" pitchFamily="34" charset="0"/>
              <a:buChar char="⁻"/>
            </a:pPr>
            <a:r>
              <a:rPr lang="en-US" sz="1500" dirty="0">
                <a:solidFill>
                  <a:schemeClr val="tx1">
                    <a:lumMod val="50000"/>
                  </a:schemeClr>
                </a:solidFill>
                <a:latin typeface="Calibri" pitchFamily="34" charset="0"/>
              </a:rPr>
              <a:t>Idle Mode</a:t>
            </a:r>
          </a:p>
          <a:p>
            <a:pPr lvl="1">
              <a:buFont typeface="Calibri" panose="020F0502020204030204" pitchFamily="34" charset="0"/>
              <a:buChar char="⁻"/>
            </a:pPr>
            <a:r>
              <a:rPr lang="en-US" sz="1500" dirty="0">
                <a:solidFill>
                  <a:schemeClr val="tx1">
                    <a:lumMod val="50000"/>
                  </a:schemeClr>
                </a:solidFill>
                <a:latin typeface="Calibri" pitchFamily="34" charset="0"/>
              </a:rPr>
              <a:t>Connected Mode</a:t>
            </a:r>
            <a:endParaRPr lang="en-GB" sz="1500" dirty="0">
              <a:solidFill>
                <a:schemeClr val="tx1">
                  <a:lumMod val="50000"/>
                </a:schemeClr>
              </a:solidFill>
              <a:latin typeface="Calibri" pitchFamily="34" charset="0"/>
            </a:endParaRPr>
          </a:p>
        </p:txBody>
      </p:sp>
      <p:sp>
        <p:nvSpPr>
          <p:cNvPr id="110594" name="Rectangle 2"/>
          <p:cNvSpPr>
            <a:spLocks noGrp="1" noChangeArrowheads="1"/>
          </p:cNvSpPr>
          <p:nvPr>
            <p:ph type="title"/>
          </p:nvPr>
        </p:nvSpPr>
        <p:spPr/>
        <p:txBody>
          <a:bodyPr/>
          <a:lstStyle/>
          <a:p>
            <a:r>
              <a:rPr lang="en-US" sz="2800" dirty="0">
                <a:latin typeface="Calibri" pitchFamily="34" charset="0"/>
              </a:rPr>
              <a:t>CONTENT</a:t>
            </a:r>
            <a:br>
              <a:rPr lang="de-DE" sz="2800" dirty="0">
                <a:latin typeface="Calibri" pitchFamily="34" charset="0"/>
              </a:rPr>
            </a:br>
            <a:endParaRPr lang="de-DE" sz="2800" dirty="0">
              <a:solidFill>
                <a:srgbClr val="7030A0"/>
              </a:solidFill>
              <a:latin typeface="Calibri" pitchFamily="34" charset="0"/>
            </a:endParaRPr>
          </a:p>
        </p:txBody>
      </p:sp>
    </p:spTree>
    <p:extLst>
      <p:ext uri="{BB962C8B-B14F-4D97-AF65-F5344CB8AC3E}">
        <p14:creationId xmlns:p14="http://schemas.microsoft.com/office/powerpoint/2010/main" val="365037779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Arrow: Right 6">
            <a:extLst>
              <a:ext uri="{FF2B5EF4-FFF2-40B4-BE49-F238E27FC236}">
                <a16:creationId xmlns:a16="http://schemas.microsoft.com/office/drawing/2014/main" id="{A2F4DEB9-BA85-4E77-80A6-E73369308F9E}"/>
              </a:ext>
            </a:extLst>
          </p:cNvPr>
          <p:cNvSpPr/>
          <p:nvPr/>
        </p:nvSpPr>
        <p:spPr>
          <a:xfrm flipH="1">
            <a:off x="3152528" y="776061"/>
            <a:ext cx="1313233" cy="441361"/>
          </a:xfrm>
          <a:prstGeom prst="rightArrow">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10594" name="Rectangle 2"/>
          <p:cNvSpPr>
            <a:spLocks noGrp="1" noChangeArrowheads="1"/>
          </p:cNvSpPr>
          <p:nvPr>
            <p:ph type="title"/>
          </p:nvPr>
        </p:nvSpPr>
        <p:spPr>
          <a:xfrm>
            <a:off x="417513" y="61063"/>
            <a:ext cx="8229600" cy="448733"/>
          </a:xfrm>
        </p:spPr>
        <p:txBody>
          <a:bodyPr/>
          <a:lstStyle/>
          <a:p>
            <a:r>
              <a:rPr lang="en-US" dirty="0"/>
              <a:t>SPECTRUM &amp; COVERAGE FOR LAYERING APPROACH</a:t>
            </a:r>
            <a:br>
              <a:rPr lang="de-DE" dirty="0"/>
            </a:br>
            <a:endParaRPr lang="de-DE" dirty="0">
              <a:solidFill>
                <a:srgbClr val="7030A0"/>
              </a:solidFill>
            </a:endParaRPr>
          </a:p>
        </p:txBody>
      </p:sp>
      <p:sp>
        <p:nvSpPr>
          <p:cNvPr id="18" name="Oval 17"/>
          <p:cNvSpPr/>
          <p:nvPr/>
        </p:nvSpPr>
        <p:spPr>
          <a:xfrm>
            <a:off x="67820" y="844157"/>
            <a:ext cx="3065248" cy="306048"/>
          </a:xfrm>
          <a:prstGeom prst="ellipse">
            <a:avLst/>
          </a:prstGeom>
          <a:solidFill>
            <a:srgbClr val="002060">
              <a:alpha val="51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b="1" dirty="0">
                <a:solidFill>
                  <a:srgbClr val="FFFFFF"/>
                </a:solidFill>
                <a:latin typeface="Calibri" panose="020F0502020204030204" pitchFamily="34" charset="0"/>
              </a:rPr>
              <a:t>L2300_20 (7)</a:t>
            </a:r>
            <a:endParaRPr lang="en-GB" sz="1400" b="1" dirty="0">
              <a:solidFill>
                <a:srgbClr val="FFFFFF"/>
              </a:solidFill>
              <a:latin typeface="Calibri" panose="020F0502020204030204" pitchFamily="34" charset="0"/>
            </a:endParaRPr>
          </a:p>
        </p:txBody>
      </p:sp>
      <p:sp>
        <p:nvSpPr>
          <p:cNvPr id="41" name="Oval 40"/>
          <p:cNvSpPr/>
          <p:nvPr/>
        </p:nvSpPr>
        <p:spPr>
          <a:xfrm>
            <a:off x="95936" y="1308129"/>
            <a:ext cx="3037131" cy="306048"/>
          </a:xfrm>
          <a:prstGeom prst="ellipse">
            <a:avLst/>
          </a:prstGeom>
          <a:solidFill>
            <a:srgbClr val="002060">
              <a:alpha val="51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b="1" dirty="0">
                <a:solidFill>
                  <a:srgbClr val="FFFFFF"/>
                </a:solidFill>
                <a:latin typeface="Calibri" panose="020F0502020204030204" pitchFamily="34" charset="0"/>
              </a:rPr>
              <a:t>L2300_10 (5)</a:t>
            </a:r>
            <a:endParaRPr lang="en-GB" sz="1400" b="1" dirty="0">
              <a:solidFill>
                <a:srgbClr val="FFFFFF"/>
              </a:solidFill>
              <a:latin typeface="Calibri" panose="020F0502020204030204" pitchFamily="34" charset="0"/>
            </a:endParaRPr>
          </a:p>
        </p:txBody>
      </p:sp>
      <p:sp>
        <p:nvSpPr>
          <p:cNvPr id="14" name="Oval 13"/>
          <p:cNvSpPr/>
          <p:nvPr/>
        </p:nvSpPr>
        <p:spPr>
          <a:xfrm>
            <a:off x="53282" y="1782485"/>
            <a:ext cx="4412479" cy="306048"/>
          </a:xfrm>
          <a:prstGeom prst="ellipse">
            <a:avLst/>
          </a:prstGeom>
          <a:solidFill>
            <a:schemeClr val="accent2">
              <a:alpha val="51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b="1" dirty="0">
                <a:solidFill>
                  <a:srgbClr val="FFFFFF"/>
                </a:solidFill>
                <a:latin typeface="Calibri" panose="020F0502020204030204" pitchFamily="34" charset="0"/>
              </a:rPr>
              <a:t>L1800_15 (6)</a:t>
            </a:r>
            <a:endParaRPr lang="en-GB" sz="1400" b="1" dirty="0">
              <a:solidFill>
                <a:srgbClr val="FFFFFF"/>
              </a:solidFill>
              <a:latin typeface="Calibri" panose="020F0502020204030204" pitchFamily="34" charset="0"/>
            </a:endParaRPr>
          </a:p>
        </p:txBody>
      </p:sp>
      <p:sp>
        <p:nvSpPr>
          <p:cNvPr id="17" name="Oval 16">
            <a:extLst>
              <a:ext uri="{FF2B5EF4-FFF2-40B4-BE49-F238E27FC236}">
                <a16:creationId xmlns:a16="http://schemas.microsoft.com/office/drawing/2014/main" id="{1E5F49E0-9A62-4D7D-ABB7-EA2DB551CC0B}"/>
              </a:ext>
            </a:extLst>
          </p:cNvPr>
          <p:cNvSpPr/>
          <p:nvPr/>
        </p:nvSpPr>
        <p:spPr>
          <a:xfrm>
            <a:off x="67820" y="2254542"/>
            <a:ext cx="5126353" cy="306048"/>
          </a:xfrm>
          <a:prstGeom prst="ellipse">
            <a:avLst/>
          </a:prstGeom>
          <a:solidFill>
            <a:schemeClr val="accent3">
              <a:lumMod val="60000"/>
              <a:lumOff val="40000"/>
              <a:alpha val="51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b="1" dirty="0">
                <a:solidFill>
                  <a:srgbClr val="FFFFFF"/>
                </a:solidFill>
                <a:latin typeface="Calibri" panose="020F0502020204030204" pitchFamily="34" charset="0"/>
              </a:rPr>
              <a:t>L2100_5 (4)</a:t>
            </a:r>
            <a:endParaRPr lang="en-GB" sz="1400" b="1" dirty="0">
              <a:solidFill>
                <a:srgbClr val="FFFFFF"/>
              </a:solidFill>
              <a:latin typeface="Calibri" panose="020F0502020204030204" pitchFamily="34" charset="0"/>
            </a:endParaRPr>
          </a:p>
        </p:txBody>
      </p:sp>
      <p:sp>
        <p:nvSpPr>
          <p:cNvPr id="19" name="Oval 18">
            <a:extLst>
              <a:ext uri="{FF2B5EF4-FFF2-40B4-BE49-F238E27FC236}">
                <a16:creationId xmlns:a16="http://schemas.microsoft.com/office/drawing/2014/main" id="{BB8D6A92-7990-4F71-9D0B-C567E49E4383}"/>
              </a:ext>
            </a:extLst>
          </p:cNvPr>
          <p:cNvSpPr/>
          <p:nvPr/>
        </p:nvSpPr>
        <p:spPr>
          <a:xfrm>
            <a:off x="95936" y="2818698"/>
            <a:ext cx="6245035" cy="428625"/>
          </a:xfrm>
          <a:prstGeom prst="ellipse">
            <a:avLst/>
          </a:prstGeom>
          <a:solidFill>
            <a:srgbClr val="00B050">
              <a:alpha val="51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b="1" dirty="0">
                <a:solidFill>
                  <a:srgbClr val="FFFFFF"/>
                </a:solidFill>
                <a:latin typeface="Calibri" panose="020F0502020204030204" pitchFamily="34" charset="0"/>
              </a:rPr>
              <a:t>L900_5 (3)</a:t>
            </a:r>
            <a:endParaRPr lang="en-GB" sz="1400" b="1" dirty="0">
              <a:solidFill>
                <a:srgbClr val="FFFFFF"/>
              </a:solidFill>
              <a:latin typeface="Calibri" panose="020F0502020204030204" pitchFamily="34" charset="0"/>
            </a:endParaRPr>
          </a:p>
        </p:txBody>
      </p:sp>
      <p:sp>
        <p:nvSpPr>
          <p:cNvPr id="2" name="TextBox 1">
            <a:extLst>
              <a:ext uri="{FF2B5EF4-FFF2-40B4-BE49-F238E27FC236}">
                <a16:creationId xmlns:a16="http://schemas.microsoft.com/office/drawing/2014/main" id="{C8156A0A-2A08-4F8B-9F96-6B5846902B9C}"/>
              </a:ext>
            </a:extLst>
          </p:cNvPr>
          <p:cNvSpPr txBox="1"/>
          <p:nvPr/>
        </p:nvSpPr>
        <p:spPr>
          <a:xfrm>
            <a:off x="3500405" y="815844"/>
            <a:ext cx="617477" cy="338554"/>
          </a:xfrm>
          <a:prstGeom prst="rect">
            <a:avLst/>
          </a:prstGeom>
          <a:noFill/>
        </p:spPr>
        <p:txBody>
          <a:bodyPr wrap="square" rtlCol="0">
            <a:spAutoFit/>
          </a:bodyPr>
          <a:lstStyle/>
          <a:p>
            <a:r>
              <a:rPr lang="en-US" sz="1600" dirty="0">
                <a:latin typeface="Calibri" panose="020F0502020204030204" pitchFamily="34" charset="0"/>
              </a:rPr>
              <a:t>-5 dB</a:t>
            </a:r>
            <a:endParaRPr lang="en-GB" sz="1600" dirty="0">
              <a:latin typeface="Calibri" panose="020F0502020204030204" pitchFamily="34" charset="0"/>
            </a:endParaRPr>
          </a:p>
        </p:txBody>
      </p:sp>
      <p:cxnSp>
        <p:nvCxnSpPr>
          <p:cNvPr id="4" name="Straight Connector 3">
            <a:extLst>
              <a:ext uri="{FF2B5EF4-FFF2-40B4-BE49-F238E27FC236}">
                <a16:creationId xmlns:a16="http://schemas.microsoft.com/office/drawing/2014/main" id="{CEA15452-DEB4-4981-ACCE-00AF7BA723B3}"/>
              </a:ext>
            </a:extLst>
          </p:cNvPr>
          <p:cNvCxnSpPr>
            <a:cxnSpLocks/>
          </p:cNvCxnSpPr>
          <p:nvPr/>
        </p:nvCxnSpPr>
        <p:spPr>
          <a:xfrm>
            <a:off x="4532313" y="711611"/>
            <a:ext cx="0" cy="3888008"/>
          </a:xfrm>
          <a:prstGeom prst="line">
            <a:avLst/>
          </a:prstGeom>
          <a:ln w="9525">
            <a:solidFill>
              <a:schemeClr val="accent4">
                <a:lumMod val="60000"/>
                <a:lumOff val="40000"/>
              </a:schemeClr>
            </a:solidFill>
            <a:prstDash val="dashDot"/>
          </a:ln>
        </p:spPr>
        <p:style>
          <a:lnRef idx="2">
            <a:schemeClr val="accent1"/>
          </a:lnRef>
          <a:fillRef idx="0">
            <a:schemeClr val="accent1"/>
          </a:fillRef>
          <a:effectRef idx="1">
            <a:schemeClr val="accent1"/>
          </a:effectRef>
          <a:fontRef idx="minor">
            <a:schemeClr val="tx1"/>
          </a:fontRef>
        </p:style>
      </p:cxnSp>
      <p:sp>
        <p:nvSpPr>
          <p:cNvPr id="23" name="Arrow: Right 22">
            <a:extLst>
              <a:ext uri="{FF2B5EF4-FFF2-40B4-BE49-F238E27FC236}">
                <a16:creationId xmlns:a16="http://schemas.microsoft.com/office/drawing/2014/main" id="{E3EFCCD8-7B27-4B47-AF8C-D51E58717888}"/>
              </a:ext>
            </a:extLst>
          </p:cNvPr>
          <p:cNvSpPr/>
          <p:nvPr/>
        </p:nvSpPr>
        <p:spPr>
          <a:xfrm flipH="1">
            <a:off x="3176853" y="1240473"/>
            <a:ext cx="1313233" cy="441361"/>
          </a:xfrm>
          <a:prstGeom prst="rightArrow">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4" name="TextBox 23">
            <a:extLst>
              <a:ext uri="{FF2B5EF4-FFF2-40B4-BE49-F238E27FC236}">
                <a16:creationId xmlns:a16="http://schemas.microsoft.com/office/drawing/2014/main" id="{F6369438-3DBC-4EF5-B99E-FA35B6EA7BC0}"/>
              </a:ext>
            </a:extLst>
          </p:cNvPr>
          <p:cNvSpPr txBox="1"/>
          <p:nvPr/>
        </p:nvSpPr>
        <p:spPr>
          <a:xfrm>
            <a:off x="3524730" y="1280256"/>
            <a:ext cx="617477" cy="338554"/>
          </a:xfrm>
          <a:prstGeom prst="rect">
            <a:avLst/>
          </a:prstGeom>
          <a:noFill/>
        </p:spPr>
        <p:txBody>
          <a:bodyPr wrap="square" rtlCol="0">
            <a:spAutoFit/>
          </a:bodyPr>
          <a:lstStyle/>
          <a:p>
            <a:r>
              <a:rPr lang="en-US" sz="1600" dirty="0">
                <a:latin typeface="Calibri" panose="020F0502020204030204" pitchFamily="34" charset="0"/>
              </a:rPr>
              <a:t>-5 dB</a:t>
            </a:r>
            <a:endParaRPr lang="en-GB" sz="1600" dirty="0">
              <a:latin typeface="Calibri" panose="020F0502020204030204" pitchFamily="34" charset="0"/>
            </a:endParaRPr>
          </a:p>
        </p:txBody>
      </p:sp>
      <p:sp>
        <p:nvSpPr>
          <p:cNvPr id="25" name="Arrow: Right 24">
            <a:extLst>
              <a:ext uri="{FF2B5EF4-FFF2-40B4-BE49-F238E27FC236}">
                <a16:creationId xmlns:a16="http://schemas.microsoft.com/office/drawing/2014/main" id="{05F82EB5-E344-4B27-93E2-97E86F6C7AC4}"/>
              </a:ext>
            </a:extLst>
          </p:cNvPr>
          <p:cNvSpPr/>
          <p:nvPr/>
        </p:nvSpPr>
        <p:spPr>
          <a:xfrm>
            <a:off x="4597138" y="1904158"/>
            <a:ext cx="567442" cy="441361"/>
          </a:xfrm>
          <a:prstGeom prst="rightArrow">
            <a:avLst/>
          </a:prstGeom>
          <a:solidFill>
            <a:srgbClr val="92D05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6" name="TextBox 25">
            <a:extLst>
              <a:ext uri="{FF2B5EF4-FFF2-40B4-BE49-F238E27FC236}">
                <a16:creationId xmlns:a16="http://schemas.microsoft.com/office/drawing/2014/main" id="{F8379521-5C06-47A0-A680-8511E5F8A2ED}"/>
              </a:ext>
            </a:extLst>
          </p:cNvPr>
          <p:cNvSpPr txBox="1"/>
          <p:nvPr/>
        </p:nvSpPr>
        <p:spPr>
          <a:xfrm>
            <a:off x="4564423" y="1926694"/>
            <a:ext cx="617477" cy="338554"/>
          </a:xfrm>
          <a:prstGeom prst="rect">
            <a:avLst/>
          </a:prstGeom>
          <a:noFill/>
        </p:spPr>
        <p:txBody>
          <a:bodyPr wrap="square" rtlCol="0">
            <a:spAutoFit/>
          </a:bodyPr>
          <a:lstStyle/>
          <a:p>
            <a:r>
              <a:rPr lang="en-US" sz="1600" dirty="0">
                <a:latin typeface="Calibri" panose="020F0502020204030204" pitchFamily="34" charset="0"/>
              </a:rPr>
              <a:t>2 dB</a:t>
            </a:r>
            <a:endParaRPr lang="en-GB" sz="1600" dirty="0">
              <a:latin typeface="Calibri" panose="020F0502020204030204" pitchFamily="34" charset="0"/>
            </a:endParaRPr>
          </a:p>
        </p:txBody>
      </p:sp>
      <p:sp>
        <p:nvSpPr>
          <p:cNvPr id="27" name="Arrow: Right 26">
            <a:extLst>
              <a:ext uri="{FF2B5EF4-FFF2-40B4-BE49-F238E27FC236}">
                <a16:creationId xmlns:a16="http://schemas.microsoft.com/office/drawing/2014/main" id="{4AF83BCD-DD27-4C4A-971A-A18B5179381F}"/>
              </a:ext>
            </a:extLst>
          </p:cNvPr>
          <p:cNvSpPr/>
          <p:nvPr/>
        </p:nvSpPr>
        <p:spPr>
          <a:xfrm>
            <a:off x="4597138" y="2519872"/>
            <a:ext cx="1798216" cy="441361"/>
          </a:xfrm>
          <a:prstGeom prst="rightArrow">
            <a:avLst/>
          </a:prstGeom>
          <a:solidFill>
            <a:srgbClr val="92D05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8" name="TextBox 27">
            <a:extLst>
              <a:ext uri="{FF2B5EF4-FFF2-40B4-BE49-F238E27FC236}">
                <a16:creationId xmlns:a16="http://schemas.microsoft.com/office/drawing/2014/main" id="{65B56A1B-B488-439B-9C0A-F4B0682EEEBF}"/>
              </a:ext>
            </a:extLst>
          </p:cNvPr>
          <p:cNvSpPr txBox="1"/>
          <p:nvPr/>
        </p:nvSpPr>
        <p:spPr>
          <a:xfrm>
            <a:off x="5103768" y="2521334"/>
            <a:ext cx="617477" cy="338554"/>
          </a:xfrm>
          <a:prstGeom prst="rect">
            <a:avLst/>
          </a:prstGeom>
          <a:noFill/>
        </p:spPr>
        <p:txBody>
          <a:bodyPr wrap="square" rtlCol="0">
            <a:spAutoFit/>
          </a:bodyPr>
          <a:lstStyle/>
          <a:p>
            <a:r>
              <a:rPr lang="en-US" sz="1600" dirty="0">
                <a:latin typeface="Calibri" panose="020F0502020204030204" pitchFamily="34" charset="0"/>
              </a:rPr>
              <a:t>9 dB</a:t>
            </a:r>
            <a:endParaRPr lang="en-GB" sz="1600" dirty="0">
              <a:latin typeface="Calibri" panose="020F0502020204030204" pitchFamily="34" charset="0"/>
            </a:endParaRPr>
          </a:p>
        </p:txBody>
      </p:sp>
      <p:pic>
        <p:nvPicPr>
          <p:cNvPr id="5" name="Picture 4">
            <a:extLst>
              <a:ext uri="{FF2B5EF4-FFF2-40B4-BE49-F238E27FC236}">
                <a16:creationId xmlns:a16="http://schemas.microsoft.com/office/drawing/2014/main" id="{977CD374-0A15-4E3C-8BA3-C42814833FC9}"/>
              </a:ext>
            </a:extLst>
          </p:cNvPr>
          <p:cNvPicPr>
            <a:picLocks noChangeAspect="1"/>
          </p:cNvPicPr>
          <p:nvPr/>
        </p:nvPicPr>
        <p:blipFill>
          <a:blip r:embed="rId3"/>
          <a:stretch>
            <a:fillRect/>
          </a:stretch>
        </p:blipFill>
        <p:spPr>
          <a:xfrm>
            <a:off x="415288" y="3280653"/>
            <a:ext cx="8054502" cy="1277396"/>
          </a:xfrm>
          <a:prstGeom prst="rect">
            <a:avLst/>
          </a:prstGeom>
        </p:spPr>
      </p:pic>
      <p:sp>
        <p:nvSpPr>
          <p:cNvPr id="3" name="TextBox 2">
            <a:extLst>
              <a:ext uri="{FF2B5EF4-FFF2-40B4-BE49-F238E27FC236}">
                <a16:creationId xmlns:a16="http://schemas.microsoft.com/office/drawing/2014/main" id="{DA0AB9F4-D8F0-410E-AFFE-3EFBB6D0CCA1}"/>
              </a:ext>
            </a:extLst>
          </p:cNvPr>
          <p:cNvSpPr txBox="1"/>
          <p:nvPr/>
        </p:nvSpPr>
        <p:spPr>
          <a:xfrm>
            <a:off x="5006419" y="360672"/>
            <a:ext cx="4012985" cy="2308324"/>
          </a:xfrm>
          <a:prstGeom prst="rect">
            <a:avLst/>
          </a:prstGeom>
          <a:noFill/>
        </p:spPr>
        <p:txBody>
          <a:bodyPr wrap="square" rtlCol="0">
            <a:spAutoFit/>
          </a:bodyPr>
          <a:lstStyle/>
          <a:p>
            <a:pPr marL="285750" indent="-285750">
              <a:buFont typeface="Arial" panose="020B0604020202020204" pitchFamily="34" charset="0"/>
              <a:buChar char="•"/>
            </a:pPr>
            <a:r>
              <a:rPr lang="en-US" sz="1200" dirty="0">
                <a:latin typeface="Calibri" panose="020F0502020204030204" pitchFamily="34" charset="0"/>
              </a:rPr>
              <a:t>L2300 suitable for capacity densification with less coverage thus it should define as highest layer to grab traffic aggressively </a:t>
            </a:r>
          </a:p>
          <a:p>
            <a:pPr marL="285750" indent="-285750">
              <a:buFont typeface="Arial" panose="020B0604020202020204" pitchFamily="34" charset="0"/>
              <a:buChar char="•"/>
            </a:pPr>
            <a:r>
              <a:rPr lang="en-US" sz="1200" dirty="0">
                <a:latin typeface="Calibri" panose="020F0502020204030204" pitchFamily="34" charset="0"/>
              </a:rPr>
              <a:t>Existing L1800 has higher capacity and wider coverage thus it should define as capacity layer and 2</a:t>
            </a:r>
            <a:r>
              <a:rPr lang="en-US" sz="1200" baseline="30000" dirty="0">
                <a:latin typeface="Calibri" panose="020F0502020204030204" pitchFamily="34" charset="0"/>
              </a:rPr>
              <a:t>nd</a:t>
            </a:r>
            <a:r>
              <a:rPr lang="en-US" sz="1200" dirty="0">
                <a:latin typeface="Calibri" panose="020F0502020204030204" pitchFamily="34" charset="0"/>
              </a:rPr>
              <a:t> highest priority</a:t>
            </a:r>
          </a:p>
          <a:p>
            <a:pPr marL="285750" indent="-285750">
              <a:buFont typeface="Arial" panose="020B0604020202020204" pitchFamily="34" charset="0"/>
              <a:buChar char="•"/>
            </a:pPr>
            <a:r>
              <a:rPr lang="en-US" sz="1200" dirty="0">
                <a:latin typeface="Calibri" panose="020F0502020204030204" pitchFamily="34" charset="0"/>
              </a:rPr>
              <a:t>L2100 has limited bandwidth and limited coverage, it should define as less priority than L1800 to maintain end user experience.</a:t>
            </a:r>
          </a:p>
          <a:p>
            <a:pPr marL="285750" indent="-285750">
              <a:buFont typeface="Arial" panose="020B0604020202020204" pitchFamily="34" charset="0"/>
              <a:buChar char="•"/>
            </a:pPr>
            <a:r>
              <a:rPr lang="en-US" sz="1200" dirty="0">
                <a:latin typeface="Calibri" panose="020F0502020204030204" pitchFamily="34" charset="0"/>
              </a:rPr>
              <a:t>L900 has wider coverage but it only has 5 MHz bandwidth with limited capacity, thus it should define as last priority.</a:t>
            </a:r>
            <a:endParaRPr lang="en-GB" sz="1200" dirty="0">
              <a:latin typeface="Calibri" panose="020F0502020204030204" pitchFamily="34" charset="0"/>
            </a:endParaRPr>
          </a:p>
        </p:txBody>
      </p:sp>
      <p:sp>
        <p:nvSpPr>
          <p:cNvPr id="6" name="TextBox 5">
            <a:extLst>
              <a:ext uri="{FF2B5EF4-FFF2-40B4-BE49-F238E27FC236}">
                <a16:creationId xmlns:a16="http://schemas.microsoft.com/office/drawing/2014/main" id="{DC0878CB-1DA5-4101-BA67-EEB2EBA533B1}"/>
              </a:ext>
            </a:extLst>
          </p:cNvPr>
          <p:cNvSpPr txBox="1"/>
          <p:nvPr/>
        </p:nvSpPr>
        <p:spPr>
          <a:xfrm>
            <a:off x="415288" y="4623821"/>
            <a:ext cx="4073187" cy="276999"/>
          </a:xfrm>
          <a:prstGeom prst="rect">
            <a:avLst/>
          </a:prstGeom>
          <a:noFill/>
        </p:spPr>
        <p:txBody>
          <a:bodyPr wrap="square" rtlCol="0">
            <a:spAutoFit/>
          </a:bodyPr>
          <a:lstStyle/>
          <a:p>
            <a:r>
              <a:rPr lang="en-US" sz="1200" i="1" dirty="0">
                <a:latin typeface="Calibri" panose="020F0502020204030204" pitchFamily="34" charset="0"/>
              </a:rPr>
              <a:t>Note : assume same point distance for FSL calculation. </a:t>
            </a:r>
            <a:endParaRPr lang="en-GB" sz="1200" i="1" dirty="0">
              <a:latin typeface="Calibri" panose="020F0502020204030204" pitchFamily="34" charset="0"/>
            </a:endParaRPr>
          </a:p>
        </p:txBody>
      </p:sp>
    </p:spTree>
    <p:extLst>
      <p:ext uri="{BB962C8B-B14F-4D97-AF65-F5344CB8AC3E}">
        <p14:creationId xmlns:p14="http://schemas.microsoft.com/office/powerpoint/2010/main" val="65339679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Rectangle 2"/>
          <p:cNvSpPr>
            <a:spLocks noGrp="1" noChangeArrowheads="1"/>
          </p:cNvSpPr>
          <p:nvPr>
            <p:ph type="title"/>
          </p:nvPr>
        </p:nvSpPr>
        <p:spPr>
          <a:xfrm>
            <a:off x="263675" y="86021"/>
            <a:ext cx="8229600" cy="448733"/>
          </a:xfrm>
          <a:noFill/>
          <a:ln w="9525">
            <a:noFill/>
            <a:miter lim="800000"/>
            <a:headEnd/>
            <a:tailEnd/>
          </a:ln>
        </p:spPr>
        <p:txBody>
          <a:bodyPr vert="horz" wrap="square" lIns="0" tIns="0" rIns="0" bIns="0" numCol="1" anchor="t" anchorCtr="0" compatLnSpc="1">
            <a:prstTxWarp prst="textNoShape">
              <a:avLst/>
            </a:prstTxWarp>
          </a:bodyPr>
          <a:lstStyle/>
          <a:p>
            <a:r>
              <a:rPr lang="en-US" dirty="0"/>
              <a:t>Geo Location for Layering Verification</a:t>
            </a:r>
            <a:br>
              <a:rPr lang="de-DE" dirty="0"/>
            </a:br>
            <a:endParaRPr lang="de-DE" dirty="0"/>
          </a:p>
        </p:txBody>
      </p:sp>
      <p:sp>
        <p:nvSpPr>
          <p:cNvPr id="8" name="Content Placeholder 3">
            <a:extLst>
              <a:ext uri="{FF2B5EF4-FFF2-40B4-BE49-F238E27FC236}">
                <a16:creationId xmlns:a16="http://schemas.microsoft.com/office/drawing/2014/main" id="{36870B48-AE5E-4011-9AFE-E6D2D8CA1127}"/>
              </a:ext>
            </a:extLst>
          </p:cNvPr>
          <p:cNvSpPr txBox="1">
            <a:spLocks/>
          </p:cNvSpPr>
          <p:nvPr/>
        </p:nvSpPr>
        <p:spPr>
          <a:xfrm>
            <a:off x="6106163" y="310387"/>
            <a:ext cx="2831649" cy="4440268"/>
          </a:xfrm>
          <a:prstGeom prst="rect">
            <a:avLst/>
          </a:prstGeom>
        </p:spPr>
        <p:txBody>
          <a:bodyPr/>
          <a:lstStyle/>
          <a:p>
            <a:pPr marL="230188" lvl="0" indent="-230188" defTabSz="457200" eaLnBrk="0" hangingPunct="0">
              <a:spcAft>
                <a:spcPts val="600"/>
              </a:spcAft>
              <a:buFont typeface="Arial" charset="0"/>
              <a:buChar char="•"/>
              <a:defRPr/>
            </a:pPr>
            <a:r>
              <a:rPr lang="en-US" sz="1100" dirty="0">
                <a:solidFill>
                  <a:schemeClr val="bg2"/>
                </a:solidFill>
                <a:latin typeface="+mn-lt"/>
              </a:rPr>
              <a:t>Geo – Location can verify implemented Layering strategy by analyzing the distribution of UE among layers within </a:t>
            </a:r>
            <a:r>
              <a:rPr lang="en-US" sz="1100" dirty="0" err="1">
                <a:solidFill>
                  <a:schemeClr val="bg2"/>
                </a:solidFill>
                <a:latin typeface="+mn-lt"/>
              </a:rPr>
              <a:t>eNode</a:t>
            </a:r>
            <a:r>
              <a:rPr lang="en-US" sz="1100" dirty="0">
                <a:solidFill>
                  <a:schemeClr val="bg2"/>
                </a:solidFill>
                <a:latin typeface="+mn-lt"/>
              </a:rPr>
              <a:t> B.</a:t>
            </a:r>
          </a:p>
          <a:p>
            <a:pPr marL="230188" lvl="0" indent="-230188" defTabSz="457200" eaLnBrk="0" hangingPunct="0">
              <a:spcAft>
                <a:spcPts val="600"/>
              </a:spcAft>
              <a:buFont typeface="Arial" charset="0"/>
              <a:buChar char="•"/>
              <a:defRPr/>
            </a:pPr>
            <a:r>
              <a:rPr lang="en-US" sz="1100" dirty="0">
                <a:solidFill>
                  <a:schemeClr val="bg2"/>
                </a:solidFill>
                <a:latin typeface="+mn-lt"/>
              </a:rPr>
              <a:t>As sample beside, Most of UE camp on L1800 (EARFCN 1875) compare to L2100 (EARFCN 126) this might caused by UE capability</a:t>
            </a:r>
          </a:p>
          <a:p>
            <a:pPr marL="230188" lvl="0" indent="-230188" defTabSz="457200" eaLnBrk="0" hangingPunct="0">
              <a:spcAft>
                <a:spcPts val="600"/>
              </a:spcAft>
              <a:buFont typeface="Arial" charset="0"/>
              <a:buChar char="•"/>
              <a:defRPr/>
            </a:pPr>
            <a:r>
              <a:rPr lang="en-US" sz="1100" dirty="0">
                <a:solidFill>
                  <a:schemeClr val="bg2"/>
                </a:solidFill>
                <a:latin typeface="+mn-lt"/>
              </a:rPr>
              <a:t>96% UE has RSRP &gt; -100 dBm where this indicate overlay coverage to L2100 as potential target area for load balancing. Probability balancing at L2100 can take over ~16% from total good sample ( &gt; -100dBm) based on coverage approach.</a:t>
            </a:r>
          </a:p>
          <a:p>
            <a:pPr marL="230188" lvl="0" indent="-230188" defTabSz="457200" eaLnBrk="0" hangingPunct="0">
              <a:spcAft>
                <a:spcPts val="600"/>
              </a:spcAft>
              <a:buFont typeface="Arial" charset="0"/>
              <a:buChar char="•"/>
              <a:defRPr/>
            </a:pPr>
            <a:r>
              <a:rPr lang="en-US" sz="1100" dirty="0">
                <a:solidFill>
                  <a:schemeClr val="bg2"/>
                </a:solidFill>
                <a:latin typeface="+mn-lt"/>
              </a:rPr>
              <a:t>L1800 is still dominance taking over the traffic and possible to be more offloaded to L2100 based on coverage approach</a:t>
            </a:r>
          </a:p>
          <a:p>
            <a:pPr marL="230188" lvl="0" indent="-230188" defTabSz="457200" eaLnBrk="0" hangingPunct="0">
              <a:spcAft>
                <a:spcPts val="600"/>
              </a:spcAft>
              <a:buFont typeface="Arial" charset="0"/>
              <a:buChar char="•"/>
              <a:defRPr/>
            </a:pPr>
            <a:r>
              <a:rPr lang="en-US" sz="1100" dirty="0">
                <a:solidFill>
                  <a:schemeClr val="bg2"/>
                </a:solidFill>
                <a:latin typeface="+mn-lt"/>
              </a:rPr>
              <a:t>Should Not available or less sample at L2100 need to check whether any layering parameters set is properly define or less UE ecosystem at this area,</a:t>
            </a:r>
          </a:p>
          <a:p>
            <a:pPr marL="230188" lvl="0" indent="-230188" defTabSz="457200" eaLnBrk="0" hangingPunct="0">
              <a:spcAft>
                <a:spcPts val="600"/>
              </a:spcAft>
              <a:buFont typeface="Arial" charset="0"/>
              <a:buChar char="•"/>
              <a:defRPr/>
            </a:pPr>
            <a:endParaRPr lang="en-US" sz="1100" dirty="0">
              <a:solidFill>
                <a:schemeClr val="bg2"/>
              </a:solidFill>
              <a:latin typeface="+mn-lt"/>
            </a:endParaRPr>
          </a:p>
          <a:p>
            <a:pPr marL="230188" lvl="0" indent="-230188" defTabSz="457200" eaLnBrk="0" hangingPunct="0">
              <a:spcAft>
                <a:spcPts val="600"/>
              </a:spcAft>
              <a:buFont typeface="Arial" charset="0"/>
              <a:buChar char="•"/>
              <a:defRPr/>
            </a:pPr>
            <a:endParaRPr lang="en-US" sz="1100" dirty="0">
              <a:solidFill>
                <a:schemeClr val="bg2"/>
              </a:solidFill>
              <a:latin typeface="Calibri" panose="020F0502020204030204" pitchFamily="34" charset="0"/>
              <a:ea typeface="ヒラギノ角ゴ Pro W3" charset="0"/>
              <a:cs typeface="ヒラギノ角ゴ Pro W3" charset="0"/>
            </a:endParaRPr>
          </a:p>
        </p:txBody>
      </p:sp>
      <p:pic>
        <p:nvPicPr>
          <p:cNvPr id="4" name="Picture 3">
            <a:extLst>
              <a:ext uri="{FF2B5EF4-FFF2-40B4-BE49-F238E27FC236}">
                <a16:creationId xmlns:a16="http://schemas.microsoft.com/office/drawing/2014/main" id="{73BA3E17-381C-4490-A0DF-D1C4D6896200}"/>
              </a:ext>
            </a:extLst>
          </p:cNvPr>
          <p:cNvPicPr>
            <a:picLocks noChangeAspect="1"/>
          </p:cNvPicPr>
          <p:nvPr/>
        </p:nvPicPr>
        <p:blipFill>
          <a:blip r:embed="rId2"/>
          <a:stretch>
            <a:fillRect/>
          </a:stretch>
        </p:blipFill>
        <p:spPr>
          <a:xfrm>
            <a:off x="3252991" y="597506"/>
            <a:ext cx="2853172" cy="2451446"/>
          </a:xfrm>
          <a:prstGeom prst="rect">
            <a:avLst/>
          </a:prstGeom>
          <a:ln>
            <a:noFill/>
          </a:ln>
          <a:effectLst>
            <a:outerShdw blurRad="292100" dist="139700" dir="2700000" algn="tl" rotWithShape="0">
              <a:srgbClr val="333333">
                <a:alpha val="65000"/>
              </a:srgbClr>
            </a:outerShdw>
          </a:effectLst>
        </p:spPr>
      </p:pic>
      <p:pic>
        <p:nvPicPr>
          <p:cNvPr id="5" name="Picture 4">
            <a:extLst>
              <a:ext uri="{FF2B5EF4-FFF2-40B4-BE49-F238E27FC236}">
                <a16:creationId xmlns:a16="http://schemas.microsoft.com/office/drawing/2014/main" id="{AFD53D53-C7D2-459F-8C4B-5AEFFAD362A0}"/>
              </a:ext>
            </a:extLst>
          </p:cNvPr>
          <p:cNvPicPr>
            <a:picLocks noChangeAspect="1"/>
          </p:cNvPicPr>
          <p:nvPr/>
        </p:nvPicPr>
        <p:blipFill>
          <a:blip r:embed="rId3"/>
          <a:stretch>
            <a:fillRect/>
          </a:stretch>
        </p:blipFill>
        <p:spPr>
          <a:xfrm>
            <a:off x="324425" y="632617"/>
            <a:ext cx="2771444" cy="2381225"/>
          </a:xfrm>
          <a:prstGeom prst="rect">
            <a:avLst/>
          </a:prstGeom>
          <a:ln>
            <a:noFill/>
          </a:ln>
          <a:effectLst>
            <a:outerShdw blurRad="292100" dist="139700" dir="2700000" algn="tl" rotWithShape="0">
              <a:srgbClr val="333333">
                <a:alpha val="65000"/>
              </a:srgbClr>
            </a:outerShdw>
          </a:effectLst>
        </p:spPr>
      </p:pic>
      <p:pic>
        <p:nvPicPr>
          <p:cNvPr id="7" name="Picture 6">
            <a:extLst>
              <a:ext uri="{FF2B5EF4-FFF2-40B4-BE49-F238E27FC236}">
                <a16:creationId xmlns:a16="http://schemas.microsoft.com/office/drawing/2014/main" id="{F3D46BE2-C57E-40D3-938C-6561546B26E7}"/>
              </a:ext>
            </a:extLst>
          </p:cNvPr>
          <p:cNvPicPr>
            <a:picLocks noChangeAspect="1"/>
          </p:cNvPicPr>
          <p:nvPr/>
        </p:nvPicPr>
        <p:blipFill>
          <a:blip r:embed="rId4"/>
          <a:stretch>
            <a:fillRect/>
          </a:stretch>
        </p:blipFill>
        <p:spPr>
          <a:xfrm>
            <a:off x="434722" y="3280961"/>
            <a:ext cx="5322293" cy="870511"/>
          </a:xfrm>
          <a:prstGeom prst="rect">
            <a:avLst/>
          </a:prstGeom>
        </p:spPr>
      </p:pic>
      <p:sp>
        <p:nvSpPr>
          <p:cNvPr id="9" name="Oval 8">
            <a:extLst>
              <a:ext uri="{FF2B5EF4-FFF2-40B4-BE49-F238E27FC236}">
                <a16:creationId xmlns:a16="http://schemas.microsoft.com/office/drawing/2014/main" id="{53F31472-F19A-4FDD-B26E-D3ED5414D5FF}"/>
              </a:ext>
            </a:extLst>
          </p:cNvPr>
          <p:cNvSpPr/>
          <p:nvPr/>
        </p:nvSpPr>
        <p:spPr>
          <a:xfrm>
            <a:off x="4312023" y="2008094"/>
            <a:ext cx="170329" cy="152400"/>
          </a:xfrm>
          <a:prstGeom prst="ellipse">
            <a:avLst/>
          </a:prstGeom>
          <a:solidFill>
            <a:srgbClr val="FF3399"/>
          </a:solidFill>
          <a:ln>
            <a:noFill/>
          </a:ln>
          <a:effectLst/>
        </p:spPr>
        <p:style>
          <a:lnRef idx="1">
            <a:schemeClr val="accent1"/>
          </a:lnRef>
          <a:fillRef idx="3">
            <a:schemeClr val="accent1"/>
          </a:fillRef>
          <a:effectRef idx="2">
            <a:schemeClr val="accent1"/>
          </a:effectRef>
          <a:fontRef idx="minor">
            <a:schemeClr val="lt1"/>
          </a:fontRef>
        </p:style>
        <p:txBody>
          <a:bodyPr tIns="90000" bIns="90000" rtlCol="0" anchor="t" anchorCtr="0"/>
          <a:lstStyle/>
          <a:p>
            <a:pPr algn="ctr" fontAlgn="auto">
              <a:spcBef>
                <a:spcPts val="0"/>
              </a:spcBef>
              <a:spcAft>
                <a:spcPts val="0"/>
              </a:spcAft>
            </a:pPr>
            <a:endParaRPr lang="en-GB" dirty="0">
              <a:solidFill>
                <a:schemeClr val="accent4"/>
              </a:solidFill>
            </a:endParaRPr>
          </a:p>
        </p:txBody>
      </p:sp>
      <p:sp>
        <p:nvSpPr>
          <p:cNvPr id="11" name="Oval 10">
            <a:extLst>
              <a:ext uri="{FF2B5EF4-FFF2-40B4-BE49-F238E27FC236}">
                <a16:creationId xmlns:a16="http://schemas.microsoft.com/office/drawing/2014/main" id="{5FE176D0-7F31-49BB-A7A6-B1DD06004007}"/>
              </a:ext>
            </a:extLst>
          </p:cNvPr>
          <p:cNvSpPr/>
          <p:nvPr/>
        </p:nvSpPr>
        <p:spPr>
          <a:xfrm>
            <a:off x="1461245" y="2133533"/>
            <a:ext cx="170329" cy="152400"/>
          </a:xfrm>
          <a:prstGeom prst="ellipse">
            <a:avLst/>
          </a:prstGeom>
          <a:solidFill>
            <a:srgbClr val="FF3399"/>
          </a:solidFill>
          <a:ln>
            <a:noFill/>
          </a:ln>
          <a:effectLst/>
        </p:spPr>
        <p:style>
          <a:lnRef idx="1">
            <a:schemeClr val="accent1"/>
          </a:lnRef>
          <a:fillRef idx="3">
            <a:schemeClr val="accent1"/>
          </a:fillRef>
          <a:effectRef idx="2">
            <a:schemeClr val="accent1"/>
          </a:effectRef>
          <a:fontRef idx="minor">
            <a:schemeClr val="lt1"/>
          </a:fontRef>
        </p:style>
        <p:txBody>
          <a:bodyPr tIns="90000" bIns="90000" rtlCol="0" anchor="t" anchorCtr="0"/>
          <a:lstStyle/>
          <a:p>
            <a:pPr algn="ctr" fontAlgn="auto">
              <a:spcBef>
                <a:spcPts val="0"/>
              </a:spcBef>
              <a:spcAft>
                <a:spcPts val="0"/>
              </a:spcAft>
            </a:pPr>
            <a:endParaRPr lang="en-GB" dirty="0">
              <a:solidFill>
                <a:schemeClr val="accent4"/>
              </a:solidFill>
            </a:endParaRPr>
          </a:p>
        </p:txBody>
      </p:sp>
      <p:sp>
        <p:nvSpPr>
          <p:cNvPr id="10" name="Freeform: Shape 9">
            <a:extLst>
              <a:ext uri="{FF2B5EF4-FFF2-40B4-BE49-F238E27FC236}">
                <a16:creationId xmlns:a16="http://schemas.microsoft.com/office/drawing/2014/main" id="{A5874A89-2E03-41B9-9E47-6D9402A5DD9F}"/>
              </a:ext>
            </a:extLst>
          </p:cNvPr>
          <p:cNvSpPr/>
          <p:nvPr/>
        </p:nvSpPr>
        <p:spPr>
          <a:xfrm>
            <a:off x="248190" y="1237129"/>
            <a:ext cx="639316" cy="2348753"/>
          </a:xfrm>
          <a:custGeom>
            <a:avLst/>
            <a:gdLst>
              <a:gd name="connsiteX0" fmla="*/ 639316 w 639316"/>
              <a:gd name="connsiteY0" fmla="*/ 0 h 2348753"/>
              <a:gd name="connsiteX1" fmla="*/ 11786 w 639316"/>
              <a:gd name="connsiteY1" fmla="*/ 1039906 h 2348753"/>
              <a:gd name="connsiteX2" fmla="*/ 289692 w 639316"/>
              <a:gd name="connsiteY2" fmla="*/ 2348753 h 2348753"/>
            </a:gdLst>
            <a:ahLst/>
            <a:cxnLst>
              <a:cxn ang="0">
                <a:pos x="connsiteX0" y="connsiteY0"/>
              </a:cxn>
              <a:cxn ang="0">
                <a:pos x="connsiteX1" y="connsiteY1"/>
              </a:cxn>
              <a:cxn ang="0">
                <a:pos x="connsiteX2" y="connsiteY2"/>
              </a:cxn>
            </a:cxnLst>
            <a:rect l="l" t="t" r="r" b="b"/>
            <a:pathLst>
              <a:path w="639316" h="2348753">
                <a:moveTo>
                  <a:pt x="639316" y="0"/>
                </a:moveTo>
                <a:cubicBezTo>
                  <a:pt x="354686" y="324223"/>
                  <a:pt x="70057" y="648447"/>
                  <a:pt x="11786" y="1039906"/>
                </a:cubicBezTo>
                <a:cubicBezTo>
                  <a:pt x="-46485" y="1431365"/>
                  <a:pt x="121603" y="1890059"/>
                  <a:pt x="289692" y="2348753"/>
                </a:cubicBezTo>
              </a:path>
            </a:pathLst>
          </a:custGeom>
          <a:noFill/>
          <a:ln w="19050">
            <a:solidFill>
              <a:srgbClr val="FFC000"/>
            </a:solidFill>
            <a:headEnd type="none" w="med" len="med"/>
            <a:tailEnd type="triangle" w="med" len="med"/>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2" name="Rectangle: Rounded Corners 11">
            <a:extLst>
              <a:ext uri="{FF2B5EF4-FFF2-40B4-BE49-F238E27FC236}">
                <a16:creationId xmlns:a16="http://schemas.microsoft.com/office/drawing/2014/main" id="{A052A433-A657-4C2F-8B7A-0C758C58333D}"/>
              </a:ext>
            </a:extLst>
          </p:cNvPr>
          <p:cNvSpPr/>
          <p:nvPr/>
        </p:nvSpPr>
        <p:spPr>
          <a:xfrm>
            <a:off x="3379694" y="3585881"/>
            <a:ext cx="1174377" cy="367553"/>
          </a:xfrm>
          <a:prstGeom prst="roundRect">
            <a:avLst/>
          </a:prstGeom>
          <a:solidFill>
            <a:srgbClr val="FFC000">
              <a:alpha val="38000"/>
            </a:srgbClr>
          </a:solidFill>
          <a:ln>
            <a:noFill/>
          </a:ln>
          <a:effectLst/>
        </p:spPr>
        <p:style>
          <a:lnRef idx="1">
            <a:schemeClr val="accent1"/>
          </a:lnRef>
          <a:fillRef idx="3">
            <a:schemeClr val="accent1"/>
          </a:fillRef>
          <a:effectRef idx="2">
            <a:schemeClr val="accent1"/>
          </a:effectRef>
          <a:fontRef idx="minor">
            <a:schemeClr val="lt1"/>
          </a:fontRef>
        </p:style>
        <p:txBody>
          <a:bodyPr tIns="90000" bIns="90000" rtlCol="0" anchor="t" anchorCtr="0"/>
          <a:lstStyle/>
          <a:p>
            <a:pPr algn="ctr" fontAlgn="auto">
              <a:spcBef>
                <a:spcPts val="0"/>
              </a:spcBef>
              <a:spcAft>
                <a:spcPts val="0"/>
              </a:spcAft>
            </a:pPr>
            <a:endParaRPr lang="en-GB" dirty="0">
              <a:solidFill>
                <a:schemeClr val="accent4"/>
              </a:solidFill>
            </a:endParaRPr>
          </a:p>
        </p:txBody>
      </p:sp>
    </p:spTree>
    <p:extLst>
      <p:ext uri="{BB962C8B-B14F-4D97-AF65-F5344CB8AC3E}">
        <p14:creationId xmlns:p14="http://schemas.microsoft.com/office/powerpoint/2010/main" val="105610150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Rectangle 2"/>
          <p:cNvSpPr>
            <a:spLocks noGrp="1" noChangeArrowheads="1"/>
          </p:cNvSpPr>
          <p:nvPr>
            <p:ph type="title"/>
          </p:nvPr>
        </p:nvSpPr>
        <p:spPr>
          <a:xfrm>
            <a:off x="215807" y="134211"/>
            <a:ext cx="8229600" cy="448733"/>
          </a:xfrm>
        </p:spPr>
        <p:txBody>
          <a:bodyPr/>
          <a:lstStyle/>
          <a:p>
            <a:r>
              <a:rPr lang="en-US" dirty="0"/>
              <a:t>UE CAPABILITY ANALYSIS</a:t>
            </a:r>
            <a:br>
              <a:rPr lang="de-DE" dirty="0"/>
            </a:br>
            <a:endParaRPr lang="de-DE" dirty="0">
              <a:solidFill>
                <a:srgbClr val="7030A0"/>
              </a:solidFill>
            </a:endParaRPr>
          </a:p>
        </p:txBody>
      </p:sp>
      <p:pic>
        <p:nvPicPr>
          <p:cNvPr id="16" name="Content Placeholder 15">
            <a:extLst>
              <a:ext uri="{FF2B5EF4-FFF2-40B4-BE49-F238E27FC236}">
                <a16:creationId xmlns:a16="http://schemas.microsoft.com/office/drawing/2014/main" id="{9A122C80-C75C-45C3-9AEC-06D569D63D8E}"/>
              </a:ext>
            </a:extLst>
          </p:cNvPr>
          <p:cNvPicPr>
            <a:picLocks noGrp="1" noChangeAspect="1"/>
          </p:cNvPicPr>
          <p:nvPr>
            <p:ph sz="half" idx="1"/>
          </p:nvPr>
        </p:nvPicPr>
        <p:blipFill>
          <a:blip r:embed="rId3"/>
          <a:stretch>
            <a:fillRect/>
          </a:stretch>
        </p:blipFill>
        <p:spPr>
          <a:xfrm>
            <a:off x="76035" y="391854"/>
            <a:ext cx="5195212" cy="3072580"/>
          </a:xfrm>
          <a:prstGeom prst="rect">
            <a:avLst/>
          </a:prstGeom>
        </p:spPr>
      </p:pic>
      <p:pic>
        <p:nvPicPr>
          <p:cNvPr id="17" name="Picture 16">
            <a:extLst>
              <a:ext uri="{FF2B5EF4-FFF2-40B4-BE49-F238E27FC236}">
                <a16:creationId xmlns:a16="http://schemas.microsoft.com/office/drawing/2014/main" id="{D4C037C9-F4E4-4855-AC69-2BEDED4BB8D9}"/>
              </a:ext>
            </a:extLst>
          </p:cNvPr>
          <p:cNvPicPr>
            <a:picLocks noChangeAspect="1"/>
          </p:cNvPicPr>
          <p:nvPr/>
        </p:nvPicPr>
        <p:blipFill rotWithShape="1">
          <a:blip r:embed="rId4"/>
          <a:srcRect l="9450" r="11683"/>
          <a:stretch/>
        </p:blipFill>
        <p:spPr>
          <a:xfrm>
            <a:off x="5405717" y="418049"/>
            <a:ext cx="3451413" cy="2924404"/>
          </a:xfrm>
          <a:prstGeom prst="rect">
            <a:avLst/>
          </a:prstGeom>
        </p:spPr>
      </p:pic>
      <p:sp>
        <p:nvSpPr>
          <p:cNvPr id="19" name="Freeform: Shape 18">
            <a:extLst>
              <a:ext uri="{FF2B5EF4-FFF2-40B4-BE49-F238E27FC236}">
                <a16:creationId xmlns:a16="http://schemas.microsoft.com/office/drawing/2014/main" id="{D17E04D4-0E9F-4E59-B178-9AF900EEAD00}"/>
              </a:ext>
            </a:extLst>
          </p:cNvPr>
          <p:cNvSpPr/>
          <p:nvPr/>
        </p:nvSpPr>
        <p:spPr>
          <a:xfrm>
            <a:off x="1308846" y="610259"/>
            <a:ext cx="4760259" cy="528256"/>
          </a:xfrm>
          <a:custGeom>
            <a:avLst/>
            <a:gdLst>
              <a:gd name="connsiteX0" fmla="*/ 0 w 4930588"/>
              <a:gd name="connsiteY0" fmla="*/ 528256 h 528256"/>
              <a:gd name="connsiteX1" fmla="*/ 2841811 w 4930588"/>
              <a:gd name="connsiteY1" fmla="*/ 26233 h 528256"/>
              <a:gd name="connsiteX2" fmla="*/ 4930588 w 4930588"/>
              <a:gd name="connsiteY2" fmla="*/ 115880 h 528256"/>
            </a:gdLst>
            <a:ahLst/>
            <a:cxnLst>
              <a:cxn ang="0">
                <a:pos x="connsiteX0" y="connsiteY0"/>
              </a:cxn>
              <a:cxn ang="0">
                <a:pos x="connsiteX1" y="connsiteY1"/>
              </a:cxn>
              <a:cxn ang="0">
                <a:pos x="connsiteX2" y="connsiteY2"/>
              </a:cxn>
            </a:cxnLst>
            <a:rect l="l" t="t" r="r" b="b"/>
            <a:pathLst>
              <a:path w="4930588" h="528256">
                <a:moveTo>
                  <a:pt x="0" y="528256"/>
                </a:moveTo>
                <a:cubicBezTo>
                  <a:pt x="1010023" y="311609"/>
                  <a:pt x="2020046" y="94962"/>
                  <a:pt x="2841811" y="26233"/>
                </a:cubicBezTo>
                <a:cubicBezTo>
                  <a:pt x="3663576" y="-42496"/>
                  <a:pt x="4297082" y="36692"/>
                  <a:pt x="4930588" y="115880"/>
                </a:cubicBezTo>
              </a:path>
            </a:pathLst>
          </a:custGeom>
          <a:noFill/>
          <a:ln>
            <a:solidFill>
              <a:schemeClr val="tx1">
                <a:lumMod val="60000"/>
                <a:lumOff val="40000"/>
              </a:schemeClr>
            </a:solidFill>
            <a:headEnd type="none" w="med" len="med"/>
            <a:tailEnd type="triangle" w="med" len="med"/>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 name="TextBox 2">
            <a:extLst>
              <a:ext uri="{FF2B5EF4-FFF2-40B4-BE49-F238E27FC236}">
                <a16:creationId xmlns:a16="http://schemas.microsoft.com/office/drawing/2014/main" id="{DA0AB9F4-D8F0-410E-AFFE-3EFBB6D0CCA1}"/>
              </a:ext>
            </a:extLst>
          </p:cNvPr>
          <p:cNvSpPr txBox="1"/>
          <p:nvPr/>
        </p:nvSpPr>
        <p:spPr>
          <a:xfrm>
            <a:off x="188258" y="3489946"/>
            <a:ext cx="8668872" cy="1384995"/>
          </a:xfrm>
          <a:prstGeom prst="rect">
            <a:avLst/>
          </a:prstGeom>
          <a:noFill/>
        </p:spPr>
        <p:txBody>
          <a:bodyPr wrap="square" rtlCol="0">
            <a:spAutoFit/>
          </a:bodyPr>
          <a:lstStyle/>
          <a:p>
            <a:pPr marL="285750" indent="-285750">
              <a:buFont typeface="Arial" panose="020B0604020202020204" pitchFamily="34" charset="0"/>
              <a:buChar char="•"/>
            </a:pPr>
            <a:r>
              <a:rPr lang="en-US" sz="1200" dirty="0">
                <a:latin typeface="Calibri" panose="020F0502020204030204" pitchFamily="34" charset="0"/>
              </a:rPr>
              <a:t>Setting L2300 as highest priority still reasonable refers to UE capability information, where around ~ 75% UE are TDD 2300 capable in the network, it indicates potential UE which can be offloaded from L1800 to L2300 for capacity densification when L2300 set as highest priority . This information should be combine with coverage point of view. For Example : Urban area ( Denpasar City and </a:t>
            </a:r>
            <a:r>
              <a:rPr lang="en-US" sz="1200" dirty="0" err="1">
                <a:latin typeface="Calibri" panose="020F0502020204030204" pitchFamily="34" charset="0"/>
              </a:rPr>
              <a:t>Badung</a:t>
            </a:r>
            <a:r>
              <a:rPr lang="en-US" sz="1200" dirty="0">
                <a:latin typeface="Calibri" panose="020F0502020204030204" pitchFamily="34" charset="0"/>
              </a:rPr>
              <a:t>) in Bali case, around 46% of cell has TA &lt; 500 m with number of sample &gt; 80%, these cells are potential to be offloaded to L2300 as red site solution and layering to L2300 will perform effectively</a:t>
            </a:r>
          </a:p>
          <a:p>
            <a:pPr marL="285750" indent="-285750">
              <a:buFont typeface="Arial" panose="020B0604020202020204" pitchFamily="34" charset="0"/>
              <a:buChar char="•"/>
            </a:pPr>
            <a:r>
              <a:rPr lang="en-US" sz="1200" dirty="0">
                <a:latin typeface="Calibri" panose="020F0502020204030204" pitchFamily="34" charset="0"/>
              </a:rPr>
              <a:t>L2100 and L900 capable UE is also quite mature where more less 75% UE in the network capable FDD L900 and more than 85% L2100. This ecosystem will support on layering performance.</a:t>
            </a:r>
            <a:endParaRPr lang="en-GB" sz="1200" dirty="0">
              <a:latin typeface="Calibri" panose="020F0502020204030204" pitchFamily="34" charset="0"/>
            </a:endParaRPr>
          </a:p>
        </p:txBody>
      </p:sp>
    </p:spTree>
    <p:extLst>
      <p:ext uri="{BB962C8B-B14F-4D97-AF65-F5344CB8AC3E}">
        <p14:creationId xmlns:p14="http://schemas.microsoft.com/office/powerpoint/2010/main" val="1220614795"/>
      </p:ext>
    </p:extLst>
  </p:cSld>
  <p:clrMapOvr>
    <a:masterClrMapping/>
  </p:clrMapOvr>
</p:sld>
</file>

<file path=ppt/theme/theme1.xml><?xml version="1.0" encoding="utf-8"?>
<a:theme xmlns:a="http://schemas.openxmlformats.org/drawingml/2006/main" name="3_NokiaTemplate-1">
  <a:themeElements>
    <a:clrScheme name="Nokia Master Theme">
      <a:dk1>
        <a:srgbClr val="124191"/>
      </a:dk1>
      <a:lt1>
        <a:srgbClr val="FFFFFF"/>
      </a:lt1>
      <a:dk2>
        <a:srgbClr val="FFFFFF"/>
      </a:dk2>
      <a:lt2>
        <a:srgbClr val="68717A"/>
      </a:lt2>
      <a:accent1>
        <a:srgbClr val="00C9FF"/>
      </a:accent1>
      <a:accent2>
        <a:srgbClr val="00C9FF"/>
      </a:accent2>
      <a:accent3>
        <a:srgbClr val="00C9FF"/>
      </a:accent3>
      <a:accent4>
        <a:srgbClr val="A8BBC0"/>
      </a:accent4>
      <a:accent5>
        <a:srgbClr val="A8BBC0"/>
      </a:accent5>
      <a:accent6>
        <a:srgbClr val="D8D9DA"/>
      </a:accent6>
      <a:hlink>
        <a:srgbClr val="124191"/>
      </a:hlink>
      <a:folHlink>
        <a:srgbClr val="124191"/>
      </a:folHlink>
    </a:clrScheme>
    <a:fontScheme name="Nokia Pure v2">
      <a:majorFont>
        <a:latin typeface="Nokia Pure Headline Light"/>
        <a:ea typeface=""/>
        <a:cs typeface=""/>
      </a:majorFont>
      <a:minorFont>
        <a:latin typeface="Nokia Pure Text Light"/>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tx1"/>
        </a:solidFill>
        <a:ln>
          <a:noFill/>
        </a:ln>
        <a:effectLst/>
      </a:spPr>
      <a:bodyPr tIns="90000" bIns="90000" rtlCol="0" anchor="t" anchorCtr="0"/>
      <a:lstStyle>
        <a:defPPr algn="ctr" fontAlgn="auto">
          <a:spcBef>
            <a:spcPts val="0"/>
          </a:spcBef>
          <a:spcAft>
            <a:spcPts val="0"/>
          </a:spcAft>
          <a:defRPr dirty="0" smtClean="0">
            <a:solidFill>
              <a:schemeClr val="accent4"/>
            </a:solidFill>
          </a:defRPr>
        </a:defPPr>
      </a:lstStyle>
      <a:style>
        <a:lnRef idx="1">
          <a:schemeClr val="accent1"/>
        </a:lnRef>
        <a:fillRef idx="3">
          <a:schemeClr val="accent1"/>
        </a:fillRef>
        <a:effectRef idx="2">
          <a:schemeClr val="accent1"/>
        </a:effectRef>
        <a:fontRef idx="minor">
          <a:schemeClr val="lt1"/>
        </a:fontRef>
      </a:style>
    </a:spDef>
    <a:lnDef>
      <a:spPr>
        <a:ln w="19050" cmpd="sng">
          <a:solidFill>
            <a:schemeClr val="accent3"/>
          </a:solidFill>
        </a:ln>
        <a:effectLst/>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Nokia PowerPoint Template Nokia Pure v12" id="{7AC05BEF-BBDF-4CF1-AA23-A676535EABCE}" vid="{991539CA-B441-4AED-8339-F6770207F6A2}"/>
    </a:ext>
  </a:extLst>
</a:theme>
</file>

<file path=ppt/theme/theme2.xml><?xml version="1.0" encoding="utf-8"?>
<a:theme xmlns:a="http://schemas.openxmlformats.org/drawingml/2006/main" name="2_Nokia Master Blue Background">
  <a:themeElements>
    <a:clrScheme name="Nokia Master Theme">
      <a:dk1>
        <a:srgbClr val="124191"/>
      </a:dk1>
      <a:lt1>
        <a:srgbClr val="FFFFFF"/>
      </a:lt1>
      <a:dk2>
        <a:srgbClr val="FFFFFF"/>
      </a:dk2>
      <a:lt2>
        <a:srgbClr val="68717A"/>
      </a:lt2>
      <a:accent1>
        <a:srgbClr val="00C9FF"/>
      </a:accent1>
      <a:accent2>
        <a:srgbClr val="00C9FF"/>
      </a:accent2>
      <a:accent3>
        <a:srgbClr val="00C9FF"/>
      </a:accent3>
      <a:accent4>
        <a:srgbClr val="A8BBC0"/>
      </a:accent4>
      <a:accent5>
        <a:srgbClr val="A8BBC0"/>
      </a:accent5>
      <a:accent6>
        <a:srgbClr val="D8D9DA"/>
      </a:accent6>
      <a:hlink>
        <a:srgbClr val="124191"/>
      </a:hlink>
      <a:folHlink>
        <a:srgbClr val="124191"/>
      </a:folHlink>
    </a:clrScheme>
    <a:fontScheme name="Nokia Pure v2">
      <a:majorFont>
        <a:latin typeface="Nokia Pure Headline Light"/>
        <a:ea typeface=""/>
        <a:cs typeface=""/>
      </a:majorFont>
      <a:minorFont>
        <a:latin typeface="Nokia Pure Text Light"/>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tx1"/>
        </a:solidFill>
        <a:ln>
          <a:noFill/>
        </a:ln>
        <a:effectLst/>
      </a:spPr>
      <a:bodyPr tIns="90000" bIns="90000" rtlCol="0" anchor="t" anchorCtr="0"/>
      <a:lstStyle>
        <a:defPPr algn="ctr" fontAlgn="auto">
          <a:spcBef>
            <a:spcPts val="0"/>
          </a:spcBef>
          <a:spcAft>
            <a:spcPts val="0"/>
          </a:spcAft>
          <a:defRPr dirty="0" smtClean="0">
            <a:solidFill>
              <a:schemeClr val="accent4"/>
            </a:solidFill>
          </a:defRPr>
        </a:defPPr>
      </a:lstStyle>
      <a:style>
        <a:lnRef idx="1">
          <a:schemeClr val="accent1"/>
        </a:lnRef>
        <a:fillRef idx="3">
          <a:schemeClr val="accent1"/>
        </a:fillRef>
        <a:effectRef idx="2">
          <a:schemeClr val="accent1"/>
        </a:effectRef>
        <a:fontRef idx="minor">
          <a:schemeClr val="lt1"/>
        </a:fontRef>
      </a:style>
    </a:spDef>
    <a:lnDef>
      <a:spPr>
        <a:ln w="19050" cmpd="sng">
          <a:solidFill>
            <a:schemeClr val="accent3"/>
          </a:solidFill>
        </a:ln>
        <a:effectLst/>
      </a:spPr>
      <a:bodyPr/>
      <a:lstStyle/>
      <a:style>
        <a:lnRef idx="2">
          <a:schemeClr val="accent1"/>
        </a:lnRef>
        <a:fillRef idx="0">
          <a:schemeClr val="accent1"/>
        </a:fillRef>
        <a:effectRef idx="1">
          <a:schemeClr val="accent1"/>
        </a:effectRef>
        <a:fontRef idx="minor">
          <a:schemeClr val="tx1"/>
        </a:fontRef>
      </a:style>
    </a:lnDef>
    <a:txDef>
      <a:spPr>
        <a:noFill/>
      </a:spPr>
      <a:bodyPr wrap="none" rtlCol="0">
        <a:spAutoFit/>
      </a:bodyPr>
      <a:lstStyle>
        <a:defPPr>
          <a:defRPr dirty="0" err="1" smtClean="0">
            <a:latin typeface="+mn-lt"/>
          </a:defRPr>
        </a:defPPr>
      </a:lstStyle>
    </a:txDef>
  </a:objectDefaults>
  <a:extraClrSchemeLst/>
  <a:extLst>
    <a:ext uri="{05A4C25C-085E-4340-85A3-A5531E510DB2}">
      <thm15:themeFamily xmlns:thm15="http://schemas.microsoft.com/office/thememl/2012/main" name="Nokia PowerPoint Template Nokia Pure v12" id="{7AC05BEF-BBDF-4CF1-AA23-A676535EABCE}" vid="{AF106B15-0C1E-44CE-A53A-F2CB8A6EA7E7}"/>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PowerPoint Template Final</Template>
  <TotalTime>61056</TotalTime>
  <Words>3276</Words>
  <Application>Microsoft Office PowerPoint</Application>
  <PresentationFormat>On-screen Show (16:9)</PresentationFormat>
  <Paragraphs>596</Paragraphs>
  <Slides>32</Slides>
  <Notes>13</Notes>
  <HiddenSlides>0</HiddenSlides>
  <MMClips>0</MMClips>
  <ScaleCrop>false</ScaleCrop>
  <HeadingPairs>
    <vt:vector size="6" baseType="variant">
      <vt:variant>
        <vt:lpstr>Fonts Used</vt:lpstr>
      </vt:variant>
      <vt:variant>
        <vt:i4>11</vt:i4>
      </vt:variant>
      <vt:variant>
        <vt:lpstr>Theme</vt:lpstr>
      </vt:variant>
      <vt:variant>
        <vt:i4>2</vt:i4>
      </vt:variant>
      <vt:variant>
        <vt:lpstr>Slide Titles</vt:lpstr>
      </vt:variant>
      <vt:variant>
        <vt:i4>32</vt:i4>
      </vt:variant>
    </vt:vector>
  </HeadingPairs>
  <TitlesOfParts>
    <vt:vector size="45" baseType="lpstr">
      <vt:lpstr>新細明體</vt:lpstr>
      <vt:lpstr>Arial</vt:lpstr>
      <vt:lpstr>Calibri</vt:lpstr>
      <vt:lpstr>Lucida Grande</vt:lpstr>
      <vt:lpstr>Nokia Pure Headline Light</vt:lpstr>
      <vt:lpstr>Nokia Pure Headline Ultra Light</vt:lpstr>
      <vt:lpstr>Nokia Pure Text</vt:lpstr>
      <vt:lpstr>Nokia Pure Text Light</vt:lpstr>
      <vt:lpstr>Times New Roman</vt:lpstr>
      <vt:lpstr>Wingdings</vt:lpstr>
      <vt:lpstr>ヒラギノ角ゴ Pro W3</vt:lpstr>
      <vt:lpstr>3_NokiaTemplate-1</vt:lpstr>
      <vt:lpstr>2_Nokia Master Blue Background</vt:lpstr>
      <vt:lpstr>PowerPoint Presentation</vt:lpstr>
      <vt:lpstr>CONTENT </vt:lpstr>
      <vt:lpstr>CONTENT </vt:lpstr>
      <vt:lpstr>Layering &amp; Load Balancing Guide Principle </vt:lpstr>
      <vt:lpstr>Layering &amp; Load Balancing Guide Principle </vt:lpstr>
      <vt:lpstr>CONTENT </vt:lpstr>
      <vt:lpstr>SPECTRUM &amp; COVERAGE FOR LAYERING APPROACH </vt:lpstr>
      <vt:lpstr>Geo Location for Layering Verification </vt:lpstr>
      <vt:lpstr>UE CAPABILITY ANALYSIS </vt:lpstr>
      <vt:lpstr>SERVICE BEARER BASED APPROACH </vt:lpstr>
      <vt:lpstr>CONTENT </vt:lpstr>
      <vt:lpstr>Layering Parameter Setting </vt:lpstr>
      <vt:lpstr>RADIO NETWORK LAYER </vt:lpstr>
      <vt:lpstr>IDLE MODE STRATEGY</vt:lpstr>
      <vt:lpstr>IDLE MODE LOAD BALANCING</vt:lpstr>
      <vt:lpstr>IDLE MODE LOAD BALANCING</vt:lpstr>
      <vt:lpstr>LAYERING STRATEGY </vt:lpstr>
      <vt:lpstr>CONNECTED MODE STRATEGY</vt:lpstr>
      <vt:lpstr>CONNECTED MODE STRATEGY </vt:lpstr>
      <vt:lpstr>IRAT Handover &amp; Redirection Strategy</vt:lpstr>
      <vt:lpstr>CSFB &amp; REDIRECTION TO 3G</vt:lpstr>
      <vt:lpstr>IRAT PS HO TO 3G</vt:lpstr>
      <vt:lpstr>SRVCC TO 3G (OPTIONAL)</vt:lpstr>
      <vt:lpstr>VoLTE Layering ( OPTIONAL) </vt:lpstr>
      <vt:lpstr>UTRAN – LTE Layering Guideline (U21/U9 – L18/L21/L9)</vt:lpstr>
      <vt:lpstr>Intra LTE Neighboring Strategy</vt:lpstr>
      <vt:lpstr>UTRAN - LTE Neighboring Strategy</vt:lpstr>
      <vt:lpstr>PowerPoint Presentation</vt:lpstr>
      <vt:lpstr>Average User Throughput Analysis</vt:lpstr>
      <vt:lpstr>Layering strategy and load balancing</vt:lpstr>
      <vt:lpstr>Layering strategy and load balancing</vt:lpstr>
      <vt:lpstr>PowerPoint Presentation</vt:lpstr>
    </vt:vector>
  </TitlesOfParts>
  <Company>Nokia</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Honey Charnalia</dc:creator>
  <cp:lastModifiedBy>Anggen, Gustavianus (Nokia - ID/Denpasar)</cp:lastModifiedBy>
  <cp:revision>1142</cp:revision>
  <dcterms:created xsi:type="dcterms:W3CDTF">2012-01-19T12:11:29Z</dcterms:created>
  <dcterms:modified xsi:type="dcterms:W3CDTF">2017-11-24T04:52:30Z</dcterms:modified>
</cp:coreProperties>
</file>