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3" r:id="rId1"/>
    <p:sldMasterId id="2147483708" r:id="rId2"/>
  </p:sldMasterIdLst>
  <p:notesMasterIdLst>
    <p:notesMasterId r:id="rId19"/>
  </p:notesMasterIdLst>
  <p:handoutMasterIdLst>
    <p:handoutMasterId r:id="rId20"/>
  </p:handoutMasterIdLst>
  <p:sldIdLst>
    <p:sldId id="263" r:id="rId3"/>
    <p:sldId id="281" r:id="rId4"/>
    <p:sldId id="275" r:id="rId5"/>
    <p:sldId id="276" r:id="rId6"/>
    <p:sldId id="277" r:id="rId7"/>
    <p:sldId id="290" r:id="rId8"/>
    <p:sldId id="291" r:id="rId9"/>
    <p:sldId id="279" r:id="rId10"/>
    <p:sldId id="288" r:id="rId11"/>
    <p:sldId id="284" r:id="rId12"/>
    <p:sldId id="285" r:id="rId13"/>
    <p:sldId id="286" r:id="rId14"/>
    <p:sldId id="287" r:id="rId15"/>
    <p:sldId id="283" r:id="rId16"/>
    <p:sldId id="273" r:id="rId17"/>
    <p:sldId id="292" r:id="rId18"/>
  </p:sldIdLst>
  <p:sldSz cx="11522075" cy="6480175"/>
  <p:notesSz cx="6743700" cy="99060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AF0033"/>
    <a:srgbClr val="7F10A2"/>
    <a:srgbClr val="FFAF00"/>
    <a:srgbClr val="FFD308"/>
    <a:srgbClr val="34C333"/>
    <a:srgbClr val="A2A6AD"/>
    <a:srgbClr val="89929B"/>
    <a:srgbClr val="00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6169" autoAdjust="0"/>
    <p:restoredTop sz="99296" autoAdjust="0"/>
  </p:normalViewPr>
  <p:slideViewPr>
    <p:cSldViewPr>
      <p:cViewPr>
        <p:scale>
          <a:sx n="80" d="100"/>
          <a:sy n="80" d="100"/>
        </p:scale>
        <p:origin x="-714" y="-222"/>
      </p:cViewPr>
      <p:guideLst>
        <p:guide orient="horz" pos="3719"/>
        <p:guide orient="horz" pos="4014"/>
        <p:guide orient="horz" pos="3629"/>
        <p:guide orient="horz" pos="726"/>
        <p:guide orient="horz" pos="625"/>
        <p:guide orient="horz" pos="136"/>
        <p:guide orient="horz" pos="815"/>
        <p:guide pos="199"/>
        <p:guide pos="7054"/>
        <p:guide pos="5583"/>
        <p:guide pos="300"/>
        <p:guide pos="682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00113" y="4719638"/>
            <a:ext cx="4943475" cy="4481512"/>
          </a:xfrm>
          <a:prstGeom prst="rect">
            <a:avLst/>
          </a:prstGeom>
          <a:noFill/>
          <a:ln w="12700">
            <a:noFill/>
            <a:miter lim="800000"/>
            <a:headEnd/>
            <a:tailEnd/>
          </a:ln>
          <a:effectLst/>
        </p:spPr>
        <p:txBody>
          <a:bodyPr vert="horz" wrap="square" lIns="90420" tIns="44416" rIns="90420" bIns="44416" numCol="1" anchor="t" anchorCtr="0" compatLnSpc="1">
            <a:prstTxWarp prst="textNoShape">
              <a:avLst/>
            </a:prstTxWarp>
          </a:bodyPr>
          <a:lstStyle/>
          <a:p>
            <a:pPr lvl="0"/>
            <a:r>
              <a:rPr lang="en-GB" noProof="0" smtClean="0"/>
              <a:t>Body Text</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67" name="Rectangle 3"/>
          <p:cNvSpPr>
            <a:spLocks noGrp="1" noRot="1" noChangeAspect="1" noChangeArrowheads="1" noTextEdit="1"/>
          </p:cNvSpPr>
          <p:nvPr>
            <p:ph type="sldImg" idx="2"/>
          </p:nvPr>
        </p:nvSpPr>
        <p:spPr bwMode="auto">
          <a:xfrm>
            <a:off x="288925" y="862013"/>
            <a:ext cx="6167438" cy="3470275"/>
          </a:xfrm>
          <a:prstGeom prst="rect">
            <a:avLst/>
          </a:prstGeom>
          <a:noFill/>
          <a:ln w="12700">
            <a:solidFill>
              <a:schemeClr val="tx1"/>
            </a:solidFill>
            <a:miter lim="800000"/>
            <a:headEnd/>
            <a:tailEnd/>
          </a:ln>
        </p:spPr>
      </p:sp>
    </p:spTree>
  </p:cSld>
  <p:clrMap bg1="lt1" tx1="dk1" bg2="lt2" tx2="dk2" accent1="accent1" accent2="accent2" accent3="accent3" accent4="accent4" accent5="accent5" accent6="accent6" hlink="hlink" folHlink="folHlink"/>
  <p:notesStyle>
    <a:lvl1pPr algn="l" defTabSz="762000" rtl="0" eaLnBrk="0" fontAlgn="base" hangingPunct="0">
      <a:lnSpc>
        <a:spcPct val="90000"/>
      </a:lnSpc>
      <a:spcBef>
        <a:spcPct val="40000"/>
      </a:spcBef>
      <a:spcAft>
        <a:spcPct val="0"/>
      </a:spcAft>
      <a:defRPr sz="1000" kern="1200">
        <a:solidFill>
          <a:schemeClr val="tx1"/>
        </a:solidFill>
        <a:latin typeface="Arial" charset="0"/>
        <a:ea typeface="+mn-ea"/>
        <a:cs typeface="+mn-cs"/>
      </a:defRPr>
    </a:lvl1pPr>
    <a:lvl2pPr marL="457200" algn="l" defTabSz="762000" rtl="0" eaLnBrk="0" fontAlgn="base" hangingPunct="0">
      <a:lnSpc>
        <a:spcPct val="90000"/>
      </a:lnSpc>
      <a:spcBef>
        <a:spcPct val="40000"/>
      </a:spcBef>
      <a:spcAft>
        <a:spcPct val="0"/>
      </a:spcAft>
      <a:defRPr sz="1000" kern="1200">
        <a:solidFill>
          <a:schemeClr val="tx1"/>
        </a:solidFill>
        <a:latin typeface="Arial" charset="0"/>
        <a:ea typeface="+mn-ea"/>
        <a:cs typeface="+mn-cs"/>
      </a:defRPr>
    </a:lvl2pPr>
    <a:lvl3pPr marL="914400" algn="l" defTabSz="762000" rtl="0" eaLnBrk="0" fontAlgn="base" hangingPunct="0">
      <a:lnSpc>
        <a:spcPct val="90000"/>
      </a:lnSpc>
      <a:spcBef>
        <a:spcPct val="40000"/>
      </a:spcBef>
      <a:spcAft>
        <a:spcPct val="0"/>
      </a:spcAft>
      <a:defRPr sz="1000" kern="1200">
        <a:solidFill>
          <a:schemeClr val="tx1"/>
        </a:solidFill>
        <a:latin typeface="Arial" charset="0"/>
        <a:ea typeface="+mn-ea"/>
        <a:cs typeface="+mn-cs"/>
      </a:defRPr>
    </a:lvl3pPr>
    <a:lvl4pPr marL="1371600" algn="l" defTabSz="762000" rtl="0" eaLnBrk="0" fontAlgn="base" hangingPunct="0">
      <a:lnSpc>
        <a:spcPct val="90000"/>
      </a:lnSpc>
      <a:spcBef>
        <a:spcPct val="40000"/>
      </a:spcBef>
      <a:spcAft>
        <a:spcPct val="0"/>
      </a:spcAft>
      <a:defRPr sz="1000" kern="1200">
        <a:solidFill>
          <a:schemeClr val="tx1"/>
        </a:solidFill>
        <a:latin typeface="Arial" charset="0"/>
        <a:ea typeface="+mn-ea"/>
        <a:cs typeface="+mn-cs"/>
      </a:defRPr>
    </a:lvl4pPr>
    <a:lvl5pPr marL="1828800" algn="l" defTabSz="762000" rtl="0" eaLnBrk="0" fontAlgn="base" hangingPunct="0">
      <a:lnSpc>
        <a:spcPct val="90000"/>
      </a:lnSpc>
      <a:spcBef>
        <a:spcPct val="40000"/>
      </a:spcBef>
      <a:spcAft>
        <a:spcPct val="0"/>
      </a:spcAft>
      <a:defRPr sz="10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306388" y="6099175"/>
            <a:ext cx="3836987" cy="125413"/>
          </a:xfrm>
          <a:prstGeom prst="rect">
            <a:avLst/>
          </a:prstGeom>
          <a:noFill/>
          <a:ln w="9525" algn="ctr">
            <a:noFill/>
            <a:miter lim="800000"/>
            <a:headEnd/>
            <a:tailEnd/>
          </a:ln>
          <a:effectLst/>
        </p:spPr>
        <p:txBody>
          <a:bodyPr lIns="0" tIns="0" rIns="0" bIns="0"/>
          <a:lstStyle/>
          <a:p>
            <a:pPr>
              <a:defRPr/>
            </a:pPr>
            <a:endParaRPr lang="en-US" sz="800" noProof="0">
              <a:cs typeface="+mn-cs"/>
            </a:endParaRPr>
          </a:p>
        </p:txBody>
      </p:sp>
      <p:grpSp>
        <p:nvGrpSpPr>
          <p:cNvPr id="2" name="Group 8"/>
          <p:cNvGrpSpPr>
            <a:grpSpLocks/>
          </p:cNvGrpSpPr>
          <p:nvPr/>
        </p:nvGrpSpPr>
        <p:grpSpPr bwMode="auto">
          <a:xfrm>
            <a:off x="-271463" y="-204788"/>
            <a:ext cx="12063413" cy="6889751"/>
            <a:chOff x="-136" y="-136"/>
            <a:chExt cx="6031" cy="4592"/>
          </a:xfrm>
        </p:grpSpPr>
        <p:sp>
          <p:nvSpPr>
            <p:cNvPr id="6" name="Line 9"/>
            <p:cNvSpPr>
              <a:spLocks noChangeShapeType="1"/>
            </p:cNvSpPr>
            <p:nvPr userDrawn="1"/>
          </p:nvSpPr>
          <p:spPr bwMode="auto">
            <a:xfrm>
              <a:off x="158" y="4343"/>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 name="Line 10"/>
            <p:cNvSpPr>
              <a:spLocks noChangeShapeType="1"/>
            </p:cNvSpPr>
            <p:nvPr userDrawn="1"/>
          </p:nvSpPr>
          <p:spPr bwMode="auto">
            <a:xfrm rot="5400000">
              <a:off x="-80" y="2990"/>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8" name="Line 11"/>
            <p:cNvSpPr>
              <a:spLocks noChangeShapeType="1"/>
            </p:cNvSpPr>
            <p:nvPr userDrawn="1"/>
          </p:nvSpPr>
          <p:spPr bwMode="auto">
            <a:xfrm rot="5400000">
              <a:off x="-80" y="2048"/>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9" name="Line 12"/>
            <p:cNvSpPr>
              <a:spLocks noChangeShapeType="1"/>
            </p:cNvSpPr>
            <p:nvPr userDrawn="1"/>
          </p:nvSpPr>
          <p:spPr bwMode="auto">
            <a:xfrm rot="5400000">
              <a:off x="-80" y="4190"/>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0" name="Line 13"/>
            <p:cNvSpPr>
              <a:spLocks noChangeShapeType="1"/>
            </p:cNvSpPr>
            <p:nvPr userDrawn="1"/>
          </p:nvSpPr>
          <p:spPr bwMode="auto">
            <a:xfrm rot="5400000">
              <a:off x="-80" y="3874"/>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1" name="Line 14"/>
            <p:cNvSpPr>
              <a:spLocks noChangeShapeType="1"/>
            </p:cNvSpPr>
            <p:nvPr userDrawn="1"/>
          </p:nvSpPr>
          <p:spPr bwMode="auto">
            <a:xfrm rot="5400000">
              <a:off x="-80" y="2104"/>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2" name="Line 15"/>
            <p:cNvSpPr>
              <a:spLocks noChangeShapeType="1"/>
            </p:cNvSpPr>
            <p:nvPr userDrawn="1"/>
          </p:nvSpPr>
          <p:spPr bwMode="auto">
            <a:xfrm rot="5400000">
              <a:off x="-80" y="1287"/>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3" name="Line 16"/>
            <p:cNvSpPr>
              <a:spLocks noChangeShapeType="1"/>
            </p:cNvSpPr>
            <p:nvPr userDrawn="1"/>
          </p:nvSpPr>
          <p:spPr bwMode="auto">
            <a:xfrm>
              <a:off x="160" y="-136"/>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4" name="Line 17"/>
            <p:cNvSpPr>
              <a:spLocks noChangeShapeType="1"/>
            </p:cNvSpPr>
            <p:nvPr userDrawn="1"/>
          </p:nvSpPr>
          <p:spPr bwMode="auto">
            <a:xfrm>
              <a:off x="5602" y="4343"/>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5" name="Line 18"/>
            <p:cNvSpPr>
              <a:spLocks noChangeShapeType="1"/>
            </p:cNvSpPr>
            <p:nvPr userDrawn="1"/>
          </p:nvSpPr>
          <p:spPr bwMode="auto">
            <a:xfrm>
              <a:off x="5602" y="-136"/>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6" name="Line 19"/>
            <p:cNvSpPr>
              <a:spLocks noChangeShapeType="1"/>
            </p:cNvSpPr>
            <p:nvPr userDrawn="1"/>
          </p:nvSpPr>
          <p:spPr bwMode="auto">
            <a:xfrm rot="5400000">
              <a:off x="5839" y="2990"/>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7" name="Line 20"/>
            <p:cNvSpPr>
              <a:spLocks noChangeShapeType="1"/>
            </p:cNvSpPr>
            <p:nvPr userDrawn="1"/>
          </p:nvSpPr>
          <p:spPr bwMode="auto">
            <a:xfrm rot="5400000">
              <a:off x="5839" y="2048"/>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8" name="Line 21"/>
            <p:cNvSpPr>
              <a:spLocks noChangeShapeType="1"/>
            </p:cNvSpPr>
            <p:nvPr userDrawn="1"/>
          </p:nvSpPr>
          <p:spPr bwMode="auto">
            <a:xfrm rot="5400000">
              <a:off x="5839" y="4190"/>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9" name="Line 22"/>
            <p:cNvSpPr>
              <a:spLocks noChangeShapeType="1"/>
            </p:cNvSpPr>
            <p:nvPr userDrawn="1"/>
          </p:nvSpPr>
          <p:spPr bwMode="auto">
            <a:xfrm rot="5400000">
              <a:off x="5839" y="3874"/>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20" name="Line 23"/>
            <p:cNvSpPr>
              <a:spLocks noChangeShapeType="1"/>
            </p:cNvSpPr>
            <p:nvPr userDrawn="1"/>
          </p:nvSpPr>
          <p:spPr bwMode="auto">
            <a:xfrm rot="5400000">
              <a:off x="5839" y="2104"/>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21" name="Line 24"/>
            <p:cNvSpPr>
              <a:spLocks noChangeShapeType="1"/>
            </p:cNvSpPr>
            <p:nvPr userDrawn="1"/>
          </p:nvSpPr>
          <p:spPr bwMode="auto">
            <a:xfrm rot="5400000">
              <a:off x="5839" y="1287"/>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22" name="Line 25"/>
            <p:cNvSpPr>
              <a:spLocks noChangeShapeType="1"/>
            </p:cNvSpPr>
            <p:nvPr userDrawn="1"/>
          </p:nvSpPr>
          <p:spPr bwMode="auto">
            <a:xfrm>
              <a:off x="5602" y="4343"/>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grpSp>
      <p:sp>
        <p:nvSpPr>
          <p:cNvPr id="23" name="Rectangle 43"/>
          <p:cNvSpPr>
            <a:spLocks noChangeArrowheads="1"/>
          </p:cNvSpPr>
          <p:nvPr userDrawn="1"/>
        </p:nvSpPr>
        <p:spPr bwMode="auto">
          <a:xfrm>
            <a:off x="320675" y="6224588"/>
            <a:ext cx="2687638" cy="122237"/>
          </a:xfrm>
          <a:prstGeom prst="rect">
            <a:avLst/>
          </a:prstGeom>
          <a:noFill/>
          <a:ln w="9525">
            <a:noFill/>
            <a:miter lim="800000"/>
            <a:headEnd/>
            <a:tailEnd/>
          </a:ln>
          <a:effectLst/>
        </p:spPr>
        <p:txBody>
          <a:bodyPr lIns="0" tIns="0" rIns="0" bIns="0">
            <a:spAutoFit/>
          </a:bodyPr>
          <a:lstStyle/>
          <a:p>
            <a:pPr eaLnBrk="0" hangingPunct="0">
              <a:tabLst>
                <a:tab pos="450850" algn="l"/>
              </a:tabLst>
              <a:defRPr/>
            </a:pPr>
            <a:fld id="{A1F45E63-5057-4D4D-8C6B-7CD32A5A3555}" type="slidenum">
              <a:rPr lang="en-US" sz="800" noProof="0">
                <a:cs typeface="+mn-cs"/>
              </a:rPr>
              <a:pPr eaLnBrk="0" hangingPunct="0">
                <a:tabLst>
                  <a:tab pos="450850" algn="l"/>
                </a:tabLst>
                <a:defRPr/>
              </a:pPr>
              <a:t>‹#›</a:t>
            </a:fld>
            <a:r>
              <a:rPr lang="en-US" sz="800" noProof="0">
                <a:cs typeface="+mn-cs"/>
              </a:rPr>
              <a:t>	© Nokia Siemens Networks 2011</a:t>
            </a:r>
          </a:p>
        </p:txBody>
      </p:sp>
      <p:pic>
        <p:nvPicPr>
          <p:cNvPr id="38" name="Picture 97" descr="NSN_reg_rgb_040"/>
          <p:cNvPicPr>
            <a:picLocks noChangeAspect="1" noChangeArrowheads="1"/>
          </p:cNvPicPr>
          <p:nvPr userDrawn="1"/>
        </p:nvPicPr>
        <p:blipFill>
          <a:blip r:embed="rId3" cstate="print"/>
          <a:srcRect l="1569" t="2911" b="2724"/>
          <a:stretch>
            <a:fillRect/>
          </a:stretch>
        </p:blipFill>
        <p:spPr bwMode="auto">
          <a:xfrm>
            <a:off x="9574213" y="5545138"/>
            <a:ext cx="1809750" cy="935037"/>
          </a:xfrm>
          <a:prstGeom prst="rect">
            <a:avLst/>
          </a:prstGeom>
          <a:noFill/>
          <a:ln w="9525">
            <a:noFill/>
            <a:miter lim="800000"/>
            <a:headEnd/>
            <a:tailEnd/>
          </a:ln>
        </p:spPr>
      </p:pic>
      <p:sp>
        <p:nvSpPr>
          <p:cNvPr id="39" name="Text Box 9"/>
          <p:cNvSpPr txBox="1">
            <a:spLocks noChangeArrowheads="1"/>
          </p:cNvSpPr>
          <p:nvPr userDrawn="1"/>
        </p:nvSpPr>
        <p:spPr bwMode="auto">
          <a:xfrm>
            <a:off x="0" y="-266700"/>
            <a:ext cx="9144000" cy="233362"/>
          </a:xfrm>
          <a:prstGeom prst="rect">
            <a:avLst/>
          </a:prstGeom>
          <a:noFill/>
          <a:ln w="19050" algn="ctr">
            <a:noFill/>
            <a:miter lim="800000"/>
            <a:headEnd/>
            <a:tailEnd/>
          </a:ln>
          <a:effectLst/>
        </p:spPr>
        <p:txBody>
          <a:bodyPr lIns="90000" tIns="46800" rIns="90000" bIns="46800">
            <a:spAutoFit/>
          </a:bodyPr>
          <a:lstStyle/>
          <a:p>
            <a:pPr algn="ctr" defTabSz="762000" eaLnBrk="0" fontAlgn="auto" hangingPunct="0">
              <a:lnSpc>
                <a:spcPct val="90000"/>
              </a:lnSpc>
              <a:spcBef>
                <a:spcPct val="50000"/>
              </a:spcBef>
              <a:spcAft>
                <a:spcPts val="0"/>
              </a:spcAft>
              <a:buClr>
                <a:srgbClr val="FFD308"/>
              </a:buClr>
              <a:defRPr/>
            </a:pPr>
            <a:r>
              <a:rPr lang="en-US" sz="1000" kern="0" noProof="0">
                <a:solidFill>
                  <a:schemeClr val="bg1"/>
                </a:solidFill>
                <a:cs typeface="+mn-cs"/>
              </a:rPr>
              <a:t>To change the document information in the footer, press [Alt + F8] and use the „Nokia_Siemens_Networks_–_Change_Document_Information“ macro.</a:t>
            </a:r>
          </a:p>
        </p:txBody>
      </p:sp>
      <p:sp>
        <p:nvSpPr>
          <p:cNvPr id="749571" name="Rectangle 3"/>
          <p:cNvSpPr>
            <a:spLocks noGrp="1" noChangeArrowheads="1"/>
          </p:cNvSpPr>
          <p:nvPr>
            <p:ph type="ctrTitle" sz="quarter" hasCustomPrompt="1"/>
          </p:nvPr>
        </p:nvSpPr>
        <p:spPr>
          <a:xfrm>
            <a:off x="320675" y="2016125"/>
            <a:ext cx="10879138" cy="1155700"/>
          </a:xfrm>
        </p:spPr>
        <p:txBody>
          <a:bodyPr anchor="b"/>
          <a:lstStyle>
            <a:lvl1pPr>
              <a:defRPr sz="3600" b="1"/>
            </a:lvl1pPr>
          </a:lstStyle>
          <a:p>
            <a:r>
              <a:rPr lang="en-US" noProof="0" smtClean="0"/>
              <a:t>Click to edit Master title style</a:t>
            </a:r>
            <a:endParaRPr lang="en-US" noProof="0"/>
          </a:p>
        </p:txBody>
      </p:sp>
      <p:sp>
        <p:nvSpPr>
          <p:cNvPr id="749572" name="Rectangle 4"/>
          <p:cNvSpPr>
            <a:spLocks noGrp="1" noChangeArrowheads="1"/>
          </p:cNvSpPr>
          <p:nvPr>
            <p:ph type="subTitle" sz="quarter" idx="1" hasCustomPrompt="1"/>
          </p:nvPr>
        </p:nvSpPr>
        <p:spPr>
          <a:xfrm>
            <a:off x="320675" y="3240088"/>
            <a:ext cx="10879138" cy="1327150"/>
          </a:xfrm>
        </p:spPr>
        <p:txBody>
          <a:bodyPr/>
          <a:lstStyle>
            <a:lvl1pPr>
              <a:defRPr sz="2400" b="1"/>
            </a:lvl1pPr>
          </a:lstStyle>
          <a:p>
            <a:r>
              <a:rPr lang="en-US" noProof="0" smtClean="0"/>
              <a:t>Click to edit Master subtitle style</a:t>
            </a:r>
            <a:endParaRPr lang="en-US" noProof="0"/>
          </a:p>
        </p:txBody>
      </p:sp>
      <p:grpSp>
        <p:nvGrpSpPr>
          <p:cNvPr id="3" name="Group 55"/>
          <p:cNvGrpSpPr>
            <a:grpSpLocks/>
          </p:cNvGrpSpPr>
          <p:nvPr userDrawn="1"/>
        </p:nvGrpSpPr>
        <p:grpSpPr bwMode="auto">
          <a:xfrm>
            <a:off x="815975" y="6515100"/>
            <a:ext cx="6850063" cy="169863"/>
            <a:chOff x="408" y="4343"/>
            <a:chExt cx="3424" cy="113"/>
          </a:xfrm>
        </p:grpSpPr>
        <p:grpSp>
          <p:nvGrpSpPr>
            <p:cNvPr id="5" name="Group 56"/>
            <p:cNvGrpSpPr>
              <a:grpSpLocks/>
            </p:cNvGrpSpPr>
            <p:nvPr userDrawn="1"/>
          </p:nvGrpSpPr>
          <p:grpSpPr bwMode="auto">
            <a:xfrm>
              <a:off x="929" y="4343"/>
              <a:ext cx="2903" cy="113"/>
              <a:chOff x="929" y="4343"/>
              <a:chExt cx="2903" cy="113"/>
            </a:xfrm>
          </p:grpSpPr>
          <p:sp>
            <p:nvSpPr>
              <p:cNvPr id="46" name="AutoShape 57"/>
              <p:cNvSpPr>
                <a:spLocks noChangeArrowheads="1"/>
              </p:cNvSpPr>
              <p:nvPr/>
            </p:nvSpPr>
            <p:spPr bwMode="auto">
              <a:xfrm>
                <a:off x="929" y="4343"/>
                <a:ext cx="181" cy="113"/>
              </a:xfrm>
              <a:prstGeom prst="roundRect">
                <a:avLst>
                  <a:gd name="adj" fmla="val 16667"/>
                </a:avLst>
              </a:prstGeom>
              <a:solidFill>
                <a:schemeClr val="accent1"/>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255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204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a:t>
                </a:r>
                <a:r>
                  <a:rPr lang="en-US" sz="600" b="1" noProof="0" smtClean="0">
                    <a:solidFill>
                      <a:srgbClr val="FFFFFF"/>
                    </a:solidFill>
                    <a:cs typeface="+mn-cs"/>
                  </a:rPr>
                  <a:t>0</a:t>
                </a:r>
                <a:endParaRPr lang="en-US" sz="600" b="1" noProof="0">
                  <a:solidFill>
                    <a:srgbClr val="FFFFFF"/>
                  </a:solidFill>
                  <a:cs typeface="+mn-cs"/>
                </a:endParaRPr>
              </a:p>
            </p:txBody>
          </p:sp>
          <p:sp>
            <p:nvSpPr>
              <p:cNvPr id="47" name="AutoShape 58"/>
              <p:cNvSpPr>
                <a:spLocks noChangeArrowheads="1"/>
              </p:cNvSpPr>
              <p:nvPr/>
            </p:nvSpPr>
            <p:spPr bwMode="auto">
              <a:xfrm>
                <a:off x="1156" y="4343"/>
                <a:ext cx="181" cy="113"/>
              </a:xfrm>
              <a:prstGeom prst="roundRect">
                <a:avLst>
                  <a:gd name="adj" fmla="val 16667"/>
                </a:avLst>
              </a:prstGeom>
              <a:solidFill>
                <a:schemeClr val="accent2"/>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255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130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0</a:t>
                </a:r>
              </a:p>
            </p:txBody>
          </p:sp>
          <p:sp>
            <p:nvSpPr>
              <p:cNvPr id="48" name="AutoShape 59"/>
              <p:cNvSpPr>
                <a:spLocks noChangeArrowheads="1"/>
              </p:cNvSpPr>
              <p:nvPr/>
            </p:nvSpPr>
            <p:spPr bwMode="auto">
              <a:xfrm>
                <a:off x="1383" y="4343"/>
                <a:ext cx="181" cy="113"/>
              </a:xfrm>
              <a:prstGeom prst="roundRect">
                <a:avLst>
                  <a:gd name="adj" fmla="val 16667"/>
                </a:avLst>
              </a:prstGeom>
              <a:solidFill>
                <a:schemeClr val="accent4"/>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a:t>
                </a:r>
                <a:r>
                  <a:rPr lang="en-US" sz="600" b="1" noProof="0" smtClean="0">
                    <a:solidFill>
                      <a:srgbClr val="FFFFFF"/>
                    </a:solidFill>
                    <a:cs typeface="+mn-cs"/>
                  </a:rPr>
                  <a:t>110</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6</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a:t>
                </a:r>
                <a:r>
                  <a:rPr lang="en-US" sz="600" b="1" noProof="0" smtClean="0">
                    <a:solidFill>
                      <a:srgbClr val="FFFFFF"/>
                    </a:solidFill>
                    <a:cs typeface="+mn-cs"/>
                  </a:rPr>
                  <a:t>115</a:t>
                </a:r>
                <a:endParaRPr lang="en-US" sz="600" b="1" noProof="0">
                  <a:solidFill>
                    <a:srgbClr val="FFFFFF"/>
                  </a:solidFill>
                  <a:cs typeface="+mn-cs"/>
                </a:endParaRPr>
              </a:p>
            </p:txBody>
          </p:sp>
          <p:sp>
            <p:nvSpPr>
              <p:cNvPr id="49" name="AutoShape 60"/>
              <p:cNvSpPr>
                <a:spLocks noChangeArrowheads="1"/>
              </p:cNvSpPr>
              <p:nvPr/>
            </p:nvSpPr>
            <p:spPr bwMode="auto">
              <a:xfrm>
                <a:off x="2970" y="4343"/>
                <a:ext cx="181" cy="113"/>
              </a:xfrm>
              <a:prstGeom prst="roundRect">
                <a:avLst>
                  <a:gd name="adj" fmla="val 16667"/>
                </a:avLst>
              </a:prstGeom>
              <a:solidFill>
                <a:srgbClr val="A2A6AD"/>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163 </a:t>
                </a:r>
                <a:br>
                  <a:rPr lang="en-US" sz="600" b="1" noProof="0">
                    <a:solidFill>
                      <a:srgbClr val="FFFFFF"/>
                    </a:solidFill>
                    <a:cs typeface="+mn-cs"/>
                  </a:rPr>
                </a:br>
                <a:r>
                  <a:rPr lang="en-US" sz="600" b="1" noProof="0">
                    <a:solidFill>
                      <a:srgbClr val="FFFFFF"/>
                    </a:solidFill>
                    <a:cs typeface="+mn-cs"/>
                  </a:rPr>
                  <a:t>G 166 </a:t>
                </a:r>
                <a:br>
                  <a:rPr lang="en-US" sz="600" b="1" noProof="0">
                    <a:solidFill>
                      <a:srgbClr val="FFFFFF"/>
                    </a:solidFill>
                    <a:cs typeface="+mn-cs"/>
                  </a:rPr>
                </a:br>
                <a:r>
                  <a:rPr lang="en-US" sz="600" b="1" noProof="0">
                    <a:solidFill>
                      <a:srgbClr val="FFFFFF"/>
                    </a:solidFill>
                    <a:cs typeface="+mn-cs"/>
                  </a:rPr>
                  <a:t>B 173</a:t>
                </a:r>
              </a:p>
            </p:txBody>
          </p:sp>
          <p:sp>
            <p:nvSpPr>
              <p:cNvPr id="50" name="AutoShape 61"/>
              <p:cNvSpPr>
                <a:spLocks noChangeArrowheads="1"/>
              </p:cNvSpPr>
              <p:nvPr/>
            </p:nvSpPr>
            <p:spPr bwMode="auto">
              <a:xfrm>
                <a:off x="2743" y="4343"/>
                <a:ext cx="181" cy="113"/>
              </a:xfrm>
              <a:prstGeom prst="roundRect">
                <a:avLst>
                  <a:gd name="adj" fmla="val 16667"/>
                </a:avLst>
              </a:prstGeom>
              <a:solidFill>
                <a:srgbClr val="68717A"/>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104</a:t>
                </a:r>
                <a:br>
                  <a:rPr lang="en-US" sz="600" b="1" noProof="0">
                    <a:solidFill>
                      <a:srgbClr val="FFFFFF"/>
                    </a:solidFill>
                    <a:cs typeface="+mn-cs"/>
                  </a:rPr>
                </a:br>
                <a:r>
                  <a:rPr lang="en-US" sz="600" b="1" noProof="0">
                    <a:solidFill>
                      <a:srgbClr val="FFFFFF"/>
                    </a:solidFill>
                    <a:cs typeface="+mn-cs"/>
                  </a:rPr>
                  <a:t>G 113 </a:t>
                </a:r>
                <a:br>
                  <a:rPr lang="en-US" sz="600" b="1" noProof="0">
                    <a:solidFill>
                      <a:srgbClr val="FFFFFF"/>
                    </a:solidFill>
                    <a:cs typeface="+mn-cs"/>
                  </a:rPr>
                </a:br>
                <a:r>
                  <a:rPr lang="en-US" sz="600" b="1" noProof="0">
                    <a:solidFill>
                      <a:srgbClr val="FFFFFF"/>
                    </a:solidFill>
                    <a:cs typeface="+mn-cs"/>
                  </a:rPr>
                  <a:t>B 122</a:t>
                </a:r>
              </a:p>
            </p:txBody>
          </p:sp>
          <p:sp>
            <p:nvSpPr>
              <p:cNvPr id="51" name="AutoShape 62"/>
              <p:cNvSpPr>
                <a:spLocks noChangeArrowheads="1"/>
              </p:cNvSpPr>
              <p:nvPr/>
            </p:nvSpPr>
            <p:spPr bwMode="auto">
              <a:xfrm>
                <a:off x="3197" y="4343"/>
                <a:ext cx="181" cy="113"/>
              </a:xfrm>
              <a:prstGeom prst="roundRect">
                <a:avLst>
                  <a:gd name="adj" fmla="val 16667"/>
                </a:avLst>
              </a:prstGeom>
              <a:solidFill>
                <a:srgbClr val="EAEAEA"/>
              </a:solidFill>
              <a:ln w="9525" algn="ctr">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234 </a:t>
                </a:r>
                <a:br>
                  <a:rPr lang="en-US" sz="600" b="1" noProof="0">
                    <a:solidFill>
                      <a:srgbClr val="FFFFFF"/>
                    </a:solidFill>
                    <a:cs typeface="+mn-cs"/>
                  </a:rPr>
                </a:br>
                <a:r>
                  <a:rPr lang="en-US" sz="600" b="1" noProof="0">
                    <a:solidFill>
                      <a:srgbClr val="FFFFFF"/>
                    </a:solidFill>
                    <a:cs typeface="+mn-cs"/>
                  </a:rPr>
                  <a:t>G 234 </a:t>
                </a:r>
                <a:br>
                  <a:rPr lang="en-US" sz="600" b="1" noProof="0">
                    <a:solidFill>
                      <a:srgbClr val="FFFFFF"/>
                    </a:solidFill>
                    <a:cs typeface="+mn-cs"/>
                  </a:rPr>
                </a:br>
                <a:r>
                  <a:rPr lang="en-US" sz="600" b="1" noProof="0">
                    <a:solidFill>
                      <a:srgbClr val="FFFFFF"/>
                    </a:solidFill>
                    <a:cs typeface="+mn-cs"/>
                  </a:rPr>
                  <a:t>B 234</a:t>
                </a:r>
              </a:p>
            </p:txBody>
          </p:sp>
          <p:sp>
            <p:nvSpPr>
              <p:cNvPr id="52" name="AutoShape 63"/>
              <p:cNvSpPr>
                <a:spLocks noChangeArrowheads="1"/>
              </p:cNvSpPr>
              <p:nvPr/>
            </p:nvSpPr>
            <p:spPr bwMode="auto">
              <a:xfrm>
                <a:off x="3424" y="4343"/>
                <a:ext cx="181" cy="113"/>
              </a:xfrm>
              <a:prstGeom prst="roundRect">
                <a:avLst>
                  <a:gd name="adj" fmla="val 16667"/>
                </a:avLst>
              </a:prstGeom>
              <a:solidFill>
                <a:schemeClr val="accent6"/>
              </a:solidFill>
              <a:ln w="9525" algn="ctr">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a:t>
                </a:r>
                <a:r>
                  <a:rPr lang="en-US" sz="600" b="1" noProof="0" smtClean="0">
                    <a:solidFill>
                      <a:srgbClr val="FFFFFF"/>
                    </a:solidFill>
                    <a:cs typeface="+mn-cs"/>
                  </a:rPr>
                  <a:t>170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15</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a:t>
                </a:r>
                <a:r>
                  <a:rPr lang="en-US" sz="600" b="1" noProof="0" smtClean="0">
                    <a:solidFill>
                      <a:srgbClr val="FFFFFF"/>
                    </a:solidFill>
                    <a:cs typeface="+mn-cs"/>
                  </a:rPr>
                  <a:t>30</a:t>
                </a:r>
                <a:endParaRPr lang="en-US" sz="600" b="1" noProof="0">
                  <a:solidFill>
                    <a:srgbClr val="FFFFFF"/>
                  </a:solidFill>
                  <a:cs typeface="+mn-cs"/>
                </a:endParaRPr>
              </a:p>
            </p:txBody>
          </p:sp>
          <p:sp>
            <p:nvSpPr>
              <p:cNvPr id="53" name="AutoShape 64"/>
              <p:cNvSpPr>
                <a:spLocks noChangeArrowheads="1"/>
              </p:cNvSpPr>
              <p:nvPr/>
            </p:nvSpPr>
            <p:spPr bwMode="auto">
              <a:xfrm>
                <a:off x="2516" y="4343"/>
                <a:ext cx="181" cy="113"/>
              </a:xfrm>
              <a:prstGeom prst="roundRect">
                <a:avLst>
                  <a:gd name="adj" fmla="val 16667"/>
                </a:avLst>
              </a:prstGeom>
              <a:solidFill>
                <a:srgbClr val="000000"/>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0 </a:t>
                </a:r>
                <a:br>
                  <a:rPr lang="en-US" sz="600" b="1" noProof="0">
                    <a:solidFill>
                      <a:srgbClr val="FFFFFF"/>
                    </a:solidFill>
                    <a:cs typeface="+mn-cs"/>
                  </a:rPr>
                </a:br>
                <a:r>
                  <a:rPr lang="en-US" sz="600" b="1" noProof="0">
                    <a:solidFill>
                      <a:srgbClr val="FFFFFF"/>
                    </a:solidFill>
                    <a:cs typeface="+mn-cs"/>
                  </a:rPr>
                  <a:t>G 0 </a:t>
                </a:r>
                <a:br>
                  <a:rPr lang="en-US" sz="600" b="1" noProof="0">
                    <a:solidFill>
                      <a:srgbClr val="FFFFFF"/>
                    </a:solidFill>
                    <a:cs typeface="+mn-cs"/>
                  </a:rPr>
                </a:br>
                <a:r>
                  <a:rPr lang="en-US" sz="600" b="1" noProof="0">
                    <a:solidFill>
                      <a:srgbClr val="FFFFFF"/>
                    </a:solidFill>
                    <a:cs typeface="+mn-cs"/>
                  </a:rPr>
                  <a:t>B 0</a:t>
                </a:r>
              </a:p>
            </p:txBody>
          </p:sp>
          <p:sp>
            <p:nvSpPr>
              <p:cNvPr id="54" name="AutoShape 65"/>
              <p:cNvSpPr>
                <a:spLocks noChangeArrowheads="1"/>
              </p:cNvSpPr>
              <p:nvPr/>
            </p:nvSpPr>
            <p:spPr bwMode="auto">
              <a:xfrm>
                <a:off x="2290" y="4343"/>
                <a:ext cx="181" cy="113"/>
              </a:xfrm>
              <a:prstGeom prst="roundRect">
                <a:avLst>
                  <a:gd name="adj" fmla="val 16667"/>
                </a:avLst>
              </a:prstGeom>
              <a:solidFill>
                <a:srgbClr val="FFFFFF"/>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255 </a:t>
                </a:r>
                <a:br>
                  <a:rPr lang="en-US" sz="600" b="1" noProof="0">
                    <a:solidFill>
                      <a:srgbClr val="FFFFFF"/>
                    </a:solidFill>
                    <a:cs typeface="+mn-cs"/>
                  </a:rPr>
                </a:br>
                <a:r>
                  <a:rPr lang="en-US" sz="600" b="1" noProof="0">
                    <a:solidFill>
                      <a:srgbClr val="FFFFFF"/>
                    </a:solidFill>
                    <a:cs typeface="+mn-cs"/>
                  </a:rPr>
                  <a:t>G 255 </a:t>
                </a:r>
                <a:br>
                  <a:rPr lang="en-US" sz="600" b="1" noProof="0">
                    <a:solidFill>
                      <a:srgbClr val="FFFFFF"/>
                    </a:solidFill>
                    <a:cs typeface="+mn-cs"/>
                  </a:rPr>
                </a:br>
                <a:r>
                  <a:rPr lang="en-US" sz="600" b="1" noProof="0">
                    <a:solidFill>
                      <a:srgbClr val="FFFFFF"/>
                    </a:solidFill>
                    <a:cs typeface="+mn-cs"/>
                  </a:rPr>
                  <a:t>B 255</a:t>
                </a:r>
              </a:p>
            </p:txBody>
          </p:sp>
          <p:sp>
            <p:nvSpPr>
              <p:cNvPr id="55" name="Rectangle 66"/>
              <p:cNvSpPr>
                <a:spLocks noChangeArrowheads="1"/>
              </p:cNvSpPr>
              <p:nvPr/>
            </p:nvSpPr>
            <p:spPr bwMode="auto">
              <a:xfrm>
                <a:off x="1761" y="4343"/>
                <a:ext cx="499" cy="113"/>
              </a:xfrm>
              <a:prstGeom prst="rect">
                <a:avLst/>
              </a:prstGeom>
              <a:noFill/>
              <a:ln w="9525">
                <a:noFill/>
                <a:miter lim="800000"/>
                <a:headEnd/>
                <a:tailEnd/>
              </a:ln>
              <a:effectLst/>
            </p:spPr>
            <p:txBody>
              <a:bodyPr wrap="none" lIns="18000" tIns="0" rIns="36000" bIns="0" anchor="ctr"/>
              <a:lstStyle/>
              <a:p>
                <a:pPr algn="r" defTabSz="762000" eaLnBrk="0" hangingPunct="0">
                  <a:spcBef>
                    <a:spcPct val="15000"/>
                  </a:spcBef>
                  <a:spcAft>
                    <a:spcPct val="15000"/>
                  </a:spcAft>
                  <a:buClr>
                    <a:schemeClr val="accent1"/>
                  </a:buClr>
                  <a:defRPr/>
                </a:pPr>
                <a:r>
                  <a:rPr lang="en-US" sz="600" b="1" noProof="0">
                    <a:solidFill>
                      <a:srgbClr val="FFFFFF"/>
                    </a:solidFill>
                    <a:cs typeface="+mn-cs"/>
                  </a:rPr>
                  <a:t>Supporting colors:</a:t>
                </a:r>
              </a:p>
            </p:txBody>
          </p:sp>
          <p:sp>
            <p:nvSpPr>
              <p:cNvPr id="56" name="AutoShape 67"/>
              <p:cNvSpPr>
                <a:spLocks noChangeArrowheads="1"/>
              </p:cNvSpPr>
              <p:nvPr userDrawn="1"/>
            </p:nvSpPr>
            <p:spPr bwMode="auto">
              <a:xfrm>
                <a:off x="3651" y="4343"/>
                <a:ext cx="181" cy="113"/>
              </a:xfrm>
              <a:prstGeom prst="roundRect">
                <a:avLst>
                  <a:gd name="adj" fmla="val 16667"/>
                </a:avLst>
              </a:prstGeom>
              <a:solidFill>
                <a:schemeClr val="accent5"/>
              </a:solidFill>
              <a:ln w="9525" algn="ctr">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a:t>
                </a:r>
                <a:r>
                  <a:rPr lang="en-US" sz="600" b="1" noProof="0" smtClean="0">
                    <a:solidFill>
                      <a:srgbClr val="FFFFFF"/>
                    </a:solidFill>
                    <a:cs typeface="+mn-cs"/>
                  </a:rPr>
                  <a:t>60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170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a:t>
                </a:r>
                <a:r>
                  <a:rPr lang="en-US" sz="600" b="1" noProof="0" smtClean="0">
                    <a:solidFill>
                      <a:srgbClr val="FFFFFF"/>
                    </a:solidFill>
                    <a:cs typeface="+mn-cs"/>
                  </a:rPr>
                  <a:t>0</a:t>
                </a:r>
                <a:endParaRPr lang="en-US" sz="600" b="1" noProof="0">
                  <a:solidFill>
                    <a:srgbClr val="FFFFFF"/>
                  </a:solidFill>
                  <a:cs typeface="+mn-cs"/>
                </a:endParaRPr>
              </a:p>
            </p:txBody>
          </p:sp>
        </p:grpSp>
        <p:sp>
          <p:nvSpPr>
            <p:cNvPr id="45" name="Rectangle 68"/>
            <p:cNvSpPr>
              <a:spLocks noChangeArrowheads="1"/>
            </p:cNvSpPr>
            <p:nvPr userDrawn="1"/>
          </p:nvSpPr>
          <p:spPr bwMode="auto">
            <a:xfrm>
              <a:off x="408" y="4343"/>
              <a:ext cx="499" cy="113"/>
            </a:xfrm>
            <a:prstGeom prst="rect">
              <a:avLst/>
            </a:prstGeom>
            <a:noFill/>
            <a:ln w="9525">
              <a:noFill/>
              <a:miter lim="800000"/>
              <a:headEnd/>
              <a:tailEnd/>
            </a:ln>
            <a:effectLst/>
          </p:spPr>
          <p:txBody>
            <a:bodyPr wrap="none" lIns="18000" tIns="0" rIns="36000" bIns="0" anchor="ctr"/>
            <a:lstStyle/>
            <a:p>
              <a:pPr algn="r" defTabSz="762000" eaLnBrk="0" hangingPunct="0">
                <a:spcBef>
                  <a:spcPct val="15000"/>
                </a:spcBef>
                <a:spcAft>
                  <a:spcPct val="15000"/>
                </a:spcAft>
                <a:buClr>
                  <a:schemeClr val="accent1"/>
                </a:buClr>
                <a:defRPr/>
              </a:pPr>
              <a:r>
                <a:rPr lang="en-US" sz="600" b="1" noProof="0">
                  <a:solidFill>
                    <a:srgbClr val="FFFFFF"/>
                  </a:solidFill>
                  <a:cs typeface="+mn-cs"/>
                </a:rPr>
                <a:t>Primary colors:</a:t>
              </a:r>
            </a:p>
          </p:txBody>
        </p:sp>
      </p:gr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US" noProof="0" smtClean="0"/>
              <a:t>Click to edit Master title style</a:t>
            </a:r>
            <a:endParaRPr lang="en-US" noProof="0"/>
          </a:p>
        </p:txBody>
      </p:sp>
      <p:sp>
        <p:nvSpPr>
          <p:cNvPr id="3" name="Inhaltsplatzhalter 2"/>
          <p:cNvSpPr>
            <a:spLocks noGrp="1"/>
          </p:cNvSpPr>
          <p:nvPr>
            <p:ph idx="1" hasCustomPrompt="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US" noProof="0" smtClean="0"/>
              <a:t>Click to edit Master title style</a:t>
            </a:r>
            <a:endParaRPr lang="en-US" noProof="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blipFill dpi="0" rotWithShape="0">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306388" y="6099175"/>
            <a:ext cx="3836987" cy="125413"/>
          </a:xfrm>
          <a:prstGeom prst="rect">
            <a:avLst/>
          </a:prstGeom>
          <a:noFill/>
          <a:ln w="9525" algn="ctr">
            <a:noFill/>
            <a:miter lim="800000"/>
            <a:headEnd/>
            <a:tailEnd/>
          </a:ln>
          <a:effectLst/>
        </p:spPr>
        <p:txBody>
          <a:bodyPr lIns="0" tIns="0" rIns="0" bIns="0"/>
          <a:lstStyle/>
          <a:p>
            <a:pPr>
              <a:defRPr/>
            </a:pPr>
            <a:endParaRPr lang="en-US" sz="800" noProof="0">
              <a:cs typeface="+mn-cs"/>
            </a:endParaRPr>
          </a:p>
        </p:txBody>
      </p:sp>
      <p:grpSp>
        <p:nvGrpSpPr>
          <p:cNvPr id="2" name="Group 8"/>
          <p:cNvGrpSpPr>
            <a:grpSpLocks/>
          </p:cNvGrpSpPr>
          <p:nvPr/>
        </p:nvGrpSpPr>
        <p:grpSpPr bwMode="auto">
          <a:xfrm>
            <a:off x="-271463" y="-204788"/>
            <a:ext cx="12063413" cy="6889751"/>
            <a:chOff x="-136" y="-136"/>
            <a:chExt cx="6031" cy="4592"/>
          </a:xfrm>
        </p:grpSpPr>
        <p:sp>
          <p:nvSpPr>
            <p:cNvPr id="6" name="Line 9"/>
            <p:cNvSpPr>
              <a:spLocks noChangeShapeType="1"/>
            </p:cNvSpPr>
            <p:nvPr userDrawn="1"/>
          </p:nvSpPr>
          <p:spPr bwMode="auto">
            <a:xfrm>
              <a:off x="158" y="4343"/>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 name="Line 10"/>
            <p:cNvSpPr>
              <a:spLocks noChangeShapeType="1"/>
            </p:cNvSpPr>
            <p:nvPr userDrawn="1"/>
          </p:nvSpPr>
          <p:spPr bwMode="auto">
            <a:xfrm rot="5400000">
              <a:off x="-80" y="2990"/>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8" name="Line 11"/>
            <p:cNvSpPr>
              <a:spLocks noChangeShapeType="1"/>
            </p:cNvSpPr>
            <p:nvPr userDrawn="1"/>
          </p:nvSpPr>
          <p:spPr bwMode="auto">
            <a:xfrm rot="5400000">
              <a:off x="-80" y="2048"/>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9" name="Line 12"/>
            <p:cNvSpPr>
              <a:spLocks noChangeShapeType="1"/>
            </p:cNvSpPr>
            <p:nvPr userDrawn="1"/>
          </p:nvSpPr>
          <p:spPr bwMode="auto">
            <a:xfrm rot="5400000">
              <a:off x="-80" y="4190"/>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0" name="Line 13"/>
            <p:cNvSpPr>
              <a:spLocks noChangeShapeType="1"/>
            </p:cNvSpPr>
            <p:nvPr userDrawn="1"/>
          </p:nvSpPr>
          <p:spPr bwMode="auto">
            <a:xfrm rot="5400000">
              <a:off x="-80" y="3874"/>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1" name="Line 14"/>
            <p:cNvSpPr>
              <a:spLocks noChangeShapeType="1"/>
            </p:cNvSpPr>
            <p:nvPr userDrawn="1"/>
          </p:nvSpPr>
          <p:spPr bwMode="auto">
            <a:xfrm rot="5400000">
              <a:off x="-80" y="2104"/>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2" name="Line 15"/>
            <p:cNvSpPr>
              <a:spLocks noChangeShapeType="1"/>
            </p:cNvSpPr>
            <p:nvPr userDrawn="1"/>
          </p:nvSpPr>
          <p:spPr bwMode="auto">
            <a:xfrm rot="5400000">
              <a:off x="-80" y="1287"/>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3" name="Line 16"/>
            <p:cNvSpPr>
              <a:spLocks noChangeShapeType="1"/>
            </p:cNvSpPr>
            <p:nvPr userDrawn="1"/>
          </p:nvSpPr>
          <p:spPr bwMode="auto">
            <a:xfrm>
              <a:off x="160" y="-136"/>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4" name="Line 17"/>
            <p:cNvSpPr>
              <a:spLocks noChangeShapeType="1"/>
            </p:cNvSpPr>
            <p:nvPr userDrawn="1"/>
          </p:nvSpPr>
          <p:spPr bwMode="auto">
            <a:xfrm>
              <a:off x="5602" y="4343"/>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5" name="Line 18"/>
            <p:cNvSpPr>
              <a:spLocks noChangeShapeType="1"/>
            </p:cNvSpPr>
            <p:nvPr userDrawn="1"/>
          </p:nvSpPr>
          <p:spPr bwMode="auto">
            <a:xfrm>
              <a:off x="5602" y="-136"/>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6" name="Line 19"/>
            <p:cNvSpPr>
              <a:spLocks noChangeShapeType="1"/>
            </p:cNvSpPr>
            <p:nvPr userDrawn="1"/>
          </p:nvSpPr>
          <p:spPr bwMode="auto">
            <a:xfrm rot="5400000">
              <a:off x="5839" y="2990"/>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7" name="Line 20"/>
            <p:cNvSpPr>
              <a:spLocks noChangeShapeType="1"/>
            </p:cNvSpPr>
            <p:nvPr userDrawn="1"/>
          </p:nvSpPr>
          <p:spPr bwMode="auto">
            <a:xfrm rot="5400000">
              <a:off x="5839" y="2048"/>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8" name="Line 21"/>
            <p:cNvSpPr>
              <a:spLocks noChangeShapeType="1"/>
            </p:cNvSpPr>
            <p:nvPr userDrawn="1"/>
          </p:nvSpPr>
          <p:spPr bwMode="auto">
            <a:xfrm rot="5400000">
              <a:off x="5839" y="4190"/>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19" name="Line 22"/>
            <p:cNvSpPr>
              <a:spLocks noChangeShapeType="1"/>
            </p:cNvSpPr>
            <p:nvPr userDrawn="1"/>
          </p:nvSpPr>
          <p:spPr bwMode="auto">
            <a:xfrm rot="5400000">
              <a:off x="5839" y="3874"/>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20" name="Line 23"/>
            <p:cNvSpPr>
              <a:spLocks noChangeShapeType="1"/>
            </p:cNvSpPr>
            <p:nvPr userDrawn="1"/>
          </p:nvSpPr>
          <p:spPr bwMode="auto">
            <a:xfrm rot="5400000">
              <a:off x="5839" y="2104"/>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21" name="Line 24"/>
            <p:cNvSpPr>
              <a:spLocks noChangeShapeType="1"/>
            </p:cNvSpPr>
            <p:nvPr userDrawn="1"/>
          </p:nvSpPr>
          <p:spPr bwMode="auto">
            <a:xfrm rot="5400000">
              <a:off x="5839" y="1287"/>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22" name="Line 25"/>
            <p:cNvSpPr>
              <a:spLocks noChangeShapeType="1"/>
            </p:cNvSpPr>
            <p:nvPr userDrawn="1"/>
          </p:nvSpPr>
          <p:spPr bwMode="auto">
            <a:xfrm>
              <a:off x="5602" y="4343"/>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grpSp>
      <p:sp>
        <p:nvSpPr>
          <p:cNvPr id="23" name="Rectangle 43"/>
          <p:cNvSpPr>
            <a:spLocks noChangeArrowheads="1"/>
          </p:cNvSpPr>
          <p:nvPr userDrawn="1"/>
        </p:nvSpPr>
        <p:spPr bwMode="auto">
          <a:xfrm>
            <a:off x="320675" y="6224588"/>
            <a:ext cx="2687638" cy="122237"/>
          </a:xfrm>
          <a:prstGeom prst="rect">
            <a:avLst/>
          </a:prstGeom>
          <a:noFill/>
          <a:ln w="9525">
            <a:noFill/>
            <a:miter lim="800000"/>
            <a:headEnd/>
            <a:tailEnd/>
          </a:ln>
          <a:effectLst/>
        </p:spPr>
        <p:txBody>
          <a:bodyPr lIns="0" tIns="0" rIns="0" bIns="0">
            <a:spAutoFit/>
          </a:bodyPr>
          <a:lstStyle/>
          <a:p>
            <a:pPr eaLnBrk="0" hangingPunct="0">
              <a:tabLst>
                <a:tab pos="450850" algn="l"/>
              </a:tabLst>
              <a:defRPr/>
            </a:pPr>
            <a:fld id="{31D7EFD1-2191-4554-9498-BD4F35816C58}" type="slidenum">
              <a:rPr lang="en-US" sz="800" noProof="0">
                <a:cs typeface="+mn-cs"/>
              </a:rPr>
              <a:pPr eaLnBrk="0" hangingPunct="0">
                <a:tabLst>
                  <a:tab pos="450850" algn="l"/>
                </a:tabLst>
                <a:defRPr/>
              </a:pPr>
              <a:t>‹#›</a:t>
            </a:fld>
            <a:r>
              <a:rPr lang="en-US" sz="800" noProof="0">
                <a:cs typeface="+mn-cs"/>
              </a:rPr>
              <a:t>	© Nokia Siemens Networks 2011</a:t>
            </a:r>
          </a:p>
        </p:txBody>
      </p:sp>
      <p:pic>
        <p:nvPicPr>
          <p:cNvPr id="38" name="Picture 97" descr="NSN_reg_rgb_040"/>
          <p:cNvPicPr>
            <a:picLocks noChangeAspect="1" noChangeArrowheads="1"/>
          </p:cNvPicPr>
          <p:nvPr userDrawn="1"/>
        </p:nvPicPr>
        <p:blipFill>
          <a:blip r:embed="rId3" cstate="print"/>
          <a:srcRect l="1569" t="2911" b="2724"/>
          <a:stretch>
            <a:fillRect/>
          </a:stretch>
        </p:blipFill>
        <p:spPr bwMode="auto">
          <a:xfrm>
            <a:off x="9574213" y="5545138"/>
            <a:ext cx="1809750" cy="935037"/>
          </a:xfrm>
          <a:prstGeom prst="rect">
            <a:avLst/>
          </a:prstGeom>
          <a:noFill/>
          <a:ln w="9525">
            <a:noFill/>
            <a:miter lim="800000"/>
            <a:headEnd/>
            <a:tailEnd/>
          </a:ln>
        </p:spPr>
      </p:pic>
      <p:sp>
        <p:nvSpPr>
          <p:cNvPr id="39" name="Text Box 9"/>
          <p:cNvSpPr txBox="1">
            <a:spLocks noChangeArrowheads="1"/>
          </p:cNvSpPr>
          <p:nvPr userDrawn="1"/>
        </p:nvSpPr>
        <p:spPr bwMode="auto">
          <a:xfrm>
            <a:off x="0" y="-266700"/>
            <a:ext cx="9144000" cy="233362"/>
          </a:xfrm>
          <a:prstGeom prst="rect">
            <a:avLst/>
          </a:prstGeom>
          <a:noFill/>
          <a:ln w="19050" algn="ctr">
            <a:noFill/>
            <a:miter lim="800000"/>
            <a:headEnd/>
            <a:tailEnd/>
          </a:ln>
          <a:effectLst/>
        </p:spPr>
        <p:txBody>
          <a:bodyPr lIns="90000" tIns="46800" rIns="90000" bIns="46800">
            <a:spAutoFit/>
          </a:bodyPr>
          <a:lstStyle/>
          <a:p>
            <a:pPr algn="ctr" defTabSz="762000" eaLnBrk="0" fontAlgn="auto" hangingPunct="0">
              <a:lnSpc>
                <a:spcPct val="90000"/>
              </a:lnSpc>
              <a:spcBef>
                <a:spcPct val="50000"/>
              </a:spcBef>
              <a:spcAft>
                <a:spcPts val="0"/>
              </a:spcAft>
              <a:buClr>
                <a:srgbClr val="FFD308"/>
              </a:buClr>
              <a:defRPr/>
            </a:pPr>
            <a:r>
              <a:rPr lang="en-US" sz="1000" kern="0" noProof="0">
                <a:solidFill>
                  <a:schemeClr val="bg1"/>
                </a:solidFill>
                <a:cs typeface="+mn-cs"/>
              </a:rPr>
              <a:t>To change the document information in the footer, press [Alt + F8] and use the „Nokia_Siemens_Networks_–_Change_Document_Information“ macro.</a:t>
            </a:r>
          </a:p>
        </p:txBody>
      </p:sp>
      <p:sp>
        <p:nvSpPr>
          <p:cNvPr id="753667" name="Rectangle 3"/>
          <p:cNvSpPr>
            <a:spLocks noGrp="1" noChangeArrowheads="1"/>
          </p:cNvSpPr>
          <p:nvPr>
            <p:ph type="ctrTitle" sz="quarter"/>
          </p:nvPr>
        </p:nvSpPr>
        <p:spPr>
          <a:xfrm>
            <a:off x="320675" y="992188"/>
            <a:ext cx="10879138" cy="1155700"/>
          </a:xfrm>
        </p:spPr>
        <p:txBody>
          <a:bodyPr anchor="b"/>
          <a:lstStyle>
            <a:lvl1pPr>
              <a:defRPr sz="3600"/>
            </a:lvl1pPr>
          </a:lstStyle>
          <a:p>
            <a:r>
              <a:rPr lang="en-US" noProof="0" smtClean="0"/>
              <a:t>Click to edit Master title style</a:t>
            </a:r>
            <a:endParaRPr lang="en-US" noProof="0"/>
          </a:p>
        </p:txBody>
      </p:sp>
      <p:sp>
        <p:nvSpPr>
          <p:cNvPr id="753668" name="Rectangle 4"/>
          <p:cNvSpPr>
            <a:spLocks noGrp="1" noChangeArrowheads="1"/>
          </p:cNvSpPr>
          <p:nvPr>
            <p:ph type="subTitle" sz="quarter" idx="1"/>
          </p:nvPr>
        </p:nvSpPr>
        <p:spPr>
          <a:xfrm>
            <a:off x="320675" y="2216151"/>
            <a:ext cx="10879138" cy="1327150"/>
          </a:xfrm>
        </p:spPr>
        <p:txBody>
          <a:bodyPr/>
          <a:lstStyle>
            <a:lvl1pPr>
              <a:defRPr sz="2400" b="1"/>
            </a:lvl1pPr>
          </a:lstStyle>
          <a:p>
            <a:r>
              <a:rPr lang="en-US" noProof="0" smtClean="0"/>
              <a:t>Click to edit Master subtitle style</a:t>
            </a:r>
            <a:endParaRPr lang="en-US" noProof="0"/>
          </a:p>
        </p:txBody>
      </p:sp>
      <p:grpSp>
        <p:nvGrpSpPr>
          <p:cNvPr id="3" name="Group 55"/>
          <p:cNvGrpSpPr>
            <a:grpSpLocks/>
          </p:cNvGrpSpPr>
          <p:nvPr userDrawn="1"/>
        </p:nvGrpSpPr>
        <p:grpSpPr bwMode="auto">
          <a:xfrm>
            <a:off x="815975" y="6515100"/>
            <a:ext cx="6850063" cy="169863"/>
            <a:chOff x="408" y="4343"/>
            <a:chExt cx="3424" cy="113"/>
          </a:xfrm>
        </p:grpSpPr>
        <p:grpSp>
          <p:nvGrpSpPr>
            <p:cNvPr id="5" name="Group 56"/>
            <p:cNvGrpSpPr>
              <a:grpSpLocks/>
            </p:cNvGrpSpPr>
            <p:nvPr userDrawn="1"/>
          </p:nvGrpSpPr>
          <p:grpSpPr bwMode="auto">
            <a:xfrm>
              <a:off x="929" y="4343"/>
              <a:ext cx="2903" cy="113"/>
              <a:chOff x="929" y="4343"/>
              <a:chExt cx="2903" cy="113"/>
            </a:xfrm>
          </p:grpSpPr>
          <p:sp>
            <p:nvSpPr>
              <p:cNvPr id="46" name="AutoShape 57"/>
              <p:cNvSpPr>
                <a:spLocks noChangeArrowheads="1"/>
              </p:cNvSpPr>
              <p:nvPr/>
            </p:nvSpPr>
            <p:spPr bwMode="auto">
              <a:xfrm>
                <a:off x="929" y="4343"/>
                <a:ext cx="181" cy="113"/>
              </a:xfrm>
              <a:prstGeom prst="roundRect">
                <a:avLst>
                  <a:gd name="adj" fmla="val 16667"/>
                </a:avLst>
              </a:prstGeom>
              <a:solidFill>
                <a:schemeClr val="accent1"/>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255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204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a:t>
                </a:r>
                <a:r>
                  <a:rPr lang="en-US" sz="600" b="1" noProof="0" smtClean="0">
                    <a:solidFill>
                      <a:srgbClr val="FFFFFF"/>
                    </a:solidFill>
                    <a:cs typeface="+mn-cs"/>
                  </a:rPr>
                  <a:t>0</a:t>
                </a:r>
                <a:endParaRPr lang="en-US" sz="600" b="1" noProof="0">
                  <a:solidFill>
                    <a:srgbClr val="FFFFFF"/>
                  </a:solidFill>
                  <a:cs typeface="+mn-cs"/>
                </a:endParaRPr>
              </a:p>
            </p:txBody>
          </p:sp>
          <p:sp>
            <p:nvSpPr>
              <p:cNvPr id="47" name="AutoShape 58"/>
              <p:cNvSpPr>
                <a:spLocks noChangeArrowheads="1"/>
              </p:cNvSpPr>
              <p:nvPr/>
            </p:nvSpPr>
            <p:spPr bwMode="auto">
              <a:xfrm>
                <a:off x="1156" y="4343"/>
                <a:ext cx="181" cy="113"/>
              </a:xfrm>
              <a:prstGeom prst="roundRect">
                <a:avLst>
                  <a:gd name="adj" fmla="val 16667"/>
                </a:avLst>
              </a:prstGeom>
              <a:solidFill>
                <a:schemeClr val="accent2"/>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255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130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0</a:t>
                </a:r>
              </a:p>
            </p:txBody>
          </p:sp>
          <p:sp>
            <p:nvSpPr>
              <p:cNvPr id="48" name="AutoShape 59"/>
              <p:cNvSpPr>
                <a:spLocks noChangeArrowheads="1"/>
              </p:cNvSpPr>
              <p:nvPr/>
            </p:nvSpPr>
            <p:spPr bwMode="auto">
              <a:xfrm>
                <a:off x="1383" y="4343"/>
                <a:ext cx="181" cy="113"/>
              </a:xfrm>
              <a:prstGeom prst="roundRect">
                <a:avLst>
                  <a:gd name="adj" fmla="val 16667"/>
                </a:avLst>
              </a:prstGeom>
              <a:solidFill>
                <a:schemeClr val="accent4"/>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a:t>
                </a:r>
                <a:r>
                  <a:rPr lang="en-US" sz="600" b="1" noProof="0" smtClean="0">
                    <a:solidFill>
                      <a:srgbClr val="FFFFFF"/>
                    </a:solidFill>
                    <a:cs typeface="+mn-cs"/>
                  </a:rPr>
                  <a:t>110</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6</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a:t>
                </a:r>
                <a:r>
                  <a:rPr lang="en-US" sz="600" b="1" noProof="0" smtClean="0">
                    <a:solidFill>
                      <a:srgbClr val="FFFFFF"/>
                    </a:solidFill>
                    <a:cs typeface="+mn-cs"/>
                  </a:rPr>
                  <a:t>115</a:t>
                </a:r>
                <a:endParaRPr lang="en-US" sz="600" b="1" noProof="0">
                  <a:solidFill>
                    <a:srgbClr val="FFFFFF"/>
                  </a:solidFill>
                  <a:cs typeface="+mn-cs"/>
                </a:endParaRPr>
              </a:p>
            </p:txBody>
          </p:sp>
          <p:sp>
            <p:nvSpPr>
              <p:cNvPr id="49" name="AutoShape 60"/>
              <p:cNvSpPr>
                <a:spLocks noChangeArrowheads="1"/>
              </p:cNvSpPr>
              <p:nvPr/>
            </p:nvSpPr>
            <p:spPr bwMode="auto">
              <a:xfrm>
                <a:off x="2970" y="4343"/>
                <a:ext cx="181" cy="113"/>
              </a:xfrm>
              <a:prstGeom prst="roundRect">
                <a:avLst>
                  <a:gd name="adj" fmla="val 16667"/>
                </a:avLst>
              </a:prstGeom>
              <a:solidFill>
                <a:srgbClr val="A2A6AD"/>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163 </a:t>
                </a:r>
                <a:br>
                  <a:rPr lang="en-US" sz="600" b="1" noProof="0">
                    <a:solidFill>
                      <a:srgbClr val="FFFFFF"/>
                    </a:solidFill>
                    <a:cs typeface="+mn-cs"/>
                  </a:rPr>
                </a:br>
                <a:r>
                  <a:rPr lang="en-US" sz="600" b="1" noProof="0">
                    <a:solidFill>
                      <a:srgbClr val="FFFFFF"/>
                    </a:solidFill>
                    <a:cs typeface="+mn-cs"/>
                  </a:rPr>
                  <a:t>G 166 </a:t>
                </a:r>
                <a:br>
                  <a:rPr lang="en-US" sz="600" b="1" noProof="0">
                    <a:solidFill>
                      <a:srgbClr val="FFFFFF"/>
                    </a:solidFill>
                    <a:cs typeface="+mn-cs"/>
                  </a:rPr>
                </a:br>
                <a:r>
                  <a:rPr lang="en-US" sz="600" b="1" noProof="0">
                    <a:solidFill>
                      <a:srgbClr val="FFFFFF"/>
                    </a:solidFill>
                    <a:cs typeface="+mn-cs"/>
                  </a:rPr>
                  <a:t>B 173</a:t>
                </a:r>
              </a:p>
            </p:txBody>
          </p:sp>
          <p:sp>
            <p:nvSpPr>
              <p:cNvPr id="50" name="AutoShape 61"/>
              <p:cNvSpPr>
                <a:spLocks noChangeArrowheads="1"/>
              </p:cNvSpPr>
              <p:nvPr/>
            </p:nvSpPr>
            <p:spPr bwMode="auto">
              <a:xfrm>
                <a:off x="2743" y="4343"/>
                <a:ext cx="181" cy="113"/>
              </a:xfrm>
              <a:prstGeom prst="roundRect">
                <a:avLst>
                  <a:gd name="adj" fmla="val 16667"/>
                </a:avLst>
              </a:prstGeom>
              <a:solidFill>
                <a:srgbClr val="68717A"/>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104</a:t>
                </a:r>
                <a:br>
                  <a:rPr lang="en-US" sz="600" b="1" noProof="0">
                    <a:solidFill>
                      <a:srgbClr val="FFFFFF"/>
                    </a:solidFill>
                    <a:cs typeface="+mn-cs"/>
                  </a:rPr>
                </a:br>
                <a:r>
                  <a:rPr lang="en-US" sz="600" b="1" noProof="0">
                    <a:solidFill>
                      <a:srgbClr val="FFFFFF"/>
                    </a:solidFill>
                    <a:cs typeface="+mn-cs"/>
                  </a:rPr>
                  <a:t>G 113 </a:t>
                </a:r>
                <a:br>
                  <a:rPr lang="en-US" sz="600" b="1" noProof="0">
                    <a:solidFill>
                      <a:srgbClr val="FFFFFF"/>
                    </a:solidFill>
                    <a:cs typeface="+mn-cs"/>
                  </a:rPr>
                </a:br>
                <a:r>
                  <a:rPr lang="en-US" sz="600" b="1" noProof="0">
                    <a:solidFill>
                      <a:srgbClr val="FFFFFF"/>
                    </a:solidFill>
                    <a:cs typeface="+mn-cs"/>
                  </a:rPr>
                  <a:t>B 122</a:t>
                </a:r>
              </a:p>
            </p:txBody>
          </p:sp>
          <p:sp>
            <p:nvSpPr>
              <p:cNvPr id="51" name="AutoShape 62"/>
              <p:cNvSpPr>
                <a:spLocks noChangeArrowheads="1"/>
              </p:cNvSpPr>
              <p:nvPr/>
            </p:nvSpPr>
            <p:spPr bwMode="auto">
              <a:xfrm>
                <a:off x="3197" y="4343"/>
                <a:ext cx="181" cy="113"/>
              </a:xfrm>
              <a:prstGeom prst="roundRect">
                <a:avLst>
                  <a:gd name="adj" fmla="val 16667"/>
                </a:avLst>
              </a:prstGeom>
              <a:solidFill>
                <a:srgbClr val="EAEAEA"/>
              </a:solidFill>
              <a:ln w="9525" algn="ctr">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234 </a:t>
                </a:r>
                <a:br>
                  <a:rPr lang="en-US" sz="600" b="1" noProof="0">
                    <a:solidFill>
                      <a:srgbClr val="FFFFFF"/>
                    </a:solidFill>
                    <a:cs typeface="+mn-cs"/>
                  </a:rPr>
                </a:br>
                <a:r>
                  <a:rPr lang="en-US" sz="600" b="1" noProof="0">
                    <a:solidFill>
                      <a:srgbClr val="FFFFFF"/>
                    </a:solidFill>
                    <a:cs typeface="+mn-cs"/>
                  </a:rPr>
                  <a:t>G 234 </a:t>
                </a:r>
                <a:br>
                  <a:rPr lang="en-US" sz="600" b="1" noProof="0">
                    <a:solidFill>
                      <a:srgbClr val="FFFFFF"/>
                    </a:solidFill>
                    <a:cs typeface="+mn-cs"/>
                  </a:rPr>
                </a:br>
                <a:r>
                  <a:rPr lang="en-US" sz="600" b="1" noProof="0">
                    <a:solidFill>
                      <a:srgbClr val="FFFFFF"/>
                    </a:solidFill>
                    <a:cs typeface="+mn-cs"/>
                  </a:rPr>
                  <a:t>B 234</a:t>
                </a:r>
              </a:p>
            </p:txBody>
          </p:sp>
          <p:sp>
            <p:nvSpPr>
              <p:cNvPr id="52" name="AutoShape 63"/>
              <p:cNvSpPr>
                <a:spLocks noChangeArrowheads="1"/>
              </p:cNvSpPr>
              <p:nvPr/>
            </p:nvSpPr>
            <p:spPr bwMode="auto">
              <a:xfrm>
                <a:off x="3424" y="4343"/>
                <a:ext cx="181" cy="113"/>
              </a:xfrm>
              <a:prstGeom prst="roundRect">
                <a:avLst>
                  <a:gd name="adj" fmla="val 16667"/>
                </a:avLst>
              </a:prstGeom>
              <a:solidFill>
                <a:schemeClr val="accent6"/>
              </a:solidFill>
              <a:ln w="9525" algn="ctr">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a:t>
                </a:r>
                <a:r>
                  <a:rPr lang="en-US" sz="600" b="1" noProof="0" smtClean="0">
                    <a:solidFill>
                      <a:srgbClr val="FFFFFF"/>
                    </a:solidFill>
                    <a:cs typeface="+mn-cs"/>
                  </a:rPr>
                  <a:t>170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15</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a:t>
                </a:r>
                <a:r>
                  <a:rPr lang="en-US" sz="600" b="1" noProof="0" smtClean="0">
                    <a:solidFill>
                      <a:srgbClr val="FFFFFF"/>
                    </a:solidFill>
                    <a:cs typeface="+mn-cs"/>
                  </a:rPr>
                  <a:t>30</a:t>
                </a:r>
                <a:endParaRPr lang="en-US" sz="600" b="1" noProof="0">
                  <a:solidFill>
                    <a:srgbClr val="FFFFFF"/>
                  </a:solidFill>
                  <a:cs typeface="+mn-cs"/>
                </a:endParaRPr>
              </a:p>
            </p:txBody>
          </p:sp>
          <p:sp>
            <p:nvSpPr>
              <p:cNvPr id="53" name="AutoShape 64"/>
              <p:cNvSpPr>
                <a:spLocks noChangeArrowheads="1"/>
              </p:cNvSpPr>
              <p:nvPr/>
            </p:nvSpPr>
            <p:spPr bwMode="auto">
              <a:xfrm>
                <a:off x="2516" y="4343"/>
                <a:ext cx="181" cy="113"/>
              </a:xfrm>
              <a:prstGeom prst="roundRect">
                <a:avLst>
                  <a:gd name="adj" fmla="val 16667"/>
                </a:avLst>
              </a:prstGeom>
              <a:solidFill>
                <a:srgbClr val="000000"/>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0 </a:t>
                </a:r>
                <a:br>
                  <a:rPr lang="en-US" sz="600" b="1" noProof="0">
                    <a:solidFill>
                      <a:srgbClr val="FFFFFF"/>
                    </a:solidFill>
                    <a:cs typeface="+mn-cs"/>
                  </a:rPr>
                </a:br>
                <a:r>
                  <a:rPr lang="en-US" sz="600" b="1" noProof="0">
                    <a:solidFill>
                      <a:srgbClr val="FFFFFF"/>
                    </a:solidFill>
                    <a:cs typeface="+mn-cs"/>
                  </a:rPr>
                  <a:t>G 0 </a:t>
                </a:r>
                <a:br>
                  <a:rPr lang="en-US" sz="600" b="1" noProof="0">
                    <a:solidFill>
                      <a:srgbClr val="FFFFFF"/>
                    </a:solidFill>
                    <a:cs typeface="+mn-cs"/>
                  </a:rPr>
                </a:br>
                <a:r>
                  <a:rPr lang="en-US" sz="600" b="1" noProof="0">
                    <a:solidFill>
                      <a:srgbClr val="FFFFFF"/>
                    </a:solidFill>
                    <a:cs typeface="+mn-cs"/>
                  </a:rPr>
                  <a:t>B 0</a:t>
                </a:r>
              </a:p>
            </p:txBody>
          </p:sp>
          <p:sp>
            <p:nvSpPr>
              <p:cNvPr id="54" name="AutoShape 65"/>
              <p:cNvSpPr>
                <a:spLocks noChangeArrowheads="1"/>
              </p:cNvSpPr>
              <p:nvPr/>
            </p:nvSpPr>
            <p:spPr bwMode="auto">
              <a:xfrm>
                <a:off x="2290" y="4343"/>
                <a:ext cx="181" cy="113"/>
              </a:xfrm>
              <a:prstGeom prst="roundRect">
                <a:avLst>
                  <a:gd name="adj" fmla="val 16667"/>
                </a:avLst>
              </a:prstGeom>
              <a:solidFill>
                <a:srgbClr val="FFFFFF"/>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255 </a:t>
                </a:r>
                <a:br>
                  <a:rPr lang="en-US" sz="600" b="1" noProof="0">
                    <a:solidFill>
                      <a:srgbClr val="FFFFFF"/>
                    </a:solidFill>
                    <a:cs typeface="+mn-cs"/>
                  </a:rPr>
                </a:br>
                <a:r>
                  <a:rPr lang="en-US" sz="600" b="1" noProof="0">
                    <a:solidFill>
                      <a:srgbClr val="FFFFFF"/>
                    </a:solidFill>
                    <a:cs typeface="+mn-cs"/>
                  </a:rPr>
                  <a:t>G 255 </a:t>
                </a:r>
                <a:br>
                  <a:rPr lang="en-US" sz="600" b="1" noProof="0">
                    <a:solidFill>
                      <a:srgbClr val="FFFFFF"/>
                    </a:solidFill>
                    <a:cs typeface="+mn-cs"/>
                  </a:rPr>
                </a:br>
                <a:r>
                  <a:rPr lang="en-US" sz="600" b="1" noProof="0">
                    <a:solidFill>
                      <a:srgbClr val="FFFFFF"/>
                    </a:solidFill>
                    <a:cs typeface="+mn-cs"/>
                  </a:rPr>
                  <a:t>B 255</a:t>
                </a:r>
              </a:p>
            </p:txBody>
          </p:sp>
          <p:sp>
            <p:nvSpPr>
              <p:cNvPr id="55" name="Rectangle 66"/>
              <p:cNvSpPr>
                <a:spLocks noChangeArrowheads="1"/>
              </p:cNvSpPr>
              <p:nvPr/>
            </p:nvSpPr>
            <p:spPr bwMode="auto">
              <a:xfrm>
                <a:off x="1761" y="4343"/>
                <a:ext cx="499" cy="113"/>
              </a:xfrm>
              <a:prstGeom prst="rect">
                <a:avLst/>
              </a:prstGeom>
              <a:noFill/>
              <a:ln w="9525">
                <a:noFill/>
                <a:miter lim="800000"/>
                <a:headEnd/>
                <a:tailEnd/>
              </a:ln>
              <a:effectLst/>
            </p:spPr>
            <p:txBody>
              <a:bodyPr wrap="none" lIns="18000" tIns="0" rIns="36000" bIns="0" anchor="ctr"/>
              <a:lstStyle/>
              <a:p>
                <a:pPr algn="r" defTabSz="762000" eaLnBrk="0" hangingPunct="0">
                  <a:spcBef>
                    <a:spcPct val="15000"/>
                  </a:spcBef>
                  <a:spcAft>
                    <a:spcPct val="15000"/>
                  </a:spcAft>
                  <a:buClr>
                    <a:schemeClr val="accent1"/>
                  </a:buClr>
                  <a:defRPr/>
                </a:pPr>
                <a:r>
                  <a:rPr lang="en-US" sz="600" b="1" noProof="0">
                    <a:solidFill>
                      <a:srgbClr val="FFFFFF"/>
                    </a:solidFill>
                    <a:cs typeface="+mn-cs"/>
                  </a:rPr>
                  <a:t>Supporting colors:</a:t>
                </a:r>
              </a:p>
            </p:txBody>
          </p:sp>
          <p:sp>
            <p:nvSpPr>
              <p:cNvPr id="56" name="AutoShape 67"/>
              <p:cNvSpPr>
                <a:spLocks noChangeArrowheads="1"/>
              </p:cNvSpPr>
              <p:nvPr userDrawn="1"/>
            </p:nvSpPr>
            <p:spPr bwMode="auto">
              <a:xfrm>
                <a:off x="3651" y="4343"/>
                <a:ext cx="181" cy="113"/>
              </a:xfrm>
              <a:prstGeom prst="roundRect">
                <a:avLst>
                  <a:gd name="adj" fmla="val 16667"/>
                </a:avLst>
              </a:prstGeom>
              <a:solidFill>
                <a:schemeClr val="accent5"/>
              </a:solidFill>
              <a:ln w="9525" algn="ctr">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a:t>
                </a:r>
                <a:r>
                  <a:rPr lang="en-US" sz="600" b="1" noProof="0" smtClean="0">
                    <a:solidFill>
                      <a:srgbClr val="FFFFFF"/>
                    </a:solidFill>
                    <a:cs typeface="+mn-cs"/>
                  </a:rPr>
                  <a:t>60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170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a:t>
                </a:r>
                <a:r>
                  <a:rPr lang="en-US" sz="600" b="1" noProof="0" smtClean="0">
                    <a:solidFill>
                      <a:srgbClr val="FFFFFF"/>
                    </a:solidFill>
                    <a:cs typeface="+mn-cs"/>
                  </a:rPr>
                  <a:t>0</a:t>
                </a:r>
                <a:endParaRPr lang="en-US" sz="600" b="1" noProof="0">
                  <a:solidFill>
                    <a:srgbClr val="FFFFFF"/>
                  </a:solidFill>
                  <a:cs typeface="+mn-cs"/>
                </a:endParaRPr>
              </a:p>
            </p:txBody>
          </p:sp>
        </p:grpSp>
        <p:sp>
          <p:nvSpPr>
            <p:cNvPr id="45" name="Rectangle 68"/>
            <p:cNvSpPr>
              <a:spLocks noChangeArrowheads="1"/>
            </p:cNvSpPr>
            <p:nvPr userDrawn="1"/>
          </p:nvSpPr>
          <p:spPr bwMode="auto">
            <a:xfrm>
              <a:off x="408" y="4343"/>
              <a:ext cx="499" cy="113"/>
            </a:xfrm>
            <a:prstGeom prst="rect">
              <a:avLst/>
            </a:prstGeom>
            <a:noFill/>
            <a:ln w="9525">
              <a:noFill/>
              <a:miter lim="800000"/>
              <a:headEnd/>
              <a:tailEnd/>
            </a:ln>
            <a:effectLst/>
          </p:spPr>
          <p:txBody>
            <a:bodyPr wrap="none" lIns="18000" tIns="0" rIns="36000" bIns="0" anchor="ctr"/>
            <a:lstStyle/>
            <a:p>
              <a:pPr algn="r" defTabSz="762000" eaLnBrk="0" hangingPunct="0">
                <a:spcBef>
                  <a:spcPct val="15000"/>
                </a:spcBef>
                <a:spcAft>
                  <a:spcPct val="15000"/>
                </a:spcAft>
                <a:buClr>
                  <a:schemeClr val="accent1"/>
                </a:buClr>
                <a:defRPr/>
              </a:pPr>
              <a:r>
                <a:rPr lang="en-US" sz="600" b="1" noProof="0">
                  <a:solidFill>
                    <a:srgbClr val="FFFFFF"/>
                  </a:solidFill>
                  <a:cs typeface="+mn-cs"/>
                </a:rPr>
                <a:t>Primary colors:</a:t>
              </a:r>
            </a:p>
          </p:txBody>
        </p:sp>
      </p:grpSp>
    </p:spTree>
  </p:cSld>
  <p:clrMapOvr>
    <a:overrideClrMapping bg1="lt1" tx1="dk1" bg2="lt2" tx2="dk2" accent1="accent1" accent2="accent2" accent3="accent3" accent4="accent4" accent5="accent5" accent6="accent6" hlink="hlink" folHlink="folHlink"/>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US" noProof="0"/>
          </a:p>
        </p:txBody>
      </p:sp>
      <p:sp>
        <p:nvSpPr>
          <p:cNvPr id="3" name="Inhaltsplatzhalt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US" noProof="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675" y="212725"/>
            <a:ext cx="10879138" cy="781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noProof="0" smtClean="0"/>
              <a:t>Click to edit Master title style</a:t>
            </a:r>
            <a:endParaRPr lang="en-US" noProof="0" dirty="0" smtClean="0"/>
          </a:p>
        </p:txBody>
      </p:sp>
      <p:sp>
        <p:nvSpPr>
          <p:cNvPr id="748547" name="Text Box 3"/>
          <p:cNvSpPr txBox="1">
            <a:spLocks noChangeArrowheads="1"/>
          </p:cNvSpPr>
          <p:nvPr/>
        </p:nvSpPr>
        <p:spPr bwMode="auto">
          <a:xfrm>
            <a:off x="306388" y="6099175"/>
            <a:ext cx="3836987" cy="125413"/>
          </a:xfrm>
          <a:prstGeom prst="rect">
            <a:avLst/>
          </a:prstGeom>
          <a:noFill/>
          <a:ln w="9525" algn="ctr">
            <a:noFill/>
            <a:miter lim="800000"/>
            <a:headEnd/>
            <a:tailEnd/>
          </a:ln>
          <a:effectLst/>
        </p:spPr>
        <p:txBody>
          <a:bodyPr lIns="0" tIns="0" rIns="0" bIns="0"/>
          <a:lstStyle/>
          <a:p>
            <a:pPr>
              <a:defRPr/>
            </a:pPr>
            <a:endParaRPr lang="en-US" sz="800" noProof="0">
              <a:cs typeface="+mn-cs"/>
            </a:endParaRPr>
          </a:p>
        </p:txBody>
      </p:sp>
      <p:grpSp>
        <p:nvGrpSpPr>
          <p:cNvPr id="2" name="Group 7"/>
          <p:cNvGrpSpPr>
            <a:grpSpLocks/>
          </p:cNvGrpSpPr>
          <p:nvPr/>
        </p:nvGrpSpPr>
        <p:grpSpPr bwMode="auto">
          <a:xfrm>
            <a:off x="-271463" y="-204788"/>
            <a:ext cx="12063413" cy="6889751"/>
            <a:chOff x="-136" y="-136"/>
            <a:chExt cx="6031" cy="4592"/>
          </a:xfrm>
        </p:grpSpPr>
        <p:sp>
          <p:nvSpPr>
            <p:cNvPr id="748552" name="Line 8"/>
            <p:cNvSpPr>
              <a:spLocks noChangeShapeType="1"/>
            </p:cNvSpPr>
            <p:nvPr userDrawn="1"/>
          </p:nvSpPr>
          <p:spPr bwMode="auto">
            <a:xfrm>
              <a:off x="158" y="4343"/>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48553" name="Line 9"/>
            <p:cNvSpPr>
              <a:spLocks noChangeShapeType="1"/>
            </p:cNvSpPr>
            <p:nvPr userDrawn="1"/>
          </p:nvSpPr>
          <p:spPr bwMode="auto">
            <a:xfrm rot="5400000">
              <a:off x="-80" y="697"/>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48554" name="Line 10"/>
            <p:cNvSpPr>
              <a:spLocks noChangeShapeType="1"/>
            </p:cNvSpPr>
            <p:nvPr userDrawn="1"/>
          </p:nvSpPr>
          <p:spPr bwMode="auto">
            <a:xfrm rot="5400000">
              <a:off x="-80" y="606"/>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48555" name="Line 11"/>
            <p:cNvSpPr>
              <a:spLocks noChangeShapeType="1"/>
            </p:cNvSpPr>
            <p:nvPr userDrawn="1"/>
          </p:nvSpPr>
          <p:spPr bwMode="auto">
            <a:xfrm rot="5400000">
              <a:off x="-80" y="4190"/>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48556" name="Line 12"/>
            <p:cNvSpPr>
              <a:spLocks noChangeShapeType="1"/>
            </p:cNvSpPr>
            <p:nvPr userDrawn="1"/>
          </p:nvSpPr>
          <p:spPr bwMode="auto">
            <a:xfrm rot="5400000">
              <a:off x="-80" y="3874"/>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48557" name="Line 13"/>
            <p:cNvSpPr>
              <a:spLocks noChangeShapeType="1"/>
            </p:cNvSpPr>
            <p:nvPr userDrawn="1"/>
          </p:nvSpPr>
          <p:spPr bwMode="auto">
            <a:xfrm rot="5400000">
              <a:off x="-80" y="3783"/>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48558" name="Line 14"/>
            <p:cNvSpPr>
              <a:spLocks noChangeShapeType="1"/>
            </p:cNvSpPr>
            <p:nvPr userDrawn="1"/>
          </p:nvSpPr>
          <p:spPr bwMode="auto">
            <a:xfrm rot="5400000">
              <a:off x="-80" y="87"/>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48559" name="Line 15"/>
            <p:cNvSpPr>
              <a:spLocks noChangeShapeType="1"/>
            </p:cNvSpPr>
            <p:nvPr userDrawn="1"/>
          </p:nvSpPr>
          <p:spPr bwMode="auto">
            <a:xfrm>
              <a:off x="160" y="-136"/>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48560" name="Line 16"/>
            <p:cNvSpPr>
              <a:spLocks noChangeShapeType="1"/>
            </p:cNvSpPr>
            <p:nvPr userDrawn="1"/>
          </p:nvSpPr>
          <p:spPr bwMode="auto">
            <a:xfrm>
              <a:off x="5602" y="4343"/>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48561" name="Line 17"/>
            <p:cNvSpPr>
              <a:spLocks noChangeShapeType="1"/>
            </p:cNvSpPr>
            <p:nvPr userDrawn="1"/>
          </p:nvSpPr>
          <p:spPr bwMode="auto">
            <a:xfrm>
              <a:off x="5602" y="-136"/>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48562" name="Line 18"/>
            <p:cNvSpPr>
              <a:spLocks noChangeShapeType="1"/>
            </p:cNvSpPr>
            <p:nvPr userDrawn="1"/>
          </p:nvSpPr>
          <p:spPr bwMode="auto">
            <a:xfrm rot="5400000">
              <a:off x="5839" y="697"/>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48563" name="Line 19"/>
            <p:cNvSpPr>
              <a:spLocks noChangeShapeType="1"/>
            </p:cNvSpPr>
            <p:nvPr userDrawn="1"/>
          </p:nvSpPr>
          <p:spPr bwMode="auto">
            <a:xfrm rot="5400000">
              <a:off x="5839" y="606"/>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48564" name="Line 20"/>
            <p:cNvSpPr>
              <a:spLocks noChangeShapeType="1"/>
            </p:cNvSpPr>
            <p:nvPr userDrawn="1"/>
          </p:nvSpPr>
          <p:spPr bwMode="auto">
            <a:xfrm rot="5400000">
              <a:off x="5839" y="4190"/>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48565" name="Line 21"/>
            <p:cNvSpPr>
              <a:spLocks noChangeShapeType="1"/>
            </p:cNvSpPr>
            <p:nvPr userDrawn="1"/>
          </p:nvSpPr>
          <p:spPr bwMode="auto">
            <a:xfrm rot="5400000">
              <a:off x="5839" y="3874"/>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48566" name="Line 22"/>
            <p:cNvSpPr>
              <a:spLocks noChangeShapeType="1"/>
            </p:cNvSpPr>
            <p:nvPr userDrawn="1"/>
          </p:nvSpPr>
          <p:spPr bwMode="auto">
            <a:xfrm rot="5400000">
              <a:off x="5839" y="3783"/>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48567" name="Line 23"/>
            <p:cNvSpPr>
              <a:spLocks noChangeShapeType="1"/>
            </p:cNvSpPr>
            <p:nvPr userDrawn="1"/>
          </p:nvSpPr>
          <p:spPr bwMode="auto">
            <a:xfrm rot="5400000">
              <a:off x="5839" y="87"/>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grpSp>
      <p:sp>
        <p:nvSpPr>
          <p:cNvPr id="1029" name="Rectangle 24"/>
          <p:cNvSpPr>
            <a:spLocks noGrp="1" noChangeArrowheads="1"/>
          </p:cNvSpPr>
          <p:nvPr>
            <p:ph type="body" idx="1"/>
          </p:nvPr>
        </p:nvSpPr>
        <p:spPr bwMode="auto">
          <a:xfrm>
            <a:off x="320675" y="1130300"/>
            <a:ext cx="10885488" cy="46275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48593" name="Rectangle 49"/>
          <p:cNvSpPr>
            <a:spLocks noChangeArrowheads="1"/>
          </p:cNvSpPr>
          <p:nvPr/>
        </p:nvSpPr>
        <p:spPr bwMode="auto">
          <a:xfrm>
            <a:off x="320675" y="6224588"/>
            <a:ext cx="2687638" cy="122237"/>
          </a:xfrm>
          <a:prstGeom prst="rect">
            <a:avLst/>
          </a:prstGeom>
          <a:noFill/>
          <a:ln w="9525">
            <a:noFill/>
            <a:miter lim="800000"/>
            <a:headEnd/>
            <a:tailEnd/>
          </a:ln>
          <a:effectLst/>
        </p:spPr>
        <p:txBody>
          <a:bodyPr lIns="0" tIns="0" rIns="0" bIns="0">
            <a:spAutoFit/>
          </a:bodyPr>
          <a:lstStyle/>
          <a:p>
            <a:pPr eaLnBrk="0" hangingPunct="0">
              <a:tabLst>
                <a:tab pos="450850" algn="l"/>
              </a:tabLst>
              <a:defRPr/>
            </a:pPr>
            <a:fld id="{1A8D64BD-DD42-4031-9138-353F45A50A11}" type="slidenum">
              <a:rPr lang="en-US" sz="800" noProof="0">
                <a:solidFill>
                  <a:srgbClr val="000000"/>
                </a:solidFill>
                <a:cs typeface="+mn-cs"/>
              </a:rPr>
              <a:pPr eaLnBrk="0" hangingPunct="0">
                <a:tabLst>
                  <a:tab pos="450850" algn="l"/>
                </a:tabLst>
                <a:defRPr/>
              </a:pPr>
              <a:t>‹#›</a:t>
            </a:fld>
            <a:r>
              <a:rPr lang="en-US" sz="800" noProof="0">
                <a:solidFill>
                  <a:srgbClr val="000000"/>
                </a:solidFill>
                <a:cs typeface="+mn-cs"/>
              </a:rPr>
              <a:t>	© Nokia Siemens Networks 2011</a:t>
            </a:r>
          </a:p>
        </p:txBody>
      </p:sp>
      <p:grpSp>
        <p:nvGrpSpPr>
          <p:cNvPr id="3" name="Group 55"/>
          <p:cNvGrpSpPr>
            <a:grpSpLocks/>
          </p:cNvGrpSpPr>
          <p:nvPr/>
        </p:nvGrpSpPr>
        <p:grpSpPr bwMode="auto">
          <a:xfrm>
            <a:off x="815975" y="6515100"/>
            <a:ext cx="6850063" cy="169863"/>
            <a:chOff x="408" y="4343"/>
            <a:chExt cx="3424" cy="113"/>
          </a:xfrm>
        </p:grpSpPr>
        <p:grpSp>
          <p:nvGrpSpPr>
            <p:cNvPr id="4" name="Group 56"/>
            <p:cNvGrpSpPr>
              <a:grpSpLocks/>
            </p:cNvGrpSpPr>
            <p:nvPr userDrawn="1"/>
          </p:nvGrpSpPr>
          <p:grpSpPr bwMode="auto">
            <a:xfrm>
              <a:off x="929" y="4343"/>
              <a:ext cx="2903" cy="113"/>
              <a:chOff x="929" y="4343"/>
              <a:chExt cx="2903" cy="113"/>
            </a:xfrm>
          </p:grpSpPr>
          <p:sp>
            <p:nvSpPr>
              <p:cNvPr id="748601" name="AutoShape 57"/>
              <p:cNvSpPr>
                <a:spLocks noChangeArrowheads="1"/>
              </p:cNvSpPr>
              <p:nvPr/>
            </p:nvSpPr>
            <p:spPr bwMode="auto">
              <a:xfrm>
                <a:off x="929" y="4343"/>
                <a:ext cx="181" cy="113"/>
              </a:xfrm>
              <a:prstGeom prst="roundRect">
                <a:avLst>
                  <a:gd name="adj" fmla="val 16667"/>
                </a:avLst>
              </a:prstGeom>
              <a:solidFill>
                <a:schemeClr val="accent1"/>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255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204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a:t>
                </a:r>
                <a:r>
                  <a:rPr lang="en-US" sz="600" b="1" noProof="0" smtClean="0">
                    <a:solidFill>
                      <a:srgbClr val="FFFFFF"/>
                    </a:solidFill>
                    <a:cs typeface="+mn-cs"/>
                  </a:rPr>
                  <a:t>0</a:t>
                </a:r>
                <a:endParaRPr lang="en-US" sz="600" b="1" noProof="0">
                  <a:solidFill>
                    <a:srgbClr val="FFFFFF"/>
                  </a:solidFill>
                  <a:cs typeface="+mn-cs"/>
                </a:endParaRPr>
              </a:p>
            </p:txBody>
          </p:sp>
          <p:sp>
            <p:nvSpPr>
              <p:cNvPr id="748602" name="AutoShape 58"/>
              <p:cNvSpPr>
                <a:spLocks noChangeArrowheads="1"/>
              </p:cNvSpPr>
              <p:nvPr/>
            </p:nvSpPr>
            <p:spPr bwMode="auto">
              <a:xfrm>
                <a:off x="1156" y="4343"/>
                <a:ext cx="181" cy="113"/>
              </a:xfrm>
              <a:prstGeom prst="roundRect">
                <a:avLst>
                  <a:gd name="adj" fmla="val 16667"/>
                </a:avLst>
              </a:prstGeom>
              <a:solidFill>
                <a:schemeClr val="accent2"/>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255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130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0</a:t>
                </a:r>
              </a:p>
            </p:txBody>
          </p:sp>
          <p:sp>
            <p:nvSpPr>
              <p:cNvPr id="748603" name="AutoShape 59"/>
              <p:cNvSpPr>
                <a:spLocks noChangeArrowheads="1"/>
              </p:cNvSpPr>
              <p:nvPr/>
            </p:nvSpPr>
            <p:spPr bwMode="auto">
              <a:xfrm>
                <a:off x="1383" y="4343"/>
                <a:ext cx="181" cy="113"/>
              </a:xfrm>
              <a:prstGeom prst="roundRect">
                <a:avLst>
                  <a:gd name="adj" fmla="val 16667"/>
                </a:avLst>
              </a:prstGeom>
              <a:solidFill>
                <a:schemeClr val="accent4"/>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a:t>
                </a:r>
                <a:r>
                  <a:rPr lang="en-US" sz="600" b="1" noProof="0" smtClean="0">
                    <a:solidFill>
                      <a:srgbClr val="FFFFFF"/>
                    </a:solidFill>
                    <a:cs typeface="+mn-cs"/>
                  </a:rPr>
                  <a:t>110</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6</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a:t>
                </a:r>
                <a:r>
                  <a:rPr lang="en-US" sz="600" b="1" noProof="0" smtClean="0">
                    <a:solidFill>
                      <a:srgbClr val="FFFFFF"/>
                    </a:solidFill>
                    <a:cs typeface="+mn-cs"/>
                  </a:rPr>
                  <a:t>115</a:t>
                </a:r>
                <a:endParaRPr lang="en-US" sz="600" b="1" noProof="0">
                  <a:solidFill>
                    <a:srgbClr val="FFFFFF"/>
                  </a:solidFill>
                  <a:cs typeface="+mn-cs"/>
                </a:endParaRPr>
              </a:p>
            </p:txBody>
          </p:sp>
          <p:sp>
            <p:nvSpPr>
              <p:cNvPr id="748604" name="AutoShape 60"/>
              <p:cNvSpPr>
                <a:spLocks noChangeArrowheads="1"/>
              </p:cNvSpPr>
              <p:nvPr/>
            </p:nvSpPr>
            <p:spPr bwMode="auto">
              <a:xfrm>
                <a:off x="2970" y="4343"/>
                <a:ext cx="181" cy="113"/>
              </a:xfrm>
              <a:prstGeom prst="roundRect">
                <a:avLst>
                  <a:gd name="adj" fmla="val 16667"/>
                </a:avLst>
              </a:prstGeom>
              <a:solidFill>
                <a:srgbClr val="A2A6AD"/>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163 </a:t>
                </a:r>
                <a:br>
                  <a:rPr lang="en-US" sz="600" b="1" noProof="0">
                    <a:solidFill>
                      <a:srgbClr val="FFFFFF"/>
                    </a:solidFill>
                    <a:cs typeface="+mn-cs"/>
                  </a:rPr>
                </a:br>
                <a:r>
                  <a:rPr lang="en-US" sz="600" b="1" noProof="0">
                    <a:solidFill>
                      <a:srgbClr val="FFFFFF"/>
                    </a:solidFill>
                    <a:cs typeface="+mn-cs"/>
                  </a:rPr>
                  <a:t>G 166 </a:t>
                </a:r>
                <a:br>
                  <a:rPr lang="en-US" sz="600" b="1" noProof="0">
                    <a:solidFill>
                      <a:srgbClr val="FFFFFF"/>
                    </a:solidFill>
                    <a:cs typeface="+mn-cs"/>
                  </a:rPr>
                </a:br>
                <a:r>
                  <a:rPr lang="en-US" sz="600" b="1" noProof="0">
                    <a:solidFill>
                      <a:srgbClr val="FFFFFF"/>
                    </a:solidFill>
                    <a:cs typeface="+mn-cs"/>
                  </a:rPr>
                  <a:t>B 173</a:t>
                </a:r>
              </a:p>
            </p:txBody>
          </p:sp>
          <p:sp>
            <p:nvSpPr>
              <p:cNvPr id="748605" name="AutoShape 61"/>
              <p:cNvSpPr>
                <a:spLocks noChangeArrowheads="1"/>
              </p:cNvSpPr>
              <p:nvPr/>
            </p:nvSpPr>
            <p:spPr bwMode="auto">
              <a:xfrm>
                <a:off x="2743" y="4343"/>
                <a:ext cx="181" cy="113"/>
              </a:xfrm>
              <a:prstGeom prst="roundRect">
                <a:avLst>
                  <a:gd name="adj" fmla="val 16667"/>
                </a:avLst>
              </a:prstGeom>
              <a:solidFill>
                <a:srgbClr val="68717A"/>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104</a:t>
                </a:r>
                <a:br>
                  <a:rPr lang="en-US" sz="600" b="1" noProof="0">
                    <a:solidFill>
                      <a:srgbClr val="FFFFFF"/>
                    </a:solidFill>
                    <a:cs typeface="+mn-cs"/>
                  </a:rPr>
                </a:br>
                <a:r>
                  <a:rPr lang="en-US" sz="600" b="1" noProof="0">
                    <a:solidFill>
                      <a:srgbClr val="FFFFFF"/>
                    </a:solidFill>
                    <a:cs typeface="+mn-cs"/>
                  </a:rPr>
                  <a:t>G 113 </a:t>
                </a:r>
                <a:br>
                  <a:rPr lang="en-US" sz="600" b="1" noProof="0">
                    <a:solidFill>
                      <a:srgbClr val="FFFFFF"/>
                    </a:solidFill>
                    <a:cs typeface="+mn-cs"/>
                  </a:rPr>
                </a:br>
                <a:r>
                  <a:rPr lang="en-US" sz="600" b="1" noProof="0">
                    <a:solidFill>
                      <a:srgbClr val="FFFFFF"/>
                    </a:solidFill>
                    <a:cs typeface="+mn-cs"/>
                  </a:rPr>
                  <a:t>B 122</a:t>
                </a:r>
              </a:p>
            </p:txBody>
          </p:sp>
          <p:sp>
            <p:nvSpPr>
              <p:cNvPr id="748606" name="AutoShape 62"/>
              <p:cNvSpPr>
                <a:spLocks noChangeArrowheads="1"/>
              </p:cNvSpPr>
              <p:nvPr/>
            </p:nvSpPr>
            <p:spPr bwMode="auto">
              <a:xfrm>
                <a:off x="3197" y="4343"/>
                <a:ext cx="181" cy="113"/>
              </a:xfrm>
              <a:prstGeom prst="roundRect">
                <a:avLst>
                  <a:gd name="adj" fmla="val 16667"/>
                </a:avLst>
              </a:prstGeom>
              <a:solidFill>
                <a:srgbClr val="EAEAEA"/>
              </a:solidFill>
              <a:ln w="9525" algn="ctr">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234 </a:t>
                </a:r>
                <a:br>
                  <a:rPr lang="en-US" sz="600" b="1" noProof="0">
                    <a:solidFill>
                      <a:srgbClr val="FFFFFF"/>
                    </a:solidFill>
                    <a:cs typeface="+mn-cs"/>
                  </a:rPr>
                </a:br>
                <a:r>
                  <a:rPr lang="en-US" sz="600" b="1" noProof="0">
                    <a:solidFill>
                      <a:srgbClr val="FFFFFF"/>
                    </a:solidFill>
                    <a:cs typeface="+mn-cs"/>
                  </a:rPr>
                  <a:t>G 234 </a:t>
                </a:r>
                <a:br>
                  <a:rPr lang="en-US" sz="600" b="1" noProof="0">
                    <a:solidFill>
                      <a:srgbClr val="FFFFFF"/>
                    </a:solidFill>
                    <a:cs typeface="+mn-cs"/>
                  </a:rPr>
                </a:br>
                <a:r>
                  <a:rPr lang="en-US" sz="600" b="1" noProof="0">
                    <a:solidFill>
                      <a:srgbClr val="FFFFFF"/>
                    </a:solidFill>
                    <a:cs typeface="+mn-cs"/>
                  </a:rPr>
                  <a:t>B 234</a:t>
                </a:r>
              </a:p>
            </p:txBody>
          </p:sp>
          <p:sp>
            <p:nvSpPr>
              <p:cNvPr id="748607" name="AutoShape 63"/>
              <p:cNvSpPr>
                <a:spLocks noChangeArrowheads="1"/>
              </p:cNvSpPr>
              <p:nvPr/>
            </p:nvSpPr>
            <p:spPr bwMode="auto">
              <a:xfrm>
                <a:off x="3424" y="4343"/>
                <a:ext cx="181" cy="113"/>
              </a:xfrm>
              <a:prstGeom prst="roundRect">
                <a:avLst>
                  <a:gd name="adj" fmla="val 16667"/>
                </a:avLst>
              </a:prstGeom>
              <a:solidFill>
                <a:schemeClr val="accent6"/>
              </a:solidFill>
              <a:ln w="9525" algn="ctr">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a:t>
                </a:r>
                <a:r>
                  <a:rPr lang="en-US" sz="600" b="1" noProof="0" smtClean="0">
                    <a:solidFill>
                      <a:srgbClr val="FFFFFF"/>
                    </a:solidFill>
                    <a:cs typeface="+mn-cs"/>
                  </a:rPr>
                  <a:t>170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15</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a:t>
                </a:r>
                <a:r>
                  <a:rPr lang="en-US" sz="600" b="1" noProof="0" smtClean="0">
                    <a:solidFill>
                      <a:srgbClr val="FFFFFF"/>
                    </a:solidFill>
                    <a:cs typeface="+mn-cs"/>
                  </a:rPr>
                  <a:t>30</a:t>
                </a:r>
                <a:endParaRPr lang="en-US" sz="600" b="1" noProof="0">
                  <a:solidFill>
                    <a:srgbClr val="FFFFFF"/>
                  </a:solidFill>
                  <a:cs typeface="+mn-cs"/>
                </a:endParaRPr>
              </a:p>
            </p:txBody>
          </p:sp>
          <p:sp>
            <p:nvSpPr>
              <p:cNvPr id="748608" name="AutoShape 64"/>
              <p:cNvSpPr>
                <a:spLocks noChangeArrowheads="1"/>
              </p:cNvSpPr>
              <p:nvPr/>
            </p:nvSpPr>
            <p:spPr bwMode="auto">
              <a:xfrm>
                <a:off x="2516" y="4343"/>
                <a:ext cx="181" cy="113"/>
              </a:xfrm>
              <a:prstGeom prst="roundRect">
                <a:avLst>
                  <a:gd name="adj" fmla="val 16667"/>
                </a:avLst>
              </a:prstGeom>
              <a:solidFill>
                <a:srgbClr val="000000"/>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0 </a:t>
                </a:r>
                <a:br>
                  <a:rPr lang="en-US" sz="600" b="1" noProof="0">
                    <a:solidFill>
                      <a:srgbClr val="FFFFFF"/>
                    </a:solidFill>
                    <a:cs typeface="+mn-cs"/>
                  </a:rPr>
                </a:br>
                <a:r>
                  <a:rPr lang="en-US" sz="600" b="1" noProof="0">
                    <a:solidFill>
                      <a:srgbClr val="FFFFFF"/>
                    </a:solidFill>
                    <a:cs typeface="+mn-cs"/>
                  </a:rPr>
                  <a:t>G 0 </a:t>
                </a:r>
                <a:br>
                  <a:rPr lang="en-US" sz="600" b="1" noProof="0">
                    <a:solidFill>
                      <a:srgbClr val="FFFFFF"/>
                    </a:solidFill>
                    <a:cs typeface="+mn-cs"/>
                  </a:rPr>
                </a:br>
                <a:r>
                  <a:rPr lang="en-US" sz="600" b="1" noProof="0">
                    <a:solidFill>
                      <a:srgbClr val="FFFFFF"/>
                    </a:solidFill>
                    <a:cs typeface="+mn-cs"/>
                  </a:rPr>
                  <a:t>B 0</a:t>
                </a:r>
              </a:p>
            </p:txBody>
          </p:sp>
          <p:sp>
            <p:nvSpPr>
              <p:cNvPr id="748609" name="AutoShape 65"/>
              <p:cNvSpPr>
                <a:spLocks noChangeArrowheads="1"/>
              </p:cNvSpPr>
              <p:nvPr/>
            </p:nvSpPr>
            <p:spPr bwMode="auto">
              <a:xfrm>
                <a:off x="2290" y="4343"/>
                <a:ext cx="181" cy="113"/>
              </a:xfrm>
              <a:prstGeom prst="roundRect">
                <a:avLst>
                  <a:gd name="adj" fmla="val 16667"/>
                </a:avLst>
              </a:prstGeom>
              <a:solidFill>
                <a:srgbClr val="FFFFFF"/>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255 </a:t>
                </a:r>
                <a:br>
                  <a:rPr lang="en-US" sz="600" b="1" noProof="0">
                    <a:solidFill>
                      <a:srgbClr val="FFFFFF"/>
                    </a:solidFill>
                    <a:cs typeface="+mn-cs"/>
                  </a:rPr>
                </a:br>
                <a:r>
                  <a:rPr lang="en-US" sz="600" b="1" noProof="0">
                    <a:solidFill>
                      <a:srgbClr val="FFFFFF"/>
                    </a:solidFill>
                    <a:cs typeface="+mn-cs"/>
                  </a:rPr>
                  <a:t>G 255 </a:t>
                </a:r>
                <a:br>
                  <a:rPr lang="en-US" sz="600" b="1" noProof="0">
                    <a:solidFill>
                      <a:srgbClr val="FFFFFF"/>
                    </a:solidFill>
                    <a:cs typeface="+mn-cs"/>
                  </a:rPr>
                </a:br>
                <a:r>
                  <a:rPr lang="en-US" sz="600" b="1" noProof="0">
                    <a:solidFill>
                      <a:srgbClr val="FFFFFF"/>
                    </a:solidFill>
                    <a:cs typeface="+mn-cs"/>
                  </a:rPr>
                  <a:t>B 255</a:t>
                </a:r>
              </a:p>
            </p:txBody>
          </p:sp>
          <p:sp>
            <p:nvSpPr>
              <p:cNvPr id="748610" name="Rectangle 66"/>
              <p:cNvSpPr>
                <a:spLocks noChangeArrowheads="1"/>
              </p:cNvSpPr>
              <p:nvPr/>
            </p:nvSpPr>
            <p:spPr bwMode="auto">
              <a:xfrm>
                <a:off x="1761" y="4343"/>
                <a:ext cx="499" cy="113"/>
              </a:xfrm>
              <a:prstGeom prst="rect">
                <a:avLst/>
              </a:prstGeom>
              <a:noFill/>
              <a:ln w="9525">
                <a:noFill/>
                <a:miter lim="800000"/>
                <a:headEnd/>
                <a:tailEnd/>
              </a:ln>
              <a:effectLst/>
            </p:spPr>
            <p:txBody>
              <a:bodyPr wrap="none" lIns="18000" tIns="0" rIns="36000" bIns="0" anchor="ctr"/>
              <a:lstStyle/>
              <a:p>
                <a:pPr algn="r" defTabSz="762000" eaLnBrk="0" hangingPunct="0">
                  <a:spcBef>
                    <a:spcPct val="15000"/>
                  </a:spcBef>
                  <a:spcAft>
                    <a:spcPct val="15000"/>
                  </a:spcAft>
                  <a:buClr>
                    <a:schemeClr val="accent1"/>
                  </a:buClr>
                  <a:defRPr/>
                </a:pPr>
                <a:r>
                  <a:rPr lang="en-US" sz="600" b="1" noProof="0">
                    <a:solidFill>
                      <a:srgbClr val="FFFFFF"/>
                    </a:solidFill>
                    <a:cs typeface="+mn-cs"/>
                  </a:rPr>
                  <a:t>Supporting colors:</a:t>
                </a:r>
              </a:p>
            </p:txBody>
          </p:sp>
          <p:sp>
            <p:nvSpPr>
              <p:cNvPr id="748611" name="AutoShape 67"/>
              <p:cNvSpPr>
                <a:spLocks noChangeArrowheads="1"/>
              </p:cNvSpPr>
              <p:nvPr userDrawn="1"/>
            </p:nvSpPr>
            <p:spPr bwMode="auto">
              <a:xfrm>
                <a:off x="3651" y="4343"/>
                <a:ext cx="181" cy="113"/>
              </a:xfrm>
              <a:prstGeom prst="roundRect">
                <a:avLst>
                  <a:gd name="adj" fmla="val 16667"/>
                </a:avLst>
              </a:prstGeom>
              <a:solidFill>
                <a:schemeClr val="accent5"/>
              </a:solidFill>
              <a:ln w="9525" algn="ctr">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a:t>
                </a:r>
                <a:r>
                  <a:rPr lang="en-US" sz="600" b="1" noProof="0" smtClean="0">
                    <a:solidFill>
                      <a:srgbClr val="FFFFFF"/>
                    </a:solidFill>
                    <a:cs typeface="+mn-cs"/>
                  </a:rPr>
                  <a:t>60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170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a:t>
                </a:r>
                <a:r>
                  <a:rPr lang="en-US" sz="600" b="1" noProof="0" smtClean="0">
                    <a:solidFill>
                      <a:srgbClr val="FFFFFF"/>
                    </a:solidFill>
                    <a:cs typeface="+mn-cs"/>
                  </a:rPr>
                  <a:t>0</a:t>
                </a:r>
                <a:endParaRPr lang="en-US" sz="600" b="1" noProof="0">
                  <a:solidFill>
                    <a:srgbClr val="FFFFFF"/>
                  </a:solidFill>
                  <a:cs typeface="+mn-cs"/>
                </a:endParaRPr>
              </a:p>
            </p:txBody>
          </p:sp>
        </p:grpSp>
        <p:sp>
          <p:nvSpPr>
            <p:cNvPr id="748612" name="Rectangle 68"/>
            <p:cNvSpPr>
              <a:spLocks noChangeArrowheads="1"/>
            </p:cNvSpPr>
            <p:nvPr userDrawn="1"/>
          </p:nvSpPr>
          <p:spPr bwMode="auto">
            <a:xfrm>
              <a:off x="408" y="4343"/>
              <a:ext cx="499" cy="113"/>
            </a:xfrm>
            <a:prstGeom prst="rect">
              <a:avLst/>
            </a:prstGeom>
            <a:noFill/>
            <a:ln w="9525">
              <a:noFill/>
              <a:miter lim="800000"/>
              <a:headEnd/>
              <a:tailEnd/>
            </a:ln>
            <a:effectLst/>
          </p:spPr>
          <p:txBody>
            <a:bodyPr wrap="none" lIns="18000" tIns="0" rIns="36000" bIns="0" anchor="ctr"/>
            <a:lstStyle/>
            <a:p>
              <a:pPr algn="r" defTabSz="762000" eaLnBrk="0" hangingPunct="0">
                <a:spcBef>
                  <a:spcPct val="15000"/>
                </a:spcBef>
                <a:spcAft>
                  <a:spcPct val="15000"/>
                </a:spcAft>
                <a:buClr>
                  <a:schemeClr val="accent1"/>
                </a:buClr>
                <a:defRPr/>
              </a:pPr>
              <a:r>
                <a:rPr lang="en-US" sz="600" b="1" noProof="0">
                  <a:solidFill>
                    <a:srgbClr val="FFFFFF"/>
                  </a:solidFill>
                  <a:cs typeface="+mn-cs"/>
                </a:rPr>
                <a:t>Primary colors:</a:t>
              </a:r>
            </a:p>
          </p:txBody>
        </p:sp>
      </p:grpSp>
      <p:pic>
        <p:nvPicPr>
          <p:cNvPr id="1033" name="Picture 79" descr="NSN_reg_rgb_030"/>
          <p:cNvPicPr>
            <a:picLocks noChangeAspect="1" noChangeArrowheads="1"/>
          </p:cNvPicPr>
          <p:nvPr/>
        </p:nvPicPr>
        <p:blipFill>
          <a:blip r:embed="rId6" cstate="print"/>
          <a:srcRect l="2087" t="3871"/>
          <a:stretch>
            <a:fillRect/>
          </a:stretch>
        </p:blipFill>
        <p:spPr bwMode="auto">
          <a:xfrm>
            <a:off x="9999663" y="5765800"/>
            <a:ext cx="1349375" cy="714375"/>
          </a:xfrm>
          <a:prstGeom prst="rect">
            <a:avLst/>
          </a:prstGeom>
          <a:noFill/>
          <a:ln w="9525">
            <a:noFill/>
            <a:miter lim="800000"/>
            <a:headEnd/>
            <a:tailEnd/>
          </a:ln>
        </p:spPr>
      </p:pic>
      <p:sp>
        <p:nvSpPr>
          <p:cNvPr id="41" name="Text Box 9"/>
          <p:cNvSpPr txBox="1">
            <a:spLocks noChangeArrowheads="1"/>
          </p:cNvSpPr>
          <p:nvPr/>
        </p:nvSpPr>
        <p:spPr bwMode="auto">
          <a:xfrm>
            <a:off x="0" y="-266700"/>
            <a:ext cx="9144000" cy="233362"/>
          </a:xfrm>
          <a:prstGeom prst="rect">
            <a:avLst/>
          </a:prstGeom>
          <a:noFill/>
          <a:ln w="19050" algn="ctr">
            <a:noFill/>
            <a:miter lim="800000"/>
            <a:headEnd/>
            <a:tailEnd/>
          </a:ln>
          <a:effectLst/>
        </p:spPr>
        <p:txBody>
          <a:bodyPr lIns="90000" tIns="46800" rIns="90000" bIns="46800">
            <a:spAutoFit/>
          </a:bodyPr>
          <a:lstStyle/>
          <a:p>
            <a:pPr algn="ctr" defTabSz="762000" eaLnBrk="0" fontAlgn="auto" hangingPunct="0">
              <a:lnSpc>
                <a:spcPct val="90000"/>
              </a:lnSpc>
              <a:spcBef>
                <a:spcPct val="50000"/>
              </a:spcBef>
              <a:spcAft>
                <a:spcPts val="0"/>
              </a:spcAft>
              <a:buClr>
                <a:srgbClr val="FFD308"/>
              </a:buClr>
              <a:defRPr/>
            </a:pPr>
            <a:r>
              <a:rPr lang="en-US" sz="1000" kern="0" noProof="0">
                <a:solidFill>
                  <a:schemeClr val="bg1"/>
                </a:solidFill>
                <a:cs typeface="+mn-cs"/>
              </a:rPr>
              <a:t>To change the document information in the footer, press [Alt + F8] and use the „Nokia_Siemens_Networks_–_Change_Document_Information“ macro.</a:t>
            </a:r>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Lst>
  <p:transition/>
  <p:timing>
    <p:tnLst>
      <p:par>
        <p:cTn id="1" dur="indefinite" restart="never" nodeType="tmRoot"/>
      </p:par>
    </p:tnLst>
  </p:timing>
  <p:hf sldNum="0" hdr="0" dt="0"/>
  <p:txStyles>
    <p:titleStyle>
      <a:lvl1pPr algn="l" rtl="0" eaLnBrk="1" fontAlgn="base" hangingPunct="1">
        <a:lnSpc>
          <a:spcPct val="90000"/>
        </a:lnSpc>
        <a:spcBef>
          <a:spcPct val="0"/>
        </a:spcBef>
        <a:spcAft>
          <a:spcPct val="0"/>
        </a:spcAft>
        <a:defRPr sz="2800" b="1">
          <a:solidFill>
            <a:schemeClr val="bg2"/>
          </a:solidFill>
          <a:latin typeface="+mj-lt"/>
          <a:ea typeface="+mj-ea"/>
          <a:cs typeface="+mj-cs"/>
        </a:defRPr>
      </a:lvl1pPr>
      <a:lvl2pPr algn="l" rtl="0" eaLnBrk="1" fontAlgn="base" hangingPunct="1">
        <a:lnSpc>
          <a:spcPct val="90000"/>
        </a:lnSpc>
        <a:spcBef>
          <a:spcPct val="0"/>
        </a:spcBef>
        <a:spcAft>
          <a:spcPct val="0"/>
        </a:spcAft>
        <a:defRPr sz="2800" b="1">
          <a:solidFill>
            <a:schemeClr val="bg2"/>
          </a:solidFill>
          <a:latin typeface="Arial" charset="0"/>
        </a:defRPr>
      </a:lvl2pPr>
      <a:lvl3pPr algn="l" rtl="0" eaLnBrk="1" fontAlgn="base" hangingPunct="1">
        <a:lnSpc>
          <a:spcPct val="90000"/>
        </a:lnSpc>
        <a:spcBef>
          <a:spcPct val="0"/>
        </a:spcBef>
        <a:spcAft>
          <a:spcPct val="0"/>
        </a:spcAft>
        <a:defRPr sz="2800" b="1">
          <a:solidFill>
            <a:schemeClr val="bg2"/>
          </a:solidFill>
          <a:latin typeface="Arial" charset="0"/>
        </a:defRPr>
      </a:lvl3pPr>
      <a:lvl4pPr algn="l" rtl="0" eaLnBrk="1" fontAlgn="base" hangingPunct="1">
        <a:lnSpc>
          <a:spcPct val="90000"/>
        </a:lnSpc>
        <a:spcBef>
          <a:spcPct val="0"/>
        </a:spcBef>
        <a:spcAft>
          <a:spcPct val="0"/>
        </a:spcAft>
        <a:defRPr sz="2800" b="1">
          <a:solidFill>
            <a:schemeClr val="bg2"/>
          </a:solidFill>
          <a:latin typeface="Arial" charset="0"/>
        </a:defRPr>
      </a:lvl4pPr>
      <a:lvl5pPr algn="l" rtl="0" eaLnBrk="1" fontAlgn="base" hangingPunct="1">
        <a:lnSpc>
          <a:spcPct val="90000"/>
        </a:lnSpc>
        <a:spcBef>
          <a:spcPct val="0"/>
        </a:spcBef>
        <a:spcAft>
          <a:spcPct val="0"/>
        </a:spcAft>
        <a:defRPr sz="2800" b="1">
          <a:solidFill>
            <a:schemeClr val="bg2"/>
          </a:solidFill>
          <a:latin typeface="Arial" charset="0"/>
        </a:defRPr>
      </a:lvl5pPr>
      <a:lvl6pPr marL="457200" algn="l" rtl="0" eaLnBrk="1" fontAlgn="base" hangingPunct="1">
        <a:lnSpc>
          <a:spcPct val="90000"/>
        </a:lnSpc>
        <a:spcBef>
          <a:spcPct val="0"/>
        </a:spcBef>
        <a:spcAft>
          <a:spcPct val="0"/>
        </a:spcAft>
        <a:defRPr sz="2800" b="1">
          <a:solidFill>
            <a:schemeClr val="bg2"/>
          </a:solidFill>
          <a:latin typeface="Arial" charset="0"/>
        </a:defRPr>
      </a:lvl6pPr>
      <a:lvl7pPr marL="914400" algn="l" rtl="0" eaLnBrk="1" fontAlgn="base" hangingPunct="1">
        <a:lnSpc>
          <a:spcPct val="90000"/>
        </a:lnSpc>
        <a:spcBef>
          <a:spcPct val="0"/>
        </a:spcBef>
        <a:spcAft>
          <a:spcPct val="0"/>
        </a:spcAft>
        <a:defRPr sz="2800" b="1">
          <a:solidFill>
            <a:schemeClr val="bg2"/>
          </a:solidFill>
          <a:latin typeface="Arial" charset="0"/>
        </a:defRPr>
      </a:lvl7pPr>
      <a:lvl8pPr marL="1371600" algn="l" rtl="0" eaLnBrk="1" fontAlgn="base" hangingPunct="1">
        <a:lnSpc>
          <a:spcPct val="90000"/>
        </a:lnSpc>
        <a:spcBef>
          <a:spcPct val="0"/>
        </a:spcBef>
        <a:spcAft>
          <a:spcPct val="0"/>
        </a:spcAft>
        <a:defRPr sz="2800" b="1">
          <a:solidFill>
            <a:schemeClr val="bg2"/>
          </a:solidFill>
          <a:latin typeface="Arial" charset="0"/>
        </a:defRPr>
      </a:lvl8pPr>
      <a:lvl9pPr marL="1828800" algn="l" rtl="0" eaLnBrk="1" fontAlgn="base" hangingPunct="1">
        <a:lnSpc>
          <a:spcPct val="90000"/>
        </a:lnSpc>
        <a:spcBef>
          <a:spcPct val="0"/>
        </a:spcBef>
        <a:spcAft>
          <a:spcPct val="0"/>
        </a:spcAft>
        <a:defRPr sz="2800" b="1">
          <a:solidFill>
            <a:schemeClr val="bg2"/>
          </a:solidFill>
          <a:latin typeface="Arial" charset="0"/>
        </a:defRPr>
      </a:lvl9pPr>
    </p:titleStyle>
    <p:bodyStyle>
      <a:lvl1pPr marL="342900" marR="0" indent="-342900" algn="l" defTabSz="914400" rtl="0" eaLnBrk="1" fontAlgn="base" latinLnBrk="0" hangingPunct="1">
        <a:lnSpc>
          <a:spcPct val="90000"/>
        </a:lnSpc>
        <a:spcBef>
          <a:spcPct val="30000"/>
        </a:spcBef>
        <a:spcAft>
          <a:spcPct val="0"/>
        </a:spcAft>
        <a:buClr>
          <a:srgbClr val="FF8200"/>
        </a:buClr>
        <a:buSzPct val="110000"/>
        <a:buFontTx/>
        <a:buNone/>
        <a:tabLst/>
        <a:defRPr sz="2000">
          <a:solidFill>
            <a:schemeClr val="tx1"/>
          </a:solidFill>
          <a:latin typeface="+mn-lt"/>
          <a:ea typeface="+mn-ea"/>
          <a:cs typeface="+mn-cs"/>
        </a:defRPr>
      </a:lvl1pPr>
      <a:lvl2pPr marL="269875" marR="0" indent="-268288" algn="l" defTabSz="914400" rtl="0" eaLnBrk="1" fontAlgn="base" latinLnBrk="0" hangingPunct="1">
        <a:lnSpc>
          <a:spcPct val="90000"/>
        </a:lnSpc>
        <a:spcBef>
          <a:spcPct val="30000"/>
        </a:spcBef>
        <a:spcAft>
          <a:spcPct val="0"/>
        </a:spcAft>
        <a:buClr>
          <a:srgbClr val="FF8200"/>
        </a:buClr>
        <a:buSzPct val="110000"/>
        <a:buFontTx/>
        <a:buChar char="•"/>
        <a:tabLst/>
        <a:defRPr sz="2000">
          <a:solidFill>
            <a:schemeClr val="tx1"/>
          </a:solidFill>
          <a:latin typeface="+mn-lt"/>
        </a:defRPr>
      </a:lvl2pPr>
      <a:lvl3pPr marL="561975" marR="0" indent="-279400" algn="l" defTabSz="914400" rtl="0" eaLnBrk="1" fontAlgn="base" latinLnBrk="0" hangingPunct="1">
        <a:lnSpc>
          <a:spcPct val="90000"/>
        </a:lnSpc>
        <a:spcBef>
          <a:spcPct val="30000"/>
        </a:spcBef>
        <a:spcAft>
          <a:spcPct val="0"/>
        </a:spcAft>
        <a:buClr>
          <a:srgbClr val="FF8200"/>
        </a:buClr>
        <a:buSzPct val="110000"/>
        <a:buFont typeface="Arial" charset="0"/>
        <a:buChar char="–"/>
        <a:tabLst/>
        <a:defRPr>
          <a:solidFill>
            <a:schemeClr val="tx1"/>
          </a:solidFill>
          <a:latin typeface="+mn-lt"/>
        </a:defRPr>
      </a:lvl3pPr>
      <a:lvl4pPr marL="792163" marR="0" indent="-228600" algn="l" defTabSz="914400" rtl="0" eaLnBrk="1" fontAlgn="base" latinLnBrk="0" hangingPunct="1">
        <a:lnSpc>
          <a:spcPct val="90000"/>
        </a:lnSpc>
        <a:spcBef>
          <a:spcPct val="30000"/>
        </a:spcBef>
        <a:spcAft>
          <a:spcPct val="0"/>
        </a:spcAft>
        <a:buClr>
          <a:srgbClr val="FF8200"/>
        </a:buClr>
        <a:buSzPct val="110000"/>
        <a:buFont typeface="Wingdings" pitchFamily="2" charset="2"/>
        <a:buChar char="§"/>
        <a:tabLst/>
        <a:defRPr sz="1600">
          <a:solidFill>
            <a:schemeClr val="tx1"/>
          </a:solidFill>
          <a:latin typeface="+mn-lt"/>
        </a:defRPr>
      </a:lvl4pPr>
      <a:lvl5pPr marL="957263" marR="0" indent="-163513" algn="l" defTabSz="914400" rtl="0" eaLnBrk="1" fontAlgn="base" latinLnBrk="0" hangingPunct="1">
        <a:lnSpc>
          <a:spcPct val="90000"/>
        </a:lnSpc>
        <a:spcBef>
          <a:spcPct val="30000"/>
        </a:spcBef>
        <a:spcAft>
          <a:spcPct val="0"/>
        </a:spcAft>
        <a:buClr>
          <a:srgbClr val="FF8200"/>
        </a:buClr>
        <a:buSzPct val="110000"/>
        <a:buFontTx/>
        <a:buChar char="•"/>
        <a:tabLst/>
        <a:defRPr sz="1400">
          <a:solidFill>
            <a:schemeClr val="tx1"/>
          </a:solidFill>
          <a:latin typeface="+mn-lt"/>
        </a:defRPr>
      </a:lvl5pPr>
      <a:lvl6pPr marL="1406525" indent="-155575" algn="l" rtl="0" eaLnBrk="1" fontAlgn="base" hangingPunct="1">
        <a:lnSpc>
          <a:spcPct val="90000"/>
        </a:lnSpc>
        <a:spcBef>
          <a:spcPct val="30000"/>
        </a:spcBef>
        <a:spcAft>
          <a:spcPct val="0"/>
        </a:spcAft>
        <a:buClr>
          <a:schemeClr val="accent2"/>
        </a:buClr>
        <a:buSzPct val="110000"/>
        <a:buChar char="•"/>
        <a:defRPr sz="1400">
          <a:solidFill>
            <a:schemeClr val="tx1"/>
          </a:solidFill>
          <a:latin typeface="+mn-lt"/>
        </a:defRPr>
      </a:lvl6pPr>
      <a:lvl7pPr marL="1863725" indent="-155575" algn="l" rtl="0" eaLnBrk="1" fontAlgn="base" hangingPunct="1">
        <a:lnSpc>
          <a:spcPct val="90000"/>
        </a:lnSpc>
        <a:spcBef>
          <a:spcPct val="30000"/>
        </a:spcBef>
        <a:spcAft>
          <a:spcPct val="0"/>
        </a:spcAft>
        <a:buClr>
          <a:schemeClr val="accent2"/>
        </a:buClr>
        <a:buSzPct val="110000"/>
        <a:buChar char="•"/>
        <a:defRPr sz="1400">
          <a:solidFill>
            <a:schemeClr val="tx1"/>
          </a:solidFill>
          <a:latin typeface="+mn-lt"/>
        </a:defRPr>
      </a:lvl7pPr>
      <a:lvl8pPr marL="2320925" indent="-155575" algn="l" rtl="0" eaLnBrk="1" fontAlgn="base" hangingPunct="1">
        <a:lnSpc>
          <a:spcPct val="90000"/>
        </a:lnSpc>
        <a:spcBef>
          <a:spcPct val="30000"/>
        </a:spcBef>
        <a:spcAft>
          <a:spcPct val="0"/>
        </a:spcAft>
        <a:buClr>
          <a:schemeClr val="accent2"/>
        </a:buClr>
        <a:buSzPct val="110000"/>
        <a:buChar char="•"/>
        <a:defRPr sz="1400">
          <a:solidFill>
            <a:schemeClr val="tx1"/>
          </a:solidFill>
          <a:latin typeface="+mn-lt"/>
        </a:defRPr>
      </a:lvl8pPr>
      <a:lvl9pPr marL="2778125" indent="-155575" algn="l" rtl="0" eaLnBrk="1" fontAlgn="base" hangingPunct="1">
        <a:lnSpc>
          <a:spcPct val="90000"/>
        </a:lnSpc>
        <a:spcBef>
          <a:spcPct val="30000"/>
        </a:spcBef>
        <a:spcAft>
          <a:spcPct val="0"/>
        </a:spcAft>
        <a:buClr>
          <a:schemeClr val="accent2"/>
        </a:buClr>
        <a:buSzPct val="110000"/>
        <a:buChar char="•"/>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2">
                <a:lumMod val="60000"/>
                <a:lumOff val="40000"/>
              </a:schemeClr>
            </a:gs>
            <a:gs pos="100000">
              <a:schemeClr val="bg1"/>
            </a:gs>
          </a:gsLst>
          <a:lin ang="5400000" scaled="0"/>
        </a:gra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320675" y="212725"/>
            <a:ext cx="10879138" cy="781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noProof="0" smtClean="0"/>
              <a:t>Click to edit Master title style</a:t>
            </a:r>
          </a:p>
        </p:txBody>
      </p:sp>
      <p:sp>
        <p:nvSpPr>
          <p:cNvPr id="752643" name="Text Box 3"/>
          <p:cNvSpPr txBox="1">
            <a:spLocks noChangeArrowheads="1"/>
          </p:cNvSpPr>
          <p:nvPr/>
        </p:nvSpPr>
        <p:spPr bwMode="auto">
          <a:xfrm>
            <a:off x="306388" y="6099175"/>
            <a:ext cx="3836987" cy="125413"/>
          </a:xfrm>
          <a:prstGeom prst="rect">
            <a:avLst/>
          </a:prstGeom>
          <a:noFill/>
          <a:ln w="9525" algn="ctr">
            <a:noFill/>
            <a:miter lim="800000"/>
            <a:headEnd/>
            <a:tailEnd/>
          </a:ln>
          <a:effectLst/>
        </p:spPr>
        <p:txBody>
          <a:bodyPr lIns="0" tIns="0" rIns="0" bIns="0"/>
          <a:lstStyle/>
          <a:p>
            <a:pPr>
              <a:defRPr/>
            </a:pPr>
            <a:endParaRPr lang="en-US" sz="800" noProof="0">
              <a:cs typeface="+mn-cs"/>
            </a:endParaRPr>
          </a:p>
        </p:txBody>
      </p:sp>
      <p:grpSp>
        <p:nvGrpSpPr>
          <p:cNvPr id="2" name="Group 7"/>
          <p:cNvGrpSpPr>
            <a:grpSpLocks/>
          </p:cNvGrpSpPr>
          <p:nvPr/>
        </p:nvGrpSpPr>
        <p:grpSpPr bwMode="auto">
          <a:xfrm>
            <a:off x="-271463" y="-204788"/>
            <a:ext cx="12063413" cy="6889751"/>
            <a:chOff x="-136" y="-136"/>
            <a:chExt cx="6031" cy="4592"/>
          </a:xfrm>
        </p:grpSpPr>
        <p:sp>
          <p:nvSpPr>
            <p:cNvPr id="752648" name="Line 8"/>
            <p:cNvSpPr>
              <a:spLocks noChangeShapeType="1"/>
            </p:cNvSpPr>
            <p:nvPr userDrawn="1"/>
          </p:nvSpPr>
          <p:spPr bwMode="auto">
            <a:xfrm>
              <a:off x="158" y="4343"/>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52649" name="Line 9"/>
            <p:cNvSpPr>
              <a:spLocks noChangeShapeType="1"/>
            </p:cNvSpPr>
            <p:nvPr userDrawn="1"/>
          </p:nvSpPr>
          <p:spPr bwMode="auto">
            <a:xfrm rot="5400000">
              <a:off x="-80" y="697"/>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52650" name="Line 10"/>
            <p:cNvSpPr>
              <a:spLocks noChangeShapeType="1"/>
            </p:cNvSpPr>
            <p:nvPr userDrawn="1"/>
          </p:nvSpPr>
          <p:spPr bwMode="auto">
            <a:xfrm rot="5400000">
              <a:off x="-80" y="606"/>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52651" name="Line 11"/>
            <p:cNvSpPr>
              <a:spLocks noChangeShapeType="1"/>
            </p:cNvSpPr>
            <p:nvPr userDrawn="1"/>
          </p:nvSpPr>
          <p:spPr bwMode="auto">
            <a:xfrm rot="5400000">
              <a:off x="-80" y="4190"/>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52652" name="Line 12"/>
            <p:cNvSpPr>
              <a:spLocks noChangeShapeType="1"/>
            </p:cNvSpPr>
            <p:nvPr userDrawn="1"/>
          </p:nvSpPr>
          <p:spPr bwMode="auto">
            <a:xfrm rot="5400000">
              <a:off x="-80" y="3874"/>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52653" name="Line 13"/>
            <p:cNvSpPr>
              <a:spLocks noChangeShapeType="1"/>
            </p:cNvSpPr>
            <p:nvPr userDrawn="1"/>
          </p:nvSpPr>
          <p:spPr bwMode="auto">
            <a:xfrm rot="5400000">
              <a:off x="-80" y="3783"/>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52654" name="Line 14"/>
            <p:cNvSpPr>
              <a:spLocks noChangeShapeType="1"/>
            </p:cNvSpPr>
            <p:nvPr userDrawn="1"/>
          </p:nvSpPr>
          <p:spPr bwMode="auto">
            <a:xfrm rot="5400000">
              <a:off x="-80" y="87"/>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52655" name="Line 15"/>
            <p:cNvSpPr>
              <a:spLocks noChangeShapeType="1"/>
            </p:cNvSpPr>
            <p:nvPr userDrawn="1"/>
          </p:nvSpPr>
          <p:spPr bwMode="auto">
            <a:xfrm>
              <a:off x="160" y="-136"/>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52656" name="Line 16"/>
            <p:cNvSpPr>
              <a:spLocks noChangeShapeType="1"/>
            </p:cNvSpPr>
            <p:nvPr userDrawn="1"/>
          </p:nvSpPr>
          <p:spPr bwMode="auto">
            <a:xfrm>
              <a:off x="5602" y="4343"/>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52657" name="Line 17"/>
            <p:cNvSpPr>
              <a:spLocks noChangeShapeType="1"/>
            </p:cNvSpPr>
            <p:nvPr userDrawn="1"/>
          </p:nvSpPr>
          <p:spPr bwMode="auto">
            <a:xfrm>
              <a:off x="5602" y="-136"/>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52658" name="Line 18"/>
            <p:cNvSpPr>
              <a:spLocks noChangeShapeType="1"/>
            </p:cNvSpPr>
            <p:nvPr userDrawn="1"/>
          </p:nvSpPr>
          <p:spPr bwMode="auto">
            <a:xfrm rot="5400000">
              <a:off x="5839" y="697"/>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52659" name="Line 19"/>
            <p:cNvSpPr>
              <a:spLocks noChangeShapeType="1"/>
            </p:cNvSpPr>
            <p:nvPr userDrawn="1"/>
          </p:nvSpPr>
          <p:spPr bwMode="auto">
            <a:xfrm rot="5400000">
              <a:off x="5839" y="606"/>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52660" name="Line 20"/>
            <p:cNvSpPr>
              <a:spLocks noChangeShapeType="1"/>
            </p:cNvSpPr>
            <p:nvPr userDrawn="1"/>
          </p:nvSpPr>
          <p:spPr bwMode="auto">
            <a:xfrm rot="5400000">
              <a:off x="5839" y="4190"/>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52661" name="Line 21"/>
            <p:cNvSpPr>
              <a:spLocks noChangeShapeType="1"/>
            </p:cNvSpPr>
            <p:nvPr userDrawn="1"/>
          </p:nvSpPr>
          <p:spPr bwMode="auto">
            <a:xfrm rot="5400000">
              <a:off x="5839" y="3874"/>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52662" name="Line 22"/>
            <p:cNvSpPr>
              <a:spLocks noChangeShapeType="1"/>
            </p:cNvSpPr>
            <p:nvPr userDrawn="1"/>
          </p:nvSpPr>
          <p:spPr bwMode="auto">
            <a:xfrm rot="5400000">
              <a:off x="5839" y="3783"/>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sp>
          <p:nvSpPr>
            <p:cNvPr id="752663" name="Line 23"/>
            <p:cNvSpPr>
              <a:spLocks noChangeShapeType="1"/>
            </p:cNvSpPr>
            <p:nvPr userDrawn="1"/>
          </p:nvSpPr>
          <p:spPr bwMode="auto">
            <a:xfrm rot="5400000">
              <a:off x="5839" y="87"/>
              <a:ext cx="0" cy="113"/>
            </a:xfrm>
            <a:prstGeom prst="line">
              <a:avLst/>
            </a:prstGeom>
            <a:noFill/>
            <a:ln w="9525">
              <a:solidFill>
                <a:schemeClr val="bg1"/>
              </a:solidFill>
              <a:round/>
              <a:headEnd/>
              <a:tailEnd/>
            </a:ln>
            <a:effectLst/>
          </p:spPr>
          <p:txBody>
            <a:bodyPr anchor="ctr"/>
            <a:lstStyle/>
            <a:p>
              <a:pPr eaLnBrk="0" hangingPunct="0">
                <a:lnSpc>
                  <a:spcPct val="90000"/>
                </a:lnSpc>
                <a:spcBef>
                  <a:spcPct val="30000"/>
                </a:spcBef>
                <a:buClr>
                  <a:schemeClr val="accent1"/>
                </a:buClr>
                <a:defRPr/>
              </a:pPr>
              <a:endParaRPr lang="en-US" noProof="0">
                <a:cs typeface="+mn-cs"/>
              </a:endParaRPr>
            </a:p>
          </p:txBody>
        </p:sp>
      </p:grpSp>
      <p:sp>
        <p:nvSpPr>
          <p:cNvPr id="11269" name="Rectangle 24"/>
          <p:cNvSpPr>
            <a:spLocks noGrp="1" noChangeArrowheads="1"/>
          </p:cNvSpPr>
          <p:nvPr>
            <p:ph type="body" idx="1"/>
          </p:nvPr>
        </p:nvSpPr>
        <p:spPr bwMode="auto">
          <a:xfrm>
            <a:off x="320675" y="1130300"/>
            <a:ext cx="10885488" cy="46275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52682" name="Rectangle 42"/>
          <p:cNvSpPr>
            <a:spLocks noChangeArrowheads="1"/>
          </p:cNvSpPr>
          <p:nvPr/>
        </p:nvSpPr>
        <p:spPr bwMode="auto">
          <a:xfrm>
            <a:off x="320675" y="6224588"/>
            <a:ext cx="2687638" cy="122237"/>
          </a:xfrm>
          <a:prstGeom prst="rect">
            <a:avLst/>
          </a:prstGeom>
          <a:noFill/>
          <a:ln w="9525">
            <a:noFill/>
            <a:miter lim="800000"/>
            <a:headEnd/>
            <a:tailEnd/>
          </a:ln>
          <a:effectLst/>
        </p:spPr>
        <p:txBody>
          <a:bodyPr lIns="0" tIns="0" rIns="0" bIns="0">
            <a:spAutoFit/>
          </a:bodyPr>
          <a:lstStyle/>
          <a:p>
            <a:pPr eaLnBrk="0" hangingPunct="0">
              <a:tabLst>
                <a:tab pos="450850" algn="l"/>
              </a:tabLst>
              <a:defRPr/>
            </a:pPr>
            <a:fld id="{7D220685-DC47-4336-8ADE-B8A3A6278D4F}" type="slidenum">
              <a:rPr lang="en-US" sz="800" noProof="0">
                <a:cs typeface="+mn-cs"/>
              </a:rPr>
              <a:pPr eaLnBrk="0" hangingPunct="0">
                <a:tabLst>
                  <a:tab pos="450850" algn="l"/>
                </a:tabLst>
                <a:defRPr/>
              </a:pPr>
              <a:t>‹#›</a:t>
            </a:fld>
            <a:r>
              <a:rPr lang="en-US" sz="800" noProof="0">
                <a:cs typeface="+mn-cs"/>
              </a:rPr>
              <a:t>	© Nokia Siemens Networks 2011</a:t>
            </a:r>
          </a:p>
        </p:txBody>
      </p:sp>
      <p:pic>
        <p:nvPicPr>
          <p:cNvPr id="11273" name="Picture 79" descr="NSN_reg_rgb_030"/>
          <p:cNvPicPr>
            <a:picLocks noChangeAspect="1" noChangeArrowheads="1"/>
          </p:cNvPicPr>
          <p:nvPr/>
        </p:nvPicPr>
        <p:blipFill>
          <a:blip r:embed="rId6" cstate="print"/>
          <a:srcRect l="2087" t="3871"/>
          <a:stretch>
            <a:fillRect/>
          </a:stretch>
        </p:blipFill>
        <p:spPr bwMode="auto">
          <a:xfrm>
            <a:off x="9999663" y="5765800"/>
            <a:ext cx="1349375" cy="714375"/>
          </a:xfrm>
          <a:prstGeom prst="rect">
            <a:avLst/>
          </a:prstGeom>
          <a:noFill/>
          <a:ln w="9525">
            <a:noFill/>
            <a:miter lim="800000"/>
            <a:headEnd/>
            <a:tailEnd/>
          </a:ln>
        </p:spPr>
      </p:pic>
      <p:sp>
        <p:nvSpPr>
          <p:cNvPr id="42" name="Text Box 9"/>
          <p:cNvSpPr txBox="1">
            <a:spLocks noChangeArrowheads="1"/>
          </p:cNvSpPr>
          <p:nvPr/>
        </p:nvSpPr>
        <p:spPr bwMode="auto">
          <a:xfrm>
            <a:off x="0" y="-266700"/>
            <a:ext cx="9144000" cy="233362"/>
          </a:xfrm>
          <a:prstGeom prst="rect">
            <a:avLst/>
          </a:prstGeom>
          <a:noFill/>
          <a:ln w="19050" algn="ctr">
            <a:noFill/>
            <a:miter lim="800000"/>
            <a:headEnd/>
            <a:tailEnd/>
          </a:ln>
          <a:effectLst/>
        </p:spPr>
        <p:txBody>
          <a:bodyPr lIns="90000" tIns="46800" rIns="90000" bIns="46800">
            <a:spAutoFit/>
          </a:bodyPr>
          <a:lstStyle/>
          <a:p>
            <a:pPr algn="ctr" defTabSz="762000" eaLnBrk="0" fontAlgn="auto" hangingPunct="0">
              <a:lnSpc>
                <a:spcPct val="90000"/>
              </a:lnSpc>
              <a:spcBef>
                <a:spcPct val="50000"/>
              </a:spcBef>
              <a:spcAft>
                <a:spcPts val="0"/>
              </a:spcAft>
              <a:buClr>
                <a:srgbClr val="FFD308"/>
              </a:buClr>
              <a:defRPr/>
            </a:pPr>
            <a:r>
              <a:rPr lang="en-US" sz="1000" kern="0" noProof="0">
                <a:solidFill>
                  <a:schemeClr val="bg1"/>
                </a:solidFill>
                <a:cs typeface="+mn-cs"/>
              </a:rPr>
              <a:t>To change the document information in the footer, press [Alt + F8] and use the „Nokia_Siemens_Networks_–_Change_Document_Information“ macro.</a:t>
            </a:r>
          </a:p>
        </p:txBody>
      </p:sp>
      <p:grpSp>
        <p:nvGrpSpPr>
          <p:cNvPr id="3" name="Group 55"/>
          <p:cNvGrpSpPr>
            <a:grpSpLocks/>
          </p:cNvGrpSpPr>
          <p:nvPr/>
        </p:nvGrpSpPr>
        <p:grpSpPr bwMode="auto">
          <a:xfrm>
            <a:off x="815975" y="6515100"/>
            <a:ext cx="6850063" cy="169863"/>
            <a:chOff x="408" y="4343"/>
            <a:chExt cx="3424" cy="113"/>
          </a:xfrm>
        </p:grpSpPr>
        <p:grpSp>
          <p:nvGrpSpPr>
            <p:cNvPr id="4" name="Group 56"/>
            <p:cNvGrpSpPr>
              <a:grpSpLocks/>
            </p:cNvGrpSpPr>
            <p:nvPr userDrawn="1"/>
          </p:nvGrpSpPr>
          <p:grpSpPr bwMode="auto">
            <a:xfrm>
              <a:off x="929" y="4343"/>
              <a:ext cx="2903" cy="113"/>
              <a:chOff x="929" y="4343"/>
              <a:chExt cx="2903" cy="113"/>
            </a:xfrm>
          </p:grpSpPr>
          <p:sp>
            <p:nvSpPr>
              <p:cNvPr id="48" name="AutoShape 57"/>
              <p:cNvSpPr>
                <a:spLocks noChangeArrowheads="1"/>
              </p:cNvSpPr>
              <p:nvPr/>
            </p:nvSpPr>
            <p:spPr bwMode="auto">
              <a:xfrm>
                <a:off x="929" y="4343"/>
                <a:ext cx="181" cy="113"/>
              </a:xfrm>
              <a:prstGeom prst="roundRect">
                <a:avLst>
                  <a:gd name="adj" fmla="val 16667"/>
                </a:avLst>
              </a:prstGeom>
              <a:solidFill>
                <a:schemeClr val="accent1"/>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255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204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a:t>
                </a:r>
                <a:r>
                  <a:rPr lang="en-US" sz="600" b="1" noProof="0" smtClean="0">
                    <a:solidFill>
                      <a:srgbClr val="FFFFFF"/>
                    </a:solidFill>
                    <a:cs typeface="+mn-cs"/>
                  </a:rPr>
                  <a:t>0</a:t>
                </a:r>
                <a:endParaRPr lang="en-US" sz="600" b="1" noProof="0">
                  <a:solidFill>
                    <a:srgbClr val="FFFFFF"/>
                  </a:solidFill>
                  <a:cs typeface="+mn-cs"/>
                </a:endParaRPr>
              </a:p>
            </p:txBody>
          </p:sp>
          <p:sp>
            <p:nvSpPr>
              <p:cNvPr id="49" name="AutoShape 58"/>
              <p:cNvSpPr>
                <a:spLocks noChangeArrowheads="1"/>
              </p:cNvSpPr>
              <p:nvPr/>
            </p:nvSpPr>
            <p:spPr bwMode="auto">
              <a:xfrm>
                <a:off x="1156" y="4343"/>
                <a:ext cx="181" cy="113"/>
              </a:xfrm>
              <a:prstGeom prst="roundRect">
                <a:avLst>
                  <a:gd name="adj" fmla="val 16667"/>
                </a:avLst>
              </a:prstGeom>
              <a:solidFill>
                <a:schemeClr val="accent2"/>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255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130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0</a:t>
                </a:r>
              </a:p>
            </p:txBody>
          </p:sp>
          <p:sp>
            <p:nvSpPr>
              <p:cNvPr id="50" name="AutoShape 59"/>
              <p:cNvSpPr>
                <a:spLocks noChangeArrowheads="1"/>
              </p:cNvSpPr>
              <p:nvPr/>
            </p:nvSpPr>
            <p:spPr bwMode="auto">
              <a:xfrm>
                <a:off x="1383" y="4343"/>
                <a:ext cx="181" cy="113"/>
              </a:xfrm>
              <a:prstGeom prst="roundRect">
                <a:avLst>
                  <a:gd name="adj" fmla="val 16667"/>
                </a:avLst>
              </a:prstGeom>
              <a:solidFill>
                <a:schemeClr val="accent4"/>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a:t>
                </a:r>
                <a:r>
                  <a:rPr lang="en-US" sz="600" b="1" noProof="0" smtClean="0">
                    <a:solidFill>
                      <a:srgbClr val="FFFFFF"/>
                    </a:solidFill>
                    <a:cs typeface="+mn-cs"/>
                  </a:rPr>
                  <a:t>110</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6</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a:t>
                </a:r>
                <a:r>
                  <a:rPr lang="en-US" sz="600" b="1" noProof="0" smtClean="0">
                    <a:solidFill>
                      <a:srgbClr val="FFFFFF"/>
                    </a:solidFill>
                    <a:cs typeface="+mn-cs"/>
                  </a:rPr>
                  <a:t>115</a:t>
                </a:r>
                <a:endParaRPr lang="en-US" sz="600" b="1" noProof="0">
                  <a:solidFill>
                    <a:srgbClr val="FFFFFF"/>
                  </a:solidFill>
                  <a:cs typeface="+mn-cs"/>
                </a:endParaRPr>
              </a:p>
            </p:txBody>
          </p:sp>
          <p:sp>
            <p:nvSpPr>
              <p:cNvPr id="51" name="AutoShape 60"/>
              <p:cNvSpPr>
                <a:spLocks noChangeArrowheads="1"/>
              </p:cNvSpPr>
              <p:nvPr/>
            </p:nvSpPr>
            <p:spPr bwMode="auto">
              <a:xfrm>
                <a:off x="2970" y="4343"/>
                <a:ext cx="181" cy="113"/>
              </a:xfrm>
              <a:prstGeom prst="roundRect">
                <a:avLst>
                  <a:gd name="adj" fmla="val 16667"/>
                </a:avLst>
              </a:prstGeom>
              <a:solidFill>
                <a:srgbClr val="A2A6AD"/>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163 </a:t>
                </a:r>
                <a:br>
                  <a:rPr lang="en-US" sz="600" b="1" noProof="0">
                    <a:solidFill>
                      <a:srgbClr val="FFFFFF"/>
                    </a:solidFill>
                    <a:cs typeface="+mn-cs"/>
                  </a:rPr>
                </a:br>
                <a:r>
                  <a:rPr lang="en-US" sz="600" b="1" noProof="0">
                    <a:solidFill>
                      <a:srgbClr val="FFFFFF"/>
                    </a:solidFill>
                    <a:cs typeface="+mn-cs"/>
                  </a:rPr>
                  <a:t>G 166 </a:t>
                </a:r>
                <a:br>
                  <a:rPr lang="en-US" sz="600" b="1" noProof="0">
                    <a:solidFill>
                      <a:srgbClr val="FFFFFF"/>
                    </a:solidFill>
                    <a:cs typeface="+mn-cs"/>
                  </a:rPr>
                </a:br>
                <a:r>
                  <a:rPr lang="en-US" sz="600" b="1" noProof="0">
                    <a:solidFill>
                      <a:srgbClr val="FFFFFF"/>
                    </a:solidFill>
                    <a:cs typeface="+mn-cs"/>
                  </a:rPr>
                  <a:t>B 173</a:t>
                </a:r>
              </a:p>
            </p:txBody>
          </p:sp>
          <p:sp>
            <p:nvSpPr>
              <p:cNvPr id="52" name="AutoShape 61"/>
              <p:cNvSpPr>
                <a:spLocks noChangeArrowheads="1"/>
              </p:cNvSpPr>
              <p:nvPr/>
            </p:nvSpPr>
            <p:spPr bwMode="auto">
              <a:xfrm>
                <a:off x="2743" y="4343"/>
                <a:ext cx="181" cy="113"/>
              </a:xfrm>
              <a:prstGeom prst="roundRect">
                <a:avLst>
                  <a:gd name="adj" fmla="val 16667"/>
                </a:avLst>
              </a:prstGeom>
              <a:solidFill>
                <a:srgbClr val="68717A"/>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104</a:t>
                </a:r>
                <a:br>
                  <a:rPr lang="en-US" sz="600" b="1" noProof="0">
                    <a:solidFill>
                      <a:srgbClr val="FFFFFF"/>
                    </a:solidFill>
                    <a:cs typeface="+mn-cs"/>
                  </a:rPr>
                </a:br>
                <a:r>
                  <a:rPr lang="en-US" sz="600" b="1" noProof="0">
                    <a:solidFill>
                      <a:srgbClr val="FFFFFF"/>
                    </a:solidFill>
                    <a:cs typeface="+mn-cs"/>
                  </a:rPr>
                  <a:t>G 113 </a:t>
                </a:r>
                <a:br>
                  <a:rPr lang="en-US" sz="600" b="1" noProof="0">
                    <a:solidFill>
                      <a:srgbClr val="FFFFFF"/>
                    </a:solidFill>
                    <a:cs typeface="+mn-cs"/>
                  </a:rPr>
                </a:br>
                <a:r>
                  <a:rPr lang="en-US" sz="600" b="1" noProof="0">
                    <a:solidFill>
                      <a:srgbClr val="FFFFFF"/>
                    </a:solidFill>
                    <a:cs typeface="+mn-cs"/>
                  </a:rPr>
                  <a:t>B 122</a:t>
                </a:r>
              </a:p>
            </p:txBody>
          </p:sp>
          <p:sp>
            <p:nvSpPr>
              <p:cNvPr id="53" name="AutoShape 62"/>
              <p:cNvSpPr>
                <a:spLocks noChangeArrowheads="1"/>
              </p:cNvSpPr>
              <p:nvPr/>
            </p:nvSpPr>
            <p:spPr bwMode="auto">
              <a:xfrm>
                <a:off x="3197" y="4343"/>
                <a:ext cx="181" cy="113"/>
              </a:xfrm>
              <a:prstGeom prst="roundRect">
                <a:avLst>
                  <a:gd name="adj" fmla="val 16667"/>
                </a:avLst>
              </a:prstGeom>
              <a:solidFill>
                <a:srgbClr val="EAEAEA"/>
              </a:solidFill>
              <a:ln w="9525" algn="ctr">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234 </a:t>
                </a:r>
                <a:br>
                  <a:rPr lang="en-US" sz="600" b="1" noProof="0">
                    <a:solidFill>
                      <a:srgbClr val="FFFFFF"/>
                    </a:solidFill>
                    <a:cs typeface="+mn-cs"/>
                  </a:rPr>
                </a:br>
                <a:r>
                  <a:rPr lang="en-US" sz="600" b="1" noProof="0">
                    <a:solidFill>
                      <a:srgbClr val="FFFFFF"/>
                    </a:solidFill>
                    <a:cs typeface="+mn-cs"/>
                  </a:rPr>
                  <a:t>G 234 </a:t>
                </a:r>
                <a:br>
                  <a:rPr lang="en-US" sz="600" b="1" noProof="0">
                    <a:solidFill>
                      <a:srgbClr val="FFFFFF"/>
                    </a:solidFill>
                    <a:cs typeface="+mn-cs"/>
                  </a:rPr>
                </a:br>
                <a:r>
                  <a:rPr lang="en-US" sz="600" b="1" noProof="0">
                    <a:solidFill>
                      <a:srgbClr val="FFFFFF"/>
                    </a:solidFill>
                    <a:cs typeface="+mn-cs"/>
                  </a:rPr>
                  <a:t>B 234</a:t>
                </a:r>
              </a:p>
            </p:txBody>
          </p:sp>
          <p:sp>
            <p:nvSpPr>
              <p:cNvPr id="54" name="AutoShape 63"/>
              <p:cNvSpPr>
                <a:spLocks noChangeArrowheads="1"/>
              </p:cNvSpPr>
              <p:nvPr/>
            </p:nvSpPr>
            <p:spPr bwMode="auto">
              <a:xfrm>
                <a:off x="3424" y="4343"/>
                <a:ext cx="181" cy="113"/>
              </a:xfrm>
              <a:prstGeom prst="roundRect">
                <a:avLst>
                  <a:gd name="adj" fmla="val 16667"/>
                </a:avLst>
              </a:prstGeom>
              <a:solidFill>
                <a:schemeClr val="accent6"/>
              </a:solidFill>
              <a:ln w="9525" algn="ctr">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a:t>
                </a:r>
                <a:r>
                  <a:rPr lang="en-US" sz="600" b="1" noProof="0" smtClean="0">
                    <a:solidFill>
                      <a:srgbClr val="FFFFFF"/>
                    </a:solidFill>
                    <a:cs typeface="+mn-cs"/>
                  </a:rPr>
                  <a:t>170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15</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a:t>
                </a:r>
                <a:r>
                  <a:rPr lang="en-US" sz="600" b="1" noProof="0" smtClean="0">
                    <a:solidFill>
                      <a:srgbClr val="FFFFFF"/>
                    </a:solidFill>
                    <a:cs typeface="+mn-cs"/>
                  </a:rPr>
                  <a:t>30</a:t>
                </a:r>
                <a:endParaRPr lang="en-US" sz="600" b="1" noProof="0">
                  <a:solidFill>
                    <a:srgbClr val="FFFFFF"/>
                  </a:solidFill>
                  <a:cs typeface="+mn-cs"/>
                </a:endParaRPr>
              </a:p>
            </p:txBody>
          </p:sp>
          <p:sp>
            <p:nvSpPr>
              <p:cNvPr id="55" name="AutoShape 64"/>
              <p:cNvSpPr>
                <a:spLocks noChangeArrowheads="1"/>
              </p:cNvSpPr>
              <p:nvPr/>
            </p:nvSpPr>
            <p:spPr bwMode="auto">
              <a:xfrm>
                <a:off x="2516" y="4343"/>
                <a:ext cx="181" cy="113"/>
              </a:xfrm>
              <a:prstGeom prst="roundRect">
                <a:avLst>
                  <a:gd name="adj" fmla="val 16667"/>
                </a:avLst>
              </a:prstGeom>
              <a:solidFill>
                <a:srgbClr val="000000"/>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0 </a:t>
                </a:r>
                <a:br>
                  <a:rPr lang="en-US" sz="600" b="1" noProof="0">
                    <a:solidFill>
                      <a:srgbClr val="FFFFFF"/>
                    </a:solidFill>
                    <a:cs typeface="+mn-cs"/>
                  </a:rPr>
                </a:br>
                <a:r>
                  <a:rPr lang="en-US" sz="600" b="1" noProof="0">
                    <a:solidFill>
                      <a:srgbClr val="FFFFFF"/>
                    </a:solidFill>
                    <a:cs typeface="+mn-cs"/>
                  </a:rPr>
                  <a:t>G 0 </a:t>
                </a:r>
                <a:br>
                  <a:rPr lang="en-US" sz="600" b="1" noProof="0">
                    <a:solidFill>
                      <a:srgbClr val="FFFFFF"/>
                    </a:solidFill>
                    <a:cs typeface="+mn-cs"/>
                  </a:rPr>
                </a:br>
                <a:r>
                  <a:rPr lang="en-US" sz="600" b="1" noProof="0">
                    <a:solidFill>
                      <a:srgbClr val="FFFFFF"/>
                    </a:solidFill>
                    <a:cs typeface="+mn-cs"/>
                  </a:rPr>
                  <a:t>B 0</a:t>
                </a:r>
              </a:p>
            </p:txBody>
          </p:sp>
          <p:sp>
            <p:nvSpPr>
              <p:cNvPr id="56" name="AutoShape 65"/>
              <p:cNvSpPr>
                <a:spLocks noChangeArrowheads="1"/>
              </p:cNvSpPr>
              <p:nvPr/>
            </p:nvSpPr>
            <p:spPr bwMode="auto">
              <a:xfrm>
                <a:off x="2290" y="4343"/>
                <a:ext cx="181" cy="113"/>
              </a:xfrm>
              <a:prstGeom prst="roundRect">
                <a:avLst>
                  <a:gd name="adj" fmla="val 16667"/>
                </a:avLst>
              </a:prstGeom>
              <a:solidFill>
                <a:srgbClr val="FFFFFF"/>
              </a:solidFill>
              <a:ln w="9525">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255 </a:t>
                </a:r>
                <a:br>
                  <a:rPr lang="en-US" sz="600" b="1" noProof="0">
                    <a:solidFill>
                      <a:srgbClr val="FFFFFF"/>
                    </a:solidFill>
                    <a:cs typeface="+mn-cs"/>
                  </a:rPr>
                </a:br>
                <a:r>
                  <a:rPr lang="en-US" sz="600" b="1" noProof="0">
                    <a:solidFill>
                      <a:srgbClr val="FFFFFF"/>
                    </a:solidFill>
                    <a:cs typeface="+mn-cs"/>
                  </a:rPr>
                  <a:t>G 255 </a:t>
                </a:r>
                <a:br>
                  <a:rPr lang="en-US" sz="600" b="1" noProof="0">
                    <a:solidFill>
                      <a:srgbClr val="FFFFFF"/>
                    </a:solidFill>
                    <a:cs typeface="+mn-cs"/>
                  </a:rPr>
                </a:br>
                <a:r>
                  <a:rPr lang="en-US" sz="600" b="1" noProof="0">
                    <a:solidFill>
                      <a:srgbClr val="FFFFFF"/>
                    </a:solidFill>
                    <a:cs typeface="+mn-cs"/>
                  </a:rPr>
                  <a:t>B 255</a:t>
                </a:r>
              </a:p>
            </p:txBody>
          </p:sp>
          <p:sp>
            <p:nvSpPr>
              <p:cNvPr id="57" name="Rectangle 66"/>
              <p:cNvSpPr>
                <a:spLocks noChangeArrowheads="1"/>
              </p:cNvSpPr>
              <p:nvPr/>
            </p:nvSpPr>
            <p:spPr bwMode="auto">
              <a:xfrm>
                <a:off x="1761" y="4343"/>
                <a:ext cx="499" cy="113"/>
              </a:xfrm>
              <a:prstGeom prst="rect">
                <a:avLst/>
              </a:prstGeom>
              <a:noFill/>
              <a:ln w="9525">
                <a:noFill/>
                <a:miter lim="800000"/>
                <a:headEnd/>
                <a:tailEnd/>
              </a:ln>
              <a:effectLst/>
            </p:spPr>
            <p:txBody>
              <a:bodyPr wrap="none" lIns="18000" tIns="0" rIns="36000" bIns="0" anchor="ctr"/>
              <a:lstStyle/>
              <a:p>
                <a:pPr algn="r" defTabSz="762000" eaLnBrk="0" hangingPunct="0">
                  <a:spcBef>
                    <a:spcPct val="15000"/>
                  </a:spcBef>
                  <a:spcAft>
                    <a:spcPct val="15000"/>
                  </a:spcAft>
                  <a:buClr>
                    <a:schemeClr val="accent1"/>
                  </a:buClr>
                  <a:defRPr/>
                </a:pPr>
                <a:r>
                  <a:rPr lang="en-US" sz="600" b="1" noProof="0">
                    <a:solidFill>
                      <a:srgbClr val="FFFFFF"/>
                    </a:solidFill>
                    <a:cs typeface="+mn-cs"/>
                  </a:rPr>
                  <a:t>Supporting colors:</a:t>
                </a:r>
              </a:p>
            </p:txBody>
          </p:sp>
          <p:sp>
            <p:nvSpPr>
              <p:cNvPr id="58" name="AutoShape 67"/>
              <p:cNvSpPr>
                <a:spLocks noChangeArrowheads="1"/>
              </p:cNvSpPr>
              <p:nvPr userDrawn="1"/>
            </p:nvSpPr>
            <p:spPr bwMode="auto">
              <a:xfrm>
                <a:off x="3651" y="4343"/>
                <a:ext cx="181" cy="113"/>
              </a:xfrm>
              <a:prstGeom prst="roundRect">
                <a:avLst>
                  <a:gd name="adj" fmla="val 16667"/>
                </a:avLst>
              </a:prstGeom>
              <a:solidFill>
                <a:schemeClr val="accent5"/>
              </a:solidFill>
              <a:ln w="9525" algn="ctr">
                <a:solidFill>
                  <a:srgbClr val="FFFFFF"/>
                </a:solidFill>
                <a:round/>
                <a:headEnd/>
                <a:tailEnd/>
              </a:ln>
              <a:effectLst/>
            </p:spPr>
            <p:txBody>
              <a:bodyPr lIns="18000" tIns="252000" rIns="18000" bIns="0"/>
              <a:lstStyle/>
              <a:p>
                <a:pPr defTabSz="762000" eaLnBrk="0" hangingPunct="0">
                  <a:spcBef>
                    <a:spcPct val="15000"/>
                  </a:spcBef>
                  <a:spcAft>
                    <a:spcPct val="15000"/>
                  </a:spcAft>
                  <a:buClr>
                    <a:schemeClr val="accent1"/>
                  </a:buClr>
                  <a:defRPr/>
                </a:pPr>
                <a:r>
                  <a:rPr lang="en-US" sz="600" b="1" noProof="0">
                    <a:solidFill>
                      <a:srgbClr val="FFFFFF"/>
                    </a:solidFill>
                    <a:cs typeface="+mn-cs"/>
                  </a:rPr>
                  <a:t>R </a:t>
                </a:r>
                <a:r>
                  <a:rPr lang="en-US" sz="600" b="1" noProof="0" smtClean="0">
                    <a:solidFill>
                      <a:srgbClr val="FFFFFF"/>
                    </a:solidFill>
                    <a:cs typeface="+mn-cs"/>
                  </a:rPr>
                  <a:t>60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G </a:t>
                </a:r>
                <a:r>
                  <a:rPr lang="en-US" sz="600" b="1" noProof="0" smtClean="0">
                    <a:solidFill>
                      <a:srgbClr val="FFFFFF"/>
                    </a:solidFill>
                    <a:cs typeface="+mn-cs"/>
                  </a:rPr>
                  <a:t>170 </a:t>
                </a:r>
                <a:r>
                  <a:rPr lang="en-US" sz="600" b="1" noProof="0">
                    <a:solidFill>
                      <a:srgbClr val="FFFFFF"/>
                    </a:solidFill>
                    <a:cs typeface="+mn-cs"/>
                  </a:rPr>
                  <a:t/>
                </a:r>
                <a:br>
                  <a:rPr lang="en-US" sz="600" b="1" noProof="0">
                    <a:solidFill>
                      <a:srgbClr val="FFFFFF"/>
                    </a:solidFill>
                    <a:cs typeface="+mn-cs"/>
                  </a:rPr>
                </a:br>
                <a:r>
                  <a:rPr lang="en-US" sz="600" b="1" noProof="0">
                    <a:solidFill>
                      <a:srgbClr val="FFFFFF"/>
                    </a:solidFill>
                    <a:cs typeface="+mn-cs"/>
                  </a:rPr>
                  <a:t>B  </a:t>
                </a:r>
                <a:r>
                  <a:rPr lang="en-US" sz="600" b="1" noProof="0" smtClean="0">
                    <a:solidFill>
                      <a:srgbClr val="FFFFFF"/>
                    </a:solidFill>
                    <a:cs typeface="+mn-cs"/>
                  </a:rPr>
                  <a:t>0</a:t>
                </a:r>
                <a:endParaRPr lang="en-US" sz="600" b="1" noProof="0">
                  <a:solidFill>
                    <a:srgbClr val="FFFFFF"/>
                  </a:solidFill>
                  <a:cs typeface="+mn-cs"/>
                </a:endParaRPr>
              </a:p>
            </p:txBody>
          </p:sp>
        </p:grpSp>
        <p:sp>
          <p:nvSpPr>
            <p:cNvPr id="47" name="Rectangle 68"/>
            <p:cNvSpPr>
              <a:spLocks noChangeArrowheads="1"/>
            </p:cNvSpPr>
            <p:nvPr userDrawn="1"/>
          </p:nvSpPr>
          <p:spPr bwMode="auto">
            <a:xfrm>
              <a:off x="408" y="4343"/>
              <a:ext cx="499" cy="113"/>
            </a:xfrm>
            <a:prstGeom prst="rect">
              <a:avLst/>
            </a:prstGeom>
            <a:noFill/>
            <a:ln w="9525">
              <a:noFill/>
              <a:miter lim="800000"/>
              <a:headEnd/>
              <a:tailEnd/>
            </a:ln>
            <a:effectLst/>
          </p:spPr>
          <p:txBody>
            <a:bodyPr wrap="none" lIns="18000" tIns="0" rIns="36000" bIns="0" anchor="ctr"/>
            <a:lstStyle/>
            <a:p>
              <a:pPr algn="r" defTabSz="762000" eaLnBrk="0" hangingPunct="0">
                <a:spcBef>
                  <a:spcPct val="15000"/>
                </a:spcBef>
                <a:spcAft>
                  <a:spcPct val="15000"/>
                </a:spcAft>
                <a:buClr>
                  <a:schemeClr val="accent1"/>
                </a:buClr>
                <a:defRPr/>
              </a:pPr>
              <a:r>
                <a:rPr lang="en-US" sz="600" b="1" noProof="0">
                  <a:solidFill>
                    <a:srgbClr val="FFFFFF"/>
                  </a:solidFill>
                  <a:cs typeface="+mn-cs"/>
                </a:rPr>
                <a:t>Primary colors:</a:t>
              </a:r>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Lst>
  <p:transition/>
  <p:timing>
    <p:tnLst>
      <p:par>
        <p:cTn id="1" dur="indefinite" restart="never" nodeType="tmRoot"/>
      </p:par>
    </p:tnLst>
  </p:timing>
  <p:hf sldNum="0" hdr="0" dt="0"/>
  <p:txStyles>
    <p:titleStyle>
      <a:lvl1pPr algn="l" rtl="0" eaLnBrk="0" fontAlgn="base" hangingPunct="0">
        <a:lnSpc>
          <a:spcPct val="90000"/>
        </a:lnSpc>
        <a:spcBef>
          <a:spcPct val="0"/>
        </a:spcBef>
        <a:spcAft>
          <a:spcPct val="0"/>
        </a:spcAft>
        <a:defRPr sz="2800" b="1">
          <a:solidFill>
            <a:schemeClr val="bg2"/>
          </a:solidFill>
          <a:latin typeface="+mj-lt"/>
          <a:ea typeface="+mj-ea"/>
          <a:cs typeface="+mj-cs"/>
        </a:defRPr>
      </a:lvl1pPr>
      <a:lvl2pPr algn="l" rtl="0" eaLnBrk="0" fontAlgn="base" hangingPunct="0">
        <a:lnSpc>
          <a:spcPct val="90000"/>
        </a:lnSpc>
        <a:spcBef>
          <a:spcPct val="0"/>
        </a:spcBef>
        <a:spcAft>
          <a:spcPct val="0"/>
        </a:spcAft>
        <a:defRPr sz="2800" b="1">
          <a:solidFill>
            <a:schemeClr val="bg2"/>
          </a:solidFill>
          <a:latin typeface="Arial" charset="0"/>
        </a:defRPr>
      </a:lvl2pPr>
      <a:lvl3pPr algn="l" rtl="0" eaLnBrk="0" fontAlgn="base" hangingPunct="0">
        <a:lnSpc>
          <a:spcPct val="90000"/>
        </a:lnSpc>
        <a:spcBef>
          <a:spcPct val="0"/>
        </a:spcBef>
        <a:spcAft>
          <a:spcPct val="0"/>
        </a:spcAft>
        <a:defRPr sz="2800" b="1">
          <a:solidFill>
            <a:schemeClr val="bg2"/>
          </a:solidFill>
          <a:latin typeface="Arial" charset="0"/>
        </a:defRPr>
      </a:lvl3pPr>
      <a:lvl4pPr algn="l" rtl="0" eaLnBrk="0" fontAlgn="base" hangingPunct="0">
        <a:lnSpc>
          <a:spcPct val="90000"/>
        </a:lnSpc>
        <a:spcBef>
          <a:spcPct val="0"/>
        </a:spcBef>
        <a:spcAft>
          <a:spcPct val="0"/>
        </a:spcAft>
        <a:defRPr sz="2800" b="1">
          <a:solidFill>
            <a:schemeClr val="bg2"/>
          </a:solidFill>
          <a:latin typeface="Arial" charset="0"/>
        </a:defRPr>
      </a:lvl4pPr>
      <a:lvl5pPr algn="l" rtl="0" eaLnBrk="0" fontAlgn="base" hangingPunct="0">
        <a:lnSpc>
          <a:spcPct val="90000"/>
        </a:lnSpc>
        <a:spcBef>
          <a:spcPct val="0"/>
        </a:spcBef>
        <a:spcAft>
          <a:spcPct val="0"/>
        </a:spcAft>
        <a:defRPr sz="2800" b="1">
          <a:solidFill>
            <a:schemeClr val="bg2"/>
          </a:solidFill>
          <a:latin typeface="Arial" charset="0"/>
        </a:defRPr>
      </a:lvl5pPr>
      <a:lvl6pPr marL="457200" algn="l" rtl="0" fontAlgn="base">
        <a:lnSpc>
          <a:spcPct val="90000"/>
        </a:lnSpc>
        <a:spcBef>
          <a:spcPct val="0"/>
        </a:spcBef>
        <a:spcAft>
          <a:spcPct val="0"/>
        </a:spcAft>
        <a:defRPr sz="2800" b="1">
          <a:solidFill>
            <a:schemeClr val="bg2"/>
          </a:solidFill>
          <a:latin typeface="Arial" charset="0"/>
        </a:defRPr>
      </a:lvl6pPr>
      <a:lvl7pPr marL="914400" algn="l" rtl="0" fontAlgn="base">
        <a:lnSpc>
          <a:spcPct val="90000"/>
        </a:lnSpc>
        <a:spcBef>
          <a:spcPct val="0"/>
        </a:spcBef>
        <a:spcAft>
          <a:spcPct val="0"/>
        </a:spcAft>
        <a:defRPr sz="2800" b="1">
          <a:solidFill>
            <a:schemeClr val="bg2"/>
          </a:solidFill>
          <a:latin typeface="Arial" charset="0"/>
        </a:defRPr>
      </a:lvl7pPr>
      <a:lvl8pPr marL="1371600" algn="l" rtl="0" fontAlgn="base">
        <a:lnSpc>
          <a:spcPct val="90000"/>
        </a:lnSpc>
        <a:spcBef>
          <a:spcPct val="0"/>
        </a:spcBef>
        <a:spcAft>
          <a:spcPct val="0"/>
        </a:spcAft>
        <a:defRPr sz="2800" b="1">
          <a:solidFill>
            <a:schemeClr val="bg2"/>
          </a:solidFill>
          <a:latin typeface="Arial" charset="0"/>
        </a:defRPr>
      </a:lvl8pPr>
      <a:lvl9pPr marL="1828800" algn="l" rtl="0" fontAlgn="base">
        <a:lnSpc>
          <a:spcPct val="90000"/>
        </a:lnSpc>
        <a:spcBef>
          <a:spcPct val="0"/>
        </a:spcBef>
        <a:spcAft>
          <a:spcPct val="0"/>
        </a:spcAft>
        <a:defRPr sz="2800" b="1">
          <a:solidFill>
            <a:schemeClr val="bg2"/>
          </a:solidFill>
          <a:latin typeface="Arial" charset="0"/>
        </a:defRPr>
      </a:lvl9pPr>
    </p:titleStyle>
    <p:bodyStyle>
      <a:lvl1pPr marL="342900" indent="-342900" algn="l" rtl="0" eaLnBrk="0" fontAlgn="base" hangingPunct="0">
        <a:lnSpc>
          <a:spcPct val="90000"/>
        </a:lnSpc>
        <a:spcBef>
          <a:spcPct val="30000"/>
        </a:spcBef>
        <a:spcAft>
          <a:spcPct val="0"/>
        </a:spcAft>
        <a:buClr>
          <a:schemeClr val="accent2"/>
        </a:buClr>
        <a:buSzPct val="110000"/>
        <a:defRPr sz="2000">
          <a:solidFill>
            <a:schemeClr val="tx1"/>
          </a:solidFill>
          <a:latin typeface="+mn-lt"/>
          <a:ea typeface="+mn-ea"/>
          <a:cs typeface="+mn-cs"/>
        </a:defRPr>
      </a:lvl1pPr>
      <a:lvl2pPr marL="269875" indent="-268288" algn="l" rtl="0" eaLnBrk="0" fontAlgn="base" hangingPunct="0">
        <a:lnSpc>
          <a:spcPct val="90000"/>
        </a:lnSpc>
        <a:spcBef>
          <a:spcPct val="30000"/>
        </a:spcBef>
        <a:spcAft>
          <a:spcPct val="0"/>
        </a:spcAft>
        <a:buClr>
          <a:schemeClr val="accent2"/>
        </a:buClr>
        <a:buSzPct val="110000"/>
        <a:buChar char="•"/>
        <a:defRPr sz="2000">
          <a:solidFill>
            <a:schemeClr val="tx1"/>
          </a:solidFill>
          <a:latin typeface="+mn-lt"/>
        </a:defRPr>
      </a:lvl2pPr>
      <a:lvl3pPr marL="561975" indent="-279400" algn="l" rtl="0" eaLnBrk="0" fontAlgn="base" hangingPunct="0">
        <a:lnSpc>
          <a:spcPct val="90000"/>
        </a:lnSpc>
        <a:spcBef>
          <a:spcPct val="30000"/>
        </a:spcBef>
        <a:spcAft>
          <a:spcPct val="0"/>
        </a:spcAft>
        <a:buClr>
          <a:schemeClr val="accent2"/>
        </a:buClr>
        <a:buSzPct val="110000"/>
        <a:buFont typeface="Arial" charset="0"/>
        <a:buChar char="–"/>
        <a:defRPr>
          <a:solidFill>
            <a:schemeClr val="tx1"/>
          </a:solidFill>
          <a:latin typeface="+mn-lt"/>
        </a:defRPr>
      </a:lvl3pPr>
      <a:lvl4pPr marL="792163" indent="-228600" algn="l" rtl="0" eaLnBrk="0" fontAlgn="base" hangingPunct="0">
        <a:lnSpc>
          <a:spcPct val="90000"/>
        </a:lnSpc>
        <a:spcBef>
          <a:spcPct val="30000"/>
        </a:spcBef>
        <a:spcAft>
          <a:spcPct val="0"/>
        </a:spcAft>
        <a:buClr>
          <a:schemeClr val="accent2"/>
        </a:buClr>
        <a:buSzPct val="110000"/>
        <a:buFont typeface="Wingdings" pitchFamily="2" charset="2"/>
        <a:buChar char="§"/>
        <a:defRPr sz="1600">
          <a:solidFill>
            <a:schemeClr val="tx1"/>
          </a:solidFill>
          <a:latin typeface="+mn-lt"/>
        </a:defRPr>
      </a:lvl4pPr>
      <a:lvl5pPr marL="957263" indent="-163513" algn="l" rtl="0" eaLnBrk="0" fontAlgn="base" hangingPunct="0">
        <a:lnSpc>
          <a:spcPct val="90000"/>
        </a:lnSpc>
        <a:spcBef>
          <a:spcPct val="30000"/>
        </a:spcBef>
        <a:spcAft>
          <a:spcPct val="0"/>
        </a:spcAft>
        <a:buClr>
          <a:schemeClr val="accent2"/>
        </a:buClr>
        <a:buSzPct val="110000"/>
        <a:buChar char="•"/>
        <a:defRPr sz="1400">
          <a:solidFill>
            <a:schemeClr val="tx1"/>
          </a:solidFill>
          <a:latin typeface="+mn-lt"/>
        </a:defRPr>
      </a:lvl5pPr>
      <a:lvl6pPr marL="1414463" indent="-163513" algn="l" rtl="0" fontAlgn="base">
        <a:lnSpc>
          <a:spcPct val="90000"/>
        </a:lnSpc>
        <a:spcBef>
          <a:spcPct val="30000"/>
        </a:spcBef>
        <a:spcAft>
          <a:spcPct val="0"/>
        </a:spcAft>
        <a:buClr>
          <a:schemeClr val="accent2"/>
        </a:buClr>
        <a:buSzPct val="110000"/>
        <a:buChar char="•"/>
        <a:defRPr sz="1400">
          <a:solidFill>
            <a:schemeClr val="tx1"/>
          </a:solidFill>
          <a:latin typeface="+mn-lt"/>
        </a:defRPr>
      </a:lvl6pPr>
      <a:lvl7pPr marL="1871663" indent="-163513" algn="l" rtl="0" fontAlgn="base">
        <a:lnSpc>
          <a:spcPct val="90000"/>
        </a:lnSpc>
        <a:spcBef>
          <a:spcPct val="30000"/>
        </a:spcBef>
        <a:spcAft>
          <a:spcPct val="0"/>
        </a:spcAft>
        <a:buClr>
          <a:schemeClr val="accent2"/>
        </a:buClr>
        <a:buSzPct val="110000"/>
        <a:buChar char="•"/>
        <a:defRPr sz="1400">
          <a:solidFill>
            <a:schemeClr val="tx1"/>
          </a:solidFill>
          <a:latin typeface="+mn-lt"/>
        </a:defRPr>
      </a:lvl7pPr>
      <a:lvl8pPr marL="2328863" indent="-163513" algn="l" rtl="0" fontAlgn="base">
        <a:lnSpc>
          <a:spcPct val="90000"/>
        </a:lnSpc>
        <a:spcBef>
          <a:spcPct val="30000"/>
        </a:spcBef>
        <a:spcAft>
          <a:spcPct val="0"/>
        </a:spcAft>
        <a:buClr>
          <a:schemeClr val="accent2"/>
        </a:buClr>
        <a:buSzPct val="110000"/>
        <a:buChar char="•"/>
        <a:defRPr sz="1400">
          <a:solidFill>
            <a:schemeClr val="tx1"/>
          </a:solidFill>
          <a:latin typeface="+mn-lt"/>
        </a:defRPr>
      </a:lvl8pPr>
      <a:lvl9pPr marL="2786063" indent="-163513" algn="l" rtl="0" fontAlgn="base">
        <a:lnSpc>
          <a:spcPct val="90000"/>
        </a:lnSpc>
        <a:spcBef>
          <a:spcPct val="30000"/>
        </a:spcBef>
        <a:spcAft>
          <a:spcPct val="0"/>
        </a:spcAft>
        <a:buClr>
          <a:schemeClr val="accent2"/>
        </a:buClr>
        <a:buSzPct val="110000"/>
        <a:buChar char="•"/>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GB" dirty="0" smtClean="0"/>
              <a:t>CSFB Performance</a:t>
            </a:r>
            <a:endParaRPr lang="en-GB" dirty="0"/>
          </a:p>
        </p:txBody>
      </p:sp>
      <p:sp>
        <p:nvSpPr>
          <p:cNvPr id="3" name="Subtitle 2"/>
          <p:cNvSpPr>
            <a:spLocks noGrp="1"/>
          </p:cNvSpPr>
          <p:nvPr>
            <p:ph type="subTitle" sz="quarter" idx="1"/>
          </p:nvPr>
        </p:nvSpPr>
        <p:spPr/>
        <p:txBody>
          <a:bodyPr/>
          <a:lstStyle/>
          <a:p>
            <a:r>
              <a:rPr lang="en-GB" dirty="0" smtClean="0"/>
              <a:t>February, 2013</a:t>
            </a:r>
          </a:p>
          <a:p>
            <a:endParaRPr lang="en-GB" dirty="0" smtClean="0"/>
          </a:p>
          <a:p>
            <a:endParaRPr lang="en-GB" dirty="0" smtClean="0"/>
          </a:p>
          <a:p>
            <a:endParaRPr lang="en-GB" dirty="0" smtClean="0"/>
          </a:p>
        </p:txBody>
      </p:sp>
      <p:sp>
        <p:nvSpPr>
          <p:cNvPr id="4" name="Rounded Rectangle 3"/>
          <p:cNvSpPr/>
          <p:nvPr/>
        </p:nvSpPr>
        <p:spPr bwMode="auto">
          <a:xfrm>
            <a:off x="5761037" y="2736031"/>
            <a:ext cx="2520280" cy="2249837"/>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0000" tIns="46800" rIns="90000" bIns="46800" numCol="1" rtlCol="0" anchor="ctr" anchorCtr="0" compatLnSpc="1">
            <a:prstTxWarp prst="textNoShape">
              <a:avLst/>
            </a:prstTxWarp>
            <a:sp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r>
              <a:rPr kumimoji="0" lang="en-US" sz="2000" b="1" i="0" u="none" strike="noStrike" cap="none" normalizeH="0" baseline="0" dirty="0" smtClean="0">
                <a:ln>
                  <a:noFill/>
                </a:ln>
                <a:solidFill>
                  <a:srgbClr val="FFFFFF"/>
                </a:solidFill>
                <a:effectLst/>
                <a:latin typeface="Arial" charset="0"/>
              </a:rPr>
              <a:t>Contain NSN INTERNAL</a:t>
            </a:r>
            <a:r>
              <a:rPr kumimoji="0" lang="en-US" sz="2000" b="1" i="0" u="none" strike="noStrike" cap="none" normalizeH="0" dirty="0" smtClean="0">
                <a:ln>
                  <a:noFill/>
                </a:ln>
                <a:solidFill>
                  <a:srgbClr val="FFFFFF"/>
                </a:solidFill>
                <a:effectLst/>
                <a:latin typeface="Arial" charset="0"/>
              </a:rPr>
              <a:t> SLIDES – please remove those ones from customer presentation</a:t>
            </a:r>
            <a:endParaRPr kumimoji="0" lang="en-US" sz="2000" b="1" i="0" u="none" strike="noStrike" cap="none" normalizeH="0" baseline="0" dirty="0" smtClean="0">
              <a:ln>
                <a:noFill/>
              </a:ln>
              <a:solidFill>
                <a:srgbClr val="FFFFFF"/>
              </a:solidFill>
              <a:effectLst/>
              <a:latin typeface="Arial"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Usage of CSMT Flag</a:t>
            </a:r>
            <a:endParaRPr lang="en-US" dirty="0"/>
          </a:p>
        </p:txBody>
      </p:sp>
      <p:sp>
        <p:nvSpPr>
          <p:cNvPr id="3" name="Content Placeholder 2"/>
          <p:cNvSpPr>
            <a:spLocks noGrp="1"/>
          </p:cNvSpPr>
          <p:nvPr>
            <p:ph idx="1"/>
          </p:nvPr>
        </p:nvSpPr>
        <p:spPr>
          <a:xfrm>
            <a:off x="360437" y="1151855"/>
            <a:ext cx="10885488" cy="4536504"/>
          </a:xfrm>
        </p:spPr>
        <p:txBody>
          <a:bodyPr/>
          <a:lstStyle/>
          <a:p>
            <a:pPr>
              <a:buFont typeface="Arial" pitchFamily="34" charset="0"/>
              <a:buChar char="•"/>
            </a:pPr>
            <a:r>
              <a:rPr lang="en-GB" dirty="0" smtClean="0"/>
              <a:t>In the CSFB overlay configuration it is important that the CSMT flag support is enabled in all MSSs in the operator network.</a:t>
            </a:r>
          </a:p>
          <a:p>
            <a:pPr>
              <a:buFont typeface="Arial" pitchFamily="34" charset="0"/>
              <a:buChar char="•"/>
            </a:pPr>
            <a:r>
              <a:rPr lang="en-US" dirty="0" smtClean="0">
                <a:sym typeface="Wingdings" pitchFamily="2" charset="2"/>
              </a:rPr>
              <a:t>When new MSS receives the CSMT flag in LU request, it will keep the signaling connection to the UE even when LU procedure is finished.</a:t>
            </a:r>
          </a:p>
          <a:p>
            <a:pPr>
              <a:buFont typeface="Arial" pitchFamily="34" charset="0"/>
              <a:buChar char="•"/>
            </a:pPr>
            <a:r>
              <a:rPr lang="en-US" dirty="0" smtClean="0"/>
              <a:t>This eliminates the need for a further paging procedure in the new MSS before the call setup, which directly lowers the CSFB setup time by 1.0 - 1.5 s (or even more)</a:t>
            </a:r>
          </a:p>
          <a:p>
            <a:pPr>
              <a:buFont typeface="Arial" pitchFamily="34" charset="0"/>
              <a:buChar char="•"/>
            </a:pPr>
            <a:r>
              <a:rPr lang="en-US" dirty="0" smtClean="0"/>
              <a:t>In addition to the lower CSFB setup time, usage of CSMT flag is likely to improve the CSFB call setup success ratio.</a:t>
            </a:r>
          </a:p>
          <a:p>
            <a:pPr>
              <a:buFont typeface="Arial" pitchFamily="34" charset="0"/>
              <a:buChar char="•"/>
            </a:pPr>
            <a:r>
              <a:rPr lang="en-US" dirty="0" smtClean="0"/>
              <a:t>CSMT flag support has been available in NSN MSS since M15.1</a:t>
            </a:r>
          </a:p>
        </p:txBody>
      </p:sp>
      <p:sp>
        <p:nvSpPr>
          <p:cNvPr id="4" name="Rounded Rectangle 3"/>
          <p:cNvSpPr/>
          <p:nvPr/>
        </p:nvSpPr>
        <p:spPr bwMode="auto">
          <a:xfrm>
            <a:off x="1080517" y="5017360"/>
            <a:ext cx="8856984" cy="411036"/>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0000" tIns="46800" rIns="90000" bIns="46800" numCol="1" rtlCol="0" anchor="ctr" anchorCtr="0" compatLnSpc="1">
            <a:prstTxWarp prst="textNoShape">
              <a:avLst/>
            </a:prstTxWarp>
            <a:sp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r>
              <a:rPr kumimoji="0" lang="en-US" sz="2000" b="1" i="0" u="none" strike="noStrike" cap="none" normalizeH="0" baseline="0" dirty="0" smtClean="0">
                <a:ln>
                  <a:noFill/>
                </a:ln>
                <a:solidFill>
                  <a:srgbClr val="FFFFFF"/>
                </a:solidFill>
                <a:effectLst/>
                <a:latin typeface="Arial" charset="0"/>
              </a:rPr>
              <a:t>NSN INTERNAL</a:t>
            </a:r>
            <a:r>
              <a:rPr kumimoji="0" lang="en-US" sz="2000" b="1" i="0" u="none" strike="noStrike" cap="none" normalizeH="0" dirty="0" smtClean="0">
                <a:ln>
                  <a:noFill/>
                </a:ln>
                <a:solidFill>
                  <a:srgbClr val="FFFFFF"/>
                </a:solidFill>
                <a:effectLst/>
                <a:latin typeface="Arial" charset="0"/>
              </a:rPr>
              <a:t> – see CSMT story in slide  nr 2</a:t>
            </a:r>
            <a:endParaRPr kumimoji="0" lang="en-US" sz="2000" b="1" i="0" u="none" strike="noStrike" cap="none" normalizeH="0" baseline="0" dirty="0" smtClean="0">
              <a:ln>
                <a:noFill/>
              </a:ln>
              <a:solidFill>
                <a:srgbClr val="FFFFFF"/>
              </a:solidFill>
              <a:effectLst/>
              <a:latin typeface="Arial"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Usage of </a:t>
            </a:r>
            <a:r>
              <a:rPr lang="en-US" dirty="0" err="1" smtClean="0"/>
              <a:t>SendIdentification</a:t>
            </a:r>
            <a:r>
              <a:rPr lang="en-US" dirty="0" smtClean="0"/>
              <a:t> messages</a:t>
            </a:r>
            <a:endParaRPr lang="en-US" dirty="0"/>
          </a:p>
        </p:txBody>
      </p:sp>
      <p:sp>
        <p:nvSpPr>
          <p:cNvPr id="3" name="Content Placeholder 2"/>
          <p:cNvSpPr>
            <a:spLocks noGrp="1"/>
          </p:cNvSpPr>
          <p:nvPr>
            <p:ph idx="1"/>
          </p:nvPr>
        </p:nvSpPr>
        <p:spPr>
          <a:xfrm>
            <a:off x="320675" y="1130300"/>
            <a:ext cx="10885488" cy="1821755"/>
          </a:xfrm>
        </p:spPr>
        <p:txBody>
          <a:bodyPr/>
          <a:lstStyle/>
          <a:p>
            <a:pPr>
              <a:buFont typeface="Arial" pitchFamily="34" charset="0"/>
              <a:buChar char="•"/>
            </a:pPr>
            <a:r>
              <a:rPr lang="en-GB" dirty="0" smtClean="0"/>
              <a:t>It’s recommended to configure all MSSs to send MAP “</a:t>
            </a:r>
            <a:r>
              <a:rPr lang="en-GB" dirty="0" err="1" smtClean="0"/>
              <a:t>SendIdentification</a:t>
            </a:r>
            <a:r>
              <a:rPr lang="en-GB" dirty="0" smtClean="0"/>
              <a:t>” message towards the CSFB MSS to </a:t>
            </a:r>
            <a:r>
              <a:rPr lang="en-US" dirty="0" smtClean="0"/>
              <a:t>request identity and security info from overlay MSS instead of requesting it from UE.</a:t>
            </a:r>
          </a:p>
          <a:p>
            <a:pPr>
              <a:buFont typeface="Arial" pitchFamily="34" charset="0"/>
              <a:buChar char="•"/>
            </a:pPr>
            <a:r>
              <a:rPr lang="en-US" dirty="0" smtClean="0"/>
              <a:t>MSSs needs to have LAC of the overlay MSS configured, as network location area, to be able to send the </a:t>
            </a:r>
            <a:r>
              <a:rPr lang="en-US" dirty="0" err="1" smtClean="0"/>
              <a:t>SendIdentification</a:t>
            </a:r>
            <a:r>
              <a:rPr lang="en-US" dirty="0" smtClean="0"/>
              <a:t> messages</a:t>
            </a:r>
            <a:endParaRPr lang="en-GB" dirty="0" smtClean="0"/>
          </a:p>
          <a:p>
            <a:endParaRPr lang="en-US" dirty="0"/>
          </a:p>
        </p:txBody>
      </p:sp>
      <p:sp>
        <p:nvSpPr>
          <p:cNvPr id="4" name="TextBox 3"/>
          <p:cNvSpPr txBox="1"/>
          <p:nvPr/>
        </p:nvSpPr>
        <p:spPr>
          <a:xfrm>
            <a:off x="792485" y="2808039"/>
            <a:ext cx="9793088" cy="203132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lvl="0"/>
            <a:r>
              <a:rPr lang="en-NZ" i="1" u="sng" dirty="0" smtClean="0"/>
              <a:t>Case overlay MSS LAC </a:t>
            </a:r>
            <a:r>
              <a:rPr lang="en-NZ" b="1" i="1" u="sng" dirty="0" smtClean="0"/>
              <a:t>not</a:t>
            </a:r>
            <a:r>
              <a:rPr lang="en-NZ" i="1" u="sng" dirty="0" smtClean="0"/>
              <a:t> configured</a:t>
            </a:r>
            <a:r>
              <a:rPr lang="en-NZ" i="1" dirty="0" smtClean="0"/>
              <a:t>: When the UE performs Location update it sends TMSI and the new MSS sends Identity Request message to the UE to get the IMSI, and then MSS interrogates HLR for Authentication vectors. That process takes an average of 0.5 seconds.</a:t>
            </a:r>
            <a:endParaRPr lang="fi-FI" dirty="0" smtClean="0"/>
          </a:p>
          <a:p>
            <a:pPr lvl="0"/>
            <a:endParaRPr lang="en-NZ" i="1" u="sng" dirty="0" smtClean="0"/>
          </a:p>
          <a:p>
            <a:pPr lvl="0"/>
            <a:r>
              <a:rPr lang="en-NZ" i="1" u="sng" dirty="0" smtClean="0"/>
              <a:t>Case overlay MSS LAC Configured</a:t>
            </a:r>
            <a:r>
              <a:rPr lang="en-NZ" i="1" dirty="0" smtClean="0"/>
              <a:t>:  When the UE performs Location update it sends TMSI and the new MSS sends </a:t>
            </a:r>
            <a:r>
              <a:rPr lang="en-NZ" i="1" dirty="0" err="1" smtClean="0"/>
              <a:t>SendIdentification</a:t>
            </a:r>
            <a:r>
              <a:rPr lang="en-NZ" i="1" dirty="0" smtClean="0"/>
              <a:t> message to old MSS to get IMSI and authentication vectors. That process takes an average of 0.1 seconds.</a:t>
            </a:r>
            <a:endParaRPr lang="fi-FI" dirty="0"/>
          </a:p>
        </p:txBody>
      </p:sp>
      <p:sp>
        <p:nvSpPr>
          <p:cNvPr id="5" name="TextBox 4"/>
          <p:cNvSpPr txBox="1"/>
          <p:nvPr/>
        </p:nvSpPr>
        <p:spPr>
          <a:xfrm>
            <a:off x="792485" y="5184303"/>
            <a:ext cx="9361040" cy="36933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dirty="0" smtClean="0"/>
              <a:t>This configuration has been observed to save in average 0.4 s from CSFB procedure.</a:t>
            </a:r>
            <a:endParaRPr lang="en-GB" dirty="0" smtClean="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a:t>
            </a:r>
            <a:r>
              <a:rPr lang="en-GB" dirty="0" smtClean="0"/>
              <a:t>ROUT_DELAY_TIME_PMTRF” in Overlay MSS</a:t>
            </a:r>
            <a:endParaRPr lang="en-US" dirty="0"/>
          </a:p>
        </p:txBody>
      </p:sp>
      <p:sp>
        <p:nvSpPr>
          <p:cNvPr id="3" name="Content Placeholder 2"/>
          <p:cNvSpPr>
            <a:spLocks noGrp="1"/>
          </p:cNvSpPr>
          <p:nvPr>
            <p:ph idx="1"/>
          </p:nvPr>
        </p:nvSpPr>
        <p:spPr>
          <a:xfrm>
            <a:off x="320675" y="1130300"/>
            <a:ext cx="5080322" cy="4486051"/>
          </a:xfrm>
        </p:spPr>
        <p:txBody>
          <a:bodyPr/>
          <a:lstStyle/>
          <a:p>
            <a:pPr>
              <a:buFont typeface="Arial" pitchFamily="34" charset="0"/>
              <a:buChar char="•"/>
            </a:pPr>
            <a:r>
              <a:rPr lang="en-GB" dirty="0" smtClean="0"/>
              <a:t>HLR sends MAP Cancel Location to the overlay MSS in the start of the LU procedure or when LU it is finished. </a:t>
            </a:r>
          </a:p>
          <a:p>
            <a:pPr>
              <a:buFont typeface="Arial" pitchFamily="34" charset="0"/>
              <a:buChar char="•"/>
            </a:pPr>
            <a:r>
              <a:rPr lang="en-GB" dirty="0" smtClean="0"/>
              <a:t>When the overlay MSS receives the MAP Cancel Location message it waits the time given by the parameter ROUT_DELAY_TIME_PMTRF before routing of the call to new MSS, to make sure that the LU is finished with the new MSS.</a:t>
            </a:r>
          </a:p>
          <a:p>
            <a:pPr>
              <a:buFont typeface="Arial" pitchFamily="34" charset="0"/>
              <a:buChar char="•"/>
            </a:pPr>
            <a:r>
              <a:rPr lang="en-GB" dirty="0" smtClean="0"/>
              <a:t>Lowering the timer value given in ROUT_DELAY_TIME_PMTRF the CSFB call setup time can be directly shorted.</a:t>
            </a:r>
          </a:p>
          <a:p>
            <a:pPr>
              <a:buFont typeface="Arial" pitchFamily="34" charset="0"/>
              <a:buChar char="•"/>
            </a:pPr>
            <a:r>
              <a:rPr lang="en-GB" dirty="0" smtClean="0"/>
              <a:t>It needs to be verified that the parameter value still allows the LU to finish.</a:t>
            </a:r>
          </a:p>
          <a:p>
            <a:pPr>
              <a:buFont typeface="Arial" pitchFamily="34" charset="0"/>
              <a:buChar char="•"/>
            </a:pPr>
            <a:endParaRPr lang="en-US" dirty="0" smtClean="0"/>
          </a:p>
        </p:txBody>
      </p:sp>
      <p:sp>
        <p:nvSpPr>
          <p:cNvPr id="1026" name="Rectangle 2"/>
          <p:cNvSpPr>
            <a:spLocks noChangeArrowheads="1"/>
          </p:cNvSpPr>
          <p:nvPr/>
        </p:nvSpPr>
        <p:spPr bwMode="auto">
          <a:xfrm>
            <a:off x="0" y="0"/>
            <a:ext cx="1152207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25" name="Object 1"/>
          <p:cNvGraphicFramePr>
            <a:graphicFrameLocks noChangeAspect="1"/>
          </p:cNvGraphicFramePr>
          <p:nvPr/>
        </p:nvGraphicFramePr>
        <p:xfrm>
          <a:off x="5473005" y="1151855"/>
          <a:ext cx="5762625" cy="4219575"/>
        </p:xfrm>
        <a:graphic>
          <a:graphicData uri="http://schemas.openxmlformats.org/presentationml/2006/ole">
            <p:oleObj spid="_x0000_s22530" r:id="rId3" imgW="5817960" imgH="4263875" progId="">
              <p:embed/>
            </p:oleObj>
          </a:graphicData>
        </a:graphic>
      </p:graphicFrame>
      <p:sp>
        <p:nvSpPr>
          <p:cNvPr id="7" name="Rounded Rectangle 6"/>
          <p:cNvSpPr/>
          <p:nvPr/>
        </p:nvSpPr>
        <p:spPr bwMode="auto">
          <a:xfrm>
            <a:off x="6841157" y="3024063"/>
            <a:ext cx="1368152" cy="576064"/>
          </a:xfrm>
          <a:prstGeom prst="roundRect">
            <a:avLst/>
          </a:prstGeom>
          <a:noFill/>
          <a:ln w="19050" cap="flat" cmpd="sng" algn="ctr">
            <a:solidFill>
              <a:srgbClr val="FF0000"/>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endParaRPr kumimoji="0" lang="en-US" sz="1800" b="0" i="0" u="none" strike="noStrike" cap="none" normalizeH="0" baseline="0" dirty="0" smtClean="0">
              <a:ln>
                <a:noFill/>
              </a:ln>
              <a:solidFill>
                <a:schemeClr val="tx1"/>
              </a:solidFill>
              <a:effectLst/>
              <a:latin typeface="Arial" charset="0"/>
            </a:endParaRPr>
          </a:p>
        </p:txBody>
      </p:sp>
      <p:sp>
        <p:nvSpPr>
          <p:cNvPr id="8" name="TextBox 7"/>
          <p:cNvSpPr txBox="1"/>
          <p:nvPr/>
        </p:nvSpPr>
        <p:spPr>
          <a:xfrm>
            <a:off x="2232645" y="5751656"/>
            <a:ext cx="7776864" cy="584775"/>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lvl="0"/>
            <a:r>
              <a:rPr lang="en-US" sz="1600" dirty="0" smtClean="0"/>
              <a:t>In one customer case CSFB overlay MSS (M15.1) timer  changed </a:t>
            </a:r>
            <a:r>
              <a:rPr lang="en-GB" sz="1600" dirty="0" smtClean="0"/>
              <a:t>from 1 seconds (default value) to 0.2 seconds which </a:t>
            </a:r>
            <a:r>
              <a:rPr lang="en-US" sz="1600" dirty="0" smtClean="0"/>
              <a:t>reduced call setup time by 0.8 seconds</a:t>
            </a:r>
            <a:endParaRPr lang="fi-FI" sz="1600"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Location Update parameters</a:t>
            </a:r>
            <a:endParaRPr lang="en-US" dirty="0"/>
          </a:p>
        </p:txBody>
      </p:sp>
      <p:sp>
        <p:nvSpPr>
          <p:cNvPr id="3" name="Content Placeholder 2"/>
          <p:cNvSpPr>
            <a:spLocks noGrp="1"/>
          </p:cNvSpPr>
          <p:nvPr>
            <p:ph idx="1"/>
          </p:nvPr>
        </p:nvSpPr>
        <p:spPr>
          <a:xfrm>
            <a:off x="360437" y="1151855"/>
            <a:ext cx="10885488" cy="1893763"/>
          </a:xfrm>
        </p:spPr>
        <p:txBody>
          <a:bodyPr/>
          <a:lstStyle/>
          <a:p>
            <a:pPr>
              <a:buFont typeface="Arial" pitchFamily="34" charset="0"/>
              <a:buChar char="•"/>
            </a:pPr>
            <a:r>
              <a:rPr lang="en-GB" dirty="0" smtClean="0"/>
              <a:t>The LU for the new MSS can cause TMSI Allocation or/and Authentication and/or IMEI checking for the UE.</a:t>
            </a:r>
          </a:p>
          <a:p>
            <a:pPr>
              <a:buFont typeface="Arial" pitchFamily="34" charset="0"/>
              <a:buChar char="•"/>
            </a:pPr>
            <a:r>
              <a:rPr lang="en-GB" dirty="0" smtClean="0"/>
              <a:t>This generates an additional delay for CSFB call set-up time as with overlay CSFB the LU is always executed when CSFB takes place towards to a new MSS.</a:t>
            </a:r>
          </a:p>
          <a:p>
            <a:pPr>
              <a:buFont typeface="Arial" pitchFamily="34" charset="0"/>
              <a:buChar char="•"/>
            </a:pPr>
            <a:r>
              <a:rPr lang="en-GB" dirty="0" smtClean="0"/>
              <a:t>M16.1 implements feature called “Different frequencies of execution for Authentication, TMSI Reallocation and Identity Check when UE performs CSFB”.</a:t>
            </a:r>
          </a:p>
        </p:txBody>
      </p:sp>
      <p:sp>
        <p:nvSpPr>
          <p:cNvPr id="4" name="TextBox 3"/>
          <p:cNvSpPr txBox="1"/>
          <p:nvPr/>
        </p:nvSpPr>
        <p:spPr>
          <a:xfrm>
            <a:off x="6481117" y="3082711"/>
            <a:ext cx="4608512" cy="267765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050" dirty="0" smtClean="0"/>
              <a:t>USAGE FREQUENCY COUNTERS  (0 = NOT USED)</a:t>
            </a:r>
            <a:endParaRPr lang="fi-FI" sz="1050" dirty="0" smtClean="0"/>
          </a:p>
          <a:p>
            <a:r>
              <a:rPr lang="en-US" sz="1050" dirty="0" smtClean="0">
                <a:solidFill>
                  <a:srgbClr val="FF0000"/>
                </a:solidFill>
              </a:rPr>
              <a:t> </a:t>
            </a:r>
            <a:r>
              <a:rPr lang="en-US" sz="1050" b="1" dirty="0" smtClean="0">
                <a:solidFill>
                  <a:srgbClr val="FF0000"/>
                </a:solidFill>
              </a:rPr>
              <a:t> TMSI ALLOCATION</a:t>
            </a:r>
            <a:endParaRPr lang="fi-FI" sz="1050" dirty="0" smtClean="0">
              <a:solidFill>
                <a:srgbClr val="FF0000"/>
              </a:solidFill>
            </a:endParaRPr>
          </a:p>
          <a:p>
            <a:r>
              <a:rPr lang="en-US" sz="1050" b="1" dirty="0" smtClean="0">
                <a:solidFill>
                  <a:srgbClr val="FF0000"/>
                </a:solidFill>
              </a:rPr>
              <a:t>    LOC UP NEW VIS:    1</a:t>
            </a:r>
            <a:r>
              <a:rPr lang="en-US" sz="1050" dirty="0" smtClean="0">
                <a:solidFill>
                  <a:srgbClr val="FF0000"/>
                </a:solidFill>
              </a:rPr>
              <a:t> </a:t>
            </a:r>
            <a:r>
              <a:rPr lang="en-US" sz="1050" dirty="0" smtClean="0"/>
              <a:t>         LOC UP:     0           PER UP:        1</a:t>
            </a:r>
            <a:endParaRPr lang="fi-FI" sz="1050" dirty="0" smtClean="0"/>
          </a:p>
          <a:p>
            <a:r>
              <a:rPr lang="en-US" sz="1050" dirty="0" smtClean="0"/>
              <a:t>    IMSI ATTACH:       1          MO CALL:   20           MO SMS:       20</a:t>
            </a:r>
            <a:endParaRPr lang="fi-FI" sz="1050" dirty="0" smtClean="0"/>
          </a:p>
          <a:p>
            <a:r>
              <a:rPr lang="en-US" sz="1050" dirty="0" smtClean="0"/>
              <a:t>    MT CALL:           0          MT SMS:     0                           </a:t>
            </a:r>
            <a:endParaRPr lang="fi-FI" sz="1050" dirty="0" smtClean="0"/>
          </a:p>
          <a:p>
            <a:r>
              <a:rPr lang="en-US" sz="1050" dirty="0" smtClean="0"/>
              <a:t>    MT USSD:           0          SS OPER:    0</a:t>
            </a:r>
            <a:endParaRPr lang="fi-FI" sz="1050" dirty="0" smtClean="0"/>
          </a:p>
          <a:p>
            <a:r>
              <a:rPr lang="en-US" sz="1050" b="1" dirty="0" smtClean="0">
                <a:solidFill>
                  <a:srgbClr val="FF0000"/>
                </a:solidFill>
              </a:rPr>
              <a:t>  AUTHENTICATION</a:t>
            </a:r>
            <a:endParaRPr lang="fi-FI" sz="1050" dirty="0" smtClean="0">
              <a:solidFill>
                <a:srgbClr val="FF0000"/>
              </a:solidFill>
            </a:endParaRPr>
          </a:p>
          <a:p>
            <a:r>
              <a:rPr lang="en-US" sz="1050" b="1" dirty="0" smtClean="0">
                <a:solidFill>
                  <a:srgbClr val="FF0000"/>
                </a:solidFill>
              </a:rPr>
              <a:t>    LOC UP NEW VIS:    1</a:t>
            </a:r>
            <a:r>
              <a:rPr lang="en-US" sz="1050" dirty="0" smtClean="0">
                <a:solidFill>
                  <a:srgbClr val="FF0000"/>
                </a:solidFill>
              </a:rPr>
              <a:t> </a:t>
            </a:r>
            <a:r>
              <a:rPr lang="en-US" sz="1050" dirty="0" smtClean="0"/>
              <a:t>         LOC UP:     0           PER UP:        0</a:t>
            </a:r>
            <a:endParaRPr lang="fi-FI" sz="1050" dirty="0" smtClean="0"/>
          </a:p>
          <a:p>
            <a:r>
              <a:rPr lang="en-US" sz="1050" dirty="0" smtClean="0"/>
              <a:t>    IMSI ATTACH:       1          MO CALL:   10           MO SMS:       10</a:t>
            </a:r>
            <a:endParaRPr lang="fi-FI" sz="1050" dirty="0" smtClean="0"/>
          </a:p>
          <a:p>
            <a:r>
              <a:rPr lang="en-US" sz="1050" dirty="0" smtClean="0"/>
              <a:t>    MT CALL:           0          MT SMS:     0                           </a:t>
            </a:r>
            <a:endParaRPr lang="fi-FI" sz="1050" dirty="0" smtClean="0"/>
          </a:p>
          <a:p>
            <a:r>
              <a:rPr lang="en-US" sz="1050" dirty="0" smtClean="0"/>
              <a:t>    MT USSD:           0          SS OPER:    0                           </a:t>
            </a:r>
            <a:endParaRPr lang="fi-FI" sz="1050" dirty="0" smtClean="0"/>
          </a:p>
          <a:p>
            <a:r>
              <a:rPr lang="en-US" sz="1050" b="1" dirty="0" smtClean="0">
                <a:solidFill>
                  <a:srgbClr val="FF0000"/>
                </a:solidFill>
              </a:rPr>
              <a:t>  IMEI CHECKING</a:t>
            </a:r>
            <a:endParaRPr lang="fi-FI" sz="1050" dirty="0" smtClean="0">
              <a:solidFill>
                <a:srgbClr val="FF0000"/>
              </a:solidFill>
            </a:endParaRPr>
          </a:p>
          <a:p>
            <a:r>
              <a:rPr lang="en-US" sz="1050" b="1" dirty="0" smtClean="0">
                <a:solidFill>
                  <a:srgbClr val="FF0000"/>
                </a:solidFill>
              </a:rPr>
              <a:t>    LOC UP NEW VIS:    1</a:t>
            </a:r>
            <a:r>
              <a:rPr lang="en-US" sz="1050" dirty="0" smtClean="0">
                <a:solidFill>
                  <a:srgbClr val="FF0000"/>
                </a:solidFill>
              </a:rPr>
              <a:t> </a:t>
            </a:r>
            <a:r>
              <a:rPr lang="en-US" sz="1050" dirty="0" smtClean="0"/>
              <a:t>         LOC UP:     5           PER UP:       10</a:t>
            </a:r>
            <a:endParaRPr lang="fi-FI" sz="1050" dirty="0" smtClean="0"/>
          </a:p>
          <a:p>
            <a:r>
              <a:rPr lang="en-US" sz="1050" dirty="0" smtClean="0"/>
              <a:t>    IMSI ATTACH:       0          MO CALL:    0           MO SMS:        0</a:t>
            </a:r>
            <a:endParaRPr lang="fi-FI" sz="1050" dirty="0" smtClean="0"/>
          </a:p>
          <a:p>
            <a:r>
              <a:rPr lang="en-US" sz="1050" dirty="0" smtClean="0"/>
              <a:t>    MT CALL:           0          MT SMS:     0                           </a:t>
            </a:r>
            <a:endParaRPr lang="fi-FI" sz="1050" dirty="0" smtClean="0"/>
          </a:p>
          <a:p>
            <a:r>
              <a:rPr lang="en-US" sz="1050" dirty="0" smtClean="0"/>
              <a:t>    MT USSD:           0          SS OPER:    0</a:t>
            </a:r>
            <a:endParaRPr lang="fi-FI" sz="1050" dirty="0"/>
          </a:p>
        </p:txBody>
      </p:sp>
      <p:sp>
        <p:nvSpPr>
          <p:cNvPr id="5" name="Content Placeholder 2"/>
          <p:cNvSpPr txBox="1">
            <a:spLocks/>
          </p:cNvSpPr>
          <p:nvPr/>
        </p:nvSpPr>
        <p:spPr bwMode="auto">
          <a:xfrm>
            <a:off x="360437" y="3096071"/>
            <a:ext cx="5976664" cy="295232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42900" marR="0" lvl="0" indent="-342900" algn="l" defTabSz="914400" rtl="0" eaLnBrk="1" fontAlgn="base" latinLnBrk="0" hangingPunct="1">
              <a:lnSpc>
                <a:spcPct val="90000"/>
              </a:lnSpc>
              <a:spcBef>
                <a:spcPct val="30000"/>
              </a:spcBef>
              <a:spcAft>
                <a:spcPct val="0"/>
              </a:spcAft>
              <a:buClr>
                <a:srgbClr val="FF8200"/>
              </a:buClr>
              <a:buSzPct val="110000"/>
              <a:buFont typeface="Arial" pitchFamily="34" charset="0"/>
              <a:buChar char="•"/>
              <a:tabLst/>
              <a:defRPr/>
            </a:pPr>
            <a:r>
              <a:rPr kumimoji="0" lang="en-GB" sz="2000" b="0" i="0" u="none" strike="noStrike" kern="0" cap="none" spc="0" normalizeH="0" baseline="0" noProof="0" dirty="0" smtClean="0">
                <a:ln>
                  <a:noFill/>
                </a:ln>
                <a:solidFill>
                  <a:schemeClr val="tx1"/>
                </a:solidFill>
                <a:effectLst/>
                <a:uLnTx/>
                <a:uFillTx/>
                <a:latin typeface="+mn-lt"/>
                <a:ea typeface="+mn-ea"/>
                <a:cs typeface="+mn-cs"/>
              </a:rPr>
              <a:t>Until M16.1 it is also possible to modify the parameters</a:t>
            </a:r>
            <a:r>
              <a:rPr kumimoji="0" lang="en-GB" sz="2000" b="0" i="0" u="none" strike="noStrike" kern="0" cap="none" spc="0" normalizeH="0" noProof="0" dirty="0" smtClean="0">
                <a:ln>
                  <a:noFill/>
                </a:ln>
                <a:solidFill>
                  <a:schemeClr val="tx1"/>
                </a:solidFill>
                <a:effectLst/>
                <a:uLnTx/>
                <a:uFillTx/>
                <a:latin typeface="+mn-lt"/>
                <a:ea typeface="+mn-ea"/>
                <a:cs typeface="+mn-cs"/>
              </a:rPr>
              <a:t> so that procedures don’t take place for each new visitor.</a:t>
            </a:r>
          </a:p>
          <a:p>
            <a:pPr marL="342900" marR="0" lvl="0" indent="-342900" algn="l" defTabSz="914400" rtl="0" eaLnBrk="1" fontAlgn="base" latinLnBrk="0" hangingPunct="1">
              <a:lnSpc>
                <a:spcPct val="90000"/>
              </a:lnSpc>
              <a:spcBef>
                <a:spcPct val="30000"/>
              </a:spcBef>
              <a:spcAft>
                <a:spcPct val="0"/>
              </a:spcAft>
              <a:buClr>
                <a:srgbClr val="FF8200"/>
              </a:buClr>
              <a:buSzPct val="110000"/>
              <a:buFont typeface="Arial" pitchFamily="34" charset="0"/>
              <a:buChar char="•"/>
              <a:tabLst/>
              <a:defRPr/>
            </a:pPr>
            <a:r>
              <a:rPr kumimoji="0" lang="en-GB" sz="2000" b="0" i="0" u="none" strike="noStrike" kern="0" cap="none" spc="0" normalizeH="0" baseline="0" noProof="0" dirty="0" smtClean="0">
                <a:ln>
                  <a:noFill/>
                </a:ln>
                <a:solidFill>
                  <a:schemeClr val="tx1"/>
                </a:solidFill>
                <a:effectLst/>
                <a:uLnTx/>
                <a:uFillTx/>
                <a:latin typeface="+mn-lt"/>
                <a:ea typeface="+mn-ea"/>
                <a:cs typeface="+mn-cs"/>
              </a:rPr>
              <a:t>It</a:t>
            </a:r>
            <a:r>
              <a:rPr kumimoji="0" lang="en-GB" sz="2000" b="0" i="0" u="none" strike="noStrike" kern="0" cap="none" spc="0" normalizeH="0" noProof="0" dirty="0" smtClean="0">
                <a:ln>
                  <a:noFill/>
                </a:ln>
                <a:solidFill>
                  <a:schemeClr val="tx1"/>
                </a:solidFill>
                <a:effectLst/>
                <a:uLnTx/>
                <a:uFillTx/>
                <a:latin typeface="+mn-lt"/>
                <a:ea typeface="+mn-ea"/>
                <a:cs typeface="+mn-cs"/>
              </a:rPr>
              <a:t> should be noted that changing these parameters effects to all LUs for new visitors, not only those caused by CSFB.</a:t>
            </a:r>
            <a:endParaRPr kumimoji="0" lang="en-GB"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7" name="TextBox 6"/>
          <p:cNvSpPr txBox="1"/>
          <p:nvPr/>
        </p:nvSpPr>
        <p:spPr>
          <a:xfrm>
            <a:off x="432445" y="4896271"/>
            <a:ext cx="5976664" cy="1323439"/>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lvl="0"/>
            <a:r>
              <a:rPr lang="en-GB" sz="1600" kern="0" dirty="0" smtClean="0"/>
              <a:t>In one customers case the operator was able to save in average 0.55 s from CSFB procedure by modifying Authentication and IMEI Check parameters from 1 to 0.45 in M14.6 3G MSS. Parameter value change effects all subscribers in M14.6 – not only CSFB subscribers – need LU procedure.</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445" y="3096071"/>
            <a:ext cx="10879138" cy="781050"/>
          </a:xfrm>
        </p:spPr>
        <p:txBody>
          <a:bodyPr/>
          <a:lstStyle/>
          <a:p>
            <a:pPr algn="ctr"/>
            <a:r>
              <a:rPr lang="en-GB" dirty="0" smtClean="0"/>
              <a:t>Terminal return to LTE</a:t>
            </a:r>
            <a:endParaRPr lang="en-GB"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Terminal return back to LTE</a:t>
            </a:r>
            <a:endParaRPr lang="en-GB" dirty="0"/>
          </a:p>
        </p:txBody>
      </p:sp>
      <p:sp>
        <p:nvSpPr>
          <p:cNvPr id="3" name="Content Placeholder 2"/>
          <p:cNvSpPr>
            <a:spLocks noGrp="1"/>
          </p:cNvSpPr>
          <p:nvPr>
            <p:ph idx="1"/>
          </p:nvPr>
        </p:nvSpPr>
        <p:spPr>
          <a:xfrm>
            <a:off x="320675" y="935831"/>
            <a:ext cx="9760842" cy="5184576"/>
          </a:xfrm>
        </p:spPr>
        <p:txBody>
          <a:bodyPr/>
          <a:lstStyle/>
          <a:p>
            <a:r>
              <a:rPr lang="fi-FI" sz="1800" u="sng" dirty="0" smtClean="0"/>
              <a:t>MSC Server functionality when terminal stays in 2G/3G after CSFB and no LU</a:t>
            </a:r>
            <a:endParaRPr lang="en-US" sz="1800" u="sng" dirty="0" smtClean="0"/>
          </a:p>
          <a:p>
            <a:pPr marL="712788" indent="-712788"/>
            <a:r>
              <a:rPr lang="en-US" sz="1600" dirty="0" smtClean="0"/>
              <a:t>Terminals remain reachable for MT calls during ‘LTE return back’</a:t>
            </a:r>
          </a:p>
          <a:p>
            <a:pPr marL="712788" indent="-712788">
              <a:buFont typeface="Arial" pitchFamily="34" charset="0"/>
              <a:buChar char="•"/>
            </a:pPr>
            <a:r>
              <a:rPr lang="en-US" sz="1600" dirty="0" smtClean="0"/>
              <a:t>Situation:  CSFB support in every MSS. The LAI remains the same during the CSFB i.e. no LU. The terminal is in 2G/3G after a CSFB call and a new MT call is coming in.</a:t>
            </a:r>
          </a:p>
          <a:p>
            <a:pPr marL="712788" indent="-712788">
              <a:buFont typeface="Arial" pitchFamily="34" charset="0"/>
              <a:buChar char="•"/>
            </a:pPr>
            <a:r>
              <a:rPr lang="en-US" sz="1600" dirty="0" smtClean="0"/>
              <a:t>Option 1:  No location update is triggered during the CSFB procedure (LAI remains the same). In this case the CSFB-enabled MSS is able to re-page over the A/</a:t>
            </a:r>
            <a:r>
              <a:rPr lang="en-US" sz="1600" dirty="0" err="1" smtClean="0"/>
              <a:t>Iu</a:t>
            </a:r>
            <a:r>
              <a:rPr lang="en-US" sz="1600" dirty="0" smtClean="0"/>
              <a:t> interface in reaction to a paging failure over SGs.</a:t>
            </a:r>
          </a:p>
          <a:p>
            <a:pPr marL="712788" indent="-712788">
              <a:buFont typeface="Arial" pitchFamily="34" charset="0"/>
              <a:buChar char="•"/>
            </a:pPr>
            <a:r>
              <a:rPr lang="de-DE" sz="1600" dirty="0" smtClean="0"/>
              <a:t>Option 2:  The CSFB-</a:t>
            </a:r>
            <a:r>
              <a:rPr lang="de-DE" sz="1600" dirty="0" err="1" smtClean="0"/>
              <a:t>enabled</a:t>
            </a:r>
            <a:r>
              <a:rPr lang="de-DE" sz="1600" dirty="0" smtClean="0"/>
              <a:t> MSS </a:t>
            </a:r>
            <a:r>
              <a:rPr lang="de-DE" sz="1600" dirty="0" err="1" smtClean="0"/>
              <a:t>is</a:t>
            </a:r>
            <a:r>
              <a:rPr lang="de-DE" sz="1600" dirty="0" smtClean="0"/>
              <a:t> </a:t>
            </a:r>
            <a:r>
              <a:rPr lang="de-DE" sz="1600" dirty="0" err="1" smtClean="0"/>
              <a:t>configured</a:t>
            </a:r>
            <a:r>
              <a:rPr lang="de-DE" sz="1600" dirty="0" smtClean="0"/>
              <a:t> in a </a:t>
            </a:r>
            <a:r>
              <a:rPr lang="de-DE" sz="1600" dirty="0" err="1" smtClean="0"/>
              <a:t>way</a:t>
            </a:r>
            <a:r>
              <a:rPr lang="de-DE" sz="1600" dirty="0" smtClean="0"/>
              <a:t> </a:t>
            </a:r>
            <a:r>
              <a:rPr lang="de-DE" sz="1600" dirty="0" err="1" smtClean="0"/>
              <a:t>that</a:t>
            </a:r>
            <a:r>
              <a:rPr lang="de-DE" sz="1600" dirty="0" smtClean="0"/>
              <a:t> </a:t>
            </a:r>
            <a:r>
              <a:rPr lang="de-DE" sz="1600" dirty="0" err="1" smtClean="0"/>
              <a:t>the</a:t>
            </a:r>
            <a:r>
              <a:rPr lang="de-DE" sz="1600" dirty="0" smtClean="0"/>
              <a:t> terminal </a:t>
            </a:r>
            <a:r>
              <a:rPr lang="de-DE" sz="1600" dirty="0" err="1" smtClean="0"/>
              <a:t>is</a:t>
            </a:r>
            <a:r>
              <a:rPr lang="de-DE" sz="1600" dirty="0" smtClean="0"/>
              <a:t> </a:t>
            </a:r>
            <a:r>
              <a:rPr lang="de-DE" sz="1600" dirty="0" err="1" smtClean="0"/>
              <a:t>triggering</a:t>
            </a:r>
            <a:r>
              <a:rPr lang="de-DE" sz="1600" dirty="0" smtClean="0"/>
              <a:t> a </a:t>
            </a:r>
            <a:r>
              <a:rPr lang="de-DE" sz="1600" dirty="0" err="1" smtClean="0"/>
              <a:t>location</a:t>
            </a:r>
            <a:r>
              <a:rPr lang="de-DE" sz="1600" dirty="0" smtClean="0"/>
              <a:t> update </a:t>
            </a:r>
            <a:r>
              <a:rPr lang="de-DE" sz="1600" dirty="0" err="1" smtClean="0"/>
              <a:t>despite</a:t>
            </a:r>
            <a:r>
              <a:rPr lang="de-DE" sz="1600" dirty="0" smtClean="0"/>
              <a:t> </a:t>
            </a:r>
            <a:r>
              <a:rPr lang="de-DE" sz="1600" dirty="0" err="1" smtClean="0"/>
              <a:t>the</a:t>
            </a:r>
            <a:r>
              <a:rPr lang="de-DE" sz="1600" dirty="0" smtClean="0"/>
              <a:t> LAI </a:t>
            </a:r>
            <a:r>
              <a:rPr lang="de-DE" sz="1600" dirty="0" err="1" smtClean="0"/>
              <a:t>remaining</a:t>
            </a:r>
            <a:r>
              <a:rPr lang="de-DE" sz="1600" dirty="0" smtClean="0"/>
              <a:t> </a:t>
            </a:r>
            <a:r>
              <a:rPr lang="de-DE" sz="1600" dirty="0" err="1" smtClean="0"/>
              <a:t>the</a:t>
            </a:r>
            <a:r>
              <a:rPr lang="de-DE" sz="1600" dirty="0" smtClean="0"/>
              <a:t> same.</a:t>
            </a:r>
            <a:endParaRPr lang="en-US" sz="1600" dirty="0" smtClean="0"/>
          </a:p>
          <a:p>
            <a:r>
              <a:rPr lang="en-US" sz="1800" u="sng" dirty="0" smtClean="0"/>
              <a:t>R10 enhanced features to make fast return from 2G/3G to LTE</a:t>
            </a:r>
          </a:p>
          <a:p>
            <a:pPr>
              <a:buFont typeface="Arial" pitchFamily="34" charset="0"/>
              <a:buChar char="•"/>
            </a:pPr>
            <a:r>
              <a:rPr lang="en-US" sz="1600" dirty="0" smtClean="0"/>
              <a:t>There are 2 method for Fast return solution:</a:t>
            </a:r>
            <a:endParaRPr lang="fi-FI" sz="1600" dirty="0" smtClean="0"/>
          </a:p>
          <a:p>
            <a:pPr lvl="2">
              <a:buFont typeface="Arial" pitchFamily="34" charset="0"/>
              <a:buChar char="•"/>
            </a:pPr>
            <a:r>
              <a:rPr lang="de-DE" sz="1400" dirty="0" smtClean="0"/>
              <a:t>BSC/RNC </a:t>
            </a:r>
            <a:r>
              <a:rPr lang="de-DE" sz="1400" dirty="0" err="1" smtClean="0"/>
              <a:t>solution</a:t>
            </a:r>
            <a:r>
              <a:rPr lang="de-DE" sz="1400" dirty="0" smtClean="0"/>
              <a:t> :</a:t>
            </a:r>
            <a:r>
              <a:rPr lang="x-none" sz="1400" smtClean="0"/>
              <a:t>When call for LTE capable mobile is released and BSC supports the same LTE mode (FDD or TDD) as mobile then BSC includes LTE neighbour cell frequency/frequencies and other LTE neighbour related data in Channel Release message (LTE neighbour parameters are user configurable). With this information mobile can measure/select adequate target LTE cell and move directly to LTE. </a:t>
            </a:r>
            <a:endParaRPr lang="fi-FI" sz="1400" dirty="0" smtClean="0"/>
          </a:p>
          <a:p>
            <a:pPr lvl="2">
              <a:buFont typeface="Arial" pitchFamily="34" charset="0"/>
              <a:buChar char="•"/>
            </a:pPr>
            <a:r>
              <a:rPr lang="de-DE" sz="1400" dirty="0" smtClean="0"/>
              <a:t>MSC + BSC/RNC </a:t>
            </a:r>
            <a:r>
              <a:rPr lang="de-DE" sz="1400" dirty="0" err="1" smtClean="0"/>
              <a:t>solution</a:t>
            </a:r>
            <a:r>
              <a:rPr lang="de-DE" sz="1400" dirty="0" smtClean="0"/>
              <a:t>: </a:t>
            </a:r>
            <a:r>
              <a:rPr lang="en-US" sz="1400" dirty="0" smtClean="0"/>
              <a:t>Based on 3GPP 48.008 V11, when MSC send the clear command message, there is a “CSFB indication” to inform BSC, BSC can take fast return action based on this indicator.</a:t>
            </a:r>
            <a:endParaRPr lang="fi-FI" sz="1400" dirty="0" smtClean="0"/>
          </a:p>
          <a:p>
            <a:pPr>
              <a:buFont typeface="Arial" pitchFamily="34" charset="0"/>
              <a:buChar char="•"/>
            </a:pPr>
            <a:r>
              <a:rPr lang="en-US" sz="1600" dirty="0" smtClean="0"/>
              <a:t>When these features are available, UE will get back to LTE in less than 2 seconds. These features are supported by the terminals already.  </a:t>
            </a:r>
          </a:p>
          <a:p>
            <a:pPr>
              <a:buFont typeface="Arial" pitchFamily="34" charset="0"/>
              <a:buChar char="•"/>
            </a:pPr>
            <a:endParaRPr lang="fi-FI" sz="1600" dirty="0" smtClean="0"/>
          </a:p>
          <a:p>
            <a:pPr marL="712788" indent="-712788"/>
            <a:endParaRPr lang="en-US" sz="1600" dirty="0" smtClean="0"/>
          </a:p>
          <a:p>
            <a:pPr marL="676275" lvl="2" indent="-457200">
              <a:buFont typeface="Arial" pitchFamily="34" charset="0"/>
              <a:buChar char="•"/>
            </a:pPr>
            <a:endParaRPr lang="en-US" sz="1600" dirty="0" smtClean="0"/>
          </a:p>
          <a:p>
            <a:endParaRPr lang="fi-FI" sz="1600" dirty="0" smtClean="0"/>
          </a:p>
          <a:p>
            <a:endParaRPr lang="en-GB" sz="1600"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altLang="zh-CN" dirty="0" smtClean="0"/>
              <a:t>Thank you for your reading </a:t>
            </a:r>
            <a:endParaRPr lang="en-GB"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20675" y="212725"/>
            <a:ext cx="10879138" cy="781050"/>
          </a:xfrm>
          <a:prstGeom prst="rect">
            <a:avLst/>
          </a:prstGeom>
        </p:spPr>
        <p:txBody>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bg2"/>
                </a:solidFill>
                <a:effectLst/>
                <a:uLnTx/>
                <a:uFillTx/>
                <a:latin typeface="+mj-lt"/>
                <a:ea typeface="+mj-ea"/>
                <a:cs typeface="+mj-cs"/>
              </a:rPr>
              <a:t>CSFB overlay performance problems</a:t>
            </a:r>
            <a:endParaRPr kumimoji="0" lang="en-US" sz="2800" b="1" i="0" u="none" strike="noStrike" kern="0" cap="none" spc="0" normalizeH="0" baseline="0" noProof="0" dirty="0">
              <a:ln>
                <a:noFill/>
              </a:ln>
              <a:solidFill>
                <a:schemeClr val="bg2"/>
              </a:solidFill>
              <a:effectLst/>
              <a:uLnTx/>
              <a:uFillTx/>
              <a:latin typeface="+mj-lt"/>
              <a:ea typeface="+mj-ea"/>
              <a:cs typeface="+mj-cs"/>
            </a:endParaRPr>
          </a:p>
        </p:txBody>
      </p:sp>
      <p:sp>
        <p:nvSpPr>
          <p:cNvPr id="3" name="TextBox 2"/>
          <p:cNvSpPr txBox="1"/>
          <p:nvPr/>
        </p:nvSpPr>
        <p:spPr>
          <a:xfrm>
            <a:off x="365760" y="807721"/>
            <a:ext cx="10866120" cy="3323987"/>
          </a:xfrm>
          <a:prstGeom prst="rect">
            <a:avLst/>
          </a:prstGeom>
          <a:noFill/>
        </p:spPr>
        <p:txBody>
          <a:bodyPr wrap="square" rtlCol="0">
            <a:spAutoFit/>
          </a:bodyPr>
          <a:lstStyle/>
          <a:p>
            <a:r>
              <a:rPr lang="en-GB" sz="1400" dirty="0" smtClean="0"/>
              <a:t>An overlay solution (Mavenir/Huawei/E/NSN) CSFB always will take place in  2G/3G MSC. In case of MT CSFB call there is following behaviour when overlay is used:</a:t>
            </a:r>
            <a:endParaRPr lang="fi-FI" sz="1400" dirty="0" smtClean="0"/>
          </a:p>
          <a:p>
            <a:r>
              <a:rPr lang="en-GB" sz="1400" dirty="0" smtClean="0"/>
              <a:t> </a:t>
            </a:r>
            <a:endParaRPr lang="fi-FI" sz="1400" dirty="0" smtClean="0"/>
          </a:p>
          <a:p>
            <a:pPr marL="342900" lvl="0" indent="-342900">
              <a:buFont typeface="+mj-lt"/>
              <a:buAutoNum type="arabicPeriod"/>
            </a:pPr>
            <a:r>
              <a:rPr lang="en-GB" sz="1400" dirty="0" smtClean="0"/>
              <a:t>terminated call coming from GM</a:t>
            </a:r>
            <a:r>
              <a:rPr lang="en-US" altLang="zh-CN" sz="1400" dirty="0" smtClean="0"/>
              <a:t>SC</a:t>
            </a:r>
            <a:r>
              <a:rPr lang="en-GB" sz="1400" dirty="0" smtClean="0"/>
              <a:t> to overlay CSFB MSC (or IWF in case of Mavenir)</a:t>
            </a:r>
            <a:endParaRPr lang="fi-FI" sz="1400" dirty="0" smtClean="0"/>
          </a:p>
          <a:p>
            <a:pPr marL="342900" lvl="0" indent="-342900">
              <a:buFont typeface="+mj-lt"/>
              <a:buAutoNum type="arabicPeriod"/>
            </a:pPr>
            <a:r>
              <a:rPr lang="en-GB" sz="1400" dirty="0" smtClean="0"/>
              <a:t>CSFB MSC paging terminal over the SGs interface</a:t>
            </a:r>
            <a:endParaRPr lang="fi-FI" sz="1400" dirty="0" smtClean="0"/>
          </a:p>
          <a:p>
            <a:pPr marL="342900" lvl="0" indent="-342900">
              <a:buFont typeface="+mj-lt"/>
              <a:buAutoNum type="arabicPeriod"/>
            </a:pPr>
            <a:r>
              <a:rPr lang="en-GB" sz="1400" dirty="0" smtClean="0"/>
              <a:t>terminal moves to 2G/3G and do Location Update there</a:t>
            </a:r>
            <a:r>
              <a:rPr lang="en-GB" sz="1400" dirty="0" smtClean="0">
                <a:sym typeface="Wingdings"/>
              </a:rPr>
              <a:t></a:t>
            </a:r>
            <a:r>
              <a:rPr lang="en-GB" sz="1400" dirty="0" smtClean="0"/>
              <a:t> target MSC do not know this is a CSFB call. After LU radio resources are released</a:t>
            </a:r>
            <a:endParaRPr lang="fi-FI" sz="1400" dirty="0" smtClean="0"/>
          </a:p>
          <a:p>
            <a:pPr marL="342900" lvl="0" indent="-342900">
              <a:buFont typeface="+mj-lt"/>
              <a:buAutoNum type="arabicPeriod"/>
            </a:pPr>
            <a:r>
              <a:rPr lang="en-GB" sz="1400" dirty="0" smtClean="0"/>
              <a:t>After LU– CSFB MSC is able to re-route MT call to target MSC (it has a VLR address of target MSC)</a:t>
            </a:r>
            <a:endParaRPr lang="fi-FI" sz="1400" dirty="0" smtClean="0"/>
          </a:p>
          <a:p>
            <a:pPr marL="342900" lvl="0" indent="-342900">
              <a:buFont typeface="+mj-lt"/>
              <a:buAutoNum type="arabicPeriod"/>
            </a:pPr>
            <a:r>
              <a:rPr lang="en-GB" sz="1400" dirty="0" smtClean="0"/>
              <a:t>Target MSC needs to page terminal there </a:t>
            </a:r>
            <a:r>
              <a:rPr lang="en-GB" sz="1400" dirty="0" smtClean="0">
                <a:sym typeface="Wingdings"/>
              </a:rPr>
              <a:t></a:t>
            </a:r>
            <a:r>
              <a:rPr lang="en-GB" sz="1400" dirty="0" smtClean="0"/>
              <a:t> This take additional seconds!!!!!!! So, without any improvements – CSFB call set-up easily takes 4-5 sec. longer than CS call set-up.</a:t>
            </a:r>
            <a:endParaRPr lang="fi-FI" sz="1400" dirty="0" smtClean="0"/>
          </a:p>
          <a:p>
            <a:r>
              <a:rPr lang="en-GB" sz="1400" dirty="0" smtClean="0"/>
              <a:t> </a:t>
            </a:r>
            <a:endParaRPr lang="fi-FI" sz="1400" dirty="0" smtClean="0"/>
          </a:p>
          <a:p>
            <a:r>
              <a:rPr lang="en-GB" sz="1400" dirty="0" smtClean="0"/>
              <a:t>We have implemented in M15.1 and also available in M14.6 CD9 and CD10 feature called CSMT-flag (3GPP Release 9). So, when LU take place in target MSC terminal sends this parameter to 2G/3G MSC to indicate this is a CSFB call. So, in this case 2G/3G MSC keeps radio resources reserved few seconds and waiting for coming MT call.  This way call set-up time is much faster in target MSC.</a:t>
            </a:r>
            <a:endParaRPr lang="fi-FI" sz="1400" dirty="0" smtClean="0"/>
          </a:p>
          <a:p>
            <a:endParaRPr lang="fi-FI" sz="1400" dirty="0" smtClean="0"/>
          </a:p>
        </p:txBody>
      </p:sp>
      <p:sp>
        <p:nvSpPr>
          <p:cNvPr id="4" name="Rounded Rectangle 3"/>
          <p:cNvSpPr/>
          <p:nvPr/>
        </p:nvSpPr>
        <p:spPr bwMode="auto">
          <a:xfrm>
            <a:off x="8929389" y="4052107"/>
            <a:ext cx="2520280" cy="157561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0000" tIns="46800" rIns="90000" bIns="46800" numCol="1" rtlCol="0" anchor="ctr" anchorCtr="0" compatLnSpc="1">
            <a:prstTxWarp prst="textNoShape">
              <a:avLst/>
            </a:prstTxWarp>
            <a:sp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r>
              <a:rPr kumimoji="0" lang="en-US" sz="3200" b="1" i="0" u="none" strike="noStrike" cap="none" normalizeH="0" baseline="0" dirty="0" smtClean="0">
                <a:ln>
                  <a:noFill/>
                </a:ln>
                <a:solidFill>
                  <a:srgbClr val="FFFFFF"/>
                </a:solidFill>
                <a:effectLst/>
                <a:latin typeface="Arial" charset="0"/>
              </a:rPr>
              <a:t>NSN INTERNAL</a:t>
            </a:r>
            <a:r>
              <a:rPr kumimoji="0" lang="en-US" sz="3200" b="1" i="0" u="none" strike="noStrike" cap="none" normalizeH="0" dirty="0" smtClean="0">
                <a:ln>
                  <a:noFill/>
                </a:ln>
                <a:solidFill>
                  <a:srgbClr val="FFFFFF"/>
                </a:solidFill>
                <a:effectLst/>
                <a:latin typeface="Arial" charset="0"/>
              </a:rPr>
              <a:t> SLIDE</a:t>
            </a:r>
            <a:endParaRPr kumimoji="0" lang="en-US" sz="3200" b="1" i="0" u="none" strike="noStrike" cap="none" normalizeH="0" baseline="0" dirty="0" smtClean="0">
              <a:ln>
                <a:noFill/>
              </a:ln>
              <a:solidFill>
                <a:srgbClr val="FFFFFF"/>
              </a:solidFill>
              <a:effectLst/>
              <a:latin typeface="Arial" charset="0"/>
            </a:endParaRPr>
          </a:p>
        </p:txBody>
      </p:sp>
      <p:sp>
        <p:nvSpPr>
          <p:cNvPr id="7" name="TextBox 6"/>
          <p:cNvSpPr txBox="1"/>
          <p:nvPr/>
        </p:nvSpPr>
        <p:spPr>
          <a:xfrm>
            <a:off x="213360" y="3931921"/>
            <a:ext cx="8641080" cy="181588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GB" sz="1400" dirty="0" smtClean="0"/>
              <a:t>Summary:</a:t>
            </a:r>
            <a:endParaRPr lang="fi-FI" sz="1400" dirty="0" smtClean="0"/>
          </a:p>
          <a:p>
            <a:pPr lvl="0">
              <a:buFont typeface="Arial" pitchFamily="34" charset="0"/>
              <a:buChar char="•"/>
            </a:pPr>
            <a:r>
              <a:rPr lang="en-GB" sz="1400" dirty="0" smtClean="0"/>
              <a:t> Make sure you order CSMT-flag feature in all 2G/3G MSC Servers in LTE coverage</a:t>
            </a:r>
            <a:endParaRPr lang="fi-FI" sz="1400" dirty="0" smtClean="0"/>
          </a:p>
          <a:p>
            <a:pPr lvl="0">
              <a:buFont typeface="Arial" pitchFamily="34" charset="0"/>
              <a:buChar char="•"/>
            </a:pPr>
            <a:r>
              <a:rPr lang="en-GB" sz="1400" dirty="0" smtClean="0"/>
              <a:t> Make sure this feature is  activated  (on) in 2G/3G MSC server when doing our CSFB testing</a:t>
            </a:r>
            <a:endParaRPr lang="fi-FI" sz="1400" dirty="0" smtClean="0"/>
          </a:p>
          <a:p>
            <a:pPr lvl="0">
              <a:buFont typeface="Arial" pitchFamily="34" charset="0"/>
              <a:buChar char="•"/>
            </a:pPr>
            <a:r>
              <a:rPr lang="en-GB" sz="1400" dirty="0" smtClean="0"/>
              <a:t> Make sure this feature is not  (off) activated in 2G/3G MSC server in  case our competitor is doing their CSFB testing – this feature is part of our CSFB solution.</a:t>
            </a:r>
            <a:endParaRPr lang="fi-FI" sz="1400" dirty="0" smtClean="0"/>
          </a:p>
          <a:p>
            <a:endParaRPr lang="en-GB" sz="1400" dirty="0" smtClean="0"/>
          </a:p>
          <a:p>
            <a:r>
              <a:rPr lang="en-GB" sz="1400" dirty="0" smtClean="0"/>
              <a:t> .</a:t>
            </a:r>
            <a:endParaRPr lang="fi-FI" sz="1400" dirty="0" smtClean="0"/>
          </a:p>
          <a:p>
            <a:endParaRPr lang="en-GB" sz="1400" dirty="0"/>
          </a:p>
        </p:txBody>
      </p:sp>
      <p:sp>
        <p:nvSpPr>
          <p:cNvPr id="8" name="Rounded Rectangle 7"/>
          <p:cNvSpPr/>
          <p:nvPr/>
        </p:nvSpPr>
        <p:spPr bwMode="auto">
          <a:xfrm>
            <a:off x="8929389" y="74312"/>
            <a:ext cx="2520280" cy="717503"/>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0000" tIns="46800" rIns="90000" bIns="46800" numCol="1" rtlCol="0" anchor="ctr" anchorCtr="0" compatLnSpc="1">
            <a:prstTxWarp prst="textNoShape">
              <a:avLst/>
            </a:prstTxWarp>
            <a:sp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r>
              <a:rPr kumimoji="0" lang="en-US" sz="2000" b="1" i="0" u="none" strike="noStrike" cap="none" normalizeH="0" baseline="0" dirty="0" smtClean="0">
                <a:ln>
                  <a:noFill/>
                </a:ln>
                <a:solidFill>
                  <a:srgbClr val="FFFFFF"/>
                </a:solidFill>
                <a:effectLst/>
                <a:latin typeface="Arial" charset="0"/>
              </a:rPr>
              <a:t>NSN INTERNAL</a:t>
            </a:r>
            <a:r>
              <a:rPr kumimoji="0" lang="en-US" sz="2000" b="1" i="0" u="none" strike="noStrike" cap="none" normalizeH="0" dirty="0" smtClean="0">
                <a:ln>
                  <a:noFill/>
                </a:ln>
                <a:solidFill>
                  <a:srgbClr val="FFFFFF"/>
                </a:solidFill>
                <a:effectLst/>
                <a:latin typeface="Arial" charset="0"/>
              </a:rPr>
              <a:t> SLIDE</a:t>
            </a:r>
            <a:endParaRPr kumimoji="0" lang="en-US" sz="2000" b="1" i="0" u="none" strike="noStrike" cap="none" normalizeH="0" baseline="0" dirty="0" smtClean="0">
              <a:ln>
                <a:noFill/>
              </a:ln>
              <a:solidFill>
                <a:srgbClr val="FFFFFF"/>
              </a:solidFill>
              <a:effectLst/>
              <a:latin typeface="Arial"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CSFB call setup time factors</a:t>
            </a:r>
            <a:endParaRPr lang="en-GB" dirty="0"/>
          </a:p>
        </p:txBody>
      </p:sp>
      <p:sp>
        <p:nvSpPr>
          <p:cNvPr id="3" name="Content Placeholder 2"/>
          <p:cNvSpPr>
            <a:spLocks noGrp="1"/>
          </p:cNvSpPr>
          <p:nvPr>
            <p:ph idx="1"/>
          </p:nvPr>
        </p:nvSpPr>
        <p:spPr>
          <a:xfrm>
            <a:off x="320675" y="1130300"/>
            <a:ext cx="10885488" cy="4630067"/>
          </a:xfrm>
        </p:spPr>
        <p:style>
          <a:lnRef idx="0">
            <a:schemeClr val="accent4"/>
          </a:lnRef>
          <a:fillRef idx="3">
            <a:schemeClr val="accent4"/>
          </a:fillRef>
          <a:effectRef idx="3">
            <a:schemeClr val="accent4"/>
          </a:effectRef>
          <a:fontRef idx="minor">
            <a:schemeClr val="lt1"/>
          </a:fontRef>
        </p:style>
        <p:txBody>
          <a:bodyPr lIns="72000" tIns="108000" rIns="72000" bIns="72000"/>
          <a:lstStyle/>
          <a:p>
            <a:r>
              <a:rPr lang="en-GB" sz="2400" b="1" dirty="0" smtClean="0"/>
              <a:t>Used mobility method between radios (LTE – 2G/3G)</a:t>
            </a:r>
          </a:p>
          <a:p>
            <a:pPr marL="625475" lvl="2" indent="-342900">
              <a:buFont typeface="+mj-lt"/>
              <a:buAutoNum type="arabicPeriod"/>
            </a:pPr>
            <a:r>
              <a:rPr lang="en-US" dirty="0" smtClean="0"/>
              <a:t>Redirect based CSFB to 2G/3G </a:t>
            </a:r>
          </a:p>
          <a:p>
            <a:pPr marL="625475" lvl="2" indent="-342900">
              <a:buFont typeface="+mj-lt"/>
              <a:buAutoNum type="arabicPeriod"/>
            </a:pPr>
            <a:r>
              <a:rPr lang="en-US" dirty="0" smtClean="0"/>
              <a:t>PSHO based CSFB to 3G </a:t>
            </a:r>
          </a:p>
          <a:p>
            <a:pPr marL="625475" lvl="2" indent="-342900">
              <a:buFont typeface="+mj-lt"/>
              <a:buAutoNum type="arabicPeriod"/>
            </a:pPr>
            <a:r>
              <a:rPr lang="en-US" dirty="0" smtClean="0"/>
              <a:t>Redirect based CSFB to 2G/3G with SIB (</a:t>
            </a:r>
            <a:r>
              <a:rPr lang="fi-FI" dirty="0" smtClean="0"/>
              <a:t>System Information Block</a:t>
            </a:r>
            <a:r>
              <a:rPr lang="en-US" dirty="0" smtClean="0"/>
              <a:t>) </a:t>
            </a:r>
          </a:p>
          <a:p>
            <a:endParaRPr lang="en-GB" dirty="0" smtClean="0"/>
          </a:p>
          <a:p>
            <a:r>
              <a:rPr lang="en-GB" sz="2400" b="1" dirty="0" smtClean="0"/>
              <a:t>Used MSC Server (MSS) deployment</a:t>
            </a:r>
          </a:p>
          <a:p>
            <a:pPr marL="625475" lvl="2" indent="-342900">
              <a:buFont typeface="+mj-lt"/>
              <a:buAutoNum type="alphaLcParenR"/>
            </a:pPr>
            <a:r>
              <a:rPr lang="en-GB" dirty="0" smtClean="0"/>
              <a:t>CSFB in every MSS</a:t>
            </a:r>
          </a:p>
          <a:p>
            <a:pPr marL="625475" lvl="2" indent="-342900">
              <a:buFont typeface="+mj-lt"/>
              <a:buAutoNum type="alphaLcParenR"/>
            </a:pPr>
            <a:r>
              <a:rPr lang="en-GB" dirty="0" smtClean="0"/>
              <a:t>Overlay CSFB with MTRF (</a:t>
            </a:r>
            <a:r>
              <a:rPr lang="fi-FI" dirty="0" smtClean="0"/>
              <a:t>Mobile Terminating Roaming </a:t>
            </a:r>
            <a:r>
              <a:rPr lang="fi-FI" dirty="0" err="1" smtClean="0"/>
              <a:t>Forwarding</a:t>
            </a:r>
            <a:r>
              <a:rPr lang="fi-FI" dirty="0" smtClean="0"/>
              <a:t> </a:t>
            </a:r>
            <a:r>
              <a:rPr lang="en-GB" dirty="0" smtClean="0"/>
              <a:t>)</a:t>
            </a:r>
          </a:p>
          <a:p>
            <a:pPr marL="625475" lvl="2" indent="-342900">
              <a:buFont typeface="+mj-lt"/>
              <a:buAutoNum type="alphaLcParenR"/>
            </a:pPr>
            <a:r>
              <a:rPr lang="en-GB" dirty="0" smtClean="0"/>
              <a:t>Overlay with MTRR (Mobile Terminating Roaming Retry)</a:t>
            </a:r>
          </a:p>
          <a:p>
            <a:pPr marL="273050" lvl="2" indent="9525">
              <a:buNone/>
            </a:pPr>
            <a:endParaRPr lang="en-GB" dirty="0" smtClean="0"/>
          </a:p>
          <a:p>
            <a:pPr marL="273050" lvl="2" indent="-273050">
              <a:buNone/>
            </a:pPr>
            <a:r>
              <a:rPr lang="en-GB" dirty="0" smtClean="0"/>
              <a:t>CSMT-flag (3GPP Release 9) support in 2G/3G MSS when MSC Server is changed  in CSFB MT call</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Used Hand Over (HO) method between radios (LTE – 2G/3G)</a:t>
            </a:r>
          </a:p>
        </p:txBody>
      </p:sp>
      <p:sp>
        <p:nvSpPr>
          <p:cNvPr id="3" name="Content Placeholder 2"/>
          <p:cNvSpPr>
            <a:spLocks noGrp="1"/>
          </p:cNvSpPr>
          <p:nvPr>
            <p:ph idx="1"/>
          </p:nvPr>
        </p:nvSpPr>
        <p:spPr>
          <a:xfrm>
            <a:off x="320675" y="719807"/>
            <a:ext cx="10885488" cy="5112569"/>
          </a:xfrm>
        </p:spPr>
        <p:style>
          <a:lnRef idx="0">
            <a:schemeClr val="accent4"/>
          </a:lnRef>
          <a:fillRef idx="3">
            <a:schemeClr val="accent4"/>
          </a:fillRef>
          <a:effectRef idx="3">
            <a:schemeClr val="accent4"/>
          </a:effectRef>
          <a:fontRef idx="minor">
            <a:schemeClr val="lt1"/>
          </a:fontRef>
        </p:style>
        <p:txBody>
          <a:bodyPr lIns="72000" tIns="108000" rIns="72000" bIns="72000"/>
          <a:lstStyle/>
          <a:p>
            <a:pPr marL="625475" lvl="2" indent="-342900">
              <a:buFont typeface="+mj-lt"/>
              <a:buAutoNum type="arabicPeriod"/>
            </a:pPr>
            <a:r>
              <a:rPr lang="en-US" dirty="0" smtClean="0"/>
              <a:t>Redirect based CSFB to 2G/3G - </a:t>
            </a:r>
            <a:r>
              <a:rPr lang="en-US" sz="1600" dirty="0" smtClean="0"/>
              <a:t>CSFB via redirect allows for a service based redirection from LTE to UTRAN or to GSM during the call setup. The operator can configure priorities for the target frequency bands per cell. </a:t>
            </a:r>
            <a:r>
              <a:rPr lang="en-US" sz="1600" dirty="0" err="1" smtClean="0"/>
              <a:t>eNB</a:t>
            </a:r>
            <a:r>
              <a:rPr lang="en-US" sz="1600" dirty="0" smtClean="0"/>
              <a:t> selects the highest priority layer supported by UE. UE does not have any pre-information  about the target cell.</a:t>
            </a:r>
          </a:p>
          <a:p>
            <a:pPr marL="625475" lvl="2" indent="-342900">
              <a:buFont typeface="+mj-lt"/>
              <a:buAutoNum type="arabicPeriod"/>
            </a:pPr>
            <a:endParaRPr lang="fi-FI" dirty="0" smtClean="0"/>
          </a:p>
          <a:p>
            <a:pPr marL="625475" lvl="2" indent="-342900">
              <a:buFont typeface="+mj-lt"/>
              <a:buAutoNum type="arabicPeriod"/>
            </a:pPr>
            <a:r>
              <a:rPr lang="en-US" dirty="0" smtClean="0"/>
              <a:t>PSHO based CSFB to 3G  - </a:t>
            </a:r>
            <a:r>
              <a:rPr lang="en-US" sz="1600" dirty="0" err="1" smtClean="0"/>
              <a:t>eNB</a:t>
            </a:r>
            <a:r>
              <a:rPr lang="en-US" sz="1600" dirty="0" smtClean="0"/>
              <a:t> starts upon the CSFB trigger IRAT measurements to identify suitable target cells. </a:t>
            </a:r>
            <a:r>
              <a:rPr lang="en-US" sz="1600" dirty="0" err="1" smtClean="0"/>
              <a:t>eNB</a:t>
            </a:r>
            <a:r>
              <a:rPr lang="en-US" sz="1600" dirty="0" smtClean="0"/>
              <a:t> performs a PS handover once a suitable UTRAN target cell has been found. Resources are reserved beforehand in target radio and this way call setup delay is reduced and reliability of call setup is increased. PSHO is used also with SRVCC.</a:t>
            </a:r>
            <a:endParaRPr lang="fi-FI" sz="1600" dirty="0" smtClean="0"/>
          </a:p>
          <a:p>
            <a:pPr marL="625475" lvl="2" indent="-342900">
              <a:buFont typeface="+mj-lt"/>
              <a:buAutoNum type="arabicPeriod"/>
            </a:pPr>
            <a:endParaRPr lang="en-US" dirty="0" smtClean="0"/>
          </a:p>
          <a:p>
            <a:pPr marL="625475" lvl="2" indent="-342900">
              <a:buFont typeface="+mj-lt"/>
              <a:buAutoNum type="arabicPeriod"/>
            </a:pPr>
            <a:r>
              <a:rPr lang="en-US" dirty="0" smtClean="0"/>
              <a:t>Redirect based CSFB to 2G/3G with SIB (</a:t>
            </a:r>
            <a:r>
              <a:rPr lang="fi-FI" dirty="0" smtClean="0"/>
              <a:t>System Information Block</a:t>
            </a:r>
            <a:r>
              <a:rPr lang="en-US" dirty="0" smtClean="0"/>
              <a:t>) - </a:t>
            </a:r>
            <a:r>
              <a:rPr lang="en-US" sz="1600" dirty="0" smtClean="0"/>
              <a:t>System information for up to 16 cells can be configured by O&amp;M; as further optimization, RIM procedure  may be deployed for retrieving system information from UTRAN. The system information provided together with the RRC connection release message will reduce the overall call setup time. </a:t>
            </a:r>
          </a:p>
          <a:p>
            <a:pPr marL="625475" lvl="2" indent="-342900">
              <a:buFont typeface="+mj-lt"/>
              <a:buAutoNum type="arabicPeriod"/>
            </a:pPr>
            <a:endParaRPr lang="en-US" sz="1600" dirty="0" smtClean="0"/>
          </a:p>
          <a:p>
            <a:pPr marL="625475" lvl="2" indent="-342900">
              <a:buNone/>
            </a:pPr>
            <a:endParaRPr lang="en-US" sz="1600" dirty="0" smtClean="0"/>
          </a:p>
          <a:p>
            <a:pPr marL="625475" lvl="2" indent="-342900">
              <a:buNone/>
            </a:pPr>
            <a:endParaRPr lang="en-US" sz="1600" dirty="0" smtClean="0"/>
          </a:p>
          <a:p>
            <a:endParaRPr lang="en-GB"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ounded Rectangle 48"/>
          <p:cNvSpPr/>
          <p:nvPr/>
        </p:nvSpPr>
        <p:spPr bwMode="auto">
          <a:xfrm>
            <a:off x="144413" y="3600127"/>
            <a:ext cx="2952328" cy="2088232"/>
          </a:xfrm>
          <a:prstGeom prst="roundRect">
            <a:avLst/>
          </a:prstGeom>
          <a:solidFill>
            <a:srgbClr val="FFD308"/>
          </a:solidFill>
          <a:ln w="19050" cap="flat" cmpd="sng" algn="ctr">
            <a:solidFill>
              <a:schemeClr val="bg2"/>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48" name="Rounded Rectangle 47"/>
          <p:cNvSpPr/>
          <p:nvPr/>
        </p:nvSpPr>
        <p:spPr bwMode="auto">
          <a:xfrm>
            <a:off x="144413" y="1079847"/>
            <a:ext cx="2952328" cy="2016224"/>
          </a:xfrm>
          <a:prstGeom prst="roundRect">
            <a:avLst/>
          </a:prstGeom>
          <a:solidFill>
            <a:srgbClr val="FFD308"/>
          </a:solidFill>
          <a:ln w="19050" cap="flat" cmpd="sng" algn="ctr">
            <a:solidFill>
              <a:schemeClr val="bg2"/>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en-GB" dirty="0" smtClean="0"/>
              <a:t>CSFB MSC Server deployment options</a:t>
            </a:r>
            <a:endParaRPr lang="en-GB" dirty="0"/>
          </a:p>
        </p:txBody>
      </p:sp>
      <p:sp>
        <p:nvSpPr>
          <p:cNvPr id="5" name="TextBox 4"/>
          <p:cNvSpPr txBox="1"/>
          <p:nvPr/>
        </p:nvSpPr>
        <p:spPr>
          <a:xfrm>
            <a:off x="6265093" y="1223863"/>
            <a:ext cx="5040560" cy="1815882"/>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spAutoFit/>
          </a:bodyPr>
          <a:lstStyle/>
          <a:p>
            <a:pPr>
              <a:buFont typeface="Arial" pitchFamily="34" charset="0"/>
              <a:buChar char="•"/>
            </a:pPr>
            <a:r>
              <a:rPr lang="en-GB" sz="1600" dirty="0" smtClean="0">
                <a:solidFill>
                  <a:schemeClr val="bg1"/>
                </a:solidFill>
              </a:rPr>
              <a:t> CSFB in every MSS (SGs interface is provided by all </a:t>
            </a:r>
            <a:r>
              <a:rPr lang="en-GB" sz="1600" dirty="0" err="1" smtClean="0">
                <a:solidFill>
                  <a:schemeClr val="bg1"/>
                </a:solidFill>
              </a:rPr>
              <a:t>MSSes</a:t>
            </a:r>
            <a:r>
              <a:rPr lang="en-GB" sz="1600" dirty="0" smtClean="0">
                <a:solidFill>
                  <a:schemeClr val="bg1"/>
                </a:solidFill>
              </a:rPr>
              <a:t> )</a:t>
            </a:r>
          </a:p>
          <a:p>
            <a:pPr>
              <a:buFont typeface="Arial" pitchFamily="34" charset="0"/>
              <a:buChar char="•"/>
            </a:pPr>
            <a:r>
              <a:rPr lang="en-GB" sz="1600" dirty="0" smtClean="0">
                <a:solidFill>
                  <a:schemeClr val="bg1"/>
                </a:solidFill>
              </a:rPr>
              <a:t> Terminal fall back from LTE to 2G/3G to the same MSS</a:t>
            </a:r>
          </a:p>
          <a:p>
            <a:pPr>
              <a:buFont typeface="Arial" pitchFamily="34" charset="0"/>
              <a:buChar char="•"/>
            </a:pPr>
            <a:r>
              <a:rPr lang="en-GB" sz="1600" dirty="0" smtClean="0">
                <a:solidFill>
                  <a:schemeClr val="bg1"/>
                </a:solidFill>
              </a:rPr>
              <a:t> Usually no Location Update (LU) needed in CS side</a:t>
            </a:r>
          </a:p>
          <a:p>
            <a:pPr>
              <a:buFont typeface="Arial" pitchFamily="34" charset="0"/>
              <a:buChar char="•"/>
            </a:pPr>
            <a:r>
              <a:rPr lang="en-GB" sz="1600" dirty="0" smtClean="0">
                <a:solidFill>
                  <a:schemeClr val="bg1"/>
                </a:solidFill>
              </a:rPr>
              <a:t> </a:t>
            </a:r>
            <a:r>
              <a:rPr lang="en-US" sz="1600" dirty="0" smtClean="0">
                <a:solidFill>
                  <a:schemeClr val="bg1"/>
                </a:solidFill>
              </a:rPr>
              <a:t>Able to minimize needed signaling between the VLR and HLR, because of no need for VLR update</a:t>
            </a:r>
          </a:p>
        </p:txBody>
      </p:sp>
      <p:sp>
        <p:nvSpPr>
          <p:cNvPr id="6" name="TextBox 5"/>
          <p:cNvSpPr txBox="1"/>
          <p:nvPr/>
        </p:nvSpPr>
        <p:spPr>
          <a:xfrm>
            <a:off x="6265093" y="3672135"/>
            <a:ext cx="5040560" cy="1815882"/>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spAutoFit/>
          </a:bodyPr>
          <a:lstStyle/>
          <a:p>
            <a:pPr>
              <a:buFont typeface="Arial" pitchFamily="34" charset="0"/>
              <a:buChar char="•"/>
            </a:pPr>
            <a:r>
              <a:rPr lang="fi-FI" sz="1600" dirty="0" smtClean="0">
                <a:solidFill>
                  <a:schemeClr val="bg1"/>
                </a:solidFill>
              </a:rPr>
              <a:t>  CSFB MSS have only LTE interface (SGs) and not 2G/3G interfaces (A/Iu)</a:t>
            </a:r>
          </a:p>
          <a:p>
            <a:pPr>
              <a:buFont typeface="Arial" pitchFamily="34" charset="0"/>
              <a:buChar char="•"/>
            </a:pPr>
            <a:r>
              <a:rPr lang="fi-FI" sz="1600" dirty="0" smtClean="0">
                <a:solidFill>
                  <a:schemeClr val="bg1"/>
                </a:solidFill>
              </a:rPr>
              <a:t> </a:t>
            </a:r>
            <a:r>
              <a:rPr lang="en-GB" sz="1600" dirty="0" smtClean="0">
                <a:solidFill>
                  <a:schemeClr val="bg1"/>
                </a:solidFill>
              </a:rPr>
              <a:t>Terminal fall back from LTE to 2G/3G to the different MSS</a:t>
            </a:r>
            <a:endParaRPr lang="fi-FI" sz="1600" dirty="0" smtClean="0">
              <a:solidFill>
                <a:schemeClr val="bg1"/>
              </a:solidFill>
            </a:endParaRPr>
          </a:p>
          <a:p>
            <a:pPr>
              <a:buFont typeface="Arial" pitchFamily="34" charset="0"/>
              <a:buChar char="•"/>
            </a:pPr>
            <a:r>
              <a:rPr lang="fi-FI" sz="1600" dirty="0" smtClean="0">
                <a:solidFill>
                  <a:schemeClr val="bg1"/>
                </a:solidFill>
              </a:rPr>
              <a:t> Location Update (LU) is needed always in CS side</a:t>
            </a:r>
          </a:p>
          <a:p>
            <a:pPr>
              <a:buFont typeface="Arial" pitchFamily="34" charset="0"/>
              <a:buChar char="•"/>
            </a:pPr>
            <a:r>
              <a:rPr lang="fi-FI" sz="1600" dirty="0" smtClean="0">
                <a:solidFill>
                  <a:schemeClr val="bg1"/>
                </a:solidFill>
              </a:rPr>
              <a:t> </a:t>
            </a:r>
            <a:r>
              <a:rPr lang="en-US" sz="1600" dirty="0" smtClean="0">
                <a:solidFill>
                  <a:schemeClr val="bg1"/>
                </a:solidFill>
              </a:rPr>
              <a:t>Cause more signaling between the  VLR and HLR  due the many VLR updates</a:t>
            </a:r>
          </a:p>
        </p:txBody>
      </p:sp>
      <p:sp>
        <p:nvSpPr>
          <p:cNvPr id="10" name="TextBox 9"/>
          <p:cNvSpPr txBox="1"/>
          <p:nvPr/>
        </p:nvSpPr>
        <p:spPr>
          <a:xfrm>
            <a:off x="576461" y="1439887"/>
            <a:ext cx="792088"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sz="1600" dirty="0" smtClean="0"/>
              <a:t>2G/3G</a:t>
            </a:r>
            <a:endParaRPr lang="en-GB" sz="1600" dirty="0"/>
          </a:p>
        </p:txBody>
      </p:sp>
      <p:sp>
        <p:nvSpPr>
          <p:cNvPr id="11" name="TextBox 10"/>
          <p:cNvSpPr txBox="1"/>
          <p:nvPr/>
        </p:nvSpPr>
        <p:spPr>
          <a:xfrm>
            <a:off x="576461" y="2231975"/>
            <a:ext cx="792088"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sz="1600" dirty="0" smtClean="0"/>
              <a:t>LTE</a:t>
            </a:r>
            <a:endParaRPr lang="en-GB" sz="1600" dirty="0"/>
          </a:p>
        </p:txBody>
      </p:sp>
      <p:sp>
        <p:nvSpPr>
          <p:cNvPr id="12" name="TextBox 11"/>
          <p:cNvSpPr txBox="1"/>
          <p:nvPr/>
        </p:nvSpPr>
        <p:spPr>
          <a:xfrm>
            <a:off x="1656581" y="1295871"/>
            <a:ext cx="792088"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sz="1600" dirty="0" smtClean="0"/>
              <a:t>MSS</a:t>
            </a:r>
            <a:endParaRPr lang="en-GB" sz="1600" dirty="0"/>
          </a:p>
        </p:txBody>
      </p:sp>
      <p:sp>
        <p:nvSpPr>
          <p:cNvPr id="13" name="TextBox 12"/>
          <p:cNvSpPr txBox="1"/>
          <p:nvPr/>
        </p:nvSpPr>
        <p:spPr>
          <a:xfrm>
            <a:off x="1952997" y="2231975"/>
            <a:ext cx="792088"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sz="1600" dirty="0" smtClean="0"/>
              <a:t>MME</a:t>
            </a:r>
            <a:endParaRPr lang="en-GB" sz="1600" dirty="0"/>
          </a:p>
        </p:txBody>
      </p:sp>
      <p:sp>
        <p:nvSpPr>
          <p:cNvPr id="16" name="TextBox 15"/>
          <p:cNvSpPr txBox="1"/>
          <p:nvPr/>
        </p:nvSpPr>
        <p:spPr>
          <a:xfrm>
            <a:off x="1808981" y="1448271"/>
            <a:ext cx="792088"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sz="1600" dirty="0" smtClean="0"/>
              <a:t>MSS</a:t>
            </a:r>
            <a:endParaRPr lang="en-GB" sz="1600" dirty="0"/>
          </a:p>
        </p:txBody>
      </p:sp>
      <p:sp>
        <p:nvSpPr>
          <p:cNvPr id="17" name="TextBox 16"/>
          <p:cNvSpPr txBox="1"/>
          <p:nvPr/>
        </p:nvSpPr>
        <p:spPr>
          <a:xfrm>
            <a:off x="1952997" y="1600671"/>
            <a:ext cx="792088"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sz="1600" dirty="0" smtClean="0"/>
              <a:t>MSS</a:t>
            </a:r>
            <a:endParaRPr lang="en-GB" sz="1600" dirty="0"/>
          </a:p>
        </p:txBody>
      </p:sp>
      <p:cxnSp>
        <p:nvCxnSpPr>
          <p:cNvPr id="19" name="Straight Connector 18"/>
          <p:cNvCxnSpPr>
            <a:stCxn id="11" idx="3"/>
            <a:endCxn id="13" idx="1"/>
          </p:cNvCxnSpPr>
          <p:nvPr/>
        </p:nvCxnSpPr>
        <p:spPr bwMode="auto">
          <a:xfrm>
            <a:off x="1368549" y="2401252"/>
            <a:ext cx="584448" cy="0"/>
          </a:xfrm>
          <a:prstGeom prst="line">
            <a:avLst/>
          </a:prstGeom>
          <a:solidFill>
            <a:schemeClr val="bg1"/>
          </a:solidFill>
          <a:ln w="19050" cap="flat" cmpd="sng" algn="ctr">
            <a:solidFill>
              <a:schemeClr val="bg2"/>
            </a:solidFill>
            <a:prstDash val="solid"/>
            <a:round/>
            <a:headEnd type="none" w="med" len="med"/>
            <a:tailEnd type="none" w="med" len="med"/>
          </a:ln>
          <a:effectLst/>
        </p:spPr>
      </p:cxnSp>
      <p:cxnSp>
        <p:nvCxnSpPr>
          <p:cNvPr id="21" name="Straight Connector 20"/>
          <p:cNvCxnSpPr>
            <a:stCxn id="10" idx="3"/>
            <a:endCxn id="16" idx="1"/>
          </p:cNvCxnSpPr>
          <p:nvPr/>
        </p:nvCxnSpPr>
        <p:spPr bwMode="auto">
          <a:xfrm>
            <a:off x="1368549" y="1609164"/>
            <a:ext cx="440432" cy="8384"/>
          </a:xfrm>
          <a:prstGeom prst="line">
            <a:avLst/>
          </a:prstGeom>
          <a:solidFill>
            <a:schemeClr val="bg1"/>
          </a:solidFill>
          <a:ln w="19050" cap="flat" cmpd="sng" algn="ctr">
            <a:solidFill>
              <a:schemeClr val="bg2"/>
            </a:solidFill>
            <a:prstDash val="solid"/>
            <a:round/>
            <a:headEnd type="none" w="med" len="med"/>
            <a:tailEnd type="none" w="med" len="med"/>
          </a:ln>
          <a:effectLst/>
        </p:spPr>
      </p:cxnSp>
      <p:cxnSp>
        <p:nvCxnSpPr>
          <p:cNvPr id="24" name="Straight Connector 23"/>
          <p:cNvCxnSpPr>
            <a:stCxn id="17" idx="2"/>
            <a:endCxn id="13" idx="0"/>
          </p:cNvCxnSpPr>
          <p:nvPr/>
        </p:nvCxnSpPr>
        <p:spPr bwMode="auto">
          <a:xfrm>
            <a:off x="2349041" y="1939225"/>
            <a:ext cx="0" cy="292750"/>
          </a:xfrm>
          <a:prstGeom prst="line">
            <a:avLst/>
          </a:prstGeom>
          <a:solidFill>
            <a:schemeClr val="bg1"/>
          </a:solidFill>
          <a:ln w="19050" cap="flat" cmpd="sng" algn="ctr">
            <a:solidFill>
              <a:schemeClr val="bg2"/>
            </a:solidFill>
            <a:prstDash val="solid"/>
            <a:round/>
            <a:headEnd type="none" w="med" len="med"/>
            <a:tailEnd type="none" w="med" len="med"/>
          </a:ln>
          <a:effectLst/>
        </p:spPr>
      </p:cxnSp>
      <p:sp>
        <p:nvSpPr>
          <p:cNvPr id="29" name="TextBox 28"/>
          <p:cNvSpPr txBox="1"/>
          <p:nvPr/>
        </p:nvSpPr>
        <p:spPr>
          <a:xfrm>
            <a:off x="504453" y="3888159"/>
            <a:ext cx="792088"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sz="1600" dirty="0" smtClean="0"/>
              <a:t>2G/3G</a:t>
            </a:r>
            <a:endParaRPr lang="en-GB" sz="1600" dirty="0"/>
          </a:p>
        </p:txBody>
      </p:sp>
      <p:sp>
        <p:nvSpPr>
          <p:cNvPr id="30" name="TextBox 29"/>
          <p:cNvSpPr txBox="1"/>
          <p:nvPr/>
        </p:nvSpPr>
        <p:spPr>
          <a:xfrm>
            <a:off x="504453" y="5205789"/>
            <a:ext cx="792088"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sz="1600" dirty="0" smtClean="0"/>
              <a:t>LTE</a:t>
            </a:r>
            <a:endParaRPr lang="en-GB" sz="1600" dirty="0"/>
          </a:p>
        </p:txBody>
      </p:sp>
      <p:sp>
        <p:nvSpPr>
          <p:cNvPr id="31" name="TextBox 30"/>
          <p:cNvSpPr txBox="1"/>
          <p:nvPr/>
        </p:nvSpPr>
        <p:spPr>
          <a:xfrm>
            <a:off x="1584573" y="3744143"/>
            <a:ext cx="792088"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sz="1600" dirty="0" smtClean="0"/>
              <a:t>MSS</a:t>
            </a:r>
            <a:endParaRPr lang="en-GB" sz="1600" dirty="0"/>
          </a:p>
        </p:txBody>
      </p:sp>
      <p:sp>
        <p:nvSpPr>
          <p:cNvPr id="32" name="TextBox 31"/>
          <p:cNvSpPr txBox="1"/>
          <p:nvPr/>
        </p:nvSpPr>
        <p:spPr>
          <a:xfrm>
            <a:off x="1844985" y="5205789"/>
            <a:ext cx="792088"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sz="1600" dirty="0" smtClean="0"/>
              <a:t>MME</a:t>
            </a:r>
            <a:endParaRPr lang="en-GB" sz="1600" dirty="0"/>
          </a:p>
        </p:txBody>
      </p:sp>
      <p:sp>
        <p:nvSpPr>
          <p:cNvPr id="33" name="TextBox 32"/>
          <p:cNvSpPr txBox="1"/>
          <p:nvPr/>
        </p:nvSpPr>
        <p:spPr>
          <a:xfrm>
            <a:off x="1736973" y="3896543"/>
            <a:ext cx="792088"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sz="1600" dirty="0" smtClean="0"/>
              <a:t>MSS</a:t>
            </a:r>
            <a:endParaRPr lang="en-GB" sz="1600" dirty="0"/>
          </a:p>
        </p:txBody>
      </p:sp>
      <p:sp>
        <p:nvSpPr>
          <p:cNvPr id="34" name="TextBox 33"/>
          <p:cNvSpPr txBox="1"/>
          <p:nvPr/>
        </p:nvSpPr>
        <p:spPr>
          <a:xfrm>
            <a:off x="1844985" y="4048943"/>
            <a:ext cx="792088"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sz="1600" dirty="0" smtClean="0"/>
              <a:t>MSS</a:t>
            </a:r>
            <a:endParaRPr lang="en-GB" sz="1600" dirty="0"/>
          </a:p>
        </p:txBody>
      </p:sp>
      <p:cxnSp>
        <p:nvCxnSpPr>
          <p:cNvPr id="35" name="Straight Connector 34"/>
          <p:cNvCxnSpPr>
            <a:stCxn id="30" idx="3"/>
            <a:endCxn id="32" idx="1"/>
          </p:cNvCxnSpPr>
          <p:nvPr/>
        </p:nvCxnSpPr>
        <p:spPr bwMode="auto">
          <a:xfrm>
            <a:off x="1296541" y="5375066"/>
            <a:ext cx="548444" cy="0"/>
          </a:xfrm>
          <a:prstGeom prst="line">
            <a:avLst/>
          </a:prstGeom>
          <a:solidFill>
            <a:schemeClr val="bg1"/>
          </a:solidFill>
          <a:ln w="19050" cap="flat" cmpd="sng" algn="ctr">
            <a:solidFill>
              <a:schemeClr val="bg2"/>
            </a:solidFill>
            <a:prstDash val="solid"/>
            <a:round/>
            <a:headEnd type="none" w="med" len="med"/>
            <a:tailEnd type="none" w="med" len="med"/>
          </a:ln>
          <a:effectLst/>
        </p:spPr>
      </p:cxnSp>
      <p:cxnSp>
        <p:nvCxnSpPr>
          <p:cNvPr id="36" name="Straight Connector 35"/>
          <p:cNvCxnSpPr>
            <a:stCxn id="29" idx="3"/>
            <a:endCxn id="33" idx="1"/>
          </p:cNvCxnSpPr>
          <p:nvPr/>
        </p:nvCxnSpPr>
        <p:spPr bwMode="auto">
          <a:xfrm>
            <a:off x="1296541" y="4057436"/>
            <a:ext cx="440432" cy="8384"/>
          </a:xfrm>
          <a:prstGeom prst="line">
            <a:avLst/>
          </a:prstGeom>
          <a:solidFill>
            <a:schemeClr val="bg1"/>
          </a:solidFill>
          <a:ln w="19050" cap="flat" cmpd="sng" algn="ctr">
            <a:solidFill>
              <a:schemeClr val="bg2"/>
            </a:solidFill>
            <a:prstDash val="solid"/>
            <a:round/>
            <a:headEnd type="none" w="med" len="med"/>
            <a:tailEnd type="none" w="med" len="med"/>
          </a:ln>
          <a:effectLst/>
        </p:spPr>
      </p:cxnSp>
      <p:cxnSp>
        <p:nvCxnSpPr>
          <p:cNvPr id="37" name="Straight Connector 36"/>
          <p:cNvCxnSpPr>
            <a:stCxn id="34" idx="2"/>
            <a:endCxn id="39" idx="0"/>
          </p:cNvCxnSpPr>
          <p:nvPr/>
        </p:nvCxnSpPr>
        <p:spPr bwMode="auto">
          <a:xfrm>
            <a:off x="2241029" y="4387497"/>
            <a:ext cx="0" cy="220742"/>
          </a:xfrm>
          <a:prstGeom prst="line">
            <a:avLst/>
          </a:prstGeom>
          <a:solidFill>
            <a:schemeClr val="bg1"/>
          </a:solidFill>
          <a:ln w="19050" cap="flat" cmpd="sng" algn="ctr">
            <a:solidFill>
              <a:schemeClr val="bg2"/>
            </a:solidFill>
            <a:prstDash val="solid"/>
            <a:round/>
            <a:headEnd type="none" w="med" len="med"/>
            <a:tailEnd type="none" w="med" len="med"/>
          </a:ln>
          <a:effectLst/>
        </p:spPr>
      </p:cxnSp>
      <p:sp>
        <p:nvSpPr>
          <p:cNvPr id="39" name="TextBox 38"/>
          <p:cNvSpPr txBox="1"/>
          <p:nvPr/>
        </p:nvSpPr>
        <p:spPr>
          <a:xfrm>
            <a:off x="1592957" y="4608239"/>
            <a:ext cx="1296144" cy="33855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sz="1600" dirty="0" smtClean="0"/>
              <a:t>CSFB MSS</a:t>
            </a:r>
            <a:endParaRPr lang="en-GB" sz="1600" dirty="0"/>
          </a:p>
        </p:txBody>
      </p:sp>
      <p:cxnSp>
        <p:nvCxnSpPr>
          <p:cNvPr id="41" name="Straight Connector 40"/>
          <p:cNvCxnSpPr>
            <a:stCxn id="39" idx="2"/>
            <a:endCxn id="32" idx="0"/>
          </p:cNvCxnSpPr>
          <p:nvPr/>
        </p:nvCxnSpPr>
        <p:spPr bwMode="auto">
          <a:xfrm>
            <a:off x="2241029" y="4946793"/>
            <a:ext cx="0" cy="258996"/>
          </a:xfrm>
          <a:prstGeom prst="line">
            <a:avLst/>
          </a:prstGeom>
          <a:solidFill>
            <a:schemeClr val="bg1"/>
          </a:solidFill>
          <a:ln w="19050" cap="flat" cmpd="sng" algn="ctr">
            <a:solidFill>
              <a:schemeClr val="bg2"/>
            </a:solidFill>
            <a:prstDash val="solid"/>
            <a:round/>
            <a:headEnd type="none" w="med" len="med"/>
            <a:tailEnd type="none" w="med" len="med"/>
          </a:ln>
          <a:effectLst/>
        </p:spPr>
      </p:cxnSp>
      <p:sp>
        <p:nvSpPr>
          <p:cNvPr id="50" name="Curved Down Arrow 49"/>
          <p:cNvSpPr/>
          <p:nvPr/>
        </p:nvSpPr>
        <p:spPr bwMode="auto">
          <a:xfrm>
            <a:off x="504453" y="4608239"/>
            <a:ext cx="648072" cy="216024"/>
          </a:xfrm>
          <a:prstGeom prst="curvedDownArrow">
            <a:avLst/>
          </a:prstGeom>
          <a:solidFill>
            <a:schemeClr val="bg1"/>
          </a:solidFill>
          <a:ln w="19050" cap="flat" cmpd="sng" algn="ctr">
            <a:solidFill>
              <a:schemeClr val="bg2"/>
            </a:solidFill>
            <a:prstDash val="solid"/>
            <a:round/>
            <a:headEnd type="none" w="med" len="med"/>
            <a:tailEnd type="none" w="med" len="med"/>
          </a:ln>
          <a:effectLst/>
          <a:scene3d>
            <a:camera prst="orthographicFront">
              <a:rot lat="0" lon="0" rev="5400000"/>
            </a:camera>
            <a:lightRig rig="threePt" dir="t"/>
          </a:scene3d>
        </p:spPr>
        <p:txBody>
          <a:bodyPr vert="horz" wrap="square" lIns="90000" tIns="46800" rIns="90000" bIns="46800" numCol="1" rtlCol="0" anchor="ctr" anchorCtr="0" compatLnSpc="1">
            <a:prstTxWarp prst="textNoShape">
              <a:avLst/>
            </a:prstTxWarp>
            <a:no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51" name="Curved Down Arrow 50"/>
          <p:cNvSpPr/>
          <p:nvPr/>
        </p:nvSpPr>
        <p:spPr bwMode="auto">
          <a:xfrm>
            <a:off x="2376661" y="4248199"/>
            <a:ext cx="648072" cy="216024"/>
          </a:xfrm>
          <a:prstGeom prst="curvedDownArrow">
            <a:avLst/>
          </a:prstGeom>
          <a:solidFill>
            <a:schemeClr val="bg1"/>
          </a:solidFill>
          <a:ln w="19050" cap="flat" cmpd="sng" algn="ctr">
            <a:solidFill>
              <a:schemeClr val="bg2"/>
            </a:solidFill>
            <a:prstDash val="solid"/>
            <a:round/>
            <a:headEnd type="none" w="med" len="med"/>
            <a:tailEnd type="none" w="med" len="med"/>
          </a:ln>
          <a:effectLst/>
          <a:scene3d>
            <a:camera prst="orthographicFront">
              <a:rot lat="10800000" lon="0" rev="5400000"/>
            </a:camera>
            <a:lightRig rig="threePt" dir="t"/>
          </a:scene3d>
        </p:spPr>
        <p:txBody>
          <a:bodyPr vert="horz" wrap="square" lIns="90000" tIns="46800" rIns="90000" bIns="46800" numCol="1" rtlCol="0" anchor="ctr" anchorCtr="0" compatLnSpc="1">
            <a:prstTxWarp prst="textNoShape">
              <a:avLst/>
            </a:prstTxWarp>
            <a:no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endParaRPr kumimoji="0" lang="en-GB" sz="1800" b="0" i="0" u="none" strike="noStrike" cap="none" normalizeH="0" baseline="0" dirty="0" smtClean="0">
              <a:ln>
                <a:noFill/>
              </a:ln>
              <a:solidFill>
                <a:schemeClr val="tx1"/>
              </a:solidFill>
              <a:effectLst/>
              <a:latin typeface="Arial" charset="0"/>
            </a:endParaRPr>
          </a:p>
        </p:txBody>
      </p:sp>
      <p:grpSp>
        <p:nvGrpSpPr>
          <p:cNvPr id="40" name="Group 39"/>
          <p:cNvGrpSpPr/>
          <p:nvPr/>
        </p:nvGrpSpPr>
        <p:grpSpPr>
          <a:xfrm>
            <a:off x="2016621" y="1367879"/>
            <a:ext cx="288032" cy="432048"/>
            <a:chOff x="2880717" y="1295871"/>
            <a:chExt cx="288032" cy="432048"/>
          </a:xfrm>
        </p:grpSpPr>
        <p:sp>
          <p:nvSpPr>
            <p:cNvPr id="52" name="Circular Arrow 51"/>
            <p:cNvSpPr/>
            <p:nvPr/>
          </p:nvSpPr>
          <p:spPr bwMode="auto">
            <a:xfrm>
              <a:off x="2880717" y="1295871"/>
              <a:ext cx="288032" cy="288032"/>
            </a:xfrm>
            <a:prstGeom prst="circularArrow">
              <a:avLst/>
            </a:prstGeom>
            <a:solidFill>
              <a:srgbClr val="7030A0"/>
            </a:solidFill>
            <a:ln w="19050" cap="flat" cmpd="sng" algn="ctr">
              <a:solidFill>
                <a:schemeClr val="bg2"/>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53" name="Circular Arrow 52"/>
            <p:cNvSpPr/>
            <p:nvPr/>
          </p:nvSpPr>
          <p:spPr bwMode="auto">
            <a:xfrm>
              <a:off x="2880717" y="1439887"/>
              <a:ext cx="288032" cy="288032"/>
            </a:xfrm>
            <a:prstGeom prst="circularArrow">
              <a:avLst/>
            </a:prstGeom>
            <a:solidFill>
              <a:srgbClr val="7030A0"/>
            </a:solidFill>
            <a:ln w="19050" cap="flat" cmpd="sng" algn="ctr">
              <a:solidFill>
                <a:schemeClr val="bg2"/>
              </a:solidFill>
              <a:prstDash val="solid"/>
              <a:round/>
              <a:headEnd type="none" w="med" len="med"/>
              <a:tailEnd type="none" w="med" len="med"/>
            </a:ln>
            <a:effectLst/>
            <a:scene3d>
              <a:camera prst="orthographicFront">
                <a:rot lat="10800000" lon="10800000" rev="0"/>
              </a:camera>
              <a:lightRig rig="threePt" dir="t"/>
            </a:scene3d>
          </p:spPr>
          <p:txBody>
            <a:bodyPr vert="horz" wrap="square" lIns="90000" tIns="46800" rIns="90000" bIns="46800" numCol="1" rtlCol="0" anchor="ctr" anchorCtr="0" compatLnSpc="1">
              <a:prstTxWarp prst="textNoShape">
                <a:avLst/>
              </a:prstTxWarp>
              <a:no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endParaRPr kumimoji="0" lang="en-GB" sz="1800" b="0" i="0" u="none" strike="noStrike" cap="none" normalizeH="0" baseline="0" dirty="0" smtClean="0">
                <a:ln>
                  <a:noFill/>
                </a:ln>
                <a:solidFill>
                  <a:schemeClr val="tx1"/>
                </a:solidFill>
                <a:effectLst/>
                <a:latin typeface="Arial" charset="0"/>
              </a:endParaRPr>
            </a:p>
          </p:txBody>
        </p:sp>
      </p:grpSp>
      <p:pic>
        <p:nvPicPr>
          <p:cNvPr id="38" name="Picture 2"/>
          <p:cNvPicPr>
            <a:picLocks noChangeAspect="1" noChangeArrowheads="1"/>
          </p:cNvPicPr>
          <p:nvPr/>
        </p:nvPicPr>
        <p:blipFill>
          <a:blip r:embed="rId2" cstate="print"/>
          <a:srcRect/>
          <a:stretch>
            <a:fillRect/>
          </a:stretch>
        </p:blipFill>
        <p:spPr bwMode="auto">
          <a:xfrm>
            <a:off x="3528789" y="935831"/>
            <a:ext cx="2017478" cy="2406606"/>
          </a:xfrm>
          <a:prstGeom prst="rect">
            <a:avLst/>
          </a:prstGeom>
          <a:noFill/>
          <a:ln w="9525">
            <a:noFill/>
            <a:miter lim="800000"/>
            <a:headEnd/>
            <a:tailEnd/>
          </a:ln>
        </p:spPr>
      </p:pic>
      <p:pic>
        <p:nvPicPr>
          <p:cNvPr id="28673" name="Picture 1"/>
          <p:cNvPicPr>
            <a:picLocks noChangeAspect="1" noChangeArrowheads="1"/>
          </p:cNvPicPr>
          <p:nvPr/>
        </p:nvPicPr>
        <p:blipFill>
          <a:blip r:embed="rId3" cstate="print"/>
          <a:srcRect/>
          <a:stretch>
            <a:fillRect/>
          </a:stretch>
        </p:blipFill>
        <p:spPr bwMode="auto">
          <a:xfrm>
            <a:off x="3240757" y="3672135"/>
            <a:ext cx="2852443" cy="1992437"/>
          </a:xfrm>
          <a:prstGeom prst="rect">
            <a:avLst/>
          </a:prstGeom>
          <a:noFill/>
          <a:ln w="9525">
            <a:noFill/>
            <a:miter lim="800000"/>
            <a:headEnd/>
            <a:tailEnd/>
          </a:ln>
        </p:spPr>
      </p:pic>
      <p:sp>
        <p:nvSpPr>
          <p:cNvPr id="42" name="Curved Down Arrow 41"/>
          <p:cNvSpPr/>
          <p:nvPr/>
        </p:nvSpPr>
        <p:spPr bwMode="auto">
          <a:xfrm>
            <a:off x="432445" y="1871935"/>
            <a:ext cx="648072" cy="216024"/>
          </a:xfrm>
          <a:prstGeom prst="curvedDownArrow">
            <a:avLst/>
          </a:prstGeom>
          <a:solidFill>
            <a:schemeClr val="bg1"/>
          </a:solidFill>
          <a:ln w="19050" cap="flat" cmpd="sng" algn="ctr">
            <a:solidFill>
              <a:schemeClr val="bg2"/>
            </a:solidFill>
            <a:prstDash val="solid"/>
            <a:round/>
            <a:headEnd type="none" w="med" len="med"/>
            <a:tailEnd type="none" w="med" len="med"/>
          </a:ln>
          <a:effectLst/>
          <a:scene3d>
            <a:camera prst="orthographicFront">
              <a:rot lat="0" lon="0" rev="5400000"/>
            </a:camera>
            <a:lightRig rig="threePt" dir="t"/>
          </a:scene3d>
        </p:spPr>
        <p:txBody>
          <a:bodyPr vert="horz" wrap="square" lIns="90000" tIns="46800" rIns="90000" bIns="46800" numCol="1" rtlCol="0" anchor="ctr" anchorCtr="0" compatLnSpc="1">
            <a:prstTxWarp prst="textNoShape">
              <a:avLst/>
            </a:prstTxWarp>
            <a:no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45" name="Rounded Rectangle 44"/>
          <p:cNvSpPr/>
          <p:nvPr/>
        </p:nvSpPr>
        <p:spPr bwMode="auto">
          <a:xfrm>
            <a:off x="3168749" y="3528119"/>
            <a:ext cx="3024336" cy="2232248"/>
          </a:xfrm>
          <a:prstGeom prst="roundRect">
            <a:avLst/>
          </a:prstGeom>
          <a:noFill/>
          <a:ln w="19050" cap="flat" cmpd="sng" algn="ctr">
            <a:solidFill>
              <a:schemeClr val="accent2"/>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endParaRPr kumimoji="0" lang="en-US" sz="1800" b="0" i="0" u="none" strike="noStrike" cap="none" normalizeH="0" baseline="0" dirty="0" smtClean="0">
              <a:ln>
                <a:noFill/>
              </a:ln>
              <a:solidFill>
                <a:schemeClr val="tx1"/>
              </a:solidFill>
              <a:effectLst/>
              <a:latin typeface="Arial" charset="0"/>
            </a:endParaRPr>
          </a:p>
        </p:txBody>
      </p:sp>
      <p:sp>
        <p:nvSpPr>
          <p:cNvPr id="46" name="Rounded Rectangle 45"/>
          <p:cNvSpPr/>
          <p:nvPr/>
        </p:nvSpPr>
        <p:spPr bwMode="auto">
          <a:xfrm>
            <a:off x="3168749" y="935831"/>
            <a:ext cx="3024336" cy="2376264"/>
          </a:xfrm>
          <a:prstGeom prst="roundRect">
            <a:avLst/>
          </a:prstGeom>
          <a:noFill/>
          <a:ln w="19050" cap="flat" cmpd="sng" algn="ctr">
            <a:solidFill>
              <a:schemeClr val="accent2"/>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endParaRPr kumimoji="0" lang="en-US" sz="1800" b="0" i="0" u="none" strike="noStrike" cap="none" normalizeH="0" baseline="0" dirty="0" smtClean="0">
              <a:ln>
                <a:noFill/>
              </a:ln>
              <a:solidFill>
                <a:schemeClr val="tx1"/>
              </a:solidFill>
              <a:effectLst/>
              <a:latin typeface="Arial"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Average CSFB Call setup times</a:t>
            </a:r>
            <a:endParaRPr lang="en-GB" dirty="0"/>
          </a:p>
        </p:txBody>
      </p:sp>
      <p:graphicFrame>
        <p:nvGraphicFramePr>
          <p:cNvPr id="4" name="Content Placeholder 3"/>
          <p:cNvGraphicFramePr>
            <a:graphicFrameLocks noGrp="1"/>
          </p:cNvGraphicFramePr>
          <p:nvPr>
            <p:ph idx="1"/>
          </p:nvPr>
        </p:nvGraphicFramePr>
        <p:xfrm>
          <a:off x="1224533" y="895763"/>
          <a:ext cx="8824738" cy="2272316"/>
        </p:xfrm>
        <a:graphic>
          <a:graphicData uri="http://schemas.openxmlformats.org/drawingml/2006/table">
            <a:tbl>
              <a:tblPr firstRow="1" bandRow="1">
                <a:effectLst/>
                <a:tableStyleId>{5C22544A-7EE6-4342-B048-85BDC9FD1C3A}</a:tableStyleId>
              </a:tblPr>
              <a:tblGrid>
                <a:gridCol w="5368354"/>
                <a:gridCol w="1728192"/>
                <a:gridCol w="1728192"/>
              </a:tblGrid>
              <a:tr h="638040">
                <a:tc>
                  <a:txBody>
                    <a:bodyPr/>
                    <a:lstStyle/>
                    <a:p>
                      <a:r>
                        <a:rPr lang="en-GB" sz="1600" dirty="0" smtClean="0">
                          <a:solidFill>
                            <a:schemeClr val="tx1"/>
                          </a:solidFill>
                        </a:rPr>
                        <a:t>Delta between 3G CS call setup</a:t>
                      </a:r>
                      <a:r>
                        <a:rPr lang="en-GB" sz="1600" baseline="0" dirty="0" smtClean="0">
                          <a:solidFill>
                            <a:schemeClr val="tx1"/>
                          </a:solidFill>
                        </a:rPr>
                        <a:t> time and CSFB to 3G call setup time indicated in the table</a:t>
                      </a:r>
                      <a:endParaRPr lang="en-GB" sz="1600" dirty="0">
                        <a:solidFill>
                          <a:schemeClr val="tx1"/>
                        </a:solidFill>
                      </a:endParaRPr>
                    </a:p>
                  </a:txBody>
                  <a:tcPr/>
                </a:tc>
                <a:tc>
                  <a:txBody>
                    <a:bodyPr/>
                    <a:lstStyle/>
                    <a:p>
                      <a:r>
                        <a:rPr lang="en-GB" sz="1400" dirty="0" smtClean="0">
                          <a:solidFill>
                            <a:schemeClr val="tx1"/>
                          </a:solidFill>
                        </a:rPr>
                        <a:t>a) </a:t>
                      </a:r>
                      <a:r>
                        <a:rPr lang="en-GB" sz="1400" baseline="0" dirty="0" smtClean="0">
                          <a:solidFill>
                            <a:schemeClr val="tx1"/>
                          </a:solidFill>
                        </a:rPr>
                        <a:t>3G/LTE in same CSFB MSS</a:t>
                      </a:r>
                      <a:endParaRPr lang="en-GB" sz="1400" dirty="0">
                        <a:solidFill>
                          <a:schemeClr val="tx1"/>
                        </a:solidFill>
                      </a:endParaRPr>
                    </a:p>
                  </a:txBody>
                  <a:tcPr/>
                </a:tc>
                <a:tc>
                  <a:txBody>
                    <a:bodyPr/>
                    <a:lstStyle/>
                    <a:p>
                      <a:r>
                        <a:rPr lang="en-GB" sz="1400" dirty="0" smtClean="0">
                          <a:solidFill>
                            <a:schemeClr val="tx1"/>
                          </a:solidFill>
                        </a:rPr>
                        <a:t>b) Overlay CSFB MSS </a:t>
                      </a:r>
                      <a:endParaRPr lang="en-GB" sz="1400" dirty="0">
                        <a:solidFill>
                          <a:schemeClr val="tx1"/>
                        </a:solidFill>
                      </a:endParaRPr>
                    </a:p>
                  </a:txBody>
                  <a:tcPr/>
                </a:tc>
              </a:tr>
              <a:tr h="408569">
                <a:tc>
                  <a:txBody>
                    <a:bodyPr/>
                    <a:lstStyle/>
                    <a:p>
                      <a:r>
                        <a:rPr lang="en-US" sz="1200" dirty="0" smtClean="0"/>
                        <a:t>1) Redirect based CSFB to 2G/3G  </a:t>
                      </a:r>
                      <a:endParaRPr lang="en-GB"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a:t>
                      </a:r>
                      <a:r>
                        <a:rPr lang="en-GB" sz="1600" baseline="0" dirty="0" smtClean="0"/>
                        <a:t> 1.0-1.5 sec </a:t>
                      </a:r>
                      <a:endParaRPr lang="en-GB"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a:t>
                      </a:r>
                      <a:r>
                        <a:rPr lang="en-GB" sz="1600" baseline="0" dirty="0" smtClean="0"/>
                        <a:t>2.0 –3.0 sec</a:t>
                      </a:r>
                      <a:endParaRPr lang="en-GB" sz="1600" dirty="0" smtClean="0"/>
                    </a:p>
                  </a:txBody>
                  <a:tcPr/>
                </a:tc>
              </a:tr>
              <a:tr h="408569">
                <a:tc>
                  <a:txBody>
                    <a:bodyPr/>
                    <a:lstStyle/>
                    <a:p>
                      <a:r>
                        <a:rPr lang="en-US" sz="1200" dirty="0" smtClean="0"/>
                        <a:t>2) PSHO based CSFB to 3G, </a:t>
                      </a:r>
                      <a:r>
                        <a:rPr lang="en-US" sz="1200" baseline="0" dirty="0" smtClean="0"/>
                        <a:t> (delta to 1)</a:t>
                      </a:r>
                      <a:endParaRPr lang="en-GB"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-0.4 sec</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-0.4 sec</a:t>
                      </a:r>
                    </a:p>
                  </a:txBody>
                  <a:tcPr/>
                </a:tc>
              </a:tr>
              <a:tr h="408569">
                <a:tc>
                  <a:txBody>
                    <a:bodyPr/>
                    <a:lstStyle/>
                    <a:p>
                      <a:r>
                        <a:rPr lang="en-US" sz="1200" dirty="0" smtClean="0"/>
                        <a:t>3) Redirect based CSFB to 2G/3G with SIB , </a:t>
                      </a:r>
                      <a:r>
                        <a:rPr lang="en-US" sz="1200" baseline="0" dirty="0" smtClean="0"/>
                        <a:t>(delta to 1)</a:t>
                      </a:r>
                      <a:endParaRPr lang="en-GB"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 -0.3 sec</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-0.3 sec</a:t>
                      </a:r>
                    </a:p>
                  </a:txBody>
                  <a:tcPr/>
                </a:tc>
              </a:tr>
              <a:tr h="408569">
                <a:tc>
                  <a:txBody>
                    <a:bodyPr/>
                    <a:lstStyle/>
                    <a:p>
                      <a:r>
                        <a:rPr lang="en-US" sz="1200" dirty="0" smtClean="0"/>
                        <a:t>4) Redirect based CSFB to 3G with deferred SIB 11/12 reading, </a:t>
                      </a:r>
                      <a:r>
                        <a:rPr lang="en-US" sz="1200" baseline="0" dirty="0" smtClean="0"/>
                        <a:t>(delta to 1)</a:t>
                      </a:r>
                      <a:endParaRPr lang="en-GB" sz="1200" b="1" kern="1200" dirty="0">
                        <a:solidFill>
                          <a:srgbClr val="7030A0"/>
                        </a:solidFill>
                        <a:effectLst>
                          <a:outerShdw blurRad="38100" dist="38100" dir="2700000" algn="tl">
                            <a:srgbClr val="000000">
                              <a:alpha val="43137"/>
                            </a:srgbClr>
                          </a:outerShdw>
                        </a:effectLst>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- 0.4 sec</a:t>
                      </a:r>
                    </a:p>
                  </a:txBody>
                  <a:tcPr/>
                </a:tc>
                <a:tc>
                  <a:txBody>
                    <a:bodyPr/>
                    <a:lstStyle/>
                    <a:p>
                      <a:pPr algn="ctr"/>
                      <a:r>
                        <a:rPr lang="fi-FI" sz="1600" kern="1200" dirty="0" smtClean="0">
                          <a:solidFill>
                            <a:schemeClr val="dk1"/>
                          </a:solidFill>
                          <a:latin typeface="+mn-lt"/>
                          <a:ea typeface="+mn-ea"/>
                          <a:cs typeface="+mn-cs"/>
                        </a:rPr>
                        <a:t>-0.4 </a:t>
                      </a:r>
                      <a:r>
                        <a:rPr lang="fi-FI" sz="1600" kern="1200" dirty="0" err="1" smtClean="0">
                          <a:solidFill>
                            <a:schemeClr val="dk1"/>
                          </a:solidFill>
                          <a:latin typeface="+mn-lt"/>
                          <a:ea typeface="+mn-ea"/>
                          <a:cs typeface="+mn-cs"/>
                        </a:rPr>
                        <a:t>sec</a:t>
                      </a:r>
                      <a:endParaRPr lang="en-US" sz="1600" kern="1200" dirty="0" smtClean="0">
                        <a:solidFill>
                          <a:schemeClr val="dk1"/>
                        </a:solidFill>
                        <a:latin typeface="+mn-lt"/>
                        <a:ea typeface="+mn-ea"/>
                        <a:cs typeface="+mn-cs"/>
                      </a:endParaRPr>
                    </a:p>
                  </a:txBody>
                  <a:tcPr/>
                </a:tc>
              </a:tr>
            </a:tbl>
          </a:graphicData>
        </a:graphic>
      </p:graphicFrame>
      <p:sp>
        <p:nvSpPr>
          <p:cNvPr id="5" name="TextBox 4"/>
          <p:cNvSpPr txBox="1"/>
          <p:nvPr/>
        </p:nvSpPr>
        <p:spPr>
          <a:xfrm>
            <a:off x="216421" y="3770272"/>
            <a:ext cx="10729192" cy="2062103"/>
          </a:xfrm>
          <a:prstGeom prst="rect">
            <a:avLst/>
          </a:prstGeom>
          <a:noFill/>
        </p:spPr>
        <p:style>
          <a:lnRef idx="0">
            <a:schemeClr val="accent2"/>
          </a:lnRef>
          <a:fillRef idx="3">
            <a:schemeClr val="accent2"/>
          </a:fillRef>
          <a:effectRef idx="3">
            <a:schemeClr val="accent2"/>
          </a:effectRef>
          <a:fontRef idx="minor">
            <a:schemeClr val="lt1"/>
          </a:fontRef>
        </p:style>
        <p:txBody>
          <a:bodyPr wrap="square" rtlCol="0">
            <a:spAutoFit/>
          </a:bodyPr>
          <a:lstStyle/>
          <a:p>
            <a:pPr>
              <a:buFont typeface="Arial" pitchFamily="34" charset="0"/>
              <a:buChar char="•"/>
            </a:pPr>
            <a:r>
              <a:rPr lang="en-GB" sz="1600" dirty="0" smtClean="0">
                <a:solidFill>
                  <a:schemeClr val="tx1"/>
                </a:solidFill>
                <a:latin typeface="Arial" pitchFamily="34" charset="0"/>
                <a:cs typeface="Arial" pitchFamily="34" charset="0"/>
              </a:rPr>
              <a:t> Above results based on lab measurements in NSN R&amp;D lab and customers’ test labs. In live networks call set-up times seems to be ~1 sec longer than in optimal lab conditions.</a:t>
            </a:r>
          </a:p>
          <a:p>
            <a:pPr>
              <a:buFont typeface="Arial" pitchFamily="34" charset="0"/>
              <a:buChar char="•"/>
            </a:pPr>
            <a:r>
              <a:rPr lang="en-GB" sz="1600" dirty="0" smtClean="0">
                <a:solidFill>
                  <a:schemeClr val="tx1"/>
                </a:solidFill>
                <a:latin typeface="Arial" pitchFamily="34" charset="0"/>
                <a:cs typeface="Arial" pitchFamily="34" charset="0"/>
              </a:rPr>
              <a:t> In case CSMT-flag not supported in target MSS, then call set-up time can be 1-5 second longer - depends on network configuration in 2G/3G. </a:t>
            </a:r>
            <a:r>
              <a:rPr lang="en-GB" sz="1600" b="1" u="sng" dirty="0" smtClean="0">
                <a:solidFill>
                  <a:srgbClr val="FF0000"/>
                </a:solidFill>
              </a:rPr>
              <a:t>Note! See slide nr 2 i.e. do you want to share this info with customer</a:t>
            </a:r>
            <a:endParaRPr lang="en-US" sz="1600" dirty="0" smtClean="0">
              <a:solidFill>
                <a:schemeClr val="tx1"/>
              </a:solidFill>
              <a:latin typeface="Arial" pitchFamily="34" charset="0"/>
              <a:cs typeface="Arial" pitchFamily="34" charset="0"/>
            </a:endParaRPr>
          </a:p>
          <a:p>
            <a:pPr>
              <a:buFont typeface="Arial" pitchFamily="34" charset="0"/>
              <a:buChar char="•"/>
            </a:pPr>
            <a:r>
              <a:rPr lang="en-US" sz="1600" dirty="0" smtClean="0">
                <a:solidFill>
                  <a:schemeClr val="tx1"/>
                </a:solidFill>
                <a:latin typeface="Arial" pitchFamily="34" charset="0"/>
                <a:cs typeface="Arial" pitchFamily="34" charset="0"/>
              </a:rPr>
              <a:t>  PSHO is expected to improve call success rate as target (3G) radio resources are reserved beforehand. </a:t>
            </a:r>
            <a:endParaRPr lang="en-GB" sz="1600" dirty="0" smtClean="0">
              <a:solidFill>
                <a:schemeClr val="tx1"/>
              </a:solidFill>
              <a:latin typeface="Arial" pitchFamily="34" charset="0"/>
              <a:cs typeface="Arial" pitchFamily="34" charset="0"/>
            </a:endParaRPr>
          </a:p>
          <a:p>
            <a:pPr>
              <a:buFont typeface="Arial" pitchFamily="34" charset="0"/>
              <a:buChar char="•"/>
            </a:pPr>
            <a:r>
              <a:rPr lang="en-GB" sz="1600" dirty="0" smtClean="0">
                <a:solidFill>
                  <a:schemeClr val="tx1"/>
                </a:solidFill>
                <a:latin typeface="Arial" pitchFamily="34" charset="0"/>
                <a:cs typeface="Arial" pitchFamily="34" charset="0"/>
              </a:rPr>
              <a:t>  CSFB to 2G (GSM) today takes ~1.0-1.5 sec longer than CSFB to 3G (WCDMA) in both MO and MT. Reason is slower  reading of SIB information in 2G side compare to 3G. </a:t>
            </a:r>
          </a:p>
          <a:p>
            <a:pPr marL="0" lvl="2">
              <a:buFont typeface="Arial" pitchFamily="34" charset="0"/>
              <a:buChar char="•"/>
            </a:pPr>
            <a:r>
              <a:rPr lang="en-US" sz="1600" dirty="0" smtClean="0">
                <a:solidFill>
                  <a:schemeClr val="tx1"/>
                </a:solidFill>
                <a:latin typeface="Arial" pitchFamily="34" charset="0"/>
                <a:cs typeface="Arial" pitchFamily="34" charset="0"/>
              </a:rPr>
              <a:t> Much longer (5-10 seconds) setup time in case CSFB primary target is 3G but only 2G available in that area</a:t>
            </a:r>
          </a:p>
        </p:txBody>
      </p:sp>
      <p:sp>
        <p:nvSpPr>
          <p:cNvPr id="6" name="TextBox 5"/>
          <p:cNvSpPr txBox="1"/>
          <p:nvPr/>
        </p:nvSpPr>
        <p:spPr>
          <a:xfrm>
            <a:off x="360437" y="3240087"/>
            <a:ext cx="4896544" cy="400110"/>
          </a:xfrm>
          <a:prstGeom prst="rect">
            <a:avLst/>
          </a:prstGeom>
          <a:noFill/>
        </p:spPr>
        <p:txBody>
          <a:bodyPr wrap="square" rtlCol="0">
            <a:spAutoFit/>
          </a:bodyPr>
          <a:lstStyle/>
          <a:p>
            <a:r>
              <a:rPr lang="en-US" sz="1000" i="1" dirty="0" smtClean="0"/>
              <a:t>. </a:t>
            </a:r>
          </a:p>
          <a:p>
            <a:endParaRPr lang="en-GB" sz="1000" dirty="0"/>
          </a:p>
        </p:txBody>
      </p:sp>
      <p:sp>
        <p:nvSpPr>
          <p:cNvPr id="10" name="TextBox 9"/>
          <p:cNvSpPr txBox="1"/>
          <p:nvPr/>
        </p:nvSpPr>
        <p:spPr>
          <a:xfrm>
            <a:off x="288429" y="3240087"/>
            <a:ext cx="10801200" cy="461665"/>
          </a:xfrm>
          <a:prstGeom prst="rect">
            <a:avLst/>
          </a:prstGeom>
          <a:noFill/>
        </p:spPr>
        <p:txBody>
          <a:bodyPr wrap="square" rtlCol="0">
            <a:spAutoFit/>
          </a:bodyPr>
          <a:lstStyle/>
          <a:p>
            <a:r>
              <a:rPr lang="en-GB" sz="1200" dirty="0" smtClean="0"/>
              <a:t>Note! As call set-up time values vary between the networks in many reasons, these values need to be taken as informative ones. Also measurement methods varied in different cases. In case a) most of the extra delay is coming from radio and terminal. Cases b) and c) voice core configuration increase the delay.</a:t>
            </a:r>
            <a:endParaRPr lang="en-GB" sz="1200" dirty="0"/>
          </a:p>
        </p:txBody>
      </p:sp>
      <p:sp>
        <p:nvSpPr>
          <p:cNvPr id="11" name="Rounded Rectangle 10"/>
          <p:cNvSpPr/>
          <p:nvPr/>
        </p:nvSpPr>
        <p:spPr bwMode="auto">
          <a:xfrm>
            <a:off x="216421" y="3744143"/>
            <a:ext cx="10729192" cy="2088232"/>
          </a:xfrm>
          <a:prstGeom prst="roundRect">
            <a:avLst/>
          </a:prstGeom>
          <a:noFill/>
          <a:ln w="38100" cap="flat" cmpd="sng" algn="ctr">
            <a:solidFill>
              <a:schemeClr val="accent2"/>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endParaRPr kumimoji="0" lang="en-US" sz="1800" b="0" i="0" u="none" strike="noStrike" cap="none" normalizeH="0" baseline="0" dirty="0" smtClean="0">
              <a:ln>
                <a:noFill/>
              </a:ln>
              <a:solidFill>
                <a:schemeClr val="tx1"/>
              </a:solidFill>
              <a:effectLst/>
              <a:latin typeface="Arial" charset="0"/>
            </a:endParaRPr>
          </a:p>
        </p:txBody>
      </p:sp>
      <p:sp>
        <p:nvSpPr>
          <p:cNvPr id="8" name="Rounded Rectangle 7"/>
          <p:cNvSpPr/>
          <p:nvPr/>
        </p:nvSpPr>
        <p:spPr bwMode="auto">
          <a:xfrm>
            <a:off x="1080517" y="5885531"/>
            <a:ext cx="8856984" cy="594916"/>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0000" tIns="46800" rIns="90000" bIns="46800" numCol="1" rtlCol="0" anchor="ctr" anchorCtr="0" compatLnSpc="1">
            <a:prstTxWarp prst="textNoShape">
              <a:avLst/>
            </a:prstTxWarp>
            <a:sp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r>
              <a:rPr kumimoji="0" lang="en-US" sz="3200" b="1" i="0" u="none" strike="noStrike" cap="none" normalizeH="0" baseline="0" dirty="0" smtClean="0">
                <a:ln>
                  <a:noFill/>
                </a:ln>
                <a:solidFill>
                  <a:srgbClr val="FFFFFF"/>
                </a:solidFill>
                <a:effectLst/>
                <a:latin typeface="Arial" charset="0"/>
              </a:rPr>
              <a:t>NSN INTERNAL</a:t>
            </a:r>
            <a:r>
              <a:rPr kumimoji="0" lang="en-US" sz="3200" b="1" i="0" u="none" strike="noStrike" cap="none" normalizeH="0" dirty="0" smtClean="0">
                <a:ln>
                  <a:noFill/>
                </a:ln>
                <a:solidFill>
                  <a:srgbClr val="FFFFFF"/>
                </a:solidFill>
                <a:effectLst/>
                <a:latin typeface="Arial" charset="0"/>
              </a:rPr>
              <a:t> info with red color in a text</a:t>
            </a:r>
            <a:endParaRPr kumimoji="0" lang="en-US" sz="3200" b="1" i="0" u="none" strike="noStrike" cap="none" normalizeH="0" baseline="0" dirty="0" smtClean="0">
              <a:ln>
                <a:noFill/>
              </a:ln>
              <a:solidFill>
                <a:srgbClr val="FFFFFF"/>
              </a:solidFill>
              <a:effectLst/>
              <a:latin typeface="Arial"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20675" y="212725"/>
            <a:ext cx="10879138" cy="781050"/>
          </a:xfrm>
        </p:spPr>
        <p:txBody>
          <a:bodyPr/>
          <a:lstStyle/>
          <a:p>
            <a:r>
              <a:rPr lang="en-US" dirty="0" smtClean="0"/>
              <a:t>MT CSFB added delay – data from live deployments (LTE/3G)</a:t>
            </a:r>
            <a:br>
              <a:rPr lang="en-US" dirty="0" smtClean="0"/>
            </a:br>
            <a:r>
              <a:rPr lang="en-US" sz="2000" dirty="0" smtClean="0"/>
              <a:t>November 2012 – CSFB in every MSS</a:t>
            </a:r>
            <a:endParaRPr lang="en-US" sz="2000" dirty="0"/>
          </a:p>
        </p:txBody>
      </p:sp>
      <p:grpSp>
        <p:nvGrpSpPr>
          <p:cNvPr id="2" name="Group 14"/>
          <p:cNvGrpSpPr/>
          <p:nvPr/>
        </p:nvGrpSpPr>
        <p:grpSpPr>
          <a:xfrm>
            <a:off x="936501" y="1367879"/>
            <a:ext cx="3960440" cy="2160240"/>
            <a:chOff x="792485" y="1079847"/>
            <a:chExt cx="3960440" cy="2160240"/>
          </a:xfrm>
        </p:grpSpPr>
        <p:pic>
          <p:nvPicPr>
            <p:cNvPr id="5" name="Picture 2"/>
            <p:cNvPicPr>
              <a:picLocks noChangeAspect="1" noChangeArrowheads="1"/>
            </p:cNvPicPr>
            <p:nvPr/>
          </p:nvPicPr>
          <p:blipFill>
            <a:blip r:embed="rId2" cstate="print"/>
            <a:srcRect/>
            <a:stretch>
              <a:fillRect/>
            </a:stretch>
          </p:blipFill>
          <p:spPr bwMode="auto">
            <a:xfrm>
              <a:off x="1008509" y="1223863"/>
              <a:ext cx="3600400" cy="1881688"/>
            </a:xfrm>
            <a:prstGeom prst="rect">
              <a:avLst/>
            </a:prstGeom>
            <a:noFill/>
            <a:ln w="9525">
              <a:noFill/>
              <a:miter lim="800000"/>
              <a:headEnd/>
              <a:tailEnd/>
            </a:ln>
            <a:effectLst/>
          </p:spPr>
        </p:pic>
        <p:sp>
          <p:nvSpPr>
            <p:cNvPr id="9" name="Rounded Rectangle 8"/>
            <p:cNvSpPr/>
            <p:nvPr/>
          </p:nvSpPr>
          <p:spPr bwMode="auto">
            <a:xfrm>
              <a:off x="792485" y="1079847"/>
              <a:ext cx="3960440" cy="2160240"/>
            </a:xfrm>
            <a:prstGeom prst="roundRect">
              <a:avLst/>
            </a:prstGeom>
            <a:noFill/>
            <a:ln w="38100" cap="flat" cmpd="sng" algn="ctr">
              <a:solidFill>
                <a:schemeClr val="accent2"/>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endParaRPr kumimoji="0" lang="en-US" sz="1800" b="0" i="0" u="none" strike="noStrike" cap="none" normalizeH="0" baseline="0" dirty="0" smtClean="0">
                <a:ln>
                  <a:noFill/>
                </a:ln>
                <a:solidFill>
                  <a:schemeClr val="tx1"/>
                </a:solidFill>
                <a:effectLst/>
                <a:latin typeface="Arial" charset="0"/>
              </a:endParaRPr>
            </a:p>
          </p:txBody>
        </p:sp>
        <p:sp>
          <p:nvSpPr>
            <p:cNvPr id="10" name="TextBox 9"/>
            <p:cNvSpPr txBox="1"/>
            <p:nvPr/>
          </p:nvSpPr>
          <p:spPr>
            <a:xfrm>
              <a:off x="1584573" y="2231975"/>
              <a:ext cx="1674497"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t>Average ~2.3s</a:t>
              </a:r>
              <a:endParaRPr lang="en-US" dirty="0"/>
            </a:p>
          </p:txBody>
        </p:sp>
      </p:grpSp>
      <p:grpSp>
        <p:nvGrpSpPr>
          <p:cNvPr id="3" name="Group 13"/>
          <p:cNvGrpSpPr/>
          <p:nvPr/>
        </p:nvGrpSpPr>
        <p:grpSpPr>
          <a:xfrm>
            <a:off x="936501" y="3744143"/>
            <a:ext cx="3960440" cy="2304256"/>
            <a:chOff x="7417221" y="935831"/>
            <a:chExt cx="3528392" cy="2088232"/>
          </a:xfrm>
        </p:grpSpPr>
        <p:pic>
          <p:nvPicPr>
            <p:cNvPr id="7" name="Picture 3"/>
            <p:cNvPicPr>
              <a:picLocks noChangeAspect="1" noChangeArrowheads="1"/>
            </p:cNvPicPr>
            <p:nvPr/>
          </p:nvPicPr>
          <p:blipFill>
            <a:blip r:embed="rId3" cstate="print"/>
            <a:srcRect/>
            <a:stretch>
              <a:fillRect/>
            </a:stretch>
          </p:blipFill>
          <p:spPr bwMode="auto">
            <a:xfrm>
              <a:off x="7561237" y="1079847"/>
              <a:ext cx="3290811" cy="1800200"/>
            </a:xfrm>
            <a:prstGeom prst="rect">
              <a:avLst/>
            </a:prstGeom>
            <a:noFill/>
            <a:ln w="9525">
              <a:noFill/>
              <a:miter lim="800000"/>
              <a:headEnd/>
              <a:tailEnd/>
            </a:ln>
            <a:effectLst/>
          </p:spPr>
        </p:pic>
        <p:sp>
          <p:nvSpPr>
            <p:cNvPr id="8" name="Rounded Rectangle 7"/>
            <p:cNvSpPr/>
            <p:nvPr/>
          </p:nvSpPr>
          <p:spPr bwMode="auto">
            <a:xfrm>
              <a:off x="7417221" y="935831"/>
              <a:ext cx="3528392" cy="2088232"/>
            </a:xfrm>
            <a:prstGeom prst="roundRect">
              <a:avLst/>
            </a:prstGeom>
            <a:noFill/>
            <a:ln w="38100" cap="flat" cmpd="sng" algn="ctr">
              <a:solidFill>
                <a:schemeClr val="accent2"/>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0" marR="0" indent="0" algn="ctr" defTabSz="762000" rtl="0" eaLnBrk="0" fontAlgn="base" latinLnBrk="0" hangingPunct="0">
                <a:lnSpc>
                  <a:spcPct val="90000"/>
                </a:lnSpc>
                <a:spcBef>
                  <a:spcPct val="30000"/>
                </a:spcBef>
                <a:spcAft>
                  <a:spcPct val="0"/>
                </a:spcAft>
                <a:buClr>
                  <a:schemeClr val="accent1"/>
                </a:buClr>
                <a:buSzTx/>
                <a:buFontTx/>
                <a:buNone/>
                <a:tabLst/>
              </a:pPr>
              <a:endParaRPr kumimoji="0" lang="en-US" sz="1800" b="0" i="0" u="none" strike="noStrike" cap="none" normalizeH="0" baseline="0" dirty="0" smtClean="0">
                <a:ln>
                  <a:noFill/>
                </a:ln>
                <a:solidFill>
                  <a:schemeClr val="tx1"/>
                </a:solidFill>
                <a:effectLst/>
                <a:latin typeface="Arial" charset="0"/>
              </a:endParaRPr>
            </a:p>
          </p:txBody>
        </p:sp>
        <p:sp>
          <p:nvSpPr>
            <p:cNvPr id="11" name="TextBox 10"/>
            <p:cNvSpPr txBox="1"/>
            <p:nvPr/>
          </p:nvSpPr>
          <p:spPr>
            <a:xfrm>
              <a:off x="8353325" y="2231975"/>
              <a:ext cx="1674497"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t>Average ~2.2s</a:t>
              </a:r>
              <a:endParaRPr lang="en-US" dirty="0"/>
            </a:p>
          </p:txBody>
        </p:sp>
      </p:grpSp>
      <p:sp>
        <p:nvSpPr>
          <p:cNvPr id="12" name="Rounded Rectangle 11"/>
          <p:cNvSpPr/>
          <p:nvPr/>
        </p:nvSpPr>
        <p:spPr bwMode="auto">
          <a:xfrm>
            <a:off x="5256981" y="1727919"/>
            <a:ext cx="5832648" cy="3816424"/>
          </a:xfrm>
          <a:prstGeom prst="roundRect">
            <a:avLst/>
          </a:prstGeom>
          <a:solidFill>
            <a:schemeClr val="bg1"/>
          </a:solidFill>
          <a:ln w="19050" cap="flat" cmpd="sng" algn="ctr">
            <a:solidFill>
              <a:schemeClr val="accent2"/>
            </a:solidFill>
            <a:prstDash val="solid"/>
            <a:round/>
            <a:headEnd type="none" w="med" len="med"/>
            <a:tailEnd type="none" w="med" len="med"/>
          </a:ln>
          <a:effectLst/>
        </p:spPr>
        <p:txBody>
          <a:bodyPr vert="horz" wrap="square" lIns="90000" tIns="46800" rIns="90000" bIns="46800" numCol="1" rtlCol="0" anchor="ctr" anchorCtr="0" compatLnSpc="1">
            <a:prstTxWarp prst="textNoShape">
              <a:avLst/>
            </a:prstTxWarp>
            <a:noAutofit/>
          </a:bodyPr>
          <a:lstStyle/>
          <a:p>
            <a:pPr marL="177800" indent="-177800">
              <a:buFont typeface="Arial" pitchFamily="34" charset="0"/>
              <a:buChar char="•"/>
            </a:pPr>
            <a:r>
              <a:rPr lang="en-US" sz="1600" dirty="0" smtClean="0"/>
              <a:t>Data is taken from NSN live network deployments offering commercial CSFB service</a:t>
            </a:r>
          </a:p>
          <a:p>
            <a:pPr marL="177800" indent="-177800">
              <a:buFont typeface="Arial" pitchFamily="34" charset="0"/>
              <a:buChar char="•"/>
            </a:pPr>
            <a:r>
              <a:rPr lang="en-US" sz="1600" dirty="0" smtClean="0"/>
              <a:t>MSC Server CSFB counters used for collecting example data</a:t>
            </a:r>
          </a:p>
          <a:p>
            <a:pPr marL="177800" indent="-177800">
              <a:buFont typeface="Arial" pitchFamily="34" charset="0"/>
              <a:buChar char="•"/>
            </a:pPr>
            <a:r>
              <a:rPr lang="en-US" sz="1600" dirty="0" smtClean="0"/>
              <a:t>Counter is measured from sending a </a:t>
            </a:r>
            <a:r>
              <a:rPr lang="en-US" sz="1600" dirty="0" err="1" smtClean="0"/>
              <a:t>SGsAP_Paging_Request</a:t>
            </a:r>
            <a:r>
              <a:rPr lang="en-US" sz="1600" dirty="0" smtClean="0"/>
              <a:t> (from MSS/VLR to MME) until receiving</a:t>
            </a:r>
          </a:p>
          <a:p>
            <a:pPr marL="1071563" lvl="4" indent="-457200">
              <a:buFont typeface="Arial" pitchFamily="34" charset="0"/>
              <a:buChar char="•"/>
            </a:pPr>
            <a:r>
              <a:rPr lang="en-US" sz="1600" dirty="0" err="1" smtClean="0"/>
              <a:t>Paging_response</a:t>
            </a:r>
            <a:r>
              <a:rPr lang="en-US" sz="1600" dirty="0" smtClean="0"/>
              <a:t> (Location Area remains same)</a:t>
            </a:r>
          </a:p>
          <a:p>
            <a:pPr marL="1071563" lvl="4" indent="-457200">
              <a:buFont typeface="Arial" pitchFamily="34" charset="0"/>
              <a:buChar char="•"/>
            </a:pPr>
            <a:r>
              <a:rPr lang="en-US" sz="1600" dirty="0" err="1" smtClean="0"/>
              <a:t>Location_update</a:t>
            </a:r>
            <a:r>
              <a:rPr lang="en-US" sz="1600" dirty="0" smtClean="0"/>
              <a:t> (Location Area changes)</a:t>
            </a:r>
          </a:p>
          <a:p>
            <a:pPr marL="1071563" lvl="4" indent="-457200">
              <a:buFont typeface="Arial" pitchFamily="34" charset="0"/>
              <a:buChar char="•"/>
            </a:pPr>
            <a:r>
              <a:rPr lang="en-US" sz="1600" dirty="0" smtClean="0"/>
              <a:t>Cancel Location from HLR or Send Identification from other MSS (overlay MSS)</a:t>
            </a:r>
          </a:p>
          <a:p>
            <a:pPr marL="614363" lvl="3" indent="-457200">
              <a:buFont typeface="Arial" pitchFamily="34" charset="0"/>
              <a:buChar char="•"/>
            </a:pPr>
            <a:r>
              <a:rPr lang="fi-FI" sz="1600" dirty="0" err="1" smtClean="0"/>
              <a:t>Note</a:t>
            </a:r>
            <a:r>
              <a:rPr lang="fi-FI" sz="1600" dirty="0" smtClean="0"/>
              <a:t>! </a:t>
            </a:r>
            <a:r>
              <a:rPr lang="fi-FI" sz="1600" dirty="0" err="1" smtClean="0"/>
              <a:t>Paging</a:t>
            </a:r>
            <a:r>
              <a:rPr lang="fi-FI" sz="1600" dirty="0" smtClean="0"/>
              <a:t> </a:t>
            </a:r>
            <a:r>
              <a:rPr lang="fi-FI" sz="1600" dirty="0" err="1" smtClean="0"/>
              <a:t>time</a:t>
            </a:r>
            <a:r>
              <a:rPr lang="fi-FI" sz="1600" dirty="0" smtClean="0"/>
              <a:t> </a:t>
            </a:r>
            <a:r>
              <a:rPr lang="fi-FI" sz="1600" dirty="0" err="1" smtClean="0"/>
              <a:t>included</a:t>
            </a:r>
            <a:r>
              <a:rPr lang="fi-FI" sz="1600" dirty="0" smtClean="0"/>
              <a:t> (~0.5 </a:t>
            </a:r>
            <a:r>
              <a:rPr lang="fi-FI" sz="1600" dirty="0" err="1" smtClean="0"/>
              <a:t>sec</a:t>
            </a:r>
            <a:r>
              <a:rPr lang="fi-FI" sz="1600" dirty="0" smtClean="0"/>
              <a:t>) </a:t>
            </a:r>
            <a:r>
              <a:rPr lang="fi-FI" sz="1600" dirty="0" err="1" smtClean="0"/>
              <a:t>these</a:t>
            </a:r>
            <a:r>
              <a:rPr lang="fi-FI" sz="1600" dirty="0" smtClean="0"/>
              <a:t> </a:t>
            </a:r>
            <a:r>
              <a:rPr lang="fi-FI" sz="1600" dirty="0" err="1" smtClean="0"/>
              <a:t>results</a:t>
            </a:r>
            <a:r>
              <a:rPr lang="fi-FI" sz="1600" dirty="0" smtClean="0"/>
              <a:t> – </a:t>
            </a:r>
            <a:r>
              <a:rPr lang="fi-FI" sz="1600" dirty="0" err="1" smtClean="0"/>
              <a:t>paging</a:t>
            </a:r>
            <a:r>
              <a:rPr lang="fi-FI" sz="1600" dirty="0" smtClean="0"/>
              <a:t> is </a:t>
            </a:r>
            <a:r>
              <a:rPr lang="fi-FI" sz="1600" dirty="0" err="1" smtClean="0"/>
              <a:t>part</a:t>
            </a:r>
            <a:r>
              <a:rPr lang="fi-FI" sz="1600" dirty="0" smtClean="0"/>
              <a:t> of the CS MT </a:t>
            </a:r>
            <a:r>
              <a:rPr lang="fi-FI" sz="1600" dirty="0" err="1" smtClean="0"/>
              <a:t>call</a:t>
            </a:r>
            <a:r>
              <a:rPr lang="fi-FI" sz="1600" dirty="0" smtClean="0"/>
              <a:t> </a:t>
            </a:r>
            <a:r>
              <a:rPr lang="fi-FI" sz="1600" dirty="0" err="1" smtClean="0"/>
              <a:t>set-up</a:t>
            </a:r>
            <a:r>
              <a:rPr lang="fi-FI" sz="1600" dirty="0" smtClean="0"/>
              <a:t> as </a:t>
            </a:r>
            <a:r>
              <a:rPr lang="fi-FI" sz="1600" dirty="0" err="1" smtClean="0"/>
              <a:t>well</a:t>
            </a:r>
            <a:r>
              <a:rPr lang="fi-FI" sz="1600" dirty="0" smtClean="0"/>
              <a:t>.</a:t>
            </a:r>
            <a:endParaRPr lang="en-US" sz="1600"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kern="1200" dirty="0" smtClean="0">
                <a:solidFill>
                  <a:schemeClr val="bg2"/>
                </a:solidFill>
              </a:rPr>
              <a:t>NSN CSFB with </a:t>
            </a:r>
            <a:r>
              <a:rPr lang="en-GB" kern="1200" dirty="0" smtClean="0"/>
              <a:t>possibility for early ring back tone</a:t>
            </a:r>
            <a:endParaRPr lang="en-GB" sz="2800" kern="1200" dirty="0" smtClean="0">
              <a:solidFill>
                <a:schemeClr val="bg2"/>
              </a:solidFill>
            </a:endParaRPr>
          </a:p>
        </p:txBody>
      </p:sp>
      <p:pic>
        <p:nvPicPr>
          <p:cNvPr id="4098" name="Picture 2"/>
          <p:cNvPicPr>
            <a:picLocks noChangeAspect="1" noChangeArrowheads="1"/>
          </p:cNvPicPr>
          <p:nvPr/>
        </p:nvPicPr>
        <p:blipFill>
          <a:blip r:embed="rId2" cstate="print"/>
          <a:srcRect/>
          <a:stretch>
            <a:fillRect/>
          </a:stretch>
        </p:blipFill>
        <p:spPr bwMode="auto">
          <a:xfrm>
            <a:off x="451284" y="1531211"/>
            <a:ext cx="5715000" cy="3057525"/>
          </a:xfrm>
          <a:prstGeom prst="rect">
            <a:avLst/>
          </a:prstGeom>
          <a:noFill/>
          <a:ln w="9525">
            <a:solidFill>
              <a:srgbClr val="7030A0"/>
            </a:solidFill>
            <a:miter lim="800000"/>
            <a:headEnd/>
            <a:tailEnd/>
          </a:ln>
        </p:spPr>
      </p:pic>
      <p:sp>
        <p:nvSpPr>
          <p:cNvPr id="6" name="Rounded Rectangle 5"/>
          <p:cNvSpPr/>
          <p:nvPr/>
        </p:nvSpPr>
        <p:spPr bwMode="auto">
          <a:xfrm>
            <a:off x="6499556" y="1607122"/>
            <a:ext cx="4687986" cy="2293168"/>
          </a:xfrm>
          <a:prstGeom prst="roundRect">
            <a:avLst>
              <a:gd name="adj" fmla="val 9442"/>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0000" tIns="46800" rIns="90000" bIns="46800" numCol="1" rtlCol="0" anchor="ctr" anchorCtr="0" compatLnSpc="1">
            <a:prstTxWarp prst="textNoShape">
              <a:avLst/>
            </a:prstTxWarp>
            <a:spAutoFit/>
          </a:bodyPr>
          <a:lstStyle/>
          <a:p>
            <a:pPr defTabSz="762000">
              <a:lnSpc>
                <a:spcPct val="100000"/>
              </a:lnSpc>
              <a:spcBef>
                <a:spcPts val="1200"/>
              </a:spcBef>
              <a:spcAft>
                <a:spcPts val="0"/>
              </a:spcAft>
              <a:buFont typeface="Arial" pitchFamily="34" charset="0"/>
              <a:buChar char="•"/>
            </a:pPr>
            <a:r>
              <a:rPr lang="en-GB" sz="1800" dirty="0" smtClean="0">
                <a:solidFill>
                  <a:schemeClr val="tx1"/>
                </a:solidFill>
                <a:cs typeface="Arial" charset="0"/>
              </a:rPr>
              <a:t> Calling party can hear continues ring back tone already before CSFB procedure for called party started</a:t>
            </a:r>
          </a:p>
          <a:p>
            <a:pPr defTabSz="762000">
              <a:lnSpc>
                <a:spcPct val="100000"/>
              </a:lnSpc>
              <a:spcBef>
                <a:spcPts val="1200"/>
              </a:spcBef>
              <a:spcAft>
                <a:spcPts val="0"/>
              </a:spcAft>
              <a:buFont typeface="Arial" pitchFamily="34" charset="0"/>
              <a:buChar char="•"/>
            </a:pPr>
            <a:r>
              <a:rPr lang="en-GB" dirty="0" smtClean="0">
                <a:solidFill>
                  <a:schemeClr val="tx1"/>
                </a:solidFill>
                <a:cs typeface="Arial" charset="0"/>
              </a:rPr>
              <a:t> Gives the best possible user expediency in case additional time comes from CSFB procedure is seen significant from end user point of view.</a:t>
            </a:r>
          </a:p>
        </p:txBody>
      </p:sp>
      <p:sp>
        <p:nvSpPr>
          <p:cNvPr id="7" name="TextBox 6"/>
          <p:cNvSpPr txBox="1"/>
          <p:nvPr/>
        </p:nvSpPr>
        <p:spPr>
          <a:xfrm>
            <a:off x="687120" y="4824263"/>
            <a:ext cx="10174844" cy="92333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1800" i="1" dirty="0" smtClean="0">
                <a:solidFill>
                  <a:schemeClr val="tx1"/>
                </a:solidFill>
              </a:rPr>
              <a:t>Overlay  NSN CSFB MSS able to give ring back tone almost instantly thanks to using the MGW.  It is definitely much more comfortable to the user than hearing many seconds of silence before it starts, which is a case when CSFB overlay is done without MGW support.  (TMN Portugal, 2012)</a:t>
            </a:r>
            <a:endParaRPr lang="fi-FI" sz="1800" i="1" dirty="0" smtClean="0">
              <a:solidFill>
                <a:schemeClr val="tx1"/>
              </a:solidFill>
            </a:endParaRPr>
          </a:p>
        </p:txBody>
      </p:sp>
      <p:cxnSp>
        <p:nvCxnSpPr>
          <p:cNvPr id="9" name="Straight Arrow Connector 8"/>
          <p:cNvCxnSpPr/>
          <p:nvPr/>
        </p:nvCxnSpPr>
        <p:spPr bwMode="auto">
          <a:xfrm flipH="1" flipV="1">
            <a:off x="3519055" y="2535382"/>
            <a:ext cx="1316181" cy="2452254"/>
          </a:xfrm>
          <a:prstGeom prst="straightConnector1">
            <a:avLst/>
          </a:prstGeom>
          <a:solidFill>
            <a:schemeClr val="bg1"/>
          </a:solidFill>
          <a:ln w="19050" cap="flat" cmpd="sng" algn="ctr">
            <a:solidFill>
              <a:srgbClr val="7030A0"/>
            </a:solidFill>
            <a:prstDash val="solid"/>
            <a:round/>
            <a:headEnd type="none" w="med" len="med"/>
            <a:tailEnd type="arrow"/>
          </a:ln>
          <a:effectLst/>
        </p:spPr>
      </p:cxn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445" y="3096071"/>
            <a:ext cx="10879138" cy="781050"/>
          </a:xfrm>
        </p:spPr>
        <p:txBody>
          <a:bodyPr/>
          <a:lstStyle/>
          <a:p>
            <a:pPr algn="ctr"/>
            <a:r>
              <a:rPr lang="en-GB" dirty="0" smtClean="0"/>
              <a:t>How to optimize CSFB time with MSS parameters in overlay configuration</a:t>
            </a:r>
            <a:endParaRPr lang="en-GB"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PPT Short Template 16-9 110516 MS Office 2007">
  <a:themeElements>
    <a:clrScheme name="Nokia Siemens Networks">
      <a:dk1>
        <a:srgbClr val="000000"/>
      </a:dk1>
      <a:lt1>
        <a:srgbClr val="FFFFFF"/>
      </a:lt1>
      <a:dk2>
        <a:srgbClr val="999999"/>
      </a:dk2>
      <a:lt2>
        <a:srgbClr val="666666"/>
      </a:lt2>
      <a:accent1>
        <a:srgbClr val="FFCC00"/>
      </a:accent1>
      <a:accent2>
        <a:srgbClr val="FF8200"/>
      </a:accent2>
      <a:accent3>
        <a:srgbClr val="FFFFFF"/>
      </a:accent3>
      <a:accent4>
        <a:srgbClr val="6E0673"/>
      </a:accent4>
      <a:accent5>
        <a:srgbClr val="3CAA00"/>
      </a:accent5>
      <a:accent6>
        <a:srgbClr val="AA0F1E"/>
      </a:accent6>
      <a:hlink>
        <a:srgbClr val="6E0673"/>
      </a:hlink>
      <a:folHlink>
        <a:srgbClr val="EAEAEA"/>
      </a:folHlink>
    </a:clrScheme>
    <a:fontScheme name="8_Nokia Siemens Networks template_FOR INTERNAL US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9050" cap="flat" cmpd="sng" algn="ctr">
          <a:solidFill>
            <a:schemeClr val="bg2"/>
          </a:solidFill>
          <a:prstDash val="solid"/>
          <a:round/>
          <a:headEnd type="none" w="med" len="med"/>
          <a:tailEnd type="none" w="med" len="med"/>
        </a:ln>
        <a:effectLst/>
      </a:spPr>
      <a:bodyPr vert="horz" wrap="square" lIns="90000" tIns="46800" rIns="90000" bIns="46800" numCol="1" rtlCol="0" anchor="ctr" anchorCtr="0" compatLnSpc="1">
        <a:prstTxWarp prst="textNoShape">
          <a:avLst/>
        </a:prstTxWarp>
        <a:noAutofit/>
      </a:bodyPr>
      <a:lstStyle>
        <a:defPPr marL="0" marR="0" indent="0" algn="ctr" defTabSz="762000" rtl="0" eaLnBrk="0" fontAlgn="base" latinLnBrk="0" hangingPunct="0">
          <a:lnSpc>
            <a:spcPct val="90000"/>
          </a:lnSpc>
          <a:spcBef>
            <a:spcPct val="30000"/>
          </a:spcBef>
          <a:spcAft>
            <a:spcPct val="0"/>
          </a:spcAft>
          <a:buClr>
            <a:schemeClr val="accent1"/>
          </a:buClr>
          <a:buSzTx/>
          <a:buFontTx/>
          <a:buNone/>
          <a:tabLst/>
          <a:defRPr kumimoji="0" sz="1800" b="0" i="0" u="none" strike="noStrike" cap="none" normalizeH="0" baseline="0" dirty="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bg2"/>
          </a:solidFill>
          <a:prstDash val="solid"/>
          <a:round/>
          <a:headEnd type="none" w="med" len="med"/>
          <a:tailEnd type="none" w="med" len="med"/>
        </a:ln>
        <a:effectLst/>
      </a:spPr>
      <a:bodyPr vert="horz" wrap="square" lIns="90000" tIns="46800" rIns="90000" bIns="46800" numCol="1" anchor="ctr" anchorCtr="0" compatLnSpc="1">
        <a:prstTxWarp prst="textNoShape">
          <a:avLst/>
        </a:prstTxWarp>
        <a:spAutoFit/>
      </a:bodyPr>
      <a:lstStyle>
        <a:defPPr marL="0" marR="0" indent="0" algn="l" defTabSz="762000" rtl="0" eaLnBrk="0" fontAlgn="base" latinLnBrk="0" hangingPunct="0">
          <a:lnSpc>
            <a:spcPct val="90000"/>
          </a:lnSpc>
          <a:spcBef>
            <a:spcPct val="30000"/>
          </a:spcBef>
          <a:spcAft>
            <a:spcPct val="0"/>
          </a:spcAft>
          <a:buClr>
            <a:schemeClr val="accent1"/>
          </a:buClr>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8_Nokia Siemens Networks template_FOR INTERNAL USE 1">
        <a:dk1>
          <a:srgbClr val="000000"/>
        </a:dk1>
        <a:lt1>
          <a:srgbClr val="FFFFFF"/>
        </a:lt1>
        <a:dk2>
          <a:srgbClr val="A3A6AD"/>
        </a:dk2>
        <a:lt2>
          <a:srgbClr val="68717A"/>
        </a:lt2>
        <a:accent1>
          <a:srgbClr val="FFD308"/>
        </a:accent1>
        <a:accent2>
          <a:srgbClr val="FFAF00"/>
        </a:accent2>
        <a:accent3>
          <a:srgbClr val="FFFFFF"/>
        </a:accent3>
        <a:accent4>
          <a:srgbClr val="000000"/>
        </a:accent4>
        <a:accent5>
          <a:srgbClr val="FFE6AA"/>
        </a:accent5>
        <a:accent6>
          <a:srgbClr val="E79E00"/>
        </a:accent6>
        <a:hlink>
          <a:srgbClr val="7F10A2"/>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okia Siemens Networks template_white-bg_with_texture2">
  <a:themeElements>
    <a:clrScheme name="Nokia Siemens Networks">
      <a:dk1>
        <a:srgbClr val="000000"/>
      </a:dk1>
      <a:lt1>
        <a:srgbClr val="FFFFFF"/>
      </a:lt1>
      <a:dk2>
        <a:srgbClr val="999999"/>
      </a:dk2>
      <a:lt2>
        <a:srgbClr val="666666"/>
      </a:lt2>
      <a:accent1>
        <a:srgbClr val="FFCC00"/>
      </a:accent1>
      <a:accent2>
        <a:srgbClr val="FF8200"/>
      </a:accent2>
      <a:accent3>
        <a:srgbClr val="FFFFFF"/>
      </a:accent3>
      <a:accent4>
        <a:srgbClr val="6E0673"/>
      </a:accent4>
      <a:accent5>
        <a:srgbClr val="3CAA00"/>
      </a:accent5>
      <a:accent6>
        <a:srgbClr val="AA0F1E"/>
      </a:accent6>
      <a:hlink>
        <a:srgbClr val="6E0673"/>
      </a:hlink>
      <a:folHlink>
        <a:srgbClr val="EAEAEA"/>
      </a:folHlink>
    </a:clrScheme>
    <a:fontScheme name="10_Nokia Siemens Networks template_FOR INTERNAL US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bg2"/>
          </a:solidFill>
          <a:prstDash val="solid"/>
          <a:round/>
          <a:headEnd type="none" w="med" len="med"/>
          <a:tailEnd type="none" w="med" len="med"/>
        </a:ln>
        <a:effectLst/>
      </a:spPr>
      <a:bodyPr vert="horz" wrap="square" lIns="90000" tIns="46800" rIns="90000" bIns="46800" numCol="1" anchor="ctr" anchorCtr="0" compatLnSpc="1">
        <a:prstTxWarp prst="textNoShape">
          <a:avLst/>
        </a:prstTxWarp>
        <a:spAutoFit/>
      </a:bodyPr>
      <a:lstStyle>
        <a:defPPr marL="0" marR="0" indent="0" algn="l" defTabSz="762000" rtl="0" eaLnBrk="0" fontAlgn="base" latinLnBrk="0" hangingPunct="0">
          <a:lnSpc>
            <a:spcPct val="90000"/>
          </a:lnSpc>
          <a:spcBef>
            <a:spcPct val="30000"/>
          </a:spcBef>
          <a:spcAft>
            <a:spcPct val="0"/>
          </a:spcAft>
          <a:buClr>
            <a:schemeClr val="accent1"/>
          </a:buClr>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bg2"/>
          </a:solidFill>
          <a:prstDash val="solid"/>
          <a:round/>
          <a:headEnd type="none" w="med" len="med"/>
          <a:tailEnd type="none" w="med" len="med"/>
        </a:ln>
        <a:effectLst/>
      </a:spPr>
      <a:bodyPr vert="horz" wrap="square" lIns="90000" tIns="46800" rIns="90000" bIns="46800" numCol="1" anchor="ctr" anchorCtr="0" compatLnSpc="1">
        <a:prstTxWarp prst="textNoShape">
          <a:avLst/>
        </a:prstTxWarp>
        <a:spAutoFit/>
      </a:bodyPr>
      <a:lstStyle>
        <a:defPPr marL="0" marR="0" indent="0" algn="l" defTabSz="762000" rtl="0" eaLnBrk="0" fontAlgn="base" latinLnBrk="0" hangingPunct="0">
          <a:lnSpc>
            <a:spcPct val="90000"/>
          </a:lnSpc>
          <a:spcBef>
            <a:spcPct val="30000"/>
          </a:spcBef>
          <a:spcAft>
            <a:spcPct val="0"/>
          </a:spcAft>
          <a:buClr>
            <a:schemeClr val="accent1"/>
          </a:buClr>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10_Nokia Siemens Networks template_FOR INTERNAL USE 1">
        <a:dk1>
          <a:srgbClr val="000000"/>
        </a:dk1>
        <a:lt1>
          <a:srgbClr val="FFFFFF"/>
        </a:lt1>
        <a:dk2>
          <a:srgbClr val="A3A6AD"/>
        </a:dk2>
        <a:lt2>
          <a:srgbClr val="68717A"/>
        </a:lt2>
        <a:accent1>
          <a:srgbClr val="FFD308"/>
        </a:accent1>
        <a:accent2>
          <a:srgbClr val="FFAF00"/>
        </a:accent2>
        <a:accent3>
          <a:srgbClr val="FFFFFF"/>
        </a:accent3>
        <a:accent4>
          <a:srgbClr val="000000"/>
        </a:accent4>
        <a:accent5>
          <a:srgbClr val="FFE6AA"/>
        </a:accent5>
        <a:accent6>
          <a:srgbClr val="E79E00"/>
        </a:accent6>
        <a:hlink>
          <a:srgbClr val="7F10A2"/>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 Short Template 16-9 110516 MS Office 2007</Template>
  <TotalTime>17826</TotalTime>
  <Pages>15</Pages>
  <Words>1989</Words>
  <Application>Microsoft Office PowerPoint</Application>
  <PresentationFormat>Custom</PresentationFormat>
  <Paragraphs>162</Paragraphs>
  <Slides>16</Slides>
  <Notes>0</Notes>
  <HiddenSlides>0</HiddenSlides>
  <MMClips>0</MMClips>
  <ScaleCrop>false</ScaleCrop>
  <HeadingPairs>
    <vt:vector size="6" baseType="variant">
      <vt:variant>
        <vt:lpstr>Theme</vt:lpstr>
      </vt:variant>
      <vt:variant>
        <vt:i4>2</vt:i4>
      </vt:variant>
      <vt:variant>
        <vt:lpstr>Embedded OLE Servers</vt:lpstr>
      </vt:variant>
      <vt:variant>
        <vt:i4>0</vt:i4>
      </vt:variant>
      <vt:variant>
        <vt:lpstr>Slide Titles</vt:lpstr>
      </vt:variant>
      <vt:variant>
        <vt:i4>16</vt:i4>
      </vt:variant>
    </vt:vector>
  </HeadingPairs>
  <TitlesOfParts>
    <vt:vector size="18" baseType="lpstr">
      <vt:lpstr>PPT Short Template 16-9 110516 MS Office 2007</vt:lpstr>
      <vt:lpstr>Nokia Siemens Networks template_white-bg_with_texture2</vt:lpstr>
      <vt:lpstr>CSFB Performance</vt:lpstr>
      <vt:lpstr>Slide 2</vt:lpstr>
      <vt:lpstr>CSFB call setup time factors</vt:lpstr>
      <vt:lpstr>Used Hand Over (HO) method between radios (LTE – 2G/3G)</vt:lpstr>
      <vt:lpstr>CSFB MSC Server deployment options</vt:lpstr>
      <vt:lpstr>Average CSFB Call setup times</vt:lpstr>
      <vt:lpstr>MT CSFB added delay – data from live deployments (LTE/3G) November 2012 – CSFB in every MSS</vt:lpstr>
      <vt:lpstr>NSN CSFB with possibility for early ring back tone</vt:lpstr>
      <vt:lpstr>How to optimize CSFB time with MSS parameters in overlay configuration</vt:lpstr>
      <vt:lpstr>Usage of CSMT Flag</vt:lpstr>
      <vt:lpstr>Usage of SendIdentification messages</vt:lpstr>
      <vt:lpstr>Changing “ROUT_DELAY_TIME_PMTRF” in Overlay MSS</vt:lpstr>
      <vt:lpstr>Changing Location Update parameters</vt:lpstr>
      <vt:lpstr>Terminal return to LTE</vt:lpstr>
      <vt:lpstr>Terminal return back to LTE</vt:lpstr>
      <vt:lpstr>Thank you for your reading </vt:lpstr>
    </vt:vector>
  </TitlesOfParts>
  <Company>Nokia Siemens Networks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Datarate Benchmarking in USA by Rootmetrics</dc:title>
  <dc:creator>Harri Holma</dc:creator>
  <cp:lastModifiedBy>xiaobawa</cp:lastModifiedBy>
  <cp:revision>663</cp:revision>
  <cp:lastPrinted>2007-04-13T15:22:26Z</cp:lastPrinted>
  <dcterms:created xsi:type="dcterms:W3CDTF">2011-08-11T06:04:12Z</dcterms:created>
  <dcterms:modified xsi:type="dcterms:W3CDTF">2013-04-27T07:27:56Z</dcterms:modified>
</cp:coreProperties>
</file>