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70"/>
  </p:notesMasterIdLst>
  <p:handoutMasterIdLst>
    <p:handoutMasterId r:id="rId71"/>
  </p:handoutMasterIdLst>
  <p:sldIdLst>
    <p:sldId id="1978" r:id="rId2"/>
    <p:sldId id="2147310123" r:id="rId3"/>
    <p:sldId id="2147310148" r:id="rId4"/>
    <p:sldId id="2147310129" r:id="rId5"/>
    <p:sldId id="230717066" r:id="rId6"/>
    <p:sldId id="230717055" r:id="rId7"/>
    <p:sldId id="1032" r:id="rId8"/>
    <p:sldId id="1031" r:id="rId9"/>
    <p:sldId id="230716928" r:id="rId10"/>
    <p:sldId id="2147310144" r:id="rId11"/>
    <p:sldId id="230717048" r:id="rId12"/>
    <p:sldId id="230717008" r:id="rId13"/>
    <p:sldId id="230717050" r:id="rId14"/>
    <p:sldId id="2147310151" r:id="rId15"/>
    <p:sldId id="1037" r:id="rId16"/>
    <p:sldId id="230717060" r:id="rId17"/>
    <p:sldId id="230717020" r:id="rId18"/>
    <p:sldId id="2008" r:id="rId19"/>
    <p:sldId id="2147310150" r:id="rId20"/>
    <p:sldId id="2147310126" r:id="rId21"/>
    <p:sldId id="230717061" r:id="rId22"/>
    <p:sldId id="2147310142" r:id="rId23"/>
    <p:sldId id="2147310097" r:id="rId24"/>
    <p:sldId id="2147310143" r:id="rId25"/>
    <p:sldId id="230717064" r:id="rId26"/>
    <p:sldId id="230717065" r:id="rId27"/>
    <p:sldId id="2147310096" r:id="rId28"/>
    <p:sldId id="2147310081" r:id="rId29"/>
    <p:sldId id="2147310138" r:id="rId30"/>
    <p:sldId id="2147310083" r:id="rId31"/>
    <p:sldId id="230716874" r:id="rId32"/>
    <p:sldId id="1029" r:id="rId33"/>
    <p:sldId id="2147310109" r:id="rId34"/>
    <p:sldId id="2147310082" r:id="rId35"/>
    <p:sldId id="230716941" r:id="rId36"/>
    <p:sldId id="230716914" r:id="rId37"/>
    <p:sldId id="230717058" r:id="rId38"/>
    <p:sldId id="2147310092" r:id="rId39"/>
    <p:sldId id="2147310119" r:id="rId40"/>
    <p:sldId id="230716987" r:id="rId41"/>
    <p:sldId id="2147310105" r:id="rId42"/>
    <p:sldId id="2147310108" r:id="rId43"/>
    <p:sldId id="2147310113" r:id="rId44"/>
    <p:sldId id="2147310146" r:id="rId45"/>
    <p:sldId id="2147310101" r:id="rId46"/>
    <p:sldId id="2147310118" r:id="rId47"/>
    <p:sldId id="2147310112" r:id="rId48"/>
    <p:sldId id="2147310089" r:id="rId49"/>
    <p:sldId id="2147310090" r:id="rId50"/>
    <p:sldId id="302" r:id="rId51"/>
    <p:sldId id="2147310099" r:id="rId52"/>
    <p:sldId id="2147310154" r:id="rId53"/>
    <p:sldId id="230716773" r:id="rId54"/>
    <p:sldId id="230716916" r:id="rId55"/>
    <p:sldId id="708" r:id="rId56"/>
    <p:sldId id="230716816" r:id="rId57"/>
    <p:sldId id="230716850" r:id="rId58"/>
    <p:sldId id="2147310157" r:id="rId59"/>
    <p:sldId id="2147310116" r:id="rId60"/>
    <p:sldId id="2147310158" r:id="rId61"/>
    <p:sldId id="2147310159" r:id="rId62"/>
    <p:sldId id="2147310160" r:id="rId63"/>
    <p:sldId id="2147310080" r:id="rId64"/>
    <p:sldId id="2147310161" r:id="rId65"/>
    <p:sldId id="2147310098" r:id="rId66"/>
    <p:sldId id="576" r:id="rId67"/>
    <p:sldId id="2147310156" r:id="rId68"/>
    <p:sldId id="214731014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80AAC2-DFE4-481C-83DD-01E2BA0D7014}">
          <p14:sldIdLst>
            <p14:sldId id="1978"/>
            <p14:sldId id="2147310123"/>
            <p14:sldId id="2147310148"/>
          </p14:sldIdLst>
        </p14:section>
        <p14:section name="The Roles" id="{83EF1407-6E4F-4FA0-B4E0-B23F3504A0FB}">
          <p14:sldIdLst>
            <p14:sldId id="2147310129"/>
            <p14:sldId id="230717066"/>
          </p14:sldIdLst>
        </p14:section>
        <p14:section name="Proactive Operations" id="{2A365DE1-4018-463D-BF7C-6D1135D1B903}">
          <p14:sldIdLst>
            <p14:sldId id="230717055"/>
            <p14:sldId id="1032"/>
            <p14:sldId id="1031"/>
            <p14:sldId id="230716928"/>
            <p14:sldId id="2147310144"/>
            <p14:sldId id="230717048"/>
            <p14:sldId id="230717008"/>
            <p14:sldId id="230717050"/>
          </p14:sldIdLst>
        </p14:section>
        <p14:section name="Daily Check dashboard" id="{1116F5E6-E9C5-4CA2-9587-AD3CC5205551}">
          <p14:sldIdLst>
            <p14:sldId id="2147310151"/>
            <p14:sldId id="1037"/>
            <p14:sldId id="230717060"/>
            <p14:sldId id="230717020"/>
            <p14:sldId id="2008"/>
          </p14:sldIdLst>
        </p14:section>
        <p14:section name="NOC Screens" id="{E5BC571A-D719-4A31-99A0-4B375DEDB5D7}">
          <p14:sldIdLst>
            <p14:sldId id="2147310150"/>
            <p14:sldId id="2147310126"/>
            <p14:sldId id="230717061"/>
            <p14:sldId id="2147310142"/>
            <p14:sldId id="2147310097"/>
            <p14:sldId id="2147310143"/>
            <p14:sldId id="230717064"/>
            <p14:sldId id="230717065"/>
            <p14:sldId id="2147310096"/>
          </p14:sldIdLst>
        </p14:section>
        <p14:section name="Alert: Functional Architecture" id="{EF9E939A-D157-49E6-834E-6BE51AE76E29}">
          <p14:sldIdLst>
            <p14:sldId id="2147310081"/>
            <p14:sldId id="2147310138"/>
            <p14:sldId id="2147310083"/>
            <p14:sldId id="230716874"/>
            <p14:sldId id="1029"/>
            <p14:sldId id="2147310109"/>
            <p14:sldId id="2147310082"/>
            <p14:sldId id="230716941"/>
            <p14:sldId id="230716914"/>
            <p14:sldId id="230717058"/>
          </p14:sldIdLst>
        </p14:section>
        <p14:section name="Alert: Contents for vSphere" id="{63F0D5A4-371B-4148-AF81-4CC718AD6F0A}">
          <p14:sldIdLst>
            <p14:sldId id="2147310092"/>
            <p14:sldId id="2147310119"/>
            <p14:sldId id="230716987"/>
            <p14:sldId id="2147310105"/>
            <p14:sldId id="2147310108"/>
            <p14:sldId id="2147310113"/>
            <p14:sldId id="2147310146"/>
            <p14:sldId id="2147310101"/>
            <p14:sldId id="2147310118"/>
            <p14:sldId id="2147310112"/>
            <p14:sldId id="2147310089"/>
            <p14:sldId id="2147310090"/>
          </p14:sldIdLst>
        </p14:section>
        <p14:section name="vSphere Dashboards" id="{1F39313E-8A13-4542-9971-438515444A4F}">
          <p14:sldIdLst>
            <p14:sldId id="302"/>
            <p14:sldId id="2147310099"/>
            <p14:sldId id="2147310154"/>
          </p14:sldIdLst>
        </p14:section>
        <p14:section name="VM Performance" id="{65BBF200-1B40-4EBB-9FB7-42AD5735409E}">
          <p14:sldIdLst>
            <p14:sldId id="230716773"/>
            <p14:sldId id="230716916"/>
          </p14:sldIdLst>
        </p14:section>
        <p14:section name="vSphere Cluster Performance" id="{843B1DCC-D3FF-4D3F-A9D4-1CA8DAB3969B}">
          <p14:sldIdLst>
            <p14:sldId id="708"/>
            <p14:sldId id="230716816"/>
            <p14:sldId id="230716850"/>
          </p14:sldIdLst>
        </p14:section>
        <p14:section name="Performance Profiling" id="{E90DCB6F-D991-43EE-96F9-791A792EC5AC}">
          <p14:sldIdLst>
            <p14:sldId id="2147310157"/>
            <p14:sldId id="2147310116"/>
            <p14:sldId id="2147310158"/>
            <p14:sldId id="2147310159"/>
            <p14:sldId id="2147310160"/>
            <p14:sldId id="2147310080"/>
            <p14:sldId id="2147310161"/>
            <p14:sldId id="2147310098"/>
          </p14:sldIdLst>
        </p14:section>
        <p14:section name="Reclamation" id="{9CA178B6-F85E-49CC-9A49-DEC554F94E85}">
          <p14:sldIdLst>
            <p14:sldId id="576"/>
            <p14:sldId id="2147310156"/>
          </p14:sldIdLst>
        </p14:section>
        <p14:section name="Reference: Metrics" id="{FBB4DC05-FB91-449E-8DC1-DF66BBFDE186}">
          <p14:sldIdLst>
            <p14:sldId id="21473101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68" autoAdjust="0"/>
    <p:restoredTop sz="80083" autoAdjust="0"/>
  </p:normalViewPr>
  <p:slideViewPr>
    <p:cSldViewPr snapToGrid="0">
      <p:cViewPr varScale="1">
        <p:scale>
          <a:sx n="140" d="100"/>
          <a:sy n="140" d="100"/>
        </p:scale>
        <p:origin x="1668" y="68"/>
      </p:cViewPr>
      <p:guideLst/>
    </p:cSldViewPr>
  </p:slideViewPr>
  <p:notesTextViewPr>
    <p:cViewPr>
      <p:scale>
        <a:sx n="1" d="1"/>
        <a:sy n="1" d="1"/>
      </p:scale>
      <p:origin x="0" y="0"/>
    </p:cViewPr>
  </p:notesTextViewPr>
  <p:sorterViewPr>
    <p:cViewPr>
      <p:scale>
        <a:sx n="124" d="100"/>
        <a:sy n="124" d="100"/>
      </p:scale>
      <p:origin x="0" y="-28000"/>
    </p:cViewPr>
  </p:sorterViewPr>
  <p:notesViewPr>
    <p:cSldViewPr snapToGrid="0">
      <p:cViewPr varScale="1">
        <p:scale>
          <a:sx n="128" d="100"/>
          <a:sy n="128" d="100"/>
        </p:scale>
        <p:origin x="4560" y="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5BACE-0084-4B8B-A27A-731AEB830EC6}" type="doc">
      <dgm:prSet loTypeId="urn:microsoft.com/office/officeart/2005/8/layout/cycle1" loCatId="cycle" qsTypeId="urn:microsoft.com/office/officeart/2005/8/quickstyle/simple3" qsCatId="simple" csTypeId="urn:microsoft.com/office/officeart/2005/8/colors/accent0_3" csCatId="mainScheme" phldr="1"/>
      <dgm:spPr/>
      <dgm:t>
        <a:bodyPr/>
        <a:lstStyle/>
        <a:p>
          <a:endParaRPr lang="en-US"/>
        </a:p>
      </dgm:t>
    </dgm:pt>
    <dgm:pt modelId="{24653472-479B-405B-9590-F3CE70C3D831}">
      <dgm:prSet phldrT="[Text]" custT="1"/>
      <dgm:spPr/>
      <dgm:t>
        <a:bodyPr lIns="0" rIns="0"/>
        <a:lstStyle/>
        <a:p>
          <a:r>
            <a:rPr lang="en-US" sz="1600" b="1">
              <a:latin typeface="Calibri" panose="020F0502020204030204" pitchFamily="34" charset="0"/>
              <a:ea typeface="Calibri" panose="020F0502020204030204" pitchFamily="34" charset="0"/>
              <a:cs typeface="Calibri" panose="020F0502020204030204" pitchFamily="34" charset="0"/>
            </a:rPr>
            <a:t>Availability</a:t>
          </a:r>
        </a:p>
      </dgm:t>
    </dgm:pt>
    <dgm:pt modelId="{54153D16-65DC-4A1A-867D-E6EDFEDEAA4C}" type="parTrans" cxnId="{922C8038-53D4-4BD0-AF04-C39075CBABE9}">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5227921D-7DC2-47BC-8FFA-85BDD155E4CA}" type="sibTrans" cxnId="{922C8038-53D4-4BD0-AF04-C39075CBABE9}">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A9568BFE-255F-4662-B90C-6AA958825EC2}">
      <dgm:prSet phldrT="[Text]" custT="1"/>
      <dgm:spPr/>
      <dgm:t>
        <a:bodyPr lIns="0" rIns="0"/>
        <a:lstStyle/>
        <a:p>
          <a:r>
            <a:rPr lang="en-US" sz="1600" b="1">
              <a:latin typeface="Calibri" panose="020F0502020204030204" pitchFamily="34" charset="0"/>
              <a:ea typeface="Calibri" panose="020F0502020204030204" pitchFamily="34" charset="0"/>
              <a:cs typeface="Calibri" panose="020F0502020204030204" pitchFamily="34" charset="0"/>
            </a:rPr>
            <a:t>Performance</a:t>
          </a:r>
        </a:p>
      </dgm:t>
    </dgm:pt>
    <dgm:pt modelId="{DD70AFF8-9408-40E8-9071-B0954D07EDB9}" type="parTrans" cxnId="{614A4A8F-C799-4F53-8615-CC4D44156874}">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10338BF9-FEA6-4660-9084-39A3C7FD7904}" type="sibTrans" cxnId="{614A4A8F-C799-4F53-8615-CC4D44156874}">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B741D21C-932C-41E6-BF02-1EC74FD9B41B}">
      <dgm:prSet phldrT="[Text]" custT="1"/>
      <dgm:spPr/>
      <dgm:t>
        <a:bodyPr lIns="0" rIns="0"/>
        <a:lstStyle/>
        <a:p>
          <a:r>
            <a:rPr lang="en-US" sz="1600" b="1">
              <a:latin typeface="Calibri" panose="020F0502020204030204" pitchFamily="34" charset="0"/>
              <a:ea typeface="Calibri" panose="020F0502020204030204" pitchFamily="34" charset="0"/>
              <a:cs typeface="Calibri" panose="020F0502020204030204" pitchFamily="34" charset="0"/>
            </a:rPr>
            <a:t>Security</a:t>
          </a:r>
        </a:p>
      </dgm:t>
    </dgm:pt>
    <dgm:pt modelId="{0B527C61-E751-46C5-96FF-5020EC5950AC}" type="parTrans" cxnId="{8139858D-4D58-47C0-97DC-B4DE12EA46EE}">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A74401A6-C236-4FBE-8479-0C5FD5200717}" type="sibTrans" cxnId="{8139858D-4D58-47C0-97DC-B4DE12EA46EE}">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9B103959-51EC-4521-893B-6819C725F99B}">
      <dgm:prSet phldrT="[Text]" custT="1"/>
      <dgm:spPr/>
      <dgm:t>
        <a:bodyPr lIns="0" tIns="0" rIns="0" bIns="0"/>
        <a:lstStyle/>
        <a:p>
          <a:r>
            <a:rPr lang="en-US" sz="1600" b="1">
              <a:latin typeface="Calibri" panose="020F0502020204030204" pitchFamily="34" charset="0"/>
              <a:ea typeface="Calibri" panose="020F0502020204030204" pitchFamily="34" charset="0"/>
              <a:cs typeface="Calibri" panose="020F0502020204030204" pitchFamily="34" charset="0"/>
            </a:rPr>
            <a:t>Configuration</a:t>
          </a:r>
        </a:p>
      </dgm:t>
    </dgm:pt>
    <dgm:pt modelId="{3675BBC1-C3AD-42C4-BFEA-4E2AA9FC2663}" type="parTrans" cxnId="{35DA5DD7-9F64-4D9A-B061-EA17DAD263CE}">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7A73F6B6-8C98-4EAD-B7BA-AE61EE318437}" type="sibTrans" cxnId="{35DA5DD7-9F64-4D9A-B061-EA17DAD263CE}">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3FCF5B79-3087-4F2B-9218-EBC5043E59FA}">
      <dgm:prSet phldrT="[Text]" custT="1"/>
      <dgm:spPr/>
      <dgm:t>
        <a:bodyPr lIns="0" rIns="0"/>
        <a:lstStyle/>
        <a:p>
          <a:r>
            <a:rPr lang="en-US" sz="1600" b="1">
              <a:latin typeface="Calibri" panose="020F0502020204030204" pitchFamily="34" charset="0"/>
              <a:ea typeface="Calibri" panose="020F0502020204030204" pitchFamily="34" charset="0"/>
              <a:cs typeface="Calibri" panose="020F0502020204030204" pitchFamily="34" charset="0"/>
            </a:rPr>
            <a:t>Inventory</a:t>
          </a:r>
        </a:p>
      </dgm:t>
    </dgm:pt>
    <dgm:pt modelId="{E2378F78-41C9-4998-ABF1-E40562B8FFF5}" type="parTrans" cxnId="{089F588C-FCFB-48A7-8E9D-4484B7AA97E2}">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743ADC78-67F0-4E6A-B3BC-9C5EED8EB202}" type="sibTrans" cxnId="{089F588C-FCFB-48A7-8E9D-4484B7AA97E2}">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54F0A382-5DB0-4D0E-9542-93D84DC3C26D}">
      <dgm:prSet phldrT="[Text]" custT="1"/>
      <dgm:spPr/>
      <dgm:t>
        <a:bodyPr lIns="0" rIns="0"/>
        <a:lstStyle/>
        <a:p>
          <a:r>
            <a:rPr lang="en-US" sz="1600" b="1">
              <a:latin typeface="Calibri" panose="020F0502020204030204" pitchFamily="34" charset="0"/>
              <a:ea typeface="Calibri" panose="020F0502020204030204" pitchFamily="34" charset="0"/>
              <a:cs typeface="Calibri" panose="020F0502020204030204" pitchFamily="34" charset="0"/>
            </a:rPr>
            <a:t>Compliance</a:t>
          </a:r>
        </a:p>
      </dgm:t>
    </dgm:pt>
    <dgm:pt modelId="{16FE5443-8AB9-42C8-B0F7-FD610EDB4045}" type="parTrans" cxnId="{6EBF6C9F-D1AC-4857-8CDB-FECA0CBB15EE}">
      <dgm:prSet/>
      <dgm:spPr/>
      <dgm:t>
        <a:bodyPr/>
        <a:lstStyle/>
        <a:p>
          <a:endParaRPr lang="en-US" sz="1600">
            <a:latin typeface="Calibri" panose="020F0502020204030204" pitchFamily="34" charset="0"/>
            <a:ea typeface="Calibri" panose="020F0502020204030204" pitchFamily="34" charset="0"/>
            <a:cs typeface="Calibri" panose="020F0502020204030204" pitchFamily="34" charset="0"/>
          </a:endParaRPr>
        </a:p>
      </dgm:t>
    </dgm:pt>
    <dgm:pt modelId="{62090103-B359-4AA4-A8D9-25D119D5D446}" type="sibTrans" cxnId="{6EBF6C9F-D1AC-4857-8CDB-FECA0CBB15EE}">
      <dgm:prSet/>
      <dgm:spPr/>
      <dgm:t>
        <a:bodyPr/>
        <a:lstStyle/>
        <a:p>
          <a:endParaRPr lang="en-US" sz="1600" b="1">
            <a:latin typeface="Calibri" panose="020F0502020204030204" pitchFamily="34" charset="0"/>
            <a:ea typeface="Calibri" panose="020F0502020204030204" pitchFamily="34" charset="0"/>
            <a:cs typeface="Calibri" panose="020F0502020204030204" pitchFamily="34" charset="0"/>
          </a:endParaRPr>
        </a:p>
      </dgm:t>
    </dgm:pt>
    <dgm:pt modelId="{B4EF971B-C17A-41C0-8587-60898E6E5103}" type="pres">
      <dgm:prSet presAssocID="{CC15BACE-0084-4B8B-A27A-731AEB830EC6}" presName="cycle" presStyleCnt="0">
        <dgm:presLayoutVars>
          <dgm:dir/>
          <dgm:resizeHandles val="exact"/>
        </dgm:presLayoutVars>
      </dgm:prSet>
      <dgm:spPr/>
    </dgm:pt>
    <dgm:pt modelId="{EB6D34BE-CA56-4E86-AA22-6B729857C648}" type="pres">
      <dgm:prSet presAssocID="{24653472-479B-405B-9590-F3CE70C3D831}" presName="dummy" presStyleCnt="0"/>
      <dgm:spPr/>
    </dgm:pt>
    <dgm:pt modelId="{114041D9-376C-403E-A0CB-4FD2E85757CB}" type="pres">
      <dgm:prSet presAssocID="{24653472-479B-405B-9590-F3CE70C3D831}" presName="node" presStyleLbl="revTx" presStyleIdx="0" presStyleCnt="6" custScaleX="152310">
        <dgm:presLayoutVars>
          <dgm:bulletEnabled val="1"/>
        </dgm:presLayoutVars>
      </dgm:prSet>
      <dgm:spPr/>
    </dgm:pt>
    <dgm:pt modelId="{D1385A8B-4350-4961-A837-41DE032DFA17}" type="pres">
      <dgm:prSet presAssocID="{5227921D-7DC2-47BC-8FFA-85BDD155E4CA}" presName="sibTrans" presStyleLbl="node1" presStyleIdx="0" presStyleCnt="6"/>
      <dgm:spPr/>
    </dgm:pt>
    <dgm:pt modelId="{643D41BE-3BEC-4B42-B5B0-D2BDA09723A0}" type="pres">
      <dgm:prSet presAssocID="{A9568BFE-255F-4662-B90C-6AA958825EC2}" presName="dummy" presStyleCnt="0"/>
      <dgm:spPr/>
    </dgm:pt>
    <dgm:pt modelId="{61C17C90-3B50-4F53-8E65-91899A0810EB}" type="pres">
      <dgm:prSet presAssocID="{A9568BFE-255F-4662-B90C-6AA958825EC2}" presName="node" presStyleLbl="revTx" presStyleIdx="1" presStyleCnt="6" custScaleX="152310">
        <dgm:presLayoutVars>
          <dgm:bulletEnabled val="1"/>
        </dgm:presLayoutVars>
      </dgm:prSet>
      <dgm:spPr/>
    </dgm:pt>
    <dgm:pt modelId="{2DA38B87-D40C-468F-86B1-7010DF01A270}" type="pres">
      <dgm:prSet presAssocID="{10338BF9-FEA6-4660-9084-39A3C7FD7904}" presName="sibTrans" presStyleLbl="node1" presStyleIdx="1" presStyleCnt="6"/>
      <dgm:spPr/>
    </dgm:pt>
    <dgm:pt modelId="{DA6C05DE-D99A-4D71-A313-126288427540}" type="pres">
      <dgm:prSet presAssocID="{B741D21C-932C-41E6-BF02-1EC74FD9B41B}" presName="dummy" presStyleCnt="0"/>
      <dgm:spPr/>
    </dgm:pt>
    <dgm:pt modelId="{E5A83B59-8C67-4D38-8AE7-C9EE4317B744}" type="pres">
      <dgm:prSet presAssocID="{B741D21C-932C-41E6-BF02-1EC74FD9B41B}" presName="node" presStyleLbl="revTx" presStyleIdx="2" presStyleCnt="6" custScaleX="152310">
        <dgm:presLayoutVars>
          <dgm:bulletEnabled val="1"/>
        </dgm:presLayoutVars>
      </dgm:prSet>
      <dgm:spPr/>
    </dgm:pt>
    <dgm:pt modelId="{CF3A037E-C886-4AD7-8008-1A618BEDAA37}" type="pres">
      <dgm:prSet presAssocID="{A74401A6-C236-4FBE-8479-0C5FD5200717}" presName="sibTrans" presStyleLbl="node1" presStyleIdx="2" presStyleCnt="6"/>
      <dgm:spPr/>
    </dgm:pt>
    <dgm:pt modelId="{B2A1EEB4-FDFF-4585-9367-4FCDC2C035C1}" type="pres">
      <dgm:prSet presAssocID="{54F0A382-5DB0-4D0E-9542-93D84DC3C26D}" presName="dummy" presStyleCnt="0"/>
      <dgm:spPr/>
    </dgm:pt>
    <dgm:pt modelId="{BFC1BA36-F871-45D8-B748-6D391D93CF07}" type="pres">
      <dgm:prSet presAssocID="{54F0A382-5DB0-4D0E-9542-93D84DC3C26D}" presName="node" presStyleLbl="revTx" presStyleIdx="3" presStyleCnt="6" custScaleX="152310">
        <dgm:presLayoutVars>
          <dgm:bulletEnabled val="1"/>
        </dgm:presLayoutVars>
      </dgm:prSet>
      <dgm:spPr/>
    </dgm:pt>
    <dgm:pt modelId="{054995F9-699D-4020-9A96-26526842A13E}" type="pres">
      <dgm:prSet presAssocID="{62090103-B359-4AA4-A8D9-25D119D5D446}" presName="sibTrans" presStyleLbl="node1" presStyleIdx="3" presStyleCnt="6"/>
      <dgm:spPr/>
    </dgm:pt>
    <dgm:pt modelId="{BEC23F2E-D6C5-4003-9ED0-39EF878DA148}" type="pres">
      <dgm:prSet presAssocID="{9B103959-51EC-4521-893B-6819C725F99B}" presName="dummy" presStyleCnt="0"/>
      <dgm:spPr/>
    </dgm:pt>
    <dgm:pt modelId="{84B618CD-FEC7-401B-8755-9619072BBEFF}" type="pres">
      <dgm:prSet presAssocID="{9B103959-51EC-4521-893B-6819C725F99B}" presName="node" presStyleLbl="revTx" presStyleIdx="4" presStyleCnt="6" custScaleX="152310">
        <dgm:presLayoutVars>
          <dgm:bulletEnabled val="1"/>
        </dgm:presLayoutVars>
      </dgm:prSet>
      <dgm:spPr/>
    </dgm:pt>
    <dgm:pt modelId="{4EF3B306-7278-44DE-8691-70A71CD1B57C}" type="pres">
      <dgm:prSet presAssocID="{7A73F6B6-8C98-4EAD-B7BA-AE61EE318437}" presName="sibTrans" presStyleLbl="node1" presStyleIdx="4" presStyleCnt="6"/>
      <dgm:spPr/>
    </dgm:pt>
    <dgm:pt modelId="{DCDD850E-887E-4545-B36B-A41C1683ABA8}" type="pres">
      <dgm:prSet presAssocID="{3FCF5B79-3087-4F2B-9218-EBC5043E59FA}" presName="dummy" presStyleCnt="0"/>
      <dgm:spPr/>
    </dgm:pt>
    <dgm:pt modelId="{1C62479B-010D-4435-8E2C-8E0510E466C8}" type="pres">
      <dgm:prSet presAssocID="{3FCF5B79-3087-4F2B-9218-EBC5043E59FA}" presName="node" presStyleLbl="revTx" presStyleIdx="5" presStyleCnt="6" custScaleX="152310">
        <dgm:presLayoutVars>
          <dgm:bulletEnabled val="1"/>
        </dgm:presLayoutVars>
      </dgm:prSet>
      <dgm:spPr/>
    </dgm:pt>
    <dgm:pt modelId="{89BA0E86-750F-42A5-8B9B-F56FD3CC5540}" type="pres">
      <dgm:prSet presAssocID="{743ADC78-67F0-4E6A-B3BC-9C5EED8EB202}" presName="sibTrans" presStyleLbl="node1" presStyleIdx="5" presStyleCnt="6"/>
      <dgm:spPr/>
    </dgm:pt>
  </dgm:ptLst>
  <dgm:cxnLst>
    <dgm:cxn modelId="{FFD9740C-E838-49B2-815D-99556E1A16C5}" type="presOf" srcId="{B741D21C-932C-41E6-BF02-1EC74FD9B41B}" destId="{E5A83B59-8C67-4D38-8AE7-C9EE4317B744}" srcOrd="0" destOrd="0" presId="urn:microsoft.com/office/officeart/2005/8/layout/cycle1"/>
    <dgm:cxn modelId="{1D56C31F-4CD8-41F8-9DE6-6AF10645D13B}" type="presOf" srcId="{A74401A6-C236-4FBE-8479-0C5FD5200717}" destId="{CF3A037E-C886-4AD7-8008-1A618BEDAA37}" srcOrd="0" destOrd="0" presId="urn:microsoft.com/office/officeart/2005/8/layout/cycle1"/>
    <dgm:cxn modelId="{24CBB825-452A-4100-983A-F980D95892D1}" type="presOf" srcId="{743ADC78-67F0-4E6A-B3BC-9C5EED8EB202}" destId="{89BA0E86-750F-42A5-8B9B-F56FD3CC5540}" srcOrd="0" destOrd="0" presId="urn:microsoft.com/office/officeart/2005/8/layout/cycle1"/>
    <dgm:cxn modelId="{922C8038-53D4-4BD0-AF04-C39075CBABE9}" srcId="{CC15BACE-0084-4B8B-A27A-731AEB830EC6}" destId="{24653472-479B-405B-9590-F3CE70C3D831}" srcOrd="0" destOrd="0" parTransId="{54153D16-65DC-4A1A-867D-E6EDFEDEAA4C}" sibTransId="{5227921D-7DC2-47BC-8FFA-85BDD155E4CA}"/>
    <dgm:cxn modelId="{78935262-8045-4941-B9A7-24B4EDC967FC}" type="presOf" srcId="{54F0A382-5DB0-4D0E-9542-93D84DC3C26D}" destId="{BFC1BA36-F871-45D8-B748-6D391D93CF07}" srcOrd="0" destOrd="0" presId="urn:microsoft.com/office/officeart/2005/8/layout/cycle1"/>
    <dgm:cxn modelId="{484ED954-4CF5-421F-9B95-8A571050F9B2}" type="presOf" srcId="{3FCF5B79-3087-4F2B-9218-EBC5043E59FA}" destId="{1C62479B-010D-4435-8E2C-8E0510E466C8}" srcOrd="0" destOrd="0" presId="urn:microsoft.com/office/officeart/2005/8/layout/cycle1"/>
    <dgm:cxn modelId="{B204ED74-4576-4A20-B026-15AE6B70F681}" type="presOf" srcId="{5227921D-7DC2-47BC-8FFA-85BDD155E4CA}" destId="{D1385A8B-4350-4961-A837-41DE032DFA17}" srcOrd="0" destOrd="0" presId="urn:microsoft.com/office/officeart/2005/8/layout/cycle1"/>
    <dgm:cxn modelId="{2A2E0381-F0B4-467F-96EB-B635C16CBADF}" type="presOf" srcId="{7A73F6B6-8C98-4EAD-B7BA-AE61EE318437}" destId="{4EF3B306-7278-44DE-8691-70A71CD1B57C}" srcOrd="0" destOrd="0" presId="urn:microsoft.com/office/officeart/2005/8/layout/cycle1"/>
    <dgm:cxn modelId="{089F588C-FCFB-48A7-8E9D-4484B7AA97E2}" srcId="{CC15BACE-0084-4B8B-A27A-731AEB830EC6}" destId="{3FCF5B79-3087-4F2B-9218-EBC5043E59FA}" srcOrd="5" destOrd="0" parTransId="{E2378F78-41C9-4998-ABF1-E40562B8FFF5}" sibTransId="{743ADC78-67F0-4E6A-B3BC-9C5EED8EB202}"/>
    <dgm:cxn modelId="{8139858D-4D58-47C0-97DC-B4DE12EA46EE}" srcId="{CC15BACE-0084-4B8B-A27A-731AEB830EC6}" destId="{B741D21C-932C-41E6-BF02-1EC74FD9B41B}" srcOrd="2" destOrd="0" parTransId="{0B527C61-E751-46C5-96FF-5020EC5950AC}" sibTransId="{A74401A6-C236-4FBE-8479-0C5FD5200717}"/>
    <dgm:cxn modelId="{614A4A8F-C799-4F53-8615-CC4D44156874}" srcId="{CC15BACE-0084-4B8B-A27A-731AEB830EC6}" destId="{A9568BFE-255F-4662-B90C-6AA958825EC2}" srcOrd="1" destOrd="0" parTransId="{DD70AFF8-9408-40E8-9071-B0954D07EDB9}" sibTransId="{10338BF9-FEA6-4660-9084-39A3C7FD7904}"/>
    <dgm:cxn modelId="{5450CE9A-FE85-4100-9B20-455437045E42}" type="presOf" srcId="{10338BF9-FEA6-4660-9084-39A3C7FD7904}" destId="{2DA38B87-D40C-468F-86B1-7010DF01A270}" srcOrd="0" destOrd="0" presId="urn:microsoft.com/office/officeart/2005/8/layout/cycle1"/>
    <dgm:cxn modelId="{6EBF6C9F-D1AC-4857-8CDB-FECA0CBB15EE}" srcId="{CC15BACE-0084-4B8B-A27A-731AEB830EC6}" destId="{54F0A382-5DB0-4D0E-9542-93D84DC3C26D}" srcOrd="3" destOrd="0" parTransId="{16FE5443-8AB9-42C8-B0F7-FD610EDB4045}" sibTransId="{62090103-B359-4AA4-A8D9-25D119D5D446}"/>
    <dgm:cxn modelId="{7C396DA8-2C89-41AB-8C2A-CA701081800C}" type="presOf" srcId="{9B103959-51EC-4521-893B-6819C725F99B}" destId="{84B618CD-FEC7-401B-8755-9619072BBEFF}" srcOrd="0" destOrd="0" presId="urn:microsoft.com/office/officeart/2005/8/layout/cycle1"/>
    <dgm:cxn modelId="{76A1ADB1-96EF-4225-942F-7606EB6FCE1A}" type="presOf" srcId="{62090103-B359-4AA4-A8D9-25D119D5D446}" destId="{054995F9-699D-4020-9A96-26526842A13E}" srcOrd="0" destOrd="0" presId="urn:microsoft.com/office/officeart/2005/8/layout/cycle1"/>
    <dgm:cxn modelId="{EAFBC5B6-AFFD-43E4-8B37-B6DFD845B03E}" type="presOf" srcId="{A9568BFE-255F-4662-B90C-6AA958825EC2}" destId="{61C17C90-3B50-4F53-8E65-91899A0810EB}" srcOrd="0" destOrd="0" presId="urn:microsoft.com/office/officeart/2005/8/layout/cycle1"/>
    <dgm:cxn modelId="{35DA5DD7-9F64-4D9A-B061-EA17DAD263CE}" srcId="{CC15BACE-0084-4B8B-A27A-731AEB830EC6}" destId="{9B103959-51EC-4521-893B-6819C725F99B}" srcOrd="4" destOrd="0" parTransId="{3675BBC1-C3AD-42C4-BFEA-4E2AA9FC2663}" sibTransId="{7A73F6B6-8C98-4EAD-B7BA-AE61EE318437}"/>
    <dgm:cxn modelId="{25CA3EE5-2E4B-4D4F-928C-0FDAB0466CAB}" type="presOf" srcId="{CC15BACE-0084-4B8B-A27A-731AEB830EC6}" destId="{B4EF971B-C17A-41C0-8587-60898E6E5103}" srcOrd="0" destOrd="0" presId="urn:microsoft.com/office/officeart/2005/8/layout/cycle1"/>
    <dgm:cxn modelId="{FBDE34E9-8734-4FA1-8FF8-9680ADE0B8A3}" type="presOf" srcId="{24653472-479B-405B-9590-F3CE70C3D831}" destId="{114041D9-376C-403E-A0CB-4FD2E85757CB}" srcOrd="0" destOrd="0" presId="urn:microsoft.com/office/officeart/2005/8/layout/cycle1"/>
    <dgm:cxn modelId="{EE955A39-C1FA-4815-A2F3-862D6A7877C0}" type="presParOf" srcId="{B4EF971B-C17A-41C0-8587-60898E6E5103}" destId="{EB6D34BE-CA56-4E86-AA22-6B729857C648}" srcOrd="0" destOrd="0" presId="urn:microsoft.com/office/officeart/2005/8/layout/cycle1"/>
    <dgm:cxn modelId="{AB21DD63-4DF0-4301-8038-F0BCA0A55045}" type="presParOf" srcId="{B4EF971B-C17A-41C0-8587-60898E6E5103}" destId="{114041D9-376C-403E-A0CB-4FD2E85757CB}" srcOrd="1" destOrd="0" presId="urn:microsoft.com/office/officeart/2005/8/layout/cycle1"/>
    <dgm:cxn modelId="{165F8AA1-B7CE-4EEE-B848-A6FA6142A8B6}" type="presParOf" srcId="{B4EF971B-C17A-41C0-8587-60898E6E5103}" destId="{D1385A8B-4350-4961-A837-41DE032DFA17}" srcOrd="2" destOrd="0" presId="urn:microsoft.com/office/officeart/2005/8/layout/cycle1"/>
    <dgm:cxn modelId="{C7675180-012E-4977-B0CE-B11476943B10}" type="presParOf" srcId="{B4EF971B-C17A-41C0-8587-60898E6E5103}" destId="{643D41BE-3BEC-4B42-B5B0-D2BDA09723A0}" srcOrd="3" destOrd="0" presId="urn:microsoft.com/office/officeart/2005/8/layout/cycle1"/>
    <dgm:cxn modelId="{68F54B06-A5A2-4F53-BA1F-B0D403285DED}" type="presParOf" srcId="{B4EF971B-C17A-41C0-8587-60898E6E5103}" destId="{61C17C90-3B50-4F53-8E65-91899A0810EB}" srcOrd="4" destOrd="0" presId="urn:microsoft.com/office/officeart/2005/8/layout/cycle1"/>
    <dgm:cxn modelId="{C649574F-8C30-4B91-BDA8-F14EFAA4D168}" type="presParOf" srcId="{B4EF971B-C17A-41C0-8587-60898E6E5103}" destId="{2DA38B87-D40C-468F-86B1-7010DF01A270}" srcOrd="5" destOrd="0" presId="urn:microsoft.com/office/officeart/2005/8/layout/cycle1"/>
    <dgm:cxn modelId="{295C446F-B9CE-4182-A825-AF605197F92B}" type="presParOf" srcId="{B4EF971B-C17A-41C0-8587-60898E6E5103}" destId="{DA6C05DE-D99A-4D71-A313-126288427540}" srcOrd="6" destOrd="0" presId="urn:microsoft.com/office/officeart/2005/8/layout/cycle1"/>
    <dgm:cxn modelId="{56EEECE4-3280-4651-8170-1D472369AD0A}" type="presParOf" srcId="{B4EF971B-C17A-41C0-8587-60898E6E5103}" destId="{E5A83B59-8C67-4D38-8AE7-C9EE4317B744}" srcOrd="7" destOrd="0" presId="urn:microsoft.com/office/officeart/2005/8/layout/cycle1"/>
    <dgm:cxn modelId="{9600E928-23D2-4DB8-8C33-351F21B8DD24}" type="presParOf" srcId="{B4EF971B-C17A-41C0-8587-60898E6E5103}" destId="{CF3A037E-C886-4AD7-8008-1A618BEDAA37}" srcOrd="8" destOrd="0" presId="urn:microsoft.com/office/officeart/2005/8/layout/cycle1"/>
    <dgm:cxn modelId="{9871F4EE-4B75-4805-B4D0-47B679C809C9}" type="presParOf" srcId="{B4EF971B-C17A-41C0-8587-60898E6E5103}" destId="{B2A1EEB4-FDFF-4585-9367-4FCDC2C035C1}" srcOrd="9" destOrd="0" presId="urn:microsoft.com/office/officeart/2005/8/layout/cycle1"/>
    <dgm:cxn modelId="{C477814E-619B-486E-8156-6B6D077BF2D2}" type="presParOf" srcId="{B4EF971B-C17A-41C0-8587-60898E6E5103}" destId="{BFC1BA36-F871-45D8-B748-6D391D93CF07}" srcOrd="10" destOrd="0" presId="urn:microsoft.com/office/officeart/2005/8/layout/cycle1"/>
    <dgm:cxn modelId="{FA127AC6-454B-4F76-9188-0F674642D56E}" type="presParOf" srcId="{B4EF971B-C17A-41C0-8587-60898E6E5103}" destId="{054995F9-699D-4020-9A96-26526842A13E}" srcOrd="11" destOrd="0" presId="urn:microsoft.com/office/officeart/2005/8/layout/cycle1"/>
    <dgm:cxn modelId="{EF781A37-9F08-4541-826A-F294F6C75BD8}" type="presParOf" srcId="{B4EF971B-C17A-41C0-8587-60898E6E5103}" destId="{BEC23F2E-D6C5-4003-9ED0-39EF878DA148}" srcOrd="12" destOrd="0" presId="urn:microsoft.com/office/officeart/2005/8/layout/cycle1"/>
    <dgm:cxn modelId="{6750794A-F17B-4BD5-890A-5F998DE31EDF}" type="presParOf" srcId="{B4EF971B-C17A-41C0-8587-60898E6E5103}" destId="{84B618CD-FEC7-401B-8755-9619072BBEFF}" srcOrd="13" destOrd="0" presId="urn:microsoft.com/office/officeart/2005/8/layout/cycle1"/>
    <dgm:cxn modelId="{98BCD43E-D67D-424B-BAE2-E6E35561D9A1}" type="presParOf" srcId="{B4EF971B-C17A-41C0-8587-60898E6E5103}" destId="{4EF3B306-7278-44DE-8691-70A71CD1B57C}" srcOrd="14" destOrd="0" presId="urn:microsoft.com/office/officeart/2005/8/layout/cycle1"/>
    <dgm:cxn modelId="{80C8B8E4-610C-4C69-89B6-106044750218}" type="presParOf" srcId="{B4EF971B-C17A-41C0-8587-60898E6E5103}" destId="{DCDD850E-887E-4545-B36B-A41C1683ABA8}" srcOrd="15" destOrd="0" presId="urn:microsoft.com/office/officeart/2005/8/layout/cycle1"/>
    <dgm:cxn modelId="{4191CB42-60C2-40B3-8FD2-51008570442D}" type="presParOf" srcId="{B4EF971B-C17A-41C0-8587-60898E6E5103}" destId="{1C62479B-010D-4435-8E2C-8E0510E466C8}" srcOrd="16" destOrd="0" presId="urn:microsoft.com/office/officeart/2005/8/layout/cycle1"/>
    <dgm:cxn modelId="{392079E9-C910-40F5-BE57-2CA02267AA5D}" type="presParOf" srcId="{B4EF971B-C17A-41C0-8587-60898E6E5103}" destId="{89BA0E86-750F-42A5-8B9B-F56FD3CC5540}"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041D9-376C-403E-A0CB-4FD2E85757CB}">
      <dsp:nvSpPr>
        <dsp:cNvPr id="0" name=""/>
        <dsp:cNvSpPr/>
      </dsp:nvSpPr>
      <dsp:spPr>
        <a:xfrm>
          <a:off x="3186023" y="9991"/>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Availability</a:t>
          </a:r>
        </a:p>
      </dsp:txBody>
      <dsp:txXfrm>
        <a:off x="3186023" y="9991"/>
        <a:ext cx="1213355" cy="796635"/>
      </dsp:txXfrm>
    </dsp:sp>
    <dsp:sp modelId="{D1385A8B-4350-4961-A837-41DE032DFA17}">
      <dsp:nvSpPr>
        <dsp:cNvPr id="0" name=""/>
        <dsp:cNvSpPr/>
      </dsp:nvSpPr>
      <dsp:spPr>
        <a:xfrm>
          <a:off x="955433" y="1636"/>
          <a:ext cx="3895216" cy="3895216"/>
        </a:xfrm>
        <a:prstGeom prst="circularArrow">
          <a:avLst>
            <a:gd name="adj1" fmla="val 3988"/>
            <a:gd name="adj2" fmla="val 250166"/>
            <a:gd name="adj3" fmla="val 20573684"/>
            <a:gd name="adj4" fmla="val 19202790"/>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1C17C90-3B50-4F53-8E65-91899A0810EB}">
      <dsp:nvSpPr>
        <dsp:cNvPr id="0" name=""/>
        <dsp:cNvSpPr/>
      </dsp:nvSpPr>
      <dsp:spPr>
        <a:xfrm>
          <a:off x="4075682" y="1550927"/>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Performance</a:t>
          </a:r>
        </a:p>
      </dsp:txBody>
      <dsp:txXfrm>
        <a:off x="4075682" y="1550927"/>
        <a:ext cx="1213355" cy="796635"/>
      </dsp:txXfrm>
    </dsp:sp>
    <dsp:sp modelId="{2DA38B87-D40C-468F-86B1-7010DF01A270}">
      <dsp:nvSpPr>
        <dsp:cNvPr id="0" name=""/>
        <dsp:cNvSpPr/>
      </dsp:nvSpPr>
      <dsp:spPr>
        <a:xfrm>
          <a:off x="955433" y="1636"/>
          <a:ext cx="3895216" cy="3895216"/>
        </a:xfrm>
        <a:prstGeom prst="circularArrow">
          <a:avLst>
            <a:gd name="adj1" fmla="val 3988"/>
            <a:gd name="adj2" fmla="val 250166"/>
            <a:gd name="adj3" fmla="val 2147044"/>
            <a:gd name="adj4" fmla="val 776150"/>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5A83B59-8C67-4D38-8AE7-C9EE4317B744}">
      <dsp:nvSpPr>
        <dsp:cNvPr id="0" name=""/>
        <dsp:cNvSpPr/>
      </dsp:nvSpPr>
      <dsp:spPr>
        <a:xfrm>
          <a:off x="3186023" y="3091862"/>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Security</a:t>
          </a:r>
        </a:p>
      </dsp:txBody>
      <dsp:txXfrm>
        <a:off x="3186023" y="3091862"/>
        <a:ext cx="1213355" cy="796635"/>
      </dsp:txXfrm>
    </dsp:sp>
    <dsp:sp modelId="{CF3A037E-C886-4AD7-8008-1A618BEDAA37}">
      <dsp:nvSpPr>
        <dsp:cNvPr id="0" name=""/>
        <dsp:cNvSpPr/>
      </dsp:nvSpPr>
      <dsp:spPr>
        <a:xfrm>
          <a:off x="955433" y="1636"/>
          <a:ext cx="3895216" cy="3895216"/>
        </a:xfrm>
        <a:prstGeom prst="circularArrow">
          <a:avLst>
            <a:gd name="adj1" fmla="val 3988"/>
            <a:gd name="adj2" fmla="val 250166"/>
            <a:gd name="adj3" fmla="val 5698902"/>
            <a:gd name="adj4" fmla="val 4850931"/>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C1BA36-F871-45D8-B748-6D391D93CF07}">
      <dsp:nvSpPr>
        <dsp:cNvPr id="0" name=""/>
        <dsp:cNvSpPr/>
      </dsp:nvSpPr>
      <dsp:spPr>
        <a:xfrm>
          <a:off x="1406704" y="3091862"/>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Compliance</a:t>
          </a:r>
        </a:p>
      </dsp:txBody>
      <dsp:txXfrm>
        <a:off x="1406704" y="3091862"/>
        <a:ext cx="1213355" cy="796635"/>
      </dsp:txXfrm>
    </dsp:sp>
    <dsp:sp modelId="{054995F9-699D-4020-9A96-26526842A13E}">
      <dsp:nvSpPr>
        <dsp:cNvPr id="0" name=""/>
        <dsp:cNvSpPr/>
      </dsp:nvSpPr>
      <dsp:spPr>
        <a:xfrm>
          <a:off x="955433" y="1636"/>
          <a:ext cx="3895216" cy="3895216"/>
        </a:xfrm>
        <a:prstGeom prst="circularArrow">
          <a:avLst>
            <a:gd name="adj1" fmla="val 3988"/>
            <a:gd name="adj2" fmla="val 250166"/>
            <a:gd name="adj3" fmla="val 9773684"/>
            <a:gd name="adj4" fmla="val 8402790"/>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4B618CD-FEC7-401B-8755-9619072BBEFF}">
      <dsp:nvSpPr>
        <dsp:cNvPr id="0" name=""/>
        <dsp:cNvSpPr/>
      </dsp:nvSpPr>
      <dsp:spPr>
        <a:xfrm>
          <a:off x="517044" y="1550927"/>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Configuration</a:t>
          </a:r>
        </a:p>
      </dsp:txBody>
      <dsp:txXfrm>
        <a:off x="517044" y="1550927"/>
        <a:ext cx="1213355" cy="796635"/>
      </dsp:txXfrm>
    </dsp:sp>
    <dsp:sp modelId="{4EF3B306-7278-44DE-8691-70A71CD1B57C}">
      <dsp:nvSpPr>
        <dsp:cNvPr id="0" name=""/>
        <dsp:cNvSpPr/>
      </dsp:nvSpPr>
      <dsp:spPr>
        <a:xfrm>
          <a:off x="955433" y="1636"/>
          <a:ext cx="3895216" cy="3895216"/>
        </a:xfrm>
        <a:prstGeom prst="circularArrow">
          <a:avLst>
            <a:gd name="adj1" fmla="val 3988"/>
            <a:gd name="adj2" fmla="val 250166"/>
            <a:gd name="adj3" fmla="val 12947044"/>
            <a:gd name="adj4" fmla="val 11576150"/>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C62479B-010D-4435-8E2C-8E0510E466C8}">
      <dsp:nvSpPr>
        <dsp:cNvPr id="0" name=""/>
        <dsp:cNvSpPr/>
      </dsp:nvSpPr>
      <dsp:spPr>
        <a:xfrm>
          <a:off x="1406704" y="9991"/>
          <a:ext cx="1213355" cy="79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Calibri" panose="020F0502020204030204" pitchFamily="34" charset="0"/>
              <a:ea typeface="Calibri" panose="020F0502020204030204" pitchFamily="34" charset="0"/>
              <a:cs typeface="Calibri" panose="020F0502020204030204" pitchFamily="34" charset="0"/>
            </a:rPr>
            <a:t>Inventory</a:t>
          </a:r>
        </a:p>
      </dsp:txBody>
      <dsp:txXfrm>
        <a:off x="1406704" y="9991"/>
        <a:ext cx="1213355" cy="796635"/>
      </dsp:txXfrm>
    </dsp:sp>
    <dsp:sp modelId="{89BA0E86-750F-42A5-8B9B-F56FD3CC5540}">
      <dsp:nvSpPr>
        <dsp:cNvPr id="0" name=""/>
        <dsp:cNvSpPr/>
      </dsp:nvSpPr>
      <dsp:spPr>
        <a:xfrm>
          <a:off x="955433" y="1636"/>
          <a:ext cx="3895216" cy="3895216"/>
        </a:xfrm>
        <a:prstGeom prst="circularArrow">
          <a:avLst>
            <a:gd name="adj1" fmla="val 3988"/>
            <a:gd name="adj2" fmla="val 250166"/>
            <a:gd name="adj3" fmla="val 16498902"/>
            <a:gd name="adj4" fmla="val 15650931"/>
            <a:gd name="adj5" fmla="val 4653"/>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C2BC52-67A6-9306-31DF-6325B04C50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2D5F8E-6265-A102-79BD-71531E7A1B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AF5ADC-34BB-4D0D-931D-0EBC67E6EAA9}" type="datetimeFigureOut">
              <a:rPr lang="en-US" smtClean="0"/>
              <a:t>4/26/2025</a:t>
            </a:fld>
            <a:endParaRPr lang="en-US"/>
          </a:p>
        </p:txBody>
      </p:sp>
      <p:sp>
        <p:nvSpPr>
          <p:cNvPr id="4" name="Footer Placeholder 3">
            <a:extLst>
              <a:ext uri="{FF2B5EF4-FFF2-40B4-BE49-F238E27FC236}">
                <a16:creationId xmlns:a16="http://schemas.microsoft.com/office/drawing/2014/main" id="{BC0DA3C8-9965-8130-A815-2AD112A69C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57D7BD-836E-29FB-7717-6545E1F8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2305F-203B-409F-AE0D-9E8B8D8DC610}" type="slidenum">
              <a:rPr lang="en-US" smtClean="0"/>
              <a:t>‹#›</a:t>
            </a:fld>
            <a:endParaRPr lang="en-US"/>
          </a:p>
        </p:txBody>
      </p:sp>
    </p:spTree>
    <p:extLst>
      <p:ext uri="{BB962C8B-B14F-4D97-AF65-F5344CB8AC3E}">
        <p14:creationId xmlns:p14="http://schemas.microsoft.com/office/powerpoint/2010/main" val="2417353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7CD6E-9883-4189-9C6E-D43E06149CA8}" type="datetimeFigureOut">
              <a:rPr lang="en-US" smtClean="0"/>
              <a:t>4/26/2025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98A6A-8080-46A3-9497-A76E6762F9D1}" type="slidenum">
              <a:rPr lang="en-US" smtClean="0"/>
              <a:t>‹#›</a:t>
            </a:fld>
            <a:endParaRPr lang="en-US"/>
          </a:p>
        </p:txBody>
      </p:sp>
    </p:spTree>
    <p:extLst>
      <p:ext uri="{BB962C8B-B14F-4D97-AF65-F5344CB8AC3E}">
        <p14:creationId xmlns:p14="http://schemas.microsoft.com/office/powerpoint/2010/main" val="320551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Guides for practical VCF Operations adoption along with your customer. It starts with the simplest idea.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part of Operationalize Your World, a suite of asset (book, deck, importable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Iwan ‘e1’ Rahabok, e1@broadcom.com,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Mobile: Singapore 9119-9226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t>1</a:t>
            </a:fld>
            <a:endParaRPr lang="en-US"/>
          </a:p>
        </p:txBody>
      </p:sp>
    </p:spTree>
    <p:extLst>
      <p:ext uri="{BB962C8B-B14F-4D97-AF65-F5344CB8AC3E}">
        <p14:creationId xmlns:p14="http://schemas.microsoft.com/office/powerpoint/2010/main" val="261388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t>The solution to alert storm requires us to question the purpose of alert</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4400">
                <a:effectLst/>
                <a:latin typeface="Calibri" panose="020F0502020204030204" pitchFamily="34" charset="0"/>
                <a:ea typeface="Calibri" panose="020F0502020204030204" pitchFamily="34" charset="0"/>
                <a:cs typeface="Arial" panose="020B0604020202020204" pitchFamily="34" charset="0"/>
              </a:rPr>
              <a:t>What, exactly, is alert? What distinguish </a:t>
            </a:r>
            <a:r>
              <a:rPr lang="en-SG" sz="4400">
                <a:solidFill>
                  <a:srgbClr val="FF0000"/>
                </a:solidFill>
                <a:effectLst/>
                <a:latin typeface="Calibri" panose="020F0502020204030204" pitchFamily="34" charset="0"/>
                <a:ea typeface="Calibri" panose="020F0502020204030204" pitchFamily="34" charset="0"/>
                <a:cs typeface="Arial" panose="020B0604020202020204" pitchFamily="34" charset="0"/>
              </a:rPr>
              <a:t>red criticality </a:t>
            </a:r>
            <a:r>
              <a:rPr lang="en-SG" sz="4400">
                <a:effectLst/>
                <a:latin typeface="Calibri" panose="020F0502020204030204" pitchFamily="34" charset="0"/>
                <a:ea typeface="Calibri" panose="020F0502020204030204" pitchFamily="34" charset="0"/>
                <a:cs typeface="Arial" panose="020B0604020202020204" pitchFamily="34" charset="0"/>
              </a:rPr>
              <a:t>versus </a:t>
            </a:r>
            <a:r>
              <a:rPr lang="en-SG" sz="4400">
                <a:solidFill>
                  <a:srgbClr val="FFC000"/>
                </a:solidFill>
                <a:effectLst/>
                <a:latin typeface="Calibri" panose="020F0502020204030204" pitchFamily="34" charset="0"/>
                <a:ea typeface="Calibri" panose="020F0502020204030204" pitchFamily="34" charset="0"/>
                <a:cs typeface="Arial" panose="020B0604020202020204" pitchFamily="34" charset="0"/>
              </a:rPr>
              <a:t>orange</a:t>
            </a:r>
            <a:r>
              <a:rPr lang="en-SG" sz="440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SG" sz="4400">
                <a:solidFill>
                  <a:srgbClr val="FFC000"/>
                </a:solidFill>
                <a:effectLst/>
                <a:latin typeface="Calibri" panose="020F0502020204030204" pitchFamily="34" charset="0"/>
                <a:ea typeface="Calibri" panose="020F0502020204030204" pitchFamily="34" charset="0"/>
                <a:cs typeface="Arial" panose="020B0604020202020204" pitchFamily="34" charset="0"/>
              </a:rPr>
              <a:t>criticality </a:t>
            </a:r>
            <a:r>
              <a:rPr lang="en-SG" sz="4400">
                <a:effectLst/>
                <a:latin typeface="Calibri" panose="020F0502020204030204" pitchFamily="34" charset="0"/>
                <a:ea typeface="Calibri" panose="020F0502020204030204" pitchFamily="34" charset="0"/>
                <a:cs typeface="Arial" panose="020B0604020202020204" pitchFamily="34" charset="0"/>
              </a:rPr>
              <a:t>versus </a:t>
            </a:r>
            <a:r>
              <a:rPr lang="en-US" sz="4400" b="1">
                <a:gradFill>
                  <a:gsLst>
                    <a:gs pos="0">
                      <a:srgbClr val="000000"/>
                    </a:gs>
                    <a:gs pos="68000">
                      <a:srgbClr val="FFFF00"/>
                    </a:gs>
                    <a:gs pos="100000">
                      <a:srgbClr val="FFFF00"/>
                    </a:gs>
                  </a:gsLst>
                  <a:lin ang="16200000" scaled="0"/>
                </a:gradFill>
                <a:effectLst/>
                <a:latin typeface="Calibri" panose="020F0502020204030204" pitchFamily="34" charset="0"/>
                <a:ea typeface="DengXian" panose="02010600030101010101" pitchFamily="2" charset="-122"/>
                <a:cs typeface="Arial" panose="020B0604020202020204" pitchFamily="34" charset="0"/>
              </a:rPr>
              <a:t>yellow criticality</a:t>
            </a:r>
            <a:r>
              <a:rPr lang="en-SG" sz="4400">
                <a:effectLst/>
                <a:latin typeface="Calibri" panose="020F0502020204030204" pitchFamily="34" charset="0"/>
                <a:ea typeface="Calibri" panose="020F0502020204030204" pitchFamily="34" charset="0"/>
                <a:cs typeface="Arial" panose="020B0604020202020204" pitchFamily="34" charset="0"/>
              </a:rPr>
              <a:t>? </a:t>
            </a:r>
            <a:endParaRPr lang="en-US" sz="44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4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t>Non-urgent, early warning should be dealt via dashboard. </a:t>
            </a:r>
            <a:r>
              <a:rPr lang="en-US" sz="1600">
                <a:solidFill>
                  <a:schemeClr val="bg2">
                    <a:lumMod val="10000"/>
                  </a:schemeClr>
                </a:solidFill>
                <a:latin typeface="Calibri" panose="020F0502020204030204" pitchFamily="34" charset="0"/>
                <a:cs typeface="Calibri" panose="020F0502020204030204" pitchFamily="34" charset="0"/>
              </a:rPr>
              <a:t>Must use your </a:t>
            </a:r>
            <a:r>
              <a:rPr lang="en-US" sz="1600">
                <a:solidFill>
                  <a:schemeClr val="bg2">
                    <a:lumMod val="10000"/>
                  </a:schemeClr>
                </a:solidFill>
                <a:highlight>
                  <a:srgbClr val="FFFF00"/>
                </a:highlight>
                <a:latin typeface="Calibri" panose="020F0502020204030204" pitchFamily="34" charset="0"/>
                <a:cs typeface="Calibri" panose="020F0502020204030204" pitchFamily="34" charset="0"/>
              </a:rPr>
              <a:t>SOP Dashboard</a:t>
            </a:r>
            <a:r>
              <a:rPr lang="en-US" sz="1600">
                <a:solidFill>
                  <a:schemeClr val="bg2">
                    <a:lumMod val="10000"/>
                  </a:schemeClr>
                </a:solidFill>
                <a:latin typeface="Calibri" panose="020F0502020204030204" pitchFamily="34" charset="0"/>
                <a:cs typeface="Calibri" panose="020F0502020204030204" pitchFamily="34" charset="0"/>
              </a:rPr>
              <a:t>, and change operations from proactive instead of reactive. So this is actually forming a good habit.</a:t>
            </a:r>
          </a:p>
          <a:p>
            <a:endParaRPr lang="en-US" sz="1600"/>
          </a:p>
          <a:p>
            <a:r>
              <a:rPr lang="en-US" sz="1600"/>
              <a:t>Alert is not for things you do intentionally</a:t>
            </a:r>
          </a:p>
          <a:p>
            <a:pPr lvl="1"/>
            <a:r>
              <a:rPr lang="en-US" sz="1400"/>
              <a:t>If you enable SSH or enable promiscuous mode as you need to check or troubleshoot something, you do not need to be alerted. This is an issue for Audit Team, who will later (typically weekly or monthly) questions Ops Team on why SSH was enabled. </a:t>
            </a:r>
          </a:p>
          <a:p>
            <a:pPr lvl="1"/>
            <a:endParaRPr lang="en-US" sz="1400"/>
          </a:p>
          <a:p>
            <a:r>
              <a:rPr lang="en-US"/>
              <a:t>red = attend as soon as possible. No, no need to drop everything you do right now, but do it today not tomorrow. </a:t>
            </a:r>
            <a:br>
              <a:rPr lang="en-US"/>
            </a:br>
            <a:r>
              <a:rPr lang="en-US"/>
              <a:t>orange = attend today, not tomorrow. </a:t>
            </a:r>
            <a:br>
              <a:rPr lang="en-US"/>
            </a:br>
            <a:br>
              <a:rPr lang="en-US"/>
            </a:br>
            <a:r>
              <a:rPr lang="en-US"/>
              <a:t>Say the alert happens early in your office hours. Red means you need to attend within 1-2 hours. Orange gives you extra lead time to react.</a:t>
            </a:r>
            <a:br>
              <a:rPr lang="en-US"/>
            </a:br>
            <a:r>
              <a:rPr lang="en-US"/>
              <a:t>Say the alert happens late during the day. You're about to go home. In this case both colors don't really matter as you gotta clear the alerts before you go home. You can’t wait until tomorrow morning.</a:t>
            </a:r>
          </a:p>
        </p:txBody>
      </p:sp>
      <p:sp>
        <p:nvSpPr>
          <p:cNvPr id="4" name="Slide Number Placeholder 3"/>
          <p:cNvSpPr>
            <a:spLocks noGrp="1"/>
          </p:cNvSpPr>
          <p:nvPr>
            <p:ph type="sldNum" sz="quarter" idx="5"/>
          </p:nvPr>
        </p:nvSpPr>
        <p:spPr/>
        <p:txBody>
          <a:bodyPr/>
          <a:lstStyle/>
          <a:p>
            <a:fld id="{C1BD413E-8283-4A88-B1A3-56AA701D97DC}" type="slidenum">
              <a:rPr lang="en-US" smtClean="0"/>
              <a:t>10</a:t>
            </a:fld>
            <a:endParaRPr lang="en-US"/>
          </a:p>
        </p:txBody>
      </p:sp>
    </p:spTree>
    <p:extLst>
      <p:ext uri="{BB962C8B-B14F-4D97-AF65-F5344CB8AC3E}">
        <p14:creationId xmlns:p14="http://schemas.microsoft.com/office/powerpoint/2010/main" val="225371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ym typeface="Wingdings" panose="05000000000000000000" pitchFamily="2" charset="2"/>
              </a:rPr>
              <a:t>Alert is doing a disservice as it turns something proactive into reactive.</a:t>
            </a:r>
            <a:endParaRPr lang="en-US"/>
          </a:p>
          <a:p>
            <a:endParaRPr lang="en-US"/>
          </a:p>
          <a:p>
            <a:endParaRPr lang="en-US"/>
          </a:p>
          <a:p>
            <a:r>
              <a:rPr lang="en-US"/>
              <a:t>Health Check should not check for issues that can be alerted.</a:t>
            </a:r>
          </a:p>
          <a:p>
            <a:pPr lvl="1"/>
            <a:r>
              <a:rPr lang="en-US"/>
              <a:t>If alert/trigger is possible, then there is no need to proactively check the same metrics or properties.</a:t>
            </a:r>
          </a:p>
          <a:p>
            <a:pPr lvl="1"/>
            <a:r>
              <a:rPr lang="en-US"/>
              <a:t>Example:</a:t>
            </a:r>
          </a:p>
          <a:p>
            <a:pPr lvl="2"/>
            <a:r>
              <a:rPr lang="en-US"/>
              <a:t>Alert is set when VM Memory Contention &gt; 4%</a:t>
            </a:r>
          </a:p>
          <a:p>
            <a:pPr lvl="2"/>
            <a:r>
              <a:rPr lang="en-US"/>
              <a:t>Symptom is set when VM Memory Contention &gt; 2% (Orange) and &gt; 0% (Yellow)</a:t>
            </a:r>
          </a:p>
          <a:p>
            <a:pPr lvl="2"/>
            <a:r>
              <a:rPr lang="en-US"/>
              <a:t>So what should health check do? </a:t>
            </a:r>
          </a:p>
          <a:p>
            <a:pPr lvl="3"/>
            <a:r>
              <a:rPr lang="en-US"/>
              <a:t>If you run it every hour, it’s not practical. You won’t be in front of the screen every hour as you have things to do. You need to be notified via email or message. So it becomes an alert, meaning it’s redundant.</a:t>
            </a:r>
          </a:p>
          <a:p>
            <a:pPr lvl="3"/>
            <a:r>
              <a:rPr lang="en-US"/>
              <a:t>If you run it every day, you can do so while in front of the screen. You don’t need to be notified. You’ve got both Alert and Symptoms, so Health Check has no value here.</a:t>
            </a:r>
          </a:p>
          <a:p>
            <a:r>
              <a:rPr lang="en-US"/>
              <a:t>Health Check should check to prevent alert</a:t>
            </a:r>
          </a:p>
          <a:p>
            <a:pPr lvl="1"/>
            <a:r>
              <a:rPr lang="en-US"/>
              <a:t>Reason is the periodic check done on longer interval, such as daily. If you do hourly, isn’t alert a better way so you’re not keep getting health check result 24x a day? </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11</a:t>
            </a:fld>
            <a:endParaRPr lang="en-US"/>
          </a:p>
        </p:txBody>
      </p:sp>
    </p:spTree>
    <p:extLst>
      <p:ext uri="{BB962C8B-B14F-4D97-AF65-F5344CB8AC3E}">
        <p14:creationId xmlns:p14="http://schemas.microsoft.com/office/powerpoint/2010/main" val="241859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12</a:t>
            </a:fld>
            <a:endParaRPr lang="en-US"/>
          </a:p>
        </p:txBody>
      </p:sp>
    </p:spTree>
    <p:extLst>
      <p:ext uri="{BB962C8B-B14F-4D97-AF65-F5344CB8AC3E}">
        <p14:creationId xmlns:p14="http://schemas.microsoft.com/office/powerpoint/2010/main" val="167276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13</a:t>
            </a:fld>
            <a:endParaRPr lang="en-US"/>
          </a:p>
        </p:txBody>
      </p:sp>
    </p:spTree>
    <p:extLst>
      <p:ext uri="{BB962C8B-B14F-4D97-AF65-F5344CB8AC3E}">
        <p14:creationId xmlns:p14="http://schemas.microsoft.com/office/powerpoint/2010/main" val="238894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check</a:t>
            </a:r>
          </a:p>
          <a:p>
            <a:pPr marL="171450" indent="-171450">
              <a:buFont typeface="Arial" panose="020B0604020202020204" pitchFamily="34" charset="0"/>
              <a:buChar char="•"/>
            </a:pPr>
            <a:r>
              <a:rPr lang="en-US"/>
              <a:t>Performance: Contention</a:t>
            </a:r>
          </a:p>
          <a:p>
            <a:pPr marL="171450" indent="-171450">
              <a:buFont typeface="Arial" panose="020B0604020202020204" pitchFamily="34" charset="0"/>
              <a:buChar char="•"/>
            </a:pPr>
            <a:r>
              <a:rPr lang="en-US"/>
              <a:t>Performance: Utilization</a:t>
            </a:r>
          </a:p>
          <a:p>
            <a:pPr marL="171450" indent="-171450">
              <a:buFont typeface="Arial" panose="020B0604020202020204" pitchFamily="34" charset="0"/>
              <a:buChar char="•"/>
            </a:pPr>
            <a:r>
              <a:rPr lang="en-US"/>
              <a:t>Configuration</a:t>
            </a:r>
          </a:p>
          <a:p>
            <a:pPr marL="171450" indent="-171450">
              <a:buFont typeface="Arial" panose="020B0604020202020204" pitchFamily="34" charset="0"/>
              <a:buChar char="•"/>
            </a:pPr>
            <a:r>
              <a:rPr lang="en-US"/>
              <a:t>Availability</a:t>
            </a:r>
          </a:p>
          <a:p>
            <a:pPr marL="171450" indent="-171450">
              <a:buFont typeface="Arial" panose="020B0604020202020204" pitchFamily="34" charset="0"/>
              <a:buChar char="•"/>
            </a:pPr>
            <a:r>
              <a:rPr lang="en-US"/>
              <a:t>Inventory</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SG" sz="1800">
                <a:effectLst/>
                <a:latin typeface="Calibri" panose="020F0502020204030204" pitchFamily="34" charset="0"/>
                <a:ea typeface="Calibri" panose="020F0502020204030204" pitchFamily="34" charset="0"/>
                <a:cs typeface="Arial" panose="020B0604020202020204" pitchFamily="34" charset="0"/>
              </a:rPr>
              <a:t>Is the trend unusual? Form an expectation of what’s normal for your environment  as it develops pattern. Compare it with what’s happening (e.g. DC upgrade, public holiday).</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15</a:t>
            </a:fld>
            <a:endParaRPr lang="en-US"/>
          </a:p>
        </p:txBody>
      </p:sp>
    </p:spTree>
    <p:extLst>
      <p:ext uri="{BB962C8B-B14F-4D97-AF65-F5344CB8AC3E}">
        <p14:creationId xmlns:p14="http://schemas.microsoft.com/office/powerpoint/2010/main" val="3380905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72B07-7DE3-1C23-AE7F-01196D869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EC47B-6C8B-7C40-04E5-E88AF098B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3AE72-77C7-3C04-DB24-7F04D9D8B4C5}"/>
              </a:ext>
            </a:extLst>
          </p:cNvPr>
          <p:cNvSpPr>
            <a:spLocks noGrp="1"/>
          </p:cNvSpPr>
          <p:nvPr>
            <p:ph type="body" idx="1"/>
          </p:nvPr>
        </p:nvSpPr>
        <p:spPr/>
        <p:txBody>
          <a:bodyPr/>
          <a:lstStyle/>
          <a:p>
            <a:r>
              <a:rPr lang="en-US"/>
              <a:t>vSphere Daily Check</a:t>
            </a:r>
          </a:p>
          <a:p>
            <a:r>
              <a:rPr lang="en-US"/>
              <a:t>Not all clusters are equal</a:t>
            </a:r>
          </a:p>
          <a:p>
            <a:endParaRPr lang="en-US"/>
          </a:p>
        </p:txBody>
      </p:sp>
      <p:sp>
        <p:nvSpPr>
          <p:cNvPr id="4" name="Slide Number Placeholder 3">
            <a:extLst>
              <a:ext uri="{FF2B5EF4-FFF2-40B4-BE49-F238E27FC236}">
                <a16:creationId xmlns:a16="http://schemas.microsoft.com/office/drawing/2014/main" id="{F7DB7419-294C-BA84-694B-3A859BE6C366}"/>
              </a:ext>
            </a:extLst>
          </p:cNvPr>
          <p:cNvSpPr>
            <a:spLocks noGrp="1"/>
          </p:cNvSpPr>
          <p:nvPr>
            <p:ph type="sldNum" sz="quarter" idx="5"/>
          </p:nvPr>
        </p:nvSpPr>
        <p:spPr/>
        <p:txBody>
          <a:bodyPr/>
          <a:lstStyle/>
          <a:p>
            <a:fld id="{DDF88A2B-570E-43BD-BB4B-99410E0B73DB}" type="slidenum">
              <a:rPr lang="en-US" smtClean="0"/>
              <a:t>16</a:t>
            </a:fld>
            <a:endParaRPr lang="en-US"/>
          </a:p>
        </p:txBody>
      </p:sp>
    </p:spTree>
    <p:extLst>
      <p:ext uri="{BB962C8B-B14F-4D97-AF65-F5344CB8AC3E}">
        <p14:creationId xmlns:p14="http://schemas.microsoft.com/office/powerpoint/2010/main" val="552306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2"/>
                </a:solidFill>
                <a:latin typeface="Calibri" panose="020F0502020204030204" pitchFamily="34" charset="0"/>
                <a:cs typeface="Calibri" panose="020F0502020204030204" pitchFamily="34" charset="0"/>
              </a:rPr>
              <a:t>vCenter Tasks ended with error. Need to clean up the query as some errors are not true error</a:t>
            </a:r>
            <a:endParaRPr lang="en-US"/>
          </a:p>
        </p:txBody>
      </p:sp>
      <p:sp>
        <p:nvSpPr>
          <p:cNvPr id="4" name="Slide Number Placeholder 3"/>
          <p:cNvSpPr>
            <a:spLocks noGrp="1"/>
          </p:cNvSpPr>
          <p:nvPr>
            <p:ph type="sldNum" sz="quarter" idx="5"/>
          </p:nvPr>
        </p:nvSpPr>
        <p:spPr/>
        <p:txBody>
          <a:bodyPr/>
          <a:lstStyle/>
          <a:p>
            <a:fld id="{26D98A6A-8080-46A3-9497-A76E6762F9D1}" type="slidenum">
              <a:rPr lang="en-US" smtClean="0"/>
              <a:t>17</a:t>
            </a:fld>
            <a:endParaRPr lang="en-US"/>
          </a:p>
        </p:txBody>
      </p:sp>
    </p:spTree>
    <p:extLst>
      <p:ext uri="{BB962C8B-B14F-4D97-AF65-F5344CB8AC3E}">
        <p14:creationId xmlns:p14="http://schemas.microsoft.com/office/powerpoint/2010/main" val="301703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needs import. Not available OOTB</a:t>
            </a:r>
          </a:p>
        </p:txBody>
      </p:sp>
      <p:sp>
        <p:nvSpPr>
          <p:cNvPr id="4" name="Slide Number Placeholder 3"/>
          <p:cNvSpPr>
            <a:spLocks noGrp="1"/>
          </p:cNvSpPr>
          <p:nvPr>
            <p:ph type="sldNum" sz="quarter" idx="5"/>
          </p:nvPr>
        </p:nvSpPr>
        <p:spPr/>
        <p:txBody>
          <a:bodyPr/>
          <a:lstStyle/>
          <a:p>
            <a:fld id="{51D08394-317C-4A03-82AD-AD0D76D4E715}" type="slidenum">
              <a:rPr lang="en-US" smtClean="0"/>
              <a:t>18</a:t>
            </a:fld>
            <a:endParaRPr lang="en-US"/>
          </a:p>
        </p:txBody>
      </p:sp>
    </p:spTree>
    <p:extLst>
      <p:ext uri="{BB962C8B-B14F-4D97-AF65-F5344CB8AC3E}">
        <p14:creationId xmlns:p14="http://schemas.microsoft.com/office/powerpoint/2010/main" val="2491060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a:t>
            </a:r>
            <a:r>
              <a:rPr lang="en-SG" dirty="0"/>
              <a:t>of the slide: you need to collaborate with Call </a:t>
            </a:r>
            <a:r>
              <a:rPr lang="en-SG" dirty="0" err="1"/>
              <a:t>Center</a:t>
            </a:r>
            <a:r>
              <a:rPr lang="en-SG" dirty="0"/>
              <a:t> team, so they can value add and filter. What information do they need? What do you need from them? What’s the Exit Criteria and Entry Criteria?</a:t>
            </a:r>
          </a:p>
          <a:p>
            <a:endParaRPr lang="en-SG" dirty="0"/>
          </a:p>
          <a:p>
            <a:r>
              <a:rPr lang="en-US" baseline="0" dirty="0"/>
              <a:t>Reference in the book:</a:t>
            </a:r>
          </a:p>
          <a:p>
            <a:r>
              <a:rPr lang="en-SG" sz="1800" b="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Part 2 of the book. </a:t>
            </a:r>
            <a:r>
              <a:rPr lang="en-SG" sz="1800" b="0" dirty="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See the </a:t>
            </a:r>
            <a:r>
              <a:rPr lang="en-US" sz="1800" b="0" baseline="0">
                <a:ln>
                  <a:noFill/>
                </a:ln>
                <a:solidFill>
                  <a:srgbClr val="FFC000"/>
                </a:solidFill>
                <a:effectLst/>
                <a:latin typeface="Calibri" panose="020F0502020204030204" pitchFamily="34" charset="0"/>
                <a:ea typeface="Calibri" panose="020F0502020204030204" pitchFamily="34" charset="0"/>
                <a:cs typeface="Arial" panose="020B0604020202020204" pitchFamily="34" charset="0"/>
              </a:rPr>
              <a:t>NOC Dashboard section</a:t>
            </a:r>
            <a:endParaRPr lang="en-US" b="0" baseline="0" dirty="0"/>
          </a:p>
          <a:p>
            <a:endParaRPr lang="en-US" dirty="0"/>
          </a:p>
          <a:p>
            <a:endParaRPr lang="en-SG" dirty="0"/>
          </a:p>
        </p:txBody>
      </p:sp>
      <p:sp>
        <p:nvSpPr>
          <p:cNvPr id="4" name="Slide Number Placeholder 3"/>
          <p:cNvSpPr>
            <a:spLocks noGrp="1"/>
          </p:cNvSpPr>
          <p:nvPr>
            <p:ph type="sldNum" sz="quarter" idx="10"/>
          </p:nvPr>
        </p:nvSpPr>
        <p:spPr/>
        <p:txBody>
          <a:bodyPr/>
          <a:lstStyle/>
          <a:p>
            <a:fld id="{9F4FBC3A-A12C-40F9-BB8D-BC30C7901396}" type="slidenum">
              <a:rPr lang="en-US" smtClean="0"/>
              <a:t>20</a:t>
            </a:fld>
            <a:endParaRPr lang="en-US"/>
          </a:p>
        </p:txBody>
      </p:sp>
    </p:spTree>
    <p:extLst>
      <p:ext uri="{BB962C8B-B14F-4D97-AF65-F5344CB8AC3E}">
        <p14:creationId xmlns:p14="http://schemas.microsoft.com/office/powerpoint/2010/main" val="717826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21</a:t>
            </a:fld>
            <a:endParaRPr lang="en-US"/>
          </a:p>
        </p:txBody>
      </p:sp>
    </p:spTree>
    <p:extLst>
      <p:ext uri="{BB962C8B-B14F-4D97-AF65-F5344CB8AC3E}">
        <p14:creationId xmlns:p14="http://schemas.microsoft.com/office/powerpoint/2010/main" val="104871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t>This deck focuses on Day 2. There is a lot of material on Day 1 already, but hardly on Day 2. That’s why this document assumes you’ve done day 1.</a:t>
            </a:r>
          </a:p>
          <a:p>
            <a:pPr>
              <a:spcBef>
                <a:spcPts val="600"/>
              </a:spcBef>
            </a:pPr>
            <a:endParaRPr lang="en-US" sz="1200" dirty="0"/>
          </a:p>
          <a:p>
            <a:pPr>
              <a:spcBef>
                <a:spcPts val="600"/>
              </a:spcBef>
            </a:pPr>
            <a:r>
              <a:rPr lang="en-US" sz="1200" dirty="0"/>
              <a:t>This slide shows example of Day 1 vs Day 2 tasks in Aria Ops</a:t>
            </a:r>
          </a:p>
        </p:txBody>
      </p:sp>
      <p:sp>
        <p:nvSpPr>
          <p:cNvPr id="4" name="Slide Number Placeholder 3"/>
          <p:cNvSpPr>
            <a:spLocks noGrp="1"/>
          </p:cNvSpPr>
          <p:nvPr>
            <p:ph type="sldNum" sz="quarter" idx="5"/>
          </p:nvPr>
        </p:nvSpPr>
        <p:spPr/>
        <p:txBody>
          <a:bodyPr/>
          <a:lstStyle/>
          <a:p>
            <a:fld id="{26D98A6A-8080-46A3-9497-A76E6762F9D1}" type="slidenum">
              <a:rPr lang="en-US" smtClean="0"/>
              <a:t>2</a:t>
            </a:fld>
            <a:endParaRPr lang="en-US"/>
          </a:p>
        </p:txBody>
      </p:sp>
    </p:spTree>
    <p:extLst>
      <p:ext uri="{BB962C8B-B14F-4D97-AF65-F5344CB8AC3E}">
        <p14:creationId xmlns:p14="http://schemas.microsoft.com/office/powerpoint/2010/main" val="92067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a:latin typeface="Calibri" panose="020F0502020204030204" pitchFamily="34" charset="0"/>
                <a:ea typeface="Calibri" panose="020F0502020204030204" pitchFamily="34" charset="0"/>
                <a:cs typeface="Calibri" panose="020F0502020204030204" pitchFamily="34" charset="0"/>
              </a:rPr>
              <a:t>Expected Action by Help Desk</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Balance the cluster by moving workload. Find out why DRS does not balance.</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Stop provisioning new VM if SLA is breached.</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24</a:t>
            </a:fld>
            <a:endParaRPr lang="en-US"/>
          </a:p>
        </p:txBody>
      </p:sp>
    </p:spTree>
    <p:extLst>
      <p:ext uri="{BB962C8B-B14F-4D97-AF65-F5344CB8AC3E}">
        <p14:creationId xmlns:p14="http://schemas.microsoft.com/office/powerpoint/2010/main" val="2247076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26</a:t>
            </a:fld>
            <a:endParaRPr lang="en-US"/>
          </a:p>
        </p:txBody>
      </p:sp>
    </p:spTree>
    <p:extLst>
      <p:ext uri="{BB962C8B-B14F-4D97-AF65-F5344CB8AC3E}">
        <p14:creationId xmlns:p14="http://schemas.microsoft.com/office/powerpoint/2010/main" val="527341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29</a:t>
            </a:fld>
            <a:endParaRPr lang="en-US"/>
          </a:p>
        </p:txBody>
      </p:sp>
    </p:spTree>
    <p:extLst>
      <p:ext uri="{BB962C8B-B14F-4D97-AF65-F5344CB8AC3E}">
        <p14:creationId xmlns:p14="http://schemas.microsoft.com/office/powerpoint/2010/main" val="73381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3 types of Availability problems:</a:t>
            </a:r>
          </a:p>
          <a:p>
            <a:pPr marL="171450" indent="-171450">
              <a:buFont typeface="Arial" panose="020B0604020202020204" pitchFamily="34" charset="0"/>
              <a:buChar char="•"/>
            </a:pPr>
            <a:r>
              <a:rPr lang="en-US"/>
              <a:t>The protection is gone. System is still up. If it’s unlikely that the system will go down, catch this as part of SOP.</a:t>
            </a:r>
          </a:p>
          <a:p>
            <a:pPr marL="171450" indent="-171450">
              <a:buFont typeface="Arial" panose="020B0604020202020204" pitchFamily="34" charset="0"/>
              <a:buChar char="•"/>
            </a:pPr>
            <a:r>
              <a:rPr lang="en-US"/>
              <a:t>Soft errors. Have an orange alert, as the hard error can happen soon.</a:t>
            </a:r>
          </a:p>
          <a:p>
            <a:pPr marL="171450" indent="-171450">
              <a:buFont typeface="Arial" panose="020B0604020202020204" pitchFamily="34" charset="0"/>
              <a:buChar char="•"/>
            </a:pPr>
            <a:r>
              <a:rPr lang="en-US"/>
              <a:t>System is dead. Have a red alert.</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marR="0">
              <a:spcBef>
                <a:spcPts val="300"/>
              </a:spcBef>
              <a:spcAft>
                <a:spcPts val="300"/>
              </a:spcAft>
            </a:pPr>
            <a:r>
              <a:rPr lang="en-US" sz="1800">
                <a:effectLst/>
                <a:latin typeface="Calibri" panose="020F0502020204030204" pitchFamily="34" charset="0"/>
                <a:ea typeface="DengXian" panose="02010600030101010101" pitchFamily="2" charset="-122"/>
                <a:cs typeface="Arial" panose="020B0604020202020204" pitchFamily="34" charset="0"/>
              </a:rPr>
              <a:t>Configuration mistakes can cause availability, performance, capacity and security. Examples:</a:t>
            </a:r>
          </a:p>
          <a:p>
            <a:pPr marL="342900" marR="0" lvl="0" indent="-342900">
              <a:spcBef>
                <a:spcPts val="300"/>
              </a:spcBef>
              <a:spcAft>
                <a:spcPts val="300"/>
              </a:spcAft>
              <a:buFont typeface="Symbol" panose="05050102010706020507" pitchFamily="18" charset="2"/>
              <a:buChar char=""/>
            </a:pPr>
            <a:r>
              <a:rPr lang="en-US" sz="1800">
                <a:effectLst/>
                <a:latin typeface="Calibri" panose="020F0502020204030204" pitchFamily="34" charset="0"/>
                <a:ea typeface="DengXian" panose="02010600030101010101" pitchFamily="2" charset="-122"/>
                <a:cs typeface="Arial" panose="020B0604020202020204" pitchFamily="34" charset="0"/>
              </a:rPr>
              <a:t>Availability. Incompatibility between software versions could cause an outage.</a:t>
            </a:r>
          </a:p>
          <a:p>
            <a:pPr marL="342900" marR="0" lvl="0" indent="-342900">
              <a:spcBef>
                <a:spcPts val="300"/>
              </a:spcBef>
              <a:spcAft>
                <a:spcPts val="300"/>
              </a:spcAft>
              <a:buFont typeface="Symbol" panose="05050102010706020507" pitchFamily="18" charset="2"/>
              <a:buChar char=""/>
            </a:pPr>
            <a:r>
              <a:rPr lang="en-US" sz="1800">
                <a:effectLst/>
                <a:latin typeface="Calibri" panose="020F0502020204030204" pitchFamily="34" charset="0"/>
                <a:ea typeface="DengXian" panose="02010600030101010101" pitchFamily="2" charset="-122"/>
                <a:cs typeface="Arial" panose="020B0604020202020204" pitchFamily="34" charset="0"/>
              </a:rPr>
              <a:t>Capacity. Disabling CPU SMT will reduce the number of logical processor.</a:t>
            </a:r>
          </a:p>
          <a:p>
            <a:pPr marL="342900" marR="0" lvl="0" indent="-342900">
              <a:spcBef>
                <a:spcPts val="300"/>
              </a:spcBef>
              <a:spcAft>
                <a:spcPts val="300"/>
              </a:spcAft>
              <a:buFont typeface="Symbol" panose="05050102010706020507" pitchFamily="18" charset="2"/>
              <a:buChar char=""/>
            </a:pPr>
            <a:r>
              <a:rPr lang="en-SG" sz="1800">
                <a:effectLst/>
                <a:latin typeface="Calibri" panose="020F0502020204030204" pitchFamily="34" charset="0"/>
                <a:ea typeface="Calibri" panose="020F0502020204030204" pitchFamily="34" charset="0"/>
                <a:cs typeface="Arial" panose="020B0604020202020204" pitchFamily="34" charset="0"/>
              </a:rPr>
              <a:t>Security. Outdated software may contain known security vulnerability</a:t>
            </a:r>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30</a:t>
            </a:fld>
            <a:endParaRPr lang="en-US"/>
          </a:p>
        </p:txBody>
      </p:sp>
    </p:spTree>
    <p:extLst>
      <p:ext uri="{BB962C8B-B14F-4D97-AF65-F5344CB8AC3E}">
        <p14:creationId xmlns:p14="http://schemas.microsoft.com/office/powerpoint/2010/main" val="339323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There is only 1 Symptoms, which is “One of the virtual disk has high Read or Write Latency”. The rest is not symptom, but probable root cause. Confusing between the 2 will result in many alerts definition, as you need to create 1 alert for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lvl="0"/>
            <a:r>
              <a:rPr lang="en-US" sz="1200">
                <a:solidFill>
                  <a:schemeClr val="bg2">
                    <a:lumMod val="10000"/>
                  </a:schemeClr>
                </a:solidFill>
                <a:latin typeface="Calibri" panose="020F0502020204030204" pitchFamily="34" charset="0"/>
                <a:cs typeface="Calibri" panose="020F0502020204030204" pitchFamily="34" charset="0"/>
              </a:rPr>
              <a:t>Instead of saying Ready Time is high, say “Ready Time is high because of Limit”. </a:t>
            </a:r>
          </a:p>
          <a:p>
            <a:pPr lvl="0"/>
            <a:r>
              <a:rPr lang="en-US" sz="1200">
                <a:solidFill>
                  <a:srgbClr val="FF0000"/>
                </a:solidFill>
                <a:latin typeface="Calibri" panose="020F0502020204030204" pitchFamily="34" charset="0"/>
                <a:cs typeface="Calibri" panose="020F0502020204030204" pitchFamily="34" charset="0"/>
              </a:rPr>
              <a:t>Limitation</a:t>
            </a:r>
            <a:r>
              <a:rPr lang="en-US" sz="1200">
                <a:solidFill>
                  <a:schemeClr val="bg2">
                    <a:lumMod val="10000"/>
                  </a:schemeClr>
                </a:solidFill>
                <a:latin typeface="Calibri" panose="020F0502020204030204" pitchFamily="34" charset="0"/>
                <a:cs typeface="Calibri" panose="020F0502020204030204" pitchFamily="34" charset="0"/>
              </a:rPr>
              <a:t>: we do not know the root cause for majority of the problems, so this has limited use. </a:t>
            </a:r>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31</a:t>
            </a:fld>
            <a:endParaRPr lang="en-US"/>
          </a:p>
        </p:txBody>
      </p:sp>
    </p:spTree>
    <p:extLst>
      <p:ext uri="{BB962C8B-B14F-4D97-AF65-F5344CB8AC3E}">
        <p14:creationId xmlns:p14="http://schemas.microsoft.com/office/powerpoint/2010/main" val="282354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New object type coverage: </a:t>
            </a:r>
            <a:r>
              <a:rPr lang="en-US" sz="1200" kern="1200">
                <a:solidFill>
                  <a:schemeClr val="dk1"/>
                </a:solidFill>
                <a:latin typeface="Calibri" panose="020F0502020204030204" pitchFamily="34" charset="0"/>
                <a:ea typeface="Calibri" panose="020F0502020204030204" pitchFamily="34" charset="0"/>
                <a:cs typeface="Calibri" panose="020F0502020204030204" pitchFamily="34" charset="0"/>
              </a:rPr>
              <a:t>Resource Pool, Guest OS</a:t>
            </a:r>
            <a:endParaRPr lang="en-US"/>
          </a:p>
          <a:p>
            <a:endParaRPr lang="en-US"/>
          </a:p>
          <a:p>
            <a:endParaRPr lang="en-US"/>
          </a:p>
          <a:p>
            <a:endParaRPr lang="en-US"/>
          </a:p>
          <a:p>
            <a:r>
              <a:rPr lang="en-US"/>
              <a:t>ESXi has 2 metrics as 1 for dropped, 1 for error packets. </a:t>
            </a:r>
          </a:p>
          <a:p>
            <a:r>
              <a:rPr lang="en-US"/>
              <a:t>The Disk consumption is about disk space, not IOPS.</a:t>
            </a:r>
          </a:p>
          <a:p>
            <a:endParaRPr lang="en-US"/>
          </a:p>
          <a:p>
            <a:r>
              <a:rPr lang="en-US"/>
              <a:t>Datastore disk latency is deprecated. See slide for details</a:t>
            </a:r>
          </a:p>
        </p:txBody>
      </p:sp>
      <p:sp>
        <p:nvSpPr>
          <p:cNvPr id="4" name="Slide Number Placeholder 3"/>
          <p:cNvSpPr>
            <a:spLocks noGrp="1"/>
          </p:cNvSpPr>
          <p:nvPr>
            <p:ph type="sldNum" sz="quarter" idx="5"/>
          </p:nvPr>
        </p:nvSpPr>
        <p:spPr/>
        <p:txBody>
          <a:bodyPr/>
          <a:lstStyle/>
          <a:p>
            <a:fld id="{DDF88A2B-570E-43BD-BB4B-99410E0B73DB}" type="slidenum">
              <a:rPr lang="en-US" smtClean="0"/>
              <a:t>32</a:t>
            </a:fld>
            <a:endParaRPr lang="en-US"/>
          </a:p>
        </p:txBody>
      </p:sp>
    </p:spTree>
    <p:extLst>
      <p:ext uri="{BB962C8B-B14F-4D97-AF65-F5344CB8AC3E}">
        <p14:creationId xmlns:p14="http://schemas.microsoft.com/office/powerpoint/2010/main" val="197452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34</a:t>
            </a:fld>
            <a:endParaRPr lang="en-US"/>
          </a:p>
        </p:txBody>
      </p:sp>
    </p:spTree>
    <p:extLst>
      <p:ext uri="{BB962C8B-B14F-4D97-AF65-F5344CB8AC3E}">
        <p14:creationId xmlns:p14="http://schemas.microsoft.com/office/powerpoint/2010/main" val="355197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General feedback is our 300-second average is too long. </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35</a:t>
            </a:fld>
            <a:endParaRPr lang="en-US"/>
          </a:p>
        </p:txBody>
      </p:sp>
    </p:spTree>
    <p:extLst>
      <p:ext uri="{BB962C8B-B14F-4D97-AF65-F5344CB8AC3E}">
        <p14:creationId xmlns:p14="http://schemas.microsoft.com/office/powerpoint/2010/main" val="49669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misperception due to lack of understanding is observability. We seem to think we can define thousands of alerts and somehow AI will correlate them. We can’t, as there is no metric.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rPr>
              <a:t>We can still have the alerts by saying “it could be”. It does not have to be 100% certain</a:t>
            </a:r>
          </a:p>
          <a:p>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36</a:t>
            </a:fld>
            <a:endParaRPr lang="en-US"/>
          </a:p>
        </p:txBody>
      </p:sp>
    </p:spTree>
    <p:extLst>
      <p:ext uri="{BB962C8B-B14F-4D97-AF65-F5344CB8AC3E}">
        <p14:creationId xmlns:p14="http://schemas.microsoft.com/office/powerpoint/2010/main" val="3714582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Arial" panose="020B0604020202020204" pitchFamily="34" charset="0"/>
              </a:rPr>
              <a:t>Maybe one day we can have AI-assisted troubleshooting. I envisage the human expert “</a:t>
            </a:r>
            <a:r>
              <a:rPr lang="en-GB" sz="1800">
                <a:solidFill>
                  <a:srgbClr val="00B0F0"/>
                </a:solidFill>
                <a:effectLst/>
                <a:latin typeface="Calibri" panose="020F0502020204030204" pitchFamily="34" charset="0"/>
                <a:ea typeface="Calibri" panose="020F0502020204030204" pitchFamily="34" charset="0"/>
                <a:cs typeface="Arial" panose="020B0604020202020204" pitchFamily="34" charset="0"/>
              </a:rPr>
              <a:t>records</a:t>
            </a:r>
            <a:r>
              <a:rPr lang="en-GB" sz="1800">
                <a:effectLst/>
                <a:latin typeface="Calibri" panose="020F0502020204030204" pitchFamily="34" charset="0"/>
                <a:ea typeface="Calibri" panose="020F0502020204030204" pitchFamily="34" charset="0"/>
                <a:cs typeface="Arial" panose="020B0604020202020204" pitchFamily="34" charset="0"/>
              </a:rPr>
              <a:t>” the steps. This becomes the training dataset</a:t>
            </a:r>
            <a:endParaRPr lang="en-US"/>
          </a:p>
        </p:txBody>
      </p:sp>
      <p:sp>
        <p:nvSpPr>
          <p:cNvPr id="4" name="Slide Number Placeholder 3"/>
          <p:cNvSpPr>
            <a:spLocks noGrp="1"/>
          </p:cNvSpPr>
          <p:nvPr>
            <p:ph type="sldNum" sz="quarter" idx="5"/>
          </p:nvPr>
        </p:nvSpPr>
        <p:spPr/>
        <p:txBody>
          <a:bodyPr/>
          <a:lstStyle/>
          <a:p>
            <a:fld id="{26D98A6A-8080-46A3-9497-A76E6762F9D1}" type="slidenum">
              <a:rPr lang="en-US" smtClean="0"/>
              <a:t>37</a:t>
            </a:fld>
            <a:endParaRPr lang="en-US"/>
          </a:p>
        </p:txBody>
      </p:sp>
    </p:spTree>
    <p:extLst>
      <p:ext uri="{BB962C8B-B14F-4D97-AF65-F5344CB8AC3E}">
        <p14:creationId xmlns:p14="http://schemas.microsoft.com/office/powerpoint/2010/main" val="1061800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provides examples of what you can do to get adoption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Alert: </a:t>
            </a:r>
            <a:r>
              <a:rPr lang="en-US" sz="1200" dirty="0">
                <a:latin typeface="Calibri" panose="020F0502020204030204" pitchFamily="34" charset="0"/>
                <a:ea typeface="Calibri" panose="020F0502020204030204" pitchFamily="34" charset="0"/>
                <a:cs typeface="Calibri" panose="020F0502020204030204" pitchFamily="34" charset="0"/>
              </a:rPr>
              <a:t>Note 5.2 only completes vSphere. vSAN and NSX have not been overhauled yet.</a:t>
            </a:r>
          </a:p>
          <a:p>
            <a:endParaRPr lang="en-US" dirty="0"/>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3</a:t>
            </a:fld>
            <a:endParaRPr lang="en-US"/>
          </a:p>
        </p:txBody>
      </p:sp>
    </p:spTree>
    <p:extLst>
      <p:ext uri="{BB962C8B-B14F-4D97-AF65-F5344CB8AC3E}">
        <p14:creationId xmlns:p14="http://schemas.microsoft.com/office/powerpoint/2010/main" val="530607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Calibri" panose="020F0502020204030204" pitchFamily="34" charset="0"/>
                <a:cs typeface="Calibri" panose="020F0502020204030204" pitchFamily="34" charset="0"/>
              </a:rPr>
              <a:t>Old alerts are deprecated as they use volatile metrics</a:t>
            </a:r>
          </a:p>
          <a:p>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40</a:t>
            </a:fld>
            <a:endParaRPr lang="en-US"/>
          </a:p>
        </p:txBody>
      </p:sp>
    </p:spTree>
    <p:extLst>
      <p:ext uri="{BB962C8B-B14F-4D97-AF65-F5344CB8AC3E}">
        <p14:creationId xmlns:p14="http://schemas.microsoft.com/office/powerpoint/2010/main" val="657149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Enhancements over previous version:</a:t>
            </a:r>
          </a:p>
          <a:p>
            <a:pPr lvl="1"/>
            <a:endParaRPr lang="en-US"/>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41</a:t>
            </a:fld>
            <a:endParaRPr lang="en-US"/>
          </a:p>
        </p:txBody>
      </p:sp>
    </p:spTree>
    <p:extLst>
      <p:ext uri="{BB962C8B-B14F-4D97-AF65-F5344CB8AC3E}">
        <p14:creationId xmlns:p14="http://schemas.microsoft.com/office/powerpoint/2010/main" val="1181375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42</a:t>
            </a:fld>
            <a:endParaRPr lang="en-US"/>
          </a:p>
        </p:txBody>
      </p:sp>
    </p:spTree>
    <p:extLst>
      <p:ext uri="{BB962C8B-B14F-4D97-AF65-F5344CB8AC3E}">
        <p14:creationId xmlns:p14="http://schemas.microsoft.com/office/powerpoint/2010/main" val="997921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a:solidFill>
                  <a:schemeClr val="tx2"/>
                </a:solidFill>
                <a:latin typeface="Calibri" panose="020F0502020204030204" pitchFamily="34" charset="0"/>
                <a:cs typeface="Calibri" panose="020F0502020204030204" pitchFamily="34" charset="0"/>
              </a:rPr>
              <a:t>Existing 3 alerts are deprecated because: </a:t>
            </a:r>
          </a:p>
          <a:p>
            <a:pPr>
              <a:spcBef>
                <a:spcPts val="600"/>
              </a:spcBef>
            </a:pPr>
            <a:r>
              <a:rPr lang="en-US" sz="1200">
                <a:solidFill>
                  <a:schemeClr val="tx2"/>
                </a:solidFill>
                <a:latin typeface="Calibri" panose="020F0502020204030204" pitchFamily="34" charset="0"/>
                <a:cs typeface="Calibri" panose="020F0502020204030204" pitchFamily="34" charset="0"/>
              </a:rPr>
              <a:t>Correlation between memory latency and the specific symptoms are not clear or could be wrong. It can't be proven also. It’s best not to state it as it could be misleading. </a:t>
            </a:r>
          </a:p>
          <a:p>
            <a:pPr>
              <a:spcBef>
                <a:spcPts val="600"/>
              </a:spcBef>
            </a:pPr>
            <a:r>
              <a:rPr lang="en-US" sz="1200">
                <a:solidFill>
                  <a:schemeClr val="tx2"/>
                </a:solidFill>
                <a:latin typeface="Calibri" panose="020F0502020204030204" pitchFamily="34" charset="0"/>
                <a:cs typeface="Calibri" panose="020F0502020204030204" pitchFamily="34" charset="0"/>
              </a:rPr>
              <a:t>In the case of Memory Limit, it’s just one of the factors causing contention. There are other factors, such as high usage on parent ESXi and VM share, and it’s impossible to see which one actually caused the problem.</a:t>
            </a:r>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44</a:t>
            </a:fld>
            <a:endParaRPr lang="en-US"/>
          </a:p>
        </p:txBody>
      </p:sp>
    </p:spTree>
    <p:extLst>
      <p:ext uri="{BB962C8B-B14F-4D97-AF65-F5344CB8AC3E}">
        <p14:creationId xmlns:p14="http://schemas.microsoft.com/office/powerpoint/2010/main" val="893299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[e1: why 250</a:t>
            </a:r>
          </a:p>
        </p:txBody>
      </p:sp>
      <p:sp>
        <p:nvSpPr>
          <p:cNvPr id="4" name="Slide Number Placeholder 3"/>
          <p:cNvSpPr>
            <a:spLocks noGrp="1"/>
          </p:cNvSpPr>
          <p:nvPr>
            <p:ph type="sldNum" sz="quarter" idx="5"/>
          </p:nvPr>
        </p:nvSpPr>
        <p:spPr/>
        <p:txBody>
          <a:bodyPr/>
          <a:lstStyle/>
          <a:p>
            <a:fld id="{DDF88A2B-570E-43BD-BB4B-99410E0B73DB}" type="slidenum">
              <a:rPr lang="en-US" smtClean="0"/>
              <a:t>45</a:t>
            </a:fld>
            <a:endParaRPr lang="en-US"/>
          </a:p>
        </p:txBody>
      </p:sp>
    </p:spTree>
    <p:extLst>
      <p:ext uri="{BB962C8B-B14F-4D97-AF65-F5344CB8AC3E}">
        <p14:creationId xmlns:p14="http://schemas.microsoft.com/office/powerpoint/2010/main" val="1327259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It’s mostly cache. So, whatever you give, it will be consumed over time. No need to alert unless performance is affected (e.g., paging becomes excessive).</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47</a:t>
            </a:fld>
            <a:endParaRPr lang="en-US"/>
          </a:p>
        </p:txBody>
      </p:sp>
    </p:spTree>
    <p:extLst>
      <p:ext uri="{BB962C8B-B14F-4D97-AF65-F5344CB8AC3E}">
        <p14:creationId xmlns:p14="http://schemas.microsoft.com/office/powerpoint/2010/main" val="4224406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49</a:t>
            </a:fld>
            <a:endParaRPr lang="en-US"/>
          </a:p>
        </p:txBody>
      </p:sp>
    </p:spTree>
    <p:extLst>
      <p:ext uri="{BB962C8B-B14F-4D97-AF65-F5344CB8AC3E}">
        <p14:creationId xmlns:p14="http://schemas.microsoft.com/office/powerpoint/2010/main" val="1165886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There are many counters that can impact a VM/GOS performance. Focus on contention, not utilization. I listed utilization here as data is averaged every 5 minutes. Within that 300 seconds, there can be short burst of contention which is not properly reported. Ideally, what we need in </a:t>
            </a:r>
            <a:r>
              <a:rPr lang="en-SG" dirty="0" err="1"/>
              <a:t>vR</a:t>
            </a:r>
            <a:r>
              <a:rPr lang="en-SG" dirty="0"/>
              <a:t> Ops is both the average and peak (1 second peak). So 1 is the average of 300 data points, while the peak captures the worst.</a:t>
            </a:r>
          </a:p>
          <a:p>
            <a:endParaRPr lang="en-SG" dirty="0"/>
          </a:p>
          <a:p>
            <a:r>
              <a:rPr lang="en-SG" dirty="0"/>
              <a:t>Can you notice what counters are missing? </a:t>
            </a:r>
          </a:p>
          <a:p>
            <a:pPr marL="171450" indent="-171450">
              <a:buFont typeface="Arial" panose="020B0604020202020204" pitchFamily="34" charset="0"/>
              <a:buChar char="•"/>
            </a:pPr>
            <a:r>
              <a:rPr lang="en-SG" dirty="0"/>
              <a:t>VM Memory Balloon. This is an </a:t>
            </a:r>
            <a:r>
              <a:rPr lang="en-SG" dirty="0" err="1"/>
              <a:t>ESXi</a:t>
            </a:r>
            <a:r>
              <a:rPr lang="en-SG" dirty="0"/>
              <a:t> counter for utilization. While it’s charged to the VM, it does not mean the VM has memory performance, nor it is running out of capacity.</a:t>
            </a:r>
          </a:p>
          <a:p>
            <a:pPr marL="171450" indent="-171450">
              <a:buFont typeface="Arial" panose="020B0604020202020204" pitchFamily="34" charset="0"/>
              <a:buChar char="•"/>
            </a:pPr>
            <a:r>
              <a:rPr lang="en-SG" dirty="0"/>
              <a:t>VM CPU Usage and Demand.</a:t>
            </a:r>
          </a:p>
          <a:p>
            <a:endParaRPr lang="en-SG" dirty="0"/>
          </a:p>
          <a:p>
            <a:r>
              <a:rPr lang="en-SG" dirty="0"/>
              <a:t>We will share what can be monitored with </a:t>
            </a:r>
            <a:r>
              <a:rPr lang="en-SG" dirty="0" err="1"/>
              <a:t>vR</a:t>
            </a:r>
            <a:r>
              <a:rPr lang="en-SG" dirty="0"/>
              <a:t> Ops and how you can combine/aggregate these counters into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dirty="0">
                <a:solidFill>
                  <a:schemeClr val="tx2"/>
                </a:solidFill>
              </a:rPr>
              <a:t>For OS Output Queue Length, in Windows it’s under </a:t>
            </a:r>
            <a:r>
              <a:rPr lang="en-SG" sz="1200" dirty="0" err="1">
                <a:solidFill>
                  <a:schemeClr val="tx2"/>
                </a:solidFill>
              </a:rPr>
              <a:t>PerfMon</a:t>
            </a:r>
            <a:r>
              <a:rPr lang="en-SG" sz="1200" dirty="0">
                <a:solidFill>
                  <a:schemeClr val="tx2"/>
                </a:solidFill>
              </a:rPr>
              <a:t>: Network Interface. Thanks Cameron Fore for the answer!</a:t>
            </a:r>
          </a:p>
        </p:txBody>
      </p:sp>
      <p:sp>
        <p:nvSpPr>
          <p:cNvPr id="4" name="Slide Number Placeholder 3"/>
          <p:cNvSpPr>
            <a:spLocks noGrp="1"/>
          </p:cNvSpPr>
          <p:nvPr>
            <p:ph type="sldNum" sz="quarter" idx="5"/>
          </p:nvPr>
        </p:nvSpPr>
        <p:spPr/>
        <p:txBody>
          <a:bodyPr/>
          <a:lstStyle/>
          <a:p>
            <a:fld id="{6F15B8ED-7773-4368-9C40-C8549BB9F8C4}" type="slidenum">
              <a:rPr lang="en-SG" smtClean="0"/>
              <a:t>53</a:t>
            </a:fld>
            <a:endParaRPr lang="en-SG"/>
          </a:p>
        </p:txBody>
      </p:sp>
    </p:spTree>
    <p:extLst>
      <p:ext uri="{BB962C8B-B14F-4D97-AF65-F5344CB8AC3E}">
        <p14:creationId xmlns:p14="http://schemas.microsoft.com/office/powerpoint/2010/main" val="3452610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400"/>
              <a:t>Summary</a:t>
            </a:r>
          </a:p>
          <a:p>
            <a:pPr lvl="1"/>
            <a:r>
              <a:rPr lang="en-US" sz="1200"/>
              <a:t>Bird-eye view</a:t>
            </a:r>
          </a:p>
          <a:p>
            <a:endParaRPr lang="en-SG" sz="1400"/>
          </a:p>
          <a:p>
            <a:r>
              <a:rPr lang="en-SG" sz="1400"/>
              <a:t>Clearly shows where the problem is</a:t>
            </a:r>
          </a:p>
          <a:p>
            <a:pPr lvl="1"/>
            <a:r>
              <a:rPr lang="en-SG" sz="1200"/>
              <a:t>CPU | Memory | Disk | Network</a:t>
            </a:r>
          </a:p>
          <a:p>
            <a:r>
              <a:rPr lang="en-SG" sz="1400"/>
              <a:t>Clearly show what the problem is</a:t>
            </a:r>
          </a:p>
          <a:p>
            <a:pPr lvl="1"/>
            <a:r>
              <a:rPr lang="en-SG" sz="1200"/>
              <a:t>Read or Write?</a:t>
            </a:r>
          </a:p>
          <a:p>
            <a:pPr lvl="1"/>
            <a:r>
              <a:rPr lang="en-SG" sz="1200"/>
              <a:t>Received or Transmit?</a:t>
            </a:r>
          </a:p>
          <a:p>
            <a:pPr lvl="1"/>
            <a:r>
              <a:rPr lang="en-SG" sz="1200"/>
              <a:t>Contention caused by high utilization?</a:t>
            </a:r>
          </a:p>
          <a:p>
            <a:r>
              <a:rPr lang="en-US" sz="1400"/>
              <a:t>Detail</a:t>
            </a:r>
          </a:p>
          <a:p>
            <a:pPr lvl="1"/>
            <a:r>
              <a:rPr lang="en-US" sz="1200"/>
              <a:t>No need to figure out what metrics to choose!</a:t>
            </a:r>
          </a:p>
          <a:p>
            <a:pPr lvl="1"/>
            <a:r>
              <a:rPr lang="en-US" sz="1200"/>
              <a:t>Dashboard Time</a:t>
            </a:r>
          </a:p>
          <a:p>
            <a:pPr lvl="1"/>
            <a:r>
              <a:rPr lang="en-SG" sz="1400"/>
              <a:t>Relevant alerts</a:t>
            </a:r>
          </a:p>
          <a:p>
            <a:pPr lvl="1"/>
            <a:r>
              <a:rPr lang="en-SG" sz="1400"/>
              <a:t>Relevant configuration</a:t>
            </a:r>
          </a:p>
          <a:p>
            <a:endParaRPr lang="en-SG" sz="1400"/>
          </a:p>
          <a:p>
            <a:r>
              <a:rPr lang="en-SG" sz="1400"/>
              <a:t>Is it caused by underlying infra?</a:t>
            </a:r>
          </a:p>
          <a:p>
            <a:pPr lvl="1"/>
            <a:r>
              <a:rPr lang="en-SG" sz="1200"/>
              <a:t>Can drill up to cluster, host, vSAN and datastore</a:t>
            </a:r>
          </a:p>
          <a:p>
            <a:pPr lvl="1"/>
            <a:endParaRPr lang="en-SG" sz="1200"/>
          </a:p>
          <a:p>
            <a:pPr lvl="1"/>
            <a:endParaRPr lang="en-SG" sz="1200"/>
          </a:p>
          <a:p>
            <a:endParaRPr lang="en-SG" sz="1400"/>
          </a:p>
          <a:p>
            <a:endParaRPr lang="en-SG"/>
          </a:p>
        </p:txBody>
      </p:sp>
      <p:sp>
        <p:nvSpPr>
          <p:cNvPr id="4" name="Slide Number Placeholder 3"/>
          <p:cNvSpPr>
            <a:spLocks noGrp="1"/>
          </p:cNvSpPr>
          <p:nvPr>
            <p:ph type="sldNum" sz="quarter" idx="5"/>
          </p:nvPr>
        </p:nvSpPr>
        <p:spPr/>
        <p:txBody>
          <a:bodyPr/>
          <a:lstStyle/>
          <a:p>
            <a:fld id="{BACD5312-251D-41A6-B813-F8876351897D}" type="slidenum">
              <a:rPr lang="en-SG" smtClean="0"/>
              <a:t>54</a:t>
            </a:fld>
            <a:endParaRPr lang="en-SG"/>
          </a:p>
        </p:txBody>
      </p:sp>
    </p:spTree>
    <p:extLst>
      <p:ext uri="{BB962C8B-B14F-4D97-AF65-F5344CB8AC3E}">
        <p14:creationId xmlns:p14="http://schemas.microsoft.com/office/powerpoint/2010/main" val="1767662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800"/>
              <a:t>Point of the slide: 2 sides of the same coin. Related but not the same.</a:t>
            </a:r>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Arial" panose="020B0604020202020204" pitchFamily="34" charset="0"/>
            </a:endParaRPr>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GB" sz="1800">
                <a:effectLst/>
                <a:latin typeface="Calibri" panose="020F0502020204030204" pitchFamily="34" charset="0"/>
                <a:ea typeface="Calibri" panose="020F0502020204030204" pitchFamily="34" charset="0"/>
                <a:cs typeface="Arial" panose="020B0604020202020204" pitchFamily="34" charset="0"/>
              </a:rPr>
              <a:t>Performance vs Capacity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endParaRPr lang="en-SG"/>
          </a:p>
          <a:p>
            <a:endParaRPr lang="en-US"/>
          </a:p>
          <a:p>
            <a:endParaRPr lang="en-US"/>
          </a:p>
          <a:p>
            <a:pPr marL="0" indent="0">
              <a:buFont typeface="Arial" panose="020B0604020202020204" pitchFamily="34" charset="0"/>
              <a:buNone/>
            </a:pPr>
            <a:endParaRPr lang="en-SG"/>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pPr/>
              <a:t>55</a:t>
            </a:fld>
            <a:endParaRPr lang="en-US"/>
          </a:p>
        </p:txBody>
      </p:sp>
    </p:spTree>
    <p:extLst>
      <p:ext uri="{BB962C8B-B14F-4D97-AF65-F5344CB8AC3E}">
        <p14:creationId xmlns:p14="http://schemas.microsoft.com/office/powerpoint/2010/main" val="20839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slides shows the various team relevant for Aria Ops. Within each team, there are different persona as each member may have slightly different roles. </a:t>
            </a:r>
          </a:p>
          <a:p>
            <a:endParaRPr lang="en-US" sz="1600" dirty="0"/>
          </a:p>
          <a:p>
            <a:r>
              <a:rPr lang="en-US" sz="1600" dirty="0"/>
              <a:t>Alert is for L1 Day-to-day Operations Team, not other team. </a:t>
            </a:r>
          </a:p>
          <a:p>
            <a:pPr lvl="1"/>
            <a:r>
              <a:rPr lang="en-US" sz="1400" dirty="0"/>
              <a:t>It’s not for capacity team, troubleshooting team, audit team, management team. All these are not the frontliner, responsible for live, minute by minute operations. They get notified by L1 (the Ops Team), ideally via workflow in </a:t>
            </a:r>
            <a:r>
              <a:rPr lang="en-US" sz="1400" dirty="0" err="1"/>
              <a:t>vRealize</a:t>
            </a:r>
            <a:r>
              <a:rPr lang="en-US" sz="1400" dirty="0"/>
              <a:t> and not email.</a:t>
            </a:r>
          </a:p>
          <a:p>
            <a:pPr lvl="1"/>
            <a:r>
              <a:rPr lang="en-US" sz="1400" dirty="0"/>
              <a:t>Ops Team is bottom-up. They deal case by case, not big picture. </a:t>
            </a:r>
            <a:endParaRPr lang="en-US" sz="1600" dirty="0"/>
          </a:p>
          <a:p>
            <a:pPr lvl="1"/>
            <a:endParaRPr lang="en-US" sz="1600" dirty="0"/>
          </a:p>
        </p:txBody>
      </p:sp>
      <p:sp>
        <p:nvSpPr>
          <p:cNvPr id="4" name="Slide Number Placeholder 3"/>
          <p:cNvSpPr>
            <a:spLocks noGrp="1"/>
          </p:cNvSpPr>
          <p:nvPr>
            <p:ph type="sldNum" sz="quarter" idx="5"/>
          </p:nvPr>
        </p:nvSpPr>
        <p:spPr/>
        <p:txBody>
          <a:bodyPr/>
          <a:lstStyle/>
          <a:p>
            <a:fld id="{DDF88A2B-570E-43BD-BB4B-99410E0B73DB}" type="slidenum">
              <a:rPr lang="en-US" smtClean="0"/>
              <a:t>4</a:t>
            </a:fld>
            <a:endParaRPr lang="en-US"/>
          </a:p>
        </p:txBody>
      </p:sp>
    </p:spTree>
    <p:extLst>
      <p:ext uri="{BB962C8B-B14F-4D97-AF65-F5344CB8AC3E}">
        <p14:creationId xmlns:p14="http://schemas.microsoft.com/office/powerpoint/2010/main" val="3688549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using </a:t>
            </a:r>
            <a:r>
              <a:rPr lang="en-US"/>
              <a:t>2 dimensions make it easier than 1.</a:t>
            </a:r>
          </a:p>
          <a:p>
            <a:endParaRPr lang="en-SG"/>
          </a:p>
          <a:p>
            <a:r>
              <a:rPr lang="en-US" baseline="0"/>
              <a:t>Reference in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Part 1 Chapter 2 Performance: read </a:t>
            </a:r>
            <a:r>
              <a:rPr lang="en-US" b="0" baseline="0"/>
              <a:t>the </a:t>
            </a:r>
            <a:r>
              <a:rPr lang="en-SG" sz="1800">
                <a:effectLst/>
                <a:latin typeface="Calibri" panose="020F0502020204030204" pitchFamily="34" charset="0"/>
                <a:ea typeface="Calibri" panose="020F0502020204030204" pitchFamily="34" charset="0"/>
                <a:cs typeface="Arial" panose="020B0604020202020204" pitchFamily="34" charset="0"/>
              </a:rPr>
              <a:t>“Breadth vs Depth” </a:t>
            </a:r>
            <a:r>
              <a:rPr lang="en-SG" sz="1800" b="0">
                <a:solidFill>
                  <a:srgbClr val="833C0B"/>
                </a:solidFill>
                <a:effectLst/>
                <a:latin typeface="Calibri" panose="020F0502020204030204" pitchFamily="34" charset="0"/>
                <a:ea typeface="Calibri" panose="020F0502020204030204" pitchFamily="34" charset="0"/>
              </a:rPr>
              <a:t>section</a:t>
            </a:r>
            <a:endParaRPr lang="en-US" b="0" baseline="0"/>
          </a:p>
          <a:p>
            <a:pPr marL="0" indent="0">
              <a:buFont typeface="Arial" panose="020B0604020202020204" pitchFamily="34" charset="0"/>
              <a:buNone/>
            </a:pPr>
            <a:endParaRPr lang="en-SG"/>
          </a:p>
        </p:txBody>
      </p:sp>
      <p:sp>
        <p:nvSpPr>
          <p:cNvPr id="4" name="Slide Number Placeholder 3"/>
          <p:cNvSpPr>
            <a:spLocks noGrp="1"/>
          </p:cNvSpPr>
          <p:nvPr>
            <p:ph type="sldNum" sz="quarter" idx="5"/>
          </p:nvPr>
        </p:nvSpPr>
        <p:spPr/>
        <p:txBody>
          <a:bodyPr/>
          <a:lstStyle/>
          <a:p>
            <a:fld id="{9F4FBC3A-A12C-40F9-BB8D-BC30C7901396}" type="slidenum">
              <a:rPr lang="en-US" smtClean="0"/>
              <a:t>56</a:t>
            </a:fld>
            <a:endParaRPr lang="en-US"/>
          </a:p>
        </p:txBody>
      </p:sp>
    </p:spTree>
    <p:extLst>
      <p:ext uri="{BB962C8B-B14F-4D97-AF65-F5344CB8AC3E}">
        <p14:creationId xmlns:p14="http://schemas.microsoft.com/office/powerpoint/2010/main" val="3460650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sz="1200"/>
          </a:p>
          <a:p>
            <a:r>
              <a:rPr lang="en-SG" sz="1200"/>
              <a:t>Clearly show what the problem is</a:t>
            </a:r>
          </a:p>
          <a:p>
            <a:pPr lvl="1"/>
            <a:r>
              <a:rPr lang="en-SG" sz="1100"/>
              <a:t>Read or Write?</a:t>
            </a:r>
          </a:p>
          <a:p>
            <a:pPr lvl="1"/>
            <a:r>
              <a:rPr lang="en-SG" sz="1100"/>
              <a:t>Received or Transmit?</a:t>
            </a:r>
          </a:p>
          <a:p>
            <a:pPr lvl="1"/>
            <a:r>
              <a:rPr lang="en-SG" sz="1100"/>
              <a:t>Contention caused by high utilization?</a:t>
            </a:r>
          </a:p>
          <a:p>
            <a:pPr lvl="1"/>
            <a:r>
              <a:rPr lang="en-SG" sz="1100"/>
              <a:t>Relevant alerts added.</a:t>
            </a:r>
          </a:p>
          <a:p>
            <a:pPr lvl="1"/>
            <a:r>
              <a:rPr lang="en-SG" sz="1100"/>
              <a:t>Relevant configuration added</a:t>
            </a:r>
          </a:p>
          <a:p>
            <a:r>
              <a:rPr lang="en-SG" sz="1200"/>
              <a:t>Drill down</a:t>
            </a:r>
          </a:p>
          <a:p>
            <a:pPr lvl="1"/>
            <a:r>
              <a:rPr lang="en-SG" sz="1100"/>
              <a:t>Resource Pool is now added. It’s missing in 8.2</a:t>
            </a:r>
          </a:p>
          <a:p>
            <a:pPr lvl="1"/>
            <a:r>
              <a:rPr lang="en-SG" sz="1100"/>
              <a:t>In-place drill down to ESXi. No need to context switch into another dashboard. </a:t>
            </a:r>
          </a:p>
          <a:p>
            <a:r>
              <a:rPr lang="en-SG" sz="1200"/>
              <a:t>More with Less</a:t>
            </a:r>
          </a:p>
          <a:p>
            <a:pPr lvl="1"/>
            <a:r>
              <a:rPr lang="en-SG" sz="1100"/>
              <a:t>Less dashboard but more info.</a:t>
            </a:r>
          </a:p>
          <a:p>
            <a:r>
              <a:rPr lang="en-SG" sz="1200"/>
              <a:t>Optimized for larger monitor</a:t>
            </a:r>
          </a:p>
          <a:p>
            <a:pPr lvl="1"/>
            <a:r>
              <a:rPr lang="en-SG" sz="1100"/>
              <a:t>Great excuse to get that 4K monitor. E1 uses 43” and he recommends one. You’re welcome.</a:t>
            </a:r>
          </a:p>
          <a:p>
            <a:endParaRPr lang="en-SG"/>
          </a:p>
        </p:txBody>
      </p:sp>
      <p:sp>
        <p:nvSpPr>
          <p:cNvPr id="4" name="Slide Number Placeholder 3"/>
          <p:cNvSpPr>
            <a:spLocks noGrp="1"/>
          </p:cNvSpPr>
          <p:nvPr>
            <p:ph type="sldNum" sz="quarter" idx="5"/>
          </p:nvPr>
        </p:nvSpPr>
        <p:spPr/>
        <p:txBody>
          <a:bodyPr/>
          <a:lstStyle/>
          <a:p>
            <a:fld id="{BACD5312-251D-41A6-B813-F8876351897D}" type="slidenum">
              <a:rPr lang="en-SG" smtClean="0"/>
              <a:t>57</a:t>
            </a:fld>
            <a:endParaRPr lang="en-SG"/>
          </a:p>
        </p:txBody>
      </p:sp>
    </p:spTree>
    <p:extLst>
      <p:ext uri="{BB962C8B-B14F-4D97-AF65-F5344CB8AC3E}">
        <p14:creationId xmlns:p14="http://schemas.microsoft.com/office/powerpoint/2010/main" val="3861202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1351F-DBB1-4664-ADA9-83BC7CB8848D}" type="slidenum">
              <a:rPr lang="en-US" smtClean="0"/>
              <a:t>58</a:t>
            </a:fld>
            <a:endParaRPr lang="en-US"/>
          </a:p>
        </p:txBody>
      </p:sp>
    </p:spTree>
    <p:extLst>
      <p:ext uri="{BB962C8B-B14F-4D97-AF65-F5344CB8AC3E}">
        <p14:creationId xmlns:p14="http://schemas.microsoft.com/office/powerpoint/2010/main" val="3084319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utilization does not compromise performance, so long there is no Q. </a:t>
            </a:r>
          </a:p>
          <a:p>
            <a:r>
              <a:rPr lang="en-US"/>
              <a:t>If Q = 0, then utilization at 100% is in fact maximum performance. If we can’t measure Q, then put buffer (90% utilization)</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59</a:t>
            </a:fld>
            <a:endParaRPr lang="en-US"/>
          </a:p>
        </p:txBody>
      </p:sp>
    </p:spTree>
    <p:extLst>
      <p:ext uri="{BB962C8B-B14F-4D97-AF65-F5344CB8AC3E}">
        <p14:creationId xmlns:p14="http://schemas.microsoft.com/office/powerpoint/2010/main" val="1934853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596572-5C8B-4893-8B78-93E2C9A3F62C}" type="slidenum">
              <a:rPr lang="en-US" smtClean="0"/>
              <a:t>60</a:t>
            </a:fld>
            <a:endParaRPr lang="en-US"/>
          </a:p>
        </p:txBody>
      </p:sp>
    </p:spTree>
    <p:extLst>
      <p:ext uri="{BB962C8B-B14F-4D97-AF65-F5344CB8AC3E}">
        <p14:creationId xmlns:p14="http://schemas.microsoft.com/office/powerpoint/2010/main" val="297038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Enterprise IT always has class of services. Production and development are typically given different treatment. Within production, not all business applications are of equal importance. Find out all these differences and begin defining the class of services. A single vSphere cluster and a single datastore should only belong to a single class of service. </a:t>
            </a:r>
          </a:p>
          <a:p>
            <a:endParaRPr lang="en-US"/>
          </a:p>
          <a:p>
            <a:r>
              <a:rPr lang="en-US"/>
              <a:t>Relative performance means it’s based on complaint. Many complaints do not have exact measurements at infrastructure, and concrete evidence on the root cause.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Absolute performance is based on actual measurements over a comprehensive set of metrics across all objects. It’s typical to have millions of data points. </a:t>
            </a:r>
            <a:endParaRPr lang="en-SG"/>
          </a:p>
          <a:p>
            <a:pPr marL="0" marR="0" lvl="0" indent="0" algn="l" defTabSz="914400" rtl="0" eaLnBrk="1" fontAlgn="auto" latinLnBrk="0" hangingPunct="1">
              <a:lnSpc>
                <a:spcPct val="100000"/>
              </a:lnSpc>
              <a:spcBef>
                <a:spcPts val="0"/>
              </a:spcBef>
              <a:spcAft>
                <a:spcPts val="0"/>
              </a:spcAft>
              <a:buClrTx/>
              <a:buSzTx/>
              <a:buFontTx/>
              <a:buNone/>
              <a:tabLst/>
              <a:defRPr/>
            </a:pPr>
            <a:r>
              <a:rPr lang="en-SG"/>
              <a:t>1 - 3 months of data needed. 26298 data points per quarter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Review the architecture if it supports the class of service. If not, you need to align them. For example, you may need to redesign cluster, datastore and m</a:t>
            </a:r>
            <a:r>
              <a:rPr lang="en-US" sz="1200">
                <a:solidFill>
                  <a:schemeClr val="bg2">
                    <a:lumMod val="10000"/>
                  </a:schemeClr>
                </a:solidFill>
                <a:latin typeface="Calibri" panose="020F0502020204030204" pitchFamily="34" charset="0"/>
                <a:cs typeface="Calibri" panose="020F0502020204030204" pitchFamily="34" charset="0"/>
              </a:rPr>
              <a:t>ove VMs to the correct resource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If the complaints are not valid, the actual performance is well within expectation and matches industry best practice, and the SDDC architecture suits the IaaS business goals, then you can go ahead and define the KPIs and SLA. This becomes the baseline.</a:t>
            </a:r>
          </a:p>
          <a:p>
            <a:endParaRPr lang="en-US"/>
          </a:p>
          <a:p>
            <a:r>
              <a:rPr lang="en-US"/>
              <a:t>You have 3 inputs to consider to form a realistic KPI</a:t>
            </a:r>
          </a:p>
          <a:p>
            <a:pPr marL="171450" indent="-171450">
              <a:buFont typeface="Arial" panose="020B0604020202020204" pitchFamily="34" charset="0"/>
              <a:buChar char="•"/>
            </a:pPr>
            <a:r>
              <a:rPr lang="en-US"/>
              <a:t>Complaints. Feeling.</a:t>
            </a:r>
          </a:p>
          <a:p>
            <a:pPr marL="171450" indent="-171450">
              <a:buFont typeface="Arial" panose="020B0604020202020204" pitchFamily="34" charset="0"/>
              <a:buChar char="•"/>
            </a:pPr>
            <a:r>
              <a:rPr lang="en-US"/>
              <a:t>Actual Performance. Fact. </a:t>
            </a:r>
          </a:p>
          <a:p>
            <a:pPr marL="171450" indent="-171450">
              <a:buFont typeface="Arial" panose="020B0604020202020204" pitchFamily="34" charset="0"/>
              <a:buChar char="•"/>
            </a:pPr>
            <a:r>
              <a:rPr lang="en-US"/>
              <a:t>Industry Best Practice. Proven guidelines. External view.</a:t>
            </a:r>
          </a:p>
          <a:p>
            <a:pPr marL="0" indent="0">
              <a:buFont typeface="Arial" panose="020B0604020202020204" pitchFamily="34" charset="0"/>
              <a:buNone/>
            </a:pPr>
            <a:endParaRPr lang="en-US"/>
          </a:p>
          <a:p>
            <a:pPr marL="0" indent="0">
              <a:buFont typeface="Arial" panose="020B0604020202020204" pitchFamily="34" charset="0"/>
              <a:buNone/>
            </a:pPr>
            <a:r>
              <a:rPr lang="en-US"/>
              <a:t>Performance optimization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chemeClr val="bg2">
                    <a:lumMod val="10000"/>
                  </a:schemeClr>
                </a:solidFill>
                <a:latin typeface="Calibri" panose="020F0502020204030204" pitchFamily="34" charset="0"/>
                <a:cs typeface="Calibri" panose="020F0502020204030204" pitchFamily="34" charset="0"/>
              </a:rPr>
              <a:t>Use tools such as Skyline, Health Analyzer, Log Insight and Aria Operations.</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b="1"/>
              <a:t>KPI</a:t>
            </a:r>
          </a:p>
          <a:p>
            <a:pPr marL="0" indent="0">
              <a:buFont typeface="Arial" panose="020B0604020202020204" pitchFamily="34" charset="0"/>
              <a:buNone/>
            </a:pPr>
            <a:r>
              <a:rPr lang="en-US"/>
              <a:t>There are 2 parts: VM and IaaS. </a:t>
            </a:r>
          </a:p>
          <a:p>
            <a:pPr algn="l">
              <a:spcAft>
                <a:spcPts val="600"/>
              </a:spcAft>
            </a:pPr>
            <a:r>
              <a:rPr lang="en-US" sz="1200">
                <a:solidFill>
                  <a:schemeClr val="bg2">
                    <a:lumMod val="10000"/>
                  </a:schemeClr>
                </a:solidFill>
                <a:latin typeface="Calibri" panose="020F0502020204030204" pitchFamily="34" charset="0"/>
                <a:cs typeface="Calibri" panose="020F0502020204030204" pitchFamily="34" charset="0"/>
              </a:rPr>
              <a:t>Use the VM KPI (%) metrics. If you do not own OS, then exclude OS level metrics.</a:t>
            </a:r>
          </a:p>
          <a:p>
            <a:pPr algn="l">
              <a:spcAft>
                <a:spcPts val="600"/>
              </a:spcAft>
            </a:pPr>
            <a:r>
              <a:rPr lang="en-US" sz="1200">
                <a:solidFill>
                  <a:schemeClr val="bg2">
                    <a:lumMod val="10000"/>
                  </a:schemeClr>
                </a:solidFill>
                <a:latin typeface="Calibri" panose="020F0502020204030204" pitchFamily="34" charset="0"/>
                <a:cs typeface="Calibri" panose="020F0502020204030204" pitchFamily="34" charset="0"/>
              </a:rPr>
              <a:t>Use 99.9</a:t>
            </a:r>
            <a:r>
              <a:rPr lang="en-US" sz="1200" baseline="30000">
                <a:solidFill>
                  <a:schemeClr val="bg2">
                    <a:lumMod val="10000"/>
                  </a:schemeClr>
                </a:solidFill>
                <a:latin typeface="Calibri" panose="020F0502020204030204" pitchFamily="34" charset="0"/>
                <a:cs typeface="Calibri" panose="020F0502020204030204" pitchFamily="34" charset="0"/>
              </a:rPr>
              <a:t>th</a:t>
            </a:r>
            <a:r>
              <a:rPr lang="en-US" sz="1200">
                <a:solidFill>
                  <a:schemeClr val="bg2">
                    <a:lumMod val="10000"/>
                  </a:schemeClr>
                </a:solidFill>
                <a:latin typeface="Calibri" panose="020F0502020204030204" pitchFamily="34" charset="0"/>
                <a:cs typeface="Calibri" panose="020F0502020204030204" pitchFamily="34" charset="0"/>
              </a:rPr>
              <a:t> percentile as SLA is typically 99.9% or higher.</a:t>
            </a:r>
          </a:p>
          <a:p>
            <a:pPr algn="l">
              <a:spcAft>
                <a:spcPts val="600"/>
              </a:spcAft>
            </a:pPr>
            <a:r>
              <a:rPr lang="en-US" sz="1200">
                <a:solidFill>
                  <a:schemeClr val="bg2">
                    <a:lumMod val="10000"/>
                  </a:schemeClr>
                </a:solidFill>
                <a:latin typeface="Calibri" panose="020F0502020204030204" pitchFamily="34" charset="0"/>
                <a:cs typeface="Calibri" panose="020F0502020204030204" pitchFamily="34" charset="0"/>
              </a:rPr>
              <a:t>Cover last 1 - 3 months.</a:t>
            </a:r>
          </a:p>
          <a:p>
            <a:pPr marL="0" indent="0">
              <a:buFont typeface="Arial" panose="020B0604020202020204" pitchFamily="34" charset="0"/>
              <a:buNone/>
            </a:pPr>
            <a:endParaRPr lang="en-US"/>
          </a:p>
          <a:p>
            <a:pPr algn="l">
              <a:spcAft>
                <a:spcPts val="600"/>
              </a:spcAft>
            </a:pPr>
            <a:r>
              <a:rPr lang="en-US" sz="1200">
                <a:solidFill>
                  <a:schemeClr val="bg2">
                    <a:lumMod val="10000"/>
                  </a:schemeClr>
                </a:solidFill>
                <a:latin typeface="Calibri" panose="020F0502020204030204" pitchFamily="34" charset="0"/>
                <a:cs typeface="Calibri" panose="020F0502020204030204" pitchFamily="34" charset="0"/>
              </a:rPr>
              <a:t>To prove for a specific VM, simply plot the VM KPI (%) over time.</a:t>
            </a:r>
          </a:p>
          <a:p>
            <a:pPr algn="l">
              <a:spcAft>
                <a:spcPts val="600"/>
              </a:spcAft>
            </a:pPr>
            <a:r>
              <a:rPr lang="en-US" sz="1200">
                <a:solidFill>
                  <a:schemeClr val="bg2">
                    <a:lumMod val="10000"/>
                  </a:schemeClr>
                </a:solidFill>
                <a:latin typeface="Calibri" panose="020F0502020204030204" pitchFamily="34" charset="0"/>
                <a:cs typeface="Calibri" panose="020F0502020204030204" pitchFamily="34" charset="0"/>
              </a:rPr>
              <a:t>The KPI is designed for proactive operations, hence it contains utilization metric.</a:t>
            </a:r>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a:t>Change Management is crucial as there are multiple parties. </a:t>
            </a:r>
          </a:p>
          <a:p>
            <a:pPr marL="171450" indent="-171450" algn="l">
              <a:spcAft>
                <a:spcPts val="600"/>
              </a:spcAft>
              <a:buFont typeface="Arial" panose="020B0604020202020204" pitchFamily="34" charset="0"/>
              <a:buChar char="•"/>
            </a:pPr>
            <a:r>
              <a:rPr lang="en-US" sz="1200" b="0">
                <a:solidFill>
                  <a:schemeClr val="bg2">
                    <a:lumMod val="10000"/>
                  </a:schemeClr>
                </a:solidFill>
                <a:latin typeface="Calibri" panose="020F0502020204030204" pitchFamily="34" charset="0"/>
                <a:cs typeface="Calibri" panose="020F0502020204030204" pitchFamily="34" charset="0"/>
              </a:rPr>
              <a:t>Infra Senior Management</a:t>
            </a:r>
          </a:p>
          <a:p>
            <a:pPr marL="171450" indent="-171450" algn="l">
              <a:spcAft>
                <a:spcPts val="600"/>
              </a:spcAft>
              <a:buFont typeface="Arial" panose="020B0604020202020204" pitchFamily="34" charset="0"/>
              <a:buChar char="•"/>
            </a:pPr>
            <a:r>
              <a:rPr lang="en-US" sz="1200" b="0">
                <a:solidFill>
                  <a:schemeClr val="bg2">
                    <a:lumMod val="10000"/>
                  </a:schemeClr>
                </a:solidFill>
                <a:latin typeface="Calibri" panose="020F0502020204030204" pitchFamily="34" charset="0"/>
                <a:cs typeface="Calibri" panose="020F0502020204030204" pitchFamily="34" charset="0"/>
              </a:rPr>
              <a:t>Application Teams</a:t>
            </a:r>
          </a:p>
          <a:p>
            <a:pPr marL="0" marR="0" lvl="0" indent="0" algn="l" defTabSz="914400" rtl="0" eaLnBrk="1" fontAlgn="auto" latinLnBrk="0" hangingPunct="1">
              <a:lnSpc>
                <a:spcPct val="100000"/>
              </a:lnSpc>
              <a:spcBef>
                <a:spcPts val="0"/>
              </a:spcBef>
              <a:spcAft>
                <a:spcPts val="600"/>
              </a:spcAft>
              <a:buClrTx/>
              <a:buSzTx/>
              <a:buFontTx/>
              <a:buNone/>
              <a:tabLst/>
              <a:defRPr/>
            </a:pPr>
            <a:r>
              <a:rPr lang="en-SG"/>
              <a:t>Slide to explain to senior IT Management on why you’re doing the exercise.</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a:solidFill>
                <a:schemeClr val="bg2">
                  <a:lumMod val="10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This is a long process..., as you’re actually dealing with VMs, not just infrastructure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Compare with original condition so you can demonstrate improvement</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a:solidFill>
                <a:schemeClr val="bg2">
                  <a:lumMod val="10000"/>
                </a:schemeClr>
              </a:solidFill>
              <a:latin typeface="Calibri" panose="020F0502020204030204" pitchFamily="34" charset="0"/>
              <a:cs typeface="Calibri" panose="020F0502020204030204" pitchFamily="34" charset="0"/>
            </a:endParaRPr>
          </a:p>
          <a:p>
            <a:pPr algn="l">
              <a:spcAft>
                <a:spcPts val="600"/>
              </a:spcAft>
            </a:pPr>
            <a:endParaRPr lang="en-US" sz="1200" b="1">
              <a:solidFill>
                <a:schemeClr val="bg2">
                  <a:lumMod val="10000"/>
                </a:schemeClr>
              </a:solidFill>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6D98A6A-8080-46A3-9497-A76E6762F9D1}" type="slidenum">
              <a:rPr lang="en-US" smtClean="0"/>
              <a:t>61</a:t>
            </a:fld>
            <a:endParaRPr lang="en-US"/>
          </a:p>
        </p:txBody>
      </p:sp>
    </p:spTree>
    <p:extLst>
      <p:ext uri="{BB962C8B-B14F-4D97-AF65-F5344CB8AC3E}">
        <p14:creationId xmlns:p14="http://schemas.microsoft.com/office/powerpoint/2010/main" val="14584388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Performance = better than industry best practice. </a:t>
            </a:r>
          </a:p>
        </p:txBody>
      </p:sp>
      <p:sp>
        <p:nvSpPr>
          <p:cNvPr id="4" name="Slide Number Placeholder 3"/>
          <p:cNvSpPr>
            <a:spLocks noGrp="1"/>
          </p:cNvSpPr>
          <p:nvPr>
            <p:ph type="sldNum" sz="quarter" idx="5"/>
          </p:nvPr>
        </p:nvSpPr>
        <p:spPr/>
        <p:txBody>
          <a:bodyPr/>
          <a:lstStyle/>
          <a:p>
            <a:fld id="{26D98A6A-8080-46A3-9497-A76E6762F9D1}" type="slidenum">
              <a:rPr lang="en-US" smtClean="0"/>
              <a:t>62</a:t>
            </a:fld>
            <a:endParaRPr lang="en-US"/>
          </a:p>
        </p:txBody>
      </p:sp>
    </p:spTree>
    <p:extLst>
      <p:ext uri="{BB962C8B-B14F-4D97-AF65-F5344CB8AC3E}">
        <p14:creationId xmlns:p14="http://schemas.microsoft.com/office/powerpoint/2010/main" val="540610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r>
              <a:rPr lang="en-US"/>
              <a:t>If the average of the worst is higher then the worst of the 99</a:t>
            </a:r>
            <a:r>
              <a:rPr lang="en-US" baseline="30000"/>
              <a:t>th</a:t>
            </a:r>
            <a:r>
              <a:rPr lang="en-US"/>
              <a:t> percentiles, that means you have a lot of one-time, 5 minute spike impacting many VM. </a:t>
            </a:r>
          </a:p>
          <a:p>
            <a:r>
              <a:rPr lang="en-US"/>
              <a:t>If </a:t>
            </a:r>
          </a:p>
        </p:txBody>
      </p:sp>
      <p:sp>
        <p:nvSpPr>
          <p:cNvPr id="4" name="Slide Number Placeholder 3"/>
          <p:cNvSpPr>
            <a:spLocks noGrp="1"/>
          </p:cNvSpPr>
          <p:nvPr>
            <p:ph type="sldNum" sz="quarter" idx="5"/>
          </p:nvPr>
        </p:nvSpPr>
        <p:spPr/>
        <p:txBody>
          <a:bodyPr/>
          <a:lstStyle/>
          <a:p>
            <a:fld id="{26D98A6A-8080-46A3-9497-A76E6762F9D1}" type="slidenum">
              <a:rPr lang="en-US" smtClean="0"/>
              <a:t>63</a:t>
            </a:fld>
            <a:endParaRPr lang="en-US"/>
          </a:p>
        </p:txBody>
      </p:sp>
    </p:spTree>
    <p:extLst>
      <p:ext uri="{BB962C8B-B14F-4D97-AF65-F5344CB8AC3E}">
        <p14:creationId xmlns:p14="http://schemas.microsoft.com/office/powerpoint/2010/main" val="2448936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Performance Dashboard chapter.</a:t>
            </a:r>
          </a:p>
        </p:txBody>
      </p:sp>
      <p:sp>
        <p:nvSpPr>
          <p:cNvPr id="4" name="Slide Number Placeholder 3"/>
          <p:cNvSpPr>
            <a:spLocks noGrp="1"/>
          </p:cNvSpPr>
          <p:nvPr>
            <p:ph type="sldNum" sz="quarter" idx="5"/>
          </p:nvPr>
        </p:nvSpPr>
        <p:spPr/>
        <p:txBody>
          <a:bodyPr/>
          <a:lstStyle/>
          <a:p>
            <a:fld id="{DDF88A2B-570E-43BD-BB4B-99410E0B73DB}" type="slidenum">
              <a:rPr lang="en-US" smtClean="0"/>
              <a:t>64</a:t>
            </a:fld>
            <a:endParaRPr lang="en-US"/>
          </a:p>
        </p:txBody>
      </p:sp>
    </p:spTree>
    <p:extLst>
      <p:ext uri="{BB962C8B-B14F-4D97-AF65-F5344CB8AC3E}">
        <p14:creationId xmlns:p14="http://schemas.microsoft.com/office/powerpoint/2010/main" val="1754196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More on Performance Dashboard chapter.</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65</a:t>
            </a:fld>
            <a:endParaRPr lang="en-US"/>
          </a:p>
        </p:txBody>
      </p:sp>
    </p:spTree>
    <p:extLst>
      <p:ext uri="{BB962C8B-B14F-4D97-AF65-F5344CB8AC3E}">
        <p14:creationId xmlns:p14="http://schemas.microsoft.com/office/powerpoint/2010/main" val="225452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600"/>
              </a:spcBef>
              <a:spcAft>
                <a:spcPts val="0"/>
              </a:spcAft>
            </a:pPr>
            <a:r>
              <a:rPr lang="en-SG" sz="1800" dirty="0">
                <a:effectLst/>
                <a:latin typeface="Calibri" panose="020F0502020204030204" pitchFamily="34" charset="0"/>
                <a:ea typeface="Calibri" panose="020F0502020204030204" pitchFamily="34" charset="0"/>
                <a:cs typeface="Arial" panose="020B0604020202020204" pitchFamily="34" charset="0"/>
              </a:rPr>
              <a:t>There are many personas required to keep operations running well. Some are directly involved in the day-to-day operations, while others focus on the big picture, hence requiring a longer time frame. </a:t>
            </a:r>
          </a:p>
          <a:p>
            <a:pPr marL="0" marR="0">
              <a:lnSpc>
                <a:spcPct val="107000"/>
              </a:lnSpc>
              <a:spcBef>
                <a:spcPts val="600"/>
              </a:spcBef>
              <a:spcAft>
                <a:spcPts val="0"/>
              </a:spcAft>
            </a:pPr>
            <a:r>
              <a:rPr lang="en-SG" sz="1800" dirty="0">
                <a:effectLst/>
                <a:latin typeface="Calibri" panose="020F0502020204030204" pitchFamily="34" charset="0"/>
                <a:ea typeface="Calibri" panose="020F0502020204030204" pitchFamily="34" charset="0"/>
                <a:cs typeface="Arial" panose="020B0604020202020204" pitchFamily="34" charset="0"/>
              </a:rPr>
              <a:t>Document all the roles and responsibilities. Now you know why I make this document editable.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600"/>
              </a:spcBef>
              <a:spcAft>
                <a:spcPts val="0"/>
              </a:spcAft>
            </a:pPr>
            <a:endParaRPr lang="en-SG"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600"/>
              </a:spcBef>
              <a:spcAft>
                <a:spcPts val="0"/>
              </a:spcAft>
            </a:pPr>
            <a:r>
              <a:rPr lang="en-SG" sz="1800" dirty="0">
                <a:effectLst/>
                <a:latin typeface="Calibri" panose="020F0502020204030204" pitchFamily="34" charset="0"/>
                <a:ea typeface="Calibri" panose="020F0502020204030204" pitchFamily="34" charset="0"/>
                <a:cs typeface="Arial" panose="020B0604020202020204" pitchFamily="34" charset="0"/>
              </a:rPr>
              <a:t>There is a many-to-many relationship between “</a:t>
            </a:r>
            <a:r>
              <a:rPr lang="en-SG" sz="1800" dirty="0">
                <a:solidFill>
                  <a:srgbClr val="00B0F0"/>
                </a:solidFill>
                <a:effectLst/>
                <a:latin typeface="Calibri" panose="020F0502020204030204" pitchFamily="34" charset="0"/>
                <a:ea typeface="Calibri" panose="020F0502020204030204" pitchFamily="34" charset="0"/>
                <a:cs typeface="Arial" panose="020B0604020202020204" pitchFamily="34" charset="0"/>
              </a:rPr>
              <a:t>jobs to be done</a:t>
            </a:r>
            <a:r>
              <a:rPr lang="en-SG" sz="1800" dirty="0">
                <a:effectLst/>
                <a:latin typeface="Calibri" panose="020F0502020204030204" pitchFamily="34" charset="0"/>
                <a:ea typeface="Calibri" panose="020F0502020204030204" pitchFamily="34" charset="0"/>
                <a:cs typeface="Arial" panose="020B0604020202020204" pitchFamily="34" charset="0"/>
              </a:rPr>
              <a:t>” and persona. It reflects the dynamic nature of live operations. You have team members taking leave or away, hence you need someone else to step in on an ad-hoc basis.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This is a critical step. Broadcom account team needs to know who exactly. </a:t>
            </a:r>
          </a:p>
          <a:p>
            <a:endParaRPr lang="en-US" dirty="0"/>
          </a:p>
          <a:p>
            <a:r>
              <a:rPr lang="en-US" dirty="0"/>
              <a:t>To make VCF Ops used, find the actual users. The employees or contractors belong to a department, so find the department head first. </a:t>
            </a:r>
          </a:p>
        </p:txBody>
      </p:sp>
      <p:sp>
        <p:nvSpPr>
          <p:cNvPr id="4" name="Slide Number Placeholder 3"/>
          <p:cNvSpPr>
            <a:spLocks noGrp="1"/>
          </p:cNvSpPr>
          <p:nvPr>
            <p:ph type="sldNum" sz="quarter" idx="5"/>
          </p:nvPr>
        </p:nvSpPr>
        <p:spPr/>
        <p:txBody>
          <a:bodyPr/>
          <a:lstStyle/>
          <a:p>
            <a:fld id="{26D98A6A-8080-46A3-9497-A76E6762F9D1}" type="slidenum">
              <a:rPr lang="en-US" smtClean="0"/>
              <a:t>5</a:t>
            </a:fld>
            <a:endParaRPr lang="en-US"/>
          </a:p>
        </p:txBody>
      </p:sp>
    </p:spTree>
    <p:extLst>
      <p:ext uri="{BB962C8B-B14F-4D97-AF65-F5344CB8AC3E}">
        <p14:creationId xmlns:p14="http://schemas.microsoft.com/office/powerpoint/2010/main" val="26623317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t>Point of the slide: many areas of opportunities. So start with the easiest</a:t>
            </a:r>
            <a:endParaRPr lang="en-US"/>
          </a:p>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66</a:t>
            </a:fld>
            <a:endParaRPr lang="en-US"/>
          </a:p>
        </p:txBody>
      </p:sp>
    </p:spTree>
    <p:extLst>
      <p:ext uri="{BB962C8B-B14F-4D97-AF65-F5344CB8AC3E}">
        <p14:creationId xmlns:p14="http://schemas.microsoft.com/office/powerpoint/2010/main" val="7158827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Leading the Industry, not just playing catch up</a:t>
            </a:r>
          </a:p>
          <a:p>
            <a:endParaRPr lang="en-US"/>
          </a:p>
        </p:txBody>
      </p:sp>
      <p:sp>
        <p:nvSpPr>
          <p:cNvPr id="4" name="Slide Number Placeholder 3"/>
          <p:cNvSpPr>
            <a:spLocks noGrp="1"/>
          </p:cNvSpPr>
          <p:nvPr>
            <p:ph type="sldNum" sz="quarter" idx="5"/>
          </p:nvPr>
        </p:nvSpPr>
        <p:spPr/>
        <p:txBody>
          <a:bodyPr/>
          <a:lstStyle/>
          <a:p>
            <a:fld id="{DDF88A2B-570E-43BD-BB4B-99410E0B73DB}" type="slidenum">
              <a:rPr lang="en-US" smtClean="0"/>
              <a:t>68</a:t>
            </a:fld>
            <a:endParaRPr lang="en-US"/>
          </a:p>
        </p:txBody>
      </p:sp>
    </p:spTree>
    <p:extLst>
      <p:ext uri="{BB962C8B-B14F-4D97-AF65-F5344CB8AC3E}">
        <p14:creationId xmlns:p14="http://schemas.microsoft.com/office/powerpoint/2010/main" val="2332567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change with VCF Ops 8.18. It no longer relies on alerts as the main driver of operations </a:t>
            </a:r>
          </a:p>
          <a:p>
            <a:endParaRPr lang="en-US" dirty="0"/>
          </a:p>
        </p:txBody>
      </p:sp>
      <p:sp>
        <p:nvSpPr>
          <p:cNvPr id="4" name="Slide Number Placeholder 3"/>
          <p:cNvSpPr>
            <a:spLocks noGrp="1"/>
          </p:cNvSpPr>
          <p:nvPr>
            <p:ph type="sldNum" sz="quarter" idx="5"/>
          </p:nvPr>
        </p:nvSpPr>
        <p:spPr/>
        <p:txBody>
          <a:bodyPr/>
          <a:lstStyle/>
          <a:p>
            <a:fld id="{26D98A6A-8080-46A3-9497-A76E6762F9D1}" type="slidenum">
              <a:rPr lang="en-US" smtClean="0"/>
              <a:t>6</a:t>
            </a:fld>
            <a:endParaRPr lang="en-US"/>
          </a:p>
        </p:txBody>
      </p:sp>
    </p:spTree>
    <p:extLst>
      <p:ext uri="{BB962C8B-B14F-4D97-AF65-F5344CB8AC3E}">
        <p14:creationId xmlns:p14="http://schemas.microsoft.com/office/powerpoint/2010/main" val="132174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The above shows L1 and L2. In large </a:t>
            </a:r>
            <a:r>
              <a:rPr lang="en-US" sz="1200" dirty="0" err="1">
                <a:solidFill>
                  <a:schemeClr val="tx2"/>
                </a:solidFill>
                <a:latin typeface="Calibri" panose="020F0502020204030204" pitchFamily="34" charset="0"/>
                <a:ea typeface="Calibri" panose="020F0502020204030204" pitchFamily="34" charset="0"/>
                <a:cs typeface="Calibri" panose="020F0502020204030204" pitchFamily="34" charset="0"/>
              </a:rPr>
              <a:t>organisations</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 they are split further into 3.</a:t>
            </a:r>
          </a:p>
          <a:p>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rPr>
              <a:t>Dashboard name:</a:t>
            </a:r>
          </a:p>
          <a:p>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lvl="1"/>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Daily Check</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vSphere Daily Check</a:t>
            </a:r>
          </a:p>
          <a:p>
            <a:pPr marL="628650" lvl="1" indent="-171450">
              <a:buFont typeface="Arial" panose="020B0604020202020204" pitchFamily="34" charset="0"/>
              <a:buChar char="•"/>
            </a:pP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lvl="1"/>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NOC Screens:</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Live! vSphere Cluster Performance</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Live! vSphere Cluster Utilization</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Live! vSphere Heavy Hitters VM</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Live! vSphere VM Changes</a:t>
            </a:r>
          </a:p>
          <a:p>
            <a:pPr marL="628650" lvl="1" indent="-171450">
              <a:buFont typeface="Arial" panose="020B0604020202020204" pitchFamily="34" charset="0"/>
              <a:buChar char="•"/>
            </a:pP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457200" lvl="1" indent="0">
              <a:buFont typeface="Arial" panose="020B0604020202020204" pitchFamily="34" charset="0"/>
              <a:buNone/>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Performance Profiling</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Guest OS Performance Profiling</a:t>
            </a:r>
          </a:p>
          <a:p>
            <a:pPr marL="628650" lvl="1"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vSphere Performance Profiling</a:t>
            </a:r>
          </a:p>
          <a:p>
            <a:pPr lvl="1"/>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The p</a:t>
            </a:r>
            <a:r>
              <a:rPr lang="en-US" sz="1200" dirty="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erformance profiling exercise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looks at CPU, memory, network and disk holistically, to baseline the actual performance of all VMs.</a:t>
            </a:r>
          </a:p>
          <a:p>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Before vs After. 8.17 vs 8.18:</a:t>
            </a:r>
          </a:p>
          <a:p>
            <a:pPr marL="171450"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Ops Overview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Daily Proactive</a:t>
            </a:r>
          </a:p>
          <a:p>
            <a:pPr marL="171450"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5 minute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20 second + 5 minute</a:t>
            </a:r>
          </a:p>
          <a:p>
            <a:pPr marL="171450"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NOC is stronger + new one</a:t>
            </a:r>
          </a:p>
          <a:p>
            <a:pPr marL="171450" indent="-171450">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Alerts overhaul. Deleted, new</a:t>
            </a: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DF88A2B-570E-43BD-BB4B-99410E0B73DB}" type="slidenum">
              <a:rPr lang="en-US" smtClean="0"/>
              <a:t>7</a:t>
            </a:fld>
            <a:endParaRPr lang="en-US"/>
          </a:p>
        </p:txBody>
      </p:sp>
    </p:spTree>
    <p:extLst>
      <p:ext uri="{BB962C8B-B14F-4D97-AF65-F5344CB8AC3E}">
        <p14:creationId xmlns:p14="http://schemas.microsoft.com/office/powerpoint/2010/main" val="17705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may vary from customers. So discuss with the actual team, and adjust. </a:t>
            </a:r>
          </a:p>
        </p:txBody>
      </p:sp>
      <p:sp>
        <p:nvSpPr>
          <p:cNvPr id="4" name="Slide Number Placeholder 3"/>
          <p:cNvSpPr>
            <a:spLocks noGrp="1"/>
          </p:cNvSpPr>
          <p:nvPr>
            <p:ph type="sldNum" sz="quarter" idx="5"/>
          </p:nvPr>
        </p:nvSpPr>
        <p:spPr/>
        <p:txBody>
          <a:bodyPr/>
          <a:lstStyle/>
          <a:p>
            <a:fld id="{DDF88A2B-570E-43BD-BB4B-99410E0B73DB}" type="slidenum">
              <a:rPr lang="en-US" smtClean="0"/>
              <a:t>8</a:t>
            </a:fld>
            <a:endParaRPr lang="en-US"/>
          </a:p>
        </p:txBody>
      </p:sp>
    </p:spTree>
    <p:extLst>
      <p:ext uri="{BB962C8B-B14F-4D97-AF65-F5344CB8AC3E}">
        <p14:creationId xmlns:p14="http://schemas.microsoft.com/office/powerpoint/2010/main" val="416125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accent1"/>
                </a:solidFill>
                <a:latin typeface="Calibri" panose="020F0502020204030204" pitchFamily="34" charset="0"/>
                <a:cs typeface="Calibri" panose="020F0502020204030204" pitchFamily="34" charset="0"/>
              </a:rPr>
              <a:t>Alert is only for issue that is </a:t>
            </a:r>
            <a:r>
              <a:rPr lang="en-US" sz="1200" b="1">
                <a:solidFill>
                  <a:srgbClr val="FF0000"/>
                </a:solidFill>
                <a:latin typeface="Calibri" panose="020F0502020204030204" pitchFamily="34" charset="0"/>
                <a:cs typeface="Calibri" panose="020F0502020204030204" pitchFamily="34" charset="0"/>
              </a:rPr>
              <a:t>urgent</a:t>
            </a:r>
            <a:r>
              <a:rPr lang="en-US" sz="1200" b="1">
                <a:solidFill>
                  <a:schemeClr val="accent1"/>
                </a:solidFill>
                <a:latin typeface="Calibri" panose="020F0502020204030204" pitchFamily="34" charset="0"/>
                <a:cs typeface="Calibri" panose="020F0502020204030204" pitchFamily="34" charset="0"/>
              </a:rPr>
              <a:t>. Important but not urgent should be dealt via purpose-built SOP Dashboard page, else they clutter the alert page</a:t>
            </a:r>
          </a:p>
          <a:p>
            <a:pPr algn="l">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Urgent alerts are sent automatically via email or messages (SMS, WhatsApp).</a:t>
            </a:r>
          </a:p>
          <a:p>
            <a:pPr algn="l">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Non urgent alerts (which could be important) require users to login to vRealize Operations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Urgent is critical. Important is crucial.</a:t>
            </a:r>
            <a:endParaRPr lang="en-US"/>
          </a:p>
          <a:p>
            <a:r>
              <a:rPr lang="en-US"/>
              <a:t>Critical: Needing immediate attention. Time critical means it’s urgent</a:t>
            </a:r>
          </a:p>
          <a:p>
            <a:r>
              <a:rPr lang="en-US"/>
              <a:t>Crucial: Of the greatest possible importance.</a:t>
            </a:r>
          </a:p>
          <a:p>
            <a:endParaRPr lang="en-US"/>
          </a:p>
        </p:txBody>
      </p:sp>
      <p:sp>
        <p:nvSpPr>
          <p:cNvPr id="4" name="Slide Number Placeholder 3"/>
          <p:cNvSpPr>
            <a:spLocks noGrp="1"/>
          </p:cNvSpPr>
          <p:nvPr>
            <p:ph type="sldNum" sz="quarter" idx="5"/>
          </p:nvPr>
        </p:nvSpPr>
        <p:spPr/>
        <p:txBody>
          <a:bodyPr/>
          <a:lstStyle/>
          <a:p>
            <a:fld id="{C1BD413E-8283-4A88-B1A3-56AA701D97DC}" type="slidenum">
              <a:rPr lang="en-US" smtClean="0"/>
              <a:t>9</a:t>
            </a:fld>
            <a:endParaRPr lang="en-US"/>
          </a:p>
        </p:txBody>
      </p:sp>
    </p:spTree>
    <p:extLst>
      <p:ext uri="{BB962C8B-B14F-4D97-AF65-F5344CB8AC3E}">
        <p14:creationId xmlns:p14="http://schemas.microsoft.com/office/powerpoint/2010/main" val="2384651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ea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3566C-1D56-8289-7F75-41D4029A8414}"/>
              </a:ext>
            </a:extLst>
          </p:cNvPr>
          <p:cNvSpPr/>
          <p:nvPr userDrawn="1"/>
        </p:nvSpPr>
        <p:spPr>
          <a:xfrm>
            <a:off x="1" y="1"/>
            <a:ext cx="12192000" cy="5275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pic>
        <p:nvPicPr>
          <p:cNvPr id="8" name="Graphic 7">
            <a:extLst>
              <a:ext uri="{FF2B5EF4-FFF2-40B4-BE49-F238E27FC236}">
                <a16:creationId xmlns:a16="http://schemas.microsoft.com/office/drawing/2014/main" id="{29B0E6FF-3F6A-94D2-D9F9-BBD4E35C0DCE}"/>
              </a:ext>
            </a:extLst>
          </p:cNvPr>
          <p:cNvPicPr>
            <a:picLocks noChangeAspect="1"/>
          </p:cNvPicPr>
          <p:nvPr userDrawn="1"/>
        </p:nvPicPr>
        <p:blipFill>
          <a:blip r:embed="rId2"/>
          <a:srcRect t="14" b="14"/>
          <a:stretch/>
        </p:blipFill>
        <p:spPr>
          <a:xfrm>
            <a:off x="0" y="0"/>
            <a:ext cx="12190520" cy="6856212"/>
          </a:xfrm>
          <a:prstGeom prst="rect">
            <a:avLst/>
          </a:prstGeom>
          <a:noFill/>
        </p:spPr>
      </p:pic>
      <p:sp>
        <p:nvSpPr>
          <p:cNvPr id="2" name="Title click to edit"/>
          <p:cNvSpPr>
            <a:spLocks noGrp="1"/>
          </p:cNvSpPr>
          <p:nvPr>
            <p:ph type="title" hasCustomPrompt="1"/>
          </p:nvPr>
        </p:nvSpPr>
        <p:spPr>
          <a:xfrm>
            <a:off x="6594666" y="1701846"/>
            <a:ext cx="5104195" cy="1234440"/>
          </a:xfrm>
        </p:spPr>
        <p:txBody>
          <a:bodyPr wrap="square" anchor="b"/>
          <a:lstStyle>
            <a:lvl1pPr algn="l">
              <a:defRPr sz="4000" b="0" cap="none" baseline="0">
                <a:solidFill>
                  <a:schemeClr val="accent1"/>
                </a:solidFill>
              </a:defRPr>
            </a:lvl1pPr>
          </a:lstStyle>
          <a:p>
            <a:r>
              <a:rPr lang="en-US" dirty="0"/>
              <a:t>Title Slide – Green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986548"/>
            <a:ext cx="5117785" cy="416403"/>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6"/>
            <a:ext cx="5403609"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solidFill>
                  <a:schemeClr val="bg2">
                    <a:lumMod val="25000"/>
                  </a:schemeClr>
                </a:solidFill>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dirty="0"/>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17481"/>
            <a:ext cx="5403609" cy="355601"/>
          </a:xfrm>
        </p:spPr>
        <p:txBody>
          <a:bodyPr/>
          <a:lstStyle>
            <a:lvl1pPr algn="l">
              <a:buNone/>
              <a:defRPr sz="1600">
                <a:solidFill>
                  <a:schemeClr val="bg2">
                    <a:lumMod val="25000"/>
                  </a:schemeClr>
                </a:solidFill>
              </a:defRPr>
            </a:lvl1pPr>
          </a:lstStyle>
          <a:p>
            <a:pPr lvl="0"/>
            <a:r>
              <a:rPr lang="en-US" dirty="0"/>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4665" y="5485987"/>
            <a:ext cx="5403609" cy="355601"/>
          </a:xfrm>
        </p:spPr>
        <p:txBody>
          <a:bodyPr/>
          <a:lstStyle>
            <a:lvl1pPr algn="l">
              <a:buNone/>
              <a:defRPr sz="1400">
                <a:solidFill>
                  <a:schemeClr val="bg2">
                    <a:lumMod val="25000"/>
                  </a:schemeClr>
                </a:solidFill>
              </a:defRPr>
            </a:lvl1pPr>
          </a:lstStyle>
          <a:p>
            <a:pPr lvl="0"/>
            <a:r>
              <a:rPr lang="en-US" dirty="0"/>
              <a:t>Date</a:t>
            </a:r>
          </a:p>
        </p:txBody>
      </p:sp>
      <p:sp>
        <p:nvSpPr>
          <p:cNvPr id="53" name="TextBox 52">
            <a:extLst>
              <a:ext uri="{FF2B5EF4-FFF2-40B4-BE49-F238E27FC236}">
                <a16:creationId xmlns:a16="http://schemas.microsoft.com/office/drawing/2014/main" id="{E7C16DC6-55CF-F240-9C11-02E1D9563D27}"/>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54" name="TextBox 53">
            <a:extLst>
              <a:ext uri="{FF2B5EF4-FFF2-40B4-BE49-F238E27FC236}">
                <a16:creationId xmlns:a16="http://schemas.microsoft.com/office/drawing/2014/main" id="{D9A55828-AA74-CBA4-45C7-70A0A1FC747D}"/>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55" name="Graphic 8">
            <a:extLst>
              <a:ext uri="{FF2B5EF4-FFF2-40B4-BE49-F238E27FC236}">
                <a16:creationId xmlns:a16="http://schemas.microsoft.com/office/drawing/2014/main" id="{BAF838CA-49F3-885B-C026-D4C6B5E51AA9}"/>
              </a:ext>
            </a:extLst>
          </p:cNvPr>
          <p:cNvGrpSpPr/>
          <p:nvPr userDrawn="1"/>
        </p:nvGrpSpPr>
        <p:grpSpPr>
          <a:xfrm>
            <a:off x="265695" y="6323271"/>
            <a:ext cx="1249548" cy="369648"/>
            <a:chOff x="265625" y="6323271"/>
            <a:chExt cx="1249223" cy="369648"/>
          </a:xfrm>
          <a:solidFill>
            <a:srgbClr val="000000"/>
          </a:solidFill>
        </p:grpSpPr>
        <p:grpSp>
          <p:nvGrpSpPr>
            <p:cNvPr id="56" name="Graphic 8">
              <a:extLst>
                <a:ext uri="{FF2B5EF4-FFF2-40B4-BE49-F238E27FC236}">
                  <a16:creationId xmlns:a16="http://schemas.microsoft.com/office/drawing/2014/main" id="{91AFFF59-3E20-ED5A-C64D-6AD2EC10FA71}"/>
                </a:ext>
              </a:extLst>
            </p:cNvPr>
            <p:cNvGrpSpPr/>
            <p:nvPr/>
          </p:nvGrpSpPr>
          <p:grpSpPr>
            <a:xfrm>
              <a:off x="745455" y="6594444"/>
              <a:ext cx="722662" cy="98475"/>
              <a:chOff x="745455" y="6594444"/>
              <a:chExt cx="722662" cy="98475"/>
            </a:xfrm>
            <a:solidFill>
              <a:srgbClr val="000000"/>
            </a:solidFill>
          </p:grpSpPr>
          <p:sp>
            <p:nvSpPr>
              <p:cNvPr id="131" name="Freeform 130">
                <a:extLst>
                  <a:ext uri="{FF2B5EF4-FFF2-40B4-BE49-F238E27FC236}">
                    <a16:creationId xmlns:a16="http://schemas.microsoft.com/office/drawing/2014/main" id="{26A3A367-AF7A-3CE1-7219-BF42CFB83015}"/>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132" name="Freeform 131">
                <a:extLst>
                  <a:ext uri="{FF2B5EF4-FFF2-40B4-BE49-F238E27FC236}">
                    <a16:creationId xmlns:a16="http://schemas.microsoft.com/office/drawing/2014/main" id="{87557BA2-6363-9310-7758-7E46B2725CB3}"/>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133" name="Freeform 132">
                <a:extLst>
                  <a:ext uri="{FF2B5EF4-FFF2-40B4-BE49-F238E27FC236}">
                    <a16:creationId xmlns:a16="http://schemas.microsoft.com/office/drawing/2014/main" id="{98E3995A-00E8-9970-E347-1DB033726417}"/>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134" name="Freeform 133">
                <a:extLst>
                  <a:ext uri="{FF2B5EF4-FFF2-40B4-BE49-F238E27FC236}">
                    <a16:creationId xmlns:a16="http://schemas.microsoft.com/office/drawing/2014/main" id="{E557F3F2-0097-5608-0D6B-ADBD20A05750}"/>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135" name="Freeform 134">
                <a:extLst>
                  <a:ext uri="{FF2B5EF4-FFF2-40B4-BE49-F238E27FC236}">
                    <a16:creationId xmlns:a16="http://schemas.microsoft.com/office/drawing/2014/main" id="{A1EE9404-4BD9-8680-1C8A-3B583B492853}"/>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136" name="Freeform 135">
                <a:extLst>
                  <a:ext uri="{FF2B5EF4-FFF2-40B4-BE49-F238E27FC236}">
                    <a16:creationId xmlns:a16="http://schemas.microsoft.com/office/drawing/2014/main" id="{FC84855E-D060-5D16-8F8D-2BD34D9B94F5}"/>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137" name="Freeform 136">
                <a:extLst>
                  <a:ext uri="{FF2B5EF4-FFF2-40B4-BE49-F238E27FC236}">
                    <a16:creationId xmlns:a16="http://schemas.microsoft.com/office/drawing/2014/main" id="{031F79CD-4C5E-D24F-635E-7A7B48781101}"/>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138" name="Freeform 137">
                <a:extLst>
                  <a:ext uri="{FF2B5EF4-FFF2-40B4-BE49-F238E27FC236}">
                    <a16:creationId xmlns:a16="http://schemas.microsoft.com/office/drawing/2014/main" id="{DAD1797E-9105-FA8E-4A81-FDC253F04EAD}"/>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139" name="Freeform 138">
                <a:extLst>
                  <a:ext uri="{FF2B5EF4-FFF2-40B4-BE49-F238E27FC236}">
                    <a16:creationId xmlns:a16="http://schemas.microsoft.com/office/drawing/2014/main" id="{6CDD0DC3-97C4-C10E-1058-099303CC93F6}"/>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140" name="Freeform 139">
                <a:extLst>
                  <a:ext uri="{FF2B5EF4-FFF2-40B4-BE49-F238E27FC236}">
                    <a16:creationId xmlns:a16="http://schemas.microsoft.com/office/drawing/2014/main" id="{CEBC9053-842B-8221-2B9E-1E02856F9974}"/>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57" name="Graphic 8">
              <a:extLst>
                <a:ext uri="{FF2B5EF4-FFF2-40B4-BE49-F238E27FC236}">
                  <a16:creationId xmlns:a16="http://schemas.microsoft.com/office/drawing/2014/main" id="{C3D6A2E6-7175-657A-FFEE-732370A03645}"/>
                </a:ext>
              </a:extLst>
            </p:cNvPr>
            <p:cNvGrpSpPr/>
            <p:nvPr/>
          </p:nvGrpSpPr>
          <p:grpSpPr>
            <a:xfrm>
              <a:off x="265625" y="6323271"/>
              <a:ext cx="1249223" cy="190348"/>
              <a:chOff x="265625" y="6323271"/>
              <a:chExt cx="1249223" cy="190348"/>
            </a:xfrm>
            <a:solidFill>
              <a:srgbClr val="000000"/>
            </a:solidFill>
          </p:grpSpPr>
          <p:sp>
            <p:nvSpPr>
              <p:cNvPr id="58" name="Freeform 57">
                <a:extLst>
                  <a:ext uri="{FF2B5EF4-FFF2-40B4-BE49-F238E27FC236}">
                    <a16:creationId xmlns:a16="http://schemas.microsoft.com/office/drawing/2014/main" id="{6EE5B3D8-4F75-F4A5-6852-90C7E67B399F}"/>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59" name="Freeform 58">
                <a:extLst>
                  <a:ext uri="{FF2B5EF4-FFF2-40B4-BE49-F238E27FC236}">
                    <a16:creationId xmlns:a16="http://schemas.microsoft.com/office/drawing/2014/main" id="{8D359421-6F5E-68EB-A130-9078431086FE}"/>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60" name="Freeform 59">
                <a:extLst>
                  <a:ext uri="{FF2B5EF4-FFF2-40B4-BE49-F238E27FC236}">
                    <a16:creationId xmlns:a16="http://schemas.microsoft.com/office/drawing/2014/main" id="{3B593B1C-97BF-E3FD-9202-FAE7DC7D404F}"/>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61" name="Freeform 60">
                <a:extLst>
                  <a:ext uri="{FF2B5EF4-FFF2-40B4-BE49-F238E27FC236}">
                    <a16:creationId xmlns:a16="http://schemas.microsoft.com/office/drawing/2014/main" id="{684036B4-CA32-5C66-D108-9873B6C3702C}"/>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62" name="Freeform 61">
                <a:extLst>
                  <a:ext uri="{FF2B5EF4-FFF2-40B4-BE49-F238E27FC236}">
                    <a16:creationId xmlns:a16="http://schemas.microsoft.com/office/drawing/2014/main" id="{76DBD31D-FDBB-F787-B22E-2F397F09B546}"/>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63" name="Freeform 62">
                <a:extLst>
                  <a:ext uri="{FF2B5EF4-FFF2-40B4-BE49-F238E27FC236}">
                    <a16:creationId xmlns:a16="http://schemas.microsoft.com/office/drawing/2014/main" id="{98164034-B26F-5ACB-9B90-EBBD1F9B1137}"/>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130" name="Freeform 129">
                <a:extLst>
                  <a:ext uri="{FF2B5EF4-FFF2-40B4-BE49-F238E27FC236}">
                    <a16:creationId xmlns:a16="http://schemas.microsoft.com/office/drawing/2014/main" id="{347DB589-B53E-03EB-2555-D38B1A06D8EF}"/>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188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0" y="1600201"/>
            <a:ext cx="5866973" cy="4572000"/>
          </a:xfrm>
          <a:solidFill>
            <a:srgbClr val="F4F8FA"/>
          </a:solidFill>
        </p:spPr>
        <p:txBody>
          <a:bodyPr vert="horz" lIns="457200" tIns="457200" rIns="457200" bIns="45720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6872" y="1600201"/>
            <a:ext cx="5895128"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25991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solidFill>
                  <a:schemeClr val="accent1"/>
                </a:solidFill>
              </a:defRPr>
            </a:lvl1pPr>
          </a:lstStyle>
          <a:p>
            <a:r>
              <a:rPr lang="en-US" dirty="0"/>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3021" y="1600202"/>
            <a:ext cx="5045661" cy="875370"/>
          </a:xfrm>
          <a:noFill/>
        </p:spPr>
        <p:txBody>
          <a:bodyPr vert="horz" lIns="0" tIns="91440" rIns="457200" bIns="91440" rtlCol="0" anchor="b">
            <a:noAutofit/>
          </a:bodyPr>
          <a:lstStyle>
            <a:lvl1pPr>
              <a:defRPr lang="en-US" dirty="0">
                <a:solidFill>
                  <a:schemeClr val="accent1"/>
                </a:solidFill>
              </a:defRPr>
            </a:lvl1pPr>
          </a:lstStyle>
          <a:p>
            <a:pPr lvl="0"/>
            <a:r>
              <a:rPr lang="en-US" dirty="0"/>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3021" y="2484177"/>
            <a:ext cx="5045661"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960" y="2621021"/>
            <a:ext cx="5072916" cy="3544027"/>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8540" y="1600202"/>
            <a:ext cx="5373499" cy="875370"/>
          </a:xfrm>
          <a:noFill/>
        </p:spPr>
        <p:txBody>
          <a:bodyPr vert="horz" lIns="0" tIns="91440" rIns="457200" bIns="91440" rtlCol="0" anchor="b">
            <a:noAutofit/>
          </a:bodyPr>
          <a:lstStyle>
            <a:lvl1pPr>
              <a:defRPr lang="en-US" sz="2000">
                <a:solidFill>
                  <a:schemeClr val="accent1"/>
                </a:solidFill>
              </a:defRPr>
            </a:lvl1pPr>
          </a:lstStyle>
          <a:p>
            <a:pPr lvl="0"/>
            <a:r>
              <a:rPr lang="en-US" dirty="0"/>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3688" y="2484177"/>
            <a:ext cx="504566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7957" y="2621280"/>
            <a:ext cx="5374082" cy="3575124"/>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60623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solidFill>
                  <a:schemeClr val="accent1"/>
                </a:solidFill>
              </a:defRPr>
            </a:lvl1pPr>
          </a:lstStyle>
          <a:p>
            <a:r>
              <a:rPr lang="en-US" dirty="0"/>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3020" y="1582754"/>
            <a:ext cx="3594528"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3020" y="2509481"/>
            <a:ext cx="3594528"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3020" y="2546330"/>
            <a:ext cx="3594528" cy="3619363"/>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6304" y="1599646"/>
            <a:ext cx="3594528"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6304" y="2509481"/>
            <a:ext cx="3594528"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6304" y="2546329"/>
            <a:ext cx="3594528" cy="3627562"/>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9588" y="1600200"/>
            <a:ext cx="3594528"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9588" y="2509480"/>
            <a:ext cx="3594528"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9588" y="2568633"/>
            <a:ext cx="3594528" cy="3627773"/>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01270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solidFill>
                  <a:schemeClr val="accent1"/>
                </a:solidFill>
              </a:defRPr>
            </a:lvl1pPr>
          </a:lstStyle>
          <a:p>
            <a:r>
              <a:rPr lang="en-US" dirty="0"/>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766"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44789"/>
            <a:ext cx="2894767" cy="4527411"/>
          </a:xfrm>
          <a:solidFill>
            <a:srgbClr val="F4F8FA"/>
          </a:solidFill>
        </p:spPr>
        <p:txBody>
          <a:bodyPr vert="horz" lIns="457200" tIns="457200" rIns="457200" bIns="457200" rtlCol="0">
            <a:noAutofit/>
          </a:bodyPr>
          <a:lstStyle>
            <a:lvl1pPr>
              <a:defRPr lang="en-US" sz="1800" dirty="0">
                <a:solidFill>
                  <a:schemeClr val="accent1"/>
                </a:solidFill>
              </a:defRPr>
            </a:lvl1pPr>
            <a:lvl2pPr>
              <a:defRPr lang="en-US" sz="1600" dirty="0" smtClean="0">
                <a:solidFill>
                  <a:schemeClr val="accent1"/>
                </a:solidFill>
              </a:defRPr>
            </a:lvl2pPr>
            <a:lvl3pPr>
              <a:defRPr lang="en-US" sz="1400" dirty="0" smtClean="0">
                <a:solidFill>
                  <a:schemeClr val="accent1"/>
                </a:solidFill>
              </a:defRPr>
            </a:lvl3pPr>
            <a:lvl4pPr>
              <a:defRPr lang="en-US" sz="1200" dirty="0" smtClean="0">
                <a:solidFill>
                  <a:schemeClr val="accent1"/>
                </a:solidFill>
              </a:defRPr>
            </a:lvl4pPr>
            <a:lvl5pPr>
              <a:defRPr lang="en-US" sz="1200" dirty="0">
                <a:solidFill>
                  <a:schemeClr val="accent1"/>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2086" y="1600200"/>
            <a:ext cx="8231744" cy="4572000"/>
          </a:xfrm>
        </p:spPr>
        <p:txBody>
          <a:bodyPr vert="horz" lIns="0" tIns="457200" rIns="0" bIns="0" rtlCol="0">
            <a:noAutofit/>
          </a:bodyPr>
          <a:lstStyle>
            <a:lvl1pPr>
              <a:defRPr lang="en-US" dirty="0" smtClean="0">
                <a:solidFill>
                  <a:schemeClr val="bg2">
                    <a:lumMod val="25000"/>
                  </a:schemeClr>
                </a:solidFill>
              </a:defRPr>
            </a:lvl1pPr>
            <a:lvl2pPr>
              <a:defRPr lang="en-US" dirty="0" smtClean="0">
                <a:solidFill>
                  <a:schemeClr val="bg2">
                    <a:lumMod val="25000"/>
                  </a:schemeClr>
                </a:solidFill>
              </a:defRPr>
            </a:lvl2pPr>
            <a:lvl3pPr>
              <a:defRPr lang="en-US" dirty="0" smtClean="0">
                <a:solidFill>
                  <a:schemeClr val="bg2">
                    <a:lumMod val="25000"/>
                  </a:schemeClr>
                </a:solidFill>
              </a:defRPr>
            </a:lvl3pPr>
            <a:lvl4pPr>
              <a:defRPr lang="en-US" dirty="0" smtClean="0">
                <a:solidFill>
                  <a:schemeClr val="bg2">
                    <a:lumMod val="25000"/>
                  </a:schemeClr>
                </a:solidFill>
              </a:defRPr>
            </a:lvl4pPr>
            <a:lvl5pPr>
              <a:defRPr lang="en-US" dirty="0" smtClean="0">
                <a:solidFill>
                  <a:schemeClr val="bg2">
                    <a:lumMod val="25000"/>
                  </a:schemeClr>
                </a:solidFill>
              </a:defRPr>
            </a:lvl5pPr>
            <a:lvl6pPr>
              <a:defRPr lang="en-US" dirty="0" smtClean="0">
                <a:solidFill>
                  <a:schemeClr val="bg2">
                    <a:lumMod val="25000"/>
                  </a:schemeClr>
                </a:solidFill>
              </a:defRPr>
            </a:lvl6pPr>
            <a:lvl7pPr>
              <a:defRPr lang="en-US" dirty="0" smtClean="0">
                <a:solidFill>
                  <a:schemeClr val="bg2">
                    <a:lumMod val="25000"/>
                  </a:schemeClr>
                </a:solidFill>
              </a:defRPr>
            </a:lvl7pPr>
            <a:lvl8pPr>
              <a:defRPr lang="en-US" dirty="0">
                <a:solidFill>
                  <a:schemeClr val="bg2">
                    <a:lumMod val="25000"/>
                  </a:schemeClr>
                </a:solidFill>
              </a:defRPr>
            </a:lvl8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a:p>
            <a:pPr marL="1270000" lvl="5" indent="-117475"/>
            <a:r>
              <a:rPr lang="en-US" dirty="0"/>
              <a:t>Sixth level</a:t>
            </a:r>
          </a:p>
          <a:p>
            <a:pPr marL="1438275" lvl="6" indent="-117475"/>
            <a:r>
              <a:rPr lang="en-US" dirty="0"/>
              <a:t>Seventh level</a:t>
            </a:r>
          </a:p>
          <a:p>
            <a:pPr marL="1554163" lvl="7" indent="-115888">
              <a:lnSpc>
                <a:spcPct val="90000"/>
              </a:lnSpc>
            </a:pPr>
            <a:r>
              <a:rPr lang="en-US" dirty="0"/>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8371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solidFill>
                  <a:schemeClr val="accent1"/>
                </a:solidFill>
              </a:defRPr>
            </a:lvl1pPr>
          </a:lstStyle>
          <a:p>
            <a:r>
              <a:rPr lang="en-US" dirty="0"/>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171" y="1600200"/>
            <a:ext cx="8231744" cy="457200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vl6pPr>
              <a:defRPr>
                <a:solidFill>
                  <a:schemeClr val="bg2">
                    <a:lumMod val="25000"/>
                  </a:schemeClr>
                </a:solidFill>
              </a:defRPr>
            </a:lvl6pPr>
            <a:lvl7pPr>
              <a:defRPr>
                <a:solidFill>
                  <a:schemeClr val="bg2">
                    <a:lumMod val="25000"/>
                  </a:schemeClr>
                </a:solidFill>
              </a:defRPr>
            </a:lvl7pPr>
            <a:lvl8pPr>
              <a:defRPr>
                <a:solidFill>
                  <a:schemeClr val="bg2">
                    <a:lumMod val="25000"/>
                  </a:schemeClr>
                </a:solidFill>
              </a:defRPr>
            </a:lvl8pPr>
            <a:lvl9pPr>
              <a:defRPr>
                <a:solidFill>
                  <a:schemeClr val="bg2">
                    <a:lumMod val="25000"/>
                  </a:schemeClr>
                </a:solidFill>
              </a:defRPr>
            </a:lvl9pPr>
          </a:lstStyle>
          <a:p>
            <a:pPr lvl="0"/>
            <a:r>
              <a:rPr lang="en-US" dirty="0"/>
              <a:t>Click to add graph, diagram or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7568" y="1589925"/>
            <a:ext cx="2904432"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7234" y="1644789"/>
            <a:ext cx="2894766" cy="4527411"/>
          </a:xfrm>
          <a:solidFill>
            <a:srgbClr val="F4F8FA"/>
          </a:solidFill>
        </p:spPr>
        <p:txBody>
          <a:bodyPr vert="horz" lIns="457200" tIns="457200" rIns="457200" bIns="457200" rtlCol="0">
            <a:noAutofit/>
          </a:bodyPr>
          <a:lstStyle>
            <a:lvl1pPr>
              <a:defRPr lang="en-US" sz="1800" dirty="0">
                <a:solidFill>
                  <a:schemeClr val="accent1"/>
                </a:solidFill>
              </a:defRPr>
            </a:lvl1pPr>
            <a:lvl2pPr>
              <a:defRPr lang="en-US" sz="1600" dirty="0">
                <a:solidFill>
                  <a:schemeClr val="accent1"/>
                </a:solidFill>
              </a:defRPr>
            </a:lvl2pPr>
            <a:lvl3pPr>
              <a:defRPr lang="en-US" sz="1400" dirty="0">
                <a:solidFill>
                  <a:schemeClr val="accent1"/>
                </a:solidFill>
              </a:defRPr>
            </a:lvl3pPr>
            <a:lvl4pPr>
              <a:defRPr lang="en-US" sz="1200" dirty="0">
                <a:solidFill>
                  <a:schemeClr val="accent1"/>
                </a:solidFill>
              </a:defRPr>
            </a:lvl4pPr>
            <a:lvl5pPr>
              <a:defRPr lang="en-US" sz="1200" dirty="0">
                <a:solidFill>
                  <a:schemeClr val="accent1"/>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6077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solidFill>
                  <a:schemeClr val="accent1"/>
                </a:solidFill>
              </a:defRPr>
            </a:lvl1pPr>
          </a:lstStyle>
          <a:p>
            <a:r>
              <a:rPr lang="en-US" dirty="0"/>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2255" y="1589923"/>
            <a:ext cx="3809746"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2596" y="1600200"/>
            <a:ext cx="3809404" cy="4572000"/>
          </a:xfrm>
        </p:spPr>
        <p:txBody>
          <a:bodyPr tIns="457200" rIns="594360" bIns="457200"/>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vl6pPr>
              <a:defRPr sz="1100">
                <a:solidFill>
                  <a:schemeClr val="accent1"/>
                </a:solidFill>
              </a:defRPr>
            </a:lvl6pPr>
            <a:lvl7pPr>
              <a:defRPr sz="1100">
                <a:solidFill>
                  <a:schemeClr val="accent1"/>
                </a:solidFill>
              </a:defRPr>
            </a:lvl7pPr>
            <a:lvl8pPr>
              <a:defRPr sz="1100">
                <a:solidFill>
                  <a:schemeClr val="accent1"/>
                </a:solidFill>
              </a:defRPr>
            </a:lvl8pPr>
            <a:lvl9pPr>
              <a:defRPr sz="1100">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60174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solidFill>
                  <a:schemeClr val="accent1"/>
                </a:solidFill>
              </a:defRPr>
            </a:lvl1pPr>
          </a:lstStyle>
          <a:p>
            <a:r>
              <a:rPr lang="en-US" dirty="0"/>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2596" y="1699688"/>
            <a:ext cx="2007123" cy="298450"/>
          </a:xfrm>
        </p:spPr>
        <p:txBody>
          <a:bodyPr anchor="b"/>
          <a:lstStyle>
            <a:lvl1pPr>
              <a:defRPr sz="1800">
                <a:solidFill>
                  <a:schemeClr val="accent1"/>
                </a:solidFill>
              </a:defRPr>
            </a:lvl1pPr>
            <a:lvl5pPr>
              <a:defRPr/>
            </a:lvl5pPr>
          </a:lstStyle>
          <a:p>
            <a:pPr lvl="0"/>
            <a:r>
              <a:rPr lang="en-US" dirty="0"/>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81008" y="2063048"/>
            <a:ext cx="3202822" cy="1600200"/>
          </a:xfrm>
        </p:spPr>
        <p:txBody>
          <a:bodyPr/>
          <a:lstStyle>
            <a:lvl1pPr>
              <a:defRPr sz="1600">
                <a:solidFill>
                  <a:schemeClr val="bg2">
                    <a:lumMod val="25000"/>
                  </a:schemeClr>
                </a:solidFill>
              </a:defRPr>
            </a:lvl1pPr>
            <a:lvl2pPr>
              <a:defRPr sz="1400">
                <a:solidFill>
                  <a:schemeClr val="bg2">
                    <a:lumMod val="25000"/>
                  </a:schemeClr>
                </a:solidFill>
              </a:defRPr>
            </a:lvl2pPr>
            <a:lvl3pPr>
              <a:defRPr sz="1400">
                <a:solidFill>
                  <a:schemeClr val="bg2">
                    <a:lumMod val="25000"/>
                  </a:schemeClr>
                </a:solidFill>
              </a:defRPr>
            </a:lvl3pPr>
          </a:lstStyle>
          <a:p>
            <a:pPr lvl="0"/>
            <a:r>
              <a:rPr lang="en-US" dirty="0"/>
              <a:t>Click to add text</a:t>
            </a:r>
          </a:p>
          <a:p>
            <a:pPr lvl="1"/>
            <a:r>
              <a:rPr lang="en-US" dirty="0"/>
              <a:t>Second level</a:t>
            </a:r>
          </a:p>
          <a:p>
            <a:pPr lvl="2"/>
            <a:r>
              <a:rPr lang="en-US" dirty="0"/>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2596" y="3872441"/>
            <a:ext cx="3809404"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2596" y="3972469"/>
            <a:ext cx="2007123" cy="298450"/>
          </a:xfrm>
        </p:spPr>
        <p:txBody>
          <a:bodyPr anchor="b"/>
          <a:lstStyle>
            <a:lvl1pPr>
              <a:defRPr sz="1800">
                <a:solidFill>
                  <a:schemeClr val="accent5"/>
                </a:solidFill>
              </a:defRPr>
            </a:lvl1pPr>
            <a:lvl5pPr>
              <a:defRPr/>
            </a:lvl5pPr>
          </a:lstStyle>
          <a:p>
            <a:pPr lvl="0"/>
            <a:r>
              <a:rPr lang="en-US" dirty="0"/>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81008" y="4347904"/>
            <a:ext cx="3202822" cy="1600200"/>
          </a:xfrm>
        </p:spPr>
        <p:txBody>
          <a:bodyPr/>
          <a:lstStyle>
            <a:lvl1pPr>
              <a:defRPr sz="1600">
                <a:solidFill>
                  <a:schemeClr val="bg2">
                    <a:lumMod val="25000"/>
                  </a:schemeClr>
                </a:solidFill>
              </a:defRPr>
            </a:lvl1pPr>
            <a:lvl2pPr>
              <a:defRPr sz="1400">
                <a:solidFill>
                  <a:schemeClr val="bg2">
                    <a:lumMod val="25000"/>
                  </a:schemeClr>
                </a:solidFill>
              </a:defRPr>
            </a:lvl2pPr>
            <a:lvl3pPr>
              <a:defRPr sz="1400">
                <a:solidFill>
                  <a:schemeClr val="bg2">
                    <a:lumMod val="25000"/>
                  </a:schemeClr>
                </a:solidFill>
              </a:defRPr>
            </a:lvl3pPr>
          </a:lstStyle>
          <a:p>
            <a:pPr lvl="0"/>
            <a:r>
              <a:rPr lang="en-US" dirty="0"/>
              <a:t>Click to add text</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8711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960" y="412751"/>
            <a:ext cx="11003870" cy="381000"/>
          </a:xfrm>
        </p:spPr>
        <p:txBody>
          <a:bodyPr/>
          <a:lstStyle>
            <a:lvl1pPr>
              <a:defRPr>
                <a:solidFill>
                  <a:schemeClr val="accent1"/>
                </a:solidFill>
              </a:defRPr>
            </a:lvl1pPr>
          </a:lstStyle>
          <a:p>
            <a:r>
              <a:rPr lang="en-US" dirty="0"/>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759"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253"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dirty="0"/>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804" y="1901094"/>
            <a:ext cx="3202682" cy="1214595"/>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3314"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9163"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dirty="0"/>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5360" y="1901094"/>
            <a:ext cx="3202682" cy="1225566"/>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759"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253" y="3345364"/>
            <a:ext cx="2007123" cy="227454"/>
          </a:xfrm>
        </p:spPr>
        <p:txBody>
          <a:bodyPr anchor="b"/>
          <a:lstStyle>
            <a:lvl1pPr>
              <a:lnSpc>
                <a:spcPct val="100000"/>
              </a:lnSpc>
              <a:spcBef>
                <a:spcPts val="0"/>
              </a:spcBef>
              <a:defRPr sz="1200">
                <a:solidFill>
                  <a:schemeClr val="accent2"/>
                </a:solidFill>
              </a:defRPr>
            </a:lvl1pPr>
            <a:lvl5pPr>
              <a:defRPr/>
            </a:lvl5pPr>
          </a:lstStyle>
          <a:p>
            <a:pPr lvl="0"/>
            <a:r>
              <a:rPr lang="en-US" dirty="0"/>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804" y="3693431"/>
            <a:ext cx="3202682" cy="1110049"/>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3314"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7964" y="3345364"/>
            <a:ext cx="2007123" cy="227454"/>
          </a:xfrm>
        </p:spPr>
        <p:txBody>
          <a:bodyPr anchor="b" anchorCtr="0"/>
          <a:lstStyle>
            <a:lvl1pPr>
              <a:defRPr sz="1200">
                <a:solidFill>
                  <a:schemeClr val="accent2"/>
                </a:solidFill>
              </a:defRPr>
            </a:lvl1pPr>
          </a:lstStyle>
          <a:p>
            <a:r>
              <a:rPr lang="en-US" dirty="0"/>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5360" y="3693431"/>
            <a:ext cx="3202682" cy="1132351"/>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897" y="5023689"/>
            <a:ext cx="7321685"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253" y="5026984"/>
            <a:ext cx="3201234" cy="227454"/>
          </a:xfrm>
        </p:spPr>
        <p:txBody>
          <a:bodyPr anchor="b"/>
          <a:lstStyle>
            <a:lvl1pPr algn="l">
              <a:lnSpc>
                <a:spcPct val="100000"/>
              </a:lnSpc>
              <a:spcBef>
                <a:spcPts val="0"/>
              </a:spcBef>
              <a:defRPr sz="1050">
                <a:solidFill>
                  <a:schemeClr val="bg2">
                    <a:lumMod val="25000"/>
                  </a:schemeClr>
                </a:solidFill>
              </a:defRPr>
            </a:lvl1pPr>
            <a:lvl5pPr>
              <a:defRPr/>
            </a:lvl5pPr>
          </a:lstStyle>
          <a:p>
            <a:pPr lvl="0"/>
            <a:r>
              <a:rPr lang="en-US" dirty="0"/>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253" y="5326736"/>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253" y="5576118"/>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253" y="5807027"/>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4741" y="5039274"/>
            <a:ext cx="3201234" cy="227454"/>
          </a:xfrm>
        </p:spPr>
        <p:txBody>
          <a:bodyPr anchor="b"/>
          <a:lstStyle>
            <a:lvl1pPr algn="l">
              <a:lnSpc>
                <a:spcPct val="100000"/>
              </a:lnSpc>
              <a:spcBef>
                <a:spcPts val="0"/>
              </a:spcBef>
              <a:defRPr sz="1050">
                <a:solidFill>
                  <a:schemeClr val="bg2">
                    <a:lumMod val="25000"/>
                  </a:schemeClr>
                </a:solidFill>
              </a:defRPr>
            </a:lvl1pPr>
            <a:lvl5pPr>
              <a:defRPr/>
            </a:lvl5pPr>
          </a:lstStyle>
          <a:p>
            <a:pPr lvl="0"/>
            <a:r>
              <a:rPr lang="en-US" dirty="0"/>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1936" y="5327336"/>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1936" y="5576718"/>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1936" y="5807627"/>
            <a:ext cx="3201234"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10363" y="1600201"/>
            <a:ext cx="1841980" cy="660399"/>
          </a:xfrm>
        </p:spPr>
        <p:txBody>
          <a:bodyPr anchor="ctr"/>
          <a:lstStyle>
            <a:lvl1pPr algn="ctr">
              <a:lnSpc>
                <a:spcPct val="100000"/>
              </a:lnSpc>
              <a:spcBef>
                <a:spcPts val="0"/>
              </a:spcBef>
              <a:defRPr>
                <a:solidFill>
                  <a:schemeClr val="bg2">
                    <a:lumMod val="25000"/>
                  </a:schemeClr>
                </a:solidFill>
              </a:defRPr>
            </a:lvl1pPr>
          </a:lstStyle>
          <a:p>
            <a:r>
              <a:rPr lang="en-US" dirty="0"/>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11682" y="2347933"/>
            <a:ext cx="3207585" cy="241300"/>
          </a:xfrm>
        </p:spPr>
        <p:txBody>
          <a:bodyPr anchor="ctr"/>
          <a:lstStyle>
            <a:lvl1pPr algn="ctr">
              <a:lnSpc>
                <a:spcPct val="100000"/>
              </a:lnSpc>
              <a:spcBef>
                <a:spcPts val="0"/>
              </a:spcBef>
              <a:defRPr sz="1200">
                <a:solidFill>
                  <a:schemeClr val="bg2">
                    <a:lumMod val="25000"/>
                  </a:schemeClr>
                </a:solidFill>
              </a:defRPr>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11682" y="2647290"/>
            <a:ext cx="3207585" cy="241300"/>
          </a:xfrm>
        </p:spPr>
        <p:txBody>
          <a:bodyPr anchor="ctr"/>
          <a:lstStyle>
            <a:lvl1pPr algn="ctr">
              <a:lnSpc>
                <a:spcPct val="100000"/>
              </a:lnSpc>
              <a:spcBef>
                <a:spcPts val="0"/>
              </a:spcBef>
              <a:defRPr sz="1200">
                <a:solidFill>
                  <a:schemeClr val="bg2">
                    <a:lumMod val="25000"/>
                  </a:schemeClr>
                </a:solidFill>
              </a:defRPr>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8033" y="2971800"/>
            <a:ext cx="3194882" cy="1828800"/>
          </a:xfrm>
        </p:spPr>
        <p:txBody>
          <a:bodyPr/>
          <a:lstStyle>
            <a:lvl1pPr>
              <a:lnSpc>
                <a:spcPct val="100000"/>
              </a:lnSpc>
              <a:spcBef>
                <a:spcPts val="0"/>
              </a:spcBef>
              <a:defRPr>
                <a:solidFill>
                  <a:schemeClr val="bg2">
                    <a:lumMod val="25000"/>
                  </a:schemeClr>
                </a:solidFill>
              </a:defRPr>
            </a:lvl1pPr>
          </a:lstStyle>
          <a:p>
            <a:r>
              <a:rPr lang="en-US" dirty="0"/>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8033" y="5022215"/>
            <a:ext cx="3201234" cy="1153795"/>
          </a:xfrm>
        </p:spPr>
        <p:txBody>
          <a:bodyPr/>
          <a:lstStyle>
            <a:lvl1pPr algn="ctr">
              <a:lnSpc>
                <a:spcPct val="100000"/>
              </a:lnSpc>
              <a:spcBef>
                <a:spcPts val="0"/>
              </a:spcBef>
              <a:defRPr sz="1400">
                <a:solidFill>
                  <a:schemeClr val="bg2">
                    <a:lumMod val="25000"/>
                  </a:schemeClr>
                </a:solidFill>
              </a:defRPr>
            </a:lvl1pPr>
            <a:lvl2pPr marL="0" indent="0" algn="ctr">
              <a:lnSpc>
                <a:spcPct val="100000"/>
              </a:lnSpc>
              <a:spcBef>
                <a:spcPts val="0"/>
              </a:spcBef>
              <a:buFont typeface="Open Sans" panose="020B0606030504020204" pitchFamily="34" charset="0"/>
              <a:buChar char="​"/>
              <a:defRPr sz="1200">
                <a:solidFill>
                  <a:schemeClr val="bg2">
                    <a:lumMod val="25000"/>
                  </a:schemeClr>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48792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solidFill>
                  <a:schemeClr val="accent1"/>
                </a:solidFill>
              </a:defRPr>
            </a:lvl1pPr>
          </a:lstStyle>
          <a:p>
            <a:r>
              <a:rPr lang="en-US" dirty="0"/>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2394" y="2055430"/>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673" y="2419650"/>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6302" y="4267940"/>
            <a:ext cx="2745503"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6275" y="2055430"/>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10021" y="2419650"/>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2455" y="4267940"/>
            <a:ext cx="2745503"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91487" y="2055430"/>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5277" y="4267940"/>
            <a:ext cx="2745503"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11255" y="2419650"/>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7648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solidFill>
                  <a:schemeClr val="accent1"/>
                </a:solidFill>
              </a:defRPr>
            </a:lvl1pPr>
          </a:lstStyle>
          <a:p>
            <a:r>
              <a:rPr lang="en-US" dirty="0"/>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6027" y="2060873"/>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4035" y="2425093"/>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893" y="4269508"/>
            <a:ext cx="2286595"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7924" y="2060873"/>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1639" y="2425093"/>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80746" y="4269508"/>
            <a:ext cx="2286595"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3810" y="2060873"/>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3884" y="2425093"/>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4660" y="4269508"/>
            <a:ext cx="2286595"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4556" y="2060873"/>
            <a:ext cx="1829435" cy="1828959"/>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40733" y="2425093"/>
            <a:ext cx="1397033" cy="1100516"/>
          </a:xfrm>
        </p:spPr>
        <p:txBody>
          <a:bodyPr anchor="ctr" anchorCtr="0"/>
          <a:lstStyle>
            <a:lvl1pPr algn="ctr">
              <a:lnSpc>
                <a:spcPct val="100000"/>
              </a:lnSpc>
              <a:spcBef>
                <a:spcPts val="600"/>
              </a:spcBef>
              <a:defRPr sz="18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8575" y="4269508"/>
            <a:ext cx="2286595"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05821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767" y="1359908"/>
            <a:ext cx="7317105" cy="4322783"/>
          </a:xfrm>
        </p:spPr>
        <p:txBody>
          <a:bodyPr anchor="t"/>
          <a:lstStyle>
            <a:lvl1pPr marL="0" indent="0">
              <a:spcBef>
                <a:spcPts val="1800"/>
              </a:spcBef>
              <a:buClr>
                <a:schemeClr val="accent2"/>
              </a:buClr>
              <a:buFont typeface="Open Sans" panose="020B0606030504020204" pitchFamily="34" charset="0"/>
              <a:buChar char="​"/>
              <a:defRPr>
                <a:solidFill>
                  <a:schemeClr val="bg2">
                    <a:lumMod val="25000"/>
                  </a:schemeClr>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dirty="0"/>
              <a:t>Edit text</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TextBox 1">
            <a:extLst>
              <a:ext uri="{FF2B5EF4-FFF2-40B4-BE49-F238E27FC236}">
                <a16:creationId xmlns:a16="http://schemas.microsoft.com/office/drawing/2014/main" id="{EFAB009F-8C77-4345-BB40-5C6D1F329C80}"/>
              </a:ext>
            </a:extLst>
          </p:cNvPr>
          <p:cNvSpPr txBox="1"/>
          <p:nvPr userDrawn="1"/>
        </p:nvSpPr>
        <p:spPr>
          <a:xfrm>
            <a:off x="610449" y="1257625"/>
            <a:ext cx="1940376"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200" dirty="0">
                <a:solidFill>
                  <a:schemeClr val="accent1"/>
                </a:solidFill>
              </a:rPr>
              <a:t>Agenda</a:t>
            </a:r>
          </a:p>
        </p:txBody>
      </p:sp>
    </p:spTree>
    <p:extLst>
      <p:ext uri="{BB962C8B-B14F-4D97-AF65-F5344CB8AC3E}">
        <p14:creationId xmlns:p14="http://schemas.microsoft.com/office/powerpoint/2010/main" val="324817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960" y="2064664"/>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763" y="2428884"/>
            <a:ext cx="1397033"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1009" y="4282873"/>
            <a:ext cx="1829276"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3206" y="2064664"/>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1284" y="2428884"/>
            <a:ext cx="1397033"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767" y="4282873"/>
            <a:ext cx="1829276"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2736" y="2064664"/>
            <a:ext cx="1829435"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sz="1800" dirty="0">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4068" y="2428884"/>
            <a:ext cx="1397033"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6444" y="4282873"/>
            <a:ext cx="1829276"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6866" y="2064664"/>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9080" y="2428884"/>
            <a:ext cx="1397033"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1947" y="4282873"/>
            <a:ext cx="1894829" cy="1458912"/>
          </a:xfrm>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7012" y="2064664"/>
            <a:ext cx="1829435" cy="1828959"/>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3212" y="2428884"/>
            <a:ext cx="1397033" cy="1100516"/>
          </a:xfrm>
        </p:spPr>
        <p:txBody>
          <a:bodyPr anchor="ctr" anchorCtr="0"/>
          <a:lstStyle>
            <a:lvl1pPr algn="ctr">
              <a:lnSpc>
                <a:spcPct val="100000"/>
              </a:lnSpc>
              <a:spcBef>
                <a:spcPts val="600"/>
              </a:spcBef>
              <a:defRPr sz="18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4553" y="4282873"/>
            <a:ext cx="1829276"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79003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362" y="2512464"/>
            <a:ext cx="1829276"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1009" y="2529076"/>
            <a:ext cx="1829276" cy="2871263"/>
          </a:xfrm>
          <a:solidFill>
            <a:srgbClr val="F4F8FA"/>
          </a:solidFill>
          <a:ln>
            <a:noFill/>
          </a:ln>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766" y="2512464"/>
            <a:ext cx="1829276"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767" y="2529076"/>
            <a:ext cx="1829276" cy="2871263"/>
          </a:xfrm>
          <a:solidFill>
            <a:srgbClr val="F4F8FA"/>
          </a:solidFill>
          <a:ln>
            <a:noFill/>
          </a:ln>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1361" y="2512464"/>
            <a:ext cx="1829276"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6444" y="2529076"/>
            <a:ext cx="1829276" cy="2871263"/>
          </a:xfrm>
          <a:solidFill>
            <a:srgbClr val="F4F8FA"/>
          </a:solidFill>
          <a:ln>
            <a:noFill/>
          </a:ln>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7957" y="2512464"/>
            <a:ext cx="1829276"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1947" y="2529076"/>
            <a:ext cx="1829276" cy="2871263"/>
          </a:xfrm>
          <a:solidFill>
            <a:srgbClr val="F4F8FA"/>
          </a:solidFill>
          <a:ln>
            <a:noFill/>
          </a:ln>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4552" y="2512464"/>
            <a:ext cx="1829276" cy="0"/>
          </a:xfrm>
          <a:prstGeom prst="line">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4553" y="2529076"/>
            <a:ext cx="1829276" cy="2871263"/>
          </a:xfrm>
          <a:solidFill>
            <a:srgbClr val="F4F8FA"/>
          </a:solidFill>
          <a:ln>
            <a:noFill/>
          </a:ln>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userDrawn="1"/>
        </p:nvSpPr>
        <p:spPr bwMode="gray">
          <a:xfrm>
            <a:off x="1131302" y="2006792"/>
            <a:ext cx="788692"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userDrawn="1"/>
        </p:nvSpPr>
        <p:spPr bwMode="gray">
          <a:xfrm>
            <a:off x="3415060" y="2006792"/>
            <a:ext cx="788692"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userDrawn="1"/>
        </p:nvSpPr>
        <p:spPr bwMode="gray">
          <a:xfrm>
            <a:off x="5706737" y="2006792"/>
            <a:ext cx="788692"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sz="1800" dirty="0">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userDrawn="1"/>
        </p:nvSpPr>
        <p:spPr bwMode="gray">
          <a:xfrm>
            <a:off x="7992240" y="2006792"/>
            <a:ext cx="788692"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800" dirty="0">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userDrawn="1"/>
        </p:nvSpPr>
        <p:spPr bwMode="gray">
          <a:xfrm>
            <a:off x="10274846" y="2006792"/>
            <a:ext cx="788692" cy="788487"/>
          </a:xfrm>
          <a:prstGeom prst="ellipse">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dirty="0">
                <a:solidFill>
                  <a:schemeClr val="accent3"/>
                </a:solidFill>
              </a:rPr>
              <a:t>5</a:t>
            </a:r>
          </a:p>
        </p:txBody>
      </p:sp>
    </p:spTree>
    <p:extLst>
      <p:ext uri="{BB962C8B-B14F-4D97-AF65-F5344CB8AC3E}">
        <p14:creationId xmlns:p14="http://schemas.microsoft.com/office/powerpoint/2010/main" val="163379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535" y="1546789"/>
            <a:ext cx="574720" cy="439174"/>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310" y="1561701"/>
            <a:ext cx="10633738"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825" y="3304775"/>
            <a:ext cx="560429" cy="658026"/>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361" y="2680138"/>
            <a:ext cx="2460062"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694" y="2699834"/>
            <a:ext cx="2430759" cy="1949198"/>
          </a:xfrm>
          <a:noFill/>
          <a:ln w="15875">
            <a:noFill/>
          </a:ln>
        </p:spPr>
        <p:txBody>
          <a:bodyPr tIns="365760"/>
          <a:lstStyle>
            <a:lvl1pPr algn="ctr">
              <a:lnSpc>
                <a:spcPct val="100000"/>
              </a:lnSpc>
              <a:spcBef>
                <a:spcPts val="600"/>
              </a:spcBef>
              <a:buNone/>
              <a:defRPr sz="1800">
                <a:solidFill>
                  <a:schemeClr val="accent5"/>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9404" y="2680138"/>
            <a:ext cx="2460062"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7075" y="2699834"/>
            <a:ext cx="2430759" cy="1949198"/>
          </a:xfrm>
          <a:noFill/>
          <a:ln w="15875">
            <a:noFill/>
          </a:ln>
        </p:spPr>
        <p:txBody>
          <a:bodyPr tIns="365760"/>
          <a:lstStyle>
            <a:lvl1pPr algn="ctr">
              <a:lnSpc>
                <a:spcPct val="100000"/>
              </a:lnSpc>
              <a:spcBef>
                <a:spcPts val="600"/>
              </a:spcBef>
              <a:buNone/>
              <a:defRPr sz="1800">
                <a:solidFill>
                  <a:schemeClr val="accent1"/>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3319" y="2680138"/>
            <a:ext cx="2460062"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31456" y="2699834"/>
            <a:ext cx="2478256" cy="1949198"/>
          </a:xfrm>
          <a:noFill/>
          <a:ln w="15875">
            <a:noFill/>
          </a:ln>
        </p:spPr>
        <p:txBody>
          <a:bodyPr tIns="36576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31527" y="2680138"/>
            <a:ext cx="2460062" cy="0"/>
          </a:xfrm>
          <a:prstGeom prst="line">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5836" y="2699834"/>
            <a:ext cx="2455225" cy="1949198"/>
          </a:xfrm>
          <a:noFill/>
          <a:ln w="15875">
            <a:noFill/>
          </a:ln>
        </p:spPr>
        <p:txBody>
          <a:bodyPr tIns="365760"/>
          <a:lstStyle>
            <a:lvl1pPr algn="ctr">
              <a:lnSpc>
                <a:spcPct val="100000"/>
              </a:lnSpc>
              <a:spcBef>
                <a:spcPts val="600"/>
              </a:spcBef>
              <a:buNone/>
              <a:defRPr sz="1800">
                <a:solidFill>
                  <a:schemeClr val="accent3"/>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117" y="5065521"/>
            <a:ext cx="546137" cy="658026"/>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34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7065"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8787"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30509"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223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3952" y="4956562"/>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29445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Statement - Green">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F36CF68-B9DA-3BAE-CB89-E359AADAD9B6}"/>
              </a:ext>
            </a:extLst>
          </p:cNvPr>
          <p:cNvPicPr>
            <a:picLocks noChangeAspect="1"/>
          </p:cNvPicPr>
          <p:nvPr userDrawn="1"/>
        </p:nvPicPr>
        <p:blipFill>
          <a:blip r:embed="rId2"/>
          <a:srcRect l="4" r="4"/>
          <a:stretch/>
        </p:blipFill>
        <p:spPr>
          <a:xfrm>
            <a:off x="879" y="1"/>
            <a:ext cx="12190219" cy="6858495"/>
          </a:xfrm>
          <a:prstGeom prst="rect">
            <a:avLst/>
          </a:prstGeom>
        </p:spPr>
      </p:pic>
      <p:sp>
        <p:nvSpPr>
          <p:cNvPr id="28" name="Title 1">
            <a:extLst>
              <a:ext uri="{FF2B5EF4-FFF2-40B4-BE49-F238E27FC236}">
                <a16:creationId xmlns:a16="http://schemas.microsoft.com/office/drawing/2014/main" id="{426C215B-BC62-3CF9-EDF0-6413174A435A}"/>
              </a:ext>
            </a:extLst>
          </p:cNvPr>
          <p:cNvSpPr>
            <a:spLocks noGrp="1"/>
          </p:cNvSpPr>
          <p:nvPr>
            <p:ph type="title" hasCustomPrompt="1"/>
          </p:nvPr>
        </p:nvSpPr>
        <p:spPr>
          <a:xfrm>
            <a:off x="589262" y="938794"/>
            <a:ext cx="6429300" cy="1229360"/>
          </a:xfrm>
        </p:spPr>
        <p:txBody>
          <a:bodyPr wrap="square" anchor="b"/>
          <a:lstStyle>
            <a:lvl1pPr algn="l">
              <a:defRPr sz="3600" b="0" cap="none" baseline="0">
                <a:solidFill>
                  <a:schemeClr val="accent1"/>
                </a:solidFill>
              </a:defRPr>
            </a:lvl1pPr>
          </a:lstStyle>
          <a:p>
            <a:r>
              <a:rPr lang="en-US" dirty="0"/>
              <a:t>Big Statement – Green Theme</a:t>
            </a:r>
          </a:p>
        </p:txBody>
      </p:sp>
      <p:sp>
        <p:nvSpPr>
          <p:cNvPr id="29" name="Subtitle">
            <a:extLst>
              <a:ext uri="{FF2B5EF4-FFF2-40B4-BE49-F238E27FC236}">
                <a16:creationId xmlns:a16="http://schemas.microsoft.com/office/drawing/2014/main" id="{615FECE3-9918-4B48-E68F-739600E4B93A}"/>
              </a:ext>
            </a:extLst>
          </p:cNvPr>
          <p:cNvSpPr>
            <a:spLocks noGrp="1"/>
          </p:cNvSpPr>
          <p:nvPr>
            <p:ph type="subTitle" idx="10" hasCustomPrompt="1"/>
          </p:nvPr>
        </p:nvSpPr>
        <p:spPr>
          <a:xfrm>
            <a:off x="603123" y="2267712"/>
            <a:ext cx="6410071"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7" name="page number">
            <a:extLst>
              <a:ext uri="{FF2B5EF4-FFF2-40B4-BE49-F238E27FC236}">
                <a16:creationId xmlns:a16="http://schemas.microsoft.com/office/drawing/2014/main" id="{4144FBF0-61D7-2140-A159-ECF2E9CDDA2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2" name="TextBox 1">
            <a:extLst>
              <a:ext uri="{FF2B5EF4-FFF2-40B4-BE49-F238E27FC236}">
                <a16:creationId xmlns:a16="http://schemas.microsoft.com/office/drawing/2014/main" id="{AE21ABEE-6BAC-C34C-5404-7BD67525FAD9}"/>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1A4946F5-69DE-D9E2-BF93-5F5E95B619EE}"/>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4BB1AF78-D766-CFC1-DA23-8B3A36428AA6}"/>
              </a:ext>
            </a:extLst>
          </p:cNvPr>
          <p:cNvGrpSpPr/>
          <p:nvPr userDrawn="1"/>
        </p:nvGrpSpPr>
        <p:grpSpPr>
          <a:xfrm>
            <a:off x="265695" y="6323271"/>
            <a:ext cx="1249548" cy="369648"/>
            <a:chOff x="265625" y="6323271"/>
            <a:chExt cx="1249223" cy="369648"/>
          </a:xfrm>
          <a:solidFill>
            <a:srgbClr val="000000"/>
          </a:solidFill>
        </p:grpSpPr>
        <p:grpSp>
          <p:nvGrpSpPr>
            <p:cNvPr id="5" name="Graphic 8">
              <a:extLst>
                <a:ext uri="{FF2B5EF4-FFF2-40B4-BE49-F238E27FC236}">
                  <a16:creationId xmlns:a16="http://schemas.microsoft.com/office/drawing/2014/main" id="{68C73EE1-3105-F8C3-3452-A28CD0603B30}"/>
                </a:ext>
              </a:extLst>
            </p:cNvPr>
            <p:cNvGrpSpPr/>
            <p:nvPr/>
          </p:nvGrpSpPr>
          <p:grpSpPr>
            <a:xfrm>
              <a:off x="745455" y="6594444"/>
              <a:ext cx="722662" cy="98475"/>
              <a:chOff x="745455" y="6594444"/>
              <a:chExt cx="722662" cy="98475"/>
            </a:xfrm>
            <a:solidFill>
              <a:srgbClr val="000000"/>
            </a:solidFill>
          </p:grpSpPr>
          <p:sp>
            <p:nvSpPr>
              <p:cNvPr id="17" name="Freeform 16">
                <a:extLst>
                  <a:ext uri="{FF2B5EF4-FFF2-40B4-BE49-F238E27FC236}">
                    <a16:creationId xmlns:a16="http://schemas.microsoft.com/office/drawing/2014/main" id="{61A4A683-4B45-D9E6-0090-CB9453F2D417}"/>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EA73007C-D2A3-EA60-C19C-07FD6E0E794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19" name="Freeform 18">
                <a:extLst>
                  <a:ext uri="{FF2B5EF4-FFF2-40B4-BE49-F238E27FC236}">
                    <a16:creationId xmlns:a16="http://schemas.microsoft.com/office/drawing/2014/main" id="{94587156-3851-CC5F-9D05-6153B55603BD}"/>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0" name="Freeform 19">
                <a:extLst>
                  <a:ext uri="{FF2B5EF4-FFF2-40B4-BE49-F238E27FC236}">
                    <a16:creationId xmlns:a16="http://schemas.microsoft.com/office/drawing/2014/main" id="{40473044-D73D-429A-BD8C-A940FF93F690}"/>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1" name="Freeform 20">
                <a:extLst>
                  <a:ext uri="{FF2B5EF4-FFF2-40B4-BE49-F238E27FC236}">
                    <a16:creationId xmlns:a16="http://schemas.microsoft.com/office/drawing/2014/main" id="{0A708797-DB51-B4D7-A5BD-898FDA1FAA39}"/>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B2F74A8D-603A-A09A-877B-7C9A39434254}"/>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23" name="Freeform 22">
                <a:extLst>
                  <a:ext uri="{FF2B5EF4-FFF2-40B4-BE49-F238E27FC236}">
                    <a16:creationId xmlns:a16="http://schemas.microsoft.com/office/drawing/2014/main" id="{BFB69D16-0AF9-72C8-224F-E48C6CC35BBC}"/>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D25CBC64-30A0-425D-14A2-3B06AB00C0A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25" name="Freeform 24">
                <a:extLst>
                  <a:ext uri="{FF2B5EF4-FFF2-40B4-BE49-F238E27FC236}">
                    <a16:creationId xmlns:a16="http://schemas.microsoft.com/office/drawing/2014/main" id="{F3212566-8336-9F8E-CA4D-E150086210C0}"/>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0A831B30-85CD-6967-4FA9-0A45E9CB1B7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6" name="Graphic 8">
              <a:extLst>
                <a:ext uri="{FF2B5EF4-FFF2-40B4-BE49-F238E27FC236}">
                  <a16:creationId xmlns:a16="http://schemas.microsoft.com/office/drawing/2014/main" id="{F2827068-70AA-4D4A-F30B-926331832A9C}"/>
                </a:ext>
              </a:extLst>
            </p:cNvPr>
            <p:cNvGrpSpPr/>
            <p:nvPr/>
          </p:nvGrpSpPr>
          <p:grpSpPr>
            <a:xfrm>
              <a:off x="265625" y="6323271"/>
              <a:ext cx="1249223" cy="190348"/>
              <a:chOff x="265625" y="6323271"/>
              <a:chExt cx="1249223" cy="190348"/>
            </a:xfrm>
            <a:solidFill>
              <a:srgbClr val="000000"/>
            </a:solidFill>
          </p:grpSpPr>
          <p:sp>
            <p:nvSpPr>
              <p:cNvPr id="10" name="Freeform 9">
                <a:extLst>
                  <a:ext uri="{FF2B5EF4-FFF2-40B4-BE49-F238E27FC236}">
                    <a16:creationId xmlns:a16="http://schemas.microsoft.com/office/drawing/2014/main" id="{76AC9C25-B57F-C604-F56D-96B9E76902D8}"/>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11" name="Freeform 10">
                <a:extLst>
                  <a:ext uri="{FF2B5EF4-FFF2-40B4-BE49-F238E27FC236}">
                    <a16:creationId xmlns:a16="http://schemas.microsoft.com/office/drawing/2014/main" id="{6BE71AB3-DA22-347D-777A-64CFE3EC33BC}"/>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12" name="Freeform 11">
                <a:extLst>
                  <a:ext uri="{FF2B5EF4-FFF2-40B4-BE49-F238E27FC236}">
                    <a16:creationId xmlns:a16="http://schemas.microsoft.com/office/drawing/2014/main" id="{BE8F43D7-F5C8-6832-D322-FB1EF9210B04}"/>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3" name="Freeform 12">
                <a:extLst>
                  <a:ext uri="{FF2B5EF4-FFF2-40B4-BE49-F238E27FC236}">
                    <a16:creationId xmlns:a16="http://schemas.microsoft.com/office/drawing/2014/main" id="{5E23250D-7DA6-3278-9A87-F4F7DF58AFF1}"/>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14" name="Freeform 13">
                <a:extLst>
                  <a:ext uri="{FF2B5EF4-FFF2-40B4-BE49-F238E27FC236}">
                    <a16:creationId xmlns:a16="http://schemas.microsoft.com/office/drawing/2014/main" id="{E4C762A4-F23D-1A6A-D3F7-5A167520FF84}"/>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15" name="Freeform 14">
                <a:extLst>
                  <a:ext uri="{FF2B5EF4-FFF2-40B4-BE49-F238E27FC236}">
                    <a16:creationId xmlns:a16="http://schemas.microsoft.com/office/drawing/2014/main" id="{B639BDF0-2952-AF67-8B92-90473400DA83}"/>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16" name="Freeform 15">
                <a:extLst>
                  <a:ext uri="{FF2B5EF4-FFF2-40B4-BE49-F238E27FC236}">
                    <a16:creationId xmlns:a16="http://schemas.microsoft.com/office/drawing/2014/main" id="{99CBC4E6-9C87-C509-AF88-EDD34944B96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177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172" y="2514601"/>
            <a:ext cx="5487273" cy="18287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dirty="0"/>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7455" y="93202"/>
            <a:ext cx="5404545" cy="6764798"/>
          </a:xfrm>
        </p:spPr>
        <p:txBody>
          <a:bodyPr lIns="640080" tIns="0" rIns="640080" anchor="ctr"/>
          <a:lstStyle>
            <a:lvl1pPr algn="ctr">
              <a:defRPr/>
            </a:lvl1pPr>
          </a:lstStyle>
          <a:p>
            <a:r>
              <a:rPr lang="en-US" dirty="0"/>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103460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0" y="99393"/>
            <a:ext cx="12191997" cy="5094005"/>
            <a:chOff x="0" y="99392"/>
            <a:chExt cx="12188822" cy="5094005"/>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99392"/>
              <a:ext cx="12188822" cy="42328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7588" y="2514600"/>
            <a:ext cx="5028923" cy="1371601"/>
          </a:xfrm>
        </p:spPr>
        <p:txBody>
          <a:bodyPr anchor="ctr"/>
          <a:lstStyle>
            <a:lvl1pPr>
              <a:spcBef>
                <a:spcPts val="0"/>
              </a:spcBef>
              <a:defRPr sz="3600">
                <a:solidFill>
                  <a:schemeClr val="accent1"/>
                </a:solidFill>
              </a:defRPr>
            </a:lvl1pPr>
          </a:lstStyle>
          <a:p>
            <a:pPr lvl="0"/>
            <a:r>
              <a:rPr lang="en-US" dirty="0"/>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845" y="722997"/>
            <a:ext cx="4481423"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489" y="5507147"/>
            <a:ext cx="1371421" cy="423862"/>
          </a:xfrm>
        </p:spPr>
        <p:txBody>
          <a:bodyPr/>
          <a:lstStyle>
            <a:lvl1pPr algn="l">
              <a:defRPr sz="1200">
                <a:solidFill>
                  <a:schemeClr val="tx2"/>
                </a:solidFill>
              </a:defRPr>
            </a:lvl1pPr>
          </a:lstStyle>
          <a:p>
            <a:pPr lvl="0"/>
            <a:r>
              <a:rPr lang="en-US" dirty="0"/>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7051" y="5507147"/>
            <a:ext cx="1371421"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2213" y="5507147"/>
            <a:ext cx="1371421" cy="423862"/>
          </a:xfrm>
        </p:spPr>
        <p:txBody>
          <a:bodyPr/>
          <a:lstStyle>
            <a:lvl1pPr algn="l">
              <a:defRPr sz="1200">
                <a:solidFill>
                  <a:schemeClr val="tx2"/>
                </a:solidFill>
              </a:defRPr>
            </a:lvl1pPr>
          </a:lstStyle>
          <a:p>
            <a:pPr lvl="0"/>
            <a:r>
              <a:rPr lang="en-US" dirty="0"/>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9695" y="5507147"/>
            <a:ext cx="1371421" cy="423862"/>
          </a:xfrm>
        </p:spPr>
        <p:txBody>
          <a:bodyPr/>
          <a:lstStyle>
            <a:lvl1pPr algn="l">
              <a:defRPr sz="1200">
                <a:solidFill>
                  <a:schemeClr val="tx2"/>
                </a:solidFill>
              </a:defRPr>
            </a:lvl1pPr>
          </a:lstStyle>
          <a:p>
            <a:pPr lvl="0"/>
            <a:r>
              <a:rPr lang="en-US" dirty="0"/>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2735" y="5507147"/>
            <a:ext cx="1371421"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78317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4630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Leaf">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A0D1F-E4FC-BE38-C39E-D706D91B04B5}"/>
              </a:ext>
            </a:extLst>
          </p:cNvPr>
          <p:cNvPicPr>
            <a:picLocks noChangeAspect="1"/>
          </p:cNvPicPr>
          <p:nvPr userDrawn="1"/>
        </p:nvPicPr>
        <p:blipFill>
          <a:blip r:embed="rId2"/>
          <a:srcRect l="3" r="3"/>
          <a:stretch/>
        </p:blipFill>
        <p:spPr>
          <a:xfrm>
            <a:off x="879" y="1"/>
            <a:ext cx="12190487" cy="6858495"/>
          </a:xfrm>
          <a:prstGeom prst="rect">
            <a:avLst/>
          </a:prstGeom>
        </p:spPr>
      </p:pic>
      <p:sp>
        <p:nvSpPr>
          <p:cNvPr id="10" name="TextBox 9">
            <a:extLst>
              <a:ext uri="{FF2B5EF4-FFF2-40B4-BE49-F238E27FC236}">
                <a16:creationId xmlns:a16="http://schemas.microsoft.com/office/drawing/2014/main" id="{01F07DE2-A4BE-3B43-A385-D616B948566C}"/>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1"/>
                </a:solidFill>
                <a:latin typeface="+mj-lt"/>
                <a:ea typeface="+mj-ea"/>
                <a:cs typeface="+mj-cs"/>
              </a:rPr>
              <a:t>Thank You</a:t>
            </a:r>
          </a:p>
        </p:txBody>
      </p:sp>
      <p:sp>
        <p:nvSpPr>
          <p:cNvPr id="5" name="TextBox 4">
            <a:extLst>
              <a:ext uri="{FF2B5EF4-FFF2-40B4-BE49-F238E27FC236}">
                <a16:creationId xmlns:a16="http://schemas.microsoft.com/office/drawing/2014/main" id="{62760942-310B-BF00-89B7-7109DBFD3B1E}"/>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6" name="TextBox 5">
            <a:extLst>
              <a:ext uri="{FF2B5EF4-FFF2-40B4-BE49-F238E27FC236}">
                <a16:creationId xmlns:a16="http://schemas.microsoft.com/office/drawing/2014/main" id="{93D2826E-D97E-250A-75F6-336A1D7547BD}"/>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11" name="Graphic 8">
            <a:extLst>
              <a:ext uri="{FF2B5EF4-FFF2-40B4-BE49-F238E27FC236}">
                <a16:creationId xmlns:a16="http://schemas.microsoft.com/office/drawing/2014/main" id="{6CCAFF07-C864-65F7-E8B7-2C5633311999}"/>
              </a:ext>
            </a:extLst>
          </p:cNvPr>
          <p:cNvGrpSpPr/>
          <p:nvPr userDrawn="1"/>
        </p:nvGrpSpPr>
        <p:grpSpPr>
          <a:xfrm>
            <a:off x="265695" y="6323271"/>
            <a:ext cx="1249548" cy="369648"/>
            <a:chOff x="265625" y="6323271"/>
            <a:chExt cx="1249223" cy="369648"/>
          </a:xfrm>
          <a:solidFill>
            <a:srgbClr val="000000"/>
          </a:solidFill>
        </p:grpSpPr>
        <p:grpSp>
          <p:nvGrpSpPr>
            <p:cNvPr id="12" name="Graphic 8">
              <a:extLst>
                <a:ext uri="{FF2B5EF4-FFF2-40B4-BE49-F238E27FC236}">
                  <a16:creationId xmlns:a16="http://schemas.microsoft.com/office/drawing/2014/main" id="{AE286926-0755-5C11-7A0A-71094C615B03}"/>
                </a:ext>
              </a:extLst>
            </p:cNvPr>
            <p:cNvGrpSpPr/>
            <p:nvPr/>
          </p:nvGrpSpPr>
          <p:grpSpPr>
            <a:xfrm>
              <a:off x="745455" y="6594444"/>
              <a:ext cx="722662" cy="98475"/>
              <a:chOff x="745455" y="6594444"/>
              <a:chExt cx="722662" cy="98475"/>
            </a:xfrm>
            <a:solidFill>
              <a:srgbClr val="000000"/>
            </a:solidFill>
          </p:grpSpPr>
          <p:sp>
            <p:nvSpPr>
              <p:cNvPr id="23" name="Freeform 22">
                <a:extLst>
                  <a:ext uri="{FF2B5EF4-FFF2-40B4-BE49-F238E27FC236}">
                    <a16:creationId xmlns:a16="http://schemas.microsoft.com/office/drawing/2014/main" id="{41302BC0-EF33-69DC-5657-3D7BE117EB0F}"/>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BEAD69D2-73E4-A144-E3E4-00652D470A7C}"/>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25" name="Freeform 24">
                <a:extLst>
                  <a:ext uri="{FF2B5EF4-FFF2-40B4-BE49-F238E27FC236}">
                    <a16:creationId xmlns:a16="http://schemas.microsoft.com/office/drawing/2014/main" id="{1D44DE0F-E65D-8F5E-DDB1-448E05AF8B4D}"/>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300A7CEA-47C8-F052-0ABC-CC3EB17C99C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7" name="Freeform 26">
                <a:extLst>
                  <a:ext uri="{FF2B5EF4-FFF2-40B4-BE49-F238E27FC236}">
                    <a16:creationId xmlns:a16="http://schemas.microsoft.com/office/drawing/2014/main" id="{B263CA39-11CD-CCFC-8658-51B68E806BF2}"/>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8" name="Freeform 27">
                <a:extLst>
                  <a:ext uri="{FF2B5EF4-FFF2-40B4-BE49-F238E27FC236}">
                    <a16:creationId xmlns:a16="http://schemas.microsoft.com/office/drawing/2014/main" id="{454151A7-9F9E-00A6-12C4-7BF08E75C919}"/>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1677C85A-569D-FF5C-4327-E5F7B4ABB32F}"/>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30" name="Freeform 29">
                <a:extLst>
                  <a:ext uri="{FF2B5EF4-FFF2-40B4-BE49-F238E27FC236}">
                    <a16:creationId xmlns:a16="http://schemas.microsoft.com/office/drawing/2014/main" id="{E88D3A2E-3EBA-D825-F133-2DE36CA58E51}"/>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3803B19A-69EA-855A-98FD-BD1186959E33}"/>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32" name="Freeform 31">
                <a:extLst>
                  <a:ext uri="{FF2B5EF4-FFF2-40B4-BE49-F238E27FC236}">
                    <a16:creationId xmlns:a16="http://schemas.microsoft.com/office/drawing/2014/main" id="{EBFA825D-97CB-A8C0-AFB9-8046277D8437}"/>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15" name="Graphic 8">
              <a:extLst>
                <a:ext uri="{FF2B5EF4-FFF2-40B4-BE49-F238E27FC236}">
                  <a16:creationId xmlns:a16="http://schemas.microsoft.com/office/drawing/2014/main" id="{3A2519BE-9221-F0E4-149B-1E0F287B15F2}"/>
                </a:ext>
              </a:extLst>
            </p:cNvPr>
            <p:cNvGrpSpPr/>
            <p:nvPr/>
          </p:nvGrpSpPr>
          <p:grpSpPr>
            <a:xfrm>
              <a:off x="265625" y="6323271"/>
              <a:ext cx="1249223" cy="190348"/>
              <a:chOff x="265625" y="6323271"/>
              <a:chExt cx="1249223" cy="190348"/>
            </a:xfrm>
            <a:solidFill>
              <a:srgbClr val="000000"/>
            </a:solidFill>
          </p:grpSpPr>
          <p:sp>
            <p:nvSpPr>
              <p:cNvPr id="16" name="Freeform 15">
                <a:extLst>
                  <a:ext uri="{FF2B5EF4-FFF2-40B4-BE49-F238E27FC236}">
                    <a16:creationId xmlns:a16="http://schemas.microsoft.com/office/drawing/2014/main" id="{E24DA16D-AFE1-058B-85D1-9EA36D66A8EC}"/>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17" name="Freeform 16">
                <a:extLst>
                  <a:ext uri="{FF2B5EF4-FFF2-40B4-BE49-F238E27FC236}">
                    <a16:creationId xmlns:a16="http://schemas.microsoft.com/office/drawing/2014/main" id="{55335D38-CD27-91AC-1D9C-2ECBE6EA600D}"/>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93057BCE-C1E5-5093-0F75-68335E992A19}"/>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9" name="Freeform 18">
                <a:extLst>
                  <a:ext uri="{FF2B5EF4-FFF2-40B4-BE49-F238E27FC236}">
                    <a16:creationId xmlns:a16="http://schemas.microsoft.com/office/drawing/2014/main" id="{7CA24CC9-729F-DCB8-F923-0F15F8C91888}"/>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20" name="Freeform 19">
                <a:extLst>
                  <a:ext uri="{FF2B5EF4-FFF2-40B4-BE49-F238E27FC236}">
                    <a16:creationId xmlns:a16="http://schemas.microsoft.com/office/drawing/2014/main" id="{BAE7E7AF-181B-E7F5-FE78-4DDD4C4C35B5}"/>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21" name="Freeform 20">
                <a:extLst>
                  <a:ext uri="{FF2B5EF4-FFF2-40B4-BE49-F238E27FC236}">
                    <a16:creationId xmlns:a16="http://schemas.microsoft.com/office/drawing/2014/main" id="{5473C35A-2B1B-B305-B605-0C9EA6533ED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150F0538-4DA7-4B39-5875-633FB664361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86271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Aqua">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E44290E-E445-9BA8-5C2C-7466B263CE87}"/>
              </a:ext>
            </a:extLst>
          </p:cNvPr>
          <p:cNvPicPr>
            <a:picLocks noChangeAspect="1"/>
          </p:cNvPicPr>
          <p:nvPr userDrawn="1"/>
        </p:nvPicPr>
        <p:blipFill>
          <a:blip r:embed="rId2"/>
          <a:srcRect l="3" r="3"/>
          <a:stretch/>
        </p:blipFill>
        <p:spPr>
          <a:xfrm>
            <a:off x="879" y="1"/>
            <a:ext cx="12190487" cy="6858495"/>
          </a:xfrm>
          <a:prstGeom prst="rect">
            <a:avLst/>
          </a:prstGeom>
        </p:spPr>
      </p:pic>
      <p:sp>
        <p:nvSpPr>
          <p:cNvPr id="13" name="TextBox 12">
            <a:extLst>
              <a:ext uri="{FF2B5EF4-FFF2-40B4-BE49-F238E27FC236}">
                <a16:creationId xmlns:a16="http://schemas.microsoft.com/office/drawing/2014/main" id="{1BD12A38-34FF-DD48-95F6-31F5ED4772C8}"/>
              </a:ext>
            </a:extLst>
          </p:cNvPr>
          <p:cNvSpPr txBox="1"/>
          <p:nvPr userDrawn="1"/>
        </p:nvSpPr>
        <p:spPr>
          <a:xfrm>
            <a:off x="7124768" y="4133698"/>
            <a:ext cx="3586491"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dirty="0">
                <a:solidFill>
                  <a:schemeClr val="accent1"/>
                </a:solidFill>
                <a:latin typeface="+mj-lt"/>
                <a:ea typeface="+mj-ea"/>
                <a:cs typeface="+mj-cs"/>
              </a:rPr>
              <a:t>Thank You</a:t>
            </a:r>
          </a:p>
        </p:txBody>
      </p:sp>
      <p:sp>
        <p:nvSpPr>
          <p:cNvPr id="2" name="TextBox 1">
            <a:extLst>
              <a:ext uri="{FF2B5EF4-FFF2-40B4-BE49-F238E27FC236}">
                <a16:creationId xmlns:a16="http://schemas.microsoft.com/office/drawing/2014/main" id="{6870951A-A1C2-4343-3CAE-6020736681CC}"/>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26F24270-F144-4E34-E75B-7BF480C1A43F}"/>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51193D83-E1DC-D884-497D-C36876692E8C}"/>
              </a:ext>
            </a:extLst>
          </p:cNvPr>
          <p:cNvGrpSpPr/>
          <p:nvPr userDrawn="1"/>
        </p:nvGrpSpPr>
        <p:grpSpPr>
          <a:xfrm>
            <a:off x="265695" y="6323271"/>
            <a:ext cx="1249548" cy="369648"/>
            <a:chOff x="265625" y="6323271"/>
            <a:chExt cx="1249223" cy="369648"/>
          </a:xfrm>
          <a:solidFill>
            <a:srgbClr val="000000"/>
          </a:solidFill>
        </p:grpSpPr>
        <p:grpSp>
          <p:nvGrpSpPr>
            <p:cNvPr id="5" name="Graphic 8">
              <a:extLst>
                <a:ext uri="{FF2B5EF4-FFF2-40B4-BE49-F238E27FC236}">
                  <a16:creationId xmlns:a16="http://schemas.microsoft.com/office/drawing/2014/main" id="{6288BEE3-23F3-B6B1-B482-0F9A9F569EA0}"/>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90DE5843-3B4A-E700-B0DB-5D9A3AD21F98}"/>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21" name="Freeform 20">
                <a:extLst>
                  <a:ext uri="{FF2B5EF4-FFF2-40B4-BE49-F238E27FC236}">
                    <a16:creationId xmlns:a16="http://schemas.microsoft.com/office/drawing/2014/main" id="{BDE397DD-E9E8-91B5-8C3B-45ED0D0B04B1}"/>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6E6BB379-A9C5-4D4D-9C59-B482A1CFFCF1}"/>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3" name="Freeform 22">
                <a:extLst>
                  <a:ext uri="{FF2B5EF4-FFF2-40B4-BE49-F238E27FC236}">
                    <a16:creationId xmlns:a16="http://schemas.microsoft.com/office/drawing/2014/main" id="{5BF377CA-F78E-1D05-7E30-F0B6B3DB3F0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4" name="Freeform 23">
                <a:extLst>
                  <a:ext uri="{FF2B5EF4-FFF2-40B4-BE49-F238E27FC236}">
                    <a16:creationId xmlns:a16="http://schemas.microsoft.com/office/drawing/2014/main" id="{8C25C045-0720-3CF6-0232-C3865968DD47}"/>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5" name="Freeform 24">
                <a:extLst>
                  <a:ext uri="{FF2B5EF4-FFF2-40B4-BE49-F238E27FC236}">
                    <a16:creationId xmlns:a16="http://schemas.microsoft.com/office/drawing/2014/main" id="{492D9964-F2E9-F1D3-0D41-4D1006001336}"/>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B018C7F5-E13A-499D-ABFD-F4667F22C046}"/>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27" name="Freeform 26">
                <a:extLst>
                  <a:ext uri="{FF2B5EF4-FFF2-40B4-BE49-F238E27FC236}">
                    <a16:creationId xmlns:a16="http://schemas.microsoft.com/office/drawing/2014/main" id="{0E76BD13-FD6A-3266-F187-4A6360DA733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28" name="Freeform 27">
                <a:extLst>
                  <a:ext uri="{FF2B5EF4-FFF2-40B4-BE49-F238E27FC236}">
                    <a16:creationId xmlns:a16="http://schemas.microsoft.com/office/drawing/2014/main" id="{254CDF54-5CC7-42D5-FF3B-EA1A9615C9EB}"/>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CA008CD7-A5BA-D93B-24CF-53A3613EEB94}"/>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6" name="Graphic 8">
              <a:extLst>
                <a:ext uri="{FF2B5EF4-FFF2-40B4-BE49-F238E27FC236}">
                  <a16:creationId xmlns:a16="http://schemas.microsoft.com/office/drawing/2014/main" id="{0E16E021-24D5-689F-4C32-B7C3B76D27F1}"/>
                </a:ext>
              </a:extLst>
            </p:cNvPr>
            <p:cNvGrpSpPr/>
            <p:nvPr/>
          </p:nvGrpSpPr>
          <p:grpSpPr>
            <a:xfrm>
              <a:off x="265625" y="6323271"/>
              <a:ext cx="1249223" cy="190348"/>
              <a:chOff x="265625" y="6323271"/>
              <a:chExt cx="1249223" cy="190348"/>
            </a:xfrm>
            <a:solidFill>
              <a:srgbClr val="000000"/>
            </a:solidFill>
          </p:grpSpPr>
          <p:sp>
            <p:nvSpPr>
              <p:cNvPr id="7" name="Freeform 6">
                <a:extLst>
                  <a:ext uri="{FF2B5EF4-FFF2-40B4-BE49-F238E27FC236}">
                    <a16:creationId xmlns:a16="http://schemas.microsoft.com/office/drawing/2014/main" id="{E90104B9-EB0A-6BF7-8DA0-69BE6F5CEC5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8" name="Freeform 7">
                <a:extLst>
                  <a:ext uri="{FF2B5EF4-FFF2-40B4-BE49-F238E27FC236}">
                    <a16:creationId xmlns:a16="http://schemas.microsoft.com/office/drawing/2014/main" id="{14FF2423-AC5E-7429-E3BB-D400CC6C4F5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9" name="Freeform 8">
                <a:extLst>
                  <a:ext uri="{FF2B5EF4-FFF2-40B4-BE49-F238E27FC236}">
                    <a16:creationId xmlns:a16="http://schemas.microsoft.com/office/drawing/2014/main" id="{278A855B-3ED8-07E8-9617-3CABB4692131}"/>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6" name="Freeform 15">
                <a:extLst>
                  <a:ext uri="{FF2B5EF4-FFF2-40B4-BE49-F238E27FC236}">
                    <a16:creationId xmlns:a16="http://schemas.microsoft.com/office/drawing/2014/main" id="{630E10BD-35C4-2EB3-CD9E-CB79BB947F28}"/>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17" name="Freeform 16">
                <a:extLst>
                  <a:ext uri="{FF2B5EF4-FFF2-40B4-BE49-F238E27FC236}">
                    <a16:creationId xmlns:a16="http://schemas.microsoft.com/office/drawing/2014/main" id="{4D6F1BE7-A87D-4DD0-910A-5119820395CE}"/>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A59043ED-8660-66C4-91BC-AF45873D847E}"/>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19" name="Freeform 18">
                <a:extLst>
                  <a:ext uri="{FF2B5EF4-FFF2-40B4-BE49-F238E27FC236}">
                    <a16:creationId xmlns:a16="http://schemas.microsoft.com/office/drawing/2014/main" id="{C479B44E-348E-907C-601F-D41A24CC5E58}"/>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334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Section Header with Phot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0533" y="3450868"/>
            <a:ext cx="5962789" cy="1229360"/>
          </a:xfrm>
        </p:spPr>
        <p:txBody>
          <a:bodyPr wrap="square" anchor="b"/>
          <a:lstStyle>
            <a:lvl1pPr algn="l">
              <a:defRPr sz="3599" b="0" cap="none" baseline="0">
                <a:solidFill>
                  <a:schemeClr val="bg1"/>
                </a:solidFill>
              </a:defRPr>
            </a:lvl1pPr>
          </a:lstStyle>
          <a:p>
            <a:r>
              <a:rPr lang="en-US"/>
              <a:t>Click to Edit Master Title Style</a:t>
            </a:r>
            <a:endParaRPr lang="en-US" dirty="0"/>
          </a:p>
        </p:txBody>
      </p:sp>
      <p:sp>
        <p:nvSpPr>
          <p:cNvPr id="128" name="Subtitle 2">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4768725"/>
            <a:ext cx="6864836" cy="700882"/>
          </a:xfrm>
        </p:spPr>
        <p:txBody>
          <a:bodyPr/>
          <a:lstStyle>
            <a:lvl1pPr marL="0" indent="0" algn="l">
              <a:buNone/>
              <a:defRPr sz="2399">
                <a:solidFill>
                  <a:schemeClr val="bg1"/>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15" name="TextBox 14">
            <a:extLst>
              <a:ext uri="{FF2B5EF4-FFF2-40B4-BE49-F238E27FC236}">
                <a16:creationId xmlns:a16="http://schemas.microsoft.com/office/drawing/2014/main" id="{7EAC21F4-620C-4207-A01D-C082619C707B}"/>
              </a:ext>
            </a:extLst>
          </p:cNvPr>
          <p:cNvSpPr txBox="1"/>
          <p:nvPr userDrawn="1"/>
        </p:nvSpPr>
        <p:spPr bwMode="white">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solidFill>
                  <a:schemeClr val="bg1"/>
                </a:solidFill>
                <a:latin typeface="+mj-lt"/>
              </a:rPr>
              <a:pPr algn="r">
                <a:lnSpc>
                  <a:spcPct val="90000"/>
                </a:lnSpc>
              </a:pPr>
              <a:t>‹#›</a:t>
            </a:fld>
            <a:endParaRPr lang="en-US" sz="1799" dirty="0">
              <a:solidFill>
                <a:schemeClr val="bg1"/>
              </a:solidFill>
              <a:latin typeface="+mj-lt"/>
            </a:endParaRPr>
          </a:p>
        </p:txBody>
      </p:sp>
      <p:pic>
        <p:nvPicPr>
          <p:cNvPr id="14" name="Picture 13">
            <a:extLst>
              <a:ext uri="{FF2B5EF4-FFF2-40B4-BE49-F238E27FC236}">
                <a16:creationId xmlns:a16="http://schemas.microsoft.com/office/drawing/2014/main" id="{4CB09CED-B4F1-4D41-9093-8376E7762D42}"/>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Lst>
          </a:blip>
          <a:srcRect l="34772"/>
          <a:stretch/>
        </p:blipFill>
        <p:spPr bwMode="ltGray">
          <a:xfrm>
            <a:off x="4239675" y="0"/>
            <a:ext cx="7951444" cy="6858000"/>
          </a:xfrm>
          <a:prstGeom prst="rect">
            <a:avLst/>
          </a:prstGeom>
        </p:spPr>
      </p:pic>
    </p:spTree>
    <p:extLst>
      <p:ext uri="{BB962C8B-B14F-4D97-AF65-F5344CB8AC3E}">
        <p14:creationId xmlns:p14="http://schemas.microsoft.com/office/powerpoint/2010/main" val="28628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ote – Lea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822C6-83CF-4F3D-E1D8-C25AE43B9C04}"/>
              </a:ext>
            </a:extLst>
          </p:cNvPr>
          <p:cNvPicPr>
            <a:picLocks noChangeAspect="1"/>
          </p:cNvPicPr>
          <p:nvPr userDrawn="1"/>
        </p:nvPicPr>
        <p:blipFill>
          <a:blip r:embed="rId2"/>
          <a:srcRect l="3" r="3"/>
          <a:stretch/>
        </p:blipFill>
        <p:spPr>
          <a:xfrm>
            <a:off x="879" y="1"/>
            <a:ext cx="12190487"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63581"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purple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bg2">
                    <a:lumMod val="25000"/>
                  </a:schemeClr>
                </a:solidFill>
              </a:defRPr>
            </a:lvl1pPr>
          </a:lstStyle>
          <a:p>
            <a:pPr lvl="0"/>
            <a:r>
              <a:rPr lang="en-US" dirty="0"/>
              <a:t>Source Name</a:t>
            </a:r>
          </a:p>
        </p:txBody>
      </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sp>
        <p:nvSpPr>
          <p:cNvPr id="17" name="page number">
            <a:extLst>
              <a:ext uri="{FF2B5EF4-FFF2-40B4-BE49-F238E27FC236}">
                <a16:creationId xmlns:a16="http://schemas.microsoft.com/office/drawing/2014/main" id="{D03B3F1E-BEE4-0C40-B954-F58A7FCE9AE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5" name="TextBox 4">
            <a:extLst>
              <a:ext uri="{FF2B5EF4-FFF2-40B4-BE49-F238E27FC236}">
                <a16:creationId xmlns:a16="http://schemas.microsoft.com/office/drawing/2014/main" id="{91B2B909-6AFC-67F8-A43A-0F91CF8F226A}"/>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6" name="TextBox 5">
            <a:extLst>
              <a:ext uri="{FF2B5EF4-FFF2-40B4-BE49-F238E27FC236}">
                <a16:creationId xmlns:a16="http://schemas.microsoft.com/office/drawing/2014/main" id="{B877F5C2-7597-7700-E156-8857900FCFC6}"/>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7" name="Graphic 8">
            <a:extLst>
              <a:ext uri="{FF2B5EF4-FFF2-40B4-BE49-F238E27FC236}">
                <a16:creationId xmlns:a16="http://schemas.microsoft.com/office/drawing/2014/main" id="{47818FA4-8AE2-A4B0-1EE8-9FE4A6BDD41B}"/>
              </a:ext>
            </a:extLst>
          </p:cNvPr>
          <p:cNvGrpSpPr/>
          <p:nvPr userDrawn="1"/>
        </p:nvGrpSpPr>
        <p:grpSpPr>
          <a:xfrm>
            <a:off x="265695" y="6323271"/>
            <a:ext cx="1249548" cy="369648"/>
            <a:chOff x="265625" y="6323271"/>
            <a:chExt cx="1249223" cy="369648"/>
          </a:xfrm>
          <a:solidFill>
            <a:srgbClr val="000000"/>
          </a:solidFill>
        </p:grpSpPr>
        <p:grpSp>
          <p:nvGrpSpPr>
            <p:cNvPr id="8" name="Graphic 8">
              <a:extLst>
                <a:ext uri="{FF2B5EF4-FFF2-40B4-BE49-F238E27FC236}">
                  <a16:creationId xmlns:a16="http://schemas.microsoft.com/office/drawing/2014/main" id="{906FE88E-54E3-F8F3-4AD1-B3FBBC7E3CA3}"/>
                </a:ext>
              </a:extLst>
            </p:cNvPr>
            <p:cNvGrpSpPr/>
            <p:nvPr/>
          </p:nvGrpSpPr>
          <p:grpSpPr>
            <a:xfrm>
              <a:off x="745455" y="6594444"/>
              <a:ext cx="722662" cy="98475"/>
              <a:chOff x="745455" y="6594444"/>
              <a:chExt cx="722662" cy="98475"/>
            </a:xfrm>
            <a:solidFill>
              <a:srgbClr val="000000"/>
            </a:solidFill>
          </p:grpSpPr>
          <p:sp>
            <p:nvSpPr>
              <p:cNvPr id="25" name="Freeform 24">
                <a:extLst>
                  <a:ext uri="{FF2B5EF4-FFF2-40B4-BE49-F238E27FC236}">
                    <a16:creationId xmlns:a16="http://schemas.microsoft.com/office/drawing/2014/main" id="{54A0F722-B555-E2A4-6E62-A0DD337E8B5C}"/>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CE114C9D-2007-BC9E-F8AA-887AAF26A734}"/>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27" name="Freeform 26">
                <a:extLst>
                  <a:ext uri="{FF2B5EF4-FFF2-40B4-BE49-F238E27FC236}">
                    <a16:creationId xmlns:a16="http://schemas.microsoft.com/office/drawing/2014/main" id="{30CB1C40-B903-28F3-C47C-EE2DF741FB96}"/>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8" name="Freeform 27">
                <a:extLst>
                  <a:ext uri="{FF2B5EF4-FFF2-40B4-BE49-F238E27FC236}">
                    <a16:creationId xmlns:a16="http://schemas.microsoft.com/office/drawing/2014/main" id="{5F87C1F4-D1C4-5FD0-7410-12E7D3F9CF61}"/>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E2B126C2-3690-5E26-6606-DC917F25582A}"/>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30" name="Freeform 29">
                <a:extLst>
                  <a:ext uri="{FF2B5EF4-FFF2-40B4-BE49-F238E27FC236}">
                    <a16:creationId xmlns:a16="http://schemas.microsoft.com/office/drawing/2014/main" id="{608446EC-DFFD-44E5-1C5F-06F1ADF8E18C}"/>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4D0F02A7-67C9-E3C0-51B8-692EC9B9B966}"/>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32" name="Freeform 31">
                <a:extLst>
                  <a:ext uri="{FF2B5EF4-FFF2-40B4-BE49-F238E27FC236}">
                    <a16:creationId xmlns:a16="http://schemas.microsoft.com/office/drawing/2014/main" id="{6865D6C8-4059-8F52-0699-D70C865CD04D}"/>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33" name="Freeform 32">
                <a:extLst>
                  <a:ext uri="{FF2B5EF4-FFF2-40B4-BE49-F238E27FC236}">
                    <a16:creationId xmlns:a16="http://schemas.microsoft.com/office/drawing/2014/main" id="{7EA55EE1-6F19-AA1B-CC75-7F97E97AAA97}"/>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34" name="Freeform 33">
                <a:extLst>
                  <a:ext uri="{FF2B5EF4-FFF2-40B4-BE49-F238E27FC236}">
                    <a16:creationId xmlns:a16="http://schemas.microsoft.com/office/drawing/2014/main" id="{CEA15FB2-7F2D-EC93-1A40-74348B9A6E0D}"/>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9" name="Graphic 8">
              <a:extLst>
                <a:ext uri="{FF2B5EF4-FFF2-40B4-BE49-F238E27FC236}">
                  <a16:creationId xmlns:a16="http://schemas.microsoft.com/office/drawing/2014/main" id="{8DA67385-AEE0-35D7-24E9-3A1C9A997AB6}"/>
                </a:ext>
              </a:extLst>
            </p:cNvPr>
            <p:cNvGrpSpPr/>
            <p:nvPr/>
          </p:nvGrpSpPr>
          <p:grpSpPr>
            <a:xfrm>
              <a:off x="265625" y="6323271"/>
              <a:ext cx="1249223" cy="190348"/>
              <a:chOff x="265625" y="6323271"/>
              <a:chExt cx="1249223" cy="190348"/>
            </a:xfrm>
            <a:solidFill>
              <a:srgbClr val="000000"/>
            </a:solidFill>
          </p:grpSpPr>
          <p:sp>
            <p:nvSpPr>
              <p:cNvPr id="10" name="Freeform 9">
                <a:extLst>
                  <a:ext uri="{FF2B5EF4-FFF2-40B4-BE49-F238E27FC236}">
                    <a16:creationId xmlns:a16="http://schemas.microsoft.com/office/drawing/2014/main" id="{E140BF28-9D00-E372-4C58-192831AB25B7}"/>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12" name="Freeform 11">
                <a:extLst>
                  <a:ext uri="{FF2B5EF4-FFF2-40B4-BE49-F238E27FC236}">
                    <a16:creationId xmlns:a16="http://schemas.microsoft.com/office/drawing/2014/main" id="{9502AFFA-C636-75B6-47E4-75665F32F63A}"/>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13" name="Freeform 12">
                <a:extLst>
                  <a:ext uri="{FF2B5EF4-FFF2-40B4-BE49-F238E27FC236}">
                    <a16:creationId xmlns:a16="http://schemas.microsoft.com/office/drawing/2014/main" id="{255A0F95-5DB1-12F9-464F-DAACA1FAD4F0}"/>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4" name="Freeform 13">
                <a:extLst>
                  <a:ext uri="{FF2B5EF4-FFF2-40B4-BE49-F238E27FC236}">
                    <a16:creationId xmlns:a16="http://schemas.microsoft.com/office/drawing/2014/main" id="{E6E8C204-FC1F-FDD2-FE85-ED3286B80D6E}"/>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A65EBA96-8564-79A7-2A73-18756ED609DC}"/>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20" name="Freeform 19">
                <a:extLst>
                  <a:ext uri="{FF2B5EF4-FFF2-40B4-BE49-F238E27FC236}">
                    <a16:creationId xmlns:a16="http://schemas.microsoft.com/office/drawing/2014/main" id="{CCC651D2-5530-6772-23D5-458FB86B627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63F018CD-2167-521F-44FD-1C199026C8F4}"/>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10518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 Aqua">
    <p:spTree>
      <p:nvGrpSpPr>
        <p:cNvPr id="1" name=""/>
        <p:cNvGrpSpPr/>
        <p:nvPr/>
      </p:nvGrpSpPr>
      <p:grpSpPr>
        <a:xfrm>
          <a:off x="0" y="0"/>
          <a:ext cx="0" cy="0"/>
          <a:chOff x="0" y="0"/>
          <a:chExt cx="0" cy="0"/>
        </a:xfrm>
      </p:grpSpPr>
      <p:pic>
        <p:nvPicPr>
          <p:cNvPr id="3" name="Picture 2" descr="A blue and white triangle&#10;&#10;Description automatically generated">
            <a:extLst>
              <a:ext uri="{FF2B5EF4-FFF2-40B4-BE49-F238E27FC236}">
                <a16:creationId xmlns:a16="http://schemas.microsoft.com/office/drawing/2014/main" id="{1851FFCF-C0D0-C215-743B-B4160C1C93A5}"/>
              </a:ext>
            </a:extLst>
          </p:cNvPr>
          <p:cNvPicPr>
            <a:picLocks noChangeAspect="1"/>
          </p:cNvPicPr>
          <p:nvPr userDrawn="1"/>
        </p:nvPicPr>
        <p:blipFill rotWithShape="1">
          <a:blip r:embed="rId2"/>
          <a:srcRect b="11170"/>
          <a:stretch/>
        </p:blipFill>
        <p:spPr>
          <a:xfrm>
            <a:off x="879" y="1"/>
            <a:ext cx="12191121" cy="6092456"/>
          </a:xfrm>
          <a:prstGeom prst="rect">
            <a:avLst/>
          </a:prstGeom>
        </p:spPr>
      </p:pic>
      <p:sp>
        <p:nvSpPr>
          <p:cNvPr id="2" name="Title 1"/>
          <p:cNvSpPr>
            <a:spLocks noGrp="1"/>
          </p:cNvSpPr>
          <p:nvPr>
            <p:ph type="title" hasCustomPrompt="1"/>
          </p:nvPr>
        </p:nvSpPr>
        <p:spPr>
          <a:xfrm>
            <a:off x="589261" y="938794"/>
            <a:ext cx="6589585" cy="1229360"/>
          </a:xfrm>
        </p:spPr>
        <p:txBody>
          <a:bodyPr wrap="square" anchor="b"/>
          <a:lstStyle>
            <a:lvl1pPr algn="l">
              <a:defRPr sz="3600" b="0" cap="none" baseline="0">
                <a:solidFill>
                  <a:schemeClr val="accent1"/>
                </a:solidFill>
              </a:defRPr>
            </a:lvl1pPr>
          </a:lstStyle>
          <a:p>
            <a:r>
              <a:rPr lang="en-US" dirty="0"/>
              <a:t>Section Title Option 3</a:t>
            </a:r>
            <a:br>
              <a:rPr lang="en-US" dirty="0"/>
            </a:br>
            <a:r>
              <a:rPr lang="en-US" dirty="0"/>
              <a:t>Blue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57572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5" name="page number">
            <a:extLst>
              <a:ext uri="{FF2B5EF4-FFF2-40B4-BE49-F238E27FC236}">
                <a16:creationId xmlns:a16="http://schemas.microsoft.com/office/drawing/2014/main" id="{274E202C-D42A-664B-A387-688ED861096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97210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57842E3-E5C7-7B4F-DC6A-816AB579D2E6}"/>
              </a:ext>
            </a:extLst>
          </p:cNvPr>
          <p:cNvPicPr>
            <a:picLocks noChangeAspect="1"/>
          </p:cNvPicPr>
          <p:nvPr userDrawn="1"/>
        </p:nvPicPr>
        <p:blipFill>
          <a:blip r:embed="rId2"/>
          <a:srcRect l="3" r="3"/>
          <a:stretch/>
        </p:blipFill>
        <p:spPr>
          <a:xfrm>
            <a:off x="879" y="1"/>
            <a:ext cx="12190487"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blue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bg2">
                    <a:lumMod val="25000"/>
                  </a:schemeClr>
                </a:solidFill>
              </a:defRPr>
            </a:lvl1pPr>
          </a:lstStyle>
          <a:p>
            <a:pPr lvl="0"/>
            <a:r>
              <a:rPr lang="en-US" dirty="0"/>
              <a:t>Source Name</a:t>
            </a:r>
          </a:p>
        </p:txBody>
      </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sp>
        <p:nvSpPr>
          <p:cNvPr id="17" name="page number">
            <a:extLst>
              <a:ext uri="{FF2B5EF4-FFF2-40B4-BE49-F238E27FC236}">
                <a16:creationId xmlns:a16="http://schemas.microsoft.com/office/drawing/2014/main" id="{DBC60254-9AEC-2A49-ABD6-870EE5B97F6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TextBox 2">
            <a:extLst>
              <a:ext uri="{FF2B5EF4-FFF2-40B4-BE49-F238E27FC236}">
                <a16:creationId xmlns:a16="http://schemas.microsoft.com/office/drawing/2014/main" id="{59598E93-E03B-70E2-BB59-475BA07A754E}"/>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75C1E07-8402-D44B-5136-098C215A914E}"/>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B4758132-41E7-3AF2-6888-E57AAB57C2D4}"/>
              </a:ext>
            </a:extLst>
          </p:cNvPr>
          <p:cNvGrpSpPr/>
          <p:nvPr userDrawn="1"/>
        </p:nvGrpSpPr>
        <p:grpSpPr>
          <a:xfrm>
            <a:off x="265695" y="6323271"/>
            <a:ext cx="1249548" cy="369648"/>
            <a:chOff x="265625" y="6323271"/>
            <a:chExt cx="1249223" cy="369648"/>
          </a:xfrm>
          <a:solidFill>
            <a:srgbClr val="000000"/>
          </a:solidFill>
        </p:grpSpPr>
        <p:grpSp>
          <p:nvGrpSpPr>
            <p:cNvPr id="6" name="Graphic 8">
              <a:extLst>
                <a:ext uri="{FF2B5EF4-FFF2-40B4-BE49-F238E27FC236}">
                  <a16:creationId xmlns:a16="http://schemas.microsoft.com/office/drawing/2014/main" id="{841EEAAB-23AC-D47F-388D-63F547C46C21}"/>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839177EB-25CC-E79E-A327-2BF623A161BE}"/>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B93DD2BC-5C52-5195-64BD-BFCD915CF82D}"/>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25" name="Freeform 24">
                <a:extLst>
                  <a:ext uri="{FF2B5EF4-FFF2-40B4-BE49-F238E27FC236}">
                    <a16:creationId xmlns:a16="http://schemas.microsoft.com/office/drawing/2014/main" id="{C90A28C3-198B-4594-AB38-1CE30B5D0214}"/>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E0E9C1D5-3541-16BA-CEE1-D36FB913E531}"/>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7" name="Freeform 26">
                <a:extLst>
                  <a:ext uri="{FF2B5EF4-FFF2-40B4-BE49-F238E27FC236}">
                    <a16:creationId xmlns:a16="http://schemas.microsoft.com/office/drawing/2014/main" id="{77E6E0D3-D668-DC02-6C5C-D264C0A21A06}"/>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8" name="Freeform 27">
                <a:extLst>
                  <a:ext uri="{FF2B5EF4-FFF2-40B4-BE49-F238E27FC236}">
                    <a16:creationId xmlns:a16="http://schemas.microsoft.com/office/drawing/2014/main" id="{0E12C13F-B40E-0E62-F7DF-0FA5A72F12BC}"/>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67D0ED2A-A79A-EDD1-6128-A2BB3C970351}"/>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30" name="Freeform 29">
                <a:extLst>
                  <a:ext uri="{FF2B5EF4-FFF2-40B4-BE49-F238E27FC236}">
                    <a16:creationId xmlns:a16="http://schemas.microsoft.com/office/drawing/2014/main" id="{18F3992B-F766-6C32-DA41-32FB6C066B84}"/>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86DC7707-25A9-7955-BDAC-5DF1F39C7B34}"/>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32" name="Freeform 31">
                <a:extLst>
                  <a:ext uri="{FF2B5EF4-FFF2-40B4-BE49-F238E27FC236}">
                    <a16:creationId xmlns:a16="http://schemas.microsoft.com/office/drawing/2014/main" id="{83F4BF48-49F0-33A3-0F4E-FEADBAE31AC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7" name="Graphic 8">
              <a:extLst>
                <a:ext uri="{FF2B5EF4-FFF2-40B4-BE49-F238E27FC236}">
                  <a16:creationId xmlns:a16="http://schemas.microsoft.com/office/drawing/2014/main" id="{9F293A06-D73B-D05A-23FE-FA9269E430A6}"/>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2E537BBB-F233-E0B1-8E78-2148B6BFDBBE}"/>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9" name="Freeform 8">
                <a:extLst>
                  <a:ext uri="{FF2B5EF4-FFF2-40B4-BE49-F238E27FC236}">
                    <a16:creationId xmlns:a16="http://schemas.microsoft.com/office/drawing/2014/main" id="{642831E7-C031-4A62-CFCB-77A23B83A3F0}"/>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59491B63-148F-0FC2-21A9-ABC99A899BCD}"/>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2" name="Freeform 11">
                <a:extLst>
                  <a:ext uri="{FF2B5EF4-FFF2-40B4-BE49-F238E27FC236}">
                    <a16:creationId xmlns:a16="http://schemas.microsoft.com/office/drawing/2014/main" id="{00C0482C-FE70-D0EB-BC58-46565B7E646F}"/>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13" name="Freeform 12">
                <a:extLst>
                  <a:ext uri="{FF2B5EF4-FFF2-40B4-BE49-F238E27FC236}">
                    <a16:creationId xmlns:a16="http://schemas.microsoft.com/office/drawing/2014/main" id="{BA9FFF7A-6D39-6D56-9C49-47587F5E2D5F}"/>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14" name="Freeform 13">
                <a:extLst>
                  <a:ext uri="{FF2B5EF4-FFF2-40B4-BE49-F238E27FC236}">
                    <a16:creationId xmlns:a16="http://schemas.microsoft.com/office/drawing/2014/main" id="{C4F1373C-9ED7-35FB-11BE-D84A18B28D6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7237885B-F058-C3AD-B633-20EEB1A8AE27}"/>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4086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 Aqua">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9C585F7-54EA-73DC-A9E7-E6EDC04697A8}"/>
              </a:ext>
            </a:extLst>
          </p:cNvPr>
          <p:cNvPicPr>
            <a:picLocks noChangeAspect="1"/>
          </p:cNvPicPr>
          <p:nvPr userDrawn="1"/>
        </p:nvPicPr>
        <p:blipFill>
          <a:blip r:embed="rId2"/>
          <a:srcRect l="3" r="3"/>
          <a:stretch/>
        </p:blipFill>
        <p:spPr>
          <a:xfrm>
            <a:off x="879" y="1"/>
            <a:ext cx="12190487"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dirty="0"/>
              <a:t>Quote text on left, green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8" y="5065776"/>
            <a:ext cx="4582337" cy="274320"/>
          </a:xfrm>
        </p:spPr>
        <p:txBody>
          <a:bodyPr/>
          <a:lstStyle>
            <a:lvl1pPr>
              <a:defRPr sz="1800">
                <a:solidFill>
                  <a:schemeClr val="bg2">
                    <a:lumMod val="25000"/>
                  </a:schemeClr>
                </a:solidFill>
              </a:defRPr>
            </a:lvl1pPr>
          </a:lstStyle>
          <a:p>
            <a:pPr lvl="0"/>
            <a:r>
              <a:rPr lang="en-US" dirty="0"/>
              <a:t>Source Name</a:t>
            </a:r>
          </a:p>
        </p:txBody>
      </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7809" y="4619335"/>
            <a:ext cx="2740739" cy="1371600"/>
          </a:xfrm>
        </p:spPr>
        <p:txBody>
          <a:bodyPr/>
          <a:lstStyle/>
          <a:p>
            <a:r>
              <a:rPr lang="en-US" dirty="0"/>
              <a:t>Click to insert logo or delete box if not needed</a:t>
            </a:r>
          </a:p>
        </p:txBody>
      </p:sp>
      <p:sp>
        <p:nvSpPr>
          <p:cNvPr id="17" name="page number">
            <a:extLst>
              <a:ext uri="{FF2B5EF4-FFF2-40B4-BE49-F238E27FC236}">
                <a16:creationId xmlns:a16="http://schemas.microsoft.com/office/drawing/2014/main" id="{81F6B6E3-D446-FF48-A968-0E6ED9485DE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
        <p:nvSpPr>
          <p:cNvPr id="3" name="TextBox 2">
            <a:extLst>
              <a:ext uri="{FF2B5EF4-FFF2-40B4-BE49-F238E27FC236}">
                <a16:creationId xmlns:a16="http://schemas.microsoft.com/office/drawing/2014/main" id="{B42BA5B6-138A-D661-2D48-C6B1A42AC4ED}"/>
              </a:ext>
            </a:extLst>
          </p:cNvPr>
          <p:cNvSpPr txBox="1"/>
          <p:nvPr userDrawn="1"/>
        </p:nvSpPr>
        <p:spPr>
          <a:xfrm>
            <a:off x="1645512" y="6461498"/>
            <a:ext cx="3059327" cy="128368"/>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79538799-F081-D113-D0D1-5470EAF4336E}"/>
              </a:ext>
            </a:extLst>
          </p:cNvPr>
          <p:cNvSpPr txBox="1"/>
          <p:nvPr userDrawn="1"/>
        </p:nvSpPr>
        <p:spPr>
          <a:xfrm>
            <a:off x="1645513" y="6569434"/>
            <a:ext cx="3856227" cy="127086"/>
          </a:xfrm>
          <a:prstGeom prst="rect">
            <a:avLst/>
          </a:prstGeom>
          <a:noFill/>
        </p:spPr>
        <p:txBody>
          <a:bodyPr wrap="none" lIns="0" tIns="0" rIns="0" bIns="0" rtlCol="0">
            <a:spAutoFit/>
          </a:bodyPr>
          <a:lstStyle/>
          <a:p>
            <a:pPr algn="l">
              <a:lnSpc>
                <a:spcPct val="130000"/>
              </a:lnSpc>
            </a:pPr>
            <a:r>
              <a:rPr lang="en-US" sz="700" spc="0" baseline="0" dirty="0" err="1">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C621A2F7-988C-ED6D-1AAA-CEAF06253999}"/>
              </a:ext>
            </a:extLst>
          </p:cNvPr>
          <p:cNvGrpSpPr/>
          <p:nvPr userDrawn="1"/>
        </p:nvGrpSpPr>
        <p:grpSpPr>
          <a:xfrm>
            <a:off x="265695" y="6323271"/>
            <a:ext cx="1249548" cy="369648"/>
            <a:chOff x="265625" y="6323271"/>
            <a:chExt cx="1249223" cy="369648"/>
          </a:xfrm>
          <a:solidFill>
            <a:srgbClr val="000000"/>
          </a:solidFill>
        </p:grpSpPr>
        <p:grpSp>
          <p:nvGrpSpPr>
            <p:cNvPr id="6" name="Graphic 8">
              <a:extLst>
                <a:ext uri="{FF2B5EF4-FFF2-40B4-BE49-F238E27FC236}">
                  <a16:creationId xmlns:a16="http://schemas.microsoft.com/office/drawing/2014/main" id="{4A6ACE21-0A03-EC70-5DBC-8E24FC06ADF2}"/>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EE83912F-EA49-AA8F-3B48-225EEF2EA8BC}"/>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sz="1800"/>
              </a:p>
            </p:txBody>
          </p:sp>
          <p:sp>
            <p:nvSpPr>
              <p:cNvPr id="22" name="Freeform 21">
                <a:extLst>
                  <a:ext uri="{FF2B5EF4-FFF2-40B4-BE49-F238E27FC236}">
                    <a16:creationId xmlns:a16="http://schemas.microsoft.com/office/drawing/2014/main" id="{CCD1DC55-84B7-B92A-BCFA-DFC508914BD4}"/>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sz="1800"/>
              </a:p>
            </p:txBody>
          </p:sp>
          <p:sp>
            <p:nvSpPr>
              <p:cNvPr id="25" name="Freeform 24">
                <a:extLst>
                  <a:ext uri="{FF2B5EF4-FFF2-40B4-BE49-F238E27FC236}">
                    <a16:creationId xmlns:a16="http://schemas.microsoft.com/office/drawing/2014/main" id="{9C7F5544-2C4C-9EB4-BFC3-2118CC2F9BEA}"/>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8F4FBC32-8CCB-A8DE-008D-E983BC49C597}"/>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sz="1800"/>
              </a:p>
            </p:txBody>
          </p:sp>
          <p:sp>
            <p:nvSpPr>
              <p:cNvPr id="27" name="Freeform 26">
                <a:extLst>
                  <a:ext uri="{FF2B5EF4-FFF2-40B4-BE49-F238E27FC236}">
                    <a16:creationId xmlns:a16="http://schemas.microsoft.com/office/drawing/2014/main" id="{B4DB09DF-6B90-E805-64A1-73441DB3E36E}"/>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28" name="Freeform 27">
                <a:extLst>
                  <a:ext uri="{FF2B5EF4-FFF2-40B4-BE49-F238E27FC236}">
                    <a16:creationId xmlns:a16="http://schemas.microsoft.com/office/drawing/2014/main" id="{CE5B325E-5171-7178-FE92-B40E2F02AF4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601EA8AE-D6A6-69F1-6D6F-08D9ABD7A248}"/>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sz="1800"/>
              </a:p>
            </p:txBody>
          </p:sp>
          <p:sp>
            <p:nvSpPr>
              <p:cNvPr id="30" name="Freeform 29">
                <a:extLst>
                  <a:ext uri="{FF2B5EF4-FFF2-40B4-BE49-F238E27FC236}">
                    <a16:creationId xmlns:a16="http://schemas.microsoft.com/office/drawing/2014/main" id="{313CAF36-8DCE-BF49-8252-4504197E4A92}"/>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53212E81-53F5-5829-40FB-278F96FDFA6C}"/>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sz="1800"/>
              </a:p>
            </p:txBody>
          </p:sp>
          <p:sp>
            <p:nvSpPr>
              <p:cNvPr id="32" name="Freeform 31">
                <a:extLst>
                  <a:ext uri="{FF2B5EF4-FFF2-40B4-BE49-F238E27FC236}">
                    <a16:creationId xmlns:a16="http://schemas.microsoft.com/office/drawing/2014/main" id="{3338560F-F08F-341E-96FD-FB179B1E8090}"/>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sz="1800"/>
              </a:p>
            </p:txBody>
          </p:sp>
        </p:grpSp>
        <p:grpSp>
          <p:nvGrpSpPr>
            <p:cNvPr id="7" name="Graphic 8">
              <a:extLst>
                <a:ext uri="{FF2B5EF4-FFF2-40B4-BE49-F238E27FC236}">
                  <a16:creationId xmlns:a16="http://schemas.microsoft.com/office/drawing/2014/main" id="{DC09D6A6-FC34-3B36-E8EC-98961A5FA1BD}"/>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9CCE1282-066F-6767-9D2B-FE3B24B48F39}"/>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sz="1800"/>
              </a:p>
            </p:txBody>
          </p:sp>
          <p:sp>
            <p:nvSpPr>
              <p:cNvPr id="9" name="Freeform 8">
                <a:extLst>
                  <a:ext uri="{FF2B5EF4-FFF2-40B4-BE49-F238E27FC236}">
                    <a16:creationId xmlns:a16="http://schemas.microsoft.com/office/drawing/2014/main" id="{87A55781-F6F4-75D8-D30A-EFE0009E6C3A}"/>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06E5A16E-7654-E118-45E7-5CF8ECB9510D}"/>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sz="1800"/>
              </a:p>
            </p:txBody>
          </p:sp>
          <p:sp>
            <p:nvSpPr>
              <p:cNvPr id="12" name="Freeform 11">
                <a:extLst>
                  <a:ext uri="{FF2B5EF4-FFF2-40B4-BE49-F238E27FC236}">
                    <a16:creationId xmlns:a16="http://schemas.microsoft.com/office/drawing/2014/main" id="{5416A2B2-8CB4-B23D-B227-F3FAAF99834D}"/>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sz="1800"/>
              </a:p>
            </p:txBody>
          </p:sp>
          <p:sp>
            <p:nvSpPr>
              <p:cNvPr id="13" name="Freeform 12">
                <a:extLst>
                  <a:ext uri="{FF2B5EF4-FFF2-40B4-BE49-F238E27FC236}">
                    <a16:creationId xmlns:a16="http://schemas.microsoft.com/office/drawing/2014/main" id="{03A1E132-C6A0-D3F7-1605-AAC4E663D921}"/>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sz="1800"/>
              </a:p>
            </p:txBody>
          </p:sp>
          <p:sp>
            <p:nvSpPr>
              <p:cNvPr id="14" name="Freeform 13">
                <a:extLst>
                  <a:ext uri="{FF2B5EF4-FFF2-40B4-BE49-F238E27FC236}">
                    <a16:creationId xmlns:a16="http://schemas.microsoft.com/office/drawing/2014/main" id="{03331D7F-C33C-F017-A7E8-936854F6A83C}"/>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sz="1800"/>
              </a:p>
            </p:txBody>
          </p:sp>
          <p:sp>
            <p:nvSpPr>
              <p:cNvPr id="18" name="Freeform 17">
                <a:extLst>
                  <a:ext uri="{FF2B5EF4-FFF2-40B4-BE49-F238E27FC236}">
                    <a16:creationId xmlns:a16="http://schemas.microsoft.com/office/drawing/2014/main" id="{D1EAD065-3541-65E6-D334-D9E34E0883DA}"/>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21724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solidFill>
                  <a:schemeClr val="accent1"/>
                </a:solidFill>
              </a:defRPr>
            </a:lvl1pPr>
          </a:lstStyle>
          <a:p>
            <a:r>
              <a:rPr lang="en-US" dirty="0"/>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1" y="811831"/>
            <a:ext cx="10990809"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200"/>
              </a:spcBef>
              <a:defRPr>
                <a:solidFill>
                  <a:schemeClr val="bg2">
                    <a:lumMod val="25000"/>
                  </a:schemeClr>
                </a:solidFill>
              </a:defRPr>
            </a:lvl1pPr>
            <a:lvl2pPr>
              <a:spcBef>
                <a:spcPts val="1200"/>
              </a:spcBef>
              <a:defRPr>
                <a:solidFill>
                  <a:schemeClr val="bg2">
                    <a:lumMod val="25000"/>
                  </a:schemeClr>
                </a:solidFill>
              </a:defRPr>
            </a:lvl2pPr>
            <a:lvl3pPr>
              <a:spcBef>
                <a:spcPts val="1200"/>
              </a:spcBef>
              <a:defRPr>
                <a:solidFill>
                  <a:schemeClr val="bg2">
                    <a:lumMod val="25000"/>
                  </a:schemeClr>
                </a:solidFill>
              </a:defRPr>
            </a:lvl3pPr>
            <a:lvl4pPr>
              <a:spcBef>
                <a:spcPts val="1200"/>
              </a:spcBef>
              <a:defRPr>
                <a:solidFill>
                  <a:schemeClr val="bg2">
                    <a:lumMod val="25000"/>
                  </a:schemeClr>
                </a:solidFill>
              </a:defRPr>
            </a:lvl4pPr>
            <a:lvl5pPr>
              <a:spcBef>
                <a:spcPts val="1200"/>
              </a:spcBef>
              <a:defRPr>
                <a:solidFill>
                  <a:schemeClr val="bg2">
                    <a:lumMod val="25000"/>
                  </a:schemeClr>
                </a:solidFill>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6121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solidFill>
                  <a:schemeClr val="accent1"/>
                </a:solidFill>
              </a:defRPr>
            </a:lvl1pPr>
          </a:lstStyle>
          <a:p>
            <a:r>
              <a:rPr lang="en-US" dirty="0"/>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6702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961" y="1600200"/>
            <a:ext cx="5315167" cy="4572000"/>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lang="en-US" sz="1200" dirty="0">
                <a:solidFill>
                  <a:schemeClr val="bg2">
                    <a:lumMod val="25000"/>
                  </a:schemeClr>
                </a:solidFill>
              </a:defRPr>
            </a:lvl6pPr>
            <a:lvl7pPr>
              <a:defRPr lang="en-US" sz="1200" dirty="0">
                <a:solidFill>
                  <a:schemeClr val="bg2">
                    <a:lumMod val="25000"/>
                  </a:schemeClr>
                </a:solidFill>
              </a:defRPr>
            </a:lvl7pPr>
            <a:lvl8pPr>
              <a:defRPr lang="en-US" sz="1200" dirty="0">
                <a:solidFill>
                  <a:schemeClr val="bg2">
                    <a:lumMod val="25000"/>
                  </a:schemeClr>
                </a:solidFill>
              </a:defRPr>
            </a:lvl8pPr>
            <a:lvl9pPr>
              <a:defRPr lang="en-US" sz="1200" dirty="0">
                <a:solidFill>
                  <a:schemeClr val="bg2">
                    <a:lumMod val="25000"/>
                  </a:schemeClr>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2934" y="1600200"/>
            <a:ext cx="5869066" cy="4572000"/>
          </a:xfrm>
        </p:spPr>
        <p:txBody>
          <a:bodyPr vert="horz" lIns="0" tIns="0" rIns="45720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lang="en-US" sz="1200" dirty="0">
                <a:solidFill>
                  <a:schemeClr val="bg2">
                    <a:lumMod val="25000"/>
                  </a:schemeClr>
                </a:solidFill>
              </a:defRPr>
            </a:lvl6pPr>
            <a:lvl7pPr>
              <a:defRPr lang="en-US" sz="1200" dirty="0">
                <a:solidFill>
                  <a:schemeClr val="bg2">
                    <a:lumMod val="25000"/>
                  </a:schemeClr>
                </a:solidFill>
              </a:defRPr>
            </a:lvl7pPr>
            <a:lvl8pPr>
              <a:defRPr lang="en-US" sz="1200" dirty="0">
                <a:solidFill>
                  <a:schemeClr val="bg2">
                    <a:lumMod val="25000"/>
                  </a:schemeClr>
                </a:solidFill>
              </a:defRPr>
            </a:lvl8pPr>
            <a:lvl9pPr>
              <a:defRPr lang="en-US" sz="1200" dirty="0">
                <a:solidFill>
                  <a:schemeClr val="bg2">
                    <a:lumMod val="25000"/>
                  </a:schemeClr>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329218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5029" y="1600201"/>
            <a:ext cx="5866973" cy="4572000"/>
          </a:xfrm>
          <a:solidFill>
            <a:srgbClr val="F4F8FA"/>
          </a:solidFill>
        </p:spPr>
        <p:txBody>
          <a:bodyPr vert="horz" lIns="457200" tIns="457200" rIns="457200" bIns="45720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a:solidFill>
                  <a:schemeClr val="bg2">
                    <a:lumMod val="25000"/>
                  </a:schemeClr>
                </a:solidFill>
              </a:defRPr>
            </a:lvl6pPr>
            <a:lvl7pPr>
              <a:defRPr>
                <a:solidFill>
                  <a:schemeClr val="bg2">
                    <a:lumMod val="25000"/>
                  </a:schemeClr>
                </a:solidFill>
              </a:defRPr>
            </a:lvl7pPr>
            <a:lvl8pPr>
              <a:defRPr>
                <a:solidFill>
                  <a:schemeClr val="bg2">
                    <a:lumMod val="25000"/>
                  </a:schemeClr>
                </a:solidFill>
              </a:defRPr>
            </a:lvl8pPr>
            <a:lvl9pPr>
              <a:defRPr>
                <a:solidFill>
                  <a:schemeClr val="bg2">
                    <a:lumMod val="25000"/>
                  </a:schemeClr>
                </a:solidFill>
              </a:defRPr>
            </a:lvl9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1" y="1600201"/>
            <a:ext cx="5895128" cy="4572000"/>
          </a:xfrm>
          <a:noFill/>
        </p:spPr>
        <p:txBody>
          <a:bodyPr vert="horz" lIns="594360" tIns="457200" rIns="457200" bIns="457200" rtlCol="0">
            <a:noAutofit/>
          </a:bodyPr>
          <a:lstStyle>
            <a:lvl1pPr>
              <a:spcBef>
                <a:spcPts val="1200"/>
              </a:spcBef>
              <a:defRPr lang="en-US" sz="1800" dirty="0">
                <a:solidFill>
                  <a:schemeClr val="bg2">
                    <a:lumMod val="25000"/>
                  </a:schemeClr>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1" y="811831"/>
            <a:ext cx="10965543"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a:t>
            </a:fld>
            <a:endParaRPr lang="en-US" sz="800" dirty="0"/>
          </a:p>
        </p:txBody>
      </p:sp>
    </p:spTree>
    <p:extLst>
      <p:ext uri="{BB962C8B-B14F-4D97-AF65-F5344CB8AC3E}">
        <p14:creationId xmlns:p14="http://schemas.microsoft.com/office/powerpoint/2010/main" val="408056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960" y="412751"/>
            <a:ext cx="11003870" cy="381000"/>
          </a:xfrm>
          <a:prstGeom prst="rect">
            <a:avLst/>
          </a:prstGeom>
        </p:spPr>
        <p:txBody>
          <a:bodyPr vert="horz" wrap="none" lIns="0" tIns="0" rIns="0" bIns="0" rtlCol="0" anchor="b">
            <a:noAutofit/>
          </a:bodyPr>
          <a:lstStyle/>
          <a:p>
            <a:r>
              <a:rPr lang="en-US" dirty="0"/>
              <a:t>Click to edit Master default content style</a:t>
            </a:r>
          </a:p>
        </p:txBody>
      </p:sp>
      <p:sp>
        <p:nvSpPr>
          <p:cNvPr id="3" name="Click to edit content box"/>
          <p:cNvSpPr>
            <a:spLocks noGrp="1"/>
          </p:cNvSpPr>
          <p:nvPr>
            <p:ph type="body" idx="1"/>
          </p:nvPr>
        </p:nvSpPr>
        <p:spPr>
          <a:xfrm>
            <a:off x="609600" y="1600203"/>
            <a:ext cx="10972801" cy="458046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 level</a:t>
            </a:r>
          </a:p>
          <a:p>
            <a:pPr lvl="6"/>
            <a:r>
              <a:rPr lang="en-US" dirty="0"/>
              <a:t>Seventh level</a:t>
            </a:r>
          </a:p>
          <a:p>
            <a:pPr lvl="7"/>
            <a:r>
              <a:rPr lang="en-US" dirty="0"/>
              <a:t>Eighth level</a:t>
            </a:r>
          </a:p>
          <a:p>
            <a:pPr lvl="8"/>
            <a:r>
              <a:rPr lang="en-US" dirty="0"/>
              <a:t>Nineth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8065" y="735203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11256" y="7352031"/>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a:t>
            </a:fld>
            <a:endParaRPr lang="en-US" dirty="0"/>
          </a:p>
        </p:txBody>
      </p:sp>
      <p:pic>
        <p:nvPicPr>
          <p:cNvPr id="74" name="Picture 73" descr="A green and blue arrow&#10;&#10;Description automatically generated">
            <a:extLst>
              <a:ext uri="{FF2B5EF4-FFF2-40B4-BE49-F238E27FC236}">
                <a16:creationId xmlns:a16="http://schemas.microsoft.com/office/drawing/2014/main" id="{C967C0A9-A69C-82AD-D33C-3AF05EB07560}"/>
              </a:ext>
            </a:extLst>
          </p:cNvPr>
          <p:cNvPicPr>
            <a:picLocks noChangeAspect="1"/>
          </p:cNvPicPr>
          <p:nvPr userDrawn="1"/>
        </p:nvPicPr>
        <p:blipFill rotWithShape="1">
          <a:blip r:embed="rId32"/>
          <a:srcRect b="97344"/>
          <a:stretch/>
        </p:blipFill>
        <p:spPr>
          <a:xfrm>
            <a:off x="0" y="-494"/>
            <a:ext cx="12191121" cy="182146"/>
          </a:xfrm>
          <a:prstGeom prst="rect">
            <a:avLst/>
          </a:prstGeom>
        </p:spPr>
      </p:pic>
    </p:spTree>
    <p:extLst>
      <p:ext uri="{BB962C8B-B14F-4D97-AF65-F5344CB8AC3E}">
        <p14:creationId xmlns:p14="http://schemas.microsoft.com/office/powerpoint/2010/main" val="906962063"/>
      </p:ext>
    </p:extLst>
  </p:cSld>
  <p:clrMap bg1="lt1" tx1="dk1" bg2="lt2" tx2="dk2" accent1="accent1" accent2="accent2" accent3="accent3" accent4="accent4" accent5="accent5" accent6="accent6" hlink="hlink" folHlink="folHlink"/>
  <p:sldLayoutIdLst>
    <p:sldLayoutId id="2147483780" r:id="rId1"/>
    <p:sldLayoutId id="2147483783" r:id="rId2"/>
    <p:sldLayoutId id="2147483796" r:id="rId3"/>
    <p:sldLayoutId id="2147483797" r:id="rId4"/>
    <p:sldLayoutId id="2147483798"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31" r:id="rId23"/>
    <p:sldLayoutId id="2147483832" r:id="rId24"/>
    <p:sldLayoutId id="2147483833" r:id="rId25"/>
    <p:sldLayoutId id="2147483834" r:id="rId26"/>
    <p:sldLayoutId id="2147483835" r:id="rId27"/>
    <p:sldLayoutId id="2147483837" r:id="rId28"/>
    <p:sldLayoutId id="2147483840" r:id="rId29"/>
    <p:sldLayoutId id="214748384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1"/>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1"/>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1"/>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1"/>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1"/>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1"/>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1"/>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knowledge.broadcom.com/external/article?articleId=37664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kb.vmware.com/s/article/85393"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5026A9-0BD8-4048-AA7F-2ECB70C24188}"/>
              </a:ext>
            </a:extLst>
          </p:cNvPr>
          <p:cNvSpPr>
            <a:spLocks noGrp="1"/>
          </p:cNvSpPr>
          <p:nvPr>
            <p:ph type="title"/>
          </p:nvPr>
        </p:nvSpPr>
        <p:spPr>
          <a:xfrm>
            <a:off x="5480790" y="1701846"/>
            <a:ext cx="6711210" cy="1234440"/>
          </a:xfrm>
        </p:spPr>
        <p:txBody>
          <a:bodyPr/>
          <a:lstStyle/>
          <a:p>
            <a:r>
              <a:rPr lang="en-US"/>
              <a:t>VCF Operations: Adoption</a:t>
            </a:r>
            <a:endParaRPr lang="en-US" dirty="0"/>
          </a:p>
        </p:txBody>
      </p:sp>
      <p:sp>
        <p:nvSpPr>
          <p:cNvPr id="2" name="Text Placeholder 1">
            <a:extLst>
              <a:ext uri="{FF2B5EF4-FFF2-40B4-BE49-F238E27FC236}">
                <a16:creationId xmlns:a16="http://schemas.microsoft.com/office/drawing/2014/main" id="{91FC01FE-03E3-C6EE-857E-0D44543AAB89}"/>
              </a:ext>
            </a:extLst>
          </p:cNvPr>
          <p:cNvSpPr>
            <a:spLocks noGrp="1"/>
          </p:cNvSpPr>
          <p:nvPr>
            <p:ph type="body" sz="quarter" idx="11"/>
          </p:nvPr>
        </p:nvSpPr>
        <p:spPr>
          <a:xfrm>
            <a:off x="5528799" y="4737426"/>
            <a:ext cx="5403609" cy="355601"/>
          </a:xfrm>
        </p:spPr>
        <p:txBody>
          <a:bodyPr/>
          <a:lstStyle/>
          <a:p>
            <a:r>
              <a:rPr lang="en-US" dirty="0"/>
              <a:t>[Put </a:t>
            </a:r>
            <a:r>
              <a:rPr lang="en-US" dirty="0">
                <a:solidFill>
                  <a:srgbClr val="00B050"/>
                </a:solidFill>
              </a:rPr>
              <a:t>your name </a:t>
            </a:r>
            <a:r>
              <a:rPr lang="en-US" dirty="0"/>
              <a:t>here, as this becomes your deck]</a:t>
            </a:r>
          </a:p>
        </p:txBody>
      </p:sp>
      <p:sp>
        <p:nvSpPr>
          <p:cNvPr id="4" name="Text Placeholder 3">
            <a:extLst>
              <a:ext uri="{FF2B5EF4-FFF2-40B4-BE49-F238E27FC236}">
                <a16:creationId xmlns:a16="http://schemas.microsoft.com/office/drawing/2014/main" id="{29783BBD-9F8F-CE79-9E3C-302685267B08}"/>
              </a:ext>
            </a:extLst>
          </p:cNvPr>
          <p:cNvSpPr>
            <a:spLocks noGrp="1"/>
          </p:cNvSpPr>
          <p:nvPr>
            <p:ph type="body" sz="quarter" idx="12"/>
          </p:nvPr>
        </p:nvSpPr>
        <p:spPr>
          <a:xfrm>
            <a:off x="5528799" y="5117481"/>
            <a:ext cx="5403609" cy="355601"/>
          </a:xfrm>
        </p:spPr>
        <p:txBody>
          <a:bodyPr/>
          <a:lstStyle/>
          <a:p>
            <a:r>
              <a:rPr lang="en-US"/>
              <a:t>[This deck designed for Field and Partners]</a:t>
            </a:r>
          </a:p>
        </p:txBody>
      </p:sp>
      <p:sp>
        <p:nvSpPr>
          <p:cNvPr id="5" name="Text Placeholder 4">
            <a:extLst>
              <a:ext uri="{FF2B5EF4-FFF2-40B4-BE49-F238E27FC236}">
                <a16:creationId xmlns:a16="http://schemas.microsoft.com/office/drawing/2014/main" id="{3070D00A-73A1-9B6D-996C-EC1C4D10CB90}"/>
              </a:ext>
            </a:extLst>
          </p:cNvPr>
          <p:cNvSpPr>
            <a:spLocks noGrp="1"/>
          </p:cNvSpPr>
          <p:nvPr>
            <p:ph type="body" sz="quarter" idx="14"/>
          </p:nvPr>
        </p:nvSpPr>
        <p:spPr>
          <a:xfrm>
            <a:off x="5528799" y="5485987"/>
            <a:ext cx="5403609" cy="355601"/>
          </a:xfrm>
        </p:spPr>
        <p:txBody>
          <a:bodyPr/>
          <a:lstStyle/>
          <a:p>
            <a:r>
              <a:rPr lang="en-US"/>
              <a:t>August 2024</a:t>
            </a:r>
          </a:p>
        </p:txBody>
      </p:sp>
      <p:pic>
        <p:nvPicPr>
          <p:cNvPr id="3" name="Picture 2">
            <a:extLst>
              <a:ext uri="{FF2B5EF4-FFF2-40B4-BE49-F238E27FC236}">
                <a16:creationId xmlns:a16="http://schemas.microsoft.com/office/drawing/2014/main" id="{ACE47B26-7AAB-42B5-B09B-3346D56B5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34" y="-134043"/>
            <a:ext cx="6060530" cy="2090433"/>
          </a:xfrm>
          <a:prstGeom prst="rect">
            <a:avLst/>
          </a:prstGeom>
        </p:spPr>
      </p:pic>
      <p:sp>
        <p:nvSpPr>
          <p:cNvPr id="8" name="Subtitle 7">
            <a:extLst>
              <a:ext uri="{FF2B5EF4-FFF2-40B4-BE49-F238E27FC236}">
                <a16:creationId xmlns:a16="http://schemas.microsoft.com/office/drawing/2014/main" id="{025525AE-8C87-9DCF-5343-B55D56EC2F71}"/>
              </a:ext>
            </a:extLst>
          </p:cNvPr>
          <p:cNvSpPr>
            <a:spLocks noGrp="1"/>
          </p:cNvSpPr>
          <p:nvPr>
            <p:ph type="subTitle" idx="10"/>
          </p:nvPr>
        </p:nvSpPr>
        <p:spPr>
          <a:xfrm>
            <a:off x="5477822" y="2986548"/>
            <a:ext cx="6729079" cy="416403"/>
          </a:xfrm>
        </p:spPr>
        <p:txBody>
          <a:bodyPr/>
          <a:lstStyle/>
          <a:p>
            <a:r>
              <a:rPr lang="en-US" dirty="0"/>
              <a:t>Tailoring Aria Operations 8.18 into your operations management</a:t>
            </a:r>
          </a:p>
        </p:txBody>
      </p:sp>
    </p:spTree>
    <p:extLst>
      <p:ext uri="{BB962C8B-B14F-4D97-AF65-F5344CB8AC3E}">
        <p14:creationId xmlns:p14="http://schemas.microsoft.com/office/powerpoint/2010/main" val="246555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Diamond 57">
            <a:extLst>
              <a:ext uri="{FF2B5EF4-FFF2-40B4-BE49-F238E27FC236}">
                <a16:creationId xmlns:a16="http://schemas.microsoft.com/office/drawing/2014/main" id="{1D46DBE1-6EC0-6BEC-18EE-A1E80BE8C1AE}"/>
              </a:ext>
            </a:extLst>
          </p:cNvPr>
          <p:cNvSpPr/>
          <p:nvPr/>
        </p:nvSpPr>
        <p:spPr>
          <a:xfrm>
            <a:off x="4337109" y="1895209"/>
            <a:ext cx="1350818" cy="834738"/>
          </a:xfrm>
          <a:prstGeom prst="diamond">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Aft>
                <a:spcPts val="600"/>
              </a:spcAft>
            </a:pPr>
            <a:r>
              <a:rPr lang="en-US" sz="1100">
                <a:solidFill>
                  <a:schemeClr val="bg2">
                    <a:lumMod val="10000"/>
                  </a:schemeClr>
                </a:solidFill>
              </a:rPr>
              <a:t>When </a:t>
            </a:r>
            <a:br>
              <a:rPr lang="en-US" sz="1100">
                <a:solidFill>
                  <a:schemeClr val="bg2">
                    <a:lumMod val="10000"/>
                  </a:schemeClr>
                </a:solidFill>
              </a:rPr>
            </a:br>
            <a:r>
              <a:rPr lang="en-US" sz="1100">
                <a:solidFill>
                  <a:schemeClr val="bg2">
                    <a:lumMod val="10000"/>
                  </a:schemeClr>
                </a:solidFill>
              </a:rPr>
              <a:t>do I act?</a:t>
            </a:r>
            <a:endParaRPr lang="en-US" sz="1100" dirty="0">
              <a:solidFill>
                <a:schemeClr val="bg2">
                  <a:lumMod val="10000"/>
                </a:schemeClr>
              </a:solidFill>
            </a:endParaRPr>
          </a:p>
        </p:txBody>
      </p:sp>
      <p:sp>
        <p:nvSpPr>
          <p:cNvPr id="3" name="Subtitle 2">
            <a:extLst>
              <a:ext uri="{FF2B5EF4-FFF2-40B4-BE49-F238E27FC236}">
                <a16:creationId xmlns:a16="http://schemas.microsoft.com/office/drawing/2014/main" id="{23423768-547A-A92F-6993-C8630224B901}"/>
              </a:ext>
            </a:extLst>
          </p:cNvPr>
          <p:cNvSpPr>
            <a:spLocks noGrp="1"/>
          </p:cNvSpPr>
          <p:nvPr>
            <p:ph type="subTitle" idx="10"/>
          </p:nvPr>
        </p:nvSpPr>
        <p:spPr/>
        <p:txBody>
          <a:bodyPr/>
          <a:lstStyle/>
          <a:p>
            <a:r>
              <a:rPr lang="en-US" dirty="0"/>
              <a:t>Yellow is not suitable for Alert as it’s noisier due to lower threshold</a:t>
            </a:r>
          </a:p>
        </p:txBody>
      </p:sp>
      <p:sp>
        <p:nvSpPr>
          <p:cNvPr id="4" name="Title 3">
            <a:extLst>
              <a:ext uri="{FF2B5EF4-FFF2-40B4-BE49-F238E27FC236}">
                <a16:creationId xmlns:a16="http://schemas.microsoft.com/office/drawing/2014/main" id="{EEE889B6-4B8C-330E-E2E6-2301EAFBFC14}"/>
              </a:ext>
            </a:extLst>
          </p:cNvPr>
          <p:cNvSpPr>
            <a:spLocks noGrp="1"/>
          </p:cNvSpPr>
          <p:nvPr>
            <p:ph type="title"/>
          </p:nvPr>
        </p:nvSpPr>
        <p:spPr/>
        <p:txBody>
          <a:bodyPr/>
          <a:lstStyle/>
          <a:p>
            <a:r>
              <a:rPr lang="en-US"/>
              <a:t>Insight &amp; Alert: Different Urgency</a:t>
            </a:r>
            <a:endParaRPr lang="en-US" dirty="0"/>
          </a:p>
        </p:txBody>
      </p:sp>
      <p:sp>
        <p:nvSpPr>
          <p:cNvPr id="5" name="Rectangle 4">
            <a:extLst>
              <a:ext uri="{FF2B5EF4-FFF2-40B4-BE49-F238E27FC236}">
                <a16:creationId xmlns:a16="http://schemas.microsoft.com/office/drawing/2014/main" id="{2A809304-154B-8482-1871-5FE59FA16AF7}"/>
              </a:ext>
            </a:extLst>
          </p:cNvPr>
          <p:cNvSpPr/>
          <p:nvPr/>
        </p:nvSpPr>
        <p:spPr>
          <a:xfrm>
            <a:off x="312366" y="1941969"/>
            <a:ext cx="1243446" cy="7412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1100" dirty="0">
                <a:solidFill>
                  <a:schemeClr val="bg2">
                    <a:lumMod val="10000"/>
                  </a:schemeClr>
                </a:solidFill>
              </a:rPr>
              <a:t>Something happened or changed</a:t>
            </a:r>
          </a:p>
        </p:txBody>
      </p:sp>
      <p:sp>
        <p:nvSpPr>
          <p:cNvPr id="6" name="Diamond 5">
            <a:extLst>
              <a:ext uri="{FF2B5EF4-FFF2-40B4-BE49-F238E27FC236}">
                <a16:creationId xmlns:a16="http://schemas.microsoft.com/office/drawing/2014/main" id="{349C625D-7FCF-710F-A4B4-F8C4C5A9D6A4}"/>
              </a:ext>
            </a:extLst>
          </p:cNvPr>
          <p:cNvSpPr/>
          <p:nvPr/>
        </p:nvSpPr>
        <p:spPr>
          <a:xfrm>
            <a:off x="2317812" y="1895209"/>
            <a:ext cx="1350818" cy="834738"/>
          </a:xfrm>
          <a:prstGeom prst="diamond">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1100" dirty="0">
                <a:solidFill>
                  <a:schemeClr val="bg2">
                    <a:lumMod val="10000"/>
                  </a:schemeClr>
                </a:solidFill>
              </a:rPr>
              <a:t>Urgent?</a:t>
            </a:r>
          </a:p>
        </p:txBody>
      </p:sp>
      <p:sp>
        <p:nvSpPr>
          <p:cNvPr id="9" name="Rectangle 8">
            <a:extLst>
              <a:ext uri="{FF2B5EF4-FFF2-40B4-BE49-F238E27FC236}">
                <a16:creationId xmlns:a16="http://schemas.microsoft.com/office/drawing/2014/main" id="{49D3334D-D0C3-D552-5175-87EFEB70E665}"/>
              </a:ext>
            </a:extLst>
          </p:cNvPr>
          <p:cNvSpPr/>
          <p:nvPr/>
        </p:nvSpPr>
        <p:spPr>
          <a:xfrm>
            <a:off x="6713177" y="1388953"/>
            <a:ext cx="1243446" cy="74121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1100" dirty="0">
                <a:solidFill>
                  <a:schemeClr val="bg2">
                    <a:lumMod val="10000"/>
                  </a:schemeClr>
                </a:solidFill>
              </a:rPr>
              <a:t>High</a:t>
            </a:r>
          </a:p>
          <a:p>
            <a:pPr algn="ctr">
              <a:spcAft>
                <a:spcPts val="600"/>
              </a:spcAft>
            </a:pPr>
            <a:r>
              <a:rPr lang="en-US" sz="1100" dirty="0">
                <a:solidFill>
                  <a:schemeClr val="bg2">
                    <a:lumMod val="10000"/>
                  </a:schemeClr>
                </a:solidFill>
              </a:rPr>
              <a:t>Importance </a:t>
            </a:r>
          </a:p>
        </p:txBody>
      </p:sp>
      <p:sp>
        <p:nvSpPr>
          <p:cNvPr id="10" name="Rectangle 9">
            <a:extLst>
              <a:ext uri="{FF2B5EF4-FFF2-40B4-BE49-F238E27FC236}">
                <a16:creationId xmlns:a16="http://schemas.microsoft.com/office/drawing/2014/main" id="{40B927CE-D6E6-2C93-9CFF-D433991B5E01}"/>
              </a:ext>
            </a:extLst>
          </p:cNvPr>
          <p:cNvSpPr/>
          <p:nvPr/>
        </p:nvSpPr>
        <p:spPr>
          <a:xfrm>
            <a:off x="6713177" y="2480444"/>
            <a:ext cx="1243446" cy="741219"/>
          </a:xfrm>
          <a:prstGeom prst="rect">
            <a:avLst/>
          </a:prstGeom>
          <a:solidFill>
            <a:srgbClr val="F898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1100" dirty="0">
                <a:solidFill>
                  <a:schemeClr val="bg2">
                    <a:lumMod val="10000"/>
                  </a:schemeClr>
                </a:solidFill>
              </a:rPr>
              <a:t>Medium</a:t>
            </a:r>
          </a:p>
          <a:p>
            <a:pPr algn="ctr">
              <a:spcAft>
                <a:spcPts val="600"/>
              </a:spcAft>
            </a:pPr>
            <a:r>
              <a:rPr lang="en-US" sz="1100" dirty="0">
                <a:solidFill>
                  <a:schemeClr val="bg2">
                    <a:lumMod val="10000"/>
                  </a:schemeClr>
                </a:solidFill>
              </a:rPr>
              <a:t>Importance</a:t>
            </a:r>
          </a:p>
        </p:txBody>
      </p:sp>
      <p:sp>
        <p:nvSpPr>
          <p:cNvPr id="11" name="Rectangle 10">
            <a:extLst>
              <a:ext uri="{FF2B5EF4-FFF2-40B4-BE49-F238E27FC236}">
                <a16:creationId xmlns:a16="http://schemas.microsoft.com/office/drawing/2014/main" id="{62D7DA5B-3B79-1F17-21E8-BCF9A9288B98}"/>
              </a:ext>
            </a:extLst>
          </p:cNvPr>
          <p:cNvSpPr/>
          <p:nvPr/>
        </p:nvSpPr>
        <p:spPr>
          <a:xfrm>
            <a:off x="6715186" y="3571935"/>
            <a:ext cx="1243446" cy="74121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600"/>
              </a:spcAft>
            </a:pPr>
            <a:r>
              <a:rPr lang="en-US" sz="1100">
                <a:solidFill>
                  <a:schemeClr val="bg2">
                    <a:lumMod val="10000"/>
                  </a:schemeClr>
                </a:solidFill>
              </a:rPr>
              <a:t>Low Importance</a:t>
            </a:r>
          </a:p>
        </p:txBody>
      </p:sp>
      <p:cxnSp>
        <p:nvCxnSpPr>
          <p:cNvPr id="14" name="Straight Arrow Connector 13">
            <a:extLst>
              <a:ext uri="{FF2B5EF4-FFF2-40B4-BE49-F238E27FC236}">
                <a16:creationId xmlns:a16="http://schemas.microsoft.com/office/drawing/2014/main" id="{4B4309EB-7CF7-AADD-A431-67CA855827F5}"/>
              </a:ext>
            </a:extLst>
          </p:cNvPr>
          <p:cNvCxnSpPr>
            <a:cxnSpLocks/>
            <a:stCxn id="5" idx="3"/>
            <a:endCxn id="6" idx="1"/>
          </p:cNvCxnSpPr>
          <p:nvPr/>
        </p:nvCxnSpPr>
        <p:spPr bwMode="gray">
          <a:xfrm flipV="1">
            <a:off x="1555812" y="2312578"/>
            <a:ext cx="762000" cy="1"/>
          </a:xfrm>
          <a:prstGeom prst="straightConnector1">
            <a:avLst/>
          </a:prstGeom>
          <a:ln w="25400">
            <a:solidFill>
              <a:schemeClr val="tx1"/>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7CB5B13-899D-CD01-5EBC-8462A742E287}"/>
              </a:ext>
            </a:extLst>
          </p:cNvPr>
          <p:cNvCxnSpPr>
            <a:cxnSpLocks/>
            <a:stCxn id="6" idx="3"/>
            <a:endCxn id="58" idx="1"/>
          </p:cNvCxnSpPr>
          <p:nvPr/>
        </p:nvCxnSpPr>
        <p:spPr bwMode="gray">
          <a:xfrm>
            <a:off x="3668630" y="2312578"/>
            <a:ext cx="668479" cy="0"/>
          </a:xfrm>
          <a:prstGeom prst="straightConnector1">
            <a:avLst/>
          </a:prstGeom>
          <a:ln w="25400">
            <a:gradFill flip="none" rotWithShape="1">
              <a:gsLst>
                <a:gs pos="0">
                  <a:srgbClr val="FF0000"/>
                </a:gs>
                <a:gs pos="100000">
                  <a:srgbClr val="FFC000"/>
                </a:gs>
              </a:gsLst>
              <a:lin ang="5400000" scaled="1"/>
              <a:tileRect/>
            </a:gradFill>
            <a:miter lim="8000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9EA031-58AF-75B6-3F2E-6B5B75706010}"/>
              </a:ext>
            </a:extLst>
          </p:cNvPr>
          <p:cNvCxnSpPr>
            <a:cxnSpLocks/>
            <a:stCxn id="6" idx="2"/>
            <a:endCxn id="11" idx="1"/>
          </p:cNvCxnSpPr>
          <p:nvPr/>
        </p:nvCxnSpPr>
        <p:spPr bwMode="gray">
          <a:xfrm rot="16200000" flipH="1">
            <a:off x="4247904" y="1475263"/>
            <a:ext cx="1212598" cy="3721965"/>
          </a:xfrm>
          <a:prstGeom prst="bentConnector2">
            <a:avLst/>
          </a:prstGeom>
          <a:ln w="25400">
            <a:solidFill>
              <a:srgbClr val="FFFF00"/>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0ACE6C-1E4E-ADC5-F0EB-7A568DFB40D0}"/>
              </a:ext>
            </a:extLst>
          </p:cNvPr>
          <p:cNvCxnSpPr>
            <a:cxnSpLocks/>
            <a:stCxn id="58" idx="3"/>
            <a:endCxn id="9" idx="1"/>
          </p:cNvCxnSpPr>
          <p:nvPr/>
        </p:nvCxnSpPr>
        <p:spPr bwMode="gray">
          <a:xfrm flipV="1">
            <a:off x="5687927" y="1759563"/>
            <a:ext cx="1025250" cy="553015"/>
          </a:xfrm>
          <a:prstGeom prst="straightConnector1">
            <a:avLst/>
          </a:prstGeom>
          <a:ln w="25400">
            <a:solidFill>
              <a:srgbClr val="FF0000"/>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46612D-1C82-471C-A65D-C632EE7926A1}"/>
              </a:ext>
            </a:extLst>
          </p:cNvPr>
          <p:cNvCxnSpPr>
            <a:cxnSpLocks/>
            <a:stCxn id="58" idx="3"/>
            <a:endCxn id="10" idx="1"/>
          </p:cNvCxnSpPr>
          <p:nvPr/>
        </p:nvCxnSpPr>
        <p:spPr bwMode="gray">
          <a:xfrm>
            <a:off x="5687927" y="2312578"/>
            <a:ext cx="1025250" cy="538476"/>
          </a:xfrm>
          <a:prstGeom prst="straightConnector1">
            <a:avLst/>
          </a:prstGeom>
          <a:ln w="25400">
            <a:solidFill>
              <a:srgbClr val="FFC000"/>
            </a:solidFill>
            <a:miter lim="800000"/>
            <a:headEnd type="ova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8467BA7-B5D4-A3BB-32B0-CE7394E99720}"/>
              </a:ext>
            </a:extLst>
          </p:cNvPr>
          <p:cNvSpPr txBox="1"/>
          <p:nvPr/>
        </p:nvSpPr>
        <p:spPr>
          <a:xfrm>
            <a:off x="270802" y="2729947"/>
            <a:ext cx="1627909" cy="846386"/>
          </a:xfrm>
          <a:prstGeom prst="rect">
            <a:avLst/>
          </a:prstGeom>
        </p:spPr>
        <p:txBody>
          <a:bodyPr wrap="square" lIns="0" tIns="0" rIns="0" bIns="0" rtlCol="0">
            <a:spAutoFit/>
          </a:bodyPr>
          <a:lstStyle/>
          <a:p>
            <a:pPr algn="l">
              <a:spcAft>
                <a:spcPts val="600"/>
              </a:spcAft>
            </a:pP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Above is about an object. It may have its metric crossed a threshold, its configuration changed</a:t>
            </a:r>
            <a:r>
              <a:rPr lang="en-US" sz="11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or its state </a:t>
            </a: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changed.</a:t>
            </a:r>
          </a:p>
        </p:txBody>
      </p:sp>
      <p:sp>
        <p:nvSpPr>
          <p:cNvPr id="54" name="TextBox 53">
            <a:extLst>
              <a:ext uri="{FF2B5EF4-FFF2-40B4-BE49-F238E27FC236}">
                <a16:creationId xmlns:a16="http://schemas.microsoft.com/office/drawing/2014/main" id="{76C21089-8350-D547-D0BC-CA5F9D440CDC}"/>
              </a:ext>
            </a:extLst>
          </p:cNvPr>
          <p:cNvSpPr txBox="1"/>
          <p:nvPr/>
        </p:nvSpPr>
        <p:spPr>
          <a:xfrm>
            <a:off x="3046905" y="3735163"/>
            <a:ext cx="2892211" cy="584775"/>
          </a:xfrm>
          <a:prstGeom prst="rect">
            <a:avLst/>
          </a:prstGeom>
        </p:spPr>
        <p:txBody>
          <a:bodyPr wrap="square" lIns="0" tIns="0" rIns="0" bIns="0" rtlCol="0">
            <a:spAutoFit/>
          </a:bodyPr>
          <a:lstStyle/>
          <a:p>
            <a:pPr algn="l">
              <a:spcAft>
                <a:spcPts val="600"/>
              </a:spcAft>
            </a:pP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No</a:t>
            </a:r>
            <a:r>
              <a:rPr lang="en-US" sz="11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Next Business Day is better.</a:t>
            </a:r>
            <a:endPar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algn="l">
              <a:spcAft>
                <a:spcPts val="600"/>
              </a:spcAft>
            </a:pPr>
            <a:r>
              <a:rPr lang="en-US" sz="11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Don’t buzz </a:t>
            </a: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me as it’s better for me to see them as </a:t>
            </a:r>
            <a:r>
              <a:rPr lang="en-US" sz="11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 group as part of Daily Health Check.</a:t>
            </a:r>
            <a:endPar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7E420755-D65E-F8E1-318E-C2069131E5F0}"/>
              </a:ext>
            </a:extLst>
          </p:cNvPr>
          <p:cNvSpPr txBox="1"/>
          <p:nvPr/>
        </p:nvSpPr>
        <p:spPr>
          <a:xfrm>
            <a:off x="2343783" y="2406256"/>
            <a:ext cx="1267692" cy="338554"/>
          </a:xfrm>
          <a:prstGeom prst="rect">
            <a:avLst/>
          </a:prstGeom>
        </p:spPr>
        <p:txBody>
          <a:bodyPr wrap="square" lIns="0" tIns="0" rIns="0" bIns="0" rtlCol="0">
            <a:spAutoFit/>
          </a:bodyPr>
          <a:lstStyle/>
          <a:p>
            <a:pPr algn="l">
              <a:spcAft>
                <a:spcPts val="600"/>
              </a:spcAft>
            </a:pP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Do you need to act on it today?</a:t>
            </a:r>
          </a:p>
        </p:txBody>
      </p:sp>
      <p:sp>
        <p:nvSpPr>
          <p:cNvPr id="56" name="TextBox 55">
            <a:extLst>
              <a:ext uri="{FF2B5EF4-FFF2-40B4-BE49-F238E27FC236}">
                <a16:creationId xmlns:a16="http://schemas.microsoft.com/office/drawing/2014/main" id="{B7AC4464-391B-7158-A2A7-A5422C4F206D}"/>
              </a:ext>
            </a:extLst>
          </p:cNvPr>
          <p:cNvSpPr txBox="1"/>
          <p:nvPr/>
        </p:nvSpPr>
        <p:spPr>
          <a:xfrm>
            <a:off x="5989272" y="1974024"/>
            <a:ext cx="332510" cy="169277"/>
          </a:xfrm>
          <a:prstGeom prst="rect">
            <a:avLst/>
          </a:prstGeom>
          <a:solidFill>
            <a:schemeClr val="bg1">
              <a:alpha val="50000"/>
            </a:schemeClr>
          </a:solidFill>
        </p:spPr>
        <p:txBody>
          <a:bodyPr wrap="square" lIns="0" tIns="0" rIns="0" bIns="0" rtlCol="0">
            <a:spAutoFit/>
          </a:bodyPr>
          <a:lstStyle/>
          <a:p>
            <a:pPr algn="ctr">
              <a:spcAft>
                <a:spcPts val="600"/>
              </a:spcAft>
            </a:pP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ASAP</a:t>
            </a:r>
          </a:p>
        </p:txBody>
      </p:sp>
      <p:sp>
        <p:nvSpPr>
          <p:cNvPr id="57" name="TextBox 56">
            <a:extLst>
              <a:ext uri="{FF2B5EF4-FFF2-40B4-BE49-F238E27FC236}">
                <a16:creationId xmlns:a16="http://schemas.microsoft.com/office/drawing/2014/main" id="{F037B4EE-58D8-F6F8-93A7-BEE0753415DE}"/>
              </a:ext>
            </a:extLst>
          </p:cNvPr>
          <p:cNvSpPr txBox="1"/>
          <p:nvPr/>
        </p:nvSpPr>
        <p:spPr>
          <a:xfrm>
            <a:off x="5791847" y="2466529"/>
            <a:ext cx="727361" cy="338554"/>
          </a:xfrm>
          <a:prstGeom prst="rect">
            <a:avLst/>
          </a:prstGeom>
          <a:solidFill>
            <a:schemeClr val="bg1">
              <a:alpha val="50000"/>
            </a:schemeClr>
          </a:solidFill>
        </p:spPr>
        <p:txBody>
          <a:bodyPr wrap="square" lIns="0" tIns="0" rIns="0" bIns="0" rtlCol="0">
            <a:spAutoFit/>
          </a:bodyPr>
          <a:lstStyle/>
          <a:p>
            <a:pPr algn="ctr">
              <a:spcAft>
                <a:spcPts val="600"/>
              </a:spcAft>
            </a:pP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Sometimes today</a:t>
            </a:r>
          </a:p>
        </p:txBody>
      </p:sp>
      <p:sp>
        <p:nvSpPr>
          <p:cNvPr id="72" name="Arrow: Bent 71">
            <a:extLst>
              <a:ext uri="{FF2B5EF4-FFF2-40B4-BE49-F238E27FC236}">
                <a16:creationId xmlns:a16="http://schemas.microsoft.com/office/drawing/2014/main" id="{C1DD8585-1DE2-A4AD-F32E-60720BAB8B25}"/>
              </a:ext>
            </a:extLst>
          </p:cNvPr>
          <p:cNvSpPr/>
          <p:nvPr/>
        </p:nvSpPr>
        <p:spPr>
          <a:xfrm rot="16200000">
            <a:off x="2035574" y="3047195"/>
            <a:ext cx="1153391" cy="3879185"/>
          </a:xfrm>
          <a:prstGeom prst="bentArrow">
            <a:avLst/>
          </a:prstGeom>
          <a:gradFill flip="none" rotWithShape="1">
            <a:gsLst>
              <a:gs pos="0">
                <a:srgbClr val="FF0000"/>
              </a:gs>
              <a:gs pos="50000">
                <a:srgbClr val="FFFF00"/>
              </a:gs>
              <a:gs pos="25000">
                <a:srgbClr val="FFC000"/>
              </a:gs>
              <a:gs pos="90000">
                <a:srgbClr val="00B050"/>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75" name="TextBox 74">
            <a:extLst>
              <a:ext uri="{FF2B5EF4-FFF2-40B4-BE49-F238E27FC236}">
                <a16:creationId xmlns:a16="http://schemas.microsoft.com/office/drawing/2014/main" id="{24BAF872-960D-E89C-DAA1-35891F8DF8C8}"/>
              </a:ext>
            </a:extLst>
          </p:cNvPr>
          <p:cNvSpPr txBox="1"/>
          <p:nvPr/>
        </p:nvSpPr>
        <p:spPr>
          <a:xfrm>
            <a:off x="4723057" y="4822782"/>
            <a:ext cx="3844132" cy="1508105"/>
          </a:xfrm>
          <a:prstGeom prst="rect">
            <a:avLst/>
          </a:prstGeom>
          <a:solidFill>
            <a:schemeClr val="bg1">
              <a:alpha val="50000"/>
            </a:schemeClr>
          </a:solidFill>
        </p:spPr>
        <p:txBody>
          <a:bodyPr wrap="square" lIns="0" tIns="0" rIns="0" bIns="0" rtlCol="0">
            <a:spAutoFit/>
          </a:bodyPr>
          <a:lstStyle/>
          <a:p>
            <a:pPr>
              <a:spcAft>
                <a:spcPts val="600"/>
              </a:spcAft>
            </a:pP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How to prevent Alert and Symptom in the first place?</a:t>
            </a:r>
          </a:p>
          <a:p>
            <a:pPr>
              <a:spcAft>
                <a:spcPts val="600"/>
              </a:spcAft>
            </a:pP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We need to check potential root cause, underlying metrics and events that may develop into alerts or symptoms. This proactive Health Check give </a:t>
            </a:r>
            <a:r>
              <a:rPr lang="en-US" sz="11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us insight.</a:t>
            </a:r>
            <a:endPar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en-US" sz="11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UI wise, it shows pattern, trend and correlation from multiple metrics, events, across different objects. Health Check puts a structure so the insights can be seen as a group and the overall picture is shown.</a:t>
            </a:r>
          </a:p>
        </p:txBody>
      </p:sp>
      <p:cxnSp>
        <p:nvCxnSpPr>
          <p:cNvPr id="77" name="Straight Connector 76">
            <a:extLst>
              <a:ext uri="{FF2B5EF4-FFF2-40B4-BE49-F238E27FC236}">
                <a16:creationId xmlns:a16="http://schemas.microsoft.com/office/drawing/2014/main" id="{2DE10BBF-D40D-488F-B326-E6CC672483E6}"/>
              </a:ext>
            </a:extLst>
          </p:cNvPr>
          <p:cNvCxnSpPr/>
          <p:nvPr/>
        </p:nvCxnSpPr>
        <p:spPr bwMode="gray">
          <a:xfrm>
            <a:off x="8734699" y="1207866"/>
            <a:ext cx="0" cy="4876800"/>
          </a:xfrm>
          <a:prstGeom prst="line">
            <a:avLst/>
          </a:prstGeom>
          <a:ln w="63500">
            <a:solidFill>
              <a:schemeClr val="bg1">
                <a:lumMod val="5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2549050-90AF-F2D3-B2C7-3C196A24D7F2}"/>
              </a:ext>
            </a:extLst>
          </p:cNvPr>
          <p:cNvSpPr txBox="1"/>
          <p:nvPr/>
        </p:nvSpPr>
        <p:spPr>
          <a:xfrm>
            <a:off x="9231594" y="2238601"/>
            <a:ext cx="2854184" cy="3493264"/>
          </a:xfrm>
          <a:prstGeom prst="rect">
            <a:avLst/>
          </a:prstGeom>
          <a:solidFill>
            <a:schemeClr val="bg1">
              <a:alpha val="50000"/>
            </a:schemeClr>
          </a:solidFill>
        </p:spPr>
        <p:txBody>
          <a:bodyPr wrap="square" lIns="0" tIns="0" rIns="0" bIns="0" rtlCol="0">
            <a:spAutoFit/>
          </a:bodyPr>
          <a:lstStyle/>
          <a:p>
            <a:pPr>
              <a:spcAft>
                <a:spcPts val="600"/>
              </a:spcAft>
            </a:pPr>
            <a:r>
              <a:rPr lang="en-US" sz="1600" b="1" dirty="0">
                <a:solidFill>
                  <a:schemeClr val="bg2">
                    <a:lumMod val="10000"/>
                  </a:schemeClr>
                </a:solidFill>
                <a:ea typeface="Calibri" panose="020F0502020204030204" pitchFamily="34" charset="0"/>
                <a:cs typeface="Calibri" panose="020F0502020204030204" pitchFamily="34" charset="0"/>
              </a:rPr>
              <a:t>Reactive </a:t>
            </a:r>
            <a:r>
              <a:rPr lang="en-US" sz="1600" b="1">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 Alert</a:t>
            </a:r>
            <a:endParaRPr lang="en-US" sz="1600" b="1"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endParaRPr>
          </a:p>
          <a:p>
            <a:pPr>
              <a:spcAft>
                <a:spcPts val="600"/>
              </a:spcAft>
            </a:pPr>
            <a:r>
              <a:rPr lang="en-US" sz="1600" b="1"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Proactive  Health Check</a:t>
            </a:r>
          </a:p>
          <a:p>
            <a:pPr>
              <a:spcAft>
                <a:spcPts val="600"/>
              </a:spcAft>
            </a:pPr>
            <a:endParaRPr lang="en-US" sz="1600" b="1"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endParaRPr>
          </a:p>
          <a:p>
            <a:pPr>
              <a:spcAft>
                <a:spcPts val="600"/>
              </a:spcAft>
            </a:pPr>
            <a:r>
              <a:rPr lang="en-US" sz="120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Non-urgent issue, regardless of importance, should not be pushed via alert. Build a daily habit instead.</a:t>
            </a:r>
          </a:p>
          <a:p>
            <a:pPr>
              <a:spcAft>
                <a:spcPts val="600"/>
              </a:spcAft>
            </a:pPr>
            <a:r>
              <a:rPr lang="en-US" sz="120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Reactive </a:t>
            </a:r>
            <a:r>
              <a:rPr lang="en-US" sz="1200"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is confirmed issue, hence you must react. You are ill. </a:t>
            </a:r>
          </a:p>
          <a:p>
            <a:pPr>
              <a:spcAft>
                <a:spcPts val="600"/>
              </a:spcAft>
            </a:pPr>
            <a:r>
              <a:rPr lang="en-US" sz="1200"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Proactive aims to prevent, hence you must initiate. You are healthy. </a:t>
            </a:r>
          </a:p>
          <a:p>
            <a:pPr>
              <a:spcAft>
                <a:spcPts val="600"/>
              </a:spcAft>
            </a:pPr>
            <a:r>
              <a:rPr lang="en-US" sz="1200"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Alert is push</a:t>
            </a:r>
            <a:r>
              <a:rPr lang="en-US" sz="120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 health check is </a:t>
            </a:r>
            <a:r>
              <a:rPr lang="en-US" sz="1200" dirty="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pull. Email vs </a:t>
            </a:r>
            <a:r>
              <a:rPr lang="en-US" sz="1200">
                <a:solidFill>
                  <a:schemeClr val="bg2">
                    <a:lumMod val="10000"/>
                  </a:schemeClr>
                </a:solidFill>
                <a:ea typeface="Calibri" panose="020F0502020204030204" pitchFamily="34" charset="0"/>
                <a:cs typeface="Calibri" panose="020F0502020204030204" pitchFamily="34" charset="0"/>
                <a:sym typeface="Wingdings" panose="05000000000000000000" pitchFamily="2" charset="2"/>
              </a:rPr>
              <a:t>daily login to console.</a:t>
            </a:r>
          </a:p>
          <a:p>
            <a:pPr>
              <a:spcAft>
                <a:spcPts val="600"/>
              </a:spcAft>
            </a:pPr>
            <a:r>
              <a:rPr lang="en-US" sz="1200"/>
              <a:t>No such thing as Yellow Alert anymore as that’s covered by Daily Health Check.</a:t>
            </a:r>
          </a:p>
        </p:txBody>
      </p:sp>
      <p:sp>
        <p:nvSpPr>
          <p:cNvPr id="7" name="TextBox 6">
            <a:extLst>
              <a:ext uri="{FF2B5EF4-FFF2-40B4-BE49-F238E27FC236}">
                <a16:creationId xmlns:a16="http://schemas.microsoft.com/office/drawing/2014/main" id="{DA5C412F-CD4C-EFEB-2337-8B29FE649D73}"/>
              </a:ext>
            </a:extLst>
          </p:cNvPr>
          <p:cNvSpPr txBox="1"/>
          <p:nvPr/>
        </p:nvSpPr>
        <p:spPr>
          <a:xfrm>
            <a:off x="4277291" y="2681574"/>
            <a:ext cx="1500049" cy="600164"/>
          </a:xfrm>
          <a:prstGeom prst="rect">
            <a:avLst/>
          </a:prstGeom>
          <a:noFill/>
        </p:spPr>
        <p:txBody>
          <a:bodyPr wrap="square">
            <a:spAutoFit/>
          </a:bodyPr>
          <a:lstStyle/>
          <a:p>
            <a:pPr algn="l">
              <a:spcAft>
                <a:spcPts val="600"/>
              </a:spcAft>
            </a:pPr>
            <a:r>
              <a:rPr lang="en-US" sz="1100">
                <a:solidFill>
                  <a:schemeClr val="tx2"/>
                </a:solidFill>
                <a:latin typeface="Calibri" panose="020F0502020204030204" pitchFamily="34" charset="0"/>
                <a:ea typeface="Calibri" panose="020F0502020204030204" pitchFamily="34" charset="0"/>
                <a:cs typeface="Calibri" panose="020F0502020204030204" pitchFamily="34" charset="0"/>
              </a:rPr>
              <a:t>The wider the impact, the higher the importance. </a:t>
            </a:r>
          </a:p>
        </p:txBody>
      </p:sp>
      <p:sp>
        <p:nvSpPr>
          <p:cNvPr id="2" name="TextBox 1">
            <a:extLst>
              <a:ext uri="{FF2B5EF4-FFF2-40B4-BE49-F238E27FC236}">
                <a16:creationId xmlns:a16="http://schemas.microsoft.com/office/drawing/2014/main" id="{C06F5CA5-B5AF-CBBC-78BC-50B2206B5ED5}"/>
              </a:ext>
            </a:extLst>
          </p:cNvPr>
          <p:cNvSpPr txBox="1"/>
          <p:nvPr/>
        </p:nvSpPr>
        <p:spPr>
          <a:xfrm>
            <a:off x="3715387" y="2112125"/>
            <a:ext cx="836475" cy="415498"/>
          </a:xfrm>
          <a:prstGeom prst="rect">
            <a:avLst/>
          </a:prstGeom>
        </p:spPr>
        <p:txBody>
          <a:bodyPr wrap="square" lIns="0" tIns="0" rIns="0" bIns="0" rtlCol="0">
            <a:spAutoFit/>
          </a:bodyPr>
          <a:lstStyle/>
          <a:p>
            <a:pPr algn="l">
              <a:spcAft>
                <a:spcPts val="600"/>
              </a:spcAft>
            </a:pP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Yes. </a:t>
            </a:r>
          </a:p>
          <a:p>
            <a:pPr algn="l">
              <a:spcAft>
                <a:spcPts val="600"/>
              </a:spcAft>
            </a:pPr>
            <a:r>
              <a:rPr lang="en-US" sz="11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Buzz </a:t>
            </a:r>
            <a:r>
              <a:rPr lang="en-US" sz="11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me now</a:t>
            </a:r>
          </a:p>
        </p:txBody>
      </p:sp>
    </p:spTree>
    <p:extLst>
      <p:ext uri="{BB962C8B-B14F-4D97-AF65-F5344CB8AC3E}">
        <p14:creationId xmlns:p14="http://schemas.microsoft.com/office/powerpoint/2010/main" val="30596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588231-0974-565C-8B08-96558E1C6982}"/>
              </a:ext>
            </a:extLst>
          </p:cNvPr>
          <p:cNvSpPr>
            <a:spLocks noGrp="1"/>
          </p:cNvSpPr>
          <p:nvPr>
            <p:ph type="title"/>
          </p:nvPr>
        </p:nvSpPr>
        <p:spPr/>
        <p:txBody>
          <a:bodyPr/>
          <a:lstStyle/>
          <a:p>
            <a:r>
              <a:rPr lang="en-US"/>
              <a:t>Insight &amp; Alert: Different Metrics</a:t>
            </a:r>
            <a:endParaRPr lang="en-US" dirty="0"/>
          </a:p>
        </p:txBody>
      </p:sp>
      <p:sp>
        <p:nvSpPr>
          <p:cNvPr id="3" name="Subtitle 2">
            <a:extLst>
              <a:ext uri="{FF2B5EF4-FFF2-40B4-BE49-F238E27FC236}">
                <a16:creationId xmlns:a16="http://schemas.microsoft.com/office/drawing/2014/main" id="{09584E38-AADA-01CD-0FF5-B0FEE2D8FFB8}"/>
              </a:ext>
            </a:extLst>
          </p:cNvPr>
          <p:cNvSpPr>
            <a:spLocks noGrp="1"/>
          </p:cNvSpPr>
          <p:nvPr>
            <p:ph type="subTitle" idx="10"/>
          </p:nvPr>
        </p:nvSpPr>
        <p:spPr/>
        <p:txBody>
          <a:bodyPr/>
          <a:lstStyle/>
          <a:p>
            <a:r>
              <a:rPr lang="en-US" dirty="0"/>
              <a:t>Health </a:t>
            </a:r>
            <a:r>
              <a:rPr lang="en-US"/>
              <a:t>Check is on the same time spectrum with Alert. Its goal is to prevent alerts</a:t>
            </a:r>
            <a:endParaRPr lang="en-US" dirty="0"/>
          </a:p>
        </p:txBody>
      </p:sp>
      <p:sp>
        <p:nvSpPr>
          <p:cNvPr id="19" name="Rectangle 18">
            <a:extLst>
              <a:ext uri="{FF2B5EF4-FFF2-40B4-BE49-F238E27FC236}">
                <a16:creationId xmlns:a16="http://schemas.microsoft.com/office/drawing/2014/main" id="{507144A1-7645-819C-D308-7DA5EFB337AE}"/>
              </a:ext>
            </a:extLst>
          </p:cNvPr>
          <p:cNvSpPr/>
          <p:nvPr/>
        </p:nvSpPr>
        <p:spPr>
          <a:xfrm>
            <a:off x="7551085" y="1656012"/>
            <a:ext cx="2970033" cy="830997"/>
          </a:xfrm>
          <a:prstGeom prst="rect">
            <a:avLst/>
          </a:prstGeom>
          <a:noFill/>
          <a:effectLst/>
        </p:spPr>
        <p:txBody>
          <a:bodyPr wrap="square" lIns="91440" tIns="45720" rIns="91440" bIns="45720" anchor="t">
            <a:spAutoFit/>
          </a:bodyPr>
          <a:lstStyle/>
          <a:p>
            <a:pPr algn="ctr"/>
            <a:r>
              <a:rPr lang="en-SG" sz="1600" b="1" dirty="0">
                <a:solidFill>
                  <a:srgbClr val="FF0000"/>
                </a:solidFill>
                <a:latin typeface="Calibri"/>
                <a:ea typeface="Calibri"/>
                <a:cs typeface="Calibri"/>
              </a:rPr>
              <a:t>The point </a:t>
            </a:r>
            <a:r>
              <a:rPr lang="en-SG" sz="1600" b="1">
                <a:solidFill>
                  <a:srgbClr val="FF0000"/>
                </a:solidFill>
                <a:latin typeface="Calibri"/>
                <a:ea typeface="Calibri"/>
                <a:cs typeface="Calibri"/>
              </a:rPr>
              <a:t>when </a:t>
            </a:r>
          </a:p>
          <a:p>
            <a:pPr algn="ctr"/>
            <a:r>
              <a:rPr lang="en-SG" sz="1600" b="1">
                <a:solidFill>
                  <a:srgbClr val="FF0000"/>
                </a:solidFill>
                <a:latin typeface="Calibri"/>
                <a:ea typeface="Calibri"/>
                <a:cs typeface="Calibri"/>
              </a:rPr>
              <a:t>your customers know </a:t>
            </a:r>
          </a:p>
          <a:p>
            <a:pPr algn="ctr"/>
            <a:r>
              <a:rPr lang="en-SG" sz="1600" b="1">
                <a:solidFill>
                  <a:srgbClr val="FF0000"/>
                </a:solidFill>
                <a:latin typeface="Calibri"/>
                <a:ea typeface="Calibri"/>
                <a:cs typeface="Calibri"/>
              </a:rPr>
              <a:t>it’s </a:t>
            </a:r>
            <a:r>
              <a:rPr lang="en-SG" sz="1600" b="1" dirty="0">
                <a:solidFill>
                  <a:srgbClr val="FF0000"/>
                </a:solidFill>
                <a:latin typeface="Calibri"/>
                <a:ea typeface="Calibri"/>
                <a:cs typeface="Calibri"/>
              </a:rPr>
              <a:t>a </a:t>
            </a:r>
            <a:r>
              <a:rPr lang="en-SG" sz="1600" b="1">
                <a:solidFill>
                  <a:srgbClr val="FF0000"/>
                </a:solidFill>
                <a:latin typeface="Calibri"/>
                <a:ea typeface="Calibri"/>
                <a:cs typeface="Calibri"/>
              </a:rPr>
              <a:t>problem if </a:t>
            </a:r>
            <a:r>
              <a:rPr lang="en-SG" sz="1600" b="1" dirty="0">
                <a:solidFill>
                  <a:srgbClr val="FF0000"/>
                </a:solidFill>
                <a:latin typeface="Calibri"/>
                <a:ea typeface="Calibri"/>
                <a:cs typeface="Calibri"/>
              </a:rPr>
              <a:t>you do nothing</a:t>
            </a:r>
          </a:p>
        </p:txBody>
      </p:sp>
      <p:sp>
        <p:nvSpPr>
          <p:cNvPr id="20" name="Rectangle 19">
            <a:extLst>
              <a:ext uri="{FF2B5EF4-FFF2-40B4-BE49-F238E27FC236}">
                <a16:creationId xmlns:a16="http://schemas.microsoft.com/office/drawing/2014/main" id="{B8268373-59A6-553A-D90B-971B25CA4E27}"/>
              </a:ext>
            </a:extLst>
          </p:cNvPr>
          <p:cNvSpPr/>
          <p:nvPr/>
        </p:nvSpPr>
        <p:spPr>
          <a:xfrm>
            <a:off x="5276219" y="1656012"/>
            <a:ext cx="2103585" cy="830997"/>
          </a:xfrm>
          <a:prstGeom prst="rect">
            <a:avLst/>
          </a:prstGeom>
        </p:spPr>
        <p:txBody>
          <a:bodyPr wrap="square" lIns="91440" tIns="45720" rIns="91440" bIns="45720" anchor="t">
            <a:spAutoFit/>
          </a:bodyPr>
          <a:lstStyle/>
          <a:p>
            <a:pPr algn="ctr"/>
            <a:r>
              <a:rPr lang="en-SG" sz="1600" b="1" dirty="0">
                <a:solidFill>
                  <a:srgbClr val="FFFF00"/>
                </a:solidFill>
                <a:effectLst>
                  <a:outerShdw blurRad="38100" dist="38100" dir="2700000" algn="tl">
                    <a:srgbClr val="000000">
                      <a:alpha val="43137"/>
                    </a:srgbClr>
                  </a:outerShdw>
                </a:effectLst>
                <a:latin typeface="Calibri"/>
                <a:ea typeface="Calibri"/>
                <a:cs typeface="Calibri"/>
              </a:rPr>
              <a:t>The point </a:t>
            </a:r>
            <a:r>
              <a:rPr lang="en-SG" sz="1600" b="1">
                <a:solidFill>
                  <a:srgbClr val="FFFF00"/>
                </a:solidFill>
                <a:effectLst>
                  <a:outerShdw blurRad="38100" dist="38100" dir="2700000" algn="tl">
                    <a:srgbClr val="000000">
                      <a:alpha val="43137"/>
                    </a:srgbClr>
                  </a:outerShdw>
                </a:effectLst>
                <a:latin typeface="Calibri"/>
                <a:ea typeface="Calibri"/>
                <a:cs typeface="Calibri"/>
              </a:rPr>
              <a:t>when </a:t>
            </a:r>
          </a:p>
          <a:p>
            <a:pPr algn="ctr"/>
            <a:r>
              <a:rPr lang="en-SG" sz="1600" b="1">
                <a:solidFill>
                  <a:srgbClr val="FFFF00"/>
                </a:solidFill>
                <a:effectLst>
                  <a:outerShdw blurRad="38100" dist="38100" dir="2700000" algn="tl">
                    <a:srgbClr val="000000">
                      <a:alpha val="43137"/>
                    </a:srgbClr>
                  </a:outerShdw>
                </a:effectLst>
                <a:latin typeface="Calibri"/>
                <a:ea typeface="Calibri"/>
                <a:cs typeface="Calibri"/>
              </a:rPr>
              <a:t>you </a:t>
            </a:r>
            <a:r>
              <a:rPr lang="en-SG" sz="1600" b="1" dirty="0">
                <a:solidFill>
                  <a:srgbClr val="FFFF00"/>
                </a:solidFill>
                <a:effectLst>
                  <a:outerShdw blurRad="38100" dist="38100" dir="2700000" algn="tl">
                    <a:srgbClr val="000000">
                      <a:alpha val="43137"/>
                    </a:srgbClr>
                  </a:outerShdw>
                </a:effectLst>
                <a:latin typeface="Calibri"/>
                <a:ea typeface="Calibri"/>
                <a:cs typeface="Calibri"/>
              </a:rPr>
              <a:t>know </a:t>
            </a:r>
            <a:br>
              <a:rPr lang="en-SG" sz="16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SG" sz="1600" b="1" dirty="0">
                <a:solidFill>
                  <a:srgbClr val="FFFF00"/>
                </a:solidFill>
                <a:effectLst>
                  <a:outerShdw blurRad="38100" dist="38100" dir="2700000" algn="tl">
                    <a:srgbClr val="000000">
                      <a:alpha val="43137"/>
                    </a:srgbClr>
                  </a:outerShdw>
                </a:effectLst>
                <a:latin typeface="Calibri"/>
                <a:ea typeface="Calibri"/>
                <a:cs typeface="Calibri"/>
              </a:rPr>
              <a:t>it’s a problem</a:t>
            </a:r>
          </a:p>
        </p:txBody>
      </p:sp>
      <p:cxnSp>
        <p:nvCxnSpPr>
          <p:cNvPr id="18" name="Straight Arrow Connector 17">
            <a:extLst>
              <a:ext uri="{FF2B5EF4-FFF2-40B4-BE49-F238E27FC236}">
                <a16:creationId xmlns:a16="http://schemas.microsoft.com/office/drawing/2014/main" id="{9B10D2FA-620E-8E34-D890-C32021006FCA}"/>
              </a:ext>
            </a:extLst>
          </p:cNvPr>
          <p:cNvCxnSpPr>
            <a:cxnSpLocks/>
          </p:cNvCxnSpPr>
          <p:nvPr/>
        </p:nvCxnSpPr>
        <p:spPr>
          <a:xfrm>
            <a:off x="9032366" y="2475350"/>
            <a:ext cx="0" cy="405237"/>
          </a:xfrm>
          <a:prstGeom prst="straightConnector1">
            <a:avLst/>
          </a:prstGeom>
          <a:noFill/>
          <a:ln w="38100" cmpd="sng">
            <a:solidFill>
              <a:srgbClr val="FF0000"/>
            </a:solidFill>
            <a:miter lim="800000"/>
            <a:headEnd type="oval" w="med" len="me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E943BB4-CED3-DF93-B457-3D11D3802501}"/>
              </a:ext>
            </a:extLst>
          </p:cNvPr>
          <p:cNvCxnSpPr>
            <a:cxnSpLocks/>
          </p:cNvCxnSpPr>
          <p:nvPr/>
        </p:nvCxnSpPr>
        <p:spPr>
          <a:xfrm flipH="1">
            <a:off x="6327908" y="2475350"/>
            <a:ext cx="0" cy="405237"/>
          </a:xfrm>
          <a:prstGeom prst="straightConnector1">
            <a:avLst/>
          </a:prstGeom>
          <a:ln w="38100" cmpd="sng">
            <a:solidFill>
              <a:srgbClr val="FFFF00"/>
            </a:solidFill>
            <a:miter lim="800000"/>
            <a:headEnd type="oval" w="med" len="med"/>
            <a:tailEnd type="triangle" w="med"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Pentagon 6">
            <a:extLst>
              <a:ext uri="{FF2B5EF4-FFF2-40B4-BE49-F238E27FC236}">
                <a16:creationId xmlns:a16="http://schemas.microsoft.com/office/drawing/2014/main" id="{8197987C-DEA7-7CF6-B98E-3BCB0CDA9AB5}"/>
              </a:ext>
            </a:extLst>
          </p:cNvPr>
          <p:cNvSpPr/>
          <p:nvPr/>
        </p:nvSpPr>
        <p:spPr>
          <a:xfrm>
            <a:off x="3770207" y="2906346"/>
            <a:ext cx="2991126" cy="914400"/>
          </a:xfrm>
          <a:prstGeom prst="homePlate">
            <a:avLst/>
          </a:prstGeom>
          <a:gradFill flip="none" rotWithShape="1">
            <a:gsLst>
              <a:gs pos="0">
                <a:srgbClr val="00B050"/>
              </a:gs>
              <a:gs pos="100000">
                <a:srgbClr val="FFFF00"/>
              </a:gs>
            </a:gsLst>
            <a:lin ang="0" scaled="1"/>
            <a:tileRect/>
          </a:gra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8E880D7-5873-EA39-1261-14A7009B09AF}"/>
              </a:ext>
            </a:extLst>
          </p:cNvPr>
          <p:cNvSpPr/>
          <p:nvPr/>
        </p:nvSpPr>
        <p:spPr>
          <a:xfrm>
            <a:off x="6329349" y="2906346"/>
            <a:ext cx="2689325" cy="914400"/>
          </a:xfrm>
          <a:prstGeom prst="rect">
            <a:avLst/>
          </a:prstGeom>
          <a:gradFill flip="none" rotWithShape="1">
            <a:gsLst>
              <a:gs pos="0">
                <a:srgbClr val="FFFF00"/>
              </a:gs>
              <a:gs pos="100000">
                <a:srgbClr val="FF0000"/>
              </a:gs>
            </a:gsLst>
            <a:lin ang="0" scaled="1"/>
            <a:tileRect/>
          </a:gra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SG" sz="1799" b="1">
                <a:solidFill>
                  <a:schemeClr val="bg2">
                    <a:lumMod val="10000"/>
                  </a:schemeClr>
                </a:solidFill>
                <a:latin typeface="Calibri" panose="020F0502020204030204" pitchFamily="34" charset="0"/>
                <a:cs typeface="Calibri" panose="020F0502020204030204" pitchFamily="34" charset="0"/>
              </a:rPr>
              <a:t>Prevention Window</a:t>
            </a:r>
          </a:p>
        </p:txBody>
      </p:sp>
      <p:sp>
        <p:nvSpPr>
          <p:cNvPr id="26" name="Rectangle 25">
            <a:extLst>
              <a:ext uri="{FF2B5EF4-FFF2-40B4-BE49-F238E27FC236}">
                <a16:creationId xmlns:a16="http://schemas.microsoft.com/office/drawing/2014/main" id="{8D15017E-79A5-0692-720F-3542C41F1EEB}"/>
              </a:ext>
            </a:extLst>
          </p:cNvPr>
          <p:cNvSpPr/>
          <p:nvPr/>
        </p:nvSpPr>
        <p:spPr>
          <a:xfrm>
            <a:off x="4622441" y="3186165"/>
            <a:ext cx="826958" cy="369204"/>
          </a:xfrm>
          <a:prstGeom prst="rect">
            <a:avLst/>
          </a:prstGeom>
        </p:spPr>
        <p:txBody>
          <a:bodyPr wrap="none">
            <a:spAutoFit/>
          </a:bodyPr>
          <a:lstStyle/>
          <a:p>
            <a:pPr algn="ctr"/>
            <a:r>
              <a:rPr lang="en-SG" sz="1799" b="1">
                <a:solidFill>
                  <a:srgbClr val="FFFFFF"/>
                </a:solidFill>
                <a:latin typeface="Calibri" panose="020F0502020204030204" pitchFamily="34" charset="0"/>
                <a:cs typeface="Calibri" panose="020F0502020204030204" pitchFamily="34" charset="0"/>
              </a:rPr>
              <a:t>Insight</a:t>
            </a:r>
            <a:endParaRPr lang="en-SG" sz="1400">
              <a:solidFill>
                <a:srgbClr val="FFFFFF"/>
              </a:solidFill>
              <a:latin typeface="Calibri" panose="020F0502020204030204" pitchFamily="34" charset="0"/>
              <a:cs typeface="Calibri" panose="020F0502020204030204" pitchFamily="34" charset="0"/>
            </a:endParaRPr>
          </a:p>
        </p:txBody>
      </p:sp>
      <p:sp>
        <p:nvSpPr>
          <p:cNvPr id="27" name="Right Brace 26">
            <a:extLst>
              <a:ext uri="{FF2B5EF4-FFF2-40B4-BE49-F238E27FC236}">
                <a16:creationId xmlns:a16="http://schemas.microsoft.com/office/drawing/2014/main" id="{E2E7815C-EB68-4465-0BC2-5DD2FF400280}"/>
              </a:ext>
            </a:extLst>
          </p:cNvPr>
          <p:cNvSpPr/>
          <p:nvPr/>
        </p:nvSpPr>
        <p:spPr bwMode="gray">
          <a:xfrm rot="5400000">
            <a:off x="4925925" y="2796200"/>
            <a:ext cx="246264" cy="2557701"/>
          </a:xfrm>
          <a:prstGeom prst="rightBrace">
            <a:avLst>
              <a:gd name="adj1" fmla="val 44112"/>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SG" sz="1799"/>
          </a:p>
        </p:txBody>
      </p:sp>
      <p:sp>
        <p:nvSpPr>
          <p:cNvPr id="28" name="Right Brace 27">
            <a:extLst>
              <a:ext uri="{FF2B5EF4-FFF2-40B4-BE49-F238E27FC236}">
                <a16:creationId xmlns:a16="http://schemas.microsoft.com/office/drawing/2014/main" id="{0ADB6FC6-6061-700B-C6BB-C8F676F79E1F}"/>
              </a:ext>
            </a:extLst>
          </p:cNvPr>
          <p:cNvSpPr/>
          <p:nvPr/>
        </p:nvSpPr>
        <p:spPr bwMode="gray">
          <a:xfrm rot="5400000">
            <a:off x="10185969" y="2816161"/>
            <a:ext cx="246263" cy="2498906"/>
          </a:xfrm>
          <a:prstGeom prst="rightBrace">
            <a:avLst>
              <a:gd name="adj1" fmla="val 44112"/>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SG" sz="1799"/>
          </a:p>
        </p:txBody>
      </p:sp>
      <p:sp>
        <p:nvSpPr>
          <p:cNvPr id="29" name="Pentagon 6">
            <a:extLst>
              <a:ext uri="{FF2B5EF4-FFF2-40B4-BE49-F238E27FC236}">
                <a16:creationId xmlns:a16="http://schemas.microsoft.com/office/drawing/2014/main" id="{1C777158-F35E-1F17-9FD8-9C4EE58BB3A6}"/>
              </a:ext>
            </a:extLst>
          </p:cNvPr>
          <p:cNvSpPr/>
          <p:nvPr/>
        </p:nvSpPr>
        <p:spPr>
          <a:xfrm>
            <a:off x="9026046" y="2906346"/>
            <a:ext cx="2933805" cy="914400"/>
          </a:xfrm>
          <a:prstGeom prst="homePlat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SG" sz="1799" b="1">
                <a:solidFill>
                  <a:srgbClr val="FFFFFF"/>
                </a:solidFill>
                <a:latin typeface="Calibri" panose="020F0502020204030204" pitchFamily="34" charset="0"/>
                <a:cs typeface="Calibri" panose="020F0502020204030204" pitchFamily="34" charset="0"/>
              </a:rPr>
              <a:t>Alert</a:t>
            </a:r>
          </a:p>
        </p:txBody>
      </p:sp>
      <p:sp>
        <p:nvSpPr>
          <p:cNvPr id="30" name="Rectangle 29">
            <a:extLst>
              <a:ext uri="{FF2B5EF4-FFF2-40B4-BE49-F238E27FC236}">
                <a16:creationId xmlns:a16="http://schemas.microsoft.com/office/drawing/2014/main" id="{C860C83E-77A8-E60E-3F15-F4B55177DA82}"/>
              </a:ext>
            </a:extLst>
          </p:cNvPr>
          <p:cNvSpPr/>
          <p:nvPr/>
        </p:nvSpPr>
        <p:spPr>
          <a:xfrm>
            <a:off x="3681079" y="4119124"/>
            <a:ext cx="4616072" cy="1261884"/>
          </a:xfrm>
          <a:prstGeom prst="rect">
            <a:avLst/>
          </a:prstGeom>
        </p:spPr>
        <p:txBody>
          <a:bodyPr wrap="none">
            <a:spAutoFit/>
          </a:bodyPr>
          <a:lstStyle/>
          <a:p>
            <a:r>
              <a:rPr lang="en-SG" sz="1600">
                <a:solidFill>
                  <a:schemeClr val="bg2">
                    <a:lumMod val="10000"/>
                  </a:schemeClr>
                </a:solidFill>
                <a:latin typeface="Calibri" panose="020F0502020204030204" pitchFamily="34" charset="0"/>
                <a:cs typeface="Calibri" panose="020F0502020204030204" pitchFamily="34" charset="0"/>
              </a:rPr>
              <a:t>Examples:</a:t>
            </a:r>
          </a:p>
          <a:p>
            <a:r>
              <a:rPr lang="en-SG" sz="1200">
                <a:solidFill>
                  <a:schemeClr val="bg2">
                    <a:lumMod val="10000"/>
                  </a:schemeClr>
                </a:solidFill>
                <a:latin typeface="Calibri" panose="020F0502020204030204" pitchFamily="34" charset="0"/>
                <a:cs typeface="Calibri" panose="020F0502020204030204" pitchFamily="34" charset="0"/>
              </a:rPr>
              <a:t>vMotion stun time &gt; 0.2 second</a:t>
            </a:r>
          </a:p>
          <a:p>
            <a:r>
              <a:rPr lang="en-SG" sz="1200">
                <a:solidFill>
                  <a:schemeClr val="bg2">
                    <a:lumMod val="10000"/>
                  </a:schemeClr>
                </a:solidFill>
                <a:latin typeface="Calibri" panose="020F0502020204030204" pitchFamily="34" charset="0"/>
                <a:cs typeface="Calibri" panose="020F0502020204030204" pitchFamily="34" charset="0"/>
              </a:rPr>
              <a:t>ESXi VMkernel queue &gt; 1 ms</a:t>
            </a:r>
          </a:p>
          <a:p>
            <a:r>
              <a:rPr lang="en-SG" sz="1200">
                <a:solidFill>
                  <a:schemeClr val="bg2">
                    <a:lumMod val="10000"/>
                  </a:schemeClr>
                </a:solidFill>
                <a:latin typeface="Calibri" panose="020F0502020204030204" pitchFamily="34" charset="0"/>
                <a:cs typeface="Calibri" panose="020F0502020204030204" pitchFamily="34" charset="0"/>
              </a:rPr>
              <a:t>Higher than expected overall utilization.</a:t>
            </a:r>
          </a:p>
          <a:p>
            <a:r>
              <a:rPr lang="en-SG" sz="1200">
                <a:solidFill>
                  <a:schemeClr val="bg2">
                    <a:lumMod val="10000"/>
                  </a:schemeClr>
                </a:solidFill>
                <a:latin typeface="Calibri" panose="020F0502020204030204" pitchFamily="34" charset="0"/>
                <a:cs typeface="Calibri" panose="020F0502020204030204" pitchFamily="34" charset="0"/>
              </a:rPr>
              <a:t>Higher than expected undesirable security events</a:t>
            </a:r>
          </a:p>
          <a:p>
            <a:r>
              <a:rPr lang="en-SG" sz="1200">
                <a:solidFill>
                  <a:schemeClr val="bg2">
                    <a:lumMod val="10000"/>
                  </a:schemeClr>
                </a:solidFill>
                <a:latin typeface="Calibri" panose="020F0502020204030204" pitchFamily="34" charset="0"/>
                <a:cs typeface="Calibri" panose="020F0502020204030204" pitchFamily="34" charset="0"/>
              </a:rPr>
              <a:t>Higher than expected availability events (e.g. VM Reset, VM Power Off)</a:t>
            </a:r>
          </a:p>
        </p:txBody>
      </p:sp>
      <p:sp>
        <p:nvSpPr>
          <p:cNvPr id="31" name="Rectangle 30">
            <a:extLst>
              <a:ext uri="{FF2B5EF4-FFF2-40B4-BE49-F238E27FC236}">
                <a16:creationId xmlns:a16="http://schemas.microsoft.com/office/drawing/2014/main" id="{9A614151-F993-7BCB-4670-D7D9AC36A43A}"/>
              </a:ext>
            </a:extLst>
          </p:cNvPr>
          <p:cNvSpPr/>
          <p:nvPr/>
        </p:nvSpPr>
        <p:spPr>
          <a:xfrm>
            <a:off x="8929179" y="4119124"/>
            <a:ext cx="3126049" cy="892552"/>
          </a:xfrm>
          <a:prstGeom prst="rect">
            <a:avLst/>
          </a:prstGeom>
        </p:spPr>
        <p:txBody>
          <a:bodyPr wrap="none">
            <a:spAutoFit/>
          </a:bodyPr>
          <a:lstStyle/>
          <a:p>
            <a:r>
              <a:rPr lang="en-SG" sz="1600">
                <a:solidFill>
                  <a:schemeClr val="bg2">
                    <a:lumMod val="10000"/>
                  </a:schemeClr>
                </a:solidFill>
                <a:latin typeface="Calibri" panose="020F0502020204030204" pitchFamily="34" charset="0"/>
                <a:cs typeface="Calibri" panose="020F0502020204030204" pitchFamily="34" charset="0"/>
              </a:rPr>
              <a:t>Examples:</a:t>
            </a:r>
          </a:p>
          <a:p>
            <a:r>
              <a:rPr lang="en-SG" sz="1200">
                <a:solidFill>
                  <a:schemeClr val="bg2">
                    <a:lumMod val="10000"/>
                  </a:schemeClr>
                </a:solidFill>
                <a:latin typeface="Calibri" panose="020F0502020204030204" pitchFamily="34" charset="0"/>
                <a:cs typeface="Calibri" panose="020F0502020204030204" pitchFamily="34" charset="0"/>
              </a:rPr>
              <a:t>VM CPU Contention &gt; 5%</a:t>
            </a:r>
          </a:p>
          <a:p>
            <a:r>
              <a:rPr lang="en-SG" sz="1200">
                <a:solidFill>
                  <a:schemeClr val="bg2">
                    <a:lumMod val="10000"/>
                  </a:schemeClr>
                </a:solidFill>
                <a:latin typeface="Calibri" panose="020F0502020204030204" pitchFamily="34" charset="0"/>
                <a:cs typeface="Calibri" panose="020F0502020204030204" pitchFamily="34" charset="0"/>
              </a:rPr>
              <a:t>VM Disk Latency &gt; 40 ms</a:t>
            </a:r>
          </a:p>
          <a:p>
            <a:r>
              <a:rPr lang="en-SG" sz="1200">
                <a:solidFill>
                  <a:schemeClr val="bg2">
                    <a:lumMod val="10000"/>
                  </a:schemeClr>
                </a:solidFill>
                <a:latin typeface="Calibri" panose="020F0502020204030204" pitchFamily="34" charset="0"/>
                <a:cs typeface="Calibri" panose="020F0502020204030204" pitchFamily="34" charset="0"/>
              </a:rPr>
              <a:t>Cluster CPU Contention &gt; 5% at 90</a:t>
            </a:r>
            <a:r>
              <a:rPr lang="en-SG" sz="1200" baseline="30000">
                <a:solidFill>
                  <a:schemeClr val="bg2">
                    <a:lumMod val="10000"/>
                  </a:schemeClr>
                </a:solidFill>
                <a:latin typeface="Calibri" panose="020F0502020204030204" pitchFamily="34" charset="0"/>
                <a:cs typeface="Calibri" panose="020F0502020204030204" pitchFamily="34" charset="0"/>
              </a:rPr>
              <a:t>th</a:t>
            </a:r>
            <a:r>
              <a:rPr lang="en-SG" sz="1200">
                <a:solidFill>
                  <a:schemeClr val="bg2">
                    <a:lumMod val="10000"/>
                  </a:schemeClr>
                </a:solidFill>
                <a:latin typeface="Calibri" panose="020F0502020204030204" pitchFamily="34" charset="0"/>
                <a:cs typeface="Calibri" panose="020F0502020204030204" pitchFamily="34" charset="0"/>
              </a:rPr>
              <a:t> percentile.</a:t>
            </a:r>
          </a:p>
        </p:txBody>
      </p:sp>
      <p:cxnSp>
        <p:nvCxnSpPr>
          <p:cNvPr id="33" name="Straight Connector 32">
            <a:extLst>
              <a:ext uri="{FF2B5EF4-FFF2-40B4-BE49-F238E27FC236}">
                <a16:creationId xmlns:a16="http://schemas.microsoft.com/office/drawing/2014/main" id="{304BA6A9-DCC8-C692-2BB8-8A2193F4BB29}"/>
              </a:ext>
            </a:extLst>
          </p:cNvPr>
          <p:cNvCxnSpPr/>
          <p:nvPr/>
        </p:nvCxnSpPr>
        <p:spPr bwMode="gray">
          <a:xfrm>
            <a:off x="3378927" y="1321117"/>
            <a:ext cx="0" cy="4876800"/>
          </a:xfrm>
          <a:prstGeom prst="line">
            <a:avLst/>
          </a:prstGeom>
          <a:ln w="63500">
            <a:solidFill>
              <a:schemeClr val="bg1">
                <a:lumMod val="5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097E74C-4472-2F5B-57E0-02DF72857BFF}"/>
              </a:ext>
            </a:extLst>
          </p:cNvPr>
          <p:cNvSpPr txBox="1"/>
          <p:nvPr/>
        </p:nvSpPr>
        <p:spPr>
          <a:xfrm>
            <a:off x="534304" y="1889915"/>
            <a:ext cx="2673342" cy="2977738"/>
          </a:xfrm>
          <a:prstGeom prst="rect">
            <a:avLst/>
          </a:prstGeom>
          <a:noFill/>
        </p:spPr>
        <p:txBody>
          <a:bodyPr wrap="square">
            <a:spAutoFit/>
          </a:bodyPr>
          <a:lstStyle/>
          <a:p>
            <a:pPr>
              <a:spcBef>
                <a:spcPts val="900"/>
              </a:spcBef>
            </a:pPr>
            <a:r>
              <a:rPr lang="en-SG" sz="1800">
                <a:solidFill>
                  <a:schemeClr val="bg2">
                    <a:lumMod val="10000"/>
                  </a:schemeClr>
                </a:solidFill>
                <a:latin typeface="Calibri" panose="020F0502020204030204" pitchFamily="34" charset="0"/>
                <a:cs typeface="Calibri" panose="020F0502020204030204" pitchFamily="34" charset="0"/>
              </a:rPr>
              <a:t>Health Check focuses on insight, which are made of root-cause metrics and related events. It requires deeper technical expertise, operational awareness on DC major activities, and knowledge of the system architecture.</a:t>
            </a:r>
          </a:p>
          <a:p>
            <a:pPr>
              <a:spcBef>
                <a:spcPts val="900"/>
              </a:spcBef>
            </a:pPr>
            <a:endParaRPr lang="en-SG" sz="180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039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0E7BB8-2652-E59D-D690-EAE64B067BF1}"/>
              </a:ext>
            </a:extLst>
          </p:cNvPr>
          <p:cNvSpPr>
            <a:spLocks noGrp="1"/>
          </p:cNvSpPr>
          <p:nvPr>
            <p:ph type="title"/>
          </p:nvPr>
        </p:nvSpPr>
        <p:spPr/>
        <p:txBody>
          <a:bodyPr/>
          <a:lstStyle/>
          <a:p>
            <a:r>
              <a:rPr lang="en-US" dirty="0"/>
              <a:t>Using Alerts and Insight together</a:t>
            </a:r>
          </a:p>
        </p:txBody>
      </p:sp>
      <p:sp>
        <p:nvSpPr>
          <p:cNvPr id="2" name="Subtitle 1">
            <a:extLst>
              <a:ext uri="{FF2B5EF4-FFF2-40B4-BE49-F238E27FC236}">
                <a16:creationId xmlns:a16="http://schemas.microsoft.com/office/drawing/2014/main" id="{97669E52-1395-29CF-A02F-1C2D7DBA040B}"/>
              </a:ext>
            </a:extLst>
          </p:cNvPr>
          <p:cNvSpPr>
            <a:spLocks noGrp="1"/>
          </p:cNvSpPr>
          <p:nvPr>
            <p:ph type="subTitle" idx="10"/>
          </p:nvPr>
        </p:nvSpPr>
        <p:spPr/>
        <p:txBody>
          <a:bodyPr/>
          <a:lstStyle/>
          <a:p>
            <a:r>
              <a:rPr lang="en-US" dirty="0"/>
              <a:t>Open 2 separate browser windows + VCF Operations Diagnostic</a:t>
            </a:r>
          </a:p>
        </p:txBody>
      </p:sp>
      <p:pic>
        <p:nvPicPr>
          <p:cNvPr id="5" name="Picture 4">
            <a:extLst>
              <a:ext uri="{FF2B5EF4-FFF2-40B4-BE49-F238E27FC236}">
                <a16:creationId xmlns:a16="http://schemas.microsoft.com/office/drawing/2014/main" id="{26AD1C69-2AAC-4886-EC64-57E0910F62D7}"/>
              </a:ext>
            </a:extLst>
          </p:cNvPr>
          <p:cNvPicPr>
            <a:picLocks noChangeAspect="1"/>
          </p:cNvPicPr>
          <p:nvPr/>
        </p:nvPicPr>
        <p:blipFill>
          <a:blip r:embed="rId3"/>
          <a:stretch>
            <a:fillRect/>
          </a:stretch>
        </p:blipFill>
        <p:spPr>
          <a:xfrm>
            <a:off x="1989146" y="1240810"/>
            <a:ext cx="9057674" cy="5091764"/>
          </a:xfrm>
          <a:prstGeom prst="rect">
            <a:avLst/>
          </a:prstGeom>
        </p:spPr>
      </p:pic>
      <p:sp>
        <p:nvSpPr>
          <p:cNvPr id="6" name="TextBox 5">
            <a:extLst>
              <a:ext uri="{FF2B5EF4-FFF2-40B4-BE49-F238E27FC236}">
                <a16:creationId xmlns:a16="http://schemas.microsoft.com/office/drawing/2014/main" id="{5560AAEE-9CF7-341F-36E6-51FA6458503C}"/>
              </a:ext>
            </a:extLst>
          </p:cNvPr>
          <p:cNvSpPr txBox="1"/>
          <p:nvPr/>
        </p:nvSpPr>
        <p:spPr>
          <a:xfrm>
            <a:off x="2073106" y="6419896"/>
            <a:ext cx="6191395" cy="400110"/>
          </a:xfrm>
          <a:prstGeom prst="rect">
            <a:avLst/>
          </a:prstGeom>
          <a:gradFill>
            <a:gsLst>
              <a:gs pos="0">
                <a:srgbClr val="FFFF00">
                  <a:alpha val="50000"/>
                </a:srgbClr>
              </a:gs>
              <a:gs pos="100000">
                <a:schemeClr val="bg1">
                  <a:alpha val="5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r>
              <a:rPr lang="en-US" sz="1000" b="0" dirty="0">
                <a:latin typeface="Comic Sans MS" panose="030F0702030302020204" pitchFamily="66" charset="0"/>
              </a:rPr>
              <a:t>A great way to justify why your work requires a 50” 4K curved monitor to your management. </a:t>
            </a:r>
          </a:p>
          <a:p>
            <a:r>
              <a:rPr lang="en-US" sz="1000" b="0" dirty="0">
                <a:latin typeface="Comic Sans MS" panose="030F0702030302020204" pitchFamily="66" charset="0"/>
              </a:rPr>
              <a:t>You’re welcome.</a:t>
            </a:r>
          </a:p>
        </p:txBody>
      </p:sp>
      <p:sp>
        <p:nvSpPr>
          <p:cNvPr id="7" name="TextBox 6">
            <a:extLst>
              <a:ext uri="{FF2B5EF4-FFF2-40B4-BE49-F238E27FC236}">
                <a16:creationId xmlns:a16="http://schemas.microsoft.com/office/drawing/2014/main" id="{AAC1D5A9-1C8E-7621-384F-1089B9410A99}"/>
              </a:ext>
            </a:extLst>
          </p:cNvPr>
          <p:cNvSpPr txBox="1"/>
          <p:nvPr/>
        </p:nvSpPr>
        <p:spPr>
          <a:xfrm>
            <a:off x="2859460" y="2837529"/>
            <a:ext cx="2971075" cy="1200329"/>
          </a:xfrm>
          <a:prstGeom prst="rect">
            <a:avLst/>
          </a:prstGeom>
          <a:gradFill>
            <a:gsLst>
              <a:gs pos="0">
                <a:srgbClr val="FFFF00">
                  <a:alpha val="80000"/>
                </a:srgbClr>
              </a:gs>
              <a:gs pos="100000">
                <a:schemeClr val="bg1">
                  <a:alpha val="9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sz="2400" dirty="0"/>
              <a:t>Insights.</a:t>
            </a:r>
          </a:p>
          <a:p>
            <a:pPr algn="ctr"/>
            <a:r>
              <a:rPr lang="en-US" sz="1600" dirty="0"/>
              <a:t>UI is visual. Trend charts and Distribution charts showing </a:t>
            </a:r>
            <a:r>
              <a:rPr lang="en-US" sz="1600"/>
              <a:t>overall picture. </a:t>
            </a:r>
            <a:endParaRPr lang="en-US" sz="1600" dirty="0"/>
          </a:p>
        </p:txBody>
      </p:sp>
      <p:sp>
        <p:nvSpPr>
          <p:cNvPr id="8" name="TextBox 7">
            <a:extLst>
              <a:ext uri="{FF2B5EF4-FFF2-40B4-BE49-F238E27FC236}">
                <a16:creationId xmlns:a16="http://schemas.microsoft.com/office/drawing/2014/main" id="{71177E21-502B-2D3B-C545-C2152DACD9A2}"/>
              </a:ext>
            </a:extLst>
          </p:cNvPr>
          <p:cNvSpPr txBox="1"/>
          <p:nvPr/>
        </p:nvSpPr>
        <p:spPr>
          <a:xfrm>
            <a:off x="7297839" y="2837529"/>
            <a:ext cx="2971075" cy="1446550"/>
          </a:xfrm>
          <a:prstGeom prst="rect">
            <a:avLst/>
          </a:prstGeom>
          <a:gradFill>
            <a:gsLst>
              <a:gs pos="0">
                <a:srgbClr val="FFFF00">
                  <a:alpha val="80000"/>
                </a:srgbClr>
              </a:gs>
              <a:gs pos="100000">
                <a:schemeClr val="bg1">
                  <a:alpha val="90000"/>
                </a:schemeClr>
              </a:gs>
            </a:gsLst>
          </a:gradFill>
          <a:ln>
            <a:gradFill flip="none" rotWithShape="1">
              <a:gsLst>
                <a:gs pos="0">
                  <a:schemeClr val="accent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tileRect/>
            </a:gradFill>
          </a:ln>
          <a:effectLst/>
        </p:spPr>
        <p:style>
          <a:lnRef idx="1">
            <a:schemeClr val="accent4"/>
          </a:lnRef>
          <a:fillRef idx="2">
            <a:schemeClr val="accent4"/>
          </a:fillRef>
          <a:effectRef idx="1">
            <a:schemeClr val="accent4"/>
          </a:effectRef>
          <a:fontRef idx="minor">
            <a:schemeClr val="dk1"/>
          </a:fontRef>
        </p:style>
        <p:txBody>
          <a:bodyPr wrap="square">
            <a:spAutoFit/>
          </a:bodyPr>
          <a:lstStyle>
            <a:defPPr>
              <a:defRPr lang="en-US"/>
            </a:defPPr>
            <a:lvl1pPr>
              <a:defRPr b="1">
                <a:solidFill>
                  <a:schemeClr val="bg2">
                    <a:lumMod val="10000"/>
                  </a:schemeClr>
                </a:solidFill>
                <a:latin typeface="Calibri" panose="020F0502020204030204" pitchFamily="34" charset="0"/>
                <a:cs typeface="Calibri" panose="020F0502020204030204" pitchFamily="34" charset="0"/>
              </a:defRPr>
            </a:lvl1pPr>
          </a:lstStyle>
          <a:p>
            <a:pPr algn="ctr"/>
            <a:r>
              <a:rPr lang="en-US" sz="2400" dirty="0"/>
              <a:t>Alerts</a:t>
            </a:r>
          </a:p>
          <a:p>
            <a:pPr algn="ctr"/>
            <a:r>
              <a:rPr lang="en-US" sz="1600" dirty="0"/>
              <a:t>UI is task-oriented. A list of alerts to act on</a:t>
            </a:r>
            <a:r>
              <a:rPr lang="en-US" sz="1600"/>
              <a:t>. Start with the most prevalent or most critical alerts</a:t>
            </a:r>
            <a:endParaRPr lang="en-US" sz="1600" dirty="0"/>
          </a:p>
        </p:txBody>
      </p:sp>
    </p:spTree>
    <p:extLst>
      <p:ext uri="{BB962C8B-B14F-4D97-AF65-F5344CB8AC3E}">
        <p14:creationId xmlns:p14="http://schemas.microsoft.com/office/powerpoint/2010/main" val="200515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11F9C2-9597-AE91-AE4B-9DF146524FA4}"/>
              </a:ext>
            </a:extLst>
          </p:cNvPr>
          <p:cNvSpPr>
            <a:spLocks noGrp="1"/>
          </p:cNvSpPr>
          <p:nvPr>
            <p:ph type="title"/>
          </p:nvPr>
        </p:nvSpPr>
        <p:spPr>
          <a:xfrm>
            <a:off x="579960" y="412751"/>
            <a:ext cx="11003870" cy="381000"/>
          </a:xfrm>
        </p:spPr>
        <p:txBody>
          <a:bodyPr/>
          <a:lstStyle/>
          <a:p>
            <a:r>
              <a:rPr lang="en-US"/>
              <a:t>Reactive vs Proactive</a:t>
            </a:r>
          </a:p>
        </p:txBody>
      </p:sp>
      <p:sp>
        <p:nvSpPr>
          <p:cNvPr id="3" name="Subtitle 2">
            <a:extLst>
              <a:ext uri="{FF2B5EF4-FFF2-40B4-BE49-F238E27FC236}">
                <a16:creationId xmlns:a16="http://schemas.microsoft.com/office/drawing/2014/main" id="{4E99FAAB-F322-51C1-AE17-D889F054AFEA}"/>
              </a:ext>
            </a:extLst>
          </p:cNvPr>
          <p:cNvSpPr>
            <a:spLocks noGrp="1"/>
          </p:cNvSpPr>
          <p:nvPr>
            <p:ph type="subTitle" idx="10"/>
          </p:nvPr>
        </p:nvSpPr>
        <p:spPr>
          <a:xfrm>
            <a:off x="593021" y="811831"/>
            <a:ext cx="10990809" cy="247743"/>
          </a:xfrm>
        </p:spPr>
        <p:txBody>
          <a:bodyPr/>
          <a:lstStyle/>
          <a:p>
            <a:r>
              <a:rPr lang="en-US"/>
              <a:t>Proactive Alert is an oxymoron</a:t>
            </a:r>
          </a:p>
        </p:txBody>
      </p:sp>
      <p:sp>
        <p:nvSpPr>
          <p:cNvPr id="2" name="Content Placeholder 1">
            <a:extLst>
              <a:ext uri="{FF2B5EF4-FFF2-40B4-BE49-F238E27FC236}">
                <a16:creationId xmlns:a16="http://schemas.microsoft.com/office/drawing/2014/main" id="{B6AEDB21-B208-7578-6781-EA351822F655}"/>
              </a:ext>
            </a:extLst>
          </p:cNvPr>
          <p:cNvSpPr>
            <a:spLocks noGrp="1"/>
          </p:cNvSpPr>
          <p:nvPr>
            <p:ph sz="quarter" idx="14"/>
          </p:nvPr>
        </p:nvSpPr>
        <p:spPr>
          <a:xfrm>
            <a:off x="615951" y="1600200"/>
            <a:ext cx="7864456" cy="4572000"/>
          </a:xfrm>
        </p:spPr>
        <p:txBody>
          <a:bodyPr/>
          <a:lstStyle/>
          <a:p>
            <a:r>
              <a:rPr lang="en-US"/>
              <a:t>Proactive means you’re doing before something happened which </a:t>
            </a:r>
            <a:r>
              <a:rPr lang="en-US">
                <a:solidFill>
                  <a:srgbClr val="FF0000"/>
                </a:solidFill>
              </a:rPr>
              <a:t>forces</a:t>
            </a:r>
            <a:r>
              <a:rPr lang="en-US"/>
              <a:t> you to react. </a:t>
            </a:r>
          </a:p>
          <a:p>
            <a:pPr lvl="1"/>
            <a:r>
              <a:rPr lang="en-US"/>
              <a:t>The moment you react, you’re reactive. </a:t>
            </a:r>
          </a:p>
          <a:p>
            <a:pPr lvl="1"/>
            <a:r>
              <a:rPr lang="en-US"/>
              <a:t>Just because the business is not impacted does not make it proactive. </a:t>
            </a:r>
          </a:p>
          <a:p>
            <a:pPr lvl="1"/>
            <a:r>
              <a:rPr lang="en-US"/>
              <a:t>For example:</a:t>
            </a:r>
          </a:p>
          <a:p>
            <a:pPr lvl="2">
              <a:spcBef>
                <a:spcPts val="600"/>
              </a:spcBef>
            </a:pPr>
            <a:r>
              <a:rPr lang="en-US"/>
              <a:t>vSAN shows high disk latency on Sunday midnite. You’re called to investigate, before business become impacted on Monday morning. You fixed it just in time. </a:t>
            </a:r>
          </a:p>
          <a:p>
            <a:pPr lvl="2">
              <a:spcBef>
                <a:spcPts val="600"/>
              </a:spcBef>
            </a:pPr>
            <a:r>
              <a:rPr lang="en-US"/>
              <a:t>Does that “just in time fix” make it a proactive alert?</a:t>
            </a:r>
          </a:p>
          <a:p>
            <a:pPr lvl="2">
              <a:spcBef>
                <a:spcPts val="600"/>
              </a:spcBef>
            </a:pPr>
            <a:r>
              <a:rPr lang="en-US"/>
              <a:t>What if the same alert happens during business hours and business impacted? Does that make it reactive? </a:t>
            </a:r>
          </a:p>
          <a:p>
            <a:r>
              <a:rPr lang="en-US"/>
              <a:t>By above definition, proactive deals with “hint” instead of real problem</a:t>
            </a:r>
          </a:p>
          <a:p>
            <a:pPr lvl="1"/>
            <a:r>
              <a:rPr lang="en-US"/>
              <a:t>That’s why it requires someone with knowledge of what’s going on in the DC.</a:t>
            </a:r>
          </a:p>
          <a:p>
            <a:pPr lvl="1"/>
            <a:r>
              <a:rPr lang="en-US"/>
              <a:t>Don’t confuse “observation” with issue, insight vs alert.</a:t>
            </a:r>
          </a:p>
        </p:txBody>
      </p:sp>
      <p:cxnSp>
        <p:nvCxnSpPr>
          <p:cNvPr id="8" name="Straight Connector 7">
            <a:extLst>
              <a:ext uri="{FF2B5EF4-FFF2-40B4-BE49-F238E27FC236}">
                <a16:creationId xmlns:a16="http://schemas.microsoft.com/office/drawing/2014/main" id="{75FDDFEA-B5E9-5EC6-AD48-FE159BDF1A2A}"/>
              </a:ext>
            </a:extLst>
          </p:cNvPr>
          <p:cNvCxnSpPr/>
          <p:nvPr/>
        </p:nvCxnSpPr>
        <p:spPr bwMode="gray">
          <a:xfrm>
            <a:off x="8734699" y="1291466"/>
            <a:ext cx="0" cy="4876800"/>
          </a:xfrm>
          <a:prstGeom prst="line">
            <a:avLst/>
          </a:prstGeom>
          <a:ln w="63500">
            <a:solidFill>
              <a:schemeClr val="bg1">
                <a:lumMod val="50000"/>
              </a:schemeClr>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D621FD8-EF9A-7960-9019-2D333067A79F}"/>
              </a:ext>
            </a:extLst>
          </p:cNvPr>
          <p:cNvSpPr txBox="1"/>
          <p:nvPr/>
        </p:nvSpPr>
        <p:spPr>
          <a:xfrm>
            <a:off x="8988992" y="1860033"/>
            <a:ext cx="2854184" cy="3539430"/>
          </a:xfrm>
          <a:prstGeom prst="rect">
            <a:avLst/>
          </a:prstGeom>
          <a:solidFill>
            <a:schemeClr val="bg1">
              <a:alpha val="50000"/>
            </a:schemeClr>
          </a:solidFill>
        </p:spPr>
        <p:txBody>
          <a:bodyPr wrap="square" lIns="0" tIns="0" rIns="0" bIns="0" rtlCol="0">
            <a:spAutoFit/>
          </a:bodyPr>
          <a:lstStyle/>
          <a:p>
            <a:pPr>
              <a:spcBef>
                <a:spcPts val="600"/>
              </a:spcBef>
              <a:spcAft>
                <a:spcPts val="600"/>
              </a:spcAft>
            </a:pPr>
            <a:r>
              <a:rPr lang="en-US" sz="2000">
                <a:solidFill>
                  <a:schemeClr val="accent1"/>
                </a:solidFill>
                <a:latin typeface="Calibri" panose="020F0502020204030204" pitchFamily="34" charset="0"/>
                <a:ea typeface="Calibri" panose="020F0502020204030204" pitchFamily="34" charset="0"/>
                <a:cs typeface="Calibri" panose="020F0502020204030204" pitchFamily="34" charset="0"/>
              </a:rPr>
              <a:t>If you lump observation (insight) under alerts, you will get noise. Noise will bury your actual alerts. </a:t>
            </a:r>
          </a:p>
          <a:p>
            <a:pPr>
              <a:spcBef>
                <a:spcPts val="600"/>
              </a:spcBef>
              <a:spcAft>
                <a:spcPts val="600"/>
              </a:spcAft>
            </a:pPr>
            <a:r>
              <a:rPr lang="en-US" sz="2000">
                <a:solidFill>
                  <a:schemeClr val="accent1"/>
                </a:solidFill>
                <a:latin typeface="Calibri" panose="020F0502020204030204" pitchFamily="34" charset="0"/>
                <a:ea typeface="Calibri" panose="020F0502020204030204" pitchFamily="34" charset="0"/>
                <a:cs typeface="Calibri" panose="020F0502020204030204" pitchFamily="34" charset="0"/>
              </a:rPr>
              <a:t>Analogy: Think of Alerts as your Accident/Emergency Department. You can have dozens of departments dealing with all sorts of illness, but only 1 central location for urgent matters</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19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842030-C2F5-6269-7C95-30AEB9D16535}"/>
              </a:ext>
            </a:extLst>
          </p:cNvPr>
          <p:cNvSpPr>
            <a:spLocks noGrp="1"/>
          </p:cNvSpPr>
          <p:nvPr>
            <p:ph type="title"/>
          </p:nvPr>
        </p:nvSpPr>
        <p:spPr/>
        <p:txBody>
          <a:bodyPr/>
          <a:lstStyle/>
          <a:p>
            <a:r>
              <a:rPr lang="en-US"/>
              <a:t>Daily Check</a:t>
            </a:r>
          </a:p>
        </p:txBody>
      </p:sp>
      <p:sp>
        <p:nvSpPr>
          <p:cNvPr id="6" name="Subtitle 5">
            <a:extLst>
              <a:ext uri="{FF2B5EF4-FFF2-40B4-BE49-F238E27FC236}">
                <a16:creationId xmlns:a16="http://schemas.microsoft.com/office/drawing/2014/main" id="{49F6954B-28AB-A857-12C9-6258755DDADA}"/>
              </a:ext>
            </a:extLst>
          </p:cNvPr>
          <p:cNvSpPr>
            <a:spLocks noGrp="1"/>
          </p:cNvSpPr>
          <p:nvPr>
            <p:ph type="subTitle" idx="10"/>
          </p:nvPr>
        </p:nvSpPr>
        <p:spPr/>
        <p:txBody>
          <a:bodyPr/>
          <a:lstStyle/>
          <a:p>
            <a:r>
              <a:rPr lang="en-US"/>
              <a:t>Proactive Health Check</a:t>
            </a:r>
          </a:p>
        </p:txBody>
      </p:sp>
    </p:spTree>
    <p:extLst>
      <p:ext uri="{BB962C8B-B14F-4D97-AF65-F5344CB8AC3E}">
        <p14:creationId xmlns:p14="http://schemas.microsoft.com/office/powerpoint/2010/main" val="279618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168E4-0E8E-24FC-002D-FB7145C276C5}"/>
              </a:ext>
            </a:extLst>
          </p:cNvPr>
          <p:cNvPicPr>
            <a:picLocks noChangeAspect="1"/>
          </p:cNvPicPr>
          <p:nvPr/>
        </p:nvPicPr>
        <p:blipFill>
          <a:blip r:embed="rId3"/>
          <a:stretch>
            <a:fillRect/>
          </a:stretch>
        </p:blipFill>
        <p:spPr>
          <a:xfrm>
            <a:off x="5847862" y="1206329"/>
            <a:ext cx="6344138" cy="5647657"/>
          </a:xfrm>
          <a:prstGeom prst="rect">
            <a:avLst/>
          </a:prstGeom>
        </p:spPr>
      </p:pic>
      <p:cxnSp>
        <p:nvCxnSpPr>
          <p:cNvPr id="8" name="Straight Connector 7">
            <a:extLst>
              <a:ext uri="{FF2B5EF4-FFF2-40B4-BE49-F238E27FC236}">
                <a16:creationId xmlns:a16="http://schemas.microsoft.com/office/drawing/2014/main" id="{DF4F35E6-7C23-CED8-04E6-DB8E4FA75F87}"/>
              </a:ext>
            </a:extLst>
          </p:cNvPr>
          <p:cNvCxnSpPr>
            <a:cxnSpLocks/>
          </p:cNvCxnSpPr>
          <p:nvPr/>
        </p:nvCxnSpPr>
        <p:spPr bwMode="gray">
          <a:xfrm>
            <a:off x="246612" y="390445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A25EA3-FB63-DC61-5743-3FE7B5480395}"/>
              </a:ext>
            </a:extLst>
          </p:cNvPr>
          <p:cNvSpPr txBox="1"/>
          <p:nvPr/>
        </p:nvSpPr>
        <p:spPr>
          <a:xfrm>
            <a:off x="265658" y="2309097"/>
            <a:ext cx="5486400" cy="1461939"/>
          </a:xfrm>
          <a:prstGeom prst="rect">
            <a:avLst/>
          </a:prstGeom>
          <a:solidFill>
            <a:schemeClr val="bg1">
              <a:alpha val="50000"/>
            </a:schemeClr>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Are the clusters performing as expected? </a:t>
            </a:r>
          </a:p>
          <a:p>
            <a:pPr algn="l">
              <a:spcAft>
                <a:spcPts val="300"/>
              </a:spcAft>
            </a:pPr>
            <a:r>
              <a:rPr lang="en-US" sz="1000">
                <a:solidFill>
                  <a:schemeClr val="tx2"/>
                </a:solidFill>
                <a:latin typeface="Calibri" panose="020F0502020204030204" pitchFamily="34" charset="0"/>
                <a:cs typeface="Calibri" panose="020F0502020204030204" pitchFamily="34" charset="0"/>
              </a:rPr>
              <a:t>vSphere Cluster is a logical group where “similar” VMs live together. </a:t>
            </a:r>
          </a:p>
          <a:p>
            <a:pPr>
              <a:spcAft>
                <a:spcPts val="300"/>
              </a:spcAft>
            </a:pPr>
            <a:r>
              <a:rPr lang="en-US" sz="1000">
                <a:solidFill>
                  <a:schemeClr val="tx2"/>
                </a:solidFill>
                <a:latin typeface="Calibri" panose="020F0502020204030204" pitchFamily="34" charset="0"/>
                <a:cs typeface="Calibri" panose="020F0502020204030204" pitchFamily="34" charset="0"/>
              </a:rPr>
              <a:t>The table is sorted by the overall performance, where the least performing cluster is shown at the top. </a:t>
            </a:r>
          </a:p>
          <a:p>
            <a:pPr>
              <a:spcAft>
                <a:spcPts val="300"/>
              </a:spcAft>
            </a:pPr>
            <a:r>
              <a:rPr lang="en-US" sz="1000">
                <a:solidFill>
                  <a:schemeClr val="tx2"/>
                </a:solidFill>
                <a:latin typeface="Calibri" panose="020F0502020204030204" pitchFamily="34" charset="0"/>
                <a:cs typeface="Calibri" panose="020F0502020204030204" pitchFamily="34" charset="0"/>
              </a:rPr>
              <a:t>In large environment with &gt;100 clusters, group them based on importance so you can attend to the top clusters first. For each group, track the lowest performance so you don’t have to check individual cluster if the value is good.</a:t>
            </a:r>
          </a:p>
          <a:p>
            <a:pPr algn="l">
              <a:spcAft>
                <a:spcPts val="300"/>
              </a:spcAft>
            </a:pPr>
            <a:r>
              <a:rPr lang="en-US" sz="1000">
                <a:solidFill>
                  <a:schemeClr val="tx2"/>
                </a:solidFill>
                <a:latin typeface="Calibri" panose="020F0502020204030204" pitchFamily="34" charset="0"/>
                <a:cs typeface="Calibri" panose="020F0502020204030204" pitchFamily="34" charset="0"/>
              </a:rPr>
              <a:t>The columns sports leading indicator, as it uses worst() not average. It checks 9 key performance metrics. Adjust the threshold to your comfort level. 4 utilization metrics are shown to catch abnormal peak.</a:t>
            </a:r>
          </a:p>
        </p:txBody>
      </p:sp>
      <p:cxnSp>
        <p:nvCxnSpPr>
          <p:cNvPr id="11" name="Straight Connector 10">
            <a:extLst>
              <a:ext uri="{FF2B5EF4-FFF2-40B4-BE49-F238E27FC236}">
                <a16:creationId xmlns:a16="http://schemas.microsoft.com/office/drawing/2014/main" id="{57E6CF38-67BB-B4DB-019E-B24A207B6495}"/>
              </a:ext>
            </a:extLst>
          </p:cNvPr>
          <p:cNvCxnSpPr>
            <a:cxnSpLocks/>
          </p:cNvCxnSpPr>
          <p:nvPr/>
        </p:nvCxnSpPr>
        <p:spPr bwMode="gray">
          <a:xfrm>
            <a:off x="246612" y="552923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4CB682-A2CC-AEFD-D356-C7852ACE0D77}"/>
              </a:ext>
            </a:extLst>
          </p:cNvPr>
          <p:cNvCxnSpPr>
            <a:cxnSpLocks/>
          </p:cNvCxnSpPr>
          <p:nvPr/>
        </p:nvCxnSpPr>
        <p:spPr bwMode="gray">
          <a:xfrm>
            <a:off x="246612" y="2290335"/>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5DC7DA-36B3-E97F-1AF2-9ED7E636E2D1}"/>
              </a:ext>
            </a:extLst>
          </p:cNvPr>
          <p:cNvSpPr txBox="1"/>
          <p:nvPr/>
        </p:nvSpPr>
        <p:spPr>
          <a:xfrm>
            <a:off x="265659" y="3925267"/>
            <a:ext cx="5486400" cy="1615827"/>
          </a:xfrm>
          <a:prstGeom prst="rect">
            <a:avLst/>
          </a:prstGeom>
          <a:solidFill>
            <a:schemeClr val="bg1">
              <a:alpha val="50000"/>
            </a:schemeClr>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Is performance trending “correctly”?</a:t>
            </a:r>
          </a:p>
          <a:p>
            <a:pPr algn="l">
              <a:spcAft>
                <a:spcPts val="300"/>
              </a:spcAft>
            </a:pPr>
            <a:r>
              <a:rPr lang="en-US" sz="1000">
                <a:solidFill>
                  <a:schemeClr val="tx2"/>
                </a:solidFill>
                <a:latin typeface="Calibri" panose="020F0502020204030204" pitchFamily="34" charset="0"/>
                <a:cs typeface="Calibri" panose="020F0502020204030204" pitchFamily="34" charset="0"/>
              </a:rPr>
              <a:t>What’s the overall IaaS performance among all the VMs? Is it a CPU, memory, disk problem?  To do that, dive into a specific cluster. This section automatically shows its performance in the last 24 hours. </a:t>
            </a:r>
          </a:p>
          <a:p>
            <a:pPr algn="l">
              <a:spcAft>
                <a:spcPts val="300"/>
              </a:spcAft>
            </a:pPr>
            <a:r>
              <a:rPr lang="en-US" sz="1000">
                <a:solidFill>
                  <a:schemeClr val="tx2"/>
                </a:solidFill>
                <a:latin typeface="Calibri" panose="020F0502020204030204" pitchFamily="34" charset="0"/>
                <a:cs typeface="Calibri" panose="020F0502020204030204" pitchFamily="34" charset="0"/>
              </a:rPr>
              <a:t>The 3 table covers CPU, memory and disk. Expect CPU contention to higher and more volatile than memory contention. Add network drop packets if the issue exist in your environment.</a:t>
            </a:r>
          </a:p>
          <a:p>
            <a:pPr algn="l">
              <a:spcAft>
                <a:spcPts val="300"/>
              </a:spcAft>
            </a:pPr>
            <a:r>
              <a:rPr lang="en-US" sz="1000">
                <a:solidFill>
                  <a:schemeClr val="tx2"/>
                </a:solidFill>
                <a:latin typeface="Calibri" panose="020F0502020204030204" pitchFamily="34" charset="0"/>
                <a:cs typeface="Calibri" panose="020F0502020204030204" pitchFamily="34" charset="0"/>
              </a:rPr>
              <a:t>Each table shows 2 lines (worst and average). Are they inline with your expectation, both the absolute amount and their pattern over time? Make sure the average is well below your comfort level. </a:t>
            </a:r>
          </a:p>
          <a:p>
            <a:pPr algn="l">
              <a:spcAft>
                <a:spcPts val="300"/>
              </a:spcAft>
            </a:pPr>
            <a:r>
              <a:rPr lang="en-US" sz="1000">
                <a:solidFill>
                  <a:schemeClr val="tx2"/>
                </a:solidFill>
                <a:latin typeface="Calibri" panose="020F0502020204030204" pitchFamily="34" charset="0"/>
                <a:cs typeface="Calibri" panose="020F0502020204030204" pitchFamily="34" charset="0"/>
              </a:rPr>
              <a:t>If the worse is far higher, you have an isolated incident. If they are close and the average is not low, you have a widespread issue.</a:t>
            </a:r>
          </a:p>
        </p:txBody>
      </p:sp>
      <p:sp>
        <p:nvSpPr>
          <p:cNvPr id="16" name="TextBox 15">
            <a:extLst>
              <a:ext uri="{FF2B5EF4-FFF2-40B4-BE49-F238E27FC236}">
                <a16:creationId xmlns:a16="http://schemas.microsoft.com/office/drawing/2014/main" id="{00A31AEC-0165-0DAF-986B-8263391F0CEB}"/>
              </a:ext>
            </a:extLst>
          </p:cNvPr>
          <p:cNvSpPr txBox="1"/>
          <p:nvPr/>
        </p:nvSpPr>
        <p:spPr>
          <a:xfrm>
            <a:off x="265657" y="5554867"/>
            <a:ext cx="5486400" cy="1308050"/>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How many VMs are affected? </a:t>
            </a:r>
          </a:p>
          <a:p>
            <a:pPr algn="l">
              <a:spcAft>
                <a:spcPts val="300"/>
              </a:spcAft>
            </a:pPr>
            <a:r>
              <a:rPr lang="en-US" sz="1000">
                <a:solidFill>
                  <a:schemeClr val="tx2"/>
                </a:solidFill>
                <a:latin typeface="Calibri" panose="020F0502020204030204" pitchFamily="34" charset="0"/>
                <a:cs typeface="Calibri" panose="020F0502020204030204" pitchFamily="34" charset="0"/>
              </a:rPr>
              <a:t>The distribution charts places all the VMs in 4 levels of performance (green, yellow, orange, red). Attend to the red category first.</a:t>
            </a:r>
          </a:p>
          <a:p>
            <a:pPr algn="l">
              <a:spcAft>
                <a:spcPts val="300"/>
              </a:spcAft>
            </a:pPr>
            <a:r>
              <a:rPr lang="en-US" sz="1000">
                <a:solidFill>
                  <a:schemeClr val="tx2"/>
                </a:solidFill>
                <a:latin typeface="Calibri" panose="020F0502020204030204" pitchFamily="34" charset="0"/>
                <a:cs typeface="Calibri" panose="020F0502020204030204" pitchFamily="34" charset="0"/>
              </a:rPr>
              <a:t>They are based on 20-second peak metric, not 5-minute average. This gives you a leading indicator. Each value is based on the highest in the last 24 hours, to enable daily comparison.</a:t>
            </a:r>
          </a:p>
          <a:p>
            <a:pPr>
              <a:spcAft>
                <a:spcPts val="300"/>
              </a:spcAft>
            </a:pPr>
            <a:r>
              <a:rPr lang="en-US" sz="1000">
                <a:solidFill>
                  <a:schemeClr val="tx2"/>
                </a:solidFill>
                <a:latin typeface="Calibri" panose="020F0502020204030204" pitchFamily="34" charset="0"/>
                <a:cs typeface="Calibri" panose="020F0502020204030204" pitchFamily="34" charset="0"/>
              </a:rPr>
              <a:t>Add network drop packets if the issue exist in your environment.</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88F5944-459E-E55F-8EEB-F4494B095197}"/>
              </a:ext>
            </a:extLst>
          </p:cNvPr>
          <p:cNvSpPr>
            <a:spLocks noGrp="1"/>
          </p:cNvSpPr>
          <p:nvPr>
            <p:ph type="title"/>
          </p:nvPr>
        </p:nvSpPr>
        <p:spPr/>
        <p:txBody>
          <a:bodyPr/>
          <a:lstStyle/>
          <a:p>
            <a:r>
              <a:rPr lang="en-US"/>
              <a:t>vSphere Daily Check</a:t>
            </a:r>
          </a:p>
        </p:txBody>
      </p:sp>
      <p:sp>
        <p:nvSpPr>
          <p:cNvPr id="3" name="Subtitle 2">
            <a:extLst>
              <a:ext uri="{FF2B5EF4-FFF2-40B4-BE49-F238E27FC236}">
                <a16:creationId xmlns:a16="http://schemas.microsoft.com/office/drawing/2014/main" id="{4F46F2DF-AB5B-7BA2-F1C2-B71B05B9546D}"/>
              </a:ext>
            </a:extLst>
          </p:cNvPr>
          <p:cNvSpPr>
            <a:spLocks noGrp="1"/>
          </p:cNvSpPr>
          <p:nvPr>
            <p:ph type="subTitle" idx="10"/>
          </p:nvPr>
        </p:nvSpPr>
        <p:spPr/>
        <p:txBody>
          <a:bodyPr/>
          <a:lstStyle/>
          <a:p>
            <a:r>
              <a:rPr lang="en-US"/>
              <a:t>Are they matching the Change Requests? Can you minimize alerts in the next 12 hours?</a:t>
            </a:r>
          </a:p>
        </p:txBody>
      </p:sp>
      <p:cxnSp>
        <p:nvCxnSpPr>
          <p:cNvPr id="6" name="Straight Connector 5">
            <a:extLst>
              <a:ext uri="{FF2B5EF4-FFF2-40B4-BE49-F238E27FC236}">
                <a16:creationId xmlns:a16="http://schemas.microsoft.com/office/drawing/2014/main" id="{26657DE7-F079-B471-9EF1-60A745A077F8}"/>
              </a:ext>
            </a:extLst>
          </p:cNvPr>
          <p:cNvCxnSpPr>
            <a:cxnSpLocks/>
          </p:cNvCxnSpPr>
          <p:nvPr/>
        </p:nvCxnSpPr>
        <p:spPr bwMode="gray">
          <a:xfrm>
            <a:off x="246612" y="1203431"/>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C0E8FA3-FA7B-0C0D-24F2-E83A919CDC60}"/>
              </a:ext>
            </a:extLst>
          </p:cNvPr>
          <p:cNvSpPr txBox="1"/>
          <p:nvPr/>
        </p:nvSpPr>
        <p:spPr>
          <a:xfrm>
            <a:off x="265657" y="1226015"/>
            <a:ext cx="5486400" cy="730969"/>
          </a:xfrm>
          <a:prstGeom prst="rect">
            <a:avLst/>
          </a:prstGeom>
          <a:solidFill>
            <a:schemeClr val="bg1">
              <a:alpha val="50000"/>
            </a:schemeClr>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Alerts Trend</a:t>
            </a:r>
          </a:p>
          <a:p>
            <a:pPr algn="l">
              <a:spcAft>
                <a:spcPts val="300"/>
              </a:spcAft>
            </a:pPr>
            <a:r>
              <a:rPr lang="en-US" sz="1000">
                <a:solidFill>
                  <a:schemeClr val="tx2"/>
                </a:solidFill>
                <a:latin typeface="Calibri" panose="020F0502020204030204" pitchFamily="34" charset="0"/>
                <a:cs typeface="Calibri" panose="020F0502020204030204" pitchFamily="34" charset="0"/>
              </a:rPr>
              <a:t>Check both the absolute amount and the pattern. Compare it with your expectation on that day. Is today a special date, where high demand is expected? Any relevant changes approved during last night change window that will impact supply and demand? </a:t>
            </a:r>
          </a:p>
        </p:txBody>
      </p:sp>
    </p:spTree>
    <p:extLst>
      <p:ext uri="{BB962C8B-B14F-4D97-AF65-F5344CB8AC3E}">
        <p14:creationId xmlns:p14="http://schemas.microsoft.com/office/powerpoint/2010/main" val="7737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F147-EB51-8E45-D809-68AA39231A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31B165C-5F29-E82A-07FB-24BD8BB9DEDC}"/>
              </a:ext>
            </a:extLst>
          </p:cNvPr>
          <p:cNvPicPr>
            <a:picLocks noChangeAspect="1"/>
          </p:cNvPicPr>
          <p:nvPr/>
        </p:nvPicPr>
        <p:blipFill>
          <a:blip r:embed="rId3"/>
          <a:stretch>
            <a:fillRect/>
          </a:stretch>
        </p:blipFill>
        <p:spPr>
          <a:xfrm>
            <a:off x="3940265" y="1202317"/>
            <a:ext cx="8251735" cy="5655683"/>
          </a:xfrm>
          <a:prstGeom prst="rect">
            <a:avLst/>
          </a:prstGeom>
        </p:spPr>
      </p:pic>
      <p:cxnSp>
        <p:nvCxnSpPr>
          <p:cNvPr id="8" name="Straight Connector 7">
            <a:extLst>
              <a:ext uri="{FF2B5EF4-FFF2-40B4-BE49-F238E27FC236}">
                <a16:creationId xmlns:a16="http://schemas.microsoft.com/office/drawing/2014/main" id="{9D6841D0-5925-72E7-0F11-35A9243D8BF8}"/>
              </a:ext>
            </a:extLst>
          </p:cNvPr>
          <p:cNvCxnSpPr>
            <a:cxnSpLocks/>
          </p:cNvCxnSpPr>
          <p:nvPr/>
        </p:nvCxnSpPr>
        <p:spPr bwMode="gray">
          <a:xfrm>
            <a:off x="246612" y="226103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6FFAE3-6179-5D2B-172A-427926F074A0}"/>
              </a:ext>
            </a:extLst>
          </p:cNvPr>
          <p:cNvSpPr txBox="1"/>
          <p:nvPr/>
        </p:nvSpPr>
        <p:spPr>
          <a:xfrm>
            <a:off x="265658" y="1225091"/>
            <a:ext cx="3674607" cy="769441"/>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Any VMs with potential issues?</a:t>
            </a:r>
          </a:p>
          <a:p>
            <a:pPr algn="l">
              <a:spcAft>
                <a:spcPts val="300"/>
              </a:spcAft>
            </a:pPr>
            <a:r>
              <a:rPr lang="en-US" sz="1000">
                <a:solidFill>
                  <a:schemeClr val="tx2"/>
                </a:solidFill>
                <a:latin typeface="Calibri" panose="020F0502020204030204" pitchFamily="34" charset="0"/>
                <a:cs typeface="Calibri" panose="020F0502020204030204" pitchFamily="34" charset="0"/>
              </a:rPr>
              <a:t>What configuration issues can cause availability, performance, or security issues? </a:t>
            </a:r>
          </a:p>
          <a:p>
            <a:pPr algn="l">
              <a:spcAft>
                <a:spcPts val="300"/>
              </a:spcAft>
            </a:pPr>
            <a:r>
              <a:rPr lang="en-US" sz="1000">
                <a:solidFill>
                  <a:schemeClr val="tx2"/>
                </a:solidFill>
                <a:latin typeface="Calibri" panose="020F0502020204030204" pitchFamily="34" charset="0"/>
                <a:cs typeface="Calibri" panose="020F0502020204030204" pitchFamily="34" charset="0"/>
              </a:rPr>
              <a:t>Expect these checks to show no result, or very low number.</a:t>
            </a:r>
          </a:p>
        </p:txBody>
      </p:sp>
      <p:cxnSp>
        <p:nvCxnSpPr>
          <p:cNvPr id="12" name="Straight Connector 11">
            <a:extLst>
              <a:ext uri="{FF2B5EF4-FFF2-40B4-BE49-F238E27FC236}">
                <a16:creationId xmlns:a16="http://schemas.microsoft.com/office/drawing/2014/main" id="{A2F8ED95-D4A1-A36B-620A-17E7968639B4}"/>
              </a:ext>
            </a:extLst>
          </p:cNvPr>
          <p:cNvCxnSpPr>
            <a:cxnSpLocks/>
          </p:cNvCxnSpPr>
          <p:nvPr/>
        </p:nvCxnSpPr>
        <p:spPr bwMode="gray">
          <a:xfrm>
            <a:off x="246612" y="5425747"/>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C26AD6-0535-D7BF-355C-4A81D032FF7C}"/>
              </a:ext>
            </a:extLst>
          </p:cNvPr>
          <p:cNvCxnSpPr>
            <a:cxnSpLocks/>
          </p:cNvCxnSpPr>
          <p:nvPr/>
        </p:nvCxnSpPr>
        <p:spPr bwMode="gray">
          <a:xfrm>
            <a:off x="246612" y="1206329"/>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19B5451-2351-A0EE-1DEB-FABA7EF24CEA}"/>
              </a:ext>
            </a:extLst>
          </p:cNvPr>
          <p:cNvSpPr txBox="1"/>
          <p:nvPr/>
        </p:nvSpPr>
        <p:spPr>
          <a:xfrm>
            <a:off x="265659" y="2281852"/>
            <a:ext cx="3674606" cy="2462213"/>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Is the environment more volatile than expected?</a:t>
            </a:r>
          </a:p>
          <a:p>
            <a:pPr algn="l">
              <a:spcAft>
                <a:spcPts val="300"/>
              </a:spcAft>
            </a:pPr>
            <a:r>
              <a:rPr lang="en-US" sz="1000">
                <a:solidFill>
                  <a:schemeClr val="tx2"/>
                </a:solidFill>
                <a:latin typeface="Calibri" panose="020F0502020204030204" pitchFamily="34" charset="0"/>
                <a:cs typeface="Calibri" panose="020F0502020204030204" pitchFamily="34" charset="0"/>
              </a:rPr>
              <a:t>High volatility increases chances of alerts. </a:t>
            </a:r>
          </a:p>
          <a:p>
            <a:pPr algn="l">
              <a:spcAft>
                <a:spcPts val="300"/>
              </a:spcAft>
            </a:pPr>
            <a:r>
              <a:rPr lang="en-US" sz="1000">
                <a:solidFill>
                  <a:schemeClr val="tx2"/>
                </a:solidFill>
                <a:latin typeface="Calibri" panose="020F0502020204030204" pitchFamily="34" charset="0"/>
                <a:cs typeface="Calibri" panose="020F0502020204030204" pitchFamily="34" charset="0"/>
              </a:rPr>
              <a:t>There are 20 types of VM changes that can happen to a VM. They are grouped into 3 logical sets. For each set, the changes are shown in order of urgency, where the least desired changes are shown first.</a:t>
            </a:r>
          </a:p>
          <a:p>
            <a:pPr algn="l">
              <a:spcAft>
                <a:spcPts val="300"/>
              </a:spcAft>
            </a:pPr>
            <a:r>
              <a:rPr lang="en-US" sz="1000">
                <a:solidFill>
                  <a:schemeClr val="tx2"/>
                </a:solidFill>
                <a:latin typeface="Calibri" panose="020F0502020204030204" pitchFamily="34" charset="0"/>
                <a:cs typeface="Calibri" panose="020F0502020204030204" pitchFamily="34" charset="0"/>
              </a:rPr>
              <a:t>Each of the 20 changes are unique. Ensure they match the approved change requests and expected changes of that day.</a:t>
            </a:r>
          </a:p>
          <a:p>
            <a:pPr>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State</a:t>
            </a:r>
            <a:r>
              <a:rPr lang="en-US" sz="1000">
                <a:solidFill>
                  <a:schemeClr val="tx2"/>
                </a:solidFill>
                <a:latin typeface="Calibri" panose="020F0502020204030204" pitchFamily="34" charset="0"/>
                <a:cs typeface="Calibri" panose="020F0502020204030204" pitchFamily="34" charset="0"/>
              </a:rPr>
              <a:t> = VMs power state change. Abnormal change such as reset, suspend and power off are shown first. </a:t>
            </a:r>
          </a:p>
          <a:p>
            <a:pPr algn="l">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Location</a:t>
            </a:r>
            <a:r>
              <a:rPr lang="en-US" sz="1000">
                <a:solidFill>
                  <a:schemeClr val="tx2"/>
                </a:solidFill>
                <a:latin typeface="Calibri" panose="020F0502020204030204" pitchFamily="34" charset="0"/>
                <a:cs typeface="Calibri" panose="020F0502020204030204" pitchFamily="34" charset="0"/>
              </a:rPr>
              <a:t> = VMs are moved to another host or datastore. This can be hot or cold migration. Hot migration is shown first as they might impact performance. </a:t>
            </a:r>
          </a:p>
          <a:p>
            <a:pPr algn="l">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Inventory</a:t>
            </a:r>
            <a:r>
              <a:rPr lang="en-US" sz="1000">
                <a:solidFill>
                  <a:schemeClr val="tx2"/>
                </a:solidFill>
                <a:latin typeface="Calibri" panose="020F0502020204030204" pitchFamily="34" charset="0"/>
                <a:cs typeface="Calibri" panose="020F0502020204030204" pitchFamily="34" charset="0"/>
              </a:rPr>
              <a:t> = VMs are added or remove, hence impacting count of inventory.</a:t>
            </a:r>
          </a:p>
        </p:txBody>
      </p:sp>
      <p:sp>
        <p:nvSpPr>
          <p:cNvPr id="17" name="TextBox 16">
            <a:extLst>
              <a:ext uri="{FF2B5EF4-FFF2-40B4-BE49-F238E27FC236}">
                <a16:creationId xmlns:a16="http://schemas.microsoft.com/office/drawing/2014/main" id="{A893DCE0-A17F-4FF9-1D32-F41688D103C0}"/>
              </a:ext>
            </a:extLst>
          </p:cNvPr>
          <p:cNvSpPr txBox="1"/>
          <p:nvPr/>
        </p:nvSpPr>
        <p:spPr>
          <a:xfrm>
            <a:off x="265659" y="5428690"/>
            <a:ext cx="3674606" cy="1423467"/>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Total Demand</a:t>
            </a:r>
          </a:p>
          <a:p>
            <a:pPr algn="l">
              <a:spcAft>
                <a:spcPts val="300"/>
              </a:spcAft>
            </a:pPr>
            <a:r>
              <a:rPr lang="en-US" sz="1000">
                <a:solidFill>
                  <a:schemeClr val="tx2"/>
                </a:solidFill>
                <a:latin typeface="Calibri" panose="020F0502020204030204" pitchFamily="34" charset="0"/>
                <a:cs typeface="Calibri" panose="020F0502020204030204" pitchFamily="34" charset="0"/>
              </a:rPr>
              <a:t>Are they higher than expected? On the other hand, a big drop means the amount of work completed is less, which could indicate availability or performance issue.</a:t>
            </a:r>
          </a:p>
          <a:p>
            <a:pPr algn="l">
              <a:spcAft>
                <a:spcPts val="300"/>
              </a:spcAft>
            </a:pPr>
            <a:r>
              <a:rPr lang="en-US" sz="1000">
                <a:solidFill>
                  <a:schemeClr val="tx2"/>
                </a:solidFill>
                <a:latin typeface="Calibri" panose="020F0502020204030204" pitchFamily="34" charset="0"/>
                <a:cs typeface="Calibri" panose="020F0502020204030204" pitchFamily="34" charset="0"/>
              </a:rPr>
              <a:t>The CPU widget uses Usage metric as it is aware of CPU clock speed. The memory widget uses allocation as memory load is much more stable, reflecting its nature as cache of disk space. </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2E77587-4FBA-C404-9631-149BC351C497}"/>
              </a:ext>
            </a:extLst>
          </p:cNvPr>
          <p:cNvSpPr>
            <a:spLocks noGrp="1"/>
          </p:cNvSpPr>
          <p:nvPr>
            <p:ph type="title"/>
          </p:nvPr>
        </p:nvSpPr>
        <p:spPr/>
        <p:txBody>
          <a:bodyPr/>
          <a:lstStyle/>
          <a:p>
            <a:r>
              <a:rPr lang="en-US"/>
              <a:t>vSphere Daily Check</a:t>
            </a:r>
          </a:p>
        </p:txBody>
      </p:sp>
      <p:sp>
        <p:nvSpPr>
          <p:cNvPr id="3" name="Subtitle 2">
            <a:extLst>
              <a:ext uri="{FF2B5EF4-FFF2-40B4-BE49-F238E27FC236}">
                <a16:creationId xmlns:a16="http://schemas.microsoft.com/office/drawing/2014/main" id="{98EE6F1E-5840-C452-3DE9-72537A2827E5}"/>
              </a:ext>
            </a:extLst>
          </p:cNvPr>
          <p:cNvSpPr>
            <a:spLocks noGrp="1"/>
          </p:cNvSpPr>
          <p:nvPr>
            <p:ph type="subTitle" idx="10"/>
          </p:nvPr>
        </p:nvSpPr>
        <p:spPr/>
        <p:txBody>
          <a:bodyPr/>
          <a:lstStyle/>
          <a:p>
            <a:r>
              <a:rPr lang="en-US"/>
              <a:t>… continued.</a:t>
            </a:r>
          </a:p>
        </p:txBody>
      </p:sp>
    </p:spTree>
    <p:extLst>
      <p:ext uri="{BB962C8B-B14F-4D97-AF65-F5344CB8AC3E}">
        <p14:creationId xmlns:p14="http://schemas.microsoft.com/office/powerpoint/2010/main" val="325248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EA276-E809-DC14-EC4B-C1948E2983C0}"/>
              </a:ext>
            </a:extLst>
          </p:cNvPr>
          <p:cNvSpPr>
            <a:spLocks noGrp="1"/>
          </p:cNvSpPr>
          <p:nvPr>
            <p:ph type="title"/>
          </p:nvPr>
        </p:nvSpPr>
        <p:spPr/>
        <p:txBody>
          <a:bodyPr/>
          <a:lstStyle/>
          <a:p>
            <a:r>
              <a:rPr lang="en-US" dirty="0"/>
              <a:t>Log Insight</a:t>
            </a:r>
          </a:p>
        </p:txBody>
      </p:sp>
      <p:sp>
        <p:nvSpPr>
          <p:cNvPr id="2" name="Subtitle 1">
            <a:extLst>
              <a:ext uri="{FF2B5EF4-FFF2-40B4-BE49-F238E27FC236}">
                <a16:creationId xmlns:a16="http://schemas.microsoft.com/office/drawing/2014/main" id="{1DE086C0-FB8A-87F2-102E-46D7F095B8B4}"/>
              </a:ext>
            </a:extLst>
          </p:cNvPr>
          <p:cNvSpPr>
            <a:spLocks noGrp="1"/>
          </p:cNvSpPr>
          <p:nvPr>
            <p:ph type="subTitle" idx="10"/>
          </p:nvPr>
        </p:nvSpPr>
        <p:spPr/>
        <p:txBody>
          <a:bodyPr/>
          <a:lstStyle/>
          <a:p>
            <a:r>
              <a:rPr lang="en-US" dirty="0"/>
              <a:t>Are </a:t>
            </a:r>
            <a:r>
              <a:rPr lang="en-US" dirty="0">
                <a:solidFill>
                  <a:srgbClr val="FFC000"/>
                </a:solidFill>
              </a:rPr>
              <a:t>undesirable</a:t>
            </a:r>
            <a:r>
              <a:rPr lang="en-US" dirty="0"/>
              <a:t> events rising? Are the patterns matching your expectation?</a:t>
            </a:r>
          </a:p>
        </p:txBody>
      </p:sp>
      <p:graphicFrame>
        <p:nvGraphicFramePr>
          <p:cNvPr id="5" name="Table 3">
            <a:extLst>
              <a:ext uri="{FF2B5EF4-FFF2-40B4-BE49-F238E27FC236}">
                <a16:creationId xmlns:a16="http://schemas.microsoft.com/office/drawing/2014/main" id="{D597607D-6E26-78C6-2341-C716B6C39A12}"/>
              </a:ext>
            </a:extLst>
          </p:cNvPr>
          <p:cNvGraphicFramePr>
            <a:graphicFrameLocks noGrp="1"/>
          </p:cNvGraphicFramePr>
          <p:nvPr>
            <p:extLst>
              <p:ext uri="{D42A27DB-BD31-4B8C-83A1-F6EECF244321}">
                <p14:modId xmlns:p14="http://schemas.microsoft.com/office/powerpoint/2010/main" val="1001318331"/>
              </p:ext>
            </p:extLst>
          </p:nvPr>
        </p:nvGraphicFramePr>
        <p:xfrm>
          <a:off x="666256" y="1521185"/>
          <a:ext cx="8183686" cy="4953000"/>
        </p:xfrm>
        <a:graphic>
          <a:graphicData uri="http://schemas.openxmlformats.org/drawingml/2006/table">
            <a:tbl>
              <a:tblPr firstRow="1" bandRow="1">
                <a:tableStyleId>{7E9639D4-E3E2-4D34-9284-5A2195B3D0D7}</a:tableStyleId>
              </a:tblPr>
              <a:tblGrid>
                <a:gridCol w="1342501">
                  <a:extLst>
                    <a:ext uri="{9D8B030D-6E8A-4147-A177-3AD203B41FA5}">
                      <a16:colId xmlns:a16="http://schemas.microsoft.com/office/drawing/2014/main" val="1615526396"/>
                    </a:ext>
                  </a:extLst>
                </a:gridCol>
                <a:gridCol w="1068783">
                  <a:extLst>
                    <a:ext uri="{9D8B030D-6E8A-4147-A177-3AD203B41FA5}">
                      <a16:colId xmlns:a16="http://schemas.microsoft.com/office/drawing/2014/main" val="3952093840"/>
                    </a:ext>
                  </a:extLst>
                </a:gridCol>
                <a:gridCol w="5772402">
                  <a:extLst>
                    <a:ext uri="{9D8B030D-6E8A-4147-A177-3AD203B41FA5}">
                      <a16:colId xmlns:a16="http://schemas.microsoft.com/office/drawing/2014/main" val="48831203"/>
                    </a:ext>
                  </a:extLst>
                </a:gridCol>
              </a:tblGrid>
              <a:tr h="140347">
                <a:tc>
                  <a:txBody>
                    <a:bodyPr/>
                    <a:lstStyle/>
                    <a:p>
                      <a:r>
                        <a:rPr lang="en-US" sz="1200" dirty="0">
                          <a:latin typeface="Calibri" panose="020F0502020204030204" pitchFamily="34" charset="0"/>
                          <a:cs typeface="Calibri" panose="020F0502020204030204" pitchFamily="34" charset="0"/>
                        </a:rPr>
                        <a:t>Area</a:t>
                      </a:r>
                    </a:p>
                  </a:txBody>
                  <a:tcPr/>
                </a:tc>
                <a:tc>
                  <a:txBody>
                    <a:bodyPr/>
                    <a:lstStyle/>
                    <a:p>
                      <a:r>
                        <a:rPr lang="en-US" sz="1200" dirty="0">
                          <a:latin typeface="Calibri" panose="020F0502020204030204" pitchFamily="34" charset="0"/>
                          <a:cs typeface="Calibri" panose="020F0502020204030204" pitchFamily="34" charset="0"/>
                        </a:rPr>
                        <a:t>Information</a:t>
                      </a:r>
                    </a:p>
                  </a:txBody>
                  <a:tcPr/>
                </a:tc>
                <a:tc>
                  <a:txBody>
                    <a:bodyPr/>
                    <a:lstStyle/>
                    <a:p>
                      <a:r>
                        <a:rPr lang="en-US" sz="1200" dirty="0">
                          <a:latin typeface="Calibri" panose="020F0502020204030204" pitchFamily="34" charset="0"/>
                          <a:cs typeface="Calibri" panose="020F0502020204030204" pitchFamily="34" charset="0"/>
                        </a:rPr>
                        <a:t>Description</a:t>
                      </a:r>
                    </a:p>
                  </a:txBody>
                  <a:tcPr/>
                </a:tc>
                <a:extLst>
                  <a:ext uri="{0D108BD9-81ED-4DB2-BD59-A6C34878D82A}">
                    <a16:rowId xmlns:a16="http://schemas.microsoft.com/office/drawing/2014/main" val="2655316689"/>
                  </a:ext>
                </a:extLst>
              </a:tr>
              <a:tr h="149960">
                <a:tc rowSpan="3">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Availability &amp; Performance &amp; Inventory &amp; Configuration</a:t>
                      </a:r>
                    </a:p>
                    <a:p>
                      <a:pPr>
                        <a:spcBef>
                          <a:spcPts val="600"/>
                        </a:spcBef>
                      </a:pPr>
                      <a:endParaRPr lang="en-US" sz="1100" dirty="0">
                        <a:solidFill>
                          <a:schemeClr val="tx2"/>
                        </a:solidFill>
                        <a:latin typeface="Calibri" panose="020F0502020204030204" pitchFamily="34" charset="0"/>
                        <a:cs typeface="Calibri" panose="020F0502020204030204" pitchFamily="34" charset="0"/>
                      </a:endParaRP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Total Events</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All (good and bad). Suitable for something that have expected ceiling or pattern, such as vSphere DRS, vCenter Tasks. If DRS becomes a lot more active, it could be bad for performance</a:t>
                      </a:r>
                    </a:p>
                  </a:txBody>
                  <a:tcPr/>
                </a:tc>
                <a:extLst>
                  <a:ext uri="{0D108BD9-81ED-4DB2-BD59-A6C34878D82A}">
                    <a16:rowId xmlns:a16="http://schemas.microsoft.com/office/drawing/2014/main" val="3816008608"/>
                  </a:ext>
                </a:extLst>
              </a:tr>
              <a:tr h="140347">
                <a:tc vMerge="1">
                  <a:txBody>
                    <a:bodyPr/>
                    <a:lstStyle/>
                    <a:p>
                      <a:endParaRPr lang="en-US"/>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Error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If this is increasing more than the environment growth, over a period of time, something amiss. However, log entries tend to be dirty with fake error messages. The higher the proportion of fakes, the less useful the log becomes. If it’s too many, group so we can see if there is change among the group</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vCenter Tasks ended </a:t>
                      </a:r>
                      <a:r>
                        <a:rPr lang="en-US" sz="1100">
                          <a:solidFill>
                            <a:schemeClr val="tx2"/>
                          </a:solidFill>
                          <a:latin typeface="Calibri" panose="020F0502020204030204" pitchFamily="34" charset="0"/>
                          <a:cs typeface="Calibri" panose="020F0502020204030204" pitchFamily="34" charset="0"/>
                        </a:rPr>
                        <a:t>with error</a:t>
                      </a:r>
                      <a:endParaRPr lang="en-US" sz="1100"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68471812"/>
                  </a:ext>
                </a:extLst>
              </a:tr>
              <a:tr h="140347">
                <a:tc vMerge="1">
                  <a:txBody>
                    <a:bodyPr/>
                    <a:lstStyle/>
                    <a:p>
                      <a:pPr>
                        <a:spcBef>
                          <a:spcPts val="600"/>
                        </a:spcBef>
                      </a:pPr>
                      <a:r>
                        <a:rPr lang="en-US" sz="1000" dirty="0">
                          <a:solidFill>
                            <a:schemeClr val="tx2"/>
                          </a:solidFill>
                        </a:rPr>
                        <a:t>Availability &amp; Performance</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Undesirable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what you want, but they may not be errors as some changes are legitimate. </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for Inventory: VM deletion, folder deletion</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100" dirty="0">
                          <a:solidFill>
                            <a:schemeClr val="tx2"/>
                          </a:solidFill>
                          <a:latin typeface="Calibri" panose="020F0502020204030204" pitchFamily="34" charset="0"/>
                          <a:cs typeface="Calibri" panose="020F0502020204030204" pitchFamily="34" charset="0"/>
                        </a:rPr>
                        <a:t>Example for Configuration: snapshot during office hours, VM setting change (e.g. limit set), resource pool created</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Examples for Performance: vMotion bandwidth, vMotion stun time, vMotion downtime, VMkernel SCSI latency, Long VMFS reserve time</a:t>
                      </a:r>
                    </a:p>
                    <a:p>
                      <a:pPr>
                        <a:spcBef>
                          <a:spcPts val="600"/>
                        </a:spcBef>
                      </a:pPr>
                      <a:r>
                        <a:rPr lang="en-US" sz="1100" dirty="0">
                          <a:solidFill>
                            <a:schemeClr val="tx2"/>
                          </a:solidFill>
                          <a:latin typeface="Calibri" panose="020F0502020204030204" pitchFamily="34" charset="0"/>
                          <a:cs typeface="Calibri" panose="020F0502020204030204" pitchFamily="34" charset="0"/>
                        </a:rPr>
                        <a:t>Example for Availability: VM powered off, VM reset, Guest Shutdown, vSphere HA, ESXi states (maintenance mode)</a:t>
                      </a:r>
                    </a:p>
                    <a:p>
                      <a:pPr>
                        <a:spcBef>
                          <a:spcPts val="600"/>
                        </a:spcBef>
                      </a:pPr>
                      <a:r>
                        <a:rPr lang="en-US" sz="1100" dirty="0">
                          <a:solidFill>
                            <a:schemeClr val="tx2"/>
                          </a:solidFill>
                          <a:latin typeface="Calibri" panose="020F0502020204030204" pitchFamily="34" charset="0"/>
                          <a:cs typeface="Calibri" panose="020F0502020204030204" pitchFamily="34" charset="0"/>
                        </a:rPr>
                        <a:t>You need to compare actual with expectation. For example, if you delete 258 VM and logs say 261, something not right.</a:t>
                      </a:r>
                    </a:p>
                  </a:txBody>
                  <a:tcPr/>
                </a:tc>
                <a:extLst>
                  <a:ext uri="{0D108BD9-81ED-4DB2-BD59-A6C34878D82A}">
                    <a16:rowId xmlns:a16="http://schemas.microsoft.com/office/drawing/2014/main" val="2122428436"/>
                  </a:ext>
                </a:extLst>
              </a:tr>
              <a:tr h="140347">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Security</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Undesirable Event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Examples: “Loosening” Firewall changes (e.g. disable, allow all IP), root login, administrator login, dangerous console commands such as deletion, promiscuous mode enabled, ports being opened, SSH enabled, DCUI enabled</a:t>
                      </a:r>
                    </a:p>
                  </a:txBody>
                  <a:tcPr/>
                </a:tc>
                <a:extLst>
                  <a:ext uri="{0D108BD9-81ED-4DB2-BD59-A6C34878D82A}">
                    <a16:rowId xmlns:a16="http://schemas.microsoft.com/office/drawing/2014/main" val="3388076277"/>
                  </a:ext>
                </a:extLst>
              </a:tr>
              <a:tr h="140347">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Audit</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Applicable</a:t>
                      </a:r>
                    </a:p>
                  </a:txBody>
                  <a:tcPr/>
                </a:tc>
                <a:tc>
                  <a:txBody>
                    <a:bodyPr/>
                    <a:lstStyle/>
                    <a:p>
                      <a:pPr>
                        <a:spcBef>
                          <a:spcPts val="600"/>
                        </a:spcBef>
                      </a:pPr>
                      <a:r>
                        <a:rPr lang="en-US" sz="1100" dirty="0">
                          <a:solidFill>
                            <a:schemeClr val="tx2"/>
                          </a:solidFill>
                          <a:latin typeface="Calibri" panose="020F0502020204030204" pitchFamily="34" charset="0"/>
                          <a:cs typeface="Calibri" panose="020F0502020204030204" pitchFamily="34" charset="0"/>
                        </a:rPr>
                        <a:t>Not for day to day. It’s for audit team, who don’t check daily.</a:t>
                      </a:r>
                    </a:p>
                    <a:p>
                      <a:pPr>
                        <a:spcBef>
                          <a:spcPts val="600"/>
                        </a:spcBef>
                      </a:pPr>
                      <a:r>
                        <a:rPr lang="en-US" sz="1100" dirty="0">
                          <a:solidFill>
                            <a:schemeClr val="tx2"/>
                          </a:solidFill>
                          <a:latin typeface="Calibri" panose="020F0502020204030204" pitchFamily="34" charset="0"/>
                          <a:cs typeface="Calibri" panose="020F0502020204030204" pitchFamily="34" charset="0"/>
                        </a:rPr>
                        <a:t>Who did what action to which object, and when.</a:t>
                      </a:r>
                    </a:p>
                  </a:txBody>
                  <a:tcPr/>
                </a:tc>
                <a:extLst>
                  <a:ext uri="{0D108BD9-81ED-4DB2-BD59-A6C34878D82A}">
                    <a16:rowId xmlns:a16="http://schemas.microsoft.com/office/drawing/2014/main" val="3591173525"/>
                  </a:ext>
                </a:extLst>
              </a:tr>
            </a:tbl>
          </a:graphicData>
        </a:graphic>
      </p:graphicFrame>
      <p:sp>
        <p:nvSpPr>
          <p:cNvPr id="7" name="TextBox 6">
            <a:extLst>
              <a:ext uri="{FF2B5EF4-FFF2-40B4-BE49-F238E27FC236}">
                <a16:creationId xmlns:a16="http://schemas.microsoft.com/office/drawing/2014/main" id="{7FE65DF6-ACD1-E935-D244-CBD16B036AB7}"/>
              </a:ext>
            </a:extLst>
          </p:cNvPr>
          <p:cNvSpPr txBox="1"/>
          <p:nvPr/>
        </p:nvSpPr>
        <p:spPr>
          <a:xfrm>
            <a:off x="9188309" y="2832330"/>
            <a:ext cx="2885193" cy="203132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dirty="0">
                <a:solidFill>
                  <a:schemeClr val="tx2"/>
                </a:solidFill>
                <a:latin typeface="Calibri" panose="020F0502020204030204" pitchFamily="34" charset="0"/>
                <a:cs typeface="Calibri" panose="020F0502020204030204" pitchFamily="34" charset="0"/>
              </a:rPr>
              <a:t>If you react, you lose. You need to anticipate. However, the longer the prediction, the higher the chance of wrong prediction. Hence aim for the next 10 hours, at the start of your day. Look at signs of storm brewing, such as undesirable events, increasing or strange utilization patterns, soft errors, etc.</a:t>
            </a:r>
          </a:p>
        </p:txBody>
      </p:sp>
    </p:spTree>
    <p:extLst>
      <p:ext uri="{BB962C8B-B14F-4D97-AF65-F5344CB8AC3E}">
        <p14:creationId xmlns:p14="http://schemas.microsoft.com/office/powerpoint/2010/main" val="35502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D0B6A72-D298-39AD-DFD0-78BBA21F42F3}"/>
              </a:ext>
            </a:extLst>
          </p:cNvPr>
          <p:cNvPicPr>
            <a:picLocks noChangeAspect="1"/>
          </p:cNvPicPr>
          <p:nvPr/>
        </p:nvPicPr>
        <p:blipFill>
          <a:blip r:embed="rId3"/>
          <a:stretch>
            <a:fillRect/>
          </a:stretch>
        </p:blipFill>
        <p:spPr>
          <a:xfrm>
            <a:off x="3296083" y="1225446"/>
            <a:ext cx="8812875" cy="5178645"/>
          </a:xfrm>
          <a:prstGeom prst="rect">
            <a:avLst/>
          </a:prstGeom>
        </p:spPr>
      </p:pic>
      <p:sp>
        <p:nvSpPr>
          <p:cNvPr id="8" name="Subtitle 7">
            <a:extLst>
              <a:ext uri="{FF2B5EF4-FFF2-40B4-BE49-F238E27FC236}">
                <a16:creationId xmlns:a16="http://schemas.microsoft.com/office/drawing/2014/main" id="{EAAACCFD-87B0-1787-B7E8-79C511570C01}"/>
              </a:ext>
            </a:extLst>
          </p:cNvPr>
          <p:cNvSpPr>
            <a:spLocks noGrp="1"/>
          </p:cNvSpPr>
          <p:nvPr>
            <p:ph type="subTitle" idx="10"/>
          </p:nvPr>
        </p:nvSpPr>
        <p:spPr/>
        <p:txBody>
          <a:bodyPr/>
          <a:lstStyle/>
          <a:p>
            <a:r>
              <a:rPr lang="en-US"/>
              <a:t>Preferably 2x a day: Start of Day and End of Day</a:t>
            </a:r>
          </a:p>
        </p:txBody>
      </p:sp>
      <p:sp>
        <p:nvSpPr>
          <p:cNvPr id="7" name="Title 6">
            <a:extLst>
              <a:ext uri="{FF2B5EF4-FFF2-40B4-BE49-F238E27FC236}">
                <a16:creationId xmlns:a16="http://schemas.microsoft.com/office/drawing/2014/main" id="{CF71B2EC-64EA-091D-7E5E-A0854BECA19F}"/>
              </a:ext>
            </a:extLst>
          </p:cNvPr>
          <p:cNvSpPr>
            <a:spLocks noGrp="1"/>
          </p:cNvSpPr>
          <p:nvPr>
            <p:ph type="title"/>
          </p:nvPr>
        </p:nvSpPr>
        <p:spPr/>
        <p:txBody>
          <a:bodyPr/>
          <a:lstStyle/>
          <a:p>
            <a:r>
              <a:rPr lang="en-US"/>
              <a:t>Logs Daily Check</a:t>
            </a:r>
          </a:p>
        </p:txBody>
      </p:sp>
      <p:cxnSp>
        <p:nvCxnSpPr>
          <p:cNvPr id="10" name="Straight Connector 9">
            <a:extLst>
              <a:ext uri="{FF2B5EF4-FFF2-40B4-BE49-F238E27FC236}">
                <a16:creationId xmlns:a16="http://schemas.microsoft.com/office/drawing/2014/main" id="{98F20D72-84E7-4407-401A-B4E223D10310}"/>
              </a:ext>
            </a:extLst>
          </p:cNvPr>
          <p:cNvCxnSpPr>
            <a:cxnSpLocks/>
          </p:cNvCxnSpPr>
          <p:nvPr/>
        </p:nvCxnSpPr>
        <p:spPr bwMode="gray">
          <a:xfrm>
            <a:off x="129294" y="2098180"/>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5332BF-6DE9-6317-EF7D-F77B81DB5992}"/>
              </a:ext>
            </a:extLst>
          </p:cNvPr>
          <p:cNvCxnSpPr>
            <a:cxnSpLocks/>
          </p:cNvCxnSpPr>
          <p:nvPr/>
        </p:nvCxnSpPr>
        <p:spPr bwMode="gray">
          <a:xfrm>
            <a:off x="129294" y="2952781"/>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887AF8-9E8E-91E6-E628-0AF4AA56C3DB}"/>
              </a:ext>
            </a:extLst>
          </p:cNvPr>
          <p:cNvSpPr txBox="1"/>
          <p:nvPr/>
        </p:nvSpPr>
        <p:spPr>
          <a:xfrm>
            <a:off x="87725" y="1261101"/>
            <a:ext cx="4226580" cy="723275"/>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Undesirable VMs events.</a:t>
            </a:r>
          </a:p>
          <a:p>
            <a:pPr algn="l">
              <a:spcAft>
                <a:spcPts val="300"/>
              </a:spcAft>
            </a:pPr>
            <a:r>
              <a:rPr lang="en-US" sz="1000">
                <a:solidFill>
                  <a:schemeClr val="tx2"/>
                </a:solidFill>
                <a:latin typeface="Calibri" panose="020F0502020204030204" pitchFamily="34" charset="0"/>
                <a:cs typeface="Calibri" panose="020F0502020204030204" pitchFamily="34" charset="0"/>
              </a:rPr>
              <a:t>There are bounds to be “negative” events in large environment. Are they inline with your expectation? Right amount and right timing? </a:t>
            </a:r>
          </a:p>
          <a:p>
            <a:pPr algn="l">
              <a:spcAft>
                <a:spcPts val="300"/>
              </a:spcAft>
            </a:pPr>
            <a:r>
              <a:rPr lang="en-US" sz="1000">
                <a:solidFill>
                  <a:schemeClr val="tx2"/>
                </a:solidFill>
                <a:latin typeface="Calibri" panose="020F0502020204030204" pitchFamily="34" charset="0"/>
                <a:cs typeface="Calibri" panose="020F0502020204030204" pitchFamily="34" charset="0"/>
              </a:rPr>
              <a:t>Harmless events such as VM relocation, snapshot, powered on were filtered out</a:t>
            </a:r>
          </a:p>
        </p:txBody>
      </p:sp>
      <p:cxnSp>
        <p:nvCxnSpPr>
          <p:cNvPr id="17" name="Straight Connector 16">
            <a:extLst>
              <a:ext uri="{FF2B5EF4-FFF2-40B4-BE49-F238E27FC236}">
                <a16:creationId xmlns:a16="http://schemas.microsoft.com/office/drawing/2014/main" id="{D911905B-720F-68BE-E0F5-C62585869389}"/>
              </a:ext>
            </a:extLst>
          </p:cNvPr>
          <p:cNvCxnSpPr>
            <a:cxnSpLocks/>
          </p:cNvCxnSpPr>
          <p:nvPr/>
        </p:nvCxnSpPr>
        <p:spPr bwMode="gray">
          <a:xfrm>
            <a:off x="129294" y="3813904"/>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B7DCFF-15A9-6A34-ECC9-7E6AD9BDD38C}"/>
              </a:ext>
            </a:extLst>
          </p:cNvPr>
          <p:cNvCxnSpPr>
            <a:cxnSpLocks/>
          </p:cNvCxnSpPr>
          <p:nvPr/>
        </p:nvCxnSpPr>
        <p:spPr bwMode="gray">
          <a:xfrm>
            <a:off x="129294" y="4668504"/>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B1B1DB-FC51-23E2-D703-42AC716FB6A4}"/>
              </a:ext>
            </a:extLst>
          </p:cNvPr>
          <p:cNvCxnSpPr>
            <a:cxnSpLocks/>
          </p:cNvCxnSpPr>
          <p:nvPr/>
        </p:nvCxnSpPr>
        <p:spPr bwMode="gray">
          <a:xfrm>
            <a:off x="129294" y="5532839"/>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CB168E3-0ACB-28B7-BC5B-DB8F0A687528}"/>
              </a:ext>
            </a:extLst>
          </p:cNvPr>
          <p:cNvCxnSpPr>
            <a:cxnSpLocks/>
          </p:cNvCxnSpPr>
          <p:nvPr/>
        </p:nvCxnSpPr>
        <p:spPr bwMode="gray">
          <a:xfrm>
            <a:off x="129294" y="6387437"/>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E5FAB0-790D-4DAF-E202-E00DD1F2DF9A}"/>
              </a:ext>
            </a:extLst>
          </p:cNvPr>
          <p:cNvCxnSpPr>
            <a:cxnSpLocks/>
          </p:cNvCxnSpPr>
          <p:nvPr/>
        </p:nvCxnSpPr>
        <p:spPr bwMode="gray">
          <a:xfrm>
            <a:off x="129294" y="1249196"/>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0B7292-32B4-3C0E-A370-788AB4421F9E}"/>
              </a:ext>
            </a:extLst>
          </p:cNvPr>
          <p:cNvSpPr txBox="1"/>
          <p:nvPr/>
        </p:nvSpPr>
        <p:spPr>
          <a:xfrm>
            <a:off x="87725" y="2107923"/>
            <a:ext cx="4226580" cy="530915"/>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Undesirable VM changes &amp; Snapshot.</a:t>
            </a:r>
          </a:p>
          <a:p>
            <a:pPr algn="l">
              <a:spcAft>
                <a:spcPts val="300"/>
              </a:spcAft>
            </a:pPr>
            <a:r>
              <a:rPr lang="en-US" sz="1000">
                <a:solidFill>
                  <a:schemeClr val="tx2"/>
                </a:solidFill>
                <a:latin typeface="Calibri" panose="020F0502020204030204" pitchFamily="34" charset="0"/>
                <a:cs typeface="Calibri" panose="020F0502020204030204" pitchFamily="34" charset="0"/>
              </a:rPr>
              <a:t>Are they inline with your expectation? Harmless changes filtered out. Are changes and snapshot taken during office hours? </a:t>
            </a:r>
          </a:p>
        </p:txBody>
      </p:sp>
      <p:sp>
        <p:nvSpPr>
          <p:cNvPr id="23" name="TextBox 22">
            <a:extLst>
              <a:ext uri="{FF2B5EF4-FFF2-40B4-BE49-F238E27FC236}">
                <a16:creationId xmlns:a16="http://schemas.microsoft.com/office/drawing/2014/main" id="{8E2EDC63-3E1E-81EB-6DFA-485600EEC1EA}"/>
              </a:ext>
            </a:extLst>
          </p:cNvPr>
          <p:cNvSpPr txBox="1"/>
          <p:nvPr/>
        </p:nvSpPr>
        <p:spPr>
          <a:xfrm>
            <a:off x="87725" y="2963048"/>
            <a:ext cx="4226580" cy="530915"/>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Issue</a:t>
            </a:r>
          </a:p>
          <a:p>
            <a:pPr algn="l">
              <a:spcAft>
                <a:spcPts val="300"/>
              </a:spcAft>
            </a:pPr>
            <a:r>
              <a:rPr lang="en-US" sz="1000">
                <a:solidFill>
                  <a:schemeClr val="tx2"/>
                </a:solidFill>
                <a:latin typeface="Calibri" panose="020F0502020204030204" pitchFamily="34" charset="0"/>
                <a:cs typeface="Calibri" panose="020F0502020204030204" pitchFamily="34" charset="0"/>
              </a:rPr>
              <a:t>vCenter Alarms, vCenter tasks that ended with error, and ESXi potential problems. </a:t>
            </a:r>
          </a:p>
        </p:txBody>
      </p:sp>
      <p:sp>
        <p:nvSpPr>
          <p:cNvPr id="24" name="TextBox 23">
            <a:extLst>
              <a:ext uri="{FF2B5EF4-FFF2-40B4-BE49-F238E27FC236}">
                <a16:creationId xmlns:a16="http://schemas.microsoft.com/office/drawing/2014/main" id="{DFAA174E-7C35-5C43-FB68-CEF5B628BF51}"/>
              </a:ext>
            </a:extLst>
          </p:cNvPr>
          <p:cNvSpPr txBox="1"/>
          <p:nvPr/>
        </p:nvSpPr>
        <p:spPr>
          <a:xfrm>
            <a:off x="87725" y="3826387"/>
            <a:ext cx="4226580" cy="684803"/>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Security</a:t>
            </a:r>
          </a:p>
          <a:p>
            <a:pPr algn="l">
              <a:spcAft>
                <a:spcPts val="300"/>
              </a:spcAft>
            </a:pPr>
            <a:r>
              <a:rPr lang="en-US" sz="1000">
                <a:solidFill>
                  <a:schemeClr val="tx2"/>
                </a:solidFill>
                <a:latin typeface="Calibri" panose="020F0502020204030204" pitchFamily="34" charset="0"/>
                <a:cs typeface="Calibri" panose="020F0502020204030204" pitchFamily="34" charset="0"/>
              </a:rPr>
              <a:t>Are we being attacked? What are the footprint of a security attack? </a:t>
            </a:r>
            <a:br>
              <a:rPr lang="en-US" sz="1000">
                <a:solidFill>
                  <a:schemeClr val="tx2"/>
                </a:solidFill>
                <a:latin typeface="Calibri" panose="020F0502020204030204" pitchFamily="34" charset="0"/>
                <a:cs typeface="Calibri" panose="020F0502020204030204" pitchFamily="34" charset="0"/>
              </a:rPr>
            </a:br>
            <a:r>
              <a:rPr lang="en-US" sz="1000">
                <a:solidFill>
                  <a:schemeClr val="tx2"/>
                </a:solidFill>
                <a:latin typeface="Calibri" panose="020F0502020204030204" pitchFamily="34" charset="0"/>
                <a:cs typeface="Calibri" panose="020F0502020204030204" pitchFamily="34" charset="0"/>
              </a:rPr>
              <a:t>Any malicious changes? Anyone issuing shell commands at ESXi console? Unusual login by root? Activities in management network?</a:t>
            </a:r>
            <a:endParaRPr lang="en-US" sz="1000">
              <a:solidFill>
                <a:schemeClr val="tx2"/>
              </a:solidFill>
              <a:highlight>
                <a:srgbClr val="FFFF00"/>
              </a:highlight>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9332C78-2E8D-FE0B-FF9D-65E7CA943778}"/>
              </a:ext>
            </a:extLst>
          </p:cNvPr>
          <p:cNvSpPr txBox="1"/>
          <p:nvPr/>
        </p:nvSpPr>
        <p:spPr>
          <a:xfrm>
            <a:off x="87725" y="4673093"/>
            <a:ext cx="4226580" cy="530915"/>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vMotion</a:t>
            </a:r>
          </a:p>
          <a:p>
            <a:pPr algn="l">
              <a:spcAft>
                <a:spcPts val="300"/>
              </a:spcAft>
            </a:pPr>
            <a:r>
              <a:rPr lang="en-US" sz="1000">
                <a:solidFill>
                  <a:schemeClr val="tx2"/>
                </a:solidFill>
                <a:latin typeface="Calibri" panose="020F0502020204030204" pitchFamily="34" charset="0"/>
                <a:cs typeface="Calibri" panose="020F0502020204030204" pitchFamily="34" charset="0"/>
              </a:rPr>
              <a:t>Failure? Is the bandwidth lower than expected? Is the downtime longer than expected? Some clusters did a lot more vMotion than usual?</a:t>
            </a:r>
          </a:p>
        </p:txBody>
      </p:sp>
      <p:sp>
        <p:nvSpPr>
          <p:cNvPr id="26" name="TextBox 25">
            <a:extLst>
              <a:ext uri="{FF2B5EF4-FFF2-40B4-BE49-F238E27FC236}">
                <a16:creationId xmlns:a16="http://schemas.microsoft.com/office/drawing/2014/main" id="{49D1F74C-5BB7-B2F6-42C3-9A9DCD928F77}"/>
              </a:ext>
            </a:extLst>
          </p:cNvPr>
          <p:cNvSpPr txBox="1"/>
          <p:nvPr/>
        </p:nvSpPr>
        <p:spPr>
          <a:xfrm>
            <a:off x="87725" y="5536540"/>
            <a:ext cx="4226580" cy="530915"/>
          </a:xfrm>
          <a:prstGeom prst="rect">
            <a:avLst/>
          </a:prstGeom>
          <a:solidFill>
            <a:schemeClr val="bg1">
              <a:alpha val="50000"/>
            </a:schemeClr>
          </a:solidFill>
        </p:spPr>
        <p:txBody>
          <a:bodyPr wrap="square" lIns="0" tIns="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HA and DRS</a:t>
            </a:r>
          </a:p>
          <a:p>
            <a:pPr algn="l">
              <a:spcAft>
                <a:spcPts val="300"/>
              </a:spcAft>
            </a:pPr>
            <a:r>
              <a:rPr lang="en-US" sz="1000">
                <a:solidFill>
                  <a:schemeClr val="tx2"/>
                </a:solidFill>
                <a:latin typeface="Calibri" panose="020F0502020204030204" pitchFamily="34" charset="0"/>
                <a:cs typeface="Calibri" panose="020F0502020204030204" pitchFamily="34" charset="0"/>
              </a:rPr>
              <a:t>Any issue with HA and DRS? Is DRS a lot more active than expected? Which cluster is behaving abnormally when? </a:t>
            </a:r>
          </a:p>
        </p:txBody>
      </p:sp>
    </p:spTree>
    <p:extLst>
      <p:ext uri="{BB962C8B-B14F-4D97-AF65-F5344CB8AC3E}">
        <p14:creationId xmlns:p14="http://schemas.microsoft.com/office/powerpoint/2010/main" val="196344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842030-C2F5-6269-7C95-30AEB9D16535}"/>
              </a:ext>
            </a:extLst>
          </p:cNvPr>
          <p:cNvSpPr>
            <a:spLocks noGrp="1"/>
          </p:cNvSpPr>
          <p:nvPr>
            <p:ph type="title"/>
          </p:nvPr>
        </p:nvSpPr>
        <p:spPr/>
        <p:txBody>
          <a:bodyPr/>
          <a:lstStyle/>
          <a:p>
            <a:r>
              <a:rPr lang="en-US"/>
              <a:t>NOC Screen</a:t>
            </a:r>
          </a:p>
        </p:txBody>
      </p:sp>
      <p:sp>
        <p:nvSpPr>
          <p:cNvPr id="6" name="Subtitle 5">
            <a:extLst>
              <a:ext uri="{FF2B5EF4-FFF2-40B4-BE49-F238E27FC236}">
                <a16:creationId xmlns:a16="http://schemas.microsoft.com/office/drawing/2014/main" id="{49F6954B-28AB-A857-12C9-6258755DDADA}"/>
              </a:ext>
            </a:extLst>
          </p:cNvPr>
          <p:cNvSpPr>
            <a:spLocks noGrp="1"/>
          </p:cNvSpPr>
          <p:nvPr>
            <p:ph type="subTitle" idx="10"/>
          </p:nvPr>
        </p:nvSpPr>
        <p:spPr/>
        <p:txBody>
          <a:bodyPr/>
          <a:lstStyle/>
          <a:p>
            <a:r>
              <a:rPr lang="en-US"/>
              <a:t>Dashboard for the NOC Team</a:t>
            </a:r>
          </a:p>
        </p:txBody>
      </p:sp>
    </p:spTree>
    <p:extLst>
      <p:ext uri="{BB962C8B-B14F-4D97-AF65-F5344CB8AC3E}">
        <p14:creationId xmlns:p14="http://schemas.microsoft.com/office/powerpoint/2010/main" val="33317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84415B-67EA-8675-F4E6-9FE58713F24A}"/>
              </a:ext>
            </a:extLst>
          </p:cNvPr>
          <p:cNvSpPr/>
          <p:nvPr/>
        </p:nvSpPr>
        <p:spPr>
          <a:xfrm>
            <a:off x="593021" y="1489080"/>
            <a:ext cx="3046650" cy="4025151"/>
          </a:xfrm>
          <a:prstGeom prst="roundRect">
            <a:avLst>
              <a:gd name="adj" fmla="val 7621"/>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spcAft>
                <a:spcPts val="600"/>
              </a:spcAft>
            </a:pPr>
            <a:r>
              <a:rPr lang="en-US" sz="1200" b="1">
                <a:solidFill>
                  <a:schemeClr val="tx1"/>
                </a:solidFill>
              </a:rPr>
              <a:t>Operationalize Your World</a:t>
            </a:r>
          </a:p>
        </p:txBody>
      </p:sp>
      <p:sp>
        <p:nvSpPr>
          <p:cNvPr id="2" name="Title 1">
            <a:extLst>
              <a:ext uri="{FF2B5EF4-FFF2-40B4-BE49-F238E27FC236}">
                <a16:creationId xmlns:a16="http://schemas.microsoft.com/office/drawing/2014/main" id="{0F4E90AE-D886-DEA7-03DB-013B78F45CC9}"/>
              </a:ext>
            </a:extLst>
          </p:cNvPr>
          <p:cNvSpPr>
            <a:spLocks noGrp="1"/>
          </p:cNvSpPr>
          <p:nvPr>
            <p:ph type="title"/>
          </p:nvPr>
        </p:nvSpPr>
        <p:spPr/>
        <p:txBody>
          <a:bodyPr/>
          <a:lstStyle/>
          <a:p>
            <a:r>
              <a:rPr lang="en-US"/>
              <a:t>Value Add: Day 1 | Day 2</a:t>
            </a:r>
          </a:p>
        </p:txBody>
      </p:sp>
      <p:sp>
        <p:nvSpPr>
          <p:cNvPr id="3" name="Subtitle 2">
            <a:extLst>
              <a:ext uri="{FF2B5EF4-FFF2-40B4-BE49-F238E27FC236}">
                <a16:creationId xmlns:a16="http://schemas.microsoft.com/office/drawing/2014/main" id="{13BB9C50-238A-46FF-E32B-3988E8DA9194}"/>
              </a:ext>
            </a:extLst>
          </p:cNvPr>
          <p:cNvSpPr>
            <a:spLocks noGrp="1"/>
          </p:cNvSpPr>
          <p:nvPr>
            <p:ph type="subTitle" idx="10"/>
          </p:nvPr>
        </p:nvSpPr>
        <p:spPr/>
        <p:txBody>
          <a:bodyPr/>
          <a:lstStyle/>
          <a:p>
            <a:r>
              <a:rPr lang="en-US" sz="1800"/>
              <a:t>Ops Your World focuses on Day 2. Make sure Day 1 is done properly first.</a:t>
            </a:r>
          </a:p>
          <a:p>
            <a:endParaRPr lang="en-US" sz="1800"/>
          </a:p>
        </p:txBody>
      </p:sp>
      <p:sp>
        <p:nvSpPr>
          <p:cNvPr id="5" name="Rectangle: Rounded Corners 4">
            <a:extLst>
              <a:ext uri="{FF2B5EF4-FFF2-40B4-BE49-F238E27FC236}">
                <a16:creationId xmlns:a16="http://schemas.microsoft.com/office/drawing/2014/main" id="{2392D321-5A2D-30D4-44E5-A256A71F138D}"/>
              </a:ext>
            </a:extLst>
          </p:cNvPr>
          <p:cNvSpPr/>
          <p:nvPr/>
        </p:nvSpPr>
        <p:spPr>
          <a:xfrm>
            <a:off x="749188" y="1650695"/>
            <a:ext cx="2734316" cy="1761317"/>
          </a:xfrm>
          <a:prstGeom prst="roundRect">
            <a:avLst>
              <a:gd name="adj" fmla="val 1006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spcAft>
                <a:spcPts val="600"/>
              </a:spcAft>
            </a:pPr>
            <a:r>
              <a:rPr lang="en-US" sz="1200" b="1">
                <a:solidFill>
                  <a:schemeClr val="tx1"/>
                </a:solidFill>
              </a:rPr>
              <a:t>Day 1 Tasks</a:t>
            </a:r>
          </a:p>
        </p:txBody>
      </p:sp>
      <p:sp>
        <p:nvSpPr>
          <p:cNvPr id="4" name="Rectangle: Rounded Corners 3">
            <a:extLst>
              <a:ext uri="{FF2B5EF4-FFF2-40B4-BE49-F238E27FC236}">
                <a16:creationId xmlns:a16="http://schemas.microsoft.com/office/drawing/2014/main" id="{AD7EAEB7-EBF9-07D9-535E-30BF25EC4EF4}"/>
              </a:ext>
            </a:extLst>
          </p:cNvPr>
          <p:cNvSpPr/>
          <p:nvPr/>
        </p:nvSpPr>
        <p:spPr>
          <a:xfrm>
            <a:off x="865444" y="1763520"/>
            <a:ext cx="1653638" cy="1078523"/>
          </a:xfrm>
          <a:prstGeom prst="roundRect">
            <a:avLst>
              <a:gd name="adj" fmla="val 1043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1"/>
                </a:solidFill>
              </a:rPr>
              <a:t>VCF Operations 5.2</a:t>
            </a:r>
          </a:p>
        </p:txBody>
      </p:sp>
      <p:sp>
        <p:nvSpPr>
          <p:cNvPr id="9" name="Rectangle: Rounded Corners 8">
            <a:extLst>
              <a:ext uri="{FF2B5EF4-FFF2-40B4-BE49-F238E27FC236}">
                <a16:creationId xmlns:a16="http://schemas.microsoft.com/office/drawing/2014/main" id="{39F743D8-5C22-9EE9-24B9-C7223E4ECD59}"/>
              </a:ext>
            </a:extLst>
          </p:cNvPr>
          <p:cNvSpPr/>
          <p:nvPr/>
        </p:nvSpPr>
        <p:spPr>
          <a:xfrm>
            <a:off x="865444" y="4036844"/>
            <a:ext cx="1653638" cy="933461"/>
          </a:xfrm>
          <a:prstGeom prst="round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solidFill>
                  <a:schemeClr val="tx1"/>
                </a:solidFill>
              </a:rPr>
              <a:t>Importable Content Kit</a:t>
            </a:r>
          </a:p>
        </p:txBody>
      </p:sp>
      <p:graphicFrame>
        <p:nvGraphicFramePr>
          <p:cNvPr id="10" name="Table 9">
            <a:extLst>
              <a:ext uri="{FF2B5EF4-FFF2-40B4-BE49-F238E27FC236}">
                <a16:creationId xmlns:a16="http://schemas.microsoft.com/office/drawing/2014/main" id="{5F35816A-6FB1-35DF-30EA-A861D16D48D6}"/>
              </a:ext>
            </a:extLst>
          </p:cNvPr>
          <p:cNvGraphicFramePr>
            <a:graphicFrameLocks noGrp="1"/>
          </p:cNvGraphicFramePr>
          <p:nvPr>
            <p:extLst>
              <p:ext uri="{D42A27DB-BD31-4B8C-83A1-F6EECF244321}">
                <p14:modId xmlns:p14="http://schemas.microsoft.com/office/powerpoint/2010/main" val="1608260716"/>
              </p:ext>
            </p:extLst>
          </p:nvPr>
        </p:nvGraphicFramePr>
        <p:xfrm>
          <a:off x="4267200" y="1489080"/>
          <a:ext cx="7707562" cy="4897120"/>
        </p:xfrm>
        <a:graphic>
          <a:graphicData uri="http://schemas.openxmlformats.org/drawingml/2006/table">
            <a:tbl>
              <a:tblPr firstRow="1" bandRow="1">
                <a:tableStyleId>{5C22544A-7EE6-4342-B048-85BDC9FD1C3A}</a:tableStyleId>
              </a:tblPr>
              <a:tblGrid>
                <a:gridCol w="3853781">
                  <a:extLst>
                    <a:ext uri="{9D8B030D-6E8A-4147-A177-3AD203B41FA5}">
                      <a16:colId xmlns:a16="http://schemas.microsoft.com/office/drawing/2014/main" val="320628340"/>
                    </a:ext>
                  </a:extLst>
                </a:gridCol>
                <a:gridCol w="3853781">
                  <a:extLst>
                    <a:ext uri="{9D8B030D-6E8A-4147-A177-3AD203B41FA5}">
                      <a16:colId xmlns:a16="http://schemas.microsoft.com/office/drawing/2014/main" val="484398801"/>
                    </a:ext>
                  </a:extLst>
                </a:gridCol>
              </a:tblGrid>
              <a:tr h="370840">
                <a:tc>
                  <a:txBody>
                    <a:bodyPr/>
                    <a:lstStyle/>
                    <a:p>
                      <a:pPr algn="ctr"/>
                      <a:r>
                        <a:rPr lang="en-US" sz="1400" dirty="0"/>
                        <a:t>Day 1</a:t>
                      </a:r>
                    </a:p>
                  </a:txBody>
                  <a:tcPr/>
                </a:tc>
                <a:tc>
                  <a:txBody>
                    <a:bodyPr/>
                    <a:lstStyle/>
                    <a:p>
                      <a:pPr algn="ctr"/>
                      <a:r>
                        <a:rPr lang="en-US" sz="1400" dirty="0"/>
                        <a:t>Day 2</a:t>
                      </a:r>
                    </a:p>
                  </a:txBody>
                  <a:tcPr/>
                </a:tc>
                <a:extLst>
                  <a:ext uri="{0D108BD9-81ED-4DB2-BD59-A6C34878D82A}">
                    <a16:rowId xmlns:a16="http://schemas.microsoft.com/office/drawing/2014/main" val="73135498"/>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Focus on the product.</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It is about features or functionalities.</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Focus on the people.</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It is about operations and what each role does.</a:t>
                      </a:r>
                    </a:p>
                  </a:txBody>
                  <a:tcPr/>
                </a:tc>
                <a:extLst>
                  <a:ext uri="{0D108BD9-81ED-4DB2-BD59-A6C34878D82A}">
                    <a16:rowId xmlns:a16="http://schemas.microsoft.com/office/drawing/2014/main" val="787405291"/>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Deploy both Log Insight and Aria Ops appliances. Configure collection, policies, users.</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Day 2 assumes VCF Ops 5.2 is up and running.</a:t>
                      </a:r>
                    </a:p>
                  </a:txBody>
                  <a:tcPr/>
                </a:tc>
                <a:extLst>
                  <a:ext uri="{0D108BD9-81ED-4DB2-BD59-A6C34878D82A}">
                    <a16:rowId xmlns:a16="http://schemas.microsoft.com/office/drawing/2014/main" val="3589743225"/>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Set up roles in the products.</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Find out who actual the users for each role. More than name, you know both their </a:t>
                      </a:r>
                      <a:r>
                        <a:rPr lang="en-US" sz="1050" dirty="0">
                          <a:solidFill>
                            <a:srgbClr val="00B050"/>
                          </a:solidFill>
                          <a:latin typeface="Calibri" panose="020F0502020204030204" pitchFamily="34" charset="0"/>
                          <a:ea typeface="Calibri" panose="020F0502020204030204" pitchFamily="34" charset="0"/>
                          <a:cs typeface="Calibri" panose="020F0502020204030204" pitchFamily="34" charset="0"/>
                        </a:rPr>
                        <a:t>needs</a:t>
                      </a:r>
                      <a:r>
                        <a:rPr lang="en-US" sz="1050" dirty="0">
                          <a:latin typeface="Calibri" panose="020F0502020204030204" pitchFamily="34" charset="0"/>
                          <a:ea typeface="Calibri" panose="020F0502020204030204" pitchFamily="34" charset="0"/>
                          <a:cs typeface="Calibri" panose="020F0502020204030204" pitchFamily="34" charset="0"/>
                        </a:rPr>
                        <a:t> and </a:t>
                      </a:r>
                      <a:r>
                        <a:rPr lang="en-US" sz="1050" dirty="0">
                          <a:solidFill>
                            <a:srgbClr val="00B050"/>
                          </a:solidFill>
                          <a:latin typeface="Calibri" panose="020F0502020204030204" pitchFamily="34" charset="0"/>
                          <a:ea typeface="Calibri" panose="020F0502020204030204" pitchFamily="34" charset="0"/>
                          <a:cs typeface="Calibri" panose="020F0502020204030204" pitchFamily="34" charset="0"/>
                        </a:rPr>
                        <a:t>wants</a:t>
                      </a:r>
                      <a:r>
                        <a:rPr lang="en-US" sz="1050" dirty="0">
                          <a:latin typeface="Calibri" panose="020F0502020204030204" pitchFamily="34" charset="0"/>
                          <a:ea typeface="Calibri" panose="020F0502020204030204" pitchFamily="34" charset="0"/>
                          <a:cs typeface="Calibri" panose="020F0502020204030204" pitchFamily="34" charset="0"/>
                        </a:rPr>
                        <a:t>. How will the person contribute to VCF Operations adoption?</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Likely &gt;20 people, from different departments</a:t>
                      </a:r>
                    </a:p>
                  </a:txBody>
                  <a:tcPr/>
                </a:tc>
                <a:extLst>
                  <a:ext uri="{0D108BD9-81ED-4DB2-BD59-A6C34878D82A}">
                    <a16:rowId xmlns:a16="http://schemas.microsoft.com/office/drawing/2014/main" val="3901966673"/>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Teach users how to create, modify, and manage alerts. </a:t>
                      </a:r>
                      <a:r>
                        <a:rPr lang="en-US" sz="1050" dirty="0">
                          <a:solidFill>
                            <a:srgbClr val="FF0000"/>
                          </a:solidFill>
                          <a:latin typeface="Calibri" panose="020F0502020204030204" pitchFamily="34" charset="0"/>
                          <a:ea typeface="Calibri" panose="020F0502020204030204" pitchFamily="34" charset="0"/>
                          <a:cs typeface="Calibri" panose="020F0502020204030204" pitchFamily="34" charset="0"/>
                        </a:rPr>
                        <a:t>Generic</a:t>
                      </a:r>
                      <a:r>
                        <a:rPr lang="en-US" sz="1050" dirty="0">
                          <a:latin typeface="Calibri" panose="020F0502020204030204" pitchFamily="34" charset="0"/>
                          <a:ea typeface="Calibri" panose="020F0502020204030204" pitchFamily="34" charset="0"/>
                          <a:cs typeface="Calibri" panose="020F0502020204030204" pitchFamily="34" charset="0"/>
                        </a:rPr>
                        <a:t> tutorial that covers alert, condition, symptom, recommendation, etc. </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Explain the overall design considerations behind all the alerts. Tailor the alerts for different class of service.</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Explain the design behind the condition and threshold of each alert, and how they are rolled up to higher object.</a:t>
                      </a:r>
                    </a:p>
                  </a:txBody>
                  <a:tcPr/>
                </a:tc>
                <a:extLst>
                  <a:ext uri="{0D108BD9-81ED-4DB2-BD59-A6C34878D82A}">
                    <a16:rowId xmlns:a16="http://schemas.microsoft.com/office/drawing/2014/main" val="2239007499"/>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Teach users how to create, modify, and manage dashboard. </a:t>
                      </a:r>
                      <a:r>
                        <a:rPr lang="en-US" sz="1050" dirty="0">
                          <a:solidFill>
                            <a:srgbClr val="FF0000"/>
                          </a:solidFill>
                          <a:latin typeface="Calibri" panose="020F0502020204030204" pitchFamily="34" charset="0"/>
                          <a:ea typeface="Calibri" panose="020F0502020204030204" pitchFamily="34" charset="0"/>
                          <a:cs typeface="Calibri" panose="020F0502020204030204" pitchFamily="34" charset="0"/>
                        </a:rPr>
                        <a:t>Generic</a:t>
                      </a:r>
                      <a:r>
                        <a:rPr lang="en-US" sz="1050" dirty="0">
                          <a:latin typeface="Calibri" panose="020F0502020204030204" pitchFamily="34" charset="0"/>
                          <a:ea typeface="Calibri" panose="020F0502020204030204" pitchFamily="34" charset="0"/>
                          <a:cs typeface="Calibri" panose="020F0502020204030204" pitchFamily="34" charset="0"/>
                        </a:rPr>
                        <a:t> tutorial that covers widget, views, interaction, sharing, etc. </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Explain the overall Functional Architecture (the design consideration behind all the dashboards, and how they are designed top down to form a suite). </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For each person, explain the meaning behind relevant dashboard. </a:t>
                      </a:r>
                      <a:r>
                        <a:rPr lang="en-US" sz="1050" dirty="0" err="1">
                          <a:latin typeface="Calibri" panose="020F0502020204030204" pitchFamily="34" charset="0"/>
                          <a:ea typeface="Calibri" panose="020F0502020204030204" pitchFamily="34" charset="0"/>
                          <a:cs typeface="Calibri" panose="020F0502020204030204" pitchFamily="34" charset="0"/>
                        </a:rPr>
                        <a:t>Customise</a:t>
                      </a:r>
                      <a:r>
                        <a:rPr lang="en-US" sz="1050" dirty="0">
                          <a:latin typeface="Calibri" panose="020F0502020204030204" pitchFamily="34" charset="0"/>
                          <a:ea typeface="Calibri" panose="020F0502020204030204" pitchFamily="34" charset="0"/>
                          <a:cs typeface="Calibri" panose="020F0502020204030204" pitchFamily="34" charset="0"/>
                        </a:rPr>
                        <a:t> the threshold for each relevant metrics. </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No dashboard is relevant for everyone, so map them accordingly.</a:t>
                      </a:r>
                    </a:p>
                  </a:txBody>
                  <a:tcPr/>
                </a:tc>
                <a:extLst>
                  <a:ext uri="{0D108BD9-81ED-4DB2-BD59-A6C34878D82A}">
                    <a16:rowId xmlns:a16="http://schemas.microsoft.com/office/drawing/2014/main" val="2649448759"/>
                  </a:ext>
                </a:extLst>
              </a:tr>
              <a:tr h="370840">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Demo the capacity management features. What If, policy, automation, projection algorithm, configuration settings, etc. </a:t>
                      </a:r>
                    </a:p>
                  </a:txBody>
                  <a:tcPr/>
                </a:tc>
                <a:tc>
                  <a:txBody>
                    <a:bodyPr/>
                    <a:lstStyle/>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Understand which clusters and datastores belong which class of service. Create a group for each.</a:t>
                      </a:r>
                    </a:p>
                    <a:p>
                      <a:pPr>
                        <a:spcBef>
                          <a:spcPts val="600"/>
                        </a:spcBef>
                      </a:pPr>
                      <a:r>
                        <a:rPr lang="en-US" sz="1050" dirty="0">
                          <a:latin typeface="Calibri" panose="020F0502020204030204" pitchFamily="34" charset="0"/>
                          <a:ea typeface="Calibri" panose="020F0502020204030204" pitchFamily="34" charset="0"/>
                          <a:cs typeface="Calibri" panose="020F0502020204030204" pitchFamily="34" charset="0"/>
                        </a:rPr>
                        <a:t>Explain the best practice of capacity management, and how it relates to performance management and cost/price management.</a:t>
                      </a:r>
                    </a:p>
                  </a:txBody>
                  <a:tcPr/>
                </a:tc>
                <a:extLst>
                  <a:ext uri="{0D108BD9-81ED-4DB2-BD59-A6C34878D82A}">
                    <a16:rowId xmlns:a16="http://schemas.microsoft.com/office/drawing/2014/main" val="766082249"/>
                  </a:ext>
                </a:extLst>
              </a:tr>
            </a:tbl>
          </a:graphicData>
        </a:graphic>
      </p:graphicFrame>
      <p:sp>
        <p:nvSpPr>
          <p:cNvPr id="15" name="Arrow: Right 14">
            <a:extLst>
              <a:ext uri="{FF2B5EF4-FFF2-40B4-BE49-F238E27FC236}">
                <a16:creationId xmlns:a16="http://schemas.microsoft.com/office/drawing/2014/main" id="{88EBF256-AD8B-3126-6E40-7E489D339F0E}"/>
              </a:ext>
            </a:extLst>
          </p:cNvPr>
          <p:cNvSpPr/>
          <p:nvPr/>
        </p:nvSpPr>
        <p:spPr>
          <a:xfrm rot="5400000" flipH="1">
            <a:off x="677441" y="3253551"/>
            <a:ext cx="1215687" cy="350897"/>
          </a:xfrm>
          <a:prstGeom prst="right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tx1"/>
              </a:solidFill>
            </a:endParaRPr>
          </a:p>
        </p:txBody>
      </p:sp>
    </p:spTree>
    <p:extLst>
      <p:ext uri="{BB962C8B-B14F-4D97-AF65-F5344CB8AC3E}">
        <p14:creationId xmlns:p14="http://schemas.microsoft.com/office/powerpoint/2010/main" val="357153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9838" y="330200"/>
            <a:ext cx="10092667" cy="1298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rgbClr val="387C2C"/>
              </a:solidFill>
            </a:endParaRPr>
          </a:p>
        </p:txBody>
      </p:sp>
      <p:sp>
        <p:nvSpPr>
          <p:cNvPr id="2" name="Title 1">
            <a:extLst>
              <a:ext uri="{FF2B5EF4-FFF2-40B4-BE49-F238E27FC236}">
                <a16:creationId xmlns:a16="http://schemas.microsoft.com/office/drawing/2014/main" id="{2C1CE272-EF6E-4B20-8E63-99295D4E96A5}"/>
              </a:ext>
            </a:extLst>
          </p:cNvPr>
          <p:cNvSpPr>
            <a:spLocks noGrp="1"/>
          </p:cNvSpPr>
          <p:nvPr>
            <p:ph type="title"/>
          </p:nvPr>
        </p:nvSpPr>
        <p:spPr/>
        <p:txBody>
          <a:bodyPr/>
          <a:lstStyle/>
          <a:p>
            <a:r>
              <a:rPr lang="en-US"/>
              <a:t>NOC Screens</a:t>
            </a:r>
            <a:endParaRPr lang="en-US" dirty="0"/>
          </a:p>
        </p:txBody>
      </p:sp>
      <p:sp>
        <p:nvSpPr>
          <p:cNvPr id="3" name="Subtitle 2">
            <a:extLst>
              <a:ext uri="{FF2B5EF4-FFF2-40B4-BE49-F238E27FC236}">
                <a16:creationId xmlns:a16="http://schemas.microsoft.com/office/drawing/2014/main" id="{5CF9C939-410E-4ABA-96DB-2ABF4721F312}"/>
              </a:ext>
            </a:extLst>
          </p:cNvPr>
          <p:cNvSpPr>
            <a:spLocks noGrp="1"/>
          </p:cNvSpPr>
          <p:nvPr>
            <p:ph type="subTitle" idx="10"/>
          </p:nvPr>
        </p:nvSpPr>
        <p:spPr/>
        <p:txBody>
          <a:bodyPr/>
          <a:lstStyle/>
          <a:p>
            <a:r>
              <a:rPr lang="en-US" dirty="0"/>
              <a:t>Best practices</a:t>
            </a:r>
          </a:p>
        </p:txBody>
      </p:sp>
      <p:graphicFrame>
        <p:nvGraphicFramePr>
          <p:cNvPr id="33" name="Diagram 32">
            <a:extLst>
              <a:ext uri="{FF2B5EF4-FFF2-40B4-BE49-F238E27FC236}">
                <a16:creationId xmlns:a16="http://schemas.microsoft.com/office/drawing/2014/main" id="{A240CC00-F5FD-84E7-D158-01B60A571A4B}"/>
              </a:ext>
            </a:extLst>
          </p:cNvPr>
          <p:cNvGraphicFramePr/>
          <p:nvPr/>
        </p:nvGraphicFramePr>
        <p:xfrm>
          <a:off x="6413626" y="1133354"/>
          <a:ext cx="5806083" cy="389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TextBox 34">
            <a:extLst>
              <a:ext uri="{FF2B5EF4-FFF2-40B4-BE49-F238E27FC236}">
                <a16:creationId xmlns:a16="http://schemas.microsoft.com/office/drawing/2014/main" id="{E4BE1FB0-E7CE-A94B-3B3C-55599C1A9269}"/>
              </a:ext>
            </a:extLst>
          </p:cNvPr>
          <p:cNvSpPr txBox="1"/>
          <p:nvPr/>
        </p:nvSpPr>
        <p:spPr>
          <a:xfrm>
            <a:off x="623040" y="5102190"/>
            <a:ext cx="5486400" cy="1000274"/>
          </a:xfrm>
          <a:prstGeom prst="rect">
            <a:avLst/>
          </a:prstGeom>
          <a:noFill/>
        </p:spPr>
        <p:txBody>
          <a:bodyPr wrap="square">
            <a:spAutoFit/>
          </a:bodyPr>
          <a:lstStyle/>
          <a:p>
            <a:pPr algn="ctr">
              <a:spcAft>
                <a:spcPts val="600"/>
              </a:spcAft>
            </a:pPr>
            <a:r>
              <a:rPr lang="en-US" sz="1800">
                <a:solidFill>
                  <a:schemeClr val="tx1"/>
                </a:solidFill>
              </a:rPr>
              <a:t>Customize to fit your operations (people, size of environment, business workload). </a:t>
            </a:r>
          </a:p>
          <a:p>
            <a:pPr algn="ctr">
              <a:spcAft>
                <a:spcPts val="600"/>
              </a:spcAft>
            </a:pPr>
            <a:r>
              <a:rPr lang="en-US" sz="1800">
                <a:solidFill>
                  <a:schemeClr val="tx1"/>
                </a:solidFill>
              </a:rPr>
              <a:t>Adjust threshold accordingly.</a:t>
            </a:r>
          </a:p>
        </p:txBody>
      </p:sp>
      <p:sp>
        <p:nvSpPr>
          <p:cNvPr id="40" name="TextBox 39">
            <a:extLst>
              <a:ext uri="{FF2B5EF4-FFF2-40B4-BE49-F238E27FC236}">
                <a16:creationId xmlns:a16="http://schemas.microsoft.com/office/drawing/2014/main" id="{CCCC613D-827D-B281-2C51-070EC526E474}"/>
              </a:ext>
            </a:extLst>
          </p:cNvPr>
          <p:cNvSpPr txBox="1"/>
          <p:nvPr/>
        </p:nvSpPr>
        <p:spPr>
          <a:xfrm>
            <a:off x="7880808" y="2750202"/>
            <a:ext cx="2955303" cy="1000274"/>
          </a:xfrm>
          <a:prstGeom prst="rect">
            <a:avLst/>
          </a:prstGeom>
          <a:noFill/>
        </p:spPr>
        <p:txBody>
          <a:bodyPr wrap="square">
            <a:spAutoFit/>
          </a:bodyPr>
          <a:lstStyle/>
          <a:p>
            <a:pPr algn="ctr">
              <a:spcAft>
                <a:spcPts val="600"/>
              </a:spcAft>
            </a:pPr>
            <a:r>
              <a:rPr lang="en-US" sz="1800" b="1">
                <a:solidFill>
                  <a:srgbClr val="00B0F0"/>
                </a:solidFill>
              </a:rPr>
              <a:t>Auto-rotate </a:t>
            </a:r>
          </a:p>
          <a:p>
            <a:pPr algn="ctr">
              <a:spcAft>
                <a:spcPts val="600"/>
              </a:spcAft>
            </a:pPr>
            <a:r>
              <a:rPr lang="en-US" sz="1200">
                <a:solidFill>
                  <a:srgbClr val="00B0F0"/>
                </a:solidFill>
              </a:rPr>
              <a:t>Each screen is ~60 seconds </a:t>
            </a:r>
            <a:br>
              <a:rPr lang="en-US" sz="1200">
                <a:solidFill>
                  <a:srgbClr val="00B0F0"/>
                </a:solidFill>
              </a:rPr>
            </a:br>
            <a:r>
              <a:rPr lang="en-US" sz="1200">
                <a:solidFill>
                  <a:srgbClr val="00B0F0"/>
                </a:solidFill>
              </a:rPr>
              <a:t>to prevent “boredom” </a:t>
            </a:r>
            <a:br>
              <a:rPr lang="en-US" sz="1200">
                <a:solidFill>
                  <a:srgbClr val="00B0F0"/>
                </a:solidFill>
              </a:rPr>
            </a:br>
            <a:r>
              <a:rPr lang="en-US" sz="1200">
                <a:solidFill>
                  <a:srgbClr val="00B0F0"/>
                </a:solidFill>
              </a:rPr>
              <a:t>from static screen.</a:t>
            </a:r>
          </a:p>
        </p:txBody>
      </p:sp>
      <p:pic>
        <p:nvPicPr>
          <p:cNvPr id="7" name="Picture 6">
            <a:extLst>
              <a:ext uri="{FF2B5EF4-FFF2-40B4-BE49-F238E27FC236}">
                <a16:creationId xmlns:a16="http://schemas.microsoft.com/office/drawing/2014/main" id="{390451B0-C31C-30E2-CC29-703E9FFD9956}"/>
              </a:ext>
            </a:extLst>
          </p:cNvPr>
          <p:cNvPicPr>
            <a:picLocks noChangeAspect="1"/>
          </p:cNvPicPr>
          <p:nvPr/>
        </p:nvPicPr>
        <p:blipFill>
          <a:blip r:embed="rId8"/>
          <a:stretch>
            <a:fillRect/>
          </a:stretch>
        </p:blipFill>
        <p:spPr>
          <a:xfrm>
            <a:off x="267125" y="2034184"/>
            <a:ext cx="5934474" cy="3013378"/>
          </a:xfrm>
          <a:prstGeom prst="rect">
            <a:avLst/>
          </a:prstGeom>
        </p:spPr>
      </p:pic>
    </p:spTree>
    <p:extLst>
      <p:ext uri="{BB962C8B-B14F-4D97-AF65-F5344CB8AC3E}">
        <p14:creationId xmlns:p14="http://schemas.microsoft.com/office/powerpoint/2010/main" val="7288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66C21B-8FD2-93C2-88FF-0EF83B961BA2}"/>
              </a:ext>
            </a:extLst>
          </p:cNvPr>
          <p:cNvSpPr>
            <a:spLocks noGrp="1"/>
          </p:cNvSpPr>
          <p:nvPr>
            <p:ph type="title"/>
          </p:nvPr>
        </p:nvSpPr>
        <p:spPr/>
        <p:txBody>
          <a:bodyPr/>
          <a:lstStyle/>
          <a:p>
            <a:r>
              <a:rPr lang="en-US"/>
              <a:t>Live! VM Changes</a:t>
            </a:r>
          </a:p>
        </p:txBody>
      </p:sp>
      <p:sp>
        <p:nvSpPr>
          <p:cNvPr id="8" name="Subtitle 7">
            <a:extLst>
              <a:ext uri="{FF2B5EF4-FFF2-40B4-BE49-F238E27FC236}">
                <a16:creationId xmlns:a16="http://schemas.microsoft.com/office/drawing/2014/main" id="{EAE9547C-FD74-EE72-74B9-E4E7445E2797}"/>
              </a:ext>
            </a:extLst>
          </p:cNvPr>
          <p:cNvSpPr>
            <a:spLocks noGrp="1"/>
          </p:cNvSpPr>
          <p:nvPr>
            <p:ph type="subTitle" idx="10"/>
          </p:nvPr>
        </p:nvSpPr>
        <p:spPr/>
        <p:txBody>
          <a:bodyPr/>
          <a:lstStyle/>
          <a:p>
            <a:r>
              <a:rPr lang="en-US"/>
              <a:t>Is the environment more volatile than usual?</a:t>
            </a:r>
          </a:p>
        </p:txBody>
      </p:sp>
      <p:pic>
        <p:nvPicPr>
          <p:cNvPr id="6" name="Picture 5">
            <a:extLst>
              <a:ext uri="{FF2B5EF4-FFF2-40B4-BE49-F238E27FC236}">
                <a16:creationId xmlns:a16="http://schemas.microsoft.com/office/drawing/2014/main" id="{21769EFE-265D-D328-64B4-F1139BC75086}"/>
              </a:ext>
            </a:extLst>
          </p:cNvPr>
          <p:cNvPicPr>
            <a:picLocks noChangeAspect="1"/>
          </p:cNvPicPr>
          <p:nvPr/>
        </p:nvPicPr>
        <p:blipFill>
          <a:blip r:embed="rId3"/>
          <a:stretch>
            <a:fillRect/>
          </a:stretch>
        </p:blipFill>
        <p:spPr>
          <a:xfrm>
            <a:off x="4259164" y="1349620"/>
            <a:ext cx="7718224" cy="5429250"/>
          </a:xfrm>
          <a:prstGeom prst="rect">
            <a:avLst/>
          </a:prstGeom>
        </p:spPr>
      </p:pic>
      <p:cxnSp>
        <p:nvCxnSpPr>
          <p:cNvPr id="9" name="Straight Connector 8">
            <a:extLst>
              <a:ext uri="{FF2B5EF4-FFF2-40B4-BE49-F238E27FC236}">
                <a16:creationId xmlns:a16="http://schemas.microsoft.com/office/drawing/2014/main" id="{6B619869-DF53-E7D3-0841-E758CD4BC717}"/>
              </a:ext>
            </a:extLst>
          </p:cNvPr>
          <p:cNvCxnSpPr>
            <a:cxnSpLocks/>
          </p:cNvCxnSpPr>
          <p:nvPr/>
        </p:nvCxnSpPr>
        <p:spPr bwMode="gray">
          <a:xfrm>
            <a:off x="246612" y="2261036"/>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57CB20-2EA6-0C7C-8AE6-086EDFA35E9C}"/>
              </a:ext>
            </a:extLst>
          </p:cNvPr>
          <p:cNvSpPr txBox="1"/>
          <p:nvPr/>
        </p:nvSpPr>
        <p:spPr>
          <a:xfrm>
            <a:off x="265658" y="1383350"/>
            <a:ext cx="3993506" cy="769441"/>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You’ve got the right number of Running VMs? </a:t>
            </a:r>
          </a:p>
          <a:p>
            <a:pPr algn="l">
              <a:spcAft>
                <a:spcPts val="300"/>
              </a:spcAft>
            </a:pPr>
            <a:r>
              <a:rPr lang="en-US" sz="1000">
                <a:solidFill>
                  <a:schemeClr val="tx2"/>
                </a:solidFill>
                <a:latin typeface="Calibri" panose="020F0502020204030204" pitchFamily="34" charset="0"/>
                <a:cs typeface="Calibri" panose="020F0502020204030204" pitchFamily="34" charset="0"/>
              </a:rPr>
              <a:t>The number should match your expectation, which should be correct. Too high can cause performance issue. Too low is a sign of availability problem.</a:t>
            </a:r>
          </a:p>
          <a:p>
            <a:pPr algn="l">
              <a:spcAft>
                <a:spcPts val="300"/>
              </a:spcAft>
            </a:pPr>
            <a:r>
              <a:rPr lang="en-US" sz="1000">
                <a:solidFill>
                  <a:schemeClr val="tx2"/>
                </a:solidFill>
                <a:latin typeface="Calibri" panose="020F0502020204030204" pitchFamily="34" charset="0"/>
                <a:cs typeface="Calibri" panose="020F0502020204030204" pitchFamily="34" charset="0"/>
              </a:rPr>
              <a:t>High DRS Unhappy VMs is potential performance issue.</a:t>
            </a:r>
          </a:p>
        </p:txBody>
      </p:sp>
      <p:cxnSp>
        <p:nvCxnSpPr>
          <p:cNvPr id="11" name="Straight Connector 10">
            <a:extLst>
              <a:ext uri="{FF2B5EF4-FFF2-40B4-BE49-F238E27FC236}">
                <a16:creationId xmlns:a16="http://schemas.microsoft.com/office/drawing/2014/main" id="{63AE3E76-D80E-E778-A79F-436311CD1C79}"/>
              </a:ext>
            </a:extLst>
          </p:cNvPr>
          <p:cNvCxnSpPr>
            <a:cxnSpLocks/>
          </p:cNvCxnSpPr>
          <p:nvPr/>
        </p:nvCxnSpPr>
        <p:spPr bwMode="gray">
          <a:xfrm>
            <a:off x="246612" y="3781576"/>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A0BB034-1EC4-7FF8-6D6B-153D6150E5B4}"/>
              </a:ext>
            </a:extLst>
          </p:cNvPr>
          <p:cNvCxnSpPr>
            <a:cxnSpLocks/>
          </p:cNvCxnSpPr>
          <p:nvPr/>
        </p:nvCxnSpPr>
        <p:spPr bwMode="gray">
          <a:xfrm>
            <a:off x="246612" y="136458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2030E93-740B-AD9D-A81C-382E04D2964D}"/>
              </a:ext>
            </a:extLst>
          </p:cNvPr>
          <p:cNvSpPr txBox="1"/>
          <p:nvPr/>
        </p:nvSpPr>
        <p:spPr>
          <a:xfrm>
            <a:off x="265658" y="2277456"/>
            <a:ext cx="3993505" cy="923330"/>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VM Inventory Changes</a:t>
            </a:r>
            <a:endParaRPr lang="en-US" sz="1000">
              <a:solidFill>
                <a:schemeClr val="tx2"/>
              </a:solidFill>
              <a:highlight>
                <a:srgbClr val="FFFF00"/>
              </a:highlight>
              <a:latin typeface="Calibri" panose="020F0502020204030204" pitchFamily="34" charset="0"/>
              <a:cs typeface="Calibri" panose="020F0502020204030204" pitchFamily="34" charset="0"/>
            </a:endParaRPr>
          </a:p>
          <a:p>
            <a:pPr>
              <a:spcAft>
                <a:spcPts val="300"/>
              </a:spcAft>
            </a:pPr>
            <a:r>
              <a:rPr lang="en-US" sz="1000">
                <a:solidFill>
                  <a:schemeClr val="tx2"/>
                </a:solidFill>
                <a:latin typeface="Calibri" panose="020F0502020204030204" pitchFamily="34" charset="0"/>
                <a:cs typeface="Calibri" panose="020F0502020204030204" pitchFamily="34" charset="0"/>
              </a:rPr>
              <a:t>Are VM are added or removed as per expectation? Are they done the right way (cloning vs free style creation vs template based deployment), matching our policy?</a:t>
            </a:r>
          </a:p>
          <a:p>
            <a:pPr>
              <a:spcAft>
                <a:spcPts val="300"/>
              </a:spcAft>
            </a:pPr>
            <a:r>
              <a:rPr lang="en-US" sz="1000">
                <a:solidFill>
                  <a:schemeClr val="tx2"/>
                </a:solidFill>
                <a:latin typeface="Calibri" panose="020F0502020204030204" pitchFamily="34" charset="0"/>
                <a:cs typeface="Calibri" panose="020F0502020204030204" pitchFamily="34" charset="0"/>
              </a:rPr>
              <a:t>Why do we have high count of VMs being unregistered or deleted? </a:t>
            </a:r>
          </a:p>
        </p:txBody>
      </p:sp>
      <p:sp>
        <p:nvSpPr>
          <p:cNvPr id="14" name="TextBox 13">
            <a:extLst>
              <a:ext uri="{FF2B5EF4-FFF2-40B4-BE49-F238E27FC236}">
                <a16:creationId xmlns:a16="http://schemas.microsoft.com/office/drawing/2014/main" id="{EF5F640D-398C-74D7-F9D6-CD66D347670F}"/>
              </a:ext>
            </a:extLst>
          </p:cNvPr>
          <p:cNvSpPr txBox="1"/>
          <p:nvPr/>
        </p:nvSpPr>
        <p:spPr>
          <a:xfrm>
            <a:off x="265658" y="5301202"/>
            <a:ext cx="3993505" cy="1654299"/>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VM State Changes</a:t>
            </a:r>
          </a:p>
          <a:p>
            <a:pPr algn="l">
              <a:spcAft>
                <a:spcPts val="300"/>
              </a:spcAft>
            </a:pPr>
            <a:r>
              <a:rPr lang="en-US" sz="1000">
                <a:solidFill>
                  <a:schemeClr val="tx2"/>
                </a:solidFill>
                <a:latin typeface="Calibri" panose="020F0502020204030204" pitchFamily="34" charset="0"/>
                <a:cs typeface="Calibri" panose="020F0502020204030204" pitchFamily="34" charset="0"/>
              </a:rPr>
              <a:t>Reset is the least desired, hence it’s shown first. It is used as last resort.</a:t>
            </a:r>
          </a:p>
          <a:p>
            <a:pPr algn="l">
              <a:spcAft>
                <a:spcPts val="300"/>
              </a:spcAft>
            </a:pPr>
            <a:r>
              <a:rPr lang="en-US" sz="1000">
                <a:solidFill>
                  <a:schemeClr val="tx2"/>
                </a:solidFill>
                <a:latin typeface="Calibri" panose="020F0502020204030204" pitchFamily="34" charset="0"/>
                <a:cs typeface="Calibri" panose="020F0502020204030204" pitchFamily="34" charset="0"/>
              </a:rPr>
              <a:t>Suspend and Power Off are least preferred, as these action should be done from within the Guest OS. Expect these numbers to be low.</a:t>
            </a:r>
          </a:p>
          <a:p>
            <a:pPr algn="l">
              <a:spcAft>
                <a:spcPts val="300"/>
              </a:spcAft>
            </a:pPr>
            <a:r>
              <a:rPr lang="en-US" sz="1000">
                <a:solidFill>
                  <a:schemeClr val="tx2"/>
                </a:solidFill>
                <a:latin typeface="Calibri" panose="020F0502020204030204" pitchFamily="34" charset="0"/>
                <a:cs typeface="Calibri" panose="020F0502020204030204" pitchFamily="34" charset="0"/>
              </a:rPr>
              <a:t>A high number of powered on VMs could lead to high demand. Typically, how many days passes before your New VMs becomes active? It can take days or weeks before the VMs usage grow to its “full size”.</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942324BD-BD70-D893-4E96-49EC35F3E7EF}"/>
              </a:ext>
            </a:extLst>
          </p:cNvPr>
          <p:cNvCxnSpPr>
            <a:cxnSpLocks/>
          </p:cNvCxnSpPr>
          <p:nvPr/>
        </p:nvCxnSpPr>
        <p:spPr bwMode="gray">
          <a:xfrm>
            <a:off x="246612" y="5283595"/>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2F029F2-D4EB-8D55-E9AC-988FD68E90EA}"/>
              </a:ext>
            </a:extLst>
          </p:cNvPr>
          <p:cNvSpPr txBox="1"/>
          <p:nvPr/>
        </p:nvSpPr>
        <p:spPr>
          <a:xfrm>
            <a:off x="246612" y="3800265"/>
            <a:ext cx="3993505" cy="1269578"/>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VM Location Changes</a:t>
            </a:r>
          </a:p>
          <a:p>
            <a:pPr algn="l">
              <a:spcAft>
                <a:spcPts val="300"/>
              </a:spcAft>
            </a:pPr>
            <a:r>
              <a:rPr lang="en-US" sz="1000">
                <a:solidFill>
                  <a:schemeClr val="tx2"/>
                </a:solidFill>
                <a:latin typeface="Calibri" panose="020F0502020204030204" pitchFamily="34" charset="0"/>
                <a:cs typeface="Calibri" panose="020F0502020204030204" pitchFamily="34" charset="0"/>
              </a:rPr>
              <a:t>VMs are moved to another host or datastore. This can be hot or cold migration. Hot migration is shown first as they likely impact performance as it changes both the compute and storage. </a:t>
            </a:r>
          </a:p>
          <a:p>
            <a:pPr algn="l">
              <a:spcAft>
                <a:spcPts val="300"/>
              </a:spcAft>
            </a:pPr>
            <a:r>
              <a:rPr lang="en-US" sz="1000">
                <a:solidFill>
                  <a:schemeClr val="tx2"/>
                </a:solidFill>
                <a:latin typeface="Calibri" panose="020F0502020204030204" pitchFamily="34" charset="0"/>
                <a:cs typeface="Calibri" panose="020F0502020204030204" pitchFamily="34" charset="0"/>
              </a:rPr>
              <a:t>Pay attention to the first 2 as they take the longest amount of time. </a:t>
            </a:r>
          </a:p>
          <a:p>
            <a:pPr algn="l">
              <a:spcAft>
                <a:spcPts val="300"/>
              </a:spcAft>
            </a:pPr>
            <a:r>
              <a:rPr lang="en-US" sz="1000">
                <a:solidFill>
                  <a:schemeClr val="tx2"/>
                </a:solidFill>
                <a:latin typeface="Calibri" panose="020F0502020204030204" pitchFamily="34" charset="0"/>
                <a:cs typeface="Calibri" panose="020F0502020204030204" pitchFamily="34" charset="0"/>
              </a:rPr>
              <a:t>On the other hand, cold migration is typically an activity that should match change request as the VMs are shutdown. </a:t>
            </a:r>
          </a:p>
        </p:txBody>
      </p:sp>
    </p:spTree>
    <p:extLst>
      <p:ext uri="{BB962C8B-B14F-4D97-AF65-F5344CB8AC3E}">
        <p14:creationId xmlns:p14="http://schemas.microsoft.com/office/powerpoint/2010/main" val="6691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6809-7E24-C5BF-BE3F-0C0A7BBE3B3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349CD31-A857-1C12-F30E-8FC924C6AA1C}"/>
              </a:ext>
            </a:extLst>
          </p:cNvPr>
          <p:cNvSpPr txBox="1"/>
          <p:nvPr/>
        </p:nvSpPr>
        <p:spPr>
          <a:xfrm>
            <a:off x="265658" y="1383350"/>
            <a:ext cx="4260622" cy="577081"/>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What do the key metrics say? </a:t>
            </a:r>
          </a:p>
          <a:p>
            <a:pPr algn="l">
              <a:spcAft>
                <a:spcPts val="300"/>
              </a:spcAft>
            </a:pPr>
            <a:r>
              <a:rPr lang="en-US" sz="1000">
                <a:solidFill>
                  <a:schemeClr val="tx2"/>
                </a:solidFill>
                <a:latin typeface="Calibri" panose="020F0502020204030204" pitchFamily="34" charset="0"/>
                <a:cs typeface="Calibri" panose="020F0502020204030204" pitchFamily="34" charset="0"/>
              </a:rPr>
              <a:t>Are the overall demand within your infrastructure capability to deliver? Did demand rise abnormally? </a:t>
            </a:r>
          </a:p>
        </p:txBody>
      </p:sp>
      <p:sp>
        <p:nvSpPr>
          <p:cNvPr id="13" name="TextBox 12">
            <a:extLst>
              <a:ext uri="{FF2B5EF4-FFF2-40B4-BE49-F238E27FC236}">
                <a16:creationId xmlns:a16="http://schemas.microsoft.com/office/drawing/2014/main" id="{B1E30CE4-2C11-117F-2C89-FA1E5FA961AF}"/>
              </a:ext>
            </a:extLst>
          </p:cNvPr>
          <p:cNvSpPr txBox="1"/>
          <p:nvPr/>
        </p:nvSpPr>
        <p:spPr>
          <a:xfrm>
            <a:off x="265658" y="2182715"/>
            <a:ext cx="4260621" cy="2416046"/>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Who are the heavy hitters? Are they causing problems to themselves or others?</a:t>
            </a:r>
          </a:p>
          <a:p>
            <a:pPr>
              <a:spcAft>
                <a:spcPts val="300"/>
              </a:spcAft>
            </a:pPr>
            <a:r>
              <a:rPr lang="en-US" sz="1000">
                <a:solidFill>
                  <a:schemeClr val="tx2"/>
                </a:solidFill>
                <a:latin typeface="Calibri" panose="020F0502020204030204" pitchFamily="34" charset="0"/>
                <a:cs typeface="Calibri" panose="020F0502020204030204" pitchFamily="34" charset="0"/>
              </a:rPr>
              <a:t>There are 4 area where VM can impact the shared infrastructure with high demand</a:t>
            </a:r>
          </a:p>
          <a:p>
            <a:pPr marL="171450" indent="-171450">
              <a:spcAft>
                <a:spcPts val="300"/>
              </a:spcAft>
              <a:buFont typeface="Arial" panose="020B0604020202020204" pitchFamily="34" charset="0"/>
              <a:buChar char="•"/>
            </a:pPr>
            <a:r>
              <a:rPr lang="en-US" sz="1000">
                <a:solidFill>
                  <a:schemeClr val="tx2"/>
                </a:solidFill>
                <a:latin typeface="Calibri" panose="020F0502020204030204" pitchFamily="34" charset="0"/>
                <a:cs typeface="Calibri" panose="020F0502020204030204" pitchFamily="34" charset="0"/>
              </a:rPr>
              <a:t>Disk IOPS</a:t>
            </a:r>
          </a:p>
          <a:p>
            <a:pPr marL="171450" indent="-171450">
              <a:spcAft>
                <a:spcPts val="300"/>
              </a:spcAft>
              <a:buFont typeface="Arial" panose="020B0604020202020204" pitchFamily="34" charset="0"/>
              <a:buChar char="•"/>
            </a:pPr>
            <a:r>
              <a:rPr lang="en-US" sz="1000">
                <a:solidFill>
                  <a:schemeClr val="tx2"/>
                </a:solidFill>
                <a:latin typeface="Calibri" panose="020F0502020204030204" pitchFamily="34" charset="0"/>
                <a:cs typeface="Calibri" panose="020F0502020204030204" pitchFamily="34" charset="0"/>
              </a:rPr>
              <a:t>Disk Throughput</a:t>
            </a:r>
          </a:p>
          <a:p>
            <a:pPr marL="171450" indent="-171450">
              <a:spcAft>
                <a:spcPts val="300"/>
              </a:spcAft>
              <a:buFont typeface="Arial" panose="020B0604020202020204" pitchFamily="34" charset="0"/>
              <a:buChar char="•"/>
            </a:pPr>
            <a:r>
              <a:rPr lang="en-US" sz="1000">
                <a:solidFill>
                  <a:schemeClr val="tx2"/>
                </a:solidFill>
                <a:latin typeface="Calibri" panose="020F0502020204030204" pitchFamily="34" charset="0"/>
                <a:cs typeface="Calibri" panose="020F0502020204030204" pitchFamily="34" charset="0"/>
              </a:rPr>
              <a:t>Network Throughput</a:t>
            </a:r>
          </a:p>
          <a:p>
            <a:pPr marL="171450" indent="-171450">
              <a:spcAft>
                <a:spcPts val="300"/>
              </a:spcAft>
              <a:buFont typeface="Arial" panose="020B0604020202020204" pitchFamily="34" charset="0"/>
              <a:buChar char="•"/>
            </a:pPr>
            <a:r>
              <a:rPr lang="en-US" sz="1000">
                <a:solidFill>
                  <a:schemeClr val="tx2"/>
                </a:solidFill>
                <a:latin typeface="Calibri" panose="020F0502020204030204" pitchFamily="34" charset="0"/>
                <a:cs typeface="Calibri" panose="020F0502020204030204" pitchFamily="34" charset="0"/>
              </a:rPr>
              <a:t>CPU Usage</a:t>
            </a:r>
          </a:p>
          <a:p>
            <a:pPr>
              <a:spcAft>
                <a:spcPts val="300"/>
              </a:spcAft>
            </a:pPr>
            <a:r>
              <a:rPr lang="en-US" sz="1000">
                <a:solidFill>
                  <a:schemeClr val="tx2"/>
                </a:solidFill>
                <a:latin typeface="Calibri" panose="020F0502020204030204" pitchFamily="34" charset="0"/>
                <a:cs typeface="Calibri" panose="020F0502020204030204" pitchFamily="34" charset="0"/>
              </a:rPr>
              <a:t>Memory not shown as it’s basically disk space. There is no “hit” as it just sits there occupying the space. </a:t>
            </a:r>
          </a:p>
          <a:p>
            <a:pPr>
              <a:spcAft>
                <a:spcPts val="300"/>
              </a:spcAft>
            </a:pPr>
            <a:r>
              <a:rPr lang="en-US" sz="1000">
                <a:solidFill>
                  <a:schemeClr val="tx2"/>
                </a:solidFill>
                <a:latin typeface="Calibri" panose="020F0502020204030204" pitchFamily="34" charset="0"/>
                <a:cs typeface="Calibri" panose="020F0502020204030204" pitchFamily="34" charset="0"/>
              </a:rPr>
              <a:t>Disk Space is not shown for the reason above. </a:t>
            </a:r>
          </a:p>
          <a:p>
            <a:pPr>
              <a:spcAft>
                <a:spcPts val="300"/>
              </a:spcAft>
            </a:pPr>
            <a:r>
              <a:rPr lang="en-US" sz="1000">
                <a:solidFill>
                  <a:schemeClr val="tx2"/>
                </a:solidFill>
                <a:latin typeface="Calibri" panose="020F0502020204030204" pitchFamily="34" charset="0"/>
                <a:cs typeface="Calibri" panose="020F0502020204030204" pitchFamily="34" charset="0"/>
              </a:rPr>
              <a:t>Network packet/second not shown as dashboard can’t support 5 columns. If you rearrange, it will look odd. It’s added in the trend chart.</a:t>
            </a:r>
          </a:p>
        </p:txBody>
      </p:sp>
      <p:pic>
        <p:nvPicPr>
          <p:cNvPr id="3" name="Picture 2">
            <a:extLst>
              <a:ext uri="{FF2B5EF4-FFF2-40B4-BE49-F238E27FC236}">
                <a16:creationId xmlns:a16="http://schemas.microsoft.com/office/drawing/2014/main" id="{943DA19F-1F7B-8D68-2B51-5B757B393F4E}"/>
              </a:ext>
            </a:extLst>
          </p:cNvPr>
          <p:cNvPicPr>
            <a:picLocks noChangeAspect="1"/>
          </p:cNvPicPr>
          <p:nvPr/>
        </p:nvPicPr>
        <p:blipFill>
          <a:blip r:embed="rId2"/>
          <a:stretch>
            <a:fillRect/>
          </a:stretch>
        </p:blipFill>
        <p:spPr>
          <a:xfrm>
            <a:off x="4565472" y="1383350"/>
            <a:ext cx="7626528" cy="5500252"/>
          </a:xfrm>
          <a:prstGeom prst="rect">
            <a:avLst/>
          </a:prstGeom>
        </p:spPr>
      </p:pic>
      <p:sp>
        <p:nvSpPr>
          <p:cNvPr id="7" name="Title 6">
            <a:extLst>
              <a:ext uri="{FF2B5EF4-FFF2-40B4-BE49-F238E27FC236}">
                <a16:creationId xmlns:a16="http://schemas.microsoft.com/office/drawing/2014/main" id="{3DA93926-7793-1634-E121-42AF3942DB04}"/>
              </a:ext>
            </a:extLst>
          </p:cNvPr>
          <p:cNvSpPr>
            <a:spLocks noGrp="1"/>
          </p:cNvSpPr>
          <p:nvPr>
            <p:ph type="title"/>
          </p:nvPr>
        </p:nvSpPr>
        <p:spPr/>
        <p:txBody>
          <a:bodyPr/>
          <a:lstStyle/>
          <a:p>
            <a:r>
              <a:rPr lang="en-US"/>
              <a:t>Live! </a:t>
            </a:r>
            <a:r>
              <a:rPr lang="en-SG"/>
              <a:t>Heavy Hitters </a:t>
            </a:r>
            <a:endParaRPr lang="en-US"/>
          </a:p>
        </p:txBody>
      </p:sp>
      <p:sp>
        <p:nvSpPr>
          <p:cNvPr id="8" name="Subtitle 7">
            <a:extLst>
              <a:ext uri="{FF2B5EF4-FFF2-40B4-BE49-F238E27FC236}">
                <a16:creationId xmlns:a16="http://schemas.microsoft.com/office/drawing/2014/main" id="{6EAA109C-B38D-A816-3D36-7A4EAB9C9902}"/>
              </a:ext>
            </a:extLst>
          </p:cNvPr>
          <p:cNvSpPr>
            <a:spLocks noGrp="1"/>
          </p:cNvSpPr>
          <p:nvPr>
            <p:ph type="subTitle" idx="10"/>
          </p:nvPr>
        </p:nvSpPr>
        <p:spPr/>
        <p:txBody>
          <a:bodyPr/>
          <a:lstStyle/>
          <a:p>
            <a:r>
              <a:rPr lang="en-SG"/>
              <a:t>Which VMs hit the shared infra hard?</a:t>
            </a:r>
            <a:endParaRPr lang="en-SG" dirty="0"/>
          </a:p>
        </p:txBody>
      </p:sp>
      <p:cxnSp>
        <p:nvCxnSpPr>
          <p:cNvPr id="9" name="Straight Connector 8">
            <a:extLst>
              <a:ext uri="{FF2B5EF4-FFF2-40B4-BE49-F238E27FC236}">
                <a16:creationId xmlns:a16="http://schemas.microsoft.com/office/drawing/2014/main" id="{AE2D2E53-EAEF-76C3-72DF-E5DEEB369857}"/>
              </a:ext>
            </a:extLst>
          </p:cNvPr>
          <p:cNvCxnSpPr>
            <a:cxnSpLocks/>
          </p:cNvCxnSpPr>
          <p:nvPr/>
        </p:nvCxnSpPr>
        <p:spPr bwMode="gray">
          <a:xfrm>
            <a:off x="246612" y="2166295"/>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769ABD-2356-53A6-91BF-3674A14A590B}"/>
              </a:ext>
            </a:extLst>
          </p:cNvPr>
          <p:cNvCxnSpPr>
            <a:cxnSpLocks/>
          </p:cNvCxnSpPr>
          <p:nvPr/>
        </p:nvCxnSpPr>
        <p:spPr bwMode="gray">
          <a:xfrm>
            <a:off x="246612" y="136458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90384C-7E24-CA4A-D704-51F1166BFB76}"/>
              </a:ext>
            </a:extLst>
          </p:cNvPr>
          <p:cNvCxnSpPr>
            <a:cxnSpLocks/>
          </p:cNvCxnSpPr>
          <p:nvPr/>
        </p:nvCxnSpPr>
        <p:spPr bwMode="gray">
          <a:xfrm>
            <a:off x="246612" y="6085342"/>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51B7412-9061-C034-E062-697BC4ADA215}"/>
              </a:ext>
            </a:extLst>
          </p:cNvPr>
          <p:cNvSpPr txBox="1"/>
          <p:nvPr/>
        </p:nvSpPr>
        <p:spPr>
          <a:xfrm>
            <a:off x="265658" y="6105230"/>
            <a:ext cx="4299814" cy="615553"/>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This section not for display in projected screen</a:t>
            </a:r>
          </a:p>
          <a:p>
            <a:pPr algn="l">
              <a:spcAft>
                <a:spcPts val="300"/>
              </a:spcAft>
            </a:pPr>
            <a:r>
              <a:rPr lang="en-US" sz="1000">
                <a:solidFill>
                  <a:schemeClr val="tx2"/>
                </a:solidFill>
                <a:latin typeface="Calibri" panose="020F0502020204030204" pitchFamily="34" charset="0"/>
                <a:cs typeface="Calibri" panose="020F0502020204030204" pitchFamily="34" charset="0"/>
              </a:rPr>
              <a:t>To be used as interactive troubleshooting. See next slide</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814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94BF-B26D-FAEE-A94C-03873D380A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C5505F-7431-67B6-5537-9D815BEED131}"/>
              </a:ext>
            </a:extLst>
          </p:cNvPr>
          <p:cNvPicPr>
            <a:picLocks noChangeAspect="1"/>
          </p:cNvPicPr>
          <p:nvPr/>
        </p:nvPicPr>
        <p:blipFill>
          <a:blip r:embed="rId2"/>
          <a:stretch>
            <a:fillRect/>
          </a:stretch>
        </p:blipFill>
        <p:spPr>
          <a:xfrm>
            <a:off x="4041423" y="1245346"/>
            <a:ext cx="8150577" cy="5612654"/>
          </a:xfrm>
          <a:prstGeom prst="rect">
            <a:avLst/>
          </a:prstGeom>
        </p:spPr>
      </p:pic>
      <p:sp>
        <p:nvSpPr>
          <p:cNvPr id="7" name="Title 6">
            <a:extLst>
              <a:ext uri="{FF2B5EF4-FFF2-40B4-BE49-F238E27FC236}">
                <a16:creationId xmlns:a16="http://schemas.microsoft.com/office/drawing/2014/main" id="{3C2275FD-5C53-920A-B663-7FE1954AC342}"/>
              </a:ext>
            </a:extLst>
          </p:cNvPr>
          <p:cNvSpPr>
            <a:spLocks noGrp="1"/>
          </p:cNvSpPr>
          <p:nvPr>
            <p:ph type="title"/>
          </p:nvPr>
        </p:nvSpPr>
        <p:spPr/>
        <p:txBody>
          <a:bodyPr/>
          <a:lstStyle/>
          <a:p>
            <a:r>
              <a:rPr lang="en-US">
                <a:solidFill>
                  <a:schemeClr val="accent6">
                    <a:lumMod val="75000"/>
                  </a:schemeClr>
                </a:solidFill>
              </a:rPr>
              <a:t>(continued) </a:t>
            </a:r>
            <a:r>
              <a:rPr lang="en-US"/>
              <a:t>Live! </a:t>
            </a:r>
            <a:r>
              <a:rPr lang="en-SG"/>
              <a:t>Heavy Hitters </a:t>
            </a:r>
            <a:endParaRPr lang="en-US"/>
          </a:p>
        </p:txBody>
      </p:sp>
      <p:sp>
        <p:nvSpPr>
          <p:cNvPr id="8" name="Subtitle 7">
            <a:extLst>
              <a:ext uri="{FF2B5EF4-FFF2-40B4-BE49-F238E27FC236}">
                <a16:creationId xmlns:a16="http://schemas.microsoft.com/office/drawing/2014/main" id="{C1802B8C-EB1E-CB7E-A200-577BD7E374D9}"/>
              </a:ext>
            </a:extLst>
          </p:cNvPr>
          <p:cNvSpPr>
            <a:spLocks noGrp="1"/>
          </p:cNvSpPr>
          <p:nvPr>
            <p:ph type="subTitle" idx="10"/>
          </p:nvPr>
        </p:nvSpPr>
        <p:spPr/>
        <p:txBody>
          <a:bodyPr/>
          <a:lstStyle/>
          <a:p>
            <a:r>
              <a:rPr lang="en-SG"/>
              <a:t>Lower section is designed for interactive usage by NOC Team</a:t>
            </a:r>
            <a:endParaRPr lang="en-US"/>
          </a:p>
        </p:txBody>
      </p:sp>
      <p:cxnSp>
        <p:nvCxnSpPr>
          <p:cNvPr id="19" name="Straight Connector 18">
            <a:extLst>
              <a:ext uri="{FF2B5EF4-FFF2-40B4-BE49-F238E27FC236}">
                <a16:creationId xmlns:a16="http://schemas.microsoft.com/office/drawing/2014/main" id="{296A37E2-DF01-DD03-A134-5FB0F183917A}"/>
              </a:ext>
            </a:extLst>
          </p:cNvPr>
          <p:cNvCxnSpPr>
            <a:cxnSpLocks/>
          </p:cNvCxnSpPr>
          <p:nvPr/>
        </p:nvCxnSpPr>
        <p:spPr bwMode="gray">
          <a:xfrm>
            <a:off x="246612" y="5258390"/>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A3232C-C068-2FB1-DE25-0712C6B93536}"/>
              </a:ext>
            </a:extLst>
          </p:cNvPr>
          <p:cNvSpPr txBox="1"/>
          <p:nvPr/>
        </p:nvSpPr>
        <p:spPr>
          <a:xfrm>
            <a:off x="246612" y="5278710"/>
            <a:ext cx="3794811" cy="1538883"/>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Drill Down</a:t>
            </a:r>
          </a:p>
          <a:p>
            <a:r>
              <a:rPr lang="en-US" sz="1000">
                <a:latin typeface="Calibri" panose="020F0502020204030204" pitchFamily="34" charset="0"/>
                <a:ea typeface="Calibri" panose="020F0502020204030204" pitchFamily="34" charset="0"/>
                <a:cs typeface="Calibri" panose="020F0502020204030204" pitchFamily="34" charset="0"/>
              </a:rPr>
              <a:t>This section is interactive. NOC staff can click a VM, and relevant details will be automatically shown. Important information is also shown. From there user can go to the object summary.</a:t>
            </a:r>
          </a:p>
          <a:p>
            <a:endParaRPr lang="en-SG" sz="1000">
              <a:latin typeface="Calibri" panose="020F0502020204030204" pitchFamily="34" charset="0"/>
              <a:ea typeface="Calibri" panose="020F0502020204030204" pitchFamily="34" charset="0"/>
              <a:cs typeface="Calibri" panose="020F0502020204030204" pitchFamily="34" charset="0"/>
            </a:endParaRPr>
          </a:p>
          <a:p>
            <a:pPr>
              <a:spcAft>
                <a:spcPts val="300"/>
              </a:spcAft>
            </a:pPr>
            <a:r>
              <a:rPr lang="en-US" sz="1000">
                <a:solidFill>
                  <a:schemeClr val="tx2"/>
                </a:solidFill>
                <a:latin typeface="Calibri" panose="020F0502020204030204" pitchFamily="34" charset="0"/>
                <a:cs typeface="Calibri" panose="020F0502020204030204" pitchFamily="34" charset="0"/>
              </a:rPr>
              <a:t>5 types of “hit” on the shared infrastructure are shown. For each, breakdown between read and write, transmit and receive, etc. are provided. </a:t>
            </a:r>
          </a:p>
          <a:p>
            <a:pPr>
              <a:spcAft>
                <a:spcPts val="300"/>
              </a:spcAft>
            </a:pPr>
            <a:endParaRPr lang="en-US" sz="10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631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246A6-8885-1543-B365-CD01EE12303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98485DE-9576-5F57-2909-F2B7982ADAB3}"/>
              </a:ext>
            </a:extLst>
          </p:cNvPr>
          <p:cNvPicPr>
            <a:picLocks noChangeAspect="1"/>
          </p:cNvPicPr>
          <p:nvPr/>
        </p:nvPicPr>
        <p:blipFill>
          <a:blip r:embed="rId3"/>
          <a:stretch>
            <a:fillRect/>
          </a:stretch>
        </p:blipFill>
        <p:spPr>
          <a:xfrm>
            <a:off x="4556840" y="1364588"/>
            <a:ext cx="7626848" cy="5512173"/>
          </a:xfrm>
          <a:prstGeom prst="rect">
            <a:avLst/>
          </a:prstGeom>
        </p:spPr>
      </p:pic>
      <p:sp>
        <p:nvSpPr>
          <p:cNvPr id="7" name="Title 6">
            <a:extLst>
              <a:ext uri="{FF2B5EF4-FFF2-40B4-BE49-F238E27FC236}">
                <a16:creationId xmlns:a16="http://schemas.microsoft.com/office/drawing/2014/main" id="{359BE1B3-3BC3-BC31-DD4D-988E1BAF609B}"/>
              </a:ext>
            </a:extLst>
          </p:cNvPr>
          <p:cNvSpPr>
            <a:spLocks noGrp="1"/>
          </p:cNvSpPr>
          <p:nvPr>
            <p:ph type="title"/>
          </p:nvPr>
        </p:nvSpPr>
        <p:spPr/>
        <p:txBody>
          <a:bodyPr/>
          <a:lstStyle/>
          <a:p>
            <a:r>
              <a:rPr lang="en-US"/>
              <a:t>Live! vSphere Cluster Performance</a:t>
            </a:r>
          </a:p>
        </p:txBody>
      </p:sp>
      <p:sp>
        <p:nvSpPr>
          <p:cNvPr id="8" name="Subtitle 7">
            <a:extLst>
              <a:ext uri="{FF2B5EF4-FFF2-40B4-BE49-F238E27FC236}">
                <a16:creationId xmlns:a16="http://schemas.microsoft.com/office/drawing/2014/main" id="{888CF7C3-1841-478C-9D8C-BB5C7E3BBFFB}"/>
              </a:ext>
            </a:extLst>
          </p:cNvPr>
          <p:cNvSpPr>
            <a:spLocks noGrp="1"/>
          </p:cNvSpPr>
          <p:nvPr>
            <p:ph type="subTitle" idx="10"/>
          </p:nvPr>
        </p:nvSpPr>
        <p:spPr/>
        <p:txBody>
          <a:bodyPr/>
          <a:lstStyle/>
          <a:p>
            <a:r>
              <a:rPr lang="en-SG"/>
              <a:t>Are they serving the VMs well? </a:t>
            </a:r>
            <a:endParaRPr lang="en-US"/>
          </a:p>
        </p:txBody>
      </p:sp>
      <p:cxnSp>
        <p:nvCxnSpPr>
          <p:cNvPr id="9" name="Straight Connector 8">
            <a:extLst>
              <a:ext uri="{FF2B5EF4-FFF2-40B4-BE49-F238E27FC236}">
                <a16:creationId xmlns:a16="http://schemas.microsoft.com/office/drawing/2014/main" id="{C877E527-4DBA-61C3-3E8E-1E6C9BF9C2EE}"/>
              </a:ext>
            </a:extLst>
          </p:cNvPr>
          <p:cNvCxnSpPr>
            <a:cxnSpLocks/>
          </p:cNvCxnSpPr>
          <p:nvPr/>
        </p:nvCxnSpPr>
        <p:spPr bwMode="gray">
          <a:xfrm>
            <a:off x="246612" y="2400502"/>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3EDDD20-D9AF-995D-21C4-A3D4486B8F3C}"/>
              </a:ext>
            </a:extLst>
          </p:cNvPr>
          <p:cNvSpPr txBox="1"/>
          <p:nvPr/>
        </p:nvSpPr>
        <p:spPr>
          <a:xfrm>
            <a:off x="265658" y="1383350"/>
            <a:ext cx="4291182" cy="884858"/>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What’s our overall performance? </a:t>
            </a:r>
          </a:p>
          <a:p>
            <a:pPr algn="l">
              <a:spcAft>
                <a:spcPts val="300"/>
              </a:spcAft>
            </a:pPr>
            <a:r>
              <a:rPr lang="en-US" sz="1000">
                <a:solidFill>
                  <a:schemeClr val="tx2"/>
                </a:solidFill>
                <a:latin typeface="Calibri" panose="020F0502020204030204" pitchFamily="34" charset="0"/>
                <a:cs typeface="Calibri" panose="020F0502020204030204" pitchFamily="34" charset="0"/>
              </a:rPr>
              <a:t>The number is the average of all clusters. If you have 10K VM, this is the average of 40K metrics as each VM has 4 (CPU, memory, disk, network). As a result, it takes a serious degradation to bring this number down. This number should match your business cycle if your environment is mostly virtualized.</a:t>
            </a:r>
          </a:p>
        </p:txBody>
      </p:sp>
      <p:cxnSp>
        <p:nvCxnSpPr>
          <p:cNvPr id="12" name="Straight Connector 11">
            <a:extLst>
              <a:ext uri="{FF2B5EF4-FFF2-40B4-BE49-F238E27FC236}">
                <a16:creationId xmlns:a16="http://schemas.microsoft.com/office/drawing/2014/main" id="{2BDCCAC9-FB09-08F7-8C81-2E869CEF1246}"/>
              </a:ext>
            </a:extLst>
          </p:cNvPr>
          <p:cNvCxnSpPr>
            <a:cxnSpLocks/>
          </p:cNvCxnSpPr>
          <p:nvPr/>
        </p:nvCxnSpPr>
        <p:spPr bwMode="gray">
          <a:xfrm>
            <a:off x="246612" y="136458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88284EA-250B-9213-F25C-B4187E7B3250}"/>
              </a:ext>
            </a:extLst>
          </p:cNvPr>
          <p:cNvSpPr txBox="1"/>
          <p:nvPr/>
        </p:nvSpPr>
        <p:spPr>
          <a:xfrm>
            <a:off x="265658" y="2416922"/>
            <a:ext cx="4291181" cy="3500958"/>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Detail Performance</a:t>
            </a:r>
          </a:p>
          <a:p>
            <a:r>
              <a:rPr lang="en-US" sz="1000">
                <a:solidFill>
                  <a:schemeClr val="tx2"/>
                </a:solidFill>
                <a:latin typeface="Calibri" panose="020F0502020204030204" pitchFamily="34" charset="0"/>
                <a:cs typeface="Calibri" panose="020F0502020204030204" pitchFamily="34" charset="0"/>
              </a:rPr>
              <a:t>Since you have HA, where at least 1 host can go down without impacting performance, that means no hosts should be running hot when there is no HA. Especially true for CPU and memory.</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What problems do we have? </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CPU, memory, disk, network?</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From the screenshot, we can easily see we have burning issue with storage performance. The other 3 areas are fine. </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Are the ESXi struggling to serve its VM?</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If yes, which one? In which cluster? How many of them struggling?</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Any imbalanced clusters?</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Since the heatmap is grouped by cluster, any imbalance will be clearly shown. </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The heatmap has fixed size as the focus is performance, not capacity. This enables the 4 heatmap to work together as 1 unit. Yes, the location of each ESXi is identical on all 4 widgets. You’re welcome.</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If you have 2 distinct class of service, clone the dashboard. Set the dashboard threshold to match the promised SLA of that class of service (e.g. Gold)</a:t>
            </a:r>
          </a:p>
        </p:txBody>
      </p:sp>
      <p:sp>
        <p:nvSpPr>
          <p:cNvPr id="14" name="TextBox 13">
            <a:extLst>
              <a:ext uri="{FF2B5EF4-FFF2-40B4-BE49-F238E27FC236}">
                <a16:creationId xmlns:a16="http://schemas.microsoft.com/office/drawing/2014/main" id="{71901DD7-FE42-3886-A769-E0816761C7C1}"/>
              </a:ext>
            </a:extLst>
          </p:cNvPr>
          <p:cNvSpPr txBox="1"/>
          <p:nvPr/>
        </p:nvSpPr>
        <p:spPr>
          <a:xfrm>
            <a:off x="265658" y="6323670"/>
            <a:ext cx="4291181" cy="615553"/>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This section not for display in projected screen</a:t>
            </a:r>
          </a:p>
          <a:p>
            <a:pPr algn="l">
              <a:spcAft>
                <a:spcPts val="300"/>
              </a:spcAft>
            </a:pPr>
            <a:r>
              <a:rPr lang="en-US" sz="1000">
                <a:solidFill>
                  <a:schemeClr val="tx2"/>
                </a:solidFill>
                <a:latin typeface="Calibri" panose="020F0502020204030204" pitchFamily="34" charset="0"/>
                <a:cs typeface="Calibri" panose="020F0502020204030204" pitchFamily="34" charset="0"/>
              </a:rPr>
              <a:t>To be used as interactive troubleshooting. See next slide</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03FD0BB0-DFD0-339E-DB6A-DDC3BEA74778}"/>
              </a:ext>
            </a:extLst>
          </p:cNvPr>
          <p:cNvCxnSpPr>
            <a:cxnSpLocks/>
          </p:cNvCxnSpPr>
          <p:nvPr/>
        </p:nvCxnSpPr>
        <p:spPr bwMode="gray">
          <a:xfrm>
            <a:off x="246612" y="630606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9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94BF-B26D-FAEE-A94C-03873D380A3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1A86D50-80F8-6AC6-8A34-DF45F24C4576}"/>
              </a:ext>
            </a:extLst>
          </p:cNvPr>
          <p:cNvSpPr txBox="1"/>
          <p:nvPr/>
        </p:nvSpPr>
        <p:spPr>
          <a:xfrm>
            <a:off x="265658" y="4003638"/>
            <a:ext cx="4378413" cy="1538883"/>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Are slow performance caused by villain VMs? If yes which ones?</a:t>
            </a:r>
          </a:p>
          <a:p>
            <a:r>
              <a:rPr lang="en-US" sz="1000">
                <a:latin typeface="Calibri" panose="020F0502020204030204" pitchFamily="34" charset="0"/>
                <a:ea typeface="Calibri" panose="020F0502020204030204" pitchFamily="34" charset="0"/>
                <a:cs typeface="Calibri" panose="020F0502020204030204" pitchFamily="34" charset="0"/>
              </a:rPr>
              <a:t>This section is interactive. NOC staff can click an ESXi, and all the running VMs are shown.</a:t>
            </a:r>
          </a:p>
          <a:p>
            <a:r>
              <a:rPr lang="en-US" sz="1000">
                <a:latin typeface="Calibri" panose="020F0502020204030204" pitchFamily="34" charset="0"/>
                <a:ea typeface="Calibri" panose="020F0502020204030204" pitchFamily="34" charset="0"/>
                <a:cs typeface="Calibri" panose="020F0502020204030204" pitchFamily="34" charset="0"/>
              </a:rPr>
              <a:t>Memory Consumed is used, and not Guest OS metrics, as it better represents the footprint on the VM.</a:t>
            </a:r>
            <a:endParaRPr lang="en-SG" sz="1000">
              <a:latin typeface="Calibri" panose="020F0502020204030204" pitchFamily="34" charset="0"/>
              <a:ea typeface="Calibri" panose="020F0502020204030204" pitchFamily="34" charset="0"/>
              <a:cs typeface="Calibri" panose="020F0502020204030204" pitchFamily="34" charset="0"/>
            </a:endParaRPr>
          </a:p>
          <a:p>
            <a:pPr>
              <a:spcAft>
                <a:spcPts val="300"/>
              </a:spcAft>
            </a:pPr>
            <a:r>
              <a:rPr lang="en-US" sz="1000">
                <a:solidFill>
                  <a:schemeClr val="tx2"/>
                </a:solidFill>
                <a:latin typeface="Calibri" panose="020F0502020204030204" pitchFamily="34" charset="0"/>
                <a:cs typeface="Calibri" panose="020F0502020204030204" pitchFamily="34" charset="0"/>
              </a:rPr>
              <a:t>CPU Usage is shown, and not CPU Net Run, </a:t>
            </a:r>
            <a:r>
              <a:rPr lang="en-US" sz="1000">
                <a:latin typeface="Calibri" panose="020F0502020204030204" pitchFamily="34" charset="0"/>
                <a:ea typeface="Calibri" panose="020F0502020204030204" pitchFamily="34" charset="0"/>
                <a:cs typeface="Calibri" panose="020F0502020204030204" pitchFamily="34" charset="0"/>
              </a:rPr>
              <a:t>as it better represents the footprint on the VM.</a:t>
            </a:r>
          </a:p>
          <a:p>
            <a:pPr>
              <a:spcAft>
                <a:spcPts val="300"/>
              </a:spcAft>
            </a:pPr>
            <a:r>
              <a:rPr lang="en-US" sz="1000">
                <a:solidFill>
                  <a:schemeClr val="tx2"/>
                </a:solidFill>
                <a:latin typeface="Calibri" panose="020F0502020204030204" pitchFamily="34" charset="0"/>
                <a:ea typeface="Calibri" panose="020F0502020204030204" pitchFamily="34" charset="0"/>
                <a:cs typeface="Calibri" panose="020F0502020204030204" pitchFamily="34" charset="0"/>
              </a:rPr>
              <a:t>Tips: if you have enough screen real estate, add Disk Throughput and Network Packet/second</a:t>
            </a:r>
            <a:endParaRPr lang="en-US" sz="1000">
              <a:solidFill>
                <a:schemeClr val="tx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EB36D4B-0F3A-963B-D8E9-41459B281725}"/>
              </a:ext>
            </a:extLst>
          </p:cNvPr>
          <p:cNvSpPr txBox="1"/>
          <p:nvPr/>
        </p:nvSpPr>
        <p:spPr>
          <a:xfrm>
            <a:off x="265658" y="5582690"/>
            <a:ext cx="4378413" cy="1346522"/>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What’s the trend of performance? Any pattern?</a:t>
            </a:r>
          </a:p>
          <a:p>
            <a:pPr algn="l">
              <a:spcAft>
                <a:spcPts val="300"/>
              </a:spcAft>
            </a:pPr>
            <a:r>
              <a:rPr lang="en-US" sz="1000">
                <a:solidFill>
                  <a:schemeClr val="tx2"/>
                </a:solidFill>
                <a:latin typeface="Calibri" panose="020F0502020204030204" pitchFamily="34" charset="0"/>
                <a:cs typeface="Calibri" panose="020F0502020204030204" pitchFamily="34" charset="0"/>
              </a:rPr>
              <a:t>A pattern that does not match business cycle or change window is worth investigating.</a:t>
            </a:r>
          </a:p>
          <a:p>
            <a:pPr algn="l">
              <a:spcAft>
                <a:spcPts val="300"/>
              </a:spcAft>
            </a:pPr>
            <a:r>
              <a:rPr lang="en-US" sz="1000">
                <a:solidFill>
                  <a:schemeClr val="tx2"/>
                </a:solidFill>
                <a:latin typeface="Calibri" panose="020F0502020204030204" pitchFamily="34" charset="0"/>
                <a:cs typeface="Calibri" panose="020F0502020204030204" pitchFamily="34" charset="0"/>
              </a:rPr>
              <a:t>The 3 trend charts are color coded.</a:t>
            </a:r>
          </a:p>
          <a:p>
            <a:pPr algn="l">
              <a:spcAft>
                <a:spcPts val="300"/>
              </a:spcAft>
            </a:pPr>
            <a:r>
              <a:rPr lang="en-US" sz="1000">
                <a:solidFill>
                  <a:schemeClr val="tx2"/>
                </a:solidFill>
                <a:latin typeface="Calibri" panose="020F0502020204030204" pitchFamily="34" charset="0"/>
                <a:cs typeface="Calibri" panose="020F0502020204030204" pitchFamily="34" charset="0"/>
              </a:rPr>
              <a:t>Tips: add a trend chart to show the network dropped packet</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FDBAD2-2F62-5CE2-1238-B6C26FE0152D}"/>
              </a:ext>
            </a:extLst>
          </p:cNvPr>
          <p:cNvPicPr>
            <a:picLocks noChangeAspect="1"/>
          </p:cNvPicPr>
          <p:nvPr/>
        </p:nvPicPr>
        <p:blipFill>
          <a:blip r:embed="rId2"/>
          <a:stretch>
            <a:fillRect/>
          </a:stretch>
        </p:blipFill>
        <p:spPr>
          <a:xfrm>
            <a:off x="4577887" y="1383350"/>
            <a:ext cx="7614113" cy="5502507"/>
          </a:xfrm>
          <a:prstGeom prst="rect">
            <a:avLst/>
          </a:prstGeom>
        </p:spPr>
      </p:pic>
      <p:sp>
        <p:nvSpPr>
          <p:cNvPr id="7" name="Title 6">
            <a:extLst>
              <a:ext uri="{FF2B5EF4-FFF2-40B4-BE49-F238E27FC236}">
                <a16:creationId xmlns:a16="http://schemas.microsoft.com/office/drawing/2014/main" id="{3C2275FD-5C53-920A-B663-7FE1954AC342}"/>
              </a:ext>
            </a:extLst>
          </p:cNvPr>
          <p:cNvSpPr>
            <a:spLocks noGrp="1"/>
          </p:cNvSpPr>
          <p:nvPr>
            <p:ph type="title"/>
          </p:nvPr>
        </p:nvSpPr>
        <p:spPr/>
        <p:txBody>
          <a:bodyPr/>
          <a:lstStyle/>
          <a:p>
            <a:r>
              <a:rPr lang="en-US">
                <a:solidFill>
                  <a:schemeClr val="accent6">
                    <a:lumMod val="75000"/>
                  </a:schemeClr>
                </a:solidFill>
              </a:rPr>
              <a:t>(continued) </a:t>
            </a:r>
            <a:r>
              <a:rPr lang="en-US"/>
              <a:t>Live! vSphere Cluster Performance</a:t>
            </a:r>
          </a:p>
        </p:txBody>
      </p:sp>
      <p:sp>
        <p:nvSpPr>
          <p:cNvPr id="8" name="Subtitle 7">
            <a:extLst>
              <a:ext uri="{FF2B5EF4-FFF2-40B4-BE49-F238E27FC236}">
                <a16:creationId xmlns:a16="http://schemas.microsoft.com/office/drawing/2014/main" id="{C1802B8C-EB1E-CB7E-A200-577BD7E374D9}"/>
              </a:ext>
            </a:extLst>
          </p:cNvPr>
          <p:cNvSpPr>
            <a:spLocks noGrp="1"/>
          </p:cNvSpPr>
          <p:nvPr>
            <p:ph type="subTitle" idx="10"/>
          </p:nvPr>
        </p:nvSpPr>
        <p:spPr/>
        <p:txBody>
          <a:bodyPr/>
          <a:lstStyle/>
          <a:p>
            <a:r>
              <a:rPr lang="en-SG"/>
              <a:t>Lower section is designed for interactive usage by NOC Team</a:t>
            </a:r>
            <a:endParaRPr lang="en-US"/>
          </a:p>
        </p:txBody>
      </p:sp>
      <p:cxnSp>
        <p:nvCxnSpPr>
          <p:cNvPr id="9" name="Straight Connector 8">
            <a:extLst>
              <a:ext uri="{FF2B5EF4-FFF2-40B4-BE49-F238E27FC236}">
                <a16:creationId xmlns:a16="http://schemas.microsoft.com/office/drawing/2014/main" id="{63EB65B9-81A5-02D0-5999-FFCE90A978D9}"/>
              </a:ext>
            </a:extLst>
          </p:cNvPr>
          <p:cNvCxnSpPr>
            <a:cxnSpLocks/>
          </p:cNvCxnSpPr>
          <p:nvPr/>
        </p:nvCxnSpPr>
        <p:spPr bwMode="gray">
          <a:xfrm>
            <a:off x="246612" y="398721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A37E2-DF01-DD03-A134-5FB0F183917A}"/>
              </a:ext>
            </a:extLst>
          </p:cNvPr>
          <p:cNvCxnSpPr>
            <a:cxnSpLocks/>
          </p:cNvCxnSpPr>
          <p:nvPr/>
        </p:nvCxnSpPr>
        <p:spPr bwMode="gray">
          <a:xfrm>
            <a:off x="246612" y="556508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1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9A3A-11D9-F524-E9F9-FBABBD7C90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698868-248A-35D4-C91F-29290AC6E7B1}"/>
              </a:ext>
            </a:extLst>
          </p:cNvPr>
          <p:cNvPicPr>
            <a:picLocks noChangeAspect="1"/>
          </p:cNvPicPr>
          <p:nvPr/>
        </p:nvPicPr>
        <p:blipFill>
          <a:blip r:embed="rId3"/>
          <a:stretch>
            <a:fillRect/>
          </a:stretch>
        </p:blipFill>
        <p:spPr>
          <a:xfrm>
            <a:off x="4448908" y="1314726"/>
            <a:ext cx="7743092" cy="5545770"/>
          </a:xfrm>
          <a:prstGeom prst="rect">
            <a:avLst/>
          </a:prstGeom>
        </p:spPr>
      </p:pic>
      <p:sp>
        <p:nvSpPr>
          <p:cNvPr id="7" name="Title 6">
            <a:extLst>
              <a:ext uri="{FF2B5EF4-FFF2-40B4-BE49-F238E27FC236}">
                <a16:creationId xmlns:a16="http://schemas.microsoft.com/office/drawing/2014/main" id="{1C348583-1C24-21A9-DB22-92CAF96C4925}"/>
              </a:ext>
            </a:extLst>
          </p:cNvPr>
          <p:cNvSpPr>
            <a:spLocks noGrp="1"/>
          </p:cNvSpPr>
          <p:nvPr>
            <p:ph type="title"/>
          </p:nvPr>
        </p:nvSpPr>
        <p:spPr/>
        <p:txBody>
          <a:bodyPr/>
          <a:lstStyle/>
          <a:p>
            <a:r>
              <a:rPr lang="en-US"/>
              <a:t>Live! vSphere Cluster Utilization</a:t>
            </a:r>
          </a:p>
        </p:txBody>
      </p:sp>
      <p:sp>
        <p:nvSpPr>
          <p:cNvPr id="8" name="Subtitle 7">
            <a:extLst>
              <a:ext uri="{FF2B5EF4-FFF2-40B4-BE49-F238E27FC236}">
                <a16:creationId xmlns:a16="http://schemas.microsoft.com/office/drawing/2014/main" id="{53EE5E1E-01F5-0F68-8C0B-A947501DA3DB}"/>
              </a:ext>
            </a:extLst>
          </p:cNvPr>
          <p:cNvSpPr>
            <a:spLocks noGrp="1"/>
          </p:cNvSpPr>
          <p:nvPr>
            <p:ph type="subTitle" idx="10"/>
          </p:nvPr>
        </p:nvSpPr>
        <p:spPr/>
        <p:txBody>
          <a:bodyPr/>
          <a:lstStyle/>
          <a:p>
            <a:r>
              <a:rPr lang="en-SG"/>
              <a:t>Are they running hot? </a:t>
            </a:r>
            <a:endParaRPr lang="en-US"/>
          </a:p>
        </p:txBody>
      </p:sp>
      <p:cxnSp>
        <p:nvCxnSpPr>
          <p:cNvPr id="9" name="Straight Connector 8">
            <a:extLst>
              <a:ext uri="{FF2B5EF4-FFF2-40B4-BE49-F238E27FC236}">
                <a16:creationId xmlns:a16="http://schemas.microsoft.com/office/drawing/2014/main" id="{21AA3D5E-89CB-983E-3836-74E2709CE51D}"/>
              </a:ext>
            </a:extLst>
          </p:cNvPr>
          <p:cNvCxnSpPr>
            <a:cxnSpLocks/>
          </p:cNvCxnSpPr>
          <p:nvPr/>
        </p:nvCxnSpPr>
        <p:spPr bwMode="gray">
          <a:xfrm>
            <a:off x="246612" y="209535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420DDBA-4775-AA73-BD6C-364443EB60DE}"/>
              </a:ext>
            </a:extLst>
          </p:cNvPr>
          <p:cNvSpPr txBox="1"/>
          <p:nvPr/>
        </p:nvSpPr>
        <p:spPr>
          <a:xfrm>
            <a:off x="265658" y="1383350"/>
            <a:ext cx="4183251" cy="577081"/>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Are the key metrics correct?</a:t>
            </a:r>
          </a:p>
          <a:p>
            <a:pPr algn="l">
              <a:spcAft>
                <a:spcPts val="300"/>
              </a:spcAft>
            </a:pPr>
            <a:r>
              <a:rPr lang="en-US" sz="1000">
                <a:solidFill>
                  <a:schemeClr val="tx2"/>
                </a:solidFill>
                <a:latin typeface="Calibri" panose="020F0502020204030204" pitchFamily="34" charset="0"/>
                <a:cs typeface="Calibri" panose="020F0502020204030204" pitchFamily="34" charset="0"/>
              </a:rPr>
              <a:t>These important numbers should match your expectation. For demand side, while a big jump is a concern, a big drop in total workload is a bigger concern.</a:t>
            </a:r>
          </a:p>
        </p:txBody>
      </p:sp>
      <p:cxnSp>
        <p:nvCxnSpPr>
          <p:cNvPr id="12" name="Straight Connector 11">
            <a:extLst>
              <a:ext uri="{FF2B5EF4-FFF2-40B4-BE49-F238E27FC236}">
                <a16:creationId xmlns:a16="http://schemas.microsoft.com/office/drawing/2014/main" id="{5209E84C-FC39-68F7-BBA4-BF360AB94CF4}"/>
              </a:ext>
            </a:extLst>
          </p:cNvPr>
          <p:cNvCxnSpPr>
            <a:cxnSpLocks/>
          </p:cNvCxnSpPr>
          <p:nvPr/>
        </p:nvCxnSpPr>
        <p:spPr bwMode="gray">
          <a:xfrm>
            <a:off x="246612" y="136458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A427DC3-BB88-4FC0-502F-6D3594A135CB}"/>
              </a:ext>
            </a:extLst>
          </p:cNvPr>
          <p:cNvSpPr txBox="1"/>
          <p:nvPr/>
        </p:nvSpPr>
        <p:spPr>
          <a:xfrm>
            <a:off x="265659" y="2111778"/>
            <a:ext cx="4183250" cy="2885405"/>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ESXi Utilization</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Are the ESXi running hot?</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If yes, which one? In which cluster? </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Since you have HA, they should not be running too high when there is no HA event.</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Any imbalanced clusters?</a:t>
            </a:r>
          </a:p>
          <a:p>
            <a:pPr marL="171450" indent="-171450">
              <a:buFont typeface="Arial" panose="020B0604020202020204" pitchFamily="34" charset="0"/>
              <a:buChar char="•"/>
            </a:pPr>
            <a:r>
              <a:rPr lang="en-US" sz="1000">
                <a:latin typeface="Calibri" panose="020F0502020204030204" pitchFamily="34" charset="0"/>
                <a:ea typeface="Calibri" panose="020F0502020204030204" pitchFamily="34" charset="0"/>
                <a:cs typeface="Calibri" panose="020F0502020204030204" pitchFamily="34" charset="0"/>
              </a:rPr>
              <a:t>Since the heatmap is grouped by cluster, any imbalance will be clearly shown. </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This dashboard works together with Cluster Performance dashboard. The exact location of an ESXi is the same in both dashboard.</a:t>
            </a:r>
          </a:p>
          <a:p>
            <a:endParaRPr lang="en-US" sz="1000">
              <a:latin typeface="Calibri" panose="020F0502020204030204" pitchFamily="34" charset="0"/>
              <a:ea typeface="Calibri" panose="020F0502020204030204" pitchFamily="34" charset="0"/>
              <a:cs typeface="Calibri" panose="020F0502020204030204" pitchFamily="34" charset="0"/>
            </a:endParaRPr>
          </a:p>
          <a:p>
            <a:r>
              <a:rPr lang="en-US" sz="1000">
                <a:latin typeface="Calibri" panose="020F0502020204030204" pitchFamily="34" charset="0"/>
                <a:ea typeface="Calibri" panose="020F0502020204030204" pitchFamily="34" charset="0"/>
                <a:cs typeface="Calibri" panose="020F0502020204030204" pitchFamily="34" charset="0"/>
              </a:rPr>
              <a:t>3 counters are used for Memory as Consumed is not enough as it’s mostly cache. So Balloon and Compressed are added as they signal high utilization.</a:t>
            </a:r>
          </a:p>
          <a:p>
            <a:endParaRPr lang="en-US" sz="1000">
              <a:latin typeface="Calibri" panose="020F0502020204030204" pitchFamily="34" charset="0"/>
              <a:ea typeface="Calibri" panose="020F0502020204030204" pitchFamily="34" charset="0"/>
              <a:cs typeface="Calibri" panose="020F0502020204030204" pitchFamily="34" charset="0"/>
            </a:endParaRPr>
          </a:p>
          <a:p>
            <a:endParaRPr lang="en-US" sz="1000">
              <a:latin typeface="Calibri" panose="020F0502020204030204" pitchFamily="34" charset="0"/>
              <a:ea typeface="Calibri" panose="020F0502020204030204" pitchFamily="34" charset="0"/>
              <a:cs typeface="Calibri" panose="020F0502020204030204" pitchFamily="34" charset="0"/>
            </a:endParaRPr>
          </a:p>
          <a:p>
            <a:pPr>
              <a:spcAft>
                <a:spcPts val="300"/>
              </a:spcAft>
            </a:pPr>
            <a:endParaRPr lang="en-US" sz="1000">
              <a:solidFill>
                <a:schemeClr val="tx2"/>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3FB370E3-85E6-DBC8-0377-FD1A0D61ADE5}"/>
              </a:ext>
            </a:extLst>
          </p:cNvPr>
          <p:cNvCxnSpPr>
            <a:cxnSpLocks/>
          </p:cNvCxnSpPr>
          <p:nvPr/>
        </p:nvCxnSpPr>
        <p:spPr bwMode="gray">
          <a:xfrm>
            <a:off x="246612" y="579367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718452-73C3-A20B-5F67-AF1C1E6AA217}"/>
              </a:ext>
            </a:extLst>
          </p:cNvPr>
          <p:cNvSpPr txBox="1"/>
          <p:nvPr/>
        </p:nvSpPr>
        <p:spPr>
          <a:xfrm>
            <a:off x="265658" y="5810590"/>
            <a:ext cx="4183249" cy="1000274"/>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This section not for display in projected screen</a:t>
            </a:r>
          </a:p>
          <a:p>
            <a:pPr algn="l">
              <a:spcAft>
                <a:spcPts val="300"/>
              </a:spcAft>
            </a:pPr>
            <a:r>
              <a:rPr lang="en-US" sz="1000">
                <a:solidFill>
                  <a:schemeClr val="tx2"/>
                </a:solidFill>
                <a:latin typeface="Calibri" panose="020F0502020204030204" pitchFamily="34" charset="0"/>
                <a:cs typeface="Calibri" panose="020F0502020204030204" pitchFamily="34" charset="0"/>
              </a:rPr>
              <a:t>To be used as interactive troubleshooting. See next slide</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538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094BF-B26D-FAEE-A94C-03873D380A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EDC3081-F29C-CC25-F80B-E6EB18C21323}"/>
              </a:ext>
            </a:extLst>
          </p:cNvPr>
          <p:cNvPicPr>
            <a:picLocks noChangeAspect="1"/>
          </p:cNvPicPr>
          <p:nvPr/>
        </p:nvPicPr>
        <p:blipFill>
          <a:blip r:embed="rId2"/>
          <a:stretch>
            <a:fillRect/>
          </a:stretch>
        </p:blipFill>
        <p:spPr>
          <a:xfrm>
            <a:off x="4584458" y="1364816"/>
            <a:ext cx="7607542" cy="5493184"/>
          </a:xfrm>
          <a:prstGeom prst="rect">
            <a:avLst/>
          </a:prstGeom>
        </p:spPr>
      </p:pic>
      <p:sp>
        <p:nvSpPr>
          <p:cNvPr id="13" name="TextBox 12">
            <a:extLst>
              <a:ext uri="{FF2B5EF4-FFF2-40B4-BE49-F238E27FC236}">
                <a16:creationId xmlns:a16="http://schemas.microsoft.com/office/drawing/2014/main" id="{C1A86D50-80F8-6AC6-8A34-DF45F24C4576}"/>
              </a:ext>
            </a:extLst>
          </p:cNvPr>
          <p:cNvSpPr txBox="1"/>
          <p:nvPr/>
        </p:nvSpPr>
        <p:spPr>
          <a:xfrm>
            <a:off x="265659" y="4339638"/>
            <a:ext cx="4275862" cy="1384995"/>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Drill Down</a:t>
            </a:r>
          </a:p>
          <a:p>
            <a:r>
              <a:rPr lang="en-US" sz="1000">
                <a:latin typeface="Calibri" panose="020F0502020204030204" pitchFamily="34" charset="0"/>
                <a:ea typeface="Calibri" panose="020F0502020204030204" pitchFamily="34" charset="0"/>
                <a:cs typeface="Calibri" panose="020F0502020204030204" pitchFamily="34" charset="0"/>
              </a:rPr>
              <a:t>This section is interactive. NOC staff can click an ESXi, and all the running VMs are shown. Important information ESXi is also shown. From there user can go to the object summary.</a:t>
            </a:r>
          </a:p>
          <a:p>
            <a:endParaRPr lang="en-SG" sz="1000">
              <a:latin typeface="Calibri" panose="020F0502020204030204" pitchFamily="34" charset="0"/>
              <a:ea typeface="Calibri" panose="020F0502020204030204" pitchFamily="34" charset="0"/>
              <a:cs typeface="Calibri" panose="020F0502020204030204" pitchFamily="34" charset="0"/>
            </a:endParaRPr>
          </a:p>
          <a:p>
            <a:pPr>
              <a:spcAft>
                <a:spcPts val="300"/>
              </a:spcAft>
            </a:pPr>
            <a:r>
              <a:rPr lang="en-US" sz="1000">
                <a:solidFill>
                  <a:schemeClr val="tx2"/>
                </a:solidFill>
                <a:latin typeface="Calibri" panose="020F0502020204030204" pitchFamily="34" charset="0"/>
                <a:cs typeface="Calibri" panose="020F0502020204030204" pitchFamily="34" charset="0"/>
              </a:rPr>
              <a:t>Are they any villain VMs? How heavy is their demand relative other VMs? </a:t>
            </a:r>
          </a:p>
          <a:p>
            <a:pPr>
              <a:spcAft>
                <a:spcPts val="300"/>
              </a:spcAft>
            </a:pPr>
            <a:r>
              <a:rPr lang="en-US" sz="1000">
                <a:solidFill>
                  <a:schemeClr val="tx2"/>
                </a:solidFill>
                <a:latin typeface="Calibri" panose="020F0502020204030204" pitchFamily="34" charset="0"/>
                <a:cs typeface="Calibri" panose="020F0502020204030204" pitchFamily="34" charset="0"/>
              </a:rPr>
              <a:t>If there are villain VMs, as opposed to kernel load, use the heavy hitters VM dashboard. See next screen.</a:t>
            </a:r>
          </a:p>
        </p:txBody>
      </p:sp>
      <p:sp>
        <p:nvSpPr>
          <p:cNvPr id="7" name="Title 6">
            <a:extLst>
              <a:ext uri="{FF2B5EF4-FFF2-40B4-BE49-F238E27FC236}">
                <a16:creationId xmlns:a16="http://schemas.microsoft.com/office/drawing/2014/main" id="{3C2275FD-5C53-920A-B663-7FE1954AC342}"/>
              </a:ext>
            </a:extLst>
          </p:cNvPr>
          <p:cNvSpPr>
            <a:spLocks noGrp="1"/>
          </p:cNvSpPr>
          <p:nvPr>
            <p:ph type="title"/>
          </p:nvPr>
        </p:nvSpPr>
        <p:spPr/>
        <p:txBody>
          <a:bodyPr/>
          <a:lstStyle/>
          <a:p>
            <a:r>
              <a:rPr lang="en-US">
                <a:solidFill>
                  <a:schemeClr val="accent6">
                    <a:lumMod val="75000"/>
                  </a:schemeClr>
                </a:solidFill>
              </a:rPr>
              <a:t>(continued) </a:t>
            </a:r>
            <a:r>
              <a:rPr lang="en-US"/>
              <a:t>Live! vSphere Cluster Utilization</a:t>
            </a:r>
          </a:p>
        </p:txBody>
      </p:sp>
      <p:sp>
        <p:nvSpPr>
          <p:cNvPr id="8" name="Subtitle 7">
            <a:extLst>
              <a:ext uri="{FF2B5EF4-FFF2-40B4-BE49-F238E27FC236}">
                <a16:creationId xmlns:a16="http://schemas.microsoft.com/office/drawing/2014/main" id="{C1802B8C-EB1E-CB7E-A200-577BD7E374D9}"/>
              </a:ext>
            </a:extLst>
          </p:cNvPr>
          <p:cNvSpPr>
            <a:spLocks noGrp="1"/>
          </p:cNvSpPr>
          <p:nvPr>
            <p:ph type="subTitle" idx="10"/>
          </p:nvPr>
        </p:nvSpPr>
        <p:spPr/>
        <p:txBody>
          <a:bodyPr/>
          <a:lstStyle/>
          <a:p>
            <a:r>
              <a:rPr lang="en-SG"/>
              <a:t>Lower section is designed for interactive usage by NOC Team</a:t>
            </a:r>
            <a:endParaRPr lang="en-US"/>
          </a:p>
        </p:txBody>
      </p:sp>
      <p:cxnSp>
        <p:nvCxnSpPr>
          <p:cNvPr id="9" name="Straight Connector 8">
            <a:extLst>
              <a:ext uri="{FF2B5EF4-FFF2-40B4-BE49-F238E27FC236}">
                <a16:creationId xmlns:a16="http://schemas.microsoft.com/office/drawing/2014/main" id="{63EB65B9-81A5-02D0-5999-FFCE90A978D9}"/>
              </a:ext>
            </a:extLst>
          </p:cNvPr>
          <p:cNvCxnSpPr>
            <a:cxnSpLocks/>
          </p:cNvCxnSpPr>
          <p:nvPr/>
        </p:nvCxnSpPr>
        <p:spPr bwMode="gray">
          <a:xfrm>
            <a:off x="246612" y="4323218"/>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7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842030-C2F5-6269-7C95-30AEB9D16535}"/>
              </a:ext>
            </a:extLst>
          </p:cNvPr>
          <p:cNvSpPr>
            <a:spLocks noGrp="1"/>
          </p:cNvSpPr>
          <p:nvPr>
            <p:ph type="title"/>
          </p:nvPr>
        </p:nvSpPr>
        <p:spPr/>
        <p:txBody>
          <a:bodyPr/>
          <a:lstStyle/>
          <a:p>
            <a:r>
              <a:rPr lang="en-US"/>
              <a:t>Alerts</a:t>
            </a:r>
          </a:p>
        </p:txBody>
      </p:sp>
      <p:sp>
        <p:nvSpPr>
          <p:cNvPr id="6" name="Subtitle 5">
            <a:extLst>
              <a:ext uri="{FF2B5EF4-FFF2-40B4-BE49-F238E27FC236}">
                <a16:creationId xmlns:a16="http://schemas.microsoft.com/office/drawing/2014/main" id="{49F6954B-28AB-A857-12C9-6258755DDADA}"/>
              </a:ext>
            </a:extLst>
          </p:cNvPr>
          <p:cNvSpPr>
            <a:spLocks noGrp="1"/>
          </p:cNvSpPr>
          <p:nvPr>
            <p:ph type="subTitle" idx="10"/>
          </p:nvPr>
        </p:nvSpPr>
        <p:spPr/>
        <p:txBody>
          <a:bodyPr/>
          <a:lstStyle/>
          <a:p>
            <a:r>
              <a:rPr lang="en-US"/>
              <a:t>Functional Architecture</a:t>
            </a:r>
          </a:p>
        </p:txBody>
      </p:sp>
    </p:spTree>
    <p:extLst>
      <p:ext uri="{BB962C8B-B14F-4D97-AF65-F5344CB8AC3E}">
        <p14:creationId xmlns:p14="http://schemas.microsoft.com/office/powerpoint/2010/main" val="204103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A0257-4760-5A6F-2469-085431D35614}"/>
              </a:ext>
            </a:extLst>
          </p:cNvPr>
          <p:cNvSpPr>
            <a:spLocks noGrp="1"/>
          </p:cNvSpPr>
          <p:nvPr>
            <p:ph type="title"/>
          </p:nvPr>
        </p:nvSpPr>
        <p:spPr/>
        <p:txBody>
          <a:bodyPr/>
          <a:lstStyle/>
          <a:p>
            <a:r>
              <a:rPr lang="en-US"/>
              <a:t>The 3R of Alerts</a:t>
            </a:r>
          </a:p>
        </p:txBody>
      </p:sp>
      <p:sp>
        <p:nvSpPr>
          <p:cNvPr id="3" name="Subtitle 2">
            <a:extLst>
              <a:ext uri="{FF2B5EF4-FFF2-40B4-BE49-F238E27FC236}">
                <a16:creationId xmlns:a16="http://schemas.microsoft.com/office/drawing/2014/main" id="{FED26CDC-8584-6E3D-97D9-547880AE5BC6}"/>
              </a:ext>
            </a:extLst>
          </p:cNvPr>
          <p:cNvSpPr>
            <a:spLocks noGrp="1"/>
          </p:cNvSpPr>
          <p:nvPr>
            <p:ph type="subTitle" idx="10"/>
          </p:nvPr>
        </p:nvSpPr>
        <p:spPr/>
        <p:txBody>
          <a:bodyPr/>
          <a:lstStyle/>
          <a:p>
            <a:r>
              <a:rPr lang="en-US" sz="1600"/>
              <a:t>Complete is not only when nothing else should be added, but also when nothing else should be removed.</a:t>
            </a:r>
          </a:p>
        </p:txBody>
      </p:sp>
      <p:graphicFrame>
        <p:nvGraphicFramePr>
          <p:cNvPr id="5" name="Content Placeholder 4">
            <a:extLst>
              <a:ext uri="{FF2B5EF4-FFF2-40B4-BE49-F238E27FC236}">
                <a16:creationId xmlns:a16="http://schemas.microsoft.com/office/drawing/2014/main" id="{4C2271B1-9D66-65A5-5A73-7416C13DA608}"/>
              </a:ext>
            </a:extLst>
          </p:cNvPr>
          <p:cNvGraphicFramePr>
            <a:graphicFrameLocks noGrp="1"/>
          </p:cNvGraphicFramePr>
          <p:nvPr>
            <p:ph sz="quarter" idx="14"/>
          </p:nvPr>
        </p:nvGraphicFramePr>
        <p:xfrm>
          <a:off x="600438" y="1849581"/>
          <a:ext cx="10975974" cy="3627120"/>
        </p:xfrm>
        <a:graphic>
          <a:graphicData uri="http://schemas.openxmlformats.org/drawingml/2006/table">
            <a:tbl>
              <a:tblPr bandRow="1">
                <a:tableStyleId>{5C22544A-7EE6-4342-B048-85BDC9FD1C3A}</a:tableStyleId>
              </a:tblPr>
              <a:tblGrid>
                <a:gridCol w="1311831">
                  <a:extLst>
                    <a:ext uri="{9D8B030D-6E8A-4147-A177-3AD203B41FA5}">
                      <a16:colId xmlns:a16="http://schemas.microsoft.com/office/drawing/2014/main" val="3490010422"/>
                    </a:ext>
                  </a:extLst>
                </a:gridCol>
                <a:gridCol w="9664143">
                  <a:extLst>
                    <a:ext uri="{9D8B030D-6E8A-4147-A177-3AD203B41FA5}">
                      <a16:colId xmlns:a16="http://schemas.microsoft.com/office/drawing/2014/main" val="2401354928"/>
                    </a:ext>
                  </a:extLst>
                </a:gridCol>
              </a:tblGrid>
              <a:tr h="370840">
                <a:tc>
                  <a:txBody>
                    <a:bodyPr/>
                    <a:lstStyle/>
                    <a:p>
                      <a:r>
                        <a:rPr lang="en-US" sz="2800" b="1">
                          <a:effectLst/>
                          <a:latin typeface="Calibri" panose="020F0502020204030204" pitchFamily="34" charset="0"/>
                          <a:ea typeface="DengXian" panose="02010600030101010101" pitchFamily="2" charset="-122"/>
                          <a:cs typeface="Arial" panose="020B0604020202020204" pitchFamily="34" charset="0"/>
                        </a:rPr>
                        <a:t>Rapid</a:t>
                      </a:r>
                      <a:endParaRPr lang="en-US" sz="2800"/>
                    </a:p>
                  </a:txBody>
                  <a:tcPr/>
                </a:tc>
                <a:tc>
                  <a:txBody>
                    <a:bodyPr/>
                    <a:lstStyle/>
                    <a:p>
                      <a:pPr marL="0" marR="0">
                        <a:spcBef>
                          <a:spcPts val="600"/>
                        </a:spcBef>
                        <a:spcAft>
                          <a:spcPts val="600"/>
                        </a:spcAft>
                      </a:pPr>
                      <a:r>
                        <a:rPr lang="en-US" sz="1800">
                          <a:effectLst/>
                          <a:latin typeface="Calibri" panose="020F0502020204030204" pitchFamily="34" charset="0"/>
                          <a:ea typeface="DengXian" panose="02010600030101010101" pitchFamily="2" charset="-122"/>
                          <a:cs typeface="Arial" panose="020B0604020202020204" pitchFamily="34" charset="0"/>
                        </a:rPr>
                        <a:t>It’s urgent, hence you want to know the problem as soon as possible.</a:t>
                      </a:r>
                    </a:p>
                    <a:p>
                      <a:pPr marL="0" marR="0">
                        <a:spcBef>
                          <a:spcPts val="600"/>
                        </a:spcBef>
                        <a:spcAft>
                          <a:spcPts val="600"/>
                        </a:spcAft>
                      </a:pPr>
                      <a:r>
                        <a:rPr lang="en-US" sz="1800">
                          <a:effectLst/>
                          <a:latin typeface="Calibri" panose="020F0502020204030204" pitchFamily="34" charset="0"/>
                          <a:ea typeface="DengXian" panose="02010600030101010101" pitchFamily="2" charset="-122"/>
                          <a:cs typeface="Arial" panose="020B0604020202020204" pitchFamily="34" charset="0"/>
                        </a:rPr>
                        <a:t>If time is not an essence, then a daily SOP with dashboard is more effective as you can see the big picture. Avoid sending alerts to personas that do not deal with day-to-day operations. Long term actions such as capacity management is best served with dashboard</a:t>
                      </a:r>
                    </a:p>
                  </a:txBody>
                  <a:tcPr/>
                </a:tc>
                <a:extLst>
                  <a:ext uri="{0D108BD9-81ED-4DB2-BD59-A6C34878D82A}">
                    <a16:rowId xmlns:a16="http://schemas.microsoft.com/office/drawing/2014/main" val="2248400750"/>
                  </a:ext>
                </a:extLst>
              </a:tr>
              <a:tr h="370840">
                <a:tc>
                  <a:txBody>
                    <a:bodyPr/>
                    <a:lstStyle/>
                    <a:p>
                      <a:r>
                        <a:rPr lang="en-US" sz="2800" b="1">
                          <a:effectLst/>
                          <a:latin typeface="Calibri" panose="020F0502020204030204" pitchFamily="34" charset="0"/>
                          <a:ea typeface="DengXian" panose="02010600030101010101" pitchFamily="2" charset="-122"/>
                          <a:cs typeface="Arial" panose="020B0604020202020204" pitchFamily="34" charset="0"/>
                        </a:rPr>
                        <a:t>Real</a:t>
                      </a:r>
                      <a:endParaRPr lang="en-US" sz="2800"/>
                    </a:p>
                  </a:txBody>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SG" sz="1800">
                          <a:effectLst/>
                          <a:latin typeface="Calibri" panose="020F0502020204030204" pitchFamily="34" charset="0"/>
                          <a:ea typeface="Calibri" panose="020F0502020204030204" pitchFamily="34" charset="0"/>
                          <a:cs typeface="Arial" panose="020B0604020202020204" pitchFamily="34" charset="0"/>
                        </a:rPr>
                        <a:t>Don’t confuse alert with symptom. </a:t>
                      </a:r>
                      <a:endParaRPr lang="en-US"/>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800">
                          <a:effectLst/>
                          <a:latin typeface="Calibri" panose="020F0502020204030204" pitchFamily="34" charset="0"/>
                          <a:ea typeface="DengXian" panose="02010600030101010101" pitchFamily="2" charset="-122"/>
                          <a:cs typeface="Arial" panose="020B0604020202020204" pitchFamily="34" charset="0"/>
                        </a:rPr>
                        <a:t>If the issue is not real, there is no need to trigger an alert. That’s why in general you do not set up an alert on inventory changes, as inventory is merely an account of something.</a:t>
                      </a:r>
                    </a:p>
                  </a:txBody>
                  <a:tcPr/>
                </a:tc>
                <a:extLst>
                  <a:ext uri="{0D108BD9-81ED-4DB2-BD59-A6C34878D82A}">
                    <a16:rowId xmlns:a16="http://schemas.microsoft.com/office/drawing/2014/main" val="592997875"/>
                  </a:ext>
                </a:extLst>
              </a:tr>
              <a:tr h="370840">
                <a:tc>
                  <a:txBody>
                    <a:bodyPr/>
                    <a:lstStyle/>
                    <a:p>
                      <a:r>
                        <a:rPr lang="en-US" sz="2800" b="1">
                          <a:effectLst/>
                          <a:latin typeface="Calibri" panose="020F0502020204030204" pitchFamily="34" charset="0"/>
                          <a:ea typeface="DengXian" panose="02010600030101010101" pitchFamily="2" charset="-122"/>
                          <a:cs typeface="Arial" panose="020B0604020202020204" pitchFamily="34" charset="0"/>
                        </a:rPr>
                        <a:t>Rare</a:t>
                      </a:r>
                      <a:endParaRPr lang="en-US" sz="2800"/>
                    </a:p>
                  </a:txBody>
                  <a:tcPr/>
                </a:tc>
                <a:tc>
                  <a:txBody>
                    <a:bodyPr/>
                    <a:lstStyle/>
                    <a:p>
                      <a:pPr marL="0" marR="0">
                        <a:spcBef>
                          <a:spcPts val="600"/>
                        </a:spcBef>
                        <a:spcAft>
                          <a:spcPts val="600"/>
                        </a:spcAft>
                      </a:pPr>
                      <a:r>
                        <a:rPr lang="en-US" sz="1800">
                          <a:effectLst/>
                          <a:latin typeface="Calibri" panose="020F0502020204030204" pitchFamily="34" charset="0"/>
                          <a:ea typeface="DengXian" panose="02010600030101010101" pitchFamily="2" charset="-122"/>
                          <a:cs typeface="Arial" panose="020B0604020202020204" pitchFamily="34" charset="0"/>
                        </a:rPr>
                        <a:t>If it happens too frequent, it will numb you.</a:t>
                      </a:r>
                    </a:p>
                    <a:p>
                      <a:pPr marL="0" marR="0">
                        <a:spcBef>
                          <a:spcPts val="600"/>
                        </a:spcBef>
                        <a:spcAft>
                          <a:spcPts val="600"/>
                        </a:spcAft>
                      </a:pPr>
                      <a:r>
                        <a:rPr lang="en-US" sz="1800">
                          <a:effectLst/>
                          <a:latin typeface="Calibri" panose="020F0502020204030204" pitchFamily="34" charset="0"/>
                          <a:ea typeface="DengXian" panose="02010600030101010101" pitchFamily="2" charset="-122"/>
                          <a:cs typeface="Arial" panose="020B0604020202020204" pitchFamily="34" charset="0"/>
                        </a:rPr>
                        <a:t>Alert focuses on exception, not the big picture. As a result, you want this to be minimal. </a:t>
                      </a:r>
                    </a:p>
                    <a:p>
                      <a:pPr marL="0" marR="0">
                        <a:spcBef>
                          <a:spcPts val="600"/>
                        </a:spcBef>
                        <a:spcAft>
                          <a:spcPts val="600"/>
                        </a:spcAft>
                      </a:pPr>
                      <a:r>
                        <a:rPr lang="en-US" sz="1800">
                          <a:effectLst/>
                          <a:latin typeface="Calibri" panose="020F0502020204030204" pitchFamily="34" charset="0"/>
                          <a:ea typeface="DengXian" panose="02010600030101010101" pitchFamily="2" charset="-122"/>
                          <a:cs typeface="Arial" panose="020B0604020202020204" pitchFamily="34" charset="0"/>
                        </a:rPr>
                        <a:t>If the whole house is on fire, it’s too late for an alert.</a:t>
                      </a:r>
                    </a:p>
                  </a:txBody>
                  <a:tcPr/>
                </a:tc>
                <a:extLst>
                  <a:ext uri="{0D108BD9-81ED-4DB2-BD59-A6C34878D82A}">
                    <a16:rowId xmlns:a16="http://schemas.microsoft.com/office/drawing/2014/main" val="3185373330"/>
                  </a:ext>
                </a:extLst>
              </a:tr>
            </a:tbl>
          </a:graphicData>
        </a:graphic>
      </p:graphicFrame>
    </p:spTree>
    <p:extLst>
      <p:ext uri="{BB962C8B-B14F-4D97-AF65-F5344CB8AC3E}">
        <p14:creationId xmlns:p14="http://schemas.microsoft.com/office/powerpoint/2010/main" val="61816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0B6C-165D-AEA1-836F-7A42EA19CA82}"/>
              </a:ext>
            </a:extLst>
          </p:cNvPr>
          <p:cNvSpPr>
            <a:spLocks noGrp="1"/>
          </p:cNvSpPr>
          <p:nvPr>
            <p:ph type="title"/>
          </p:nvPr>
        </p:nvSpPr>
        <p:spPr/>
        <p:txBody>
          <a:bodyPr/>
          <a:lstStyle/>
          <a:p>
            <a:r>
              <a:rPr lang="en-US"/>
              <a:t>Day 2 Value Adds</a:t>
            </a:r>
          </a:p>
        </p:txBody>
      </p:sp>
      <p:sp>
        <p:nvSpPr>
          <p:cNvPr id="3" name="Subtitle 2">
            <a:extLst>
              <a:ext uri="{FF2B5EF4-FFF2-40B4-BE49-F238E27FC236}">
                <a16:creationId xmlns:a16="http://schemas.microsoft.com/office/drawing/2014/main" id="{932FEADB-7E2A-2734-D8FD-DAF624990775}"/>
              </a:ext>
            </a:extLst>
          </p:cNvPr>
          <p:cNvSpPr>
            <a:spLocks noGrp="1"/>
          </p:cNvSpPr>
          <p:nvPr>
            <p:ph type="subTitle" idx="10"/>
          </p:nvPr>
        </p:nvSpPr>
        <p:spPr/>
        <p:txBody>
          <a:bodyPr/>
          <a:lstStyle/>
          <a:p>
            <a:r>
              <a:rPr lang="en-US"/>
              <a:t>How to get regular and broad VCF Operations usage, sorted from easy to hard.</a:t>
            </a:r>
          </a:p>
        </p:txBody>
      </p:sp>
      <p:graphicFrame>
        <p:nvGraphicFramePr>
          <p:cNvPr id="4" name="Table 3">
            <a:extLst>
              <a:ext uri="{FF2B5EF4-FFF2-40B4-BE49-F238E27FC236}">
                <a16:creationId xmlns:a16="http://schemas.microsoft.com/office/drawing/2014/main" id="{CEC70BD6-31DE-CD0D-5B1C-07AB0C3E7408}"/>
              </a:ext>
            </a:extLst>
          </p:cNvPr>
          <p:cNvGraphicFramePr>
            <a:graphicFrameLocks noGrp="1"/>
          </p:cNvGraphicFramePr>
          <p:nvPr>
            <p:extLst>
              <p:ext uri="{D42A27DB-BD31-4B8C-83A1-F6EECF244321}">
                <p14:modId xmlns:p14="http://schemas.microsoft.com/office/powerpoint/2010/main" val="421679995"/>
              </p:ext>
            </p:extLst>
          </p:nvPr>
        </p:nvGraphicFramePr>
        <p:xfrm>
          <a:off x="659642" y="1332810"/>
          <a:ext cx="11316580" cy="5584447"/>
        </p:xfrm>
        <a:graphic>
          <a:graphicData uri="http://schemas.openxmlformats.org/drawingml/2006/table">
            <a:tbl>
              <a:tblPr firstRow="1" bandRow="1">
                <a:tableStyleId>{5C22544A-7EE6-4342-B048-85BDC9FD1C3A}</a:tableStyleId>
              </a:tblPr>
              <a:tblGrid>
                <a:gridCol w="1936459">
                  <a:extLst>
                    <a:ext uri="{9D8B030D-6E8A-4147-A177-3AD203B41FA5}">
                      <a16:colId xmlns:a16="http://schemas.microsoft.com/office/drawing/2014/main" val="2455007496"/>
                    </a:ext>
                  </a:extLst>
                </a:gridCol>
                <a:gridCol w="6783740">
                  <a:extLst>
                    <a:ext uri="{9D8B030D-6E8A-4147-A177-3AD203B41FA5}">
                      <a16:colId xmlns:a16="http://schemas.microsoft.com/office/drawing/2014/main" val="4090837392"/>
                    </a:ext>
                  </a:extLst>
                </a:gridCol>
                <a:gridCol w="2596381">
                  <a:extLst>
                    <a:ext uri="{9D8B030D-6E8A-4147-A177-3AD203B41FA5}">
                      <a16:colId xmlns:a16="http://schemas.microsoft.com/office/drawing/2014/main" val="786294091"/>
                    </a:ext>
                  </a:extLst>
                </a:gridCol>
              </a:tblGrid>
              <a:tr h="365693">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Feature</a:t>
                      </a:r>
                    </a:p>
                  </a:txBody>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Tasks for SE/TAM</a:t>
                      </a:r>
                    </a:p>
                  </a:txBody>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Product-related Tips</a:t>
                      </a:r>
                    </a:p>
                  </a:txBody>
                  <a:tcPr/>
                </a:tc>
                <a:extLst>
                  <a:ext uri="{0D108BD9-81ED-4DB2-BD59-A6C34878D82A}">
                    <a16:rowId xmlns:a16="http://schemas.microsoft.com/office/drawing/2014/main" val="2086332359"/>
                  </a:ext>
                </a:extLst>
              </a:tr>
              <a:tr h="1124784">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Proactive daily check</a:t>
                      </a:r>
                    </a:p>
                  </a:txBody>
                  <a:tcPr/>
                </a:tc>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What's important for customers to check first thing in the morning to prevent issue on that day? Not looking at tomorrow, as it can be covered by another check tomorrow morning.</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Establish a morning routine, make it part of SOP. The check should take no longer than 15 minutes else it’s too taxing. Study the org chart, identify the actual person who needs to do the job. Tailor the Aria Ops dashboard to the user. If there are &gt;1 person, personalize for each. </a:t>
                      </a:r>
                    </a:p>
                  </a:txBody>
                  <a:tcPr/>
                </a:tc>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Use the proactive daily check dashboard. </a:t>
                      </a:r>
                    </a:p>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To monitor a subset of the environment, create group.</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If you have Log Insight, import the content pack.</a:t>
                      </a:r>
                    </a:p>
                  </a:txBody>
                  <a:tcPr/>
                </a:tc>
                <a:extLst>
                  <a:ext uri="{0D108BD9-81ED-4DB2-BD59-A6C34878D82A}">
                    <a16:rowId xmlns:a16="http://schemas.microsoft.com/office/drawing/2014/main" val="1658520326"/>
                  </a:ext>
                </a:extLst>
              </a:tr>
              <a:tr h="703683">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NOC Screens </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Understand what urgent issues matter to day-to-day operations team. What issues cause them to react urgently?  </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Educate how the live streaming NOC screens complement the morning proactive health check. </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Use the 4 OOTB dashboards. Set up auto-rotation if you have &lt;4 screens. Prevent screen time out in browser.</a:t>
                      </a:r>
                    </a:p>
                  </a:txBody>
                  <a:tcPr/>
                </a:tc>
                <a:extLst>
                  <a:ext uri="{0D108BD9-81ED-4DB2-BD59-A6C34878D82A}">
                    <a16:rowId xmlns:a16="http://schemas.microsoft.com/office/drawing/2014/main" val="380920323"/>
                  </a:ext>
                </a:extLst>
              </a:tr>
              <a:tr h="703683">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Alert</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Explain the overall Functional Architecture (the design consideration behind all the alerts, and how they are designed top down).</a:t>
                      </a:r>
                    </a:p>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Let it run for 1 week. Adjust the threshold, based on performance profiling &amp; complaint analysis.</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Use Policy (do overall design to avoid policies sprawl) to zone the alerts into specific section of the environment.</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hlinkClick r:id="rId3"/>
                        </a:rPr>
                        <a:t>KB: Guest OS False Positive</a:t>
                      </a:r>
                      <a:endParaRPr lang="en-US" sz="11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1737042"/>
                  </a:ext>
                </a:extLst>
              </a:tr>
              <a:tr h="648275">
                <a:tc rowSpan="3">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vSphere dashboard suite</a:t>
                      </a:r>
                    </a:p>
                  </a:txBody>
                  <a:tcPr/>
                </a:tc>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Explain how they are designed as a suite, as opposed to individual dashboard. Some are further designed to complement existing product pages. Start with the 4 vSphere inventory dashboards as knowing what you have is fundamental to the rest of operations management.</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vSphere inventory: 4 dashboards </a:t>
                      </a:r>
                    </a:p>
                  </a:txBody>
                  <a:tcPr/>
                </a:tc>
                <a:extLst>
                  <a:ext uri="{0D108BD9-81ED-4DB2-BD59-A6C34878D82A}">
                    <a16:rowId xmlns:a16="http://schemas.microsoft.com/office/drawing/2014/main" val="1482701786"/>
                  </a:ext>
                </a:extLst>
              </a:tr>
              <a:tr h="465428">
                <a:tc vMerge="1">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100" dirty="0">
                          <a:latin typeface="Calibri" panose="020F0502020204030204" pitchFamily="34" charset="0"/>
                          <a:ea typeface="Calibri" panose="020F0502020204030204" pitchFamily="34" charset="0"/>
                          <a:cs typeface="Calibri" panose="020F0502020204030204" pitchFamily="34" charset="0"/>
                        </a:rPr>
                        <a:t>Ensure the </a:t>
                      </a:r>
                      <a:r>
                        <a:rPr lang="en-US" sz="1100" b="1" dirty="0">
                          <a:latin typeface="Calibri" panose="020F0502020204030204" pitchFamily="34" charset="0"/>
                          <a:ea typeface="Calibri" panose="020F0502020204030204" pitchFamily="34" charset="0"/>
                          <a:cs typeface="Calibri" panose="020F0502020204030204" pitchFamily="34" charset="0"/>
                        </a:rPr>
                        <a:t>VM Performance dashboard</a:t>
                      </a:r>
                      <a:r>
                        <a:rPr lang="en-US" sz="1100" dirty="0">
                          <a:latin typeface="Calibri" panose="020F0502020204030204" pitchFamily="34" charset="0"/>
                          <a:ea typeface="Calibri" panose="020F0502020204030204" pitchFamily="34" charset="0"/>
                          <a:cs typeface="Calibri" panose="020F0502020204030204" pitchFamily="34" charset="0"/>
                        </a:rPr>
                        <a:t> is used by both application team and infrastructure team. Working with the VCF champion, explain to application team both the dashboard and the metrics used.</a:t>
                      </a:r>
                    </a:p>
                  </a:txBody>
                  <a:tcPr/>
                </a:tc>
                <a:tc>
                  <a:txBody>
                    <a:bodyPr/>
                    <a:lstStyle/>
                    <a:p>
                      <a:pPr>
                        <a:spcBef>
                          <a:spcPts val="400"/>
                        </a:spcBef>
                      </a:pPr>
                      <a:r>
                        <a:rPr lang="en-US" sz="1100" b="0" dirty="0">
                          <a:latin typeface="Calibri" panose="020F0502020204030204" pitchFamily="34" charset="0"/>
                          <a:ea typeface="Calibri" panose="020F0502020204030204" pitchFamily="34" charset="0"/>
                          <a:cs typeface="Calibri" panose="020F0502020204030204" pitchFamily="34" charset="0"/>
                        </a:rPr>
                        <a:t>VM Performance dashboard </a:t>
                      </a:r>
                    </a:p>
                  </a:txBody>
                  <a:tcPr/>
                </a:tc>
                <a:extLst>
                  <a:ext uri="{0D108BD9-81ED-4DB2-BD59-A6C34878D82A}">
                    <a16:rowId xmlns:a16="http://schemas.microsoft.com/office/drawing/2014/main" val="28760897"/>
                  </a:ext>
                </a:extLst>
              </a:tr>
              <a:tr h="465428">
                <a:tc vMerge="1">
                  <a:txBody>
                    <a:bodyPr/>
                    <a:lstStyle/>
                    <a:p>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Find out who monitor vSphere Clusters. Make sure they know how to use the dashboard</a:t>
                      </a:r>
                    </a:p>
                  </a:txBody>
                  <a:tcPr/>
                </a:tc>
                <a:tc>
                  <a:txBody>
                    <a:bodyPr/>
                    <a:lstStyle/>
                    <a:p>
                      <a:pPr>
                        <a:spcBef>
                          <a:spcPts val="400"/>
                        </a:spcBef>
                      </a:pPr>
                      <a:r>
                        <a:rPr lang="en-US" sz="1100" b="0" dirty="0">
                          <a:latin typeface="Calibri" panose="020F0502020204030204" pitchFamily="34" charset="0"/>
                          <a:ea typeface="Calibri" panose="020F0502020204030204" pitchFamily="34" charset="0"/>
                          <a:cs typeface="Calibri" panose="020F0502020204030204" pitchFamily="34" charset="0"/>
                        </a:rPr>
                        <a:t>vSphere Custer Performance dashboard</a:t>
                      </a:r>
                    </a:p>
                  </a:txBody>
                  <a:tcPr/>
                </a:tc>
                <a:extLst>
                  <a:ext uri="{0D108BD9-81ED-4DB2-BD59-A6C34878D82A}">
                    <a16:rowId xmlns:a16="http://schemas.microsoft.com/office/drawing/2014/main" val="1620545808"/>
                  </a:ext>
                </a:extLst>
              </a:tr>
              <a:tr h="332449">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Performance Baselining</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Explain the Guest OS profiling to both application team and infrastructure team</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Infra Performance profiling dashboard.</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Guest OS profiling dashboard</a:t>
                      </a:r>
                    </a:p>
                  </a:txBody>
                  <a:tcPr/>
                </a:tc>
                <a:extLst>
                  <a:ext uri="{0D108BD9-81ED-4DB2-BD59-A6C34878D82A}">
                    <a16:rowId xmlns:a16="http://schemas.microsoft.com/office/drawing/2014/main" val="1473006144"/>
                  </a:ext>
                </a:extLst>
              </a:tr>
              <a:tr h="520836">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Reclamation </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Start with low hanging fruit, which does not require application team approval.</a:t>
                      </a:r>
                    </a:p>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This is potentially a long term, regular activities as it involves large group of people (application team).</a:t>
                      </a:r>
                    </a:p>
                  </a:txBody>
                  <a:tcPr/>
                </a:tc>
                <a:tc>
                  <a:txBody>
                    <a:bodyPr/>
                    <a:lstStyle/>
                    <a:p>
                      <a:pPr>
                        <a:spcBef>
                          <a:spcPts val="400"/>
                        </a:spcBef>
                      </a:pPr>
                      <a:r>
                        <a:rPr lang="en-US" sz="1100" dirty="0">
                          <a:latin typeface="Calibri" panose="020F0502020204030204" pitchFamily="34" charset="0"/>
                          <a:ea typeface="Calibri" panose="020F0502020204030204" pitchFamily="34" charset="0"/>
                          <a:cs typeface="Calibri" panose="020F0502020204030204" pitchFamily="34" charset="0"/>
                        </a:rPr>
                        <a:t>Show how the page and the dashboard work together.</a:t>
                      </a:r>
                    </a:p>
                  </a:txBody>
                  <a:tcPr/>
                </a:tc>
                <a:extLst>
                  <a:ext uri="{0D108BD9-81ED-4DB2-BD59-A6C34878D82A}">
                    <a16:rowId xmlns:a16="http://schemas.microsoft.com/office/drawing/2014/main" val="3172142912"/>
                  </a:ext>
                </a:extLst>
              </a:tr>
            </a:tbl>
          </a:graphicData>
        </a:graphic>
      </p:graphicFrame>
      <p:sp>
        <p:nvSpPr>
          <p:cNvPr id="5" name="Arrow: Down 4">
            <a:extLst>
              <a:ext uri="{FF2B5EF4-FFF2-40B4-BE49-F238E27FC236}">
                <a16:creationId xmlns:a16="http://schemas.microsoft.com/office/drawing/2014/main" id="{8DA1FC28-0C50-9D29-E7EB-45C48056E864}"/>
              </a:ext>
            </a:extLst>
          </p:cNvPr>
          <p:cNvSpPr/>
          <p:nvPr/>
        </p:nvSpPr>
        <p:spPr>
          <a:xfrm>
            <a:off x="45494" y="1693628"/>
            <a:ext cx="534466" cy="5039268"/>
          </a:xfrm>
          <a:prstGeom prst="downArrow">
            <a:avLst/>
          </a:prstGeom>
          <a:gradFill flip="none" rotWithShape="1">
            <a:gsLst>
              <a:gs pos="0">
                <a:srgbClr val="00B0F0"/>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Tree>
    <p:extLst>
      <p:ext uri="{BB962C8B-B14F-4D97-AF65-F5344CB8AC3E}">
        <p14:creationId xmlns:p14="http://schemas.microsoft.com/office/powerpoint/2010/main" val="14735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2C0B-2CEC-7F41-E2EA-52F594D97C5E}"/>
              </a:ext>
            </a:extLst>
          </p:cNvPr>
          <p:cNvSpPr>
            <a:spLocks noGrp="1"/>
          </p:cNvSpPr>
          <p:nvPr>
            <p:ph type="title"/>
          </p:nvPr>
        </p:nvSpPr>
        <p:spPr/>
        <p:txBody>
          <a:bodyPr/>
          <a:lstStyle/>
          <a:p>
            <a:r>
              <a:rPr lang="en-US"/>
              <a:t>Overall Approach</a:t>
            </a:r>
          </a:p>
        </p:txBody>
      </p:sp>
      <p:sp>
        <p:nvSpPr>
          <p:cNvPr id="17" name="Subtitle 16">
            <a:extLst>
              <a:ext uri="{FF2B5EF4-FFF2-40B4-BE49-F238E27FC236}">
                <a16:creationId xmlns:a16="http://schemas.microsoft.com/office/drawing/2014/main" id="{8BEBF77E-974A-5572-CE66-7B8B6FB58D62}"/>
              </a:ext>
            </a:extLst>
          </p:cNvPr>
          <p:cNvSpPr>
            <a:spLocks noGrp="1"/>
          </p:cNvSpPr>
          <p:nvPr>
            <p:ph type="subTitle" idx="10"/>
          </p:nvPr>
        </p:nvSpPr>
        <p:spPr/>
        <p:txBody>
          <a:bodyPr/>
          <a:lstStyle/>
          <a:p>
            <a:r>
              <a:rPr lang="en-US"/>
              <a:t>Content Architecture of VCF Alerts</a:t>
            </a:r>
          </a:p>
        </p:txBody>
      </p:sp>
      <p:graphicFrame>
        <p:nvGraphicFramePr>
          <p:cNvPr id="13" name="Table 12">
            <a:extLst>
              <a:ext uri="{FF2B5EF4-FFF2-40B4-BE49-F238E27FC236}">
                <a16:creationId xmlns:a16="http://schemas.microsoft.com/office/drawing/2014/main" id="{A70EABD1-EF65-56C7-2CF6-D5E0CD91EB84}"/>
              </a:ext>
            </a:extLst>
          </p:cNvPr>
          <p:cNvGraphicFramePr>
            <a:graphicFrameLocks noGrp="1"/>
          </p:cNvGraphicFramePr>
          <p:nvPr/>
        </p:nvGraphicFramePr>
        <p:xfrm>
          <a:off x="57151" y="1316333"/>
          <a:ext cx="12064998" cy="4851400"/>
        </p:xfrm>
        <a:graphic>
          <a:graphicData uri="http://schemas.openxmlformats.org/drawingml/2006/table">
            <a:tbl>
              <a:tblPr firstRow="1" bandRow="1">
                <a:tableStyleId>{5C22544A-7EE6-4342-B048-85BDC9FD1C3A}</a:tableStyleId>
              </a:tblPr>
              <a:tblGrid>
                <a:gridCol w="6559549">
                  <a:extLst>
                    <a:ext uri="{9D8B030D-6E8A-4147-A177-3AD203B41FA5}">
                      <a16:colId xmlns:a16="http://schemas.microsoft.com/office/drawing/2014/main" val="1465537451"/>
                    </a:ext>
                  </a:extLst>
                </a:gridCol>
                <a:gridCol w="3143250">
                  <a:extLst>
                    <a:ext uri="{9D8B030D-6E8A-4147-A177-3AD203B41FA5}">
                      <a16:colId xmlns:a16="http://schemas.microsoft.com/office/drawing/2014/main" val="946881453"/>
                    </a:ext>
                  </a:extLst>
                </a:gridCol>
                <a:gridCol w="2362199">
                  <a:extLst>
                    <a:ext uri="{9D8B030D-6E8A-4147-A177-3AD203B41FA5}">
                      <a16:colId xmlns:a16="http://schemas.microsoft.com/office/drawing/2014/main" val="385408009"/>
                    </a:ext>
                  </a:extLst>
                </a:gridCol>
              </a:tblGrid>
              <a:tr h="37084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What to alert?</a:t>
                      </a:r>
                    </a:p>
                  </a:txBody>
                  <a:tcPr/>
                </a:tc>
                <a:tc>
                  <a:txBody>
                    <a:bodyPr/>
                    <a:lstStyle/>
                    <a:p>
                      <a:pPr>
                        <a:spcBef>
                          <a:spcPts val="600"/>
                        </a:spcBef>
                      </a:pPr>
                      <a:r>
                        <a:rPr lang="en-US">
                          <a:latin typeface="Calibri" panose="020F0502020204030204" pitchFamily="34" charset="0"/>
                          <a:ea typeface="Calibri" panose="020F0502020204030204" pitchFamily="34" charset="0"/>
                          <a:cs typeface="Calibri" panose="020F0502020204030204" pitchFamily="34" charset="0"/>
                        </a:rPr>
                        <a:t>What not to Alert</a:t>
                      </a:r>
                    </a:p>
                  </a:txBody>
                  <a:tcPr/>
                </a:tc>
                <a:tc>
                  <a:txBody>
                    <a:bodyPr/>
                    <a:lstStyle/>
                    <a:p>
                      <a:pPr>
                        <a:spcBef>
                          <a:spcPts val="600"/>
                        </a:spcBef>
                      </a:pPr>
                      <a:r>
                        <a:rPr lang="en-US">
                          <a:latin typeface="Calibri" panose="020F0502020204030204" pitchFamily="34" charset="0"/>
                          <a:ea typeface="Calibri" panose="020F0502020204030204" pitchFamily="34" charset="0"/>
                          <a:cs typeface="Calibri" panose="020F0502020204030204" pitchFamily="34" charset="0"/>
                        </a:rPr>
                        <a:t>Future Alerts</a:t>
                      </a:r>
                    </a:p>
                  </a:txBody>
                  <a:tcPr/>
                </a:tc>
                <a:extLst>
                  <a:ext uri="{0D108BD9-81ED-4DB2-BD59-A6C34878D82A}">
                    <a16:rowId xmlns:a16="http://schemas.microsoft.com/office/drawing/2014/main" val="1133840724"/>
                  </a:ext>
                </a:extLst>
              </a:tr>
              <a:tr h="370840">
                <a:tc>
                  <a:txBody>
                    <a:bodyPr/>
                    <a:lstStyle/>
                    <a:p>
                      <a:pPr lvl="0">
                        <a:spcBef>
                          <a:spcPts val="1200"/>
                        </a:spcBef>
                      </a:pP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Configuration. </a:t>
                      </a:r>
                      <a:r>
                        <a:rPr lang="en-US" sz="1400">
                          <a:latin typeface="Calibri" panose="020F0502020204030204" pitchFamily="34" charset="0"/>
                          <a:ea typeface="Calibri" panose="020F0502020204030204" pitchFamily="34" charset="0"/>
                          <a:cs typeface="Calibri" panose="020F0502020204030204" pitchFamily="34" charset="0"/>
                        </a:rPr>
                        <a:t>High risk settings that cause urgent problems such as slow performance, outage, or security hacking. </a:t>
                      </a:r>
                    </a:p>
                    <a:p>
                      <a:pPr lvl="0">
                        <a:spcBef>
                          <a:spcPts val="1200"/>
                        </a:spcBef>
                      </a:pP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Capacity. </a:t>
                      </a:r>
                      <a:r>
                        <a:rPr lang="en-US" sz="1400">
                          <a:latin typeface="Calibri" panose="020F0502020204030204" pitchFamily="34" charset="0"/>
                          <a:ea typeface="Calibri" panose="020F0502020204030204" pitchFamily="34" charset="0"/>
                          <a:cs typeface="Calibri" panose="020F0502020204030204" pitchFamily="34" charset="0"/>
                        </a:rPr>
                        <a:t>While high utilization is ideal, a sustained and very high load is typically not expected, as it can cause slow performance. For disk space, it can lead to availability issue.</a:t>
                      </a:r>
                    </a:p>
                    <a:p>
                      <a:pPr lvl="0">
                        <a:spcBef>
                          <a:spcPts val="1200"/>
                        </a:spcBef>
                      </a:pP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Compliance</a:t>
                      </a:r>
                      <a:r>
                        <a:rPr lang="en-US" sz="1400">
                          <a:latin typeface="Calibri" panose="020F0502020204030204" pitchFamily="34" charset="0"/>
                          <a:ea typeface="Calibri" panose="020F0502020204030204" pitchFamily="34" charset="0"/>
                          <a:cs typeface="Calibri" panose="020F0502020204030204" pitchFamily="34" charset="0"/>
                        </a:rPr>
                        <a:t>. It is based on violation to rules, which are typically security or audit requirements. </a:t>
                      </a:r>
                    </a:p>
                    <a:p>
                      <a:pPr lvl="0">
                        <a:spcBef>
                          <a:spcPts val="1200"/>
                        </a:spcBef>
                      </a:pP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Performance</a:t>
                      </a:r>
                      <a:r>
                        <a:rPr lang="en-US" sz="1400">
                          <a:latin typeface="Calibri" panose="020F0502020204030204" pitchFamily="34" charset="0"/>
                          <a:ea typeface="Calibri" panose="020F0502020204030204" pitchFamily="34" charset="0"/>
                          <a:cs typeface="Calibri" panose="020F0502020204030204" pitchFamily="34" charset="0"/>
                        </a:rPr>
                        <a:t> &amp; </a:t>
                      </a: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Availability</a:t>
                      </a:r>
                      <a:r>
                        <a:rPr lang="en-US" sz="1400">
                          <a:latin typeface="Calibri" panose="020F0502020204030204" pitchFamily="34" charset="0"/>
                          <a:ea typeface="Calibri" panose="020F0502020204030204" pitchFamily="34" charset="0"/>
                          <a:cs typeface="Calibri" panose="020F0502020204030204" pitchFamily="34" charset="0"/>
                        </a:rPr>
                        <a:t>. See below &amp; speaker notes</a:t>
                      </a:r>
                    </a:p>
                  </a:txBody>
                  <a:tcPr/>
                </a:tc>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Issues that do not trigger urgent situation. They are more like symptom, which is best checked proactively every morning and before end of business day.</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Majority of </a:t>
                      </a: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configuration</a:t>
                      </a:r>
                      <a:r>
                        <a:rPr lang="en-US" sz="1400">
                          <a:latin typeface="Calibri" panose="020F0502020204030204" pitchFamily="34" charset="0"/>
                          <a:ea typeface="Calibri" panose="020F0502020204030204" pitchFamily="34" charset="0"/>
                          <a:cs typeface="Calibri" panose="020F0502020204030204" pitchFamily="34" charset="0"/>
                        </a:rPr>
                        <a:t> issues (incorrect, outdated, suboptimal) are best done via health check as they are not urgent.</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Most of </a:t>
                      </a: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capacity</a:t>
                      </a:r>
                      <a:r>
                        <a:rPr lang="en-US" sz="1400">
                          <a:latin typeface="Calibri" panose="020F0502020204030204" pitchFamily="34" charset="0"/>
                          <a:ea typeface="Calibri" panose="020F0502020204030204" pitchFamily="34" charset="0"/>
                          <a:cs typeface="Calibri" panose="020F0502020204030204" pitchFamily="34" charset="0"/>
                        </a:rPr>
                        <a:t> issues (reclamation, downsizing) are best handled via daily check and weekly planning.</a:t>
                      </a: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No alerts on </a:t>
                      </a: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inventory</a:t>
                      </a:r>
                      <a:r>
                        <a:rPr lang="en-US" sz="1400">
                          <a:latin typeface="Calibri" panose="020F0502020204030204" pitchFamily="34" charset="0"/>
                          <a:ea typeface="Calibri" panose="020F0502020204030204" pitchFamily="34" charset="0"/>
                          <a:cs typeface="Calibri" panose="020F0502020204030204" pitchFamily="34" charset="0"/>
                        </a:rPr>
                        <a:t> movement &amp; volatility as the thresholds are situation dependant. That’s why Daily Check and NOC Screens are provided.</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4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spcBef>
                          <a:spcPts val="1200"/>
                        </a:spcBef>
                      </a:pPr>
                      <a:r>
                        <a:rPr lang="en-US" sz="1400">
                          <a:highlight>
                            <a:srgbClr val="FFFF00"/>
                          </a:highlight>
                          <a:latin typeface="Calibri" panose="020F0502020204030204" pitchFamily="34" charset="0"/>
                          <a:ea typeface="Calibri" panose="020F0502020204030204" pitchFamily="34" charset="0"/>
                          <a:cs typeface="Calibri" panose="020F0502020204030204" pitchFamily="34" charset="0"/>
                        </a:rPr>
                        <a:t>Availability</a:t>
                      </a:r>
                      <a:r>
                        <a:rPr lang="en-US" sz="1400">
                          <a:latin typeface="Calibri" panose="020F0502020204030204" pitchFamily="34" charset="0"/>
                          <a:ea typeface="Calibri" panose="020F0502020204030204" pitchFamily="34" charset="0"/>
                          <a:cs typeface="Calibri" panose="020F0502020204030204" pitchFamily="34" charset="0"/>
                        </a:rPr>
                        <a:t> issues are not yet reviewed in 5.2, but will be reviewed in future. </a:t>
                      </a:r>
                    </a:p>
                    <a:p>
                      <a:pPr>
                        <a:spcBef>
                          <a:spcPts val="1200"/>
                        </a:spcBef>
                      </a:pPr>
                      <a:r>
                        <a:rPr lang="en-US" sz="1400">
                          <a:latin typeface="Calibri" panose="020F0502020204030204" pitchFamily="34" charset="0"/>
                          <a:ea typeface="Calibri" panose="020F0502020204030204" pitchFamily="34" charset="0"/>
                          <a:cs typeface="Calibri" panose="020F0502020204030204" pitchFamily="34" charset="0"/>
                        </a:rPr>
                        <a:t>Distributed Port Group and Distributed Switch are merely collection of ESXi (physical network for uplinks, and virtual network for both VM and VMK networks). We will add alerts once we determine if the noise is worth it.</a:t>
                      </a:r>
                    </a:p>
                    <a:p>
                      <a:pPr>
                        <a:spcBef>
                          <a:spcPts val="1200"/>
                        </a:spcBef>
                      </a:pPr>
                      <a:r>
                        <a:rPr lang="en-US" sz="1400">
                          <a:latin typeface="Calibri" panose="020F0502020204030204" pitchFamily="34" charset="0"/>
                          <a:ea typeface="Calibri" panose="020F0502020204030204" pitchFamily="34" charset="0"/>
                          <a:cs typeface="Calibri" panose="020F0502020204030204" pitchFamily="34" charset="0"/>
                        </a:rPr>
                        <a:t>Datastore Cluster. Storage DRS is a lot less common than DRS.</a:t>
                      </a:r>
                    </a:p>
                    <a:p>
                      <a:pPr>
                        <a:spcBef>
                          <a:spcPts val="1200"/>
                        </a:spcBef>
                      </a:pPr>
                      <a:endParaRPr lang="en-US" sz="14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58736280"/>
                  </a:ext>
                </a:extLst>
              </a:tr>
            </a:tbl>
          </a:graphicData>
        </a:graphic>
      </p:graphicFrame>
      <p:graphicFrame>
        <p:nvGraphicFramePr>
          <p:cNvPr id="9" name="Content Placeholder 4">
            <a:extLst>
              <a:ext uri="{FF2B5EF4-FFF2-40B4-BE49-F238E27FC236}">
                <a16:creationId xmlns:a16="http://schemas.microsoft.com/office/drawing/2014/main" id="{8D5A2D9F-8BC7-5381-3FA5-956394753F01}"/>
              </a:ext>
            </a:extLst>
          </p:cNvPr>
          <p:cNvGraphicFramePr>
            <a:graphicFrameLocks/>
          </p:cNvGraphicFramePr>
          <p:nvPr/>
        </p:nvGraphicFramePr>
        <p:xfrm>
          <a:off x="212021" y="3950669"/>
          <a:ext cx="5883979" cy="1950720"/>
        </p:xfrm>
        <a:graphic>
          <a:graphicData uri="http://schemas.openxmlformats.org/drawingml/2006/table">
            <a:tbl>
              <a:tblPr firstRow="1" bandRow="1">
                <a:tableStyleId>{69012ECD-51FC-41F1-AA8D-1B2483CD663E}</a:tableStyleId>
              </a:tblPr>
              <a:tblGrid>
                <a:gridCol w="1226979">
                  <a:extLst>
                    <a:ext uri="{9D8B030D-6E8A-4147-A177-3AD203B41FA5}">
                      <a16:colId xmlns:a16="http://schemas.microsoft.com/office/drawing/2014/main" val="149379890"/>
                    </a:ext>
                  </a:extLst>
                </a:gridCol>
                <a:gridCol w="2328500">
                  <a:extLst>
                    <a:ext uri="{9D8B030D-6E8A-4147-A177-3AD203B41FA5}">
                      <a16:colId xmlns:a16="http://schemas.microsoft.com/office/drawing/2014/main" val="821891813"/>
                    </a:ext>
                  </a:extLst>
                </a:gridCol>
                <a:gridCol w="2328500">
                  <a:extLst>
                    <a:ext uri="{9D8B030D-6E8A-4147-A177-3AD203B41FA5}">
                      <a16:colId xmlns:a16="http://schemas.microsoft.com/office/drawing/2014/main" val="2155173935"/>
                    </a:ext>
                  </a:extLst>
                </a:gridCol>
              </a:tblGrid>
              <a:tr h="0">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a:solidFill>
                      <a:schemeClr val="accent1">
                        <a:alpha val="60000"/>
                      </a:scheme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Contention</a:t>
                      </a:r>
                    </a:p>
                  </a:txBody>
                  <a:tcPr>
                    <a:solidFill>
                      <a:schemeClr val="accent1">
                        <a:alpha val="60000"/>
                      </a:schemeClr>
                    </a:solidFill>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Very High Consumption</a:t>
                      </a:r>
                    </a:p>
                  </a:txBody>
                  <a:tcPr>
                    <a:solidFill>
                      <a:schemeClr val="accent1">
                        <a:alpha val="60000"/>
                      </a:schemeClr>
                    </a:solidFill>
                  </a:tcPr>
                </a:tc>
                <a:extLst>
                  <a:ext uri="{0D108BD9-81ED-4DB2-BD59-A6C34878D82A}">
                    <a16:rowId xmlns:a16="http://schemas.microsoft.com/office/drawing/2014/main" val="3135025866"/>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Guest OS</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Disk</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None</a:t>
                      </a:r>
                    </a:p>
                  </a:txBody>
                  <a:tcPr/>
                </a:tc>
                <a:extLst>
                  <a:ext uri="{0D108BD9-81ED-4DB2-BD59-A6C34878D82A}">
                    <a16:rowId xmlns:a16="http://schemas.microsoft.com/office/drawing/2014/main" val="1705753952"/>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Memory, Disk, Network.</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runaway (Availability)</a:t>
                      </a:r>
                    </a:p>
                  </a:txBody>
                  <a:tcPr/>
                </a:tc>
                <a:extLst>
                  <a:ext uri="{0D108BD9-81ED-4DB2-BD59-A6C34878D82A}">
                    <a16:rowId xmlns:a16="http://schemas.microsoft.com/office/drawing/2014/main" val="2876520014"/>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Resource Pool</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Memory</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None</a:t>
                      </a:r>
                    </a:p>
                  </a:txBody>
                  <a:tcPr/>
                </a:tc>
                <a:extLst>
                  <a:ext uri="{0D108BD9-81ED-4DB2-BD59-A6C34878D82A}">
                    <a16:rowId xmlns:a16="http://schemas.microsoft.com/office/drawing/2014/main" val="512534192"/>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ESXi</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Memory, Network.</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CPU, Memory</a:t>
                      </a:r>
                    </a:p>
                  </a:txBody>
                  <a:tcPr/>
                </a:tc>
                <a:extLst>
                  <a:ext uri="{0D108BD9-81ED-4DB2-BD59-A6C34878D82A}">
                    <a16:rowId xmlns:a16="http://schemas.microsoft.com/office/drawing/2014/main" val="471782565"/>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Cluster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CPU, Memory, Disk (R/W)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CPU, Memory </a:t>
                      </a:r>
                    </a:p>
                  </a:txBody>
                  <a:tcPr/>
                </a:tc>
                <a:extLst>
                  <a:ext uri="{0D108BD9-81ED-4DB2-BD59-A6C34878D82A}">
                    <a16:rowId xmlns:a16="http://schemas.microsoft.com/office/drawing/2014/main" val="1572326019"/>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Datastore</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Read Latency, Write Latency</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Disk space (Availability)</a:t>
                      </a:r>
                    </a:p>
                  </a:txBody>
                  <a:tcPr/>
                </a:tc>
                <a:extLst>
                  <a:ext uri="{0D108BD9-81ED-4DB2-BD59-A6C34878D82A}">
                    <a16:rowId xmlns:a16="http://schemas.microsoft.com/office/drawing/2014/main" val="2041739442"/>
                  </a:ext>
                </a:extLst>
              </a:tr>
            </a:tbl>
          </a:graphicData>
        </a:graphic>
      </p:graphicFrame>
    </p:spTree>
    <p:extLst>
      <p:ext uri="{BB962C8B-B14F-4D97-AF65-F5344CB8AC3E}">
        <p14:creationId xmlns:p14="http://schemas.microsoft.com/office/powerpoint/2010/main" val="288469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26D68DA4-8600-4684-9050-DD3B6FB5B88D}"/>
              </a:ext>
            </a:extLst>
          </p:cNvPr>
          <p:cNvGraphicFramePr>
            <a:graphicFrameLocks noGrp="1"/>
          </p:cNvGraphicFramePr>
          <p:nvPr>
            <p:ph sz="quarter" idx="14"/>
            <p:extLst>
              <p:ext uri="{D42A27DB-BD31-4B8C-83A1-F6EECF244321}">
                <p14:modId xmlns:p14="http://schemas.microsoft.com/office/powerpoint/2010/main" val="211945311"/>
              </p:ext>
            </p:extLst>
          </p:nvPr>
        </p:nvGraphicFramePr>
        <p:xfrm>
          <a:off x="289901" y="1496170"/>
          <a:ext cx="11583987" cy="4577080"/>
        </p:xfrm>
        <a:graphic>
          <a:graphicData uri="http://schemas.openxmlformats.org/drawingml/2006/table">
            <a:tbl>
              <a:tblPr firstRow="1" bandRow="1">
                <a:tableStyleId>{5C22544A-7EE6-4342-B048-85BDC9FD1C3A}</a:tableStyleId>
              </a:tblPr>
              <a:tblGrid>
                <a:gridCol w="1199322">
                  <a:extLst>
                    <a:ext uri="{9D8B030D-6E8A-4147-A177-3AD203B41FA5}">
                      <a16:colId xmlns:a16="http://schemas.microsoft.com/office/drawing/2014/main" val="652505807"/>
                    </a:ext>
                  </a:extLst>
                </a:gridCol>
                <a:gridCol w="4750473">
                  <a:extLst>
                    <a:ext uri="{9D8B030D-6E8A-4147-A177-3AD203B41FA5}">
                      <a16:colId xmlns:a16="http://schemas.microsoft.com/office/drawing/2014/main" val="587878925"/>
                    </a:ext>
                  </a:extLst>
                </a:gridCol>
                <a:gridCol w="5634192">
                  <a:extLst>
                    <a:ext uri="{9D8B030D-6E8A-4147-A177-3AD203B41FA5}">
                      <a16:colId xmlns:a16="http://schemas.microsoft.com/office/drawing/2014/main" val="2538961507"/>
                    </a:ext>
                  </a:extLst>
                </a:gridCol>
              </a:tblGrid>
              <a:tr h="370840">
                <a:tc>
                  <a:txBody>
                    <a:bodyPr/>
                    <a:lstStyle/>
                    <a:p>
                      <a:pPr algn="ctr"/>
                      <a:endParaRPr lang="en-US" sz="1600"/>
                    </a:p>
                  </a:txBody>
                  <a:tcPr/>
                </a:tc>
                <a:tc>
                  <a:txBody>
                    <a:bodyPr/>
                    <a:lstStyle/>
                    <a:p>
                      <a:pPr algn="ctr"/>
                      <a:r>
                        <a:rPr lang="en-US" sz="1600"/>
                        <a:t>Generic Alert</a:t>
                      </a:r>
                    </a:p>
                  </a:txBody>
                  <a:tcPr/>
                </a:tc>
                <a:tc>
                  <a:txBody>
                    <a:bodyPr/>
                    <a:lstStyle/>
                    <a:p>
                      <a:pPr algn="ctr"/>
                      <a:r>
                        <a:rPr lang="en-US" sz="1600"/>
                        <a:t>Specific Alert</a:t>
                      </a:r>
                    </a:p>
                  </a:txBody>
                  <a:tcPr/>
                </a:tc>
                <a:extLst>
                  <a:ext uri="{0D108BD9-81ED-4DB2-BD59-A6C34878D82A}">
                    <a16:rowId xmlns:a16="http://schemas.microsoft.com/office/drawing/2014/main" val="3731829887"/>
                  </a:ext>
                </a:extLst>
              </a:tr>
              <a:tr h="370840">
                <a:tc>
                  <a:txBody>
                    <a:bodyPr/>
                    <a:lstStyle/>
                    <a:p>
                      <a:r>
                        <a:rPr lang="en-US" sz="1200" b="1">
                          <a:solidFill>
                            <a:schemeClr val="bg2">
                              <a:lumMod val="10000"/>
                            </a:schemeClr>
                          </a:solidFill>
                        </a:rPr>
                        <a:t>What it is</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It covers the symptom. The cause could be many. It’s symptom oriented</a:t>
                      </a:r>
                    </a:p>
                  </a:txBody>
                  <a:tcPr/>
                </a:tc>
                <a:tc>
                  <a:txBody>
                    <a:bodyPr/>
                    <a:lstStyle/>
                    <a:p>
                      <a:pPr>
                        <a:spcBef>
                          <a:spcPts val="600"/>
                        </a:spcBef>
                      </a:pPr>
                      <a:r>
                        <a:rPr lang="en-US" sz="1200">
                          <a:solidFill>
                            <a:schemeClr val="bg2">
                              <a:lumMod val="10000"/>
                            </a:schemeClr>
                          </a:solidFill>
                        </a:rPr>
                        <a:t>It covers specific cause. It’s cause oriented</a:t>
                      </a:r>
                    </a:p>
                  </a:txBody>
                  <a:tcPr/>
                </a:tc>
                <a:extLst>
                  <a:ext uri="{0D108BD9-81ED-4DB2-BD59-A6C34878D82A}">
                    <a16:rowId xmlns:a16="http://schemas.microsoft.com/office/drawing/2014/main" val="403556538"/>
                  </a:ext>
                </a:extLst>
              </a:tr>
              <a:tr h="370840">
                <a:tc rowSpan="2">
                  <a:txBody>
                    <a:bodyPr/>
                    <a:lstStyle/>
                    <a:p>
                      <a:r>
                        <a:rPr lang="en-US" sz="1200" b="1">
                          <a:solidFill>
                            <a:schemeClr val="bg2">
                              <a:lumMod val="10000"/>
                            </a:schemeClr>
                          </a:solidFill>
                        </a:rPr>
                        <a:t>Examples</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VM did not get the CPU time it asked</a:t>
                      </a:r>
                    </a:p>
                  </a:txBody>
                  <a:tcPr/>
                </a:tc>
                <a:tc>
                  <a:txBody>
                    <a:bodyPr/>
                    <a:lstStyle/>
                    <a:p>
                      <a:pPr>
                        <a:spcBef>
                          <a:spcPts val="600"/>
                        </a:spcBef>
                      </a:pPr>
                      <a:r>
                        <a:rPr lang="en-US" sz="1200">
                          <a:solidFill>
                            <a:schemeClr val="bg2">
                              <a:lumMod val="10000"/>
                            </a:schemeClr>
                          </a:solidFill>
                        </a:rPr>
                        <a:t>VM had CPU contention due to CPU Co-stop caused by snapshots</a:t>
                      </a:r>
                    </a:p>
                  </a:txBody>
                  <a:tcPr/>
                </a:tc>
                <a:extLst>
                  <a:ext uri="{0D108BD9-81ED-4DB2-BD59-A6C34878D82A}">
                    <a16:rowId xmlns:a16="http://schemas.microsoft.com/office/drawing/2014/main" val="4143910251"/>
                  </a:ext>
                </a:extLst>
              </a:tr>
              <a:tr h="370840">
                <a:tc vMerge="1">
                  <a:txBody>
                    <a:bodyPr/>
                    <a:lstStyle/>
                    <a:p>
                      <a:endParaRPr lang="en-US"/>
                    </a:p>
                  </a:txBody>
                  <a:tcPr/>
                </a:tc>
                <a:tc>
                  <a:txBody>
                    <a:bodyPr/>
                    <a:lstStyle/>
                    <a:p>
                      <a:pPr>
                        <a:spcBef>
                          <a:spcPts val="600"/>
                        </a:spcBef>
                      </a:pPr>
                      <a:endParaRPr lang="en-US" sz="1200">
                        <a:solidFill>
                          <a:schemeClr val="bg2">
                            <a:lumMod val="10000"/>
                          </a:schemeClr>
                        </a:solidFill>
                      </a:endParaRPr>
                    </a:p>
                  </a:txBody>
                  <a:tcPr/>
                </a:tc>
                <a:tc>
                  <a:txBody>
                    <a:bodyPr/>
                    <a:lstStyle/>
                    <a:p>
                      <a:pPr>
                        <a:spcBef>
                          <a:spcPts val="600"/>
                        </a:spcBef>
                      </a:pPr>
                      <a:r>
                        <a:rPr lang="en-US" sz="1200">
                          <a:solidFill>
                            <a:schemeClr val="bg2">
                              <a:lumMod val="10000"/>
                            </a:schemeClr>
                          </a:solidFill>
                        </a:rPr>
                        <a:t>VM had CPU contention due to CPU Co-stop caused by too many vCPUs</a:t>
                      </a:r>
                    </a:p>
                  </a:txBody>
                  <a:tcPr/>
                </a:tc>
                <a:extLst>
                  <a:ext uri="{0D108BD9-81ED-4DB2-BD59-A6C34878D82A}">
                    <a16:rowId xmlns:a16="http://schemas.microsoft.com/office/drawing/2014/main" val="3123543147"/>
                  </a:ext>
                </a:extLst>
              </a:tr>
              <a:tr h="370840">
                <a:tc>
                  <a:txBody>
                    <a:bodyPr/>
                    <a:lstStyle/>
                    <a:p>
                      <a:r>
                        <a:rPr lang="en-US" sz="1200" b="1">
                          <a:solidFill>
                            <a:schemeClr val="bg2">
                              <a:lumMod val="10000"/>
                            </a:schemeClr>
                          </a:solidFill>
                        </a:rPr>
                        <a:t>Strength</a:t>
                      </a:r>
                    </a:p>
                  </a:txBody>
                  <a:tcPr/>
                </a:tc>
                <a:tc>
                  <a:txBody>
                    <a:bodyPr/>
                    <a:lstStyle/>
                    <a:p>
                      <a:pPr>
                        <a:spcBef>
                          <a:spcPts val="600"/>
                        </a:spcBef>
                      </a:pPr>
                      <a:r>
                        <a:rPr lang="en-US" sz="1200">
                          <a:solidFill>
                            <a:schemeClr val="bg2">
                              <a:lumMod val="10000"/>
                            </a:schemeClr>
                          </a:solidFill>
                        </a:rPr>
                        <a:t>Alert name will be simpler</a:t>
                      </a:r>
                    </a:p>
                  </a:txBody>
                  <a:tcPr/>
                </a:tc>
                <a:tc>
                  <a:txBody>
                    <a:bodyPr/>
                    <a:lstStyle/>
                    <a:p>
                      <a:pPr>
                        <a:spcBef>
                          <a:spcPts val="600"/>
                        </a:spcBef>
                      </a:pPr>
                      <a:r>
                        <a:rPr lang="en-US" sz="1200">
                          <a:solidFill>
                            <a:schemeClr val="bg2">
                              <a:lumMod val="10000"/>
                            </a:schemeClr>
                          </a:solidFill>
                        </a:rPr>
                        <a:t>Alert name will be more precise</a:t>
                      </a:r>
                    </a:p>
                  </a:txBody>
                  <a:tcPr/>
                </a:tc>
                <a:extLst>
                  <a:ext uri="{0D108BD9-81ED-4DB2-BD59-A6C34878D82A}">
                    <a16:rowId xmlns:a16="http://schemas.microsoft.com/office/drawing/2014/main" val="3327288719"/>
                  </a:ext>
                </a:extLst>
              </a:tr>
              <a:tr h="370840">
                <a:tc rowSpan="3">
                  <a:txBody>
                    <a:bodyPr/>
                    <a:lstStyle/>
                    <a:p>
                      <a:r>
                        <a:rPr lang="en-US" sz="1200" b="1">
                          <a:solidFill>
                            <a:schemeClr val="bg2">
                              <a:lumMod val="10000"/>
                            </a:schemeClr>
                          </a:solidFill>
                        </a:rPr>
                        <a:t>Weakness</a:t>
                      </a:r>
                    </a:p>
                  </a:txBody>
                  <a:tcPr/>
                </a:tc>
                <a:tc>
                  <a:txBody>
                    <a:bodyPr/>
                    <a:lstStyle/>
                    <a:p>
                      <a:pPr>
                        <a:spcBef>
                          <a:spcPts val="600"/>
                        </a:spcBef>
                      </a:pPr>
                      <a:r>
                        <a:rPr lang="en-US" sz="1200">
                          <a:solidFill>
                            <a:schemeClr val="bg2">
                              <a:lumMod val="10000"/>
                            </a:schemeClr>
                          </a:solidFill>
                        </a:rPr>
                        <a:t>Can’t tell the actual problem. For example, is it read or write latency? But do we need to know at this stage, since alert is just the tip of the iceberg? Can we pass this to Insight, where we can see more? </a:t>
                      </a:r>
                    </a:p>
                  </a:txBody>
                  <a:tcPr/>
                </a:tc>
                <a:tc>
                  <a:txBody>
                    <a:bodyPr/>
                    <a:lstStyle/>
                    <a:p>
                      <a:pPr>
                        <a:spcBef>
                          <a:spcPts val="600"/>
                        </a:spcBef>
                      </a:pPr>
                      <a:r>
                        <a:rPr lang="en-US" sz="1200">
                          <a:solidFill>
                            <a:schemeClr val="bg2">
                              <a:lumMod val="10000"/>
                            </a:schemeClr>
                          </a:solidFill>
                        </a:rPr>
                        <a:t>Very complex to design. It does not cover unknown cause. So we still need the catch all as the last resort. That means designing the alert is complex as the catch all typically contains certain traits. </a:t>
                      </a:r>
                    </a:p>
                  </a:txBody>
                  <a:tcPr/>
                </a:tc>
                <a:extLst>
                  <a:ext uri="{0D108BD9-81ED-4DB2-BD59-A6C34878D82A}">
                    <a16:rowId xmlns:a16="http://schemas.microsoft.com/office/drawing/2014/main" val="489352213"/>
                  </a:ext>
                </a:extLst>
              </a:tr>
              <a:tr h="370840">
                <a:tc vMerge="1">
                  <a:txBody>
                    <a:bodyPr/>
                    <a:lstStyle/>
                    <a:p>
                      <a:endParaRPr lang="en-US" sz="1200">
                        <a:solidFill>
                          <a:schemeClr val="bg2">
                            <a:lumMod val="10000"/>
                          </a:schemeClr>
                        </a:solidFill>
                      </a:endParaRPr>
                    </a:p>
                  </a:txBody>
                  <a:tcPr/>
                </a:tc>
                <a:tc>
                  <a:txBody>
                    <a:bodyPr/>
                    <a:lstStyle/>
                    <a:p>
                      <a:pPr>
                        <a:spcBef>
                          <a:spcPts val="600"/>
                        </a:spcBef>
                      </a:pPr>
                      <a:r>
                        <a:rPr lang="en-US" sz="1200">
                          <a:solidFill>
                            <a:schemeClr val="bg2">
                              <a:lumMod val="10000"/>
                            </a:schemeClr>
                          </a:solidFill>
                        </a:rPr>
                        <a:t>Recommendation is a long list of possibilities. Can be solved by</a:t>
                      </a:r>
                    </a:p>
                    <a:p>
                      <a:pPr marL="228600" indent="-228600">
                        <a:spcBef>
                          <a:spcPts val="600"/>
                        </a:spcBef>
                        <a:buAutoNum type="arabicPeriod"/>
                      </a:pPr>
                      <a:r>
                        <a:rPr lang="en-US" sz="1000">
                          <a:solidFill>
                            <a:schemeClr val="bg1">
                              <a:lumMod val="65000"/>
                            </a:schemeClr>
                          </a:solidFill>
                        </a:rPr>
                        <a:t>Having a condition in recommendation, so it’s not a long list of irrelevant recommendation. </a:t>
                      </a:r>
                    </a:p>
                    <a:p>
                      <a:pPr marL="228600" indent="-228600">
                        <a:spcBef>
                          <a:spcPts val="600"/>
                        </a:spcBef>
                        <a:buAutoNum type="arabicPeriod"/>
                      </a:pPr>
                      <a:r>
                        <a:rPr lang="en-US" sz="1000">
                          <a:solidFill>
                            <a:schemeClr val="bg1">
                              <a:lumMod val="65000"/>
                            </a:schemeClr>
                          </a:solidFill>
                          <a:hlinkClick r:id="" action="ppaction://noaction">
                            <a:extLst>
                              <a:ext uri="{A12FA001-AC4F-418D-AE19-62706E023703}">
                                <ahyp:hlinkClr xmlns:ahyp="http://schemas.microsoft.com/office/drawing/2018/hyperlinkcolor" val="tx"/>
                              </a:ext>
                            </a:extLst>
                          </a:hlinkClick>
                        </a:rPr>
                        <a:t>Having information instead of just plain text</a:t>
                      </a:r>
                      <a:r>
                        <a:rPr lang="en-US" sz="1000">
                          <a:solidFill>
                            <a:schemeClr val="bg1">
                              <a:lumMod val="65000"/>
                            </a:schemeClr>
                          </a:solidFill>
                        </a:rPr>
                        <a:t>. </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Most causes are not known, so this has limited use case. For example, we can’t prove that snapshot is causing CPU contention or even disk latency.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We only know probable cause, so we’re unable to prove the actual. We pray that we make some changes and the problem goes away magically.</a:t>
                      </a:r>
                    </a:p>
                  </a:txBody>
                  <a:tcPr/>
                </a:tc>
                <a:extLst>
                  <a:ext uri="{0D108BD9-81ED-4DB2-BD59-A6C34878D82A}">
                    <a16:rowId xmlns:a16="http://schemas.microsoft.com/office/drawing/2014/main" val="3075895662"/>
                  </a:ext>
                </a:extLst>
              </a:tr>
              <a:tr h="370840">
                <a:tc vMerge="1">
                  <a:txBody>
                    <a:bodyPr/>
                    <a:lstStyle/>
                    <a:p>
                      <a:endParaRPr lang="en-US" sz="1200">
                        <a:solidFill>
                          <a:schemeClr val="bg2">
                            <a:lumMod val="10000"/>
                          </a:schemeClr>
                        </a:solidFill>
                      </a:endParaRPr>
                    </a:p>
                  </a:txBody>
                  <a:tcPr/>
                </a:tc>
                <a:tc>
                  <a:txBody>
                    <a:bodyPr/>
                    <a:lstStyle/>
                    <a:p>
                      <a:pPr>
                        <a:spcBef>
                          <a:spcPts val="600"/>
                        </a:spcBef>
                      </a:pPr>
                      <a:endParaRPr lang="en-US" sz="1200">
                        <a:solidFill>
                          <a:schemeClr val="bg2">
                            <a:lumMod val="10000"/>
                          </a:schemeClr>
                        </a:solidFill>
                      </a:endParaRP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Many known causes are due to misconfiguration. Why wait for alert to address the incorrect config? Regular health check should be provided.</a:t>
                      </a:r>
                    </a:p>
                  </a:txBody>
                  <a:tcPr/>
                </a:tc>
                <a:extLst>
                  <a:ext uri="{0D108BD9-81ED-4DB2-BD59-A6C34878D82A}">
                    <a16:rowId xmlns:a16="http://schemas.microsoft.com/office/drawing/2014/main" val="3433508187"/>
                  </a:ext>
                </a:extLst>
              </a:tr>
              <a:tr h="370840">
                <a:tc>
                  <a:txBody>
                    <a:bodyPr/>
                    <a:lstStyle/>
                    <a:p>
                      <a:r>
                        <a:rPr lang="en-US" sz="1200" b="1">
                          <a:solidFill>
                            <a:schemeClr val="bg2">
                              <a:lumMod val="10000"/>
                            </a:schemeClr>
                          </a:solidFill>
                        </a:rPr>
                        <a:t>Suitable for</a:t>
                      </a:r>
                    </a:p>
                  </a:txBody>
                  <a:tcPr/>
                </a:tc>
                <a:tc>
                  <a:txBody>
                    <a:bodyPr/>
                    <a:lstStyle/>
                    <a:p>
                      <a:pPr>
                        <a:spcBef>
                          <a:spcPts val="600"/>
                        </a:spcBef>
                      </a:pPr>
                      <a:r>
                        <a:rPr lang="en-US" sz="1200">
                          <a:solidFill>
                            <a:schemeClr val="bg2">
                              <a:lumMod val="10000"/>
                            </a:schemeClr>
                          </a:solidFill>
                        </a:rPr>
                        <a:t>All roles</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rPr>
                        <a:t>Mostly only for Infra Team. </a:t>
                      </a:r>
                      <a:r>
                        <a:rPr lang="en-US" sz="1200">
                          <a:solidFill>
                            <a:srgbClr val="FF0000"/>
                          </a:solidFill>
                        </a:rPr>
                        <a:t>Not</a:t>
                      </a:r>
                      <a:r>
                        <a:rPr lang="en-US" sz="1200">
                          <a:solidFill>
                            <a:schemeClr val="bg2">
                              <a:lumMod val="10000"/>
                            </a:schemeClr>
                          </a:solidFill>
                        </a:rPr>
                        <a:t> so suitable for VM Owner as she does not and should not care about underlying infra problem.</a:t>
                      </a:r>
                    </a:p>
                  </a:txBody>
                  <a:tcPr/>
                </a:tc>
                <a:extLst>
                  <a:ext uri="{0D108BD9-81ED-4DB2-BD59-A6C34878D82A}">
                    <a16:rowId xmlns:a16="http://schemas.microsoft.com/office/drawing/2014/main" val="1869021278"/>
                  </a:ext>
                </a:extLst>
              </a:tr>
            </a:tbl>
          </a:graphicData>
        </a:graphic>
      </p:graphicFrame>
      <p:sp>
        <p:nvSpPr>
          <p:cNvPr id="4" name="Subtitle 3">
            <a:extLst>
              <a:ext uri="{FF2B5EF4-FFF2-40B4-BE49-F238E27FC236}">
                <a16:creationId xmlns:a16="http://schemas.microsoft.com/office/drawing/2014/main" id="{22915D16-6F60-4388-BA4F-BEABBAF85913}"/>
              </a:ext>
            </a:extLst>
          </p:cNvPr>
          <p:cNvSpPr>
            <a:spLocks noGrp="1"/>
          </p:cNvSpPr>
          <p:nvPr>
            <p:ph type="subTitle" idx="10"/>
          </p:nvPr>
        </p:nvSpPr>
        <p:spPr/>
        <p:txBody>
          <a:bodyPr/>
          <a:lstStyle/>
          <a:p>
            <a:r>
              <a:rPr lang="en-US"/>
              <a:t>When to create which type?</a:t>
            </a:r>
          </a:p>
        </p:txBody>
      </p:sp>
      <p:sp>
        <p:nvSpPr>
          <p:cNvPr id="3" name="Title 2">
            <a:extLst>
              <a:ext uri="{FF2B5EF4-FFF2-40B4-BE49-F238E27FC236}">
                <a16:creationId xmlns:a16="http://schemas.microsoft.com/office/drawing/2014/main" id="{1F4C0041-318E-40BC-AF96-CE838D81F77B}"/>
              </a:ext>
            </a:extLst>
          </p:cNvPr>
          <p:cNvSpPr>
            <a:spLocks noGrp="1"/>
          </p:cNvSpPr>
          <p:nvPr>
            <p:ph type="title"/>
          </p:nvPr>
        </p:nvSpPr>
        <p:spPr/>
        <p:txBody>
          <a:bodyPr/>
          <a:lstStyle/>
          <a:p>
            <a:r>
              <a:rPr lang="en-US"/>
              <a:t>Specific vs Generic</a:t>
            </a:r>
          </a:p>
        </p:txBody>
      </p:sp>
    </p:spTree>
    <p:extLst>
      <p:ext uri="{BB962C8B-B14F-4D97-AF65-F5344CB8AC3E}">
        <p14:creationId xmlns:p14="http://schemas.microsoft.com/office/powerpoint/2010/main" val="397909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C1F65-3D0C-9464-016E-9E1FDA8FF5EA}"/>
              </a:ext>
            </a:extLst>
          </p:cNvPr>
          <p:cNvSpPr>
            <a:spLocks noGrp="1"/>
          </p:cNvSpPr>
          <p:nvPr>
            <p:ph type="title"/>
          </p:nvPr>
        </p:nvSpPr>
        <p:spPr/>
        <p:txBody>
          <a:bodyPr/>
          <a:lstStyle/>
          <a:p>
            <a:r>
              <a:rPr lang="en-US"/>
              <a:t>Contention and Consumption alerts</a:t>
            </a:r>
          </a:p>
        </p:txBody>
      </p:sp>
      <p:sp>
        <p:nvSpPr>
          <p:cNvPr id="3" name="Subtitle 2">
            <a:extLst>
              <a:ext uri="{FF2B5EF4-FFF2-40B4-BE49-F238E27FC236}">
                <a16:creationId xmlns:a16="http://schemas.microsoft.com/office/drawing/2014/main" id="{3FF0096E-3EAA-D276-993C-154C215CCD1F}"/>
              </a:ext>
            </a:extLst>
          </p:cNvPr>
          <p:cNvSpPr>
            <a:spLocks noGrp="1"/>
          </p:cNvSpPr>
          <p:nvPr>
            <p:ph type="subTitle" idx="10"/>
          </p:nvPr>
        </p:nvSpPr>
        <p:spPr/>
        <p:txBody>
          <a:bodyPr/>
          <a:lstStyle/>
          <a:p>
            <a:r>
              <a:rPr lang="en-US"/>
              <a:t>They mostly impact performance. A few impact availability.</a:t>
            </a:r>
          </a:p>
        </p:txBody>
      </p:sp>
      <p:graphicFrame>
        <p:nvGraphicFramePr>
          <p:cNvPr id="5" name="Content Placeholder 4">
            <a:extLst>
              <a:ext uri="{FF2B5EF4-FFF2-40B4-BE49-F238E27FC236}">
                <a16:creationId xmlns:a16="http://schemas.microsoft.com/office/drawing/2014/main" id="{C0A71E29-B5AB-0D85-C2F8-D6B149E63005}"/>
              </a:ext>
            </a:extLst>
          </p:cNvPr>
          <p:cNvGraphicFramePr>
            <a:graphicFrameLocks noGrp="1"/>
          </p:cNvGraphicFramePr>
          <p:nvPr>
            <p:ph sz="quarter" idx="14"/>
          </p:nvPr>
        </p:nvGraphicFramePr>
        <p:xfrm>
          <a:off x="0" y="1600200"/>
          <a:ext cx="12192000" cy="3025107"/>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3156757536"/>
                    </a:ext>
                  </a:extLst>
                </a:gridCol>
                <a:gridCol w="1219200">
                  <a:extLst>
                    <a:ext uri="{9D8B030D-6E8A-4147-A177-3AD203B41FA5}">
                      <a16:colId xmlns:a16="http://schemas.microsoft.com/office/drawing/2014/main" val="3241200137"/>
                    </a:ext>
                  </a:extLst>
                </a:gridCol>
                <a:gridCol w="1219200">
                  <a:extLst>
                    <a:ext uri="{9D8B030D-6E8A-4147-A177-3AD203B41FA5}">
                      <a16:colId xmlns:a16="http://schemas.microsoft.com/office/drawing/2014/main" val="343950210"/>
                    </a:ext>
                  </a:extLst>
                </a:gridCol>
                <a:gridCol w="1219200">
                  <a:extLst>
                    <a:ext uri="{9D8B030D-6E8A-4147-A177-3AD203B41FA5}">
                      <a16:colId xmlns:a16="http://schemas.microsoft.com/office/drawing/2014/main" val="2250577144"/>
                    </a:ext>
                  </a:extLst>
                </a:gridCol>
                <a:gridCol w="1219200">
                  <a:extLst>
                    <a:ext uri="{9D8B030D-6E8A-4147-A177-3AD203B41FA5}">
                      <a16:colId xmlns:a16="http://schemas.microsoft.com/office/drawing/2014/main" val="2915149062"/>
                    </a:ext>
                  </a:extLst>
                </a:gridCol>
                <a:gridCol w="1219200">
                  <a:extLst>
                    <a:ext uri="{9D8B030D-6E8A-4147-A177-3AD203B41FA5}">
                      <a16:colId xmlns:a16="http://schemas.microsoft.com/office/drawing/2014/main" val="4043455511"/>
                    </a:ext>
                  </a:extLst>
                </a:gridCol>
                <a:gridCol w="1219200">
                  <a:extLst>
                    <a:ext uri="{9D8B030D-6E8A-4147-A177-3AD203B41FA5}">
                      <a16:colId xmlns:a16="http://schemas.microsoft.com/office/drawing/2014/main" val="497561117"/>
                    </a:ext>
                  </a:extLst>
                </a:gridCol>
                <a:gridCol w="1219200">
                  <a:extLst>
                    <a:ext uri="{9D8B030D-6E8A-4147-A177-3AD203B41FA5}">
                      <a16:colId xmlns:a16="http://schemas.microsoft.com/office/drawing/2014/main" val="325138731"/>
                    </a:ext>
                  </a:extLst>
                </a:gridCol>
                <a:gridCol w="1219200">
                  <a:extLst>
                    <a:ext uri="{9D8B030D-6E8A-4147-A177-3AD203B41FA5}">
                      <a16:colId xmlns:a16="http://schemas.microsoft.com/office/drawing/2014/main" val="3423393643"/>
                    </a:ext>
                  </a:extLst>
                </a:gridCol>
                <a:gridCol w="1219200">
                  <a:extLst>
                    <a:ext uri="{9D8B030D-6E8A-4147-A177-3AD203B41FA5}">
                      <a16:colId xmlns:a16="http://schemas.microsoft.com/office/drawing/2014/main" val="3683918369"/>
                    </a:ext>
                  </a:extLst>
                </a:gridCol>
              </a:tblGrid>
              <a:tr h="336123">
                <a:tc gridSpan="2">
                  <a:txBody>
                    <a:bodyPr/>
                    <a:lstStyle/>
                    <a:p>
                      <a:r>
                        <a:rPr lang="en-US" sz="1400">
                          <a:latin typeface="Calibri" panose="020F0502020204030204" pitchFamily="34" charset="0"/>
                          <a:ea typeface="Calibri" panose="020F0502020204030204" pitchFamily="34" charset="0"/>
                          <a:cs typeface="Calibri" panose="020F0502020204030204" pitchFamily="34" charset="0"/>
                        </a:rPr>
                        <a:t>Type of Alerts</a:t>
                      </a:r>
                    </a:p>
                  </a:txBody>
                  <a:tcPr/>
                </a:tc>
                <a:tc h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Guest OS</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Resourc Pool</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ESXi</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Cluster</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Datastore</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vSwitch</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Port Group</a:t>
                      </a:r>
                    </a:p>
                  </a:txBody>
                  <a:tcPr/>
                </a:tc>
                <a:extLst>
                  <a:ext uri="{0D108BD9-81ED-4DB2-BD59-A6C34878D82A}">
                    <a16:rowId xmlns:a16="http://schemas.microsoft.com/office/drawing/2014/main" val="2164253469"/>
                  </a:ext>
                </a:extLst>
              </a:tr>
              <a:tr h="336123">
                <a:tc rowSpan="4">
                  <a:txBody>
                    <a:bodyPr/>
                    <a:lstStyle/>
                    <a:p>
                      <a:r>
                        <a:rPr lang="en-US" sz="1400">
                          <a:latin typeface="Calibri" panose="020F0502020204030204" pitchFamily="34" charset="0"/>
                          <a:ea typeface="Calibri" panose="020F0502020204030204" pitchFamily="34" charset="0"/>
                          <a:cs typeface="Calibri" panose="020F0502020204030204" pitchFamily="34" charset="0"/>
                        </a:rPr>
                        <a:t>Contention</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CPU</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397041820"/>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Memory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2166423474"/>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Disk</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3619660174"/>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Network</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endPar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extLst>
                  <a:ext uri="{0D108BD9-81ED-4DB2-BD59-A6C34878D82A}">
                    <a16:rowId xmlns:a16="http://schemas.microsoft.com/office/drawing/2014/main" val="209576679"/>
                  </a:ext>
                </a:extLst>
              </a:tr>
              <a:tr h="336123">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Consumption</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CPU</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464875900"/>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Memory</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rowSpan="2">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p>
                      <a:pPr algn="ctr"/>
                      <a:r>
                        <a:rPr lang="en-US" sz="900">
                          <a:latin typeface="Calibri" panose="020F0502020204030204" pitchFamily="34" charset="0"/>
                          <a:ea typeface="Calibri" panose="020F0502020204030204" pitchFamily="34" charset="0"/>
                          <a:cs typeface="Calibri" panose="020F0502020204030204" pitchFamily="34" charset="0"/>
                        </a:rPr>
                        <a:t>(see Guest OS)</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algn="ct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3550042680"/>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Disk</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1</a:t>
                      </a:r>
                    </a:p>
                  </a:txBody>
                  <a:tcPr/>
                </a:tc>
                <a:tc vMerge="1">
                  <a:txBody>
                    <a:bodyPr/>
                    <a:lstStyle/>
                    <a:p>
                      <a:endParaRP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extLst>
                  <a:ext uri="{0D108BD9-81ED-4DB2-BD59-A6C34878D82A}">
                    <a16:rowId xmlns:a16="http://schemas.microsoft.com/office/drawing/2014/main" val="2633002717"/>
                  </a:ext>
                </a:extLst>
              </a:tr>
              <a:tr h="336123">
                <a:tc vMerge="1">
                  <a:txBody>
                    <a:bodyPr/>
                    <a:lstStyle/>
                    <a:p>
                      <a:endParaRPr lang="en-US"/>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Network</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algn="ctr"/>
                      <a:r>
                        <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Future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endParaRPr lang="en-US" sz="140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Calibri" panose="020F0502020204030204" pitchFamily="34" charset="0"/>
                          <a:ea typeface="Calibri" panose="020F0502020204030204" pitchFamily="34" charset="0"/>
                          <a:cs typeface="Calibri" panose="020F0502020204030204" pitchFamily="34" charset="0"/>
                        </a:rPr>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25498637"/>
                  </a:ext>
                </a:extLst>
              </a:tr>
            </a:tbl>
          </a:graphicData>
        </a:graphic>
      </p:graphicFrame>
      <p:sp>
        <p:nvSpPr>
          <p:cNvPr id="6" name="TextBox 5">
            <a:extLst>
              <a:ext uri="{FF2B5EF4-FFF2-40B4-BE49-F238E27FC236}">
                <a16:creationId xmlns:a16="http://schemas.microsoft.com/office/drawing/2014/main" id="{32172E91-372E-D815-D8B3-2B12666102C3}"/>
              </a:ext>
            </a:extLst>
          </p:cNvPr>
          <p:cNvSpPr txBox="1"/>
          <p:nvPr/>
        </p:nvSpPr>
        <p:spPr>
          <a:xfrm>
            <a:off x="120320" y="4982321"/>
            <a:ext cx="9634353" cy="1169551"/>
          </a:xfrm>
          <a:prstGeom prst="rect">
            <a:avLst/>
          </a:prstGeom>
          <a:solidFill>
            <a:schemeClr val="bg1"/>
          </a:solidFill>
        </p:spPr>
        <p:txBody>
          <a:bodyPr wrap="square">
            <a:spAutoFit/>
          </a:bodyPr>
          <a:lstStyle/>
          <a:p>
            <a:r>
              <a:rPr lang="en-US" sz="1400">
                <a:latin typeface="Calibri" panose="020F0502020204030204" pitchFamily="34" charset="0"/>
                <a:ea typeface="Calibri" panose="020F0502020204030204" pitchFamily="34" charset="0"/>
                <a:cs typeface="Calibri" panose="020F0502020204030204" pitchFamily="34" charset="0"/>
              </a:rPr>
              <a:t>Number shows the count of alerts. When it’s &gt;1 that means there are different alerts covering different metrics</a:t>
            </a:r>
          </a:p>
          <a:p>
            <a:r>
              <a:rPr lang="en-US" sz="1400">
                <a:latin typeface="Calibri" panose="020F0502020204030204" pitchFamily="34" charset="0"/>
                <a:ea typeface="Calibri" panose="020F0502020204030204" pitchFamily="34" charset="0"/>
                <a:cs typeface="Calibri" panose="020F0502020204030204" pitchFamily="34" charset="0"/>
              </a:rPr>
              <a:t>N/A = No need to have it. Use case or workflow does not seem suitable for alert, considering the noise generated. </a:t>
            </a:r>
          </a:p>
          <a:p>
            <a:r>
              <a:rPr lang="en-US" sz="1400">
                <a:latin typeface="Calibri" panose="020F0502020204030204" pitchFamily="34" charset="0"/>
                <a:ea typeface="Calibri" panose="020F0502020204030204" pitchFamily="34" charset="0"/>
                <a:cs typeface="Calibri" panose="020F0502020204030204" pitchFamily="34" charset="0"/>
              </a:rPr>
              <a:t>Future = future consideration if it’s proven worth the noise.</a:t>
            </a:r>
          </a:p>
          <a:p>
            <a:r>
              <a:rPr lang="en-US" sz="1400">
                <a:latin typeface="Calibri" panose="020F0502020204030204" pitchFamily="34" charset="0"/>
                <a:ea typeface="Calibri" panose="020F0502020204030204" pitchFamily="34" charset="0"/>
                <a:cs typeface="Calibri" panose="020F0502020204030204" pitchFamily="34" charset="0"/>
              </a:rPr>
              <a:t>Telegraf = requires metric &amp; event from Telegraf agent</a:t>
            </a:r>
          </a:p>
          <a:p>
            <a:r>
              <a:rPr lang="en-US" sz="1400">
                <a:latin typeface="Calibri" panose="020F0502020204030204" pitchFamily="34" charset="0"/>
                <a:ea typeface="Calibri" panose="020F0502020204030204" pitchFamily="34" charset="0"/>
                <a:cs typeface="Calibri" panose="020F0502020204030204" pitchFamily="34" charset="0"/>
              </a:rPr>
              <a:t>Symptom = insufficient urgency as alert. Best part of daily check.</a:t>
            </a:r>
          </a:p>
        </p:txBody>
      </p:sp>
    </p:spTree>
    <p:extLst>
      <p:ext uri="{BB962C8B-B14F-4D97-AF65-F5344CB8AC3E}">
        <p14:creationId xmlns:p14="http://schemas.microsoft.com/office/powerpoint/2010/main" val="381911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2209-BA19-0988-EF0D-BBC54CC1CE41}"/>
              </a:ext>
            </a:extLst>
          </p:cNvPr>
          <p:cNvSpPr>
            <a:spLocks noGrp="1"/>
          </p:cNvSpPr>
          <p:nvPr>
            <p:ph type="title"/>
          </p:nvPr>
        </p:nvSpPr>
        <p:spPr/>
        <p:txBody>
          <a:bodyPr/>
          <a:lstStyle/>
          <a:p>
            <a:r>
              <a:rPr lang="en-US"/>
              <a:t>The 3 Types of Consumption Metrics</a:t>
            </a:r>
          </a:p>
        </p:txBody>
      </p:sp>
      <p:sp>
        <p:nvSpPr>
          <p:cNvPr id="3" name="Subtitle 2">
            <a:extLst>
              <a:ext uri="{FF2B5EF4-FFF2-40B4-BE49-F238E27FC236}">
                <a16:creationId xmlns:a16="http://schemas.microsoft.com/office/drawing/2014/main" id="{55D5B8F3-EEA1-C999-B599-812684042FE5}"/>
              </a:ext>
            </a:extLst>
          </p:cNvPr>
          <p:cNvSpPr>
            <a:spLocks noGrp="1"/>
          </p:cNvSpPr>
          <p:nvPr>
            <p:ph type="subTitle" idx="10"/>
          </p:nvPr>
        </p:nvSpPr>
        <p:spPr/>
        <p:txBody>
          <a:bodyPr/>
          <a:lstStyle/>
          <a:p>
            <a:r>
              <a:rPr lang="en-US"/>
              <a:t>We need to be clear on terminology. 1 English word </a:t>
            </a:r>
            <a:r>
              <a:rPr lang="en-US">
                <a:sym typeface="Wingdings" panose="05000000000000000000" pitchFamily="2" charset="2"/>
              </a:rPr>
              <a:t></a:t>
            </a:r>
            <a:r>
              <a:rPr lang="en-US"/>
              <a:t> 1 clear meaning</a:t>
            </a:r>
          </a:p>
        </p:txBody>
      </p:sp>
      <p:graphicFrame>
        <p:nvGraphicFramePr>
          <p:cNvPr id="5" name="Content Placeholder 4">
            <a:extLst>
              <a:ext uri="{FF2B5EF4-FFF2-40B4-BE49-F238E27FC236}">
                <a16:creationId xmlns:a16="http://schemas.microsoft.com/office/drawing/2014/main" id="{A4A20E6C-5F22-5734-BB65-83AE4F7F9C3C}"/>
              </a:ext>
            </a:extLst>
          </p:cNvPr>
          <p:cNvGraphicFramePr>
            <a:graphicFrameLocks noGrp="1"/>
          </p:cNvGraphicFramePr>
          <p:nvPr>
            <p:ph sz="quarter" idx="14"/>
          </p:nvPr>
        </p:nvGraphicFramePr>
        <p:xfrm>
          <a:off x="5602941" y="1702818"/>
          <a:ext cx="6280552" cy="2905760"/>
        </p:xfrm>
        <a:graphic>
          <a:graphicData uri="http://schemas.openxmlformats.org/drawingml/2006/table">
            <a:tbl>
              <a:tblPr firstRow="1" bandRow="1">
                <a:tableStyleId>{5C22544A-7EE6-4342-B048-85BDC9FD1C3A}</a:tableStyleId>
              </a:tblPr>
              <a:tblGrid>
                <a:gridCol w="1195156">
                  <a:extLst>
                    <a:ext uri="{9D8B030D-6E8A-4147-A177-3AD203B41FA5}">
                      <a16:colId xmlns:a16="http://schemas.microsoft.com/office/drawing/2014/main" val="560271547"/>
                    </a:ext>
                  </a:extLst>
                </a:gridCol>
                <a:gridCol w="5085396">
                  <a:extLst>
                    <a:ext uri="{9D8B030D-6E8A-4147-A177-3AD203B41FA5}">
                      <a16:colId xmlns:a16="http://schemas.microsoft.com/office/drawing/2014/main" val="3878673271"/>
                    </a:ext>
                  </a:extLst>
                </a:gridCol>
              </a:tblGrid>
              <a:tr h="370840">
                <a:tc>
                  <a:txBody>
                    <a:bodyPr/>
                    <a:lstStyle/>
                    <a:p>
                      <a:r>
                        <a:rPr lang="en-US" sz="1200"/>
                        <a:t>Type</a:t>
                      </a:r>
                    </a:p>
                  </a:txBody>
                  <a:tcPr/>
                </a:tc>
                <a:tc>
                  <a:txBody>
                    <a:bodyPr/>
                    <a:lstStyle/>
                    <a:p>
                      <a:endParaRPr lang="en-US" sz="1200"/>
                    </a:p>
                  </a:txBody>
                  <a:tcPr/>
                </a:tc>
                <a:extLst>
                  <a:ext uri="{0D108BD9-81ED-4DB2-BD59-A6C34878D82A}">
                    <a16:rowId xmlns:a16="http://schemas.microsoft.com/office/drawing/2014/main" val="1432811215"/>
                  </a:ext>
                </a:extLst>
              </a:tr>
              <a:tr h="370840">
                <a:tc>
                  <a:txBody>
                    <a:bodyPr/>
                    <a:lstStyle/>
                    <a:p>
                      <a:r>
                        <a:rPr lang="en-US" sz="1200"/>
                        <a:t>Utilization</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t>measures the actual consumption. There is on standard naming convention in the industry, so after a while you have a wide variety of names. Examples are IOPS, throughput, active, usage and workload.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t>It is the main input for the capacity family of metrics (Capacity Remaining, Time Remaining, Recommended Size).</a:t>
                      </a:r>
                    </a:p>
                  </a:txBody>
                  <a:tcPr/>
                </a:tc>
                <a:extLst>
                  <a:ext uri="{0D108BD9-81ED-4DB2-BD59-A6C34878D82A}">
                    <a16:rowId xmlns:a16="http://schemas.microsoft.com/office/drawing/2014/main" val="107488289"/>
                  </a:ext>
                </a:extLst>
              </a:tr>
              <a:tr h="370840">
                <a:tc>
                  <a:txBody>
                    <a:bodyPr/>
                    <a:lstStyle/>
                    <a:p>
                      <a:r>
                        <a:rPr lang="en-US" sz="1200"/>
                        <a:t>Reservation</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t>is used in capacity to prevent contention from happening. Think of it as seat reservation in a restaurant.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t>It can overlap with utilization because an object can have lower or higher reservation relative to its utilization at different times.</a:t>
                      </a:r>
                    </a:p>
                  </a:txBody>
                  <a:tcPr/>
                </a:tc>
                <a:extLst>
                  <a:ext uri="{0D108BD9-81ED-4DB2-BD59-A6C34878D82A}">
                    <a16:rowId xmlns:a16="http://schemas.microsoft.com/office/drawing/2014/main" val="4105616446"/>
                  </a:ext>
                </a:extLst>
              </a:tr>
              <a:tr h="370840">
                <a:tc>
                  <a:txBody>
                    <a:bodyPr/>
                    <a:lstStyle/>
                    <a:p>
                      <a:r>
                        <a:rPr lang="en-US" sz="1200"/>
                        <a:t>Allocation</a:t>
                      </a:r>
                    </a:p>
                  </a:txBody>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t>is used in capacity when utilization is too low to be used.</a:t>
                      </a:r>
                    </a:p>
                  </a:txBody>
                  <a:tcPr/>
                </a:tc>
                <a:extLst>
                  <a:ext uri="{0D108BD9-81ED-4DB2-BD59-A6C34878D82A}">
                    <a16:rowId xmlns:a16="http://schemas.microsoft.com/office/drawing/2014/main" val="1952375763"/>
                  </a:ext>
                </a:extLst>
              </a:tr>
            </a:tbl>
          </a:graphicData>
        </a:graphic>
      </p:graphicFrame>
      <p:graphicFrame>
        <p:nvGraphicFramePr>
          <p:cNvPr id="8" name="Table 7">
            <a:extLst>
              <a:ext uri="{FF2B5EF4-FFF2-40B4-BE49-F238E27FC236}">
                <a16:creationId xmlns:a16="http://schemas.microsoft.com/office/drawing/2014/main" id="{8B935678-019C-2961-BFA5-588120213BDA}"/>
              </a:ext>
            </a:extLst>
          </p:cNvPr>
          <p:cNvGraphicFramePr>
            <a:graphicFrameLocks noGrp="1"/>
          </p:cNvGraphicFramePr>
          <p:nvPr/>
        </p:nvGraphicFramePr>
        <p:xfrm>
          <a:off x="593021" y="1702818"/>
          <a:ext cx="4219611" cy="2367280"/>
        </p:xfrm>
        <a:graphic>
          <a:graphicData uri="http://schemas.openxmlformats.org/drawingml/2006/table">
            <a:tbl>
              <a:tblPr firstRow="1" bandRow="1">
                <a:tableStyleId>{5C22544A-7EE6-4342-B048-85BDC9FD1C3A}</a:tableStyleId>
              </a:tblPr>
              <a:tblGrid>
                <a:gridCol w="1256405">
                  <a:extLst>
                    <a:ext uri="{9D8B030D-6E8A-4147-A177-3AD203B41FA5}">
                      <a16:colId xmlns:a16="http://schemas.microsoft.com/office/drawing/2014/main" val="3664838468"/>
                    </a:ext>
                  </a:extLst>
                </a:gridCol>
                <a:gridCol w="2963206">
                  <a:extLst>
                    <a:ext uri="{9D8B030D-6E8A-4147-A177-3AD203B41FA5}">
                      <a16:colId xmlns:a16="http://schemas.microsoft.com/office/drawing/2014/main" val="1101676478"/>
                    </a:ext>
                  </a:extLst>
                </a:gridCol>
              </a:tblGrid>
              <a:tr h="370840">
                <a:tc>
                  <a:txBody>
                    <a:bodyPr/>
                    <a:lstStyle/>
                    <a:p>
                      <a:pPr marL="0" marR="0" algn="ctr">
                        <a:spcBef>
                          <a:spcPts val="300"/>
                        </a:spcBef>
                        <a:spcAft>
                          <a:spcPts val="300"/>
                        </a:spcAft>
                      </a:pPr>
                      <a:r>
                        <a:rPr lang="en-GB" sz="1400" b="1">
                          <a:solidFill>
                            <a:schemeClr val="bg1"/>
                          </a:solidFill>
                          <a:effectLst/>
                          <a:latin typeface="Calibri" panose="020F0502020204030204" pitchFamily="34" charset="0"/>
                          <a:ea typeface="DengXian" panose="02010600030101010101" pitchFamily="2" charset="-122"/>
                          <a:cs typeface="Arial" panose="020B0604020202020204" pitchFamily="34" charset="0"/>
                        </a:rPr>
                        <a:t>Type of Metrics</a:t>
                      </a:r>
                      <a:endParaRPr lang="en-US" sz="1400" b="1">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lgn="ctr">
                        <a:spcBef>
                          <a:spcPts val="300"/>
                        </a:spcBef>
                        <a:spcAft>
                          <a:spcPts val="300"/>
                        </a:spcAft>
                      </a:pPr>
                      <a:r>
                        <a:rPr lang="en-GB" sz="1400" b="1">
                          <a:solidFill>
                            <a:schemeClr val="bg1"/>
                          </a:solidFill>
                          <a:effectLst/>
                          <a:latin typeface="Calibri" panose="020F0502020204030204" pitchFamily="34" charset="0"/>
                          <a:ea typeface="DengXian" panose="02010600030101010101" pitchFamily="2" charset="-122"/>
                          <a:cs typeface="Arial" panose="020B0604020202020204" pitchFamily="34" charset="0"/>
                        </a:rPr>
                        <a:t>Primary Application in Operations</a:t>
                      </a:r>
                      <a:endParaRPr lang="en-US" sz="1400" b="1">
                        <a:solidFill>
                          <a:schemeClr val="bg1"/>
                        </a:solidFill>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050913669"/>
                  </a:ext>
                </a:extLst>
              </a:tr>
              <a:tr h="370840">
                <a:tc>
                  <a:txBody>
                    <a:bodyPr/>
                    <a:lstStyle/>
                    <a:p>
                      <a:pPr marL="0" marR="0">
                        <a:spcBef>
                          <a:spcPts val="300"/>
                        </a:spcBef>
                        <a:spcAft>
                          <a:spcPts val="300"/>
                        </a:spcAft>
                      </a:pPr>
                      <a:r>
                        <a:rPr lang="en-GB" sz="1400" b="1">
                          <a:effectLst/>
                          <a:latin typeface="Calibri" panose="020F0502020204030204" pitchFamily="34" charset="0"/>
                          <a:ea typeface="DengXian" panose="02010600030101010101" pitchFamily="2" charset="-122"/>
                          <a:cs typeface="Arial" panose="020B0604020202020204" pitchFamily="34" charset="0"/>
                        </a:rPr>
                        <a:t>Contention</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Performance Management</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2327760604"/>
                  </a:ext>
                </a:extLst>
              </a:tr>
              <a:tr h="370840">
                <a:tc>
                  <a:txBody>
                    <a:bodyPr/>
                    <a:lstStyle/>
                    <a:p>
                      <a:pPr marL="0" marR="0">
                        <a:spcBef>
                          <a:spcPts val="300"/>
                        </a:spcBef>
                        <a:spcAft>
                          <a:spcPts val="300"/>
                        </a:spcAft>
                      </a:pPr>
                      <a:r>
                        <a:rPr lang="en-GB" sz="1400" b="1">
                          <a:effectLst/>
                          <a:latin typeface="Calibri" panose="020F0502020204030204" pitchFamily="34" charset="0"/>
                          <a:ea typeface="DengXian" panose="02010600030101010101" pitchFamily="2" charset="-122"/>
                          <a:cs typeface="Arial" panose="020B0604020202020204" pitchFamily="34" charset="0"/>
                        </a:rPr>
                        <a:t>Consumption</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Capacity Management</a:t>
                      </a:r>
                    </a:p>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Cost Management</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2956014225"/>
                  </a:ext>
                </a:extLst>
              </a:tr>
              <a:tr h="370840">
                <a:tc>
                  <a:txBody>
                    <a:bodyPr/>
                    <a:lstStyle/>
                    <a:p>
                      <a:pPr marL="0" marR="0">
                        <a:spcBef>
                          <a:spcPts val="300"/>
                        </a:spcBef>
                        <a:spcAft>
                          <a:spcPts val="300"/>
                        </a:spcAft>
                      </a:pPr>
                      <a:r>
                        <a:rPr lang="en-GB" sz="1400" b="1">
                          <a:effectLst/>
                          <a:latin typeface="Calibri" panose="020F0502020204030204" pitchFamily="34" charset="0"/>
                          <a:ea typeface="DengXian" panose="02010600030101010101" pitchFamily="2" charset="-122"/>
                          <a:cs typeface="Arial" panose="020B0604020202020204" pitchFamily="34" charset="0"/>
                        </a:rPr>
                        <a:t>Context</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tc>
                  <a:txBody>
                    <a:bodyPr/>
                    <a:lstStyle/>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Configuration Management</a:t>
                      </a:r>
                    </a:p>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Compliance Management</a:t>
                      </a:r>
                    </a:p>
                    <a:p>
                      <a:pPr marL="0" marR="0">
                        <a:spcBef>
                          <a:spcPts val="300"/>
                        </a:spcBef>
                        <a:spcAft>
                          <a:spcPts val="300"/>
                        </a:spcAft>
                      </a:pPr>
                      <a:r>
                        <a:rPr lang="en-GB" sz="1400">
                          <a:effectLst/>
                          <a:latin typeface="Calibri" panose="020F0502020204030204" pitchFamily="34" charset="0"/>
                          <a:ea typeface="DengXian" panose="02010600030101010101" pitchFamily="2" charset="-122"/>
                          <a:cs typeface="Arial" panose="020B0604020202020204" pitchFamily="34" charset="0"/>
                        </a:rPr>
                        <a:t>Inventory Management</a:t>
                      </a:r>
                      <a:endParaRPr lang="en-US" sz="1400">
                        <a:effectLst/>
                        <a:latin typeface="Calibri" panose="020F0502020204030204" pitchFamily="34" charset="0"/>
                        <a:ea typeface="DengXian" panose="02010600030101010101" pitchFamily="2" charset="-122"/>
                        <a:cs typeface="Arial" panose="020B0604020202020204" pitchFamily="34" charset="0"/>
                      </a:endParaRPr>
                    </a:p>
                  </a:txBody>
                  <a:tcPr/>
                </a:tc>
                <a:extLst>
                  <a:ext uri="{0D108BD9-81ED-4DB2-BD59-A6C34878D82A}">
                    <a16:rowId xmlns:a16="http://schemas.microsoft.com/office/drawing/2014/main" val="3656083951"/>
                  </a:ext>
                </a:extLst>
              </a:tr>
            </a:tbl>
          </a:graphicData>
        </a:graphic>
      </p:graphicFrame>
    </p:spTree>
    <p:extLst>
      <p:ext uri="{BB962C8B-B14F-4D97-AF65-F5344CB8AC3E}">
        <p14:creationId xmlns:p14="http://schemas.microsoft.com/office/powerpoint/2010/main" val="347793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8161B-3623-18DF-6EDD-3EF0DB9F6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8FC40E-C53D-8CB0-E3EB-CE2855DFB168}"/>
              </a:ext>
            </a:extLst>
          </p:cNvPr>
          <p:cNvSpPr>
            <a:spLocks noGrp="1"/>
          </p:cNvSpPr>
          <p:nvPr>
            <p:ph type="title"/>
          </p:nvPr>
        </p:nvSpPr>
        <p:spPr/>
        <p:txBody>
          <a:bodyPr/>
          <a:lstStyle/>
          <a:p>
            <a:r>
              <a:rPr lang="en-US"/>
              <a:t>Contention Alerts</a:t>
            </a:r>
          </a:p>
        </p:txBody>
      </p:sp>
      <p:sp>
        <p:nvSpPr>
          <p:cNvPr id="3" name="Subtitle 2">
            <a:extLst>
              <a:ext uri="{FF2B5EF4-FFF2-40B4-BE49-F238E27FC236}">
                <a16:creationId xmlns:a16="http://schemas.microsoft.com/office/drawing/2014/main" id="{20C36A8D-40DF-8264-1666-4EAAD8CFFC07}"/>
              </a:ext>
            </a:extLst>
          </p:cNvPr>
          <p:cNvSpPr>
            <a:spLocks noGrp="1"/>
          </p:cNvSpPr>
          <p:nvPr>
            <p:ph type="subTitle" idx="10"/>
          </p:nvPr>
        </p:nvSpPr>
        <p:spPr/>
        <p:txBody>
          <a:bodyPr/>
          <a:lstStyle/>
          <a:p>
            <a:r>
              <a:rPr lang="en-US"/>
              <a:t>Overall conditions used across objects</a:t>
            </a:r>
          </a:p>
        </p:txBody>
      </p:sp>
      <p:graphicFrame>
        <p:nvGraphicFramePr>
          <p:cNvPr id="5" name="Content Placeholder 4">
            <a:extLst>
              <a:ext uri="{FF2B5EF4-FFF2-40B4-BE49-F238E27FC236}">
                <a16:creationId xmlns:a16="http://schemas.microsoft.com/office/drawing/2014/main" id="{AB354ED6-D48C-94BB-BEA5-D591E76F9E2F}"/>
              </a:ext>
            </a:extLst>
          </p:cNvPr>
          <p:cNvGraphicFramePr>
            <a:graphicFrameLocks noGrp="1"/>
          </p:cNvGraphicFramePr>
          <p:nvPr>
            <p:ph sz="quarter" idx="14"/>
          </p:nvPr>
        </p:nvGraphicFramePr>
        <p:xfrm>
          <a:off x="55979" y="1230942"/>
          <a:ext cx="9951621" cy="5251624"/>
        </p:xfrm>
        <a:graphic>
          <a:graphicData uri="http://schemas.openxmlformats.org/drawingml/2006/table">
            <a:tbl>
              <a:tblPr firstRow="1" bandRow="1">
                <a:tableStyleId>{5C22544A-7EE6-4342-B048-85BDC9FD1C3A}</a:tableStyleId>
              </a:tblPr>
              <a:tblGrid>
                <a:gridCol w="1142589">
                  <a:extLst>
                    <a:ext uri="{9D8B030D-6E8A-4147-A177-3AD203B41FA5}">
                      <a16:colId xmlns:a16="http://schemas.microsoft.com/office/drawing/2014/main" val="4169875640"/>
                    </a:ext>
                  </a:extLst>
                </a:gridCol>
                <a:gridCol w="1076037">
                  <a:extLst>
                    <a:ext uri="{9D8B030D-6E8A-4147-A177-3AD203B41FA5}">
                      <a16:colId xmlns:a16="http://schemas.microsoft.com/office/drawing/2014/main" val="3241200137"/>
                    </a:ext>
                  </a:extLst>
                </a:gridCol>
                <a:gridCol w="7732995">
                  <a:extLst>
                    <a:ext uri="{9D8B030D-6E8A-4147-A177-3AD203B41FA5}">
                      <a16:colId xmlns:a16="http://schemas.microsoft.com/office/drawing/2014/main" val="2250577144"/>
                    </a:ext>
                  </a:extLst>
                </a:gridCol>
              </a:tblGrid>
              <a:tr h="318280">
                <a:tc>
                  <a:txBody>
                    <a:bodyPr/>
                    <a:lstStyle/>
                    <a:p>
                      <a:r>
                        <a:rPr lang="en-US" sz="1400">
                          <a:latin typeface="Calibri" panose="020F0502020204030204" pitchFamily="34" charset="0"/>
                          <a:ea typeface="Calibri" panose="020F0502020204030204" pitchFamily="34" charset="0"/>
                          <a:cs typeface="Calibri" panose="020F0502020204030204" pitchFamily="34" charset="0"/>
                        </a:rPr>
                        <a:t>Alert Type</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Object</a:t>
                      </a:r>
                    </a:p>
                  </a:txBody>
                  <a:tcPr/>
                </a:tc>
                <a:tc>
                  <a:txBody>
                    <a:bodyPr/>
                    <a:lstStyle/>
                    <a:p>
                      <a:pPr algn="l"/>
                      <a:r>
                        <a:rPr lang="en-US" sz="1400">
                          <a:latin typeface="Calibri" panose="020F0502020204030204" pitchFamily="34" charset="0"/>
                          <a:ea typeface="Calibri" panose="020F0502020204030204" pitchFamily="34" charset="0"/>
                          <a:cs typeface="Calibri" panose="020F0502020204030204" pitchFamily="34" charset="0"/>
                        </a:rPr>
                        <a:t>Orange Alert</a:t>
                      </a:r>
                    </a:p>
                  </a:txBody>
                  <a:tcPr/>
                </a:tc>
                <a:extLst>
                  <a:ext uri="{0D108BD9-81ED-4DB2-BD59-A6C34878D82A}">
                    <a16:rowId xmlns:a16="http://schemas.microsoft.com/office/drawing/2014/main" val="2164253469"/>
                  </a:ext>
                </a:extLst>
              </a:tr>
              <a:tr h="286452">
                <a:tc rowSpan="4">
                  <a:txBody>
                    <a:bodyPr/>
                    <a:lstStyle/>
                    <a:p>
                      <a:r>
                        <a:rPr lang="en-US" sz="1400">
                          <a:latin typeface="Calibri" panose="020F0502020204030204" pitchFamily="34" charset="0"/>
                          <a:ea typeface="Calibri" panose="020F0502020204030204" pitchFamily="34" charset="0"/>
                          <a:cs typeface="Calibri" panose="020F0502020204030204" pitchFamily="34" charset="0"/>
                        </a:rPr>
                        <a:t>CPU Contention</a:t>
                      </a:r>
                    </a:p>
                  </a:txBody>
                  <a:tcPr/>
                </a:tc>
                <a:tc>
                  <a:txBody>
                    <a:bodyPr/>
                    <a:lstStyle/>
                    <a:p>
                      <a:r>
                        <a:rPr lang="en-US" sz="12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pPr algn="l"/>
                      <a:r>
                        <a:rPr lang="en-US" sz="1200" b="0" i="0" kern="1200">
                          <a:solidFill>
                            <a:schemeClr val="dk1"/>
                          </a:solidFill>
                          <a:effectLst/>
                          <a:latin typeface="Calibri" panose="020F0502020204030204" pitchFamily="34" charset="0"/>
                          <a:ea typeface="Calibri" panose="020F0502020204030204" pitchFamily="34" charset="0"/>
                          <a:cs typeface="Calibri" panose="020F0502020204030204" pitchFamily="34" charset="0"/>
                        </a:rPr>
                        <a:t>Peak vCPU Ready &gt; 16% AND CPU Contention &gt; 4%</a:t>
                      </a:r>
                      <a:endParaRPr lang="en-US" sz="1200" b="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7041820"/>
                  </a:ext>
                </a:extLst>
              </a:tr>
              <a:tr h="318280">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ESXi</a:t>
                      </a:r>
                    </a:p>
                  </a:txBody>
                  <a:tcPr/>
                </a:tc>
                <a:tc rowSpan="3">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Same conditions are used for all 3 objects:</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&gt;25% of VM population has CPU C</a:t>
                      </a:r>
                      <a:r>
                        <a:rPr lang="en-US" sz="1200" b="0" i="0" kern="1200">
                          <a:solidFill>
                            <a:schemeClr val="dk1"/>
                          </a:solidFill>
                          <a:effectLst/>
                          <a:latin typeface="Calibri" panose="020F0502020204030204" pitchFamily="34" charset="0"/>
                          <a:ea typeface="Calibri" panose="020F0502020204030204" pitchFamily="34" charset="0"/>
                          <a:cs typeface="Calibri" panose="020F0502020204030204" pitchFamily="34" charset="0"/>
                        </a:rPr>
                        <a:t>ontention &gt; 3% AND 20-second vCPU Ready  &gt; 12%</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For cluster, we measure directly at VM level so it’s closer to what we care, which is the application. Aggregating from ESXi is less accurate. </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For resource pool, the symptom does not work with cascading RP. Stacking RP on top of RP complicates operations .</a:t>
                      </a:r>
                    </a:p>
                  </a:txBody>
                  <a:tcPr/>
                </a:tc>
                <a:extLst>
                  <a:ext uri="{0D108BD9-81ED-4DB2-BD59-A6C34878D82A}">
                    <a16:rowId xmlns:a16="http://schemas.microsoft.com/office/drawing/2014/main" val="2166423474"/>
                  </a:ext>
                </a:extLst>
              </a:tr>
              <a:tr h="318280">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Cluster</a:t>
                      </a:r>
                    </a:p>
                  </a:txBody>
                  <a:tcPr/>
                </a:tc>
                <a:tc vMerge="1">
                  <a:txBody>
                    <a:bodyPr/>
                    <a:lstStyle/>
                    <a:p>
                      <a:endParaRPr/>
                    </a:p>
                  </a:txBody>
                  <a:tcPr/>
                </a:tc>
                <a:extLst>
                  <a:ext uri="{0D108BD9-81ED-4DB2-BD59-A6C34878D82A}">
                    <a16:rowId xmlns:a16="http://schemas.microsoft.com/office/drawing/2014/main" val="3619660174"/>
                  </a:ext>
                </a:extLst>
              </a:tr>
              <a:tr h="652475">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Resource Pool</a:t>
                      </a:r>
                    </a:p>
                  </a:txBody>
                  <a:tcPr/>
                </a:tc>
                <a:tc vMerge="1">
                  <a:txBody>
                    <a:bodyPr/>
                    <a:lstStyle/>
                    <a:p>
                      <a:endParaRPr/>
                    </a:p>
                  </a:txBody>
                  <a:tcPr/>
                </a:tc>
                <a:extLst>
                  <a:ext uri="{0D108BD9-81ED-4DB2-BD59-A6C34878D82A}">
                    <a16:rowId xmlns:a16="http://schemas.microsoft.com/office/drawing/2014/main" val="209576679"/>
                  </a:ext>
                </a:extLst>
              </a:tr>
              <a:tr h="318280">
                <a:tc rowSpan="4">
                  <a:txBody>
                    <a:bodyPr/>
                    <a:lstStyle/>
                    <a:p>
                      <a:r>
                        <a:rPr lang="en-US" sz="1400">
                          <a:latin typeface="Calibri" panose="020F0502020204030204" pitchFamily="34" charset="0"/>
                          <a:ea typeface="Calibri" panose="020F0502020204030204" pitchFamily="34" charset="0"/>
                          <a:cs typeface="Calibri" panose="020F0502020204030204" pitchFamily="34" charset="0"/>
                        </a:rPr>
                        <a:t>Memory Contention</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Peak Memory Contention &gt; 8% AND Memory Contention &gt; 2%</a:t>
                      </a:r>
                    </a:p>
                  </a:txBody>
                  <a:tcPr/>
                </a:tc>
                <a:extLst>
                  <a:ext uri="{0D108BD9-81ED-4DB2-BD59-A6C34878D82A}">
                    <a16:rowId xmlns:a16="http://schemas.microsoft.com/office/drawing/2014/main" val="464875900"/>
                  </a:ext>
                </a:extLst>
              </a:tr>
              <a:tr h="318280">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ESXi</a:t>
                      </a:r>
                    </a:p>
                  </a:txBody>
                  <a:tcPr/>
                </a:tc>
                <a:tc rowSpan="3">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Same conditions are used for all 3 objects:</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&gt;25% of VM population has Peak C</a:t>
                      </a:r>
                      <a:r>
                        <a:rPr lang="en-US" sz="1200" b="0" i="0" kern="1200">
                          <a:solidFill>
                            <a:schemeClr val="dk1"/>
                          </a:solidFill>
                          <a:effectLst/>
                          <a:latin typeface="Calibri" panose="020F0502020204030204" pitchFamily="34" charset="0"/>
                          <a:ea typeface="Calibri" panose="020F0502020204030204" pitchFamily="34" charset="0"/>
                          <a:cs typeface="Calibri" panose="020F0502020204030204" pitchFamily="34" charset="0"/>
                        </a:rPr>
                        <a:t>ontention &gt; 4% AND Contention &gt; 1%</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For cluster, we measure directly at VM level so it’s closer to what we care, which is the application. Aggregating from ESXi is less accurate. </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For resource pool, the symptom does not work with cascading RP. Stacking RP on top of RP complicates operations .</a:t>
                      </a:r>
                    </a:p>
                  </a:txBody>
                  <a:tcPr/>
                </a:tc>
                <a:extLst>
                  <a:ext uri="{0D108BD9-81ED-4DB2-BD59-A6C34878D82A}">
                    <a16:rowId xmlns:a16="http://schemas.microsoft.com/office/drawing/2014/main" val="3550042680"/>
                  </a:ext>
                </a:extLst>
              </a:tr>
              <a:tr h="318280">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Cluster</a:t>
                      </a:r>
                    </a:p>
                  </a:txBody>
                  <a:tcPr/>
                </a:tc>
                <a:tc vMerge="1">
                  <a:txBody>
                    <a:bodyPr/>
                    <a:lstStyle/>
                    <a:p>
                      <a:pPr algn="l"/>
                      <a:endParaRPr lang="en-US" sz="18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33002717"/>
                  </a:ext>
                </a:extLst>
              </a:tr>
              <a:tr h="652475">
                <a:tc vMerge="1">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Resource Pool</a:t>
                      </a:r>
                    </a:p>
                  </a:txBody>
                  <a:tcPr/>
                </a:tc>
                <a:tc vMerge="1">
                  <a:txBody>
                    <a:bodyPr/>
                    <a:lstStyle/>
                    <a:p>
                      <a:pPr algn="ctr"/>
                      <a:endParaRPr lang="en-US" sz="180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25498637"/>
                  </a:ext>
                </a:extLst>
              </a:tr>
              <a:tr h="556991">
                <a:tc rowSpan="2">
                  <a:txBody>
                    <a:bodyPr/>
                    <a:lstStyle/>
                    <a:p>
                      <a:r>
                        <a:rPr lang="en-US" sz="1400">
                          <a:latin typeface="Calibri" panose="020F0502020204030204" pitchFamily="34" charset="0"/>
                          <a:ea typeface="Calibri" panose="020F0502020204030204" pitchFamily="34" charset="0"/>
                          <a:cs typeface="Calibri" panose="020F0502020204030204" pitchFamily="34" charset="0"/>
                        </a:rPr>
                        <a:t>Disk Read Latency</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Read Latency &gt; 20 ms AND Peak Read-or-Write Latency &gt; 80 ms.</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The 20-second peak cover both read and write.</a:t>
                      </a:r>
                    </a:p>
                  </a:txBody>
                  <a:tcPr/>
                </a:tc>
                <a:extLst>
                  <a:ext uri="{0D108BD9-81ED-4DB2-BD59-A6C34878D82A}">
                    <a16:rowId xmlns:a16="http://schemas.microsoft.com/office/drawing/2014/main" val="1585898475"/>
                  </a:ext>
                </a:extLst>
              </a:tr>
              <a:tr h="556991">
                <a:tc vMerge="1">
                  <a:txBody>
                    <a:bodyPr/>
                    <a:lstStyle/>
                    <a:p>
                      <a:endParaRPr lang="en-US" sz="10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Datastore</a:t>
                      </a:r>
                    </a:p>
                  </a:txBody>
                  <a:tcPr/>
                </a:tc>
                <a:tc>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&gt;25% of VM population has latency &gt; 10 ms AND highest VM latency &gt; 40 ms AND Overal Datastore Latency &gt; 5 ms.</a:t>
                      </a:r>
                    </a:p>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Many:many relationship makes it impossible for us to set condition at VM level.</a:t>
                      </a:r>
                    </a:p>
                  </a:txBody>
                  <a:tcPr/>
                </a:tc>
                <a:extLst>
                  <a:ext uri="{0D108BD9-81ED-4DB2-BD59-A6C34878D82A}">
                    <a16:rowId xmlns:a16="http://schemas.microsoft.com/office/drawing/2014/main" val="2060011844"/>
                  </a:ext>
                </a:extLst>
              </a:tr>
              <a:tr h="318280">
                <a:tc rowSpan="2">
                  <a:txBody>
                    <a:bodyPr/>
                    <a:lstStyle/>
                    <a:p>
                      <a:r>
                        <a:rPr lang="en-US" sz="1400">
                          <a:latin typeface="Calibri" panose="020F0502020204030204" pitchFamily="34" charset="0"/>
                          <a:ea typeface="Calibri" panose="020F0502020204030204" pitchFamily="34" charset="0"/>
                          <a:cs typeface="Calibri" panose="020F0502020204030204" pitchFamily="34" charset="0"/>
                        </a:rPr>
                        <a:t>Disk Write Latency</a:t>
                      </a: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VM</a:t>
                      </a:r>
                    </a:p>
                  </a:txBody>
                  <a:tcPr/>
                </a:tc>
                <a:tc>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See read latency</a:t>
                      </a:r>
                    </a:p>
                  </a:txBody>
                  <a:tcPr/>
                </a:tc>
                <a:extLst>
                  <a:ext uri="{0D108BD9-81ED-4DB2-BD59-A6C34878D82A}">
                    <a16:rowId xmlns:a16="http://schemas.microsoft.com/office/drawing/2014/main" val="4228372218"/>
                  </a:ext>
                </a:extLst>
              </a:tr>
              <a:tr h="318280">
                <a:tc vMerge="1">
                  <a:txBody>
                    <a:bodyPr/>
                    <a:lstStyle/>
                    <a:p>
                      <a:endParaRPr lang="en-US" sz="10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a:latin typeface="Calibri" panose="020F0502020204030204" pitchFamily="34" charset="0"/>
                          <a:ea typeface="Calibri" panose="020F0502020204030204" pitchFamily="34" charset="0"/>
                          <a:cs typeface="Calibri" panose="020F0502020204030204" pitchFamily="34" charset="0"/>
                        </a:rPr>
                        <a:t>Datastore</a:t>
                      </a:r>
                    </a:p>
                  </a:txBody>
                  <a:tcPr/>
                </a:tc>
                <a:tc>
                  <a:txBody>
                    <a:bodyPr/>
                    <a:lstStyle/>
                    <a:p>
                      <a:pPr algn="l">
                        <a:spcAft>
                          <a:spcPts val="600"/>
                        </a:spcAft>
                      </a:pPr>
                      <a:r>
                        <a:rPr lang="en-US" sz="1200" b="0">
                          <a:latin typeface="Calibri" panose="020F0502020204030204" pitchFamily="34" charset="0"/>
                          <a:ea typeface="Calibri" panose="020F0502020204030204" pitchFamily="34" charset="0"/>
                          <a:cs typeface="Calibri" panose="020F0502020204030204" pitchFamily="34" charset="0"/>
                        </a:rPr>
                        <a:t>See read latency</a:t>
                      </a:r>
                    </a:p>
                  </a:txBody>
                  <a:tcPr/>
                </a:tc>
                <a:extLst>
                  <a:ext uri="{0D108BD9-81ED-4DB2-BD59-A6C34878D82A}">
                    <a16:rowId xmlns:a16="http://schemas.microsoft.com/office/drawing/2014/main" val="4063645267"/>
                  </a:ext>
                </a:extLst>
              </a:tr>
            </a:tbl>
          </a:graphicData>
        </a:graphic>
      </p:graphicFrame>
      <p:sp>
        <p:nvSpPr>
          <p:cNvPr id="8" name="TextBox 7">
            <a:extLst>
              <a:ext uri="{FF2B5EF4-FFF2-40B4-BE49-F238E27FC236}">
                <a16:creationId xmlns:a16="http://schemas.microsoft.com/office/drawing/2014/main" id="{86EA05E1-297C-37A2-B678-8C6AA4F3BCE8}"/>
              </a:ext>
            </a:extLst>
          </p:cNvPr>
          <p:cNvSpPr txBox="1"/>
          <p:nvPr/>
        </p:nvSpPr>
        <p:spPr>
          <a:xfrm>
            <a:off x="10007600" y="2819812"/>
            <a:ext cx="2128421" cy="2308324"/>
          </a:xfrm>
          <a:prstGeom prst="rect">
            <a:avLst/>
          </a:prstGeom>
          <a:solidFill>
            <a:schemeClr val="bg1"/>
          </a:solidFill>
        </p:spPr>
        <p:txBody>
          <a:bodyPr wrap="square">
            <a:spAutoFit/>
          </a:bodyPr>
          <a:lstStyle/>
          <a:p>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Red</a:t>
            </a:r>
            <a:r>
              <a:rPr lang="en-US" sz="1800">
                <a:latin typeface="Calibri" panose="020F0502020204030204" pitchFamily="34" charset="0"/>
                <a:ea typeface="Calibri" panose="020F0502020204030204" pitchFamily="34" charset="0"/>
                <a:cs typeface="Calibri" panose="020F0502020204030204" pitchFamily="34" charset="0"/>
              </a:rPr>
              <a:t> has 2x the threshold</a:t>
            </a:r>
            <a:r>
              <a:rPr lang="en-US">
                <a:latin typeface="Calibri" panose="020F0502020204030204" pitchFamily="34" charset="0"/>
                <a:ea typeface="Calibri" panose="020F0502020204030204" pitchFamily="34" charset="0"/>
                <a:cs typeface="Calibri" panose="020F0502020204030204" pitchFamily="34" charset="0"/>
              </a:rPr>
              <a:t> of </a:t>
            </a:r>
            <a:r>
              <a:rPr lang="en-US">
                <a:solidFill>
                  <a:srgbClr val="FFC000"/>
                </a:solidFill>
                <a:latin typeface="Calibri" panose="020F0502020204030204" pitchFamily="34" charset="0"/>
                <a:ea typeface="Calibri" panose="020F0502020204030204" pitchFamily="34" charset="0"/>
                <a:cs typeface="Calibri" panose="020F0502020204030204" pitchFamily="34" charset="0"/>
              </a:rPr>
              <a:t>Orange</a:t>
            </a:r>
            <a:r>
              <a:rPr lang="en-US">
                <a:latin typeface="Calibri" panose="020F0502020204030204" pitchFamily="34" charset="0"/>
                <a:ea typeface="Calibri" panose="020F0502020204030204" pitchFamily="34" charset="0"/>
                <a:cs typeface="Calibri" panose="020F0502020204030204" pitchFamily="34" charset="0"/>
              </a:rPr>
              <a:t> level.</a:t>
            </a:r>
          </a:p>
          <a:p>
            <a:r>
              <a:rPr lang="en-US" sz="1800">
                <a:latin typeface="Calibri" panose="020F0502020204030204" pitchFamily="34" charset="0"/>
                <a:ea typeface="Calibri" panose="020F0502020204030204" pitchFamily="34" charset="0"/>
                <a:cs typeface="Calibri" panose="020F0502020204030204" pitchFamily="34" charset="0"/>
              </a:rPr>
              <a:t>	</a:t>
            </a:r>
          </a:p>
          <a:p>
            <a:r>
              <a:rPr lang="en-US">
                <a:latin typeface="Calibri" panose="020F0502020204030204" pitchFamily="34" charset="0"/>
                <a:ea typeface="Calibri" panose="020F0502020204030204" pitchFamily="34" charset="0"/>
                <a:cs typeface="Calibri" panose="020F0502020204030204" pitchFamily="34" charset="0"/>
              </a:rPr>
              <a:t>20-second peak threshold is set at 4x higher of 5-minute metric.</a:t>
            </a:r>
            <a:endParaRPr lang="en-US" sz="18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44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674E95-77C1-A15E-364A-D29BBF60B8DC}"/>
              </a:ext>
            </a:extLst>
          </p:cNvPr>
          <p:cNvSpPr>
            <a:spLocks noGrp="1"/>
          </p:cNvSpPr>
          <p:nvPr>
            <p:ph sz="quarter" idx="14"/>
          </p:nvPr>
        </p:nvSpPr>
        <p:spPr>
          <a:xfrm>
            <a:off x="616666" y="1600201"/>
            <a:ext cx="5708235" cy="4572000"/>
          </a:xfrm>
        </p:spPr>
        <p:txBody>
          <a:bodyPr/>
          <a:lstStyle/>
          <a:p>
            <a:r>
              <a:rPr lang="en-US" sz="1600"/>
              <a:t>A common complaint is </a:t>
            </a:r>
            <a:r>
              <a:rPr lang="en-US" sz="1600" err="1"/>
              <a:t>vR</a:t>
            </a:r>
            <a:r>
              <a:rPr lang="en-US" sz="1600"/>
              <a:t> Ops shows no performance problem when there is a problem.</a:t>
            </a:r>
          </a:p>
          <a:p>
            <a:pPr lvl="1"/>
            <a:r>
              <a:rPr lang="en-US" sz="1400"/>
              <a:t>Many performance issue do not sustain for 300 seconds. Even those that last for hours, actually consist of many short bursts. We’ve </a:t>
            </a:r>
            <a:r>
              <a:rPr lang="en-US" sz="1400" err="1"/>
              <a:t>analysed</a:t>
            </a:r>
            <a:r>
              <a:rPr lang="en-US" sz="1400"/>
              <a:t> and proved it. </a:t>
            </a:r>
          </a:p>
          <a:p>
            <a:pPr lvl="1"/>
            <a:r>
              <a:rPr lang="en-US" sz="1400"/>
              <a:t>Since 20-sec is 15x sharper than 5-minute, it did capture the problem where 5-minute failed. </a:t>
            </a:r>
          </a:p>
          <a:p>
            <a:r>
              <a:rPr lang="en-US" sz="1600"/>
              <a:t>K8 and VDI workload are dynamic, short burst. </a:t>
            </a:r>
          </a:p>
          <a:p>
            <a:r>
              <a:rPr lang="en-US" sz="1600"/>
              <a:t>How to cater for the above, without having excessive alerts? </a:t>
            </a:r>
          </a:p>
          <a:p>
            <a:pPr lvl="1"/>
            <a:r>
              <a:rPr lang="en-US" sz="1400"/>
              <a:t>Set the 20-sec at higher threshold. </a:t>
            </a:r>
          </a:p>
          <a:p>
            <a:pPr lvl="1"/>
            <a:r>
              <a:rPr lang="en-US" sz="1400">
                <a:highlight>
                  <a:srgbClr val="FFFF00"/>
                </a:highlight>
              </a:rPr>
              <a:t>OR </a:t>
            </a:r>
            <a:r>
              <a:rPr lang="en-US" sz="1400"/>
              <a:t>Logic: Should we set it at 15x higher? This could be a short burst. On the other hand, 15x or even 8x is too high to be practical. It no longer makes sense.</a:t>
            </a:r>
          </a:p>
          <a:p>
            <a:pPr lvl="1"/>
            <a:r>
              <a:rPr lang="en-US" sz="1400">
                <a:highlight>
                  <a:srgbClr val="FFFF00"/>
                </a:highlight>
              </a:rPr>
              <a:t>AND</a:t>
            </a:r>
            <a:r>
              <a:rPr lang="en-US" sz="1400"/>
              <a:t> Logic: Set is at 4x but requires both to fire. So we want it to persist for 5 minute, not just a short burst of 20 second. This is the solution we take.</a:t>
            </a:r>
          </a:p>
        </p:txBody>
      </p:sp>
      <p:sp>
        <p:nvSpPr>
          <p:cNvPr id="3" name="Subtitle 2">
            <a:extLst>
              <a:ext uri="{FF2B5EF4-FFF2-40B4-BE49-F238E27FC236}">
                <a16:creationId xmlns:a16="http://schemas.microsoft.com/office/drawing/2014/main" id="{6510F2DF-72DC-3877-BAC9-0D27105A8150}"/>
              </a:ext>
            </a:extLst>
          </p:cNvPr>
          <p:cNvSpPr>
            <a:spLocks noGrp="1"/>
          </p:cNvSpPr>
          <p:nvPr>
            <p:ph type="subTitle" idx="10"/>
          </p:nvPr>
        </p:nvSpPr>
        <p:spPr/>
        <p:txBody>
          <a:bodyPr/>
          <a:lstStyle/>
          <a:p>
            <a:r>
              <a:rPr lang="en-US"/>
              <a:t>Both are needed. Do we do OR </a:t>
            </a:r>
            <a:r>
              <a:rPr lang="en-US" err="1"/>
              <a:t>or</a:t>
            </a:r>
            <a:r>
              <a:rPr lang="en-US"/>
              <a:t> AND logic? </a:t>
            </a:r>
          </a:p>
        </p:txBody>
      </p:sp>
      <p:sp>
        <p:nvSpPr>
          <p:cNvPr id="4" name="Title 3">
            <a:extLst>
              <a:ext uri="{FF2B5EF4-FFF2-40B4-BE49-F238E27FC236}">
                <a16:creationId xmlns:a16="http://schemas.microsoft.com/office/drawing/2014/main" id="{7D72D976-C613-4E40-43AD-4E6390E55C86}"/>
              </a:ext>
            </a:extLst>
          </p:cNvPr>
          <p:cNvSpPr>
            <a:spLocks noGrp="1"/>
          </p:cNvSpPr>
          <p:nvPr>
            <p:ph type="title"/>
          </p:nvPr>
        </p:nvSpPr>
        <p:spPr/>
        <p:txBody>
          <a:bodyPr/>
          <a:lstStyle/>
          <a:p>
            <a:r>
              <a:rPr lang="en-US"/>
              <a:t>20-sec vs 5-minute</a:t>
            </a:r>
          </a:p>
        </p:txBody>
      </p:sp>
      <p:sp>
        <p:nvSpPr>
          <p:cNvPr id="5" name="TextBox 4">
            <a:extLst>
              <a:ext uri="{FF2B5EF4-FFF2-40B4-BE49-F238E27FC236}">
                <a16:creationId xmlns:a16="http://schemas.microsoft.com/office/drawing/2014/main" id="{0E025371-69D5-3ACA-65E8-5CE5ABDC024C}"/>
              </a:ext>
            </a:extLst>
          </p:cNvPr>
          <p:cNvSpPr txBox="1"/>
          <p:nvPr/>
        </p:nvSpPr>
        <p:spPr>
          <a:xfrm>
            <a:off x="8380832" y="5335381"/>
            <a:ext cx="487318" cy="184666"/>
          </a:xfrm>
          <a:prstGeom prst="rect">
            <a:avLst/>
          </a:prstGeom>
        </p:spPr>
        <p:txBody>
          <a:bodyPr wrap="square" lIns="0" tIns="0" rIns="0" bIns="0" rtlCol="0">
            <a:spAutoFit/>
          </a:bodyPr>
          <a:lstStyle/>
          <a:p>
            <a:pPr algn="ctr">
              <a:spcAft>
                <a:spcPts val="600"/>
              </a:spcAft>
            </a:pPr>
            <a:r>
              <a:rPr lang="en-US" sz="1200">
                <a:solidFill>
                  <a:schemeClr val="tx2"/>
                </a:solidFill>
              </a:rPr>
              <a:t>20</a:t>
            </a:r>
          </a:p>
        </p:txBody>
      </p:sp>
      <p:sp>
        <p:nvSpPr>
          <p:cNvPr id="6" name="TextBox 5">
            <a:extLst>
              <a:ext uri="{FF2B5EF4-FFF2-40B4-BE49-F238E27FC236}">
                <a16:creationId xmlns:a16="http://schemas.microsoft.com/office/drawing/2014/main" id="{D2D3A523-E595-4FEE-4EC5-43F53E0FF171}"/>
              </a:ext>
            </a:extLst>
          </p:cNvPr>
          <p:cNvSpPr txBox="1"/>
          <p:nvPr/>
        </p:nvSpPr>
        <p:spPr>
          <a:xfrm>
            <a:off x="8961742" y="5335381"/>
            <a:ext cx="490054" cy="184666"/>
          </a:xfrm>
          <a:prstGeom prst="rect">
            <a:avLst/>
          </a:prstGeom>
        </p:spPr>
        <p:txBody>
          <a:bodyPr wrap="square" lIns="0" tIns="0" rIns="0" bIns="0" rtlCol="0">
            <a:spAutoFit/>
          </a:bodyPr>
          <a:lstStyle/>
          <a:p>
            <a:pPr algn="ctr">
              <a:spcAft>
                <a:spcPts val="600"/>
              </a:spcAft>
            </a:pPr>
            <a:r>
              <a:rPr lang="en-US" sz="1200">
                <a:solidFill>
                  <a:schemeClr val="tx2"/>
                </a:solidFill>
              </a:rPr>
              <a:t>40</a:t>
            </a:r>
          </a:p>
        </p:txBody>
      </p:sp>
      <p:sp>
        <p:nvSpPr>
          <p:cNvPr id="7" name="TextBox 6">
            <a:extLst>
              <a:ext uri="{FF2B5EF4-FFF2-40B4-BE49-F238E27FC236}">
                <a16:creationId xmlns:a16="http://schemas.microsoft.com/office/drawing/2014/main" id="{7C470F0C-6D6A-5597-285E-EC3B069967DF}"/>
              </a:ext>
            </a:extLst>
          </p:cNvPr>
          <p:cNvSpPr txBox="1"/>
          <p:nvPr/>
        </p:nvSpPr>
        <p:spPr>
          <a:xfrm>
            <a:off x="9545388" y="5335381"/>
            <a:ext cx="490054" cy="184666"/>
          </a:xfrm>
          <a:prstGeom prst="rect">
            <a:avLst/>
          </a:prstGeom>
        </p:spPr>
        <p:txBody>
          <a:bodyPr wrap="square" lIns="0" tIns="0" rIns="0" bIns="0" rtlCol="0">
            <a:spAutoFit/>
          </a:bodyPr>
          <a:lstStyle/>
          <a:p>
            <a:pPr algn="ctr">
              <a:spcAft>
                <a:spcPts val="600"/>
              </a:spcAft>
            </a:pPr>
            <a:r>
              <a:rPr lang="en-US" sz="1200">
                <a:solidFill>
                  <a:schemeClr val="tx2"/>
                </a:solidFill>
              </a:rPr>
              <a:t>80</a:t>
            </a:r>
          </a:p>
        </p:txBody>
      </p:sp>
      <p:sp>
        <p:nvSpPr>
          <p:cNvPr id="8" name="TextBox 7">
            <a:extLst>
              <a:ext uri="{FF2B5EF4-FFF2-40B4-BE49-F238E27FC236}">
                <a16:creationId xmlns:a16="http://schemas.microsoft.com/office/drawing/2014/main" id="{BBF77C59-2BCF-E62E-E376-523A7C64EB7A}"/>
              </a:ext>
            </a:extLst>
          </p:cNvPr>
          <p:cNvSpPr txBox="1"/>
          <p:nvPr/>
        </p:nvSpPr>
        <p:spPr>
          <a:xfrm>
            <a:off x="7819125" y="5335381"/>
            <a:ext cx="468115" cy="184666"/>
          </a:xfrm>
          <a:prstGeom prst="rect">
            <a:avLst/>
          </a:prstGeom>
        </p:spPr>
        <p:txBody>
          <a:bodyPr wrap="square" lIns="0" tIns="0" rIns="0" bIns="0" rtlCol="0">
            <a:spAutoFit/>
          </a:bodyPr>
          <a:lstStyle/>
          <a:p>
            <a:pPr algn="ctr">
              <a:spcAft>
                <a:spcPts val="600"/>
              </a:spcAft>
            </a:pPr>
            <a:r>
              <a:rPr lang="en-US" sz="1200">
                <a:solidFill>
                  <a:schemeClr val="tx2"/>
                </a:solidFill>
              </a:rPr>
              <a:t>10</a:t>
            </a:r>
          </a:p>
        </p:txBody>
      </p:sp>
      <p:graphicFrame>
        <p:nvGraphicFramePr>
          <p:cNvPr id="9" name="Table 29">
            <a:extLst>
              <a:ext uri="{FF2B5EF4-FFF2-40B4-BE49-F238E27FC236}">
                <a16:creationId xmlns:a16="http://schemas.microsoft.com/office/drawing/2014/main" id="{9F264CE5-1891-53D4-B023-A7919FA4D71F}"/>
              </a:ext>
            </a:extLst>
          </p:cNvPr>
          <p:cNvGraphicFramePr>
            <a:graphicFrameLocks noGrp="1"/>
          </p:cNvGraphicFramePr>
          <p:nvPr/>
        </p:nvGraphicFramePr>
        <p:xfrm>
          <a:off x="7477299" y="2370671"/>
          <a:ext cx="3447408" cy="2914713"/>
        </p:xfrm>
        <a:graphic>
          <a:graphicData uri="http://schemas.openxmlformats.org/drawingml/2006/table">
            <a:tbl>
              <a:tblPr bandRow="1">
                <a:tableStyleId>{5940675A-B579-460E-94D1-54222C63F5DA}</a:tableStyleId>
              </a:tblPr>
              <a:tblGrid>
                <a:gridCol w="574568">
                  <a:extLst>
                    <a:ext uri="{9D8B030D-6E8A-4147-A177-3AD203B41FA5}">
                      <a16:colId xmlns:a16="http://schemas.microsoft.com/office/drawing/2014/main" val="106368435"/>
                    </a:ext>
                  </a:extLst>
                </a:gridCol>
                <a:gridCol w="574568">
                  <a:extLst>
                    <a:ext uri="{9D8B030D-6E8A-4147-A177-3AD203B41FA5}">
                      <a16:colId xmlns:a16="http://schemas.microsoft.com/office/drawing/2014/main" val="1164135604"/>
                    </a:ext>
                  </a:extLst>
                </a:gridCol>
                <a:gridCol w="574568">
                  <a:extLst>
                    <a:ext uri="{9D8B030D-6E8A-4147-A177-3AD203B41FA5}">
                      <a16:colId xmlns:a16="http://schemas.microsoft.com/office/drawing/2014/main" val="2963963655"/>
                    </a:ext>
                  </a:extLst>
                </a:gridCol>
                <a:gridCol w="574568">
                  <a:extLst>
                    <a:ext uri="{9D8B030D-6E8A-4147-A177-3AD203B41FA5}">
                      <a16:colId xmlns:a16="http://schemas.microsoft.com/office/drawing/2014/main" val="1119645689"/>
                    </a:ext>
                  </a:extLst>
                </a:gridCol>
                <a:gridCol w="574568">
                  <a:extLst>
                    <a:ext uri="{9D8B030D-6E8A-4147-A177-3AD203B41FA5}">
                      <a16:colId xmlns:a16="http://schemas.microsoft.com/office/drawing/2014/main" val="641485995"/>
                    </a:ext>
                  </a:extLst>
                </a:gridCol>
                <a:gridCol w="574568">
                  <a:extLst>
                    <a:ext uri="{9D8B030D-6E8A-4147-A177-3AD203B41FA5}">
                      <a16:colId xmlns:a16="http://schemas.microsoft.com/office/drawing/2014/main" val="2906811098"/>
                    </a:ext>
                  </a:extLst>
                </a:gridCol>
              </a:tblGrid>
              <a:tr h="971571">
                <a:tc>
                  <a:txBody>
                    <a:bodyPr/>
                    <a:lstStyle/>
                    <a:p>
                      <a:pPr algn="ctr"/>
                      <a:endParaRPr lang="en-US" sz="1200"/>
                    </a:p>
                  </a:txBody>
                  <a:tcPr anchor="ctr"/>
                </a:tc>
                <a:tc>
                  <a:txBody>
                    <a:bodyPr/>
                    <a:lstStyle/>
                    <a:p>
                      <a:pPr algn="ctr"/>
                      <a:endParaRPr lang="en-US" sz="1200"/>
                    </a:p>
                  </a:txBody>
                  <a:tcPr anchor="ctr"/>
                </a:tc>
                <a:tc>
                  <a:txBody>
                    <a:bodyPr/>
                    <a:lstStyle/>
                    <a:p>
                      <a:pPr algn="ctr"/>
                      <a:endParaRPr lang="en-US" sz="1200"/>
                    </a:p>
                  </a:txBody>
                  <a:tcPr anchor="ctr"/>
                </a:tc>
                <a:tc>
                  <a:txBody>
                    <a:bodyPr/>
                    <a:lstStyle/>
                    <a:p>
                      <a:pPr algn="ctr"/>
                      <a:endParaRPr lang="en-US" sz="1200">
                        <a:solidFill>
                          <a:srgbClr val="FF0000"/>
                        </a:solidFill>
                      </a:endParaRPr>
                    </a:p>
                  </a:txBody>
                  <a:tcPr anchor="ctr"/>
                </a:tc>
                <a:tc>
                  <a:txBody>
                    <a:bodyPr/>
                    <a:lstStyle/>
                    <a:p>
                      <a:endParaRPr lang="en-US"/>
                    </a:p>
                  </a:txBody>
                  <a:tcPr>
                    <a:noFill/>
                  </a:tcPr>
                </a:tc>
                <a:tc>
                  <a:txBody>
                    <a:bodyPr/>
                    <a:lstStyle/>
                    <a:p>
                      <a:endParaRPr lang="en-US"/>
                    </a:p>
                  </a:txBody>
                  <a:tcPr>
                    <a:noFill/>
                  </a:tcPr>
                </a:tc>
                <a:extLst>
                  <a:ext uri="{0D108BD9-81ED-4DB2-BD59-A6C34878D82A}">
                    <a16:rowId xmlns:a16="http://schemas.microsoft.com/office/drawing/2014/main" val="4179741298"/>
                  </a:ext>
                </a:extLst>
              </a:tr>
              <a:tr h="971571">
                <a:tc>
                  <a:txBody>
                    <a:bodyPr/>
                    <a:lstStyle/>
                    <a:p>
                      <a:pPr algn="ctr"/>
                      <a:endParaRPr lang="en-US" sz="1200"/>
                    </a:p>
                  </a:txBody>
                  <a:tcPr anchor="ctr">
                    <a:solidFill>
                      <a:srgbClr val="00B050"/>
                    </a:solidFill>
                  </a:tcPr>
                </a:tc>
                <a:tc>
                  <a:txBody>
                    <a:bodyPr/>
                    <a:lstStyle/>
                    <a:p>
                      <a:pPr algn="ctr"/>
                      <a:endParaRPr lang="en-US" sz="1200"/>
                    </a:p>
                  </a:txBody>
                  <a:tcPr anchor="ctr">
                    <a:solidFill>
                      <a:srgbClr val="FFFF00"/>
                    </a:solidFill>
                  </a:tcPr>
                </a:tc>
                <a:tc>
                  <a:txBody>
                    <a:bodyPr/>
                    <a:lstStyle/>
                    <a:p>
                      <a:pPr algn="ctr"/>
                      <a:endParaRPr lang="en-US" sz="1200"/>
                    </a:p>
                  </a:txBody>
                  <a:tcPr anchor="ctr">
                    <a:solidFill>
                      <a:srgbClr val="FFC000"/>
                    </a:solidFill>
                  </a:tcPr>
                </a:tc>
                <a:tc>
                  <a:txBody>
                    <a:bodyPr/>
                    <a:lstStyle/>
                    <a:p>
                      <a:pPr algn="ctr"/>
                      <a:endParaRPr lang="en-US" sz="1200"/>
                    </a:p>
                  </a:txBody>
                  <a:tcPr anchor="ctr">
                    <a:solidFill>
                      <a:srgbClr val="FF0000"/>
                    </a:solidFill>
                  </a:tcPr>
                </a:tc>
                <a:tc>
                  <a:txBody>
                    <a:bodyPr/>
                    <a:lstStyle/>
                    <a:p>
                      <a:endParaRPr lang="en-US"/>
                    </a:p>
                  </a:txBody>
                  <a:tcPr>
                    <a:solidFill>
                      <a:srgbClr val="FF0000"/>
                    </a:solidFill>
                  </a:tcPr>
                </a:tc>
                <a:tc>
                  <a:txBody>
                    <a:bodyPr/>
                    <a:lstStyle/>
                    <a:p>
                      <a:endParaRPr lang="en-US"/>
                    </a:p>
                  </a:txBody>
                  <a:tcPr>
                    <a:solidFill>
                      <a:srgbClr val="FF0000"/>
                    </a:solidFill>
                  </a:tcPr>
                </a:tc>
                <a:extLst>
                  <a:ext uri="{0D108BD9-81ED-4DB2-BD59-A6C34878D82A}">
                    <a16:rowId xmlns:a16="http://schemas.microsoft.com/office/drawing/2014/main" val="1273546577"/>
                  </a:ext>
                </a:extLst>
              </a:tr>
              <a:tr h="971571">
                <a:tc>
                  <a:txBody>
                    <a:bodyPr/>
                    <a:lstStyle/>
                    <a:p>
                      <a:pPr algn="ctr"/>
                      <a:endParaRPr lang="en-US" sz="1200"/>
                    </a:p>
                  </a:txBody>
                  <a:tcPr anchor="ctr">
                    <a:solidFill>
                      <a:srgbClr val="00B050"/>
                    </a:solidFill>
                  </a:tcPr>
                </a:tc>
                <a:tc>
                  <a:txBody>
                    <a:bodyPr/>
                    <a:lstStyle/>
                    <a:p>
                      <a:pPr algn="ctr"/>
                      <a:endParaRPr lang="en-US" sz="1200"/>
                    </a:p>
                  </a:txBody>
                  <a:tcPr anchor="ctr">
                    <a:solidFill>
                      <a:srgbClr val="00B050"/>
                    </a:solidFill>
                  </a:tcPr>
                </a:tc>
                <a:tc>
                  <a:txBody>
                    <a:bodyPr/>
                    <a:lstStyle/>
                    <a:p>
                      <a:pPr algn="ctr"/>
                      <a:endParaRPr lang="en-US" sz="1200"/>
                    </a:p>
                  </a:txBody>
                  <a:tcPr anchor="ctr">
                    <a:solidFill>
                      <a:srgbClr val="00B050"/>
                    </a:solidFill>
                  </a:tcPr>
                </a:tc>
                <a:tc>
                  <a:txBody>
                    <a:bodyPr/>
                    <a:lstStyle/>
                    <a:p>
                      <a:pPr algn="ctr"/>
                      <a:endParaRPr lang="en-US" sz="1200"/>
                    </a:p>
                  </a:txBody>
                  <a:tcPr anchor="ctr">
                    <a:solidFill>
                      <a:srgbClr val="FFFF00"/>
                    </a:solidFill>
                  </a:tcPr>
                </a:tc>
                <a:tc>
                  <a:txBody>
                    <a:bodyPr/>
                    <a:lstStyle/>
                    <a:p>
                      <a:endParaRPr lang="en-US"/>
                    </a:p>
                  </a:txBody>
                  <a:tcPr>
                    <a:solidFill>
                      <a:srgbClr val="FFC000"/>
                    </a:solidFill>
                  </a:tcPr>
                </a:tc>
                <a:tc>
                  <a:txBody>
                    <a:bodyPr/>
                    <a:lstStyle/>
                    <a:p>
                      <a:endParaRPr lang="en-US"/>
                    </a:p>
                  </a:txBody>
                  <a:tcPr>
                    <a:solidFill>
                      <a:srgbClr val="FF0000"/>
                    </a:solidFill>
                  </a:tcPr>
                </a:tc>
                <a:extLst>
                  <a:ext uri="{0D108BD9-81ED-4DB2-BD59-A6C34878D82A}">
                    <a16:rowId xmlns:a16="http://schemas.microsoft.com/office/drawing/2014/main" val="633857907"/>
                  </a:ext>
                </a:extLst>
              </a:tr>
            </a:tbl>
          </a:graphicData>
        </a:graphic>
      </p:graphicFrame>
      <p:sp>
        <p:nvSpPr>
          <p:cNvPr id="10" name="TextBox 9">
            <a:extLst>
              <a:ext uri="{FF2B5EF4-FFF2-40B4-BE49-F238E27FC236}">
                <a16:creationId xmlns:a16="http://schemas.microsoft.com/office/drawing/2014/main" id="{768E5DA6-891B-E67E-4FD8-6D068ACA0331}"/>
              </a:ext>
            </a:extLst>
          </p:cNvPr>
          <p:cNvSpPr txBox="1"/>
          <p:nvPr/>
        </p:nvSpPr>
        <p:spPr>
          <a:xfrm>
            <a:off x="6763831" y="4213686"/>
            <a:ext cx="674502" cy="184666"/>
          </a:xfrm>
          <a:prstGeom prst="rect">
            <a:avLst/>
          </a:prstGeom>
        </p:spPr>
        <p:txBody>
          <a:bodyPr wrap="square" lIns="0" tIns="0" rIns="0" bIns="0" rtlCol="0">
            <a:spAutoFit/>
          </a:bodyPr>
          <a:lstStyle/>
          <a:p>
            <a:pPr algn="r">
              <a:spcAft>
                <a:spcPts val="600"/>
              </a:spcAft>
            </a:pPr>
            <a:r>
              <a:rPr lang="en-US" sz="1200">
                <a:solidFill>
                  <a:schemeClr val="tx2"/>
                </a:solidFill>
              </a:rPr>
              <a:t>20 sec</a:t>
            </a:r>
          </a:p>
        </p:txBody>
      </p:sp>
      <p:sp>
        <p:nvSpPr>
          <p:cNvPr id="11" name="TextBox 10">
            <a:extLst>
              <a:ext uri="{FF2B5EF4-FFF2-40B4-BE49-F238E27FC236}">
                <a16:creationId xmlns:a16="http://schemas.microsoft.com/office/drawing/2014/main" id="{07B860DE-0D53-D503-14EA-A4F982B09DAB}"/>
              </a:ext>
            </a:extLst>
          </p:cNvPr>
          <p:cNvSpPr txBox="1"/>
          <p:nvPr/>
        </p:nvSpPr>
        <p:spPr>
          <a:xfrm>
            <a:off x="6763831" y="2282310"/>
            <a:ext cx="674502" cy="184666"/>
          </a:xfrm>
          <a:prstGeom prst="rect">
            <a:avLst/>
          </a:prstGeom>
        </p:spPr>
        <p:txBody>
          <a:bodyPr wrap="square" lIns="0" tIns="0" rIns="0" bIns="0" rtlCol="0">
            <a:spAutoFit/>
          </a:bodyPr>
          <a:lstStyle/>
          <a:p>
            <a:pPr algn="r">
              <a:spcAft>
                <a:spcPts val="600"/>
              </a:spcAft>
            </a:pPr>
            <a:r>
              <a:rPr lang="en-US" sz="1200">
                <a:solidFill>
                  <a:schemeClr val="tx2"/>
                </a:solidFill>
              </a:rPr>
              <a:t>1 hour</a:t>
            </a:r>
          </a:p>
        </p:txBody>
      </p:sp>
      <p:sp>
        <p:nvSpPr>
          <p:cNvPr id="12" name="TextBox 11">
            <a:extLst>
              <a:ext uri="{FF2B5EF4-FFF2-40B4-BE49-F238E27FC236}">
                <a16:creationId xmlns:a16="http://schemas.microsoft.com/office/drawing/2014/main" id="{D60D6B10-305B-0F7C-F5D2-7935025045F1}"/>
              </a:ext>
            </a:extLst>
          </p:cNvPr>
          <p:cNvSpPr txBox="1"/>
          <p:nvPr/>
        </p:nvSpPr>
        <p:spPr>
          <a:xfrm>
            <a:off x="6763831" y="3247998"/>
            <a:ext cx="674502" cy="184666"/>
          </a:xfrm>
          <a:prstGeom prst="rect">
            <a:avLst/>
          </a:prstGeom>
        </p:spPr>
        <p:txBody>
          <a:bodyPr wrap="square" lIns="0" tIns="0" rIns="0" bIns="0" rtlCol="0">
            <a:spAutoFit/>
          </a:bodyPr>
          <a:lstStyle/>
          <a:p>
            <a:pPr algn="r">
              <a:spcAft>
                <a:spcPts val="600"/>
              </a:spcAft>
            </a:pPr>
            <a:r>
              <a:rPr lang="en-US" sz="1200">
                <a:solidFill>
                  <a:schemeClr val="tx2"/>
                </a:solidFill>
              </a:rPr>
              <a:t>5 min</a:t>
            </a:r>
          </a:p>
        </p:txBody>
      </p:sp>
      <p:sp>
        <p:nvSpPr>
          <p:cNvPr id="13" name="TextBox 12">
            <a:extLst>
              <a:ext uri="{FF2B5EF4-FFF2-40B4-BE49-F238E27FC236}">
                <a16:creationId xmlns:a16="http://schemas.microsoft.com/office/drawing/2014/main" id="{4405727E-00F6-E1D9-1890-8F89465B5D90}"/>
              </a:ext>
            </a:extLst>
          </p:cNvPr>
          <p:cNvSpPr txBox="1"/>
          <p:nvPr/>
        </p:nvSpPr>
        <p:spPr>
          <a:xfrm>
            <a:off x="10129034" y="5335381"/>
            <a:ext cx="473893" cy="184666"/>
          </a:xfrm>
          <a:prstGeom prst="rect">
            <a:avLst/>
          </a:prstGeom>
        </p:spPr>
        <p:txBody>
          <a:bodyPr wrap="square" lIns="0" tIns="0" rIns="0" bIns="0" rtlCol="0">
            <a:spAutoFit/>
          </a:bodyPr>
          <a:lstStyle/>
          <a:p>
            <a:pPr algn="ctr">
              <a:spcAft>
                <a:spcPts val="600"/>
              </a:spcAft>
            </a:pPr>
            <a:r>
              <a:rPr lang="en-US" sz="1200">
                <a:solidFill>
                  <a:schemeClr val="tx2"/>
                </a:solidFill>
              </a:rPr>
              <a:t>160</a:t>
            </a:r>
          </a:p>
        </p:txBody>
      </p:sp>
      <p:sp>
        <p:nvSpPr>
          <p:cNvPr id="14" name="TextBox 13">
            <a:extLst>
              <a:ext uri="{FF2B5EF4-FFF2-40B4-BE49-F238E27FC236}">
                <a16:creationId xmlns:a16="http://schemas.microsoft.com/office/drawing/2014/main" id="{DA0B9F3D-8C33-C9E6-BCD5-3DBEA924B2C0}"/>
              </a:ext>
            </a:extLst>
          </p:cNvPr>
          <p:cNvSpPr txBox="1"/>
          <p:nvPr/>
        </p:nvSpPr>
        <p:spPr>
          <a:xfrm>
            <a:off x="10758110" y="5335381"/>
            <a:ext cx="345800" cy="184666"/>
          </a:xfrm>
          <a:prstGeom prst="rect">
            <a:avLst/>
          </a:prstGeom>
        </p:spPr>
        <p:txBody>
          <a:bodyPr wrap="square" lIns="0" tIns="0" rIns="0" bIns="0" rtlCol="0">
            <a:spAutoFit/>
          </a:bodyPr>
          <a:lstStyle/>
          <a:p>
            <a:pPr algn="ctr">
              <a:spcAft>
                <a:spcPts val="600"/>
              </a:spcAft>
            </a:pPr>
            <a:r>
              <a:rPr lang="en-US" sz="1200">
                <a:solidFill>
                  <a:schemeClr val="tx2"/>
                </a:solidFill>
              </a:rPr>
              <a:t>320</a:t>
            </a:r>
          </a:p>
        </p:txBody>
      </p:sp>
      <p:sp>
        <p:nvSpPr>
          <p:cNvPr id="15" name="TextBox 14">
            <a:extLst>
              <a:ext uri="{FF2B5EF4-FFF2-40B4-BE49-F238E27FC236}">
                <a16:creationId xmlns:a16="http://schemas.microsoft.com/office/drawing/2014/main" id="{38D4B593-AA79-8B43-9A4B-437EB6495A81}"/>
              </a:ext>
            </a:extLst>
          </p:cNvPr>
          <p:cNvSpPr txBox="1"/>
          <p:nvPr/>
        </p:nvSpPr>
        <p:spPr>
          <a:xfrm>
            <a:off x="7477299" y="5630242"/>
            <a:ext cx="3506337" cy="184666"/>
          </a:xfrm>
          <a:prstGeom prst="rect">
            <a:avLst/>
          </a:prstGeom>
        </p:spPr>
        <p:txBody>
          <a:bodyPr wrap="square" lIns="0" tIns="0" rIns="0" bIns="0" rtlCol="0">
            <a:spAutoFit/>
          </a:bodyPr>
          <a:lstStyle/>
          <a:p>
            <a:pPr algn="ctr">
              <a:spcAft>
                <a:spcPts val="600"/>
              </a:spcAft>
            </a:pPr>
            <a:r>
              <a:rPr lang="en-US" sz="1200" b="1">
                <a:solidFill>
                  <a:schemeClr val="tx2"/>
                </a:solidFill>
              </a:rPr>
              <a:t>VM Disk Latency (ms)</a:t>
            </a:r>
          </a:p>
        </p:txBody>
      </p:sp>
      <p:sp>
        <p:nvSpPr>
          <p:cNvPr id="16" name="Rectangle 15">
            <a:extLst>
              <a:ext uri="{FF2B5EF4-FFF2-40B4-BE49-F238E27FC236}">
                <a16:creationId xmlns:a16="http://schemas.microsoft.com/office/drawing/2014/main" id="{21F23B0B-A378-A537-5DDE-E3FB69A6C341}"/>
              </a:ext>
            </a:extLst>
          </p:cNvPr>
          <p:cNvSpPr/>
          <p:nvPr/>
        </p:nvSpPr>
        <p:spPr>
          <a:xfrm>
            <a:off x="7477298" y="2373748"/>
            <a:ext cx="3447409" cy="966583"/>
          </a:xfrm>
          <a:prstGeom prst="rect">
            <a:avLst/>
          </a:prstGeom>
          <a:solidFill>
            <a:schemeClr val="bg2">
              <a:lumMod val="9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chemeClr val="bg2">
                    <a:lumMod val="10000"/>
                  </a:schemeClr>
                </a:solidFill>
              </a:rPr>
              <a:t>Not covered by Alerts. Used Insight (dashboard)</a:t>
            </a:r>
          </a:p>
        </p:txBody>
      </p:sp>
      <p:sp>
        <p:nvSpPr>
          <p:cNvPr id="18" name="Rectangle 17">
            <a:extLst>
              <a:ext uri="{FF2B5EF4-FFF2-40B4-BE49-F238E27FC236}">
                <a16:creationId xmlns:a16="http://schemas.microsoft.com/office/drawing/2014/main" id="{8A2168CF-F76C-7FAE-6E68-7DFB8951E2E2}"/>
              </a:ext>
            </a:extLst>
          </p:cNvPr>
          <p:cNvSpPr/>
          <p:nvPr/>
        </p:nvSpPr>
        <p:spPr>
          <a:xfrm>
            <a:off x="7438333" y="1695584"/>
            <a:ext cx="3493364" cy="39882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chemeClr val="tx2"/>
                </a:solidFill>
              </a:rPr>
              <a:t>All Yellow Alerts are disabled</a:t>
            </a:r>
          </a:p>
        </p:txBody>
      </p:sp>
    </p:spTree>
    <p:extLst>
      <p:ext uri="{BB962C8B-B14F-4D97-AF65-F5344CB8AC3E}">
        <p14:creationId xmlns:p14="http://schemas.microsoft.com/office/powerpoint/2010/main" val="416078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CD088A5-0441-4C44-812C-CC7BB8087C4F}"/>
              </a:ext>
            </a:extLst>
          </p:cNvPr>
          <p:cNvSpPr>
            <a:spLocks noGrp="1"/>
          </p:cNvSpPr>
          <p:nvPr>
            <p:ph sz="quarter" idx="14"/>
          </p:nvPr>
        </p:nvSpPr>
        <p:spPr/>
        <p:txBody>
          <a:bodyPr/>
          <a:lstStyle/>
          <a:p>
            <a:r>
              <a:rPr lang="en-US" sz="1400"/>
              <a:t>We need to stop thinking that IT products has good observability. IT systems actually have poor visibility into what happens. Can you troubleshoot when your web browser is slow even though your laptop is fast and utilization is low? </a:t>
            </a:r>
          </a:p>
          <a:p>
            <a:r>
              <a:rPr lang="en-US" sz="1400"/>
              <a:t>No, you can’t. If you can’t troubleshoot a single PC, why do you expect we can troubleshoot something far more complex? Observability is always a second-class citizen in product development. Most products only have few meaningful metrics. Even if they do have the metrics, they don’t provide API. Even if they have, the metrics could be unreliable or buggy.</a:t>
            </a:r>
          </a:p>
        </p:txBody>
      </p:sp>
      <p:sp>
        <p:nvSpPr>
          <p:cNvPr id="5" name="Subtitle 4">
            <a:extLst>
              <a:ext uri="{FF2B5EF4-FFF2-40B4-BE49-F238E27FC236}">
                <a16:creationId xmlns:a16="http://schemas.microsoft.com/office/drawing/2014/main" id="{7C248D4A-B535-4A8A-B908-A084BC77878B}"/>
              </a:ext>
            </a:extLst>
          </p:cNvPr>
          <p:cNvSpPr>
            <a:spLocks noGrp="1"/>
          </p:cNvSpPr>
          <p:nvPr>
            <p:ph type="subTitle" idx="10"/>
          </p:nvPr>
        </p:nvSpPr>
        <p:spPr/>
        <p:txBody>
          <a:bodyPr/>
          <a:lstStyle/>
          <a:p>
            <a:r>
              <a:rPr lang="en-US"/>
              <a:t>Majority of alerts do not actually have known root cause. Correlation is weak.</a:t>
            </a:r>
          </a:p>
        </p:txBody>
      </p:sp>
      <p:sp>
        <p:nvSpPr>
          <p:cNvPr id="4" name="Title 3">
            <a:extLst>
              <a:ext uri="{FF2B5EF4-FFF2-40B4-BE49-F238E27FC236}">
                <a16:creationId xmlns:a16="http://schemas.microsoft.com/office/drawing/2014/main" id="{89BC606E-1F34-45A4-AAA6-E80B3D66C9D7}"/>
              </a:ext>
            </a:extLst>
          </p:cNvPr>
          <p:cNvSpPr>
            <a:spLocks noGrp="1"/>
          </p:cNvSpPr>
          <p:nvPr>
            <p:ph type="title"/>
          </p:nvPr>
        </p:nvSpPr>
        <p:spPr/>
        <p:txBody>
          <a:bodyPr/>
          <a:lstStyle/>
          <a:p>
            <a:r>
              <a:rPr lang="en-US"/>
              <a:t>Alert: Remediation</a:t>
            </a:r>
          </a:p>
        </p:txBody>
      </p:sp>
      <p:cxnSp>
        <p:nvCxnSpPr>
          <p:cNvPr id="8" name="Straight Connector 7">
            <a:extLst>
              <a:ext uri="{FF2B5EF4-FFF2-40B4-BE49-F238E27FC236}">
                <a16:creationId xmlns:a16="http://schemas.microsoft.com/office/drawing/2014/main" id="{12241233-6B60-4B28-B87B-FDA689D858F6}"/>
              </a:ext>
            </a:extLst>
          </p:cNvPr>
          <p:cNvCxnSpPr>
            <a:cxnSpLocks/>
          </p:cNvCxnSpPr>
          <p:nvPr/>
        </p:nvCxnSpPr>
        <p:spPr bwMode="gray">
          <a:xfrm>
            <a:off x="577841" y="4600871"/>
            <a:ext cx="5167788"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8954B87-35CA-4D29-86CF-54CD573034E6}"/>
              </a:ext>
            </a:extLst>
          </p:cNvPr>
          <p:cNvSpPr/>
          <p:nvPr/>
        </p:nvSpPr>
        <p:spPr>
          <a:xfrm>
            <a:off x="616666" y="3068214"/>
            <a:ext cx="2182662" cy="1371600"/>
          </a:xfrm>
          <a:prstGeom prst="rect">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Consumer Layer</a:t>
            </a:r>
          </a:p>
          <a:p>
            <a:pPr>
              <a:spcAft>
                <a:spcPts val="600"/>
              </a:spcAft>
            </a:pPr>
            <a:r>
              <a:rPr lang="en-US" sz="1000">
                <a:solidFill>
                  <a:schemeClr val="tx2"/>
                </a:solidFill>
                <a:latin typeface="Calibri" panose="020F0502020204030204" pitchFamily="34" charset="0"/>
                <a:ea typeface="Calibri" panose="020F0502020204030204" pitchFamily="34" charset="0"/>
                <a:cs typeface="Calibri" panose="020F0502020204030204" pitchFamily="34" charset="0"/>
              </a:rPr>
              <a:t>(VM, AWS EC2, AWS S3, Guest OS, App, Container, Horizon Applications, K8 Pod, etc.)</a:t>
            </a:r>
          </a:p>
        </p:txBody>
      </p:sp>
      <p:sp>
        <p:nvSpPr>
          <p:cNvPr id="7" name="Rectangle 6">
            <a:extLst>
              <a:ext uri="{FF2B5EF4-FFF2-40B4-BE49-F238E27FC236}">
                <a16:creationId xmlns:a16="http://schemas.microsoft.com/office/drawing/2014/main" id="{D9D7B78B-5A8E-47F2-9458-20BEDDAE9742}"/>
              </a:ext>
            </a:extLst>
          </p:cNvPr>
          <p:cNvSpPr/>
          <p:nvPr/>
        </p:nvSpPr>
        <p:spPr>
          <a:xfrm>
            <a:off x="616666" y="4747811"/>
            <a:ext cx="2182662" cy="1371600"/>
          </a:xfrm>
          <a:prstGeom prst="rect">
            <a:avLst/>
          </a:prstGeom>
          <a:ln>
            <a:noFill/>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Provider Layer</a:t>
            </a:r>
          </a:p>
          <a:p>
            <a:pPr>
              <a:spcAft>
                <a:spcPts val="600"/>
              </a:spcAft>
            </a:pPr>
            <a:r>
              <a:rPr lang="en-US" sz="1000">
                <a:solidFill>
                  <a:schemeClr val="tx2"/>
                </a:solidFill>
                <a:latin typeface="Calibri" panose="020F0502020204030204" pitchFamily="34" charset="0"/>
                <a:ea typeface="Calibri" panose="020F0502020204030204" pitchFamily="34" charset="0"/>
                <a:cs typeface="Calibri" panose="020F0502020204030204" pitchFamily="34" charset="0"/>
              </a:rPr>
              <a:t>(Kubernetes Node, vSphere, vSAN, NSX, vRealize, Horizon Servers, etc.)</a:t>
            </a:r>
          </a:p>
        </p:txBody>
      </p:sp>
      <p:sp>
        <p:nvSpPr>
          <p:cNvPr id="10" name="Rectangle 9">
            <a:extLst>
              <a:ext uri="{FF2B5EF4-FFF2-40B4-BE49-F238E27FC236}">
                <a16:creationId xmlns:a16="http://schemas.microsoft.com/office/drawing/2014/main" id="{8DCDEB7D-BCD0-4A5D-975A-A25D0BB53067}"/>
              </a:ext>
            </a:extLst>
          </p:cNvPr>
          <p:cNvSpPr/>
          <p:nvPr/>
        </p:nvSpPr>
        <p:spPr>
          <a:xfrm>
            <a:off x="3002429" y="3068214"/>
            <a:ext cx="2743200" cy="137160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This is what we care, as App Team can complain that business is affected, and that would be a problem. Infra team will look bad if they do not know, so alert needs to be triggered.</a:t>
            </a:r>
          </a:p>
        </p:txBody>
      </p:sp>
      <p:sp>
        <p:nvSpPr>
          <p:cNvPr id="11" name="Rectangle 10">
            <a:extLst>
              <a:ext uri="{FF2B5EF4-FFF2-40B4-BE49-F238E27FC236}">
                <a16:creationId xmlns:a16="http://schemas.microsoft.com/office/drawing/2014/main" id="{E3DE98A8-CEF4-480C-BC11-998137692F81}"/>
              </a:ext>
            </a:extLst>
          </p:cNvPr>
          <p:cNvSpPr/>
          <p:nvPr/>
        </p:nvSpPr>
        <p:spPr>
          <a:xfrm>
            <a:off x="3002429" y="4747811"/>
            <a:ext cx="2743200" cy="1371600"/>
          </a:xfrm>
          <a:prstGeom prst="rect">
            <a:avLst/>
          </a:prstGeom>
          <a:noFill/>
          <a:ln>
            <a:noFill/>
          </a:ln>
        </p:spPr>
        <p:style>
          <a:lnRef idx="0">
            <a:scrgbClr r="0" g="0" b="0"/>
          </a:lnRef>
          <a:fillRef idx="0">
            <a:scrgbClr r="0" g="0" b="0"/>
          </a:fillRef>
          <a:effectRef idx="0">
            <a:scrgbClr r="0" g="0" b="0"/>
          </a:effectRef>
          <a:fontRef idx="minor">
            <a:schemeClr val="accen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We only care about this layer if it’s causing problem to consumer. If not, we should investigate but can do it quietly as no application is affected. All alerts here can be disabled unless they are “suppressing” consumer-alert</a:t>
            </a:r>
          </a:p>
        </p:txBody>
      </p:sp>
      <p:sp>
        <p:nvSpPr>
          <p:cNvPr id="13" name="Rectangle 12">
            <a:extLst>
              <a:ext uri="{FF2B5EF4-FFF2-40B4-BE49-F238E27FC236}">
                <a16:creationId xmlns:a16="http://schemas.microsoft.com/office/drawing/2014/main" id="{5D116AB4-9D42-449A-9637-D54976A90516}"/>
              </a:ext>
            </a:extLst>
          </p:cNvPr>
          <p:cNvSpPr/>
          <p:nvPr/>
        </p:nvSpPr>
        <p:spPr>
          <a:xfrm>
            <a:off x="6611903" y="3068214"/>
            <a:ext cx="4777264" cy="1371600"/>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4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In the ideal world, every cause of consumer-level problems can be explained by an alert at provider level. But due to poor observability, majority of the problems can’t be explained. That’s why top 2 solutions are reboot and “throw hardware into it”.</a:t>
            </a:r>
          </a:p>
        </p:txBody>
      </p:sp>
      <p:sp>
        <p:nvSpPr>
          <p:cNvPr id="3" name="Arrow: Right 2">
            <a:extLst>
              <a:ext uri="{FF2B5EF4-FFF2-40B4-BE49-F238E27FC236}">
                <a16:creationId xmlns:a16="http://schemas.microsoft.com/office/drawing/2014/main" id="{62C1C93B-7F38-40BA-A2EE-549907062DF5}"/>
              </a:ext>
            </a:extLst>
          </p:cNvPr>
          <p:cNvSpPr/>
          <p:nvPr/>
        </p:nvSpPr>
        <p:spPr>
          <a:xfrm>
            <a:off x="5954677" y="3475283"/>
            <a:ext cx="513347" cy="557463"/>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16C70D66-5BAA-446B-A56B-0A7B2313EACA}"/>
              </a:ext>
            </a:extLst>
          </p:cNvPr>
          <p:cNvSpPr/>
          <p:nvPr/>
        </p:nvSpPr>
        <p:spPr>
          <a:xfrm>
            <a:off x="6611903" y="4747811"/>
            <a:ext cx="4777264" cy="1371600"/>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4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How to intelligently fire alert at this level instead? We can’t use static threshold as it’s rigid rule (on/off). There are multiple dimensions to consider before we suppress all the children alerts.</a:t>
            </a:r>
          </a:p>
        </p:txBody>
      </p:sp>
      <p:sp>
        <p:nvSpPr>
          <p:cNvPr id="15" name="Arrow: Right 14">
            <a:extLst>
              <a:ext uri="{FF2B5EF4-FFF2-40B4-BE49-F238E27FC236}">
                <a16:creationId xmlns:a16="http://schemas.microsoft.com/office/drawing/2014/main" id="{BAB97B12-2948-4A1F-BA10-346B34E3524B}"/>
              </a:ext>
            </a:extLst>
          </p:cNvPr>
          <p:cNvSpPr/>
          <p:nvPr/>
        </p:nvSpPr>
        <p:spPr>
          <a:xfrm>
            <a:off x="5948730" y="5154880"/>
            <a:ext cx="513347" cy="557463"/>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376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606E-6F45-09C4-4D95-AA72CE48DBBF}"/>
              </a:ext>
            </a:extLst>
          </p:cNvPr>
          <p:cNvSpPr>
            <a:spLocks noGrp="1"/>
          </p:cNvSpPr>
          <p:nvPr>
            <p:ph type="title"/>
          </p:nvPr>
        </p:nvSpPr>
        <p:spPr/>
        <p:txBody>
          <a:bodyPr/>
          <a:lstStyle/>
          <a:p>
            <a:r>
              <a:rPr lang="en-US"/>
              <a:t>Alert: Remediation</a:t>
            </a:r>
          </a:p>
        </p:txBody>
      </p:sp>
      <p:sp>
        <p:nvSpPr>
          <p:cNvPr id="3" name="Subtitle 2">
            <a:extLst>
              <a:ext uri="{FF2B5EF4-FFF2-40B4-BE49-F238E27FC236}">
                <a16:creationId xmlns:a16="http://schemas.microsoft.com/office/drawing/2014/main" id="{7BDE285E-6946-D411-4FED-4C90DAE6F5E8}"/>
              </a:ext>
            </a:extLst>
          </p:cNvPr>
          <p:cNvSpPr>
            <a:spLocks noGrp="1"/>
          </p:cNvSpPr>
          <p:nvPr>
            <p:ph type="subTitle" idx="10"/>
          </p:nvPr>
        </p:nvSpPr>
        <p:spPr/>
        <p:txBody>
          <a:bodyPr/>
          <a:lstStyle/>
          <a:p>
            <a:r>
              <a:rPr lang="en-US"/>
              <a:t>RCA requires deep expertise as context is lost, even with Function Tracing</a:t>
            </a:r>
          </a:p>
        </p:txBody>
      </p:sp>
      <p:sp>
        <p:nvSpPr>
          <p:cNvPr id="4" name="Content Placeholder 3">
            <a:extLst>
              <a:ext uri="{FF2B5EF4-FFF2-40B4-BE49-F238E27FC236}">
                <a16:creationId xmlns:a16="http://schemas.microsoft.com/office/drawing/2014/main" id="{2E6C9C7C-5AD7-4B00-A580-57D790BDAEA9}"/>
              </a:ext>
            </a:extLst>
          </p:cNvPr>
          <p:cNvSpPr>
            <a:spLocks noGrp="1"/>
          </p:cNvSpPr>
          <p:nvPr>
            <p:ph sz="quarter" idx="14"/>
          </p:nvPr>
        </p:nvSpPr>
        <p:spPr>
          <a:xfrm>
            <a:off x="616666" y="1600201"/>
            <a:ext cx="4233072" cy="4572000"/>
          </a:xfrm>
        </p:spPr>
        <p:txBody>
          <a:bodyPr/>
          <a:lstStyle/>
          <a:p>
            <a:r>
              <a:rPr lang="en-US"/>
              <a:t>RCA today is largely an exercise of </a:t>
            </a:r>
            <a:r>
              <a:rPr lang="en-US">
                <a:solidFill>
                  <a:srgbClr val="FF0000"/>
                </a:solidFill>
              </a:rPr>
              <a:t>elimination</a:t>
            </a:r>
            <a:r>
              <a:rPr lang="en-US"/>
              <a:t>. It is a process that requires human expertise on the architecture. For example, to troubleshoot Tanzu, you need to know K8 + vSphere + Tanzu specific implementation.</a:t>
            </a:r>
          </a:p>
          <a:p>
            <a:r>
              <a:rPr lang="en-US"/>
              <a:t>Lower layer or stack does not carry information from upper stack. For example, ESXi SCSI commands can’t be traced to specific VM.</a:t>
            </a:r>
          </a:p>
        </p:txBody>
      </p:sp>
      <p:pic>
        <p:nvPicPr>
          <p:cNvPr id="8" name="Picture 7">
            <a:extLst>
              <a:ext uri="{FF2B5EF4-FFF2-40B4-BE49-F238E27FC236}">
                <a16:creationId xmlns:a16="http://schemas.microsoft.com/office/drawing/2014/main" id="{C3F308FF-6D67-2C96-468F-BE379CAAF0AD}"/>
              </a:ext>
            </a:extLst>
          </p:cNvPr>
          <p:cNvPicPr>
            <a:picLocks noChangeAspect="1"/>
          </p:cNvPicPr>
          <p:nvPr/>
        </p:nvPicPr>
        <p:blipFill>
          <a:blip r:embed="rId3"/>
          <a:stretch>
            <a:fillRect/>
          </a:stretch>
        </p:blipFill>
        <p:spPr>
          <a:xfrm>
            <a:off x="5395657" y="1557472"/>
            <a:ext cx="6604600" cy="5107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393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842030-C2F5-6269-7C95-30AEB9D16535}"/>
              </a:ext>
            </a:extLst>
          </p:cNvPr>
          <p:cNvSpPr>
            <a:spLocks noGrp="1"/>
          </p:cNvSpPr>
          <p:nvPr>
            <p:ph type="title"/>
          </p:nvPr>
        </p:nvSpPr>
        <p:spPr/>
        <p:txBody>
          <a:bodyPr/>
          <a:lstStyle/>
          <a:p>
            <a:r>
              <a:rPr lang="en-US"/>
              <a:t>Alerts</a:t>
            </a:r>
          </a:p>
        </p:txBody>
      </p:sp>
      <p:sp>
        <p:nvSpPr>
          <p:cNvPr id="6" name="Subtitle 5">
            <a:extLst>
              <a:ext uri="{FF2B5EF4-FFF2-40B4-BE49-F238E27FC236}">
                <a16:creationId xmlns:a16="http://schemas.microsoft.com/office/drawing/2014/main" id="{49F6954B-28AB-A857-12C9-6258755DDADA}"/>
              </a:ext>
            </a:extLst>
          </p:cNvPr>
          <p:cNvSpPr>
            <a:spLocks noGrp="1"/>
          </p:cNvSpPr>
          <p:nvPr>
            <p:ph type="subTitle" idx="10"/>
          </p:nvPr>
        </p:nvSpPr>
        <p:spPr/>
        <p:txBody>
          <a:bodyPr/>
          <a:lstStyle/>
          <a:p>
            <a:r>
              <a:rPr lang="en-US"/>
              <a:t>New alerts in VCF Ops 5.2</a:t>
            </a:r>
          </a:p>
        </p:txBody>
      </p:sp>
    </p:spTree>
    <p:extLst>
      <p:ext uri="{BB962C8B-B14F-4D97-AF65-F5344CB8AC3E}">
        <p14:creationId xmlns:p14="http://schemas.microsoft.com/office/powerpoint/2010/main" val="13284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4E80-95C9-4AE3-1F93-D69F5FD08B66}"/>
              </a:ext>
            </a:extLst>
          </p:cNvPr>
          <p:cNvSpPr>
            <a:spLocks noGrp="1"/>
          </p:cNvSpPr>
          <p:nvPr>
            <p:ph type="title"/>
          </p:nvPr>
        </p:nvSpPr>
        <p:spPr/>
        <p:txBody>
          <a:bodyPr/>
          <a:lstStyle/>
          <a:p>
            <a:r>
              <a:rPr lang="en-US"/>
              <a:t>20 New Alerts</a:t>
            </a:r>
          </a:p>
        </p:txBody>
      </p:sp>
      <p:sp>
        <p:nvSpPr>
          <p:cNvPr id="3" name="Subtitle 2">
            <a:extLst>
              <a:ext uri="{FF2B5EF4-FFF2-40B4-BE49-F238E27FC236}">
                <a16:creationId xmlns:a16="http://schemas.microsoft.com/office/drawing/2014/main" id="{08263673-D401-61A3-7851-91E836BD00F5}"/>
              </a:ext>
            </a:extLst>
          </p:cNvPr>
          <p:cNvSpPr>
            <a:spLocks noGrp="1"/>
          </p:cNvSpPr>
          <p:nvPr>
            <p:ph type="subTitle" idx="10"/>
          </p:nvPr>
        </p:nvSpPr>
        <p:spPr/>
        <p:txBody>
          <a:bodyPr/>
          <a:lstStyle/>
          <a:p>
            <a:endParaRPr lang="en-US"/>
          </a:p>
        </p:txBody>
      </p:sp>
      <p:sp>
        <p:nvSpPr>
          <p:cNvPr id="4" name="Content Placeholder 3">
            <a:extLst>
              <a:ext uri="{FF2B5EF4-FFF2-40B4-BE49-F238E27FC236}">
                <a16:creationId xmlns:a16="http://schemas.microsoft.com/office/drawing/2014/main" id="{F8426638-22FD-CDBB-FCB6-1D6210903A39}"/>
              </a:ext>
            </a:extLst>
          </p:cNvPr>
          <p:cNvSpPr>
            <a:spLocks noGrp="1"/>
          </p:cNvSpPr>
          <p:nvPr>
            <p:ph sz="quarter" idx="14"/>
          </p:nvPr>
        </p:nvSpPr>
        <p:spPr>
          <a:xfrm>
            <a:off x="616666" y="1600201"/>
            <a:ext cx="4254234" cy="4572000"/>
          </a:xfrm>
        </p:spPr>
        <p:txBody>
          <a:bodyPr/>
          <a:lstStyle/>
          <a:p>
            <a:r>
              <a:rPr lang="en-US"/>
              <a:t>Notice they now sport a naming convention. It’s easier to read as they are shorter. It’s easier sport gap as they are consistent. </a:t>
            </a:r>
          </a:p>
          <a:p>
            <a:r>
              <a:rPr lang="en-US"/>
              <a:t>Alert Type and subtype are also fixed.</a:t>
            </a:r>
          </a:p>
          <a:p>
            <a:r>
              <a:rPr lang="en-US"/>
              <a:t>Capacity alert is only on </a:t>
            </a:r>
            <a:r>
              <a:rPr lang="en-US">
                <a:solidFill>
                  <a:srgbClr val="FF0000"/>
                </a:solidFill>
              </a:rPr>
              <a:t>Red</a:t>
            </a:r>
            <a:r>
              <a:rPr lang="en-US"/>
              <a:t> as it’s a guard rail.</a:t>
            </a:r>
          </a:p>
        </p:txBody>
      </p:sp>
      <p:pic>
        <p:nvPicPr>
          <p:cNvPr id="6" name="Picture 5">
            <a:extLst>
              <a:ext uri="{FF2B5EF4-FFF2-40B4-BE49-F238E27FC236}">
                <a16:creationId xmlns:a16="http://schemas.microsoft.com/office/drawing/2014/main" id="{4042579D-F353-E301-8CF1-59DCC48B860A}"/>
              </a:ext>
            </a:extLst>
          </p:cNvPr>
          <p:cNvPicPr>
            <a:picLocks noChangeAspect="1"/>
          </p:cNvPicPr>
          <p:nvPr/>
        </p:nvPicPr>
        <p:blipFill>
          <a:blip r:embed="rId2"/>
          <a:stretch>
            <a:fillRect/>
          </a:stretch>
        </p:blipFill>
        <p:spPr>
          <a:xfrm>
            <a:off x="4870900" y="1478280"/>
            <a:ext cx="7321100" cy="5257799"/>
          </a:xfrm>
          <a:prstGeom prst="rect">
            <a:avLst/>
          </a:prstGeom>
        </p:spPr>
      </p:pic>
    </p:spTree>
    <p:extLst>
      <p:ext uri="{BB962C8B-B14F-4D97-AF65-F5344CB8AC3E}">
        <p14:creationId xmlns:p14="http://schemas.microsoft.com/office/powerpoint/2010/main" val="175045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FE51D81-07B9-B887-2719-174596A4AA1B}"/>
              </a:ext>
            </a:extLst>
          </p:cNvPr>
          <p:cNvSpPr/>
          <p:nvPr/>
        </p:nvSpPr>
        <p:spPr>
          <a:xfrm>
            <a:off x="371959" y="2732865"/>
            <a:ext cx="8432897" cy="2438400"/>
          </a:xfrm>
          <a:prstGeom prst="roundRect">
            <a:avLst>
              <a:gd name="adj" fmla="val 4379"/>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5" name="Title 4">
            <a:extLst>
              <a:ext uri="{FF2B5EF4-FFF2-40B4-BE49-F238E27FC236}">
                <a16:creationId xmlns:a16="http://schemas.microsoft.com/office/drawing/2014/main" id="{09194919-208C-2075-0D25-C8D0AEB210D3}"/>
              </a:ext>
            </a:extLst>
          </p:cNvPr>
          <p:cNvSpPr>
            <a:spLocks noGrp="1"/>
          </p:cNvSpPr>
          <p:nvPr>
            <p:ph type="title"/>
          </p:nvPr>
        </p:nvSpPr>
        <p:spPr/>
        <p:txBody>
          <a:bodyPr/>
          <a:lstStyle/>
          <a:p>
            <a:r>
              <a:rPr lang="en-US"/>
              <a:t>Different Team </a:t>
            </a:r>
            <a:r>
              <a:rPr lang="en-US">
                <a:sym typeface="Wingdings" panose="05000000000000000000" pitchFamily="2" charset="2"/>
              </a:rPr>
              <a:t> Different Goals  Different Engagement</a:t>
            </a:r>
            <a:endParaRPr lang="en-US"/>
          </a:p>
        </p:txBody>
      </p:sp>
      <p:sp>
        <p:nvSpPr>
          <p:cNvPr id="6" name="Subtitle 5">
            <a:extLst>
              <a:ext uri="{FF2B5EF4-FFF2-40B4-BE49-F238E27FC236}">
                <a16:creationId xmlns:a16="http://schemas.microsoft.com/office/drawing/2014/main" id="{74180793-15F0-69D9-5304-38B835DF0368}"/>
              </a:ext>
            </a:extLst>
          </p:cNvPr>
          <p:cNvSpPr>
            <a:spLocks noGrp="1"/>
          </p:cNvSpPr>
          <p:nvPr>
            <p:ph type="subTitle" idx="10"/>
          </p:nvPr>
        </p:nvSpPr>
        <p:spPr/>
        <p:txBody>
          <a:bodyPr/>
          <a:lstStyle/>
          <a:p>
            <a:r>
              <a:rPr lang="en-US"/>
              <a:t>3 types of system engagements: Alert | Projected screen | Dashboard</a:t>
            </a:r>
          </a:p>
        </p:txBody>
      </p:sp>
      <p:sp>
        <p:nvSpPr>
          <p:cNvPr id="7" name="TextBox 6">
            <a:extLst>
              <a:ext uri="{FF2B5EF4-FFF2-40B4-BE49-F238E27FC236}">
                <a16:creationId xmlns:a16="http://schemas.microsoft.com/office/drawing/2014/main" id="{7FB70E08-4E3D-C819-E8A0-E71731181B80}"/>
              </a:ext>
            </a:extLst>
          </p:cNvPr>
          <p:cNvSpPr txBox="1"/>
          <p:nvPr/>
        </p:nvSpPr>
        <p:spPr>
          <a:xfrm>
            <a:off x="520335" y="1944710"/>
            <a:ext cx="1388522"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L1 (NOC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FDFD77E-0F23-AAB2-EDED-4BFF327E68F2}"/>
              </a:ext>
            </a:extLst>
          </p:cNvPr>
          <p:cNvSpPr txBox="1"/>
          <p:nvPr/>
        </p:nvSpPr>
        <p:spPr>
          <a:xfrm>
            <a:off x="520335" y="2789486"/>
            <a:ext cx="1772665"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L2 (Platform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2525D77-8278-6AEC-EC45-E9763C3FFCC5}"/>
              </a:ext>
            </a:extLst>
          </p:cNvPr>
          <p:cNvSpPr txBox="1"/>
          <p:nvPr/>
        </p:nvSpPr>
        <p:spPr>
          <a:xfrm>
            <a:off x="520335" y="3406956"/>
            <a:ext cx="1674561"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L2 (Storage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1F0251F-CADB-6039-F1AF-734170CCEAC4}"/>
              </a:ext>
            </a:extLst>
          </p:cNvPr>
          <p:cNvSpPr txBox="1"/>
          <p:nvPr/>
        </p:nvSpPr>
        <p:spPr>
          <a:xfrm>
            <a:off x="520335" y="4024426"/>
            <a:ext cx="1773114"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L2 (Network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Arrow: Right 10">
            <a:extLst>
              <a:ext uri="{FF2B5EF4-FFF2-40B4-BE49-F238E27FC236}">
                <a16:creationId xmlns:a16="http://schemas.microsoft.com/office/drawing/2014/main" id="{6DD2DD92-C2C1-2282-3E35-9E78D1E1AE03}"/>
              </a:ext>
            </a:extLst>
          </p:cNvPr>
          <p:cNvSpPr/>
          <p:nvPr/>
        </p:nvSpPr>
        <p:spPr>
          <a:xfrm flipV="1">
            <a:off x="2931650" y="1944116"/>
            <a:ext cx="7315200" cy="365760"/>
          </a:xfrm>
          <a:prstGeom prst="rightArrow">
            <a:avLst/>
          </a:prstGeom>
          <a:gradFill flip="none" rotWithShape="1">
            <a:gsLst>
              <a:gs pos="0">
                <a:srgbClr val="FFFF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Arrow: Right 11">
            <a:extLst>
              <a:ext uri="{FF2B5EF4-FFF2-40B4-BE49-F238E27FC236}">
                <a16:creationId xmlns:a16="http://schemas.microsoft.com/office/drawing/2014/main" id="{CEA1B597-6AFF-875D-477A-18A9C217B4BD}"/>
              </a:ext>
            </a:extLst>
          </p:cNvPr>
          <p:cNvSpPr/>
          <p:nvPr/>
        </p:nvSpPr>
        <p:spPr>
          <a:xfrm flipV="1">
            <a:off x="2931650" y="5327410"/>
            <a:ext cx="1828800" cy="365760"/>
          </a:xfrm>
          <a:prstGeom prst="rightArrow">
            <a:avLst/>
          </a:prstGeom>
          <a:gradFill flip="none" rotWithShape="1">
            <a:gsLst>
              <a:gs pos="0">
                <a:schemeClr val="bg2">
                  <a:lumMod val="1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3" name="Arrow: Right 12">
            <a:extLst>
              <a:ext uri="{FF2B5EF4-FFF2-40B4-BE49-F238E27FC236}">
                <a16:creationId xmlns:a16="http://schemas.microsoft.com/office/drawing/2014/main" id="{90487229-6E12-589D-CABC-8F0262AB51BE}"/>
              </a:ext>
            </a:extLst>
          </p:cNvPr>
          <p:cNvSpPr/>
          <p:nvPr/>
        </p:nvSpPr>
        <p:spPr>
          <a:xfrm flipV="1">
            <a:off x="2931650" y="2830914"/>
            <a:ext cx="3657600" cy="365760"/>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4" name="TextBox 13">
            <a:extLst>
              <a:ext uri="{FF2B5EF4-FFF2-40B4-BE49-F238E27FC236}">
                <a16:creationId xmlns:a16="http://schemas.microsoft.com/office/drawing/2014/main" id="{33FF732B-0A0C-E1B2-A7B4-6D2170FD48E3}"/>
              </a:ext>
            </a:extLst>
          </p:cNvPr>
          <p:cNvSpPr txBox="1"/>
          <p:nvPr/>
        </p:nvSpPr>
        <p:spPr>
          <a:xfrm>
            <a:off x="520335" y="5259366"/>
            <a:ext cx="1353256"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Capacity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E2071DF-65FB-D531-85E0-7648C7A11F0B}"/>
              </a:ext>
            </a:extLst>
          </p:cNvPr>
          <p:cNvSpPr txBox="1"/>
          <p:nvPr/>
        </p:nvSpPr>
        <p:spPr>
          <a:xfrm>
            <a:off x="520335" y="5876838"/>
            <a:ext cx="2254143"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Audit/Compliance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B146FD2-66F8-8433-C436-E66C95D69137}"/>
              </a:ext>
            </a:extLst>
          </p:cNvPr>
          <p:cNvSpPr txBox="1"/>
          <p:nvPr/>
        </p:nvSpPr>
        <p:spPr>
          <a:xfrm>
            <a:off x="520335" y="4641896"/>
            <a:ext cx="1718740" cy="330988"/>
          </a:xfrm>
          <a:prstGeom prst="rect">
            <a:avLst/>
          </a:prstGeom>
          <a:noFill/>
        </p:spPr>
        <p:txBody>
          <a:bodyPr wrap="none" lIns="0" tIns="0" rIns="0" bIns="0" rtlCol="0">
            <a:spAutoFit/>
          </a:bodyPr>
          <a:lstStyle/>
          <a:p>
            <a:pPr algn="l">
              <a:lnSpc>
                <a:spcPct val="130000"/>
              </a:lnSpc>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L2 (Security Team)</a:t>
            </a:r>
            <a:endParaRPr lang="en-US" sz="18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Arrow: Right 16">
            <a:extLst>
              <a:ext uri="{FF2B5EF4-FFF2-40B4-BE49-F238E27FC236}">
                <a16:creationId xmlns:a16="http://schemas.microsoft.com/office/drawing/2014/main" id="{AC993FB7-A189-3650-688A-73F4A27A3B8A}"/>
              </a:ext>
            </a:extLst>
          </p:cNvPr>
          <p:cNvSpPr/>
          <p:nvPr/>
        </p:nvSpPr>
        <p:spPr>
          <a:xfrm flipV="1">
            <a:off x="2931650" y="5951534"/>
            <a:ext cx="914400" cy="365760"/>
          </a:xfrm>
          <a:prstGeom prst="rightArrow">
            <a:avLst/>
          </a:prstGeom>
          <a:gradFill flip="none" rotWithShape="1">
            <a:gsLst>
              <a:gs pos="0">
                <a:schemeClr val="bg2">
                  <a:lumMod val="1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8" name="Arrow: Right 17">
            <a:extLst>
              <a:ext uri="{FF2B5EF4-FFF2-40B4-BE49-F238E27FC236}">
                <a16:creationId xmlns:a16="http://schemas.microsoft.com/office/drawing/2014/main" id="{516011C5-D217-CB15-9C92-63F41A8DC72C}"/>
              </a:ext>
            </a:extLst>
          </p:cNvPr>
          <p:cNvSpPr/>
          <p:nvPr/>
        </p:nvSpPr>
        <p:spPr>
          <a:xfrm flipV="1">
            <a:off x="2931650" y="3455038"/>
            <a:ext cx="3657600" cy="365760"/>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9" name="Arrow: Right 18">
            <a:extLst>
              <a:ext uri="{FF2B5EF4-FFF2-40B4-BE49-F238E27FC236}">
                <a16:creationId xmlns:a16="http://schemas.microsoft.com/office/drawing/2014/main" id="{D95782FE-05CF-5DD3-C5CE-453B3711AC6B}"/>
              </a:ext>
            </a:extLst>
          </p:cNvPr>
          <p:cNvSpPr/>
          <p:nvPr/>
        </p:nvSpPr>
        <p:spPr>
          <a:xfrm flipV="1">
            <a:off x="2931650" y="4079162"/>
            <a:ext cx="3657600" cy="365760"/>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0" name="Arrow: Right 19">
            <a:extLst>
              <a:ext uri="{FF2B5EF4-FFF2-40B4-BE49-F238E27FC236}">
                <a16:creationId xmlns:a16="http://schemas.microsoft.com/office/drawing/2014/main" id="{DC4508ED-6ABE-2218-5A81-972F8200BFE8}"/>
              </a:ext>
            </a:extLst>
          </p:cNvPr>
          <p:cNvSpPr/>
          <p:nvPr/>
        </p:nvSpPr>
        <p:spPr>
          <a:xfrm flipV="1">
            <a:off x="2931650" y="4703286"/>
            <a:ext cx="3657600" cy="365760"/>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1" name="TextBox 20">
            <a:extLst>
              <a:ext uri="{FF2B5EF4-FFF2-40B4-BE49-F238E27FC236}">
                <a16:creationId xmlns:a16="http://schemas.microsoft.com/office/drawing/2014/main" id="{2E946C92-E5DA-33EA-18B8-FEB674DA5CB6}"/>
              </a:ext>
            </a:extLst>
          </p:cNvPr>
          <p:cNvSpPr txBox="1"/>
          <p:nvPr/>
        </p:nvSpPr>
        <p:spPr>
          <a:xfrm>
            <a:off x="2931650" y="1335109"/>
            <a:ext cx="5941563" cy="330988"/>
          </a:xfrm>
          <a:prstGeom prst="rect">
            <a:avLst/>
          </a:prstGeom>
          <a:noFill/>
        </p:spPr>
        <p:txBody>
          <a:bodyPr wrap="none" lIns="0" tIns="0" rIns="0" bIns="0" rtlCol="0">
            <a:spAutoFit/>
          </a:bodyPr>
          <a:lstStyle/>
          <a:p>
            <a:pPr algn="l">
              <a:lnSpc>
                <a:spcPct val="130000"/>
              </a:lnSpc>
            </a:pPr>
            <a:r>
              <a:rPr lang="en-US" sz="1800" b="1">
                <a:solidFill>
                  <a:schemeClr val="tx2"/>
                </a:solidFill>
                <a:latin typeface="Calibri" panose="020F0502020204030204" pitchFamily="34" charset="0"/>
                <a:ea typeface="Calibri" panose="020F0502020204030204" pitchFamily="34" charset="0"/>
                <a:cs typeface="Calibri" panose="020F0502020204030204" pitchFamily="34" charset="0"/>
              </a:rPr>
              <a:t>Speed of Operations </a:t>
            </a: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(longer bar = faster pace, more reactive, shorter term)</a:t>
            </a:r>
            <a:endParaRPr lang="en-US" sz="14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5DFA246E-19E7-91E8-92A1-164F82A749A2}"/>
              </a:ext>
            </a:extLst>
          </p:cNvPr>
          <p:cNvSpPr txBox="1"/>
          <p:nvPr/>
        </p:nvSpPr>
        <p:spPr>
          <a:xfrm>
            <a:off x="2972431" y="1945132"/>
            <a:ext cx="6921895" cy="294183"/>
          </a:xfrm>
          <a:prstGeom prst="rect">
            <a:avLst/>
          </a:prstGeom>
          <a:noFill/>
        </p:spPr>
        <p:txBody>
          <a:bodyPr wrap="none" lIns="0" tIns="0" rIns="0" bIns="0" rtlCol="0">
            <a:spAutoFit/>
          </a:bodyPr>
          <a:lstStyle/>
          <a:p>
            <a:pPr algn="l">
              <a:lnSpc>
                <a:spcPct val="130000"/>
              </a:lnSpc>
            </a:pP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Real time</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Rely on alerts and streaming projected screens. Reactive. Manage alerts</a:t>
            </a:r>
            <a:endParaRPr lang="en-US" sz="1600" dirty="0" err="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Arrow: Down 25">
            <a:extLst>
              <a:ext uri="{FF2B5EF4-FFF2-40B4-BE49-F238E27FC236}">
                <a16:creationId xmlns:a16="http://schemas.microsoft.com/office/drawing/2014/main" id="{A9254816-318F-4735-4B82-B2C717D35F2D}"/>
              </a:ext>
            </a:extLst>
          </p:cNvPr>
          <p:cNvSpPr/>
          <p:nvPr/>
        </p:nvSpPr>
        <p:spPr>
          <a:xfrm>
            <a:off x="3835808" y="2368930"/>
            <a:ext cx="425107" cy="227306"/>
          </a:xfrm>
          <a:prstGeom prst="downArrow">
            <a:avLst/>
          </a:prstGeom>
          <a:gradFill flip="none" rotWithShape="1">
            <a:gsLst>
              <a:gs pos="0">
                <a:srgbClr val="FFC000"/>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7" name="Arrow: Down 26">
            <a:extLst>
              <a:ext uri="{FF2B5EF4-FFF2-40B4-BE49-F238E27FC236}">
                <a16:creationId xmlns:a16="http://schemas.microsoft.com/office/drawing/2014/main" id="{74DCA164-FA38-4A39-D733-780782704107}"/>
              </a:ext>
            </a:extLst>
          </p:cNvPr>
          <p:cNvSpPr/>
          <p:nvPr/>
        </p:nvSpPr>
        <p:spPr>
          <a:xfrm>
            <a:off x="5395152" y="2368930"/>
            <a:ext cx="425107" cy="227306"/>
          </a:xfrm>
          <a:prstGeom prst="downArrow">
            <a:avLst/>
          </a:prstGeom>
          <a:gradFill flip="none" rotWithShape="1">
            <a:gsLst>
              <a:gs pos="0">
                <a:srgbClr val="FFC000"/>
              </a:gs>
              <a:gs pos="100000">
                <a:srgbClr val="FF0000"/>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TextBox 27">
            <a:extLst>
              <a:ext uri="{FF2B5EF4-FFF2-40B4-BE49-F238E27FC236}">
                <a16:creationId xmlns:a16="http://schemas.microsoft.com/office/drawing/2014/main" id="{F83B0747-EDC6-A712-94C3-783C0368D670}"/>
              </a:ext>
            </a:extLst>
          </p:cNvPr>
          <p:cNvSpPr txBox="1"/>
          <p:nvPr/>
        </p:nvSpPr>
        <p:spPr>
          <a:xfrm>
            <a:off x="4354763" y="2274159"/>
            <a:ext cx="946541" cy="330988"/>
          </a:xfrm>
          <a:prstGeom prst="rect">
            <a:avLst/>
          </a:prstGeom>
          <a:noFill/>
        </p:spPr>
        <p:txBody>
          <a:bodyPr wrap="none" lIns="0" tIns="0" rIns="0" bIns="0" rtlCol="0" anchor="ctr">
            <a:spAutoFit/>
          </a:bodyPr>
          <a:lstStyle/>
          <a:p>
            <a:pPr algn="l">
              <a:lnSpc>
                <a:spcPct val="130000"/>
              </a:lnSpc>
            </a:pPr>
            <a:r>
              <a:rPr lang="en-US" sz="1800">
                <a:solidFill>
                  <a:srgbClr val="FF0000"/>
                </a:solidFill>
                <a:latin typeface="Calibri" panose="020F0502020204030204" pitchFamily="34" charset="0"/>
                <a:ea typeface="Calibri" panose="020F0502020204030204" pitchFamily="34" charset="0"/>
                <a:cs typeface="Calibri" panose="020F0502020204030204" pitchFamily="34" charset="0"/>
              </a:rPr>
              <a:t>escalation</a:t>
            </a:r>
            <a:endPar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9FA6985-9430-4039-AB8C-4505D86EAFA2}"/>
              </a:ext>
            </a:extLst>
          </p:cNvPr>
          <p:cNvSpPr txBox="1"/>
          <p:nvPr/>
        </p:nvSpPr>
        <p:spPr>
          <a:xfrm>
            <a:off x="6677255" y="2824638"/>
            <a:ext cx="2039595" cy="2369880"/>
          </a:xfrm>
          <a:prstGeom prst="rect">
            <a:avLst/>
          </a:prstGeom>
          <a:noFill/>
        </p:spPr>
        <p:txBody>
          <a:bodyPr wrap="square" lIns="0" tIns="0" rIns="0" bIns="0" rtlCol="0">
            <a:spAutoFit/>
          </a:bodyPr>
          <a:lstStyle/>
          <a:p>
            <a:pPr algn="l">
              <a:spcBef>
                <a:spcPts val="600"/>
              </a:spcBef>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These team work </a:t>
            </a: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daily</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not hourly let alone real time.</a:t>
            </a:r>
          </a:p>
          <a:p>
            <a:pPr algn="l">
              <a:spcBef>
                <a:spcPts val="600"/>
              </a:spcBef>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Their goal is to prevent alert, by proactive health check.</a:t>
            </a:r>
          </a:p>
          <a:p>
            <a:pPr>
              <a:spcBef>
                <a:spcPts val="600"/>
              </a:spcBef>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They do </a:t>
            </a: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not</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rely on alerts, but deal with escalation from L1.</a:t>
            </a:r>
          </a:p>
        </p:txBody>
      </p:sp>
      <p:sp>
        <p:nvSpPr>
          <p:cNvPr id="30" name="TextBox 29">
            <a:extLst>
              <a:ext uri="{FF2B5EF4-FFF2-40B4-BE49-F238E27FC236}">
                <a16:creationId xmlns:a16="http://schemas.microsoft.com/office/drawing/2014/main" id="{38A824E3-BC4B-7907-2D18-9FB4CD38AE52}"/>
              </a:ext>
            </a:extLst>
          </p:cNvPr>
          <p:cNvSpPr txBox="1"/>
          <p:nvPr/>
        </p:nvSpPr>
        <p:spPr>
          <a:xfrm>
            <a:off x="4871056" y="5385168"/>
            <a:ext cx="3908042" cy="246221"/>
          </a:xfrm>
          <a:prstGeom prst="rect">
            <a:avLst/>
          </a:prstGeom>
          <a:noFill/>
        </p:spPr>
        <p:txBody>
          <a:bodyPr wrap="square" lIns="0" tIns="0" rIns="0" bIns="0" rtlCol="0">
            <a:spAutoFit/>
          </a:bodyPr>
          <a:lstStyle/>
          <a:p>
            <a:pPr algn="l">
              <a:spcBef>
                <a:spcPts val="600"/>
              </a:spcBef>
            </a:pP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Weekly</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looking ahead 1 quarter to 1 year</a:t>
            </a:r>
          </a:p>
        </p:txBody>
      </p:sp>
      <p:sp>
        <p:nvSpPr>
          <p:cNvPr id="31" name="TextBox 30">
            <a:extLst>
              <a:ext uri="{FF2B5EF4-FFF2-40B4-BE49-F238E27FC236}">
                <a16:creationId xmlns:a16="http://schemas.microsoft.com/office/drawing/2014/main" id="{3F507B2B-CDE8-0313-2F68-D45EDAD87A37}"/>
              </a:ext>
            </a:extLst>
          </p:cNvPr>
          <p:cNvSpPr txBox="1"/>
          <p:nvPr/>
        </p:nvSpPr>
        <p:spPr>
          <a:xfrm>
            <a:off x="3950217" y="6012689"/>
            <a:ext cx="3055890" cy="246221"/>
          </a:xfrm>
          <a:prstGeom prst="rect">
            <a:avLst/>
          </a:prstGeom>
          <a:noFill/>
        </p:spPr>
        <p:txBody>
          <a:bodyPr wrap="square" lIns="0" tIns="0" rIns="0" bIns="0" rtlCol="0">
            <a:spAutoFit/>
          </a:bodyPr>
          <a:lstStyle/>
          <a:p>
            <a:pPr algn="l">
              <a:spcBef>
                <a:spcPts val="600"/>
              </a:spcBef>
            </a:pPr>
            <a:r>
              <a:rPr lang="en-US" sz="1600" b="1">
                <a:solidFill>
                  <a:schemeClr val="tx2"/>
                </a:solidFill>
                <a:latin typeface="Calibri" panose="020F0502020204030204" pitchFamily="34" charset="0"/>
                <a:ea typeface="Calibri" panose="020F0502020204030204" pitchFamily="34" charset="0"/>
                <a:cs typeface="Calibri" panose="020F0502020204030204" pitchFamily="34" charset="0"/>
              </a:rPr>
              <a:t>Monthly</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looking at the past</a:t>
            </a:r>
          </a:p>
        </p:txBody>
      </p:sp>
    </p:spTree>
    <p:extLst>
      <p:ext uri="{BB962C8B-B14F-4D97-AF65-F5344CB8AC3E}">
        <p14:creationId xmlns:p14="http://schemas.microsoft.com/office/powerpoint/2010/main" val="224957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87CEDC-4F03-1EF6-8A97-83082854E8A6}"/>
              </a:ext>
            </a:extLst>
          </p:cNvPr>
          <p:cNvSpPr>
            <a:spLocks noGrp="1"/>
          </p:cNvSpPr>
          <p:nvPr>
            <p:ph type="title"/>
          </p:nvPr>
        </p:nvSpPr>
        <p:spPr/>
        <p:txBody>
          <a:bodyPr/>
          <a:lstStyle/>
          <a:p>
            <a:r>
              <a:rPr lang="en-US"/>
              <a:t>CPU Contention: VM</a:t>
            </a:r>
            <a:endParaRPr lang="en-US" dirty="0"/>
          </a:p>
        </p:txBody>
      </p:sp>
      <p:sp>
        <p:nvSpPr>
          <p:cNvPr id="10" name="Subtitle 9">
            <a:extLst>
              <a:ext uri="{FF2B5EF4-FFF2-40B4-BE49-F238E27FC236}">
                <a16:creationId xmlns:a16="http://schemas.microsoft.com/office/drawing/2014/main" id="{482C43A9-0E2B-D1BA-75FB-AD838916D9C8}"/>
              </a:ext>
            </a:extLst>
          </p:cNvPr>
          <p:cNvSpPr>
            <a:spLocks noGrp="1"/>
          </p:cNvSpPr>
          <p:nvPr>
            <p:ph type="subTitle" idx="10"/>
          </p:nvPr>
        </p:nvSpPr>
        <p:spPr/>
        <p:txBody>
          <a:bodyPr/>
          <a:lstStyle/>
          <a:p>
            <a:endParaRPr lang="en-US"/>
          </a:p>
        </p:txBody>
      </p:sp>
      <p:sp>
        <p:nvSpPr>
          <p:cNvPr id="4" name="Content Placeholder 3">
            <a:extLst>
              <a:ext uri="{FF2B5EF4-FFF2-40B4-BE49-F238E27FC236}">
                <a16:creationId xmlns:a16="http://schemas.microsoft.com/office/drawing/2014/main" id="{12D946BF-3CC1-7F07-B396-2E91C9262607}"/>
              </a:ext>
            </a:extLst>
          </p:cNvPr>
          <p:cNvSpPr>
            <a:spLocks noGrp="1"/>
          </p:cNvSpPr>
          <p:nvPr>
            <p:ph sz="quarter" idx="14"/>
          </p:nvPr>
        </p:nvSpPr>
        <p:spPr>
          <a:xfrm>
            <a:off x="616666" y="1600201"/>
            <a:ext cx="6732910" cy="4572000"/>
          </a:xfrm>
        </p:spPr>
        <p:txBody>
          <a:bodyPr/>
          <a:lstStyle/>
          <a:p>
            <a:r>
              <a:rPr lang="en-US"/>
              <a:t>Enhancements</a:t>
            </a:r>
          </a:p>
          <a:p>
            <a:pPr lvl="1"/>
            <a:r>
              <a:rPr lang="en-US"/>
              <a:t>Instead of CPU Latency metric, it uses CPU Ready + CPU CoStop + Overlap + Other Wait. </a:t>
            </a:r>
          </a:p>
          <a:p>
            <a:pPr lvl="1"/>
            <a:r>
              <a:rPr lang="en-US"/>
              <a:t>Added CPU Usage to eliminate triggered alert when hardly anyone affected.</a:t>
            </a:r>
          </a:p>
          <a:p>
            <a:pPr lvl="1"/>
            <a:r>
              <a:rPr lang="en-US"/>
              <a:t>Add 20-sec peak to ensure problem is real. We use CPU Ready to eliminate false positive below.</a:t>
            </a:r>
          </a:p>
          <a:p>
            <a:pPr lvl="1"/>
            <a:r>
              <a:rPr lang="en-US"/>
              <a:t>Reduced noise. No yellow. </a:t>
            </a:r>
          </a:p>
          <a:p>
            <a:r>
              <a:rPr lang="en-US"/>
              <a:t>Limitation: </a:t>
            </a:r>
          </a:p>
          <a:p>
            <a:pPr lvl="1"/>
            <a:r>
              <a:rPr lang="en-US">
                <a:hlinkClick r:id="rId3"/>
              </a:rPr>
              <a:t>bug</a:t>
            </a:r>
            <a:r>
              <a:rPr lang="en-US"/>
              <a:t> on vSphere 7.0 U2 onwards impacting Other Wait metric in certain corner case. No workaround at ESXi level. We added CPU Ready as an AND condition to eliminate this.</a:t>
            </a:r>
          </a:p>
        </p:txBody>
      </p:sp>
      <p:pic>
        <p:nvPicPr>
          <p:cNvPr id="5" name="Picture 4">
            <a:extLst>
              <a:ext uri="{FF2B5EF4-FFF2-40B4-BE49-F238E27FC236}">
                <a16:creationId xmlns:a16="http://schemas.microsoft.com/office/drawing/2014/main" id="{80A67498-9AF6-B92C-5F62-986672AEF6CD}"/>
              </a:ext>
            </a:extLst>
          </p:cNvPr>
          <p:cNvPicPr>
            <a:picLocks noChangeAspect="1"/>
          </p:cNvPicPr>
          <p:nvPr/>
        </p:nvPicPr>
        <p:blipFill>
          <a:blip r:embed="rId4"/>
          <a:stretch>
            <a:fillRect/>
          </a:stretch>
        </p:blipFill>
        <p:spPr>
          <a:xfrm>
            <a:off x="7474366" y="0"/>
            <a:ext cx="4694041" cy="6858000"/>
          </a:xfrm>
          <a:prstGeom prst="rect">
            <a:avLst/>
          </a:prstGeom>
        </p:spPr>
      </p:pic>
    </p:spTree>
    <p:extLst>
      <p:ext uri="{BB962C8B-B14F-4D97-AF65-F5344CB8AC3E}">
        <p14:creationId xmlns:p14="http://schemas.microsoft.com/office/powerpoint/2010/main" val="84930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EE71-318A-97E4-2EEE-98E9F63E3F10}"/>
              </a:ext>
            </a:extLst>
          </p:cNvPr>
          <p:cNvSpPr>
            <a:spLocks noGrp="1"/>
          </p:cNvSpPr>
          <p:nvPr>
            <p:ph type="title"/>
          </p:nvPr>
        </p:nvSpPr>
        <p:spPr/>
        <p:txBody>
          <a:bodyPr/>
          <a:lstStyle/>
          <a:p>
            <a:r>
              <a:rPr lang="en-US"/>
              <a:t>CPU Contention: Cluster | ESXi | Resource Pool</a:t>
            </a:r>
          </a:p>
        </p:txBody>
      </p:sp>
      <p:sp>
        <p:nvSpPr>
          <p:cNvPr id="8" name="Subtitle 7">
            <a:extLst>
              <a:ext uri="{FF2B5EF4-FFF2-40B4-BE49-F238E27FC236}">
                <a16:creationId xmlns:a16="http://schemas.microsoft.com/office/drawing/2014/main" id="{5113678B-0EEB-09D0-17E1-471EC9AA0F4F}"/>
              </a:ext>
            </a:extLst>
          </p:cNvPr>
          <p:cNvSpPr>
            <a:spLocks noGrp="1"/>
          </p:cNvSpPr>
          <p:nvPr>
            <p:ph type="subTitle" idx="10"/>
          </p:nvPr>
        </p:nvSpPr>
        <p:spPr/>
        <p:txBody>
          <a:bodyPr/>
          <a:lstStyle/>
          <a:p>
            <a:r>
              <a:rPr lang="en-US"/>
              <a:t>Design for the new alert</a:t>
            </a:r>
          </a:p>
        </p:txBody>
      </p:sp>
      <p:sp>
        <p:nvSpPr>
          <p:cNvPr id="9" name="Content Placeholder 8">
            <a:extLst>
              <a:ext uri="{FF2B5EF4-FFF2-40B4-BE49-F238E27FC236}">
                <a16:creationId xmlns:a16="http://schemas.microsoft.com/office/drawing/2014/main" id="{AF1FF4CC-D403-6692-10EB-D2B81DEE3EE0}"/>
              </a:ext>
            </a:extLst>
          </p:cNvPr>
          <p:cNvSpPr>
            <a:spLocks noGrp="1"/>
          </p:cNvSpPr>
          <p:nvPr>
            <p:ph sz="quarter" idx="14"/>
          </p:nvPr>
        </p:nvSpPr>
        <p:spPr>
          <a:xfrm>
            <a:off x="616666" y="1600201"/>
            <a:ext cx="4752894" cy="4572000"/>
          </a:xfrm>
        </p:spPr>
        <p:txBody>
          <a:bodyPr/>
          <a:lstStyle/>
          <a:p>
            <a:r>
              <a:rPr lang="en-US" sz="1800"/>
              <a:t>Cluster and ESXi</a:t>
            </a:r>
          </a:p>
          <a:p>
            <a:pPr lvl="1">
              <a:spcBef>
                <a:spcPts val="600"/>
              </a:spcBef>
            </a:pPr>
            <a:r>
              <a:rPr lang="en-US" sz="1400"/>
              <a:t>The symptoms use lower threshold than the one on VM as you do not want to wait until 25% of the VM population reach the problem. </a:t>
            </a:r>
          </a:p>
          <a:p>
            <a:r>
              <a:rPr lang="en-US" sz="1800"/>
              <a:t>Resource Pool</a:t>
            </a:r>
          </a:p>
          <a:p>
            <a:pPr lvl="1">
              <a:spcBef>
                <a:spcPts val="600"/>
              </a:spcBef>
            </a:pPr>
            <a:r>
              <a:rPr lang="en-US" sz="1400"/>
              <a:t>The symptoms use the same threshold as VM as it generally has less VM than ESXi. If that’s not the case for your environment, adjust to match ESXi.</a:t>
            </a:r>
            <a:endParaRPr lang="en-US" sz="1600"/>
          </a:p>
          <a:p>
            <a:r>
              <a:rPr lang="en-US" sz="1800"/>
              <a:t>Enhancement over previous release</a:t>
            </a:r>
          </a:p>
          <a:p>
            <a:pPr lvl="1">
              <a:spcBef>
                <a:spcPts val="600"/>
              </a:spcBef>
            </a:pPr>
            <a:r>
              <a:rPr lang="en-US" sz="1400"/>
              <a:t>Measured at VM, not ESXi. </a:t>
            </a:r>
          </a:p>
          <a:p>
            <a:pPr lvl="1">
              <a:spcBef>
                <a:spcPts val="600"/>
              </a:spcBef>
            </a:pPr>
            <a:r>
              <a:rPr lang="en-US" sz="1400"/>
              <a:t>We disable yellow. Only orange and red level.</a:t>
            </a:r>
          </a:p>
          <a:p>
            <a:pPr lvl="1">
              <a:spcBef>
                <a:spcPts val="600"/>
              </a:spcBef>
            </a:pPr>
            <a:r>
              <a:rPr lang="en-US" sz="1400"/>
              <a:t>We add 20-sec to tighten the condition, reducing the false positive</a:t>
            </a:r>
          </a:p>
          <a:p>
            <a:pPr lvl="1"/>
            <a:endParaRPr lang="en-US" sz="1600"/>
          </a:p>
        </p:txBody>
      </p:sp>
      <p:pic>
        <p:nvPicPr>
          <p:cNvPr id="7" name="Picture 6">
            <a:extLst>
              <a:ext uri="{FF2B5EF4-FFF2-40B4-BE49-F238E27FC236}">
                <a16:creationId xmlns:a16="http://schemas.microsoft.com/office/drawing/2014/main" id="{C5735C69-138D-A89F-D787-04E1DCAAB433}"/>
              </a:ext>
            </a:extLst>
          </p:cNvPr>
          <p:cNvPicPr>
            <a:picLocks noChangeAspect="1"/>
          </p:cNvPicPr>
          <p:nvPr/>
        </p:nvPicPr>
        <p:blipFill>
          <a:blip r:embed="rId3"/>
          <a:stretch>
            <a:fillRect/>
          </a:stretch>
        </p:blipFill>
        <p:spPr>
          <a:xfrm>
            <a:off x="5305563" y="1557130"/>
            <a:ext cx="6794684" cy="4354962"/>
          </a:xfrm>
          <a:prstGeom prst="rect">
            <a:avLst/>
          </a:prstGeom>
        </p:spPr>
      </p:pic>
    </p:spTree>
    <p:extLst>
      <p:ext uri="{BB962C8B-B14F-4D97-AF65-F5344CB8AC3E}">
        <p14:creationId xmlns:p14="http://schemas.microsoft.com/office/powerpoint/2010/main" val="35174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6C8A-5D69-861F-7791-96A5B78BFB93}"/>
              </a:ext>
            </a:extLst>
          </p:cNvPr>
          <p:cNvSpPr>
            <a:spLocks noGrp="1"/>
          </p:cNvSpPr>
          <p:nvPr>
            <p:ph type="title"/>
          </p:nvPr>
        </p:nvSpPr>
        <p:spPr/>
        <p:txBody>
          <a:bodyPr/>
          <a:lstStyle/>
          <a:p>
            <a:r>
              <a:rPr lang="en-US"/>
              <a:t>CPU Utilization: VM</a:t>
            </a:r>
          </a:p>
        </p:txBody>
      </p:sp>
      <p:sp>
        <p:nvSpPr>
          <p:cNvPr id="4" name="Subtitle 3">
            <a:extLst>
              <a:ext uri="{FF2B5EF4-FFF2-40B4-BE49-F238E27FC236}">
                <a16:creationId xmlns:a16="http://schemas.microsoft.com/office/drawing/2014/main" id="{F32E7E19-E194-7382-13A5-223F5953DC76}"/>
              </a:ext>
            </a:extLst>
          </p:cNvPr>
          <p:cNvSpPr>
            <a:spLocks noGrp="1"/>
          </p:cNvSpPr>
          <p:nvPr>
            <p:ph type="subTitle" idx="10"/>
          </p:nvPr>
        </p:nvSpPr>
        <p:spPr/>
        <p:txBody>
          <a:bodyPr/>
          <a:lstStyle/>
          <a:p>
            <a:r>
              <a:rPr lang="en-US"/>
              <a:t>VM CPU Utilization alert</a:t>
            </a:r>
          </a:p>
        </p:txBody>
      </p:sp>
      <p:sp>
        <p:nvSpPr>
          <p:cNvPr id="5" name="Content Placeholder 4">
            <a:extLst>
              <a:ext uri="{FF2B5EF4-FFF2-40B4-BE49-F238E27FC236}">
                <a16:creationId xmlns:a16="http://schemas.microsoft.com/office/drawing/2014/main" id="{DEC18842-2752-98F7-B1EB-322F5B2553FF}"/>
              </a:ext>
            </a:extLst>
          </p:cNvPr>
          <p:cNvSpPr>
            <a:spLocks noGrp="1"/>
          </p:cNvSpPr>
          <p:nvPr>
            <p:ph sz="quarter" idx="14"/>
          </p:nvPr>
        </p:nvSpPr>
        <p:spPr>
          <a:xfrm>
            <a:off x="616666" y="1600201"/>
            <a:ext cx="4558000" cy="4572000"/>
          </a:xfrm>
        </p:spPr>
        <p:txBody>
          <a:bodyPr/>
          <a:lstStyle/>
          <a:p>
            <a:r>
              <a:rPr lang="en-US"/>
              <a:t>Enhancements</a:t>
            </a:r>
          </a:p>
          <a:p>
            <a:pPr lvl="1"/>
            <a:r>
              <a:rPr lang="en-US" sz="1600"/>
              <a:t>Previous alert is based on CPU Usage &gt; 100%. This results in noise as Usage goes up easily due to power management. The new alert uses the Net Run (%) metric.</a:t>
            </a:r>
          </a:p>
          <a:p>
            <a:pPr lvl="1"/>
            <a:r>
              <a:rPr lang="en-US" sz="1600"/>
              <a:t>Added Guest OS CPU Queue to ensure that there is actual bottleneck, as opposed to running </a:t>
            </a:r>
            <a:r>
              <a:rPr lang="en-US" sz="1600">
                <a:solidFill>
                  <a:srgbClr val="00B0F0"/>
                </a:solidFill>
              </a:rPr>
              <a:t>optimally</a:t>
            </a:r>
            <a:r>
              <a:rPr lang="en-US" sz="1600"/>
              <a:t>. This should result in a more meaningful alert.</a:t>
            </a:r>
          </a:p>
          <a:p>
            <a:r>
              <a:rPr lang="en-US"/>
              <a:t>Customization Tips:</a:t>
            </a:r>
          </a:p>
          <a:p>
            <a:pPr lvl="1"/>
            <a:r>
              <a:rPr lang="en-US" sz="1600"/>
              <a:t>If you need to catch those heavy hitters VM, use a dashboard. Create a View List and take 90</a:t>
            </a:r>
            <a:r>
              <a:rPr lang="en-US" sz="1600" baseline="30000"/>
              <a:t>th</a:t>
            </a:r>
            <a:r>
              <a:rPr lang="en-US" sz="1600"/>
              <a:t> percentile of CPU Usage (GHz) in the last 1 month. See the storage heavy hitter or network top talker as example.</a:t>
            </a:r>
          </a:p>
          <a:p>
            <a:endParaRPr lang="en-US"/>
          </a:p>
          <a:p>
            <a:endParaRPr lang="en-US"/>
          </a:p>
        </p:txBody>
      </p:sp>
      <p:pic>
        <p:nvPicPr>
          <p:cNvPr id="9" name="Picture 8">
            <a:extLst>
              <a:ext uri="{FF2B5EF4-FFF2-40B4-BE49-F238E27FC236}">
                <a16:creationId xmlns:a16="http://schemas.microsoft.com/office/drawing/2014/main" id="{678378B1-59C6-C54C-2B0E-704B00ED8F67}"/>
              </a:ext>
            </a:extLst>
          </p:cNvPr>
          <p:cNvPicPr>
            <a:picLocks noChangeAspect="1"/>
          </p:cNvPicPr>
          <p:nvPr/>
        </p:nvPicPr>
        <p:blipFill>
          <a:blip r:embed="rId3"/>
          <a:stretch>
            <a:fillRect/>
          </a:stretch>
        </p:blipFill>
        <p:spPr>
          <a:xfrm>
            <a:off x="5289195" y="1600201"/>
            <a:ext cx="6902805" cy="4730993"/>
          </a:xfrm>
          <a:prstGeom prst="rect">
            <a:avLst/>
          </a:prstGeom>
        </p:spPr>
      </p:pic>
    </p:spTree>
    <p:extLst>
      <p:ext uri="{BB962C8B-B14F-4D97-AF65-F5344CB8AC3E}">
        <p14:creationId xmlns:p14="http://schemas.microsoft.com/office/powerpoint/2010/main" val="176297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1A9C-775C-A567-9FC1-E021338EA719}"/>
              </a:ext>
            </a:extLst>
          </p:cNvPr>
          <p:cNvSpPr>
            <a:spLocks noGrp="1"/>
          </p:cNvSpPr>
          <p:nvPr>
            <p:ph type="title"/>
          </p:nvPr>
        </p:nvSpPr>
        <p:spPr/>
        <p:txBody>
          <a:bodyPr/>
          <a:lstStyle/>
          <a:p>
            <a:r>
              <a:rPr lang="en-US"/>
              <a:t>CPU Utilization: ESXi Host | Cluster</a:t>
            </a:r>
          </a:p>
        </p:txBody>
      </p:sp>
      <p:sp>
        <p:nvSpPr>
          <p:cNvPr id="3" name="Subtitle 2">
            <a:extLst>
              <a:ext uri="{FF2B5EF4-FFF2-40B4-BE49-F238E27FC236}">
                <a16:creationId xmlns:a16="http://schemas.microsoft.com/office/drawing/2014/main" id="{46B497CF-6A2A-AD77-27C8-C0D61DEBD637}"/>
              </a:ext>
            </a:extLst>
          </p:cNvPr>
          <p:cNvSpPr>
            <a:spLocks noGrp="1"/>
          </p:cNvSpPr>
          <p:nvPr>
            <p:ph type="subTitle" idx="10"/>
          </p:nvPr>
        </p:nvSpPr>
        <p:spPr/>
        <p:txBody>
          <a:bodyPr/>
          <a:lstStyle/>
          <a:p>
            <a:r>
              <a:rPr lang="en-US"/>
              <a:t>Design for the new alert</a:t>
            </a:r>
          </a:p>
        </p:txBody>
      </p:sp>
      <p:sp>
        <p:nvSpPr>
          <p:cNvPr id="6" name="Content Placeholder 5">
            <a:extLst>
              <a:ext uri="{FF2B5EF4-FFF2-40B4-BE49-F238E27FC236}">
                <a16:creationId xmlns:a16="http://schemas.microsoft.com/office/drawing/2014/main" id="{6E38B4FF-115C-B74F-8F01-1DFF1A72E41C}"/>
              </a:ext>
            </a:extLst>
          </p:cNvPr>
          <p:cNvSpPr>
            <a:spLocks noGrp="1"/>
          </p:cNvSpPr>
          <p:nvPr>
            <p:ph sz="quarter" idx="14"/>
          </p:nvPr>
        </p:nvSpPr>
        <p:spPr>
          <a:xfrm>
            <a:off x="616666" y="1600201"/>
            <a:ext cx="4678605" cy="4572000"/>
          </a:xfrm>
        </p:spPr>
        <p:txBody>
          <a:bodyPr/>
          <a:lstStyle/>
          <a:p>
            <a:r>
              <a:rPr lang="en-US"/>
              <a:t>Enhancements</a:t>
            </a:r>
          </a:p>
          <a:p>
            <a:pPr lvl="1"/>
            <a:r>
              <a:rPr lang="en-US"/>
              <a:t>Previous alert used CPU Workload (%) metric, which is based on Usage (%).</a:t>
            </a:r>
          </a:p>
          <a:p>
            <a:pPr lvl="1"/>
            <a:r>
              <a:rPr lang="en-US"/>
              <a:t>We have coverage at host level too, nost just cluster level. Previous alert was tracking imbalance at cluster level, hence unable to report which exact host. It was also mixing CPU and memory in 1 alert.</a:t>
            </a:r>
          </a:p>
          <a:p>
            <a:pPr lvl="1"/>
            <a:r>
              <a:rPr lang="en-US"/>
              <a:t>Cluster level checked is measured at host, not using average number at cluster level.</a:t>
            </a:r>
          </a:p>
          <a:p>
            <a:r>
              <a:rPr lang="en-US"/>
              <a:t>Focus is on capacity management, not performance. Space, not speed.</a:t>
            </a:r>
          </a:p>
        </p:txBody>
      </p:sp>
      <p:pic>
        <p:nvPicPr>
          <p:cNvPr id="5" name="Picture 4">
            <a:extLst>
              <a:ext uri="{FF2B5EF4-FFF2-40B4-BE49-F238E27FC236}">
                <a16:creationId xmlns:a16="http://schemas.microsoft.com/office/drawing/2014/main" id="{5548E5F8-7D70-6D81-DDC2-4687DE40E79F}"/>
              </a:ext>
            </a:extLst>
          </p:cNvPr>
          <p:cNvPicPr>
            <a:picLocks noChangeAspect="1"/>
          </p:cNvPicPr>
          <p:nvPr/>
        </p:nvPicPr>
        <p:blipFill>
          <a:blip r:embed="rId2"/>
          <a:stretch>
            <a:fillRect/>
          </a:stretch>
        </p:blipFill>
        <p:spPr>
          <a:xfrm>
            <a:off x="5295271" y="1558122"/>
            <a:ext cx="6826601" cy="4305521"/>
          </a:xfrm>
          <a:prstGeom prst="rect">
            <a:avLst/>
          </a:prstGeom>
        </p:spPr>
      </p:pic>
    </p:spTree>
    <p:extLst>
      <p:ext uri="{BB962C8B-B14F-4D97-AF65-F5344CB8AC3E}">
        <p14:creationId xmlns:p14="http://schemas.microsoft.com/office/powerpoint/2010/main" val="333123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8C727B8-0A80-3CDD-CFCD-B615CDAD30AF}"/>
              </a:ext>
            </a:extLst>
          </p:cNvPr>
          <p:cNvSpPr>
            <a:spLocks noGrp="1"/>
          </p:cNvSpPr>
          <p:nvPr>
            <p:ph sz="quarter" idx="14"/>
          </p:nvPr>
        </p:nvSpPr>
        <p:spPr>
          <a:xfrm>
            <a:off x="616666" y="1600201"/>
            <a:ext cx="4209280" cy="4572000"/>
          </a:xfrm>
        </p:spPr>
        <p:txBody>
          <a:bodyPr/>
          <a:lstStyle/>
          <a:p>
            <a:r>
              <a:rPr lang="en-US" sz="1200"/>
              <a:t>Unlike CPU, there is only 1 metric, which is memory latency. But… </a:t>
            </a:r>
          </a:p>
          <a:p>
            <a:r>
              <a:rPr lang="en-US" sz="1200"/>
              <a:t>There are many causes, and they in turn can be further caused by many things. For example, swapped or compressed could be due to shares, which in turn is due to ESXi high utilization or RP constraint. </a:t>
            </a:r>
          </a:p>
          <a:p>
            <a:r>
              <a:rPr lang="en-US" sz="1200"/>
              <a:t>As there are many: many relationship between cause and effect, it’s better we just list them.</a:t>
            </a:r>
          </a:p>
          <a:p>
            <a:r>
              <a:rPr lang="en-US" sz="1200"/>
              <a:t>Balloon is not a cause as it’s a Guest OS level metric. See the memory chapter.</a:t>
            </a:r>
          </a:p>
          <a:p>
            <a:r>
              <a:rPr lang="en-US" sz="1200"/>
              <a:t>We can’t distinguish how much each part contributes. For example, VM 001 has 51% memory contention. This could be due to </a:t>
            </a:r>
          </a:p>
          <a:p>
            <a:pPr lvl="1"/>
            <a:r>
              <a:rPr lang="en-US" sz="1000" b="1"/>
              <a:t>5 MB was limited Limit</a:t>
            </a:r>
          </a:p>
          <a:p>
            <a:pPr lvl="1"/>
            <a:r>
              <a:rPr lang="en-US" sz="1000" b="1"/>
              <a:t>1 MB was swapped</a:t>
            </a:r>
          </a:p>
          <a:p>
            <a:pPr lvl="1"/>
            <a:r>
              <a:rPr lang="en-US" sz="1000" b="1"/>
              <a:t>2 MB was compressed </a:t>
            </a:r>
          </a:p>
          <a:p>
            <a:pPr lvl="1"/>
            <a:r>
              <a:rPr lang="en-US" sz="1000" b="1"/>
              <a:t>Shares played a part</a:t>
            </a:r>
          </a:p>
          <a:p>
            <a:pPr lvl="1"/>
            <a:endParaRPr lang="en-US" sz="1000" b="1"/>
          </a:p>
        </p:txBody>
      </p:sp>
      <p:sp>
        <p:nvSpPr>
          <p:cNvPr id="10" name="Subtitle 9">
            <a:extLst>
              <a:ext uri="{FF2B5EF4-FFF2-40B4-BE49-F238E27FC236}">
                <a16:creationId xmlns:a16="http://schemas.microsoft.com/office/drawing/2014/main" id="{85C0403D-86A4-8ED8-095D-E96F7DE5806C}"/>
              </a:ext>
            </a:extLst>
          </p:cNvPr>
          <p:cNvSpPr>
            <a:spLocks noGrp="1"/>
          </p:cNvSpPr>
          <p:nvPr>
            <p:ph type="subTitle" idx="10"/>
          </p:nvPr>
        </p:nvSpPr>
        <p:spPr/>
        <p:txBody>
          <a:bodyPr/>
          <a:lstStyle/>
          <a:p>
            <a:r>
              <a:rPr lang="en-US"/>
              <a:t>Complex relationship between Probable Cause and Recommendation</a:t>
            </a:r>
          </a:p>
        </p:txBody>
      </p:sp>
      <p:sp>
        <p:nvSpPr>
          <p:cNvPr id="3" name="Title 2">
            <a:extLst>
              <a:ext uri="{FF2B5EF4-FFF2-40B4-BE49-F238E27FC236}">
                <a16:creationId xmlns:a16="http://schemas.microsoft.com/office/drawing/2014/main" id="{29C9D4A9-A3FA-BBA6-5CDE-A088D7A55580}"/>
              </a:ext>
            </a:extLst>
          </p:cNvPr>
          <p:cNvSpPr>
            <a:spLocks noGrp="1"/>
          </p:cNvSpPr>
          <p:nvPr>
            <p:ph type="title"/>
          </p:nvPr>
        </p:nvSpPr>
        <p:spPr/>
        <p:txBody>
          <a:bodyPr/>
          <a:lstStyle/>
          <a:p>
            <a:r>
              <a:rPr lang="en-US"/>
              <a:t>Memory Contention: VM</a:t>
            </a:r>
          </a:p>
        </p:txBody>
      </p:sp>
      <p:graphicFrame>
        <p:nvGraphicFramePr>
          <p:cNvPr id="8" name="Table 5">
            <a:extLst>
              <a:ext uri="{FF2B5EF4-FFF2-40B4-BE49-F238E27FC236}">
                <a16:creationId xmlns:a16="http://schemas.microsoft.com/office/drawing/2014/main" id="{D3DF859D-0F51-E5F6-F938-1757B3D86C69}"/>
              </a:ext>
            </a:extLst>
          </p:cNvPr>
          <p:cNvGraphicFramePr>
            <a:graphicFrameLocks/>
          </p:cNvGraphicFramePr>
          <p:nvPr/>
        </p:nvGraphicFramePr>
        <p:xfrm>
          <a:off x="5590201" y="1355376"/>
          <a:ext cx="6572644" cy="5151120"/>
        </p:xfrm>
        <a:graphic>
          <a:graphicData uri="http://schemas.openxmlformats.org/drawingml/2006/table">
            <a:tbl>
              <a:tblPr firstRow="1" bandRow="1">
                <a:tableStyleId>{5C22544A-7EE6-4342-B048-85BDC9FD1C3A}</a:tableStyleId>
              </a:tblPr>
              <a:tblGrid>
                <a:gridCol w="2048325">
                  <a:extLst>
                    <a:ext uri="{9D8B030D-6E8A-4147-A177-3AD203B41FA5}">
                      <a16:colId xmlns:a16="http://schemas.microsoft.com/office/drawing/2014/main" val="1576111306"/>
                    </a:ext>
                  </a:extLst>
                </a:gridCol>
                <a:gridCol w="4524319">
                  <a:extLst>
                    <a:ext uri="{9D8B030D-6E8A-4147-A177-3AD203B41FA5}">
                      <a16:colId xmlns:a16="http://schemas.microsoft.com/office/drawing/2014/main" val="3157243918"/>
                    </a:ext>
                  </a:extLst>
                </a:gridCol>
              </a:tblGrid>
              <a:tr h="0">
                <a:tc>
                  <a:txBody>
                    <a:bodyPr/>
                    <a:lstStyle/>
                    <a:p>
                      <a:r>
                        <a:rPr lang="en-US" sz="1400">
                          <a:latin typeface="Calibri" panose="020F0502020204030204" pitchFamily="34" charset="0"/>
                          <a:cs typeface="Calibri" panose="020F0502020204030204" pitchFamily="34" charset="0"/>
                        </a:rPr>
                        <a:t>Probable Cause</a:t>
                      </a:r>
                    </a:p>
                  </a:txBody>
                  <a:tcPr/>
                </a:tc>
                <a:tc>
                  <a:txBody>
                    <a:bodyPr/>
                    <a:lstStyle/>
                    <a:p>
                      <a:r>
                        <a:rPr lang="en-US" sz="1400">
                          <a:latin typeface="Calibri" panose="020F0502020204030204" pitchFamily="34" charset="0"/>
                          <a:cs typeface="Calibri" panose="020F0502020204030204" pitchFamily="34" charset="0"/>
                        </a:rPr>
                        <a:t>Recommendation</a:t>
                      </a:r>
                    </a:p>
                  </a:txBody>
                  <a:tcPr/>
                </a:tc>
                <a:extLst>
                  <a:ext uri="{0D108BD9-81ED-4DB2-BD59-A6C34878D82A}">
                    <a16:rowId xmlns:a16="http://schemas.microsoft.com/office/drawing/2014/main" val="418913541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Swapped to Host Cache</a:t>
                      </a:r>
                    </a:p>
                  </a:txBody>
                  <a:tcPr/>
                </a:tc>
                <a:tc rowSpan="6">
                  <a:txBody>
                    <a:bodyPr/>
                    <a:lstStyle/>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Check VM Configuration</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Limit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Shares relative to other VM, not just its absolute amount. Ensure the share is proportional to the configured size.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Tools working well. If not, ESXi can’t do balloon and go straight to swap &amp; compress.</a:t>
                      </a:r>
                    </a:p>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Check VM Event</a:t>
                      </a:r>
                    </a:p>
                    <a:p>
                      <a:pPr marL="171450" indent="-171450">
                        <a:spcBef>
                          <a:spcPts val="600"/>
                        </a:spcBef>
                        <a:spcAft>
                          <a:spcPts val="0"/>
                        </a:spcAft>
                        <a:buFont typeface="Arial" panose="020B0604020202020204" pitchFamily="34" charset="0"/>
                        <a:buChar char="•"/>
                      </a:pPr>
                      <a:r>
                        <a:rPr lang="en-US" sz="1200">
                          <a:solidFill>
                            <a:schemeClr val="bg2">
                              <a:lumMod val="10000"/>
                            </a:schemeClr>
                          </a:solidFill>
                          <a:latin typeface="Calibri" panose="020F0502020204030204" pitchFamily="34" charset="0"/>
                          <a:cs typeface="Calibri" panose="020F0502020204030204" pitchFamily="34" charset="0"/>
                        </a:rPr>
                        <a:t>vMotion if it’s taking much longer than 0.2s</a:t>
                      </a:r>
                    </a:p>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Check Infra (ESXi)</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Is ESXi utilization high?</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If cluster utilization is not high, could be caused by High VM – Host Affinity.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a:solidFill>
                            <a:schemeClr val="bg2">
                              <a:lumMod val="10000"/>
                            </a:schemeClr>
                          </a:solidFill>
                          <a:latin typeface="Calibri" panose="020F0502020204030204" pitchFamily="34" charset="0"/>
                          <a:cs typeface="Calibri" panose="020F0502020204030204" pitchFamily="34" charset="0"/>
                        </a:rPr>
                        <a:t>ESXi Memory Latency (%). A sign of ESXi struggling is other VMs are affected too. </a:t>
                      </a:r>
                    </a:p>
                    <a:p>
                      <a:pPr marL="171450" indent="-171450">
                        <a:spcBef>
                          <a:spcPts val="600"/>
                        </a:spcBef>
                        <a:spcAft>
                          <a:spcPts val="0"/>
                        </a:spcAft>
                        <a:buFont typeface="Arial" panose="020B0604020202020204" pitchFamily="34" charset="0"/>
                        <a:buChar char="•"/>
                      </a:pPr>
                      <a:r>
                        <a:rPr lang="en-US" sz="1200">
                          <a:solidFill>
                            <a:schemeClr val="bg2">
                              <a:lumMod val="10000"/>
                            </a:schemeClr>
                          </a:solidFill>
                          <a:latin typeface="Calibri" panose="020F0502020204030204" pitchFamily="34" charset="0"/>
                          <a:cs typeface="Calibri" panose="020F0502020204030204" pitchFamily="34" charset="0"/>
                        </a:rPr>
                        <a:t>High reservation. Unlike CPU, memory is a form of storage, hence it’s not transient. </a:t>
                      </a:r>
                    </a:p>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Check Infra (Resource Pool)</a:t>
                      </a:r>
                    </a:p>
                    <a:p>
                      <a:pPr marL="171450" indent="-171450">
                        <a:spcBef>
                          <a:spcPts val="600"/>
                        </a:spcBef>
                        <a:spcAft>
                          <a:spcPts val="0"/>
                        </a:spcAft>
                        <a:buFont typeface="Arial" panose="020B0604020202020204" pitchFamily="34" charset="0"/>
                        <a:buChar char="•"/>
                      </a:pPr>
                      <a:r>
                        <a:rPr lang="en-US" sz="1200">
                          <a:solidFill>
                            <a:schemeClr val="bg2">
                              <a:lumMod val="10000"/>
                            </a:schemeClr>
                          </a:solidFill>
                          <a:latin typeface="Calibri" panose="020F0502020204030204" pitchFamily="34" charset="0"/>
                          <a:cs typeface="Calibri" panose="020F0502020204030204" pitchFamily="34" charset="0"/>
                        </a:rPr>
                        <a:t>VM under Resource Pool? If yes, check parent RP is not causing the shares or limit issue. This can be tricky large RP in cluster with many hosts as the RP metric is at cluster level, while you’re looking at 1 host only.</a:t>
                      </a:r>
                    </a:p>
                  </a:txBody>
                  <a:tcPr/>
                </a:tc>
                <a:extLst>
                  <a:ext uri="{0D108BD9-81ED-4DB2-BD59-A6C34878D82A}">
                    <a16:rowId xmlns:a16="http://schemas.microsoft.com/office/drawing/2014/main" val="47380431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Compressed</a:t>
                      </a:r>
                    </a:p>
                  </a:txBody>
                  <a:tcPr/>
                </a:tc>
                <a:tc vMerge="1">
                  <a:txBody>
                    <a:bodyPr/>
                    <a:lstStyle/>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Check the parent ESXi for high reservation. Unlike CPU, memory is a form of storage, hence it’s not transient. </a:t>
                      </a:r>
                    </a:p>
                  </a:txBody>
                  <a:tcPr/>
                </a:tc>
                <a:extLst>
                  <a:ext uri="{0D108BD9-81ED-4DB2-BD59-A6C34878D82A}">
                    <a16:rowId xmlns:a16="http://schemas.microsoft.com/office/drawing/2014/main" val="6657733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Swapped</a:t>
                      </a:r>
                    </a:p>
                  </a:txBody>
                  <a:tcPr/>
                </a:tc>
                <a:tc vMerge="1">
                  <a:txBody>
                    <a:bodyPr/>
                    <a:lstStyle/>
                    <a:p>
                      <a:pPr>
                        <a:spcBef>
                          <a:spcPts val="600"/>
                        </a:spcBef>
                        <a:spcAft>
                          <a:spcPts val="0"/>
                        </a:spcAft>
                      </a:pPr>
                      <a:endParaRPr lang="en-US" sz="1200">
                        <a:solidFill>
                          <a:schemeClr val="bg2">
                            <a:lumMod val="1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350513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bg2">
                              <a:lumMod val="10000"/>
                            </a:schemeClr>
                          </a:solidFill>
                          <a:latin typeface="Calibri" panose="020F0502020204030204" pitchFamily="34" charset="0"/>
                          <a:ea typeface="+mn-ea"/>
                          <a:cs typeface="Calibri" panose="020F0502020204030204" pitchFamily="34" charset="0"/>
                        </a:rPr>
                        <a:t>Shares</a:t>
                      </a:r>
                      <a:endParaRPr lang="en-US" sz="1200">
                        <a:solidFill>
                          <a:schemeClr val="bg2">
                            <a:lumMod val="10000"/>
                          </a:schemeClr>
                        </a:solidFill>
                        <a:latin typeface="Calibri" panose="020F0502020204030204" pitchFamily="34" charset="0"/>
                        <a:cs typeface="Calibri" panose="020F0502020204030204" pitchFamily="34" charset="0"/>
                      </a:endParaRPr>
                    </a:p>
                  </a:txBody>
                  <a:tcPr/>
                </a:tc>
                <a:tc v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a:solidFill>
                            <a:schemeClr val="bg2">
                              <a:lumMod val="10000"/>
                            </a:schemeClr>
                          </a:solidFill>
                          <a:latin typeface="Calibri" panose="020F0502020204030204" pitchFamily="34" charset="0"/>
                          <a:cs typeface="Calibri" panose="020F0502020204030204" pitchFamily="34" charset="0"/>
                        </a:rPr>
                        <a:t>Check shares relative to other VM, not just its absolute amount. Ensure the share is proportional to the configured size.</a:t>
                      </a:r>
                    </a:p>
                  </a:txBody>
                  <a:tcPr/>
                </a:tc>
                <a:extLst>
                  <a:ext uri="{0D108BD9-81ED-4DB2-BD59-A6C34878D82A}">
                    <a16:rowId xmlns:a16="http://schemas.microsoft.com/office/drawing/2014/main" val="301235778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bg2">
                              <a:lumMod val="10000"/>
                            </a:schemeClr>
                          </a:solidFill>
                          <a:latin typeface="Calibri" panose="020F0502020204030204" pitchFamily="34" charset="0"/>
                          <a:ea typeface="+mn-ea"/>
                          <a:cs typeface="Calibri" panose="020F0502020204030204" pitchFamily="34" charset="0"/>
                        </a:rPr>
                        <a:t>Limit</a:t>
                      </a:r>
                      <a:endParaRPr lang="en-US" sz="1200">
                        <a:solidFill>
                          <a:schemeClr val="bg2">
                            <a:lumMod val="10000"/>
                          </a:schemeClr>
                        </a:solidFill>
                        <a:latin typeface="Calibri" panose="020F0502020204030204" pitchFamily="34" charset="0"/>
                        <a:cs typeface="Calibri" panose="020F0502020204030204" pitchFamily="34" charset="0"/>
                      </a:endParaRPr>
                    </a:p>
                  </a:txBody>
                  <a:tcPr/>
                </a:tc>
                <a:tc vMerge="1">
                  <a:txBody>
                    <a:bodyPr/>
                    <a:lstStyle/>
                    <a:p>
                      <a:pPr>
                        <a:spcBef>
                          <a:spcPts val="600"/>
                        </a:spcBef>
                        <a:spcAft>
                          <a:spcPts val="0"/>
                        </a:spcAft>
                      </a:pPr>
                      <a:endParaRPr lang="en-US" sz="1200">
                        <a:solidFill>
                          <a:schemeClr val="bg2">
                            <a:lumMod val="1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26872769"/>
                  </a:ext>
                </a:extLst>
              </a:tr>
              <a:tr h="0">
                <a:tc>
                  <a:txBody>
                    <a:bodyPr/>
                    <a:lstStyle/>
                    <a:p>
                      <a:pPr>
                        <a:spcBef>
                          <a:spcPts val="600"/>
                        </a:spcBef>
                        <a:spcAft>
                          <a:spcPts val="0"/>
                        </a:spcAft>
                      </a:pPr>
                      <a:r>
                        <a:rPr lang="en-US" sz="1200">
                          <a:solidFill>
                            <a:schemeClr val="bg2">
                              <a:lumMod val="10000"/>
                            </a:schemeClr>
                          </a:solidFill>
                          <a:latin typeface="Calibri" panose="020F0502020204030204" pitchFamily="34" charset="0"/>
                          <a:cs typeface="Calibri" panose="020F0502020204030204" pitchFamily="34" charset="0"/>
                        </a:rPr>
                        <a:t>vMotion</a:t>
                      </a:r>
                    </a:p>
                  </a:txBody>
                  <a:tcPr/>
                </a:tc>
                <a:tc vMerge="1">
                  <a:txBody>
                    <a:bodyPr/>
                    <a:lstStyle/>
                    <a:p>
                      <a:pPr>
                        <a:spcBef>
                          <a:spcPts val="600"/>
                        </a:spcBef>
                        <a:spcAft>
                          <a:spcPts val="0"/>
                        </a:spcAft>
                      </a:pPr>
                      <a:endParaRPr lang="en-US" sz="1200">
                        <a:solidFill>
                          <a:schemeClr val="bg2">
                            <a:lumMod val="10000"/>
                          </a:schemeClr>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35429817"/>
                  </a:ext>
                </a:extLst>
              </a:tr>
            </a:tbl>
          </a:graphicData>
        </a:graphic>
      </p:graphicFrame>
      <p:sp>
        <p:nvSpPr>
          <p:cNvPr id="2" name="Right Brace 1">
            <a:extLst>
              <a:ext uri="{FF2B5EF4-FFF2-40B4-BE49-F238E27FC236}">
                <a16:creationId xmlns:a16="http://schemas.microsoft.com/office/drawing/2014/main" id="{0CA5D286-C57B-5B17-7A68-B3807F097336}"/>
              </a:ext>
            </a:extLst>
          </p:cNvPr>
          <p:cNvSpPr/>
          <p:nvPr/>
        </p:nvSpPr>
        <p:spPr bwMode="gray">
          <a:xfrm>
            <a:off x="2538846" y="4734791"/>
            <a:ext cx="249382" cy="793173"/>
          </a:xfrm>
          <a:prstGeom prst="rightBrace">
            <a:avLst>
              <a:gd name="adj1" fmla="val 31944"/>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Single Corner Snipped 4">
            <a:extLst>
              <a:ext uri="{FF2B5EF4-FFF2-40B4-BE49-F238E27FC236}">
                <a16:creationId xmlns:a16="http://schemas.microsoft.com/office/drawing/2014/main" id="{3422F40D-2830-F909-CA0D-1CAFAEA80ED9}"/>
              </a:ext>
            </a:extLst>
          </p:cNvPr>
          <p:cNvSpPr/>
          <p:nvPr/>
        </p:nvSpPr>
        <p:spPr>
          <a:xfrm>
            <a:off x="2989068" y="4734791"/>
            <a:ext cx="1721340" cy="793172"/>
          </a:xfrm>
          <a:prstGeom prst="snip1Rect">
            <a:avLst/>
          </a:prstGeom>
          <a:gradFill flip="none" rotWithShape="1">
            <a:gsLst>
              <a:gs pos="0">
                <a:schemeClr val="accent4">
                  <a:lumMod val="20000"/>
                  <a:lumOff val="80000"/>
                </a:schemeClr>
              </a:gs>
              <a:gs pos="50000">
                <a:schemeClr val="accent4">
                  <a:lumMod val="40000"/>
                  <a:lumOff val="60000"/>
                </a:schemeClr>
              </a:gs>
              <a:gs pos="100000">
                <a:schemeClr val="accent4">
                  <a:lumMod val="100000"/>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050">
                <a:solidFill>
                  <a:schemeClr val="bg2">
                    <a:lumMod val="10000"/>
                  </a:schemeClr>
                </a:solidFill>
                <a:latin typeface="Calibri" panose="020F0502020204030204" pitchFamily="34" charset="0"/>
                <a:cs typeface="Calibri" panose="020F0502020204030204" pitchFamily="34" charset="0"/>
              </a:rPr>
              <a:t>We do not know how many % are from each source, as the counter does not tell</a:t>
            </a:r>
          </a:p>
        </p:txBody>
      </p:sp>
    </p:spTree>
    <p:extLst>
      <p:ext uri="{BB962C8B-B14F-4D97-AF65-F5344CB8AC3E}">
        <p14:creationId xmlns:p14="http://schemas.microsoft.com/office/powerpoint/2010/main" val="153568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FC76-C661-687D-E881-B0CE06910F91}"/>
              </a:ext>
            </a:extLst>
          </p:cNvPr>
          <p:cNvSpPr>
            <a:spLocks noGrp="1"/>
          </p:cNvSpPr>
          <p:nvPr>
            <p:ph type="title"/>
          </p:nvPr>
        </p:nvSpPr>
        <p:spPr/>
        <p:txBody>
          <a:bodyPr/>
          <a:lstStyle/>
          <a:p>
            <a:r>
              <a:rPr lang="en-US"/>
              <a:t>Memory Contention: VM</a:t>
            </a:r>
          </a:p>
        </p:txBody>
      </p:sp>
      <p:sp>
        <p:nvSpPr>
          <p:cNvPr id="3" name="Subtitle 2">
            <a:extLst>
              <a:ext uri="{FF2B5EF4-FFF2-40B4-BE49-F238E27FC236}">
                <a16:creationId xmlns:a16="http://schemas.microsoft.com/office/drawing/2014/main" id="{BE96F593-288B-23BD-CEBF-1C9496ECA56C}"/>
              </a:ext>
            </a:extLst>
          </p:cNvPr>
          <p:cNvSpPr>
            <a:spLocks noGrp="1"/>
          </p:cNvSpPr>
          <p:nvPr>
            <p:ph type="subTitle" idx="10"/>
          </p:nvPr>
        </p:nvSpPr>
        <p:spPr/>
        <p:txBody>
          <a:bodyPr/>
          <a:lstStyle/>
          <a:p>
            <a:r>
              <a:rPr lang="en-US"/>
              <a:t>Design for the new alert</a:t>
            </a:r>
          </a:p>
        </p:txBody>
      </p:sp>
      <p:sp>
        <p:nvSpPr>
          <p:cNvPr id="4" name="Content Placeholder 3">
            <a:extLst>
              <a:ext uri="{FF2B5EF4-FFF2-40B4-BE49-F238E27FC236}">
                <a16:creationId xmlns:a16="http://schemas.microsoft.com/office/drawing/2014/main" id="{8E57E7AD-6103-2B2C-0568-76FA5332D2B9}"/>
              </a:ext>
            </a:extLst>
          </p:cNvPr>
          <p:cNvSpPr>
            <a:spLocks noGrp="1"/>
          </p:cNvSpPr>
          <p:nvPr>
            <p:ph sz="quarter" idx="14"/>
          </p:nvPr>
        </p:nvSpPr>
        <p:spPr>
          <a:xfrm>
            <a:off x="616666" y="1600201"/>
            <a:ext cx="6332774" cy="4572000"/>
          </a:xfrm>
        </p:spPr>
        <p:txBody>
          <a:bodyPr/>
          <a:lstStyle/>
          <a:p>
            <a:r>
              <a:rPr lang="en-US"/>
              <a:t>Enhancement over existing 3 alerts</a:t>
            </a:r>
          </a:p>
          <a:p>
            <a:pPr marL="285750" indent="-285750">
              <a:spcBef>
                <a:spcPts val="600"/>
              </a:spcBef>
              <a:buClrTx/>
              <a:buSzTx/>
              <a:buFont typeface="Arial" panose="020B0604020202020204" pitchFamily="34" charset="0"/>
              <a:buChar char="•"/>
              <a:defRPr/>
            </a:pPr>
            <a:r>
              <a:rPr lang="en-US" sz="1400"/>
              <a:t>Reduce waiting time from 3 cycles (read: 15 minutes) to 1 for faster reaction. </a:t>
            </a:r>
          </a:p>
          <a:p>
            <a:pPr marL="285750" marR="0" lvl="0" indent="-285750" fontAlgn="auto">
              <a:spcBef>
                <a:spcPts val="600"/>
              </a:spcBef>
              <a:spcAft>
                <a:spcPts val="0"/>
              </a:spcAft>
              <a:buClrTx/>
              <a:buSzTx/>
              <a:buFont typeface="Arial" panose="020B0604020202020204" pitchFamily="34" charset="0"/>
              <a:buChar char="•"/>
              <a:tabLst/>
              <a:defRPr/>
            </a:pPr>
            <a:r>
              <a:rPr lang="en-US" sz="1400"/>
              <a:t>Reduce noise by not having yellow. </a:t>
            </a:r>
          </a:p>
          <a:p>
            <a:pPr marL="285750" marR="0" lvl="0" indent="-285750" fontAlgn="auto">
              <a:spcBef>
                <a:spcPts val="600"/>
              </a:spcBef>
              <a:spcAft>
                <a:spcPts val="0"/>
              </a:spcAft>
              <a:buClrTx/>
              <a:buSzTx/>
              <a:buFont typeface="Arial" panose="020B0604020202020204" pitchFamily="34" charset="0"/>
              <a:buChar char="•"/>
              <a:tabLst/>
              <a:defRPr/>
            </a:pPr>
            <a:r>
              <a:rPr lang="en-US" sz="1400"/>
              <a:t>Add 20-sec peak to ensure there is indeed a real slowness. </a:t>
            </a:r>
          </a:p>
          <a:p>
            <a:pPr marL="285750" marR="0" lvl="0" indent="-285750" fontAlgn="auto">
              <a:spcBef>
                <a:spcPts val="600"/>
              </a:spcBef>
              <a:spcAft>
                <a:spcPts val="0"/>
              </a:spcAft>
              <a:buClrTx/>
              <a:buSzTx/>
              <a:buFont typeface="Arial" panose="020B0604020202020204" pitchFamily="34" charset="0"/>
              <a:buChar char="•"/>
              <a:tabLst/>
              <a:defRPr/>
            </a:pPr>
            <a:r>
              <a:rPr lang="en-US" sz="1400"/>
              <a:t>Added condition to eliminate low utilization.</a:t>
            </a:r>
          </a:p>
          <a:p>
            <a:pPr marL="285750" marR="0" lvl="0" indent="-285750" fontAlgn="auto">
              <a:spcBef>
                <a:spcPts val="600"/>
              </a:spcBef>
              <a:spcAft>
                <a:spcPts val="0"/>
              </a:spcAft>
              <a:buClrTx/>
              <a:buSzTx/>
              <a:buFont typeface="Arial" panose="020B0604020202020204" pitchFamily="34" charset="0"/>
              <a:buChar char="•"/>
              <a:tabLst/>
              <a:defRPr/>
            </a:pPr>
            <a:r>
              <a:rPr lang="en-US" sz="1400"/>
              <a:t>Memory Latency is more complete than CPU Swap Wait metric.</a:t>
            </a:r>
          </a:p>
          <a:p>
            <a:pPr marL="285750" marR="0" lvl="0" indent="-285750" fontAlgn="auto">
              <a:spcBef>
                <a:spcPts val="600"/>
              </a:spcBef>
              <a:spcAft>
                <a:spcPts val="0"/>
              </a:spcAft>
              <a:buClrTx/>
              <a:buSzTx/>
              <a:buFont typeface="Arial" panose="020B0604020202020204" pitchFamily="34" charset="0"/>
              <a:buChar char="•"/>
              <a:tabLst/>
              <a:defRPr/>
            </a:pPr>
            <a:r>
              <a:rPr lang="en-US" sz="1400"/>
              <a:t>Remove Balloon metric, disk latency metric, Tools running status. They have weak correlation with latency</a:t>
            </a:r>
          </a:p>
          <a:p>
            <a:pPr marR="0" lvl="0" algn="l" defTabSz="914400" rtl="0" eaLnBrk="1" fontAlgn="auto" latinLnBrk="0" hangingPunct="1">
              <a:lnSpc>
                <a:spcPct val="100000"/>
              </a:lnSpc>
              <a:spcBef>
                <a:spcPts val="600"/>
              </a:spcBef>
              <a:spcAft>
                <a:spcPts val="0"/>
              </a:spcAft>
              <a:buClrTx/>
              <a:buSzTx/>
              <a:buNone/>
              <a:tabLst/>
              <a:defRPr/>
            </a:pPr>
            <a:endParaRPr lang="en-US">
              <a:solidFill>
                <a:schemeClr val="tx2"/>
              </a:solidFill>
            </a:endParaRPr>
          </a:p>
          <a:p>
            <a:pPr marR="0" lvl="0" algn="l" defTabSz="914400" rtl="0" eaLnBrk="1" fontAlgn="auto" latinLnBrk="0" hangingPunct="1">
              <a:lnSpc>
                <a:spcPct val="100000"/>
              </a:lnSpc>
              <a:spcBef>
                <a:spcPts val="600"/>
              </a:spcBef>
              <a:spcAft>
                <a:spcPts val="0"/>
              </a:spcAft>
              <a:buClrTx/>
              <a:buSzTx/>
              <a:buNone/>
              <a:tabLst/>
              <a:defRPr/>
            </a:pPr>
            <a:r>
              <a:rPr lang="en-US">
                <a:solidFill>
                  <a:schemeClr val="tx2"/>
                </a:solidFill>
              </a:rPr>
              <a:t>The 3 Old Alerts:</a:t>
            </a:r>
            <a:endParaRPr lang="en-US" sz="2000">
              <a:solidFill>
                <a:schemeClr val="tx2"/>
              </a:solidFill>
              <a:latin typeface="Calibri" panose="020F0502020204030204" pitchFamily="34" charset="0"/>
              <a:cs typeface="Calibri" panose="020F0502020204030204" pitchFamily="34" charset="0"/>
            </a:endParaRPr>
          </a:p>
          <a:p>
            <a:endParaRPr lang="en-US"/>
          </a:p>
        </p:txBody>
      </p:sp>
      <p:pic>
        <p:nvPicPr>
          <p:cNvPr id="6" name="Picture 5">
            <a:extLst>
              <a:ext uri="{FF2B5EF4-FFF2-40B4-BE49-F238E27FC236}">
                <a16:creationId xmlns:a16="http://schemas.microsoft.com/office/drawing/2014/main" id="{3AF350F2-B951-E749-4B3D-CBE535C6B3C9}"/>
              </a:ext>
            </a:extLst>
          </p:cNvPr>
          <p:cNvPicPr>
            <a:picLocks noChangeAspect="1"/>
          </p:cNvPicPr>
          <p:nvPr/>
        </p:nvPicPr>
        <p:blipFill>
          <a:blip r:embed="rId3"/>
          <a:stretch>
            <a:fillRect/>
          </a:stretch>
        </p:blipFill>
        <p:spPr>
          <a:xfrm>
            <a:off x="7270572" y="0"/>
            <a:ext cx="4921428" cy="6858000"/>
          </a:xfrm>
          <a:prstGeom prst="rect">
            <a:avLst/>
          </a:prstGeom>
        </p:spPr>
      </p:pic>
      <p:pic>
        <p:nvPicPr>
          <p:cNvPr id="7" name="Picture 6">
            <a:extLst>
              <a:ext uri="{FF2B5EF4-FFF2-40B4-BE49-F238E27FC236}">
                <a16:creationId xmlns:a16="http://schemas.microsoft.com/office/drawing/2014/main" id="{DC3C0954-8829-E20C-ECCC-9169399F15FD}"/>
              </a:ext>
            </a:extLst>
          </p:cNvPr>
          <p:cNvPicPr>
            <a:picLocks noChangeAspect="1"/>
          </p:cNvPicPr>
          <p:nvPr/>
        </p:nvPicPr>
        <p:blipFill>
          <a:blip r:embed="rId4"/>
          <a:stretch>
            <a:fillRect/>
          </a:stretch>
        </p:blipFill>
        <p:spPr>
          <a:xfrm>
            <a:off x="527809" y="4858067"/>
            <a:ext cx="6629647" cy="1109588"/>
          </a:xfrm>
          <a:prstGeom prst="rect">
            <a:avLst/>
          </a:prstGeom>
        </p:spPr>
      </p:pic>
    </p:spTree>
    <p:extLst>
      <p:ext uri="{BB962C8B-B14F-4D97-AF65-F5344CB8AC3E}">
        <p14:creationId xmlns:p14="http://schemas.microsoft.com/office/powerpoint/2010/main" val="249062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DA09-9FCB-50F2-311C-B7FB67074654}"/>
              </a:ext>
            </a:extLst>
          </p:cNvPr>
          <p:cNvSpPr>
            <a:spLocks noGrp="1"/>
          </p:cNvSpPr>
          <p:nvPr>
            <p:ph type="title"/>
          </p:nvPr>
        </p:nvSpPr>
        <p:spPr/>
        <p:txBody>
          <a:bodyPr/>
          <a:lstStyle/>
          <a:p>
            <a:r>
              <a:rPr lang="en-US"/>
              <a:t>Memory Contention: ESXi | Cluster</a:t>
            </a:r>
          </a:p>
        </p:txBody>
      </p:sp>
      <p:sp>
        <p:nvSpPr>
          <p:cNvPr id="3" name="Subtitle 2">
            <a:extLst>
              <a:ext uri="{FF2B5EF4-FFF2-40B4-BE49-F238E27FC236}">
                <a16:creationId xmlns:a16="http://schemas.microsoft.com/office/drawing/2014/main" id="{AE24DD1A-7A50-6072-0ADF-92D8F0DEFDAB}"/>
              </a:ext>
            </a:extLst>
          </p:cNvPr>
          <p:cNvSpPr>
            <a:spLocks noGrp="1"/>
          </p:cNvSpPr>
          <p:nvPr>
            <p:ph type="subTitle" idx="10"/>
          </p:nvPr>
        </p:nvSpPr>
        <p:spPr/>
        <p:txBody>
          <a:bodyPr/>
          <a:lstStyle/>
          <a:p>
            <a:r>
              <a:rPr lang="en-US"/>
              <a:t>Design for the new alert</a:t>
            </a:r>
          </a:p>
        </p:txBody>
      </p:sp>
      <p:sp>
        <p:nvSpPr>
          <p:cNvPr id="4" name="Content Placeholder 3">
            <a:extLst>
              <a:ext uri="{FF2B5EF4-FFF2-40B4-BE49-F238E27FC236}">
                <a16:creationId xmlns:a16="http://schemas.microsoft.com/office/drawing/2014/main" id="{4B017C84-2363-44A8-473D-FAFCFA3A1A97}"/>
              </a:ext>
            </a:extLst>
          </p:cNvPr>
          <p:cNvSpPr>
            <a:spLocks noGrp="1"/>
          </p:cNvSpPr>
          <p:nvPr>
            <p:ph sz="quarter" idx="14"/>
          </p:nvPr>
        </p:nvSpPr>
        <p:spPr>
          <a:xfrm>
            <a:off x="616666" y="1600201"/>
            <a:ext cx="5357872" cy="4572000"/>
          </a:xfrm>
        </p:spPr>
        <p:txBody>
          <a:bodyPr/>
          <a:lstStyle/>
          <a:p>
            <a:r>
              <a:rPr lang="en-US"/>
              <a:t>Enhancements:</a:t>
            </a:r>
          </a:p>
          <a:p>
            <a:pPr lvl="1"/>
            <a:r>
              <a:rPr lang="en-US"/>
              <a:t>Add 20-second peak to ensure there is a high spike. </a:t>
            </a:r>
          </a:p>
          <a:p>
            <a:pPr lvl="1"/>
            <a:r>
              <a:rPr lang="en-US"/>
              <a:t>Reduce noise by using both 20-second and 5-minute </a:t>
            </a:r>
          </a:p>
          <a:p>
            <a:pPr lvl="1"/>
            <a:r>
              <a:rPr lang="en-US"/>
              <a:t>Better coverage as all other conditions have been removed. </a:t>
            </a:r>
          </a:p>
          <a:p>
            <a:pPr lvl="1"/>
            <a:r>
              <a:rPr lang="en-US"/>
              <a:t>Simplified. 2 instead of 10.</a:t>
            </a:r>
          </a:p>
          <a:p>
            <a:pPr lvl="1"/>
            <a:r>
              <a:rPr lang="en-US"/>
              <a:t>Reduce noise by not having </a:t>
            </a:r>
            <a:r>
              <a:rPr lang="en-US">
                <a:solidFill>
                  <a:srgbClr val="FFFF00"/>
                </a:solidFill>
              </a:rPr>
              <a:t>yellow</a:t>
            </a:r>
            <a:r>
              <a:rPr lang="en-US"/>
              <a:t>. Use daily SOP dashboard to proactively prevent.</a:t>
            </a:r>
          </a:p>
          <a:p>
            <a:pPr lvl="1"/>
            <a:endParaRPr lang="en-US"/>
          </a:p>
          <a:p>
            <a:pPr lvl="1"/>
            <a:endParaRPr lang="en-US"/>
          </a:p>
        </p:txBody>
      </p:sp>
      <p:pic>
        <p:nvPicPr>
          <p:cNvPr id="6" name="Picture 5">
            <a:extLst>
              <a:ext uri="{FF2B5EF4-FFF2-40B4-BE49-F238E27FC236}">
                <a16:creationId xmlns:a16="http://schemas.microsoft.com/office/drawing/2014/main" id="{AC248140-14F0-6DAC-832A-AA5C88D513D7}"/>
              </a:ext>
            </a:extLst>
          </p:cNvPr>
          <p:cNvPicPr>
            <a:picLocks noChangeAspect="1"/>
          </p:cNvPicPr>
          <p:nvPr/>
        </p:nvPicPr>
        <p:blipFill>
          <a:blip r:embed="rId2"/>
          <a:stretch>
            <a:fillRect/>
          </a:stretch>
        </p:blipFill>
        <p:spPr>
          <a:xfrm>
            <a:off x="6068504" y="1077654"/>
            <a:ext cx="6123496" cy="5736069"/>
          </a:xfrm>
          <a:prstGeom prst="rect">
            <a:avLst/>
          </a:prstGeom>
        </p:spPr>
      </p:pic>
    </p:spTree>
    <p:extLst>
      <p:ext uri="{BB962C8B-B14F-4D97-AF65-F5344CB8AC3E}">
        <p14:creationId xmlns:p14="http://schemas.microsoft.com/office/powerpoint/2010/main" val="12867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406C-6859-5E4C-40B0-939973CB3AD9}"/>
              </a:ext>
            </a:extLst>
          </p:cNvPr>
          <p:cNvSpPr>
            <a:spLocks noGrp="1"/>
          </p:cNvSpPr>
          <p:nvPr>
            <p:ph type="title"/>
          </p:nvPr>
        </p:nvSpPr>
        <p:spPr/>
        <p:txBody>
          <a:bodyPr/>
          <a:lstStyle/>
          <a:p>
            <a:r>
              <a:rPr lang="en-US"/>
              <a:t>Memory Utilization: ESXi | Cluster</a:t>
            </a:r>
          </a:p>
        </p:txBody>
      </p:sp>
      <p:sp>
        <p:nvSpPr>
          <p:cNvPr id="3" name="Subtitle 2">
            <a:extLst>
              <a:ext uri="{FF2B5EF4-FFF2-40B4-BE49-F238E27FC236}">
                <a16:creationId xmlns:a16="http://schemas.microsoft.com/office/drawing/2014/main" id="{541281B6-FC01-6B6E-C7D1-7C41F8439C38}"/>
              </a:ext>
            </a:extLst>
          </p:cNvPr>
          <p:cNvSpPr>
            <a:spLocks noGrp="1"/>
          </p:cNvSpPr>
          <p:nvPr>
            <p:ph type="subTitle" idx="10"/>
          </p:nvPr>
        </p:nvSpPr>
        <p:spPr/>
        <p:txBody>
          <a:bodyPr/>
          <a:lstStyle/>
          <a:p>
            <a:r>
              <a:rPr lang="en-US"/>
              <a:t>Design for the new alert, reflecting the nature of memory as cache</a:t>
            </a:r>
          </a:p>
        </p:txBody>
      </p:sp>
      <p:sp>
        <p:nvSpPr>
          <p:cNvPr id="4" name="Content Placeholder 3">
            <a:extLst>
              <a:ext uri="{FF2B5EF4-FFF2-40B4-BE49-F238E27FC236}">
                <a16:creationId xmlns:a16="http://schemas.microsoft.com/office/drawing/2014/main" id="{745616B3-6954-BD77-550F-748C2B5F4287}"/>
              </a:ext>
            </a:extLst>
          </p:cNvPr>
          <p:cNvSpPr>
            <a:spLocks noGrp="1"/>
          </p:cNvSpPr>
          <p:nvPr>
            <p:ph sz="quarter" idx="14"/>
          </p:nvPr>
        </p:nvSpPr>
        <p:spPr>
          <a:xfrm>
            <a:off x="616666" y="1600201"/>
            <a:ext cx="4699256" cy="4572000"/>
          </a:xfrm>
        </p:spPr>
        <p:txBody>
          <a:bodyPr/>
          <a:lstStyle/>
          <a:p>
            <a:r>
              <a:rPr lang="en-US"/>
              <a:t>It’s set at 50% of host members as clusters are mostly &lt;20 hosts, and memory functions as cache.</a:t>
            </a:r>
          </a:p>
          <a:p>
            <a:r>
              <a:rPr lang="en-US"/>
              <a:t>Enhancement:</a:t>
            </a:r>
          </a:p>
          <a:p>
            <a:pPr lvl="1"/>
            <a:r>
              <a:rPr lang="en-US"/>
              <a:t>Use Usage (%) instead of Workload (%)</a:t>
            </a:r>
          </a:p>
          <a:p>
            <a:pPr lvl="1"/>
            <a:r>
              <a:rPr lang="en-US"/>
              <a:t>Only has Critical. Remove </a:t>
            </a:r>
            <a:r>
              <a:rPr lang="en-US">
                <a:solidFill>
                  <a:srgbClr val="FFC000"/>
                </a:solidFill>
              </a:rPr>
              <a:t>Orange</a:t>
            </a:r>
            <a:r>
              <a:rPr lang="en-US"/>
              <a:t> and </a:t>
            </a:r>
            <a:r>
              <a:rPr lang="en-US">
                <a:solidFill>
                  <a:srgbClr val="FFFF00"/>
                </a:solidFill>
              </a:rPr>
              <a:t>yellow</a:t>
            </a:r>
            <a:r>
              <a:rPr lang="en-US"/>
              <a:t> as memory functions as cache</a:t>
            </a:r>
          </a:p>
          <a:p>
            <a:pPr lvl="1"/>
            <a:r>
              <a:rPr lang="en-US"/>
              <a:t>Add Balloon to ensure the host is under memory pressure</a:t>
            </a:r>
          </a:p>
          <a:p>
            <a:pPr lvl="1"/>
            <a:r>
              <a:rPr lang="en-US"/>
              <a:t>Remove dependency on DRS</a:t>
            </a:r>
          </a:p>
          <a:p>
            <a:r>
              <a:rPr lang="en-US"/>
              <a:t>Alert at a single ESXi Host has the same condition for ease of operations.</a:t>
            </a:r>
          </a:p>
          <a:p>
            <a:endParaRPr lang="en-US"/>
          </a:p>
        </p:txBody>
      </p:sp>
      <p:pic>
        <p:nvPicPr>
          <p:cNvPr id="6" name="Picture 5">
            <a:extLst>
              <a:ext uri="{FF2B5EF4-FFF2-40B4-BE49-F238E27FC236}">
                <a16:creationId xmlns:a16="http://schemas.microsoft.com/office/drawing/2014/main" id="{78596586-AE1C-9CBD-71F2-61BAAC355CC6}"/>
              </a:ext>
            </a:extLst>
          </p:cNvPr>
          <p:cNvPicPr>
            <a:picLocks noChangeAspect="1"/>
          </p:cNvPicPr>
          <p:nvPr/>
        </p:nvPicPr>
        <p:blipFill>
          <a:blip r:embed="rId3"/>
          <a:stretch>
            <a:fillRect/>
          </a:stretch>
        </p:blipFill>
        <p:spPr>
          <a:xfrm>
            <a:off x="5315922" y="1600201"/>
            <a:ext cx="6744047" cy="4305521"/>
          </a:xfrm>
          <a:prstGeom prst="rect">
            <a:avLst/>
          </a:prstGeom>
        </p:spPr>
      </p:pic>
    </p:spTree>
    <p:extLst>
      <p:ext uri="{BB962C8B-B14F-4D97-AF65-F5344CB8AC3E}">
        <p14:creationId xmlns:p14="http://schemas.microsoft.com/office/powerpoint/2010/main" val="66679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73EE-4D55-34BC-302A-2E68F5065FDB}"/>
              </a:ext>
            </a:extLst>
          </p:cNvPr>
          <p:cNvSpPr>
            <a:spLocks noGrp="1"/>
          </p:cNvSpPr>
          <p:nvPr>
            <p:ph type="title"/>
          </p:nvPr>
        </p:nvSpPr>
        <p:spPr/>
        <p:txBody>
          <a:bodyPr/>
          <a:lstStyle/>
          <a:p>
            <a:r>
              <a:rPr lang="en-US"/>
              <a:t>Disk Latency: VM</a:t>
            </a:r>
          </a:p>
        </p:txBody>
      </p:sp>
      <p:sp>
        <p:nvSpPr>
          <p:cNvPr id="6" name="Subtitle 5">
            <a:extLst>
              <a:ext uri="{FF2B5EF4-FFF2-40B4-BE49-F238E27FC236}">
                <a16:creationId xmlns:a16="http://schemas.microsoft.com/office/drawing/2014/main" id="{C710E432-23F9-DD71-0FDA-8B680149A9F9}"/>
              </a:ext>
            </a:extLst>
          </p:cNvPr>
          <p:cNvSpPr>
            <a:spLocks noGrp="1"/>
          </p:cNvSpPr>
          <p:nvPr>
            <p:ph type="subTitle" idx="10"/>
          </p:nvPr>
        </p:nvSpPr>
        <p:spPr/>
        <p:txBody>
          <a:bodyPr/>
          <a:lstStyle/>
          <a:p>
            <a:r>
              <a:rPr lang="en-US"/>
              <a:t>1 alert for read, 1 alert for write</a:t>
            </a:r>
          </a:p>
        </p:txBody>
      </p:sp>
      <p:sp>
        <p:nvSpPr>
          <p:cNvPr id="7" name="Content Placeholder 6">
            <a:extLst>
              <a:ext uri="{FF2B5EF4-FFF2-40B4-BE49-F238E27FC236}">
                <a16:creationId xmlns:a16="http://schemas.microsoft.com/office/drawing/2014/main" id="{B2E2172E-4632-BC2A-9F4F-D2B0053628E5}"/>
              </a:ext>
            </a:extLst>
          </p:cNvPr>
          <p:cNvSpPr>
            <a:spLocks noGrp="1"/>
          </p:cNvSpPr>
          <p:nvPr>
            <p:ph sz="quarter" idx="14"/>
          </p:nvPr>
        </p:nvSpPr>
        <p:spPr>
          <a:xfrm>
            <a:off x="616666" y="1600201"/>
            <a:ext cx="6006098" cy="4572000"/>
          </a:xfrm>
        </p:spPr>
        <p:txBody>
          <a:bodyPr/>
          <a:lstStyle/>
          <a:p>
            <a:r>
              <a:rPr lang="en-US"/>
              <a:t>Enhancements over previous version:</a:t>
            </a:r>
          </a:p>
          <a:p>
            <a:pPr lvl="1"/>
            <a:r>
              <a:rPr lang="en-US"/>
              <a:t>Reduce waiting time from 3 cycles (read: 15 minutes) to 1 for faster reaction.</a:t>
            </a:r>
          </a:p>
          <a:p>
            <a:pPr lvl="1"/>
            <a:r>
              <a:rPr lang="en-US"/>
              <a:t>Add 20-second metric to reduce false positive.</a:t>
            </a:r>
          </a:p>
          <a:p>
            <a:pPr lvl="1"/>
            <a:r>
              <a:rPr lang="en-US"/>
              <a:t>Remove </a:t>
            </a:r>
            <a:r>
              <a:rPr lang="en-US">
                <a:solidFill>
                  <a:srgbClr val="FFFF00"/>
                </a:solidFill>
              </a:rPr>
              <a:t>yellow</a:t>
            </a:r>
            <a:r>
              <a:rPr lang="en-US"/>
              <a:t>. Use VM Performance dashboard and Datastore Performance dashboard daily to proactively address storage issue.</a:t>
            </a:r>
          </a:p>
          <a:p>
            <a:pPr lvl="1"/>
            <a:r>
              <a:rPr lang="en-US"/>
              <a:t>Rename the alert. Remove the word </a:t>
            </a:r>
            <a:r>
              <a:rPr lang="en-US">
                <a:solidFill>
                  <a:srgbClr val="00B0F0"/>
                </a:solidFill>
              </a:rPr>
              <a:t>high</a:t>
            </a:r>
            <a:r>
              <a:rPr lang="en-US"/>
              <a:t> as its unclear if it maps to red or </a:t>
            </a:r>
            <a:r>
              <a:rPr lang="en-US">
                <a:solidFill>
                  <a:srgbClr val="FFC000"/>
                </a:solidFill>
              </a:rPr>
              <a:t>orange</a:t>
            </a:r>
            <a:r>
              <a:rPr lang="en-US"/>
              <a:t> or </a:t>
            </a:r>
            <a:r>
              <a:rPr lang="en-US">
                <a:solidFill>
                  <a:srgbClr val="FFFF00"/>
                </a:solidFill>
              </a:rPr>
              <a:t>yellow</a:t>
            </a:r>
            <a:r>
              <a:rPr lang="en-US"/>
              <a:t>.</a:t>
            </a:r>
          </a:p>
          <a:p>
            <a:pPr lvl="1"/>
            <a:r>
              <a:rPr lang="en-US"/>
              <a:t>Suppress for low utilization, as likely the impact is not felt at the application level. Threshold used is Total IOPS &gt; 5 (this means total 1500 IOs since we measure in 5 minutes)</a:t>
            </a:r>
          </a:p>
        </p:txBody>
      </p:sp>
      <p:pic>
        <p:nvPicPr>
          <p:cNvPr id="5" name="Picture 4">
            <a:extLst>
              <a:ext uri="{FF2B5EF4-FFF2-40B4-BE49-F238E27FC236}">
                <a16:creationId xmlns:a16="http://schemas.microsoft.com/office/drawing/2014/main" id="{8380B3B2-A434-830F-43AA-F2D978F895EA}"/>
              </a:ext>
            </a:extLst>
          </p:cNvPr>
          <p:cNvPicPr>
            <a:picLocks noChangeAspect="1"/>
          </p:cNvPicPr>
          <p:nvPr/>
        </p:nvPicPr>
        <p:blipFill>
          <a:blip r:embed="rId2"/>
          <a:stretch>
            <a:fillRect/>
          </a:stretch>
        </p:blipFill>
        <p:spPr>
          <a:xfrm>
            <a:off x="6622764" y="621980"/>
            <a:ext cx="5569236" cy="6236020"/>
          </a:xfrm>
          <a:prstGeom prst="rect">
            <a:avLst/>
          </a:prstGeom>
        </p:spPr>
      </p:pic>
    </p:spTree>
    <p:extLst>
      <p:ext uri="{BB962C8B-B14F-4D97-AF65-F5344CB8AC3E}">
        <p14:creationId xmlns:p14="http://schemas.microsoft.com/office/powerpoint/2010/main" val="154633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AE1A-7A2E-589F-35D0-A09340DFC78C}"/>
              </a:ext>
            </a:extLst>
          </p:cNvPr>
          <p:cNvSpPr>
            <a:spLocks noGrp="1"/>
          </p:cNvSpPr>
          <p:nvPr>
            <p:ph type="title"/>
          </p:nvPr>
        </p:nvSpPr>
        <p:spPr/>
        <p:txBody>
          <a:bodyPr/>
          <a:lstStyle/>
          <a:p>
            <a:r>
              <a:rPr lang="en-US"/>
              <a:t>Guest OS</a:t>
            </a:r>
          </a:p>
        </p:txBody>
      </p:sp>
      <p:sp>
        <p:nvSpPr>
          <p:cNvPr id="3" name="Subtitle 2">
            <a:extLst>
              <a:ext uri="{FF2B5EF4-FFF2-40B4-BE49-F238E27FC236}">
                <a16:creationId xmlns:a16="http://schemas.microsoft.com/office/drawing/2014/main" id="{EEF5E768-B94A-4322-0D20-B9138754FE8D}"/>
              </a:ext>
            </a:extLst>
          </p:cNvPr>
          <p:cNvSpPr>
            <a:spLocks noGrp="1"/>
          </p:cNvSpPr>
          <p:nvPr>
            <p:ph type="subTitle" idx="10"/>
          </p:nvPr>
        </p:nvSpPr>
        <p:spPr/>
        <p:txBody>
          <a:bodyPr/>
          <a:lstStyle/>
          <a:p>
            <a:r>
              <a:rPr lang="en-US"/>
              <a:t>Covering issue within Windows or Linux OS</a:t>
            </a:r>
          </a:p>
        </p:txBody>
      </p:sp>
      <p:sp>
        <p:nvSpPr>
          <p:cNvPr id="4" name="Content Placeholder 3">
            <a:extLst>
              <a:ext uri="{FF2B5EF4-FFF2-40B4-BE49-F238E27FC236}">
                <a16:creationId xmlns:a16="http://schemas.microsoft.com/office/drawing/2014/main" id="{7E19B8ED-6D82-4390-47C9-4332540B233E}"/>
              </a:ext>
            </a:extLst>
          </p:cNvPr>
          <p:cNvSpPr>
            <a:spLocks noGrp="1"/>
          </p:cNvSpPr>
          <p:nvPr>
            <p:ph sz="quarter" idx="14"/>
          </p:nvPr>
        </p:nvSpPr>
        <p:spPr>
          <a:xfrm>
            <a:off x="616666" y="1600201"/>
            <a:ext cx="2720894" cy="4572000"/>
          </a:xfrm>
        </p:spPr>
        <p:txBody>
          <a:bodyPr/>
          <a:lstStyle/>
          <a:p>
            <a:r>
              <a:rPr lang="en-US"/>
              <a:t>Note there is no yellow. Proactively tackle non-urgent issue using dashboard. </a:t>
            </a:r>
          </a:p>
          <a:p>
            <a:r>
              <a:rPr lang="en-US"/>
              <a:t>These alerts are suitable for self-service as it’s not related to the shared IaaS.</a:t>
            </a:r>
          </a:p>
        </p:txBody>
      </p:sp>
      <p:pic>
        <p:nvPicPr>
          <p:cNvPr id="6" name="Picture 5">
            <a:extLst>
              <a:ext uri="{FF2B5EF4-FFF2-40B4-BE49-F238E27FC236}">
                <a16:creationId xmlns:a16="http://schemas.microsoft.com/office/drawing/2014/main" id="{DF507D2C-76F5-99AA-656F-E9D2D5937681}"/>
              </a:ext>
            </a:extLst>
          </p:cNvPr>
          <p:cNvPicPr>
            <a:picLocks noChangeAspect="1"/>
          </p:cNvPicPr>
          <p:nvPr/>
        </p:nvPicPr>
        <p:blipFill>
          <a:blip r:embed="rId3"/>
          <a:stretch>
            <a:fillRect/>
          </a:stretch>
        </p:blipFill>
        <p:spPr>
          <a:xfrm>
            <a:off x="7673441" y="1365811"/>
            <a:ext cx="4270121" cy="5290685"/>
          </a:xfrm>
          <a:custGeom>
            <a:avLst/>
            <a:gdLst>
              <a:gd name="connsiteX0" fmla="*/ 0 w 4270121"/>
              <a:gd name="connsiteY0" fmla="*/ 0 h 5290685"/>
              <a:gd name="connsiteX1" fmla="*/ 405661 w 4270121"/>
              <a:gd name="connsiteY1" fmla="*/ 0 h 5290685"/>
              <a:gd name="connsiteX2" fmla="*/ 811323 w 4270121"/>
              <a:gd name="connsiteY2" fmla="*/ 0 h 5290685"/>
              <a:gd name="connsiteX3" fmla="*/ 1345088 w 4270121"/>
              <a:gd name="connsiteY3" fmla="*/ 0 h 5290685"/>
              <a:gd name="connsiteX4" fmla="*/ 1964256 w 4270121"/>
              <a:gd name="connsiteY4" fmla="*/ 0 h 5290685"/>
              <a:gd name="connsiteX5" fmla="*/ 2583423 w 4270121"/>
              <a:gd name="connsiteY5" fmla="*/ 0 h 5290685"/>
              <a:gd name="connsiteX6" fmla="*/ 3117188 w 4270121"/>
              <a:gd name="connsiteY6" fmla="*/ 0 h 5290685"/>
              <a:gd name="connsiteX7" fmla="*/ 3522850 w 4270121"/>
              <a:gd name="connsiteY7" fmla="*/ 0 h 5290685"/>
              <a:gd name="connsiteX8" fmla="*/ 4270121 w 4270121"/>
              <a:gd name="connsiteY8" fmla="*/ 0 h 5290685"/>
              <a:gd name="connsiteX9" fmla="*/ 4270121 w 4270121"/>
              <a:gd name="connsiteY9" fmla="*/ 640761 h 5290685"/>
              <a:gd name="connsiteX10" fmla="*/ 4270121 w 4270121"/>
              <a:gd name="connsiteY10" fmla="*/ 1069894 h 5290685"/>
              <a:gd name="connsiteX11" fmla="*/ 4270121 w 4270121"/>
              <a:gd name="connsiteY11" fmla="*/ 1604841 h 5290685"/>
              <a:gd name="connsiteX12" fmla="*/ 4270121 w 4270121"/>
              <a:gd name="connsiteY12" fmla="*/ 2192695 h 5290685"/>
              <a:gd name="connsiteX13" fmla="*/ 4270121 w 4270121"/>
              <a:gd name="connsiteY13" fmla="*/ 2833456 h 5290685"/>
              <a:gd name="connsiteX14" fmla="*/ 4270121 w 4270121"/>
              <a:gd name="connsiteY14" fmla="*/ 3527123 h 5290685"/>
              <a:gd name="connsiteX15" fmla="*/ 4270121 w 4270121"/>
              <a:gd name="connsiteY15" fmla="*/ 4220791 h 5290685"/>
              <a:gd name="connsiteX16" fmla="*/ 4270121 w 4270121"/>
              <a:gd name="connsiteY16" fmla="*/ 5290685 h 5290685"/>
              <a:gd name="connsiteX17" fmla="*/ 3650953 w 4270121"/>
              <a:gd name="connsiteY17" fmla="*/ 5290685 h 5290685"/>
              <a:gd name="connsiteX18" fmla="*/ 3031786 w 4270121"/>
              <a:gd name="connsiteY18" fmla="*/ 5290685 h 5290685"/>
              <a:gd name="connsiteX19" fmla="*/ 2412618 w 4270121"/>
              <a:gd name="connsiteY19" fmla="*/ 5290685 h 5290685"/>
              <a:gd name="connsiteX20" fmla="*/ 1964256 w 4270121"/>
              <a:gd name="connsiteY20" fmla="*/ 5290685 h 5290685"/>
              <a:gd name="connsiteX21" fmla="*/ 1558594 w 4270121"/>
              <a:gd name="connsiteY21" fmla="*/ 5290685 h 5290685"/>
              <a:gd name="connsiteX22" fmla="*/ 1152933 w 4270121"/>
              <a:gd name="connsiteY22" fmla="*/ 5290685 h 5290685"/>
              <a:gd name="connsiteX23" fmla="*/ 704570 w 4270121"/>
              <a:gd name="connsiteY23" fmla="*/ 5290685 h 5290685"/>
              <a:gd name="connsiteX24" fmla="*/ 0 w 4270121"/>
              <a:gd name="connsiteY24" fmla="*/ 5290685 h 5290685"/>
              <a:gd name="connsiteX25" fmla="*/ 0 w 4270121"/>
              <a:gd name="connsiteY25" fmla="*/ 4755738 h 5290685"/>
              <a:gd name="connsiteX26" fmla="*/ 0 w 4270121"/>
              <a:gd name="connsiteY26" fmla="*/ 4167884 h 5290685"/>
              <a:gd name="connsiteX27" fmla="*/ 0 w 4270121"/>
              <a:gd name="connsiteY27" fmla="*/ 3527123 h 5290685"/>
              <a:gd name="connsiteX28" fmla="*/ 0 w 4270121"/>
              <a:gd name="connsiteY28" fmla="*/ 3045083 h 5290685"/>
              <a:gd name="connsiteX29" fmla="*/ 0 w 4270121"/>
              <a:gd name="connsiteY29" fmla="*/ 2563043 h 5290685"/>
              <a:gd name="connsiteX30" fmla="*/ 0 w 4270121"/>
              <a:gd name="connsiteY30" fmla="*/ 1922282 h 5290685"/>
              <a:gd name="connsiteX31" fmla="*/ 0 w 4270121"/>
              <a:gd name="connsiteY31" fmla="*/ 1334428 h 5290685"/>
              <a:gd name="connsiteX32" fmla="*/ 0 w 4270121"/>
              <a:gd name="connsiteY32" fmla="*/ 905295 h 5290685"/>
              <a:gd name="connsiteX33" fmla="*/ 0 w 4270121"/>
              <a:gd name="connsiteY33" fmla="*/ 0 h 529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70121" h="5290685" fill="none" extrusionOk="0">
                <a:moveTo>
                  <a:pt x="0" y="0"/>
                </a:moveTo>
                <a:cubicBezTo>
                  <a:pt x="151993" y="-42336"/>
                  <a:pt x="229254" y="30070"/>
                  <a:pt x="405661" y="0"/>
                </a:cubicBezTo>
                <a:cubicBezTo>
                  <a:pt x="582068" y="-30070"/>
                  <a:pt x="690311" y="2983"/>
                  <a:pt x="811323" y="0"/>
                </a:cubicBezTo>
                <a:cubicBezTo>
                  <a:pt x="932335" y="-2983"/>
                  <a:pt x="1129697" y="23795"/>
                  <a:pt x="1345088" y="0"/>
                </a:cubicBezTo>
                <a:cubicBezTo>
                  <a:pt x="1560480" y="-23795"/>
                  <a:pt x="1670700" y="63097"/>
                  <a:pt x="1964256" y="0"/>
                </a:cubicBezTo>
                <a:cubicBezTo>
                  <a:pt x="2257812" y="-63097"/>
                  <a:pt x="2289933" y="35689"/>
                  <a:pt x="2583423" y="0"/>
                </a:cubicBezTo>
                <a:cubicBezTo>
                  <a:pt x="2876913" y="-35689"/>
                  <a:pt x="2977487" y="846"/>
                  <a:pt x="3117188" y="0"/>
                </a:cubicBezTo>
                <a:cubicBezTo>
                  <a:pt x="3256889" y="-846"/>
                  <a:pt x="3336149" y="36679"/>
                  <a:pt x="3522850" y="0"/>
                </a:cubicBezTo>
                <a:cubicBezTo>
                  <a:pt x="3709551" y="-36679"/>
                  <a:pt x="4031261" y="60198"/>
                  <a:pt x="4270121" y="0"/>
                </a:cubicBezTo>
                <a:cubicBezTo>
                  <a:pt x="4331391" y="203065"/>
                  <a:pt x="4243263" y="390540"/>
                  <a:pt x="4270121" y="640761"/>
                </a:cubicBezTo>
                <a:cubicBezTo>
                  <a:pt x="4296979" y="890982"/>
                  <a:pt x="4220025" y="914938"/>
                  <a:pt x="4270121" y="1069894"/>
                </a:cubicBezTo>
                <a:cubicBezTo>
                  <a:pt x="4320217" y="1224850"/>
                  <a:pt x="4231186" y="1430286"/>
                  <a:pt x="4270121" y="1604841"/>
                </a:cubicBezTo>
                <a:cubicBezTo>
                  <a:pt x="4309056" y="1779396"/>
                  <a:pt x="4264733" y="1934699"/>
                  <a:pt x="4270121" y="2192695"/>
                </a:cubicBezTo>
                <a:cubicBezTo>
                  <a:pt x="4275509" y="2450691"/>
                  <a:pt x="4202931" y="2695298"/>
                  <a:pt x="4270121" y="2833456"/>
                </a:cubicBezTo>
                <a:cubicBezTo>
                  <a:pt x="4337311" y="2971614"/>
                  <a:pt x="4227401" y="3206554"/>
                  <a:pt x="4270121" y="3527123"/>
                </a:cubicBezTo>
                <a:cubicBezTo>
                  <a:pt x="4312841" y="3847692"/>
                  <a:pt x="4239474" y="3958881"/>
                  <a:pt x="4270121" y="4220791"/>
                </a:cubicBezTo>
                <a:cubicBezTo>
                  <a:pt x="4300768" y="4482701"/>
                  <a:pt x="4255076" y="4855439"/>
                  <a:pt x="4270121" y="5290685"/>
                </a:cubicBezTo>
                <a:cubicBezTo>
                  <a:pt x="4090802" y="5296164"/>
                  <a:pt x="3829871" y="5219763"/>
                  <a:pt x="3650953" y="5290685"/>
                </a:cubicBezTo>
                <a:cubicBezTo>
                  <a:pt x="3472035" y="5361607"/>
                  <a:pt x="3295623" y="5245214"/>
                  <a:pt x="3031786" y="5290685"/>
                </a:cubicBezTo>
                <a:cubicBezTo>
                  <a:pt x="2767949" y="5336156"/>
                  <a:pt x="2610988" y="5242445"/>
                  <a:pt x="2412618" y="5290685"/>
                </a:cubicBezTo>
                <a:cubicBezTo>
                  <a:pt x="2214248" y="5338925"/>
                  <a:pt x="2124603" y="5289212"/>
                  <a:pt x="1964256" y="5290685"/>
                </a:cubicBezTo>
                <a:cubicBezTo>
                  <a:pt x="1803909" y="5292158"/>
                  <a:pt x="1668936" y="5266285"/>
                  <a:pt x="1558594" y="5290685"/>
                </a:cubicBezTo>
                <a:cubicBezTo>
                  <a:pt x="1448252" y="5315085"/>
                  <a:pt x="1298339" y="5288998"/>
                  <a:pt x="1152933" y="5290685"/>
                </a:cubicBezTo>
                <a:cubicBezTo>
                  <a:pt x="1007527" y="5292372"/>
                  <a:pt x="811983" y="5262430"/>
                  <a:pt x="704570" y="5290685"/>
                </a:cubicBezTo>
                <a:cubicBezTo>
                  <a:pt x="597157" y="5318940"/>
                  <a:pt x="162606" y="5275004"/>
                  <a:pt x="0" y="5290685"/>
                </a:cubicBezTo>
                <a:cubicBezTo>
                  <a:pt x="-53470" y="5174342"/>
                  <a:pt x="11745" y="5004129"/>
                  <a:pt x="0" y="4755738"/>
                </a:cubicBezTo>
                <a:cubicBezTo>
                  <a:pt x="-11745" y="4507347"/>
                  <a:pt x="37486" y="4312380"/>
                  <a:pt x="0" y="4167884"/>
                </a:cubicBezTo>
                <a:cubicBezTo>
                  <a:pt x="-37486" y="4023388"/>
                  <a:pt x="15272" y="3748508"/>
                  <a:pt x="0" y="3527123"/>
                </a:cubicBezTo>
                <a:cubicBezTo>
                  <a:pt x="-15272" y="3305738"/>
                  <a:pt x="42998" y="3178215"/>
                  <a:pt x="0" y="3045083"/>
                </a:cubicBezTo>
                <a:cubicBezTo>
                  <a:pt x="-42998" y="2911951"/>
                  <a:pt x="12749" y="2691887"/>
                  <a:pt x="0" y="2563043"/>
                </a:cubicBezTo>
                <a:cubicBezTo>
                  <a:pt x="-12749" y="2434199"/>
                  <a:pt x="35801" y="2205892"/>
                  <a:pt x="0" y="1922282"/>
                </a:cubicBezTo>
                <a:cubicBezTo>
                  <a:pt x="-35801" y="1638672"/>
                  <a:pt x="47147" y="1528006"/>
                  <a:pt x="0" y="1334428"/>
                </a:cubicBezTo>
                <a:cubicBezTo>
                  <a:pt x="-47147" y="1140850"/>
                  <a:pt x="35136" y="1035390"/>
                  <a:pt x="0" y="905295"/>
                </a:cubicBezTo>
                <a:cubicBezTo>
                  <a:pt x="-35136" y="775200"/>
                  <a:pt x="92615" y="392953"/>
                  <a:pt x="0" y="0"/>
                </a:cubicBezTo>
                <a:close/>
              </a:path>
              <a:path w="4270121" h="5290685" stroke="0" extrusionOk="0">
                <a:moveTo>
                  <a:pt x="0" y="0"/>
                </a:moveTo>
                <a:cubicBezTo>
                  <a:pt x="150856" y="-19067"/>
                  <a:pt x="296696" y="11699"/>
                  <a:pt x="533765" y="0"/>
                </a:cubicBezTo>
                <a:cubicBezTo>
                  <a:pt x="770834" y="-11699"/>
                  <a:pt x="861226" y="49673"/>
                  <a:pt x="982128" y="0"/>
                </a:cubicBezTo>
                <a:cubicBezTo>
                  <a:pt x="1103030" y="-49673"/>
                  <a:pt x="1302657" y="50049"/>
                  <a:pt x="1558594" y="0"/>
                </a:cubicBezTo>
                <a:cubicBezTo>
                  <a:pt x="1814531" y="-50049"/>
                  <a:pt x="1791796" y="5359"/>
                  <a:pt x="2006957" y="0"/>
                </a:cubicBezTo>
                <a:cubicBezTo>
                  <a:pt x="2222118" y="-5359"/>
                  <a:pt x="2416377" y="22762"/>
                  <a:pt x="2626124" y="0"/>
                </a:cubicBezTo>
                <a:cubicBezTo>
                  <a:pt x="2835871" y="-22762"/>
                  <a:pt x="2982459" y="41102"/>
                  <a:pt x="3245292" y="0"/>
                </a:cubicBezTo>
                <a:cubicBezTo>
                  <a:pt x="3508125" y="-41102"/>
                  <a:pt x="3556444" y="10641"/>
                  <a:pt x="3736356" y="0"/>
                </a:cubicBezTo>
                <a:cubicBezTo>
                  <a:pt x="3916268" y="-10641"/>
                  <a:pt x="4071323" y="19135"/>
                  <a:pt x="4270121" y="0"/>
                </a:cubicBezTo>
                <a:cubicBezTo>
                  <a:pt x="4309449" y="241255"/>
                  <a:pt x="4205993" y="529287"/>
                  <a:pt x="4270121" y="693668"/>
                </a:cubicBezTo>
                <a:cubicBezTo>
                  <a:pt x="4334249" y="858049"/>
                  <a:pt x="4245314" y="1184360"/>
                  <a:pt x="4270121" y="1334428"/>
                </a:cubicBezTo>
                <a:cubicBezTo>
                  <a:pt x="4294928" y="1484496"/>
                  <a:pt x="4264348" y="1648924"/>
                  <a:pt x="4270121" y="1922282"/>
                </a:cubicBezTo>
                <a:cubicBezTo>
                  <a:pt x="4275894" y="2195640"/>
                  <a:pt x="4223612" y="2339616"/>
                  <a:pt x="4270121" y="2510136"/>
                </a:cubicBezTo>
                <a:cubicBezTo>
                  <a:pt x="4316630" y="2680656"/>
                  <a:pt x="4236755" y="2840212"/>
                  <a:pt x="4270121" y="2939269"/>
                </a:cubicBezTo>
                <a:cubicBezTo>
                  <a:pt x="4303487" y="3038326"/>
                  <a:pt x="4263623" y="3433970"/>
                  <a:pt x="4270121" y="3632937"/>
                </a:cubicBezTo>
                <a:cubicBezTo>
                  <a:pt x="4276619" y="3831904"/>
                  <a:pt x="4217110" y="4035915"/>
                  <a:pt x="4270121" y="4326605"/>
                </a:cubicBezTo>
                <a:cubicBezTo>
                  <a:pt x="4323132" y="4617295"/>
                  <a:pt x="4226605" y="4998132"/>
                  <a:pt x="4270121" y="5290685"/>
                </a:cubicBezTo>
                <a:cubicBezTo>
                  <a:pt x="4017162" y="5347693"/>
                  <a:pt x="3978654" y="5273518"/>
                  <a:pt x="3736356" y="5290685"/>
                </a:cubicBezTo>
                <a:cubicBezTo>
                  <a:pt x="3494059" y="5307852"/>
                  <a:pt x="3356462" y="5283279"/>
                  <a:pt x="3202591" y="5290685"/>
                </a:cubicBezTo>
                <a:cubicBezTo>
                  <a:pt x="3048721" y="5298091"/>
                  <a:pt x="2981385" y="5281066"/>
                  <a:pt x="2796929" y="5290685"/>
                </a:cubicBezTo>
                <a:cubicBezTo>
                  <a:pt x="2612473" y="5300304"/>
                  <a:pt x="2400023" y="5287345"/>
                  <a:pt x="2263164" y="5290685"/>
                </a:cubicBezTo>
                <a:cubicBezTo>
                  <a:pt x="2126306" y="5294025"/>
                  <a:pt x="1936849" y="5220889"/>
                  <a:pt x="1643997" y="5290685"/>
                </a:cubicBezTo>
                <a:cubicBezTo>
                  <a:pt x="1351145" y="5360481"/>
                  <a:pt x="1206017" y="5224946"/>
                  <a:pt x="1067530" y="5290685"/>
                </a:cubicBezTo>
                <a:cubicBezTo>
                  <a:pt x="929043" y="5356424"/>
                  <a:pt x="375948" y="5213301"/>
                  <a:pt x="0" y="5290685"/>
                </a:cubicBezTo>
                <a:cubicBezTo>
                  <a:pt x="-2713" y="5123023"/>
                  <a:pt x="37592" y="4989082"/>
                  <a:pt x="0" y="4861552"/>
                </a:cubicBezTo>
                <a:cubicBezTo>
                  <a:pt x="-37592" y="4734022"/>
                  <a:pt x="47660" y="4493333"/>
                  <a:pt x="0" y="4326605"/>
                </a:cubicBezTo>
                <a:cubicBezTo>
                  <a:pt x="-47660" y="4159877"/>
                  <a:pt x="38448" y="3928003"/>
                  <a:pt x="0" y="3685844"/>
                </a:cubicBezTo>
                <a:cubicBezTo>
                  <a:pt x="-38448" y="3443685"/>
                  <a:pt x="17556" y="3296447"/>
                  <a:pt x="0" y="3097990"/>
                </a:cubicBezTo>
                <a:cubicBezTo>
                  <a:pt x="-17556" y="2899533"/>
                  <a:pt x="6644" y="2674169"/>
                  <a:pt x="0" y="2563043"/>
                </a:cubicBezTo>
                <a:cubicBezTo>
                  <a:pt x="-6644" y="2451917"/>
                  <a:pt x="75255" y="2073520"/>
                  <a:pt x="0" y="1869375"/>
                </a:cubicBezTo>
                <a:cubicBezTo>
                  <a:pt x="-75255" y="1665230"/>
                  <a:pt x="5257" y="1494795"/>
                  <a:pt x="0" y="1387335"/>
                </a:cubicBezTo>
                <a:cubicBezTo>
                  <a:pt x="-5257" y="1279875"/>
                  <a:pt x="22080" y="1111678"/>
                  <a:pt x="0" y="958202"/>
                </a:cubicBezTo>
                <a:cubicBezTo>
                  <a:pt x="-22080" y="804726"/>
                  <a:pt x="34587" y="733098"/>
                  <a:pt x="0" y="529068"/>
                </a:cubicBezTo>
                <a:cubicBezTo>
                  <a:pt x="-34587" y="325038"/>
                  <a:pt x="640" y="119924"/>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2047941756">
                  <a:prstGeom prst="rect">
                    <a:avLst/>
                  </a:prstGeom>
                  <ask:type>
                    <ask:lineSketchScribble/>
                  </ask:type>
                </ask:lineSketchStyleProps>
              </a:ext>
            </a:extLst>
          </a:ln>
        </p:spPr>
      </p:pic>
      <p:pic>
        <p:nvPicPr>
          <p:cNvPr id="8" name="Picture 7">
            <a:extLst>
              <a:ext uri="{FF2B5EF4-FFF2-40B4-BE49-F238E27FC236}">
                <a16:creationId xmlns:a16="http://schemas.microsoft.com/office/drawing/2014/main" id="{DC1FF603-B15C-AB56-27FD-F535A4F98499}"/>
              </a:ext>
            </a:extLst>
          </p:cNvPr>
          <p:cNvPicPr>
            <a:picLocks noChangeAspect="1"/>
          </p:cNvPicPr>
          <p:nvPr/>
        </p:nvPicPr>
        <p:blipFill>
          <a:blip r:embed="rId4"/>
          <a:stretch>
            <a:fillRect/>
          </a:stretch>
        </p:blipFill>
        <p:spPr>
          <a:xfrm>
            <a:off x="3437681" y="1387936"/>
            <a:ext cx="4051429" cy="5379850"/>
          </a:xfrm>
          <a:custGeom>
            <a:avLst/>
            <a:gdLst>
              <a:gd name="connsiteX0" fmla="*/ 0 w 4051429"/>
              <a:gd name="connsiteY0" fmla="*/ 0 h 5379850"/>
              <a:gd name="connsiteX1" fmla="*/ 659804 w 4051429"/>
              <a:gd name="connsiteY1" fmla="*/ 0 h 5379850"/>
              <a:gd name="connsiteX2" fmla="*/ 1157551 w 4051429"/>
              <a:gd name="connsiteY2" fmla="*/ 0 h 5379850"/>
              <a:gd name="connsiteX3" fmla="*/ 1655298 w 4051429"/>
              <a:gd name="connsiteY3" fmla="*/ 0 h 5379850"/>
              <a:gd name="connsiteX4" fmla="*/ 2234074 w 4051429"/>
              <a:gd name="connsiteY4" fmla="*/ 0 h 5379850"/>
              <a:gd name="connsiteX5" fmla="*/ 2812849 w 4051429"/>
              <a:gd name="connsiteY5" fmla="*/ 0 h 5379850"/>
              <a:gd name="connsiteX6" fmla="*/ 3391625 w 4051429"/>
              <a:gd name="connsiteY6" fmla="*/ 0 h 5379850"/>
              <a:gd name="connsiteX7" fmla="*/ 4051429 w 4051429"/>
              <a:gd name="connsiteY7" fmla="*/ 0 h 5379850"/>
              <a:gd name="connsiteX8" fmla="*/ 4051429 w 4051429"/>
              <a:gd name="connsiteY8" fmla="*/ 436366 h 5379850"/>
              <a:gd name="connsiteX9" fmla="*/ 4051429 w 4051429"/>
              <a:gd name="connsiteY9" fmla="*/ 1141724 h 5379850"/>
              <a:gd name="connsiteX10" fmla="*/ 4051429 w 4051429"/>
              <a:gd name="connsiteY10" fmla="*/ 1685686 h 5379850"/>
              <a:gd name="connsiteX11" fmla="*/ 4051429 w 4051429"/>
              <a:gd name="connsiteY11" fmla="*/ 2175850 h 5379850"/>
              <a:gd name="connsiteX12" fmla="*/ 4051429 w 4051429"/>
              <a:gd name="connsiteY12" fmla="*/ 2881209 h 5379850"/>
              <a:gd name="connsiteX13" fmla="*/ 4051429 w 4051429"/>
              <a:gd name="connsiteY13" fmla="*/ 3532768 h 5379850"/>
              <a:gd name="connsiteX14" fmla="*/ 4051429 w 4051429"/>
              <a:gd name="connsiteY14" fmla="*/ 4130529 h 5379850"/>
              <a:gd name="connsiteX15" fmla="*/ 4051429 w 4051429"/>
              <a:gd name="connsiteY15" fmla="*/ 4782089 h 5379850"/>
              <a:gd name="connsiteX16" fmla="*/ 4051429 w 4051429"/>
              <a:gd name="connsiteY16" fmla="*/ 5379850 h 5379850"/>
              <a:gd name="connsiteX17" fmla="*/ 3472653 w 4051429"/>
              <a:gd name="connsiteY17" fmla="*/ 5379850 h 5379850"/>
              <a:gd name="connsiteX18" fmla="*/ 2812849 w 4051429"/>
              <a:gd name="connsiteY18" fmla="*/ 5379850 h 5379850"/>
              <a:gd name="connsiteX19" fmla="*/ 2193559 w 4051429"/>
              <a:gd name="connsiteY19" fmla="*/ 5379850 h 5379850"/>
              <a:gd name="connsiteX20" fmla="*/ 1655298 w 4051429"/>
              <a:gd name="connsiteY20" fmla="*/ 5379850 h 5379850"/>
              <a:gd name="connsiteX21" fmla="*/ 1157551 w 4051429"/>
              <a:gd name="connsiteY21" fmla="*/ 5379850 h 5379850"/>
              <a:gd name="connsiteX22" fmla="*/ 700318 w 4051429"/>
              <a:gd name="connsiteY22" fmla="*/ 5379850 h 5379850"/>
              <a:gd name="connsiteX23" fmla="*/ 0 w 4051429"/>
              <a:gd name="connsiteY23" fmla="*/ 5379850 h 5379850"/>
              <a:gd name="connsiteX24" fmla="*/ 0 w 4051429"/>
              <a:gd name="connsiteY24" fmla="*/ 4835887 h 5379850"/>
              <a:gd name="connsiteX25" fmla="*/ 0 w 4051429"/>
              <a:gd name="connsiteY25" fmla="*/ 4184328 h 5379850"/>
              <a:gd name="connsiteX26" fmla="*/ 0 w 4051429"/>
              <a:gd name="connsiteY26" fmla="*/ 3532768 h 5379850"/>
              <a:gd name="connsiteX27" fmla="*/ 0 w 4051429"/>
              <a:gd name="connsiteY27" fmla="*/ 2881209 h 5379850"/>
              <a:gd name="connsiteX28" fmla="*/ 0 w 4051429"/>
              <a:gd name="connsiteY28" fmla="*/ 2337246 h 5379850"/>
              <a:gd name="connsiteX29" fmla="*/ 0 w 4051429"/>
              <a:gd name="connsiteY29" fmla="*/ 1685686 h 5379850"/>
              <a:gd name="connsiteX30" fmla="*/ 0 w 4051429"/>
              <a:gd name="connsiteY30" fmla="*/ 980328 h 5379850"/>
              <a:gd name="connsiteX31" fmla="*/ 0 w 4051429"/>
              <a:gd name="connsiteY31" fmla="*/ 0 h 537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51429" h="5379850" fill="none" extrusionOk="0">
                <a:moveTo>
                  <a:pt x="0" y="0"/>
                </a:moveTo>
                <a:cubicBezTo>
                  <a:pt x="302027" y="-20807"/>
                  <a:pt x="513055" y="8373"/>
                  <a:pt x="659804" y="0"/>
                </a:cubicBezTo>
                <a:cubicBezTo>
                  <a:pt x="806553" y="-8373"/>
                  <a:pt x="1000300" y="48892"/>
                  <a:pt x="1157551" y="0"/>
                </a:cubicBezTo>
                <a:cubicBezTo>
                  <a:pt x="1314802" y="-48892"/>
                  <a:pt x="1555232" y="17912"/>
                  <a:pt x="1655298" y="0"/>
                </a:cubicBezTo>
                <a:cubicBezTo>
                  <a:pt x="1755364" y="-17912"/>
                  <a:pt x="1969856" y="48418"/>
                  <a:pt x="2234074" y="0"/>
                </a:cubicBezTo>
                <a:cubicBezTo>
                  <a:pt x="2498292" y="-48418"/>
                  <a:pt x="2579341" y="64838"/>
                  <a:pt x="2812849" y="0"/>
                </a:cubicBezTo>
                <a:cubicBezTo>
                  <a:pt x="3046358" y="-64838"/>
                  <a:pt x="3137729" y="3973"/>
                  <a:pt x="3391625" y="0"/>
                </a:cubicBezTo>
                <a:cubicBezTo>
                  <a:pt x="3645521" y="-3973"/>
                  <a:pt x="3852177" y="25503"/>
                  <a:pt x="4051429" y="0"/>
                </a:cubicBezTo>
                <a:cubicBezTo>
                  <a:pt x="4077998" y="119330"/>
                  <a:pt x="4048913" y="273734"/>
                  <a:pt x="4051429" y="436366"/>
                </a:cubicBezTo>
                <a:cubicBezTo>
                  <a:pt x="4053945" y="598998"/>
                  <a:pt x="4027355" y="829817"/>
                  <a:pt x="4051429" y="1141724"/>
                </a:cubicBezTo>
                <a:cubicBezTo>
                  <a:pt x="4075503" y="1453631"/>
                  <a:pt x="4044562" y="1520055"/>
                  <a:pt x="4051429" y="1685686"/>
                </a:cubicBezTo>
                <a:cubicBezTo>
                  <a:pt x="4058296" y="1851317"/>
                  <a:pt x="4014291" y="2005816"/>
                  <a:pt x="4051429" y="2175850"/>
                </a:cubicBezTo>
                <a:cubicBezTo>
                  <a:pt x="4088567" y="2345884"/>
                  <a:pt x="4036845" y="2538223"/>
                  <a:pt x="4051429" y="2881209"/>
                </a:cubicBezTo>
                <a:cubicBezTo>
                  <a:pt x="4066013" y="3224195"/>
                  <a:pt x="3996880" y="3209591"/>
                  <a:pt x="4051429" y="3532768"/>
                </a:cubicBezTo>
                <a:cubicBezTo>
                  <a:pt x="4105978" y="3855945"/>
                  <a:pt x="4010095" y="3964287"/>
                  <a:pt x="4051429" y="4130529"/>
                </a:cubicBezTo>
                <a:cubicBezTo>
                  <a:pt x="4092763" y="4296771"/>
                  <a:pt x="4026003" y="4629599"/>
                  <a:pt x="4051429" y="4782089"/>
                </a:cubicBezTo>
                <a:cubicBezTo>
                  <a:pt x="4076855" y="4934579"/>
                  <a:pt x="3986934" y="5110473"/>
                  <a:pt x="4051429" y="5379850"/>
                </a:cubicBezTo>
                <a:cubicBezTo>
                  <a:pt x="3863726" y="5415160"/>
                  <a:pt x="3700334" y="5357210"/>
                  <a:pt x="3472653" y="5379850"/>
                </a:cubicBezTo>
                <a:cubicBezTo>
                  <a:pt x="3244972" y="5402490"/>
                  <a:pt x="3079673" y="5335713"/>
                  <a:pt x="2812849" y="5379850"/>
                </a:cubicBezTo>
                <a:cubicBezTo>
                  <a:pt x="2546025" y="5423987"/>
                  <a:pt x="2446049" y="5350325"/>
                  <a:pt x="2193559" y="5379850"/>
                </a:cubicBezTo>
                <a:cubicBezTo>
                  <a:pt x="1941069" y="5409375"/>
                  <a:pt x="1907981" y="5377646"/>
                  <a:pt x="1655298" y="5379850"/>
                </a:cubicBezTo>
                <a:cubicBezTo>
                  <a:pt x="1402615" y="5382054"/>
                  <a:pt x="1393706" y="5356069"/>
                  <a:pt x="1157551" y="5379850"/>
                </a:cubicBezTo>
                <a:cubicBezTo>
                  <a:pt x="921396" y="5403631"/>
                  <a:pt x="792514" y="5365167"/>
                  <a:pt x="700318" y="5379850"/>
                </a:cubicBezTo>
                <a:cubicBezTo>
                  <a:pt x="608122" y="5394533"/>
                  <a:pt x="278856" y="5336552"/>
                  <a:pt x="0" y="5379850"/>
                </a:cubicBezTo>
                <a:cubicBezTo>
                  <a:pt x="-64520" y="5252491"/>
                  <a:pt x="27076" y="5005035"/>
                  <a:pt x="0" y="4835887"/>
                </a:cubicBezTo>
                <a:cubicBezTo>
                  <a:pt x="-27076" y="4666739"/>
                  <a:pt x="11744" y="4315653"/>
                  <a:pt x="0" y="4184328"/>
                </a:cubicBezTo>
                <a:cubicBezTo>
                  <a:pt x="-11744" y="4053003"/>
                  <a:pt x="4170" y="3806168"/>
                  <a:pt x="0" y="3532768"/>
                </a:cubicBezTo>
                <a:cubicBezTo>
                  <a:pt x="-4170" y="3259368"/>
                  <a:pt x="63347" y="3173487"/>
                  <a:pt x="0" y="2881209"/>
                </a:cubicBezTo>
                <a:cubicBezTo>
                  <a:pt x="-63347" y="2588931"/>
                  <a:pt x="63406" y="2538981"/>
                  <a:pt x="0" y="2337246"/>
                </a:cubicBezTo>
                <a:cubicBezTo>
                  <a:pt x="-63406" y="2135511"/>
                  <a:pt x="15426" y="1987986"/>
                  <a:pt x="0" y="1685686"/>
                </a:cubicBezTo>
                <a:cubicBezTo>
                  <a:pt x="-15426" y="1383386"/>
                  <a:pt x="17718" y="1250750"/>
                  <a:pt x="0" y="980328"/>
                </a:cubicBezTo>
                <a:cubicBezTo>
                  <a:pt x="-17718" y="709906"/>
                  <a:pt x="71196" y="315851"/>
                  <a:pt x="0" y="0"/>
                </a:cubicBezTo>
                <a:close/>
              </a:path>
              <a:path w="4051429" h="5379850" stroke="0" extrusionOk="0">
                <a:moveTo>
                  <a:pt x="0" y="0"/>
                </a:moveTo>
                <a:cubicBezTo>
                  <a:pt x="186209" y="-32540"/>
                  <a:pt x="414142" y="61274"/>
                  <a:pt x="538261" y="0"/>
                </a:cubicBezTo>
                <a:cubicBezTo>
                  <a:pt x="662380" y="-61274"/>
                  <a:pt x="931381" y="21315"/>
                  <a:pt x="1036008" y="0"/>
                </a:cubicBezTo>
                <a:cubicBezTo>
                  <a:pt x="1140635" y="-21315"/>
                  <a:pt x="1478137" y="77302"/>
                  <a:pt x="1695812" y="0"/>
                </a:cubicBezTo>
                <a:cubicBezTo>
                  <a:pt x="1913487" y="-77302"/>
                  <a:pt x="2034929" y="33620"/>
                  <a:pt x="2153045" y="0"/>
                </a:cubicBezTo>
                <a:cubicBezTo>
                  <a:pt x="2271161" y="-33620"/>
                  <a:pt x="2640810" y="50239"/>
                  <a:pt x="2772335" y="0"/>
                </a:cubicBezTo>
                <a:cubicBezTo>
                  <a:pt x="2903860" y="-50239"/>
                  <a:pt x="3097575" y="9348"/>
                  <a:pt x="3229568" y="0"/>
                </a:cubicBezTo>
                <a:cubicBezTo>
                  <a:pt x="3361561" y="-9348"/>
                  <a:pt x="3679993" y="78051"/>
                  <a:pt x="4051429" y="0"/>
                </a:cubicBezTo>
                <a:cubicBezTo>
                  <a:pt x="4099337" y="111676"/>
                  <a:pt x="4019156" y="249450"/>
                  <a:pt x="4051429" y="436366"/>
                </a:cubicBezTo>
                <a:cubicBezTo>
                  <a:pt x="4083702" y="623282"/>
                  <a:pt x="3998223" y="819980"/>
                  <a:pt x="4051429" y="980328"/>
                </a:cubicBezTo>
                <a:cubicBezTo>
                  <a:pt x="4104635" y="1140676"/>
                  <a:pt x="4043040" y="1410883"/>
                  <a:pt x="4051429" y="1685686"/>
                </a:cubicBezTo>
                <a:cubicBezTo>
                  <a:pt x="4059818" y="1960489"/>
                  <a:pt x="4011753" y="1942765"/>
                  <a:pt x="4051429" y="2122052"/>
                </a:cubicBezTo>
                <a:cubicBezTo>
                  <a:pt x="4091105" y="2301339"/>
                  <a:pt x="4033736" y="2486314"/>
                  <a:pt x="4051429" y="2827410"/>
                </a:cubicBezTo>
                <a:cubicBezTo>
                  <a:pt x="4069122" y="3168506"/>
                  <a:pt x="4027914" y="3182701"/>
                  <a:pt x="4051429" y="3317574"/>
                </a:cubicBezTo>
                <a:cubicBezTo>
                  <a:pt x="4074944" y="3452447"/>
                  <a:pt x="4001237" y="3592291"/>
                  <a:pt x="4051429" y="3861537"/>
                </a:cubicBezTo>
                <a:cubicBezTo>
                  <a:pt x="4101621" y="4130783"/>
                  <a:pt x="4041771" y="4168311"/>
                  <a:pt x="4051429" y="4405499"/>
                </a:cubicBezTo>
                <a:cubicBezTo>
                  <a:pt x="4061087" y="4642687"/>
                  <a:pt x="3986213" y="5086814"/>
                  <a:pt x="4051429" y="5379850"/>
                </a:cubicBezTo>
                <a:cubicBezTo>
                  <a:pt x="3780415" y="5395336"/>
                  <a:pt x="3695963" y="5369519"/>
                  <a:pt x="3472653" y="5379850"/>
                </a:cubicBezTo>
                <a:cubicBezTo>
                  <a:pt x="3249343" y="5390181"/>
                  <a:pt x="3137592" y="5320301"/>
                  <a:pt x="2974906" y="5379850"/>
                </a:cubicBezTo>
                <a:cubicBezTo>
                  <a:pt x="2812220" y="5439399"/>
                  <a:pt x="2562542" y="5357800"/>
                  <a:pt x="2396131" y="5379850"/>
                </a:cubicBezTo>
                <a:cubicBezTo>
                  <a:pt x="2229721" y="5401900"/>
                  <a:pt x="2051400" y="5319898"/>
                  <a:pt x="1736327" y="5379850"/>
                </a:cubicBezTo>
                <a:cubicBezTo>
                  <a:pt x="1421254" y="5439802"/>
                  <a:pt x="1355250" y="5356511"/>
                  <a:pt x="1076523" y="5379850"/>
                </a:cubicBezTo>
                <a:cubicBezTo>
                  <a:pt x="797796" y="5403189"/>
                  <a:pt x="798071" y="5354221"/>
                  <a:pt x="619290" y="5379850"/>
                </a:cubicBezTo>
                <a:cubicBezTo>
                  <a:pt x="440509" y="5405479"/>
                  <a:pt x="277908" y="5330660"/>
                  <a:pt x="0" y="5379850"/>
                </a:cubicBezTo>
                <a:cubicBezTo>
                  <a:pt x="-22836" y="5211455"/>
                  <a:pt x="57988" y="4906851"/>
                  <a:pt x="0" y="4728290"/>
                </a:cubicBezTo>
                <a:cubicBezTo>
                  <a:pt x="-57988" y="4549729"/>
                  <a:pt x="77749" y="4246852"/>
                  <a:pt x="0" y="4022932"/>
                </a:cubicBezTo>
                <a:cubicBezTo>
                  <a:pt x="-77749" y="3799012"/>
                  <a:pt x="10294" y="3648177"/>
                  <a:pt x="0" y="3371373"/>
                </a:cubicBezTo>
                <a:cubicBezTo>
                  <a:pt x="-10294" y="3094569"/>
                  <a:pt x="34588" y="3091446"/>
                  <a:pt x="0" y="2881209"/>
                </a:cubicBezTo>
                <a:cubicBezTo>
                  <a:pt x="-34588" y="2670972"/>
                  <a:pt x="63367" y="2361639"/>
                  <a:pt x="0" y="2229649"/>
                </a:cubicBezTo>
                <a:cubicBezTo>
                  <a:pt x="-63367" y="2097659"/>
                  <a:pt x="68407" y="1824754"/>
                  <a:pt x="0" y="1631888"/>
                </a:cubicBezTo>
                <a:cubicBezTo>
                  <a:pt x="-68407" y="1439022"/>
                  <a:pt x="2763" y="1234486"/>
                  <a:pt x="0" y="1087925"/>
                </a:cubicBezTo>
                <a:cubicBezTo>
                  <a:pt x="-2763" y="941364"/>
                  <a:pt x="1118" y="748254"/>
                  <a:pt x="0" y="651560"/>
                </a:cubicBezTo>
                <a:cubicBezTo>
                  <a:pt x="-1118" y="554866"/>
                  <a:pt x="41579" y="295255"/>
                  <a:pt x="0" y="0"/>
                </a:cubicBezTo>
                <a:close/>
              </a:path>
            </a:pathLst>
          </a:custGeom>
          <a:ln>
            <a:solidFill>
              <a:schemeClr val="accent6">
                <a:lumMod val="60000"/>
                <a:lumOff val="40000"/>
              </a:schemeClr>
            </a:solidFill>
            <a:extLst>
              <a:ext uri="{C807C97D-BFC1-408E-A445-0C87EB9F89A2}">
                <ask:lineSketchStyleProps xmlns:ask="http://schemas.microsoft.com/office/drawing/2018/sketchyshapes" sd="2993093774">
                  <a:prstGeom prst="rect">
                    <a:avLst/>
                  </a:prstGeom>
                  <ask:type>
                    <ask:lineSketchScribble/>
                  </ask:type>
                </ask:lineSketchStyleProps>
              </a:ext>
            </a:extLst>
          </a:ln>
        </p:spPr>
      </p:pic>
    </p:spTree>
    <p:extLst>
      <p:ext uri="{BB962C8B-B14F-4D97-AF65-F5344CB8AC3E}">
        <p14:creationId xmlns:p14="http://schemas.microsoft.com/office/powerpoint/2010/main" val="216156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3140-FCD1-FF85-E384-DE7998073178}"/>
              </a:ext>
            </a:extLst>
          </p:cNvPr>
          <p:cNvSpPr>
            <a:spLocks noGrp="1"/>
          </p:cNvSpPr>
          <p:nvPr>
            <p:ph type="title"/>
          </p:nvPr>
        </p:nvSpPr>
        <p:spPr/>
        <p:txBody>
          <a:bodyPr/>
          <a:lstStyle/>
          <a:p>
            <a:r>
              <a:rPr lang="en-US"/>
              <a:t>VCF Operations: Users</a:t>
            </a:r>
          </a:p>
        </p:txBody>
      </p:sp>
      <p:sp>
        <p:nvSpPr>
          <p:cNvPr id="3" name="Subtitle 2">
            <a:extLst>
              <a:ext uri="{FF2B5EF4-FFF2-40B4-BE49-F238E27FC236}">
                <a16:creationId xmlns:a16="http://schemas.microsoft.com/office/drawing/2014/main" id="{40891DA4-D524-010C-C034-09933F46D8B0}"/>
              </a:ext>
            </a:extLst>
          </p:cNvPr>
          <p:cNvSpPr>
            <a:spLocks noGrp="1"/>
          </p:cNvSpPr>
          <p:nvPr>
            <p:ph type="subTitle" idx="10"/>
          </p:nvPr>
        </p:nvSpPr>
        <p:spPr/>
        <p:txBody>
          <a:bodyPr/>
          <a:lstStyle/>
          <a:p>
            <a:r>
              <a:rPr lang="en-US" sz="1400"/>
              <a:t>Who are doing what in VCF Operations? What’s their needs and wants? Weave the product into the process. </a:t>
            </a:r>
          </a:p>
        </p:txBody>
      </p:sp>
      <p:graphicFrame>
        <p:nvGraphicFramePr>
          <p:cNvPr id="4" name="Table 3">
            <a:extLst>
              <a:ext uri="{FF2B5EF4-FFF2-40B4-BE49-F238E27FC236}">
                <a16:creationId xmlns:a16="http://schemas.microsoft.com/office/drawing/2014/main" id="{B062686B-813F-B646-3507-D86D30B1BE25}"/>
              </a:ext>
            </a:extLst>
          </p:cNvPr>
          <p:cNvGraphicFramePr>
            <a:graphicFrameLocks noGrp="1"/>
          </p:cNvGraphicFramePr>
          <p:nvPr>
            <p:extLst>
              <p:ext uri="{D42A27DB-BD31-4B8C-83A1-F6EECF244321}">
                <p14:modId xmlns:p14="http://schemas.microsoft.com/office/powerpoint/2010/main" val="534365409"/>
              </p:ext>
            </p:extLst>
          </p:nvPr>
        </p:nvGraphicFramePr>
        <p:xfrm>
          <a:off x="0" y="1546445"/>
          <a:ext cx="8867670" cy="4035320"/>
        </p:xfrm>
        <a:graphic>
          <a:graphicData uri="http://schemas.openxmlformats.org/drawingml/2006/table">
            <a:tbl>
              <a:tblPr firstRow="1" bandRow="1">
                <a:tableStyleId>{5C22544A-7EE6-4342-B048-85BDC9FD1C3A}</a:tableStyleId>
              </a:tblPr>
              <a:tblGrid>
                <a:gridCol w="1796423">
                  <a:extLst>
                    <a:ext uri="{9D8B030D-6E8A-4147-A177-3AD203B41FA5}">
                      <a16:colId xmlns:a16="http://schemas.microsoft.com/office/drawing/2014/main" val="3862269824"/>
                    </a:ext>
                  </a:extLst>
                </a:gridCol>
                <a:gridCol w="1796423">
                  <a:extLst>
                    <a:ext uri="{9D8B030D-6E8A-4147-A177-3AD203B41FA5}">
                      <a16:colId xmlns:a16="http://schemas.microsoft.com/office/drawing/2014/main" val="3101680102"/>
                    </a:ext>
                  </a:extLst>
                </a:gridCol>
                <a:gridCol w="3349131">
                  <a:extLst>
                    <a:ext uri="{9D8B030D-6E8A-4147-A177-3AD203B41FA5}">
                      <a16:colId xmlns:a16="http://schemas.microsoft.com/office/drawing/2014/main" val="3477009729"/>
                    </a:ext>
                  </a:extLst>
                </a:gridCol>
                <a:gridCol w="1925693">
                  <a:extLst>
                    <a:ext uri="{9D8B030D-6E8A-4147-A177-3AD203B41FA5}">
                      <a16:colId xmlns:a16="http://schemas.microsoft.com/office/drawing/2014/main" val="2688663486"/>
                    </a:ext>
                  </a:extLst>
                </a:gridCol>
              </a:tblGrid>
              <a:tr h="236015">
                <a:tc>
                  <a:txBody>
                    <a:bodyPr/>
                    <a:lstStyle/>
                    <a:p>
                      <a:r>
                        <a:rPr lang="en-US" sz="1100" dirty="0"/>
                        <a:t>Role</a:t>
                      </a:r>
                    </a:p>
                  </a:txBody>
                  <a:tcPr/>
                </a:tc>
                <a:tc>
                  <a:txBody>
                    <a:bodyPr/>
                    <a:lstStyle/>
                    <a:p>
                      <a:r>
                        <a:rPr lang="en-US" sz="1100"/>
                        <a:t>Name</a:t>
                      </a:r>
                    </a:p>
                  </a:txBody>
                  <a:tcPr/>
                </a:tc>
                <a:tc>
                  <a:txBody>
                    <a:bodyPr/>
                    <a:lstStyle/>
                    <a:p>
                      <a:r>
                        <a:rPr lang="en-US" sz="1100"/>
                        <a:t>Requirements</a:t>
                      </a:r>
                    </a:p>
                  </a:txBody>
                  <a:tcPr/>
                </a:tc>
                <a:tc>
                  <a:txBody>
                    <a:bodyPr/>
                    <a:lstStyle/>
                    <a:p>
                      <a:r>
                        <a:rPr lang="en-US" sz="1100"/>
                        <a:t>Solution</a:t>
                      </a:r>
                    </a:p>
                  </a:txBody>
                  <a:tcPr/>
                </a:tc>
                <a:extLst>
                  <a:ext uri="{0D108BD9-81ED-4DB2-BD59-A6C34878D82A}">
                    <a16:rowId xmlns:a16="http://schemas.microsoft.com/office/drawing/2014/main" val="391064985"/>
                  </a:ext>
                </a:extLst>
              </a:tr>
              <a:tr h="236015">
                <a:tc>
                  <a:txBody>
                    <a:bodyPr/>
                    <a:lstStyle/>
                    <a:p>
                      <a:r>
                        <a:rPr lang="en-US" sz="900"/>
                        <a:t>NOC Team</a:t>
                      </a:r>
                    </a:p>
                  </a:txBody>
                  <a:tcPr/>
                </a:tc>
                <a:tc>
                  <a:txBody>
                    <a:bodyPr/>
                    <a:lstStyle/>
                    <a:p>
                      <a:r>
                        <a:rPr lang="en-US" sz="900" dirty="0"/>
                        <a:t>Iwan Reebok</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3170044313"/>
                  </a:ext>
                </a:extLst>
              </a:tr>
              <a:tr h="236015">
                <a:tc>
                  <a:txBody>
                    <a:bodyPr/>
                    <a:lstStyle/>
                    <a:p>
                      <a:r>
                        <a:rPr lang="en-US" sz="900"/>
                        <a:t>Platfrom Admin/Architect</a:t>
                      </a:r>
                    </a:p>
                  </a:txBody>
                  <a:tcPr/>
                </a:tc>
                <a:tc>
                  <a:txBody>
                    <a:bodyPr/>
                    <a:lstStyle/>
                    <a:p>
                      <a:r>
                        <a:rPr lang="en-US" sz="900" dirty="0"/>
                        <a:t>Name 01</a:t>
                      </a:r>
                    </a:p>
                  </a:txBody>
                  <a:tcPr/>
                </a:tc>
                <a:tc>
                  <a:txBody>
                    <a:bodyPr/>
                    <a:lstStyle/>
                    <a:p>
                      <a:endParaRPr lang="en-US" sz="900"/>
                    </a:p>
                  </a:txBody>
                  <a:tcPr/>
                </a:tc>
                <a:tc>
                  <a:txBody>
                    <a:bodyPr/>
                    <a:lstStyle/>
                    <a:p>
                      <a:endParaRPr lang="en-US" sz="900"/>
                    </a:p>
                  </a:txBody>
                  <a:tcPr/>
                </a:tc>
                <a:extLst>
                  <a:ext uri="{0D108BD9-81ED-4DB2-BD59-A6C34878D82A}">
                    <a16:rowId xmlns:a16="http://schemas.microsoft.com/office/drawing/2014/main" val="170868320"/>
                  </a:ext>
                </a:extLst>
              </a:tr>
              <a:tr h="236015">
                <a:tc>
                  <a:txBody>
                    <a:bodyPr/>
                    <a:lstStyle/>
                    <a:p>
                      <a:r>
                        <a:rPr lang="en-US" sz="900"/>
                        <a:t>Storage Admin/Architect</a:t>
                      </a:r>
                    </a:p>
                  </a:txBody>
                  <a:tcPr/>
                </a:tc>
                <a:tc>
                  <a:txBody>
                    <a:bodyPr/>
                    <a:lstStyle/>
                    <a:p>
                      <a:r>
                        <a:rPr lang="en-US" sz="900"/>
                        <a:t>Name 02</a:t>
                      </a:r>
                    </a:p>
                  </a:txBody>
                  <a:tcPr/>
                </a:tc>
                <a:tc>
                  <a:txBody>
                    <a:bodyPr/>
                    <a:lstStyle/>
                    <a:p>
                      <a:endParaRPr lang="en-US" sz="900"/>
                    </a:p>
                  </a:txBody>
                  <a:tcPr/>
                </a:tc>
                <a:tc>
                  <a:txBody>
                    <a:bodyPr/>
                    <a:lstStyle/>
                    <a:p>
                      <a:endParaRPr lang="en-US" sz="900"/>
                    </a:p>
                  </a:txBody>
                  <a:tcPr/>
                </a:tc>
                <a:extLst>
                  <a:ext uri="{0D108BD9-81ED-4DB2-BD59-A6C34878D82A}">
                    <a16:rowId xmlns:a16="http://schemas.microsoft.com/office/drawing/2014/main" val="2793509754"/>
                  </a:ext>
                </a:extLst>
              </a:tr>
              <a:tr h="236015">
                <a:tc>
                  <a:txBody>
                    <a:bodyPr/>
                    <a:lstStyle/>
                    <a:p>
                      <a:r>
                        <a:rPr lang="en-US" sz="900"/>
                        <a:t>Network Admin/Architect</a:t>
                      </a:r>
                    </a:p>
                  </a:txBody>
                  <a:tcPr/>
                </a:tc>
                <a:tc>
                  <a:txBody>
                    <a:bodyPr/>
                    <a:lstStyle/>
                    <a:p>
                      <a:r>
                        <a:rPr lang="en-US" sz="900" dirty="0"/>
                        <a:t>Name 03</a:t>
                      </a:r>
                    </a:p>
                  </a:txBody>
                  <a:tcPr/>
                </a:tc>
                <a:tc>
                  <a:txBody>
                    <a:bodyPr/>
                    <a:lstStyle/>
                    <a:p>
                      <a:endParaRPr lang="en-US" sz="900"/>
                    </a:p>
                  </a:txBody>
                  <a:tcPr/>
                </a:tc>
                <a:tc>
                  <a:txBody>
                    <a:bodyPr/>
                    <a:lstStyle/>
                    <a:p>
                      <a:endParaRPr lang="en-US" sz="900"/>
                    </a:p>
                  </a:txBody>
                  <a:tcPr/>
                </a:tc>
                <a:extLst>
                  <a:ext uri="{0D108BD9-81ED-4DB2-BD59-A6C34878D82A}">
                    <a16:rowId xmlns:a16="http://schemas.microsoft.com/office/drawing/2014/main" val="351595809"/>
                  </a:ext>
                </a:extLst>
              </a:tr>
              <a:tr h="236015">
                <a:tc>
                  <a:txBody>
                    <a:bodyPr/>
                    <a:lstStyle/>
                    <a:p>
                      <a:r>
                        <a:rPr lang="en-US" sz="900" dirty="0"/>
                        <a:t>Compliance Auditor</a:t>
                      </a:r>
                    </a:p>
                  </a:txBody>
                  <a:tcPr/>
                </a:tc>
                <a:tc>
                  <a:txBody>
                    <a:bodyPr/>
                    <a:lstStyle/>
                    <a:p>
                      <a:r>
                        <a:rPr lang="en-US" sz="900"/>
                        <a:t>Name 04</a:t>
                      </a:r>
                    </a:p>
                  </a:txBody>
                  <a:tcPr/>
                </a:tc>
                <a:tc>
                  <a:txBody>
                    <a:bodyPr/>
                    <a:lstStyle/>
                    <a:p>
                      <a:endParaRPr lang="en-US" sz="900"/>
                    </a:p>
                  </a:txBody>
                  <a:tcPr/>
                </a:tc>
                <a:tc>
                  <a:txBody>
                    <a:bodyPr/>
                    <a:lstStyle/>
                    <a:p>
                      <a:endParaRPr lang="en-US" sz="900"/>
                    </a:p>
                  </a:txBody>
                  <a:tcPr/>
                </a:tc>
                <a:extLst>
                  <a:ext uri="{0D108BD9-81ED-4DB2-BD59-A6C34878D82A}">
                    <a16:rowId xmlns:a16="http://schemas.microsoft.com/office/drawing/2014/main" val="4012772338"/>
                  </a:ext>
                </a:extLst>
              </a:tr>
              <a:tr h="236015">
                <a:tc>
                  <a:txBody>
                    <a:bodyPr/>
                    <a:lstStyle/>
                    <a:p>
                      <a:r>
                        <a:rPr lang="en-US" sz="900"/>
                        <a:t>Security Admin/Architect</a:t>
                      </a:r>
                    </a:p>
                  </a:txBody>
                  <a:tcPr/>
                </a:tc>
                <a:tc>
                  <a:txBody>
                    <a:bodyPr/>
                    <a:lstStyle/>
                    <a:p>
                      <a:r>
                        <a:rPr lang="en-US" sz="900" dirty="0"/>
                        <a:t>Name 05</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2244919300"/>
                  </a:ext>
                </a:extLst>
              </a:tr>
              <a:tr h="236015">
                <a:tc>
                  <a:txBody>
                    <a:bodyPr/>
                    <a:lstStyle/>
                    <a:p>
                      <a:r>
                        <a:rPr lang="en-US" sz="900"/>
                        <a:t>Capacity Planner</a:t>
                      </a:r>
                    </a:p>
                  </a:txBody>
                  <a:tcPr/>
                </a:tc>
                <a:tc>
                  <a:txBody>
                    <a:bodyPr/>
                    <a:lstStyle/>
                    <a:p>
                      <a:r>
                        <a:rPr lang="en-US" sz="900"/>
                        <a:t>Name 06</a:t>
                      </a:r>
                    </a:p>
                  </a:txBody>
                  <a:tcPr/>
                </a:tc>
                <a:tc>
                  <a:txBody>
                    <a:bodyPr/>
                    <a:lstStyle/>
                    <a:p>
                      <a:endParaRPr lang="en-US" sz="900"/>
                    </a:p>
                  </a:txBody>
                  <a:tcPr/>
                </a:tc>
                <a:tc>
                  <a:txBody>
                    <a:bodyPr/>
                    <a:lstStyle/>
                    <a:p>
                      <a:endParaRPr lang="en-US" sz="900"/>
                    </a:p>
                  </a:txBody>
                  <a:tcPr/>
                </a:tc>
                <a:extLst>
                  <a:ext uri="{0D108BD9-81ED-4DB2-BD59-A6C34878D82A}">
                    <a16:rowId xmlns:a16="http://schemas.microsoft.com/office/drawing/2014/main" val="233661167"/>
                  </a:ext>
                </a:extLst>
              </a:tr>
              <a:tr h="236015">
                <a:tc>
                  <a:txBody>
                    <a:bodyPr/>
                    <a:lstStyle/>
                    <a:p>
                      <a:r>
                        <a:rPr lang="en-US" sz="900"/>
                        <a:t>Head of Operations</a:t>
                      </a:r>
                    </a:p>
                  </a:txBody>
                  <a:tcPr/>
                </a:tc>
                <a:tc>
                  <a:txBody>
                    <a:bodyPr/>
                    <a:lstStyle/>
                    <a:p>
                      <a:r>
                        <a:rPr lang="en-US" sz="900"/>
                        <a:t>Name 07</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1109956339"/>
                  </a:ext>
                </a:extLst>
              </a:tr>
              <a:tr h="236015">
                <a:tc>
                  <a:txBody>
                    <a:bodyPr/>
                    <a:lstStyle/>
                    <a:p>
                      <a:r>
                        <a:rPr lang="en-US" sz="900"/>
                        <a:t>Head of Infrastructure </a:t>
                      </a:r>
                    </a:p>
                  </a:txBody>
                  <a:tcPr/>
                </a:tc>
                <a:tc>
                  <a:txBody>
                    <a:bodyPr/>
                    <a:lstStyle/>
                    <a:p>
                      <a:r>
                        <a:rPr lang="en-US" sz="900"/>
                        <a:t>Name 08</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2532363476"/>
                  </a:ext>
                </a:extLst>
              </a:tr>
              <a:tr h="236015">
                <a:tc>
                  <a:txBody>
                    <a:bodyPr/>
                    <a:lstStyle/>
                    <a:p>
                      <a:r>
                        <a:rPr lang="en-US" sz="900"/>
                        <a:t>Application Architect</a:t>
                      </a:r>
                    </a:p>
                  </a:txBody>
                  <a:tcPr/>
                </a:tc>
                <a:tc>
                  <a:txBody>
                    <a:bodyPr/>
                    <a:lstStyle/>
                    <a:p>
                      <a:r>
                        <a:rPr lang="en-US" sz="900"/>
                        <a:t>Name 09</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2199170682"/>
                  </a:ext>
                </a:extLst>
              </a:tr>
              <a:tr h="236015">
                <a:tc>
                  <a:txBody>
                    <a:bodyPr/>
                    <a:lstStyle/>
                    <a:p>
                      <a:r>
                        <a:rPr lang="en-US" sz="900"/>
                        <a:t>K8 Architect</a:t>
                      </a:r>
                    </a:p>
                  </a:txBody>
                  <a:tcPr/>
                </a:tc>
                <a:tc>
                  <a:txBody>
                    <a:bodyPr/>
                    <a:lstStyle/>
                    <a:p>
                      <a:r>
                        <a:rPr lang="en-US" sz="900"/>
                        <a:t>Name 04</a:t>
                      </a:r>
                    </a:p>
                  </a:txBody>
                  <a:tcPr/>
                </a:tc>
                <a:tc>
                  <a:txBody>
                    <a:bodyPr/>
                    <a:lstStyle/>
                    <a:p>
                      <a:endParaRPr lang="en-US" sz="900" dirty="0"/>
                    </a:p>
                  </a:txBody>
                  <a:tcPr/>
                </a:tc>
                <a:tc>
                  <a:txBody>
                    <a:bodyPr/>
                    <a:lstStyle/>
                    <a:p>
                      <a:endParaRPr lang="en-US" sz="900"/>
                    </a:p>
                  </a:txBody>
                  <a:tcPr/>
                </a:tc>
                <a:extLst>
                  <a:ext uri="{0D108BD9-81ED-4DB2-BD59-A6C34878D82A}">
                    <a16:rowId xmlns:a16="http://schemas.microsoft.com/office/drawing/2014/main" val="1036600650"/>
                  </a:ext>
                </a:extLst>
              </a:tr>
              <a:tr h="236015">
                <a:tc>
                  <a:txBody>
                    <a:bodyPr/>
                    <a:lstStyle/>
                    <a:p>
                      <a:r>
                        <a:rPr lang="en-US" sz="900"/>
                        <a:t>SRE </a:t>
                      </a:r>
                    </a:p>
                  </a:txBody>
                  <a:tcPr/>
                </a:tc>
                <a:tc>
                  <a:txBody>
                    <a:bodyPr/>
                    <a:lstStyle/>
                    <a:p>
                      <a:r>
                        <a:rPr lang="en-US" sz="900"/>
                        <a:t>Name 05</a:t>
                      </a:r>
                    </a:p>
                  </a:txBody>
                  <a:tcPr/>
                </a:tc>
                <a:tc>
                  <a:txBody>
                    <a:bodyPr/>
                    <a:lstStyle/>
                    <a:p>
                      <a:endParaRPr lang="en-US" sz="900"/>
                    </a:p>
                  </a:txBody>
                  <a:tcPr/>
                </a:tc>
                <a:tc>
                  <a:txBody>
                    <a:bodyPr/>
                    <a:lstStyle/>
                    <a:p>
                      <a:endParaRPr lang="en-US" sz="900" dirty="0"/>
                    </a:p>
                  </a:txBody>
                  <a:tcPr/>
                </a:tc>
                <a:extLst>
                  <a:ext uri="{0D108BD9-81ED-4DB2-BD59-A6C34878D82A}">
                    <a16:rowId xmlns:a16="http://schemas.microsoft.com/office/drawing/2014/main" val="3563751345"/>
                  </a:ext>
                </a:extLst>
              </a:tr>
              <a:tr h="236015">
                <a:tc>
                  <a:txBody>
                    <a:bodyPr/>
                    <a:lstStyle/>
                    <a:p>
                      <a:endParaRPr lang="en-US" sz="900"/>
                    </a:p>
                  </a:txBody>
                  <a:tcPr/>
                </a:tc>
                <a:tc>
                  <a:txBody>
                    <a:bodyPr/>
                    <a:lstStyle/>
                    <a:p>
                      <a:r>
                        <a:rPr lang="en-US" sz="900"/>
                        <a:t>Name 06</a:t>
                      </a:r>
                    </a:p>
                  </a:txBody>
                  <a:tcPr/>
                </a:tc>
                <a:tc>
                  <a:txBody>
                    <a:bodyPr/>
                    <a:lstStyle/>
                    <a:p>
                      <a:endParaRPr lang="en-US" sz="900"/>
                    </a:p>
                  </a:txBody>
                  <a:tcPr/>
                </a:tc>
                <a:tc>
                  <a:txBody>
                    <a:bodyPr/>
                    <a:lstStyle/>
                    <a:p>
                      <a:endParaRPr lang="en-US" sz="900" dirty="0"/>
                    </a:p>
                  </a:txBody>
                  <a:tcPr/>
                </a:tc>
                <a:extLst>
                  <a:ext uri="{0D108BD9-81ED-4DB2-BD59-A6C34878D82A}">
                    <a16:rowId xmlns:a16="http://schemas.microsoft.com/office/drawing/2014/main" val="2535726666"/>
                  </a:ext>
                </a:extLst>
              </a:tr>
              <a:tr h="236015">
                <a:tc>
                  <a:txBody>
                    <a:bodyPr/>
                    <a:lstStyle/>
                    <a:p>
                      <a:endParaRPr lang="en-US" sz="900"/>
                    </a:p>
                  </a:txBody>
                  <a:tcPr/>
                </a:tc>
                <a:tc>
                  <a:txBody>
                    <a:bodyPr/>
                    <a:lstStyle/>
                    <a:p>
                      <a:r>
                        <a:rPr lang="en-US" sz="900"/>
                        <a:t>Name 04</a:t>
                      </a:r>
                    </a:p>
                  </a:txBody>
                  <a:tcPr/>
                </a:tc>
                <a:tc>
                  <a:txBody>
                    <a:bodyPr/>
                    <a:lstStyle/>
                    <a:p>
                      <a:endParaRPr lang="en-US" sz="900"/>
                    </a:p>
                  </a:txBody>
                  <a:tcPr/>
                </a:tc>
                <a:tc>
                  <a:txBody>
                    <a:bodyPr/>
                    <a:lstStyle/>
                    <a:p>
                      <a:endParaRPr lang="en-US" sz="900" dirty="0"/>
                    </a:p>
                  </a:txBody>
                  <a:tcPr/>
                </a:tc>
                <a:extLst>
                  <a:ext uri="{0D108BD9-81ED-4DB2-BD59-A6C34878D82A}">
                    <a16:rowId xmlns:a16="http://schemas.microsoft.com/office/drawing/2014/main" val="845902478"/>
                  </a:ext>
                </a:extLst>
              </a:tr>
              <a:tr h="236015">
                <a:tc>
                  <a:txBody>
                    <a:bodyPr/>
                    <a:lstStyle/>
                    <a:p>
                      <a:endParaRPr lang="en-US" sz="900"/>
                    </a:p>
                  </a:txBody>
                  <a:tcPr/>
                </a:tc>
                <a:tc>
                  <a:txBody>
                    <a:bodyPr/>
                    <a:lstStyle/>
                    <a:p>
                      <a:r>
                        <a:rPr lang="en-US" sz="900"/>
                        <a:t>Name 05</a:t>
                      </a:r>
                    </a:p>
                  </a:txBody>
                  <a:tcPr/>
                </a:tc>
                <a:tc>
                  <a:txBody>
                    <a:bodyPr/>
                    <a:lstStyle/>
                    <a:p>
                      <a:endParaRPr lang="en-US" sz="900"/>
                    </a:p>
                  </a:txBody>
                  <a:tcPr/>
                </a:tc>
                <a:tc>
                  <a:txBody>
                    <a:bodyPr/>
                    <a:lstStyle/>
                    <a:p>
                      <a:endParaRPr lang="en-US" sz="900" dirty="0"/>
                    </a:p>
                  </a:txBody>
                  <a:tcPr/>
                </a:tc>
                <a:extLst>
                  <a:ext uri="{0D108BD9-81ED-4DB2-BD59-A6C34878D82A}">
                    <a16:rowId xmlns:a16="http://schemas.microsoft.com/office/drawing/2014/main" val="4064520519"/>
                  </a:ext>
                </a:extLst>
              </a:tr>
              <a:tr h="236015">
                <a:tc>
                  <a:txBody>
                    <a:bodyPr/>
                    <a:lstStyle/>
                    <a:p>
                      <a:endParaRPr lang="en-US" sz="900"/>
                    </a:p>
                  </a:txBody>
                  <a:tcPr/>
                </a:tc>
                <a:tc>
                  <a:txBody>
                    <a:bodyPr/>
                    <a:lstStyle/>
                    <a:p>
                      <a:r>
                        <a:rPr lang="en-US" sz="900"/>
                        <a:t>Name 06</a:t>
                      </a:r>
                    </a:p>
                  </a:txBody>
                  <a:tcPr/>
                </a:tc>
                <a:tc>
                  <a:txBody>
                    <a:bodyPr/>
                    <a:lstStyle/>
                    <a:p>
                      <a:endParaRPr lang="en-US" sz="900"/>
                    </a:p>
                  </a:txBody>
                  <a:tcPr/>
                </a:tc>
                <a:tc>
                  <a:txBody>
                    <a:bodyPr/>
                    <a:lstStyle/>
                    <a:p>
                      <a:endParaRPr lang="en-US" sz="900" dirty="0"/>
                    </a:p>
                  </a:txBody>
                  <a:tcPr/>
                </a:tc>
                <a:extLst>
                  <a:ext uri="{0D108BD9-81ED-4DB2-BD59-A6C34878D82A}">
                    <a16:rowId xmlns:a16="http://schemas.microsoft.com/office/drawing/2014/main" val="2577112371"/>
                  </a:ext>
                </a:extLst>
              </a:tr>
            </a:tbl>
          </a:graphicData>
        </a:graphic>
      </p:graphicFrame>
      <p:sp>
        <p:nvSpPr>
          <p:cNvPr id="5" name="TextBox 4">
            <a:extLst>
              <a:ext uri="{FF2B5EF4-FFF2-40B4-BE49-F238E27FC236}">
                <a16:creationId xmlns:a16="http://schemas.microsoft.com/office/drawing/2014/main" id="{4DAD7607-9AA3-BA03-C579-67F5D6B27871}"/>
              </a:ext>
            </a:extLst>
          </p:cNvPr>
          <p:cNvSpPr txBox="1"/>
          <p:nvPr/>
        </p:nvSpPr>
        <p:spPr>
          <a:xfrm>
            <a:off x="0" y="6334459"/>
            <a:ext cx="12192000" cy="523541"/>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lIns="0" tIns="0" rIns="0" bIns="0" rtlCol="0">
            <a:spAutoFit/>
          </a:bodyPr>
          <a:lstStyle/>
          <a:p>
            <a:pPr algn="ctr">
              <a:lnSpc>
                <a:spcPct val="130000"/>
              </a:lnSpc>
            </a:pPr>
            <a:r>
              <a:rPr lang="en-US" sz="900" dirty="0">
                <a:solidFill>
                  <a:srgbClr val="FFFF00"/>
                </a:solidFill>
              </a:rPr>
              <a:t>Identify each relevant departments: Network, Storage, Capacity, Security, Compliance, IT Operations, etc.</a:t>
            </a:r>
          </a:p>
          <a:p>
            <a:pPr algn="ctr">
              <a:lnSpc>
                <a:spcPct val="130000"/>
              </a:lnSpc>
            </a:pPr>
            <a:r>
              <a:rPr lang="en-US" sz="900" dirty="0">
                <a:solidFill>
                  <a:srgbClr val="FFFF00"/>
                </a:solidFill>
              </a:rPr>
              <a:t>Work with your champion to fill up the above table, and enable each person to use the tool. Tailor the dashboard for each person and make it part of they do.</a:t>
            </a:r>
          </a:p>
          <a:p>
            <a:pPr algn="ctr">
              <a:lnSpc>
                <a:spcPct val="130000"/>
              </a:lnSpc>
            </a:pPr>
            <a:endParaRPr lang="en-US" sz="900" dirty="0" err="1">
              <a:solidFill>
                <a:srgbClr val="FFFF00"/>
              </a:solidFill>
            </a:endParaRPr>
          </a:p>
        </p:txBody>
      </p:sp>
      <p:pic>
        <p:nvPicPr>
          <p:cNvPr id="6" name="Picture 5" descr="A screenshot of a computer&#10;&#10;Description automatically generated">
            <a:extLst>
              <a:ext uri="{FF2B5EF4-FFF2-40B4-BE49-F238E27FC236}">
                <a16:creationId xmlns:a16="http://schemas.microsoft.com/office/drawing/2014/main" id="{28D53031-6A1E-0DDE-9C58-453779EBA34A}"/>
              </a:ext>
            </a:extLst>
          </p:cNvPr>
          <p:cNvPicPr>
            <a:picLocks noChangeAspect="1"/>
          </p:cNvPicPr>
          <p:nvPr/>
        </p:nvPicPr>
        <p:blipFill>
          <a:blip r:embed="rId3"/>
          <a:stretch>
            <a:fillRect/>
          </a:stretch>
        </p:blipFill>
        <p:spPr>
          <a:xfrm>
            <a:off x="6513509" y="2772594"/>
            <a:ext cx="5394960" cy="1746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06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8336C3FB-81A4-BF26-B0C5-39FCE32E7697}"/>
              </a:ext>
            </a:extLst>
          </p:cNvPr>
          <p:cNvSpPr/>
          <p:nvPr/>
        </p:nvSpPr>
        <p:spPr>
          <a:xfrm>
            <a:off x="589429" y="4982808"/>
            <a:ext cx="6408915" cy="6093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200">
                <a:solidFill>
                  <a:schemeClr val="tx1"/>
                </a:solidFill>
              </a:rPr>
              <a:t>Availability</a:t>
            </a:r>
          </a:p>
        </p:txBody>
      </p:sp>
      <p:sp>
        <p:nvSpPr>
          <p:cNvPr id="34" name="Rectangle 33">
            <a:extLst>
              <a:ext uri="{FF2B5EF4-FFF2-40B4-BE49-F238E27FC236}">
                <a16:creationId xmlns:a16="http://schemas.microsoft.com/office/drawing/2014/main" id="{E0CBDC2E-FBCD-2BFD-9233-DDDFFD703C90}"/>
              </a:ext>
            </a:extLst>
          </p:cNvPr>
          <p:cNvSpPr/>
          <p:nvPr/>
        </p:nvSpPr>
        <p:spPr>
          <a:xfrm>
            <a:off x="589429" y="4099677"/>
            <a:ext cx="6418384" cy="6093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200">
                <a:solidFill>
                  <a:schemeClr val="tx1"/>
                </a:solidFill>
              </a:rPr>
              <a:t>Capacity</a:t>
            </a:r>
          </a:p>
        </p:txBody>
      </p:sp>
      <p:sp>
        <p:nvSpPr>
          <p:cNvPr id="38" name="Rectangle 37">
            <a:extLst>
              <a:ext uri="{FF2B5EF4-FFF2-40B4-BE49-F238E27FC236}">
                <a16:creationId xmlns:a16="http://schemas.microsoft.com/office/drawing/2014/main" id="{706BE984-F87D-09CC-3101-F36A5C7586C1}"/>
              </a:ext>
            </a:extLst>
          </p:cNvPr>
          <p:cNvSpPr/>
          <p:nvPr/>
        </p:nvSpPr>
        <p:spPr>
          <a:xfrm>
            <a:off x="579960" y="3216546"/>
            <a:ext cx="6418384" cy="6093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200">
                <a:solidFill>
                  <a:schemeClr val="tx1"/>
                </a:solidFill>
              </a:rPr>
              <a:t>Performance</a:t>
            </a:r>
          </a:p>
        </p:txBody>
      </p:sp>
      <p:sp>
        <p:nvSpPr>
          <p:cNvPr id="8" name="Rectangle: Single Corner Snipped 7">
            <a:extLst>
              <a:ext uri="{FF2B5EF4-FFF2-40B4-BE49-F238E27FC236}">
                <a16:creationId xmlns:a16="http://schemas.microsoft.com/office/drawing/2014/main" id="{CCBE5F25-2DEE-0A22-86FD-F218F8D0C666}"/>
              </a:ext>
            </a:extLst>
          </p:cNvPr>
          <p:cNvSpPr/>
          <p:nvPr/>
        </p:nvSpPr>
        <p:spPr>
          <a:xfrm>
            <a:off x="1998308" y="4186086"/>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a:t>
            </a:r>
          </a:p>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Capacity</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Single Corner Snipped 11">
            <a:extLst>
              <a:ext uri="{FF2B5EF4-FFF2-40B4-BE49-F238E27FC236}">
                <a16:creationId xmlns:a16="http://schemas.microsoft.com/office/drawing/2014/main" id="{E47DC8FD-EC19-369B-1454-A618B8AE0D60}"/>
              </a:ext>
            </a:extLst>
          </p:cNvPr>
          <p:cNvSpPr/>
          <p:nvPr/>
        </p:nvSpPr>
        <p:spPr>
          <a:xfrm>
            <a:off x="1998308" y="5077325"/>
            <a:ext cx="768096" cy="420624"/>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a:t>
            </a:r>
          </a:p>
        </p:txBody>
      </p:sp>
      <p:sp>
        <p:nvSpPr>
          <p:cNvPr id="24" name="Rectangle: Single Corner Snipped 23">
            <a:extLst>
              <a:ext uri="{FF2B5EF4-FFF2-40B4-BE49-F238E27FC236}">
                <a16:creationId xmlns:a16="http://schemas.microsoft.com/office/drawing/2014/main" id="{28A50ACC-AB52-76CE-75AC-2D1A3594C012}"/>
              </a:ext>
            </a:extLst>
          </p:cNvPr>
          <p:cNvSpPr/>
          <p:nvPr/>
        </p:nvSpPr>
        <p:spPr>
          <a:xfrm>
            <a:off x="2566655" y="4186086"/>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 Rightsize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Rectangle: Single Corner Snipped 35">
            <a:extLst>
              <a:ext uri="{FF2B5EF4-FFF2-40B4-BE49-F238E27FC236}">
                <a16:creationId xmlns:a16="http://schemas.microsoft.com/office/drawing/2014/main" id="{A2A6F94C-A216-7C93-0CAD-FAB563908EE3}"/>
              </a:ext>
            </a:extLst>
          </p:cNvPr>
          <p:cNvSpPr/>
          <p:nvPr/>
        </p:nvSpPr>
        <p:spPr>
          <a:xfrm>
            <a:off x="4010798" y="4186086"/>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Compute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EC3C448B-158D-EE1C-CF45-913FB7776312}"/>
              </a:ext>
            </a:extLst>
          </p:cNvPr>
          <p:cNvSpPr>
            <a:spLocks noGrp="1"/>
          </p:cNvSpPr>
          <p:nvPr>
            <p:ph type="title"/>
          </p:nvPr>
        </p:nvSpPr>
        <p:spPr/>
        <p:txBody>
          <a:bodyPr/>
          <a:lstStyle/>
          <a:p>
            <a:r>
              <a:rPr lang="en-US"/>
              <a:t>vSphere Dashboards</a:t>
            </a:r>
          </a:p>
        </p:txBody>
      </p:sp>
      <p:sp>
        <p:nvSpPr>
          <p:cNvPr id="19" name="Subtitle 18">
            <a:extLst>
              <a:ext uri="{FF2B5EF4-FFF2-40B4-BE49-F238E27FC236}">
                <a16:creationId xmlns:a16="http://schemas.microsoft.com/office/drawing/2014/main" id="{AB810974-170E-F0CD-5C80-37289856CC41}"/>
              </a:ext>
            </a:extLst>
          </p:cNvPr>
          <p:cNvSpPr>
            <a:spLocks noGrp="1"/>
          </p:cNvSpPr>
          <p:nvPr>
            <p:ph type="subTitle" idx="10"/>
          </p:nvPr>
        </p:nvSpPr>
        <p:spPr/>
        <p:txBody>
          <a:bodyPr/>
          <a:lstStyle/>
          <a:p>
            <a:r>
              <a:rPr lang="en-US"/>
              <a:t>Design Consideration behind the suite of dashboards</a:t>
            </a:r>
          </a:p>
        </p:txBody>
      </p:sp>
      <p:sp>
        <p:nvSpPr>
          <p:cNvPr id="39" name="Rectangle: Single Corner Snipped 38">
            <a:extLst>
              <a:ext uri="{FF2B5EF4-FFF2-40B4-BE49-F238E27FC236}">
                <a16:creationId xmlns:a16="http://schemas.microsoft.com/office/drawing/2014/main" id="{EFEB0574-2C18-C25C-C2A1-B8634B251371}"/>
              </a:ext>
            </a:extLst>
          </p:cNvPr>
          <p:cNvSpPr/>
          <p:nvPr/>
        </p:nvSpPr>
        <p:spPr>
          <a:xfrm>
            <a:off x="4010798" y="3310444"/>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Compute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9C22D75E-F275-5E7C-668C-F21ED209274B}"/>
              </a:ext>
            </a:extLst>
          </p:cNvPr>
          <p:cNvSpPr/>
          <p:nvPr/>
        </p:nvSpPr>
        <p:spPr>
          <a:xfrm>
            <a:off x="579960" y="1450284"/>
            <a:ext cx="6418384" cy="6093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200">
                <a:solidFill>
                  <a:schemeClr val="tx1"/>
                </a:solidFill>
              </a:rPr>
              <a:t>Inventory</a:t>
            </a:r>
          </a:p>
        </p:txBody>
      </p:sp>
      <p:sp>
        <p:nvSpPr>
          <p:cNvPr id="41" name="Rectangle: Single Corner Snipped 40">
            <a:extLst>
              <a:ext uri="{FF2B5EF4-FFF2-40B4-BE49-F238E27FC236}">
                <a16:creationId xmlns:a16="http://schemas.microsoft.com/office/drawing/2014/main" id="{AD4417DB-6317-FBC0-B0C1-EF08D4468395}"/>
              </a:ext>
            </a:extLst>
          </p:cNvPr>
          <p:cNvSpPr/>
          <p:nvPr/>
        </p:nvSpPr>
        <p:spPr>
          <a:xfrm>
            <a:off x="4010798" y="1542580"/>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Compute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A68A92B5-A3F3-E18E-C1B1-F32D8DDFF141}"/>
              </a:ext>
            </a:extLst>
          </p:cNvPr>
          <p:cNvSpPr/>
          <p:nvPr/>
        </p:nvSpPr>
        <p:spPr>
          <a:xfrm>
            <a:off x="579960" y="2333415"/>
            <a:ext cx="6418384" cy="60932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200">
                <a:solidFill>
                  <a:schemeClr val="tx1"/>
                </a:solidFill>
              </a:rPr>
              <a:t>Configuration</a:t>
            </a:r>
          </a:p>
        </p:txBody>
      </p:sp>
      <p:sp>
        <p:nvSpPr>
          <p:cNvPr id="45" name="Rectangle: Single Corner Snipped 44">
            <a:extLst>
              <a:ext uri="{FF2B5EF4-FFF2-40B4-BE49-F238E27FC236}">
                <a16:creationId xmlns:a16="http://schemas.microsoft.com/office/drawing/2014/main" id="{69915478-670A-2156-B1A4-EAD3D340D357}"/>
              </a:ext>
            </a:extLst>
          </p:cNvPr>
          <p:cNvSpPr/>
          <p:nvPr/>
        </p:nvSpPr>
        <p:spPr>
          <a:xfrm>
            <a:off x="4010798" y="2427685"/>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Cluster</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Rectangle: Single Corner Snipped 46">
            <a:extLst>
              <a:ext uri="{FF2B5EF4-FFF2-40B4-BE49-F238E27FC236}">
                <a16:creationId xmlns:a16="http://schemas.microsoft.com/office/drawing/2014/main" id="{2126CF56-5D57-B5E5-FB67-EB445EDDBA7C}"/>
              </a:ext>
            </a:extLst>
          </p:cNvPr>
          <p:cNvSpPr/>
          <p:nvPr/>
        </p:nvSpPr>
        <p:spPr>
          <a:xfrm>
            <a:off x="5460342" y="1542580"/>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Storage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Rectangle: Single Corner Snipped 48">
            <a:extLst>
              <a:ext uri="{FF2B5EF4-FFF2-40B4-BE49-F238E27FC236}">
                <a16:creationId xmlns:a16="http://schemas.microsoft.com/office/drawing/2014/main" id="{B2117E41-4F39-85C8-AC39-9399F9BCD395}"/>
              </a:ext>
            </a:extLst>
          </p:cNvPr>
          <p:cNvSpPr/>
          <p:nvPr/>
        </p:nvSpPr>
        <p:spPr>
          <a:xfrm>
            <a:off x="5460569" y="2427685"/>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Storage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Rectangle: Single Corner Snipped 50">
            <a:extLst>
              <a:ext uri="{FF2B5EF4-FFF2-40B4-BE49-F238E27FC236}">
                <a16:creationId xmlns:a16="http://schemas.microsoft.com/office/drawing/2014/main" id="{DC937833-7D7C-F821-543C-212A79CF6323}"/>
              </a:ext>
            </a:extLst>
          </p:cNvPr>
          <p:cNvSpPr/>
          <p:nvPr/>
        </p:nvSpPr>
        <p:spPr>
          <a:xfrm>
            <a:off x="5460342" y="3310443"/>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Storage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3" name="Rectangle: Single Corner Snipped 52">
            <a:extLst>
              <a:ext uri="{FF2B5EF4-FFF2-40B4-BE49-F238E27FC236}">
                <a16:creationId xmlns:a16="http://schemas.microsoft.com/office/drawing/2014/main" id="{679DF0D1-9520-5EAB-28A7-8A313C699DA7}"/>
              </a:ext>
            </a:extLst>
          </p:cNvPr>
          <p:cNvSpPr/>
          <p:nvPr/>
        </p:nvSpPr>
        <p:spPr>
          <a:xfrm>
            <a:off x="5460343" y="4186086"/>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Storage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5" name="Rectangle: Single Corner Snipped 54">
            <a:extLst>
              <a:ext uri="{FF2B5EF4-FFF2-40B4-BE49-F238E27FC236}">
                <a16:creationId xmlns:a16="http://schemas.microsoft.com/office/drawing/2014/main" id="{E251DF92-EE90-F6E1-6D68-6525FA7E93C6}"/>
              </a:ext>
            </a:extLst>
          </p:cNvPr>
          <p:cNvSpPr/>
          <p:nvPr/>
        </p:nvSpPr>
        <p:spPr>
          <a:xfrm>
            <a:off x="6034922" y="1542580"/>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Network</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6" name="Rectangle: Single Corner Snipped 55">
            <a:extLst>
              <a:ext uri="{FF2B5EF4-FFF2-40B4-BE49-F238E27FC236}">
                <a16:creationId xmlns:a16="http://schemas.microsoft.com/office/drawing/2014/main" id="{05E8A619-A4FE-E8F8-5C6E-2769AE88C8A5}"/>
              </a:ext>
            </a:extLst>
          </p:cNvPr>
          <p:cNvSpPr/>
          <p:nvPr/>
        </p:nvSpPr>
        <p:spPr>
          <a:xfrm>
            <a:off x="6034923" y="2427685"/>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Network</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7" name="Rectangle: Single Corner Snipped 56">
            <a:extLst>
              <a:ext uri="{FF2B5EF4-FFF2-40B4-BE49-F238E27FC236}">
                <a16:creationId xmlns:a16="http://schemas.microsoft.com/office/drawing/2014/main" id="{BBE983A1-D960-D564-EA2A-872057A53D54}"/>
              </a:ext>
            </a:extLst>
          </p:cNvPr>
          <p:cNvSpPr/>
          <p:nvPr/>
        </p:nvSpPr>
        <p:spPr>
          <a:xfrm>
            <a:off x="6034924" y="3310442"/>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 Network</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Rectangle: Single Corner Snipped 60">
            <a:extLst>
              <a:ext uri="{FF2B5EF4-FFF2-40B4-BE49-F238E27FC236}">
                <a16:creationId xmlns:a16="http://schemas.microsoft.com/office/drawing/2014/main" id="{981DFAA3-8A79-2094-5CD6-27AAE7FD3115}"/>
              </a:ext>
            </a:extLst>
          </p:cNvPr>
          <p:cNvSpPr/>
          <p:nvPr/>
        </p:nvSpPr>
        <p:spPr>
          <a:xfrm>
            <a:off x="1998308" y="3310938"/>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3" name="Rectangle: Single Corner Snipped 62">
            <a:extLst>
              <a:ext uri="{FF2B5EF4-FFF2-40B4-BE49-F238E27FC236}">
                <a16:creationId xmlns:a16="http://schemas.microsoft.com/office/drawing/2014/main" id="{FAD39647-BE94-9E63-1C54-ECBB8FEEF9E6}"/>
              </a:ext>
            </a:extLst>
          </p:cNvPr>
          <p:cNvSpPr/>
          <p:nvPr/>
        </p:nvSpPr>
        <p:spPr>
          <a:xfrm>
            <a:off x="1998308" y="1542580"/>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4" name="Rectangle: Single Corner Snipped 63">
            <a:extLst>
              <a:ext uri="{FF2B5EF4-FFF2-40B4-BE49-F238E27FC236}">
                <a16:creationId xmlns:a16="http://schemas.microsoft.com/office/drawing/2014/main" id="{9D3544C8-A8B1-A4DA-17FD-D86B5C512494}"/>
              </a:ext>
            </a:extLst>
          </p:cNvPr>
          <p:cNvSpPr/>
          <p:nvPr/>
        </p:nvSpPr>
        <p:spPr>
          <a:xfrm>
            <a:off x="1998308" y="2427685"/>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5" name="Rectangle: Single Corner Snipped 64">
            <a:extLst>
              <a:ext uri="{FF2B5EF4-FFF2-40B4-BE49-F238E27FC236}">
                <a16:creationId xmlns:a16="http://schemas.microsoft.com/office/drawing/2014/main" id="{E5AABE1F-FA69-A36F-14CB-6D3952329317}"/>
              </a:ext>
            </a:extLst>
          </p:cNvPr>
          <p:cNvSpPr/>
          <p:nvPr/>
        </p:nvSpPr>
        <p:spPr>
          <a:xfrm>
            <a:off x="4013083" y="5077160"/>
            <a:ext cx="2565743" cy="420789"/>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algn="ctr">
              <a:spcAft>
                <a:spcPts val="600"/>
              </a:spcAft>
            </a:pP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vSphere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9" name="Rectangle: Single Corner Snipped 68">
            <a:extLst>
              <a:ext uri="{FF2B5EF4-FFF2-40B4-BE49-F238E27FC236}">
                <a16:creationId xmlns:a16="http://schemas.microsoft.com/office/drawing/2014/main" id="{EB2AE815-950C-4DDE-C074-8237FDB9BDF9}"/>
              </a:ext>
            </a:extLst>
          </p:cNvPr>
          <p:cNvSpPr/>
          <p:nvPr/>
        </p:nvSpPr>
        <p:spPr>
          <a:xfrm>
            <a:off x="3138950" y="4186086"/>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VM Reclaim</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4" name="Rectangle: Single Corner Snipped 73">
            <a:extLst>
              <a:ext uri="{FF2B5EF4-FFF2-40B4-BE49-F238E27FC236}">
                <a16:creationId xmlns:a16="http://schemas.microsoft.com/office/drawing/2014/main" id="{287A9AC8-F133-D7CC-432C-1F7FF76A4E68}"/>
              </a:ext>
            </a:extLst>
          </p:cNvPr>
          <p:cNvSpPr/>
          <p:nvPr/>
        </p:nvSpPr>
        <p:spPr>
          <a:xfrm>
            <a:off x="4590591" y="2427685"/>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ESXi Hos</a:t>
            </a:r>
            <a:r>
              <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a:t>
            </a:r>
            <a:endPar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Single Corner Snipped 1">
            <a:extLst>
              <a:ext uri="{FF2B5EF4-FFF2-40B4-BE49-F238E27FC236}">
                <a16:creationId xmlns:a16="http://schemas.microsoft.com/office/drawing/2014/main" id="{872F8839-C22A-F662-A71D-E73F95225495}"/>
              </a:ext>
            </a:extLst>
          </p:cNvPr>
          <p:cNvSpPr/>
          <p:nvPr/>
        </p:nvSpPr>
        <p:spPr>
          <a:xfrm>
            <a:off x="2566655" y="3310524"/>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Top Talkers</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Single Corner Snipped 3">
            <a:extLst>
              <a:ext uri="{FF2B5EF4-FFF2-40B4-BE49-F238E27FC236}">
                <a16:creationId xmlns:a16="http://schemas.microsoft.com/office/drawing/2014/main" id="{EBE70F74-5494-965C-1325-A06B2F4F4EE6}"/>
              </a:ext>
            </a:extLst>
          </p:cNvPr>
          <p:cNvSpPr/>
          <p:nvPr/>
        </p:nvSpPr>
        <p:spPr>
          <a:xfrm>
            <a:off x="3138950" y="3310442"/>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Heavy Hitters</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Single Corner Snipped 4">
            <a:extLst>
              <a:ext uri="{FF2B5EF4-FFF2-40B4-BE49-F238E27FC236}">
                <a16:creationId xmlns:a16="http://schemas.microsoft.com/office/drawing/2014/main" id="{7697D87D-85E7-80B8-F0FA-8512F19B2C60}"/>
              </a:ext>
            </a:extLst>
          </p:cNvPr>
          <p:cNvSpPr/>
          <p:nvPr/>
        </p:nvSpPr>
        <p:spPr>
          <a:xfrm>
            <a:off x="7007812" y="1450283"/>
            <a:ext cx="1999272" cy="609329"/>
          </a:xfrm>
          <a:prstGeom prst="snip1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t" anchorCtr="0" forceAA="0" compatLnSpc="1">
            <a:prstTxWarp prst="textNoShape">
              <a:avLst/>
            </a:prstTxWarp>
            <a:noAutofit/>
          </a:bodyPr>
          <a:lstStyle/>
          <a:p>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What do I have where? Is the inventory movement &amp; volatility matching expectation of the day?</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Snipped 6">
            <a:extLst>
              <a:ext uri="{FF2B5EF4-FFF2-40B4-BE49-F238E27FC236}">
                <a16:creationId xmlns:a16="http://schemas.microsoft.com/office/drawing/2014/main" id="{A44D79DF-0B9B-9781-E719-03FB95EB14DC}"/>
              </a:ext>
            </a:extLst>
          </p:cNvPr>
          <p:cNvSpPr/>
          <p:nvPr/>
        </p:nvSpPr>
        <p:spPr>
          <a:xfrm>
            <a:off x="7007812" y="4099676"/>
            <a:ext cx="1999272" cy="609329"/>
          </a:xfrm>
          <a:prstGeom prst="snip1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t" anchorCtr="0" forceAA="0" compatLnSpc="1">
            <a:prstTxWarp prst="textNoShape">
              <a:avLst/>
            </a:prstTxWarp>
            <a:noAutofit/>
          </a:bodyPr>
          <a:lstStyle/>
          <a:p>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Are we utilizing our capacity well? How much can we reclaim? When must we buy additional capacity?</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Snipped 8">
            <a:extLst>
              <a:ext uri="{FF2B5EF4-FFF2-40B4-BE49-F238E27FC236}">
                <a16:creationId xmlns:a16="http://schemas.microsoft.com/office/drawing/2014/main" id="{B645ABD1-EFA5-46EC-CA9E-ABE961777053}"/>
              </a:ext>
            </a:extLst>
          </p:cNvPr>
          <p:cNvSpPr/>
          <p:nvPr/>
        </p:nvSpPr>
        <p:spPr>
          <a:xfrm>
            <a:off x="7007812" y="2333414"/>
            <a:ext cx="1999272" cy="609329"/>
          </a:xfrm>
          <a:prstGeom prst="snip1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t" anchorCtr="0" forceAA="0" compatLnSpc="1">
            <a:prstTxWarp prst="textNoShape">
              <a:avLst/>
            </a:prstTxWarp>
            <a:noAutofit/>
          </a:bodyPr>
          <a:lstStyle/>
          <a:p>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Any important settings that are incorrect, inconsistent, outdated, or suboptimal?</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Single Corner Snipped 9">
            <a:extLst>
              <a:ext uri="{FF2B5EF4-FFF2-40B4-BE49-F238E27FC236}">
                <a16:creationId xmlns:a16="http://schemas.microsoft.com/office/drawing/2014/main" id="{FBAB6F21-9B57-8862-E64D-B5B5D365E8E1}"/>
              </a:ext>
            </a:extLst>
          </p:cNvPr>
          <p:cNvSpPr/>
          <p:nvPr/>
        </p:nvSpPr>
        <p:spPr>
          <a:xfrm>
            <a:off x="7007812" y="3216545"/>
            <a:ext cx="1999272" cy="609329"/>
          </a:xfrm>
          <a:prstGeom prst="snip1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t" anchorCtr="0" forceAA="0" compatLnSpc="1">
            <a:prstTxWarp prst="textNoShape">
              <a:avLst/>
            </a:prstTxWarp>
            <a:noAutofit/>
          </a:bodyPr>
          <a:lstStyle/>
          <a:p>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Any VMs that is not being served as promised by our shared IaaS platform? What’s causing the issue?</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Single Corner Snipped 10">
            <a:extLst>
              <a:ext uri="{FF2B5EF4-FFF2-40B4-BE49-F238E27FC236}">
                <a16:creationId xmlns:a16="http://schemas.microsoft.com/office/drawing/2014/main" id="{73C0419C-3178-1465-3CB9-72DD66BC9F72}"/>
              </a:ext>
            </a:extLst>
          </p:cNvPr>
          <p:cNvSpPr/>
          <p:nvPr/>
        </p:nvSpPr>
        <p:spPr>
          <a:xfrm>
            <a:off x="7007812" y="4982808"/>
            <a:ext cx="1999272" cy="609329"/>
          </a:xfrm>
          <a:prstGeom prst="snip1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t" anchorCtr="0" forceAA="0" compatLnSpc="1">
            <a:prstTxWarp prst="textNoShape">
              <a:avLst/>
            </a:prstTxWarp>
            <a:noAutofit/>
          </a:bodyPr>
          <a:lstStyle/>
          <a:p>
            <a:r>
              <a:rPr lang="en-SG" sz="1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This is the foundation. If the system is down, you don’t have performance nor security problem. </a:t>
            </a: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A705CCB3-CFEF-8434-FD63-6D946526BFFE}"/>
              </a:ext>
            </a:extLst>
          </p:cNvPr>
          <p:cNvCxnSpPr/>
          <p:nvPr/>
        </p:nvCxnSpPr>
        <p:spPr bwMode="gray">
          <a:xfrm>
            <a:off x="9295586" y="1298273"/>
            <a:ext cx="0" cy="4503542"/>
          </a:xfrm>
          <a:prstGeom prst="line">
            <a:avLst/>
          </a:prstGeom>
          <a:ln w="25400">
            <a:solidFill>
              <a:schemeClr val="accent3">
                <a:lumMod val="20000"/>
                <a:lumOff val="8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 name="Rectangle: Single Corner Snipped 14">
            <a:extLst>
              <a:ext uri="{FF2B5EF4-FFF2-40B4-BE49-F238E27FC236}">
                <a16:creationId xmlns:a16="http://schemas.microsoft.com/office/drawing/2014/main" id="{6BC62874-1659-C269-03A1-04FA75D49B6F}"/>
              </a:ext>
            </a:extLst>
          </p:cNvPr>
          <p:cNvSpPr/>
          <p:nvPr/>
        </p:nvSpPr>
        <p:spPr>
          <a:xfrm>
            <a:off x="9547865" y="1542580"/>
            <a:ext cx="2525149" cy="3927945"/>
          </a:xfrm>
          <a:prstGeom prst="snip1Rect">
            <a:avLst>
              <a:gd name="adj" fmla="val 4362"/>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In addition to these dashboards, you have: </a:t>
            </a:r>
          </a:p>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1 dashboard for Proactive Daily Check. This is the main dashboard you review each morning to avoid alerts of the day.</a:t>
            </a:r>
          </a:p>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4 dashboards for NOC Screens. They complement the daily check by streaming live situation. </a:t>
            </a:r>
          </a:p>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2 dashboards for IT Executives. For managers who need the summary, big picture information.</a:t>
            </a:r>
          </a:p>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2 dashboards for baseline performance profiling. To be used every 1-2 quarters for comprehensive review.</a:t>
            </a:r>
          </a:p>
          <a:p>
            <a:pPr>
              <a:spcBef>
                <a:spcPts val="900"/>
              </a:spcBef>
            </a:pPr>
            <a:r>
              <a:rPr lang="en-SG" sz="14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Cost &amp; Price dashboards.</a:t>
            </a:r>
          </a:p>
        </p:txBody>
      </p:sp>
      <p:cxnSp>
        <p:nvCxnSpPr>
          <p:cNvPr id="13" name="Straight Connector 12">
            <a:extLst>
              <a:ext uri="{FF2B5EF4-FFF2-40B4-BE49-F238E27FC236}">
                <a16:creationId xmlns:a16="http://schemas.microsoft.com/office/drawing/2014/main" id="{29D9266C-7AC9-024A-DCA3-FA91CD7D4745}"/>
              </a:ext>
            </a:extLst>
          </p:cNvPr>
          <p:cNvCxnSpPr>
            <a:cxnSpLocks/>
          </p:cNvCxnSpPr>
          <p:nvPr/>
        </p:nvCxnSpPr>
        <p:spPr bwMode="gray">
          <a:xfrm>
            <a:off x="3836996" y="1450284"/>
            <a:ext cx="4735" cy="4141853"/>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B0287F0-CC79-3BCB-F6B3-2F31B04B92F7}"/>
              </a:ext>
            </a:extLst>
          </p:cNvPr>
          <p:cNvCxnSpPr>
            <a:cxnSpLocks/>
          </p:cNvCxnSpPr>
          <p:nvPr/>
        </p:nvCxnSpPr>
        <p:spPr bwMode="gray">
          <a:xfrm>
            <a:off x="5283543" y="1450284"/>
            <a:ext cx="0" cy="3302469"/>
          </a:xfrm>
          <a:prstGeom prst="line">
            <a:avLst/>
          </a:prstGeom>
          <a:ln w="25400">
            <a:solidFill>
              <a:schemeClr val="bg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Rectangle: Single Corner Snipped 16">
            <a:extLst>
              <a:ext uri="{FF2B5EF4-FFF2-40B4-BE49-F238E27FC236}">
                <a16:creationId xmlns:a16="http://schemas.microsoft.com/office/drawing/2014/main" id="{9C94F790-1357-DFA3-AAD5-F72315FFEDC7}"/>
              </a:ext>
            </a:extLst>
          </p:cNvPr>
          <p:cNvSpPr/>
          <p:nvPr/>
        </p:nvSpPr>
        <p:spPr>
          <a:xfrm>
            <a:off x="6034922" y="4188234"/>
            <a:ext cx="548640" cy="457200"/>
          </a:xfrm>
          <a:prstGeom prst="snip1Rect">
            <a:avLst/>
          </a:prstGeom>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endParaRPr lang="en-SG" sz="1000"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175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2862-433B-49E7-9BC0-FC60450E64AE}"/>
              </a:ext>
            </a:extLst>
          </p:cNvPr>
          <p:cNvSpPr>
            <a:spLocks noGrp="1"/>
          </p:cNvSpPr>
          <p:nvPr>
            <p:ph type="title"/>
          </p:nvPr>
        </p:nvSpPr>
        <p:spPr/>
        <p:txBody>
          <a:bodyPr/>
          <a:lstStyle/>
          <a:p>
            <a:r>
              <a:rPr lang="en-US"/>
              <a:t>VM Inventory Dashboard</a:t>
            </a:r>
          </a:p>
        </p:txBody>
      </p:sp>
      <p:sp>
        <p:nvSpPr>
          <p:cNvPr id="3" name="Subtitle 2">
            <a:extLst>
              <a:ext uri="{FF2B5EF4-FFF2-40B4-BE49-F238E27FC236}">
                <a16:creationId xmlns:a16="http://schemas.microsoft.com/office/drawing/2014/main" id="{713F72EC-7543-99A0-1462-879E05A44636}"/>
              </a:ext>
            </a:extLst>
          </p:cNvPr>
          <p:cNvSpPr>
            <a:spLocks noGrp="1"/>
          </p:cNvSpPr>
          <p:nvPr>
            <p:ph type="subTitle" idx="10"/>
          </p:nvPr>
        </p:nvSpPr>
        <p:spPr/>
        <p:txBody>
          <a:bodyPr/>
          <a:lstStyle/>
          <a:p>
            <a:r>
              <a:rPr lang="en-US"/>
              <a:t>Cover 20 types of changes in inventory</a:t>
            </a:r>
          </a:p>
        </p:txBody>
      </p:sp>
      <p:pic>
        <p:nvPicPr>
          <p:cNvPr id="6" name="Picture 5">
            <a:extLst>
              <a:ext uri="{FF2B5EF4-FFF2-40B4-BE49-F238E27FC236}">
                <a16:creationId xmlns:a16="http://schemas.microsoft.com/office/drawing/2014/main" id="{97BC53FD-1B18-9FF0-87E5-D7C800C90D3E}"/>
              </a:ext>
            </a:extLst>
          </p:cNvPr>
          <p:cNvPicPr>
            <a:picLocks noChangeAspect="1"/>
          </p:cNvPicPr>
          <p:nvPr/>
        </p:nvPicPr>
        <p:blipFill>
          <a:blip r:embed="rId2"/>
          <a:stretch>
            <a:fillRect/>
          </a:stretch>
        </p:blipFill>
        <p:spPr>
          <a:xfrm>
            <a:off x="4881880" y="1181764"/>
            <a:ext cx="7310120" cy="5676236"/>
          </a:xfrm>
          <a:prstGeom prst="rect">
            <a:avLst/>
          </a:prstGeom>
        </p:spPr>
      </p:pic>
      <p:cxnSp>
        <p:nvCxnSpPr>
          <p:cNvPr id="7" name="Straight Connector 6">
            <a:extLst>
              <a:ext uri="{FF2B5EF4-FFF2-40B4-BE49-F238E27FC236}">
                <a16:creationId xmlns:a16="http://schemas.microsoft.com/office/drawing/2014/main" id="{1015263D-0678-2D3D-DA1E-4B4326347BDF}"/>
              </a:ext>
            </a:extLst>
          </p:cNvPr>
          <p:cNvCxnSpPr>
            <a:cxnSpLocks/>
          </p:cNvCxnSpPr>
          <p:nvPr/>
        </p:nvCxnSpPr>
        <p:spPr bwMode="gray">
          <a:xfrm>
            <a:off x="246612" y="2215313"/>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85E3095-9F21-BE64-D036-D319DD4CB100}"/>
              </a:ext>
            </a:extLst>
          </p:cNvPr>
          <p:cNvSpPr txBox="1"/>
          <p:nvPr/>
        </p:nvSpPr>
        <p:spPr>
          <a:xfrm>
            <a:off x="265658" y="1225091"/>
            <a:ext cx="4575582" cy="923330"/>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Do we have the correct numbers of VM running?</a:t>
            </a:r>
          </a:p>
          <a:p>
            <a:pPr algn="l">
              <a:spcAft>
                <a:spcPts val="300"/>
              </a:spcAft>
            </a:pPr>
            <a:r>
              <a:rPr lang="en-US" sz="1000">
                <a:solidFill>
                  <a:schemeClr val="tx2"/>
                </a:solidFill>
                <a:latin typeface="Calibri" panose="020F0502020204030204" pitchFamily="34" charset="0"/>
                <a:cs typeface="Calibri" panose="020F0502020204030204" pitchFamily="34" charset="0"/>
              </a:rPr>
              <a:t>Both the running VM and powered off VM should match expectation. Their trending should be inline with business cycles.</a:t>
            </a:r>
          </a:p>
          <a:p>
            <a:pPr algn="l">
              <a:spcAft>
                <a:spcPts val="300"/>
              </a:spcAft>
            </a:pPr>
            <a:r>
              <a:rPr lang="en-US" sz="1000">
                <a:solidFill>
                  <a:schemeClr val="tx2"/>
                </a:solidFill>
                <a:latin typeface="Calibri" panose="020F0502020204030204" pitchFamily="34" charset="0"/>
                <a:cs typeface="Calibri" panose="020F0502020204030204" pitchFamily="34" charset="0"/>
              </a:rPr>
              <a:t>Too many VMs powered off is not a good thing. They pose both security risk and capacity risk.</a:t>
            </a:r>
          </a:p>
        </p:txBody>
      </p:sp>
      <p:cxnSp>
        <p:nvCxnSpPr>
          <p:cNvPr id="9" name="Straight Connector 8">
            <a:extLst>
              <a:ext uri="{FF2B5EF4-FFF2-40B4-BE49-F238E27FC236}">
                <a16:creationId xmlns:a16="http://schemas.microsoft.com/office/drawing/2014/main" id="{E89C360D-4604-DD1B-085B-75AE7B57D89E}"/>
              </a:ext>
            </a:extLst>
          </p:cNvPr>
          <p:cNvCxnSpPr>
            <a:cxnSpLocks/>
          </p:cNvCxnSpPr>
          <p:nvPr/>
        </p:nvCxnSpPr>
        <p:spPr bwMode="gray">
          <a:xfrm>
            <a:off x="246612" y="5573067"/>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4E966A-60E0-137D-5B41-3CBDB7496551}"/>
              </a:ext>
            </a:extLst>
          </p:cNvPr>
          <p:cNvCxnSpPr>
            <a:cxnSpLocks/>
          </p:cNvCxnSpPr>
          <p:nvPr/>
        </p:nvCxnSpPr>
        <p:spPr bwMode="gray">
          <a:xfrm>
            <a:off x="246612" y="1206329"/>
            <a:ext cx="10952018" cy="0"/>
          </a:xfrm>
          <a:prstGeom prst="line">
            <a:avLst/>
          </a:prstGeom>
          <a:ln w="12700">
            <a:solidFill>
              <a:srgbClr val="FF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BE93095-30AC-D3D0-D618-7DB59109194B}"/>
              </a:ext>
            </a:extLst>
          </p:cNvPr>
          <p:cNvSpPr txBox="1"/>
          <p:nvPr/>
        </p:nvSpPr>
        <p:spPr>
          <a:xfrm>
            <a:off x="265658" y="2236132"/>
            <a:ext cx="4575581" cy="2731517"/>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Is the environment more volatile than expected?</a:t>
            </a:r>
          </a:p>
          <a:p>
            <a:pPr algn="l">
              <a:spcAft>
                <a:spcPts val="300"/>
              </a:spcAft>
            </a:pPr>
            <a:r>
              <a:rPr lang="en-US" sz="1000">
                <a:solidFill>
                  <a:schemeClr val="tx2"/>
                </a:solidFill>
                <a:latin typeface="Calibri" panose="020F0502020204030204" pitchFamily="34" charset="0"/>
                <a:cs typeface="Calibri" panose="020F0502020204030204" pitchFamily="34" charset="0"/>
              </a:rPr>
              <a:t>High volatility increases chances of alerts. </a:t>
            </a:r>
          </a:p>
          <a:p>
            <a:pPr algn="l">
              <a:spcAft>
                <a:spcPts val="300"/>
              </a:spcAft>
            </a:pPr>
            <a:r>
              <a:rPr lang="en-US" sz="1000">
                <a:solidFill>
                  <a:schemeClr val="tx2"/>
                </a:solidFill>
                <a:latin typeface="Calibri" panose="020F0502020204030204" pitchFamily="34" charset="0"/>
                <a:cs typeface="Calibri" panose="020F0502020204030204" pitchFamily="34" charset="0"/>
              </a:rPr>
              <a:t>There are 20 types of VM changes that can happen to a VM. They are grouped into 3 logical sets. For each set, the changes are shown in order of urgency, where the least desired changes are shown first.</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a:p>
            <a:pPr algn="l">
              <a:spcAft>
                <a:spcPts val="300"/>
              </a:spcAft>
            </a:pPr>
            <a:r>
              <a:rPr lang="en-US" sz="1000">
                <a:solidFill>
                  <a:schemeClr val="tx2"/>
                </a:solidFill>
                <a:latin typeface="Calibri" panose="020F0502020204030204" pitchFamily="34" charset="0"/>
                <a:cs typeface="Calibri" panose="020F0502020204030204" pitchFamily="34" charset="0"/>
              </a:rPr>
              <a:t>Each of the 20 changes are unique. Ensure they match the approved change requests and expected changes of that day.</a:t>
            </a:r>
          </a:p>
          <a:p>
            <a:pPr>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State</a:t>
            </a:r>
            <a:r>
              <a:rPr lang="en-US" sz="1000">
                <a:solidFill>
                  <a:schemeClr val="tx2"/>
                </a:solidFill>
                <a:latin typeface="Calibri" panose="020F0502020204030204" pitchFamily="34" charset="0"/>
                <a:cs typeface="Calibri" panose="020F0502020204030204" pitchFamily="34" charset="0"/>
              </a:rPr>
              <a:t> = VMs power state change. Abnormal change such as reset, suspend and power off are shown first. </a:t>
            </a:r>
          </a:p>
          <a:p>
            <a:pPr algn="l">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Location</a:t>
            </a:r>
            <a:r>
              <a:rPr lang="en-US" sz="1000">
                <a:solidFill>
                  <a:schemeClr val="tx2"/>
                </a:solidFill>
                <a:latin typeface="Calibri" panose="020F0502020204030204" pitchFamily="34" charset="0"/>
                <a:cs typeface="Calibri" panose="020F0502020204030204" pitchFamily="34" charset="0"/>
              </a:rPr>
              <a:t> = VMs are moved to another host or datastore. This can be hot or cold migration. Hot migration is shown first as they might impact performance. </a:t>
            </a:r>
          </a:p>
          <a:p>
            <a:pPr algn="l">
              <a:spcAft>
                <a:spcPts val="300"/>
              </a:spcAft>
            </a:pPr>
            <a:r>
              <a:rPr lang="en-US" sz="1000">
                <a:solidFill>
                  <a:schemeClr val="tx2"/>
                </a:solidFill>
                <a:highlight>
                  <a:srgbClr val="FFFF00"/>
                </a:highlight>
                <a:latin typeface="Calibri" panose="020F0502020204030204" pitchFamily="34" charset="0"/>
                <a:cs typeface="Calibri" panose="020F0502020204030204" pitchFamily="34" charset="0"/>
              </a:rPr>
              <a:t>Inventory</a:t>
            </a:r>
            <a:r>
              <a:rPr lang="en-US" sz="1000">
                <a:solidFill>
                  <a:schemeClr val="tx2"/>
                </a:solidFill>
                <a:latin typeface="Calibri" panose="020F0502020204030204" pitchFamily="34" charset="0"/>
                <a:cs typeface="Calibri" panose="020F0502020204030204" pitchFamily="34" charset="0"/>
              </a:rPr>
              <a:t> = VMs are added or remove, hence impacting count of inventory.</a:t>
            </a:r>
          </a:p>
        </p:txBody>
      </p:sp>
      <p:sp>
        <p:nvSpPr>
          <p:cNvPr id="12" name="TextBox 11">
            <a:extLst>
              <a:ext uri="{FF2B5EF4-FFF2-40B4-BE49-F238E27FC236}">
                <a16:creationId xmlns:a16="http://schemas.microsoft.com/office/drawing/2014/main" id="{7E90ED62-7B06-2F82-0561-1AA68EA59FC5}"/>
              </a:ext>
            </a:extLst>
          </p:cNvPr>
          <p:cNvSpPr txBox="1"/>
          <p:nvPr/>
        </p:nvSpPr>
        <p:spPr>
          <a:xfrm>
            <a:off x="265658" y="5576010"/>
            <a:ext cx="4575581" cy="769441"/>
          </a:xfrm>
          <a:prstGeom prst="rect">
            <a:avLst/>
          </a:prstGeom>
          <a:solidFill>
            <a:schemeClr val="bg1"/>
          </a:solidFill>
        </p:spPr>
        <p:txBody>
          <a:bodyPr wrap="square" lIns="0" tIns="45720" rIns="0" bIns="0" rtlCol="0">
            <a:spAutoFit/>
          </a:bodyPr>
          <a:lstStyle/>
          <a:p>
            <a:pPr algn="l">
              <a:spcAft>
                <a:spcPts val="300"/>
              </a:spcAft>
            </a:pPr>
            <a:r>
              <a:rPr lang="en-US" sz="1200" b="1">
                <a:solidFill>
                  <a:schemeClr val="tx2"/>
                </a:solidFill>
                <a:latin typeface="Calibri" panose="020F0502020204030204" pitchFamily="34" charset="0"/>
                <a:cs typeface="Calibri" panose="020F0502020204030204" pitchFamily="34" charset="0"/>
              </a:rPr>
              <a:t>VM Size Demographic</a:t>
            </a:r>
          </a:p>
          <a:p>
            <a:pPr algn="l">
              <a:spcAft>
                <a:spcPts val="300"/>
              </a:spcAft>
            </a:pPr>
            <a:r>
              <a:rPr lang="en-US" sz="1000">
                <a:solidFill>
                  <a:schemeClr val="tx2"/>
                </a:solidFill>
                <a:latin typeface="Calibri" panose="020F0502020204030204" pitchFamily="34" charset="0"/>
                <a:cs typeface="Calibri" panose="020F0502020204030204" pitchFamily="34" charset="0"/>
              </a:rPr>
              <a:t>What are the popular sizes? Do you have many large VMs? Pay attention to those whose size exceeds a single CPU socket as it creates NUMA effect.</a:t>
            </a:r>
          </a:p>
          <a:p>
            <a:pPr algn="l">
              <a:spcAft>
                <a:spcPts val="300"/>
              </a:spcAft>
            </a:pPr>
            <a:endParaRPr lang="en-US" sz="100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09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03C2-98A3-B064-2457-00F0BF729EF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89B87E0C-C70D-075A-4CBB-FA36EB65445E}"/>
              </a:ext>
            </a:extLst>
          </p:cNvPr>
          <p:cNvSpPr>
            <a:spLocks noGrp="1"/>
          </p:cNvSpPr>
          <p:nvPr>
            <p:ph type="subTitle" idx="10"/>
          </p:nvPr>
        </p:nvSpPr>
        <p:spPr/>
        <p:txBody>
          <a:bodyPr/>
          <a:lstStyle/>
          <a:p>
            <a:endParaRPr lang="en-US"/>
          </a:p>
        </p:txBody>
      </p:sp>
      <p:pic>
        <p:nvPicPr>
          <p:cNvPr id="5" name="Picture 4">
            <a:extLst>
              <a:ext uri="{FF2B5EF4-FFF2-40B4-BE49-F238E27FC236}">
                <a16:creationId xmlns:a16="http://schemas.microsoft.com/office/drawing/2014/main" id="{4210AC7D-551C-2CA1-472A-39B0A15BC74A}"/>
              </a:ext>
            </a:extLst>
          </p:cNvPr>
          <p:cNvPicPr>
            <a:picLocks noChangeAspect="1"/>
          </p:cNvPicPr>
          <p:nvPr/>
        </p:nvPicPr>
        <p:blipFill>
          <a:blip r:embed="rId2"/>
          <a:stretch>
            <a:fillRect/>
          </a:stretch>
        </p:blipFill>
        <p:spPr>
          <a:xfrm>
            <a:off x="0" y="123444"/>
            <a:ext cx="12192000" cy="6611111"/>
          </a:xfrm>
          <a:prstGeom prst="rect">
            <a:avLst/>
          </a:prstGeom>
        </p:spPr>
      </p:pic>
    </p:spTree>
    <p:extLst>
      <p:ext uri="{BB962C8B-B14F-4D97-AF65-F5344CB8AC3E}">
        <p14:creationId xmlns:p14="http://schemas.microsoft.com/office/powerpoint/2010/main" val="160076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89FD03D8-6958-7156-7879-F169104D88FD}"/>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70022"/>
            <a:ext cx="12188825" cy="2087978"/>
          </a:xfrm>
          <a:prstGeom prst="rect">
            <a:avLst/>
          </a:prstGeom>
        </p:spPr>
      </p:pic>
      <p:sp>
        <p:nvSpPr>
          <p:cNvPr id="2" name="Title 1">
            <a:extLst>
              <a:ext uri="{FF2B5EF4-FFF2-40B4-BE49-F238E27FC236}">
                <a16:creationId xmlns:a16="http://schemas.microsoft.com/office/drawing/2014/main" id="{9D12CE58-322C-4F64-B7C4-0BAADBD05F31}"/>
              </a:ext>
            </a:extLst>
          </p:cNvPr>
          <p:cNvSpPr>
            <a:spLocks noGrp="1"/>
          </p:cNvSpPr>
          <p:nvPr>
            <p:ph type="title"/>
          </p:nvPr>
        </p:nvSpPr>
        <p:spPr/>
        <p:txBody>
          <a:bodyPr/>
          <a:lstStyle/>
          <a:p>
            <a:r>
              <a:rPr lang="en-US" dirty="0"/>
              <a:t>“VM</a:t>
            </a:r>
            <a:r>
              <a:rPr lang="en-US"/>
              <a:t>” Infra KPI </a:t>
            </a:r>
            <a:r>
              <a:rPr lang="en-US" dirty="0"/>
              <a:t>Counters</a:t>
            </a:r>
          </a:p>
        </p:txBody>
      </p:sp>
      <p:sp>
        <p:nvSpPr>
          <p:cNvPr id="3" name="Subtitle 2">
            <a:extLst>
              <a:ext uri="{FF2B5EF4-FFF2-40B4-BE49-F238E27FC236}">
                <a16:creationId xmlns:a16="http://schemas.microsoft.com/office/drawing/2014/main" id="{A4C0F3C4-A0F5-4EDE-B259-433BE74853AF}"/>
              </a:ext>
            </a:extLst>
          </p:cNvPr>
          <p:cNvSpPr>
            <a:spLocks noGrp="1"/>
          </p:cNvSpPr>
          <p:nvPr>
            <p:ph type="subTitle" idx="10"/>
          </p:nvPr>
        </p:nvSpPr>
        <p:spPr>
          <a:xfrm>
            <a:off x="594456" y="811832"/>
            <a:ext cx="10962687" cy="247743"/>
          </a:xfrm>
        </p:spPr>
        <p:txBody>
          <a:bodyPr/>
          <a:lstStyle/>
          <a:p>
            <a:r>
              <a:rPr lang="en-US" dirty="0"/>
              <a:t>From Application Team viewpoint, VM and Guest OS are the same thing</a:t>
            </a:r>
          </a:p>
        </p:txBody>
      </p:sp>
      <p:sp>
        <p:nvSpPr>
          <p:cNvPr id="13" name="Rectangle 12">
            <a:extLst>
              <a:ext uri="{FF2B5EF4-FFF2-40B4-BE49-F238E27FC236}">
                <a16:creationId xmlns:a16="http://schemas.microsoft.com/office/drawing/2014/main" id="{07984D12-44A9-4EA8-9535-3ED2204EE6A2}"/>
              </a:ext>
            </a:extLst>
          </p:cNvPr>
          <p:cNvSpPr/>
          <p:nvPr/>
        </p:nvSpPr>
        <p:spPr>
          <a:xfrm>
            <a:off x="594456" y="3921047"/>
            <a:ext cx="1700240" cy="1202493"/>
          </a:xfrm>
          <a:prstGeom prst="rect">
            <a:avLst/>
          </a:prstGeom>
          <a:solidFill>
            <a:schemeClr val="accent1">
              <a:lumMod val="20000"/>
              <a:lumOff val="80000"/>
              <a:alpha val="20000"/>
            </a:schemeClr>
          </a:solid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600" b="1" dirty="0">
                <a:solidFill>
                  <a:srgbClr val="0070C0"/>
                </a:solidFill>
                <a:latin typeface="Calibri" panose="020F0502020204030204" pitchFamily="34" charset="0"/>
                <a:cs typeface="Calibri" panose="020F0502020204030204" pitchFamily="34" charset="0"/>
              </a:rPr>
              <a:t>Outside Guest OS</a:t>
            </a:r>
          </a:p>
          <a:p>
            <a:pPr defTabSz="914126">
              <a:defRPr/>
            </a:pPr>
            <a:r>
              <a:rPr lang="en-US" sz="1200" dirty="0">
                <a:solidFill>
                  <a:srgbClr val="0070C0"/>
                </a:solidFill>
                <a:latin typeface="Calibri" panose="020F0502020204030204" pitchFamily="34" charset="0"/>
                <a:cs typeface="Calibri" panose="020F0502020204030204" pitchFamily="34" charset="0"/>
              </a:rPr>
              <a:t>(VM)</a:t>
            </a:r>
          </a:p>
        </p:txBody>
      </p:sp>
      <p:sp>
        <p:nvSpPr>
          <p:cNvPr id="25" name="Rectangle 24">
            <a:extLst>
              <a:ext uri="{FF2B5EF4-FFF2-40B4-BE49-F238E27FC236}">
                <a16:creationId xmlns:a16="http://schemas.microsoft.com/office/drawing/2014/main" id="{6C1199B3-A59B-4BB6-896E-E2E26F43B19C}"/>
              </a:ext>
            </a:extLst>
          </p:cNvPr>
          <p:cNvSpPr/>
          <p:nvPr/>
        </p:nvSpPr>
        <p:spPr>
          <a:xfrm>
            <a:off x="594456" y="2638881"/>
            <a:ext cx="1700240" cy="1115225"/>
          </a:xfrm>
          <a:prstGeom prst="rect">
            <a:avLst/>
          </a:prstGeom>
          <a:solidFill>
            <a:schemeClr val="accent1">
              <a:lumMod val="20000"/>
              <a:lumOff val="80000"/>
              <a:alpha val="20000"/>
            </a:schemeClr>
          </a:solidFill>
          <a:ln>
            <a:solidFill>
              <a:schemeClr val="accent1"/>
            </a:solid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600" b="1" dirty="0">
                <a:solidFill>
                  <a:srgbClr val="0070C0"/>
                </a:solidFill>
                <a:latin typeface="Calibri" panose="020F0502020204030204" pitchFamily="34" charset="0"/>
                <a:cs typeface="Calibri" panose="020F0502020204030204" pitchFamily="34" charset="0"/>
              </a:rPr>
              <a:t>Inside Guest OS</a:t>
            </a:r>
          </a:p>
          <a:p>
            <a:pPr defTabSz="914126">
              <a:defRPr/>
            </a:pPr>
            <a:r>
              <a:rPr lang="en-US" sz="1200" dirty="0">
                <a:solidFill>
                  <a:srgbClr val="0070C0"/>
                </a:solidFill>
                <a:latin typeface="Calibri" panose="020F0502020204030204" pitchFamily="34" charset="0"/>
                <a:cs typeface="Calibri" panose="020F0502020204030204" pitchFamily="34" charset="0"/>
              </a:rPr>
              <a:t>(Linux, Windows)</a:t>
            </a:r>
          </a:p>
        </p:txBody>
      </p:sp>
      <p:grpSp>
        <p:nvGrpSpPr>
          <p:cNvPr id="9" name="Group 8">
            <a:extLst>
              <a:ext uri="{FF2B5EF4-FFF2-40B4-BE49-F238E27FC236}">
                <a16:creationId xmlns:a16="http://schemas.microsoft.com/office/drawing/2014/main" id="{C5F878B4-7385-44A1-AB1C-AD49B658A517}"/>
              </a:ext>
            </a:extLst>
          </p:cNvPr>
          <p:cNvGrpSpPr/>
          <p:nvPr/>
        </p:nvGrpSpPr>
        <p:grpSpPr>
          <a:xfrm>
            <a:off x="2508488" y="1806238"/>
            <a:ext cx="2194560" cy="3317309"/>
            <a:chOff x="2506900" y="1463337"/>
            <a:chExt cx="2194560" cy="3317309"/>
          </a:xfrm>
        </p:grpSpPr>
        <p:sp>
          <p:nvSpPr>
            <p:cNvPr id="15" name="Rectangle 14">
              <a:extLst>
                <a:ext uri="{FF2B5EF4-FFF2-40B4-BE49-F238E27FC236}">
                  <a16:creationId xmlns:a16="http://schemas.microsoft.com/office/drawing/2014/main" id="{92DD64C2-75B7-4FD4-89E2-99BB44218EED}"/>
                </a:ext>
              </a:extLst>
            </p:cNvPr>
            <p:cNvSpPr/>
            <p:nvPr/>
          </p:nvSpPr>
          <p:spPr>
            <a:xfrm>
              <a:off x="2506900"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dirty="0">
                  <a:solidFill>
                    <a:srgbClr val="3F3F3F"/>
                  </a:solidFill>
                  <a:latin typeface="Calibri" panose="020F0502020204030204" pitchFamily="34" charset="0"/>
                  <a:cs typeface="Calibri" panose="020F0502020204030204" pitchFamily="34" charset="0"/>
                </a:rPr>
                <a:t>CPU</a:t>
              </a:r>
            </a:p>
          </p:txBody>
        </p:sp>
        <p:cxnSp>
          <p:nvCxnSpPr>
            <p:cNvPr id="16" name="Straight Connector 15">
              <a:extLst>
                <a:ext uri="{FF2B5EF4-FFF2-40B4-BE49-F238E27FC236}">
                  <a16:creationId xmlns:a16="http://schemas.microsoft.com/office/drawing/2014/main" id="{C41B221A-B1EB-44B1-B9AA-EB9AF9D16E3F}"/>
                </a:ext>
              </a:extLst>
            </p:cNvPr>
            <p:cNvCxnSpPr>
              <a:cxnSpLocks/>
            </p:cNvCxnSpPr>
            <p:nvPr/>
          </p:nvCxnSpPr>
          <p:spPr>
            <a:xfrm>
              <a:off x="2506900"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F189B011-C730-4A38-B181-A28ECDF6840D}"/>
                </a:ext>
              </a:extLst>
            </p:cNvPr>
            <p:cNvGrpSpPr/>
            <p:nvPr/>
          </p:nvGrpSpPr>
          <p:grpSpPr>
            <a:xfrm>
              <a:off x="2506900" y="2295980"/>
              <a:ext cx="2194560" cy="505578"/>
              <a:chOff x="2294276" y="2496102"/>
              <a:chExt cx="1920240" cy="505710"/>
            </a:xfrm>
          </p:grpSpPr>
          <p:sp>
            <p:nvSpPr>
              <p:cNvPr id="17" name="Rectangle 16">
                <a:extLst>
                  <a:ext uri="{FF2B5EF4-FFF2-40B4-BE49-F238E27FC236}">
                    <a16:creationId xmlns:a16="http://schemas.microsoft.com/office/drawing/2014/main" id="{FE27F1FA-F888-41C5-8506-B4FEEF4602D2}"/>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Run Queue</a:t>
                </a:r>
              </a:p>
              <a:p>
                <a:pPr defTabSz="914126">
                  <a:defRPr/>
                </a:pPr>
                <a:r>
                  <a:rPr lang="en-US" sz="1400" b="1" dirty="0">
                    <a:solidFill>
                      <a:srgbClr val="FF0000"/>
                    </a:solidFill>
                    <a:latin typeface="Calibri" panose="020F0502020204030204" pitchFamily="34" charset="0"/>
                    <a:cs typeface="Calibri" panose="020F0502020204030204" pitchFamily="34" charset="0"/>
                  </a:rPr>
                  <a:t>Context Switch</a:t>
                </a:r>
              </a:p>
            </p:txBody>
          </p:sp>
          <p:cxnSp>
            <p:nvCxnSpPr>
              <p:cNvPr id="18" name="Straight Connector 17">
                <a:extLst>
                  <a:ext uri="{FF2B5EF4-FFF2-40B4-BE49-F238E27FC236}">
                    <a16:creationId xmlns:a16="http://schemas.microsoft.com/office/drawing/2014/main" id="{D1BB9DCA-9734-4700-95EC-5583F8F4FFB2}"/>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CEB9333F-4379-4BF5-BEE0-B680CF4F35E6}"/>
                </a:ext>
              </a:extLst>
            </p:cNvPr>
            <p:cNvGrpSpPr/>
            <p:nvPr/>
          </p:nvGrpSpPr>
          <p:grpSpPr>
            <a:xfrm>
              <a:off x="2506900" y="3578148"/>
              <a:ext cx="2194560" cy="510966"/>
              <a:chOff x="2294276" y="3649042"/>
              <a:chExt cx="1920240" cy="511099"/>
            </a:xfrm>
          </p:grpSpPr>
          <p:sp>
            <p:nvSpPr>
              <p:cNvPr id="19" name="Rectangle 18">
                <a:extLst>
                  <a:ext uri="{FF2B5EF4-FFF2-40B4-BE49-F238E27FC236}">
                    <a16:creationId xmlns:a16="http://schemas.microsoft.com/office/drawing/2014/main" id="{A9211F8B-80C5-413B-9A2F-36B78BC658C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Run | Used</a:t>
                </a:r>
              </a:p>
              <a:p>
                <a:pPr defTabSz="914126">
                  <a:defRPr/>
                </a:pPr>
                <a:r>
                  <a:rPr lang="en-US" sz="1400" b="1" dirty="0">
                    <a:solidFill>
                      <a:srgbClr val="3F3F3F"/>
                    </a:solidFill>
                    <a:latin typeface="Calibri" panose="020F0502020204030204" pitchFamily="34" charset="0"/>
                    <a:cs typeface="Calibri" panose="020F0502020204030204" pitchFamily="34" charset="0"/>
                  </a:rPr>
                  <a:t>System + VMX + MKS</a:t>
                </a:r>
              </a:p>
            </p:txBody>
          </p:sp>
          <p:cxnSp>
            <p:nvCxnSpPr>
              <p:cNvPr id="20" name="Straight Connector 19">
                <a:extLst>
                  <a:ext uri="{FF2B5EF4-FFF2-40B4-BE49-F238E27FC236}">
                    <a16:creationId xmlns:a16="http://schemas.microsoft.com/office/drawing/2014/main" id="{8B3387C7-D647-4EF4-8855-791E8879A723}"/>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FDAB1DDE-C475-4A50-864E-006F1C70F32B}"/>
                </a:ext>
              </a:extLst>
            </p:cNvPr>
            <p:cNvGrpSpPr/>
            <p:nvPr/>
          </p:nvGrpSpPr>
          <p:grpSpPr>
            <a:xfrm>
              <a:off x="2506900" y="2900259"/>
              <a:ext cx="2194560" cy="510966"/>
              <a:chOff x="2294276" y="3065731"/>
              <a:chExt cx="1920240" cy="511099"/>
            </a:xfrm>
          </p:grpSpPr>
          <p:sp>
            <p:nvSpPr>
              <p:cNvPr id="21" name="Rectangle 20">
                <a:extLst>
                  <a:ext uri="{FF2B5EF4-FFF2-40B4-BE49-F238E27FC236}">
                    <a16:creationId xmlns:a16="http://schemas.microsoft.com/office/drawing/2014/main" id="{4E25DD44-EDED-41A2-B7CE-C87141198BAF}"/>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Utilization</a:t>
                </a:r>
              </a:p>
            </p:txBody>
          </p:sp>
          <p:cxnSp>
            <p:nvCxnSpPr>
              <p:cNvPr id="22" name="Straight Connector 21">
                <a:extLst>
                  <a:ext uri="{FF2B5EF4-FFF2-40B4-BE49-F238E27FC236}">
                    <a16:creationId xmlns:a16="http://schemas.microsoft.com/office/drawing/2014/main" id="{6C0FFA5C-584B-4AE3-B9B9-7546F0B7C942}"/>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352D3846-BB31-4EC7-B73C-B943D51CF845}"/>
                </a:ext>
              </a:extLst>
            </p:cNvPr>
            <p:cNvGrpSpPr/>
            <p:nvPr/>
          </p:nvGrpSpPr>
          <p:grpSpPr>
            <a:xfrm>
              <a:off x="2506900" y="4269680"/>
              <a:ext cx="2194560" cy="510966"/>
              <a:chOff x="2294276" y="3649042"/>
              <a:chExt cx="1920240" cy="511099"/>
            </a:xfrm>
          </p:grpSpPr>
          <p:sp>
            <p:nvSpPr>
              <p:cNvPr id="55" name="Rectangle 54">
                <a:extLst>
                  <a:ext uri="{FF2B5EF4-FFF2-40B4-BE49-F238E27FC236}">
                    <a16:creationId xmlns:a16="http://schemas.microsoft.com/office/drawing/2014/main" id="{557F7A9C-F6BE-4652-8B2B-EE7C532B52A3}"/>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Ready + Co-Stop + Overlap</a:t>
                </a:r>
              </a:p>
              <a:p>
                <a:pPr defTabSz="914126">
                  <a:defRPr/>
                </a:pPr>
                <a:r>
                  <a:rPr lang="en-US" sz="1400" b="1" dirty="0">
                    <a:solidFill>
                      <a:srgbClr val="FF0000"/>
                    </a:solidFill>
                    <a:latin typeface="Calibri" panose="020F0502020204030204" pitchFamily="34" charset="0"/>
                    <a:cs typeface="Calibri" panose="020F0502020204030204" pitchFamily="34" charset="0"/>
                  </a:rPr>
                  <a:t>Other Wait + Swap Wait</a:t>
                </a:r>
              </a:p>
            </p:txBody>
          </p:sp>
          <p:cxnSp>
            <p:nvCxnSpPr>
              <p:cNvPr id="56" name="Straight Connector 55">
                <a:extLst>
                  <a:ext uri="{FF2B5EF4-FFF2-40B4-BE49-F238E27FC236}">
                    <a16:creationId xmlns:a16="http://schemas.microsoft.com/office/drawing/2014/main" id="{CCBDC9A3-AB49-4D66-99D8-6CD4DA40107A}"/>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8" name="Group 7">
            <a:extLst>
              <a:ext uri="{FF2B5EF4-FFF2-40B4-BE49-F238E27FC236}">
                <a16:creationId xmlns:a16="http://schemas.microsoft.com/office/drawing/2014/main" id="{5E2E7634-B642-446D-AB68-DD0A4105746A}"/>
              </a:ext>
            </a:extLst>
          </p:cNvPr>
          <p:cNvGrpSpPr/>
          <p:nvPr/>
        </p:nvGrpSpPr>
        <p:grpSpPr>
          <a:xfrm>
            <a:off x="4899359" y="1806237"/>
            <a:ext cx="2194560" cy="3317308"/>
            <a:chOff x="5179938" y="1463337"/>
            <a:chExt cx="2194560" cy="3317308"/>
          </a:xfrm>
        </p:grpSpPr>
        <p:sp>
          <p:nvSpPr>
            <p:cNvPr id="5" name="Rectangle 4">
              <a:extLst>
                <a:ext uri="{FF2B5EF4-FFF2-40B4-BE49-F238E27FC236}">
                  <a16:creationId xmlns:a16="http://schemas.microsoft.com/office/drawing/2014/main" id="{77076B60-2567-4B00-B6B5-FA27C9C90C90}"/>
                </a:ext>
              </a:extLst>
            </p:cNvPr>
            <p:cNvSpPr/>
            <p:nvPr/>
          </p:nvSpPr>
          <p:spPr>
            <a:xfrm>
              <a:off x="5179938"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RAM</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D2C98DF-484D-4A5F-9929-549E3B9B0AF7}"/>
                </a:ext>
              </a:extLst>
            </p:cNvPr>
            <p:cNvCxnSpPr>
              <a:cxnSpLocks/>
            </p:cNvCxnSpPr>
            <p:nvPr/>
          </p:nvCxnSpPr>
          <p:spPr>
            <a:xfrm>
              <a:off x="5179938"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86CFF5B6-DD05-45AB-B84F-2DAD3FC841F9}"/>
                </a:ext>
              </a:extLst>
            </p:cNvPr>
            <p:cNvGrpSpPr/>
            <p:nvPr/>
          </p:nvGrpSpPr>
          <p:grpSpPr>
            <a:xfrm>
              <a:off x="5179938" y="2295979"/>
              <a:ext cx="2194560" cy="505578"/>
              <a:chOff x="2294276" y="2496102"/>
              <a:chExt cx="1920240" cy="505710"/>
            </a:xfrm>
          </p:grpSpPr>
          <p:sp>
            <p:nvSpPr>
              <p:cNvPr id="60" name="Rectangle 59">
                <a:extLst>
                  <a:ext uri="{FF2B5EF4-FFF2-40B4-BE49-F238E27FC236}">
                    <a16:creationId xmlns:a16="http://schemas.microsoft.com/office/drawing/2014/main" id="{B42D5504-D1FC-4CB0-83E4-7BB4F6672263}"/>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Paging Rate (MB/s)</a:t>
                </a:r>
              </a:p>
              <a:p>
                <a:pPr defTabSz="914126">
                  <a:defRPr/>
                </a:pPr>
                <a:r>
                  <a:rPr lang="en-US" sz="1400" b="1" dirty="0">
                    <a:solidFill>
                      <a:srgbClr val="3F3F3F"/>
                    </a:solidFill>
                    <a:latin typeface="Calibri" panose="020F0502020204030204" pitchFamily="34" charset="0"/>
                    <a:cs typeface="Calibri" panose="020F0502020204030204" pitchFamily="34" charset="0"/>
                  </a:rPr>
                  <a:t>Committed %</a:t>
                </a:r>
              </a:p>
            </p:txBody>
          </p:sp>
          <p:cxnSp>
            <p:nvCxnSpPr>
              <p:cNvPr id="61" name="Straight Connector 60">
                <a:extLst>
                  <a:ext uri="{FF2B5EF4-FFF2-40B4-BE49-F238E27FC236}">
                    <a16:creationId xmlns:a16="http://schemas.microsoft.com/office/drawing/2014/main" id="{B7654D8F-C0F1-4667-876F-3BC75C7EE59C}"/>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5BB55D75-D743-489D-A275-71A6AE610F86}"/>
                </a:ext>
              </a:extLst>
            </p:cNvPr>
            <p:cNvGrpSpPr/>
            <p:nvPr/>
          </p:nvGrpSpPr>
          <p:grpSpPr>
            <a:xfrm>
              <a:off x="5179938" y="3578147"/>
              <a:ext cx="2194560" cy="510966"/>
              <a:chOff x="2294276" y="3649042"/>
              <a:chExt cx="1920240" cy="511099"/>
            </a:xfrm>
          </p:grpSpPr>
          <p:sp>
            <p:nvSpPr>
              <p:cNvPr id="63" name="Rectangle 62">
                <a:extLst>
                  <a:ext uri="{FF2B5EF4-FFF2-40B4-BE49-F238E27FC236}">
                    <a16:creationId xmlns:a16="http://schemas.microsoft.com/office/drawing/2014/main" id="{12F7F8E7-B487-47C9-AE3E-0484288F6E3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Zipped, Swapped, Swapped to Host Cache</a:t>
                </a:r>
              </a:p>
            </p:txBody>
          </p:sp>
          <p:cxnSp>
            <p:nvCxnSpPr>
              <p:cNvPr id="64" name="Straight Connector 63">
                <a:extLst>
                  <a:ext uri="{FF2B5EF4-FFF2-40B4-BE49-F238E27FC236}">
                    <a16:creationId xmlns:a16="http://schemas.microsoft.com/office/drawing/2014/main" id="{3722BF6E-E1C0-4262-A682-B2D4A6960966}"/>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9C7416D-274E-4773-BFE3-71D427FBBC64}"/>
                </a:ext>
              </a:extLst>
            </p:cNvPr>
            <p:cNvGrpSpPr/>
            <p:nvPr/>
          </p:nvGrpSpPr>
          <p:grpSpPr>
            <a:xfrm>
              <a:off x="5179938" y="2900258"/>
              <a:ext cx="2194560" cy="510966"/>
              <a:chOff x="2294276" y="3065731"/>
              <a:chExt cx="1920240" cy="511099"/>
            </a:xfrm>
          </p:grpSpPr>
          <p:sp>
            <p:nvSpPr>
              <p:cNvPr id="66" name="Rectangle 65">
                <a:extLst>
                  <a:ext uri="{FF2B5EF4-FFF2-40B4-BE49-F238E27FC236}">
                    <a16:creationId xmlns:a16="http://schemas.microsoft.com/office/drawing/2014/main" id="{01F1FAAE-9720-4331-ABFA-7B4A09F8FA4E}"/>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In Use</a:t>
                </a:r>
              </a:p>
              <a:p>
                <a:pPr defTabSz="914126">
                  <a:defRPr/>
                </a:pPr>
                <a:r>
                  <a:rPr lang="en-US" sz="1400" b="1" dirty="0">
                    <a:solidFill>
                      <a:srgbClr val="3F3F3F"/>
                    </a:solidFill>
                    <a:latin typeface="Calibri" panose="020F0502020204030204" pitchFamily="34" charset="0"/>
                    <a:cs typeface="Calibri" panose="020F0502020204030204" pitchFamily="34" charset="0"/>
                  </a:rPr>
                  <a:t>Modified + Standby</a:t>
                </a:r>
              </a:p>
            </p:txBody>
          </p:sp>
          <p:cxnSp>
            <p:nvCxnSpPr>
              <p:cNvPr id="67" name="Straight Connector 66">
                <a:extLst>
                  <a:ext uri="{FF2B5EF4-FFF2-40B4-BE49-F238E27FC236}">
                    <a16:creationId xmlns:a16="http://schemas.microsoft.com/office/drawing/2014/main" id="{5922ABC8-A558-4E1B-A38D-FC81E109DE1D}"/>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8865B880-0E41-4882-915E-90D0B4EA228C}"/>
                </a:ext>
              </a:extLst>
            </p:cNvPr>
            <p:cNvGrpSpPr/>
            <p:nvPr/>
          </p:nvGrpSpPr>
          <p:grpSpPr>
            <a:xfrm>
              <a:off x="5179938" y="4269679"/>
              <a:ext cx="2194560" cy="510966"/>
              <a:chOff x="2294276" y="3649042"/>
              <a:chExt cx="1920240" cy="511099"/>
            </a:xfrm>
          </p:grpSpPr>
          <p:sp>
            <p:nvSpPr>
              <p:cNvPr id="69" name="Rectangle 68">
                <a:extLst>
                  <a:ext uri="{FF2B5EF4-FFF2-40B4-BE49-F238E27FC236}">
                    <a16:creationId xmlns:a16="http://schemas.microsoft.com/office/drawing/2014/main" id="{927EA5CB-C9E5-43D9-8D2D-770801B127AD}"/>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a:solidFill>
                      <a:srgbClr val="FF0000"/>
                    </a:solidFill>
                    <a:latin typeface="Calibri" panose="020F0502020204030204" pitchFamily="34" charset="0"/>
                    <a:cs typeface="Calibri" panose="020F0502020204030204" pitchFamily="34" charset="0"/>
                  </a:rPr>
                  <a:t>Contention</a:t>
                </a:r>
                <a:endParaRPr lang="en-US" sz="1400" b="1" dirty="0">
                  <a:solidFill>
                    <a:srgbClr val="FF0000"/>
                  </a:solidFill>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9F34F115-4EF0-494D-B41F-BDAE47F0A881}"/>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946DC7B-3CF2-4DC7-B729-7B96281FB683}"/>
              </a:ext>
            </a:extLst>
          </p:cNvPr>
          <p:cNvGrpSpPr/>
          <p:nvPr/>
        </p:nvGrpSpPr>
        <p:grpSpPr>
          <a:xfrm>
            <a:off x="7290230" y="1806238"/>
            <a:ext cx="2194560" cy="3317309"/>
            <a:chOff x="6854761" y="1463337"/>
            <a:chExt cx="2194560" cy="3317309"/>
          </a:xfrm>
        </p:grpSpPr>
        <p:sp>
          <p:nvSpPr>
            <p:cNvPr id="73" name="Rectangle 72">
              <a:extLst>
                <a:ext uri="{FF2B5EF4-FFF2-40B4-BE49-F238E27FC236}">
                  <a16:creationId xmlns:a16="http://schemas.microsoft.com/office/drawing/2014/main" id="{259D2A67-9717-4358-A55C-83FBA3E1F8CC}"/>
                </a:ext>
              </a:extLst>
            </p:cNvPr>
            <p:cNvSpPr/>
            <p:nvPr/>
          </p:nvSpPr>
          <p:spPr>
            <a:xfrm>
              <a:off x="6854761"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Network</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74" name="Straight Connector 73">
              <a:extLst>
                <a:ext uri="{FF2B5EF4-FFF2-40B4-BE49-F238E27FC236}">
                  <a16:creationId xmlns:a16="http://schemas.microsoft.com/office/drawing/2014/main" id="{A81855B8-0FC8-4813-A1EF-FC737D1C43B5}"/>
                </a:ext>
              </a:extLst>
            </p:cNvPr>
            <p:cNvCxnSpPr>
              <a:cxnSpLocks/>
            </p:cNvCxnSpPr>
            <p:nvPr/>
          </p:nvCxnSpPr>
          <p:spPr>
            <a:xfrm>
              <a:off x="6854761"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C7FE655-7875-49DA-8632-5B6A0B034D36}"/>
                </a:ext>
              </a:extLst>
            </p:cNvPr>
            <p:cNvGrpSpPr/>
            <p:nvPr/>
          </p:nvGrpSpPr>
          <p:grpSpPr>
            <a:xfrm>
              <a:off x="6854761" y="2295980"/>
              <a:ext cx="2194560" cy="505578"/>
              <a:chOff x="2294276" y="2496102"/>
              <a:chExt cx="1920240" cy="505710"/>
            </a:xfrm>
          </p:grpSpPr>
          <p:sp>
            <p:nvSpPr>
              <p:cNvPr id="76" name="Rectangle 75">
                <a:extLst>
                  <a:ext uri="{FF2B5EF4-FFF2-40B4-BE49-F238E27FC236}">
                    <a16:creationId xmlns:a16="http://schemas.microsoft.com/office/drawing/2014/main" id="{7F66AA8A-26DD-48F7-86AE-74711ED7C914}"/>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OS Output Queue Length</a:t>
                </a:r>
              </a:p>
              <a:p>
                <a:pPr defTabSz="914126">
                  <a:defRPr/>
                </a:pPr>
                <a:r>
                  <a:rPr lang="en-US" sz="1400" b="1" dirty="0">
                    <a:solidFill>
                      <a:srgbClr val="FF0000"/>
                    </a:solidFill>
                    <a:latin typeface="Calibri" panose="020F0502020204030204" pitchFamily="34" charset="0"/>
                    <a:cs typeface="Calibri" panose="020F0502020204030204" pitchFamily="34" charset="0"/>
                  </a:rPr>
                  <a:t>Driver Queue</a:t>
                </a:r>
              </a:p>
            </p:txBody>
          </p:sp>
          <p:cxnSp>
            <p:nvCxnSpPr>
              <p:cNvPr id="77" name="Straight Connector 76">
                <a:extLst>
                  <a:ext uri="{FF2B5EF4-FFF2-40B4-BE49-F238E27FC236}">
                    <a16:creationId xmlns:a16="http://schemas.microsoft.com/office/drawing/2014/main" id="{15DBE0EF-CCD7-4C15-89E9-8380511C66F6}"/>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70C5C46C-184D-40BC-BF20-003F18083F12}"/>
                </a:ext>
              </a:extLst>
            </p:cNvPr>
            <p:cNvGrpSpPr/>
            <p:nvPr/>
          </p:nvGrpSpPr>
          <p:grpSpPr>
            <a:xfrm>
              <a:off x="6854761" y="3578148"/>
              <a:ext cx="2194560" cy="510966"/>
              <a:chOff x="2294276" y="3649042"/>
              <a:chExt cx="1920240" cy="511099"/>
            </a:xfrm>
          </p:grpSpPr>
          <p:sp>
            <p:nvSpPr>
              <p:cNvPr id="79" name="Rectangle 78">
                <a:extLst>
                  <a:ext uri="{FF2B5EF4-FFF2-40B4-BE49-F238E27FC236}">
                    <a16:creationId xmlns:a16="http://schemas.microsoft.com/office/drawing/2014/main" id="{92B17568-2058-4B34-B2BF-F5A07B1D3E69}"/>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Throughput (bps, </a:t>
                </a:r>
                <a:r>
                  <a:rPr lang="en-US" sz="1400" b="1" dirty="0" err="1">
                    <a:solidFill>
                      <a:srgbClr val="3F3F3F"/>
                    </a:solidFill>
                    <a:latin typeface="Calibri" panose="020F0502020204030204" pitchFamily="34" charset="0"/>
                    <a:cs typeface="Calibri" panose="020F0502020204030204" pitchFamily="34" charset="0"/>
                  </a:rPr>
                  <a:t>pps</a:t>
                </a:r>
                <a:r>
                  <a:rPr lang="en-US" sz="1400" b="1" dirty="0">
                    <a:solidFill>
                      <a:srgbClr val="3F3F3F"/>
                    </a:solidFill>
                    <a:latin typeface="Calibri" panose="020F0502020204030204" pitchFamily="34" charset="0"/>
                    <a:cs typeface="Calibri" panose="020F0502020204030204" pitchFamily="34" charset="0"/>
                  </a:rPr>
                  <a:t>)</a:t>
                </a:r>
              </a:p>
            </p:txBody>
          </p:sp>
          <p:cxnSp>
            <p:nvCxnSpPr>
              <p:cNvPr id="80" name="Straight Connector 79">
                <a:extLst>
                  <a:ext uri="{FF2B5EF4-FFF2-40B4-BE49-F238E27FC236}">
                    <a16:creationId xmlns:a16="http://schemas.microsoft.com/office/drawing/2014/main" id="{BFDD3E44-33E6-44A4-ACDB-788DBE82A624}"/>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B671DE3-56D8-4009-B644-29F5F785C0CA}"/>
                </a:ext>
              </a:extLst>
            </p:cNvPr>
            <p:cNvGrpSpPr/>
            <p:nvPr/>
          </p:nvGrpSpPr>
          <p:grpSpPr>
            <a:xfrm>
              <a:off x="6854761" y="2900259"/>
              <a:ext cx="2194560" cy="510966"/>
              <a:chOff x="2294276" y="3065731"/>
              <a:chExt cx="1920240" cy="511099"/>
            </a:xfrm>
          </p:grpSpPr>
          <p:sp>
            <p:nvSpPr>
              <p:cNvPr id="82" name="Rectangle 81">
                <a:extLst>
                  <a:ext uri="{FF2B5EF4-FFF2-40B4-BE49-F238E27FC236}">
                    <a16:creationId xmlns:a16="http://schemas.microsoft.com/office/drawing/2014/main" id="{3C618E21-4751-4D3F-8632-1357C1BE2227}"/>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Throughput (bps, </a:t>
                </a:r>
                <a:r>
                  <a:rPr lang="en-US" sz="1400" b="1" dirty="0" err="1">
                    <a:solidFill>
                      <a:srgbClr val="3F3F3F"/>
                    </a:solidFill>
                    <a:latin typeface="Calibri" panose="020F0502020204030204" pitchFamily="34" charset="0"/>
                    <a:cs typeface="Calibri" panose="020F0502020204030204" pitchFamily="34" charset="0"/>
                  </a:rPr>
                  <a:t>pps</a:t>
                </a:r>
                <a:r>
                  <a:rPr lang="en-US" sz="1400" b="1" dirty="0">
                    <a:solidFill>
                      <a:srgbClr val="3F3F3F"/>
                    </a:solidFill>
                    <a:latin typeface="Calibri" panose="020F0502020204030204" pitchFamily="34" charset="0"/>
                    <a:cs typeface="Calibri" panose="020F0502020204030204" pitchFamily="34" charset="0"/>
                  </a:rPr>
                  <a:t>)</a:t>
                </a:r>
              </a:p>
              <a:p>
                <a:pPr defTabSz="914126">
                  <a:defRPr/>
                </a:pPr>
                <a:r>
                  <a:rPr lang="en-US" sz="1400" b="1" dirty="0">
                    <a:solidFill>
                      <a:srgbClr val="FF0000"/>
                    </a:solidFill>
                    <a:latin typeface="Calibri" panose="020F0502020204030204" pitchFamily="34" charset="0"/>
                    <a:cs typeface="Calibri" panose="020F0502020204030204" pitchFamily="34" charset="0"/>
                  </a:rPr>
                  <a:t>Latency</a:t>
                </a:r>
              </a:p>
            </p:txBody>
          </p:sp>
          <p:cxnSp>
            <p:nvCxnSpPr>
              <p:cNvPr id="83" name="Straight Connector 82">
                <a:extLst>
                  <a:ext uri="{FF2B5EF4-FFF2-40B4-BE49-F238E27FC236}">
                    <a16:creationId xmlns:a16="http://schemas.microsoft.com/office/drawing/2014/main" id="{0310EA8C-0EDA-4570-A871-0DE387195AC6}"/>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44826974-BBDB-45F7-875A-EBB9BDAAE1A7}"/>
                </a:ext>
              </a:extLst>
            </p:cNvPr>
            <p:cNvGrpSpPr/>
            <p:nvPr/>
          </p:nvGrpSpPr>
          <p:grpSpPr>
            <a:xfrm>
              <a:off x="6854761" y="4269680"/>
              <a:ext cx="2194560" cy="510966"/>
              <a:chOff x="2294276" y="3649042"/>
              <a:chExt cx="1920240" cy="511099"/>
            </a:xfrm>
          </p:grpSpPr>
          <p:sp>
            <p:nvSpPr>
              <p:cNvPr id="85" name="Rectangle 84">
                <a:extLst>
                  <a:ext uri="{FF2B5EF4-FFF2-40B4-BE49-F238E27FC236}">
                    <a16:creationId xmlns:a16="http://schemas.microsoft.com/office/drawing/2014/main" id="{F7D869D4-9A8C-4A13-BECE-B76ACDE185DA}"/>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TX Dropped Packet</a:t>
                </a:r>
              </a:p>
              <a:p>
                <a:pPr defTabSz="914126">
                  <a:defRPr/>
                </a:pPr>
                <a:r>
                  <a:rPr lang="en-US" sz="1400" b="1" dirty="0">
                    <a:solidFill>
                      <a:srgbClr val="FF0000"/>
                    </a:solidFill>
                    <a:latin typeface="Calibri" panose="020F0502020204030204" pitchFamily="34" charset="0"/>
                    <a:cs typeface="Calibri" panose="020F0502020204030204" pitchFamily="34" charset="0"/>
                  </a:rPr>
                  <a:t>Normalized Latency</a:t>
                </a:r>
              </a:p>
            </p:txBody>
          </p:sp>
          <p:cxnSp>
            <p:nvCxnSpPr>
              <p:cNvPr id="86" name="Straight Connector 85">
                <a:extLst>
                  <a:ext uri="{FF2B5EF4-FFF2-40B4-BE49-F238E27FC236}">
                    <a16:creationId xmlns:a16="http://schemas.microsoft.com/office/drawing/2014/main" id="{CC39D1DE-A806-4490-AB7C-289A441EF9D8}"/>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74FB1739-00C0-4491-8E08-9BB375A06A3E}"/>
              </a:ext>
            </a:extLst>
          </p:cNvPr>
          <p:cNvGrpSpPr/>
          <p:nvPr/>
        </p:nvGrpSpPr>
        <p:grpSpPr>
          <a:xfrm>
            <a:off x="9681100" y="1806237"/>
            <a:ext cx="2194560" cy="3317308"/>
            <a:chOff x="9679512" y="1463337"/>
            <a:chExt cx="2194560" cy="3317308"/>
          </a:xfrm>
        </p:grpSpPr>
        <p:sp>
          <p:nvSpPr>
            <p:cNvPr id="71" name="Rectangle 70">
              <a:extLst>
                <a:ext uri="{FF2B5EF4-FFF2-40B4-BE49-F238E27FC236}">
                  <a16:creationId xmlns:a16="http://schemas.microsoft.com/office/drawing/2014/main" id="{B4962A29-8B5C-4C88-B5C7-E091E8BB0487}"/>
                </a:ext>
              </a:extLst>
            </p:cNvPr>
            <p:cNvSpPr/>
            <p:nvPr/>
          </p:nvSpPr>
          <p:spPr>
            <a:xfrm>
              <a:off x="9679512" y="1463337"/>
              <a:ext cx="2194560" cy="649545"/>
            </a:xfrm>
            <a:prstGeom prst="rect">
              <a:avLst/>
            </a:prstGeom>
            <a:solidFill>
              <a:srgbClr val="F8981D">
                <a:alpha val="5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defTabSz="914126">
                <a:defRPr/>
              </a:pPr>
              <a:r>
                <a:rPr lang="en-US" sz="1799" b="1">
                  <a:solidFill>
                    <a:srgbClr val="3F3F3F"/>
                  </a:solidFill>
                  <a:latin typeface="Calibri" panose="020F0502020204030204" pitchFamily="34" charset="0"/>
                  <a:cs typeface="Calibri" panose="020F0502020204030204" pitchFamily="34" charset="0"/>
                </a:rPr>
                <a:t>Disk</a:t>
              </a:r>
              <a:endParaRPr lang="en-US" sz="1799" b="1" dirty="0">
                <a:solidFill>
                  <a:srgbClr val="3F3F3F"/>
                </a:solidFill>
                <a:latin typeface="Calibri" panose="020F0502020204030204" pitchFamily="34" charset="0"/>
                <a:cs typeface="Calibri" panose="020F0502020204030204" pitchFamily="34" charset="0"/>
              </a:endParaRPr>
            </a:p>
          </p:txBody>
        </p:sp>
        <p:cxnSp>
          <p:nvCxnSpPr>
            <p:cNvPr id="72" name="Straight Connector 71">
              <a:extLst>
                <a:ext uri="{FF2B5EF4-FFF2-40B4-BE49-F238E27FC236}">
                  <a16:creationId xmlns:a16="http://schemas.microsoft.com/office/drawing/2014/main" id="{82F7B3A6-84A8-49F7-A490-775AA32416F1}"/>
                </a:ext>
              </a:extLst>
            </p:cNvPr>
            <p:cNvCxnSpPr>
              <a:cxnSpLocks/>
            </p:cNvCxnSpPr>
            <p:nvPr/>
          </p:nvCxnSpPr>
          <p:spPr>
            <a:xfrm>
              <a:off x="9679512" y="2101736"/>
              <a:ext cx="219456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92F71388-6C22-4F26-A41B-C00D7947D180}"/>
                </a:ext>
              </a:extLst>
            </p:cNvPr>
            <p:cNvGrpSpPr/>
            <p:nvPr/>
          </p:nvGrpSpPr>
          <p:grpSpPr>
            <a:xfrm>
              <a:off x="9679512" y="2295979"/>
              <a:ext cx="2194560" cy="505578"/>
              <a:chOff x="2294276" y="2496102"/>
              <a:chExt cx="1920240" cy="505710"/>
            </a:xfrm>
          </p:grpSpPr>
          <p:sp>
            <p:nvSpPr>
              <p:cNvPr id="88" name="Rectangle 87">
                <a:extLst>
                  <a:ext uri="{FF2B5EF4-FFF2-40B4-BE49-F238E27FC236}">
                    <a16:creationId xmlns:a16="http://schemas.microsoft.com/office/drawing/2014/main" id="{465171C1-8247-48E2-85C7-AC30DC1C8B3C}"/>
                  </a:ext>
                </a:extLst>
              </p:cNvPr>
              <p:cNvSpPr/>
              <p:nvPr/>
            </p:nvSpPr>
            <p:spPr>
              <a:xfrm>
                <a:off x="2294276" y="2496102"/>
                <a:ext cx="1920240" cy="505710"/>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OS Queue</a:t>
                </a:r>
              </a:p>
              <a:p>
                <a:pPr defTabSz="914126">
                  <a:defRPr/>
                </a:pPr>
                <a:r>
                  <a:rPr lang="en-US" sz="1400" b="1" dirty="0">
                    <a:solidFill>
                      <a:srgbClr val="FF0000"/>
                    </a:solidFill>
                    <a:latin typeface="Calibri" panose="020F0502020204030204" pitchFamily="34" charset="0"/>
                    <a:cs typeface="Calibri" panose="020F0502020204030204" pitchFamily="34" charset="0"/>
                  </a:rPr>
                  <a:t>Driver Queue</a:t>
                </a:r>
              </a:p>
            </p:txBody>
          </p:sp>
          <p:cxnSp>
            <p:nvCxnSpPr>
              <p:cNvPr id="89" name="Straight Connector 88">
                <a:extLst>
                  <a:ext uri="{FF2B5EF4-FFF2-40B4-BE49-F238E27FC236}">
                    <a16:creationId xmlns:a16="http://schemas.microsoft.com/office/drawing/2014/main" id="{2EF2F6A4-CB18-486E-A4BC-327C6ABD3AD2}"/>
                  </a:ext>
                </a:extLst>
              </p:cNvPr>
              <p:cNvCxnSpPr>
                <a:cxnSpLocks/>
              </p:cNvCxnSpPr>
              <p:nvPr/>
            </p:nvCxnSpPr>
            <p:spPr>
              <a:xfrm>
                <a:off x="2294276" y="3001811"/>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5AEE20A4-C44F-4281-9DD3-19D5F3508833}"/>
                </a:ext>
              </a:extLst>
            </p:cNvPr>
            <p:cNvGrpSpPr/>
            <p:nvPr/>
          </p:nvGrpSpPr>
          <p:grpSpPr>
            <a:xfrm>
              <a:off x="9679512" y="3578147"/>
              <a:ext cx="2194560" cy="510966"/>
              <a:chOff x="2294276" y="3649042"/>
              <a:chExt cx="1920240" cy="511099"/>
            </a:xfrm>
          </p:grpSpPr>
          <p:sp>
            <p:nvSpPr>
              <p:cNvPr id="91" name="Rectangle 90">
                <a:extLst>
                  <a:ext uri="{FF2B5EF4-FFF2-40B4-BE49-F238E27FC236}">
                    <a16:creationId xmlns:a16="http://schemas.microsoft.com/office/drawing/2014/main" id="{685B89AC-4EFE-4CC4-9579-B2337506C867}"/>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IOPS.</a:t>
                </a:r>
              </a:p>
              <a:p>
                <a:pPr defTabSz="914126">
                  <a:defRPr/>
                </a:pPr>
                <a:r>
                  <a:rPr lang="en-US" sz="1400" b="1" dirty="0">
                    <a:solidFill>
                      <a:srgbClr val="3F3F3F"/>
                    </a:solidFill>
                    <a:latin typeface="Calibri" panose="020F0502020204030204" pitchFamily="34" charset="0"/>
                    <a:cs typeface="Calibri" panose="020F0502020204030204" pitchFamily="34" charset="0"/>
                  </a:rPr>
                  <a:t>Throughput (Large Block)</a:t>
                </a:r>
              </a:p>
            </p:txBody>
          </p:sp>
          <p:cxnSp>
            <p:nvCxnSpPr>
              <p:cNvPr id="92" name="Straight Connector 91">
                <a:extLst>
                  <a:ext uri="{FF2B5EF4-FFF2-40B4-BE49-F238E27FC236}">
                    <a16:creationId xmlns:a16="http://schemas.microsoft.com/office/drawing/2014/main" id="{947890A4-CAD5-4A7E-9CA9-8178E2E12F9C}"/>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D4CCB0D-E8A1-4FFC-9D16-0C6A95F9A30C}"/>
                </a:ext>
              </a:extLst>
            </p:cNvPr>
            <p:cNvGrpSpPr/>
            <p:nvPr/>
          </p:nvGrpSpPr>
          <p:grpSpPr>
            <a:xfrm>
              <a:off x="9679512" y="2900258"/>
              <a:ext cx="2194560" cy="510966"/>
              <a:chOff x="2294276" y="3065731"/>
              <a:chExt cx="1920240" cy="511099"/>
            </a:xfrm>
          </p:grpSpPr>
          <p:sp>
            <p:nvSpPr>
              <p:cNvPr id="94" name="Rectangle 93">
                <a:extLst>
                  <a:ext uri="{FF2B5EF4-FFF2-40B4-BE49-F238E27FC236}">
                    <a16:creationId xmlns:a16="http://schemas.microsoft.com/office/drawing/2014/main" id="{8A000E59-6EEB-47CA-9CC4-31ECA2D97E4B}"/>
                  </a:ext>
                </a:extLst>
              </p:cNvPr>
              <p:cNvSpPr/>
              <p:nvPr/>
            </p:nvSpPr>
            <p:spPr>
              <a:xfrm>
                <a:off x="2294276" y="3065731"/>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3F3F3F"/>
                    </a:solidFill>
                    <a:latin typeface="Calibri" panose="020F0502020204030204" pitchFamily="34" charset="0"/>
                    <a:cs typeface="Calibri" panose="020F0502020204030204" pitchFamily="34" charset="0"/>
                  </a:rPr>
                  <a:t>Latency</a:t>
                </a:r>
              </a:p>
            </p:txBody>
          </p:sp>
          <p:cxnSp>
            <p:nvCxnSpPr>
              <p:cNvPr id="95" name="Straight Connector 94">
                <a:extLst>
                  <a:ext uri="{FF2B5EF4-FFF2-40B4-BE49-F238E27FC236}">
                    <a16:creationId xmlns:a16="http://schemas.microsoft.com/office/drawing/2014/main" id="{C651176A-59C8-4DFD-B861-FF8C9D6E3B8D}"/>
                  </a:ext>
                </a:extLst>
              </p:cNvPr>
              <p:cNvCxnSpPr>
                <a:cxnSpLocks/>
              </p:cNvCxnSpPr>
              <p:nvPr/>
            </p:nvCxnSpPr>
            <p:spPr>
              <a:xfrm>
                <a:off x="2294276" y="357682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D5DC166F-3B6B-4497-9FB5-B95BE069D7F8}"/>
                </a:ext>
              </a:extLst>
            </p:cNvPr>
            <p:cNvGrpSpPr/>
            <p:nvPr/>
          </p:nvGrpSpPr>
          <p:grpSpPr>
            <a:xfrm>
              <a:off x="9679512" y="4269679"/>
              <a:ext cx="2194560" cy="510966"/>
              <a:chOff x="2294276" y="3649042"/>
              <a:chExt cx="1920240" cy="511099"/>
            </a:xfrm>
          </p:grpSpPr>
          <p:sp>
            <p:nvSpPr>
              <p:cNvPr id="97" name="Rectangle 96">
                <a:extLst>
                  <a:ext uri="{FF2B5EF4-FFF2-40B4-BE49-F238E27FC236}">
                    <a16:creationId xmlns:a16="http://schemas.microsoft.com/office/drawing/2014/main" id="{08D38C7F-C1C4-4FFA-B8F0-F2069705AD8B}"/>
                  </a:ext>
                </a:extLst>
              </p:cNvPr>
              <p:cNvSpPr/>
              <p:nvPr/>
            </p:nvSpPr>
            <p:spPr>
              <a:xfrm>
                <a:off x="2294276" y="3649042"/>
                <a:ext cx="1920240" cy="511099"/>
              </a:xfrm>
              <a:prstGeom prst="rect">
                <a:avLst/>
              </a:prstGeom>
              <a:solidFill>
                <a:srgbClr val="F8981D">
                  <a:alpha val="20000"/>
                </a:srgbClr>
              </a:solidFill>
              <a:ln>
                <a:noFill/>
              </a:ln>
            </p:spPr>
            <p:style>
              <a:lnRef idx="0">
                <a:scrgbClr r="0" g="0" b="0"/>
              </a:lnRef>
              <a:fillRef idx="0">
                <a:scrgbClr r="0" g="0" b="0"/>
              </a:fillRef>
              <a:effectRef idx="0">
                <a:scrgbClr r="0" g="0" b="0"/>
              </a:effectRef>
              <a:fontRef idx="minor">
                <a:schemeClr val="dk1"/>
              </a:fontRef>
            </p:style>
            <p:txBody>
              <a:bodyPr rtlCol="0" anchor="ctr"/>
              <a:lstStyle/>
              <a:p>
                <a:pPr defTabSz="914126">
                  <a:defRPr/>
                </a:pPr>
                <a:r>
                  <a:rPr lang="en-US" sz="1400" b="1" dirty="0">
                    <a:solidFill>
                      <a:srgbClr val="FF0000"/>
                    </a:solidFill>
                    <a:latin typeface="Calibri" panose="020F0502020204030204" pitchFamily="34" charset="0"/>
                    <a:cs typeface="Calibri" panose="020F0502020204030204" pitchFamily="34" charset="0"/>
                  </a:rPr>
                  <a:t>Outstanding IO</a:t>
                </a:r>
              </a:p>
              <a:p>
                <a:pPr defTabSz="914126">
                  <a:defRPr/>
                </a:pPr>
                <a:r>
                  <a:rPr lang="en-US" sz="1400" b="1" dirty="0">
                    <a:solidFill>
                      <a:srgbClr val="FF0000"/>
                    </a:solidFill>
                    <a:latin typeface="Calibri" panose="020F0502020204030204" pitchFamily="34" charset="0"/>
                    <a:cs typeface="Calibri" panose="020F0502020204030204" pitchFamily="34" charset="0"/>
                  </a:rPr>
                  <a:t>Latency</a:t>
                </a:r>
              </a:p>
            </p:txBody>
          </p:sp>
          <p:cxnSp>
            <p:nvCxnSpPr>
              <p:cNvPr id="98" name="Straight Connector 97">
                <a:extLst>
                  <a:ext uri="{FF2B5EF4-FFF2-40B4-BE49-F238E27FC236}">
                    <a16:creationId xmlns:a16="http://schemas.microsoft.com/office/drawing/2014/main" id="{4D446F4F-321B-46DA-A8AE-8951266A640B}"/>
                  </a:ext>
                </a:extLst>
              </p:cNvPr>
              <p:cNvCxnSpPr>
                <a:cxnSpLocks/>
              </p:cNvCxnSpPr>
              <p:nvPr/>
            </p:nvCxnSpPr>
            <p:spPr>
              <a:xfrm>
                <a:off x="2294276" y="4160139"/>
                <a:ext cx="1920240" cy="0"/>
              </a:xfrm>
              <a:prstGeom prst="line">
                <a:avLst/>
              </a:prstGeom>
              <a:ln w="12700">
                <a:solidFill>
                  <a:srgbClr val="F8981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7FE30544-874F-49E9-A639-C0310DD6C0B8}"/>
              </a:ext>
            </a:extLst>
          </p:cNvPr>
          <p:cNvGrpSpPr/>
          <p:nvPr/>
        </p:nvGrpSpPr>
        <p:grpSpPr>
          <a:xfrm>
            <a:off x="581398" y="2542763"/>
            <a:ext cx="11383590" cy="2664079"/>
            <a:chOff x="1224748" y="2199862"/>
            <a:chExt cx="9421325" cy="2664079"/>
          </a:xfrm>
        </p:grpSpPr>
        <p:cxnSp>
          <p:nvCxnSpPr>
            <p:cNvPr id="104" name="Straight Connector 103">
              <a:extLst>
                <a:ext uri="{FF2B5EF4-FFF2-40B4-BE49-F238E27FC236}">
                  <a16:creationId xmlns:a16="http://schemas.microsoft.com/office/drawing/2014/main" id="{C8014643-D84C-4FB4-A76C-0D034E7D2D4B}"/>
                </a:ext>
              </a:extLst>
            </p:cNvPr>
            <p:cNvCxnSpPr>
              <a:cxnSpLocks/>
            </p:cNvCxnSpPr>
            <p:nvPr/>
          </p:nvCxnSpPr>
          <p:spPr bwMode="gray">
            <a:xfrm>
              <a:off x="1224748" y="3493071"/>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18670B5F-442A-4FA4-A6D7-3D972ED92939}"/>
                </a:ext>
              </a:extLst>
            </p:cNvPr>
            <p:cNvCxnSpPr>
              <a:cxnSpLocks/>
            </p:cNvCxnSpPr>
            <p:nvPr/>
          </p:nvCxnSpPr>
          <p:spPr bwMode="gray">
            <a:xfrm>
              <a:off x="1224748" y="2199862"/>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5BA8B64A-D3A8-469A-8EAE-3BB28EC8E50A}"/>
                </a:ext>
              </a:extLst>
            </p:cNvPr>
            <p:cNvCxnSpPr>
              <a:cxnSpLocks/>
            </p:cNvCxnSpPr>
            <p:nvPr/>
          </p:nvCxnSpPr>
          <p:spPr bwMode="gray">
            <a:xfrm>
              <a:off x="1224748" y="4863941"/>
              <a:ext cx="9421325" cy="0"/>
            </a:xfrm>
            <a:prstGeom prst="line">
              <a:avLst/>
            </a:prstGeom>
            <a:ln>
              <a:tailEnd type="none"/>
            </a:ln>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41DFCA98-BCE1-4350-BF4B-9460AF7711D9}"/>
              </a:ext>
            </a:extLst>
          </p:cNvPr>
          <p:cNvSpPr txBox="1"/>
          <p:nvPr/>
        </p:nvSpPr>
        <p:spPr>
          <a:xfrm>
            <a:off x="579960" y="5386372"/>
            <a:ext cx="3927654" cy="954107"/>
          </a:xfrm>
          <a:prstGeom prst="rect">
            <a:avLst/>
          </a:prstGeom>
        </p:spPr>
        <p:txBody>
          <a:bodyPr wrap="square" lIns="0" tIns="0" rIns="0" bIns="0" rtlCol="0">
            <a:spAutoFit/>
          </a:bodyPr>
          <a:lstStyle/>
          <a:p>
            <a:r>
              <a:rPr lang="en-US" sz="1400" dirty="0">
                <a:solidFill>
                  <a:schemeClr val="tx2"/>
                </a:solidFill>
              </a:rPr>
              <a:t>Other performance counters: </a:t>
            </a:r>
          </a:p>
          <a:p>
            <a:pPr marL="285750" indent="-285750">
              <a:buFont typeface="Arial" panose="020B0604020202020204" pitchFamily="34" charset="0"/>
              <a:buChar char="•"/>
            </a:pPr>
            <a:r>
              <a:rPr lang="en-US" sz="1200" dirty="0" err="1">
                <a:solidFill>
                  <a:schemeClr val="tx2"/>
                </a:solidFill>
              </a:rPr>
              <a:t>vMotion</a:t>
            </a:r>
            <a:r>
              <a:rPr lang="en-US" sz="1200" dirty="0">
                <a:solidFill>
                  <a:schemeClr val="tx2"/>
                </a:solidFill>
              </a:rPr>
              <a:t> stun time. Reported by Log Insight</a:t>
            </a:r>
          </a:p>
          <a:p>
            <a:pPr marL="285750" indent="-285750">
              <a:buFont typeface="Arial" panose="020B0604020202020204" pitchFamily="34" charset="0"/>
              <a:buChar char="•"/>
            </a:pPr>
            <a:r>
              <a:rPr lang="en-US" sz="1200" dirty="0">
                <a:solidFill>
                  <a:schemeClr val="tx2"/>
                </a:solidFill>
              </a:rPr>
              <a:t>NUMA migration Reported by ESXCLI</a:t>
            </a:r>
          </a:p>
          <a:p>
            <a:pPr marL="285750" indent="-285750">
              <a:buFont typeface="Arial" panose="020B0604020202020204" pitchFamily="34" charset="0"/>
              <a:buChar char="•"/>
            </a:pPr>
            <a:r>
              <a:rPr lang="en-US" sz="1200" dirty="0">
                <a:solidFill>
                  <a:schemeClr val="tx2"/>
                </a:solidFill>
              </a:rPr>
              <a:t>P-State &amp; Xeon Hyper Thread effect. Reflected by Used, Usage, Demand</a:t>
            </a:r>
          </a:p>
        </p:txBody>
      </p:sp>
      <p:sp>
        <p:nvSpPr>
          <p:cNvPr id="10" name="Rectangle 9">
            <a:extLst>
              <a:ext uri="{FF2B5EF4-FFF2-40B4-BE49-F238E27FC236}">
                <a16:creationId xmlns:a16="http://schemas.microsoft.com/office/drawing/2014/main" id="{05A77587-54B5-C397-B146-01DA4651C18A}"/>
              </a:ext>
            </a:extLst>
          </p:cNvPr>
          <p:cNvSpPr/>
          <p:nvPr/>
        </p:nvSpPr>
        <p:spPr>
          <a:xfrm>
            <a:off x="5892121" y="5386372"/>
            <a:ext cx="5983539" cy="954106"/>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dirty="0">
                <a:solidFill>
                  <a:schemeClr val="bg1"/>
                </a:solidFill>
              </a:rPr>
              <a:t>What counters are not included in the above? Why? </a:t>
            </a:r>
          </a:p>
          <a:p>
            <a:pPr>
              <a:spcAft>
                <a:spcPts val="600"/>
              </a:spcAft>
            </a:pPr>
            <a:r>
              <a:rPr lang="en-US" dirty="0">
                <a:solidFill>
                  <a:schemeClr val="bg1"/>
                </a:solidFill>
              </a:rPr>
              <a:t>Why is utilization included? </a:t>
            </a:r>
          </a:p>
        </p:txBody>
      </p:sp>
    </p:spTree>
    <p:extLst>
      <p:ext uri="{BB962C8B-B14F-4D97-AF65-F5344CB8AC3E}">
        <p14:creationId xmlns:p14="http://schemas.microsoft.com/office/powerpoint/2010/main" val="196147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14"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EDCB0-EFA4-42D4-85F9-C7D770482B84}"/>
              </a:ext>
            </a:extLst>
          </p:cNvPr>
          <p:cNvPicPr>
            <a:picLocks noChangeAspect="1"/>
          </p:cNvPicPr>
          <p:nvPr/>
        </p:nvPicPr>
        <p:blipFill>
          <a:blip r:embed="rId3"/>
          <a:stretch>
            <a:fillRect/>
          </a:stretch>
        </p:blipFill>
        <p:spPr>
          <a:xfrm>
            <a:off x="3705501" y="1626"/>
            <a:ext cx="6507110" cy="5820384"/>
          </a:xfrm>
          <a:prstGeom prst="rect">
            <a:avLst/>
          </a:prstGeom>
        </p:spPr>
      </p:pic>
      <p:pic>
        <p:nvPicPr>
          <p:cNvPr id="13" name="Picture 12">
            <a:extLst>
              <a:ext uri="{FF2B5EF4-FFF2-40B4-BE49-F238E27FC236}">
                <a16:creationId xmlns:a16="http://schemas.microsoft.com/office/drawing/2014/main" id="{1D299C64-0DEF-4A1E-A69F-9B4A73EC079D}"/>
              </a:ext>
            </a:extLst>
          </p:cNvPr>
          <p:cNvPicPr>
            <a:picLocks noChangeAspect="1"/>
          </p:cNvPicPr>
          <p:nvPr/>
        </p:nvPicPr>
        <p:blipFill>
          <a:blip r:embed="rId4"/>
          <a:stretch>
            <a:fillRect/>
          </a:stretch>
        </p:blipFill>
        <p:spPr>
          <a:xfrm>
            <a:off x="3705501" y="5815848"/>
            <a:ext cx="6515333" cy="1047107"/>
          </a:xfrm>
          <a:prstGeom prst="rect">
            <a:avLst/>
          </a:prstGeom>
        </p:spPr>
      </p:pic>
      <p:sp>
        <p:nvSpPr>
          <p:cNvPr id="16" name="Rectangle 15">
            <a:extLst>
              <a:ext uri="{FF2B5EF4-FFF2-40B4-BE49-F238E27FC236}">
                <a16:creationId xmlns:a16="http://schemas.microsoft.com/office/drawing/2014/main" id="{C1DFC790-40AC-48E9-9CF4-98F01006C04A}"/>
              </a:ext>
            </a:extLst>
          </p:cNvPr>
          <p:cNvSpPr/>
          <p:nvPr/>
        </p:nvSpPr>
        <p:spPr>
          <a:xfrm>
            <a:off x="2193894" y="0"/>
            <a:ext cx="8026939" cy="1268670"/>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Overall Analysis</a:t>
            </a:r>
          </a:p>
          <a:p>
            <a:pPr>
              <a:spcAft>
                <a:spcPts val="600"/>
              </a:spcAft>
            </a:pPr>
            <a:r>
              <a:rPr lang="en-US" sz="1200">
                <a:solidFill>
                  <a:schemeClr val="bg2">
                    <a:lumMod val="10000"/>
                  </a:schemeClr>
                </a:solidFill>
              </a:rPr>
              <a:t>Quickly see the big picture</a:t>
            </a:r>
          </a:p>
          <a:p>
            <a:pPr>
              <a:spcAft>
                <a:spcPts val="600"/>
              </a:spcAft>
            </a:pPr>
            <a:r>
              <a:rPr lang="en-US" sz="1200">
                <a:solidFill>
                  <a:schemeClr val="bg2">
                    <a:lumMod val="10000"/>
                  </a:schemeClr>
                </a:solidFill>
              </a:rPr>
              <a:t>Pro Tip: add cluster for large environment</a:t>
            </a:r>
          </a:p>
        </p:txBody>
      </p:sp>
      <p:sp>
        <p:nvSpPr>
          <p:cNvPr id="17" name="Rectangle 16">
            <a:extLst>
              <a:ext uri="{FF2B5EF4-FFF2-40B4-BE49-F238E27FC236}">
                <a16:creationId xmlns:a16="http://schemas.microsoft.com/office/drawing/2014/main" id="{B73310F4-88B7-41E1-BC78-5EF7871BB699}"/>
              </a:ext>
            </a:extLst>
          </p:cNvPr>
          <p:cNvSpPr/>
          <p:nvPr/>
        </p:nvSpPr>
        <p:spPr>
          <a:xfrm>
            <a:off x="2193895" y="1268670"/>
            <a:ext cx="3671856" cy="4553811"/>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Analyse many VMs.</a:t>
            </a:r>
          </a:p>
          <a:p>
            <a:pPr>
              <a:spcAft>
                <a:spcPts val="600"/>
              </a:spcAft>
            </a:pPr>
            <a:r>
              <a:rPr lang="en-US" sz="1200">
                <a:solidFill>
                  <a:schemeClr val="bg2">
                    <a:lumMod val="10000"/>
                  </a:schemeClr>
                </a:solidFill>
              </a:rPr>
              <a:t>Color coded. User configurable.</a:t>
            </a:r>
          </a:p>
          <a:p>
            <a:pPr>
              <a:spcAft>
                <a:spcPts val="600"/>
              </a:spcAft>
            </a:pPr>
            <a:r>
              <a:rPr lang="en-US" sz="1200">
                <a:solidFill>
                  <a:schemeClr val="bg2">
                    <a:lumMod val="10000"/>
                  </a:schemeClr>
                </a:solidFill>
              </a:rPr>
              <a:t>Sort | Filter | Export.</a:t>
            </a:r>
          </a:p>
          <a:p>
            <a:pPr>
              <a:spcAft>
                <a:spcPts val="600"/>
              </a:spcAft>
            </a:pPr>
            <a:r>
              <a:rPr lang="en-US" sz="1200">
                <a:solidFill>
                  <a:schemeClr val="bg2">
                    <a:lumMod val="10000"/>
                  </a:schemeClr>
                </a:solidFill>
              </a:rPr>
              <a:t>Choose any time period. Peak follows!</a:t>
            </a:r>
          </a:p>
          <a:p>
            <a:pPr>
              <a:spcAft>
                <a:spcPts val="600"/>
              </a:spcAft>
            </a:pPr>
            <a:r>
              <a:rPr lang="en-US" sz="1200">
                <a:solidFill>
                  <a:schemeClr val="bg2">
                    <a:lumMod val="10000"/>
                  </a:schemeClr>
                </a:solidFill>
              </a:rPr>
              <a:t>In-page Drill down. Context retain.</a:t>
            </a:r>
          </a:p>
          <a:p>
            <a:pPr>
              <a:spcAft>
                <a:spcPts val="600"/>
              </a:spcAft>
            </a:pPr>
            <a:endParaRPr lang="en-SG" sz="1600" b="1">
              <a:solidFill>
                <a:schemeClr val="bg2">
                  <a:lumMod val="10000"/>
                </a:schemeClr>
              </a:solidFill>
            </a:endParaRPr>
          </a:p>
        </p:txBody>
      </p:sp>
      <p:sp>
        <p:nvSpPr>
          <p:cNvPr id="18" name="Rectangle 17">
            <a:extLst>
              <a:ext uri="{FF2B5EF4-FFF2-40B4-BE49-F238E27FC236}">
                <a16:creationId xmlns:a16="http://schemas.microsoft.com/office/drawing/2014/main" id="{E98984B9-C0C2-4F94-AD92-00BC11CD4462}"/>
              </a:ext>
            </a:extLst>
          </p:cNvPr>
          <p:cNvSpPr/>
          <p:nvPr/>
        </p:nvSpPr>
        <p:spPr>
          <a:xfrm>
            <a:off x="5865750" y="1269141"/>
            <a:ext cx="6311708" cy="2478265"/>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KPI Metrics.</a:t>
            </a:r>
          </a:p>
          <a:p>
            <a:pPr algn="r">
              <a:spcAft>
                <a:spcPts val="600"/>
              </a:spcAft>
            </a:pPr>
            <a:r>
              <a:rPr lang="en-SG" sz="1200">
                <a:solidFill>
                  <a:schemeClr val="bg2">
                    <a:lumMod val="10000"/>
                  </a:schemeClr>
                </a:solidFill>
              </a:rPr>
              <a:t>Both Contention n Utilization</a:t>
            </a:r>
          </a:p>
          <a:p>
            <a:pPr algn="r">
              <a:spcAft>
                <a:spcPts val="600"/>
              </a:spcAft>
            </a:pPr>
            <a:r>
              <a:rPr lang="en-SG" sz="1200">
                <a:solidFill>
                  <a:schemeClr val="bg2">
                    <a:lumMod val="10000"/>
                  </a:schemeClr>
                </a:solidFill>
              </a:rPr>
              <a:t>Guest OS and VM</a:t>
            </a:r>
          </a:p>
          <a:p>
            <a:pPr algn="r">
              <a:spcAft>
                <a:spcPts val="600"/>
              </a:spcAft>
            </a:pPr>
            <a:r>
              <a:rPr lang="en-SG" sz="1200">
                <a:solidFill>
                  <a:schemeClr val="bg2">
                    <a:lumMod val="10000"/>
                  </a:schemeClr>
                </a:solidFill>
              </a:rPr>
              <a:t>Color coded.</a:t>
            </a:r>
          </a:p>
          <a:p>
            <a:pPr algn="r">
              <a:spcAft>
                <a:spcPts val="600"/>
              </a:spcAft>
            </a:pPr>
            <a:r>
              <a:rPr lang="en-SG" sz="1200">
                <a:solidFill>
                  <a:schemeClr val="bg2">
                    <a:lumMod val="10000"/>
                  </a:schemeClr>
                </a:solidFill>
              </a:rPr>
              <a:t>vCPU and vDisk level, not just VM average</a:t>
            </a:r>
          </a:p>
          <a:p>
            <a:pPr algn="r">
              <a:spcAft>
                <a:spcPts val="600"/>
              </a:spcAft>
            </a:pPr>
            <a:r>
              <a:rPr lang="en-SG" sz="1200">
                <a:solidFill>
                  <a:schemeClr val="bg2">
                    <a:lumMod val="10000"/>
                  </a:schemeClr>
                </a:solidFill>
              </a:rPr>
              <a:t>31 KPI Metrics </a:t>
            </a:r>
          </a:p>
          <a:p>
            <a:pPr algn="r">
              <a:spcAft>
                <a:spcPts val="600"/>
              </a:spcAft>
            </a:pPr>
            <a:endParaRPr lang="en-SG" sz="1200">
              <a:solidFill>
                <a:schemeClr val="bg2">
                  <a:lumMod val="10000"/>
                </a:schemeClr>
              </a:solidFill>
            </a:endParaRPr>
          </a:p>
        </p:txBody>
      </p:sp>
      <p:sp>
        <p:nvSpPr>
          <p:cNvPr id="20" name="Rectangle 19">
            <a:extLst>
              <a:ext uri="{FF2B5EF4-FFF2-40B4-BE49-F238E27FC236}">
                <a16:creationId xmlns:a16="http://schemas.microsoft.com/office/drawing/2014/main" id="{E2C603C8-90F7-493B-8220-A0892DBEFE69}"/>
              </a:ext>
            </a:extLst>
          </p:cNvPr>
          <p:cNvSpPr/>
          <p:nvPr/>
        </p:nvSpPr>
        <p:spPr>
          <a:xfrm>
            <a:off x="5865750" y="3747407"/>
            <a:ext cx="6311708" cy="841873"/>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Relevant Alerts</a:t>
            </a:r>
          </a:p>
          <a:p>
            <a:pPr algn="r">
              <a:spcAft>
                <a:spcPts val="600"/>
              </a:spcAft>
            </a:pPr>
            <a:r>
              <a:rPr lang="en-SG" sz="1200">
                <a:solidFill>
                  <a:schemeClr val="bg2">
                    <a:lumMod val="10000"/>
                  </a:schemeClr>
                </a:solidFill>
              </a:rPr>
              <a:t>Only Performance alert</a:t>
            </a:r>
          </a:p>
        </p:txBody>
      </p:sp>
      <p:sp>
        <p:nvSpPr>
          <p:cNvPr id="21" name="Rectangle 20">
            <a:extLst>
              <a:ext uri="{FF2B5EF4-FFF2-40B4-BE49-F238E27FC236}">
                <a16:creationId xmlns:a16="http://schemas.microsoft.com/office/drawing/2014/main" id="{31CC2B95-2434-4251-8AFC-2CAB5D8EBD44}"/>
              </a:ext>
            </a:extLst>
          </p:cNvPr>
          <p:cNvSpPr/>
          <p:nvPr/>
        </p:nvSpPr>
        <p:spPr>
          <a:xfrm>
            <a:off x="5865750" y="4589279"/>
            <a:ext cx="6311708" cy="1233202"/>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Relevant Configuration</a:t>
            </a:r>
          </a:p>
          <a:p>
            <a:pPr algn="r">
              <a:spcAft>
                <a:spcPts val="600"/>
              </a:spcAft>
            </a:pPr>
            <a:r>
              <a:rPr lang="en-SG" sz="1200">
                <a:solidFill>
                  <a:schemeClr val="bg2">
                    <a:lumMod val="10000"/>
                  </a:schemeClr>
                </a:solidFill>
              </a:rPr>
              <a:t>that impact performance</a:t>
            </a:r>
          </a:p>
        </p:txBody>
      </p:sp>
      <p:sp>
        <p:nvSpPr>
          <p:cNvPr id="22" name="Rectangle 21">
            <a:extLst>
              <a:ext uri="{FF2B5EF4-FFF2-40B4-BE49-F238E27FC236}">
                <a16:creationId xmlns:a16="http://schemas.microsoft.com/office/drawing/2014/main" id="{8B8AEB59-2B38-4C01-9F32-A677D09481CB}"/>
              </a:ext>
            </a:extLst>
          </p:cNvPr>
          <p:cNvSpPr/>
          <p:nvPr/>
        </p:nvSpPr>
        <p:spPr>
          <a:xfrm>
            <a:off x="2193894" y="5821879"/>
            <a:ext cx="3671856" cy="1006512"/>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spcAft>
                <a:spcPts val="600"/>
              </a:spcAft>
            </a:pPr>
            <a:r>
              <a:rPr lang="en-SG" sz="1600" b="1">
                <a:solidFill>
                  <a:schemeClr val="bg2">
                    <a:lumMod val="10000"/>
                  </a:schemeClr>
                </a:solidFill>
              </a:rPr>
              <a:t>Virtual Disks</a:t>
            </a:r>
          </a:p>
          <a:p>
            <a:pPr>
              <a:spcAft>
                <a:spcPts val="600"/>
              </a:spcAft>
            </a:pPr>
            <a:r>
              <a:rPr lang="en-SG" sz="1200">
                <a:solidFill>
                  <a:srgbClr val="000000"/>
                </a:solidFill>
              </a:rPr>
              <a:t>Drill down to Read &amp; Write</a:t>
            </a:r>
          </a:p>
        </p:txBody>
      </p:sp>
      <p:sp>
        <p:nvSpPr>
          <p:cNvPr id="23" name="Rectangle 22">
            <a:extLst>
              <a:ext uri="{FF2B5EF4-FFF2-40B4-BE49-F238E27FC236}">
                <a16:creationId xmlns:a16="http://schemas.microsoft.com/office/drawing/2014/main" id="{2599843A-8286-4C95-B6F0-0B0862EA5E99}"/>
              </a:ext>
            </a:extLst>
          </p:cNvPr>
          <p:cNvSpPr/>
          <p:nvPr/>
        </p:nvSpPr>
        <p:spPr>
          <a:xfrm>
            <a:off x="5865750" y="5822480"/>
            <a:ext cx="5866690" cy="1005912"/>
          </a:xfrm>
          <a:prstGeom prst="rect">
            <a:avLst/>
          </a:prstGeom>
          <a:solidFill>
            <a:schemeClr val="bg1">
              <a:lumMod val="95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r">
              <a:spcAft>
                <a:spcPts val="600"/>
              </a:spcAft>
            </a:pPr>
            <a:r>
              <a:rPr lang="en-SG" sz="1600" b="1">
                <a:solidFill>
                  <a:schemeClr val="bg2">
                    <a:lumMod val="10000"/>
                  </a:schemeClr>
                </a:solidFill>
              </a:rPr>
              <a:t>Navigate to </a:t>
            </a:r>
            <a:br>
              <a:rPr lang="en-SG" sz="1600" b="1">
                <a:solidFill>
                  <a:schemeClr val="bg2">
                    <a:lumMod val="10000"/>
                  </a:schemeClr>
                </a:solidFill>
              </a:rPr>
            </a:br>
            <a:r>
              <a:rPr lang="en-SG" sz="1600" b="1">
                <a:solidFill>
                  <a:schemeClr val="bg2">
                    <a:lumMod val="10000"/>
                  </a:schemeClr>
                </a:solidFill>
              </a:rPr>
              <a:t>related object</a:t>
            </a:r>
          </a:p>
        </p:txBody>
      </p:sp>
      <p:sp>
        <p:nvSpPr>
          <p:cNvPr id="15" name="Title 1">
            <a:extLst>
              <a:ext uri="{FF2B5EF4-FFF2-40B4-BE49-F238E27FC236}">
                <a16:creationId xmlns:a16="http://schemas.microsoft.com/office/drawing/2014/main" id="{3D02145D-F8B0-7E70-3EDE-EB99CC0507DD}"/>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dirty="0">
                <a:solidFill>
                  <a:schemeClr val="lt1"/>
                </a:solidFill>
                <a:latin typeface="+mn-lt"/>
                <a:ea typeface="+mn-ea"/>
                <a:cs typeface="+mn-cs"/>
              </a:rPr>
              <a:t>VM</a:t>
            </a:r>
            <a:endParaRPr lang="en-SG" sz="2400" b="1" dirty="0"/>
          </a:p>
        </p:txBody>
      </p:sp>
    </p:spTree>
    <p:extLst>
      <p:ext uri="{BB962C8B-B14F-4D97-AF65-F5344CB8AC3E}">
        <p14:creationId xmlns:p14="http://schemas.microsoft.com/office/powerpoint/2010/main" val="2782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89293230"/>
              </p:ext>
            </p:extLst>
          </p:nvPr>
        </p:nvGraphicFramePr>
        <p:xfrm>
          <a:off x="2498719" y="1565009"/>
          <a:ext cx="4500000" cy="4872485"/>
        </p:xfrm>
        <a:graphic>
          <a:graphicData uri="http://schemas.openxmlformats.org/drawingml/2006/table">
            <a:tbl>
              <a:tblPr bandRow="1">
                <a:tableStyleId>{073A0DAA-6AF3-43AB-8588-CEC1D06C72B9}</a:tableStyleId>
              </a:tblPr>
              <a:tblGrid>
                <a:gridCol w="4500000">
                  <a:extLst>
                    <a:ext uri="{9D8B030D-6E8A-4147-A177-3AD203B41FA5}">
                      <a16:colId xmlns:a16="http://schemas.microsoft.com/office/drawing/2014/main" val="20000"/>
                    </a:ext>
                  </a:extLst>
                </a:gridCol>
              </a:tblGrid>
              <a:tr h="562583">
                <a:tc>
                  <a:txBody>
                    <a:bodyPr/>
                    <a:lstStyle/>
                    <a:p>
                      <a:pPr algn="ctr"/>
                      <a:r>
                        <a:rPr lang="en-US" sz="2000" b="1">
                          <a:solidFill>
                            <a:schemeClr val="tx1"/>
                          </a:solidFill>
                          <a:latin typeface="Calibri" panose="020F0502020204030204" pitchFamily="34" charset="0"/>
                          <a:ea typeface="Calibri" panose="020F0502020204030204" pitchFamily="34" charset="0"/>
                          <a:cs typeface="Calibri" panose="020F0502020204030204" pitchFamily="34" charset="0"/>
                        </a:rPr>
                        <a:t>IaaS Performance</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0"/>
                  </a:ext>
                </a:extLst>
              </a:tr>
              <a:tr h="675115">
                <a:tc>
                  <a:txBody>
                    <a:bodyPr/>
                    <a:lstStyle/>
                    <a:p>
                      <a:pPr algn="ctr">
                        <a:lnSpc>
                          <a:spcPct val="90000"/>
                        </a:lnSpc>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Each VM.</a:t>
                      </a: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How the IaaS serves </a:t>
                      </a: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its VMs, hence it’s using VM-level metrics</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1"/>
                  </a:ext>
                </a:extLst>
              </a:tr>
              <a:tr h="490971">
                <a:tc>
                  <a:txBody>
                    <a:bodyPr/>
                    <a:lstStyle/>
                    <a:p>
                      <a:pPr algn="ctr">
                        <a:lnSpc>
                          <a:spcPct val="9000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1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second – 5 minutes</a:t>
                      </a:r>
                    </a:p>
                  </a:txBody>
                  <a:tcPr marL="182784" marR="182784" marT="182832" marB="182832" anchor="ctr"/>
                </a:tc>
                <a:extLst>
                  <a:ext uri="{0D108BD9-81ED-4DB2-BD59-A6C34878D82A}">
                    <a16:rowId xmlns:a16="http://schemas.microsoft.com/office/drawing/2014/main" val="10004"/>
                  </a:ext>
                </a:extLst>
              </a:tr>
              <a:tr h="675115">
                <a:tc>
                  <a:txBody>
                    <a:bodyPr/>
                    <a:lstStyle/>
                    <a:p>
                      <a:pPr algn="ctr">
                        <a:lnSpc>
                          <a:spcPct val="9000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Contention</a:t>
                      </a: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Utilization is for preventation and troubleshooting, not monitoring</a:t>
                      </a:r>
                      <a:r>
                        <a:rPr lang="en-US" sz="1600" baseline="0">
                          <a:latin typeface="Calibri" panose="020F0502020204030204" pitchFamily="34" charset="0"/>
                          <a:ea typeface="Calibri" panose="020F0502020204030204" pitchFamily="34" charset="0"/>
                          <a:cs typeface="Calibri" panose="020F0502020204030204" pitchFamily="34" charset="0"/>
                        </a:rPr>
                        <a:t>.</a:t>
                      </a:r>
                      <a:endParaRPr lang="en-US" sz="1600" baseline="0" dirty="0">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2"/>
                  </a:ext>
                </a:extLst>
              </a:tr>
              <a:tr h="764261">
                <a:tc>
                  <a:txBody>
                    <a:bodyPr/>
                    <a:lstStyle/>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Does</a:t>
                      </a: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not take </a:t>
                      </a: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into account as it’s not </a:t>
                      </a: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relevant</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3"/>
                  </a:ext>
                </a:extLst>
              </a:tr>
              <a:tr h="675115">
                <a:tc>
                  <a:txBody>
                    <a:bodyPr/>
                    <a:lstStyle/>
                    <a:p>
                      <a:pPr algn="ctr">
                        <a:lnSpc>
                          <a:spcPct val="9000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Based on raw capacity.</a:t>
                      </a:r>
                    </a:p>
                    <a:p>
                      <a:pPr algn="ctr">
                        <a:lnSpc>
                          <a:spcPct val="90000"/>
                        </a:lnSpc>
                      </a:pPr>
                      <a:r>
                        <a:rPr lang="en-US" sz="1600" strike="sngStrike">
                          <a:solidFill>
                            <a:srgbClr val="000000"/>
                          </a:solidFill>
                          <a:latin typeface="Calibri" panose="020F0502020204030204" pitchFamily="34" charset="0"/>
                          <a:ea typeface="Calibri" panose="020F0502020204030204" pitchFamily="34" charset="0"/>
                          <a:cs typeface="Calibri" panose="020F0502020204030204" pitchFamily="34" charset="0"/>
                        </a:rPr>
                        <a:t>Usable Performance</a:t>
                      </a:r>
                      <a:endParaRPr lang="en-US" sz="1600" strike="sngStrike"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241480052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3007187"/>
              </p:ext>
            </p:extLst>
          </p:nvPr>
        </p:nvGraphicFramePr>
        <p:xfrm>
          <a:off x="7291481" y="1565344"/>
          <a:ext cx="4500000" cy="4912800"/>
        </p:xfrm>
        <a:graphic>
          <a:graphicData uri="http://schemas.openxmlformats.org/drawingml/2006/table">
            <a:tbl>
              <a:tblPr bandRow="1">
                <a:tableStyleId>{073A0DAA-6AF3-43AB-8588-CEC1D06C72B9}</a:tableStyleId>
              </a:tblPr>
              <a:tblGrid>
                <a:gridCol w="4500000">
                  <a:extLst>
                    <a:ext uri="{9D8B030D-6E8A-4147-A177-3AD203B41FA5}">
                      <a16:colId xmlns:a16="http://schemas.microsoft.com/office/drawing/2014/main" val="20001"/>
                    </a:ext>
                  </a:extLst>
                </a:gridCol>
              </a:tblGrid>
              <a:tr h="515116">
                <a:tc>
                  <a:txBody>
                    <a:bodyPr/>
                    <a:lstStyle/>
                    <a:p>
                      <a:pPr algn="ctr"/>
                      <a:r>
                        <a:rPr lang="en-US" sz="2000" b="1">
                          <a:solidFill>
                            <a:schemeClr val="tx1"/>
                          </a:solidFill>
                          <a:latin typeface="Calibri" panose="020F0502020204030204" pitchFamily="34" charset="0"/>
                          <a:ea typeface="Calibri" panose="020F0502020204030204" pitchFamily="34" charset="0"/>
                          <a:cs typeface="Calibri" panose="020F0502020204030204" pitchFamily="34" charset="0"/>
                        </a:rPr>
                        <a:t>IaaS Capacity</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0"/>
                  </a:ext>
                </a:extLst>
              </a:tr>
              <a:tr h="618153">
                <a:tc>
                  <a:txBody>
                    <a:bodyPr/>
                    <a:lstStyle/>
                    <a:p>
                      <a:pPr algn="ctr">
                        <a:lnSpc>
                          <a:spcPct val="90000"/>
                        </a:lnSpc>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The IaaS.</a:t>
                      </a:r>
                      <a:endParaRPr lang="en-US" sz="1600" dirty="0">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Capacity exist at Infra layer. VM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Capacity Management </a:t>
                      </a: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is merely right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sizing</a:t>
                      </a:r>
                    </a:p>
                  </a:txBody>
                  <a:tcPr marL="182784" marR="182784" marT="182832" marB="182832" anchor="ctr"/>
                </a:tc>
                <a:extLst>
                  <a:ext uri="{0D108BD9-81ED-4DB2-BD59-A6C34878D82A}">
                    <a16:rowId xmlns:a16="http://schemas.microsoft.com/office/drawing/2014/main" val="10001"/>
                  </a:ext>
                </a:extLst>
              </a:tr>
              <a:tr h="449546">
                <a:tc>
                  <a:txBody>
                    <a:bodyPr/>
                    <a:lstStyle/>
                    <a:p>
                      <a:pPr algn="ctr">
                        <a:lnSpc>
                          <a:spcPct val="90000"/>
                        </a:lnSpc>
                      </a:pPr>
                      <a:r>
                        <a:rPr lang="en-US" sz="1600">
                          <a:solidFill>
                            <a:srgbClr val="000000"/>
                          </a:solidFill>
                          <a:latin typeface="Calibri" panose="020F0502020204030204" pitchFamily="34" charset="0"/>
                          <a:ea typeface="Calibri" panose="020F0502020204030204" pitchFamily="34" charset="0"/>
                          <a:cs typeface="Calibri" panose="020F0502020204030204" pitchFamily="34" charset="0"/>
                        </a:rPr>
                        <a:t>1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month – 1 year</a:t>
                      </a:r>
                    </a:p>
                  </a:txBody>
                  <a:tcPr marL="182784" marR="182784" marT="182832" marB="182832" anchor="ctr"/>
                </a:tc>
                <a:extLst>
                  <a:ext uri="{0D108BD9-81ED-4DB2-BD59-A6C34878D82A}">
                    <a16:rowId xmlns:a16="http://schemas.microsoft.com/office/drawing/2014/main" val="10004"/>
                  </a:ext>
                </a:extLst>
              </a:tr>
              <a:tr h="781691">
                <a:tc>
                  <a:txBody>
                    <a:bodyPr/>
                    <a:lstStyle/>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Utilization.</a:t>
                      </a:r>
                    </a:p>
                    <a:p>
                      <a:pPr algn="ctr">
                        <a:lnSpc>
                          <a:spcPct val="90000"/>
                        </a:lnSpc>
                      </a:pP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Drive it to the max, while ensuring there </a:t>
                      </a: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is no contention.</a:t>
                      </a:r>
                    </a:p>
                  </a:txBody>
                  <a:tcPr marL="182784" marR="182784" marT="182832" marB="182832" anchor="ctr"/>
                </a:tc>
                <a:extLst>
                  <a:ext uri="{0D108BD9-81ED-4DB2-BD59-A6C34878D82A}">
                    <a16:rowId xmlns:a16="http://schemas.microsoft.com/office/drawing/2014/main" val="10002"/>
                  </a:ext>
                </a:extLst>
              </a:tr>
              <a:tr h="472796">
                <a:tc>
                  <a:txBody>
                    <a:bodyPr/>
                    <a:lstStyle/>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akes </a:t>
                      </a:r>
                      <a:r>
                        <a:rPr lang="en-US" sz="1600" baseline="0">
                          <a:solidFill>
                            <a:srgbClr val="000000"/>
                          </a:solidFill>
                          <a:latin typeface="Calibri" panose="020F0502020204030204" pitchFamily="34" charset="0"/>
                          <a:ea typeface="Calibri" panose="020F0502020204030204" pitchFamily="34" charset="0"/>
                          <a:cs typeface="Calibri" panose="020F0502020204030204" pitchFamily="34" charset="0"/>
                        </a:rPr>
                        <a:t>into account.</a:t>
                      </a:r>
                      <a:endPar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Tier</a:t>
                      </a:r>
                      <a:r>
                        <a:rPr lang="en-US" sz="1600"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1 is in fact Availability-driven.</a:t>
                      </a:r>
                      <a:endPar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3"/>
                  </a:ext>
                </a:extLst>
              </a:tr>
              <a:tr h="618153">
                <a:tc>
                  <a:txBody>
                    <a:bodyPr/>
                    <a:lstStyle/>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Based on usable.</a:t>
                      </a:r>
                    </a:p>
                    <a:p>
                      <a:pPr algn="ctr">
                        <a:lnSpc>
                          <a:spcPct val="90000"/>
                        </a:lnSpc>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Usable Capacity vs Total Capacity</a:t>
                      </a:r>
                    </a:p>
                  </a:txBody>
                  <a:tcPr marL="182784" marR="182784" marT="182832" marB="182832" anchor="ctr"/>
                </a:tc>
                <a:extLst>
                  <a:ext uri="{0D108BD9-81ED-4DB2-BD59-A6C34878D82A}">
                    <a16:rowId xmlns:a16="http://schemas.microsoft.com/office/drawing/2014/main" val="3029155894"/>
                  </a:ext>
                </a:extLst>
              </a:tr>
            </a:tbl>
          </a:graphicData>
        </a:graphic>
      </p:graphicFrame>
      <p:sp>
        <p:nvSpPr>
          <p:cNvPr id="3" name="Title 2">
            <a:extLst>
              <a:ext uri="{FF2B5EF4-FFF2-40B4-BE49-F238E27FC236}">
                <a16:creationId xmlns:a16="http://schemas.microsoft.com/office/drawing/2014/main" id="{370C64AE-C742-4A1E-82DD-81307D608BB6}"/>
              </a:ext>
            </a:extLst>
          </p:cNvPr>
          <p:cNvSpPr>
            <a:spLocks noGrp="1"/>
          </p:cNvSpPr>
          <p:nvPr>
            <p:ph type="title"/>
          </p:nvPr>
        </p:nvSpPr>
        <p:spPr/>
        <p:txBody>
          <a:bodyPr/>
          <a:lstStyle/>
          <a:p>
            <a:r>
              <a:rPr lang="en-US" dirty="0"/>
              <a:t>Performance vs Capacity</a:t>
            </a:r>
          </a:p>
        </p:txBody>
      </p:sp>
      <p:sp>
        <p:nvSpPr>
          <p:cNvPr id="6" name="Subtitle 5">
            <a:extLst>
              <a:ext uri="{FF2B5EF4-FFF2-40B4-BE49-F238E27FC236}">
                <a16:creationId xmlns:a16="http://schemas.microsoft.com/office/drawing/2014/main" id="{6A39FF68-A192-44B8-9E30-24898D25C6CE}"/>
              </a:ext>
            </a:extLst>
          </p:cNvPr>
          <p:cNvSpPr>
            <a:spLocks noGrp="1"/>
          </p:cNvSpPr>
          <p:nvPr>
            <p:ph type="subTitle" idx="10"/>
          </p:nvPr>
        </p:nvSpPr>
        <p:spPr/>
        <p:txBody>
          <a:bodyPr/>
          <a:lstStyle/>
          <a:p>
            <a:r>
              <a:rPr lang="en-US"/>
              <a:t>Context: IaaS</a:t>
            </a:r>
          </a:p>
        </p:txBody>
      </p:sp>
      <p:graphicFrame>
        <p:nvGraphicFramePr>
          <p:cNvPr id="11" name="Table 10">
            <a:extLst>
              <a:ext uri="{FF2B5EF4-FFF2-40B4-BE49-F238E27FC236}">
                <a16:creationId xmlns:a16="http://schemas.microsoft.com/office/drawing/2014/main" id="{821CA8C9-70EE-4BEB-850F-F04F42D64DD2}"/>
              </a:ext>
            </a:extLst>
          </p:cNvPr>
          <p:cNvGraphicFramePr>
            <a:graphicFrameLocks noGrp="1"/>
          </p:cNvGraphicFramePr>
          <p:nvPr>
            <p:extLst>
              <p:ext uri="{D42A27DB-BD31-4B8C-83A1-F6EECF244321}">
                <p14:modId xmlns:p14="http://schemas.microsoft.com/office/powerpoint/2010/main" val="230989136"/>
              </p:ext>
            </p:extLst>
          </p:nvPr>
        </p:nvGraphicFramePr>
        <p:xfrm>
          <a:off x="581397" y="1565007"/>
          <a:ext cx="1624560" cy="4854647"/>
        </p:xfrm>
        <a:graphic>
          <a:graphicData uri="http://schemas.openxmlformats.org/drawingml/2006/table">
            <a:tbl>
              <a:tblPr firstRow="1" bandRow="1">
                <a:tableStyleId>{5FD0F851-EC5A-4D38-B0AD-8093EC10F338}</a:tableStyleId>
              </a:tblPr>
              <a:tblGrid>
                <a:gridCol w="1624560">
                  <a:extLst>
                    <a:ext uri="{9D8B030D-6E8A-4147-A177-3AD203B41FA5}">
                      <a16:colId xmlns:a16="http://schemas.microsoft.com/office/drawing/2014/main" val="20000"/>
                    </a:ext>
                  </a:extLst>
                </a:gridCol>
              </a:tblGrid>
              <a:tr h="683402">
                <a:tc>
                  <a:txBody>
                    <a:bodyPr/>
                    <a:lstStyle/>
                    <a:p>
                      <a:pPr algn="l"/>
                      <a:endParaRPr lang="en-US" sz="2000" b="1" dirty="0">
                        <a:solidFill>
                          <a:srgbClr val="FFFFFF"/>
                        </a:solidFill>
                        <a:latin typeface="Arial"/>
                        <a:cs typeface="Arial"/>
                      </a:endParaRPr>
                    </a:p>
                  </a:txBody>
                  <a:tcPr marL="182784" marR="182784" marT="182832" marB="182832" anchor="ctr"/>
                </a:tc>
                <a:extLst>
                  <a:ext uri="{0D108BD9-81ED-4DB2-BD59-A6C34878D82A}">
                    <a16:rowId xmlns:a16="http://schemas.microsoft.com/office/drawing/2014/main" val="10000"/>
                  </a:ext>
                </a:extLst>
              </a:tr>
              <a:tr h="1027226">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Focus at…</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1"/>
                  </a:ext>
                </a:extLst>
              </a:tr>
              <a:tr h="596411">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Relevant Time</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4"/>
                  </a:ext>
                </a:extLst>
              </a:tr>
              <a:tr h="993179">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Counter</a:t>
                      </a:r>
                      <a:endParaRPr lang="en-US" sz="1600" baseline="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2"/>
                  </a:ext>
                </a:extLst>
              </a:tr>
              <a:tr h="776526">
                <a:tc>
                  <a:txBody>
                    <a:bodyPr/>
                    <a:lstStyle/>
                    <a:p>
                      <a:pPr algn="l">
                        <a:lnSpc>
                          <a:spcPct val="90000"/>
                        </a:lnSpc>
                      </a:pPr>
                      <a:r>
                        <a:rPr lang="en-US" sz="1600" baseline="0">
                          <a:solidFill>
                            <a:schemeClr val="tx2"/>
                          </a:solidFill>
                          <a:latin typeface="Calibri" panose="020F0502020204030204" pitchFamily="34" charset="0"/>
                          <a:cs typeface="Calibri" panose="020F0502020204030204" pitchFamily="34" charset="0"/>
                        </a:rPr>
                        <a:t>Availability SLA</a:t>
                      </a:r>
                      <a:endParaRPr lang="en-US" sz="1600"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10003"/>
                  </a:ext>
                </a:extLst>
              </a:tr>
              <a:tr h="777903">
                <a:tc>
                  <a:txBody>
                    <a:bodyPr/>
                    <a:lstStyle/>
                    <a:p>
                      <a:pPr algn="l">
                        <a:lnSpc>
                          <a:spcPct val="90000"/>
                        </a:lnSpc>
                      </a:pPr>
                      <a:r>
                        <a:rPr lang="en-US" sz="1600">
                          <a:solidFill>
                            <a:schemeClr val="tx2"/>
                          </a:solidFill>
                          <a:latin typeface="Calibri" panose="020F0502020204030204" pitchFamily="34" charset="0"/>
                          <a:cs typeface="Calibri" panose="020F0502020204030204" pitchFamily="34" charset="0"/>
                        </a:rPr>
                        <a:t>Utilization</a:t>
                      </a:r>
                      <a:endParaRPr lang="en-US" sz="1600" strike="sngStrike" dirty="0">
                        <a:solidFill>
                          <a:schemeClr val="tx2"/>
                        </a:solidFill>
                        <a:latin typeface="Calibri" panose="020F0502020204030204" pitchFamily="34" charset="0"/>
                        <a:cs typeface="Calibri" panose="020F0502020204030204" pitchFamily="34" charset="0"/>
                      </a:endParaRPr>
                    </a:p>
                  </a:txBody>
                  <a:tcPr marL="182784" marR="182784" marT="182832" marB="182832" anchor="ctr"/>
                </a:tc>
                <a:extLst>
                  <a:ext uri="{0D108BD9-81ED-4DB2-BD59-A6C34878D82A}">
                    <a16:rowId xmlns:a16="http://schemas.microsoft.com/office/drawing/2014/main" val="2414800524"/>
                  </a:ext>
                </a:extLst>
              </a:tr>
            </a:tbl>
          </a:graphicData>
        </a:graphic>
      </p:graphicFrame>
    </p:spTree>
    <p:extLst>
      <p:ext uri="{BB962C8B-B14F-4D97-AF65-F5344CB8AC3E}">
        <p14:creationId xmlns:p14="http://schemas.microsoft.com/office/powerpoint/2010/main" val="389789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par>
                                <p:cTn id="9" presetID="1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ppt_x</p:attrName>
                                        </p:attrNameLst>
                                      </p:cBhvr>
                                      <p:tavLst>
                                        <p:tav tm="0">
                                          <p:val>
                                            <p:strVal val="#ppt_x-#ppt_w*1.125000"/>
                                          </p:val>
                                        </p:tav>
                                        <p:tav tm="100000">
                                          <p:val>
                                            <p:strVal val="#ppt_x"/>
                                          </p:val>
                                        </p:tav>
                                      </p:tavLst>
                                    </p:anim>
                                    <p:animEffect transition="in" filter="wipe(right)">
                                      <p:cBhvr>
                                        <p:cTn id="12" dur="500"/>
                                        <p:tgtEl>
                                          <p:spTgt spid="10"/>
                                        </p:tgtEl>
                                      </p:cBhvr>
                                    </p:animEffect>
                                  </p:childTnLst>
                                </p:cTn>
                              </p:par>
                            </p:childTnLst>
                          </p:cTn>
                        </p:par>
                        <p:par>
                          <p:cTn id="13" fill="hold">
                            <p:stCondLst>
                              <p:cond delay="500"/>
                            </p:stCondLst>
                            <p:childTnLst>
                              <p:par>
                                <p:cTn id="14" presetID="1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ppt_w*1.125000"/>
                                          </p:val>
                                        </p:tav>
                                        <p:tav tm="100000">
                                          <p:val>
                                            <p:strVal val="#ppt_x"/>
                                          </p:val>
                                        </p:tav>
                                      </p:tavLst>
                                    </p:anim>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2864D-C407-4D7C-8B8B-20C213441BF8}"/>
              </a:ext>
            </a:extLst>
          </p:cNvPr>
          <p:cNvSpPr>
            <a:spLocks noGrp="1"/>
          </p:cNvSpPr>
          <p:nvPr>
            <p:ph type="title"/>
          </p:nvPr>
        </p:nvSpPr>
        <p:spPr/>
        <p:txBody>
          <a:bodyPr/>
          <a:lstStyle/>
          <a:p>
            <a:r>
              <a:rPr lang="en-US" dirty="0"/>
              <a:t>2 Dimensions of Performance</a:t>
            </a:r>
          </a:p>
        </p:txBody>
      </p:sp>
      <p:sp>
        <p:nvSpPr>
          <p:cNvPr id="4" name="Subtitle 3">
            <a:extLst>
              <a:ext uri="{FF2B5EF4-FFF2-40B4-BE49-F238E27FC236}">
                <a16:creationId xmlns:a16="http://schemas.microsoft.com/office/drawing/2014/main" id="{9FBD3AAC-93AE-4EAD-BB3C-1D7FF4096FB3}"/>
              </a:ext>
            </a:extLst>
          </p:cNvPr>
          <p:cNvSpPr>
            <a:spLocks noGrp="1"/>
          </p:cNvSpPr>
          <p:nvPr>
            <p:ph type="subTitle" idx="10"/>
          </p:nvPr>
        </p:nvSpPr>
        <p:spPr/>
        <p:txBody>
          <a:bodyPr/>
          <a:lstStyle/>
          <a:p>
            <a:r>
              <a:rPr lang="en-US"/>
              <a:t>How Deep vs How Broad</a:t>
            </a:r>
          </a:p>
        </p:txBody>
      </p:sp>
      <p:sp>
        <p:nvSpPr>
          <p:cNvPr id="2" name="Content Placeholder 1">
            <a:extLst>
              <a:ext uri="{FF2B5EF4-FFF2-40B4-BE49-F238E27FC236}">
                <a16:creationId xmlns:a16="http://schemas.microsoft.com/office/drawing/2014/main" id="{D53009D4-843A-49E8-87AB-6E30D7FF1344}"/>
              </a:ext>
            </a:extLst>
          </p:cNvPr>
          <p:cNvSpPr>
            <a:spLocks noGrp="1"/>
          </p:cNvSpPr>
          <p:nvPr>
            <p:ph sz="quarter" idx="14"/>
          </p:nvPr>
        </p:nvSpPr>
        <p:spPr/>
        <p:txBody>
          <a:bodyPr/>
          <a:lstStyle/>
          <a:p>
            <a:r>
              <a:rPr lang="en-US" sz="1799" dirty="0"/>
              <a:t>How severe is the problem?</a:t>
            </a:r>
          </a:p>
          <a:p>
            <a:pPr lvl="1"/>
            <a:r>
              <a:rPr lang="en-US" sz="1600" dirty="0"/>
              <a:t>What’s the worst that happens to a single VM.</a:t>
            </a:r>
          </a:p>
          <a:p>
            <a:pPr lvl="1"/>
            <a:r>
              <a:rPr lang="en-US" sz="1600" dirty="0"/>
              <a:t>Once you know this, the next logical question is below.</a:t>
            </a:r>
          </a:p>
          <a:p>
            <a:r>
              <a:rPr lang="en-US" sz="1799" dirty="0"/>
              <a:t>How widespread is the problem?</a:t>
            </a:r>
          </a:p>
          <a:p>
            <a:pPr lvl="1"/>
            <a:r>
              <a:rPr lang="en-US" sz="1600" dirty="0"/>
              <a:t>How many VMs are affected?</a:t>
            </a:r>
          </a:p>
          <a:p>
            <a:pPr lvl="1"/>
            <a:r>
              <a:rPr lang="en-US" sz="1600" dirty="0"/>
              <a:t>The answer impacts the course of troubleshooting. Is it isolated incident or widespread?</a:t>
            </a:r>
          </a:p>
          <a:p>
            <a:pPr lvl="1"/>
            <a:r>
              <a:rPr lang="en-US" sz="1600" dirty="0"/>
              <a:t>Isolated </a:t>
            </a:r>
            <a:r>
              <a:rPr lang="en-US" sz="1600" dirty="0">
                <a:sym typeface="Wingdings" panose="05000000000000000000" pitchFamily="2" charset="2"/>
              </a:rPr>
              <a:t> look at the affected VM more closely</a:t>
            </a:r>
          </a:p>
          <a:p>
            <a:pPr lvl="1"/>
            <a:r>
              <a:rPr lang="en-US" sz="1600" dirty="0">
                <a:sym typeface="Wingdings" panose="05000000000000000000" pitchFamily="2" charset="2"/>
              </a:rPr>
              <a:t>Widespread  look at common area (e.g. cluster, datastore, resource pool, host)</a:t>
            </a:r>
            <a:endParaRPr lang="en-US" sz="1600" dirty="0"/>
          </a:p>
        </p:txBody>
      </p:sp>
      <p:graphicFrame>
        <p:nvGraphicFramePr>
          <p:cNvPr id="5" name="Table 4">
            <a:extLst>
              <a:ext uri="{FF2B5EF4-FFF2-40B4-BE49-F238E27FC236}">
                <a16:creationId xmlns:a16="http://schemas.microsoft.com/office/drawing/2014/main" id="{D36E22C6-3EDB-46C9-951A-808C8A427D7A}"/>
              </a:ext>
            </a:extLst>
          </p:cNvPr>
          <p:cNvGraphicFramePr>
            <a:graphicFrameLocks noGrp="1"/>
          </p:cNvGraphicFramePr>
          <p:nvPr/>
        </p:nvGraphicFramePr>
        <p:xfrm>
          <a:off x="799057" y="4086015"/>
          <a:ext cx="9863323" cy="2575322"/>
        </p:xfrm>
        <a:graphic>
          <a:graphicData uri="http://schemas.openxmlformats.org/drawingml/2006/table">
            <a:tbl>
              <a:tblPr firstRow="1" bandRow="1">
                <a:tableStyleId>{5C22544A-7EE6-4342-B048-85BDC9FD1C3A}</a:tableStyleId>
              </a:tblPr>
              <a:tblGrid>
                <a:gridCol w="1365238">
                  <a:extLst>
                    <a:ext uri="{9D8B030D-6E8A-4147-A177-3AD203B41FA5}">
                      <a16:colId xmlns:a16="http://schemas.microsoft.com/office/drawing/2014/main" val="3392532375"/>
                    </a:ext>
                  </a:extLst>
                </a:gridCol>
                <a:gridCol w="3771837">
                  <a:extLst>
                    <a:ext uri="{9D8B030D-6E8A-4147-A177-3AD203B41FA5}">
                      <a16:colId xmlns:a16="http://schemas.microsoft.com/office/drawing/2014/main" val="512552585"/>
                    </a:ext>
                  </a:extLst>
                </a:gridCol>
                <a:gridCol w="1181562">
                  <a:extLst>
                    <a:ext uri="{9D8B030D-6E8A-4147-A177-3AD203B41FA5}">
                      <a16:colId xmlns:a16="http://schemas.microsoft.com/office/drawing/2014/main" val="1895941119"/>
                    </a:ext>
                  </a:extLst>
                </a:gridCol>
                <a:gridCol w="1181562">
                  <a:extLst>
                    <a:ext uri="{9D8B030D-6E8A-4147-A177-3AD203B41FA5}">
                      <a16:colId xmlns:a16="http://schemas.microsoft.com/office/drawing/2014/main" val="1262886474"/>
                    </a:ext>
                  </a:extLst>
                </a:gridCol>
                <a:gridCol w="1181562">
                  <a:extLst>
                    <a:ext uri="{9D8B030D-6E8A-4147-A177-3AD203B41FA5}">
                      <a16:colId xmlns:a16="http://schemas.microsoft.com/office/drawing/2014/main" val="3995829790"/>
                    </a:ext>
                  </a:extLst>
                </a:gridCol>
                <a:gridCol w="1181562">
                  <a:extLst>
                    <a:ext uri="{9D8B030D-6E8A-4147-A177-3AD203B41FA5}">
                      <a16:colId xmlns:a16="http://schemas.microsoft.com/office/drawing/2014/main" val="2959134251"/>
                    </a:ext>
                  </a:extLst>
                </a:gridCol>
              </a:tblGrid>
              <a:tr h="352742">
                <a:tc>
                  <a:txBody>
                    <a:bodyPr/>
                    <a:lstStyle/>
                    <a:p>
                      <a:pPr algn="ct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chemeClr val="bg2"/>
                    </a:solidFill>
                  </a:tcPr>
                </a:tc>
                <a:tc>
                  <a:txBody>
                    <a:bodyPr/>
                    <a:lstStyle/>
                    <a:p>
                      <a:pPr algn="ctr"/>
                      <a:r>
                        <a:rPr lang="en-SG" sz="1600">
                          <a:solidFill>
                            <a:schemeClr val="tx2"/>
                          </a:solidFill>
                          <a:latin typeface="Calibri" panose="020F0502020204030204" pitchFamily="34" charset="0"/>
                          <a:cs typeface="Calibri" panose="020F0502020204030204" pitchFamily="34" charset="0"/>
                        </a:rPr>
                        <a:t>Metric</a:t>
                      </a:r>
                    </a:p>
                  </a:txBody>
                  <a:tcPr marL="91344" marR="91344" marT="45672" marB="45672" anchor="ctr">
                    <a:solidFill>
                      <a:schemeClr val="bg2"/>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Green</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00B05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Yellow</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FF0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Orange</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C000"/>
                    </a:solidFill>
                  </a:tcPr>
                </a:tc>
                <a:tc>
                  <a:txBody>
                    <a:bodyPr/>
                    <a:lstStyle/>
                    <a:p>
                      <a:pPr algn="ctr"/>
                      <a:r>
                        <a:rPr lang="en-US" sz="1600">
                          <a:solidFill>
                            <a:schemeClr val="tx2"/>
                          </a:solidFill>
                          <a:latin typeface="Calibri" panose="020F0502020204030204" pitchFamily="34" charset="0"/>
                          <a:cs typeface="Calibri" panose="020F0502020204030204" pitchFamily="34" charset="0"/>
                        </a:rPr>
                        <a:t>Red</a:t>
                      </a:r>
                      <a:endParaRPr lang="en-SG" sz="1600">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FF0000"/>
                    </a:solidFill>
                  </a:tcPr>
                </a:tc>
                <a:extLst>
                  <a:ext uri="{0D108BD9-81ED-4DB2-BD59-A6C34878D82A}">
                    <a16:rowId xmlns:a16="http://schemas.microsoft.com/office/drawing/2014/main" val="2856680443"/>
                  </a:ext>
                </a:extLst>
              </a:tr>
              <a:tr h="370430">
                <a:tc rowSpan="3">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SG" sz="1600" b="0" dirty="0">
                          <a:solidFill>
                            <a:schemeClr val="tx2"/>
                          </a:solidFill>
                          <a:latin typeface="Calibri" panose="020F0502020204030204" pitchFamily="34" charset="0"/>
                          <a:cs typeface="Calibri" panose="020F0502020204030204" pitchFamily="34" charset="0"/>
                        </a:rPr>
                        <a:t>How Broad?</a:t>
                      </a:r>
                    </a:p>
                  </a:txBody>
                  <a:tcPr marL="91344" marR="91344" marT="45672" marB="45672"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 VM with CPU Ready </a:t>
                      </a:r>
                      <a:r>
                        <a:rPr lang="en-US" sz="1600" b="1" i="0" u="none" strike="noStrike" dirty="0">
                          <a:solidFill>
                            <a:schemeClr val="tx2"/>
                          </a:solidFill>
                          <a:effectLst/>
                          <a:latin typeface="Calibri" panose="020F0502020204030204" pitchFamily="34" charset="0"/>
                          <a:cs typeface="Calibri" panose="020F0502020204030204" pitchFamily="34" charset="0"/>
                        </a:rPr>
                        <a:t>&gt;1%</a:t>
                      </a: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dirty="0">
                          <a:solidFill>
                            <a:schemeClr val="tx2"/>
                          </a:solidFill>
                          <a:effectLst/>
                          <a:latin typeface="Calibri" panose="020F0502020204030204" pitchFamily="34" charset="0"/>
                          <a:cs typeface="Calibri" panose="020F0502020204030204" pitchFamily="34" charset="0"/>
                        </a:rPr>
                        <a:t>&lt;2.5%</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&lt; 10</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dirty="0">
                          <a:solidFill>
                            <a:schemeClr val="tx2"/>
                          </a:solidFill>
                          <a:effectLst/>
                          <a:latin typeface="Calibri" panose="020F0502020204030204" pitchFamily="34" charset="0"/>
                          <a:cs typeface="Calibri" panose="020F0502020204030204" pitchFamily="34" charset="0"/>
                        </a:rPr>
                        <a:t>&gt; 10</a:t>
                      </a:r>
                    </a:p>
                  </a:txBody>
                  <a:tcPr marL="0" marR="0" marT="0" marB="0" anchor="ctr">
                    <a:solidFill>
                      <a:srgbClr val="FF0000"/>
                    </a:solidFill>
                  </a:tcPr>
                </a:tc>
                <a:extLst>
                  <a:ext uri="{0D108BD9-81ED-4DB2-BD59-A6C34878D82A}">
                    <a16:rowId xmlns:a16="http://schemas.microsoft.com/office/drawing/2014/main" val="2745172747"/>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 VM with RAM Contention </a:t>
                      </a:r>
                      <a:r>
                        <a:rPr lang="en-US" sz="1600" b="1" i="0" u="none" strike="noStrike" dirty="0">
                          <a:solidFill>
                            <a:schemeClr val="tx2"/>
                          </a:solidFill>
                          <a:effectLst/>
                          <a:latin typeface="Calibri" panose="020F0502020204030204" pitchFamily="34" charset="0"/>
                          <a:cs typeface="Calibri" panose="020F0502020204030204" pitchFamily="34" charset="0"/>
                        </a:rPr>
                        <a:t>&gt;1%</a:t>
                      </a: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2959822258"/>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a:solidFill>
                            <a:schemeClr val="tx2"/>
                          </a:solidFill>
                          <a:effectLst/>
                          <a:latin typeface="Calibri" panose="020F0502020204030204" pitchFamily="34" charset="0"/>
                          <a:cs typeface="Calibri" panose="020F0502020204030204" pitchFamily="34" charset="0"/>
                        </a:rPr>
                        <a:t>% VM with Disk Latency </a:t>
                      </a:r>
                      <a:r>
                        <a:rPr lang="en-US" sz="1600" b="1" i="0" u="none" strike="noStrike">
                          <a:solidFill>
                            <a:schemeClr val="tx2"/>
                          </a:solidFill>
                          <a:effectLst/>
                          <a:latin typeface="Calibri" panose="020F0502020204030204" pitchFamily="34" charset="0"/>
                          <a:cs typeface="Calibri" panose="020F0502020204030204" pitchFamily="34" charset="0"/>
                        </a:rPr>
                        <a:t>&gt;10 </a:t>
                      </a:r>
                      <a:r>
                        <a:rPr lang="en-US" sz="1600" b="1" i="0" u="none" strike="noStrike" err="1">
                          <a:solidFill>
                            <a:schemeClr val="tx2"/>
                          </a:solidFill>
                          <a:effectLst/>
                          <a:latin typeface="Calibri" panose="020F0502020204030204" pitchFamily="34" charset="0"/>
                          <a:cs typeface="Calibri" panose="020F0502020204030204" pitchFamily="34" charset="0"/>
                        </a:rPr>
                        <a:t>ms</a:t>
                      </a:r>
                      <a:endParaRPr lang="en-US" sz="1600" b="1" i="0" u="none" strike="noStrike">
                        <a:solidFill>
                          <a:schemeClr val="tx2"/>
                        </a:solidFill>
                        <a:effectLst/>
                        <a:latin typeface="Calibri" panose="020F0502020204030204" pitchFamily="34" charset="0"/>
                        <a:cs typeface="Calibri" panose="020F0502020204030204" pitchFamily="34" charset="0"/>
                      </a:endParaRPr>
                    </a:p>
                  </a:txBody>
                  <a:tcPr marL="91344" marR="0" marT="0" marB="0" anchor="ctr"/>
                </a:tc>
                <a:tc>
                  <a:txBody>
                    <a:bodyPr/>
                    <a:lstStyle/>
                    <a:p>
                      <a:pPr marL="0" marR="0" lvl="0" indent="0" algn="ctr" defTabSz="914126" rtl="0" eaLnBrk="1" fontAlgn="ctr" latinLnBrk="0" hangingPunct="1">
                        <a:lnSpc>
                          <a:spcPct val="100000"/>
                        </a:lnSpc>
                        <a:spcBef>
                          <a:spcPts val="600"/>
                        </a:spcBef>
                        <a:spcAft>
                          <a:spcPts val="600"/>
                        </a:spcAft>
                        <a:buClrTx/>
                        <a:buSzTx/>
                        <a:buFontTx/>
                        <a:buNone/>
                        <a:tabLst/>
                        <a:defRPr/>
                      </a:pPr>
                      <a:r>
                        <a:rPr lang="en-US" sz="1600" b="1" i="0" u="none" strike="noStrike">
                          <a:solidFill>
                            <a:schemeClr val="tx2"/>
                          </a:solidFill>
                          <a:effectLst/>
                          <a:latin typeface="Calibri" panose="020F0502020204030204" pitchFamily="34" charset="0"/>
                          <a:cs typeface="Calibri" panose="020F0502020204030204" pitchFamily="34" charset="0"/>
                        </a:rPr>
                        <a:t>0%</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3347450084"/>
                  </a:ext>
                </a:extLst>
              </a:tr>
              <a:tr h="370430">
                <a:tc rowSpan="3">
                  <a:txBody>
                    <a:bodyPr/>
                    <a:lstStyle/>
                    <a:p>
                      <a:pPr>
                        <a:spcBef>
                          <a:spcPts val="600"/>
                        </a:spcBef>
                        <a:spcAft>
                          <a:spcPts val="600"/>
                        </a:spcAft>
                      </a:pPr>
                      <a:r>
                        <a:rPr lang="en-SG" sz="1600" b="0" dirty="0">
                          <a:solidFill>
                            <a:schemeClr val="tx2"/>
                          </a:solidFill>
                          <a:latin typeface="Calibri" panose="020F0502020204030204" pitchFamily="34" charset="0"/>
                          <a:cs typeface="Calibri" panose="020F0502020204030204" pitchFamily="34" charset="0"/>
                        </a:rPr>
                        <a:t>How Deep?</a:t>
                      </a:r>
                    </a:p>
                  </a:txBody>
                  <a:tcPr marL="91344" marR="91344" marT="45672" marB="45672" anchor="ctr"/>
                </a:tc>
                <a:tc>
                  <a:txBody>
                    <a:bodyPr/>
                    <a:lstStyle/>
                    <a:p>
                      <a:pPr algn="l" rtl="0" fontAlgn="ctr">
                        <a:spcBef>
                          <a:spcPts val="600"/>
                        </a:spcBef>
                        <a:spcAft>
                          <a:spcPts val="600"/>
                        </a:spcAft>
                      </a:pPr>
                      <a:r>
                        <a:rPr lang="en-US" sz="1600" b="0" i="0" u="none" strike="noStrike">
                          <a:solidFill>
                            <a:schemeClr val="tx2"/>
                          </a:solidFill>
                          <a:effectLst/>
                          <a:latin typeface="Calibri" panose="020F0502020204030204" pitchFamily="34" charset="0"/>
                          <a:cs typeface="Calibri" panose="020F0502020204030204" pitchFamily="34" charset="0"/>
                        </a:rPr>
                        <a:t>Max VM CPU Ready</a:t>
                      </a:r>
                    </a:p>
                  </a:txBody>
                  <a:tcPr marL="91344" marR="0" marT="0" marB="0" anchor="ct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2.5%</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7.5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7.5</a:t>
                      </a:r>
                    </a:p>
                  </a:txBody>
                  <a:tcPr marL="0" marR="0" marT="0" marB="0" anchor="ctr">
                    <a:solidFill>
                      <a:srgbClr val="FF0000"/>
                    </a:solidFill>
                  </a:tcPr>
                </a:tc>
                <a:extLst>
                  <a:ext uri="{0D108BD9-81ED-4DB2-BD59-A6C34878D82A}">
                    <a16:rowId xmlns:a16="http://schemas.microsoft.com/office/drawing/2014/main" val="2349999052"/>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lgn="l" rtl="0" fontAlgn="ctr">
                        <a:spcBef>
                          <a:spcPts val="600"/>
                        </a:spcBef>
                        <a:spcAft>
                          <a:spcPts val="600"/>
                        </a:spcAft>
                      </a:pPr>
                      <a:r>
                        <a:rPr lang="en-US" sz="1600" b="0" i="0" u="none" strike="noStrike" dirty="0">
                          <a:solidFill>
                            <a:schemeClr val="tx2"/>
                          </a:solidFill>
                          <a:effectLst/>
                          <a:latin typeface="Calibri" panose="020F0502020204030204" pitchFamily="34" charset="0"/>
                          <a:cs typeface="Calibri" panose="020F0502020204030204" pitchFamily="34" charset="0"/>
                        </a:rPr>
                        <a:t>Max VM RAM Contention</a:t>
                      </a:r>
                    </a:p>
                  </a:txBody>
                  <a:tcPr marL="91344" marR="0" marT="0" marB="0" anchor="ct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1%</a:t>
                      </a:r>
                    </a:p>
                  </a:txBody>
                  <a:tcPr marL="0" marR="0" marT="0" marB="0" anchor="ctr">
                    <a:solidFill>
                      <a:srgbClr val="00B05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3</a:t>
                      </a:r>
                    </a:p>
                  </a:txBody>
                  <a:tcPr marL="0" marR="0" marT="0" marB="0" anchor="ctr">
                    <a:solidFill>
                      <a:srgbClr val="FFFF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&lt; 5</a:t>
                      </a:r>
                    </a:p>
                  </a:txBody>
                  <a:tcPr marL="0" marR="0" marT="0" marB="0" anchor="ctr">
                    <a:solidFill>
                      <a:srgbClr val="FFC000"/>
                    </a:solidFill>
                  </a:tcPr>
                </a:tc>
                <a:tc>
                  <a:txBody>
                    <a:bodyPr/>
                    <a:lstStyle/>
                    <a:p>
                      <a:pPr algn="ctr" rtl="0" fontAlgn="ctr">
                        <a:spcBef>
                          <a:spcPts val="600"/>
                        </a:spcBef>
                        <a:spcAft>
                          <a:spcPts val="600"/>
                        </a:spcAft>
                      </a:pPr>
                      <a:r>
                        <a:rPr lang="en-US" sz="1600" b="1" i="0" u="none" strike="noStrike">
                          <a:solidFill>
                            <a:schemeClr val="tx2"/>
                          </a:solidFill>
                          <a:effectLst/>
                          <a:latin typeface="Calibri" panose="020F0502020204030204" pitchFamily="34" charset="0"/>
                          <a:cs typeface="Calibri" panose="020F0502020204030204" pitchFamily="34" charset="0"/>
                        </a:rPr>
                        <a:t>&gt; 5</a:t>
                      </a:r>
                    </a:p>
                  </a:txBody>
                  <a:tcPr marL="0" marR="0" marT="0" marB="0" anchor="ctr">
                    <a:solidFill>
                      <a:srgbClr val="FF0000"/>
                    </a:solidFill>
                  </a:tcPr>
                </a:tc>
                <a:extLst>
                  <a:ext uri="{0D108BD9-81ED-4DB2-BD59-A6C34878D82A}">
                    <a16:rowId xmlns:a16="http://schemas.microsoft.com/office/drawing/2014/main" val="2874945810"/>
                  </a:ext>
                </a:extLst>
              </a:tr>
              <a:tr h="370430">
                <a:tc vMerge="1">
                  <a:txBody>
                    <a:bodyPr/>
                    <a:lstStyle/>
                    <a:p>
                      <a:endParaRPr lang="en-SG" sz="1200" b="0">
                        <a:solidFill>
                          <a:schemeClr val="tx2"/>
                        </a:solidFill>
                        <a:latin typeface="Calibri" panose="020F0502020204030204" pitchFamily="34" charset="0"/>
                        <a:cs typeface="Calibri" panose="020F0502020204030204" pitchFamily="34" charset="0"/>
                      </a:endParaRPr>
                    </a:p>
                  </a:txBody>
                  <a:tcPr marL="91368" marR="91368" marT="45684" marB="45684" anchor="ctr"/>
                </a:tc>
                <a:tc>
                  <a:txBody>
                    <a:bodyPr/>
                    <a:lstStyle/>
                    <a:p>
                      <a:pPr>
                        <a:spcBef>
                          <a:spcPts val="600"/>
                        </a:spcBef>
                        <a:spcAft>
                          <a:spcPts val="600"/>
                        </a:spcAft>
                      </a:pPr>
                      <a:r>
                        <a:rPr lang="en-SG" sz="1600" b="0">
                          <a:solidFill>
                            <a:schemeClr val="tx2"/>
                          </a:solidFill>
                          <a:latin typeface="Calibri" panose="020F0502020204030204" pitchFamily="34" charset="0"/>
                          <a:cs typeface="Calibri" panose="020F0502020204030204" pitchFamily="34" charset="0"/>
                        </a:rPr>
                        <a:t>Max VM Disk Latency</a:t>
                      </a:r>
                    </a:p>
                  </a:txBody>
                  <a:tcPr marL="91344" marR="91344" marT="45672" marB="45672" anchor="ct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10 </a:t>
                      </a:r>
                      <a:r>
                        <a:rPr lang="en-SG" sz="1600" b="1" err="1">
                          <a:solidFill>
                            <a:schemeClr val="tx2"/>
                          </a:solidFill>
                          <a:latin typeface="Calibri" panose="020F0502020204030204" pitchFamily="34" charset="0"/>
                          <a:cs typeface="Calibri" panose="020F0502020204030204" pitchFamily="34" charset="0"/>
                        </a:rPr>
                        <a:t>ms</a:t>
                      </a:r>
                      <a:endParaRPr lang="en-SG" sz="1600" b="1">
                        <a:solidFill>
                          <a:schemeClr val="tx2"/>
                        </a:solidFill>
                        <a:latin typeface="Calibri" panose="020F0502020204030204" pitchFamily="34" charset="0"/>
                        <a:cs typeface="Calibri" panose="020F0502020204030204" pitchFamily="34" charset="0"/>
                      </a:endParaRPr>
                    </a:p>
                  </a:txBody>
                  <a:tcPr marL="91344" marR="91344" marT="45672" marB="45672" anchor="ctr">
                    <a:solidFill>
                      <a:srgbClr val="00B050"/>
                    </a:solidFill>
                  </a:tcP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20</a:t>
                      </a:r>
                    </a:p>
                  </a:txBody>
                  <a:tcPr marL="91344" marR="91344" marT="45672" marB="45672" anchor="ctr">
                    <a:solidFill>
                      <a:srgbClr val="FFFF00"/>
                    </a:solidFill>
                  </a:tcPr>
                </a:tc>
                <a:tc>
                  <a:txBody>
                    <a:bodyPr/>
                    <a:lstStyle/>
                    <a:p>
                      <a:pPr algn="ctr">
                        <a:spcBef>
                          <a:spcPts val="600"/>
                        </a:spcBef>
                        <a:spcAft>
                          <a:spcPts val="600"/>
                        </a:spcAft>
                      </a:pPr>
                      <a:r>
                        <a:rPr lang="en-SG" sz="1600" b="1">
                          <a:solidFill>
                            <a:schemeClr val="tx2"/>
                          </a:solidFill>
                          <a:latin typeface="Calibri" panose="020F0502020204030204" pitchFamily="34" charset="0"/>
                          <a:cs typeface="Calibri" panose="020F0502020204030204" pitchFamily="34" charset="0"/>
                        </a:rPr>
                        <a:t>&lt; 30</a:t>
                      </a:r>
                    </a:p>
                  </a:txBody>
                  <a:tcPr marL="91344" marR="91344" marT="45672" marB="45672" anchor="ctr">
                    <a:solidFill>
                      <a:srgbClr val="FFC000"/>
                    </a:solidFill>
                  </a:tcPr>
                </a:tc>
                <a:tc>
                  <a:txBody>
                    <a:bodyPr/>
                    <a:lstStyle/>
                    <a:p>
                      <a:pPr algn="ctr">
                        <a:spcBef>
                          <a:spcPts val="600"/>
                        </a:spcBef>
                        <a:spcAft>
                          <a:spcPts val="600"/>
                        </a:spcAft>
                      </a:pPr>
                      <a:r>
                        <a:rPr lang="en-SG" sz="1600" b="1" dirty="0">
                          <a:solidFill>
                            <a:schemeClr val="tx2"/>
                          </a:solidFill>
                          <a:latin typeface="Calibri" panose="020F0502020204030204" pitchFamily="34" charset="0"/>
                          <a:cs typeface="Calibri" panose="020F0502020204030204" pitchFamily="34" charset="0"/>
                        </a:rPr>
                        <a:t>&gt; 30</a:t>
                      </a:r>
                    </a:p>
                  </a:txBody>
                  <a:tcPr marL="91344" marR="91344" marT="45672" marB="45672" anchor="ctr">
                    <a:solidFill>
                      <a:srgbClr val="FF0000"/>
                    </a:solidFill>
                  </a:tcPr>
                </a:tc>
                <a:extLst>
                  <a:ext uri="{0D108BD9-81ED-4DB2-BD59-A6C34878D82A}">
                    <a16:rowId xmlns:a16="http://schemas.microsoft.com/office/drawing/2014/main" val="2524535833"/>
                  </a:ext>
                </a:extLst>
              </a:tr>
            </a:tbl>
          </a:graphicData>
        </a:graphic>
      </p:graphicFrame>
    </p:spTree>
    <p:extLst>
      <p:ext uri="{BB962C8B-B14F-4D97-AF65-F5344CB8AC3E}">
        <p14:creationId xmlns:p14="http://schemas.microsoft.com/office/powerpoint/2010/main" val="206504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22836E3-55D3-449C-A9DF-3474AA903127}"/>
              </a:ext>
            </a:extLst>
          </p:cNvPr>
          <p:cNvSpPr/>
          <p:nvPr/>
        </p:nvSpPr>
        <p:spPr>
          <a:xfrm>
            <a:off x="2455490" y="6165075"/>
            <a:ext cx="9724673" cy="66250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Datastore</a:t>
            </a:r>
          </a:p>
        </p:txBody>
      </p:sp>
      <p:sp>
        <p:nvSpPr>
          <p:cNvPr id="27" name="Rectangle 26">
            <a:extLst>
              <a:ext uri="{FF2B5EF4-FFF2-40B4-BE49-F238E27FC236}">
                <a16:creationId xmlns:a16="http://schemas.microsoft.com/office/drawing/2014/main" id="{BE147621-4649-4510-9950-BD68AA4CE3EF}"/>
              </a:ext>
            </a:extLst>
          </p:cNvPr>
          <p:cNvSpPr/>
          <p:nvPr/>
        </p:nvSpPr>
        <p:spPr>
          <a:xfrm>
            <a:off x="2455490" y="5266653"/>
            <a:ext cx="9724673" cy="90007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VM</a:t>
            </a:r>
          </a:p>
        </p:txBody>
      </p:sp>
      <p:sp>
        <p:nvSpPr>
          <p:cNvPr id="23" name="Rectangle 22">
            <a:extLst>
              <a:ext uri="{FF2B5EF4-FFF2-40B4-BE49-F238E27FC236}">
                <a16:creationId xmlns:a16="http://schemas.microsoft.com/office/drawing/2014/main" id="{0095E86C-21E6-48CB-90A4-91143422BA82}"/>
              </a:ext>
            </a:extLst>
          </p:cNvPr>
          <p:cNvSpPr/>
          <p:nvPr/>
        </p:nvSpPr>
        <p:spPr>
          <a:xfrm>
            <a:off x="2455490" y="3168073"/>
            <a:ext cx="9724673" cy="2096927"/>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ESXi</a:t>
            </a:r>
          </a:p>
        </p:txBody>
      </p:sp>
      <p:sp>
        <p:nvSpPr>
          <p:cNvPr id="22" name="Rectangle 21">
            <a:extLst>
              <a:ext uri="{FF2B5EF4-FFF2-40B4-BE49-F238E27FC236}">
                <a16:creationId xmlns:a16="http://schemas.microsoft.com/office/drawing/2014/main" id="{4780157E-0B7B-4FB4-908E-771E57448709}"/>
              </a:ext>
            </a:extLst>
          </p:cNvPr>
          <p:cNvSpPr/>
          <p:nvPr/>
        </p:nvSpPr>
        <p:spPr>
          <a:xfrm>
            <a:off x="2455490" y="-1"/>
            <a:ext cx="9724673" cy="3168074"/>
          </a:xfrm>
          <a:prstGeom prst="rect">
            <a:avLst/>
          </a:prstGeom>
          <a:solidFill>
            <a:schemeClr val="bg1">
              <a:lumMod val="95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2400" b="1">
                <a:solidFill>
                  <a:schemeClr val="bg2">
                    <a:lumMod val="10000"/>
                  </a:schemeClr>
                </a:solidFill>
                <a:latin typeface="Calibri" panose="020F0502020204030204" pitchFamily="34" charset="0"/>
                <a:cs typeface="Calibri" panose="020F0502020204030204" pitchFamily="34" charset="0"/>
              </a:rPr>
              <a:t>Level: Cluster</a:t>
            </a:r>
          </a:p>
          <a:p>
            <a:r>
              <a:rPr lang="en-SG" sz="1200">
                <a:solidFill>
                  <a:srgbClr val="000000"/>
                </a:solidFill>
                <a:latin typeface="Calibri" panose="020F0502020204030204" pitchFamily="34" charset="0"/>
                <a:cs typeface="Calibri" panose="020F0502020204030204" pitchFamily="34" charset="0"/>
              </a:rPr>
              <a:t>Clearly shows where the problem is</a:t>
            </a:r>
          </a:p>
          <a:p>
            <a:r>
              <a:rPr lang="en-US" sz="1100">
                <a:solidFill>
                  <a:srgbClr val="000000"/>
                </a:solidFill>
                <a:latin typeface="Calibri" panose="020F0502020204030204" pitchFamily="34" charset="0"/>
                <a:cs typeface="Calibri" panose="020F0502020204030204" pitchFamily="34" charset="0"/>
              </a:rPr>
              <a:t>KPI line chart shows health trend over time</a:t>
            </a:r>
          </a:p>
          <a:p>
            <a:r>
              <a:rPr lang="en-SG" sz="1100">
                <a:solidFill>
                  <a:srgbClr val="000000"/>
                </a:solidFill>
                <a:latin typeface="Calibri" panose="020F0502020204030204" pitchFamily="34" charset="0"/>
                <a:cs typeface="Calibri" panose="020F0502020204030204" pitchFamily="34" charset="0"/>
              </a:rPr>
              <a:t>CPU | Memory | Disk | Network</a:t>
            </a:r>
          </a:p>
          <a:p>
            <a:r>
              <a:rPr lang="en-US" sz="1100">
                <a:solidFill>
                  <a:srgbClr val="000000"/>
                </a:solidFill>
                <a:latin typeface="Calibri" panose="020F0502020204030204" pitchFamily="34" charset="0"/>
                <a:cs typeface="Calibri" panose="020F0502020204030204" pitchFamily="34" charset="0"/>
              </a:rPr>
              <a:t>Absolute value and Relative movement</a:t>
            </a:r>
          </a:p>
        </p:txBody>
      </p:sp>
      <p:sp>
        <p:nvSpPr>
          <p:cNvPr id="7" name="Title 1">
            <a:extLst>
              <a:ext uri="{FF2B5EF4-FFF2-40B4-BE49-F238E27FC236}">
                <a16:creationId xmlns:a16="http://schemas.microsoft.com/office/drawing/2014/main" id="{94953D5D-2E9B-45C8-9870-7C4F15558DA9}"/>
              </a:ext>
            </a:extLst>
          </p:cNvPr>
          <p:cNvSpPr txBox="1">
            <a:spLocks/>
          </p:cNvSpPr>
          <p:nvPr/>
        </p:nvSpPr>
        <p:spPr>
          <a:xfrm>
            <a:off x="-19473" y="1058044"/>
            <a:ext cx="1668000" cy="513000"/>
          </a:xfrm>
          <a:prstGeom prst="rect">
            <a:avLst/>
          </a:prstGeom>
        </p:spPr>
        <p:style>
          <a:lnRef idx="0">
            <a:schemeClr val="accent2"/>
          </a:lnRef>
          <a:fillRef idx="3">
            <a:schemeClr val="accent2"/>
          </a:fillRef>
          <a:effectRef idx="3">
            <a:schemeClr val="accent2"/>
          </a:effectRef>
          <a:fontRef idx="minor">
            <a:schemeClr val="lt1"/>
          </a:fontRef>
        </p:style>
        <p:txBody>
          <a:bodyPr vert="horz" wrap="none" lIns="0" tIns="0" rIns="0" bIns="0" rtlCol="0" anchor="ctr">
            <a:noAutofit/>
          </a:bodyPr>
          <a:lstStyle>
            <a:lvl1pPr algn="l" defTabSz="914400" rtl="0" eaLnBrk="1" latinLnBrk="0" hangingPunct="1">
              <a:lnSpc>
                <a:spcPct val="90000"/>
              </a:lnSpc>
              <a:spcBef>
                <a:spcPct val="0"/>
              </a:spcBef>
              <a:buNone/>
              <a:defRPr sz="2800" b="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SG" sz="2400" b="1">
                <a:solidFill>
                  <a:schemeClr val="lt1"/>
                </a:solidFill>
                <a:latin typeface="+mn-lt"/>
                <a:ea typeface="+mn-ea"/>
                <a:cs typeface="+mn-cs"/>
              </a:rPr>
              <a:t>Cluster</a:t>
            </a:r>
            <a:endParaRPr lang="en-SG" sz="2400" b="1"/>
          </a:p>
        </p:txBody>
      </p:sp>
      <p:pic>
        <p:nvPicPr>
          <p:cNvPr id="12" name="Picture 11">
            <a:extLst>
              <a:ext uri="{FF2B5EF4-FFF2-40B4-BE49-F238E27FC236}">
                <a16:creationId xmlns:a16="http://schemas.microsoft.com/office/drawing/2014/main" id="{5DF8E03A-1FF2-4E69-9641-A72E0451078D}"/>
              </a:ext>
            </a:extLst>
          </p:cNvPr>
          <p:cNvPicPr>
            <a:picLocks noChangeAspect="1"/>
          </p:cNvPicPr>
          <p:nvPr/>
        </p:nvPicPr>
        <p:blipFill>
          <a:blip r:embed="rId3"/>
          <a:stretch>
            <a:fillRect/>
          </a:stretch>
        </p:blipFill>
        <p:spPr>
          <a:xfrm>
            <a:off x="6048350" y="0"/>
            <a:ext cx="4511813" cy="3168073"/>
          </a:xfrm>
          <a:prstGeom prst="rect">
            <a:avLst/>
          </a:prstGeom>
        </p:spPr>
      </p:pic>
      <p:pic>
        <p:nvPicPr>
          <p:cNvPr id="14" name="Picture 13">
            <a:extLst>
              <a:ext uri="{FF2B5EF4-FFF2-40B4-BE49-F238E27FC236}">
                <a16:creationId xmlns:a16="http://schemas.microsoft.com/office/drawing/2014/main" id="{EE11BDF6-94F1-4ED6-9FB1-7B719A05F50B}"/>
              </a:ext>
            </a:extLst>
          </p:cNvPr>
          <p:cNvPicPr>
            <a:picLocks noChangeAspect="1"/>
          </p:cNvPicPr>
          <p:nvPr/>
        </p:nvPicPr>
        <p:blipFill>
          <a:blip r:embed="rId4"/>
          <a:stretch>
            <a:fillRect/>
          </a:stretch>
        </p:blipFill>
        <p:spPr>
          <a:xfrm>
            <a:off x="6043405" y="3152308"/>
            <a:ext cx="4512752" cy="3659509"/>
          </a:xfrm>
          <a:prstGeom prst="rect">
            <a:avLst/>
          </a:prstGeom>
        </p:spPr>
      </p:pic>
      <p:sp>
        <p:nvSpPr>
          <p:cNvPr id="15" name="Rectangle 14">
            <a:extLst>
              <a:ext uri="{FF2B5EF4-FFF2-40B4-BE49-F238E27FC236}">
                <a16:creationId xmlns:a16="http://schemas.microsoft.com/office/drawing/2014/main" id="{511D9411-D25B-4AD2-B3A1-62DB2AEC3C54}"/>
              </a:ext>
            </a:extLst>
          </p:cNvPr>
          <p:cNvSpPr/>
          <p:nvPr/>
        </p:nvSpPr>
        <p:spPr>
          <a:xfrm>
            <a:off x="5052163" y="0"/>
            <a:ext cx="2501572" cy="126900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Analyse </a:t>
            </a:r>
          </a:p>
          <a:p>
            <a:pPr>
              <a:spcAft>
                <a:spcPts val="600"/>
              </a:spcAft>
            </a:pPr>
            <a:r>
              <a:rPr lang="en-SG" sz="1200" b="1">
                <a:solidFill>
                  <a:schemeClr val="bg2">
                    <a:lumMod val="10000"/>
                  </a:schemeClr>
                </a:solidFill>
              </a:rPr>
              <a:t>Many Clusters</a:t>
            </a:r>
          </a:p>
        </p:txBody>
      </p:sp>
      <p:sp>
        <p:nvSpPr>
          <p:cNvPr id="16" name="Rectangle 15">
            <a:extLst>
              <a:ext uri="{FF2B5EF4-FFF2-40B4-BE49-F238E27FC236}">
                <a16:creationId xmlns:a16="http://schemas.microsoft.com/office/drawing/2014/main" id="{51403736-76A8-4E5B-A190-AB36E9B1BD30}"/>
              </a:ext>
            </a:extLst>
          </p:cNvPr>
          <p:cNvSpPr/>
          <p:nvPr/>
        </p:nvSpPr>
        <p:spPr>
          <a:xfrm>
            <a:off x="5052163" y="1268999"/>
            <a:ext cx="2501572" cy="1224819"/>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Alerts</a:t>
            </a:r>
          </a:p>
          <a:p>
            <a:pPr>
              <a:spcAft>
                <a:spcPts val="600"/>
              </a:spcAft>
            </a:pPr>
            <a:r>
              <a:rPr lang="en-SG" sz="1200" b="1">
                <a:solidFill>
                  <a:schemeClr val="bg2">
                    <a:lumMod val="10000"/>
                  </a:schemeClr>
                </a:solidFill>
              </a:rPr>
              <a:t>Shares</a:t>
            </a:r>
          </a:p>
          <a:p>
            <a:pPr>
              <a:spcAft>
                <a:spcPts val="600"/>
              </a:spcAft>
            </a:pPr>
            <a:r>
              <a:rPr lang="en-SG" sz="1200" b="1">
                <a:solidFill>
                  <a:schemeClr val="bg2">
                    <a:lumMod val="10000"/>
                  </a:schemeClr>
                </a:solidFill>
              </a:rPr>
              <a:t>Resource Pool</a:t>
            </a:r>
          </a:p>
        </p:txBody>
      </p:sp>
      <p:sp>
        <p:nvSpPr>
          <p:cNvPr id="17" name="Rectangle 16">
            <a:extLst>
              <a:ext uri="{FF2B5EF4-FFF2-40B4-BE49-F238E27FC236}">
                <a16:creationId xmlns:a16="http://schemas.microsoft.com/office/drawing/2014/main" id="{96E28F5D-E8DC-4A3A-8D60-2DC610248DCE}"/>
              </a:ext>
            </a:extLst>
          </p:cNvPr>
          <p:cNvSpPr/>
          <p:nvPr/>
        </p:nvSpPr>
        <p:spPr>
          <a:xfrm>
            <a:off x="7553735" y="-1"/>
            <a:ext cx="4410428" cy="2493819"/>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KPI Metrics.</a:t>
            </a:r>
          </a:p>
          <a:p>
            <a:pPr algn="r">
              <a:spcAft>
                <a:spcPts val="600"/>
              </a:spcAft>
            </a:pPr>
            <a:r>
              <a:rPr lang="en-SG" sz="1200" b="1">
                <a:solidFill>
                  <a:schemeClr val="bg2">
                    <a:lumMod val="10000"/>
                  </a:schemeClr>
                </a:solidFill>
              </a:rPr>
              <a:t>Contention </a:t>
            </a:r>
          </a:p>
          <a:p>
            <a:pPr algn="r">
              <a:spcAft>
                <a:spcPts val="600"/>
              </a:spcAft>
            </a:pPr>
            <a:r>
              <a:rPr lang="en-SG" sz="1200" b="1">
                <a:solidFill>
                  <a:schemeClr val="bg2">
                    <a:lumMod val="10000"/>
                  </a:schemeClr>
                </a:solidFill>
              </a:rPr>
              <a:t>Utilization</a:t>
            </a:r>
          </a:p>
        </p:txBody>
      </p:sp>
      <p:sp>
        <p:nvSpPr>
          <p:cNvPr id="18" name="Rectangle 17">
            <a:extLst>
              <a:ext uri="{FF2B5EF4-FFF2-40B4-BE49-F238E27FC236}">
                <a16:creationId xmlns:a16="http://schemas.microsoft.com/office/drawing/2014/main" id="{06385E34-712D-429A-BF03-04BEC17DFE39}"/>
              </a:ext>
            </a:extLst>
          </p:cNvPr>
          <p:cNvSpPr/>
          <p:nvPr/>
        </p:nvSpPr>
        <p:spPr>
          <a:xfrm>
            <a:off x="6024163" y="2494357"/>
            <a:ext cx="5940000" cy="507534"/>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Relevant </a:t>
            </a:r>
          </a:p>
          <a:p>
            <a:pPr algn="r">
              <a:spcAft>
                <a:spcPts val="600"/>
              </a:spcAft>
            </a:pPr>
            <a:r>
              <a:rPr lang="en-SG" sz="1200" b="1">
                <a:solidFill>
                  <a:schemeClr val="bg2">
                    <a:lumMod val="10000"/>
                  </a:schemeClr>
                </a:solidFill>
              </a:rPr>
              <a:t>Configuration</a:t>
            </a:r>
          </a:p>
        </p:txBody>
      </p:sp>
      <p:sp>
        <p:nvSpPr>
          <p:cNvPr id="24" name="Rectangle 23">
            <a:extLst>
              <a:ext uri="{FF2B5EF4-FFF2-40B4-BE49-F238E27FC236}">
                <a16:creationId xmlns:a16="http://schemas.microsoft.com/office/drawing/2014/main" id="{02972BED-59EE-4A7E-BF64-B359AD95B2AF}"/>
              </a:ext>
            </a:extLst>
          </p:cNvPr>
          <p:cNvSpPr/>
          <p:nvPr/>
        </p:nvSpPr>
        <p:spPr>
          <a:xfrm>
            <a:off x="4836163" y="3171628"/>
            <a:ext cx="2717572" cy="1269000"/>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Analyse </a:t>
            </a:r>
          </a:p>
          <a:p>
            <a:pPr>
              <a:spcAft>
                <a:spcPts val="600"/>
              </a:spcAft>
            </a:pPr>
            <a:r>
              <a:rPr lang="en-SG" sz="1200" b="1">
                <a:solidFill>
                  <a:schemeClr val="bg2">
                    <a:lumMod val="10000"/>
                  </a:schemeClr>
                </a:solidFill>
              </a:rPr>
              <a:t>Many ESXi</a:t>
            </a:r>
          </a:p>
        </p:txBody>
      </p:sp>
      <p:sp>
        <p:nvSpPr>
          <p:cNvPr id="25" name="Rectangle 24">
            <a:extLst>
              <a:ext uri="{FF2B5EF4-FFF2-40B4-BE49-F238E27FC236}">
                <a16:creationId xmlns:a16="http://schemas.microsoft.com/office/drawing/2014/main" id="{4E21A25A-4FD5-4F7B-8887-3044D2B347AD}"/>
              </a:ext>
            </a:extLst>
          </p:cNvPr>
          <p:cNvSpPr/>
          <p:nvPr/>
        </p:nvSpPr>
        <p:spPr>
          <a:xfrm>
            <a:off x="4836163" y="4440627"/>
            <a:ext cx="2717572" cy="81948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SG" sz="1200" b="1">
                <a:solidFill>
                  <a:schemeClr val="bg2">
                    <a:lumMod val="10000"/>
                  </a:schemeClr>
                </a:solidFill>
              </a:rPr>
              <a:t>Alerts</a:t>
            </a:r>
          </a:p>
          <a:p>
            <a:pPr>
              <a:spcAft>
                <a:spcPts val="600"/>
              </a:spcAft>
            </a:pPr>
            <a:r>
              <a:rPr lang="en-SG" sz="1200" b="1">
                <a:solidFill>
                  <a:schemeClr val="bg2">
                    <a:lumMod val="10000"/>
                  </a:schemeClr>
                </a:solidFill>
              </a:rPr>
              <a:t>Configuration</a:t>
            </a:r>
          </a:p>
        </p:txBody>
      </p:sp>
      <p:sp>
        <p:nvSpPr>
          <p:cNvPr id="26" name="Rectangle 25">
            <a:extLst>
              <a:ext uri="{FF2B5EF4-FFF2-40B4-BE49-F238E27FC236}">
                <a16:creationId xmlns:a16="http://schemas.microsoft.com/office/drawing/2014/main" id="{B6A1DE7E-936A-4B8E-875E-DFA1F76A8BDE}"/>
              </a:ext>
            </a:extLst>
          </p:cNvPr>
          <p:cNvSpPr/>
          <p:nvPr/>
        </p:nvSpPr>
        <p:spPr>
          <a:xfrm>
            <a:off x="7553735" y="3171627"/>
            <a:ext cx="4410428" cy="208848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KPI Metrics.</a:t>
            </a:r>
          </a:p>
          <a:p>
            <a:pPr algn="r">
              <a:spcAft>
                <a:spcPts val="600"/>
              </a:spcAft>
            </a:pPr>
            <a:r>
              <a:rPr lang="en-SG" sz="1200" b="1">
                <a:solidFill>
                  <a:schemeClr val="bg2">
                    <a:lumMod val="10000"/>
                  </a:schemeClr>
                </a:solidFill>
              </a:rPr>
              <a:t>Contention </a:t>
            </a:r>
          </a:p>
          <a:p>
            <a:pPr algn="r">
              <a:spcAft>
                <a:spcPts val="600"/>
              </a:spcAft>
            </a:pPr>
            <a:r>
              <a:rPr lang="en-SG" sz="1200" b="1">
                <a:solidFill>
                  <a:schemeClr val="bg2">
                    <a:lumMod val="10000"/>
                  </a:schemeClr>
                </a:solidFill>
              </a:rPr>
              <a:t>Utilization</a:t>
            </a:r>
          </a:p>
        </p:txBody>
      </p:sp>
      <p:sp>
        <p:nvSpPr>
          <p:cNvPr id="28" name="Rectangle 27">
            <a:extLst>
              <a:ext uri="{FF2B5EF4-FFF2-40B4-BE49-F238E27FC236}">
                <a16:creationId xmlns:a16="http://schemas.microsoft.com/office/drawing/2014/main" id="{43569021-1142-47E8-959C-0BA87A3BB3E3}"/>
              </a:ext>
            </a:extLst>
          </p:cNvPr>
          <p:cNvSpPr/>
          <p:nvPr/>
        </p:nvSpPr>
        <p:spPr>
          <a:xfrm>
            <a:off x="6024163" y="5261762"/>
            <a:ext cx="5940440" cy="903313"/>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Analyse </a:t>
            </a:r>
          </a:p>
          <a:p>
            <a:pPr algn="r">
              <a:spcAft>
                <a:spcPts val="600"/>
              </a:spcAft>
            </a:pPr>
            <a:r>
              <a:rPr lang="en-SG" sz="1200" b="1">
                <a:solidFill>
                  <a:schemeClr val="bg2">
                    <a:lumMod val="10000"/>
                  </a:schemeClr>
                </a:solidFill>
              </a:rPr>
              <a:t>Many VMs</a:t>
            </a:r>
          </a:p>
        </p:txBody>
      </p:sp>
      <p:sp>
        <p:nvSpPr>
          <p:cNvPr id="30" name="Rectangle 29">
            <a:extLst>
              <a:ext uri="{FF2B5EF4-FFF2-40B4-BE49-F238E27FC236}">
                <a16:creationId xmlns:a16="http://schemas.microsoft.com/office/drawing/2014/main" id="{0B8C6387-781A-4ADD-9195-A50045DDC378}"/>
              </a:ext>
            </a:extLst>
          </p:cNvPr>
          <p:cNvSpPr/>
          <p:nvPr/>
        </p:nvSpPr>
        <p:spPr>
          <a:xfrm>
            <a:off x="6024163" y="6165075"/>
            <a:ext cx="5940440" cy="646742"/>
          </a:xfrm>
          <a:prstGeom prst="rect">
            <a:avLst/>
          </a:prstGeom>
          <a:solidFill>
            <a:schemeClr val="accent3">
              <a:lumMod val="20000"/>
              <a:lumOff val="80000"/>
              <a:alpha val="50000"/>
            </a:schemeClr>
          </a:solid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spcAft>
                <a:spcPts val="600"/>
              </a:spcAft>
            </a:pPr>
            <a:r>
              <a:rPr lang="en-SG" sz="1200" b="1">
                <a:solidFill>
                  <a:schemeClr val="bg2">
                    <a:lumMod val="10000"/>
                  </a:schemeClr>
                </a:solidFill>
              </a:rPr>
              <a:t>Analyse </a:t>
            </a:r>
          </a:p>
          <a:p>
            <a:pPr algn="r">
              <a:spcAft>
                <a:spcPts val="600"/>
              </a:spcAft>
            </a:pPr>
            <a:r>
              <a:rPr lang="en-SG" sz="1200" b="1">
                <a:solidFill>
                  <a:schemeClr val="bg2">
                    <a:lumMod val="10000"/>
                  </a:schemeClr>
                </a:solidFill>
              </a:rPr>
              <a:t>Many Datastores</a:t>
            </a:r>
          </a:p>
        </p:txBody>
      </p:sp>
      <p:cxnSp>
        <p:nvCxnSpPr>
          <p:cNvPr id="32" name="Straight Connector 31">
            <a:extLst>
              <a:ext uri="{FF2B5EF4-FFF2-40B4-BE49-F238E27FC236}">
                <a16:creationId xmlns:a16="http://schemas.microsoft.com/office/drawing/2014/main" id="{944731F8-7B71-4D73-8A9E-ED2FBD76FC81}"/>
              </a:ext>
            </a:extLst>
          </p:cNvPr>
          <p:cNvCxnSpPr/>
          <p:nvPr/>
        </p:nvCxnSpPr>
        <p:spPr bwMode="gray">
          <a:xfrm>
            <a:off x="2455490" y="3168073"/>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7629F9-6161-4113-A4F6-7C12A92860CC}"/>
              </a:ext>
            </a:extLst>
          </p:cNvPr>
          <p:cNvCxnSpPr/>
          <p:nvPr/>
        </p:nvCxnSpPr>
        <p:spPr bwMode="gray">
          <a:xfrm>
            <a:off x="2455490" y="5260110"/>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5CAFF0-2E3A-48BA-8E6F-FC9681355527}"/>
              </a:ext>
            </a:extLst>
          </p:cNvPr>
          <p:cNvCxnSpPr/>
          <p:nvPr/>
        </p:nvCxnSpPr>
        <p:spPr bwMode="gray">
          <a:xfrm>
            <a:off x="2455490" y="6179202"/>
            <a:ext cx="9724673" cy="0"/>
          </a:xfrm>
          <a:prstGeom prst="line">
            <a:avLst/>
          </a:prstGeom>
          <a:ln w="19050">
            <a:solidFill>
              <a:schemeClr val="bg2">
                <a:lumMod val="10000"/>
              </a:schemeClr>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20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7" grpId="0" animBg="1"/>
      <p:bldP spid="23" grpId="0" animBg="1"/>
      <p:bldP spid="22" grpId="0" animBg="1"/>
      <p:bldP spid="15" grpId="0" animBg="1"/>
      <p:bldP spid="16" grpId="0" animBg="1"/>
      <p:bldP spid="17" grpId="0" animBg="1"/>
      <p:bldP spid="18" grpId="0" animBg="1"/>
      <p:bldP spid="24" grpId="0" animBg="1"/>
      <p:bldP spid="25" grpId="0" animBg="1"/>
      <p:bldP spid="26" grpId="0" animBg="1"/>
      <p:bldP spid="28" grpId="0" animBg="1"/>
      <p:bldP spid="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35E1-0B06-4FF6-9728-4E1EBE4EA2CE}"/>
              </a:ext>
            </a:extLst>
          </p:cNvPr>
          <p:cNvSpPr>
            <a:spLocks noGrp="1"/>
          </p:cNvSpPr>
          <p:nvPr>
            <p:ph type="title"/>
          </p:nvPr>
        </p:nvSpPr>
        <p:spPr/>
        <p:txBody>
          <a:bodyPr/>
          <a:lstStyle/>
          <a:p>
            <a:r>
              <a:rPr lang="en-SG"/>
              <a:t>Relative Performance Analysis</a:t>
            </a:r>
            <a:endParaRPr lang="en-SG" dirty="0"/>
          </a:p>
        </p:txBody>
      </p:sp>
      <p:sp>
        <p:nvSpPr>
          <p:cNvPr id="3" name="Subtitle 2">
            <a:extLst>
              <a:ext uri="{FF2B5EF4-FFF2-40B4-BE49-F238E27FC236}">
                <a16:creationId xmlns:a16="http://schemas.microsoft.com/office/drawing/2014/main" id="{5A6DCC67-3E0E-83D0-A4C8-1FF7B8097A38}"/>
              </a:ext>
            </a:extLst>
          </p:cNvPr>
          <p:cNvSpPr>
            <a:spLocks noGrp="1"/>
          </p:cNvSpPr>
          <p:nvPr>
            <p:ph type="subTitle" idx="10"/>
          </p:nvPr>
        </p:nvSpPr>
        <p:spPr/>
        <p:txBody>
          <a:bodyPr/>
          <a:lstStyle/>
          <a:p>
            <a:r>
              <a:rPr lang="en-US"/>
              <a:t>Quantifyin the complaints</a:t>
            </a:r>
            <a:endParaRPr lang="en-US" dirty="0"/>
          </a:p>
        </p:txBody>
      </p:sp>
      <p:sp>
        <p:nvSpPr>
          <p:cNvPr id="7" name="Freeform: Shape 6">
            <a:extLst>
              <a:ext uri="{FF2B5EF4-FFF2-40B4-BE49-F238E27FC236}">
                <a16:creationId xmlns:a16="http://schemas.microsoft.com/office/drawing/2014/main" id="{B409388F-7B15-A685-1CDB-28089FA9EEBE}"/>
              </a:ext>
            </a:extLst>
          </p:cNvPr>
          <p:cNvSpPr/>
          <p:nvPr/>
        </p:nvSpPr>
        <p:spPr>
          <a:xfrm>
            <a:off x="598337"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Happy </a:t>
            </a:r>
            <a:r>
              <a:rPr lang="en-US" sz="2000" b="1" kern="1200" dirty="0">
                <a:latin typeface="+mn-lt"/>
                <a:cs typeface="Calibri" panose="020F0502020204030204" pitchFamily="34" charset="0"/>
                <a:sym typeface="Wingdings" panose="05000000000000000000" pitchFamily="2" charset="2"/>
              </a:rPr>
              <a:t></a:t>
            </a:r>
            <a:endParaRPr lang="en-US" sz="1500" b="1" kern="1200" dirty="0">
              <a:latin typeface="+mn-lt"/>
              <a:cs typeface="Calibri" panose="020F0502020204030204" pitchFamily="34" charset="0"/>
            </a:endParaRPr>
          </a:p>
        </p:txBody>
      </p:sp>
      <p:sp>
        <p:nvSpPr>
          <p:cNvPr id="8" name="Freeform: Shape 7">
            <a:extLst>
              <a:ext uri="{FF2B5EF4-FFF2-40B4-BE49-F238E27FC236}">
                <a16:creationId xmlns:a16="http://schemas.microsoft.com/office/drawing/2014/main" id="{FCAA6EB5-1834-2379-C3B5-BF4EFF65F05C}"/>
              </a:ext>
            </a:extLst>
          </p:cNvPr>
          <p:cNvSpPr/>
          <p:nvPr/>
        </p:nvSpPr>
        <p:spPr>
          <a:xfrm>
            <a:off x="598337"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1200"/>
              </a:spcAft>
            </a:pPr>
            <a:r>
              <a:rPr lang="en-SG" sz="1600" kern="1200" dirty="0">
                <a:solidFill>
                  <a:schemeClr val="bg2">
                    <a:lumMod val="10000"/>
                  </a:schemeClr>
                </a:solidFill>
                <a:latin typeface="Calibri" panose="020F0502020204030204" pitchFamily="34" charset="0"/>
                <a:cs typeface="Calibri" panose="020F0502020204030204" pitchFamily="34" charset="0"/>
              </a:rPr>
              <a:t>Profiling is a proactive exercise to ensure performance is maintained as your environment grow or change. </a:t>
            </a:r>
            <a:endParaRPr lang="en-US" sz="1600" kern="1200" dirty="0">
              <a:solidFill>
                <a:schemeClr val="bg2">
                  <a:lumMod val="10000"/>
                </a:schemeClr>
              </a:solidFill>
              <a:latin typeface="Calibri" panose="020F0502020204030204" pitchFamily="34" charset="0"/>
              <a:cs typeface="Calibri" panose="020F0502020204030204" pitchFamily="34" charset="0"/>
            </a:endParaRPr>
          </a:p>
          <a:p>
            <a:pPr marL="0" lvl="1" defTabSz="666750">
              <a:lnSpc>
                <a:spcPct val="90000"/>
              </a:lnSpc>
              <a:spcBef>
                <a:spcPct val="0"/>
              </a:spcBef>
              <a:spcAft>
                <a:spcPts val="1200"/>
              </a:spcAft>
            </a:pPr>
            <a:r>
              <a:rPr lang="en-SG" sz="1600" dirty="0">
                <a:solidFill>
                  <a:schemeClr val="bg2">
                    <a:lumMod val="10000"/>
                  </a:schemeClr>
                </a:solidFill>
                <a:latin typeface="Calibri" panose="020F0502020204030204" pitchFamily="34" charset="0"/>
                <a:cs typeface="Calibri" panose="020F0502020204030204" pitchFamily="34" charset="0"/>
              </a:rPr>
              <a:t>Profiling </a:t>
            </a:r>
            <a:r>
              <a:rPr lang="en-SG" sz="1600" kern="1200" dirty="0">
                <a:solidFill>
                  <a:schemeClr val="bg2">
                    <a:lumMod val="10000"/>
                  </a:schemeClr>
                </a:solidFill>
                <a:latin typeface="Calibri" panose="020F0502020204030204" pitchFamily="34" charset="0"/>
                <a:cs typeface="Calibri" panose="020F0502020204030204" pitchFamily="34" charset="0"/>
              </a:rPr>
              <a:t>prevents infrastructure from being blamed for application-level changes. For example, if your database size grow, it can slow down the application. </a:t>
            </a:r>
            <a:endParaRPr lang="en-US" sz="1600" kern="1200" dirty="0">
              <a:solidFill>
                <a:schemeClr val="bg2">
                  <a:lumMod val="10000"/>
                </a:schemeClr>
              </a:solidFill>
              <a:latin typeface="Calibri" panose="020F0502020204030204" pitchFamily="34" charset="0"/>
              <a:cs typeface="Calibri" panose="020F0502020204030204" pitchFamily="34" charset="0"/>
            </a:endParaRPr>
          </a:p>
          <a:p>
            <a:pPr marL="0" lvl="1" algn="l" defTabSz="666750">
              <a:lnSpc>
                <a:spcPct val="90000"/>
              </a:lnSpc>
              <a:spcBef>
                <a:spcPct val="0"/>
              </a:spcBef>
              <a:spcAft>
                <a:spcPts val="1200"/>
              </a:spcAft>
            </a:pPr>
            <a:r>
              <a:rPr lang="en-SG" sz="1600" kern="1200" dirty="0">
                <a:solidFill>
                  <a:schemeClr val="bg2">
                    <a:lumMod val="10000"/>
                  </a:schemeClr>
                </a:solidFill>
                <a:latin typeface="Calibri" panose="020F0502020204030204" pitchFamily="34" charset="0"/>
                <a:cs typeface="Calibri" panose="020F0502020204030204" pitchFamily="34" charset="0"/>
              </a:rPr>
              <a:t>Establish the SLA while everyone is still happy.</a:t>
            </a:r>
            <a:endParaRPr lang="en-US" sz="1600" kern="1200" dirty="0">
              <a:solidFill>
                <a:schemeClr val="bg2">
                  <a:lumMod val="10000"/>
                </a:schemeClr>
              </a:solidFill>
              <a:latin typeface="Calibri" panose="020F0502020204030204" pitchFamily="34" charset="0"/>
              <a:cs typeface="Calibri" panose="020F0502020204030204" pitchFamily="34" charset="0"/>
            </a:endParaRPr>
          </a:p>
        </p:txBody>
      </p:sp>
      <p:sp>
        <p:nvSpPr>
          <p:cNvPr id="10" name="Freeform: Shape 9">
            <a:extLst>
              <a:ext uri="{FF2B5EF4-FFF2-40B4-BE49-F238E27FC236}">
                <a16:creationId xmlns:a16="http://schemas.microsoft.com/office/drawing/2014/main" id="{FDFC6056-51BC-55A0-C442-C3176A9779EB}"/>
              </a:ext>
            </a:extLst>
          </p:cNvPr>
          <p:cNvSpPr/>
          <p:nvPr/>
        </p:nvSpPr>
        <p:spPr>
          <a:xfrm>
            <a:off x="4537447"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Unhappy </a:t>
            </a:r>
            <a:r>
              <a:rPr lang="en-US" sz="2000" b="1" kern="1200" dirty="0">
                <a:latin typeface="+mn-lt"/>
                <a:cs typeface="Calibri" panose="020F0502020204030204" pitchFamily="34" charset="0"/>
                <a:sym typeface="Wingdings" panose="05000000000000000000" pitchFamily="2" charset="2"/>
              </a:rPr>
              <a:t></a:t>
            </a:r>
            <a:endParaRPr lang="en-US" sz="2000" b="1" kern="1200" dirty="0">
              <a:latin typeface="+mn-lt"/>
              <a:cs typeface="Calibri" panose="020F0502020204030204" pitchFamily="34" charset="0"/>
            </a:endParaRPr>
          </a:p>
        </p:txBody>
      </p:sp>
      <p:sp>
        <p:nvSpPr>
          <p:cNvPr id="11" name="Freeform: Shape 10">
            <a:extLst>
              <a:ext uri="{FF2B5EF4-FFF2-40B4-BE49-F238E27FC236}">
                <a16:creationId xmlns:a16="http://schemas.microsoft.com/office/drawing/2014/main" id="{71717441-0131-3712-450C-70785431113F}"/>
              </a:ext>
            </a:extLst>
          </p:cNvPr>
          <p:cNvSpPr/>
          <p:nvPr/>
        </p:nvSpPr>
        <p:spPr>
          <a:xfrm>
            <a:off x="4537447"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If it’s unclear if the issue is due to IaaS or not, then the profiling quantifies the complaints so they can be measured. </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It shows how bad the situation is, and how much improvement is needed. This can help in justifying additional capacity or tech refresh.</a:t>
            </a:r>
          </a:p>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It might prove the blame on infrastructure is not right, if the counters are good.</a:t>
            </a:r>
          </a:p>
          <a:p>
            <a:pPr marL="0" lvl="1" algn="l" defTabSz="666750">
              <a:lnSpc>
                <a:spcPct val="90000"/>
              </a:lnSpc>
              <a:spcBef>
                <a:spcPct val="0"/>
              </a:spcBef>
              <a:spcAft>
                <a:spcPts val="600"/>
              </a:spcAft>
            </a:pPr>
            <a:r>
              <a:rPr lang="en-US" sz="1600" kern="1200" dirty="0">
                <a:solidFill>
                  <a:schemeClr val="bg2">
                    <a:lumMod val="10000"/>
                  </a:schemeClr>
                </a:solidFill>
                <a:latin typeface="Calibri" panose="020F0502020204030204" pitchFamily="34" charset="0"/>
                <a:cs typeface="Calibri" panose="020F0502020204030204" pitchFamily="34" charset="0"/>
              </a:rPr>
              <a:t>It also reveals the full picture as it analyses the entire VMware environment, not just the VM with complaints.</a:t>
            </a:r>
          </a:p>
        </p:txBody>
      </p:sp>
      <p:sp>
        <p:nvSpPr>
          <p:cNvPr id="12" name="Freeform: Shape 11">
            <a:extLst>
              <a:ext uri="{FF2B5EF4-FFF2-40B4-BE49-F238E27FC236}">
                <a16:creationId xmlns:a16="http://schemas.microsoft.com/office/drawing/2014/main" id="{55D27D48-6282-7183-568D-989F959350E6}"/>
              </a:ext>
            </a:extLst>
          </p:cNvPr>
          <p:cNvSpPr/>
          <p:nvPr/>
        </p:nvSpPr>
        <p:spPr>
          <a:xfrm>
            <a:off x="8464855" y="1777955"/>
            <a:ext cx="3076687" cy="432000"/>
          </a:xfrm>
          <a:custGeom>
            <a:avLst/>
            <a:gdLst>
              <a:gd name="connsiteX0" fmla="*/ 0 w 3076687"/>
              <a:gd name="connsiteY0" fmla="*/ 0 h 432000"/>
              <a:gd name="connsiteX1" fmla="*/ 3076687 w 3076687"/>
              <a:gd name="connsiteY1" fmla="*/ 0 h 432000"/>
              <a:gd name="connsiteX2" fmla="*/ 3076687 w 3076687"/>
              <a:gd name="connsiteY2" fmla="*/ 432000 h 432000"/>
              <a:gd name="connsiteX3" fmla="*/ 0 w 3076687"/>
              <a:gd name="connsiteY3" fmla="*/ 432000 h 432000"/>
              <a:gd name="connsiteX4" fmla="*/ 0 w 3076687"/>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432000">
                <a:moveTo>
                  <a:pt x="0" y="0"/>
                </a:moveTo>
                <a:lnTo>
                  <a:pt x="3076687" y="0"/>
                </a:lnTo>
                <a:lnTo>
                  <a:pt x="3076687" y="432000"/>
                </a:lnTo>
                <a:lnTo>
                  <a:pt x="0" y="4320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mn-lt"/>
                <a:cs typeface="Calibri" panose="020F0502020204030204" pitchFamily="34" charset="0"/>
              </a:rPr>
              <a:t>Mixed </a:t>
            </a:r>
            <a:r>
              <a:rPr lang="en-US" sz="2000" b="1" kern="1200" dirty="0">
                <a:latin typeface="+mn-lt"/>
                <a:cs typeface="Calibri" panose="020F0502020204030204" pitchFamily="34" charset="0"/>
                <a:sym typeface="Wingdings" panose="05000000000000000000" pitchFamily="2" charset="2"/>
              </a:rPr>
              <a:t> </a:t>
            </a:r>
            <a:endParaRPr lang="en-US" sz="2000" b="1" kern="1200" dirty="0">
              <a:latin typeface="+mn-lt"/>
              <a:cs typeface="Calibri" panose="020F0502020204030204" pitchFamily="34" charset="0"/>
            </a:endParaRPr>
          </a:p>
        </p:txBody>
      </p:sp>
      <p:sp>
        <p:nvSpPr>
          <p:cNvPr id="13" name="Freeform: Shape 12">
            <a:extLst>
              <a:ext uri="{FF2B5EF4-FFF2-40B4-BE49-F238E27FC236}">
                <a16:creationId xmlns:a16="http://schemas.microsoft.com/office/drawing/2014/main" id="{B361939A-22F3-8886-F1E6-35A0EED8264E}"/>
              </a:ext>
            </a:extLst>
          </p:cNvPr>
          <p:cNvSpPr/>
          <p:nvPr/>
        </p:nvSpPr>
        <p:spPr>
          <a:xfrm>
            <a:off x="8464855" y="2209955"/>
            <a:ext cx="3076687" cy="4121733"/>
          </a:xfrm>
          <a:custGeom>
            <a:avLst/>
            <a:gdLst>
              <a:gd name="connsiteX0" fmla="*/ 0 w 3076687"/>
              <a:gd name="connsiteY0" fmla="*/ 0 h 3499875"/>
              <a:gd name="connsiteX1" fmla="*/ 3076687 w 3076687"/>
              <a:gd name="connsiteY1" fmla="*/ 0 h 3499875"/>
              <a:gd name="connsiteX2" fmla="*/ 3076687 w 3076687"/>
              <a:gd name="connsiteY2" fmla="*/ 3499875 h 3499875"/>
              <a:gd name="connsiteX3" fmla="*/ 0 w 3076687"/>
              <a:gd name="connsiteY3" fmla="*/ 3499875 h 3499875"/>
              <a:gd name="connsiteX4" fmla="*/ 0 w 3076687"/>
              <a:gd name="connsiteY4" fmla="*/ 0 h 349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687" h="3499875">
                <a:moveTo>
                  <a:pt x="0" y="0"/>
                </a:moveTo>
                <a:lnTo>
                  <a:pt x="3076687" y="0"/>
                </a:lnTo>
                <a:lnTo>
                  <a:pt x="3076687" y="3499875"/>
                </a:lnTo>
                <a:lnTo>
                  <a:pt x="0" y="3499875"/>
                </a:lnTo>
                <a:lnTo>
                  <a:pt x="0" y="0"/>
                </a:lnTo>
                <a:close/>
              </a:path>
            </a:pathLst>
          </a:custGeom>
          <a:solidFill>
            <a:schemeClr val="accent1">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Some are happy and while others are not.</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In large environment with many VM Owners, it’s common to see different owners have different threshold. A 10% CPU Ready may be acceptable for Owner A yet a 2.5% CPU Ready causes Owner B to be upset, even though both VMs are in the same class of service. </a:t>
            </a:r>
          </a:p>
          <a:p>
            <a:pPr marL="0" lvl="1" algn="l" defTabSz="666750">
              <a:lnSpc>
                <a:spcPct val="90000"/>
              </a:lnSpc>
              <a:spcBef>
                <a:spcPct val="0"/>
              </a:spcBef>
              <a:spcAft>
                <a:spcPts val="1200"/>
              </a:spcAft>
            </a:pPr>
            <a:r>
              <a:rPr lang="en-US" sz="1600" kern="1200" dirty="0">
                <a:solidFill>
                  <a:schemeClr val="bg2">
                    <a:lumMod val="10000"/>
                  </a:schemeClr>
                </a:solidFill>
                <a:latin typeface="Calibri" panose="020F0502020204030204" pitchFamily="34" charset="0"/>
                <a:cs typeface="Calibri" panose="020F0502020204030204" pitchFamily="34" charset="0"/>
              </a:rPr>
              <a:t>Profiling brings up these facts to facilitate discussion to get everyone agree on the same SLA, because it’s a shared platform.</a:t>
            </a:r>
          </a:p>
        </p:txBody>
      </p:sp>
      <p:sp>
        <p:nvSpPr>
          <p:cNvPr id="4" name="Rectangle 3">
            <a:extLst>
              <a:ext uri="{FF2B5EF4-FFF2-40B4-BE49-F238E27FC236}">
                <a16:creationId xmlns:a16="http://schemas.microsoft.com/office/drawing/2014/main" id="{FBD78D97-B058-B4DD-C068-4ED3521FD27F}"/>
              </a:ext>
            </a:extLst>
          </p:cNvPr>
          <p:cNvSpPr/>
          <p:nvPr/>
        </p:nvSpPr>
        <p:spPr>
          <a:xfrm>
            <a:off x="593021" y="1414130"/>
            <a:ext cx="10965543" cy="32429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dirty="0">
                <a:solidFill>
                  <a:schemeClr val="bg1"/>
                </a:solidFill>
              </a:rPr>
              <a:t>If the application team are….</a:t>
            </a:r>
          </a:p>
        </p:txBody>
      </p:sp>
    </p:spTree>
    <p:extLst>
      <p:ext uri="{BB962C8B-B14F-4D97-AF65-F5344CB8AC3E}">
        <p14:creationId xmlns:p14="http://schemas.microsoft.com/office/powerpoint/2010/main" val="355032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4E98-E2EC-0F06-F9F3-8862470C0EBE}"/>
              </a:ext>
            </a:extLst>
          </p:cNvPr>
          <p:cNvSpPr>
            <a:spLocks noGrp="1"/>
          </p:cNvSpPr>
          <p:nvPr>
            <p:ph type="title"/>
          </p:nvPr>
        </p:nvSpPr>
        <p:spPr/>
        <p:txBody>
          <a:bodyPr/>
          <a:lstStyle/>
          <a:p>
            <a:r>
              <a:rPr lang="en-US"/>
              <a:t>2 levels of Profiling</a:t>
            </a:r>
          </a:p>
        </p:txBody>
      </p:sp>
      <p:sp>
        <p:nvSpPr>
          <p:cNvPr id="3" name="Subtitle 2">
            <a:extLst>
              <a:ext uri="{FF2B5EF4-FFF2-40B4-BE49-F238E27FC236}">
                <a16:creationId xmlns:a16="http://schemas.microsoft.com/office/drawing/2014/main" id="{ECBE957B-4C03-6F39-542F-A67A87D99016}"/>
              </a:ext>
            </a:extLst>
          </p:cNvPr>
          <p:cNvSpPr>
            <a:spLocks noGrp="1"/>
          </p:cNvSpPr>
          <p:nvPr>
            <p:ph type="subTitle" idx="10"/>
          </p:nvPr>
        </p:nvSpPr>
        <p:spPr/>
        <p:txBody>
          <a:bodyPr/>
          <a:lstStyle/>
          <a:p>
            <a:r>
              <a:rPr lang="en-US"/>
              <a:t>Guest OS and IaaS are 2 different realms, hardly aware of each other.</a:t>
            </a:r>
          </a:p>
          <a:p>
            <a:r>
              <a:rPr lang="en-US"/>
              <a:t>Windows/Linux involves discussion with application team.</a:t>
            </a:r>
          </a:p>
        </p:txBody>
      </p:sp>
      <p:sp>
        <p:nvSpPr>
          <p:cNvPr id="4" name="Rectangle 3">
            <a:extLst>
              <a:ext uri="{FF2B5EF4-FFF2-40B4-BE49-F238E27FC236}">
                <a16:creationId xmlns:a16="http://schemas.microsoft.com/office/drawing/2014/main" id="{A5568BCF-8931-A410-5C2B-FC69FA6C8B84}"/>
              </a:ext>
            </a:extLst>
          </p:cNvPr>
          <p:cNvSpPr/>
          <p:nvPr/>
        </p:nvSpPr>
        <p:spPr>
          <a:xfrm>
            <a:off x="979607" y="4843114"/>
            <a:ext cx="2691062" cy="1164558"/>
          </a:xfrm>
          <a:prstGeom prst="rect">
            <a:avLst/>
          </a:prstGeom>
          <a:solidFill>
            <a:schemeClr val="bg1">
              <a:lumMod val="85000"/>
              <a:alpha val="50000"/>
            </a:schemeClr>
          </a:solidFill>
        </p:spPr>
        <p:txBody>
          <a:bodyPr wrap="square" lIns="121803" tIns="60901" rIns="121803" bIns="60901" rtlCol="0" anchor="t">
            <a:noAutofit/>
          </a:bodyPr>
          <a:lstStyle/>
          <a:p>
            <a:pPr algn="ctr"/>
            <a:r>
              <a:rPr lang="en-US" sz="1050" b="1">
                <a:solidFill>
                  <a:schemeClr val="tx2">
                    <a:lumMod val="50000"/>
                  </a:schemeClr>
                </a:solidFill>
                <a:latin typeface="Calibri" panose="020F0502020204030204" pitchFamily="34" charset="0"/>
              </a:rPr>
              <a:t>Supporting Layers</a:t>
            </a:r>
          </a:p>
        </p:txBody>
      </p:sp>
      <p:sp>
        <p:nvSpPr>
          <p:cNvPr id="5" name="Rectangle 4">
            <a:extLst>
              <a:ext uri="{FF2B5EF4-FFF2-40B4-BE49-F238E27FC236}">
                <a16:creationId xmlns:a16="http://schemas.microsoft.com/office/drawing/2014/main" id="{ACC4B73A-3ED5-9AB1-39D1-848E61DA6AD4}"/>
              </a:ext>
            </a:extLst>
          </p:cNvPr>
          <p:cNvSpPr/>
          <p:nvPr/>
        </p:nvSpPr>
        <p:spPr>
          <a:xfrm>
            <a:off x="990542" y="2647114"/>
            <a:ext cx="812363" cy="1795984"/>
          </a:xfrm>
          <a:prstGeom prst="rect">
            <a:avLst/>
          </a:prstGeom>
          <a:solidFill>
            <a:schemeClr val="bg1">
              <a:lumMod val="85000"/>
              <a:alpha val="50000"/>
            </a:schemeClr>
          </a:solid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VM</a:t>
            </a:r>
          </a:p>
        </p:txBody>
      </p:sp>
      <p:sp>
        <p:nvSpPr>
          <p:cNvPr id="6" name="Rectangle 5">
            <a:extLst>
              <a:ext uri="{FF2B5EF4-FFF2-40B4-BE49-F238E27FC236}">
                <a16:creationId xmlns:a16="http://schemas.microsoft.com/office/drawing/2014/main" id="{F8CB987A-912B-5F45-F267-0EF082FB12E1}"/>
              </a:ext>
            </a:extLst>
          </p:cNvPr>
          <p:cNvSpPr/>
          <p:nvPr/>
        </p:nvSpPr>
        <p:spPr>
          <a:xfrm>
            <a:off x="2018139" y="2647114"/>
            <a:ext cx="1663465" cy="1795984"/>
          </a:xfrm>
          <a:prstGeom prst="rect">
            <a:avLst/>
          </a:prstGeom>
          <a:solidFill>
            <a:schemeClr val="bg1">
              <a:lumMod val="85000"/>
              <a:alpha val="50000"/>
            </a:schemeClr>
          </a:solidFill>
        </p:spPr>
        <p:txBody>
          <a:bodyPr wrap="square" lIns="121803" tIns="60901" rIns="121803" bIns="60901" rtlCol="0" anchor="ctr">
            <a:noAutofit/>
          </a:bodyPr>
          <a:lstStyle/>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r>
              <a:rPr lang="en-US" sz="1050" b="1">
                <a:solidFill>
                  <a:schemeClr val="tx2">
                    <a:lumMod val="50000"/>
                  </a:schemeClr>
                </a:solidFill>
                <a:latin typeface="Calibri" panose="020F0502020204030204" pitchFamily="34" charset="0"/>
              </a:rPr>
              <a:t>VM</a:t>
            </a:r>
          </a:p>
        </p:txBody>
      </p:sp>
      <p:sp>
        <p:nvSpPr>
          <p:cNvPr id="7" name="Rectangle 6">
            <a:extLst>
              <a:ext uri="{FF2B5EF4-FFF2-40B4-BE49-F238E27FC236}">
                <a16:creationId xmlns:a16="http://schemas.microsoft.com/office/drawing/2014/main" id="{7579998C-513A-D817-F796-CFCD58910549}"/>
              </a:ext>
            </a:extLst>
          </p:cNvPr>
          <p:cNvSpPr/>
          <p:nvPr/>
        </p:nvSpPr>
        <p:spPr>
          <a:xfrm>
            <a:off x="2248295" y="2758722"/>
            <a:ext cx="1188000" cy="1406906"/>
          </a:xfrm>
          <a:prstGeom prst="rect">
            <a:avLst/>
          </a:prstGeom>
          <a:solidFill>
            <a:schemeClr val="bg1">
              <a:lumMod val="75000"/>
              <a:alpha val="50000"/>
            </a:schemeClr>
          </a:solidFill>
        </p:spPr>
        <p:txBody>
          <a:bodyPr wrap="square" lIns="121803" tIns="60901" rIns="121803" bIns="60901" rtlCol="0" anchor="ctr">
            <a:noAutofit/>
          </a:bodyPr>
          <a:lstStyle/>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r>
              <a:rPr lang="en-US" sz="1050" b="1">
                <a:solidFill>
                  <a:schemeClr val="tx2">
                    <a:lumMod val="50000"/>
                  </a:schemeClr>
                </a:solidFill>
                <a:latin typeface="Calibri" panose="020F0502020204030204" pitchFamily="34" charset="0"/>
              </a:rPr>
              <a:t>Guest OS</a:t>
            </a:r>
          </a:p>
        </p:txBody>
      </p:sp>
      <p:sp>
        <p:nvSpPr>
          <p:cNvPr id="8" name="Rectangle 7">
            <a:extLst>
              <a:ext uri="{FF2B5EF4-FFF2-40B4-BE49-F238E27FC236}">
                <a16:creationId xmlns:a16="http://schemas.microsoft.com/office/drawing/2014/main" id="{00A91BC7-723B-9C6F-031E-2196CCB95B60}"/>
              </a:ext>
            </a:extLst>
          </p:cNvPr>
          <p:cNvSpPr/>
          <p:nvPr/>
        </p:nvSpPr>
        <p:spPr>
          <a:xfrm>
            <a:off x="979607" y="4525480"/>
            <a:ext cx="2691062" cy="272960"/>
          </a:xfrm>
          <a:prstGeom prst="rect">
            <a:avLst/>
          </a:prstGeom>
          <a:solidFill>
            <a:schemeClr val="bg1">
              <a:lumMod val="85000"/>
              <a:alpha val="50000"/>
            </a:schemeClr>
          </a:solid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Compute Virtualization</a:t>
            </a:r>
          </a:p>
        </p:txBody>
      </p:sp>
      <p:sp>
        <p:nvSpPr>
          <p:cNvPr id="9" name="Rectangle 8">
            <a:extLst>
              <a:ext uri="{FF2B5EF4-FFF2-40B4-BE49-F238E27FC236}">
                <a16:creationId xmlns:a16="http://schemas.microsoft.com/office/drawing/2014/main" id="{E7842C89-5D1F-BC36-AE05-F1BFEC5E4DCC}"/>
              </a:ext>
            </a:extLst>
          </p:cNvPr>
          <p:cNvSpPr/>
          <p:nvPr/>
        </p:nvSpPr>
        <p:spPr>
          <a:xfrm>
            <a:off x="990542" y="2360661"/>
            <a:ext cx="2691062" cy="194013"/>
          </a:xfrm>
          <a:prstGeom prst="rect">
            <a:avLst/>
          </a:prstGeom>
          <a:solidFill>
            <a:schemeClr val="bg1">
              <a:lumMod val="85000"/>
              <a:alpha val="50000"/>
            </a:schemeClr>
          </a:solid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Business Application</a:t>
            </a:r>
          </a:p>
        </p:txBody>
      </p:sp>
      <p:sp>
        <p:nvSpPr>
          <p:cNvPr id="10" name="TextBox 9">
            <a:extLst>
              <a:ext uri="{FF2B5EF4-FFF2-40B4-BE49-F238E27FC236}">
                <a16:creationId xmlns:a16="http://schemas.microsoft.com/office/drawing/2014/main" id="{1A26F14A-0289-95E1-9514-5F1C45CF8C76}"/>
              </a:ext>
            </a:extLst>
          </p:cNvPr>
          <p:cNvSpPr txBox="1"/>
          <p:nvPr/>
        </p:nvSpPr>
        <p:spPr>
          <a:xfrm>
            <a:off x="6763200" y="5195954"/>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ESXi Capacity</a:t>
            </a:r>
          </a:p>
        </p:txBody>
      </p:sp>
      <p:sp>
        <p:nvSpPr>
          <p:cNvPr id="11" name="TextBox 10">
            <a:extLst>
              <a:ext uri="{FF2B5EF4-FFF2-40B4-BE49-F238E27FC236}">
                <a16:creationId xmlns:a16="http://schemas.microsoft.com/office/drawing/2014/main" id="{301F1924-3D8B-C6B0-6077-E731D4136314}"/>
              </a:ext>
            </a:extLst>
          </p:cNvPr>
          <p:cNvSpPr txBox="1"/>
          <p:nvPr/>
        </p:nvSpPr>
        <p:spPr>
          <a:xfrm>
            <a:off x="6763200" y="3503186"/>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Container Capacity </a:t>
            </a:r>
          </a:p>
        </p:txBody>
      </p:sp>
      <p:sp>
        <p:nvSpPr>
          <p:cNvPr id="12" name="TextBox 11">
            <a:extLst>
              <a:ext uri="{FF2B5EF4-FFF2-40B4-BE49-F238E27FC236}">
                <a16:creationId xmlns:a16="http://schemas.microsoft.com/office/drawing/2014/main" id="{A1665257-9D7A-9020-1D22-79B9AD8AEFDF}"/>
              </a:ext>
            </a:extLst>
          </p:cNvPr>
          <p:cNvSpPr txBox="1"/>
          <p:nvPr/>
        </p:nvSpPr>
        <p:spPr>
          <a:xfrm>
            <a:off x="6763200" y="3221058"/>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Container Performance</a:t>
            </a:r>
          </a:p>
        </p:txBody>
      </p:sp>
      <p:sp>
        <p:nvSpPr>
          <p:cNvPr id="13" name="TextBox 12">
            <a:extLst>
              <a:ext uri="{FF2B5EF4-FFF2-40B4-BE49-F238E27FC236}">
                <a16:creationId xmlns:a16="http://schemas.microsoft.com/office/drawing/2014/main" id="{5D161E1C-78CA-A988-664B-E97FB1C1B252}"/>
              </a:ext>
            </a:extLst>
          </p:cNvPr>
          <p:cNvSpPr txBox="1"/>
          <p:nvPr/>
        </p:nvSpPr>
        <p:spPr>
          <a:xfrm>
            <a:off x="6763200" y="4913826"/>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ESXi Performance</a:t>
            </a:r>
          </a:p>
        </p:txBody>
      </p:sp>
      <p:sp>
        <p:nvSpPr>
          <p:cNvPr id="14" name="TextBox 13">
            <a:extLst>
              <a:ext uri="{FF2B5EF4-FFF2-40B4-BE49-F238E27FC236}">
                <a16:creationId xmlns:a16="http://schemas.microsoft.com/office/drawing/2014/main" id="{A2BCD528-F1F2-2341-B63A-95FF60ED1DB5}"/>
              </a:ext>
            </a:extLst>
          </p:cNvPr>
          <p:cNvSpPr txBox="1"/>
          <p:nvPr/>
        </p:nvSpPr>
        <p:spPr>
          <a:xfrm>
            <a:off x="6763200" y="2656802"/>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App Performance </a:t>
            </a:r>
          </a:p>
        </p:txBody>
      </p:sp>
      <p:sp>
        <p:nvSpPr>
          <p:cNvPr id="15" name="TextBox 14">
            <a:extLst>
              <a:ext uri="{FF2B5EF4-FFF2-40B4-BE49-F238E27FC236}">
                <a16:creationId xmlns:a16="http://schemas.microsoft.com/office/drawing/2014/main" id="{DFC0A1BF-73D5-0D1A-E6FF-2551A0D12732}"/>
              </a:ext>
            </a:extLst>
          </p:cNvPr>
          <p:cNvSpPr txBox="1"/>
          <p:nvPr/>
        </p:nvSpPr>
        <p:spPr>
          <a:xfrm>
            <a:off x="6763200" y="5478082"/>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Performance</a:t>
            </a:r>
          </a:p>
        </p:txBody>
      </p:sp>
      <p:sp>
        <p:nvSpPr>
          <p:cNvPr id="16" name="TextBox 15">
            <a:extLst>
              <a:ext uri="{FF2B5EF4-FFF2-40B4-BE49-F238E27FC236}">
                <a16:creationId xmlns:a16="http://schemas.microsoft.com/office/drawing/2014/main" id="{C6EBBC78-7EE0-3B6A-F18D-A861161D58B6}"/>
              </a:ext>
            </a:extLst>
          </p:cNvPr>
          <p:cNvSpPr txBox="1"/>
          <p:nvPr/>
        </p:nvSpPr>
        <p:spPr>
          <a:xfrm>
            <a:off x="6763200" y="5760214"/>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Capacity</a:t>
            </a:r>
          </a:p>
        </p:txBody>
      </p:sp>
      <p:sp>
        <p:nvSpPr>
          <p:cNvPr id="17" name="TextBox 16">
            <a:extLst>
              <a:ext uri="{FF2B5EF4-FFF2-40B4-BE49-F238E27FC236}">
                <a16:creationId xmlns:a16="http://schemas.microsoft.com/office/drawing/2014/main" id="{5CB36A63-DA01-DA55-AF90-F9A442FC5EB7}"/>
              </a:ext>
            </a:extLst>
          </p:cNvPr>
          <p:cNvSpPr txBox="1"/>
          <p:nvPr/>
        </p:nvSpPr>
        <p:spPr>
          <a:xfrm>
            <a:off x="6763200" y="2374674"/>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Performance &amp; Capacity</a:t>
            </a:r>
          </a:p>
        </p:txBody>
      </p:sp>
      <p:sp>
        <p:nvSpPr>
          <p:cNvPr id="18" name="TextBox 17">
            <a:extLst>
              <a:ext uri="{FF2B5EF4-FFF2-40B4-BE49-F238E27FC236}">
                <a16:creationId xmlns:a16="http://schemas.microsoft.com/office/drawing/2014/main" id="{339A9563-A51A-CE91-3CBA-E05126E5DFC0}"/>
              </a:ext>
            </a:extLst>
          </p:cNvPr>
          <p:cNvSpPr txBox="1"/>
          <p:nvPr/>
        </p:nvSpPr>
        <p:spPr>
          <a:xfrm>
            <a:off x="6763200" y="2938930"/>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App Capacity </a:t>
            </a:r>
          </a:p>
        </p:txBody>
      </p:sp>
      <p:sp>
        <p:nvSpPr>
          <p:cNvPr id="19" name="TextBox 18">
            <a:extLst>
              <a:ext uri="{FF2B5EF4-FFF2-40B4-BE49-F238E27FC236}">
                <a16:creationId xmlns:a16="http://schemas.microsoft.com/office/drawing/2014/main" id="{F747A0A7-1B87-8553-5A39-D765607A72FF}"/>
              </a:ext>
            </a:extLst>
          </p:cNvPr>
          <p:cNvSpPr txBox="1"/>
          <p:nvPr/>
        </p:nvSpPr>
        <p:spPr>
          <a:xfrm>
            <a:off x="6705604" y="1819238"/>
            <a:ext cx="1763695" cy="292269"/>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spAutoFit/>
          </a:bodyPr>
          <a:lstStyle/>
          <a:p>
            <a:pPr algn="ctr"/>
            <a:r>
              <a:rPr lang="en-US" sz="1100" b="1">
                <a:solidFill>
                  <a:schemeClr val="tx2">
                    <a:lumMod val="50000"/>
                  </a:schemeClr>
                </a:solidFill>
                <a:latin typeface="Times" panose="02020603050405020304" pitchFamily="18" charset="0"/>
                <a:cs typeface="Times" panose="02020603050405020304" pitchFamily="18" charset="0"/>
              </a:rPr>
              <a:t>Operations Management</a:t>
            </a:r>
          </a:p>
        </p:txBody>
      </p:sp>
      <p:sp>
        <p:nvSpPr>
          <p:cNvPr id="20" name="TextBox 19">
            <a:extLst>
              <a:ext uri="{FF2B5EF4-FFF2-40B4-BE49-F238E27FC236}">
                <a16:creationId xmlns:a16="http://schemas.microsoft.com/office/drawing/2014/main" id="{637EABE2-9C4E-FBC9-8103-E85F4727B587}"/>
              </a:ext>
            </a:extLst>
          </p:cNvPr>
          <p:cNvSpPr txBox="1"/>
          <p:nvPr/>
        </p:nvSpPr>
        <p:spPr>
          <a:xfrm>
            <a:off x="4556402" y="4918362"/>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ESXi Contention</a:t>
            </a:r>
          </a:p>
        </p:txBody>
      </p:sp>
      <p:sp>
        <p:nvSpPr>
          <p:cNvPr id="21" name="TextBox 20">
            <a:extLst>
              <a:ext uri="{FF2B5EF4-FFF2-40B4-BE49-F238E27FC236}">
                <a16:creationId xmlns:a16="http://schemas.microsoft.com/office/drawing/2014/main" id="{0356D7C8-F680-5EE4-719A-BC883D631132}"/>
              </a:ext>
            </a:extLst>
          </p:cNvPr>
          <p:cNvSpPr txBox="1"/>
          <p:nvPr/>
        </p:nvSpPr>
        <p:spPr>
          <a:xfrm>
            <a:off x="4556402" y="3505202"/>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Container Utilization</a:t>
            </a:r>
          </a:p>
        </p:txBody>
      </p:sp>
      <p:sp>
        <p:nvSpPr>
          <p:cNvPr id="22" name="TextBox 21">
            <a:extLst>
              <a:ext uri="{FF2B5EF4-FFF2-40B4-BE49-F238E27FC236}">
                <a16:creationId xmlns:a16="http://schemas.microsoft.com/office/drawing/2014/main" id="{4A0EBDC9-E9AE-D7E0-684A-43F9B6E91672}"/>
              </a:ext>
            </a:extLst>
          </p:cNvPr>
          <p:cNvSpPr txBox="1"/>
          <p:nvPr/>
        </p:nvSpPr>
        <p:spPr>
          <a:xfrm>
            <a:off x="4556402" y="4353098"/>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VM Contention</a:t>
            </a:r>
          </a:p>
        </p:txBody>
      </p:sp>
      <p:sp>
        <p:nvSpPr>
          <p:cNvPr id="23" name="TextBox 22">
            <a:extLst>
              <a:ext uri="{FF2B5EF4-FFF2-40B4-BE49-F238E27FC236}">
                <a16:creationId xmlns:a16="http://schemas.microsoft.com/office/drawing/2014/main" id="{D18245F4-B7FA-AF3C-E134-4178FCCA60D1}"/>
              </a:ext>
            </a:extLst>
          </p:cNvPr>
          <p:cNvSpPr txBox="1"/>
          <p:nvPr/>
        </p:nvSpPr>
        <p:spPr>
          <a:xfrm>
            <a:off x="4556402" y="3222570"/>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Container Contention</a:t>
            </a:r>
          </a:p>
        </p:txBody>
      </p:sp>
      <p:sp>
        <p:nvSpPr>
          <p:cNvPr id="24" name="TextBox 23">
            <a:extLst>
              <a:ext uri="{FF2B5EF4-FFF2-40B4-BE49-F238E27FC236}">
                <a16:creationId xmlns:a16="http://schemas.microsoft.com/office/drawing/2014/main" id="{DF4EC6BF-2277-BFE2-59C8-4F1230F1433C}"/>
              </a:ext>
            </a:extLst>
          </p:cNvPr>
          <p:cNvSpPr txBox="1"/>
          <p:nvPr/>
        </p:nvSpPr>
        <p:spPr>
          <a:xfrm>
            <a:off x="4556402" y="2939938"/>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App Utilization</a:t>
            </a:r>
          </a:p>
        </p:txBody>
      </p:sp>
      <p:sp>
        <p:nvSpPr>
          <p:cNvPr id="25" name="TextBox 24">
            <a:extLst>
              <a:ext uri="{FF2B5EF4-FFF2-40B4-BE49-F238E27FC236}">
                <a16:creationId xmlns:a16="http://schemas.microsoft.com/office/drawing/2014/main" id="{F8ED6A0C-0B89-F9E8-8BD4-69CAE16A2497}"/>
              </a:ext>
            </a:extLst>
          </p:cNvPr>
          <p:cNvSpPr txBox="1"/>
          <p:nvPr/>
        </p:nvSpPr>
        <p:spPr>
          <a:xfrm>
            <a:off x="4556402" y="5483626"/>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Contention metrics</a:t>
            </a:r>
          </a:p>
        </p:txBody>
      </p:sp>
      <p:sp>
        <p:nvSpPr>
          <p:cNvPr id="26" name="TextBox 25">
            <a:extLst>
              <a:ext uri="{FF2B5EF4-FFF2-40B4-BE49-F238E27FC236}">
                <a16:creationId xmlns:a16="http://schemas.microsoft.com/office/drawing/2014/main" id="{E2CF4264-8110-7846-4E16-2176A6832511}"/>
              </a:ext>
            </a:extLst>
          </p:cNvPr>
          <p:cNvSpPr txBox="1"/>
          <p:nvPr/>
        </p:nvSpPr>
        <p:spPr>
          <a:xfrm>
            <a:off x="4556402" y="5766255"/>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Utilization metrics</a:t>
            </a:r>
          </a:p>
        </p:txBody>
      </p:sp>
      <p:sp>
        <p:nvSpPr>
          <p:cNvPr id="27" name="TextBox 26">
            <a:extLst>
              <a:ext uri="{FF2B5EF4-FFF2-40B4-BE49-F238E27FC236}">
                <a16:creationId xmlns:a16="http://schemas.microsoft.com/office/drawing/2014/main" id="{066CE9C1-D103-1FA5-37C0-635DF4CB0298}"/>
              </a:ext>
            </a:extLst>
          </p:cNvPr>
          <p:cNvSpPr txBox="1"/>
          <p:nvPr/>
        </p:nvSpPr>
        <p:spPr>
          <a:xfrm>
            <a:off x="4556402" y="5200994"/>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ESXi Utilization</a:t>
            </a:r>
          </a:p>
        </p:txBody>
      </p:sp>
      <p:sp>
        <p:nvSpPr>
          <p:cNvPr id="28" name="TextBox 27">
            <a:extLst>
              <a:ext uri="{FF2B5EF4-FFF2-40B4-BE49-F238E27FC236}">
                <a16:creationId xmlns:a16="http://schemas.microsoft.com/office/drawing/2014/main" id="{180CEC5E-9A6A-9B3E-6411-DB91090D6784}"/>
              </a:ext>
            </a:extLst>
          </p:cNvPr>
          <p:cNvSpPr txBox="1"/>
          <p:nvPr/>
        </p:nvSpPr>
        <p:spPr>
          <a:xfrm>
            <a:off x="4556402" y="2374674"/>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Business metrics</a:t>
            </a:r>
          </a:p>
        </p:txBody>
      </p:sp>
      <p:sp>
        <p:nvSpPr>
          <p:cNvPr id="29" name="TextBox 28">
            <a:extLst>
              <a:ext uri="{FF2B5EF4-FFF2-40B4-BE49-F238E27FC236}">
                <a16:creationId xmlns:a16="http://schemas.microsoft.com/office/drawing/2014/main" id="{D8BC3083-FBCF-B7F9-C106-33D0535ABA12}"/>
              </a:ext>
            </a:extLst>
          </p:cNvPr>
          <p:cNvSpPr txBox="1"/>
          <p:nvPr/>
        </p:nvSpPr>
        <p:spPr>
          <a:xfrm>
            <a:off x="4556402" y="2657306"/>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App Contention</a:t>
            </a:r>
          </a:p>
        </p:txBody>
      </p:sp>
      <p:sp>
        <p:nvSpPr>
          <p:cNvPr id="30" name="TextBox 29">
            <a:extLst>
              <a:ext uri="{FF2B5EF4-FFF2-40B4-BE49-F238E27FC236}">
                <a16:creationId xmlns:a16="http://schemas.microsoft.com/office/drawing/2014/main" id="{0165CBF4-5A26-02D2-735B-E1B60B08FC77}"/>
              </a:ext>
            </a:extLst>
          </p:cNvPr>
          <p:cNvSpPr txBox="1"/>
          <p:nvPr/>
        </p:nvSpPr>
        <p:spPr>
          <a:xfrm>
            <a:off x="4567483" y="1829082"/>
            <a:ext cx="1634839" cy="292269"/>
          </a:xfrm>
          <a:prstGeom prst="rect">
            <a:avLst/>
          </a:prstGeom>
          <a:noFill/>
        </p:spPr>
        <p:txBody>
          <a:bodyPr wrap="square" lIns="121803" tIns="60901" rIns="121803" bIns="60901" rtlCol="0">
            <a:spAutoFit/>
          </a:bodyPr>
          <a:lstStyle/>
          <a:p>
            <a:pPr algn="ctr"/>
            <a:r>
              <a:rPr lang="en-US" sz="1100" b="1">
                <a:solidFill>
                  <a:schemeClr val="tx2">
                    <a:lumMod val="50000"/>
                  </a:schemeClr>
                </a:solidFill>
                <a:latin typeface="Times" panose="02020603050405020304" pitchFamily="18" charset="0"/>
                <a:cs typeface="Times" panose="02020603050405020304" pitchFamily="18" charset="0"/>
              </a:rPr>
              <a:t>Metric Types</a:t>
            </a:r>
          </a:p>
        </p:txBody>
      </p:sp>
      <p:cxnSp>
        <p:nvCxnSpPr>
          <p:cNvPr id="31" name="Straight Connector 30">
            <a:extLst>
              <a:ext uri="{FF2B5EF4-FFF2-40B4-BE49-F238E27FC236}">
                <a16:creationId xmlns:a16="http://schemas.microsoft.com/office/drawing/2014/main" id="{90EF60F4-A679-7CAF-4478-CAB1CED66A3E}"/>
              </a:ext>
            </a:extLst>
          </p:cNvPr>
          <p:cNvCxnSpPr/>
          <p:nvPr/>
        </p:nvCxnSpPr>
        <p:spPr bwMode="gray">
          <a:xfrm>
            <a:off x="4567483" y="2114465"/>
            <a:ext cx="1645920" cy="0"/>
          </a:xfrm>
          <a:prstGeom prst="line">
            <a:avLst/>
          </a:prstGeom>
          <a:ln w="95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B39A4C-8716-93BD-FA8D-181FC16C0136}"/>
              </a:ext>
            </a:extLst>
          </p:cNvPr>
          <p:cNvCxnSpPr>
            <a:cxnSpLocks/>
          </p:cNvCxnSpPr>
          <p:nvPr/>
        </p:nvCxnSpPr>
        <p:spPr bwMode="gray">
          <a:xfrm>
            <a:off x="6770038" y="2114465"/>
            <a:ext cx="1645920" cy="0"/>
          </a:xfrm>
          <a:prstGeom prst="line">
            <a:avLst/>
          </a:prstGeom>
          <a:ln w="9525">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FBF7DAA-7AFF-9D0F-D69C-6D3B1C94D70F}"/>
              </a:ext>
            </a:extLst>
          </p:cNvPr>
          <p:cNvCxnSpPr>
            <a:cxnSpLocks/>
            <a:endCxn id="39" idx="1"/>
          </p:cNvCxnSpPr>
          <p:nvPr/>
        </p:nvCxnSpPr>
        <p:spPr>
          <a:xfrm>
            <a:off x="3414113" y="4314738"/>
            <a:ext cx="1142289" cy="41099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801344E-6F82-A0E6-4639-AD747D4978B0}"/>
              </a:ext>
            </a:extLst>
          </p:cNvPr>
          <p:cNvCxnSpPr>
            <a:cxnSpLocks/>
            <a:endCxn id="22" idx="1"/>
          </p:cNvCxnSpPr>
          <p:nvPr/>
        </p:nvCxnSpPr>
        <p:spPr>
          <a:xfrm>
            <a:off x="3414113" y="4314790"/>
            <a:ext cx="1142289" cy="12830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509F4E6-861D-E6A0-35EF-278AA187FACC}"/>
              </a:ext>
            </a:extLst>
          </p:cNvPr>
          <p:cNvCxnSpPr>
            <a:cxnSpLocks/>
            <a:stCxn id="8" idx="3"/>
            <a:endCxn id="27" idx="1"/>
          </p:cNvCxnSpPr>
          <p:nvPr/>
        </p:nvCxnSpPr>
        <p:spPr>
          <a:xfrm>
            <a:off x="3670669" y="4661960"/>
            <a:ext cx="885733" cy="62903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CE2363E-7F4A-B6CC-11F5-FC50317DA56D}"/>
              </a:ext>
            </a:extLst>
          </p:cNvPr>
          <p:cNvCxnSpPr>
            <a:cxnSpLocks/>
            <a:stCxn id="4" idx="3"/>
            <a:endCxn id="26" idx="1"/>
          </p:cNvCxnSpPr>
          <p:nvPr/>
        </p:nvCxnSpPr>
        <p:spPr>
          <a:xfrm>
            <a:off x="3670669" y="5425393"/>
            <a:ext cx="885733" cy="430862"/>
          </a:xfrm>
          <a:prstGeom prst="straightConnector1">
            <a:avLst/>
          </a:prstGeom>
          <a:ln w="19050">
            <a:solidFill>
              <a:schemeClr val="tx2"/>
            </a:solidFill>
            <a:miter lim="800000"/>
            <a:headEnd type="oval" w="med" len="med"/>
            <a:tailEnd type="triangle"/>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B1E00DD-ACF5-5B27-B102-250FDC382128}"/>
              </a:ext>
            </a:extLst>
          </p:cNvPr>
          <p:cNvCxnSpPr>
            <a:cxnSpLocks/>
            <a:stCxn id="8" idx="3"/>
            <a:endCxn id="20" idx="1"/>
          </p:cNvCxnSpPr>
          <p:nvPr/>
        </p:nvCxnSpPr>
        <p:spPr>
          <a:xfrm>
            <a:off x="3670669" y="4661960"/>
            <a:ext cx="885733" cy="34640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35EE1D0-1FA0-B325-43EF-AC1E96D33C28}"/>
              </a:ext>
            </a:extLst>
          </p:cNvPr>
          <p:cNvCxnSpPr>
            <a:cxnSpLocks/>
            <a:stCxn id="9" idx="3"/>
            <a:endCxn id="28" idx="1"/>
          </p:cNvCxnSpPr>
          <p:nvPr/>
        </p:nvCxnSpPr>
        <p:spPr>
          <a:xfrm>
            <a:off x="3681604" y="2457668"/>
            <a:ext cx="874798" cy="700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695B976-4128-9FBB-687D-105337F01B0A}"/>
              </a:ext>
            </a:extLst>
          </p:cNvPr>
          <p:cNvSpPr txBox="1"/>
          <p:nvPr/>
        </p:nvSpPr>
        <p:spPr>
          <a:xfrm>
            <a:off x="4556402" y="4635730"/>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VM Utilization</a:t>
            </a:r>
          </a:p>
        </p:txBody>
      </p:sp>
      <p:cxnSp>
        <p:nvCxnSpPr>
          <p:cNvPr id="40" name="Straight Arrow Connector 39">
            <a:extLst>
              <a:ext uri="{FF2B5EF4-FFF2-40B4-BE49-F238E27FC236}">
                <a16:creationId xmlns:a16="http://schemas.microsoft.com/office/drawing/2014/main" id="{155CC160-A635-46DE-750F-E05853EC5089}"/>
              </a:ext>
            </a:extLst>
          </p:cNvPr>
          <p:cNvCxnSpPr>
            <a:cxnSpLocks/>
            <a:stCxn id="4" idx="3"/>
            <a:endCxn id="25" idx="1"/>
          </p:cNvCxnSpPr>
          <p:nvPr/>
        </p:nvCxnSpPr>
        <p:spPr>
          <a:xfrm>
            <a:off x="3670669" y="5425393"/>
            <a:ext cx="885733" cy="148233"/>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2341EFC-110D-5913-996E-E78B10757285}"/>
              </a:ext>
            </a:extLst>
          </p:cNvPr>
          <p:cNvSpPr txBox="1"/>
          <p:nvPr/>
        </p:nvSpPr>
        <p:spPr>
          <a:xfrm>
            <a:off x="6763200" y="4631698"/>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VM Capacity </a:t>
            </a:r>
          </a:p>
        </p:txBody>
      </p:sp>
      <p:sp>
        <p:nvSpPr>
          <p:cNvPr id="42" name="TextBox 41">
            <a:extLst>
              <a:ext uri="{FF2B5EF4-FFF2-40B4-BE49-F238E27FC236}">
                <a16:creationId xmlns:a16="http://schemas.microsoft.com/office/drawing/2014/main" id="{45BF16CF-0B00-C0E3-AF9C-C7BE43744253}"/>
              </a:ext>
            </a:extLst>
          </p:cNvPr>
          <p:cNvSpPr txBox="1"/>
          <p:nvPr/>
        </p:nvSpPr>
        <p:spPr>
          <a:xfrm>
            <a:off x="6763200" y="4349570"/>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VM Performance</a:t>
            </a:r>
          </a:p>
        </p:txBody>
      </p:sp>
      <p:grpSp>
        <p:nvGrpSpPr>
          <p:cNvPr id="43" name="Group 42">
            <a:extLst>
              <a:ext uri="{FF2B5EF4-FFF2-40B4-BE49-F238E27FC236}">
                <a16:creationId xmlns:a16="http://schemas.microsoft.com/office/drawing/2014/main" id="{2FFE67E0-27F5-55FF-9E40-6CFD76709E71}"/>
              </a:ext>
            </a:extLst>
          </p:cNvPr>
          <p:cNvGrpSpPr/>
          <p:nvPr/>
        </p:nvGrpSpPr>
        <p:grpSpPr>
          <a:xfrm>
            <a:off x="1084067" y="5097451"/>
            <a:ext cx="2435589" cy="420471"/>
            <a:chOff x="541907" y="3404012"/>
            <a:chExt cx="2435589" cy="512466"/>
          </a:xfrm>
          <a:solidFill>
            <a:schemeClr val="bg1"/>
          </a:solidFill>
        </p:grpSpPr>
        <p:sp>
          <p:nvSpPr>
            <p:cNvPr id="44" name="Rectangle 43">
              <a:extLst>
                <a:ext uri="{FF2B5EF4-FFF2-40B4-BE49-F238E27FC236}">
                  <a16:creationId xmlns:a16="http://schemas.microsoft.com/office/drawing/2014/main" id="{62EEA116-664C-4128-8392-E8FBFDDB24D3}"/>
                </a:ext>
              </a:extLst>
            </p:cNvPr>
            <p:cNvSpPr/>
            <p:nvPr/>
          </p:nvSpPr>
          <p:spPr>
            <a:xfrm>
              <a:off x="1835208" y="3404012"/>
              <a:ext cx="1142288" cy="512466"/>
            </a:xfrm>
            <a:prstGeom prst="rect">
              <a:avLst/>
            </a:prstGeom>
            <a:grp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Network Virtualization</a:t>
              </a:r>
            </a:p>
          </p:txBody>
        </p:sp>
        <p:sp>
          <p:nvSpPr>
            <p:cNvPr id="45" name="Rectangle 44">
              <a:extLst>
                <a:ext uri="{FF2B5EF4-FFF2-40B4-BE49-F238E27FC236}">
                  <a16:creationId xmlns:a16="http://schemas.microsoft.com/office/drawing/2014/main" id="{F8B6F438-6F99-133A-D117-133E0D2A686E}"/>
                </a:ext>
              </a:extLst>
            </p:cNvPr>
            <p:cNvSpPr/>
            <p:nvPr/>
          </p:nvSpPr>
          <p:spPr>
            <a:xfrm>
              <a:off x="541907" y="3404012"/>
              <a:ext cx="1142288" cy="512466"/>
            </a:xfrm>
            <a:prstGeom prst="rect">
              <a:avLst/>
            </a:prstGeom>
            <a:grp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Storage Virtualization</a:t>
              </a:r>
            </a:p>
          </p:txBody>
        </p:sp>
      </p:grpSp>
      <p:sp>
        <p:nvSpPr>
          <p:cNvPr id="46" name="Rectangle 45">
            <a:extLst>
              <a:ext uri="{FF2B5EF4-FFF2-40B4-BE49-F238E27FC236}">
                <a16:creationId xmlns:a16="http://schemas.microsoft.com/office/drawing/2014/main" id="{63D687D5-0444-E7BE-4F4F-C1BB361A4AA9}"/>
              </a:ext>
            </a:extLst>
          </p:cNvPr>
          <p:cNvSpPr/>
          <p:nvPr/>
        </p:nvSpPr>
        <p:spPr>
          <a:xfrm>
            <a:off x="1084067" y="5587310"/>
            <a:ext cx="2435589" cy="294803"/>
          </a:xfrm>
          <a:prstGeom prst="rect">
            <a:avLst/>
          </a:prstGeom>
          <a:solidFill>
            <a:schemeClr val="bg1"/>
          </a:solid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Physical Resource</a:t>
            </a:r>
          </a:p>
        </p:txBody>
      </p:sp>
      <p:cxnSp>
        <p:nvCxnSpPr>
          <p:cNvPr id="47" name="Straight Arrow Connector 46">
            <a:extLst>
              <a:ext uri="{FF2B5EF4-FFF2-40B4-BE49-F238E27FC236}">
                <a16:creationId xmlns:a16="http://schemas.microsoft.com/office/drawing/2014/main" id="{498DDFF5-41AD-200A-BC0D-564356E07660}"/>
              </a:ext>
            </a:extLst>
          </p:cNvPr>
          <p:cNvCxnSpPr>
            <a:cxnSpLocks/>
            <a:stCxn id="20" idx="3"/>
            <a:endCxn id="13" idx="1"/>
          </p:cNvCxnSpPr>
          <p:nvPr/>
        </p:nvCxnSpPr>
        <p:spPr>
          <a:xfrm flipV="1">
            <a:off x="6202322" y="5003826"/>
            <a:ext cx="560878" cy="4536"/>
          </a:xfrm>
          <a:prstGeom prst="straightConnector1">
            <a:avLst/>
          </a:prstGeom>
          <a:ln w="19050">
            <a:solidFill>
              <a:schemeClr val="tx2"/>
            </a:solidFill>
            <a:prstDash val="solid"/>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5A3D292-1C0A-31D5-1962-C88BB869CA65}"/>
              </a:ext>
            </a:extLst>
          </p:cNvPr>
          <p:cNvCxnSpPr>
            <a:cxnSpLocks/>
            <a:stCxn id="23" idx="3"/>
            <a:endCxn id="12" idx="1"/>
          </p:cNvCxnSpPr>
          <p:nvPr/>
        </p:nvCxnSpPr>
        <p:spPr>
          <a:xfrm flipV="1">
            <a:off x="6202322" y="3311058"/>
            <a:ext cx="560878" cy="151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5830EA5-5E66-C80C-51C1-328E03F29538}"/>
              </a:ext>
            </a:extLst>
          </p:cNvPr>
          <p:cNvCxnSpPr>
            <a:cxnSpLocks/>
            <a:stCxn id="21" idx="3"/>
            <a:endCxn id="11" idx="1"/>
          </p:cNvCxnSpPr>
          <p:nvPr/>
        </p:nvCxnSpPr>
        <p:spPr>
          <a:xfrm flipV="1">
            <a:off x="6202322" y="3593186"/>
            <a:ext cx="560878" cy="201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F538BE60-DF53-F1AE-D991-E37F45F77D1F}"/>
              </a:ext>
            </a:extLst>
          </p:cNvPr>
          <p:cNvCxnSpPr>
            <a:cxnSpLocks/>
            <a:stCxn id="25" idx="3"/>
            <a:endCxn id="15" idx="1"/>
          </p:cNvCxnSpPr>
          <p:nvPr/>
        </p:nvCxnSpPr>
        <p:spPr>
          <a:xfrm flipV="1">
            <a:off x="6202322" y="5568082"/>
            <a:ext cx="560878" cy="554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78BFCB8-3832-C692-16EF-7485FE41C04B}"/>
              </a:ext>
            </a:extLst>
          </p:cNvPr>
          <p:cNvCxnSpPr>
            <a:cxnSpLocks/>
            <a:stCxn id="26" idx="3"/>
            <a:endCxn id="16" idx="1"/>
          </p:cNvCxnSpPr>
          <p:nvPr/>
        </p:nvCxnSpPr>
        <p:spPr>
          <a:xfrm flipV="1">
            <a:off x="6202322" y="5850214"/>
            <a:ext cx="560878" cy="6041"/>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10B2AF0-0F7B-1D95-69ED-66BECF7B425A}"/>
              </a:ext>
            </a:extLst>
          </p:cNvPr>
          <p:cNvCxnSpPr>
            <a:cxnSpLocks/>
            <a:stCxn id="27" idx="3"/>
            <a:endCxn id="10" idx="1"/>
          </p:cNvCxnSpPr>
          <p:nvPr/>
        </p:nvCxnSpPr>
        <p:spPr>
          <a:xfrm flipV="1">
            <a:off x="6202322" y="5285954"/>
            <a:ext cx="560878" cy="504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84040B7-EF74-6253-FF80-570966B418FB}"/>
              </a:ext>
            </a:extLst>
          </p:cNvPr>
          <p:cNvCxnSpPr>
            <a:cxnSpLocks/>
            <a:stCxn id="28" idx="3"/>
            <a:endCxn id="17" idx="1"/>
          </p:cNvCxnSpPr>
          <p:nvPr/>
        </p:nvCxnSpPr>
        <p:spPr>
          <a:xfrm>
            <a:off x="6202322" y="2464674"/>
            <a:ext cx="560878" cy="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5CA499-41A3-6F6B-64CF-E75A46FF40BD}"/>
              </a:ext>
            </a:extLst>
          </p:cNvPr>
          <p:cNvCxnSpPr>
            <a:cxnSpLocks/>
            <a:stCxn id="29" idx="3"/>
            <a:endCxn id="14" idx="1"/>
          </p:cNvCxnSpPr>
          <p:nvPr/>
        </p:nvCxnSpPr>
        <p:spPr>
          <a:xfrm flipV="1">
            <a:off x="6202322" y="2746802"/>
            <a:ext cx="560878" cy="50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4E5F7B6-848C-3B4B-EBEB-4D166E53CCF7}"/>
              </a:ext>
            </a:extLst>
          </p:cNvPr>
          <p:cNvCxnSpPr>
            <a:cxnSpLocks/>
            <a:stCxn id="24" idx="3"/>
            <a:endCxn id="18" idx="1"/>
          </p:cNvCxnSpPr>
          <p:nvPr/>
        </p:nvCxnSpPr>
        <p:spPr>
          <a:xfrm flipV="1">
            <a:off x="6202322" y="3028930"/>
            <a:ext cx="560878" cy="100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673A154-792A-8ECB-9E66-131E16944678}"/>
              </a:ext>
            </a:extLst>
          </p:cNvPr>
          <p:cNvCxnSpPr>
            <a:cxnSpLocks/>
            <a:stCxn id="39" idx="3"/>
            <a:endCxn id="41" idx="1"/>
          </p:cNvCxnSpPr>
          <p:nvPr/>
        </p:nvCxnSpPr>
        <p:spPr>
          <a:xfrm flipV="1">
            <a:off x="6202322" y="4721698"/>
            <a:ext cx="560878" cy="403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A56D6279-861C-9ED9-4FD5-40748DF88AD5}"/>
              </a:ext>
            </a:extLst>
          </p:cNvPr>
          <p:cNvGrpSpPr/>
          <p:nvPr/>
        </p:nvGrpSpPr>
        <p:grpSpPr>
          <a:xfrm>
            <a:off x="6202322" y="2747306"/>
            <a:ext cx="560878" cy="2538648"/>
            <a:chOff x="6202322" y="2747306"/>
            <a:chExt cx="560878" cy="2538648"/>
          </a:xfrm>
        </p:grpSpPr>
        <p:cxnSp>
          <p:nvCxnSpPr>
            <p:cNvPr id="58" name="Straight Arrow Connector 57">
              <a:extLst>
                <a:ext uri="{FF2B5EF4-FFF2-40B4-BE49-F238E27FC236}">
                  <a16:creationId xmlns:a16="http://schemas.microsoft.com/office/drawing/2014/main" id="{EFA29791-8EC3-07A3-EAF9-FF25B7D7617E}"/>
                </a:ext>
              </a:extLst>
            </p:cNvPr>
            <p:cNvCxnSpPr>
              <a:cxnSpLocks/>
              <a:stCxn id="22" idx="3"/>
              <a:endCxn id="41" idx="1"/>
            </p:cNvCxnSpPr>
            <p:nvPr/>
          </p:nvCxnSpPr>
          <p:spPr>
            <a:xfrm>
              <a:off x="6202322" y="4443098"/>
              <a:ext cx="560878" cy="278600"/>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9CE64E2-A7A2-507D-1866-742BB2454D0D}"/>
                </a:ext>
              </a:extLst>
            </p:cNvPr>
            <p:cNvCxnSpPr>
              <a:cxnSpLocks/>
              <a:stCxn id="20" idx="3"/>
              <a:endCxn id="10" idx="1"/>
            </p:cNvCxnSpPr>
            <p:nvPr/>
          </p:nvCxnSpPr>
          <p:spPr>
            <a:xfrm>
              <a:off x="6202322" y="5008362"/>
              <a:ext cx="560878" cy="277592"/>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88EC962-CAC7-FA15-B0E0-276904F87448}"/>
                </a:ext>
              </a:extLst>
            </p:cNvPr>
            <p:cNvCxnSpPr>
              <a:cxnSpLocks/>
              <a:stCxn id="23" idx="3"/>
              <a:endCxn id="11" idx="1"/>
            </p:cNvCxnSpPr>
            <p:nvPr/>
          </p:nvCxnSpPr>
          <p:spPr>
            <a:xfrm>
              <a:off x="6202322" y="3312570"/>
              <a:ext cx="560878" cy="280616"/>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97AA06D-D287-1551-EF5A-308F1D3899D9}"/>
                </a:ext>
              </a:extLst>
            </p:cNvPr>
            <p:cNvCxnSpPr>
              <a:cxnSpLocks/>
              <a:stCxn id="29" idx="3"/>
              <a:endCxn id="18" idx="1"/>
            </p:cNvCxnSpPr>
            <p:nvPr/>
          </p:nvCxnSpPr>
          <p:spPr>
            <a:xfrm>
              <a:off x="6202322" y="2747306"/>
              <a:ext cx="560878" cy="281624"/>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7F0A1F28-D3B0-50E8-1086-055D939CCD04}"/>
              </a:ext>
            </a:extLst>
          </p:cNvPr>
          <p:cNvCxnSpPr>
            <a:cxnSpLocks/>
            <a:stCxn id="22" idx="3"/>
            <a:endCxn id="42" idx="1"/>
          </p:cNvCxnSpPr>
          <p:nvPr/>
        </p:nvCxnSpPr>
        <p:spPr>
          <a:xfrm flipV="1">
            <a:off x="6202322" y="4439570"/>
            <a:ext cx="560878" cy="352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7C8275E3-66C9-80EB-E29B-1C1C8C9612D5}"/>
              </a:ext>
            </a:extLst>
          </p:cNvPr>
          <p:cNvGrpSpPr/>
          <p:nvPr/>
        </p:nvGrpSpPr>
        <p:grpSpPr>
          <a:xfrm>
            <a:off x="6202322" y="2746802"/>
            <a:ext cx="560878" cy="2544192"/>
            <a:chOff x="6202322" y="2746802"/>
            <a:chExt cx="560878" cy="2544192"/>
          </a:xfrm>
        </p:grpSpPr>
        <p:cxnSp>
          <p:nvCxnSpPr>
            <p:cNvPr id="64" name="Straight Arrow Connector 63">
              <a:extLst>
                <a:ext uri="{FF2B5EF4-FFF2-40B4-BE49-F238E27FC236}">
                  <a16:creationId xmlns:a16="http://schemas.microsoft.com/office/drawing/2014/main" id="{11E1C307-20C0-9BF1-3BD5-71F63E89E9E5}"/>
                </a:ext>
              </a:extLst>
            </p:cNvPr>
            <p:cNvCxnSpPr>
              <a:cxnSpLocks/>
              <a:stCxn id="27" idx="3"/>
              <a:endCxn id="13" idx="1"/>
            </p:cNvCxnSpPr>
            <p:nvPr/>
          </p:nvCxnSpPr>
          <p:spPr>
            <a:xfrm flipV="1">
              <a:off x="6202322" y="5003826"/>
              <a:ext cx="560878" cy="287168"/>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5E41AB7-144D-C981-620E-050F07F4191F}"/>
                </a:ext>
              </a:extLst>
            </p:cNvPr>
            <p:cNvCxnSpPr>
              <a:cxnSpLocks/>
              <a:stCxn id="21" idx="3"/>
              <a:endCxn id="12" idx="1"/>
            </p:cNvCxnSpPr>
            <p:nvPr/>
          </p:nvCxnSpPr>
          <p:spPr>
            <a:xfrm flipV="1">
              <a:off x="6202322" y="3311058"/>
              <a:ext cx="560878" cy="284144"/>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CAA94CA8-38FB-E419-B36C-CFEF6C8388D2}"/>
                </a:ext>
              </a:extLst>
            </p:cNvPr>
            <p:cNvCxnSpPr>
              <a:cxnSpLocks/>
              <a:stCxn id="24" idx="3"/>
              <a:endCxn id="14" idx="1"/>
            </p:cNvCxnSpPr>
            <p:nvPr/>
          </p:nvCxnSpPr>
          <p:spPr>
            <a:xfrm flipV="1">
              <a:off x="6202322" y="2746802"/>
              <a:ext cx="560878" cy="283136"/>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6F6AF8F-0348-D2CF-BB68-C7FAE4A3BAD6}"/>
                </a:ext>
              </a:extLst>
            </p:cNvPr>
            <p:cNvCxnSpPr>
              <a:cxnSpLocks/>
              <a:stCxn id="39" idx="3"/>
              <a:endCxn id="42" idx="1"/>
            </p:cNvCxnSpPr>
            <p:nvPr/>
          </p:nvCxnSpPr>
          <p:spPr>
            <a:xfrm flipV="1">
              <a:off x="6202322" y="4439570"/>
              <a:ext cx="560878" cy="286160"/>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903C0483-5584-181D-0648-CF13DF01A82C}"/>
              </a:ext>
            </a:extLst>
          </p:cNvPr>
          <p:cNvCxnSpPr>
            <a:cxnSpLocks/>
          </p:cNvCxnSpPr>
          <p:nvPr/>
        </p:nvCxnSpPr>
        <p:spPr>
          <a:xfrm flipV="1">
            <a:off x="6202322" y="3870581"/>
            <a:ext cx="560878" cy="567784"/>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4F99FF3-2080-3B6D-E327-3331676555DA}"/>
              </a:ext>
            </a:extLst>
          </p:cNvPr>
          <p:cNvCxnSpPr>
            <a:cxnSpLocks/>
            <a:stCxn id="20" idx="3"/>
            <a:endCxn id="42" idx="1"/>
          </p:cNvCxnSpPr>
          <p:nvPr/>
        </p:nvCxnSpPr>
        <p:spPr>
          <a:xfrm flipV="1">
            <a:off x="6199147" y="4440477"/>
            <a:ext cx="560878" cy="568792"/>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8135EA4-7CB6-FC0A-BA6C-E68B32A74951}"/>
              </a:ext>
            </a:extLst>
          </p:cNvPr>
          <p:cNvCxnSpPr>
            <a:cxnSpLocks/>
            <a:stCxn id="23" idx="3"/>
            <a:endCxn id="14" idx="1"/>
          </p:cNvCxnSpPr>
          <p:nvPr/>
        </p:nvCxnSpPr>
        <p:spPr>
          <a:xfrm flipV="1">
            <a:off x="6199147" y="2747709"/>
            <a:ext cx="560878" cy="565768"/>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5B70E49-17DD-19EC-9556-DAD3D280C111}"/>
              </a:ext>
            </a:extLst>
          </p:cNvPr>
          <p:cNvCxnSpPr>
            <a:cxnSpLocks/>
            <a:endCxn id="24" idx="1"/>
          </p:cNvCxnSpPr>
          <p:nvPr/>
        </p:nvCxnSpPr>
        <p:spPr>
          <a:xfrm flipV="1">
            <a:off x="3199210" y="3029938"/>
            <a:ext cx="1357192" cy="4118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140BF6E-6C08-AA5F-6054-B6CEA6C82A33}"/>
              </a:ext>
            </a:extLst>
          </p:cNvPr>
          <p:cNvCxnSpPr>
            <a:cxnSpLocks/>
            <a:endCxn id="29" idx="1"/>
          </p:cNvCxnSpPr>
          <p:nvPr/>
        </p:nvCxnSpPr>
        <p:spPr>
          <a:xfrm flipV="1">
            <a:off x="3199210" y="2747306"/>
            <a:ext cx="1357192" cy="31963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6B76DE9-0E32-93D1-A699-CF1E38A5155B}"/>
              </a:ext>
            </a:extLst>
          </p:cNvPr>
          <p:cNvSpPr txBox="1"/>
          <p:nvPr/>
        </p:nvSpPr>
        <p:spPr>
          <a:xfrm>
            <a:off x="4556402" y="3787834"/>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Guest OS Contention</a:t>
            </a:r>
          </a:p>
        </p:txBody>
      </p:sp>
      <p:cxnSp>
        <p:nvCxnSpPr>
          <p:cNvPr id="74" name="Straight Arrow Connector 73">
            <a:extLst>
              <a:ext uri="{FF2B5EF4-FFF2-40B4-BE49-F238E27FC236}">
                <a16:creationId xmlns:a16="http://schemas.microsoft.com/office/drawing/2014/main" id="{27CE5637-8A79-CFC5-41D3-81C8FA37E8C9}"/>
              </a:ext>
            </a:extLst>
          </p:cNvPr>
          <p:cNvCxnSpPr>
            <a:cxnSpLocks/>
            <a:endCxn id="76" idx="1"/>
          </p:cNvCxnSpPr>
          <p:nvPr/>
        </p:nvCxnSpPr>
        <p:spPr>
          <a:xfrm>
            <a:off x="3436295" y="4025792"/>
            <a:ext cx="1120107" cy="13467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EAF1F61-608D-E267-67FA-19FA1889BDE6}"/>
              </a:ext>
            </a:extLst>
          </p:cNvPr>
          <p:cNvCxnSpPr>
            <a:cxnSpLocks/>
            <a:endCxn id="73" idx="1"/>
          </p:cNvCxnSpPr>
          <p:nvPr/>
        </p:nvCxnSpPr>
        <p:spPr>
          <a:xfrm flipV="1">
            <a:off x="3436295" y="3877834"/>
            <a:ext cx="1120107" cy="147958"/>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3594256-67A2-540B-D980-9A7AD85B01BD}"/>
              </a:ext>
            </a:extLst>
          </p:cNvPr>
          <p:cNvSpPr txBox="1"/>
          <p:nvPr/>
        </p:nvSpPr>
        <p:spPr>
          <a:xfrm>
            <a:off x="4556402" y="4070466"/>
            <a:ext cx="1645920" cy="180000"/>
          </a:xfrm>
          <a:prstGeom prst="rect">
            <a:avLst/>
          </a:prstGeom>
          <a:solidFill>
            <a:schemeClr val="bg1">
              <a:lumMod val="85000"/>
              <a:alpha val="50000"/>
            </a:schemeClr>
          </a:solidFill>
        </p:spPr>
        <p:txBody>
          <a:bodyPr wrap="square" lIns="121803" tIns="60901" rIns="121803" bIns="60901" rtlCol="0" anchor="ctr">
            <a:noAutofit/>
          </a:bodyPr>
          <a:lstStyle/>
          <a:p>
            <a:r>
              <a:rPr lang="en-US" sz="1050" b="1">
                <a:solidFill>
                  <a:schemeClr val="tx2">
                    <a:lumMod val="50000"/>
                  </a:schemeClr>
                </a:solidFill>
                <a:latin typeface="Calibri" panose="020F0502020204030204" pitchFamily="34" charset="0"/>
              </a:rPr>
              <a:t>Guest OS Utilization</a:t>
            </a:r>
          </a:p>
        </p:txBody>
      </p:sp>
      <p:cxnSp>
        <p:nvCxnSpPr>
          <p:cNvPr id="77" name="Straight Arrow Connector 76">
            <a:extLst>
              <a:ext uri="{FF2B5EF4-FFF2-40B4-BE49-F238E27FC236}">
                <a16:creationId xmlns:a16="http://schemas.microsoft.com/office/drawing/2014/main" id="{76181309-ACEA-CA2C-AB26-1ED29506AA66}"/>
              </a:ext>
            </a:extLst>
          </p:cNvPr>
          <p:cNvCxnSpPr>
            <a:cxnSpLocks/>
            <a:endCxn id="21" idx="1"/>
          </p:cNvCxnSpPr>
          <p:nvPr/>
        </p:nvCxnSpPr>
        <p:spPr>
          <a:xfrm>
            <a:off x="3355377" y="3595202"/>
            <a:ext cx="1201025" cy="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C1774FF-A6B6-FF08-5D80-9431920FF12B}"/>
              </a:ext>
            </a:extLst>
          </p:cNvPr>
          <p:cNvCxnSpPr>
            <a:cxnSpLocks/>
            <a:endCxn id="23" idx="1"/>
          </p:cNvCxnSpPr>
          <p:nvPr/>
        </p:nvCxnSpPr>
        <p:spPr>
          <a:xfrm flipV="1">
            <a:off x="3355377" y="3312570"/>
            <a:ext cx="1201025" cy="28779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C715DDE-B52D-0982-38DE-E2ED17CFB11C}"/>
              </a:ext>
            </a:extLst>
          </p:cNvPr>
          <p:cNvSpPr txBox="1"/>
          <p:nvPr/>
        </p:nvSpPr>
        <p:spPr>
          <a:xfrm>
            <a:off x="6763200" y="4067442"/>
            <a:ext cx="1645920" cy="180000"/>
          </a:xfrm>
          <a:prstGeom prst="rect">
            <a:avLst/>
          </a:prstGeom>
          <a:solidFill>
            <a:schemeClr val="bg1">
              <a:lumMod val="85000"/>
              <a:alpha val="50000"/>
            </a:schemeClr>
          </a:solidFill>
          <a:ln w="19050">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Guest OS Capacity </a:t>
            </a:r>
          </a:p>
        </p:txBody>
      </p:sp>
      <p:sp>
        <p:nvSpPr>
          <p:cNvPr id="80" name="TextBox 79">
            <a:extLst>
              <a:ext uri="{FF2B5EF4-FFF2-40B4-BE49-F238E27FC236}">
                <a16:creationId xmlns:a16="http://schemas.microsoft.com/office/drawing/2014/main" id="{43A7822A-8540-7EF0-3E3C-3A83AA2ABC4E}"/>
              </a:ext>
            </a:extLst>
          </p:cNvPr>
          <p:cNvSpPr txBox="1"/>
          <p:nvPr/>
        </p:nvSpPr>
        <p:spPr>
          <a:xfrm>
            <a:off x="6763200" y="3785314"/>
            <a:ext cx="1645920" cy="180000"/>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accent3"/>
          </a:fontRef>
        </p:style>
        <p:txBody>
          <a:bodyPr wrap="square" lIns="121803" tIns="60901" rIns="121803" bIns="60901" rtlCol="0" anchor="ctr">
            <a:noAutofit/>
          </a:bodyPr>
          <a:lstStyle/>
          <a:p>
            <a:r>
              <a:rPr lang="en-US" sz="1050" b="1">
                <a:solidFill>
                  <a:schemeClr val="tx2"/>
                </a:solidFill>
                <a:latin typeface="Calibri" panose="020F0502020204030204" pitchFamily="34" charset="0"/>
              </a:rPr>
              <a:t>Guest OS Performance</a:t>
            </a:r>
          </a:p>
        </p:txBody>
      </p:sp>
      <p:cxnSp>
        <p:nvCxnSpPr>
          <p:cNvPr id="81" name="Straight Arrow Connector 80">
            <a:extLst>
              <a:ext uri="{FF2B5EF4-FFF2-40B4-BE49-F238E27FC236}">
                <a16:creationId xmlns:a16="http://schemas.microsoft.com/office/drawing/2014/main" id="{C37D6666-0462-3E9D-C40C-D2F5414128E4}"/>
              </a:ext>
            </a:extLst>
          </p:cNvPr>
          <p:cNvCxnSpPr>
            <a:cxnSpLocks/>
            <a:stCxn id="76" idx="3"/>
            <a:endCxn id="79" idx="1"/>
          </p:cNvCxnSpPr>
          <p:nvPr/>
        </p:nvCxnSpPr>
        <p:spPr>
          <a:xfrm flipV="1">
            <a:off x="6202322" y="4157442"/>
            <a:ext cx="560878" cy="302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B24C160-5A5F-C462-0E36-439C62DCCA48}"/>
              </a:ext>
            </a:extLst>
          </p:cNvPr>
          <p:cNvCxnSpPr>
            <a:cxnSpLocks/>
            <a:stCxn id="73" idx="3"/>
            <a:endCxn id="80" idx="1"/>
          </p:cNvCxnSpPr>
          <p:nvPr/>
        </p:nvCxnSpPr>
        <p:spPr>
          <a:xfrm flipV="1">
            <a:off x="6202322" y="3875314"/>
            <a:ext cx="560878" cy="252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BA150C0-3FF3-1241-22C7-70861ECFCCF8}"/>
              </a:ext>
            </a:extLst>
          </p:cNvPr>
          <p:cNvCxnSpPr>
            <a:cxnSpLocks/>
            <a:stCxn id="73" idx="3"/>
            <a:endCxn id="12" idx="1"/>
          </p:cNvCxnSpPr>
          <p:nvPr/>
        </p:nvCxnSpPr>
        <p:spPr>
          <a:xfrm flipV="1">
            <a:off x="6202322" y="3311058"/>
            <a:ext cx="560878" cy="566776"/>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62C7BC0-6463-EFD5-F933-190E269137E9}"/>
              </a:ext>
            </a:extLst>
          </p:cNvPr>
          <p:cNvCxnSpPr>
            <a:cxnSpLocks/>
            <a:stCxn id="73" idx="3"/>
            <a:endCxn id="79" idx="1"/>
          </p:cNvCxnSpPr>
          <p:nvPr/>
        </p:nvCxnSpPr>
        <p:spPr>
          <a:xfrm>
            <a:off x="6202322" y="3877834"/>
            <a:ext cx="560878" cy="279608"/>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E0BBE86-9C2F-A183-6E48-5D76F727F51D}"/>
              </a:ext>
            </a:extLst>
          </p:cNvPr>
          <p:cNvCxnSpPr>
            <a:cxnSpLocks/>
            <a:stCxn id="76" idx="3"/>
            <a:endCxn id="80" idx="1"/>
          </p:cNvCxnSpPr>
          <p:nvPr/>
        </p:nvCxnSpPr>
        <p:spPr>
          <a:xfrm flipV="1">
            <a:off x="6202322" y="3875314"/>
            <a:ext cx="560878" cy="285152"/>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F51113CE-1FFD-96DC-4833-03D6BDB7DA18}"/>
              </a:ext>
            </a:extLst>
          </p:cNvPr>
          <p:cNvCxnSpPr>
            <a:cxnSpLocks/>
            <a:stCxn id="26" idx="3"/>
            <a:endCxn id="15" idx="1"/>
          </p:cNvCxnSpPr>
          <p:nvPr/>
        </p:nvCxnSpPr>
        <p:spPr>
          <a:xfrm flipV="1">
            <a:off x="6202322" y="5568082"/>
            <a:ext cx="560878" cy="288173"/>
          </a:xfrm>
          <a:prstGeom prst="straightConnector1">
            <a:avLst/>
          </a:prstGeom>
          <a:ln w="19050">
            <a:solidFill>
              <a:srgbClr val="FF0000"/>
            </a:solidFill>
            <a:prstDash val="sysDot"/>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AD8A7B8-5C60-FD1D-0224-59ADAD737761}"/>
              </a:ext>
            </a:extLst>
          </p:cNvPr>
          <p:cNvCxnSpPr>
            <a:cxnSpLocks/>
            <a:stCxn id="25" idx="3"/>
            <a:endCxn id="16" idx="1"/>
          </p:cNvCxnSpPr>
          <p:nvPr/>
        </p:nvCxnSpPr>
        <p:spPr>
          <a:xfrm>
            <a:off x="6202322" y="5573626"/>
            <a:ext cx="560878" cy="276588"/>
          </a:xfrm>
          <a:prstGeom prst="straightConnector1">
            <a:avLst/>
          </a:prstGeom>
          <a:ln w="19050">
            <a:solidFill>
              <a:srgbClr val="00B05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CE7EDF6C-C026-B95A-C5B6-E5A41E9D3CCB}"/>
              </a:ext>
            </a:extLst>
          </p:cNvPr>
          <p:cNvCxnSpPr>
            <a:cxnSpLocks/>
            <a:stCxn id="25" idx="3"/>
            <a:endCxn id="13" idx="1"/>
          </p:cNvCxnSpPr>
          <p:nvPr/>
        </p:nvCxnSpPr>
        <p:spPr>
          <a:xfrm flipV="1">
            <a:off x="6202322" y="5003826"/>
            <a:ext cx="560878" cy="569800"/>
          </a:xfrm>
          <a:prstGeom prst="straightConnector1">
            <a:avLst/>
          </a:prstGeom>
          <a:ln w="19050">
            <a:solidFill>
              <a:srgbClr val="00B0F0"/>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946BD052-1D21-8CFE-BA3C-7C1B302E54A4}"/>
              </a:ext>
            </a:extLst>
          </p:cNvPr>
          <p:cNvSpPr/>
          <p:nvPr/>
        </p:nvSpPr>
        <p:spPr>
          <a:xfrm>
            <a:off x="2344364" y="2843886"/>
            <a:ext cx="1011013" cy="860668"/>
          </a:xfrm>
          <a:prstGeom prst="rect">
            <a:avLst/>
          </a:prstGeom>
          <a:solidFill>
            <a:schemeClr val="bg1">
              <a:lumMod val="75000"/>
              <a:alpha val="50000"/>
            </a:schemeClr>
          </a:solidFill>
        </p:spPr>
        <p:txBody>
          <a:bodyPr wrap="square" lIns="121803" tIns="60901" rIns="121803" bIns="60901" rtlCol="0" anchor="ctr">
            <a:noAutofit/>
          </a:bodyPr>
          <a:lstStyle/>
          <a:p>
            <a:pPr algn="ctr"/>
            <a:endParaRPr lang="en-US" sz="1050" b="1">
              <a:solidFill>
                <a:schemeClr val="tx2">
                  <a:lumMod val="50000"/>
                </a:schemeClr>
              </a:solidFill>
              <a:latin typeface="Calibri" panose="020F0502020204030204" pitchFamily="34" charset="0"/>
            </a:endParaRPr>
          </a:p>
          <a:p>
            <a:pPr algn="ctr"/>
            <a:endParaRPr lang="en-US" sz="1050" b="1">
              <a:solidFill>
                <a:schemeClr val="tx2">
                  <a:lumMod val="50000"/>
                </a:schemeClr>
              </a:solidFill>
              <a:latin typeface="Calibri" panose="020F0502020204030204" pitchFamily="34" charset="0"/>
            </a:endParaRPr>
          </a:p>
          <a:p>
            <a:pPr algn="ctr"/>
            <a:r>
              <a:rPr lang="en-US" sz="1050" b="1">
                <a:solidFill>
                  <a:schemeClr val="tx2">
                    <a:lumMod val="50000"/>
                  </a:schemeClr>
                </a:solidFill>
                <a:latin typeface="Calibri" panose="020F0502020204030204" pitchFamily="34" charset="0"/>
              </a:rPr>
              <a:t>Container</a:t>
            </a:r>
          </a:p>
        </p:txBody>
      </p:sp>
      <p:sp>
        <p:nvSpPr>
          <p:cNvPr id="90" name="Rectangle 89">
            <a:extLst>
              <a:ext uri="{FF2B5EF4-FFF2-40B4-BE49-F238E27FC236}">
                <a16:creationId xmlns:a16="http://schemas.microsoft.com/office/drawing/2014/main" id="{E5403669-95A4-4B29-8FC0-9172DE53B25B}"/>
              </a:ext>
            </a:extLst>
          </p:cNvPr>
          <p:cNvSpPr/>
          <p:nvPr/>
        </p:nvSpPr>
        <p:spPr>
          <a:xfrm>
            <a:off x="2481377" y="2902698"/>
            <a:ext cx="717833" cy="295662"/>
          </a:xfrm>
          <a:prstGeom prst="rect">
            <a:avLst/>
          </a:prstGeom>
          <a:solidFill>
            <a:schemeClr val="bg1"/>
          </a:solidFill>
        </p:spPr>
        <p:txBody>
          <a:bodyPr wrap="square" lIns="121803" tIns="60901" rIns="121803" bIns="60901" rtlCol="0" anchor="ctr">
            <a:noAutofit/>
          </a:bodyPr>
          <a:lstStyle/>
          <a:p>
            <a:pPr algn="ctr"/>
            <a:r>
              <a:rPr lang="en-US" sz="1050" b="1">
                <a:solidFill>
                  <a:schemeClr val="tx2">
                    <a:lumMod val="50000"/>
                  </a:schemeClr>
                </a:solidFill>
                <a:latin typeface="Calibri" panose="020F0502020204030204" pitchFamily="34" charset="0"/>
              </a:rPr>
              <a:t>Service</a:t>
            </a:r>
          </a:p>
        </p:txBody>
      </p:sp>
      <p:sp>
        <p:nvSpPr>
          <p:cNvPr id="99" name="Arrow: Right 98">
            <a:extLst>
              <a:ext uri="{FF2B5EF4-FFF2-40B4-BE49-F238E27FC236}">
                <a16:creationId xmlns:a16="http://schemas.microsoft.com/office/drawing/2014/main" id="{0C845D16-499D-DEBD-C196-797C24826D2D}"/>
              </a:ext>
            </a:extLst>
          </p:cNvPr>
          <p:cNvSpPr/>
          <p:nvPr/>
        </p:nvSpPr>
        <p:spPr>
          <a:xfrm>
            <a:off x="8490299" y="3743664"/>
            <a:ext cx="508000" cy="282128"/>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0" name="Arrow: Right 99">
            <a:extLst>
              <a:ext uri="{FF2B5EF4-FFF2-40B4-BE49-F238E27FC236}">
                <a16:creationId xmlns:a16="http://schemas.microsoft.com/office/drawing/2014/main" id="{685FFD61-AEC4-6BFC-1260-4C8FEECC470C}"/>
              </a:ext>
            </a:extLst>
          </p:cNvPr>
          <p:cNvSpPr/>
          <p:nvPr/>
        </p:nvSpPr>
        <p:spPr>
          <a:xfrm>
            <a:off x="8490299" y="4302702"/>
            <a:ext cx="508000" cy="893252"/>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1" name="TextBox 100">
            <a:extLst>
              <a:ext uri="{FF2B5EF4-FFF2-40B4-BE49-F238E27FC236}">
                <a16:creationId xmlns:a16="http://schemas.microsoft.com/office/drawing/2014/main" id="{FD65A97E-FF9A-4DA5-CA59-7AD9D4B7B15A}"/>
              </a:ext>
            </a:extLst>
          </p:cNvPr>
          <p:cNvSpPr txBox="1"/>
          <p:nvPr/>
        </p:nvSpPr>
        <p:spPr>
          <a:xfrm>
            <a:off x="8998299" y="3683186"/>
            <a:ext cx="2021387" cy="326884"/>
          </a:xfrm>
          <a:prstGeom prst="rect">
            <a:avLst/>
          </a:prstGeom>
          <a:noFill/>
        </p:spPr>
        <p:txBody>
          <a:bodyPr wrap="none" lIns="0" tIns="0" rIns="0" bIns="0" rtlCol="0">
            <a:spAutoFit/>
          </a:bodyPr>
          <a:lstStyle/>
          <a:p>
            <a:pPr algn="l">
              <a:lnSpc>
                <a:spcPct val="130000"/>
              </a:lnSpc>
            </a:pPr>
            <a:r>
              <a:rPr lang="en-US" sz="1800">
                <a:solidFill>
                  <a:schemeClr val="tx2"/>
                </a:solidFill>
              </a:rPr>
              <a:t>Guest OS Profiling</a:t>
            </a:r>
            <a:endParaRPr lang="en-US" sz="1800" dirty="0" err="1">
              <a:solidFill>
                <a:schemeClr val="tx2"/>
              </a:solidFill>
            </a:endParaRPr>
          </a:p>
        </p:txBody>
      </p:sp>
      <p:sp>
        <p:nvSpPr>
          <p:cNvPr id="102" name="TextBox 101">
            <a:extLst>
              <a:ext uri="{FF2B5EF4-FFF2-40B4-BE49-F238E27FC236}">
                <a16:creationId xmlns:a16="http://schemas.microsoft.com/office/drawing/2014/main" id="{194CC126-B151-17A8-43A7-7C601D215520}"/>
              </a:ext>
            </a:extLst>
          </p:cNvPr>
          <p:cNvSpPr txBox="1"/>
          <p:nvPr/>
        </p:nvSpPr>
        <p:spPr>
          <a:xfrm>
            <a:off x="8998299" y="4558256"/>
            <a:ext cx="1455527" cy="326884"/>
          </a:xfrm>
          <a:prstGeom prst="rect">
            <a:avLst/>
          </a:prstGeom>
          <a:noFill/>
        </p:spPr>
        <p:txBody>
          <a:bodyPr wrap="none" lIns="0" tIns="0" rIns="0" bIns="0" rtlCol="0">
            <a:spAutoFit/>
          </a:bodyPr>
          <a:lstStyle/>
          <a:p>
            <a:pPr algn="l">
              <a:lnSpc>
                <a:spcPct val="130000"/>
              </a:lnSpc>
            </a:pPr>
            <a:r>
              <a:rPr lang="en-US" sz="1800">
                <a:solidFill>
                  <a:schemeClr val="tx2"/>
                </a:solidFill>
              </a:rPr>
              <a:t>IaaS Profiling</a:t>
            </a:r>
            <a:endParaRPr lang="en-US" sz="1800" dirty="0" err="1">
              <a:solidFill>
                <a:schemeClr val="tx2"/>
              </a:solidFill>
            </a:endParaRPr>
          </a:p>
        </p:txBody>
      </p:sp>
    </p:spTree>
    <p:extLst>
      <p:ext uri="{BB962C8B-B14F-4D97-AF65-F5344CB8AC3E}">
        <p14:creationId xmlns:p14="http://schemas.microsoft.com/office/powerpoint/2010/main" val="20974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B01A-8B6C-9295-8086-812E5E5DFE90}"/>
              </a:ext>
            </a:extLst>
          </p:cNvPr>
          <p:cNvSpPr>
            <a:spLocks noGrp="1"/>
          </p:cNvSpPr>
          <p:nvPr>
            <p:ph type="title"/>
          </p:nvPr>
        </p:nvSpPr>
        <p:spPr/>
        <p:txBody>
          <a:bodyPr/>
          <a:lstStyle/>
          <a:p>
            <a:r>
              <a:rPr lang="en-US"/>
              <a:t>How Insight complements Alert</a:t>
            </a:r>
          </a:p>
        </p:txBody>
      </p:sp>
      <p:pic>
        <p:nvPicPr>
          <p:cNvPr id="8" name="Picture 7">
            <a:extLst>
              <a:ext uri="{FF2B5EF4-FFF2-40B4-BE49-F238E27FC236}">
                <a16:creationId xmlns:a16="http://schemas.microsoft.com/office/drawing/2014/main" id="{E46F6504-FFB5-64D5-E7A8-AB6AA765DB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960" y="2138722"/>
            <a:ext cx="3630612" cy="2042751"/>
          </a:xfrm>
          <a:prstGeom prst="rect">
            <a:avLst/>
          </a:prstGeom>
        </p:spPr>
      </p:pic>
      <p:sp>
        <p:nvSpPr>
          <p:cNvPr id="9" name="Rectangle 8">
            <a:extLst>
              <a:ext uri="{FF2B5EF4-FFF2-40B4-BE49-F238E27FC236}">
                <a16:creationId xmlns:a16="http://schemas.microsoft.com/office/drawing/2014/main" id="{9819C759-0D65-1B02-AA95-BCA876CB30F4}"/>
              </a:ext>
            </a:extLst>
          </p:cNvPr>
          <p:cNvSpPr/>
          <p:nvPr/>
        </p:nvSpPr>
        <p:spPr>
          <a:xfrm>
            <a:off x="1837944" y="2138722"/>
            <a:ext cx="1229150" cy="480131"/>
          </a:xfrm>
          <a:prstGeom prst="rect">
            <a:avLst/>
          </a:prstGeom>
        </p:spPr>
        <p:txBody>
          <a:bodyPr wrap="square">
            <a:spAutoFit/>
          </a:bodyPr>
          <a:lstStyle/>
          <a:p>
            <a:pPr algn="ctr">
              <a:lnSpc>
                <a:spcPct val="90000"/>
              </a:lnSpc>
            </a:pPr>
            <a:r>
              <a:rPr lang="en-US" sz="2800" b="1" dirty="0">
                <a:solidFill>
                  <a:srgbClr val="FF0000"/>
                </a:solidFill>
                <a:latin typeface="Calibri" panose="020F0502020204030204" pitchFamily="34" charset="0"/>
              </a:rPr>
              <a:t>Alert</a:t>
            </a:r>
            <a:endParaRPr lang="en-US" sz="2399" b="1" dirty="0">
              <a:solidFill>
                <a:srgbClr val="FF0000"/>
              </a:solidFill>
              <a:latin typeface="Calibri" panose="020F0502020204030204" pitchFamily="34" charset="0"/>
            </a:endParaRPr>
          </a:p>
        </p:txBody>
      </p:sp>
      <p:sp>
        <p:nvSpPr>
          <p:cNvPr id="10" name="Rectangle 9">
            <a:extLst>
              <a:ext uri="{FF2B5EF4-FFF2-40B4-BE49-F238E27FC236}">
                <a16:creationId xmlns:a16="http://schemas.microsoft.com/office/drawing/2014/main" id="{CA7A70CA-F08F-6061-E0F0-92B8A2493E9E}"/>
              </a:ext>
            </a:extLst>
          </p:cNvPr>
          <p:cNvSpPr/>
          <p:nvPr/>
        </p:nvSpPr>
        <p:spPr>
          <a:xfrm>
            <a:off x="1152356" y="3160097"/>
            <a:ext cx="2485820" cy="480131"/>
          </a:xfrm>
          <a:prstGeom prst="rect">
            <a:avLst/>
          </a:prstGeom>
        </p:spPr>
        <p:txBody>
          <a:bodyPr wrap="square">
            <a:spAutoFit/>
          </a:bodyPr>
          <a:lstStyle/>
          <a:p>
            <a:pPr algn="ctr">
              <a:lnSpc>
                <a:spcPct val="90000"/>
              </a:lnSpc>
            </a:pPr>
            <a:r>
              <a:rPr lang="en-US" sz="2800" b="1" dirty="0">
                <a:solidFill>
                  <a:srgbClr val="FFFF00"/>
                </a:solidFill>
                <a:latin typeface="Calibri" panose="020F0502020204030204" pitchFamily="34" charset="0"/>
              </a:rPr>
              <a:t>Insight</a:t>
            </a:r>
          </a:p>
        </p:txBody>
      </p:sp>
      <p:sp>
        <p:nvSpPr>
          <p:cNvPr id="12" name="TextBox 11">
            <a:extLst>
              <a:ext uri="{FF2B5EF4-FFF2-40B4-BE49-F238E27FC236}">
                <a16:creationId xmlns:a16="http://schemas.microsoft.com/office/drawing/2014/main" id="{FAEB2A1A-BFEB-24D9-DA9D-64347135CB66}"/>
              </a:ext>
            </a:extLst>
          </p:cNvPr>
          <p:cNvSpPr txBox="1"/>
          <p:nvPr/>
        </p:nvSpPr>
        <p:spPr>
          <a:xfrm>
            <a:off x="498998" y="4338437"/>
            <a:ext cx="3711574" cy="923330"/>
          </a:xfrm>
          <a:prstGeom prst="rect">
            <a:avLst/>
          </a:prstGeom>
          <a:noFill/>
        </p:spPr>
        <p:txBody>
          <a:bodyPr wrap="square">
            <a:spAutoFit/>
          </a:bodyPr>
          <a:lstStyle/>
          <a:p>
            <a:r>
              <a:rPr lang="en-US" dirty="0"/>
              <a:t>Alert should be seen in totality. </a:t>
            </a:r>
          </a:p>
          <a:p>
            <a:r>
              <a:rPr lang="en-US" dirty="0"/>
              <a:t>For each alert, there could be many not crossing the threshold</a:t>
            </a:r>
          </a:p>
        </p:txBody>
      </p:sp>
      <p:pic>
        <p:nvPicPr>
          <p:cNvPr id="4" name="Picture 3">
            <a:extLst>
              <a:ext uri="{FF2B5EF4-FFF2-40B4-BE49-F238E27FC236}">
                <a16:creationId xmlns:a16="http://schemas.microsoft.com/office/drawing/2014/main" id="{15269F4C-C8F5-A388-CD72-BB0D1B14876F}"/>
              </a:ext>
            </a:extLst>
          </p:cNvPr>
          <p:cNvPicPr>
            <a:picLocks noChangeAspect="1"/>
          </p:cNvPicPr>
          <p:nvPr/>
        </p:nvPicPr>
        <p:blipFill>
          <a:blip r:embed="rId4"/>
          <a:stretch>
            <a:fillRect/>
          </a:stretch>
        </p:blipFill>
        <p:spPr>
          <a:xfrm>
            <a:off x="4543720" y="790595"/>
            <a:ext cx="7648280" cy="6099489"/>
          </a:xfrm>
          <a:prstGeom prst="rect">
            <a:avLst/>
          </a:prstGeom>
        </p:spPr>
      </p:pic>
    </p:spTree>
    <p:extLst>
      <p:ext uri="{BB962C8B-B14F-4D97-AF65-F5344CB8AC3E}">
        <p14:creationId xmlns:p14="http://schemas.microsoft.com/office/powerpoint/2010/main" val="427234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7A00C-F890-4C85-A47E-0B59D37E4CED}"/>
              </a:ext>
            </a:extLst>
          </p:cNvPr>
          <p:cNvSpPr>
            <a:spLocks noGrp="1"/>
          </p:cNvSpPr>
          <p:nvPr>
            <p:ph type="title"/>
          </p:nvPr>
        </p:nvSpPr>
        <p:spPr>
          <a:xfrm>
            <a:off x="581397" y="413537"/>
            <a:ext cx="11001004" cy="380901"/>
          </a:xfrm>
        </p:spPr>
        <p:txBody>
          <a:bodyPr/>
          <a:lstStyle/>
          <a:p>
            <a:r>
              <a:rPr lang="en-US"/>
              <a:t>Why 2 types of Profiling?</a:t>
            </a:r>
            <a:endParaRPr lang="en-SG" dirty="0"/>
          </a:p>
        </p:txBody>
      </p:sp>
      <p:sp>
        <p:nvSpPr>
          <p:cNvPr id="4" name="Subtitle 3">
            <a:extLst>
              <a:ext uri="{FF2B5EF4-FFF2-40B4-BE49-F238E27FC236}">
                <a16:creationId xmlns:a16="http://schemas.microsoft.com/office/drawing/2014/main" id="{F2C7948B-3260-4B59-83A4-34BE21C77484}"/>
              </a:ext>
            </a:extLst>
          </p:cNvPr>
          <p:cNvSpPr>
            <a:spLocks noGrp="1"/>
          </p:cNvSpPr>
          <p:nvPr>
            <p:ph type="subTitle" idx="10"/>
          </p:nvPr>
        </p:nvSpPr>
        <p:spPr/>
        <p:txBody>
          <a:bodyPr/>
          <a:lstStyle/>
          <a:p>
            <a:r>
              <a:rPr lang="en-US"/>
              <a:t>1 for consumer, 1 for provider</a:t>
            </a:r>
            <a:endParaRPr lang="en-US" dirty="0"/>
          </a:p>
        </p:txBody>
      </p:sp>
      <p:grpSp>
        <p:nvGrpSpPr>
          <p:cNvPr id="3" name="Group 2">
            <a:extLst>
              <a:ext uri="{FF2B5EF4-FFF2-40B4-BE49-F238E27FC236}">
                <a16:creationId xmlns:a16="http://schemas.microsoft.com/office/drawing/2014/main" id="{DA606B76-8FEE-34AD-7009-5580C70E3430}"/>
              </a:ext>
            </a:extLst>
          </p:cNvPr>
          <p:cNvGrpSpPr/>
          <p:nvPr/>
        </p:nvGrpSpPr>
        <p:grpSpPr>
          <a:xfrm>
            <a:off x="581397" y="1615777"/>
            <a:ext cx="2691062" cy="4552490"/>
            <a:chOff x="581397" y="1434664"/>
            <a:chExt cx="2691062" cy="4552490"/>
          </a:xfrm>
        </p:grpSpPr>
        <p:grpSp>
          <p:nvGrpSpPr>
            <p:cNvPr id="6" name="Group 5">
              <a:extLst>
                <a:ext uri="{FF2B5EF4-FFF2-40B4-BE49-F238E27FC236}">
                  <a16:creationId xmlns:a16="http://schemas.microsoft.com/office/drawing/2014/main" id="{9B6E4D00-67AD-4C8D-8F62-186822E21366}"/>
                </a:ext>
              </a:extLst>
            </p:cNvPr>
            <p:cNvGrpSpPr/>
            <p:nvPr/>
          </p:nvGrpSpPr>
          <p:grpSpPr>
            <a:xfrm>
              <a:off x="581397" y="1856297"/>
              <a:ext cx="2691062" cy="2385945"/>
              <a:chOff x="1948037" y="1232330"/>
              <a:chExt cx="2691763" cy="1849475"/>
            </a:xfrm>
          </p:grpSpPr>
          <p:sp>
            <p:nvSpPr>
              <p:cNvPr id="13" name="Rectangle 12">
                <a:extLst>
                  <a:ext uri="{FF2B5EF4-FFF2-40B4-BE49-F238E27FC236}">
                    <a16:creationId xmlns:a16="http://schemas.microsoft.com/office/drawing/2014/main" id="{EE9B6D30-FD4D-47D1-806A-2640BD099C2F}"/>
                  </a:ext>
                </a:extLst>
              </p:cNvPr>
              <p:cNvSpPr/>
              <p:nvPr/>
            </p:nvSpPr>
            <p:spPr>
              <a:xfrm>
                <a:off x="1948037" y="1232330"/>
                <a:ext cx="812575"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VM</a:t>
                </a:r>
              </a:p>
            </p:txBody>
          </p:sp>
          <p:sp>
            <p:nvSpPr>
              <p:cNvPr id="14" name="Rectangle 13">
                <a:extLst>
                  <a:ext uri="{FF2B5EF4-FFF2-40B4-BE49-F238E27FC236}">
                    <a16:creationId xmlns:a16="http://schemas.microsoft.com/office/drawing/2014/main" id="{928D7704-D4FF-44B5-9E4A-21FC1287CC93}"/>
                  </a:ext>
                </a:extLst>
              </p:cNvPr>
              <p:cNvSpPr/>
              <p:nvPr/>
            </p:nvSpPr>
            <p:spPr>
              <a:xfrm>
                <a:off x="2975902" y="1232330"/>
                <a:ext cx="1663898" cy="1849475"/>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endParaRPr lang="en-US" sz="1600" b="1" dirty="0">
                  <a:solidFill>
                    <a:schemeClr val="bg1"/>
                  </a:solidFill>
                  <a:latin typeface="Calibri" panose="020F0502020204030204" pitchFamily="34" charset="0"/>
                </a:endParaRPr>
              </a:p>
              <a:p>
                <a:pPr algn="ctr"/>
                <a:r>
                  <a:rPr lang="en-US" sz="1600" b="1" dirty="0">
                    <a:solidFill>
                      <a:schemeClr val="bg1"/>
                    </a:solidFill>
                    <a:latin typeface="Calibri" panose="020F0502020204030204" pitchFamily="34" charset="0"/>
                  </a:rPr>
                  <a:t>VM</a:t>
                </a:r>
              </a:p>
            </p:txBody>
          </p:sp>
          <p:sp>
            <p:nvSpPr>
              <p:cNvPr id="15" name="Rectangle 14">
                <a:extLst>
                  <a:ext uri="{FF2B5EF4-FFF2-40B4-BE49-F238E27FC236}">
                    <a16:creationId xmlns:a16="http://schemas.microsoft.com/office/drawing/2014/main" id="{7DA9F8AD-A6CF-4894-AB18-A6F0D1EE9E24}"/>
                  </a:ext>
                </a:extLst>
              </p:cNvPr>
              <p:cNvSpPr/>
              <p:nvPr/>
            </p:nvSpPr>
            <p:spPr>
              <a:xfrm>
                <a:off x="3201799" y="1392464"/>
                <a:ext cx="1212105" cy="1284971"/>
              </a:xfrm>
              <a:prstGeom prst="rect">
                <a:avLst/>
              </a:prstGeom>
              <a:solidFill>
                <a:schemeClr val="accent5">
                  <a:lumMod val="75000"/>
                </a:schemeClr>
              </a:solidFill>
              <a:ln>
                <a:noFill/>
              </a:ln>
            </p:spPr>
            <p:style>
              <a:lnRef idx="2">
                <a:schemeClr val="accent5"/>
              </a:lnRef>
              <a:fillRef idx="1">
                <a:schemeClr val="lt1"/>
              </a:fillRef>
              <a:effectRef idx="0">
                <a:schemeClr val="accent5"/>
              </a:effectRef>
              <a:fontRef idx="minor">
                <a:schemeClr val="dk1"/>
              </a:fontRef>
            </p:style>
            <p:txBody>
              <a:bodyPr lIns="121803" tIns="60901" rIns="121803" bIns="60901" rtlCol="0" anchor="t"/>
              <a:lstStyle/>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endParaRPr lang="en-US" sz="1600" b="1" dirty="0">
                  <a:solidFill>
                    <a:srgbClr val="FFFFFF"/>
                  </a:solidFill>
                  <a:latin typeface="Calibri" panose="020F0502020204030204" pitchFamily="34" charset="0"/>
                </a:endParaRPr>
              </a:p>
              <a:p>
                <a:pPr algn="ctr"/>
                <a:r>
                  <a:rPr lang="en-US" sz="1600" b="1" dirty="0">
                    <a:solidFill>
                      <a:srgbClr val="FFFFFF"/>
                    </a:solidFill>
                    <a:latin typeface="Calibri" panose="020F0502020204030204" pitchFamily="34" charset="0"/>
                  </a:rPr>
                  <a:t>Guest OS</a:t>
                </a:r>
              </a:p>
            </p:txBody>
          </p:sp>
          <p:sp>
            <p:nvSpPr>
              <p:cNvPr id="29" name="Rectangle 28">
                <a:extLst>
                  <a:ext uri="{FF2B5EF4-FFF2-40B4-BE49-F238E27FC236}">
                    <a16:creationId xmlns:a16="http://schemas.microsoft.com/office/drawing/2014/main" id="{0A3C4220-C985-4619-B030-12B915D71B40}"/>
                  </a:ext>
                </a:extLst>
              </p:cNvPr>
              <p:cNvSpPr/>
              <p:nvPr/>
            </p:nvSpPr>
            <p:spPr>
              <a:xfrm>
                <a:off x="3381639" y="1589471"/>
                <a:ext cx="852421" cy="481749"/>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lIns="121803" tIns="60901" rIns="121803" bIns="60901" rtlCol="0" anchor="ctr"/>
              <a:lstStyle/>
              <a:p>
                <a:pPr algn="ctr"/>
                <a:r>
                  <a:rPr lang="en-US" sz="1600" b="1" dirty="0">
                    <a:solidFill>
                      <a:srgbClr val="FFFFFF"/>
                    </a:solidFill>
                    <a:latin typeface="Calibri" panose="020F0502020204030204" pitchFamily="34" charset="0"/>
                  </a:rPr>
                  <a:t>Service</a:t>
                </a:r>
              </a:p>
            </p:txBody>
          </p:sp>
        </p:grpSp>
        <p:grpSp>
          <p:nvGrpSpPr>
            <p:cNvPr id="10" name="Group 9">
              <a:extLst>
                <a:ext uri="{FF2B5EF4-FFF2-40B4-BE49-F238E27FC236}">
                  <a16:creationId xmlns:a16="http://schemas.microsoft.com/office/drawing/2014/main" id="{06ACD160-6E8E-430C-99E0-E5FD079639E5}"/>
                </a:ext>
              </a:extLst>
            </p:cNvPr>
            <p:cNvGrpSpPr/>
            <p:nvPr/>
          </p:nvGrpSpPr>
          <p:grpSpPr>
            <a:xfrm>
              <a:off x="581397" y="4402262"/>
              <a:ext cx="2691062" cy="1584892"/>
              <a:chOff x="1948037" y="3372237"/>
              <a:chExt cx="2691763" cy="1992028"/>
            </a:xfrm>
          </p:grpSpPr>
          <p:sp>
            <p:nvSpPr>
              <p:cNvPr id="7" name="Rectangle 6">
                <a:extLst>
                  <a:ext uri="{FF2B5EF4-FFF2-40B4-BE49-F238E27FC236}">
                    <a16:creationId xmlns:a16="http://schemas.microsoft.com/office/drawing/2014/main" id="{7A79B5CD-A5E9-4037-9A86-2C8ED3FA9943}"/>
                  </a:ext>
                </a:extLst>
              </p:cNvPr>
              <p:cNvSpPr/>
              <p:nvPr/>
            </p:nvSpPr>
            <p:spPr>
              <a:xfrm>
                <a:off x="1948037" y="3372237"/>
                <a:ext cx="2691763"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ESXi &amp; Datastores</a:t>
                </a:r>
              </a:p>
            </p:txBody>
          </p:sp>
          <p:sp>
            <p:nvSpPr>
              <p:cNvPr id="38" name="Rectangle 37">
                <a:extLst>
                  <a:ext uri="{FF2B5EF4-FFF2-40B4-BE49-F238E27FC236}">
                    <a16:creationId xmlns:a16="http://schemas.microsoft.com/office/drawing/2014/main" id="{FACB1E66-A58E-4195-94EF-8FACBEA9BC7C}"/>
                  </a:ext>
                </a:extLst>
              </p:cNvPr>
              <p:cNvSpPr/>
              <p:nvPr/>
            </p:nvSpPr>
            <p:spPr>
              <a:xfrm>
                <a:off x="1948037" y="4407983"/>
                <a:ext cx="2680825" cy="956282"/>
              </a:xfrm>
              <a:prstGeom prst="rect">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ctr"/>
              <a:lstStyle/>
              <a:p>
                <a:pPr algn="ctr"/>
                <a:r>
                  <a:rPr lang="en-US" sz="1600" b="1" dirty="0">
                    <a:solidFill>
                      <a:srgbClr val="FFFFFF"/>
                    </a:solidFill>
                    <a:latin typeface="Calibri" panose="020F0502020204030204" pitchFamily="34" charset="0"/>
                  </a:rPr>
                  <a:t>vSAN, NSX &amp; Physical infrastructure</a:t>
                </a:r>
              </a:p>
            </p:txBody>
          </p:sp>
        </p:grpSp>
        <p:grpSp>
          <p:nvGrpSpPr>
            <p:cNvPr id="8" name="Group 7">
              <a:extLst>
                <a:ext uri="{FF2B5EF4-FFF2-40B4-BE49-F238E27FC236}">
                  <a16:creationId xmlns:a16="http://schemas.microsoft.com/office/drawing/2014/main" id="{E3952FC2-E424-42A8-B4B1-4DF8A15E5DDA}"/>
                </a:ext>
              </a:extLst>
            </p:cNvPr>
            <p:cNvGrpSpPr/>
            <p:nvPr/>
          </p:nvGrpSpPr>
          <p:grpSpPr>
            <a:xfrm>
              <a:off x="733109" y="4084628"/>
              <a:ext cx="1962084" cy="484366"/>
              <a:chOff x="2099788" y="3003920"/>
              <a:chExt cx="1962595" cy="484492"/>
            </a:xfrm>
          </p:grpSpPr>
          <p:sp>
            <p:nvSpPr>
              <p:cNvPr id="26" name="Up-Down Arrow 68">
                <a:extLst>
                  <a:ext uri="{FF2B5EF4-FFF2-40B4-BE49-F238E27FC236}">
                    <a16:creationId xmlns:a16="http://schemas.microsoft.com/office/drawing/2014/main" id="{8B3F3F92-ADDD-461C-A83E-2E180586C09B}"/>
                  </a:ext>
                </a:extLst>
              </p:cNvPr>
              <p:cNvSpPr/>
              <p:nvPr/>
            </p:nvSpPr>
            <p:spPr>
              <a:xfrm>
                <a:off x="3553316" y="3003920"/>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sp>
            <p:nvSpPr>
              <p:cNvPr id="27" name="Up-Down Arrow 68">
                <a:extLst>
                  <a:ext uri="{FF2B5EF4-FFF2-40B4-BE49-F238E27FC236}">
                    <a16:creationId xmlns:a16="http://schemas.microsoft.com/office/drawing/2014/main" id="{B3C0CA8F-5FEA-42FE-87A8-55D824DE35F2}"/>
                  </a:ext>
                </a:extLst>
              </p:cNvPr>
              <p:cNvSpPr/>
              <p:nvPr/>
            </p:nvSpPr>
            <p:spPr>
              <a:xfrm>
                <a:off x="2099788" y="3022006"/>
                <a:ext cx="509067" cy="466406"/>
              </a:xfrm>
              <a:prstGeom prst="upDownArrow">
                <a:avLst>
                  <a:gd name="adj1" fmla="val 53780"/>
                  <a:gd name="adj2" fmla="val 32993"/>
                </a:avLst>
              </a:prstGeom>
              <a:solidFill>
                <a:srgbClr val="FDB813"/>
              </a:solidFill>
              <a:ln>
                <a:noFill/>
              </a:ln>
            </p:spPr>
            <p:style>
              <a:lnRef idx="2">
                <a:schemeClr val="dk1"/>
              </a:lnRef>
              <a:fillRef idx="1">
                <a:schemeClr val="lt1"/>
              </a:fillRef>
              <a:effectRef idx="0">
                <a:schemeClr val="dk1"/>
              </a:effectRef>
              <a:fontRef idx="minor">
                <a:schemeClr val="dk1"/>
              </a:fontRef>
            </p:style>
            <p:txBody>
              <a:bodyPr lIns="121803" tIns="60901" rIns="121803" bIns="60901" rtlCol="0" anchor="ctr"/>
              <a:lstStyle/>
              <a:p>
                <a:pPr algn="ctr"/>
                <a:endParaRPr lang="en-US" sz="1400" b="1">
                  <a:latin typeface="Calibri" panose="020F0502020204030204" pitchFamily="34" charset="0"/>
                </a:endParaRPr>
              </a:p>
            </p:txBody>
          </p:sp>
        </p:grpSp>
        <p:sp>
          <p:nvSpPr>
            <p:cNvPr id="57" name="Rectangle 56">
              <a:extLst>
                <a:ext uri="{FF2B5EF4-FFF2-40B4-BE49-F238E27FC236}">
                  <a16:creationId xmlns:a16="http://schemas.microsoft.com/office/drawing/2014/main" id="{B6089CF3-F51A-4397-9EC9-1CC7B907AC9D}"/>
                </a:ext>
              </a:extLst>
            </p:cNvPr>
            <p:cNvSpPr/>
            <p:nvPr/>
          </p:nvSpPr>
          <p:spPr>
            <a:xfrm>
              <a:off x="581397" y="1434664"/>
              <a:ext cx="2691062" cy="366774"/>
            </a:xfrm>
            <a:prstGeom prst="rect">
              <a:avLst/>
            </a:prstGeom>
            <a:solidFill>
              <a:srgbClr val="C2CD23"/>
            </a:solidFill>
            <a:ln>
              <a:noFill/>
            </a:ln>
          </p:spPr>
          <p:style>
            <a:lnRef idx="1">
              <a:schemeClr val="dk1"/>
            </a:lnRef>
            <a:fillRef idx="2">
              <a:schemeClr val="dk1"/>
            </a:fillRef>
            <a:effectRef idx="1">
              <a:schemeClr val="dk1"/>
            </a:effectRef>
            <a:fontRef idx="minor">
              <a:schemeClr val="dk1"/>
            </a:fontRef>
          </p:style>
          <p:txBody>
            <a:bodyPr lIns="121803" tIns="60901" rIns="121803" bIns="60901" rtlCol="0" anchor="t"/>
            <a:lstStyle/>
            <a:p>
              <a:pPr algn="ctr"/>
              <a:r>
                <a:rPr lang="en-US" sz="1600" b="1">
                  <a:solidFill>
                    <a:schemeClr val="bg1"/>
                  </a:solidFill>
                  <a:latin typeface="Calibri" panose="020F0502020204030204" pitchFamily="34" charset="0"/>
                </a:rPr>
                <a:t>Business Application</a:t>
              </a:r>
            </a:p>
          </p:txBody>
        </p:sp>
      </p:grpSp>
      <p:grpSp>
        <p:nvGrpSpPr>
          <p:cNvPr id="11" name="Group 10">
            <a:extLst>
              <a:ext uri="{FF2B5EF4-FFF2-40B4-BE49-F238E27FC236}">
                <a16:creationId xmlns:a16="http://schemas.microsoft.com/office/drawing/2014/main" id="{CE765357-6BD4-ABF0-00A2-81E9FCB21B1A}"/>
              </a:ext>
            </a:extLst>
          </p:cNvPr>
          <p:cNvGrpSpPr/>
          <p:nvPr/>
        </p:nvGrpSpPr>
        <p:grpSpPr>
          <a:xfrm>
            <a:off x="3046621" y="2848659"/>
            <a:ext cx="6073203" cy="1684271"/>
            <a:chOff x="3046621" y="2667546"/>
            <a:chExt cx="6073203" cy="1684271"/>
          </a:xfrm>
        </p:grpSpPr>
        <p:sp>
          <p:nvSpPr>
            <p:cNvPr id="17" name="TextBox 16">
              <a:extLst>
                <a:ext uri="{FF2B5EF4-FFF2-40B4-BE49-F238E27FC236}">
                  <a16:creationId xmlns:a16="http://schemas.microsoft.com/office/drawing/2014/main" id="{D2CA3DBD-6C84-49D7-9CF2-B1D8EDF7E167}"/>
                </a:ext>
              </a:extLst>
            </p:cNvPr>
            <p:cNvSpPr txBox="1"/>
            <p:nvPr/>
          </p:nvSpPr>
          <p:spPr>
            <a:xfrm>
              <a:off x="4403814" y="3142141"/>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Utilization</a:t>
              </a:r>
            </a:p>
          </p:txBody>
        </p:sp>
        <p:sp>
          <p:nvSpPr>
            <p:cNvPr id="23" name="TextBox 22">
              <a:extLst>
                <a:ext uri="{FF2B5EF4-FFF2-40B4-BE49-F238E27FC236}">
                  <a16:creationId xmlns:a16="http://schemas.microsoft.com/office/drawing/2014/main" id="{AE8A4CE9-B0A1-494D-B6B3-84A68327B6C9}"/>
                </a:ext>
              </a:extLst>
            </p:cNvPr>
            <p:cNvSpPr txBox="1"/>
            <p:nvPr/>
          </p:nvSpPr>
          <p:spPr>
            <a:xfrm>
              <a:off x="4403814" y="3563602"/>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Contention</a:t>
              </a:r>
            </a:p>
          </p:txBody>
        </p:sp>
        <p:sp>
          <p:nvSpPr>
            <p:cNvPr id="32" name="TextBox 31">
              <a:extLst>
                <a:ext uri="{FF2B5EF4-FFF2-40B4-BE49-F238E27FC236}">
                  <a16:creationId xmlns:a16="http://schemas.microsoft.com/office/drawing/2014/main" id="{41419AE2-E82D-444D-B4EF-D46DE09F797F}"/>
                </a:ext>
              </a:extLst>
            </p:cNvPr>
            <p:cNvSpPr txBox="1"/>
            <p:nvPr/>
          </p:nvSpPr>
          <p:spPr>
            <a:xfrm>
              <a:off x="4403814" y="2720680"/>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Guest OS Contention</a:t>
              </a:r>
            </a:p>
          </p:txBody>
        </p:sp>
        <p:cxnSp>
          <p:nvCxnSpPr>
            <p:cNvPr id="106" name="Straight Arrow Connector 105">
              <a:extLst>
                <a:ext uri="{FF2B5EF4-FFF2-40B4-BE49-F238E27FC236}">
                  <a16:creationId xmlns:a16="http://schemas.microsoft.com/office/drawing/2014/main" id="{0FFA5CE0-C053-4286-8F22-BB36807CF60E}"/>
                </a:ext>
              </a:extLst>
            </p:cNvPr>
            <p:cNvCxnSpPr>
              <a:cxnSpLocks/>
            </p:cNvCxnSpPr>
            <p:nvPr/>
          </p:nvCxnSpPr>
          <p:spPr>
            <a:xfrm>
              <a:off x="3272459" y="3946864"/>
              <a:ext cx="1131355" cy="19985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9878FCE8-1789-4BA8-AF25-96C976EEBF3F}"/>
                </a:ext>
              </a:extLst>
            </p:cNvPr>
            <p:cNvCxnSpPr>
              <a:cxnSpLocks/>
              <a:stCxn id="15" idx="3"/>
              <a:endCxn id="17" idx="1"/>
            </p:cNvCxnSpPr>
            <p:nvPr/>
          </p:nvCxnSpPr>
          <p:spPr>
            <a:xfrm>
              <a:off x="3046621" y="3072842"/>
              <a:ext cx="1357193" cy="22931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1557C25-4E91-4794-8166-23BAFF769750}"/>
                </a:ext>
              </a:extLst>
            </p:cNvPr>
            <p:cNvCxnSpPr>
              <a:cxnSpLocks/>
              <a:stCxn id="15" idx="3"/>
              <a:endCxn id="32" idx="1"/>
            </p:cNvCxnSpPr>
            <p:nvPr/>
          </p:nvCxnSpPr>
          <p:spPr>
            <a:xfrm flipV="1">
              <a:off x="3046621" y="2880700"/>
              <a:ext cx="1357193" cy="19214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215F723-9721-406C-9F17-931B2E4DDFF5}"/>
                </a:ext>
              </a:extLst>
            </p:cNvPr>
            <p:cNvCxnSpPr>
              <a:cxnSpLocks/>
              <a:endCxn id="23" idx="1"/>
            </p:cNvCxnSpPr>
            <p:nvPr/>
          </p:nvCxnSpPr>
          <p:spPr>
            <a:xfrm flipV="1">
              <a:off x="3272459" y="3723622"/>
              <a:ext cx="1131355" cy="230286"/>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18474447-957B-4211-BFF2-B8556EC413EF}"/>
                </a:ext>
              </a:extLst>
            </p:cNvPr>
            <p:cNvSpPr txBox="1"/>
            <p:nvPr/>
          </p:nvSpPr>
          <p:spPr>
            <a:xfrm>
              <a:off x="4403814" y="3985063"/>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VM Utilization</a:t>
              </a:r>
            </a:p>
          </p:txBody>
        </p:sp>
        <p:grpSp>
          <p:nvGrpSpPr>
            <p:cNvPr id="21" name="Group 20">
              <a:extLst>
                <a:ext uri="{FF2B5EF4-FFF2-40B4-BE49-F238E27FC236}">
                  <a16:creationId xmlns:a16="http://schemas.microsoft.com/office/drawing/2014/main" id="{50A78752-7575-EFE1-B6B3-8636425799AA}"/>
                </a:ext>
              </a:extLst>
            </p:cNvPr>
            <p:cNvGrpSpPr/>
            <p:nvPr/>
          </p:nvGrpSpPr>
          <p:grpSpPr>
            <a:xfrm>
              <a:off x="4330856" y="2668958"/>
              <a:ext cx="2960914" cy="1682859"/>
              <a:chOff x="4354286" y="3223067"/>
              <a:chExt cx="4293325" cy="1682859"/>
            </a:xfrm>
          </p:grpSpPr>
          <p:cxnSp>
            <p:nvCxnSpPr>
              <p:cNvPr id="12" name="Straight Connector 11">
                <a:extLst>
                  <a:ext uri="{FF2B5EF4-FFF2-40B4-BE49-F238E27FC236}">
                    <a16:creationId xmlns:a16="http://schemas.microsoft.com/office/drawing/2014/main" id="{8B553505-1DFA-6D68-8A30-C3D81379BC6B}"/>
                  </a:ext>
                </a:extLst>
              </p:cNvPr>
              <p:cNvCxnSpPr>
                <a:cxnSpLocks/>
              </p:cNvCxnSpPr>
              <p:nvPr/>
            </p:nvCxnSpPr>
            <p:spPr bwMode="gray">
              <a:xfrm>
                <a:off x="4354286" y="3223067"/>
                <a:ext cx="4293325" cy="0"/>
              </a:xfrm>
              <a:prstGeom prst="line">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73472A15-849C-9AD9-436C-5CAFFC8B916B}"/>
                  </a:ext>
                </a:extLst>
              </p:cNvPr>
              <p:cNvCxnSpPr>
                <a:cxnSpLocks/>
              </p:cNvCxnSpPr>
              <p:nvPr/>
            </p:nvCxnSpPr>
            <p:spPr bwMode="gray">
              <a:xfrm>
                <a:off x="4354286" y="4905926"/>
                <a:ext cx="4293325" cy="0"/>
              </a:xfrm>
              <a:prstGeom prst="line">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cxnSp>
        </p:grpSp>
        <p:sp>
          <p:nvSpPr>
            <p:cNvPr id="18" name="Right Brace 17">
              <a:extLst>
                <a:ext uri="{FF2B5EF4-FFF2-40B4-BE49-F238E27FC236}">
                  <a16:creationId xmlns:a16="http://schemas.microsoft.com/office/drawing/2014/main" id="{4DE796AC-2980-51CE-A040-0647F3486BE6}"/>
                </a:ext>
              </a:extLst>
            </p:cNvPr>
            <p:cNvSpPr/>
            <p:nvPr/>
          </p:nvSpPr>
          <p:spPr bwMode="gray">
            <a:xfrm>
              <a:off x="7291770" y="2667546"/>
              <a:ext cx="398611" cy="1679834"/>
            </a:xfrm>
            <a:prstGeom prst="rightBrace">
              <a:avLst>
                <a:gd name="adj1" fmla="val 21714"/>
                <a:gd name="adj2" fmla="val 23181"/>
              </a:avLst>
            </a:prstGeom>
            <a:ln w="19050">
              <a:solidFill>
                <a:srgbClr val="00B0F0"/>
              </a:solidFill>
              <a:tailEnd type="none"/>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SG"/>
            </a:p>
          </p:txBody>
        </p:sp>
        <p:sp>
          <p:nvSpPr>
            <p:cNvPr id="30" name="Rectangle 29">
              <a:extLst>
                <a:ext uri="{FF2B5EF4-FFF2-40B4-BE49-F238E27FC236}">
                  <a16:creationId xmlns:a16="http://schemas.microsoft.com/office/drawing/2014/main" id="{D7222B93-40DF-F129-AA75-92CEDA82A6AF}"/>
                </a:ext>
              </a:extLst>
            </p:cNvPr>
            <p:cNvSpPr/>
            <p:nvPr/>
          </p:nvSpPr>
          <p:spPr>
            <a:xfrm>
              <a:off x="7748224" y="2674960"/>
              <a:ext cx="1371600" cy="731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Individual VM optimization</a:t>
              </a:r>
            </a:p>
          </p:txBody>
        </p:sp>
      </p:grpSp>
      <p:grpSp>
        <p:nvGrpSpPr>
          <p:cNvPr id="19" name="Group 18">
            <a:extLst>
              <a:ext uri="{FF2B5EF4-FFF2-40B4-BE49-F238E27FC236}">
                <a16:creationId xmlns:a16="http://schemas.microsoft.com/office/drawing/2014/main" id="{E7773E02-5CDA-4318-1927-3A2CF646DC2B}"/>
              </a:ext>
            </a:extLst>
          </p:cNvPr>
          <p:cNvGrpSpPr/>
          <p:nvPr/>
        </p:nvGrpSpPr>
        <p:grpSpPr>
          <a:xfrm>
            <a:off x="3272459" y="3691073"/>
            <a:ext cx="7760830" cy="1680781"/>
            <a:chOff x="3272459" y="3509960"/>
            <a:chExt cx="7760830" cy="1680781"/>
          </a:xfrm>
        </p:grpSpPr>
        <p:grpSp>
          <p:nvGrpSpPr>
            <p:cNvPr id="22" name="Group 21">
              <a:extLst>
                <a:ext uri="{FF2B5EF4-FFF2-40B4-BE49-F238E27FC236}">
                  <a16:creationId xmlns:a16="http://schemas.microsoft.com/office/drawing/2014/main" id="{BD4E61D1-CB92-658C-6815-4C6D2FB22E80}"/>
                </a:ext>
              </a:extLst>
            </p:cNvPr>
            <p:cNvGrpSpPr/>
            <p:nvPr/>
          </p:nvGrpSpPr>
          <p:grpSpPr>
            <a:xfrm>
              <a:off x="6267768" y="3512342"/>
              <a:ext cx="2960914" cy="1678399"/>
              <a:chOff x="4354286" y="3227527"/>
              <a:chExt cx="4293325" cy="1678399"/>
            </a:xfrm>
          </p:grpSpPr>
          <p:cxnSp>
            <p:nvCxnSpPr>
              <p:cNvPr id="24" name="Straight Connector 23">
                <a:extLst>
                  <a:ext uri="{FF2B5EF4-FFF2-40B4-BE49-F238E27FC236}">
                    <a16:creationId xmlns:a16="http://schemas.microsoft.com/office/drawing/2014/main" id="{DFA742BC-86FC-8847-A37E-9C52AD1F2EA5}"/>
                  </a:ext>
                </a:extLst>
              </p:cNvPr>
              <p:cNvCxnSpPr>
                <a:cxnSpLocks/>
              </p:cNvCxnSpPr>
              <p:nvPr/>
            </p:nvCxnSpPr>
            <p:spPr bwMode="gray">
              <a:xfrm>
                <a:off x="4354286" y="3227527"/>
                <a:ext cx="4293325" cy="0"/>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9224184-7B97-9376-A993-FD85AFC64F12}"/>
                  </a:ext>
                </a:extLst>
              </p:cNvPr>
              <p:cNvCxnSpPr>
                <a:cxnSpLocks/>
              </p:cNvCxnSpPr>
              <p:nvPr/>
            </p:nvCxnSpPr>
            <p:spPr bwMode="gray">
              <a:xfrm>
                <a:off x="4354286" y="4905926"/>
                <a:ext cx="4293325" cy="0"/>
              </a:xfrm>
              <a:prstGeom prst="line">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cxnSp>
        </p:grpSp>
        <p:sp>
          <p:nvSpPr>
            <p:cNvPr id="9" name="TextBox 8">
              <a:extLst>
                <a:ext uri="{FF2B5EF4-FFF2-40B4-BE49-F238E27FC236}">
                  <a16:creationId xmlns:a16="http://schemas.microsoft.com/office/drawing/2014/main" id="{B401A9E4-136A-47BF-8892-4C43D0DB66AC}"/>
                </a:ext>
              </a:extLst>
            </p:cNvPr>
            <p:cNvSpPr txBox="1"/>
            <p:nvPr/>
          </p:nvSpPr>
          <p:spPr>
            <a:xfrm>
              <a:off x="4403814" y="4406524"/>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Contention</a:t>
              </a:r>
            </a:p>
          </p:txBody>
        </p:sp>
        <p:sp>
          <p:nvSpPr>
            <p:cNvPr id="72" name="TextBox 71">
              <a:extLst>
                <a:ext uri="{FF2B5EF4-FFF2-40B4-BE49-F238E27FC236}">
                  <a16:creationId xmlns:a16="http://schemas.microsoft.com/office/drawing/2014/main" id="{651C7D80-BABC-4191-BFF8-B6F63D4D824F}"/>
                </a:ext>
              </a:extLst>
            </p:cNvPr>
            <p:cNvSpPr txBox="1"/>
            <p:nvPr/>
          </p:nvSpPr>
          <p:spPr>
            <a:xfrm>
              <a:off x="4403814" y="4827985"/>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ESXi Utilization</a:t>
              </a:r>
            </a:p>
          </p:txBody>
        </p:sp>
        <p:cxnSp>
          <p:nvCxnSpPr>
            <p:cNvPr id="110" name="Straight Arrow Connector 109">
              <a:extLst>
                <a:ext uri="{FF2B5EF4-FFF2-40B4-BE49-F238E27FC236}">
                  <a16:creationId xmlns:a16="http://schemas.microsoft.com/office/drawing/2014/main" id="{208B5F56-2471-4E1C-8DD8-F808D104C575}"/>
                </a:ext>
              </a:extLst>
            </p:cNvPr>
            <p:cNvCxnSpPr>
              <a:cxnSpLocks/>
              <a:stCxn id="7" idx="3"/>
              <a:endCxn id="72" idx="1"/>
            </p:cNvCxnSpPr>
            <p:nvPr/>
          </p:nvCxnSpPr>
          <p:spPr>
            <a:xfrm>
              <a:off x="3272459" y="4963793"/>
              <a:ext cx="1131355" cy="24212"/>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F0EE3CCB-94C0-4577-84F0-FE8ECCCD458E}"/>
                </a:ext>
              </a:extLst>
            </p:cNvPr>
            <p:cNvCxnSpPr>
              <a:cxnSpLocks/>
              <a:endCxn id="9" idx="1"/>
            </p:cNvCxnSpPr>
            <p:nvPr/>
          </p:nvCxnSpPr>
          <p:spPr>
            <a:xfrm flipV="1">
              <a:off x="3272459" y="4566544"/>
              <a:ext cx="1131355" cy="200505"/>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E22586FC-5C65-9C63-7CB7-54E6011B2942}"/>
                </a:ext>
              </a:extLst>
            </p:cNvPr>
            <p:cNvSpPr/>
            <p:nvPr/>
          </p:nvSpPr>
          <p:spPr bwMode="gray">
            <a:xfrm>
              <a:off x="9228682" y="3509960"/>
              <a:ext cx="398611" cy="1679834"/>
            </a:xfrm>
            <a:prstGeom prst="rightBrace">
              <a:avLst>
                <a:gd name="adj1" fmla="val 21714"/>
                <a:gd name="adj2" fmla="val 50000"/>
              </a:avLst>
            </a:prstGeom>
            <a:ln w="19050">
              <a:solidFill>
                <a:srgbClr val="FF0000"/>
              </a:solidFill>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1" name="Rectangle 30">
              <a:extLst>
                <a:ext uri="{FF2B5EF4-FFF2-40B4-BE49-F238E27FC236}">
                  <a16:creationId xmlns:a16="http://schemas.microsoft.com/office/drawing/2014/main" id="{07C0B124-2DB6-4DC5-05F8-55D4141E6FEB}"/>
                </a:ext>
              </a:extLst>
            </p:cNvPr>
            <p:cNvSpPr/>
            <p:nvPr/>
          </p:nvSpPr>
          <p:spPr>
            <a:xfrm>
              <a:off x="9661689" y="3995044"/>
              <a:ext cx="1371600" cy="73152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dirty="0">
                  <a:solidFill>
                    <a:schemeClr val="bg1"/>
                  </a:solidFill>
                </a:rPr>
                <a:t>Infrastructure optimization</a:t>
              </a:r>
            </a:p>
          </p:txBody>
        </p:sp>
      </p:grpSp>
      <p:grpSp>
        <p:nvGrpSpPr>
          <p:cNvPr id="5" name="Group 4">
            <a:extLst>
              <a:ext uri="{FF2B5EF4-FFF2-40B4-BE49-F238E27FC236}">
                <a16:creationId xmlns:a16="http://schemas.microsoft.com/office/drawing/2014/main" id="{9F195957-90C1-A162-B40C-832F4B88B3C2}"/>
              </a:ext>
            </a:extLst>
          </p:cNvPr>
          <p:cNvGrpSpPr/>
          <p:nvPr/>
        </p:nvGrpSpPr>
        <p:grpSpPr>
          <a:xfrm>
            <a:off x="2866825" y="1618484"/>
            <a:ext cx="5195756" cy="1371518"/>
            <a:chOff x="2866825" y="1437371"/>
            <a:chExt cx="5195756" cy="1371518"/>
          </a:xfrm>
        </p:grpSpPr>
        <p:sp>
          <p:nvSpPr>
            <p:cNvPr id="80" name="TextBox 79">
              <a:extLst>
                <a:ext uri="{FF2B5EF4-FFF2-40B4-BE49-F238E27FC236}">
                  <a16:creationId xmlns:a16="http://schemas.microsoft.com/office/drawing/2014/main" id="{BBAF1AEC-19FC-4B6E-94B4-756FF4A47300}"/>
                </a:ext>
              </a:extLst>
            </p:cNvPr>
            <p:cNvSpPr txBox="1"/>
            <p:nvPr/>
          </p:nvSpPr>
          <p:spPr>
            <a:xfrm>
              <a:off x="4403814" y="2299219"/>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Utilization</a:t>
              </a:r>
            </a:p>
          </p:txBody>
        </p:sp>
        <p:sp>
          <p:nvSpPr>
            <p:cNvPr id="63" name="TextBox 62">
              <a:extLst>
                <a:ext uri="{FF2B5EF4-FFF2-40B4-BE49-F238E27FC236}">
                  <a16:creationId xmlns:a16="http://schemas.microsoft.com/office/drawing/2014/main" id="{535391BA-D36E-4F8D-9C94-8ADCD3A656A3}"/>
                </a:ext>
              </a:extLst>
            </p:cNvPr>
            <p:cNvSpPr txBox="1"/>
            <p:nvPr/>
          </p:nvSpPr>
          <p:spPr>
            <a:xfrm>
              <a:off x="4403814" y="1456297"/>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Business Performance</a:t>
              </a:r>
            </a:p>
          </p:txBody>
        </p:sp>
        <p:sp>
          <p:nvSpPr>
            <p:cNvPr id="70" name="TextBox 69">
              <a:extLst>
                <a:ext uri="{FF2B5EF4-FFF2-40B4-BE49-F238E27FC236}">
                  <a16:creationId xmlns:a16="http://schemas.microsoft.com/office/drawing/2014/main" id="{C142F7AA-5C53-4778-9275-C78F4A78CE4E}"/>
                </a:ext>
              </a:extLst>
            </p:cNvPr>
            <p:cNvSpPr txBox="1"/>
            <p:nvPr/>
          </p:nvSpPr>
          <p:spPr>
            <a:xfrm>
              <a:off x="4403814" y="1877758"/>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App Contention</a:t>
              </a:r>
            </a:p>
          </p:txBody>
        </p:sp>
        <p:cxnSp>
          <p:nvCxnSpPr>
            <p:cNvPr id="113" name="Straight Arrow Connector 112">
              <a:extLst>
                <a:ext uri="{FF2B5EF4-FFF2-40B4-BE49-F238E27FC236}">
                  <a16:creationId xmlns:a16="http://schemas.microsoft.com/office/drawing/2014/main" id="{48D4FF9F-9E24-429C-9E33-3039077947DF}"/>
                </a:ext>
              </a:extLst>
            </p:cNvPr>
            <p:cNvCxnSpPr>
              <a:cxnSpLocks/>
              <a:stCxn id="57" idx="3"/>
              <a:endCxn id="63" idx="1"/>
            </p:cNvCxnSpPr>
            <p:nvPr/>
          </p:nvCxnSpPr>
          <p:spPr>
            <a:xfrm flipV="1">
              <a:off x="3272459" y="1616317"/>
              <a:ext cx="1131355" cy="182847"/>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FFD1E78-23B5-4AF3-9D51-48108DB0EE49}"/>
                </a:ext>
              </a:extLst>
            </p:cNvPr>
            <p:cNvCxnSpPr>
              <a:cxnSpLocks/>
              <a:stCxn id="29" idx="3"/>
              <a:endCxn id="80" idx="1"/>
            </p:cNvCxnSpPr>
            <p:nvPr/>
          </p:nvCxnSpPr>
          <p:spPr>
            <a:xfrm flipV="1">
              <a:off x="2866825" y="2459239"/>
              <a:ext cx="1536989" cy="349650"/>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A7C9D38-BF0E-4FBC-9B3F-E881AE2485FB}"/>
                </a:ext>
              </a:extLst>
            </p:cNvPr>
            <p:cNvCxnSpPr>
              <a:cxnSpLocks/>
              <a:stCxn id="29" idx="3"/>
              <a:endCxn id="70" idx="1"/>
            </p:cNvCxnSpPr>
            <p:nvPr/>
          </p:nvCxnSpPr>
          <p:spPr>
            <a:xfrm flipV="1">
              <a:off x="2866825" y="2037778"/>
              <a:ext cx="1536989" cy="771111"/>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7B5AC96B-BF4D-2B01-0DB1-A77467AB5E3E}"/>
                </a:ext>
              </a:extLst>
            </p:cNvPr>
            <p:cNvSpPr/>
            <p:nvPr/>
          </p:nvSpPr>
          <p:spPr bwMode="gray">
            <a:xfrm>
              <a:off x="6574332" y="1437371"/>
              <a:ext cx="261257" cy="1200514"/>
            </a:xfrm>
            <a:prstGeom prst="rightBrace">
              <a:avLst>
                <a:gd name="adj1" fmla="val 46795"/>
                <a:gd name="adj2" fmla="val 50000"/>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4" name="Rectangle 33">
              <a:extLst>
                <a:ext uri="{FF2B5EF4-FFF2-40B4-BE49-F238E27FC236}">
                  <a16:creationId xmlns:a16="http://schemas.microsoft.com/office/drawing/2014/main" id="{CD11B04A-3C39-BC65-F401-6CDF1DAA6715}"/>
                </a:ext>
              </a:extLst>
            </p:cNvPr>
            <p:cNvSpPr/>
            <p:nvPr/>
          </p:nvSpPr>
          <p:spPr>
            <a:xfrm>
              <a:off x="6780780" y="1670890"/>
              <a:ext cx="1281801" cy="73152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100" dirty="0">
                  <a:solidFill>
                    <a:schemeClr val="bg1">
                      <a:lumMod val="50000"/>
                    </a:schemeClr>
                  </a:solidFill>
                </a:rPr>
                <a:t>Owned by respective App Team</a:t>
              </a:r>
            </a:p>
          </p:txBody>
        </p:sp>
      </p:grpSp>
      <p:grpSp>
        <p:nvGrpSpPr>
          <p:cNvPr id="20" name="Group 19">
            <a:extLst>
              <a:ext uri="{FF2B5EF4-FFF2-40B4-BE49-F238E27FC236}">
                <a16:creationId xmlns:a16="http://schemas.microsoft.com/office/drawing/2014/main" id="{F8290F4B-0D49-E181-E08C-795F374F2238}"/>
              </a:ext>
            </a:extLst>
          </p:cNvPr>
          <p:cNvGrpSpPr/>
          <p:nvPr/>
        </p:nvGrpSpPr>
        <p:grpSpPr>
          <a:xfrm>
            <a:off x="3261524" y="5425062"/>
            <a:ext cx="4801057" cy="802211"/>
            <a:chOff x="3261524" y="5243949"/>
            <a:chExt cx="4801057" cy="802211"/>
          </a:xfrm>
        </p:grpSpPr>
        <p:sp>
          <p:nvSpPr>
            <p:cNvPr id="39" name="TextBox 38">
              <a:extLst>
                <a:ext uri="{FF2B5EF4-FFF2-40B4-BE49-F238E27FC236}">
                  <a16:creationId xmlns:a16="http://schemas.microsoft.com/office/drawing/2014/main" id="{7FDCC254-D034-4DAD-8701-CB70ADC89EC8}"/>
                </a:ext>
              </a:extLst>
            </p:cNvPr>
            <p:cNvSpPr txBox="1"/>
            <p:nvPr/>
          </p:nvSpPr>
          <p:spPr>
            <a:xfrm>
              <a:off x="4403814" y="5249446"/>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vSAN &amp; NSX metrics </a:t>
              </a:r>
            </a:p>
          </p:txBody>
        </p:sp>
        <p:sp>
          <p:nvSpPr>
            <p:cNvPr id="50" name="TextBox 49">
              <a:extLst>
                <a:ext uri="{FF2B5EF4-FFF2-40B4-BE49-F238E27FC236}">
                  <a16:creationId xmlns:a16="http://schemas.microsoft.com/office/drawing/2014/main" id="{344CF6BB-F334-4E1C-AAAD-6349123BE8AF}"/>
                </a:ext>
              </a:extLst>
            </p:cNvPr>
            <p:cNvSpPr txBox="1"/>
            <p:nvPr/>
          </p:nvSpPr>
          <p:spPr>
            <a:xfrm>
              <a:off x="4403814" y="5670909"/>
              <a:ext cx="2159437" cy="320040"/>
            </a:xfrm>
            <a:prstGeom prst="rect">
              <a:avLst/>
            </a:prstGeom>
            <a:solidFill>
              <a:srgbClr val="FDB813">
                <a:alpha val="50000"/>
              </a:srgbClr>
            </a:solidFill>
          </p:spPr>
          <p:txBody>
            <a:bodyPr wrap="square" lIns="121803" tIns="60901" rIns="121803" bIns="60901" rtlCol="0" anchor="ctr">
              <a:noAutofit/>
            </a:bodyPr>
            <a:lstStyle/>
            <a:p>
              <a:r>
                <a:rPr lang="en-US" sz="1600" b="1" dirty="0">
                  <a:solidFill>
                    <a:schemeClr val="tx2">
                      <a:lumMod val="50000"/>
                    </a:schemeClr>
                  </a:solidFill>
                  <a:latin typeface="Calibri" panose="020F0502020204030204" pitchFamily="34" charset="0"/>
                </a:rPr>
                <a:t>Hardware metrics</a:t>
              </a:r>
            </a:p>
          </p:txBody>
        </p:sp>
        <p:cxnSp>
          <p:nvCxnSpPr>
            <p:cNvPr id="111" name="Straight Arrow Connector 110">
              <a:extLst>
                <a:ext uri="{FF2B5EF4-FFF2-40B4-BE49-F238E27FC236}">
                  <a16:creationId xmlns:a16="http://schemas.microsoft.com/office/drawing/2014/main" id="{5AC3B292-6548-4FAA-97C1-2A6F9ED1762D}"/>
                </a:ext>
              </a:extLst>
            </p:cNvPr>
            <p:cNvCxnSpPr>
              <a:cxnSpLocks/>
              <a:stCxn id="38" idx="3"/>
              <a:endCxn id="50" idx="1"/>
            </p:cNvCxnSpPr>
            <p:nvPr/>
          </p:nvCxnSpPr>
          <p:spPr>
            <a:xfrm>
              <a:off x="3261524" y="5787850"/>
              <a:ext cx="1142290" cy="43079"/>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A6984BF9-4A31-4DA4-A6C3-1521BD24ECC3}"/>
                </a:ext>
              </a:extLst>
            </p:cNvPr>
            <p:cNvCxnSpPr>
              <a:cxnSpLocks/>
              <a:stCxn id="38" idx="3"/>
              <a:endCxn id="39" idx="1"/>
            </p:cNvCxnSpPr>
            <p:nvPr/>
          </p:nvCxnSpPr>
          <p:spPr>
            <a:xfrm flipV="1">
              <a:off x="3261524" y="5409466"/>
              <a:ext cx="1142290" cy="378384"/>
            </a:xfrm>
            <a:prstGeom prst="straightConnector1">
              <a:avLst/>
            </a:prstGeom>
            <a:ln w="19050">
              <a:solidFill>
                <a:schemeClr val="tx2"/>
              </a:solidFill>
              <a:miter lim="800000"/>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35" name="Right Brace 34">
              <a:extLst>
                <a:ext uri="{FF2B5EF4-FFF2-40B4-BE49-F238E27FC236}">
                  <a16:creationId xmlns:a16="http://schemas.microsoft.com/office/drawing/2014/main" id="{410F639E-7AFE-39E2-F3B4-E6443B3ADFFF}"/>
                </a:ext>
              </a:extLst>
            </p:cNvPr>
            <p:cNvSpPr/>
            <p:nvPr/>
          </p:nvSpPr>
          <p:spPr bwMode="gray">
            <a:xfrm>
              <a:off x="6574331" y="5243949"/>
              <a:ext cx="261257" cy="802211"/>
            </a:xfrm>
            <a:prstGeom prst="rightBrace">
              <a:avLst>
                <a:gd name="adj1" fmla="val 32650"/>
                <a:gd name="adj2" fmla="val 50000"/>
              </a:avLst>
            </a:prstGeom>
            <a:ln>
              <a:tailEnd type="none"/>
            </a:ln>
          </p:spPr>
          <p:style>
            <a:lnRef idx="1">
              <a:schemeClr val="dk1"/>
            </a:lnRef>
            <a:fillRef idx="0">
              <a:schemeClr val="dk1"/>
            </a:fillRef>
            <a:effectRef idx="0">
              <a:schemeClr val="dk1"/>
            </a:effectRef>
            <a:fontRef idx="minor">
              <a:schemeClr val="tx1"/>
            </a:fontRef>
          </p:style>
          <p:txBody>
            <a:bodyPr rtlCol="0" anchor="ctr"/>
            <a:lstStyle/>
            <a:p>
              <a:pPr algn="ctr"/>
              <a:endParaRPr lang="en-SG"/>
            </a:p>
          </p:txBody>
        </p:sp>
        <p:sp>
          <p:nvSpPr>
            <p:cNvPr id="36" name="Rectangle 35">
              <a:extLst>
                <a:ext uri="{FF2B5EF4-FFF2-40B4-BE49-F238E27FC236}">
                  <a16:creationId xmlns:a16="http://schemas.microsoft.com/office/drawing/2014/main" id="{317BD937-C658-0477-9ADB-62D0D0971FA9}"/>
                </a:ext>
              </a:extLst>
            </p:cNvPr>
            <p:cNvSpPr/>
            <p:nvPr/>
          </p:nvSpPr>
          <p:spPr>
            <a:xfrm>
              <a:off x="6780780" y="5279294"/>
              <a:ext cx="1281801" cy="73152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100" dirty="0">
                  <a:solidFill>
                    <a:schemeClr val="bg1">
                      <a:lumMod val="50000"/>
                    </a:schemeClr>
                  </a:solidFill>
                </a:rPr>
                <a:t>Secondary Metrics</a:t>
              </a:r>
            </a:p>
          </p:txBody>
        </p:sp>
      </p:grpSp>
    </p:spTree>
    <p:extLst>
      <p:ext uri="{BB962C8B-B14F-4D97-AF65-F5344CB8AC3E}">
        <p14:creationId xmlns:p14="http://schemas.microsoft.com/office/powerpoint/2010/main" val="283369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amond 9">
            <a:extLst>
              <a:ext uri="{FF2B5EF4-FFF2-40B4-BE49-F238E27FC236}">
                <a16:creationId xmlns:a16="http://schemas.microsoft.com/office/drawing/2014/main" id="{84E3895A-EED6-9DA4-B562-54D0BB131A63}"/>
              </a:ext>
            </a:extLst>
          </p:cNvPr>
          <p:cNvSpPr/>
          <p:nvPr/>
        </p:nvSpPr>
        <p:spPr>
          <a:xfrm>
            <a:off x="4933034" y="3179925"/>
            <a:ext cx="969818" cy="674070"/>
          </a:xfrm>
          <a:prstGeom prst="diamond">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Result</a:t>
            </a:r>
          </a:p>
        </p:txBody>
      </p:sp>
      <p:sp>
        <p:nvSpPr>
          <p:cNvPr id="3" name="Title 2">
            <a:extLst>
              <a:ext uri="{FF2B5EF4-FFF2-40B4-BE49-F238E27FC236}">
                <a16:creationId xmlns:a16="http://schemas.microsoft.com/office/drawing/2014/main" id="{70790693-C4B7-6922-F77C-A67BEDE371E5}"/>
              </a:ext>
            </a:extLst>
          </p:cNvPr>
          <p:cNvSpPr>
            <a:spLocks noGrp="1"/>
          </p:cNvSpPr>
          <p:nvPr>
            <p:ph type="title"/>
          </p:nvPr>
        </p:nvSpPr>
        <p:spPr/>
        <p:txBody>
          <a:bodyPr/>
          <a:lstStyle/>
          <a:p>
            <a:r>
              <a:rPr lang="en-US"/>
              <a:t>Proactive Operations require the environment to be “healthy”</a:t>
            </a:r>
          </a:p>
        </p:txBody>
      </p:sp>
      <p:sp>
        <p:nvSpPr>
          <p:cNvPr id="2" name="Subtitle 1">
            <a:extLst>
              <a:ext uri="{FF2B5EF4-FFF2-40B4-BE49-F238E27FC236}">
                <a16:creationId xmlns:a16="http://schemas.microsoft.com/office/drawing/2014/main" id="{3617370F-945C-1860-574A-DBA892A5DF33}"/>
              </a:ext>
            </a:extLst>
          </p:cNvPr>
          <p:cNvSpPr>
            <a:spLocks noGrp="1"/>
          </p:cNvSpPr>
          <p:nvPr>
            <p:ph type="subTitle" idx="10"/>
          </p:nvPr>
        </p:nvSpPr>
        <p:spPr/>
        <p:txBody>
          <a:bodyPr/>
          <a:lstStyle/>
          <a:p>
            <a:r>
              <a:rPr lang="en-US"/>
              <a:t>Profile to establish acceptable baseline</a:t>
            </a:r>
          </a:p>
        </p:txBody>
      </p:sp>
      <p:sp>
        <p:nvSpPr>
          <p:cNvPr id="4" name="Rectangle 3">
            <a:extLst>
              <a:ext uri="{FF2B5EF4-FFF2-40B4-BE49-F238E27FC236}">
                <a16:creationId xmlns:a16="http://schemas.microsoft.com/office/drawing/2014/main" id="{6EDF8A48-09F3-50B0-D9EE-2E2D9C6FDDD2}"/>
              </a:ext>
            </a:extLst>
          </p:cNvPr>
          <p:cNvSpPr/>
          <p:nvPr/>
        </p:nvSpPr>
        <p:spPr>
          <a:xfrm>
            <a:off x="2296193" y="1942497"/>
            <a:ext cx="1683465" cy="5238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Relative Performance</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Arrow Connector 34">
            <a:extLst>
              <a:ext uri="{FF2B5EF4-FFF2-40B4-BE49-F238E27FC236}">
                <a16:creationId xmlns:a16="http://schemas.microsoft.com/office/drawing/2014/main" id="{5A0A018C-3A01-8E4B-4960-603649BAA58C}"/>
              </a:ext>
            </a:extLst>
          </p:cNvPr>
          <p:cNvCxnSpPr>
            <a:cxnSpLocks/>
            <a:stCxn id="10" idx="2"/>
            <a:endCxn id="8" idx="1"/>
          </p:cNvCxnSpPr>
          <p:nvPr/>
        </p:nvCxnSpPr>
        <p:spPr bwMode="gray">
          <a:xfrm rot="16200000" flipH="1">
            <a:off x="5258071" y="4013867"/>
            <a:ext cx="628346" cy="308602"/>
          </a:xfrm>
          <a:prstGeom prst="bentConnector2">
            <a:avLst/>
          </a:prstGeom>
          <a:ln w="25400">
            <a:solidFill>
              <a:srgbClr val="FF0000"/>
            </a:solidFill>
            <a:prstDash val="solid"/>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6B65D09-39FF-130E-F265-FFBD6E676B60}"/>
              </a:ext>
            </a:extLst>
          </p:cNvPr>
          <p:cNvSpPr/>
          <p:nvPr/>
        </p:nvSpPr>
        <p:spPr>
          <a:xfrm>
            <a:off x="349432" y="3151200"/>
            <a:ext cx="914400" cy="7315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Class of Service</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3184794-7D89-A9FC-7554-AB58D3612F45}"/>
              </a:ext>
            </a:extLst>
          </p:cNvPr>
          <p:cNvSpPr/>
          <p:nvPr/>
        </p:nvSpPr>
        <p:spPr>
          <a:xfrm>
            <a:off x="2303856" y="3255055"/>
            <a:ext cx="1683465" cy="5238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Absolute Performance</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536398B-B2D4-6ABE-11BA-4B3B7011DE2C}"/>
              </a:ext>
            </a:extLst>
          </p:cNvPr>
          <p:cNvSpPr/>
          <p:nvPr/>
        </p:nvSpPr>
        <p:spPr>
          <a:xfrm>
            <a:off x="5726545" y="4363184"/>
            <a:ext cx="2008910" cy="23831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Performance Optimization</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Arrow Connector 34">
            <a:extLst>
              <a:ext uri="{FF2B5EF4-FFF2-40B4-BE49-F238E27FC236}">
                <a16:creationId xmlns:a16="http://schemas.microsoft.com/office/drawing/2014/main" id="{7DDFA660-80E7-130A-C956-8E5240C31B91}"/>
              </a:ext>
            </a:extLst>
          </p:cNvPr>
          <p:cNvCxnSpPr>
            <a:cxnSpLocks/>
          </p:cNvCxnSpPr>
          <p:nvPr/>
        </p:nvCxnSpPr>
        <p:spPr bwMode="gray">
          <a:xfrm>
            <a:off x="3987321" y="3516960"/>
            <a:ext cx="945713" cy="1118"/>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34">
            <a:extLst>
              <a:ext uri="{FF2B5EF4-FFF2-40B4-BE49-F238E27FC236}">
                <a16:creationId xmlns:a16="http://schemas.microsoft.com/office/drawing/2014/main" id="{EB0E086D-BED5-A614-B8A2-8CCC6E8B2CBB}"/>
              </a:ext>
            </a:extLst>
          </p:cNvPr>
          <p:cNvCxnSpPr>
            <a:cxnSpLocks/>
            <a:stCxn id="6" idx="3"/>
            <a:endCxn id="4" idx="1"/>
          </p:cNvCxnSpPr>
          <p:nvPr/>
        </p:nvCxnSpPr>
        <p:spPr bwMode="gray">
          <a:xfrm flipV="1">
            <a:off x="1263832" y="2204403"/>
            <a:ext cx="1032361" cy="1312557"/>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FB017BB-8022-A205-A190-150A838821BA}"/>
              </a:ext>
            </a:extLst>
          </p:cNvPr>
          <p:cNvSpPr/>
          <p:nvPr/>
        </p:nvSpPr>
        <p:spPr>
          <a:xfrm>
            <a:off x="7452595" y="3151200"/>
            <a:ext cx="914400" cy="7315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KPI</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123EC1B8-5035-B550-C193-5582F5B42212}"/>
              </a:ext>
            </a:extLst>
          </p:cNvPr>
          <p:cNvSpPr/>
          <p:nvPr/>
        </p:nvSpPr>
        <p:spPr>
          <a:xfrm>
            <a:off x="2296192" y="4565580"/>
            <a:ext cx="1683465" cy="5238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Architecture Review</a:t>
            </a:r>
          </a:p>
        </p:txBody>
      </p:sp>
      <p:sp>
        <p:nvSpPr>
          <p:cNvPr id="23" name="Rectangle 22">
            <a:extLst>
              <a:ext uri="{FF2B5EF4-FFF2-40B4-BE49-F238E27FC236}">
                <a16:creationId xmlns:a16="http://schemas.microsoft.com/office/drawing/2014/main" id="{6EE49039-92F2-D2DA-4027-14A384D236D9}"/>
              </a:ext>
            </a:extLst>
          </p:cNvPr>
          <p:cNvSpPr/>
          <p:nvPr/>
        </p:nvSpPr>
        <p:spPr>
          <a:xfrm>
            <a:off x="5726545" y="4660889"/>
            <a:ext cx="2008910" cy="23831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Capacity Optimization</a:t>
            </a:r>
          </a:p>
        </p:txBody>
      </p:sp>
      <p:cxnSp>
        <p:nvCxnSpPr>
          <p:cNvPr id="24" name="Straight Arrow Connector 34">
            <a:extLst>
              <a:ext uri="{FF2B5EF4-FFF2-40B4-BE49-F238E27FC236}">
                <a16:creationId xmlns:a16="http://schemas.microsoft.com/office/drawing/2014/main" id="{6C6F7F72-34B3-1F08-C196-6962EE9A7606}"/>
              </a:ext>
            </a:extLst>
          </p:cNvPr>
          <p:cNvCxnSpPr>
            <a:cxnSpLocks/>
            <a:endCxn id="19" idx="1"/>
          </p:cNvCxnSpPr>
          <p:nvPr/>
        </p:nvCxnSpPr>
        <p:spPr bwMode="gray">
          <a:xfrm flipV="1">
            <a:off x="5902852" y="3516960"/>
            <a:ext cx="1549743" cy="1"/>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34">
            <a:extLst>
              <a:ext uri="{FF2B5EF4-FFF2-40B4-BE49-F238E27FC236}">
                <a16:creationId xmlns:a16="http://schemas.microsoft.com/office/drawing/2014/main" id="{D6D73F07-2144-9056-3D5A-6BF9B05C048C}"/>
              </a:ext>
            </a:extLst>
          </p:cNvPr>
          <p:cNvCxnSpPr>
            <a:cxnSpLocks/>
            <a:stCxn id="4" idx="3"/>
            <a:endCxn id="10" idx="1"/>
          </p:cNvCxnSpPr>
          <p:nvPr/>
        </p:nvCxnSpPr>
        <p:spPr bwMode="gray">
          <a:xfrm>
            <a:off x="3979658" y="2204403"/>
            <a:ext cx="953376" cy="1312557"/>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4">
            <a:extLst>
              <a:ext uri="{FF2B5EF4-FFF2-40B4-BE49-F238E27FC236}">
                <a16:creationId xmlns:a16="http://schemas.microsoft.com/office/drawing/2014/main" id="{18378ADE-DC30-FBF5-2834-C222325E63AE}"/>
              </a:ext>
            </a:extLst>
          </p:cNvPr>
          <p:cNvCxnSpPr>
            <a:cxnSpLocks/>
            <a:stCxn id="6" idx="3"/>
            <a:endCxn id="22" idx="1"/>
          </p:cNvCxnSpPr>
          <p:nvPr/>
        </p:nvCxnSpPr>
        <p:spPr bwMode="gray">
          <a:xfrm>
            <a:off x="1263832" y="3516960"/>
            <a:ext cx="1032360" cy="1310526"/>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4">
            <a:extLst>
              <a:ext uri="{FF2B5EF4-FFF2-40B4-BE49-F238E27FC236}">
                <a16:creationId xmlns:a16="http://schemas.microsoft.com/office/drawing/2014/main" id="{4032EFE6-8628-2FDB-4624-BE45073548E5}"/>
              </a:ext>
            </a:extLst>
          </p:cNvPr>
          <p:cNvCxnSpPr>
            <a:cxnSpLocks/>
          </p:cNvCxnSpPr>
          <p:nvPr/>
        </p:nvCxnSpPr>
        <p:spPr bwMode="gray">
          <a:xfrm>
            <a:off x="1263832" y="3516960"/>
            <a:ext cx="1040024" cy="1"/>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34">
            <a:extLst>
              <a:ext uri="{FF2B5EF4-FFF2-40B4-BE49-F238E27FC236}">
                <a16:creationId xmlns:a16="http://schemas.microsoft.com/office/drawing/2014/main" id="{15C61A19-8545-6FB3-1A05-066CFF12DFCB}"/>
              </a:ext>
            </a:extLst>
          </p:cNvPr>
          <p:cNvCxnSpPr>
            <a:cxnSpLocks/>
            <a:stCxn id="22" idx="3"/>
            <a:endCxn id="10" idx="1"/>
          </p:cNvCxnSpPr>
          <p:nvPr/>
        </p:nvCxnSpPr>
        <p:spPr bwMode="gray">
          <a:xfrm flipV="1">
            <a:off x="3979657" y="3516960"/>
            <a:ext cx="953377" cy="1310526"/>
          </a:xfrm>
          <a:prstGeom prst="bentConnector3">
            <a:avLst>
              <a:gd name="adj1" fmla="val 50000"/>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51" name="Arrow: Right 50">
            <a:extLst>
              <a:ext uri="{FF2B5EF4-FFF2-40B4-BE49-F238E27FC236}">
                <a16:creationId xmlns:a16="http://schemas.microsoft.com/office/drawing/2014/main" id="{ED60C192-799D-EC64-43AA-B878948492F5}"/>
              </a:ext>
            </a:extLst>
          </p:cNvPr>
          <p:cNvSpPr/>
          <p:nvPr/>
        </p:nvSpPr>
        <p:spPr>
          <a:xfrm>
            <a:off x="5417944" y="2277631"/>
            <a:ext cx="4477864" cy="647700"/>
          </a:xfrm>
          <a:prstGeom prst="rightArrow">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0" scaled="1"/>
            <a:tileRect/>
          </a:gra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rgbClr val="B72835"/>
                </a:solidFill>
                <a:latin typeface="Calibri" panose="020F0502020204030204" pitchFamily="34" charset="0"/>
                <a:ea typeface="Calibri" panose="020F0502020204030204" pitchFamily="34" charset="0"/>
                <a:cs typeface="Calibri" panose="020F0502020204030204" pitchFamily="34" charset="0"/>
              </a:rPr>
              <a:t>Socialize (Change Management)</a:t>
            </a:r>
            <a:endParaRPr lang="en-US" sz="1000">
              <a:solidFill>
                <a:srgbClr val="B72835"/>
              </a:solidFill>
              <a:latin typeface="Calibri" panose="020F0502020204030204" pitchFamily="34" charset="0"/>
              <a:ea typeface="Calibri" panose="020F050202020403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333C114B-F114-8017-1268-FC01072C9116}"/>
              </a:ext>
            </a:extLst>
          </p:cNvPr>
          <p:cNvSpPr/>
          <p:nvPr/>
        </p:nvSpPr>
        <p:spPr>
          <a:xfrm>
            <a:off x="8962533" y="3151200"/>
            <a:ext cx="914400" cy="73152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SLA</a:t>
            </a:r>
            <a:endParaRPr lang="en-US" sz="12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2" name="Straight Arrow Connector 34">
            <a:extLst>
              <a:ext uri="{FF2B5EF4-FFF2-40B4-BE49-F238E27FC236}">
                <a16:creationId xmlns:a16="http://schemas.microsoft.com/office/drawing/2014/main" id="{19A31F80-4A21-23FF-22A5-8E8AA3851A57}"/>
              </a:ext>
            </a:extLst>
          </p:cNvPr>
          <p:cNvCxnSpPr>
            <a:cxnSpLocks/>
          </p:cNvCxnSpPr>
          <p:nvPr/>
        </p:nvCxnSpPr>
        <p:spPr bwMode="gray">
          <a:xfrm>
            <a:off x="8366995" y="3516960"/>
            <a:ext cx="595538" cy="0"/>
          </a:xfrm>
          <a:prstGeom prst="straightConnector1">
            <a:avLst/>
          </a:prstGeom>
          <a:ln w="25400">
            <a:solidFill>
              <a:schemeClr val="tx1"/>
            </a:solidFill>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D161DB3-3DEC-6BDA-AA59-EC1B1FF05CA0}"/>
              </a:ext>
            </a:extLst>
          </p:cNvPr>
          <p:cNvSpPr txBox="1"/>
          <p:nvPr/>
        </p:nvSpPr>
        <p:spPr>
          <a:xfrm>
            <a:off x="2205743" y="5052447"/>
            <a:ext cx="2176713" cy="600164"/>
          </a:xfrm>
          <a:prstGeom prst="rect">
            <a:avLst/>
          </a:prstGeom>
          <a:noFill/>
        </p:spPr>
        <p:txBody>
          <a:bodyPr wrap="square">
            <a:spAutoFit/>
          </a:bodyPr>
          <a:lstStyle/>
          <a:p>
            <a:pPr>
              <a:spcAft>
                <a:spcPts val="600"/>
              </a:spcAft>
            </a:pPr>
            <a:r>
              <a:rPr lang="en-US" sz="1100">
                <a:solidFill>
                  <a:schemeClr val="tx2"/>
                </a:solidFill>
                <a:latin typeface="Calibri" panose="020F0502020204030204" pitchFamily="34" charset="0"/>
                <a:ea typeface="Calibri" panose="020F0502020204030204" pitchFamily="34" charset="0"/>
                <a:cs typeface="Calibri" panose="020F0502020204030204" pitchFamily="34" charset="0"/>
              </a:rPr>
              <a:t>Using VCF + related tech best practice (e.g. MS Windows, physical networking)</a:t>
            </a:r>
            <a:endParaRPr lang="en-US" sz="11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2" name="Straight Arrow Connector 34">
            <a:extLst>
              <a:ext uri="{FF2B5EF4-FFF2-40B4-BE49-F238E27FC236}">
                <a16:creationId xmlns:a16="http://schemas.microsoft.com/office/drawing/2014/main" id="{4275C9C3-2BB8-E831-01CA-BE04AE8EFAE7}"/>
              </a:ext>
            </a:extLst>
          </p:cNvPr>
          <p:cNvCxnSpPr>
            <a:cxnSpLocks/>
            <a:stCxn id="10" idx="2"/>
            <a:endCxn id="23" idx="1"/>
          </p:cNvCxnSpPr>
          <p:nvPr/>
        </p:nvCxnSpPr>
        <p:spPr bwMode="gray">
          <a:xfrm rot="16200000" flipH="1">
            <a:off x="5109219" y="4162719"/>
            <a:ext cx="926051" cy="308602"/>
          </a:xfrm>
          <a:prstGeom prst="bentConnector2">
            <a:avLst/>
          </a:prstGeom>
          <a:ln w="25400">
            <a:solidFill>
              <a:srgbClr val="FF0000"/>
            </a:solidFill>
            <a:prstDash val="solid"/>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
        <p:nvSpPr>
          <p:cNvPr id="43" name="Arrow: U-Turn 42">
            <a:extLst>
              <a:ext uri="{FF2B5EF4-FFF2-40B4-BE49-F238E27FC236}">
                <a16:creationId xmlns:a16="http://schemas.microsoft.com/office/drawing/2014/main" id="{93762140-EE8A-2DFB-E764-1C459BC15EFB}"/>
              </a:ext>
            </a:extLst>
          </p:cNvPr>
          <p:cNvSpPr/>
          <p:nvPr/>
        </p:nvSpPr>
        <p:spPr>
          <a:xfrm rot="5400000" flipH="1">
            <a:off x="7784538" y="4270855"/>
            <a:ext cx="554153" cy="610760"/>
          </a:xfrm>
          <a:prstGeom prst="uturnArrow">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b="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C9B20C54-8784-1236-D4FC-E2F6D81BE987}"/>
              </a:ext>
            </a:extLst>
          </p:cNvPr>
          <p:cNvSpPr/>
          <p:nvPr/>
        </p:nvSpPr>
        <p:spPr>
          <a:xfrm>
            <a:off x="5726545" y="4958594"/>
            <a:ext cx="2008910" cy="23831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gradFill flip="none" rotWithShape="1">
              <a:gsLst>
                <a:gs pos="0">
                  <a:schemeClr val="bg1"/>
                </a:gs>
                <a:gs pos="100000">
                  <a:schemeClr val="accent3">
                    <a:lumMod val="60000"/>
                    <a:lumOff val="40000"/>
                  </a:schemeClr>
                </a:gs>
              </a:gsLst>
              <a:path path="circle">
                <a:fillToRect l="100000" t="100000"/>
              </a:path>
              <a:tileRect r="-100000" b="-100000"/>
            </a:gra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Tech Refresh</a:t>
            </a:r>
          </a:p>
        </p:txBody>
      </p:sp>
      <p:cxnSp>
        <p:nvCxnSpPr>
          <p:cNvPr id="13" name="Straight Arrow Connector 34">
            <a:extLst>
              <a:ext uri="{FF2B5EF4-FFF2-40B4-BE49-F238E27FC236}">
                <a16:creationId xmlns:a16="http://schemas.microsoft.com/office/drawing/2014/main" id="{FDDDD6D3-A7EE-6025-A80C-CA0844AFDFC0}"/>
              </a:ext>
            </a:extLst>
          </p:cNvPr>
          <p:cNvCxnSpPr>
            <a:cxnSpLocks/>
            <a:stCxn id="10" idx="2"/>
            <a:endCxn id="11" idx="1"/>
          </p:cNvCxnSpPr>
          <p:nvPr/>
        </p:nvCxnSpPr>
        <p:spPr bwMode="gray">
          <a:xfrm rot="16200000" flipH="1">
            <a:off x="4960366" y="4311572"/>
            <a:ext cx="1223756" cy="308602"/>
          </a:xfrm>
          <a:prstGeom prst="bentConnector2">
            <a:avLst/>
          </a:prstGeom>
          <a:ln w="25400">
            <a:solidFill>
              <a:srgbClr val="FF0000"/>
            </a:solidFill>
            <a:prstDash val="sysDot"/>
            <a:miter lim="800000"/>
            <a:headEnd type="diamon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77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878EF-C65A-74F3-9F3E-D12031328DEC}"/>
              </a:ext>
            </a:extLst>
          </p:cNvPr>
          <p:cNvSpPr>
            <a:spLocks noGrp="1"/>
          </p:cNvSpPr>
          <p:nvPr>
            <p:ph type="title"/>
          </p:nvPr>
        </p:nvSpPr>
        <p:spPr/>
        <p:txBody>
          <a:bodyPr/>
          <a:lstStyle/>
          <a:p>
            <a:r>
              <a:rPr lang="en-US" dirty="0"/>
              <a:t>Going Forward to Proactive Operations</a:t>
            </a:r>
          </a:p>
        </p:txBody>
      </p:sp>
      <p:sp>
        <p:nvSpPr>
          <p:cNvPr id="5" name="Subtitle 4">
            <a:extLst>
              <a:ext uri="{FF2B5EF4-FFF2-40B4-BE49-F238E27FC236}">
                <a16:creationId xmlns:a16="http://schemas.microsoft.com/office/drawing/2014/main" id="{F9A93054-AD5A-E0CF-BAA4-92E3E18FD8B2}"/>
              </a:ext>
            </a:extLst>
          </p:cNvPr>
          <p:cNvSpPr>
            <a:spLocks noGrp="1"/>
          </p:cNvSpPr>
          <p:nvPr>
            <p:ph type="subTitle" idx="10"/>
          </p:nvPr>
        </p:nvSpPr>
        <p:spPr/>
        <p:txBody>
          <a:bodyPr/>
          <a:lstStyle/>
          <a:p>
            <a:r>
              <a:rPr lang="en-US" dirty="0"/>
              <a:t>Assumption: the complaint is due to IaaS, and not Guest OS or Application</a:t>
            </a:r>
          </a:p>
        </p:txBody>
      </p:sp>
      <p:graphicFrame>
        <p:nvGraphicFramePr>
          <p:cNvPr id="16" name="Table 7">
            <a:extLst>
              <a:ext uri="{FF2B5EF4-FFF2-40B4-BE49-F238E27FC236}">
                <a16:creationId xmlns:a16="http://schemas.microsoft.com/office/drawing/2014/main" id="{F7F87DE8-90F3-5D78-0DB8-A4CDDBBF6861}"/>
              </a:ext>
            </a:extLst>
          </p:cNvPr>
          <p:cNvGraphicFramePr>
            <a:graphicFrameLocks/>
          </p:cNvGraphicFramePr>
          <p:nvPr/>
        </p:nvGraphicFramePr>
        <p:xfrm>
          <a:off x="1037098" y="1425079"/>
          <a:ext cx="7661972" cy="5019040"/>
        </p:xfrm>
        <a:graphic>
          <a:graphicData uri="http://schemas.openxmlformats.org/drawingml/2006/table">
            <a:tbl>
              <a:tblPr firstRow="1" bandRow="1">
                <a:tableStyleId>{9D7B26C5-4107-4FEC-AEDC-1716B250A1EF}</a:tableStyleId>
              </a:tblPr>
              <a:tblGrid>
                <a:gridCol w="1523513">
                  <a:extLst>
                    <a:ext uri="{9D8B030D-6E8A-4147-A177-3AD203B41FA5}">
                      <a16:colId xmlns:a16="http://schemas.microsoft.com/office/drawing/2014/main" val="3546905153"/>
                    </a:ext>
                  </a:extLst>
                </a:gridCol>
                <a:gridCol w="1523513">
                  <a:extLst>
                    <a:ext uri="{9D8B030D-6E8A-4147-A177-3AD203B41FA5}">
                      <a16:colId xmlns:a16="http://schemas.microsoft.com/office/drawing/2014/main" val="1377370027"/>
                    </a:ext>
                  </a:extLst>
                </a:gridCol>
                <a:gridCol w="4614946">
                  <a:extLst>
                    <a:ext uri="{9D8B030D-6E8A-4147-A177-3AD203B41FA5}">
                      <a16:colId xmlns:a16="http://schemas.microsoft.com/office/drawing/2014/main" val="3982598924"/>
                    </a:ext>
                  </a:extLst>
                </a:gridCol>
              </a:tblGrid>
              <a:tr h="370840">
                <a:tc>
                  <a:txBody>
                    <a:bodyPr/>
                    <a:lstStyle/>
                    <a:p>
                      <a:r>
                        <a:rPr lang="en-US" sz="16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Relative Data</a:t>
                      </a:r>
                    </a:p>
                  </a:txBody>
                  <a:tcPr/>
                </a:tc>
                <a:tc>
                  <a:txBody>
                    <a:bodyPr/>
                    <a:lstStyle/>
                    <a:p>
                      <a:r>
                        <a:rPr lang="en-US" sz="16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Absolute Data</a:t>
                      </a:r>
                    </a:p>
                  </a:txBody>
                  <a:tcPr/>
                </a:tc>
                <a:tc>
                  <a:txBody>
                    <a:bodyPr/>
                    <a:lstStyle/>
                    <a:p>
                      <a:r>
                        <a:rPr lang="en-US" sz="16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Recommendation</a:t>
                      </a:r>
                    </a:p>
                  </a:txBody>
                  <a:tcPr/>
                </a:tc>
                <a:extLst>
                  <a:ext uri="{0D108BD9-81ED-4DB2-BD59-A6C34878D82A}">
                    <a16:rowId xmlns:a16="http://schemas.microsoft.com/office/drawing/2014/main" val="1501436459"/>
                  </a:ext>
                </a:extLst>
              </a:tr>
              <a:tr h="370840">
                <a:tc>
                  <a:txBody>
                    <a:bodyPr/>
                    <a:lstStyle/>
                    <a:p>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Valid Complaint</a:t>
                      </a:r>
                    </a:p>
                  </a:txBody>
                  <a:tcPr>
                    <a:solidFill>
                      <a:schemeClr val="bg1">
                        <a:lumMod val="95000"/>
                        <a:alpha val="20000"/>
                      </a:schemeClr>
                    </a:solidFill>
                  </a:tcPr>
                </a:tc>
                <a:tc>
                  <a:txBody>
                    <a:bodyPr/>
                    <a:lstStyle/>
                    <a:p>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Bad Performance</a:t>
                      </a:r>
                    </a:p>
                  </a:txBody>
                  <a:tcPr>
                    <a:solidFill>
                      <a:schemeClr val="bg1">
                        <a:lumMod val="95000"/>
                        <a:alpha val="20000"/>
                      </a:schemeClr>
                    </a:solidFill>
                  </a:tcPr>
                </a:tc>
                <a:tc>
                  <a:txBody>
                    <a:bodyPr/>
                    <a:lstStyle/>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Adopt industry best practice. Review gaps between actual performance and </a:t>
                      </a:r>
                      <a:r>
                        <a:rPr lang="en-US" sz="1600" b="1">
                          <a:solidFill>
                            <a:srgbClr val="0070C0"/>
                          </a:solidFill>
                          <a:latin typeface="Calibri" panose="020F0502020204030204" pitchFamily="34" charset="0"/>
                          <a:ea typeface="Calibri" panose="020F0502020204030204" pitchFamily="34" charset="0"/>
                          <a:cs typeface="Calibri" panose="020F0502020204030204" pitchFamily="34" charset="0"/>
                        </a:rPr>
                        <a:t>industry best practice</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Align design &amp; configuration with performance best practice. </a:t>
                      </a:r>
                    </a:p>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If hardware is old, tech refresh to increase capacity and performance, while reducing cost.</a:t>
                      </a:r>
                    </a:p>
                  </a:txBody>
                  <a:tcPr>
                    <a:solidFill>
                      <a:schemeClr val="bg1">
                        <a:lumMod val="95000"/>
                        <a:alpha val="20000"/>
                      </a:schemeClr>
                    </a:solidFill>
                  </a:tcPr>
                </a:tc>
                <a:extLst>
                  <a:ext uri="{0D108BD9-81ED-4DB2-BD59-A6C34878D82A}">
                    <a16:rowId xmlns:a16="http://schemas.microsoft.com/office/drawing/2014/main" val="3856876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Valid Complaint</a:t>
                      </a:r>
                    </a:p>
                  </a:txBody>
                  <a:tcPr/>
                </a:tc>
                <a:tc>
                  <a:txBody>
                    <a:bodyPr/>
                    <a:lstStyle/>
                    <a:p>
                      <a:r>
                        <a:rPr lang="en-US" sz="1600">
                          <a:solidFill>
                            <a:srgbClr val="00B050"/>
                          </a:solidFill>
                          <a:latin typeface="Calibri" panose="020F0502020204030204" pitchFamily="34" charset="0"/>
                          <a:ea typeface="Calibri" panose="020F0502020204030204" pitchFamily="34" charset="0"/>
                          <a:cs typeface="Calibri" panose="020F0502020204030204" pitchFamily="34" charset="0"/>
                        </a:rPr>
                        <a:t>Good Performance</a:t>
                      </a:r>
                    </a:p>
                  </a:txBody>
                  <a:tcPr/>
                </a:tc>
                <a:tc>
                  <a:txBody>
                    <a:bodyPr/>
                    <a:lstStyle/>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If the performance issue is short lived, analyse further with </a:t>
                      </a:r>
                      <a:r>
                        <a:rPr lang="en-US" sz="1600" b="1">
                          <a:solidFill>
                            <a:srgbClr val="0070C0"/>
                          </a:solidFill>
                          <a:latin typeface="Calibri" panose="020F0502020204030204" pitchFamily="34" charset="0"/>
                          <a:ea typeface="Calibri" panose="020F0502020204030204" pitchFamily="34" charset="0"/>
                          <a:cs typeface="Calibri" panose="020F0502020204030204" pitchFamily="34" charset="0"/>
                        </a:rPr>
                        <a:t>20-sec peak</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If this is the cause, improve performance further.</a:t>
                      </a:r>
                    </a:p>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Discuss and quantify the required performance with application team. Use tech refresh but focus on performance, not capacity.</a:t>
                      </a:r>
                    </a:p>
                  </a:txBody>
                  <a:tcPr/>
                </a:tc>
                <a:extLst>
                  <a:ext uri="{0D108BD9-81ED-4DB2-BD59-A6C34878D82A}">
                    <a16:rowId xmlns:a16="http://schemas.microsoft.com/office/drawing/2014/main" val="2673273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B050"/>
                          </a:solidFill>
                          <a:latin typeface="Calibri" panose="020F0502020204030204" pitchFamily="34" charset="0"/>
                          <a:ea typeface="Calibri" panose="020F0502020204030204" pitchFamily="34" charset="0"/>
                          <a:cs typeface="Calibri" panose="020F0502020204030204" pitchFamily="34" charset="0"/>
                        </a:rPr>
                        <a:t>No Complaint</a:t>
                      </a:r>
                    </a:p>
                  </a:txBody>
                  <a:tcPr>
                    <a:solidFill>
                      <a:schemeClr val="bg1">
                        <a:lumMod val="95000"/>
                        <a:alpha val="20000"/>
                      </a:schemeClr>
                    </a:solidFill>
                  </a:tcPr>
                </a:tc>
                <a:tc>
                  <a:txBody>
                    <a:bodyPr/>
                    <a:lstStyle/>
                    <a:p>
                      <a:r>
                        <a:rPr lang="en-US" sz="1600">
                          <a:solidFill>
                            <a:srgbClr val="FF0000"/>
                          </a:solidFill>
                          <a:latin typeface="Calibri" panose="020F0502020204030204" pitchFamily="34" charset="0"/>
                          <a:ea typeface="Calibri" panose="020F0502020204030204" pitchFamily="34" charset="0"/>
                          <a:cs typeface="Calibri" panose="020F0502020204030204" pitchFamily="34" charset="0"/>
                        </a:rPr>
                        <a:t>Bad Performance</a:t>
                      </a:r>
                    </a:p>
                  </a:txBody>
                  <a:tcPr>
                    <a:solidFill>
                      <a:schemeClr val="bg1">
                        <a:lumMod val="95000"/>
                        <a:alpha val="20000"/>
                      </a:schemeClr>
                    </a:solidFill>
                  </a:tcPr>
                </a:tc>
                <a:tc>
                  <a:txBody>
                    <a:bodyPr/>
                    <a:lstStyle/>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Assess if there is a risk for future complaint. If yes, this is your window to improve. Ideally, align design &amp; configuration with </a:t>
                      </a:r>
                      <a:r>
                        <a:rPr lang="en-US" sz="1600" b="1">
                          <a:solidFill>
                            <a:srgbClr val="0070C0"/>
                          </a:solidFill>
                          <a:latin typeface="Calibri" panose="020F0502020204030204" pitchFamily="34" charset="0"/>
                          <a:ea typeface="Calibri" panose="020F0502020204030204" pitchFamily="34" charset="0"/>
                          <a:cs typeface="Calibri" panose="020F0502020204030204" pitchFamily="34" charset="0"/>
                        </a:rPr>
                        <a:t>industry best practice</a:t>
                      </a: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en-US" sz="1600">
                          <a:solidFill>
                            <a:schemeClr val="tx2"/>
                          </a:solidFill>
                          <a:latin typeface="Calibri" panose="020F0502020204030204" pitchFamily="34" charset="0"/>
                          <a:ea typeface="Calibri" panose="020F0502020204030204" pitchFamily="34" charset="0"/>
                          <a:cs typeface="Calibri" panose="020F0502020204030204" pitchFamily="34" charset="0"/>
                        </a:rPr>
                        <a:t>If hardware is old, tech refresh to increase capacity and performance, while reducing cost.</a:t>
                      </a:r>
                    </a:p>
                  </a:txBody>
                  <a:tcPr>
                    <a:solidFill>
                      <a:schemeClr val="bg1">
                        <a:lumMod val="95000"/>
                        <a:alpha val="20000"/>
                      </a:schemeClr>
                    </a:solidFill>
                  </a:tcPr>
                </a:tc>
                <a:extLst>
                  <a:ext uri="{0D108BD9-81ED-4DB2-BD59-A6C34878D82A}">
                    <a16:rowId xmlns:a16="http://schemas.microsoft.com/office/drawing/2014/main" val="1361967883"/>
                  </a:ext>
                </a:extLst>
              </a:tr>
            </a:tbl>
          </a:graphicData>
        </a:graphic>
      </p:graphicFrame>
      <p:sp>
        <p:nvSpPr>
          <p:cNvPr id="17" name="Rectangle: Single Corner Rounded 16">
            <a:extLst>
              <a:ext uri="{FF2B5EF4-FFF2-40B4-BE49-F238E27FC236}">
                <a16:creationId xmlns:a16="http://schemas.microsoft.com/office/drawing/2014/main" id="{F5FE404F-195F-2C7F-0CC7-959556CB67C2}"/>
              </a:ext>
            </a:extLst>
          </p:cNvPr>
          <p:cNvSpPr/>
          <p:nvPr/>
        </p:nvSpPr>
        <p:spPr>
          <a:xfrm>
            <a:off x="9377613" y="2262952"/>
            <a:ext cx="1509699" cy="732367"/>
          </a:xfrm>
          <a:prstGeom prst="round1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Align with Best Practice</a:t>
            </a:r>
          </a:p>
        </p:txBody>
      </p:sp>
      <p:sp>
        <p:nvSpPr>
          <p:cNvPr id="18" name="Rectangle: Single Corner Rounded 17">
            <a:extLst>
              <a:ext uri="{FF2B5EF4-FFF2-40B4-BE49-F238E27FC236}">
                <a16:creationId xmlns:a16="http://schemas.microsoft.com/office/drawing/2014/main" id="{D2A162DB-7AF2-F2CD-2C6F-AEE1275BEBA6}"/>
              </a:ext>
            </a:extLst>
          </p:cNvPr>
          <p:cNvSpPr/>
          <p:nvPr/>
        </p:nvSpPr>
        <p:spPr>
          <a:xfrm>
            <a:off x="9377613" y="5336712"/>
            <a:ext cx="1509699" cy="732367"/>
          </a:xfrm>
          <a:prstGeom prst="round1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Tech Refresh</a:t>
            </a:r>
          </a:p>
        </p:txBody>
      </p:sp>
      <p:cxnSp>
        <p:nvCxnSpPr>
          <p:cNvPr id="19" name="Straight Arrow Connector 18">
            <a:extLst>
              <a:ext uri="{FF2B5EF4-FFF2-40B4-BE49-F238E27FC236}">
                <a16:creationId xmlns:a16="http://schemas.microsoft.com/office/drawing/2014/main" id="{7CEC05DB-3C61-31F3-3819-0FABC1D7EEC4}"/>
              </a:ext>
            </a:extLst>
          </p:cNvPr>
          <p:cNvCxnSpPr>
            <a:cxnSpLocks/>
            <a:endCxn id="17" idx="1"/>
          </p:cNvCxnSpPr>
          <p:nvPr/>
        </p:nvCxnSpPr>
        <p:spPr bwMode="gray">
          <a:xfrm>
            <a:off x="8685783" y="2629136"/>
            <a:ext cx="691830" cy="0"/>
          </a:xfrm>
          <a:prstGeom prst="straightConnector1">
            <a:avLst/>
          </a:prstGeom>
          <a:ln w="254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5BDCD807-CE82-2BEB-C695-7C2E3A4CCC75}"/>
              </a:ext>
            </a:extLst>
          </p:cNvPr>
          <p:cNvCxnSpPr>
            <a:cxnSpLocks/>
            <a:endCxn id="18" idx="1"/>
          </p:cNvCxnSpPr>
          <p:nvPr/>
        </p:nvCxnSpPr>
        <p:spPr bwMode="gray">
          <a:xfrm>
            <a:off x="8677313" y="5702896"/>
            <a:ext cx="700300" cy="0"/>
          </a:xfrm>
          <a:prstGeom prst="straightConnector1">
            <a:avLst/>
          </a:prstGeom>
          <a:ln w="254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C6F45842-595D-A366-593C-FF1E3C48BECC}"/>
              </a:ext>
            </a:extLst>
          </p:cNvPr>
          <p:cNvCxnSpPr>
            <a:cxnSpLocks/>
            <a:endCxn id="17" idx="1"/>
          </p:cNvCxnSpPr>
          <p:nvPr/>
        </p:nvCxnSpPr>
        <p:spPr bwMode="gray">
          <a:xfrm flipV="1">
            <a:off x="8677313" y="2629136"/>
            <a:ext cx="700300" cy="3073759"/>
          </a:xfrm>
          <a:prstGeom prst="straightConnector1">
            <a:avLst/>
          </a:prstGeom>
          <a:ln w="254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D8CC3B27-F328-39A4-B24B-9347C3EE63A3}"/>
              </a:ext>
            </a:extLst>
          </p:cNvPr>
          <p:cNvCxnSpPr>
            <a:cxnSpLocks/>
            <a:endCxn id="18" idx="1"/>
          </p:cNvCxnSpPr>
          <p:nvPr/>
        </p:nvCxnSpPr>
        <p:spPr bwMode="gray">
          <a:xfrm>
            <a:off x="8677313" y="4253467"/>
            <a:ext cx="700300" cy="1449429"/>
          </a:xfrm>
          <a:prstGeom prst="straightConnector1">
            <a:avLst/>
          </a:prstGeom>
          <a:ln w="25400">
            <a:headEnd type="oval"/>
            <a:tailEnd type="triangle"/>
          </a:ln>
          <a:effectLst/>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6DBD95B0-7125-A50B-FED5-8ACFBAF8D80F}"/>
              </a:ext>
            </a:extLst>
          </p:cNvPr>
          <p:cNvCxnSpPr>
            <a:cxnSpLocks/>
            <a:endCxn id="18" idx="1"/>
          </p:cNvCxnSpPr>
          <p:nvPr/>
        </p:nvCxnSpPr>
        <p:spPr bwMode="gray">
          <a:xfrm>
            <a:off x="8677313" y="2637947"/>
            <a:ext cx="700300" cy="3064949"/>
          </a:xfrm>
          <a:prstGeom prst="straightConnector1">
            <a:avLst/>
          </a:prstGeom>
          <a:ln w="25400">
            <a:headEnd type="oval"/>
            <a:tailEnd type="triangle"/>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787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537E41-1B62-9535-0FC6-C3D9E12FEF9B}"/>
              </a:ext>
            </a:extLst>
          </p:cNvPr>
          <p:cNvSpPr>
            <a:spLocks noGrp="1"/>
          </p:cNvSpPr>
          <p:nvPr>
            <p:ph type="title"/>
          </p:nvPr>
        </p:nvSpPr>
        <p:spPr/>
        <p:txBody>
          <a:bodyPr/>
          <a:lstStyle/>
          <a:p>
            <a:r>
              <a:rPr lang="en-US"/>
              <a:t>Summary</a:t>
            </a:r>
          </a:p>
        </p:txBody>
      </p:sp>
      <p:sp>
        <p:nvSpPr>
          <p:cNvPr id="2" name="Subtitle 1">
            <a:extLst>
              <a:ext uri="{FF2B5EF4-FFF2-40B4-BE49-F238E27FC236}">
                <a16:creationId xmlns:a16="http://schemas.microsoft.com/office/drawing/2014/main" id="{C2C3F882-F108-5143-3D29-3ABD7530DC43}"/>
              </a:ext>
            </a:extLst>
          </p:cNvPr>
          <p:cNvSpPr>
            <a:spLocks noGrp="1"/>
          </p:cNvSpPr>
          <p:nvPr>
            <p:ph type="subTitle" idx="10"/>
          </p:nvPr>
        </p:nvSpPr>
        <p:spPr/>
        <p:txBody>
          <a:bodyPr/>
          <a:lstStyle/>
          <a:p>
            <a:r>
              <a:rPr lang="en-US"/>
              <a:t>How to summarize from millions of datapoints?</a:t>
            </a:r>
          </a:p>
        </p:txBody>
      </p:sp>
      <p:sp>
        <p:nvSpPr>
          <p:cNvPr id="6" name="Content Placeholder 5">
            <a:extLst>
              <a:ext uri="{FF2B5EF4-FFF2-40B4-BE49-F238E27FC236}">
                <a16:creationId xmlns:a16="http://schemas.microsoft.com/office/drawing/2014/main" id="{5B9E4607-C796-0933-8E63-A54B89C6B8D8}"/>
              </a:ext>
            </a:extLst>
          </p:cNvPr>
          <p:cNvSpPr>
            <a:spLocks noGrp="1"/>
          </p:cNvSpPr>
          <p:nvPr>
            <p:ph sz="quarter" idx="14"/>
          </p:nvPr>
        </p:nvSpPr>
        <p:spPr/>
        <p:txBody>
          <a:bodyPr/>
          <a:lstStyle/>
          <a:p>
            <a:r>
              <a:rPr lang="en-US"/>
              <a:t>For each VM, analyze at least 1 quarter worth of data, to capture quarter-end run.</a:t>
            </a:r>
          </a:p>
          <a:p>
            <a:endParaRPr lang="en-US"/>
          </a:p>
        </p:txBody>
      </p:sp>
      <p:graphicFrame>
        <p:nvGraphicFramePr>
          <p:cNvPr id="10" name="Table 10">
            <a:extLst>
              <a:ext uri="{FF2B5EF4-FFF2-40B4-BE49-F238E27FC236}">
                <a16:creationId xmlns:a16="http://schemas.microsoft.com/office/drawing/2014/main" id="{4FB2FE71-2590-41E7-8850-B62A36BC8D3B}"/>
              </a:ext>
            </a:extLst>
          </p:cNvPr>
          <p:cNvGraphicFramePr>
            <a:graphicFrameLocks noGrp="1"/>
          </p:cNvGraphicFramePr>
          <p:nvPr/>
        </p:nvGraphicFramePr>
        <p:xfrm>
          <a:off x="593021" y="2343512"/>
          <a:ext cx="9580880" cy="2895600"/>
        </p:xfrm>
        <a:graphic>
          <a:graphicData uri="http://schemas.openxmlformats.org/drawingml/2006/table">
            <a:tbl>
              <a:tblPr bandRow="1">
                <a:tableStyleId>{5C22544A-7EE6-4342-B048-85BDC9FD1C3A}</a:tableStyleId>
              </a:tblPr>
              <a:tblGrid>
                <a:gridCol w="208280">
                  <a:extLst>
                    <a:ext uri="{9D8B030D-6E8A-4147-A177-3AD203B41FA5}">
                      <a16:colId xmlns:a16="http://schemas.microsoft.com/office/drawing/2014/main" val="658021282"/>
                    </a:ext>
                  </a:extLst>
                </a:gridCol>
                <a:gridCol w="208280">
                  <a:extLst>
                    <a:ext uri="{9D8B030D-6E8A-4147-A177-3AD203B41FA5}">
                      <a16:colId xmlns:a16="http://schemas.microsoft.com/office/drawing/2014/main" val="1834512818"/>
                    </a:ext>
                  </a:extLst>
                </a:gridCol>
                <a:gridCol w="208280">
                  <a:extLst>
                    <a:ext uri="{9D8B030D-6E8A-4147-A177-3AD203B41FA5}">
                      <a16:colId xmlns:a16="http://schemas.microsoft.com/office/drawing/2014/main" val="1833037801"/>
                    </a:ext>
                  </a:extLst>
                </a:gridCol>
                <a:gridCol w="208280">
                  <a:extLst>
                    <a:ext uri="{9D8B030D-6E8A-4147-A177-3AD203B41FA5}">
                      <a16:colId xmlns:a16="http://schemas.microsoft.com/office/drawing/2014/main" val="1767453968"/>
                    </a:ext>
                  </a:extLst>
                </a:gridCol>
                <a:gridCol w="208280">
                  <a:extLst>
                    <a:ext uri="{9D8B030D-6E8A-4147-A177-3AD203B41FA5}">
                      <a16:colId xmlns:a16="http://schemas.microsoft.com/office/drawing/2014/main" val="3290215167"/>
                    </a:ext>
                  </a:extLst>
                </a:gridCol>
                <a:gridCol w="208280">
                  <a:extLst>
                    <a:ext uri="{9D8B030D-6E8A-4147-A177-3AD203B41FA5}">
                      <a16:colId xmlns:a16="http://schemas.microsoft.com/office/drawing/2014/main" val="3342191032"/>
                    </a:ext>
                  </a:extLst>
                </a:gridCol>
                <a:gridCol w="208280">
                  <a:extLst>
                    <a:ext uri="{9D8B030D-6E8A-4147-A177-3AD203B41FA5}">
                      <a16:colId xmlns:a16="http://schemas.microsoft.com/office/drawing/2014/main" val="617992402"/>
                    </a:ext>
                  </a:extLst>
                </a:gridCol>
                <a:gridCol w="208280">
                  <a:extLst>
                    <a:ext uri="{9D8B030D-6E8A-4147-A177-3AD203B41FA5}">
                      <a16:colId xmlns:a16="http://schemas.microsoft.com/office/drawing/2014/main" val="205635311"/>
                    </a:ext>
                  </a:extLst>
                </a:gridCol>
                <a:gridCol w="208280">
                  <a:extLst>
                    <a:ext uri="{9D8B030D-6E8A-4147-A177-3AD203B41FA5}">
                      <a16:colId xmlns:a16="http://schemas.microsoft.com/office/drawing/2014/main" val="3757067902"/>
                    </a:ext>
                  </a:extLst>
                </a:gridCol>
                <a:gridCol w="208280">
                  <a:extLst>
                    <a:ext uri="{9D8B030D-6E8A-4147-A177-3AD203B41FA5}">
                      <a16:colId xmlns:a16="http://schemas.microsoft.com/office/drawing/2014/main" val="2336248235"/>
                    </a:ext>
                  </a:extLst>
                </a:gridCol>
                <a:gridCol w="208280">
                  <a:extLst>
                    <a:ext uri="{9D8B030D-6E8A-4147-A177-3AD203B41FA5}">
                      <a16:colId xmlns:a16="http://schemas.microsoft.com/office/drawing/2014/main" val="2206181751"/>
                    </a:ext>
                  </a:extLst>
                </a:gridCol>
                <a:gridCol w="208280">
                  <a:extLst>
                    <a:ext uri="{9D8B030D-6E8A-4147-A177-3AD203B41FA5}">
                      <a16:colId xmlns:a16="http://schemas.microsoft.com/office/drawing/2014/main" val="2961826126"/>
                    </a:ext>
                  </a:extLst>
                </a:gridCol>
                <a:gridCol w="208280">
                  <a:extLst>
                    <a:ext uri="{9D8B030D-6E8A-4147-A177-3AD203B41FA5}">
                      <a16:colId xmlns:a16="http://schemas.microsoft.com/office/drawing/2014/main" val="3472299848"/>
                    </a:ext>
                  </a:extLst>
                </a:gridCol>
                <a:gridCol w="208280">
                  <a:extLst>
                    <a:ext uri="{9D8B030D-6E8A-4147-A177-3AD203B41FA5}">
                      <a16:colId xmlns:a16="http://schemas.microsoft.com/office/drawing/2014/main" val="1884231264"/>
                    </a:ext>
                  </a:extLst>
                </a:gridCol>
                <a:gridCol w="208280">
                  <a:extLst>
                    <a:ext uri="{9D8B030D-6E8A-4147-A177-3AD203B41FA5}">
                      <a16:colId xmlns:a16="http://schemas.microsoft.com/office/drawing/2014/main" val="2319012313"/>
                    </a:ext>
                  </a:extLst>
                </a:gridCol>
                <a:gridCol w="208280">
                  <a:extLst>
                    <a:ext uri="{9D8B030D-6E8A-4147-A177-3AD203B41FA5}">
                      <a16:colId xmlns:a16="http://schemas.microsoft.com/office/drawing/2014/main" val="84863721"/>
                    </a:ext>
                  </a:extLst>
                </a:gridCol>
                <a:gridCol w="208280">
                  <a:extLst>
                    <a:ext uri="{9D8B030D-6E8A-4147-A177-3AD203B41FA5}">
                      <a16:colId xmlns:a16="http://schemas.microsoft.com/office/drawing/2014/main" val="3216554602"/>
                    </a:ext>
                  </a:extLst>
                </a:gridCol>
                <a:gridCol w="208280">
                  <a:extLst>
                    <a:ext uri="{9D8B030D-6E8A-4147-A177-3AD203B41FA5}">
                      <a16:colId xmlns:a16="http://schemas.microsoft.com/office/drawing/2014/main" val="690198193"/>
                    </a:ext>
                  </a:extLst>
                </a:gridCol>
                <a:gridCol w="208280">
                  <a:extLst>
                    <a:ext uri="{9D8B030D-6E8A-4147-A177-3AD203B41FA5}">
                      <a16:colId xmlns:a16="http://schemas.microsoft.com/office/drawing/2014/main" val="1701259854"/>
                    </a:ext>
                  </a:extLst>
                </a:gridCol>
                <a:gridCol w="208280">
                  <a:extLst>
                    <a:ext uri="{9D8B030D-6E8A-4147-A177-3AD203B41FA5}">
                      <a16:colId xmlns:a16="http://schemas.microsoft.com/office/drawing/2014/main" val="3657046281"/>
                    </a:ext>
                  </a:extLst>
                </a:gridCol>
                <a:gridCol w="208280">
                  <a:extLst>
                    <a:ext uri="{9D8B030D-6E8A-4147-A177-3AD203B41FA5}">
                      <a16:colId xmlns:a16="http://schemas.microsoft.com/office/drawing/2014/main" val="2372757874"/>
                    </a:ext>
                  </a:extLst>
                </a:gridCol>
                <a:gridCol w="208280">
                  <a:extLst>
                    <a:ext uri="{9D8B030D-6E8A-4147-A177-3AD203B41FA5}">
                      <a16:colId xmlns:a16="http://schemas.microsoft.com/office/drawing/2014/main" val="3190925639"/>
                    </a:ext>
                  </a:extLst>
                </a:gridCol>
                <a:gridCol w="208280">
                  <a:extLst>
                    <a:ext uri="{9D8B030D-6E8A-4147-A177-3AD203B41FA5}">
                      <a16:colId xmlns:a16="http://schemas.microsoft.com/office/drawing/2014/main" val="416815588"/>
                    </a:ext>
                  </a:extLst>
                </a:gridCol>
                <a:gridCol w="208280">
                  <a:extLst>
                    <a:ext uri="{9D8B030D-6E8A-4147-A177-3AD203B41FA5}">
                      <a16:colId xmlns:a16="http://schemas.microsoft.com/office/drawing/2014/main" val="2619289080"/>
                    </a:ext>
                  </a:extLst>
                </a:gridCol>
                <a:gridCol w="208280">
                  <a:extLst>
                    <a:ext uri="{9D8B030D-6E8A-4147-A177-3AD203B41FA5}">
                      <a16:colId xmlns:a16="http://schemas.microsoft.com/office/drawing/2014/main" val="3347325394"/>
                    </a:ext>
                  </a:extLst>
                </a:gridCol>
                <a:gridCol w="208280">
                  <a:extLst>
                    <a:ext uri="{9D8B030D-6E8A-4147-A177-3AD203B41FA5}">
                      <a16:colId xmlns:a16="http://schemas.microsoft.com/office/drawing/2014/main" val="960015494"/>
                    </a:ext>
                  </a:extLst>
                </a:gridCol>
                <a:gridCol w="208280">
                  <a:extLst>
                    <a:ext uri="{9D8B030D-6E8A-4147-A177-3AD203B41FA5}">
                      <a16:colId xmlns:a16="http://schemas.microsoft.com/office/drawing/2014/main" val="3912633518"/>
                    </a:ext>
                  </a:extLst>
                </a:gridCol>
                <a:gridCol w="208280">
                  <a:extLst>
                    <a:ext uri="{9D8B030D-6E8A-4147-A177-3AD203B41FA5}">
                      <a16:colId xmlns:a16="http://schemas.microsoft.com/office/drawing/2014/main" val="2671545598"/>
                    </a:ext>
                  </a:extLst>
                </a:gridCol>
                <a:gridCol w="208280">
                  <a:extLst>
                    <a:ext uri="{9D8B030D-6E8A-4147-A177-3AD203B41FA5}">
                      <a16:colId xmlns:a16="http://schemas.microsoft.com/office/drawing/2014/main" val="1025323022"/>
                    </a:ext>
                  </a:extLst>
                </a:gridCol>
                <a:gridCol w="208280">
                  <a:extLst>
                    <a:ext uri="{9D8B030D-6E8A-4147-A177-3AD203B41FA5}">
                      <a16:colId xmlns:a16="http://schemas.microsoft.com/office/drawing/2014/main" val="2060088227"/>
                    </a:ext>
                  </a:extLst>
                </a:gridCol>
                <a:gridCol w="208280">
                  <a:extLst>
                    <a:ext uri="{9D8B030D-6E8A-4147-A177-3AD203B41FA5}">
                      <a16:colId xmlns:a16="http://schemas.microsoft.com/office/drawing/2014/main" val="2595348272"/>
                    </a:ext>
                  </a:extLst>
                </a:gridCol>
                <a:gridCol w="208280">
                  <a:extLst>
                    <a:ext uri="{9D8B030D-6E8A-4147-A177-3AD203B41FA5}">
                      <a16:colId xmlns:a16="http://schemas.microsoft.com/office/drawing/2014/main" val="3715041696"/>
                    </a:ext>
                  </a:extLst>
                </a:gridCol>
                <a:gridCol w="208280">
                  <a:extLst>
                    <a:ext uri="{9D8B030D-6E8A-4147-A177-3AD203B41FA5}">
                      <a16:colId xmlns:a16="http://schemas.microsoft.com/office/drawing/2014/main" val="87076400"/>
                    </a:ext>
                  </a:extLst>
                </a:gridCol>
                <a:gridCol w="208280">
                  <a:extLst>
                    <a:ext uri="{9D8B030D-6E8A-4147-A177-3AD203B41FA5}">
                      <a16:colId xmlns:a16="http://schemas.microsoft.com/office/drawing/2014/main" val="1223741168"/>
                    </a:ext>
                  </a:extLst>
                </a:gridCol>
                <a:gridCol w="208280">
                  <a:extLst>
                    <a:ext uri="{9D8B030D-6E8A-4147-A177-3AD203B41FA5}">
                      <a16:colId xmlns:a16="http://schemas.microsoft.com/office/drawing/2014/main" val="1403330210"/>
                    </a:ext>
                  </a:extLst>
                </a:gridCol>
                <a:gridCol w="208280">
                  <a:extLst>
                    <a:ext uri="{9D8B030D-6E8A-4147-A177-3AD203B41FA5}">
                      <a16:colId xmlns:a16="http://schemas.microsoft.com/office/drawing/2014/main" val="2085866551"/>
                    </a:ext>
                  </a:extLst>
                </a:gridCol>
                <a:gridCol w="208280">
                  <a:extLst>
                    <a:ext uri="{9D8B030D-6E8A-4147-A177-3AD203B41FA5}">
                      <a16:colId xmlns:a16="http://schemas.microsoft.com/office/drawing/2014/main" val="3183697889"/>
                    </a:ext>
                  </a:extLst>
                </a:gridCol>
                <a:gridCol w="208280">
                  <a:extLst>
                    <a:ext uri="{9D8B030D-6E8A-4147-A177-3AD203B41FA5}">
                      <a16:colId xmlns:a16="http://schemas.microsoft.com/office/drawing/2014/main" val="673925830"/>
                    </a:ext>
                  </a:extLst>
                </a:gridCol>
                <a:gridCol w="208280">
                  <a:extLst>
                    <a:ext uri="{9D8B030D-6E8A-4147-A177-3AD203B41FA5}">
                      <a16:colId xmlns:a16="http://schemas.microsoft.com/office/drawing/2014/main" val="1451388847"/>
                    </a:ext>
                  </a:extLst>
                </a:gridCol>
                <a:gridCol w="208280">
                  <a:extLst>
                    <a:ext uri="{9D8B030D-6E8A-4147-A177-3AD203B41FA5}">
                      <a16:colId xmlns:a16="http://schemas.microsoft.com/office/drawing/2014/main" val="3747247407"/>
                    </a:ext>
                  </a:extLst>
                </a:gridCol>
                <a:gridCol w="208280">
                  <a:extLst>
                    <a:ext uri="{9D8B030D-6E8A-4147-A177-3AD203B41FA5}">
                      <a16:colId xmlns:a16="http://schemas.microsoft.com/office/drawing/2014/main" val="1351980025"/>
                    </a:ext>
                  </a:extLst>
                </a:gridCol>
                <a:gridCol w="208280">
                  <a:extLst>
                    <a:ext uri="{9D8B030D-6E8A-4147-A177-3AD203B41FA5}">
                      <a16:colId xmlns:a16="http://schemas.microsoft.com/office/drawing/2014/main" val="767950798"/>
                    </a:ext>
                  </a:extLst>
                </a:gridCol>
                <a:gridCol w="208280">
                  <a:extLst>
                    <a:ext uri="{9D8B030D-6E8A-4147-A177-3AD203B41FA5}">
                      <a16:colId xmlns:a16="http://schemas.microsoft.com/office/drawing/2014/main" val="2547905880"/>
                    </a:ext>
                  </a:extLst>
                </a:gridCol>
                <a:gridCol w="208280">
                  <a:extLst>
                    <a:ext uri="{9D8B030D-6E8A-4147-A177-3AD203B41FA5}">
                      <a16:colId xmlns:a16="http://schemas.microsoft.com/office/drawing/2014/main" val="1659020058"/>
                    </a:ext>
                  </a:extLst>
                </a:gridCol>
                <a:gridCol w="208280">
                  <a:extLst>
                    <a:ext uri="{9D8B030D-6E8A-4147-A177-3AD203B41FA5}">
                      <a16:colId xmlns:a16="http://schemas.microsoft.com/office/drawing/2014/main" val="3612931623"/>
                    </a:ext>
                  </a:extLst>
                </a:gridCol>
                <a:gridCol w="208280">
                  <a:extLst>
                    <a:ext uri="{9D8B030D-6E8A-4147-A177-3AD203B41FA5}">
                      <a16:colId xmlns:a16="http://schemas.microsoft.com/office/drawing/2014/main" val="2162871515"/>
                    </a:ext>
                  </a:extLst>
                </a:gridCol>
              </a:tblGrid>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25215004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751126243"/>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84622847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552884547"/>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43508809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4139600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129134401"/>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015037357"/>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3557308810"/>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453471161"/>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3434255626"/>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3338339224"/>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3431646580"/>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80199868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3582948583"/>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1787324274"/>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978037658"/>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841426242"/>
                  </a:ext>
                </a:extLst>
              </a:tr>
              <a:tr h="0">
                <a:tc>
                  <a:txBody>
                    <a:bodyPr/>
                    <a:lstStyle/>
                    <a:p>
                      <a:endParaRPr lang="en-US" sz="400">
                        <a:latin typeface="Calibri" panose="020F0502020204030204" pitchFamily="34" charset="0"/>
                        <a:cs typeface="Calibri" panose="020F0502020204030204" pitchFamily="34" charset="0"/>
                      </a:endParaRPr>
                    </a:p>
                  </a:txBody>
                  <a:tcPr>
                    <a:solidFill>
                      <a:srgbClr val="00B05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C000"/>
                    </a:solidFill>
                  </a:tcPr>
                </a:tc>
                <a:tc>
                  <a:txBody>
                    <a:bodyPr/>
                    <a:lstStyle/>
                    <a:p>
                      <a:endParaRPr lang="en-US" sz="400">
                        <a:latin typeface="Calibri" panose="020F0502020204030204" pitchFamily="34" charset="0"/>
                        <a:cs typeface="Calibri" panose="020F0502020204030204" pitchFamily="34" charset="0"/>
                      </a:endParaRPr>
                    </a:p>
                  </a:txBody>
                  <a:tcPr/>
                </a:tc>
                <a:tc>
                  <a:txBody>
                    <a:bodyPr/>
                    <a:lstStyle/>
                    <a:p>
                      <a:endParaRPr lang="en-US" sz="400">
                        <a:latin typeface="Calibri" panose="020F0502020204030204" pitchFamily="34" charset="0"/>
                        <a:cs typeface="Calibri" panose="020F0502020204030204" pitchFamily="34" charset="0"/>
                      </a:endParaRPr>
                    </a:p>
                  </a:txBody>
                  <a:tcPr>
                    <a:solidFill>
                      <a:srgbClr val="FF0000"/>
                    </a:solidFill>
                  </a:tcPr>
                </a:tc>
                <a:extLst>
                  <a:ext uri="{0D108BD9-81ED-4DB2-BD59-A6C34878D82A}">
                    <a16:rowId xmlns:a16="http://schemas.microsoft.com/office/drawing/2014/main" val="2739833358"/>
                  </a:ext>
                </a:extLst>
              </a:tr>
            </a:tbl>
          </a:graphicData>
        </a:graphic>
      </p:graphicFrame>
      <p:sp>
        <p:nvSpPr>
          <p:cNvPr id="12" name="TextBox 11">
            <a:extLst>
              <a:ext uri="{FF2B5EF4-FFF2-40B4-BE49-F238E27FC236}">
                <a16:creationId xmlns:a16="http://schemas.microsoft.com/office/drawing/2014/main" id="{A5FF06FC-0D24-301F-441B-4CC710FC1A1D}"/>
              </a:ext>
            </a:extLst>
          </p:cNvPr>
          <p:cNvSpPr txBox="1"/>
          <p:nvPr/>
        </p:nvSpPr>
        <p:spPr>
          <a:xfrm>
            <a:off x="601295" y="5324208"/>
            <a:ext cx="1136979" cy="369332"/>
          </a:xfrm>
          <a:prstGeom prst="rect">
            <a:avLst/>
          </a:prstGeom>
        </p:spPr>
        <p:txBody>
          <a:bodyPr wrap="square" lIns="0" tIns="0" rIns="0" bIns="0" rtlCol="0">
            <a:spAutoFit/>
          </a:bodyPr>
          <a:lstStyle/>
          <a:p>
            <a:pPr algn="ctr">
              <a:spcAft>
                <a:spcPts val="600"/>
              </a:spcAft>
            </a:pPr>
            <a:r>
              <a:rPr lang="en-US" sz="1200" b="1">
                <a:solidFill>
                  <a:srgbClr val="00B050"/>
                </a:solidFill>
                <a:latin typeface="Calibri" panose="020F0502020204030204" pitchFamily="34" charset="0"/>
                <a:ea typeface="Calibri" panose="020F0502020204030204" pitchFamily="34" charset="0"/>
                <a:cs typeface="Calibri" panose="020F0502020204030204" pitchFamily="34" charset="0"/>
              </a:rPr>
              <a:t>Best Value</a:t>
            </a:r>
            <a:br>
              <a:rPr lang="en-US" sz="1200" b="1">
                <a:solidFill>
                  <a:srgbClr val="00B050"/>
                </a:solidFill>
                <a:latin typeface="Calibri" panose="020F0502020204030204" pitchFamily="34" charset="0"/>
                <a:ea typeface="Calibri" panose="020F0502020204030204" pitchFamily="34" charset="0"/>
                <a:cs typeface="Calibri" panose="020F0502020204030204" pitchFamily="34" charset="0"/>
              </a:rPr>
            </a:br>
            <a:r>
              <a:rPr lang="en-US" sz="1200" b="1">
                <a:solidFill>
                  <a:srgbClr val="00B050"/>
                </a:solidFill>
                <a:latin typeface="Calibri" panose="020F0502020204030204" pitchFamily="34" charset="0"/>
                <a:ea typeface="Calibri" panose="020F0502020204030204" pitchFamily="34" charset="0"/>
                <a:cs typeface="Calibri" panose="020F0502020204030204" pitchFamily="34" charset="0"/>
              </a:rPr>
              <a:t>in 3 months</a:t>
            </a:r>
          </a:p>
        </p:txBody>
      </p:sp>
      <p:sp>
        <p:nvSpPr>
          <p:cNvPr id="13" name="Arrow: Right 12">
            <a:extLst>
              <a:ext uri="{FF2B5EF4-FFF2-40B4-BE49-F238E27FC236}">
                <a16:creationId xmlns:a16="http://schemas.microsoft.com/office/drawing/2014/main" id="{F9FDC64A-8E74-531D-F5E5-FF113816B097}"/>
              </a:ext>
            </a:extLst>
          </p:cNvPr>
          <p:cNvSpPr/>
          <p:nvPr/>
        </p:nvSpPr>
        <p:spPr>
          <a:xfrm rot="16200000">
            <a:off x="480681" y="5433081"/>
            <a:ext cx="415634" cy="105284"/>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AB54601D-A928-CD71-0E5A-4A89CCB4347C}"/>
              </a:ext>
            </a:extLst>
          </p:cNvPr>
          <p:cNvSpPr txBox="1"/>
          <p:nvPr/>
        </p:nvSpPr>
        <p:spPr>
          <a:xfrm>
            <a:off x="8007620" y="5294767"/>
            <a:ext cx="1761030" cy="184666"/>
          </a:xfrm>
          <a:prstGeom prst="rect">
            <a:avLst/>
          </a:prstGeom>
        </p:spPr>
        <p:txBody>
          <a:bodyPr wrap="square" lIns="0" tIns="0" rIns="0" bIns="0" rtlCol="0">
            <a:spAutoFit/>
          </a:bodyPr>
          <a:lstStyle/>
          <a:p>
            <a:pPr algn="ctr">
              <a:spcAft>
                <a:spcPts val="600"/>
              </a:spcAft>
            </a:pPr>
            <a:r>
              <a:rPr lang="en-US" sz="1200" b="1">
                <a:solidFill>
                  <a:srgbClr val="FFC000"/>
                </a:solidFill>
                <a:latin typeface="Calibri" panose="020F0502020204030204" pitchFamily="34" charset="0"/>
                <a:ea typeface="Calibri" panose="020F0502020204030204" pitchFamily="34" charset="0"/>
                <a:cs typeface="Calibri" panose="020F0502020204030204" pitchFamily="34" charset="0"/>
              </a:rPr>
              <a:t>99.9</a:t>
            </a:r>
            <a:r>
              <a:rPr lang="en-US" sz="1200" b="1" baseline="30000">
                <a:solidFill>
                  <a:srgbClr val="FFC000"/>
                </a:solidFill>
                <a:latin typeface="Calibri" panose="020F0502020204030204" pitchFamily="34" charset="0"/>
                <a:ea typeface="Calibri" panose="020F0502020204030204" pitchFamily="34" charset="0"/>
                <a:cs typeface="Calibri" panose="020F0502020204030204" pitchFamily="34" charset="0"/>
              </a:rPr>
              <a:t>th</a:t>
            </a:r>
            <a:r>
              <a:rPr lang="en-US" sz="1200" b="1">
                <a:solidFill>
                  <a:srgbClr val="FFC000"/>
                </a:solidFill>
                <a:latin typeface="Calibri" panose="020F0502020204030204" pitchFamily="34" charset="0"/>
                <a:ea typeface="Calibri" panose="020F0502020204030204" pitchFamily="34" charset="0"/>
                <a:cs typeface="Calibri" panose="020F0502020204030204" pitchFamily="34" charset="0"/>
              </a:rPr>
              <a:t> Percentile value</a:t>
            </a:r>
          </a:p>
        </p:txBody>
      </p:sp>
      <p:sp>
        <p:nvSpPr>
          <p:cNvPr id="17" name="Arrow: Right 16">
            <a:extLst>
              <a:ext uri="{FF2B5EF4-FFF2-40B4-BE49-F238E27FC236}">
                <a16:creationId xmlns:a16="http://schemas.microsoft.com/office/drawing/2014/main" id="{801F2A0A-B6DD-478E-2077-9DF10CCE6A63}"/>
              </a:ext>
            </a:extLst>
          </p:cNvPr>
          <p:cNvSpPr/>
          <p:nvPr/>
        </p:nvSpPr>
        <p:spPr>
          <a:xfrm rot="16200000">
            <a:off x="9559249" y="5329173"/>
            <a:ext cx="207817" cy="105284"/>
          </a:xfrm>
          <a:prstGeom prst="rightArrow">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2989894-4194-EC79-3CDC-E4ECBEB2C875}"/>
              </a:ext>
            </a:extLst>
          </p:cNvPr>
          <p:cNvSpPr/>
          <p:nvPr/>
        </p:nvSpPr>
        <p:spPr>
          <a:xfrm>
            <a:off x="1222272" y="2533361"/>
            <a:ext cx="7858108" cy="2512368"/>
          </a:xfrm>
          <a:custGeom>
            <a:avLst/>
            <a:gdLst>
              <a:gd name="connsiteX0" fmla="*/ 0 w 7858108"/>
              <a:gd name="connsiteY0" fmla="*/ 0 h 2512368"/>
              <a:gd name="connsiteX1" fmla="*/ 639875 w 7858108"/>
              <a:gd name="connsiteY1" fmla="*/ 0 h 2512368"/>
              <a:gd name="connsiteX2" fmla="*/ 965425 w 7858108"/>
              <a:gd name="connsiteY2" fmla="*/ 0 h 2512368"/>
              <a:gd name="connsiteX3" fmla="*/ 1683880 w 7858108"/>
              <a:gd name="connsiteY3" fmla="*/ 0 h 2512368"/>
              <a:gd name="connsiteX4" fmla="*/ 2245174 w 7858108"/>
              <a:gd name="connsiteY4" fmla="*/ 0 h 2512368"/>
              <a:gd name="connsiteX5" fmla="*/ 2570724 w 7858108"/>
              <a:gd name="connsiteY5" fmla="*/ 0 h 2512368"/>
              <a:gd name="connsiteX6" fmla="*/ 3132017 w 7858108"/>
              <a:gd name="connsiteY6" fmla="*/ 0 h 2512368"/>
              <a:gd name="connsiteX7" fmla="*/ 3850473 w 7858108"/>
              <a:gd name="connsiteY7" fmla="*/ 0 h 2512368"/>
              <a:gd name="connsiteX8" fmla="*/ 4333185 w 7858108"/>
              <a:gd name="connsiteY8" fmla="*/ 0 h 2512368"/>
              <a:gd name="connsiteX9" fmla="*/ 4815898 w 7858108"/>
              <a:gd name="connsiteY9" fmla="*/ 0 h 2512368"/>
              <a:gd name="connsiteX10" fmla="*/ 5377191 w 7858108"/>
              <a:gd name="connsiteY10" fmla="*/ 0 h 2512368"/>
              <a:gd name="connsiteX11" fmla="*/ 6017066 w 7858108"/>
              <a:gd name="connsiteY11" fmla="*/ 0 h 2512368"/>
              <a:gd name="connsiteX12" fmla="*/ 6656940 w 7858108"/>
              <a:gd name="connsiteY12" fmla="*/ 0 h 2512368"/>
              <a:gd name="connsiteX13" fmla="*/ 7296815 w 7858108"/>
              <a:gd name="connsiteY13" fmla="*/ 0 h 2512368"/>
              <a:gd name="connsiteX14" fmla="*/ 7858108 w 7858108"/>
              <a:gd name="connsiteY14" fmla="*/ 0 h 2512368"/>
              <a:gd name="connsiteX15" fmla="*/ 7858108 w 7858108"/>
              <a:gd name="connsiteY15" fmla="*/ 502474 h 2512368"/>
              <a:gd name="connsiteX16" fmla="*/ 7858108 w 7858108"/>
              <a:gd name="connsiteY16" fmla="*/ 1004947 h 2512368"/>
              <a:gd name="connsiteX17" fmla="*/ 7858108 w 7858108"/>
              <a:gd name="connsiteY17" fmla="*/ 1532544 h 2512368"/>
              <a:gd name="connsiteX18" fmla="*/ 7858108 w 7858108"/>
              <a:gd name="connsiteY18" fmla="*/ 2512368 h 2512368"/>
              <a:gd name="connsiteX19" fmla="*/ 7218233 w 7858108"/>
              <a:gd name="connsiteY19" fmla="*/ 2512368 h 2512368"/>
              <a:gd name="connsiteX20" fmla="*/ 6735521 w 7858108"/>
              <a:gd name="connsiteY20" fmla="*/ 2512368 h 2512368"/>
              <a:gd name="connsiteX21" fmla="*/ 6252809 w 7858108"/>
              <a:gd name="connsiteY21" fmla="*/ 2512368 h 2512368"/>
              <a:gd name="connsiteX22" fmla="*/ 5770096 w 7858108"/>
              <a:gd name="connsiteY22" fmla="*/ 2512368 h 2512368"/>
              <a:gd name="connsiteX23" fmla="*/ 5287384 w 7858108"/>
              <a:gd name="connsiteY23" fmla="*/ 2512368 h 2512368"/>
              <a:gd name="connsiteX24" fmla="*/ 4647510 w 7858108"/>
              <a:gd name="connsiteY24" fmla="*/ 2512368 h 2512368"/>
              <a:gd name="connsiteX25" fmla="*/ 4086216 w 7858108"/>
              <a:gd name="connsiteY25" fmla="*/ 2512368 h 2512368"/>
              <a:gd name="connsiteX26" fmla="*/ 3760666 w 7858108"/>
              <a:gd name="connsiteY26" fmla="*/ 2512368 h 2512368"/>
              <a:gd name="connsiteX27" fmla="*/ 3277954 w 7858108"/>
              <a:gd name="connsiteY27" fmla="*/ 2512368 h 2512368"/>
              <a:gd name="connsiteX28" fmla="*/ 2638079 w 7858108"/>
              <a:gd name="connsiteY28" fmla="*/ 2512368 h 2512368"/>
              <a:gd name="connsiteX29" fmla="*/ 2233948 w 7858108"/>
              <a:gd name="connsiteY29" fmla="*/ 2512368 h 2512368"/>
              <a:gd name="connsiteX30" fmla="*/ 1515492 w 7858108"/>
              <a:gd name="connsiteY30" fmla="*/ 2512368 h 2512368"/>
              <a:gd name="connsiteX31" fmla="*/ 797037 w 7858108"/>
              <a:gd name="connsiteY31" fmla="*/ 2512368 h 2512368"/>
              <a:gd name="connsiteX32" fmla="*/ 0 w 7858108"/>
              <a:gd name="connsiteY32" fmla="*/ 2512368 h 2512368"/>
              <a:gd name="connsiteX33" fmla="*/ 0 w 7858108"/>
              <a:gd name="connsiteY33" fmla="*/ 1959647 h 2512368"/>
              <a:gd name="connsiteX34" fmla="*/ 0 w 7858108"/>
              <a:gd name="connsiteY34" fmla="*/ 1457173 h 2512368"/>
              <a:gd name="connsiteX35" fmla="*/ 0 w 7858108"/>
              <a:gd name="connsiteY35" fmla="*/ 1004947 h 2512368"/>
              <a:gd name="connsiteX36" fmla="*/ 0 w 7858108"/>
              <a:gd name="connsiteY36" fmla="*/ 552721 h 2512368"/>
              <a:gd name="connsiteX37" fmla="*/ 0 w 7858108"/>
              <a:gd name="connsiteY37" fmla="*/ 0 h 251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58108" h="2512368" fill="none" extrusionOk="0">
                <a:moveTo>
                  <a:pt x="0" y="0"/>
                </a:moveTo>
                <a:cubicBezTo>
                  <a:pt x="314372" y="-2370"/>
                  <a:pt x="362510" y="55888"/>
                  <a:pt x="639875" y="0"/>
                </a:cubicBezTo>
                <a:cubicBezTo>
                  <a:pt x="917240" y="-55888"/>
                  <a:pt x="879585" y="35849"/>
                  <a:pt x="965425" y="0"/>
                </a:cubicBezTo>
                <a:cubicBezTo>
                  <a:pt x="1051265" y="-35849"/>
                  <a:pt x="1403639" y="43249"/>
                  <a:pt x="1683880" y="0"/>
                </a:cubicBezTo>
                <a:cubicBezTo>
                  <a:pt x="1964122" y="-43249"/>
                  <a:pt x="2030096" y="14422"/>
                  <a:pt x="2245174" y="0"/>
                </a:cubicBezTo>
                <a:cubicBezTo>
                  <a:pt x="2460252" y="-14422"/>
                  <a:pt x="2433222" y="23806"/>
                  <a:pt x="2570724" y="0"/>
                </a:cubicBezTo>
                <a:cubicBezTo>
                  <a:pt x="2708226" y="-23806"/>
                  <a:pt x="2998881" y="19291"/>
                  <a:pt x="3132017" y="0"/>
                </a:cubicBezTo>
                <a:cubicBezTo>
                  <a:pt x="3265153" y="-19291"/>
                  <a:pt x="3521782" y="33480"/>
                  <a:pt x="3850473" y="0"/>
                </a:cubicBezTo>
                <a:cubicBezTo>
                  <a:pt x="4179164" y="-33480"/>
                  <a:pt x="4146986" y="46861"/>
                  <a:pt x="4333185" y="0"/>
                </a:cubicBezTo>
                <a:cubicBezTo>
                  <a:pt x="4519384" y="-46861"/>
                  <a:pt x="4591981" y="33975"/>
                  <a:pt x="4815898" y="0"/>
                </a:cubicBezTo>
                <a:cubicBezTo>
                  <a:pt x="5039815" y="-33975"/>
                  <a:pt x="5118529" y="30825"/>
                  <a:pt x="5377191" y="0"/>
                </a:cubicBezTo>
                <a:cubicBezTo>
                  <a:pt x="5635853" y="-30825"/>
                  <a:pt x="5722044" y="36170"/>
                  <a:pt x="6017066" y="0"/>
                </a:cubicBezTo>
                <a:cubicBezTo>
                  <a:pt x="6312089" y="-36170"/>
                  <a:pt x="6494696" y="32880"/>
                  <a:pt x="6656940" y="0"/>
                </a:cubicBezTo>
                <a:cubicBezTo>
                  <a:pt x="6819184" y="-32880"/>
                  <a:pt x="7011599" y="43547"/>
                  <a:pt x="7296815" y="0"/>
                </a:cubicBezTo>
                <a:cubicBezTo>
                  <a:pt x="7582031" y="-43547"/>
                  <a:pt x="7579990" y="50404"/>
                  <a:pt x="7858108" y="0"/>
                </a:cubicBezTo>
                <a:cubicBezTo>
                  <a:pt x="7912742" y="122477"/>
                  <a:pt x="7827520" y="340410"/>
                  <a:pt x="7858108" y="502474"/>
                </a:cubicBezTo>
                <a:cubicBezTo>
                  <a:pt x="7888696" y="664538"/>
                  <a:pt x="7813062" y="880351"/>
                  <a:pt x="7858108" y="1004947"/>
                </a:cubicBezTo>
                <a:cubicBezTo>
                  <a:pt x="7903154" y="1129543"/>
                  <a:pt x="7804087" y="1379739"/>
                  <a:pt x="7858108" y="1532544"/>
                </a:cubicBezTo>
                <a:cubicBezTo>
                  <a:pt x="7912129" y="1685349"/>
                  <a:pt x="7745506" y="2193099"/>
                  <a:pt x="7858108" y="2512368"/>
                </a:cubicBezTo>
                <a:cubicBezTo>
                  <a:pt x="7705577" y="2549121"/>
                  <a:pt x="7447040" y="2494556"/>
                  <a:pt x="7218233" y="2512368"/>
                </a:cubicBezTo>
                <a:cubicBezTo>
                  <a:pt x="6989427" y="2530180"/>
                  <a:pt x="6940612" y="2460421"/>
                  <a:pt x="6735521" y="2512368"/>
                </a:cubicBezTo>
                <a:cubicBezTo>
                  <a:pt x="6530430" y="2564315"/>
                  <a:pt x="6398426" y="2466139"/>
                  <a:pt x="6252809" y="2512368"/>
                </a:cubicBezTo>
                <a:cubicBezTo>
                  <a:pt x="6107192" y="2558597"/>
                  <a:pt x="5939577" y="2468665"/>
                  <a:pt x="5770096" y="2512368"/>
                </a:cubicBezTo>
                <a:cubicBezTo>
                  <a:pt x="5600615" y="2556071"/>
                  <a:pt x="5446932" y="2503241"/>
                  <a:pt x="5287384" y="2512368"/>
                </a:cubicBezTo>
                <a:cubicBezTo>
                  <a:pt x="5127836" y="2521495"/>
                  <a:pt x="4788864" y="2452244"/>
                  <a:pt x="4647510" y="2512368"/>
                </a:cubicBezTo>
                <a:cubicBezTo>
                  <a:pt x="4506156" y="2572492"/>
                  <a:pt x="4286933" y="2490115"/>
                  <a:pt x="4086216" y="2512368"/>
                </a:cubicBezTo>
                <a:cubicBezTo>
                  <a:pt x="3885499" y="2534621"/>
                  <a:pt x="3896054" y="2509200"/>
                  <a:pt x="3760666" y="2512368"/>
                </a:cubicBezTo>
                <a:cubicBezTo>
                  <a:pt x="3625278" y="2515536"/>
                  <a:pt x="3445949" y="2461005"/>
                  <a:pt x="3277954" y="2512368"/>
                </a:cubicBezTo>
                <a:cubicBezTo>
                  <a:pt x="3109959" y="2563731"/>
                  <a:pt x="2908152" y="2490818"/>
                  <a:pt x="2638079" y="2512368"/>
                </a:cubicBezTo>
                <a:cubicBezTo>
                  <a:pt x="2368006" y="2533918"/>
                  <a:pt x="2357984" y="2493295"/>
                  <a:pt x="2233948" y="2512368"/>
                </a:cubicBezTo>
                <a:cubicBezTo>
                  <a:pt x="2109912" y="2531441"/>
                  <a:pt x="1807730" y="2473698"/>
                  <a:pt x="1515492" y="2512368"/>
                </a:cubicBezTo>
                <a:cubicBezTo>
                  <a:pt x="1223254" y="2551038"/>
                  <a:pt x="966343" y="2451051"/>
                  <a:pt x="797037" y="2512368"/>
                </a:cubicBezTo>
                <a:cubicBezTo>
                  <a:pt x="627731" y="2573685"/>
                  <a:pt x="181544" y="2453413"/>
                  <a:pt x="0" y="2512368"/>
                </a:cubicBezTo>
                <a:cubicBezTo>
                  <a:pt x="-58315" y="2389057"/>
                  <a:pt x="64018" y="2117821"/>
                  <a:pt x="0" y="1959647"/>
                </a:cubicBezTo>
                <a:cubicBezTo>
                  <a:pt x="-64018" y="1801473"/>
                  <a:pt x="314" y="1653548"/>
                  <a:pt x="0" y="1457173"/>
                </a:cubicBezTo>
                <a:cubicBezTo>
                  <a:pt x="-314" y="1260798"/>
                  <a:pt x="2527" y="1173709"/>
                  <a:pt x="0" y="1004947"/>
                </a:cubicBezTo>
                <a:cubicBezTo>
                  <a:pt x="-2527" y="836185"/>
                  <a:pt x="50758" y="760203"/>
                  <a:pt x="0" y="552721"/>
                </a:cubicBezTo>
                <a:cubicBezTo>
                  <a:pt x="-50758" y="345239"/>
                  <a:pt x="24048" y="214995"/>
                  <a:pt x="0" y="0"/>
                </a:cubicBezTo>
                <a:close/>
              </a:path>
              <a:path w="7858108" h="2512368" stroke="0" extrusionOk="0">
                <a:moveTo>
                  <a:pt x="0" y="0"/>
                </a:moveTo>
                <a:cubicBezTo>
                  <a:pt x="122594" y="-25222"/>
                  <a:pt x="284213" y="44175"/>
                  <a:pt x="482712" y="0"/>
                </a:cubicBezTo>
                <a:cubicBezTo>
                  <a:pt x="681211" y="-44175"/>
                  <a:pt x="691381" y="14514"/>
                  <a:pt x="808263" y="0"/>
                </a:cubicBezTo>
                <a:cubicBezTo>
                  <a:pt x="925145" y="-14514"/>
                  <a:pt x="1351103" y="1902"/>
                  <a:pt x="1526718" y="0"/>
                </a:cubicBezTo>
                <a:cubicBezTo>
                  <a:pt x="1702333" y="-1902"/>
                  <a:pt x="1903945" y="31532"/>
                  <a:pt x="2009430" y="0"/>
                </a:cubicBezTo>
                <a:cubicBezTo>
                  <a:pt x="2114915" y="-31532"/>
                  <a:pt x="2393632" y="6772"/>
                  <a:pt x="2492143" y="0"/>
                </a:cubicBezTo>
                <a:cubicBezTo>
                  <a:pt x="2590654" y="-6772"/>
                  <a:pt x="3035459" y="52233"/>
                  <a:pt x="3210598" y="0"/>
                </a:cubicBezTo>
                <a:cubicBezTo>
                  <a:pt x="3385738" y="-52233"/>
                  <a:pt x="3433240" y="16863"/>
                  <a:pt x="3614730" y="0"/>
                </a:cubicBezTo>
                <a:cubicBezTo>
                  <a:pt x="3796220" y="-16863"/>
                  <a:pt x="4031402" y="33524"/>
                  <a:pt x="4333185" y="0"/>
                </a:cubicBezTo>
                <a:cubicBezTo>
                  <a:pt x="4634969" y="-33524"/>
                  <a:pt x="4810765" y="53852"/>
                  <a:pt x="5051641" y="0"/>
                </a:cubicBezTo>
                <a:cubicBezTo>
                  <a:pt x="5292517" y="-53852"/>
                  <a:pt x="5363422" y="35594"/>
                  <a:pt x="5612934" y="0"/>
                </a:cubicBezTo>
                <a:cubicBezTo>
                  <a:pt x="5862446" y="-35594"/>
                  <a:pt x="5991540" y="50232"/>
                  <a:pt x="6331390" y="0"/>
                </a:cubicBezTo>
                <a:cubicBezTo>
                  <a:pt x="6671240" y="-50232"/>
                  <a:pt x="6707467" y="8497"/>
                  <a:pt x="6814102" y="0"/>
                </a:cubicBezTo>
                <a:cubicBezTo>
                  <a:pt x="6920737" y="-8497"/>
                  <a:pt x="7172697" y="3164"/>
                  <a:pt x="7296815" y="0"/>
                </a:cubicBezTo>
                <a:cubicBezTo>
                  <a:pt x="7420933" y="-3164"/>
                  <a:pt x="7601533" y="34608"/>
                  <a:pt x="7858108" y="0"/>
                </a:cubicBezTo>
                <a:cubicBezTo>
                  <a:pt x="7915135" y="136693"/>
                  <a:pt x="7847949" y="324908"/>
                  <a:pt x="7858108" y="477350"/>
                </a:cubicBezTo>
                <a:cubicBezTo>
                  <a:pt x="7868267" y="629792"/>
                  <a:pt x="7838341" y="781192"/>
                  <a:pt x="7858108" y="979824"/>
                </a:cubicBezTo>
                <a:cubicBezTo>
                  <a:pt x="7877875" y="1178456"/>
                  <a:pt x="7829464" y="1341725"/>
                  <a:pt x="7858108" y="1507421"/>
                </a:cubicBezTo>
                <a:cubicBezTo>
                  <a:pt x="7886752" y="1673117"/>
                  <a:pt x="7825019" y="1917798"/>
                  <a:pt x="7858108" y="2035018"/>
                </a:cubicBezTo>
                <a:cubicBezTo>
                  <a:pt x="7891197" y="2152238"/>
                  <a:pt x="7848556" y="2329925"/>
                  <a:pt x="7858108" y="2512368"/>
                </a:cubicBezTo>
                <a:cubicBezTo>
                  <a:pt x="7749085" y="2546087"/>
                  <a:pt x="7660156" y="2499017"/>
                  <a:pt x="7532558" y="2512368"/>
                </a:cubicBezTo>
                <a:cubicBezTo>
                  <a:pt x="7404960" y="2525719"/>
                  <a:pt x="7091784" y="2461058"/>
                  <a:pt x="6814102" y="2512368"/>
                </a:cubicBezTo>
                <a:cubicBezTo>
                  <a:pt x="6536420" y="2563678"/>
                  <a:pt x="6530655" y="2505111"/>
                  <a:pt x="6252809" y="2512368"/>
                </a:cubicBezTo>
                <a:cubicBezTo>
                  <a:pt x="5974963" y="2519625"/>
                  <a:pt x="5988289" y="2512264"/>
                  <a:pt x="5848678" y="2512368"/>
                </a:cubicBezTo>
                <a:cubicBezTo>
                  <a:pt x="5709067" y="2512472"/>
                  <a:pt x="5440981" y="2452226"/>
                  <a:pt x="5287384" y="2512368"/>
                </a:cubicBezTo>
                <a:cubicBezTo>
                  <a:pt x="5133787" y="2572510"/>
                  <a:pt x="5087742" y="2479668"/>
                  <a:pt x="4961834" y="2512368"/>
                </a:cubicBezTo>
                <a:cubicBezTo>
                  <a:pt x="4835926" y="2545068"/>
                  <a:pt x="4740676" y="2509674"/>
                  <a:pt x="4636284" y="2512368"/>
                </a:cubicBezTo>
                <a:cubicBezTo>
                  <a:pt x="4531892" y="2515062"/>
                  <a:pt x="4275520" y="2467751"/>
                  <a:pt x="4074990" y="2512368"/>
                </a:cubicBezTo>
                <a:cubicBezTo>
                  <a:pt x="3874460" y="2556985"/>
                  <a:pt x="3794999" y="2482588"/>
                  <a:pt x="3670859" y="2512368"/>
                </a:cubicBezTo>
                <a:cubicBezTo>
                  <a:pt x="3546719" y="2542148"/>
                  <a:pt x="3299046" y="2509603"/>
                  <a:pt x="3030985" y="2512368"/>
                </a:cubicBezTo>
                <a:cubicBezTo>
                  <a:pt x="2762924" y="2515133"/>
                  <a:pt x="2759465" y="2508250"/>
                  <a:pt x="2626853" y="2512368"/>
                </a:cubicBezTo>
                <a:cubicBezTo>
                  <a:pt x="2494241" y="2516486"/>
                  <a:pt x="2259938" y="2439887"/>
                  <a:pt x="1986979" y="2512368"/>
                </a:cubicBezTo>
                <a:cubicBezTo>
                  <a:pt x="1714020" y="2584849"/>
                  <a:pt x="1745021" y="2473388"/>
                  <a:pt x="1661429" y="2512368"/>
                </a:cubicBezTo>
                <a:cubicBezTo>
                  <a:pt x="1577837" y="2551348"/>
                  <a:pt x="1288743" y="2470244"/>
                  <a:pt x="1021554" y="2512368"/>
                </a:cubicBezTo>
                <a:cubicBezTo>
                  <a:pt x="754366" y="2554492"/>
                  <a:pt x="745832" y="2493590"/>
                  <a:pt x="617423" y="2512368"/>
                </a:cubicBezTo>
                <a:cubicBezTo>
                  <a:pt x="489014" y="2531146"/>
                  <a:pt x="225712" y="2442438"/>
                  <a:pt x="0" y="2512368"/>
                </a:cubicBezTo>
                <a:cubicBezTo>
                  <a:pt x="-49562" y="2323727"/>
                  <a:pt x="44525" y="2221541"/>
                  <a:pt x="0" y="2060142"/>
                </a:cubicBezTo>
                <a:cubicBezTo>
                  <a:pt x="-44525" y="1898743"/>
                  <a:pt x="45795" y="1692709"/>
                  <a:pt x="0" y="1507421"/>
                </a:cubicBezTo>
                <a:cubicBezTo>
                  <a:pt x="-45795" y="1322133"/>
                  <a:pt x="6566" y="1260147"/>
                  <a:pt x="0" y="1055195"/>
                </a:cubicBezTo>
                <a:cubicBezTo>
                  <a:pt x="-6566" y="850243"/>
                  <a:pt x="26418" y="749864"/>
                  <a:pt x="0" y="628092"/>
                </a:cubicBezTo>
                <a:cubicBezTo>
                  <a:pt x="-26418" y="506320"/>
                  <a:pt x="70166" y="153968"/>
                  <a:pt x="0" y="0"/>
                </a:cubicBezTo>
                <a:close/>
              </a:path>
            </a:pathLst>
          </a:custGeom>
          <a:solidFill>
            <a:schemeClr val="bg1">
              <a:alpha val="70000"/>
            </a:scheme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Each row is a VM. </a:t>
            </a:r>
          </a:p>
          <a:p>
            <a:pPr algn="ctr">
              <a:spcAft>
                <a:spcPts val="600"/>
              </a:spcAft>
            </a:pP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3 months gives you 26,298 data points. </a:t>
            </a:r>
          </a:p>
          <a:p>
            <a:pPr algn="ctr">
              <a:spcAft>
                <a:spcPts val="600"/>
              </a:spcAft>
            </a:pP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26.3 millions per 1000 VM.</a:t>
            </a:r>
          </a:p>
          <a:p>
            <a:pPr algn="ctr">
              <a:spcAft>
                <a:spcPts val="600"/>
              </a:spcAft>
            </a:pP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99.9</a:t>
            </a:r>
            <a:r>
              <a:rPr lang="en-US" b="1" baseline="300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a:t>
            </a: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percentile means eliminating the worst 29.8 data points per VM. </a:t>
            </a:r>
          </a:p>
          <a:p>
            <a:pPr algn="ctr">
              <a:spcAft>
                <a:spcPts val="600"/>
              </a:spcAft>
            </a:pPr>
            <a:r>
              <a:rPr lang="en-US"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That means ignoring the worst 131 minutes of the 3 months period (covering maintenance, upgrade, exceptional activities)</a:t>
            </a:r>
          </a:p>
        </p:txBody>
      </p:sp>
      <p:sp>
        <p:nvSpPr>
          <p:cNvPr id="20" name="TextBox 19">
            <a:extLst>
              <a:ext uri="{FF2B5EF4-FFF2-40B4-BE49-F238E27FC236}">
                <a16:creationId xmlns:a16="http://schemas.microsoft.com/office/drawing/2014/main" id="{EB51E5EA-CC5A-F871-E63E-3BF87D67A028}"/>
              </a:ext>
            </a:extLst>
          </p:cNvPr>
          <p:cNvSpPr txBox="1"/>
          <p:nvPr/>
        </p:nvSpPr>
        <p:spPr>
          <a:xfrm>
            <a:off x="8484181" y="5711151"/>
            <a:ext cx="1136979" cy="369332"/>
          </a:xfrm>
          <a:prstGeom prst="rect">
            <a:avLst/>
          </a:prstGeom>
          <a:ln>
            <a:solidFill>
              <a:schemeClr val="tx2"/>
            </a:solidFill>
          </a:ln>
        </p:spPr>
        <p:txBody>
          <a:bodyPr wrap="none" lIns="91440" tIns="91440" rIns="91440" bIns="91440" rtlCol="0">
            <a:spAutoFit/>
          </a:bodyPr>
          <a:lstStyle/>
          <a:p>
            <a:pPr algn="ctr">
              <a:spcAft>
                <a:spcPts val="600"/>
              </a:spcAft>
            </a:pPr>
            <a:r>
              <a:rPr lang="en-US" sz="12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Take the Worst</a:t>
            </a:r>
          </a:p>
        </p:txBody>
      </p:sp>
      <p:sp>
        <p:nvSpPr>
          <p:cNvPr id="21" name="TextBox 20">
            <a:extLst>
              <a:ext uri="{FF2B5EF4-FFF2-40B4-BE49-F238E27FC236}">
                <a16:creationId xmlns:a16="http://schemas.microsoft.com/office/drawing/2014/main" id="{0FD0B917-4D17-BE2F-4819-60F90A2DDF92}"/>
              </a:ext>
            </a:extLst>
          </p:cNvPr>
          <p:cNvSpPr txBox="1"/>
          <p:nvPr/>
        </p:nvSpPr>
        <p:spPr>
          <a:xfrm>
            <a:off x="9676317" y="5711151"/>
            <a:ext cx="1267784" cy="369332"/>
          </a:xfrm>
          <a:prstGeom prst="rect">
            <a:avLst/>
          </a:prstGeom>
          <a:ln>
            <a:solidFill>
              <a:schemeClr val="tx2"/>
            </a:solidFill>
          </a:ln>
        </p:spPr>
        <p:txBody>
          <a:bodyPr wrap="none" lIns="91440" tIns="91440" rIns="91440" bIns="91440" rtlCol="0">
            <a:spAutoFit/>
          </a:bodyPr>
          <a:lstStyle/>
          <a:p>
            <a:pPr algn="ctr">
              <a:spcAft>
                <a:spcPts val="600"/>
              </a:spcAft>
            </a:pPr>
            <a:r>
              <a:rPr lang="en-US" sz="12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Take the Average</a:t>
            </a:r>
          </a:p>
        </p:txBody>
      </p:sp>
      <p:sp>
        <p:nvSpPr>
          <p:cNvPr id="24" name="Rectangle 23">
            <a:extLst>
              <a:ext uri="{FF2B5EF4-FFF2-40B4-BE49-F238E27FC236}">
                <a16:creationId xmlns:a16="http://schemas.microsoft.com/office/drawing/2014/main" id="{E98CA61D-1A21-0256-E2E6-B65EC5640404}"/>
              </a:ext>
            </a:extLst>
          </p:cNvPr>
          <p:cNvSpPr/>
          <p:nvPr/>
        </p:nvSpPr>
        <p:spPr>
          <a:xfrm>
            <a:off x="8469200" y="6101322"/>
            <a:ext cx="2458990" cy="255013"/>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Analyse these 2 numbers</a:t>
            </a:r>
          </a:p>
        </p:txBody>
      </p:sp>
      <p:sp>
        <p:nvSpPr>
          <p:cNvPr id="28" name="TextBox 27">
            <a:extLst>
              <a:ext uri="{FF2B5EF4-FFF2-40B4-BE49-F238E27FC236}">
                <a16:creationId xmlns:a16="http://schemas.microsoft.com/office/drawing/2014/main" id="{09301CD6-C1C7-D882-923A-8DC4FF132177}"/>
              </a:ext>
            </a:extLst>
          </p:cNvPr>
          <p:cNvSpPr txBox="1"/>
          <p:nvPr/>
        </p:nvSpPr>
        <p:spPr>
          <a:xfrm>
            <a:off x="9779783" y="1944204"/>
            <a:ext cx="834716" cy="184666"/>
          </a:xfrm>
          <a:prstGeom prst="rect">
            <a:avLst/>
          </a:prstGeom>
        </p:spPr>
        <p:txBody>
          <a:bodyPr wrap="none" lIns="0" tIns="0" rIns="0" bIns="0" rtlCol="0">
            <a:spAutoFit/>
          </a:bodyPr>
          <a:lstStyle/>
          <a:p>
            <a:pPr algn="ctr">
              <a:spcAft>
                <a:spcPts val="600"/>
              </a:spcAft>
            </a:pPr>
            <a:r>
              <a:rPr lang="en-US" sz="1200" b="1">
                <a:solidFill>
                  <a:srgbClr val="FF0000"/>
                </a:solidFill>
                <a:latin typeface="Calibri" panose="020F0502020204030204" pitchFamily="34" charset="0"/>
                <a:ea typeface="Calibri" panose="020F0502020204030204" pitchFamily="34" charset="0"/>
                <a:cs typeface="Calibri" panose="020F0502020204030204" pitchFamily="34" charset="0"/>
              </a:rPr>
              <a:t>Worst Values</a:t>
            </a:r>
          </a:p>
        </p:txBody>
      </p:sp>
      <p:sp>
        <p:nvSpPr>
          <p:cNvPr id="4" name="Arrow: Right 3">
            <a:extLst>
              <a:ext uri="{FF2B5EF4-FFF2-40B4-BE49-F238E27FC236}">
                <a16:creationId xmlns:a16="http://schemas.microsoft.com/office/drawing/2014/main" id="{45984847-4DB1-729B-8ADF-2F8F114BC508}"/>
              </a:ext>
            </a:extLst>
          </p:cNvPr>
          <p:cNvSpPr/>
          <p:nvPr/>
        </p:nvSpPr>
        <p:spPr>
          <a:xfrm rot="5400000" flipV="1">
            <a:off x="9968427" y="2170450"/>
            <a:ext cx="207817" cy="105284"/>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3BFA0C14-71D4-44A9-5E36-303B855A0E71}"/>
              </a:ext>
            </a:extLst>
          </p:cNvPr>
          <p:cNvCxnSpPr>
            <a:cxnSpLocks/>
          </p:cNvCxnSpPr>
          <p:nvPr/>
        </p:nvCxnSpPr>
        <p:spPr bwMode="gray">
          <a:xfrm>
            <a:off x="10308000" y="2128870"/>
            <a:ext cx="0" cy="3605678"/>
          </a:xfrm>
          <a:prstGeom prst="straightConnector1">
            <a:avLst/>
          </a:prstGeom>
          <a:ln w="25400">
            <a:solidFill>
              <a:schemeClr val="tx2"/>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47CBE3F-6BFC-1250-3BBB-671800FBB513}"/>
              </a:ext>
            </a:extLst>
          </p:cNvPr>
          <p:cNvCxnSpPr>
            <a:cxnSpLocks/>
          </p:cNvCxnSpPr>
          <p:nvPr/>
        </p:nvCxnSpPr>
        <p:spPr bwMode="gray">
          <a:xfrm>
            <a:off x="9052670" y="5455867"/>
            <a:ext cx="0" cy="278681"/>
          </a:xfrm>
          <a:prstGeom prst="straightConnector1">
            <a:avLst/>
          </a:prstGeom>
          <a:ln w="25400">
            <a:solidFill>
              <a:schemeClr val="tx2"/>
            </a:solidFill>
            <a:prstDash val="sysDot"/>
            <a:miter lim="800000"/>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020E94E-6FDA-E2E0-C48F-772C3AE92AFF}"/>
              </a:ext>
            </a:extLst>
          </p:cNvPr>
          <p:cNvSpPr/>
          <p:nvPr/>
        </p:nvSpPr>
        <p:spPr>
          <a:xfrm>
            <a:off x="508779" y="1491381"/>
            <a:ext cx="2458990" cy="255013"/>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endParaRPr lang="en-US" sz="1400" b="1">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74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p:bldP spid="17" grpId="0" animBg="1"/>
      <p:bldP spid="19" grpId="0" animBg="1"/>
      <p:bldP spid="20" grpId="0" animBg="1"/>
      <p:bldP spid="21" grpId="0" animBg="1"/>
      <p:bldP spid="24" grpId="0"/>
      <p:bldP spid="28" grpId="0"/>
      <p:bldP spid="4"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B9C372-6A22-9478-EDCD-5BBEC5F795DD}"/>
              </a:ext>
            </a:extLst>
          </p:cNvPr>
          <p:cNvSpPr>
            <a:spLocks noGrp="1"/>
          </p:cNvSpPr>
          <p:nvPr>
            <p:ph type="title"/>
          </p:nvPr>
        </p:nvSpPr>
        <p:spPr/>
        <p:txBody>
          <a:bodyPr/>
          <a:lstStyle/>
          <a:p>
            <a:r>
              <a:rPr lang="en-US" dirty="0"/>
              <a:t>Distribution</a:t>
            </a:r>
          </a:p>
        </p:txBody>
      </p:sp>
      <p:sp>
        <p:nvSpPr>
          <p:cNvPr id="2" name="Subtitle 1">
            <a:extLst>
              <a:ext uri="{FF2B5EF4-FFF2-40B4-BE49-F238E27FC236}">
                <a16:creationId xmlns:a16="http://schemas.microsoft.com/office/drawing/2014/main" id="{86450E68-C326-BC3A-A1B2-EE9D28921949}"/>
              </a:ext>
            </a:extLst>
          </p:cNvPr>
          <p:cNvSpPr>
            <a:spLocks noGrp="1"/>
          </p:cNvSpPr>
          <p:nvPr>
            <p:ph type="subTitle" idx="10"/>
          </p:nvPr>
        </p:nvSpPr>
        <p:spPr/>
        <p:txBody>
          <a:bodyPr/>
          <a:lstStyle/>
          <a:p>
            <a:r>
              <a:rPr lang="en-US" dirty="0"/>
              <a:t>Is the bad performance an outlier? Or you have 2-tier IaaS?</a:t>
            </a:r>
          </a:p>
        </p:txBody>
      </p:sp>
      <p:sp>
        <p:nvSpPr>
          <p:cNvPr id="6" name="Content Placeholder 5">
            <a:extLst>
              <a:ext uri="{FF2B5EF4-FFF2-40B4-BE49-F238E27FC236}">
                <a16:creationId xmlns:a16="http://schemas.microsoft.com/office/drawing/2014/main" id="{7A157477-C138-BCCE-E22A-D0905B1ACB42}"/>
              </a:ext>
            </a:extLst>
          </p:cNvPr>
          <p:cNvSpPr>
            <a:spLocks noGrp="1"/>
          </p:cNvSpPr>
          <p:nvPr>
            <p:ph sz="quarter" idx="14"/>
          </p:nvPr>
        </p:nvSpPr>
        <p:spPr>
          <a:xfrm>
            <a:off x="616666" y="1600201"/>
            <a:ext cx="3167934" cy="4572000"/>
          </a:xfrm>
        </p:spPr>
        <p:txBody>
          <a:bodyPr/>
          <a:lstStyle/>
          <a:p>
            <a:r>
              <a:rPr lang="en-US" sz="1800" dirty="0"/>
              <a:t>Table does not show the distribution among the values.</a:t>
            </a:r>
          </a:p>
          <a:p>
            <a:r>
              <a:rPr lang="en-US" sz="1800" dirty="0"/>
              <a:t>A distribution chart can tell if there is outlier (really bad value but rare) or you have real problem (plenty of bad values).</a:t>
            </a:r>
          </a:p>
          <a:p>
            <a:r>
              <a:rPr lang="en-US" sz="1800" dirty="0"/>
              <a:t>Expect your Gold clusters or datastore to outperform your bronze. All tiers should match your expectation, and ideally a bit better than your promise to your customers</a:t>
            </a:r>
          </a:p>
        </p:txBody>
      </p:sp>
      <p:pic>
        <p:nvPicPr>
          <p:cNvPr id="10" name="Picture 9">
            <a:extLst>
              <a:ext uri="{FF2B5EF4-FFF2-40B4-BE49-F238E27FC236}">
                <a16:creationId xmlns:a16="http://schemas.microsoft.com/office/drawing/2014/main" id="{FCC1AC8D-E889-DE0E-5A67-93EB386AF36C}"/>
              </a:ext>
            </a:extLst>
          </p:cNvPr>
          <p:cNvPicPr>
            <a:picLocks noChangeAspect="1"/>
          </p:cNvPicPr>
          <p:nvPr/>
        </p:nvPicPr>
        <p:blipFill>
          <a:blip r:embed="rId3"/>
          <a:stretch>
            <a:fillRect/>
          </a:stretch>
        </p:blipFill>
        <p:spPr>
          <a:xfrm>
            <a:off x="4112523" y="1528135"/>
            <a:ext cx="7930704" cy="2334759"/>
          </a:xfrm>
          <a:prstGeom prst="rect">
            <a:avLst/>
          </a:prstGeom>
        </p:spPr>
      </p:pic>
      <p:pic>
        <p:nvPicPr>
          <p:cNvPr id="12" name="Picture 11">
            <a:extLst>
              <a:ext uri="{FF2B5EF4-FFF2-40B4-BE49-F238E27FC236}">
                <a16:creationId xmlns:a16="http://schemas.microsoft.com/office/drawing/2014/main" id="{275FB35F-11BF-4865-AEC8-B5EDC5A62D08}"/>
              </a:ext>
            </a:extLst>
          </p:cNvPr>
          <p:cNvPicPr>
            <a:picLocks noChangeAspect="1"/>
          </p:cNvPicPr>
          <p:nvPr/>
        </p:nvPicPr>
        <p:blipFill>
          <a:blip r:embed="rId4"/>
          <a:stretch>
            <a:fillRect/>
          </a:stretch>
        </p:blipFill>
        <p:spPr>
          <a:xfrm>
            <a:off x="4112524" y="3862894"/>
            <a:ext cx="7930703" cy="2309307"/>
          </a:xfrm>
          <a:prstGeom prst="rect">
            <a:avLst/>
          </a:prstGeom>
        </p:spPr>
      </p:pic>
    </p:spTree>
    <p:extLst>
      <p:ext uri="{BB962C8B-B14F-4D97-AF65-F5344CB8AC3E}">
        <p14:creationId xmlns:p14="http://schemas.microsoft.com/office/powerpoint/2010/main" val="15243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29A-E93D-4884-C9B6-313383A7D620}"/>
              </a:ext>
            </a:extLst>
          </p:cNvPr>
          <p:cNvSpPr>
            <a:spLocks noGrp="1"/>
          </p:cNvSpPr>
          <p:nvPr>
            <p:ph type="title"/>
          </p:nvPr>
        </p:nvSpPr>
        <p:spPr/>
        <p:txBody>
          <a:bodyPr/>
          <a:lstStyle/>
          <a:p>
            <a:r>
              <a:rPr lang="en-US"/>
              <a:t>Guest OS Performance Profiling</a:t>
            </a:r>
          </a:p>
        </p:txBody>
      </p:sp>
      <p:sp>
        <p:nvSpPr>
          <p:cNvPr id="3" name="Subtitle 2">
            <a:extLst>
              <a:ext uri="{FF2B5EF4-FFF2-40B4-BE49-F238E27FC236}">
                <a16:creationId xmlns:a16="http://schemas.microsoft.com/office/drawing/2014/main" id="{D50BAA1D-20A4-6D0E-7467-E166EAECB5C1}"/>
              </a:ext>
            </a:extLst>
          </p:cNvPr>
          <p:cNvSpPr>
            <a:spLocks noGrp="1"/>
          </p:cNvSpPr>
          <p:nvPr>
            <p:ph type="subTitle" idx="10"/>
          </p:nvPr>
        </p:nvSpPr>
        <p:spPr/>
        <p:txBody>
          <a:bodyPr/>
          <a:lstStyle/>
          <a:p>
            <a:r>
              <a:rPr lang="en-US"/>
              <a:t>Proactively check for KPI in Windows or Linux</a:t>
            </a:r>
          </a:p>
        </p:txBody>
      </p:sp>
      <p:sp>
        <p:nvSpPr>
          <p:cNvPr id="4" name="Content Placeholder 3">
            <a:extLst>
              <a:ext uri="{FF2B5EF4-FFF2-40B4-BE49-F238E27FC236}">
                <a16:creationId xmlns:a16="http://schemas.microsoft.com/office/drawing/2014/main" id="{4F83307E-5B72-C79E-CAFD-691CBFF1425E}"/>
              </a:ext>
            </a:extLst>
          </p:cNvPr>
          <p:cNvSpPr>
            <a:spLocks noGrp="1"/>
          </p:cNvSpPr>
          <p:nvPr>
            <p:ph sz="quarter" idx="14"/>
          </p:nvPr>
        </p:nvSpPr>
        <p:spPr>
          <a:xfrm>
            <a:off x="616666" y="1600201"/>
            <a:ext cx="5312852" cy="4572000"/>
          </a:xfrm>
        </p:spPr>
        <p:txBody>
          <a:bodyPr/>
          <a:lstStyle/>
          <a:p>
            <a:r>
              <a:rPr lang="en-US" sz="1600"/>
              <a:t>Arm our VCF Admin with facts to discuss performance issue with application team.</a:t>
            </a:r>
          </a:p>
          <a:p>
            <a:r>
              <a:rPr lang="en-US" sz="1600"/>
              <a:t>Encourage VCF Admin to install VMware Tools, as data is provided by Tools (hence it’s agentless).</a:t>
            </a:r>
          </a:p>
          <a:p>
            <a:r>
              <a:rPr lang="en-US" sz="1600"/>
              <a:t>CPU check</a:t>
            </a:r>
          </a:p>
          <a:p>
            <a:pPr lvl="1"/>
            <a:r>
              <a:rPr lang="en-US" sz="1400"/>
              <a:t>CPU Queue, with corresponding CPU Run at the peak of CPU Queue. High queue not supported with high run indicates application creating excessive threads.</a:t>
            </a:r>
          </a:p>
          <a:p>
            <a:pPr lvl="1"/>
            <a:r>
              <a:rPr lang="en-US" sz="1400"/>
              <a:t>CPU Context Switch. This is an expensive operations as CPU cache has to be warmed up and instructions loaded/unloaded.</a:t>
            </a:r>
          </a:p>
          <a:p>
            <a:r>
              <a:rPr lang="en-US" sz="1600"/>
              <a:t>Memory check</a:t>
            </a:r>
          </a:p>
          <a:p>
            <a:pPr lvl="1"/>
            <a:r>
              <a:rPr lang="en-US" sz="1400"/>
              <a:t>Memory page-in vs memory page-out</a:t>
            </a:r>
          </a:p>
          <a:p>
            <a:r>
              <a:rPr lang="en-US" sz="1600"/>
              <a:t>Disk IO check</a:t>
            </a:r>
          </a:p>
          <a:p>
            <a:pPr lvl="1"/>
            <a:r>
              <a:rPr lang="en-US" sz="1400"/>
              <a:t>Disk queue, with corresponding Disk IOPS at the peak of the Queue</a:t>
            </a:r>
          </a:p>
          <a:p>
            <a:endParaRPr lang="en-US" sz="1600"/>
          </a:p>
        </p:txBody>
      </p:sp>
      <p:pic>
        <p:nvPicPr>
          <p:cNvPr id="7" name="Picture 6">
            <a:extLst>
              <a:ext uri="{FF2B5EF4-FFF2-40B4-BE49-F238E27FC236}">
                <a16:creationId xmlns:a16="http://schemas.microsoft.com/office/drawing/2014/main" id="{17F4975A-AF89-79EB-673E-760D988E7B8E}"/>
              </a:ext>
            </a:extLst>
          </p:cNvPr>
          <p:cNvPicPr>
            <a:picLocks noChangeAspect="1"/>
          </p:cNvPicPr>
          <p:nvPr/>
        </p:nvPicPr>
        <p:blipFill>
          <a:blip r:embed="rId3"/>
          <a:stretch>
            <a:fillRect/>
          </a:stretch>
        </p:blipFill>
        <p:spPr>
          <a:xfrm>
            <a:off x="5929518" y="2159000"/>
            <a:ext cx="6225202" cy="3667760"/>
          </a:xfrm>
          <a:prstGeom prst="rect">
            <a:avLst/>
          </a:prstGeom>
        </p:spPr>
      </p:pic>
    </p:spTree>
    <p:extLst>
      <p:ext uri="{BB962C8B-B14F-4D97-AF65-F5344CB8AC3E}">
        <p14:creationId xmlns:p14="http://schemas.microsoft.com/office/powerpoint/2010/main" val="28093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62611E-A752-4BCD-94B8-B87CAB28DDFD}"/>
              </a:ext>
            </a:extLst>
          </p:cNvPr>
          <p:cNvSpPr>
            <a:spLocks noGrp="1"/>
          </p:cNvSpPr>
          <p:nvPr>
            <p:ph type="title"/>
          </p:nvPr>
        </p:nvSpPr>
        <p:spPr/>
        <p:txBody>
          <a:bodyPr/>
          <a:lstStyle/>
          <a:p>
            <a:r>
              <a:rPr lang="en-SG" dirty="0"/>
              <a:t>Reclamation</a:t>
            </a:r>
          </a:p>
        </p:txBody>
      </p:sp>
      <p:sp>
        <p:nvSpPr>
          <p:cNvPr id="8" name="Subtitle 7">
            <a:extLst>
              <a:ext uri="{FF2B5EF4-FFF2-40B4-BE49-F238E27FC236}">
                <a16:creationId xmlns:a16="http://schemas.microsoft.com/office/drawing/2014/main" id="{F2989469-3884-4177-ABFA-81A90A38E030}"/>
              </a:ext>
            </a:extLst>
          </p:cNvPr>
          <p:cNvSpPr>
            <a:spLocks noGrp="1"/>
          </p:cNvSpPr>
          <p:nvPr>
            <p:ph type="subTitle" idx="10"/>
          </p:nvPr>
        </p:nvSpPr>
        <p:spPr/>
        <p:txBody>
          <a:bodyPr/>
          <a:lstStyle/>
          <a:p>
            <a:r>
              <a:rPr lang="en-SG"/>
              <a:t>Start from the easiest</a:t>
            </a:r>
          </a:p>
        </p:txBody>
      </p:sp>
      <p:sp>
        <p:nvSpPr>
          <p:cNvPr id="3" name="Slide Number Placeholder 2"/>
          <p:cNvSpPr>
            <a:spLocks noGrp="1"/>
          </p:cNvSpPr>
          <p:nvPr>
            <p:ph type="sldNum" sz="quarter" idx="4294967295"/>
          </p:nvPr>
        </p:nvSpPr>
        <p:spPr>
          <a:xfrm>
            <a:off x="9450388" y="7351713"/>
            <a:ext cx="274161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295A3-96FB-4E80-91AF-4225D266C57B}" type="slidenum">
              <a:rPr lang="en-US" smtClean="0"/>
              <a:pPr/>
              <a:t>66</a:t>
            </a:fld>
            <a:endParaRPr lang="en-US"/>
          </a:p>
        </p:txBody>
      </p:sp>
      <p:sp>
        <p:nvSpPr>
          <p:cNvPr id="36" name="Title 1"/>
          <p:cNvSpPr txBox="1">
            <a:spLocks/>
          </p:cNvSpPr>
          <p:nvPr/>
        </p:nvSpPr>
        <p:spPr>
          <a:xfrm>
            <a:off x="539838" y="330200"/>
            <a:ext cx="10236683" cy="812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dirty="0">
              <a:solidFill>
                <a:schemeClr val="accent6"/>
              </a:solidFill>
            </a:endParaRPr>
          </a:p>
        </p:txBody>
      </p:sp>
      <p:sp>
        <p:nvSpPr>
          <p:cNvPr id="32" name="Rectangle 31">
            <a:extLst>
              <a:ext uri="{FF2B5EF4-FFF2-40B4-BE49-F238E27FC236}">
                <a16:creationId xmlns:a16="http://schemas.microsoft.com/office/drawing/2014/main" id="{9F051731-58ED-4918-8662-B95F49F08605}"/>
              </a:ext>
            </a:extLst>
          </p:cNvPr>
          <p:cNvSpPr/>
          <p:nvPr/>
        </p:nvSpPr>
        <p:spPr>
          <a:xfrm>
            <a:off x="80264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Oversized</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sp>
        <p:nvSpPr>
          <p:cNvPr id="33" name="Rectangle 32">
            <a:extLst>
              <a:ext uri="{FF2B5EF4-FFF2-40B4-BE49-F238E27FC236}">
                <a16:creationId xmlns:a16="http://schemas.microsoft.com/office/drawing/2014/main" id="{4F16866B-F91B-4594-B178-5499AE98415A}"/>
              </a:ext>
            </a:extLst>
          </p:cNvPr>
          <p:cNvSpPr/>
          <p:nvPr/>
        </p:nvSpPr>
        <p:spPr>
          <a:xfrm>
            <a:off x="62336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Idle</a:t>
            </a:r>
          </a:p>
        </p:txBody>
      </p:sp>
      <p:sp>
        <p:nvSpPr>
          <p:cNvPr id="34" name="Rectangle 33">
            <a:extLst>
              <a:ext uri="{FF2B5EF4-FFF2-40B4-BE49-F238E27FC236}">
                <a16:creationId xmlns:a16="http://schemas.microsoft.com/office/drawing/2014/main" id="{6AC402E2-4A21-4098-85D0-3A67B9CFAC3D}"/>
              </a:ext>
            </a:extLst>
          </p:cNvPr>
          <p:cNvSpPr/>
          <p:nvPr/>
        </p:nvSpPr>
        <p:spPr>
          <a:xfrm>
            <a:off x="44408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Powered Off</a:t>
            </a:r>
          </a:p>
        </p:txBody>
      </p:sp>
      <p:sp>
        <p:nvSpPr>
          <p:cNvPr id="37" name="Rectangle 36">
            <a:extLst>
              <a:ext uri="{FF2B5EF4-FFF2-40B4-BE49-F238E27FC236}">
                <a16:creationId xmlns:a16="http://schemas.microsoft.com/office/drawing/2014/main" id="{D688AD57-29A2-43B6-96D2-8120589E506C}"/>
              </a:ext>
            </a:extLst>
          </p:cNvPr>
          <p:cNvSpPr/>
          <p:nvPr/>
        </p:nvSpPr>
        <p:spPr>
          <a:xfrm>
            <a:off x="26480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Orphaned</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sp>
        <p:nvSpPr>
          <p:cNvPr id="38" name="Rectangle 37">
            <a:extLst>
              <a:ext uri="{FF2B5EF4-FFF2-40B4-BE49-F238E27FC236}">
                <a16:creationId xmlns:a16="http://schemas.microsoft.com/office/drawing/2014/main" id="{325459DF-C568-4402-AB67-9B7887BEDE99}"/>
              </a:ext>
            </a:extLst>
          </p:cNvPr>
          <p:cNvSpPr/>
          <p:nvPr/>
        </p:nvSpPr>
        <p:spPr>
          <a:xfrm>
            <a:off x="8552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Non VM</a:t>
            </a:r>
            <a:endPar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endParaRPr>
          </a:p>
        </p:txBody>
      </p:sp>
      <p:grpSp>
        <p:nvGrpSpPr>
          <p:cNvPr id="39" name="Group 38">
            <a:extLst>
              <a:ext uri="{FF2B5EF4-FFF2-40B4-BE49-F238E27FC236}">
                <a16:creationId xmlns:a16="http://schemas.microsoft.com/office/drawing/2014/main" id="{C48154EE-7401-41DE-B212-67AEB07F030A}"/>
              </a:ext>
            </a:extLst>
          </p:cNvPr>
          <p:cNvGrpSpPr/>
          <p:nvPr/>
        </p:nvGrpSpPr>
        <p:grpSpPr>
          <a:xfrm>
            <a:off x="4436066" y="2519274"/>
            <a:ext cx="1548000" cy="1728000"/>
            <a:chOff x="4193862" y="2457000"/>
            <a:chExt cx="1548000" cy="1728000"/>
          </a:xfrm>
        </p:grpSpPr>
        <p:sp>
          <p:nvSpPr>
            <p:cNvPr id="40" name="Rectangle 39">
              <a:extLst>
                <a:ext uri="{FF2B5EF4-FFF2-40B4-BE49-F238E27FC236}">
                  <a16:creationId xmlns:a16="http://schemas.microsoft.com/office/drawing/2014/main" id="{74C37BD7-4654-41E8-8EA5-A3D3D7D0B8F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1" name="Freeform 13">
              <a:extLst>
                <a:ext uri="{FF2B5EF4-FFF2-40B4-BE49-F238E27FC236}">
                  <a16:creationId xmlns:a16="http://schemas.microsoft.com/office/drawing/2014/main" id="{D424B064-6140-4719-A58F-39E7335C75AB}"/>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41">
              <a:extLst>
                <a:ext uri="{FF2B5EF4-FFF2-40B4-BE49-F238E27FC236}">
                  <a16:creationId xmlns:a16="http://schemas.microsoft.com/office/drawing/2014/main" id="{4FA1E321-E9AA-4BE8-8CB9-22B3560C40F0}"/>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Disk</a:t>
              </a:r>
            </a:p>
            <a:p>
              <a:r>
                <a:rPr lang="en-SG" sz="1400" b="1">
                  <a:solidFill>
                    <a:schemeClr val="bg2">
                      <a:lumMod val="10000"/>
                    </a:schemeClr>
                  </a:solidFill>
                  <a:latin typeface="Arial"/>
                  <a:cs typeface="Arial"/>
                </a:rPr>
                <a:t>LUN</a:t>
              </a:r>
              <a:endParaRPr lang="en-SG" sz="1400" b="1" dirty="0">
                <a:solidFill>
                  <a:schemeClr val="bg2">
                    <a:lumMod val="10000"/>
                  </a:schemeClr>
                </a:solidFill>
                <a:latin typeface="Arial"/>
                <a:cs typeface="Arial"/>
              </a:endParaRPr>
            </a:p>
          </p:txBody>
        </p:sp>
      </p:grpSp>
      <p:grpSp>
        <p:nvGrpSpPr>
          <p:cNvPr id="43" name="Group 42">
            <a:extLst>
              <a:ext uri="{FF2B5EF4-FFF2-40B4-BE49-F238E27FC236}">
                <a16:creationId xmlns:a16="http://schemas.microsoft.com/office/drawing/2014/main" id="{4E15DCFC-8F46-4CFE-ACDA-712F69B148DE}"/>
              </a:ext>
            </a:extLst>
          </p:cNvPr>
          <p:cNvGrpSpPr/>
          <p:nvPr/>
        </p:nvGrpSpPr>
        <p:grpSpPr>
          <a:xfrm>
            <a:off x="855298" y="2519274"/>
            <a:ext cx="1548000" cy="1728000"/>
            <a:chOff x="4193862" y="2457000"/>
            <a:chExt cx="1548000" cy="1728000"/>
          </a:xfrm>
        </p:grpSpPr>
        <p:sp>
          <p:nvSpPr>
            <p:cNvPr id="44" name="Rectangle 43">
              <a:extLst>
                <a:ext uri="{FF2B5EF4-FFF2-40B4-BE49-F238E27FC236}">
                  <a16:creationId xmlns:a16="http://schemas.microsoft.com/office/drawing/2014/main" id="{2B125243-F409-4204-956C-FBDC1D60D6C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5" name="Freeform 13">
              <a:extLst>
                <a:ext uri="{FF2B5EF4-FFF2-40B4-BE49-F238E27FC236}">
                  <a16:creationId xmlns:a16="http://schemas.microsoft.com/office/drawing/2014/main" id="{8F5FA0C7-8A0C-496D-9BB0-FC1812239ACD}"/>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id="{0F8523FB-8ABD-44A0-A927-10E990A54D35}"/>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ISO</a:t>
              </a:r>
            </a:p>
          </p:txBody>
        </p:sp>
      </p:grpSp>
      <p:grpSp>
        <p:nvGrpSpPr>
          <p:cNvPr id="47" name="Group 46">
            <a:extLst>
              <a:ext uri="{FF2B5EF4-FFF2-40B4-BE49-F238E27FC236}">
                <a16:creationId xmlns:a16="http://schemas.microsoft.com/office/drawing/2014/main" id="{9EA18480-8546-40AF-BD3D-AA1E0B69B210}"/>
              </a:ext>
            </a:extLst>
          </p:cNvPr>
          <p:cNvGrpSpPr/>
          <p:nvPr/>
        </p:nvGrpSpPr>
        <p:grpSpPr>
          <a:xfrm>
            <a:off x="2648499" y="2519274"/>
            <a:ext cx="1548000" cy="1728000"/>
            <a:chOff x="4193862" y="2457000"/>
            <a:chExt cx="1548000" cy="1728000"/>
          </a:xfrm>
        </p:grpSpPr>
        <p:sp>
          <p:nvSpPr>
            <p:cNvPr id="48" name="Rectangle 47">
              <a:extLst>
                <a:ext uri="{FF2B5EF4-FFF2-40B4-BE49-F238E27FC236}">
                  <a16:creationId xmlns:a16="http://schemas.microsoft.com/office/drawing/2014/main" id="{0935296A-5371-4532-926D-5E64F9D81EA3}"/>
                </a:ext>
              </a:extLst>
            </p:cNvPr>
            <p:cNvSpPr/>
            <p:nvPr/>
          </p:nvSpPr>
          <p:spPr>
            <a:xfrm>
              <a:off x="4193862" y="2457000"/>
              <a:ext cx="1548000" cy="1728000"/>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49" name="Freeform 13">
              <a:extLst>
                <a:ext uri="{FF2B5EF4-FFF2-40B4-BE49-F238E27FC236}">
                  <a16:creationId xmlns:a16="http://schemas.microsoft.com/office/drawing/2014/main" id="{730B60C1-556C-456F-95C3-69FF1FFEF77D}"/>
                </a:ext>
              </a:extLst>
            </p:cNvPr>
            <p:cNvSpPr>
              <a:spLocks noChangeAspect="1" noEditPoints="1"/>
            </p:cNvSpPr>
            <p:nvPr/>
          </p:nvSpPr>
          <p:spPr bwMode="auto">
            <a:xfrm>
              <a:off x="4278007" y="2760839"/>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9">
              <a:extLst>
                <a:ext uri="{FF2B5EF4-FFF2-40B4-BE49-F238E27FC236}">
                  <a16:creationId xmlns:a16="http://schemas.microsoft.com/office/drawing/2014/main" id="{17185557-8228-42B7-B616-B06C329A38E8}"/>
                </a:ext>
              </a:extLst>
            </p:cNvPr>
            <p:cNvSpPr/>
            <p:nvPr/>
          </p:nvSpPr>
          <p:spPr>
            <a:xfrm>
              <a:off x="4733862" y="2667275"/>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VMDK</a:t>
              </a:r>
            </a:p>
            <a:p>
              <a:r>
                <a:rPr lang="en-SG" sz="1400" b="1">
                  <a:solidFill>
                    <a:schemeClr val="bg2">
                      <a:lumMod val="10000"/>
                    </a:schemeClr>
                  </a:solidFill>
                  <a:latin typeface="Arial"/>
                  <a:cs typeface="Arial"/>
                </a:rPr>
                <a:t>RDM</a:t>
              </a:r>
            </a:p>
            <a:p>
              <a:r>
                <a:rPr lang="en-SG" sz="1400" b="1">
                  <a:solidFill>
                    <a:schemeClr val="bg2">
                      <a:lumMod val="10000"/>
                    </a:schemeClr>
                  </a:solidFill>
                  <a:latin typeface="Arial"/>
                  <a:cs typeface="Arial"/>
                </a:rPr>
                <a:t>LUN</a:t>
              </a:r>
              <a:endParaRPr lang="en-SG" sz="1400" b="1" dirty="0">
                <a:solidFill>
                  <a:schemeClr val="bg2">
                    <a:lumMod val="10000"/>
                  </a:schemeClr>
                </a:solidFill>
                <a:latin typeface="Arial"/>
                <a:cs typeface="Arial"/>
              </a:endParaRPr>
            </a:p>
          </p:txBody>
        </p:sp>
      </p:grpSp>
      <p:grpSp>
        <p:nvGrpSpPr>
          <p:cNvPr id="51" name="Group 50">
            <a:extLst>
              <a:ext uri="{FF2B5EF4-FFF2-40B4-BE49-F238E27FC236}">
                <a16:creationId xmlns:a16="http://schemas.microsoft.com/office/drawing/2014/main" id="{624E2B90-9FE5-405A-A3BA-5996A01322E5}"/>
              </a:ext>
            </a:extLst>
          </p:cNvPr>
          <p:cNvGrpSpPr/>
          <p:nvPr/>
        </p:nvGrpSpPr>
        <p:grpSpPr>
          <a:xfrm>
            <a:off x="6236677" y="2519274"/>
            <a:ext cx="1682172" cy="2347034"/>
            <a:chOff x="6050793" y="2463829"/>
            <a:chExt cx="1682172" cy="2347034"/>
          </a:xfrm>
        </p:grpSpPr>
        <p:sp>
          <p:nvSpPr>
            <p:cNvPr id="52" name="Rectangle 51">
              <a:extLst>
                <a:ext uri="{FF2B5EF4-FFF2-40B4-BE49-F238E27FC236}">
                  <a16:creationId xmlns:a16="http://schemas.microsoft.com/office/drawing/2014/main" id="{74A14FCC-B2A1-4630-A476-813F126B5EDD}"/>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53" name="Freeform 18">
              <a:extLst>
                <a:ext uri="{FF2B5EF4-FFF2-40B4-BE49-F238E27FC236}">
                  <a16:creationId xmlns:a16="http://schemas.microsoft.com/office/drawing/2014/main" id="{EC28C7BD-70D4-4FAC-A1AC-C9982061A7B4}"/>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Rectangle 53">
              <a:extLst>
                <a:ext uri="{FF2B5EF4-FFF2-40B4-BE49-F238E27FC236}">
                  <a16:creationId xmlns:a16="http://schemas.microsoft.com/office/drawing/2014/main" id="{356F51C1-B900-4B28-A4E0-3E3805A82899}"/>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 </a:t>
              </a:r>
              <a:r>
                <a:rPr lang="en-SG" sz="1050">
                  <a:solidFill>
                    <a:schemeClr val="bg2">
                      <a:lumMod val="10000"/>
                    </a:schemeClr>
                  </a:solidFill>
                  <a:latin typeface="Arial"/>
                  <a:cs typeface="Arial"/>
                </a:rPr>
                <a:t>allocation only</a:t>
              </a:r>
              <a:endParaRPr lang="en-SG" sz="1050" dirty="0">
                <a:solidFill>
                  <a:schemeClr val="bg2">
                    <a:lumMod val="10000"/>
                  </a:schemeClr>
                </a:solidFill>
                <a:latin typeface="Arial"/>
                <a:cs typeface="Arial"/>
              </a:endParaRPr>
            </a:p>
          </p:txBody>
        </p:sp>
        <p:sp>
          <p:nvSpPr>
            <p:cNvPr id="55" name="Freeform 13">
              <a:extLst>
                <a:ext uri="{FF2B5EF4-FFF2-40B4-BE49-F238E27FC236}">
                  <a16:creationId xmlns:a16="http://schemas.microsoft.com/office/drawing/2014/main" id="{C2CDA5E4-1359-40B2-9477-4F3071B46C4A}"/>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9">
              <a:extLst>
                <a:ext uri="{FF2B5EF4-FFF2-40B4-BE49-F238E27FC236}">
                  <a16:creationId xmlns:a16="http://schemas.microsoft.com/office/drawing/2014/main" id="{09AEDA2C-0E7B-497B-ADE5-40A8D91FBF5A}"/>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Rectangle 56">
              <a:extLst>
                <a:ext uri="{FF2B5EF4-FFF2-40B4-BE49-F238E27FC236}">
                  <a16:creationId xmlns:a16="http://schemas.microsoft.com/office/drawing/2014/main" id="{C834E756-93C5-423E-996F-E5A487E5D849}"/>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58" name="Rectangle 57">
              <a:extLst>
                <a:ext uri="{FF2B5EF4-FFF2-40B4-BE49-F238E27FC236}">
                  <a16:creationId xmlns:a16="http://schemas.microsoft.com/office/drawing/2014/main" id="{6E72BC70-D444-4CC2-BC76-75E7D183DF39}"/>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grpSp>
        <p:nvGrpSpPr>
          <p:cNvPr id="59" name="Group 58">
            <a:extLst>
              <a:ext uri="{FF2B5EF4-FFF2-40B4-BE49-F238E27FC236}">
                <a16:creationId xmlns:a16="http://schemas.microsoft.com/office/drawing/2014/main" id="{564101B8-CA65-436F-8B26-7030ED2FD910}"/>
              </a:ext>
            </a:extLst>
          </p:cNvPr>
          <p:cNvGrpSpPr/>
          <p:nvPr/>
        </p:nvGrpSpPr>
        <p:grpSpPr>
          <a:xfrm>
            <a:off x="8024244" y="2519274"/>
            <a:ext cx="1682172" cy="2347034"/>
            <a:chOff x="6050793" y="2463829"/>
            <a:chExt cx="1682172" cy="2347034"/>
          </a:xfrm>
        </p:grpSpPr>
        <p:sp>
          <p:nvSpPr>
            <p:cNvPr id="60" name="Rectangle 59">
              <a:extLst>
                <a:ext uri="{FF2B5EF4-FFF2-40B4-BE49-F238E27FC236}">
                  <a16:creationId xmlns:a16="http://schemas.microsoft.com/office/drawing/2014/main" id="{68FC801E-844D-46C7-A52E-ACED47039ADA}"/>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61" name="Freeform 18">
              <a:extLst>
                <a:ext uri="{FF2B5EF4-FFF2-40B4-BE49-F238E27FC236}">
                  <a16:creationId xmlns:a16="http://schemas.microsoft.com/office/drawing/2014/main" id="{FD9DD76F-261F-40C1-9CE8-CD9EE20F8499}"/>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61">
              <a:extLst>
                <a:ext uri="{FF2B5EF4-FFF2-40B4-BE49-F238E27FC236}">
                  <a16:creationId xmlns:a16="http://schemas.microsoft.com/office/drawing/2014/main" id="{5AFA8ECA-2029-4595-91A7-62C7B7DADE6C}"/>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 </a:t>
              </a:r>
              <a:r>
                <a:rPr lang="en-SG" sz="1050">
                  <a:solidFill>
                    <a:schemeClr val="bg2">
                      <a:lumMod val="10000"/>
                    </a:schemeClr>
                  </a:solidFill>
                  <a:latin typeface="Arial"/>
                  <a:cs typeface="Arial"/>
                </a:rPr>
                <a:t>allocation only</a:t>
              </a:r>
              <a:endParaRPr lang="en-SG" sz="1050" dirty="0">
                <a:solidFill>
                  <a:schemeClr val="bg2">
                    <a:lumMod val="10000"/>
                  </a:schemeClr>
                </a:solidFill>
                <a:latin typeface="Arial"/>
                <a:cs typeface="Arial"/>
              </a:endParaRPr>
            </a:p>
          </p:txBody>
        </p:sp>
        <p:sp>
          <p:nvSpPr>
            <p:cNvPr id="63" name="Freeform 13">
              <a:extLst>
                <a:ext uri="{FF2B5EF4-FFF2-40B4-BE49-F238E27FC236}">
                  <a16:creationId xmlns:a16="http://schemas.microsoft.com/office/drawing/2014/main" id="{42E20BC1-E18E-41B3-A2E4-58648A99C7BF}"/>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29">
              <a:extLst>
                <a:ext uri="{FF2B5EF4-FFF2-40B4-BE49-F238E27FC236}">
                  <a16:creationId xmlns:a16="http://schemas.microsoft.com/office/drawing/2014/main" id="{F2E16666-3B86-4BD2-A8EB-C605F765A3B3}"/>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Rectangle 64">
              <a:extLst>
                <a:ext uri="{FF2B5EF4-FFF2-40B4-BE49-F238E27FC236}">
                  <a16:creationId xmlns:a16="http://schemas.microsoft.com/office/drawing/2014/main" id="{592998EB-488F-478D-B0FB-881F19BF6930}"/>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66" name="Rectangle 65">
              <a:extLst>
                <a:ext uri="{FF2B5EF4-FFF2-40B4-BE49-F238E27FC236}">
                  <a16:creationId xmlns:a16="http://schemas.microsoft.com/office/drawing/2014/main" id="{D9CEF371-8025-4A85-8ED2-3DAD43821E14}"/>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sp>
        <p:nvSpPr>
          <p:cNvPr id="67" name="Rectangle 66">
            <a:extLst>
              <a:ext uri="{FF2B5EF4-FFF2-40B4-BE49-F238E27FC236}">
                <a16:creationId xmlns:a16="http://schemas.microsoft.com/office/drawing/2014/main" id="{3835ABE3-DA23-421A-A32A-1A104716FE21}"/>
              </a:ext>
            </a:extLst>
          </p:cNvPr>
          <p:cNvSpPr/>
          <p:nvPr/>
        </p:nvSpPr>
        <p:spPr>
          <a:xfrm>
            <a:off x="9819298" y="1939929"/>
            <a:ext cx="1548000" cy="57606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0" scaled="1"/>
            <a:tileRect/>
          </a:grad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n-SG" sz="1600" b="1"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atin typeface="Arial"/>
                <a:cs typeface="Arial"/>
              </a:rPr>
              <a:t>Unused?</a:t>
            </a:r>
          </a:p>
        </p:txBody>
      </p:sp>
      <p:sp>
        <p:nvSpPr>
          <p:cNvPr id="68" name="Arrow: Right 67">
            <a:extLst>
              <a:ext uri="{FF2B5EF4-FFF2-40B4-BE49-F238E27FC236}">
                <a16:creationId xmlns:a16="http://schemas.microsoft.com/office/drawing/2014/main" id="{8D979889-8C4F-4EB7-A824-FD05E7A2CA59}"/>
              </a:ext>
            </a:extLst>
          </p:cNvPr>
          <p:cNvSpPr/>
          <p:nvPr/>
        </p:nvSpPr>
        <p:spPr>
          <a:xfrm>
            <a:off x="865433" y="1442665"/>
            <a:ext cx="10510878" cy="432048"/>
          </a:xfrm>
          <a:prstGeom prst="rightArrow">
            <a:avLst/>
          </a:prstGeom>
          <a:gradFill flip="none" rotWithShape="1">
            <a:gsLst>
              <a:gs pos="0">
                <a:schemeClr val="accent4"/>
              </a:gs>
              <a:gs pos="100000">
                <a:srgbClr val="FF0000"/>
              </a:gs>
            </a:gsLst>
            <a:lin ang="0" scaled="1"/>
            <a:tileRect/>
          </a:gradFill>
          <a:ln/>
        </p:spPr>
        <p:style>
          <a:lnRef idx="0">
            <a:schemeClr val="dk1"/>
          </a:lnRef>
          <a:fillRef idx="3">
            <a:schemeClr val="dk1"/>
          </a:fillRef>
          <a:effectRef idx="3">
            <a:schemeClr val="dk1"/>
          </a:effectRef>
          <a:fontRef idx="minor">
            <a:schemeClr val="lt1"/>
          </a:fontRef>
        </p:style>
        <p:txBody>
          <a:bodyPr rtlCol="0" anchor="ctr"/>
          <a:lstStyle/>
          <a:p>
            <a:pPr algn="ctr"/>
            <a:endParaRPr lang="en-SG" dirty="0"/>
          </a:p>
        </p:txBody>
      </p:sp>
      <p:grpSp>
        <p:nvGrpSpPr>
          <p:cNvPr id="69" name="Group 68">
            <a:extLst>
              <a:ext uri="{FF2B5EF4-FFF2-40B4-BE49-F238E27FC236}">
                <a16:creationId xmlns:a16="http://schemas.microsoft.com/office/drawing/2014/main" id="{E43503BA-B4D2-4312-9711-14424080FC7E}"/>
              </a:ext>
            </a:extLst>
          </p:cNvPr>
          <p:cNvGrpSpPr/>
          <p:nvPr/>
        </p:nvGrpSpPr>
        <p:grpSpPr>
          <a:xfrm>
            <a:off x="9818897" y="2519274"/>
            <a:ext cx="1682172" cy="2347034"/>
            <a:chOff x="6050793" y="2463829"/>
            <a:chExt cx="1682172" cy="2347034"/>
          </a:xfrm>
        </p:grpSpPr>
        <p:sp>
          <p:nvSpPr>
            <p:cNvPr id="70" name="Rectangle 69">
              <a:extLst>
                <a:ext uri="{FF2B5EF4-FFF2-40B4-BE49-F238E27FC236}">
                  <a16:creationId xmlns:a16="http://schemas.microsoft.com/office/drawing/2014/main" id="{76B6E69C-ED9E-40B6-AF7A-0AE27176A5F8}"/>
                </a:ext>
              </a:extLst>
            </p:cNvPr>
            <p:cNvSpPr/>
            <p:nvPr/>
          </p:nvSpPr>
          <p:spPr>
            <a:xfrm>
              <a:off x="6050793" y="2463829"/>
              <a:ext cx="1548000" cy="234703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SG" b="1" dirty="0">
                <a:solidFill>
                  <a:schemeClr val="bg2">
                    <a:lumMod val="10000"/>
                  </a:schemeClr>
                </a:solidFill>
                <a:latin typeface="Arial"/>
                <a:cs typeface="Arial"/>
              </a:endParaRPr>
            </a:p>
          </p:txBody>
        </p:sp>
        <p:sp>
          <p:nvSpPr>
            <p:cNvPr id="71" name="Freeform 18">
              <a:extLst>
                <a:ext uri="{FF2B5EF4-FFF2-40B4-BE49-F238E27FC236}">
                  <a16:creationId xmlns:a16="http://schemas.microsoft.com/office/drawing/2014/main" id="{EB5E76DE-9847-4F83-AC47-FDFAFB9BC5BD}"/>
                </a:ext>
              </a:extLst>
            </p:cNvPr>
            <p:cNvSpPr>
              <a:spLocks noChangeAspect="1" noEditPoints="1"/>
            </p:cNvSpPr>
            <p:nvPr/>
          </p:nvSpPr>
          <p:spPr bwMode="auto">
            <a:xfrm>
              <a:off x="6184966" y="3497342"/>
              <a:ext cx="340166" cy="340166"/>
            </a:xfrm>
            <a:custGeom>
              <a:avLst/>
              <a:gdLst>
                <a:gd name="T0" fmla="*/ 722 w 788"/>
                <a:gd name="T1" fmla="*/ 115 h 788"/>
                <a:gd name="T2" fmla="*/ 673 w 788"/>
                <a:gd name="T3" fmla="*/ 0 h 788"/>
                <a:gd name="T4" fmla="*/ 541 w 788"/>
                <a:gd name="T5" fmla="*/ 65 h 788"/>
                <a:gd name="T6" fmla="*/ 508 w 788"/>
                <a:gd name="T7" fmla="*/ 65 h 788"/>
                <a:gd name="T8" fmla="*/ 377 w 788"/>
                <a:gd name="T9" fmla="*/ 0 h 788"/>
                <a:gd name="T10" fmla="*/ 279 w 788"/>
                <a:gd name="T11" fmla="*/ 0 h 788"/>
                <a:gd name="T12" fmla="*/ 147 w 788"/>
                <a:gd name="T13" fmla="*/ 65 h 788"/>
                <a:gd name="T14" fmla="*/ 114 w 788"/>
                <a:gd name="T15" fmla="*/ 65 h 788"/>
                <a:gd name="T16" fmla="*/ 114 w 788"/>
                <a:gd name="T17" fmla="*/ 723 h 788"/>
                <a:gd name="T18" fmla="*/ 147 w 788"/>
                <a:gd name="T19" fmla="*/ 723 h 788"/>
                <a:gd name="T20" fmla="*/ 279 w 788"/>
                <a:gd name="T21" fmla="*/ 788 h 788"/>
                <a:gd name="T22" fmla="*/ 377 w 788"/>
                <a:gd name="T23" fmla="*/ 788 h 788"/>
                <a:gd name="T24" fmla="*/ 508 w 788"/>
                <a:gd name="T25" fmla="*/ 723 h 788"/>
                <a:gd name="T26" fmla="*/ 541 w 788"/>
                <a:gd name="T27" fmla="*/ 723 h 788"/>
                <a:gd name="T28" fmla="*/ 673 w 788"/>
                <a:gd name="T29" fmla="*/ 788 h 788"/>
                <a:gd name="T30" fmla="*/ 722 w 788"/>
                <a:gd name="T31" fmla="*/ 673 h 788"/>
                <a:gd name="T32" fmla="*/ 722 w 788"/>
                <a:gd name="T33" fmla="*/ 641 h 788"/>
                <a:gd name="T34" fmla="*/ 788 w 788"/>
                <a:gd name="T35" fmla="*/ 509 h 788"/>
                <a:gd name="T36" fmla="*/ 788 w 788"/>
                <a:gd name="T37" fmla="*/ 411 h 788"/>
                <a:gd name="T38" fmla="*/ 722 w 788"/>
                <a:gd name="T39" fmla="*/ 279 h 788"/>
                <a:gd name="T40" fmla="*/ 722 w 788"/>
                <a:gd name="T41" fmla="*/ 246 h 788"/>
                <a:gd name="T42" fmla="*/ 689 w 788"/>
                <a:gd name="T43" fmla="*/ 690 h 788"/>
                <a:gd name="T44" fmla="*/ 689 w 788"/>
                <a:gd name="T45" fmla="*/ 98 h 788"/>
                <a:gd name="T46" fmla="*/ 65 w 788"/>
                <a:gd name="T47" fmla="*/ 115 h 788"/>
                <a:gd name="T48" fmla="*/ 0 w 788"/>
                <a:gd name="T49" fmla="*/ 115 h 788"/>
                <a:gd name="T50" fmla="*/ 65 w 788"/>
                <a:gd name="T51" fmla="*/ 673 h 788"/>
                <a:gd name="T52" fmla="*/ 0 w 788"/>
                <a:gd name="T53" fmla="*/ 509 h 788"/>
                <a:gd name="T54" fmla="*/ 0 w 788"/>
                <a:gd name="T55" fmla="*/ 542 h 788"/>
                <a:gd name="T56" fmla="*/ 65 w 788"/>
                <a:gd name="T57" fmla="*/ 246 h 788"/>
                <a:gd name="T58" fmla="*/ 0 w 788"/>
                <a:gd name="T59" fmla="*/ 246 h 788"/>
                <a:gd name="T60" fmla="*/ 65 w 788"/>
                <a:gd name="T61" fmla="*/ 411 h 788"/>
                <a:gd name="T62" fmla="*/ 219 w 788"/>
                <a:gd name="T63" fmla="*/ 657 h 788"/>
                <a:gd name="T64" fmla="*/ 219 w 788"/>
                <a:gd name="T65" fmla="*/ 569 h 788"/>
                <a:gd name="T66" fmla="*/ 277 w 788"/>
                <a:gd name="T67" fmla="*/ 657 h 788"/>
                <a:gd name="T68" fmla="*/ 365 w 788"/>
                <a:gd name="T69" fmla="*/ 657 h 788"/>
                <a:gd name="T70" fmla="*/ 422 w 788"/>
                <a:gd name="T71" fmla="*/ 569 h 788"/>
                <a:gd name="T72" fmla="*/ 365 w 788"/>
                <a:gd name="T73" fmla="*/ 222 h 788"/>
                <a:gd name="T74" fmla="*/ 365 w 788"/>
                <a:gd name="T75" fmla="*/ 131 h 788"/>
                <a:gd name="T76" fmla="*/ 422 w 788"/>
                <a:gd name="T77" fmla="*/ 222 h 788"/>
                <a:gd name="T78" fmla="*/ 510 w 788"/>
                <a:gd name="T79" fmla="*/ 222 h 788"/>
                <a:gd name="T80" fmla="*/ 566 w 788"/>
                <a:gd name="T81" fmla="*/ 131 h 788"/>
                <a:gd name="T82" fmla="*/ 219 w 788"/>
                <a:gd name="T83" fmla="*/ 222 h 788"/>
                <a:gd name="T84" fmla="*/ 219 w 788"/>
                <a:gd name="T85" fmla="*/ 131 h 788"/>
                <a:gd name="T86" fmla="*/ 566 w 788"/>
                <a:gd name="T87" fmla="*/ 657 h 788"/>
                <a:gd name="T88" fmla="*/ 656 w 788"/>
                <a:gd name="T89" fmla="*/ 657 h 788"/>
                <a:gd name="T90" fmla="*/ 131 w 788"/>
                <a:gd name="T91" fmla="*/ 277 h 788"/>
                <a:gd name="T92" fmla="*/ 219 w 788"/>
                <a:gd name="T93" fmla="*/ 511 h 788"/>
                <a:gd name="T94" fmla="*/ 219 w 788"/>
                <a:gd name="T95" fmla="*/ 423 h 788"/>
                <a:gd name="T96" fmla="*/ 566 w 788"/>
                <a:gd name="T97" fmla="*/ 365 h 788"/>
                <a:gd name="T98" fmla="*/ 656 w 788"/>
                <a:gd name="T99" fmla="*/ 365 h 788"/>
                <a:gd name="T100" fmla="*/ 566 w 788"/>
                <a:gd name="T101" fmla="*/ 42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88" h="788">
                  <a:moveTo>
                    <a:pt x="788" y="148"/>
                  </a:moveTo>
                  <a:lnTo>
                    <a:pt x="788" y="115"/>
                  </a:lnTo>
                  <a:lnTo>
                    <a:pt x="722" y="115"/>
                  </a:lnTo>
                  <a:lnTo>
                    <a:pt x="722" y="65"/>
                  </a:lnTo>
                  <a:lnTo>
                    <a:pt x="673" y="65"/>
                  </a:lnTo>
                  <a:lnTo>
                    <a:pt x="673" y="0"/>
                  </a:lnTo>
                  <a:lnTo>
                    <a:pt x="640" y="0"/>
                  </a:lnTo>
                  <a:lnTo>
                    <a:pt x="640" y="65"/>
                  </a:lnTo>
                  <a:lnTo>
                    <a:pt x="541" y="65"/>
                  </a:lnTo>
                  <a:lnTo>
                    <a:pt x="541" y="0"/>
                  </a:lnTo>
                  <a:lnTo>
                    <a:pt x="508" y="0"/>
                  </a:lnTo>
                  <a:lnTo>
                    <a:pt x="508" y="65"/>
                  </a:lnTo>
                  <a:lnTo>
                    <a:pt x="410" y="65"/>
                  </a:lnTo>
                  <a:lnTo>
                    <a:pt x="410" y="0"/>
                  </a:lnTo>
                  <a:lnTo>
                    <a:pt x="377" y="0"/>
                  </a:lnTo>
                  <a:lnTo>
                    <a:pt x="377" y="65"/>
                  </a:lnTo>
                  <a:lnTo>
                    <a:pt x="279" y="65"/>
                  </a:lnTo>
                  <a:lnTo>
                    <a:pt x="279" y="0"/>
                  </a:lnTo>
                  <a:lnTo>
                    <a:pt x="246" y="0"/>
                  </a:lnTo>
                  <a:lnTo>
                    <a:pt x="246" y="65"/>
                  </a:lnTo>
                  <a:lnTo>
                    <a:pt x="147" y="65"/>
                  </a:lnTo>
                  <a:lnTo>
                    <a:pt x="147" y="0"/>
                  </a:lnTo>
                  <a:lnTo>
                    <a:pt x="114" y="0"/>
                  </a:lnTo>
                  <a:lnTo>
                    <a:pt x="114" y="65"/>
                  </a:lnTo>
                  <a:lnTo>
                    <a:pt x="65" y="65"/>
                  </a:lnTo>
                  <a:lnTo>
                    <a:pt x="65" y="723"/>
                  </a:lnTo>
                  <a:lnTo>
                    <a:pt x="114" y="723"/>
                  </a:lnTo>
                  <a:lnTo>
                    <a:pt x="114" y="788"/>
                  </a:lnTo>
                  <a:lnTo>
                    <a:pt x="147" y="788"/>
                  </a:lnTo>
                  <a:lnTo>
                    <a:pt x="147" y="723"/>
                  </a:lnTo>
                  <a:lnTo>
                    <a:pt x="246" y="723"/>
                  </a:lnTo>
                  <a:lnTo>
                    <a:pt x="246" y="788"/>
                  </a:lnTo>
                  <a:lnTo>
                    <a:pt x="279" y="788"/>
                  </a:lnTo>
                  <a:lnTo>
                    <a:pt x="279" y="723"/>
                  </a:lnTo>
                  <a:lnTo>
                    <a:pt x="377" y="723"/>
                  </a:lnTo>
                  <a:lnTo>
                    <a:pt x="377" y="788"/>
                  </a:lnTo>
                  <a:lnTo>
                    <a:pt x="410" y="788"/>
                  </a:lnTo>
                  <a:lnTo>
                    <a:pt x="410" y="723"/>
                  </a:lnTo>
                  <a:lnTo>
                    <a:pt x="508" y="723"/>
                  </a:lnTo>
                  <a:lnTo>
                    <a:pt x="508" y="788"/>
                  </a:lnTo>
                  <a:lnTo>
                    <a:pt x="541" y="788"/>
                  </a:lnTo>
                  <a:lnTo>
                    <a:pt x="541" y="723"/>
                  </a:lnTo>
                  <a:lnTo>
                    <a:pt x="640" y="723"/>
                  </a:lnTo>
                  <a:lnTo>
                    <a:pt x="640" y="788"/>
                  </a:lnTo>
                  <a:lnTo>
                    <a:pt x="673" y="788"/>
                  </a:lnTo>
                  <a:lnTo>
                    <a:pt x="673" y="723"/>
                  </a:lnTo>
                  <a:lnTo>
                    <a:pt x="722" y="723"/>
                  </a:lnTo>
                  <a:lnTo>
                    <a:pt x="722" y="673"/>
                  </a:lnTo>
                  <a:lnTo>
                    <a:pt x="788" y="673"/>
                  </a:lnTo>
                  <a:lnTo>
                    <a:pt x="788" y="641"/>
                  </a:lnTo>
                  <a:lnTo>
                    <a:pt x="722" y="641"/>
                  </a:lnTo>
                  <a:lnTo>
                    <a:pt x="722" y="542"/>
                  </a:lnTo>
                  <a:lnTo>
                    <a:pt x="788" y="542"/>
                  </a:lnTo>
                  <a:lnTo>
                    <a:pt x="788" y="509"/>
                  </a:lnTo>
                  <a:lnTo>
                    <a:pt x="722" y="509"/>
                  </a:lnTo>
                  <a:lnTo>
                    <a:pt x="722" y="411"/>
                  </a:lnTo>
                  <a:lnTo>
                    <a:pt x="788" y="411"/>
                  </a:lnTo>
                  <a:lnTo>
                    <a:pt x="788" y="378"/>
                  </a:lnTo>
                  <a:lnTo>
                    <a:pt x="722" y="378"/>
                  </a:lnTo>
                  <a:lnTo>
                    <a:pt x="722" y="279"/>
                  </a:lnTo>
                  <a:lnTo>
                    <a:pt x="788" y="279"/>
                  </a:lnTo>
                  <a:lnTo>
                    <a:pt x="788" y="246"/>
                  </a:lnTo>
                  <a:lnTo>
                    <a:pt x="722" y="246"/>
                  </a:lnTo>
                  <a:lnTo>
                    <a:pt x="722" y="148"/>
                  </a:lnTo>
                  <a:lnTo>
                    <a:pt x="788" y="148"/>
                  </a:lnTo>
                  <a:close/>
                  <a:moveTo>
                    <a:pt x="689" y="690"/>
                  </a:moveTo>
                  <a:lnTo>
                    <a:pt x="98" y="690"/>
                  </a:lnTo>
                  <a:lnTo>
                    <a:pt x="98" y="98"/>
                  </a:lnTo>
                  <a:lnTo>
                    <a:pt x="689" y="98"/>
                  </a:lnTo>
                  <a:lnTo>
                    <a:pt x="689" y="690"/>
                  </a:lnTo>
                  <a:close/>
                  <a:moveTo>
                    <a:pt x="0" y="115"/>
                  </a:moveTo>
                  <a:lnTo>
                    <a:pt x="65" y="115"/>
                  </a:lnTo>
                  <a:lnTo>
                    <a:pt x="65" y="148"/>
                  </a:lnTo>
                  <a:lnTo>
                    <a:pt x="0" y="148"/>
                  </a:lnTo>
                  <a:lnTo>
                    <a:pt x="0" y="115"/>
                  </a:lnTo>
                  <a:close/>
                  <a:moveTo>
                    <a:pt x="0" y="641"/>
                  </a:moveTo>
                  <a:lnTo>
                    <a:pt x="65" y="641"/>
                  </a:lnTo>
                  <a:lnTo>
                    <a:pt x="65" y="673"/>
                  </a:lnTo>
                  <a:lnTo>
                    <a:pt x="0" y="673"/>
                  </a:lnTo>
                  <a:lnTo>
                    <a:pt x="0" y="641"/>
                  </a:lnTo>
                  <a:close/>
                  <a:moveTo>
                    <a:pt x="0" y="509"/>
                  </a:moveTo>
                  <a:lnTo>
                    <a:pt x="65" y="509"/>
                  </a:lnTo>
                  <a:lnTo>
                    <a:pt x="65" y="542"/>
                  </a:lnTo>
                  <a:lnTo>
                    <a:pt x="0" y="542"/>
                  </a:lnTo>
                  <a:lnTo>
                    <a:pt x="0" y="509"/>
                  </a:lnTo>
                  <a:close/>
                  <a:moveTo>
                    <a:pt x="0" y="246"/>
                  </a:moveTo>
                  <a:lnTo>
                    <a:pt x="65" y="246"/>
                  </a:lnTo>
                  <a:lnTo>
                    <a:pt x="65" y="279"/>
                  </a:lnTo>
                  <a:lnTo>
                    <a:pt x="0" y="279"/>
                  </a:lnTo>
                  <a:lnTo>
                    <a:pt x="0" y="246"/>
                  </a:lnTo>
                  <a:close/>
                  <a:moveTo>
                    <a:pt x="0" y="378"/>
                  </a:moveTo>
                  <a:lnTo>
                    <a:pt x="65" y="378"/>
                  </a:lnTo>
                  <a:lnTo>
                    <a:pt x="65" y="411"/>
                  </a:lnTo>
                  <a:lnTo>
                    <a:pt x="0" y="411"/>
                  </a:lnTo>
                  <a:lnTo>
                    <a:pt x="0" y="378"/>
                  </a:lnTo>
                  <a:close/>
                  <a:moveTo>
                    <a:pt x="219" y="657"/>
                  </a:moveTo>
                  <a:lnTo>
                    <a:pt x="131" y="657"/>
                  </a:lnTo>
                  <a:lnTo>
                    <a:pt x="131" y="569"/>
                  </a:lnTo>
                  <a:lnTo>
                    <a:pt x="219" y="569"/>
                  </a:lnTo>
                  <a:lnTo>
                    <a:pt x="219" y="657"/>
                  </a:lnTo>
                  <a:close/>
                  <a:moveTo>
                    <a:pt x="365" y="657"/>
                  </a:moveTo>
                  <a:lnTo>
                    <a:pt x="277" y="657"/>
                  </a:lnTo>
                  <a:lnTo>
                    <a:pt x="277" y="569"/>
                  </a:lnTo>
                  <a:lnTo>
                    <a:pt x="365" y="569"/>
                  </a:lnTo>
                  <a:lnTo>
                    <a:pt x="365" y="657"/>
                  </a:lnTo>
                  <a:close/>
                  <a:moveTo>
                    <a:pt x="510" y="657"/>
                  </a:moveTo>
                  <a:lnTo>
                    <a:pt x="422" y="657"/>
                  </a:lnTo>
                  <a:lnTo>
                    <a:pt x="422" y="569"/>
                  </a:lnTo>
                  <a:lnTo>
                    <a:pt x="510" y="569"/>
                  </a:lnTo>
                  <a:lnTo>
                    <a:pt x="510" y="657"/>
                  </a:lnTo>
                  <a:close/>
                  <a:moveTo>
                    <a:pt x="365" y="222"/>
                  </a:moveTo>
                  <a:lnTo>
                    <a:pt x="277" y="222"/>
                  </a:lnTo>
                  <a:lnTo>
                    <a:pt x="277" y="131"/>
                  </a:lnTo>
                  <a:lnTo>
                    <a:pt x="365" y="131"/>
                  </a:lnTo>
                  <a:lnTo>
                    <a:pt x="365" y="222"/>
                  </a:lnTo>
                  <a:close/>
                  <a:moveTo>
                    <a:pt x="510" y="222"/>
                  </a:moveTo>
                  <a:lnTo>
                    <a:pt x="422" y="222"/>
                  </a:lnTo>
                  <a:lnTo>
                    <a:pt x="422" y="131"/>
                  </a:lnTo>
                  <a:lnTo>
                    <a:pt x="510" y="131"/>
                  </a:lnTo>
                  <a:lnTo>
                    <a:pt x="510" y="222"/>
                  </a:lnTo>
                  <a:close/>
                  <a:moveTo>
                    <a:pt x="656" y="222"/>
                  </a:moveTo>
                  <a:lnTo>
                    <a:pt x="566" y="222"/>
                  </a:lnTo>
                  <a:lnTo>
                    <a:pt x="566" y="131"/>
                  </a:lnTo>
                  <a:lnTo>
                    <a:pt x="656" y="131"/>
                  </a:lnTo>
                  <a:lnTo>
                    <a:pt x="656" y="222"/>
                  </a:lnTo>
                  <a:close/>
                  <a:moveTo>
                    <a:pt x="219" y="222"/>
                  </a:moveTo>
                  <a:lnTo>
                    <a:pt x="131" y="222"/>
                  </a:lnTo>
                  <a:lnTo>
                    <a:pt x="131" y="131"/>
                  </a:lnTo>
                  <a:lnTo>
                    <a:pt x="219" y="131"/>
                  </a:lnTo>
                  <a:lnTo>
                    <a:pt x="219" y="222"/>
                  </a:lnTo>
                  <a:close/>
                  <a:moveTo>
                    <a:pt x="656" y="657"/>
                  </a:moveTo>
                  <a:lnTo>
                    <a:pt x="566" y="657"/>
                  </a:lnTo>
                  <a:lnTo>
                    <a:pt x="566" y="569"/>
                  </a:lnTo>
                  <a:lnTo>
                    <a:pt x="656" y="569"/>
                  </a:lnTo>
                  <a:lnTo>
                    <a:pt x="656" y="657"/>
                  </a:lnTo>
                  <a:close/>
                  <a:moveTo>
                    <a:pt x="219" y="365"/>
                  </a:moveTo>
                  <a:lnTo>
                    <a:pt x="131" y="365"/>
                  </a:lnTo>
                  <a:lnTo>
                    <a:pt x="131" y="277"/>
                  </a:lnTo>
                  <a:lnTo>
                    <a:pt x="219" y="277"/>
                  </a:lnTo>
                  <a:lnTo>
                    <a:pt x="219" y="365"/>
                  </a:lnTo>
                  <a:close/>
                  <a:moveTo>
                    <a:pt x="219" y="511"/>
                  </a:moveTo>
                  <a:lnTo>
                    <a:pt x="131" y="511"/>
                  </a:lnTo>
                  <a:lnTo>
                    <a:pt x="131" y="423"/>
                  </a:lnTo>
                  <a:lnTo>
                    <a:pt x="219" y="423"/>
                  </a:lnTo>
                  <a:lnTo>
                    <a:pt x="219" y="511"/>
                  </a:lnTo>
                  <a:close/>
                  <a:moveTo>
                    <a:pt x="656" y="365"/>
                  </a:moveTo>
                  <a:lnTo>
                    <a:pt x="566" y="365"/>
                  </a:lnTo>
                  <a:lnTo>
                    <a:pt x="566" y="277"/>
                  </a:lnTo>
                  <a:lnTo>
                    <a:pt x="656" y="277"/>
                  </a:lnTo>
                  <a:lnTo>
                    <a:pt x="656" y="365"/>
                  </a:lnTo>
                  <a:close/>
                  <a:moveTo>
                    <a:pt x="656" y="511"/>
                  </a:moveTo>
                  <a:lnTo>
                    <a:pt x="566" y="511"/>
                  </a:lnTo>
                  <a:lnTo>
                    <a:pt x="566" y="423"/>
                  </a:lnTo>
                  <a:lnTo>
                    <a:pt x="656" y="423"/>
                  </a:lnTo>
                  <a:lnTo>
                    <a:pt x="656" y="5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Rectangle 71">
              <a:extLst>
                <a:ext uri="{FF2B5EF4-FFF2-40B4-BE49-F238E27FC236}">
                  <a16:creationId xmlns:a16="http://schemas.microsoft.com/office/drawing/2014/main" id="{0EB502F8-B001-4B50-82FC-410554433CE2}"/>
                </a:ext>
              </a:extLst>
            </p:cNvPr>
            <p:cNvSpPr/>
            <p:nvPr/>
          </p:nvSpPr>
          <p:spPr>
            <a:xfrm>
              <a:off x="6590792" y="3375957"/>
              <a:ext cx="1142173"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CPU</a:t>
              </a:r>
              <a:endParaRPr lang="en-SG" sz="1050" b="1" dirty="0">
                <a:solidFill>
                  <a:schemeClr val="bg2">
                    <a:lumMod val="10000"/>
                  </a:schemeClr>
                </a:solidFill>
                <a:latin typeface="Arial"/>
                <a:cs typeface="Arial"/>
              </a:endParaRPr>
            </a:p>
          </p:txBody>
        </p:sp>
        <p:sp>
          <p:nvSpPr>
            <p:cNvPr id="73" name="Freeform 13">
              <a:extLst>
                <a:ext uri="{FF2B5EF4-FFF2-40B4-BE49-F238E27FC236}">
                  <a16:creationId xmlns:a16="http://schemas.microsoft.com/office/drawing/2014/main" id="{538AC488-87ED-4090-903D-F652127121FA}"/>
                </a:ext>
              </a:extLst>
            </p:cNvPr>
            <p:cNvSpPr>
              <a:spLocks noChangeAspect="1" noEditPoints="1"/>
            </p:cNvSpPr>
            <p:nvPr/>
          </p:nvSpPr>
          <p:spPr bwMode="auto">
            <a:xfrm>
              <a:off x="6134938" y="2767668"/>
              <a:ext cx="440223" cy="300558"/>
            </a:xfrm>
            <a:custGeom>
              <a:avLst/>
              <a:gdLst>
                <a:gd name="T0" fmla="*/ 18 w 384"/>
                <a:gd name="T1" fmla="*/ 0 h 262"/>
                <a:gd name="T2" fmla="*/ 0 w 384"/>
                <a:gd name="T3" fmla="*/ 244 h 262"/>
                <a:gd name="T4" fmla="*/ 366 w 384"/>
                <a:gd name="T5" fmla="*/ 262 h 262"/>
                <a:gd name="T6" fmla="*/ 384 w 384"/>
                <a:gd name="T7" fmla="*/ 19 h 262"/>
                <a:gd name="T8" fmla="*/ 368 w 384"/>
                <a:gd name="T9" fmla="*/ 244 h 262"/>
                <a:gd name="T10" fmla="*/ 18 w 384"/>
                <a:gd name="T11" fmla="*/ 246 h 262"/>
                <a:gd name="T12" fmla="*/ 16 w 384"/>
                <a:gd name="T13" fmla="*/ 19 h 262"/>
                <a:gd name="T14" fmla="*/ 366 w 384"/>
                <a:gd name="T15" fmla="*/ 16 h 262"/>
                <a:gd name="T16" fmla="*/ 368 w 384"/>
                <a:gd name="T17" fmla="*/ 244 h 262"/>
                <a:gd name="T18" fmla="*/ 129 w 384"/>
                <a:gd name="T19" fmla="*/ 131 h 262"/>
                <a:gd name="T20" fmla="*/ 187 w 384"/>
                <a:gd name="T21" fmla="*/ 131 h 262"/>
                <a:gd name="T22" fmla="*/ 158 w 384"/>
                <a:gd name="T23" fmla="*/ 143 h 262"/>
                <a:gd name="T24" fmla="*/ 158 w 384"/>
                <a:gd name="T25" fmla="*/ 118 h 262"/>
                <a:gd name="T26" fmla="*/ 158 w 384"/>
                <a:gd name="T27" fmla="*/ 143 h 262"/>
                <a:gd name="T28" fmla="*/ 41 w 384"/>
                <a:gd name="T29" fmla="*/ 23 h 262"/>
                <a:gd name="T30" fmla="*/ 41 w 384"/>
                <a:gd name="T31" fmla="*/ 56 h 262"/>
                <a:gd name="T32" fmla="*/ 57 w 384"/>
                <a:gd name="T33" fmla="*/ 224 h 262"/>
                <a:gd name="T34" fmla="*/ 24 w 384"/>
                <a:gd name="T35" fmla="*/ 224 h 262"/>
                <a:gd name="T36" fmla="*/ 57 w 384"/>
                <a:gd name="T37" fmla="*/ 224 h 262"/>
                <a:gd name="T38" fmla="*/ 343 w 384"/>
                <a:gd name="T39" fmla="*/ 54 h 262"/>
                <a:gd name="T40" fmla="*/ 343 w 384"/>
                <a:gd name="T41" fmla="*/ 21 h 262"/>
                <a:gd name="T42" fmla="*/ 360 w 384"/>
                <a:gd name="T43" fmla="*/ 225 h 262"/>
                <a:gd name="T44" fmla="*/ 327 w 384"/>
                <a:gd name="T45" fmla="*/ 225 h 262"/>
                <a:gd name="T46" fmla="*/ 360 w 384"/>
                <a:gd name="T47" fmla="*/ 225 h 262"/>
                <a:gd name="T48" fmla="*/ 347 w 384"/>
                <a:gd name="T49" fmla="*/ 133 h 262"/>
                <a:gd name="T50" fmla="*/ 328 w 384"/>
                <a:gd name="T51" fmla="*/ 108 h 262"/>
                <a:gd name="T52" fmla="*/ 158 w 384"/>
                <a:gd name="T53" fmla="*/ 30 h 262"/>
                <a:gd name="T54" fmla="*/ 158 w 384"/>
                <a:gd name="T55" fmla="*/ 232 h 262"/>
                <a:gd name="T56" fmla="*/ 328 w 384"/>
                <a:gd name="T57" fmla="*/ 153 h 262"/>
                <a:gd name="T58" fmla="*/ 331 w 384"/>
                <a:gd name="T59" fmla="*/ 133 h 262"/>
                <a:gd name="T60" fmla="*/ 259 w 384"/>
                <a:gd name="T61" fmla="*/ 137 h 262"/>
                <a:gd name="T62" fmla="*/ 221 w 384"/>
                <a:gd name="T63" fmla="*/ 137 h 262"/>
                <a:gd name="T64" fmla="*/ 217 w 384"/>
                <a:gd name="T65" fmla="*/ 128 h 262"/>
                <a:gd name="T66" fmla="*/ 328 w 384"/>
                <a:gd name="T67" fmla="*/ 124 h 262"/>
                <a:gd name="T68" fmla="*/ 158 w 384"/>
                <a:gd name="T69" fmla="*/ 216 h 262"/>
                <a:gd name="T70" fmla="*/ 158 w 384"/>
                <a:gd name="T71" fmla="*/ 46 h 262"/>
                <a:gd name="T72" fmla="*/ 221 w 384"/>
                <a:gd name="T73" fmla="*/ 108 h 262"/>
                <a:gd name="T74" fmla="*/ 200 w 384"/>
                <a:gd name="T75" fmla="*/ 128 h 262"/>
                <a:gd name="T76" fmla="*/ 220 w 384"/>
                <a:gd name="T77" fmla="*/ 153 h 262"/>
                <a:gd name="T78" fmla="*/ 158 w 384"/>
                <a:gd name="T79" fmla="*/ 21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4" h="262">
                  <a:moveTo>
                    <a:pt x="366" y="0"/>
                  </a:moveTo>
                  <a:cubicBezTo>
                    <a:pt x="18" y="0"/>
                    <a:pt x="18" y="0"/>
                    <a:pt x="18" y="0"/>
                  </a:cubicBezTo>
                  <a:cubicBezTo>
                    <a:pt x="8" y="0"/>
                    <a:pt x="0" y="9"/>
                    <a:pt x="0" y="19"/>
                  </a:cubicBezTo>
                  <a:cubicBezTo>
                    <a:pt x="0" y="244"/>
                    <a:pt x="0" y="244"/>
                    <a:pt x="0" y="244"/>
                  </a:cubicBezTo>
                  <a:cubicBezTo>
                    <a:pt x="0" y="254"/>
                    <a:pt x="8" y="262"/>
                    <a:pt x="18" y="262"/>
                  </a:cubicBezTo>
                  <a:cubicBezTo>
                    <a:pt x="366" y="262"/>
                    <a:pt x="366" y="262"/>
                    <a:pt x="366" y="262"/>
                  </a:cubicBezTo>
                  <a:cubicBezTo>
                    <a:pt x="376" y="262"/>
                    <a:pt x="384" y="254"/>
                    <a:pt x="384" y="244"/>
                  </a:cubicBezTo>
                  <a:cubicBezTo>
                    <a:pt x="384" y="19"/>
                    <a:pt x="384" y="19"/>
                    <a:pt x="384" y="19"/>
                  </a:cubicBezTo>
                  <a:cubicBezTo>
                    <a:pt x="384" y="9"/>
                    <a:pt x="376" y="0"/>
                    <a:pt x="366" y="0"/>
                  </a:cubicBezTo>
                  <a:close/>
                  <a:moveTo>
                    <a:pt x="368" y="244"/>
                  </a:moveTo>
                  <a:cubicBezTo>
                    <a:pt x="368" y="245"/>
                    <a:pt x="367" y="246"/>
                    <a:pt x="366" y="246"/>
                  </a:cubicBezTo>
                  <a:cubicBezTo>
                    <a:pt x="18" y="246"/>
                    <a:pt x="18" y="246"/>
                    <a:pt x="18" y="246"/>
                  </a:cubicBezTo>
                  <a:cubicBezTo>
                    <a:pt x="17" y="246"/>
                    <a:pt x="16" y="245"/>
                    <a:pt x="16" y="244"/>
                  </a:cubicBezTo>
                  <a:cubicBezTo>
                    <a:pt x="16" y="19"/>
                    <a:pt x="16" y="19"/>
                    <a:pt x="16" y="19"/>
                  </a:cubicBezTo>
                  <a:cubicBezTo>
                    <a:pt x="16" y="17"/>
                    <a:pt x="17" y="16"/>
                    <a:pt x="18" y="16"/>
                  </a:cubicBezTo>
                  <a:cubicBezTo>
                    <a:pt x="366" y="16"/>
                    <a:pt x="366" y="16"/>
                    <a:pt x="366" y="16"/>
                  </a:cubicBezTo>
                  <a:cubicBezTo>
                    <a:pt x="367" y="16"/>
                    <a:pt x="368" y="17"/>
                    <a:pt x="368" y="19"/>
                  </a:cubicBezTo>
                  <a:lnTo>
                    <a:pt x="368" y="244"/>
                  </a:lnTo>
                  <a:close/>
                  <a:moveTo>
                    <a:pt x="158" y="102"/>
                  </a:moveTo>
                  <a:cubicBezTo>
                    <a:pt x="142" y="102"/>
                    <a:pt x="129" y="115"/>
                    <a:pt x="129" y="131"/>
                  </a:cubicBezTo>
                  <a:cubicBezTo>
                    <a:pt x="129" y="147"/>
                    <a:pt x="142" y="159"/>
                    <a:pt x="158" y="159"/>
                  </a:cubicBezTo>
                  <a:cubicBezTo>
                    <a:pt x="174" y="159"/>
                    <a:pt x="187" y="147"/>
                    <a:pt x="187" y="131"/>
                  </a:cubicBezTo>
                  <a:cubicBezTo>
                    <a:pt x="187" y="115"/>
                    <a:pt x="174" y="102"/>
                    <a:pt x="158" y="102"/>
                  </a:cubicBezTo>
                  <a:close/>
                  <a:moveTo>
                    <a:pt x="158" y="143"/>
                  </a:moveTo>
                  <a:cubicBezTo>
                    <a:pt x="151" y="143"/>
                    <a:pt x="145" y="138"/>
                    <a:pt x="145" y="131"/>
                  </a:cubicBezTo>
                  <a:cubicBezTo>
                    <a:pt x="145" y="124"/>
                    <a:pt x="151" y="118"/>
                    <a:pt x="158" y="118"/>
                  </a:cubicBezTo>
                  <a:cubicBezTo>
                    <a:pt x="165" y="118"/>
                    <a:pt x="171" y="124"/>
                    <a:pt x="171" y="131"/>
                  </a:cubicBezTo>
                  <a:cubicBezTo>
                    <a:pt x="171" y="138"/>
                    <a:pt x="165" y="143"/>
                    <a:pt x="158" y="143"/>
                  </a:cubicBezTo>
                  <a:close/>
                  <a:moveTo>
                    <a:pt x="24" y="40"/>
                  </a:moveTo>
                  <a:cubicBezTo>
                    <a:pt x="24" y="30"/>
                    <a:pt x="32" y="23"/>
                    <a:pt x="41" y="23"/>
                  </a:cubicBezTo>
                  <a:cubicBezTo>
                    <a:pt x="50" y="23"/>
                    <a:pt x="57" y="30"/>
                    <a:pt x="57" y="40"/>
                  </a:cubicBezTo>
                  <a:cubicBezTo>
                    <a:pt x="57" y="49"/>
                    <a:pt x="50" y="56"/>
                    <a:pt x="41" y="56"/>
                  </a:cubicBezTo>
                  <a:cubicBezTo>
                    <a:pt x="32" y="56"/>
                    <a:pt x="24" y="49"/>
                    <a:pt x="24" y="40"/>
                  </a:cubicBezTo>
                  <a:close/>
                  <a:moveTo>
                    <a:pt x="57" y="224"/>
                  </a:moveTo>
                  <a:cubicBezTo>
                    <a:pt x="57" y="233"/>
                    <a:pt x="50" y="241"/>
                    <a:pt x="41" y="241"/>
                  </a:cubicBezTo>
                  <a:cubicBezTo>
                    <a:pt x="32" y="241"/>
                    <a:pt x="24" y="233"/>
                    <a:pt x="24" y="224"/>
                  </a:cubicBezTo>
                  <a:cubicBezTo>
                    <a:pt x="24" y="215"/>
                    <a:pt x="32" y="208"/>
                    <a:pt x="41" y="208"/>
                  </a:cubicBezTo>
                  <a:cubicBezTo>
                    <a:pt x="50" y="208"/>
                    <a:pt x="57" y="215"/>
                    <a:pt x="57" y="224"/>
                  </a:cubicBezTo>
                  <a:close/>
                  <a:moveTo>
                    <a:pt x="360" y="37"/>
                  </a:moveTo>
                  <a:cubicBezTo>
                    <a:pt x="360" y="46"/>
                    <a:pt x="352" y="54"/>
                    <a:pt x="343" y="54"/>
                  </a:cubicBezTo>
                  <a:cubicBezTo>
                    <a:pt x="334" y="54"/>
                    <a:pt x="327" y="46"/>
                    <a:pt x="327" y="37"/>
                  </a:cubicBezTo>
                  <a:cubicBezTo>
                    <a:pt x="327" y="28"/>
                    <a:pt x="334" y="21"/>
                    <a:pt x="343" y="21"/>
                  </a:cubicBezTo>
                  <a:cubicBezTo>
                    <a:pt x="352" y="21"/>
                    <a:pt x="360" y="28"/>
                    <a:pt x="360" y="37"/>
                  </a:cubicBezTo>
                  <a:close/>
                  <a:moveTo>
                    <a:pt x="360" y="225"/>
                  </a:moveTo>
                  <a:cubicBezTo>
                    <a:pt x="360" y="234"/>
                    <a:pt x="352" y="241"/>
                    <a:pt x="343" y="241"/>
                  </a:cubicBezTo>
                  <a:cubicBezTo>
                    <a:pt x="334" y="241"/>
                    <a:pt x="327" y="234"/>
                    <a:pt x="327" y="225"/>
                  </a:cubicBezTo>
                  <a:cubicBezTo>
                    <a:pt x="327" y="216"/>
                    <a:pt x="334" y="208"/>
                    <a:pt x="343" y="208"/>
                  </a:cubicBezTo>
                  <a:cubicBezTo>
                    <a:pt x="352" y="208"/>
                    <a:pt x="360" y="216"/>
                    <a:pt x="360" y="225"/>
                  </a:cubicBezTo>
                  <a:close/>
                  <a:moveTo>
                    <a:pt x="328" y="153"/>
                  </a:moveTo>
                  <a:cubicBezTo>
                    <a:pt x="338" y="153"/>
                    <a:pt x="347" y="144"/>
                    <a:pt x="347" y="133"/>
                  </a:cubicBezTo>
                  <a:cubicBezTo>
                    <a:pt x="347" y="128"/>
                    <a:pt x="347" y="128"/>
                    <a:pt x="347" y="128"/>
                  </a:cubicBezTo>
                  <a:cubicBezTo>
                    <a:pt x="347" y="117"/>
                    <a:pt x="338" y="108"/>
                    <a:pt x="328" y="108"/>
                  </a:cubicBezTo>
                  <a:cubicBezTo>
                    <a:pt x="256" y="108"/>
                    <a:pt x="256" y="108"/>
                    <a:pt x="256" y="108"/>
                  </a:cubicBezTo>
                  <a:cubicBezTo>
                    <a:pt x="246" y="63"/>
                    <a:pt x="205" y="30"/>
                    <a:pt x="158" y="30"/>
                  </a:cubicBezTo>
                  <a:cubicBezTo>
                    <a:pt x="102" y="30"/>
                    <a:pt x="57" y="75"/>
                    <a:pt x="57" y="131"/>
                  </a:cubicBezTo>
                  <a:cubicBezTo>
                    <a:pt x="57" y="187"/>
                    <a:pt x="102" y="232"/>
                    <a:pt x="158" y="232"/>
                  </a:cubicBezTo>
                  <a:cubicBezTo>
                    <a:pt x="205" y="232"/>
                    <a:pt x="246" y="199"/>
                    <a:pt x="257" y="153"/>
                  </a:cubicBezTo>
                  <a:lnTo>
                    <a:pt x="328" y="153"/>
                  </a:lnTo>
                  <a:close/>
                  <a:moveTo>
                    <a:pt x="331" y="128"/>
                  </a:moveTo>
                  <a:cubicBezTo>
                    <a:pt x="331" y="133"/>
                    <a:pt x="331" y="133"/>
                    <a:pt x="331" y="133"/>
                  </a:cubicBezTo>
                  <a:cubicBezTo>
                    <a:pt x="331" y="135"/>
                    <a:pt x="330" y="137"/>
                    <a:pt x="328" y="137"/>
                  </a:cubicBezTo>
                  <a:cubicBezTo>
                    <a:pt x="259" y="137"/>
                    <a:pt x="259" y="137"/>
                    <a:pt x="259" y="137"/>
                  </a:cubicBezTo>
                  <a:cubicBezTo>
                    <a:pt x="259" y="137"/>
                    <a:pt x="259" y="137"/>
                    <a:pt x="259" y="137"/>
                  </a:cubicBezTo>
                  <a:cubicBezTo>
                    <a:pt x="221" y="137"/>
                    <a:pt x="221" y="137"/>
                    <a:pt x="221" y="137"/>
                  </a:cubicBezTo>
                  <a:cubicBezTo>
                    <a:pt x="219" y="137"/>
                    <a:pt x="217" y="135"/>
                    <a:pt x="217" y="133"/>
                  </a:cubicBezTo>
                  <a:cubicBezTo>
                    <a:pt x="217" y="128"/>
                    <a:pt x="217" y="128"/>
                    <a:pt x="217" y="128"/>
                  </a:cubicBezTo>
                  <a:cubicBezTo>
                    <a:pt x="217" y="126"/>
                    <a:pt x="219" y="124"/>
                    <a:pt x="220" y="124"/>
                  </a:cubicBezTo>
                  <a:cubicBezTo>
                    <a:pt x="328" y="124"/>
                    <a:pt x="328" y="124"/>
                    <a:pt x="328" y="124"/>
                  </a:cubicBezTo>
                  <a:cubicBezTo>
                    <a:pt x="330" y="124"/>
                    <a:pt x="331" y="126"/>
                    <a:pt x="331" y="128"/>
                  </a:cubicBezTo>
                  <a:close/>
                  <a:moveTo>
                    <a:pt x="158" y="216"/>
                  </a:moveTo>
                  <a:cubicBezTo>
                    <a:pt x="111" y="216"/>
                    <a:pt x="73" y="178"/>
                    <a:pt x="73" y="131"/>
                  </a:cubicBezTo>
                  <a:cubicBezTo>
                    <a:pt x="73" y="84"/>
                    <a:pt x="111" y="46"/>
                    <a:pt x="158" y="46"/>
                  </a:cubicBezTo>
                  <a:cubicBezTo>
                    <a:pt x="197" y="46"/>
                    <a:pt x="230" y="72"/>
                    <a:pt x="240" y="108"/>
                  </a:cubicBezTo>
                  <a:cubicBezTo>
                    <a:pt x="221" y="108"/>
                    <a:pt x="221" y="108"/>
                    <a:pt x="221" y="108"/>
                  </a:cubicBezTo>
                  <a:cubicBezTo>
                    <a:pt x="219" y="108"/>
                    <a:pt x="218" y="108"/>
                    <a:pt x="217" y="109"/>
                  </a:cubicBezTo>
                  <a:cubicBezTo>
                    <a:pt x="207" y="110"/>
                    <a:pt x="200" y="118"/>
                    <a:pt x="200" y="128"/>
                  </a:cubicBezTo>
                  <a:cubicBezTo>
                    <a:pt x="200" y="133"/>
                    <a:pt x="200" y="133"/>
                    <a:pt x="200" y="133"/>
                  </a:cubicBezTo>
                  <a:cubicBezTo>
                    <a:pt x="200" y="144"/>
                    <a:pt x="209" y="153"/>
                    <a:pt x="220" y="153"/>
                  </a:cubicBezTo>
                  <a:cubicBezTo>
                    <a:pt x="240" y="153"/>
                    <a:pt x="240" y="153"/>
                    <a:pt x="240" y="153"/>
                  </a:cubicBezTo>
                  <a:cubicBezTo>
                    <a:pt x="230" y="190"/>
                    <a:pt x="197" y="216"/>
                    <a:pt x="158" y="21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9">
              <a:extLst>
                <a:ext uri="{FF2B5EF4-FFF2-40B4-BE49-F238E27FC236}">
                  <a16:creationId xmlns:a16="http://schemas.microsoft.com/office/drawing/2014/main" id="{50C3912B-8BAC-46DF-88A2-4E8B994139AD}"/>
                </a:ext>
              </a:extLst>
            </p:cNvPr>
            <p:cNvSpPr>
              <a:spLocks noChangeAspect="1" noEditPoints="1"/>
            </p:cNvSpPr>
            <p:nvPr/>
          </p:nvSpPr>
          <p:spPr bwMode="auto">
            <a:xfrm>
              <a:off x="6119214" y="4197005"/>
              <a:ext cx="471670" cy="313649"/>
            </a:xfrm>
            <a:custGeom>
              <a:avLst/>
              <a:gdLst>
                <a:gd name="T0" fmla="*/ 110 w 788"/>
                <a:gd name="T1" fmla="*/ 72 h 524"/>
                <a:gd name="T2" fmla="*/ 0 w 788"/>
                <a:gd name="T3" fmla="*/ 136 h 524"/>
                <a:gd name="T4" fmla="*/ 80 w 788"/>
                <a:gd name="T5" fmla="*/ 524 h 524"/>
                <a:gd name="T6" fmla="*/ 677 w 788"/>
                <a:gd name="T7" fmla="*/ 450 h 524"/>
                <a:gd name="T8" fmla="*/ 732 w 788"/>
                <a:gd name="T9" fmla="*/ 316 h 524"/>
                <a:gd name="T10" fmla="*/ 242 w 788"/>
                <a:gd name="T11" fmla="*/ 452 h 524"/>
                <a:gd name="T12" fmla="*/ 192 w 788"/>
                <a:gd name="T13" fmla="*/ 452 h 524"/>
                <a:gd name="T14" fmla="*/ 322 w 788"/>
                <a:gd name="T15" fmla="*/ 452 h 524"/>
                <a:gd name="T16" fmla="*/ 275 w 788"/>
                <a:gd name="T17" fmla="*/ 452 h 524"/>
                <a:gd name="T18" fmla="*/ 404 w 788"/>
                <a:gd name="T19" fmla="*/ 491 h 524"/>
                <a:gd name="T20" fmla="*/ 435 w 788"/>
                <a:gd name="T21" fmla="*/ 452 h 524"/>
                <a:gd name="T22" fmla="*/ 435 w 788"/>
                <a:gd name="T23" fmla="*/ 491 h 524"/>
                <a:gd name="T24" fmla="*/ 162 w 788"/>
                <a:gd name="T25" fmla="*/ 452 h 524"/>
                <a:gd name="T26" fmla="*/ 112 w 788"/>
                <a:gd name="T27" fmla="*/ 452 h 524"/>
                <a:gd name="T28" fmla="*/ 515 w 788"/>
                <a:gd name="T29" fmla="*/ 452 h 524"/>
                <a:gd name="T30" fmla="*/ 644 w 788"/>
                <a:gd name="T31" fmla="*/ 419 h 524"/>
                <a:gd name="T32" fmla="*/ 55 w 788"/>
                <a:gd name="T33" fmla="*/ 166 h 524"/>
                <a:gd name="T34" fmla="*/ 143 w 788"/>
                <a:gd name="T35" fmla="*/ 166 h 524"/>
                <a:gd name="T36" fmla="*/ 644 w 788"/>
                <a:gd name="T37" fmla="*/ 316 h 524"/>
                <a:gd name="T38" fmla="*/ 644 w 788"/>
                <a:gd name="T39" fmla="*/ 419 h 524"/>
                <a:gd name="T40" fmla="*/ 677 w 788"/>
                <a:gd name="T41" fmla="*/ 316 h 524"/>
                <a:gd name="T42" fmla="*/ 143 w 788"/>
                <a:gd name="T43" fmla="*/ 136 h 524"/>
                <a:gd name="T44" fmla="*/ 86 w 788"/>
                <a:gd name="T45" fmla="*/ 103 h 524"/>
                <a:gd name="T46" fmla="*/ 699 w 788"/>
                <a:gd name="T47" fmla="*/ 103 h 524"/>
                <a:gd name="T48" fmla="*/ 699 w 788"/>
                <a:gd name="T49" fmla="*/ 355 h 524"/>
                <a:gd name="T50" fmla="*/ 732 w 788"/>
                <a:gd name="T51" fmla="*/ 72 h 524"/>
                <a:gd name="T52" fmla="*/ 755 w 788"/>
                <a:gd name="T53" fmla="*/ 33 h 524"/>
                <a:gd name="T54" fmla="*/ 86 w 788"/>
                <a:gd name="T55" fmla="*/ 199 h 524"/>
                <a:gd name="T56" fmla="*/ 229 w 788"/>
                <a:gd name="T57" fmla="*/ 380 h 524"/>
                <a:gd name="T58" fmla="*/ 229 w 788"/>
                <a:gd name="T59" fmla="*/ 284 h 524"/>
                <a:gd name="T60" fmla="*/ 110 w 788"/>
                <a:gd name="T61" fmla="*/ 199 h 524"/>
                <a:gd name="T62" fmla="*/ 197 w 788"/>
                <a:gd name="T63" fmla="*/ 347 h 524"/>
                <a:gd name="T64" fmla="*/ 110 w 788"/>
                <a:gd name="T65" fmla="*/ 232 h 524"/>
                <a:gd name="T66" fmla="*/ 197 w 788"/>
                <a:gd name="T67" fmla="*/ 284 h 524"/>
                <a:gd name="T68" fmla="*/ 252 w 788"/>
                <a:gd name="T69" fmla="*/ 355 h 524"/>
                <a:gd name="T70" fmla="*/ 424 w 788"/>
                <a:gd name="T71" fmla="*/ 355 h 524"/>
                <a:gd name="T72" fmla="*/ 424 w 788"/>
                <a:gd name="T73" fmla="*/ 199 h 524"/>
                <a:gd name="T74" fmla="*/ 285 w 788"/>
                <a:gd name="T75" fmla="*/ 232 h 524"/>
                <a:gd name="T76" fmla="*/ 394 w 788"/>
                <a:gd name="T77" fmla="*/ 316 h 524"/>
                <a:gd name="T78" fmla="*/ 285 w 788"/>
                <a:gd name="T79" fmla="*/ 316 h 524"/>
                <a:gd name="T80" fmla="*/ 447 w 788"/>
                <a:gd name="T81" fmla="*/ 284 h 524"/>
                <a:gd name="T82" fmla="*/ 447 w 788"/>
                <a:gd name="T83" fmla="*/ 380 h 524"/>
                <a:gd name="T84" fmla="*/ 619 w 788"/>
                <a:gd name="T85" fmla="*/ 316 h 524"/>
                <a:gd name="T86" fmla="*/ 447 w 788"/>
                <a:gd name="T87" fmla="*/ 199 h 524"/>
                <a:gd name="T88" fmla="*/ 589 w 788"/>
                <a:gd name="T89" fmla="*/ 232 h 524"/>
                <a:gd name="T90" fmla="*/ 589 w 788"/>
                <a:gd name="T91" fmla="*/ 347 h 524"/>
                <a:gd name="T92" fmla="*/ 480 w 788"/>
                <a:gd name="T93"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8" h="524">
                  <a:moveTo>
                    <a:pt x="788" y="0"/>
                  </a:moveTo>
                  <a:lnTo>
                    <a:pt x="110" y="0"/>
                  </a:lnTo>
                  <a:lnTo>
                    <a:pt x="110" y="72"/>
                  </a:lnTo>
                  <a:lnTo>
                    <a:pt x="55" y="72"/>
                  </a:lnTo>
                  <a:lnTo>
                    <a:pt x="55" y="136"/>
                  </a:lnTo>
                  <a:lnTo>
                    <a:pt x="0" y="136"/>
                  </a:lnTo>
                  <a:lnTo>
                    <a:pt x="0" y="450"/>
                  </a:lnTo>
                  <a:lnTo>
                    <a:pt x="80" y="450"/>
                  </a:lnTo>
                  <a:lnTo>
                    <a:pt x="80" y="524"/>
                  </a:lnTo>
                  <a:lnTo>
                    <a:pt x="597" y="524"/>
                  </a:lnTo>
                  <a:lnTo>
                    <a:pt x="597" y="450"/>
                  </a:lnTo>
                  <a:lnTo>
                    <a:pt x="677" y="450"/>
                  </a:lnTo>
                  <a:lnTo>
                    <a:pt x="677" y="386"/>
                  </a:lnTo>
                  <a:lnTo>
                    <a:pt x="732" y="386"/>
                  </a:lnTo>
                  <a:lnTo>
                    <a:pt x="732" y="316"/>
                  </a:lnTo>
                  <a:lnTo>
                    <a:pt x="788" y="316"/>
                  </a:lnTo>
                  <a:lnTo>
                    <a:pt x="788" y="0"/>
                  </a:lnTo>
                  <a:close/>
                  <a:moveTo>
                    <a:pt x="242" y="452"/>
                  </a:moveTo>
                  <a:lnTo>
                    <a:pt x="242" y="491"/>
                  </a:lnTo>
                  <a:lnTo>
                    <a:pt x="192" y="491"/>
                  </a:lnTo>
                  <a:lnTo>
                    <a:pt x="192" y="452"/>
                  </a:lnTo>
                  <a:lnTo>
                    <a:pt x="242" y="452"/>
                  </a:lnTo>
                  <a:close/>
                  <a:moveTo>
                    <a:pt x="275" y="452"/>
                  </a:moveTo>
                  <a:lnTo>
                    <a:pt x="322" y="452"/>
                  </a:lnTo>
                  <a:lnTo>
                    <a:pt x="322" y="491"/>
                  </a:lnTo>
                  <a:lnTo>
                    <a:pt x="275" y="491"/>
                  </a:lnTo>
                  <a:lnTo>
                    <a:pt x="275" y="452"/>
                  </a:lnTo>
                  <a:close/>
                  <a:moveTo>
                    <a:pt x="355" y="452"/>
                  </a:moveTo>
                  <a:lnTo>
                    <a:pt x="404" y="452"/>
                  </a:lnTo>
                  <a:lnTo>
                    <a:pt x="404" y="491"/>
                  </a:lnTo>
                  <a:lnTo>
                    <a:pt x="355" y="491"/>
                  </a:lnTo>
                  <a:lnTo>
                    <a:pt x="355" y="452"/>
                  </a:lnTo>
                  <a:close/>
                  <a:moveTo>
                    <a:pt x="435" y="452"/>
                  </a:moveTo>
                  <a:lnTo>
                    <a:pt x="484" y="452"/>
                  </a:lnTo>
                  <a:lnTo>
                    <a:pt x="484" y="491"/>
                  </a:lnTo>
                  <a:lnTo>
                    <a:pt x="435" y="491"/>
                  </a:lnTo>
                  <a:lnTo>
                    <a:pt x="435" y="452"/>
                  </a:lnTo>
                  <a:close/>
                  <a:moveTo>
                    <a:pt x="112" y="452"/>
                  </a:moveTo>
                  <a:lnTo>
                    <a:pt x="162" y="452"/>
                  </a:lnTo>
                  <a:lnTo>
                    <a:pt x="162" y="491"/>
                  </a:lnTo>
                  <a:lnTo>
                    <a:pt x="112" y="491"/>
                  </a:lnTo>
                  <a:lnTo>
                    <a:pt x="112" y="452"/>
                  </a:lnTo>
                  <a:close/>
                  <a:moveTo>
                    <a:pt x="564" y="491"/>
                  </a:moveTo>
                  <a:lnTo>
                    <a:pt x="515" y="491"/>
                  </a:lnTo>
                  <a:lnTo>
                    <a:pt x="515" y="452"/>
                  </a:lnTo>
                  <a:lnTo>
                    <a:pt x="564" y="452"/>
                  </a:lnTo>
                  <a:lnTo>
                    <a:pt x="564" y="491"/>
                  </a:lnTo>
                  <a:close/>
                  <a:moveTo>
                    <a:pt x="644" y="419"/>
                  </a:moveTo>
                  <a:lnTo>
                    <a:pt x="32" y="419"/>
                  </a:lnTo>
                  <a:lnTo>
                    <a:pt x="32" y="166"/>
                  </a:lnTo>
                  <a:lnTo>
                    <a:pt x="55" y="166"/>
                  </a:lnTo>
                  <a:lnTo>
                    <a:pt x="86" y="166"/>
                  </a:lnTo>
                  <a:lnTo>
                    <a:pt x="110" y="166"/>
                  </a:lnTo>
                  <a:lnTo>
                    <a:pt x="143" y="166"/>
                  </a:lnTo>
                  <a:lnTo>
                    <a:pt x="644" y="166"/>
                  </a:lnTo>
                  <a:lnTo>
                    <a:pt x="644" y="284"/>
                  </a:lnTo>
                  <a:lnTo>
                    <a:pt x="644" y="316"/>
                  </a:lnTo>
                  <a:lnTo>
                    <a:pt x="644" y="355"/>
                  </a:lnTo>
                  <a:lnTo>
                    <a:pt x="644" y="386"/>
                  </a:lnTo>
                  <a:lnTo>
                    <a:pt x="644" y="419"/>
                  </a:lnTo>
                  <a:close/>
                  <a:moveTo>
                    <a:pt x="699" y="355"/>
                  </a:moveTo>
                  <a:lnTo>
                    <a:pt x="677" y="355"/>
                  </a:lnTo>
                  <a:lnTo>
                    <a:pt x="677" y="316"/>
                  </a:lnTo>
                  <a:lnTo>
                    <a:pt x="677" y="284"/>
                  </a:lnTo>
                  <a:lnTo>
                    <a:pt x="677" y="136"/>
                  </a:lnTo>
                  <a:lnTo>
                    <a:pt x="143" y="136"/>
                  </a:lnTo>
                  <a:lnTo>
                    <a:pt x="110" y="136"/>
                  </a:lnTo>
                  <a:lnTo>
                    <a:pt x="86" y="136"/>
                  </a:lnTo>
                  <a:lnTo>
                    <a:pt x="86" y="103"/>
                  </a:lnTo>
                  <a:lnTo>
                    <a:pt x="110" y="103"/>
                  </a:lnTo>
                  <a:lnTo>
                    <a:pt x="143" y="103"/>
                  </a:lnTo>
                  <a:lnTo>
                    <a:pt x="699" y="103"/>
                  </a:lnTo>
                  <a:lnTo>
                    <a:pt x="699" y="284"/>
                  </a:lnTo>
                  <a:lnTo>
                    <a:pt x="699" y="316"/>
                  </a:lnTo>
                  <a:lnTo>
                    <a:pt x="699" y="355"/>
                  </a:lnTo>
                  <a:close/>
                  <a:moveTo>
                    <a:pt x="755" y="284"/>
                  </a:moveTo>
                  <a:lnTo>
                    <a:pt x="732" y="284"/>
                  </a:lnTo>
                  <a:lnTo>
                    <a:pt x="732" y="72"/>
                  </a:lnTo>
                  <a:lnTo>
                    <a:pt x="143" y="72"/>
                  </a:lnTo>
                  <a:lnTo>
                    <a:pt x="143" y="33"/>
                  </a:lnTo>
                  <a:lnTo>
                    <a:pt x="755" y="33"/>
                  </a:lnTo>
                  <a:lnTo>
                    <a:pt x="755" y="284"/>
                  </a:lnTo>
                  <a:close/>
                  <a:moveTo>
                    <a:pt x="110" y="199"/>
                  </a:moveTo>
                  <a:lnTo>
                    <a:pt x="86" y="199"/>
                  </a:lnTo>
                  <a:lnTo>
                    <a:pt x="57" y="199"/>
                  </a:lnTo>
                  <a:lnTo>
                    <a:pt x="57" y="380"/>
                  </a:lnTo>
                  <a:lnTo>
                    <a:pt x="229" y="380"/>
                  </a:lnTo>
                  <a:lnTo>
                    <a:pt x="229" y="355"/>
                  </a:lnTo>
                  <a:lnTo>
                    <a:pt x="229" y="316"/>
                  </a:lnTo>
                  <a:lnTo>
                    <a:pt x="229" y="284"/>
                  </a:lnTo>
                  <a:lnTo>
                    <a:pt x="229" y="199"/>
                  </a:lnTo>
                  <a:lnTo>
                    <a:pt x="143" y="199"/>
                  </a:lnTo>
                  <a:lnTo>
                    <a:pt x="110" y="199"/>
                  </a:lnTo>
                  <a:close/>
                  <a:moveTo>
                    <a:pt x="197" y="284"/>
                  </a:moveTo>
                  <a:lnTo>
                    <a:pt x="197" y="316"/>
                  </a:lnTo>
                  <a:lnTo>
                    <a:pt x="197" y="347"/>
                  </a:lnTo>
                  <a:lnTo>
                    <a:pt x="88" y="347"/>
                  </a:lnTo>
                  <a:lnTo>
                    <a:pt x="88" y="232"/>
                  </a:lnTo>
                  <a:lnTo>
                    <a:pt x="110" y="232"/>
                  </a:lnTo>
                  <a:lnTo>
                    <a:pt x="143" y="232"/>
                  </a:lnTo>
                  <a:lnTo>
                    <a:pt x="197" y="232"/>
                  </a:lnTo>
                  <a:lnTo>
                    <a:pt x="197" y="284"/>
                  </a:lnTo>
                  <a:close/>
                  <a:moveTo>
                    <a:pt x="252" y="284"/>
                  </a:moveTo>
                  <a:lnTo>
                    <a:pt x="252" y="316"/>
                  </a:lnTo>
                  <a:lnTo>
                    <a:pt x="252" y="355"/>
                  </a:lnTo>
                  <a:lnTo>
                    <a:pt x="252" y="380"/>
                  </a:lnTo>
                  <a:lnTo>
                    <a:pt x="424" y="380"/>
                  </a:lnTo>
                  <a:lnTo>
                    <a:pt x="424" y="355"/>
                  </a:lnTo>
                  <a:lnTo>
                    <a:pt x="424" y="316"/>
                  </a:lnTo>
                  <a:lnTo>
                    <a:pt x="424" y="284"/>
                  </a:lnTo>
                  <a:lnTo>
                    <a:pt x="424" y="199"/>
                  </a:lnTo>
                  <a:lnTo>
                    <a:pt x="252" y="199"/>
                  </a:lnTo>
                  <a:lnTo>
                    <a:pt x="252" y="284"/>
                  </a:lnTo>
                  <a:close/>
                  <a:moveTo>
                    <a:pt x="285" y="232"/>
                  </a:moveTo>
                  <a:lnTo>
                    <a:pt x="394" y="232"/>
                  </a:lnTo>
                  <a:lnTo>
                    <a:pt x="394" y="284"/>
                  </a:lnTo>
                  <a:lnTo>
                    <a:pt x="394" y="316"/>
                  </a:lnTo>
                  <a:lnTo>
                    <a:pt x="394" y="347"/>
                  </a:lnTo>
                  <a:lnTo>
                    <a:pt x="285" y="347"/>
                  </a:lnTo>
                  <a:lnTo>
                    <a:pt x="285" y="316"/>
                  </a:lnTo>
                  <a:lnTo>
                    <a:pt x="285" y="284"/>
                  </a:lnTo>
                  <a:lnTo>
                    <a:pt x="285" y="232"/>
                  </a:lnTo>
                  <a:close/>
                  <a:moveTo>
                    <a:pt x="447" y="284"/>
                  </a:moveTo>
                  <a:lnTo>
                    <a:pt x="447" y="316"/>
                  </a:lnTo>
                  <a:lnTo>
                    <a:pt x="447" y="355"/>
                  </a:lnTo>
                  <a:lnTo>
                    <a:pt x="447" y="380"/>
                  </a:lnTo>
                  <a:lnTo>
                    <a:pt x="619" y="380"/>
                  </a:lnTo>
                  <a:lnTo>
                    <a:pt x="619" y="355"/>
                  </a:lnTo>
                  <a:lnTo>
                    <a:pt x="619" y="316"/>
                  </a:lnTo>
                  <a:lnTo>
                    <a:pt x="619" y="284"/>
                  </a:lnTo>
                  <a:lnTo>
                    <a:pt x="619" y="199"/>
                  </a:lnTo>
                  <a:lnTo>
                    <a:pt x="447" y="199"/>
                  </a:lnTo>
                  <a:lnTo>
                    <a:pt x="447" y="284"/>
                  </a:lnTo>
                  <a:close/>
                  <a:moveTo>
                    <a:pt x="480" y="232"/>
                  </a:moveTo>
                  <a:lnTo>
                    <a:pt x="589" y="232"/>
                  </a:lnTo>
                  <a:lnTo>
                    <a:pt x="589" y="284"/>
                  </a:lnTo>
                  <a:lnTo>
                    <a:pt x="589" y="316"/>
                  </a:lnTo>
                  <a:lnTo>
                    <a:pt x="589" y="347"/>
                  </a:lnTo>
                  <a:lnTo>
                    <a:pt x="480" y="347"/>
                  </a:lnTo>
                  <a:lnTo>
                    <a:pt x="480" y="316"/>
                  </a:lnTo>
                  <a:lnTo>
                    <a:pt x="480" y="284"/>
                  </a:lnTo>
                  <a:lnTo>
                    <a:pt x="480" y="232"/>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Rectangle 74">
              <a:extLst>
                <a:ext uri="{FF2B5EF4-FFF2-40B4-BE49-F238E27FC236}">
                  <a16:creationId xmlns:a16="http://schemas.microsoft.com/office/drawing/2014/main" id="{1733EB85-E222-48BB-8251-B5A41F957401}"/>
                </a:ext>
              </a:extLst>
            </p:cNvPr>
            <p:cNvSpPr/>
            <p:nvPr/>
          </p:nvSpPr>
          <p:spPr>
            <a:xfrm>
              <a:off x="6590793" y="2674104"/>
              <a:ext cx="850698" cy="469962"/>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200" b="1">
                  <a:solidFill>
                    <a:schemeClr val="bg2">
                      <a:lumMod val="10000"/>
                    </a:schemeClr>
                  </a:solidFill>
                  <a:latin typeface="Arial"/>
                  <a:cs typeface="Arial"/>
                </a:rPr>
                <a:t>Power off first</a:t>
              </a:r>
              <a:endParaRPr lang="en-SG" sz="1200" b="1" dirty="0">
                <a:solidFill>
                  <a:schemeClr val="bg2">
                    <a:lumMod val="10000"/>
                  </a:schemeClr>
                </a:solidFill>
                <a:latin typeface="Arial"/>
                <a:cs typeface="Arial"/>
              </a:endParaRPr>
            </a:p>
          </p:txBody>
        </p:sp>
        <p:sp>
          <p:nvSpPr>
            <p:cNvPr id="76" name="Rectangle 75">
              <a:extLst>
                <a:ext uri="{FF2B5EF4-FFF2-40B4-BE49-F238E27FC236}">
                  <a16:creationId xmlns:a16="http://schemas.microsoft.com/office/drawing/2014/main" id="{B7170639-E9BB-4A2F-88DA-583833E7FDF3}"/>
                </a:ext>
              </a:extLst>
            </p:cNvPr>
            <p:cNvSpPr/>
            <p:nvPr/>
          </p:nvSpPr>
          <p:spPr>
            <a:xfrm>
              <a:off x="6590793" y="4040936"/>
              <a:ext cx="1008000" cy="5760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r>
                <a:rPr lang="en-SG" sz="1400" b="1">
                  <a:solidFill>
                    <a:schemeClr val="bg2">
                      <a:lumMod val="10000"/>
                    </a:schemeClr>
                  </a:solidFill>
                  <a:latin typeface="Arial"/>
                  <a:cs typeface="Arial"/>
                </a:rPr>
                <a:t>Memory</a:t>
              </a:r>
              <a:endParaRPr lang="en-SG" sz="1400" b="1" dirty="0">
                <a:solidFill>
                  <a:schemeClr val="bg2">
                    <a:lumMod val="10000"/>
                  </a:schemeClr>
                </a:solidFill>
                <a:latin typeface="Arial"/>
                <a:cs typeface="Arial"/>
              </a:endParaRPr>
            </a:p>
          </p:txBody>
        </p:sp>
      </p:grpSp>
      <p:sp>
        <p:nvSpPr>
          <p:cNvPr id="5" name="Rectangle 4">
            <a:extLst>
              <a:ext uri="{FF2B5EF4-FFF2-40B4-BE49-F238E27FC236}">
                <a16:creationId xmlns:a16="http://schemas.microsoft.com/office/drawing/2014/main" id="{E795F7FE-275C-30D7-FE7D-FDAEDCFF8406}"/>
              </a:ext>
            </a:extLst>
          </p:cNvPr>
          <p:cNvSpPr/>
          <p:nvPr/>
        </p:nvSpPr>
        <p:spPr>
          <a:xfrm>
            <a:off x="10460675" y="4854848"/>
            <a:ext cx="1731325" cy="1132794"/>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chemeClr val="tx2"/>
                </a:solidFill>
              </a:rPr>
              <a:t>Need a stoke-take process as owners may </a:t>
            </a:r>
            <a:r>
              <a:rPr lang="en-US" sz="1400">
                <a:solidFill>
                  <a:schemeClr val="tx2"/>
                </a:solidFill>
              </a:rPr>
              <a:t>not reply to mass emails</a:t>
            </a:r>
            <a:endParaRPr lang="en-US" sz="1400" dirty="0">
              <a:solidFill>
                <a:schemeClr val="tx2"/>
              </a:solidFill>
            </a:endParaRPr>
          </a:p>
        </p:txBody>
      </p:sp>
      <p:sp>
        <p:nvSpPr>
          <p:cNvPr id="6" name="Rectangle 5">
            <a:extLst>
              <a:ext uri="{FF2B5EF4-FFF2-40B4-BE49-F238E27FC236}">
                <a16:creationId xmlns:a16="http://schemas.microsoft.com/office/drawing/2014/main" id="{12824026-95D2-31DB-5D7A-47B08C20CCF3}"/>
              </a:ext>
            </a:extLst>
          </p:cNvPr>
          <p:cNvSpPr/>
          <p:nvPr/>
        </p:nvSpPr>
        <p:spPr>
          <a:xfrm>
            <a:off x="5027078" y="6227450"/>
            <a:ext cx="5783542" cy="432048"/>
          </a:xfrm>
          <a:prstGeom prst="rect">
            <a:avLst/>
          </a:prstGeom>
          <a:noFill/>
          <a:ln>
            <a:noFill/>
          </a:ln>
        </p:spPr>
        <p:style>
          <a:lnRef idx="0">
            <a:scrgbClr r="0" g="0" b="0"/>
          </a:lnRef>
          <a:fillRef idx="0">
            <a:scrgbClr r="0" g="0" b="0"/>
          </a:fillRef>
          <a:effectRef idx="0">
            <a:scrgbClr r="0" g="0" b="0"/>
          </a:effectRef>
          <a:fontRef idx="minor">
            <a:schemeClr val="accent2"/>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a:solidFill>
                  <a:schemeClr val="tx2"/>
                </a:solidFill>
              </a:rPr>
              <a:t>Power them off </a:t>
            </a:r>
            <a:r>
              <a:rPr lang="en-US" sz="1400" dirty="0">
                <a:solidFill>
                  <a:schemeClr val="tx2"/>
                </a:solidFill>
              </a:rPr>
              <a:t>first, as fall back just in case </a:t>
            </a:r>
            <a:r>
              <a:rPr lang="en-US" sz="1400">
                <a:solidFill>
                  <a:schemeClr val="tx2"/>
                </a:solidFill>
              </a:rPr>
              <a:t>you there is misunderstanding between infra and app team</a:t>
            </a:r>
            <a:endParaRPr lang="en-US" sz="1400" dirty="0">
              <a:solidFill>
                <a:schemeClr val="tx2"/>
              </a:solidFill>
            </a:endParaRPr>
          </a:p>
        </p:txBody>
      </p:sp>
      <p:cxnSp>
        <p:nvCxnSpPr>
          <p:cNvPr id="9" name="Connector: Elbow 8">
            <a:extLst>
              <a:ext uri="{FF2B5EF4-FFF2-40B4-BE49-F238E27FC236}">
                <a16:creationId xmlns:a16="http://schemas.microsoft.com/office/drawing/2014/main" id="{5A42ED9D-8D63-FEE2-AC52-45C7E49600D4}"/>
              </a:ext>
            </a:extLst>
          </p:cNvPr>
          <p:cNvCxnSpPr>
            <a:stCxn id="70" idx="2"/>
            <a:endCxn id="40" idx="2"/>
          </p:cNvCxnSpPr>
          <p:nvPr/>
        </p:nvCxnSpPr>
        <p:spPr bwMode="gray">
          <a:xfrm rot="5400000" flipH="1">
            <a:off x="7591965" y="1865376"/>
            <a:ext cx="619034" cy="5382831"/>
          </a:xfrm>
          <a:prstGeom prst="bentConnector3">
            <a:avLst>
              <a:gd name="adj1" fmla="val -207877"/>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0C897CA-11F8-BBD1-E17D-A965D2601B2F}"/>
              </a:ext>
            </a:extLst>
          </p:cNvPr>
          <p:cNvCxnSpPr>
            <a:cxnSpLocks/>
            <a:stCxn id="60" idx="2"/>
            <a:endCxn id="40" idx="2"/>
          </p:cNvCxnSpPr>
          <p:nvPr/>
        </p:nvCxnSpPr>
        <p:spPr bwMode="gray">
          <a:xfrm rot="5400000" flipH="1">
            <a:off x="6694638" y="2762702"/>
            <a:ext cx="619034" cy="3588178"/>
          </a:xfrm>
          <a:prstGeom prst="bentConnector3">
            <a:avLst>
              <a:gd name="adj1" fmla="val -207504"/>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443C0531-511B-50BC-9BF0-8EDA35F52834}"/>
              </a:ext>
            </a:extLst>
          </p:cNvPr>
          <p:cNvCxnSpPr>
            <a:cxnSpLocks/>
            <a:stCxn id="52" idx="2"/>
            <a:endCxn id="40" idx="2"/>
          </p:cNvCxnSpPr>
          <p:nvPr/>
        </p:nvCxnSpPr>
        <p:spPr bwMode="gray">
          <a:xfrm rot="5400000" flipH="1">
            <a:off x="5800855" y="3656486"/>
            <a:ext cx="619034" cy="1800611"/>
          </a:xfrm>
          <a:prstGeom prst="bentConnector3">
            <a:avLst>
              <a:gd name="adj1" fmla="val -208249"/>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2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EF85-3B0D-2B0B-D3ED-9B886BD611F1}"/>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7FCF8829-3760-0BD3-9553-6625BFF2927D}"/>
              </a:ext>
            </a:extLst>
          </p:cNvPr>
          <p:cNvSpPr>
            <a:spLocks noGrp="1"/>
          </p:cNvSpPr>
          <p:nvPr>
            <p:ph type="subTitle" idx="10"/>
          </p:nvPr>
        </p:nvSpPr>
        <p:spPr/>
        <p:txBody>
          <a:bodyPr/>
          <a:lstStyle/>
          <a:p>
            <a:endParaRPr lang="en-US"/>
          </a:p>
        </p:txBody>
      </p:sp>
      <p:pic>
        <p:nvPicPr>
          <p:cNvPr id="5" name="Picture 4">
            <a:extLst>
              <a:ext uri="{FF2B5EF4-FFF2-40B4-BE49-F238E27FC236}">
                <a16:creationId xmlns:a16="http://schemas.microsoft.com/office/drawing/2014/main" id="{A4AC3FF1-3698-734A-F952-487A5336B108}"/>
              </a:ext>
            </a:extLst>
          </p:cNvPr>
          <p:cNvPicPr>
            <a:picLocks noChangeAspect="1"/>
          </p:cNvPicPr>
          <p:nvPr/>
        </p:nvPicPr>
        <p:blipFill>
          <a:blip r:embed="rId2"/>
          <a:stretch>
            <a:fillRect/>
          </a:stretch>
        </p:blipFill>
        <p:spPr>
          <a:xfrm>
            <a:off x="1004824" y="0"/>
            <a:ext cx="10182351" cy="6858000"/>
          </a:xfrm>
          <a:prstGeom prst="rect">
            <a:avLst/>
          </a:prstGeom>
        </p:spPr>
      </p:pic>
    </p:spTree>
    <p:extLst>
      <p:ext uri="{BB962C8B-B14F-4D97-AF65-F5344CB8AC3E}">
        <p14:creationId xmlns:p14="http://schemas.microsoft.com/office/powerpoint/2010/main" val="1220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EFE43A-B81F-18CB-692F-25D61FCE3147}"/>
              </a:ext>
            </a:extLst>
          </p:cNvPr>
          <p:cNvSpPr>
            <a:spLocks noGrp="1"/>
          </p:cNvSpPr>
          <p:nvPr>
            <p:ph type="title"/>
          </p:nvPr>
        </p:nvSpPr>
        <p:spPr/>
        <p:txBody>
          <a:bodyPr/>
          <a:lstStyle/>
          <a:p>
            <a:r>
              <a:rPr lang="en-US"/>
              <a:t>Metrics</a:t>
            </a:r>
          </a:p>
        </p:txBody>
      </p:sp>
      <p:sp>
        <p:nvSpPr>
          <p:cNvPr id="6" name="Subtitle 5">
            <a:extLst>
              <a:ext uri="{FF2B5EF4-FFF2-40B4-BE49-F238E27FC236}">
                <a16:creationId xmlns:a16="http://schemas.microsoft.com/office/drawing/2014/main" id="{3FE28DE1-1862-22C7-8781-F8058F2C6F33}"/>
              </a:ext>
            </a:extLst>
          </p:cNvPr>
          <p:cNvSpPr>
            <a:spLocks noGrp="1"/>
          </p:cNvSpPr>
          <p:nvPr>
            <p:ph type="subTitle" idx="10"/>
          </p:nvPr>
        </p:nvSpPr>
        <p:spPr/>
        <p:txBody>
          <a:bodyPr/>
          <a:lstStyle/>
          <a:p>
            <a:r>
              <a:rPr lang="en-US" dirty="0"/>
              <a:t>See vSphere Metrics deck and book</a:t>
            </a:r>
          </a:p>
        </p:txBody>
      </p:sp>
    </p:spTree>
    <p:extLst>
      <p:ext uri="{BB962C8B-B14F-4D97-AF65-F5344CB8AC3E}">
        <p14:creationId xmlns:p14="http://schemas.microsoft.com/office/powerpoint/2010/main" val="315027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511C-D22B-39A7-5E17-39E89BAF5B75}"/>
              </a:ext>
            </a:extLst>
          </p:cNvPr>
          <p:cNvSpPr>
            <a:spLocks noGrp="1"/>
          </p:cNvSpPr>
          <p:nvPr>
            <p:ph type="title"/>
          </p:nvPr>
        </p:nvSpPr>
        <p:spPr/>
        <p:txBody>
          <a:bodyPr/>
          <a:lstStyle/>
          <a:p>
            <a:r>
              <a:rPr lang="en-US"/>
              <a:t>IT Operations Transformation</a:t>
            </a:r>
          </a:p>
        </p:txBody>
      </p:sp>
      <p:sp>
        <p:nvSpPr>
          <p:cNvPr id="6" name="Subtitle 5">
            <a:extLst>
              <a:ext uri="{FF2B5EF4-FFF2-40B4-BE49-F238E27FC236}">
                <a16:creationId xmlns:a16="http://schemas.microsoft.com/office/drawing/2014/main" id="{0FA8685E-B304-F8FB-286A-D8E9D0A0E2A1}"/>
              </a:ext>
            </a:extLst>
          </p:cNvPr>
          <p:cNvSpPr>
            <a:spLocks noGrp="1"/>
          </p:cNvSpPr>
          <p:nvPr>
            <p:ph type="subTitle" idx="10"/>
          </p:nvPr>
        </p:nvSpPr>
        <p:spPr/>
        <p:txBody>
          <a:bodyPr/>
          <a:lstStyle/>
          <a:p>
            <a:r>
              <a:rPr lang="en-US"/>
              <a:t>Alert-driven </a:t>
            </a:r>
            <a:r>
              <a:rPr lang="en-US">
                <a:sym typeface="Wingdings" panose="05000000000000000000" pitchFamily="2" charset="2"/>
              </a:rPr>
              <a:t> Insight-driven</a:t>
            </a:r>
            <a:endParaRPr lang="en-US"/>
          </a:p>
        </p:txBody>
      </p:sp>
      <p:sp>
        <p:nvSpPr>
          <p:cNvPr id="7" name="Rectangle 6">
            <a:extLst>
              <a:ext uri="{FF2B5EF4-FFF2-40B4-BE49-F238E27FC236}">
                <a16:creationId xmlns:a16="http://schemas.microsoft.com/office/drawing/2014/main" id="{DCCDED83-1A2B-AC21-E298-10BC3E52CF2B}"/>
              </a:ext>
            </a:extLst>
          </p:cNvPr>
          <p:cNvSpPr/>
          <p:nvPr/>
        </p:nvSpPr>
        <p:spPr>
          <a:xfrm>
            <a:off x="767426" y="3196263"/>
            <a:ext cx="1512000" cy="324000"/>
          </a:xfrm>
          <a:prstGeom prst="rect">
            <a:avLst/>
          </a:prstGeom>
          <a:gradFill>
            <a:gsLst>
              <a:gs pos="0">
                <a:schemeClr val="dk1">
                  <a:tint val="50000"/>
                  <a:satMod val="300000"/>
                </a:schemeClr>
              </a:gs>
              <a:gs pos="35000">
                <a:schemeClr val="bg1"/>
              </a:gs>
              <a:gs pos="100000">
                <a:schemeClr val="dk1">
                  <a:tint val="15000"/>
                  <a:satMod val="350000"/>
                </a:schemeClr>
              </a:gs>
            </a:gsLst>
          </a:gradFill>
          <a:ln>
            <a:noFill/>
          </a:ln>
          <a:effectLst/>
        </p:spPr>
        <p:style>
          <a:lnRef idx="1">
            <a:schemeClr val="dk1"/>
          </a:lnRef>
          <a:fillRef idx="2">
            <a:schemeClr val="dk1"/>
          </a:fillRef>
          <a:effectRef idx="1">
            <a:schemeClr val="dk1"/>
          </a:effectRef>
          <a:fontRef idx="minor">
            <a:schemeClr val="dk1"/>
          </a:fontRef>
        </p:style>
        <p:txBody>
          <a:bodyPr rtlCol="0" anchor="ctr"/>
          <a:lstStyle/>
          <a:p>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Daily Check</a:t>
            </a:r>
          </a:p>
        </p:txBody>
      </p:sp>
      <p:pic>
        <p:nvPicPr>
          <p:cNvPr id="8" name="Picture 7">
            <a:extLst>
              <a:ext uri="{FF2B5EF4-FFF2-40B4-BE49-F238E27FC236}">
                <a16:creationId xmlns:a16="http://schemas.microsoft.com/office/drawing/2014/main" id="{C1F8681E-6AAC-25E7-EF85-04B549C58F68}"/>
              </a:ext>
            </a:extLst>
          </p:cNvPr>
          <p:cNvPicPr>
            <a:picLocks noChangeAspect="1"/>
          </p:cNvPicPr>
          <p:nvPr/>
        </p:nvPicPr>
        <p:blipFill>
          <a:blip r:embed="rId3"/>
          <a:stretch>
            <a:fillRect/>
          </a:stretch>
        </p:blipFill>
        <p:spPr>
          <a:xfrm>
            <a:off x="1996196" y="3246433"/>
            <a:ext cx="228600" cy="228600"/>
          </a:xfrm>
          <a:prstGeom prst="rect">
            <a:avLst/>
          </a:prstGeom>
          <a:solidFill>
            <a:schemeClr val="accent1">
              <a:lumMod val="75000"/>
            </a:schemeClr>
          </a:solidFill>
        </p:spPr>
      </p:pic>
      <p:sp>
        <p:nvSpPr>
          <p:cNvPr id="9" name="Rectangle 8">
            <a:extLst>
              <a:ext uri="{FF2B5EF4-FFF2-40B4-BE49-F238E27FC236}">
                <a16:creationId xmlns:a16="http://schemas.microsoft.com/office/drawing/2014/main" id="{E63136DE-0C58-E21D-2408-D8292C33C3F2}"/>
              </a:ext>
            </a:extLst>
          </p:cNvPr>
          <p:cNvSpPr/>
          <p:nvPr/>
        </p:nvSpPr>
        <p:spPr>
          <a:xfrm>
            <a:off x="2928657" y="2749843"/>
            <a:ext cx="1512000" cy="324000"/>
          </a:xfrm>
          <a:prstGeom prst="rect">
            <a:avLst/>
          </a:prstGeom>
          <a:gradFill>
            <a:gsLst>
              <a:gs pos="0">
                <a:schemeClr val="dk1">
                  <a:tint val="50000"/>
                  <a:satMod val="300000"/>
                </a:schemeClr>
              </a:gs>
              <a:gs pos="35000">
                <a:schemeClr val="bg1"/>
              </a:gs>
              <a:gs pos="100000">
                <a:schemeClr val="dk1">
                  <a:tint val="15000"/>
                  <a:satMod val="350000"/>
                </a:schemeClr>
              </a:gs>
            </a:gsLst>
          </a:gradFill>
          <a:ln>
            <a:noFill/>
          </a:ln>
          <a:effectLst/>
        </p:spPr>
        <p:style>
          <a:lnRef idx="1">
            <a:schemeClr val="dk1"/>
          </a:lnRef>
          <a:fillRef idx="2">
            <a:schemeClr val="dk1"/>
          </a:fillRef>
          <a:effectRef idx="1">
            <a:schemeClr val="dk1"/>
          </a:effectRef>
          <a:fontRef idx="minor">
            <a:schemeClr val="dk1"/>
          </a:fontRef>
        </p:style>
        <p:txBody>
          <a:bodyPr rtlCol="0" anchor="ctr"/>
          <a:lstStyle/>
          <a:p>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Alerts</a:t>
            </a:r>
          </a:p>
        </p:txBody>
      </p:sp>
      <p:sp>
        <p:nvSpPr>
          <p:cNvPr id="10" name="Rectangle 9">
            <a:extLst>
              <a:ext uri="{FF2B5EF4-FFF2-40B4-BE49-F238E27FC236}">
                <a16:creationId xmlns:a16="http://schemas.microsoft.com/office/drawing/2014/main" id="{2D733535-391F-B5C2-AF80-6E714282F446}"/>
              </a:ext>
            </a:extLst>
          </p:cNvPr>
          <p:cNvSpPr/>
          <p:nvPr/>
        </p:nvSpPr>
        <p:spPr>
          <a:xfrm>
            <a:off x="767426" y="2251906"/>
            <a:ext cx="1512000" cy="324000"/>
          </a:xfrm>
          <a:prstGeom prst="rect">
            <a:avLst/>
          </a:prstGeom>
          <a:gradFill>
            <a:gsLst>
              <a:gs pos="0">
                <a:schemeClr val="dk1">
                  <a:tint val="50000"/>
                  <a:satMod val="300000"/>
                </a:schemeClr>
              </a:gs>
              <a:gs pos="35000">
                <a:schemeClr val="bg1"/>
              </a:gs>
              <a:gs pos="100000">
                <a:schemeClr val="dk1">
                  <a:tint val="15000"/>
                  <a:satMod val="350000"/>
                </a:schemeClr>
              </a:gs>
            </a:gsLst>
          </a:gradFill>
          <a:ln>
            <a:noFill/>
          </a:ln>
          <a:effectLst/>
        </p:spPr>
        <p:style>
          <a:lnRef idx="1">
            <a:schemeClr val="dk1"/>
          </a:lnRef>
          <a:fillRef idx="2">
            <a:schemeClr val="dk1"/>
          </a:fillRef>
          <a:effectRef idx="1">
            <a:schemeClr val="dk1"/>
          </a:effectRef>
          <a:fontRef idx="minor">
            <a:schemeClr val="dk1"/>
          </a:fontRef>
        </p:style>
        <p:txBody>
          <a:bodyPr rtlCol="0" anchor="ctr"/>
          <a:lstStyle/>
          <a:p>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NOC Screens</a:t>
            </a:r>
          </a:p>
        </p:txBody>
      </p:sp>
      <p:pic>
        <p:nvPicPr>
          <p:cNvPr id="11" name="Picture 10">
            <a:extLst>
              <a:ext uri="{FF2B5EF4-FFF2-40B4-BE49-F238E27FC236}">
                <a16:creationId xmlns:a16="http://schemas.microsoft.com/office/drawing/2014/main" id="{4D749CB0-D85A-92D7-A9F1-FC280C3F71F1}"/>
              </a:ext>
            </a:extLst>
          </p:cNvPr>
          <p:cNvPicPr>
            <a:picLocks noChangeAspect="1"/>
          </p:cNvPicPr>
          <p:nvPr/>
        </p:nvPicPr>
        <p:blipFill>
          <a:blip r:embed="rId4"/>
          <a:stretch>
            <a:fillRect/>
          </a:stretch>
        </p:blipFill>
        <p:spPr>
          <a:xfrm>
            <a:off x="2010508" y="2304075"/>
            <a:ext cx="232658" cy="228600"/>
          </a:xfrm>
          <a:prstGeom prst="rect">
            <a:avLst/>
          </a:prstGeom>
        </p:spPr>
      </p:pic>
      <p:pic>
        <p:nvPicPr>
          <p:cNvPr id="12" name="Picture 11">
            <a:extLst>
              <a:ext uri="{FF2B5EF4-FFF2-40B4-BE49-F238E27FC236}">
                <a16:creationId xmlns:a16="http://schemas.microsoft.com/office/drawing/2014/main" id="{FEEAEC5C-49A1-62E6-2F6F-8B15EBE2EF6A}"/>
              </a:ext>
            </a:extLst>
          </p:cNvPr>
          <p:cNvPicPr>
            <a:picLocks noChangeAspect="1"/>
          </p:cNvPicPr>
          <p:nvPr/>
        </p:nvPicPr>
        <p:blipFill>
          <a:blip r:embed="rId5"/>
          <a:stretch>
            <a:fillRect/>
          </a:stretch>
        </p:blipFill>
        <p:spPr>
          <a:xfrm>
            <a:off x="4138791" y="2778924"/>
            <a:ext cx="272839" cy="269666"/>
          </a:xfrm>
          <a:prstGeom prst="rect">
            <a:avLst/>
          </a:prstGeom>
        </p:spPr>
      </p:pic>
      <p:sp>
        <p:nvSpPr>
          <p:cNvPr id="13" name="Arrow: Right 12">
            <a:extLst>
              <a:ext uri="{FF2B5EF4-FFF2-40B4-BE49-F238E27FC236}">
                <a16:creationId xmlns:a16="http://schemas.microsoft.com/office/drawing/2014/main" id="{10DDDB0E-3FDA-DCF6-1E24-5D699FCAF446}"/>
              </a:ext>
            </a:extLst>
          </p:cNvPr>
          <p:cNvSpPr/>
          <p:nvPr/>
        </p:nvSpPr>
        <p:spPr>
          <a:xfrm rot="2522415">
            <a:off x="2463572" y="2631729"/>
            <a:ext cx="429183" cy="264974"/>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600">
              <a:solidFill>
                <a:schemeClr val="bg1"/>
              </a:solidFill>
            </a:endParaRPr>
          </a:p>
        </p:txBody>
      </p:sp>
      <p:sp>
        <p:nvSpPr>
          <p:cNvPr id="15" name="TextBox 14">
            <a:extLst>
              <a:ext uri="{FF2B5EF4-FFF2-40B4-BE49-F238E27FC236}">
                <a16:creationId xmlns:a16="http://schemas.microsoft.com/office/drawing/2014/main" id="{80210C63-DB7D-2592-1C54-3F0ED23B9705}"/>
              </a:ext>
            </a:extLst>
          </p:cNvPr>
          <p:cNvSpPr txBox="1"/>
          <p:nvPr/>
        </p:nvSpPr>
        <p:spPr>
          <a:xfrm>
            <a:off x="776575" y="2590019"/>
            <a:ext cx="1836000" cy="369332"/>
          </a:xfrm>
          <a:prstGeom prst="rect">
            <a:avLst/>
          </a:prstGeom>
        </p:spPr>
        <p:txBody>
          <a:bodyPr wrap="square" lIns="0" tIns="0" rIns="0" bIns="0" rtlCol="0">
            <a:spAutoFit/>
          </a:bodyPr>
          <a:lstStyle/>
          <a:p>
            <a:pPr algn="l"/>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Timeline: Now</a:t>
            </a:r>
          </a:p>
          <a:p>
            <a:r>
              <a:rPr lang="en-US" sz="1200" b="1">
                <a:solidFill>
                  <a:srgbClr val="C00000"/>
                </a:solidFill>
                <a:latin typeface="Calibri" panose="020F0502020204030204" pitchFamily="34" charset="0"/>
                <a:ea typeface="Calibri" panose="020F0502020204030204" pitchFamily="34" charset="0"/>
                <a:cs typeface="Calibri" panose="020F0502020204030204" pitchFamily="34" charset="0"/>
              </a:rPr>
              <a:t>Done by L1 Team</a:t>
            </a:r>
          </a:p>
        </p:txBody>
      </p:sp>
      <p:sp>
        <p:nvSpPr>
          <p:cNvPr id="16" name="TextBox 15">
            <a:extLst>
              <a:ext uri="{FF2B5EF4-FFF2-40B4-BE49-F238E27FC236}">
                <a16:creationId xmlns:a16="http://schemas.microsoft.com/office/drawing/2014/main" id="{BE297864-A6CF-451C-01C9-15346435B101}"/>
              </a:ext>
            </a:extLst>
          </p:cNvPr>
          <p:cNvSpPr txBox="1"/>
          <p:nvPr/>
        </p:nvSpPr>
        <p:spPr>
          <a:xfrm>
            <a:off x="4672472" y="2139549"/>
            <a:ext cx="3955824" cy="4108817"/>
          </a:xfrm>
          <a:prstGeom prst="rect">
            <a:avLst/>
          </a:prstGeom>
        </p:spPr>
        <p:txBody>
          <a:bodyPr wrap="square" lIns="0" tIns="0" rIns="0" bIns="0" rtlCol="0">
            <a:spAutoFit/>
          </a:bodyPr>
          <a:lstStyle/>
          <a:p>
            <a:pPr marL="228600" indent="-228600">
              <a:spcAft>
                <a:spcPts val="600"/>
              </a:spcAft>
              <a:buFont typeface="+mj-lt"/>
              <a:buAutoNum type="arabicPeriod"/>
            </a:pP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Start each day with a </a:t>
            </a:r>
            <a:r>
              <a:rPr lang="en-US" sz="140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proactive daily health check</a:t>
            </a: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 Look at the overall environment, not just the issue crossing the thresholds. The dashboard aims to minimize alerts by analysing underlying issues. It is focused, only for 24-hour. </a:t>
            </a:r>
          </a:p>
          <a:p>
            <a:pPr marL="228600" indent="-228600" algn="l">
              <a:spcAft>
                <a:spcPts val="600"/>
              </a:spcAft>
              <a:buFont typeface="+mj-lt"/>
              <a:buAutoNum type="arabicPeriod"/>
            </a:pP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Since you only check the dashboard in the morning, what happens to the rest of the day? The NOC set of dashboards complement the daily check and alert. They provide live, real-time, information. They are conveniently projected on the </a:t>
            </a:r>
            <a:r>
              <a:rPr lang="en-US" sz="140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big screens for NOC </a:t>
            </a: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Team to glance. It is always available, and auto-refresh.</a:t>
            </a:r>
          </a:p>
          <a:p>
            <a:pPr marL="228600" indent="-228600" algn="l">
              <a:spcAft>
                <a:spcPts val="600"/>
              </a:spcAft>
              <a:buFont typeface="+mj-lt"/>
              <a:buAutoNum type="arabicPeriod"/>
            </a:pP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Both the Daily Check and the NOC Screens have very short timeline. Max 1 day. If you have quarterly workload, you will not see them. This is where a </a:t>
            </a:r>
            <a:r>
              <a:rPr lang="en-US" sz="1400">
                <a:solidFill>
                  <a:schemeClr val="tx2"/>
                </a:solidFill>
                <a:highlight>
                  <a:srgbClr val="FFFF00"/>
                </a:highlight>
                <a:latin typeface="Calibri" panose="020F0502020204030204" pitchFamily="34" charset="0"/>
                <a:ea typeface="Calibri" panose="020F0502020204030204" pitchFamily="34" charset="0"/>
                <a:cs typeface="Calibri" panose="020F0502020204030204" pitchFamily="34" charset="0"/>
              </a:rPr>
              <a:t>performance profiling </a:t>
            </a:r>
            <a:r>
              <a:rPr lang="en-US" sz="1400">
                <a:solidFill>
                  <a:schemeClr val="tx2"/>
                </a:solidFill>
                <a:latin typeface="Calibri" panose="020F0502020204030204" pitchFamily="34" charset="0"/>
                <a:ea typeface="Calibri" panose="020F0502020204030204" pitchFamily="34" charset="0"/>
                <a:cs typeface="Calibri" panose="020F0502020204030204" pitchFamily="34" charset="0"/>
              </a:rPr>
              <a:t>comes in. It’s based on 3 months data. </a:t>
            </a:r>
          </a:p>
          <a:p>
            <a:pPr algn="l">
              <a:spcAft>
                <a:spcPts val="600"/>
              </a:spcAft>
            </a:pPr>
            <a:endParaRPr lang="en-US" sz="140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Arrow: Right 16">
            <a:extLst>
              <a:ext uri="{FF2B5EF4-FFF2-40B4-BE49-F238E27FC236}">
                <a16:creationId xmlns:a16="http://schemas.microsoft.com/office/drawing/2014/main" id="{330483EF-BB0D-2253-AF38-44F3FEABEF08}"/>
              </a:ext>
            </a:extLst>
          </p:cNvPr>
          <p:cNvSpPr/>
          <p:nvPr/>
        </p:nvSpPr>
        <p:spPr>
          <a:xfrm rot="19077585" flipV="1">
            <a:off x="2463571" y="3115761"/>
            <a:ext cx="429183" cy="264974"/>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600">
              <a:solidFill>
                <a:schemeClr val="bg1"/>
              </a:solidFill>
            </a:endParaRPr>
          </a:p>
        </p:txBody>
      </p:sp>
      <p:sp>
        <p:nvSpPr>
          <p:cNvPr id="18" name="TextBox 17">
            <a:extLst>
              <a:ext uri="{FF2B5EF4-FFF2-40B4-BE49-F238E27FC236}">
                <a16:creationId xmlns:a16="http://schemas.microsoft.com/office/drawing/2014/main" id="{EFEB787D-A236-69EC-750A-71C9EDD7AC00}"/>
              </a:ext>
            </a:extLst>
          </p:cNvPr>
          <p:cNvSpPr txBox="1"/>
          <p:nvPr/>
        </p:nvSpPr>
        <p:spPr>
          <a:xfrm>
            <a:off x="776575" y="3532652"/>
            <a:ext cx="1421680" cy="369332"/>
          </a:xfrm>
          <a:prstGeom prst="rect">
            <a:avLst/>
          </a:prstGeom>
        </p:spPr>
        <p:txBody>
          <a:bodyPr wrap="square" lIns="0" tIns="0" rIns="0" bIns="0" rtlCol="0">
            <a:spAutoFit/>
          </a:bodyPr>
          <a:lstStyle/>
          <a:p>
            <a:pPr algn="l"/>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Timeline: 24 hours</a:t>
            </a:r>
          </a:p>
          <a:p>
            <a:pPr algn="l"/>
            <a:r>
              <a:rPr lang="en-US" sz="1200" b="1">
                <a:solidFill>
                  <a:srgbClr val="C00000"/>
                </a:solidFill>
                <a:latin typeface="Calibri" panose="020F0502020204030204" pitchFamily="34" charset="0"/>
                <a:ea typeface="Calibri" panose="020F0502020204030204" pitchFamily="34" charset="0"/>
                <a:cs typeface="Calibri" panose="020F0502020204030204" pitchFamily="34" charset="0"/>
              </a:rPr>
              <a:t>Done by L2 Team</a:t>
            </a:r>
          </a:p>
        </p:txBody>
      </p:sp>
      <p:sp>
        <p:nvSpPr>
          <p:cNvPr id="19" name="TextBox 18">
            <a:extLst>
              <a:ext uri="{FF2B5EF4-FFF2-40B4-BE49-F238E27FC236}">
                <a16:creationId xmlns:a16="http://schemas.microsoft.com/office/drawing/2014/main" id="{45B3162E-C8FF-FF9B-53E6-C9314C68398B}"/>
              </a:ext>
            </a:extLst>
          </p:cNvPr>
          <p:cNvSpPr txBox="1"/>
          <p:nvPr/>
        </p:nvSpPr>
        <p:spPr>
          <a:xfrm>
            <a:off x="2934524" y="3083134"/>
            <a:ext cx="1421680" cy="369332"/>
          </a:xfrm>
          <a:prstGeom prst="rect">
            <a:avLst/>
          </a:prstGeom>
        </p:spPr>
        <p:txBody>
          <a:bodyPr wrap="square" lIns="0" tIns="0" rIns="0" bIns="0" rtlCol="0">
            <a:spAutoFit/>
          </a:bodyPr>
          <a:lstStyle/>
          <a:p>
            <a:pPr algn="l"/>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Timeline: Negative</a:t>
            </a:r>
          </a:p>
          <a:p>
            <a:r>
              <a:rPr lang="en-US" sz="1200" b="1">
                <a:solidFill>
                  <a:srgbClr val="C00000"/>
                </a:solidFill>
                <a:latin typeface="Calibri" panose="020F0502020204030204" pitchFamily="34" charset="0"/>
                <a:ea typeface="Calibri" panose="020F0502020204030204" pitchFamily="34" charset="0"/>
                <a:cs typeface="Calibri" panose="020F0502020204030204" pitchFamily="34" charset="0"/>
              </a:rPr>
              <a:t>Done by L1 Team</a:t>
            </a:r>
          </a:p>
        </p:txBody>
      </p:sp>
      <p:sp>
        <p:nvSpPr>
          <p:cNvPr id="20" name="Rectangle 19">
            <a:extLst>
              <a:ext uri="{FF2B5EF4-FFF2-40B4-BE49-F238E27FC236}">
                <a16:creationId xmlns:a16="http://schemas.microsoft.com/office/drawing/2014/main" id="{4EDD9BA1-7D78-EFF0-AD94-C7C3C3FCEA56}"/>
              </a:ext>
            </a:extLst>
          </p:cNvPr>
          <p:cNvSpPr/>
          <p:nvPr/>
        </p:nvSpPr>
        <p:spPr>
          <a:xfrm>
            <a:off x="766810" y="4880374"/>
            <a:ext cx="3673847" cy="324000"/>
          </a:xfrm>
          <a:prstGeom prst="rect">
            <a:avLst/>
          </a:prstGeom>
          <a:gradFill>
            <a:gsLst>
              <a:gs pos="0">
                <a:schemeClr val="dk1">
                  <a:tint val="50000"/>
                  <a:satMod val="300000"/>
                </a:schemeClr>
              </a:gs>
              <a:gs pos="35000">
                <a:schemeClr val="bg1"/>
              </a:gs>
              <a:gs pos="100000">
                <a:schemeClr val="dk1">
                  <a:tint val="15000"/>
                  <a:satMod val="350000"/>
                </a:schemeClr>
              </a:gs>
            </a:gsLst>
          </a:gradFill>
          <a:ln>
            <a:noFill/>
          </a:ln>
          <a:effectLst/>
        </p:spPr>
        <p:style>
          <a:lnRef idx="1">
            <a:schemeClr val="dk1"/>
          </a:lnRef>
          <a:fillRef idx="2">
            <a:schemeClr val="dk1"/>
          </a:fillRef>
          <a:effectRef idx="1">
            <a:schemeClr val="dk1"/>
          </a:effectRef>
          <a:fontRef idx="minor">
            <a:schemeClr val="dk1"/>
          </a:fontRef>
        </p:style>
        <p:txBody>
          <a:bodyPr rtlCol="0" anchor="ctr"/>
          <a:lstStyle/>
          <a:p>
            <a:r>
              <a:rPr lang="en-US" sz="1600" b="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Performance Profiling </a:t>
            </a:r>
            <a:r>
              <a:rPr lang="en-US" sz="11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(1-2x a year)</a:t>
            </a:r>
            <a:endParaRPr lang="en-US" sz="160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5C6A8700-4BFB-FDC5-E174-BB293270E0C1}"/>
              </a:ext>
            </a:extLst>
          </p:cNvPr>
          <p:cNvPicPr>
            <a:picLocks noChangeAspect="1"/>
          </p:cNvPicPr>
          <p:nvPr/>
        </p:nvPicPr>
        <p:blipFill>
          <a:blip r:embed="rId3"/>
          <a:stretch>
            <a:fillRect/>
          </a:stretch>
        </p:blipFill>
        <p:spPr>
          <a:xfrm>
            <a:off x="4165050" y="4930544"/>
            <a:ext cx="228600" cy="228600"/>
          </a:xfrm>
          <a:prstGeom prst="rect">
            <a:avLst/>
          </a:prstGeom>
          <a:solidFill>
            <a:schemeClr val="accent1">
              <a:lumMod val="75000"/>
            </a:schemeClr>
          </a:solidFill>
        </p:spPr>
      </p:pic>
      <p:sp>
        <p:nvSpPr>
          <p:cNvPr id="22" name="Arrow: Right 21">
            <a:extLst>
              <a:ext uri="{FF2B5EF4-FFF2-40B4-BE49-F238E27FC236}">
                <a16:creationId xmlns:a16="http://schemas.microsoft.com/office/drawing/2014/main" id="{4D1D1ADB-4716-8F11-E62A-A610EAC89AD3}"/>
              </a:ext>
            </a:extLst>
          </p:cNvPr>
          <p:cNvSpPr/>
          <p:nvPr/>
        </p:nvSpPr>
        <p:spPr>
          <a:xfrm rot="16200000" flipV="1">
            <a:off x="2983334" y="4036899"/>
            <a:ext cx="1169251" cy="264974"/>
          </a:xfrm>
          <a:prstGeom prst="rightArrow">
            <a:avLst/>
          </a:prstGeom>
          <a:gradFill flip="none" rotWithShape="1">
            <a:gsLst>
              <a:gs pos="0">
                <a:srgbClr val="92D050"/>
              </a:gs>
              <a:gs pos="100000">
                <a:srgbClr val="00B05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600">
              <a:solidFill>
                <a:schemeClr val="bg1"/>
              </a:solidFill>
            </a:endParaRPr>
          </a:p>
        </p:txBody>
      </p:sp>
      <p:sp>
        <p:nvSpPr>
          <p:cNvPr id="23" name="TextBox 22">
            <a:extLst>
              <a:ext uri="{FF2B5EF4-FFF2-40B4-BE49-F238E27FC236}">
                <a16:creationId xmlns:a16="http://schemas.microsoft.com/office/drawing/2014/main" id="{34ABD21A-C249-0A3B-957F-BB2CF69A4506}"/>
              </a:ext>
            </a:extLst>
          </p:cNvPr>
          <p:cNvSpPr txBox="1"/>
          <p:nvPr/>
        </p:nvSpPr>
        <p:spPr>
          <a:xfrm>
            <a:off x="776575" y="5221901"/>
            <a:ext cx="1421680" cy="369332"/>
          </a:xfrm>
          <a:prstGeom prst="rect">
            <a:avLst/>
          </a:prstGeom>
        </p:spPr>
        <p:txBody>
          <a:bodyPr wrap="square" lIns="0" tIns="0" rIns="0" bIns="0" rtlCol="0">
            <a:spAutoFit/>
          </a:bodyPr>
          <a:lstStyle/>
          <a:p>
            <a:pPr algn="l"/>
            <a:r>
              <a:rPr lang="en-US" sz="1200" b="1">
                <a:solidFill>
                  <a:schemeClr val="tx2"/>
                </a:solidFill>
                <a:latin typeface="Calibri" panose="020F0502020204030204" pitchFamily="34" charset="0"/>
                <a:ea typeface="Calibri" panose="020F0502020204030204" pitchFamily="34" charset="0"/>
                <a:cs typeface="Calibri" panose="020F0502020204030204" pitchFamily="34" charset="0"/>
              </a:rPr>
              <a:t>Timeline: 1 quarter</a:t>
            </a:r>
          </a:p>
          <a:p>
            <a:r>
              <a:rPr lang="en-US" sz="1200" b="1">
                <a:solidFill>
                  <a:srgbClr val="C00000"/>
                </a:solidFill>
                <a:latin typeface="Calibri" panose="020F0502020204030204" pitchFamily="34" charset="0"/>
                <a:ea typeface="Calibri" panose="020F0502020204030204" pitchFamily="34" charset="0"/>
                <a:cs typeface="Calibri" panose="020F0502020204030204" pitchFamily="34" charset="0"/>
              </a:rPr>
              <a:t>Done by L2 Team</a:t>
            </a:r>
          </a:p>
        </p:txBody>
      </p:sp>
      <p:sp>
        <p:nvSpPr>
          <p:cNvPr id="25" name="TextBox 24">
            <a:extLst>
              <a:ext uri="{FF2B5EF4-FFF2-40B4-BE49-F238E27FC236}">
                <a16:creationId xmlns:a16="http://schemas.microsoft.com/office/drawing/2014/main" id="{1FF5AD48-3C36-3879-59A3-B964E1006122}"/>
              </a:ext>
            </a:extLst>
          </p:cNvPr>
          <p:cNvSpPr txBox="1"/>
          <p:nvPr/>
        </p:nvSpPr>
        <p:spPr>
          <a:xfrm>
            <a:off x="9128315" y="3083134"/>
            <a:ext cx="3076687" cy="1831271"/>
          </a:xfrm>
          <a:prstGeom prst="rect">
            <a:avLst/>
          </a:prstGeom>
          <a:noFill/>
        </p:spPr>
        <p:txBody>
          <a:bodyPr wrap="square">
            <a:spAutoFit/>
          </a:bodyPr>
          <a:lstStyle/>
          <a:p>
            <a:pPr algn="l">
              <a:spcAft>
                <a:spcPts val="600"/>
              </a:spcAft>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The result is reduced dependency on alerts. </a:t>
            </a:r>
          </a:p>
          <a:p>
            <a:pPr algn="l">
              <a:spcAft>
                <a:spcPts val="600"/>
              </a:spcAft>
            </a:pPr>
            <a:r>
              <a:rPr lang="en-US" sz="1800">
                <a:solidFill>
                  <a:schemeClr val="tx2"/>
                </a:solidFill>
                <a:latin typeface="Calibri" panose="020F0502020204030204" pitchFamily="34" charset="0"/>
                <a:ea typeface="Calibri" panose="020F0502020204030204" pitchFamily="34" charset="0"/>
                <a:cs typeface="Calibri" panose="020F0502020204030204" pitchFamily="34" charset="0"/>
              </a:rPr>
              <a:t>Alerts become guard rail, just in case human forgets (as to err is human), or system suddenly fail.</a:t>
            </a:r>
          </a:p>
        </p:txBody>
      </p:sp>
      <p:sp>
        <p:nvSpPr>
          <p:cNvPr id="26" name="Right Brace 25">
            <a:extLst>
              <a:ext uri="{FF2B5EF4-FFF2-40B4-BE49-F238E27FC236}">
                <a16:creationId xmlns:a16="http://schemas.microsoft.com/office/drawing/2014/main" id="{F4B63BF3-3649-0428-F12F-EF208FB9A249}"/>
              </a:ext>
            </a:extLst>
          </p:cNvPr>
          <p:cNvSpPr/>
          <p:nvPr/>
        </p:nvSpPr>
        <p:spPr bwMode="gray">
          <a:xfrm>
            <a:off x="8645223" y="2134932"/>
            <a:ext cx="466165" cy="3815168"/>
          </a:xfrm>
          <a:prstGeom prst="rightBrace">
            <a:avLst>
              <a:gd name="adj1" fmla="val 38141"/>
              <a:gd name="adj2" fmla="val 50000"/>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 name="TextBox 27">
            <a:extLst>
              <a:ext uri="{FF2B5EF4-FFF2-40B4-BE49-F238E27FC236}">
                <a16:creationId xmlns:a16="http://schemas.microsoft.com/office/drawing/2014/main" id="{EF2104E7-48F3-A9AF-3011-390262379DA6}"/>
              </a:ext>
            </a:extLst>
          </p:cNvPr>
          <p:cNvSpPr txBox="1"/>
          <p:nvPr/>
        </p:nvSpPr>
        <p:spPr>
          <a:xfrm>
            <a:off x="549094" y="1563341"/>
            <a:ext cx="7725071" cy="369332"/>
          </a:xfrm>
          <a:prstGeom prst="rect">
            <a:avLst/>
          </a:prstGeom>
          <a:noFill/>
        </p:spPr>
        <p:txBody>
          <a:bodyPr wrap="square">
            <a:spAutoFit/>
          </a:bodyPr>
          <a:lstStyle/>
          <a:p>
            <a:pPr>
              <a:spcAft>
                <a:spcPts val="600"/>
              </a:spcAft>
            </a:pPr>
            <a:r>
              <a:rPr lang="en-US" sz="1800" b="1" dirty="0">
                <a:solidFill>
                  <a:schemeClr val="tx2"/>
                </a:solidFill>
                <a:latin typeface="Calibri" panose="020F0502020204030204" pitchFamily="34" charset="0"/>
                <a:ea typeface="Calibri" panose="020F0502020204030204" pitchFamily="34" charset="0"/>
                <a:cs typeface="Calibri" panose="020F0502020204030204" pitchFamily="34" charset="0"/>
              </a:rPr>
              <a:t>What should you do so alerts are no longer the starting line of operations?</a:t>
            </a:r>
          </a:p>
        </p:txBody>
      </p:sp>
    </p:spTree>
    <p:extLst>
      <p:ext uri="{BB962C8B-B14F-4D97-AF65-F5344CB8AC3E}">
        <p14:creationId xmlns:p14="http://schemas.microsoft.com/office/powerpoint/2010/main" val="58740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C093-CBDD-1EBA-FC7D-28AAA7E5E968}"/>
              </a:ext>
            </a:extLst>
          </p:cNvPr>
          <p:cNvSpPr>
            <a:spLocks noGrp="1"/>
          </p:cNvSpPr>
          <p:nvPr>
            <p:ph type="title"/>
          </p:nvPr>
        </p:nvSpPr>
        <p:spPr/>
        <p:txBody>
          <a:bodyPr/>
          <a:lstStyle/>
          <a:p>
            <a:r>
              <a:rPr lang="en-US"/>
              <a:t>Proactive Operations </a:t>
            </a:r>
          </a:p>
        </p:txBody>
      </p:sp>
      <p:sp>
        <p:nvSpPr>
          <p:cNvPr id="3" name="Subtitle 2">
            <a:extLst>
              <a:ext uri="{FF2B5EF4-FFF2-40B4-BE49-F238E27FC236}">
                <a16:creationId xmlns:a16="http://schemas.microsoft.com/office/drawing/2014/main" id="{FB6720C8-5C85-9E32-4309-7560DEADC179}"/>
              </a:ext>
            </a:extLst>
          </p:cNvPr>
          <p:cNvSpPr>
            <a:spLocks noGrp="1"/>
          </p:cNvSpPr>
          <p:nvPr>
            <p:ph type="subTitle" idx="10"/>
          </p:nvPr>
        </p:nvSpPr>
        <p:spPr/>
        <p:txBody>
          <a:bodyPr/>
          <a:lstStyle/>
          <a:p>
            <a:r>
              <a:rPr lang="en-US"/>
              <a:t>What cadence do you need to </a:t>
            </a:r>
            <a:r>
              <a:rPr lang="en-US">
                <a:solidFill>
                  <a:srgbClr val="00B050"/>
                </a:solidFill>
              </a:rPr>
              <a:t>avoid</a:t>
            </a:r>
            <a:r>
              <a:rPr lang="en-US"/>
              <a:t> alerts today? </a:t>
            </a:r>
          </a:p>
        </p:txBody>
      </p:sp>
      <p:graphicFrame>
        <p:nvGraphicFramePr>
          <p:cNvPr id="5" name="Table 4">
            <a:extLst>
              <a:ext uri="{FF2B5EF4-FFF2-40B4-BE49-F238E27FC236}">
                <a16:creationId xmlns:a16="http://schemas.microsoft.com/office/drawing/2014/main" id="{23A12B39-F849-0268-5EDB-378888669CC5}"/>
              </a:ext>
            </a:extLst>
          </p:cNvPr>
          <p:cNvGraphicFramePr>
            <a:graphicFrameLocks noGrp="1"/>
          </p:cNvGraphicFramePr>
          <p:nvPr>
            <p:extLst>
              <p:ext uri="{D42A27DB-BD31-4B8C-83A1-F6EECF244321}">
                <p14:modId xmlns:p14="http://schemas.microsoft.com/office/powerpoint/2010/main" val="247707136"/>
              </p:ext>
            </p:extLst>
          </p:nvPr>
        </p:nvGraphicFramePr>
        <p:xfrm>
          <a:off x="252414" y="1327484"/>
          <a:ext cx="11534774" cy="5212080"/>
        </p:xfrm>
        <a:graphic>
          <a:graphicData uri="http://schemas.openxmlformats.org/drawingml/2006/table">
            <a:tbl>
              <a:tblPr firstRow="1" bandRow="1">
                <a:tableStyleId>{5C22544A-7EE6-4342-B048-85BDC9FD1C3A}</a:tableStyleId>
              </a:tblPr>
              <a:tblGrid>
                <a:gridCol w="1468976">
                  <a:extLst>
                    <a:ext uri="{9D8B030D-6E8A-4147-A177-3AD203B41FA5}">
                      <a16:colId xmlns:a16="http://schemas.microsoft.com/office/drawing/2014/main" val="1515255837"/>
                    </a:ext>
                  </a:extLst>
                </a:gridCol>
                <a:gridCol w="3355266">
                  <a:extLst>
                    <a:ext uri="{9D8B030D-6E8A-4147-A177-3AD203B41FA5}">
                      <a16:colId xmlns:a16="http://schemas.microsoft.com/office/drawing/2014/main" val="2774014925"/>
                    </a:ext>
                  </a:extLst>
                </a:gridCol>
                <a:gridCol w="3355266">
                  <a:extLst>
                    <a:ext uri="{9D8B030D-6E8A-4147-A177-3AD203B41FA5}">
                      <a16:colId xmlns:a16="http://schemas.microsoft.com/office/drawing/2014/main" val="3671809143"/>
                    </a:ext>
                  </a:extLst>
                </a:gridCol>
                <a:gridCol w="3355266">
                  <a:extLst>
                    <a:ext uri="{9D8B030D-6E8A-4147-A177-3AD203B41FA5}">
                      <a16:colId xmlns:a16="http://schemas.microsoft.com/office/drawing/2014/main" val="364006110"/>
                    </a:ext>
                  </a:extLst>
                </a:gridCol>
              </a:tblGrid>
              <a:tr h="155189">
                <a:tc>
                  <a:txBody>
                    <a:bodyPr/>
                    <a:lstStyle/>
                    <a:p>
                      <a:endParaRPr lang="en-US" sz="1600"/>
                    </a:p>
                  </a:txBody>
                  <a:tcPr/>
                </a:tc>
                <a:tc>
                  <a:txBody>
                    <a:bodyPr/>
                    <a:lstStyle/>
                    <a:p>
                      <a:r>
                        <a:rPr lang="en-US" sz="1600"/>
                        <a:t>Live NOC Screens</a:t>
                      </a:r>
                      <a:endParaRPr lang="en-US" sz="1600" dirty="0"/>
                    </a:p>
                  </a:txBody>
                  <a:tcPr/>
                </a:tc>
                <a:tc>
                  <a:txBody>
                    <a:bodyPr/>
                    <a:lstStyle/>
                    <a:p>
                      <a:r>
                        <a:rPr lang="en-US" sz="1600"/>
                        <a:t>Daily Preventive Check</a:t>
                      </a:r>
                      <a:endParaRPr lang="en-US" sz="1600" dirty="0"/>
                    </a:p>
                  </a:txBody>
                  <a:tcPr/>
                </a:tc>
                <a:tc>
                  <a:txBody>
                    <a:bodyPr/>
                    <a:lstStyle/>
                    <a:p>
                      <a:r>
                        <a:rPr lang="en-US" sz="1600"/>
                        <a:t>Longer Cadence</a:t>
                      </a:r>
                      <a:endParaRPr lang="en-US" sz="1600" dirty="0"/>
                    </a:p>
                  </a:txBody>
                  <a:tcPr/>
                </a:tc>
                <a:extLst>
                  <a:ext uri="{0D108BD9-81ED-4DB2-BD59-A6C34878D82A}">
                    <a16:rowId xmlns:a16="http://schemas.microsoft.com/office/drawing/2014/main" val="265913266"/>
                  </a:ext>
                </a:extLst>
              </a:tr>
              <a:tr h="211621">
                <a:tc rowSpan="2">
                  <a:txBody>
                    <a:bodyPr/>
                    <a:lstStyle/>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Purpose</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Real time visibility into the overall environment, so live fire is attended right away. </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Prevent alerts of the day. </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Tomorrow is another day as it will be checked tomorrow morning.</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Larger optimization and issue avoidance. Deep and broad analysis of the whole environment. </a:t>
                      </a:r>
                    </a:p>
                  </a:txBody>
                  <a:tcPr/>
                </a:tc>
                <a:extLst>
                  <a:ext uri="{0D108BD9-81ED-4DB2-BD59-A6C34878D82A}">
                    <a16:rowId xmlns:a16="http://schemas.microsoft.com/office/drawing/2014/main" val="642872938"/>
                  </a:ext>
                </a:extLst>
              </a:tr>
              <a:tr h="126972">
                <a:tc vMerge="1">
                  <a:txBody>
                    <a:bodyPr/>
                    <a:lstStyle/>
                    <a:p>
                      <a:endParaRPr lang="en-US" sz="1200" b="1">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Urgent (hopefully not important)</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Medium urgency/importance</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Important (definitely not urgent)</a:t>
                      </a:r>
                    </a:p>
                  </a:txBody>
                  <a:tcPr/>
                </a:tc>
                <a:extLst>
                  <a:ext uri="{0D108BD9-81ED-4DB2-BD59-A6C34878D82A}">
                    <a16:rowId xmlns:a16="http://schemas.microsoft.com/office/drawing/2014/main" val="3469809404"/>
                  </a:ext>
                </a:extLst>
              </a:tr>
              <a:tr h="126972">
                <a:tc rowSpan="2">
                  <a:txBody>
                    <a:bodyPr/>
                    <a:lstStyle/>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Timeframe</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Focus: last 5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minutes</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Focus: next 12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hours</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Focus: Weekly – Quarterly </a:t>
                      </a: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09677247"/>
                  </a:ext>
                </a:extLst>
              </a:tr>
              <a:tr h="126972">
                <a:tc vMerge="1">
                  <a:txBody>
                    <a:bodyPr/>
                    <a:lstStyle/>
                    <a:p>
                      <a:endParaRPr lang="en-US" sz="1200">
                        <a:solidFill>
                          <a:schemeClr val="tx2"/>
                        </a:solidFill>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Data: 1 hour</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Data: 1 week</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Data: 1 year</a:t>
                      </a:r>
                    </a:p>
                  </a:txBody>
                  <a:tcPr/>
                </a:tc>
                <a:extLst>
                  <a:ext uri="{0D108BD9-81ED-4DB2-BD59-A6C34878D82A}">
                    <a16:rowId xmlns:a16="http://schemas.microsoft.com/office/drawing/2014/main" val="3292188264"/>
                  </a:ext>
                </a:extLst>
              </a:tr>
              <a:tr h="211621">
                <a:tc rowSpan="4">
                  <a:txBody>
                    <a:bodyPr/>
                    <a:lstStyle/>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Usage</a:t>
                      </a:r>
                    </a:p>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Interaction</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Live. Always on and projected on the big screen.</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2x a day. Once at start of day, the other at end of day.</a:t>
                      </a:r>
                    </a:p>
                  </a:txBody>
                  <a:tcPr/>
                </a:tc>
                <a:tc rowSpan="2">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No standard flow or usage. Multiple usage throughout the week/month, depending on the persona and need.</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Total screentime varies widely as user may move from screen to screen. </a:t>
                      </a:r>
                    </a:p>
                  </a:txBody>
                  <a:tcPr/>
                </a:tc>
                <a:extLst>
                  <a:ext uri="{0D108BD9-81ED-4DB2-BD59-A6C34878D82A}">
                    <a16:rowId xmlns:a16="http://schemas.microsoft.com/office/drawing/2014/main" val="1057122393"/>
                  </a:ext>
                </a:extLst>
              </a:tr>
              <a:tr h="126972">
                <a:tc vMerge="1">
                  <a:txBody>
                    <a:bodyPr/>
                    <a:lstStyle/>
                    <a:p>
                      <a:endParaRPr lang="en-US" sz="1200">
                        <a:solidFill>
                          <a:schemeClr val="tx2"/>
                        </a:solidFill>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Screentime: 10 seconds.</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User can derive meaning within seconds, simply by glancing over a distance.</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Screentime: 10 minutes</a:t>
                      </a:r>
                    </a:p>
                  </a:txBody>
                  <a:tcPr/>
                </a:tc>
                <a:tc vMerge="1">
                  <a:txBody>
                    <a:bodyPr/>
                    <a:lstStyle/>
                    <a:p>
                      <a:endParaRPr/>
                    </a:p>
                  </a:txBody>
                  <a:tcPr/>
                </a:tc>
                <a:extLst>
                  <a:ext uri="{0D108BD9-81ED-4DB2-BD59-A6C34878D82A}">
                    <a16:rowId xmlns:a16="http://schemas.microsoft.com/office/drawing/2014/main" val="41845590"/>
                  </a:ext>
                </a:extLst>
              </a:tr>
              <a:tr h="211621">
                <a:tc vMerge="1">
                  <a:txBody>
                    <a:bodyPr/>
                    <a:lstStyle/>
                    <a:p>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No interaction as there is no keyboard/mouse. See from a distance. It auto-refreshes and auto-rotate</a:t>
                      </a:r>
                    </a:p>
                  </a:txBody>
                  <a:tcPr/>
                </a:tc>
                <a:tc rowSpan="2">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Standard interaction process. User follows a set of check, including these pages of 5.2: Diagnostic Findings, Configuration Drift, Compliance. </a:t>
                      </a:r>
                    </a:p>
                  </a:txBody>
                  <a:tcPr/>
                </a:tc>
                <a:tc rowSpan="2">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Rich interaction. Flexible flow, depending on the need at that time.</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User may create custom dashboard with super metric and group.</a:t>
                      </a:r>
                    </a:p>
                  </a:txBody>
                  <a:tcPr/>
                </a:tc>
                <a:extLst>
                  <a:ext uri="{0D108BD9-81ED-4DB2-BD59-A6C34878D82A}">
                    <a16:rowId xmlns:a16="http://schemas.microsoft.com/office/drawing/2014/main" val="312831574"/>
                  </a:ext>
                </a:extLst>
              </a:tr>
              <a:tr h="211621">
                <a:tc vMerge="1">
                  <a:txBody>
                    <a:bodyPr/>
                    <a:lstStyle/>
                    <a:p>
                      <a:endParaRPr lang="en-US" sz="1400" b="1">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The UI is dual purpose. NOC user can access bottom part of the UI for interaction. </a:t>
                      </a:r>
                    </a:p>
                  </a:txBody>
                  <a:tcPr/>
                </a:tc>
                <a:tc vMerge="1">
                  <a:txBody>
                    <a:bodyPr/>
                    <a:lstStyle/>
                    <a:p>
                      <a:pPr>
                        <a:spcAft>
                          <a:spcPts val="600"/>
                        </a:spcAft>
                      </a:pPr>
                      <a:endParaRPr lang="en-US" sz="120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tc vMerge="1">
                  <a:txBody>
                    <a:bodyPr/>
                    <a:lstStyle/>
                    <a:p>
                      <a:pPr>
                        <a:spcAft>
                          <a:spcPts val="600"/>
                        </a:spcAft>
                      </a:pPr>
                      <a:endParaRPr lang="en-US" sz="120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0508254"/>
                  </a:ext>
                </a:extLst>
              </a:tr>
              <a:tr h="211621">
                <a:tc>
                  <a:txBody>
                    <a:bodyPr/>
                    <a:lstStyle/>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Human</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L1 (first liner). </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Users are typically seated at the NOC room.</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L2 (expert).</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These experts specialize on certain areas, such as network.</a:t>
                      </a: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Auditor, Capacity Planner, Performance Specialist, Cost Specialist</a:t>
                      </a:r>
                    </a:p>
                  </a:txBody>
                  <a:tcPr/>
                </a:tc>
                <a:extLst>
                  <a:ext uri="{0D108BD9-81ED-4DB2-BD59-A6C34878D82A}">
                    <a16:rowId xmlns:a16="http://schemas.microsoft.com/office/drawing/2014/main" val="1525102701"/>
                  </a:ext>
                </a:extLst>
              </a:tr>
              <a:tr h="246891">
                <a:tc>
                  <a:txBody>
                    <a:bodyPr/>
                    <a:lstStyle/>
                    <a:p>
                      <a:r>
                        <a:rPr lang="en-US" sz="1400" b="1">
                          <a:solidFill>
                            <a:schemeClr val="tx2"/>
                          </a:solidFill>
                          <a:latin typeface="Calibri" panose="020F0502020204030204" pitchFamily="34" charset="0"/>
                          <a:ea typeface="Calibri" panose="020F0502020204030204" pitchFamily="34" charset="0"/>
                          <a:cs typeface="Calibri" panose="020F0502020204030204" pitchFamily="34" charset="0"/>
                        </a:rPr>
                        <a:t>Primary Content</a:t>
                      </a:r>
                    </a:p>
                  </a:txBody>
                  <a:tcPr/>
                </a:tc>
                <a:tc gridSpan="2">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Availability. Performance. Security.</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Same area of concern, but the Daily Check is broader and deeper as it has much longer horizon</a:t>
                      </a:r>
                    </a:p>
                  </a:txBody>
                  <a:tcPr/>
                </a:tc>
                <a:tc hMerge="1">
                  <a:txBody>
                    <a:bodyPr/>
                    <a:lstStyle/>
                    <a:p>
                      <a:pPr>
                        <a:spcAft>
                          <a:spcPts val="600"/>
                        </a:spcAft>
                      </a:pPr>
                      <a:endParaRPr lang="en-US" sz="1200">
                        <a:solidFill>
                          <a:schemeClr val="tx2"/>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Capacity (utilization, reclamation, optimization).</a:t>
                      </a:r>
                    </a:p>
                    <a:p>
                      <a:pPr>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Sustainability.</a:t>
                      </a:r>
                    </a:p>
                  </a:txBody>
                  <a:tcPr/>
                </a:tc>
                <a:extLst>
                  <a:ext uri="{0D108BD9-81ED-4DB2-BD59-A6C34878D82A}">
                    <a16:rowId xmlns:a16="http://schemas.microsoft.com/office/drawing/2014/main" val="4253573060"/>
                  </a:ext>
                </a:extLst>
              </a:tr>
            </a:tbl>
          </a:graphicData>
        </a:graphic>
      </p:graphicFrame>
    </p:spTree>
    <p:extLst>
      <p:ext uri="{BB962C8B-B14F-4D97-AF65-F5344CB8AC3E}">
        <p14:creationId xmlns:p14="http://schemas.microsoft.com/office/powerpoint/2010/main" val="348971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BC6A3B-5ED7-71D9-E3DE-0AF61B62318C}"/>
              </a:ext>
            </a:extLst>
          </p:cNvPr>
          <p:cNvSpPr>
            <a:spLocks noGrp="1"/>
          </p:cNvSpPr>
          <p:nvPr>
            <p:ph type="subTitle" idx="10"/>
          </p:nvPr>
        </p:nvSpPr>
        <p:spPr/>
        <p:txBody>
          <a:bodyPr/>
          <a:lstStyle/>
          <a:p>
            <a:r>
              <a:rPr lang="en-US"/>
              <a:t>Not urgent? Do not alert, regardless of importance. Use Daily Check instead</a:t>
            </a:r>
            <a:endParaRPr lang="en-US" dirty="0"/>
          </a:p>
        </p:txBody>
      </p:sp>
      <p:sp>
        <p:nvSpPr>
          <p:cNvPr id="4" name="Title 3">
            <a:extLst>
              <a:ext uri="{FF2B5EF4-FFF2-40B4-BE49-F238E27FC236}">
                <a16:creationId xmlns:a16="http://schemas.microsoft.com/office/drawing/2014/main" id="{30783626-3BA3-FD71-CF9A-EFC84D08EFF4}"/>
              </a:ext>
            </a:extLst>
          </p:cNvPr>
          <p:cNvSpPr>
            <a:spLocks noGrp="1"/>
          </p:cNvSpPr>
          <p:nvPr>
            <p:ph type="title"/>
          </p:nvPr>
        </p:nvSpPr>
        <p:spPr/>
        <p:txBody>
          <a:bodyPr/>
          <a:lstStyle/>
          <a:p>
            <a:r>
              <a:rPr lang="en-US"/>
              <a:t>Urgent vs Important</a:t>
            </a:r>
          </a:p>
        </p:txBody>
      </p:sp>
      <p:sp>
        <p:nvSpPr>
          <p:cNvPr id="5" name="Rectangle 4">
            <a:extLst>
              <a:ext uri="{FF2B5EF4-FFF2-40B4-BE49-F238E27FC236}">
                <a16:creationId xmlns:a16="http://schemas.microsoft.com/office/drawing/2014/main" id="{7781C1CC-1A3F-C6C1-6372-4F6634ECE408}"/>
              </a:ext>
            </a:extLst>
          </p:cNvPr>
          <p:cNvSpPr/>
          <p:nvPr/>
        </p:nvSpPr>
        <p:spPr>
          <a:xfrm>
            <a:off x="1419341" y="2796466"/>
            <a:ext cx="1828800" cy="1828800"/>
          </a:xfrm>
          <a:prstGeom prst="rect">
            <a:avLst/>
          </a:prstGeom>
          <a:gradFill flip="none" rotWithShape="1">
            <a:gsLst>
              <a:gs pos="0">
                <a:srgbClr val="92D050"/>
              </a:gs>
              <a:gs pos="60000">
                <a:srgbClr val="FFFF00"/>
              </a:gs>
              <a:gs pos="80000">
                <a:srgbClr val="FFC000"/>
              </a:gs>
              <a:gs pos="100000">
                <a:srgbClr val="FF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599DA1E1-A16C-E9B3-3268-3AF2C49D38DF}"/>
              </a:ext>
            </a:extLst>
          </p:cNvPr>
          <p:cNvCxnSpPr>
            <a:cxnSpLocks/>
          </p:cNvCxnSpPr>
          <p:nvPr/>
        </p:nvCxnSpPr>
        <p:spPr bwMode="gray">
          <a:xfrm>
            <a:off x="1419341" y="4625266"/>
            <a:ext cx="1918616" cy="0"/>
          </a:xfrm>
          <a:prstGeom prst="line">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4DAD3D4-BF7A-DCB7-8F9A-1FD792850A13}"/>
              </a:ext>
            </a:extLst>
          </p:cNvPr>
          <p:cNvCxnSpPr>
            <a:cxnSpLocks/>
          </p:cNvCxnSpPr>
          <p:nvPr/>
        </p:nvCxnSpPr>
        <p:spPr bwMode="gray">
          <a:xfrm rot="16200000">
            <a:off x="469177" y="3675102"/>
            <a:ext cx="1918616" cy="0"/>
          </a:xfrm>
          <a:prstGeom prst="line">
            <a:avLst/>
          </a:prstGeom>
          <a:ln w="254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8AA276-0D89-2C98-A3AA-B32F19E61A24}"/>
              </a:ext>
            </a:extLst>
          </p:cNvPr>
          <p:cNvSpPr txBox="1"/>
          <p:nvPr/>
        </p:nvSpPr>
        <p:spPr>
          <a:xfrm>
            <a:off x="2941347" y="4705938"/>
            <a:ext cx="437556" cy="184666"/>
          </a:xfrm>
          <a:prstGeom prst="rect">
            <a:avLst/>
          </a:prstGeom>
        </p:spPr>
        <p:txBody>
          <a:bodyPr wrap="none" lIns="0" tIns="0" rIns="0" bIns="0" rtlCol="0">
            <a:spAutoFit/>
          </a:bodyPr>
          <a:lstStyle/>
          <a:p>
            <a:pPr algn="l">
              <a:spcAft>
                <a:spcPts val="600"/>
              </a:spcAft>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Urgent</a:t>
            </a:r>
          </a:p>
        </p:txBody>
      </p:sp>
      <p:sp>
        <p:nvSpPr>
          <p:cNvPr id="11" name="TextBox 10">
            <a:extLst>
              <a:ext uri="{FF2B5EF4-FFF2-40B4-BE49-F238E27FC236}">
                <a16:creationId xmlns:a16="http://schemas.microsoft.com/office/drawing/2014/main" id="{D40CBC76-8B40-7189-AC65-6444478796D4}"/>
              </a:ext>
            </a:extLst>
          </p:cNvPr>
          <p:cNvSpPr txBox="1"/>
          <p:nvPr/>
        </p:nvSpPr>
        <p:spPr>
          <a:xfrm>
            <a:off x="608174" y="2703602"/>
            <a:ext cx="649537" cy="184666"/>
          </a:xfrm>
          <a:prstGeom prst="rect">
            <a:avLst/>
          </a:prstGeom>
        </p:spPr>
        <p:txBody>
          <a:bodyPr wrap="none" lIns="0" tIns="0" rIns="0" bIns="0" rtlCol="0">
            <a:spAutoFit/>
          </a:bodyPr>
          <a:lstStyle/>
          <a:p>
            <a:pPr algn="l">
              <a:spcAft>
                <a:spcPts val="600"/>
              </a:spcAft>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Important</a:t>
            </a:r>
          </a:p>
        </p:txBody>
      </p:sp>
      <p:sp>
        <p:nvSpPr>
          <p:cNvPr id="12" name="TextBox 11">
            <a:extLst>
              <a:ext uri="{FF2B5EF4-FFF2-40B4-BE49-F238E27FC236}">
                <a16:creationId xmlns:a16="http://schemas.microsoft.com/office/drawing/2014/main" id="{7DAD46BC-2B5C-5C6C-7FDC-39C9A76CF0F1}"/>
              </a:ext>
            </a:extLst>
          </p:cNvPr>
          <p:cNvSpPr txBox="1"/>
          <p:nvPr/>
        </p:nvSpPr>
        <p:spPr>
          <a:xfrm>
            <a:off x="4970125" y="1654886"/>
            <a:ext cx="6649582" cy="4939814"/>
          </a:xfrm>
          <a:prstGeom prst="rect">
            <a:avLst/>
          </a:prstGeom>
        </p:spPr>
        <p:txBody>
          <a:bodyPr wrap="square" lIns="0" tIns="0" rIns="0" bIns="0" rtlCol="0">
            <a:spAutoFit/>
          </a:bodyPr>
          <a:lstStyle/>
          <a:p>
            <a:pPr algn="l">
              <a:spcAft>
                <a:spcPts val="600"/>
              </a:spcAft>
            </a:pPr>
            <a:r>
              <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rPr>
              <a:t>Urgency</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 is closely related to </a:t>
            </a:r>
            <a:r>
              <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rPr>
              <a:t>importance</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 Hence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they are often mistaken as the same thing, as Alert that are important tend to be urgent.</a:t>
            </a:r>
          </a:p>
          <a:p>
            <a:pPr algn="l">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Examples of ambiguity: </a:t>
            </a: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628650" lvl="1" indent="-171450">
              <a:spcAft>
                <a:spcPts val="600"/>
              </a:spcAft>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1 VM has high disk latency is an urgent problem if the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owner is a VIP customer who complains loudly. It is not important since the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VM is not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in production and 99K other VMs are doing well.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As more and more VM get affected, and business feel the pain, the problem becomes important.</a:t>
            </a:r>
          </a:p>
          <a:p>
            <a:pPr marL="628650" lvl="1" indent="-171450">
              <a:spcAft>
                <a:spcPts val="600"/>
              </a:spcAft>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Availability issue tends to be urgent problem, as you need to restore fast. Performance issue tends to be less urgent, especially if it has gone away by itself. </a:t>
            </a:r>
          </a:p>
          <a:p>
            <a:pPr algn="l">
              <a:spcAft>
                <a:spcPts val="600"/>
              </a:spcAft>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Examples of Important but not Urgent</a:t>
            </a: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marL="628650" lvl="1" indent="-171450">
              <a:spcAft>
                <a:spcPts val="600"/>
              </a:spcAft>
              <a:buFont typeface="Arial" panose="020B0604020202020204" pitchFamily="34" charset="0"/>
              <a:buChar char="•"/>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Host is in maintenance mode for at least 72 hours”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is not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urgent as it’s been down for 3 full days. It’s important as that’s not normal.</a:t>
            </a:r>
          </a:p>
          <a:p>
            <a:pPr marL="628650" lvl="1" indent="-171450">
              <a:spcAft>
                <a:spcPts val="600"/>
              </a:spcAft>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“A recoverable memory error has occurred on the host” is not urgent as the issue has been recovered. You likely need to replace hardware. As the problem can spread, it’s an important one. You need to schedule a hardware scan, which may require a schedule downtime.</a:t>
            </a:r>
          </a:p>
          <a:p>
            <a:pPr marL="628650" lvl="1" indent="-171450">
              <a:spcAft>
                <a:spcPts val="600"/>
              </a:spcAft>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You notice vMotion has been taking 300% longer in the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last 12 hours,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going up from the usual 0.2s to 0.6x second in 10 large clusters, where a total of 10K production VMs are running. But it’s a low level issue that none of the app owners have not noticed</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 Not urgent, but important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as it can </a:t>
            </a:r>
            <a:r>
              <a:rPr lang="en-US" sz="1200" dirty="0">
                <a:solidFill>
                  <a:srgbClr val="00B0F0"/>
                </a:solidFill>
                <a:latin typeface="Calibri" panose="020F0502020204030204" pitchFamily="34" charset="0"/>
                <a:ea typeface="Calibri" panose="020F0502020204030204" pitchFamily="34" charset="0"/>
                <a:cs typeface="Calibri" panose="020F0502020204030204" pitchFamily="34" charset="0"/>
              </a:rPr>
              <a:t>potentially</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 turn into a big problem.</a:t>
            </a:r>
          </a:p>
          <a:p>
            <a:pPr marL="628650" lvl="1" indent="-171450">
              <a:spcAft>
                <a:spcPts val="600"/>
              </a:spcAft>
              <a:buFont typeface="Arial" panose="020B0604020202020204" pitchFamily="34" charset="0"/>
              <a:buChar char="•"/>
            </a:pP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You notice a performance problem that has happens randomly. It went away by itself within 5 minutes, so the owner </a:t>
            </a:r>
            <a:r>
              <a:rPr lang="en-US" sz="1200" dirty="0" err="1">
                <a:solidFill>
                  <a:schemeClr val="tx2"/>
                </a:solidFill>
                <a:latin typeface="Calibri" panose="020F0502020204030204" pitchFamily="34" charset="0"/>
                <a:ea typeface="Calibri" panose="020F0502020204030204" pitchFamily="34" charset="0"/>
                <a:cs typeface="Calibri" panose="020F0502020204030204" pitchFamily="34" charset="0"/>
              </a:rPr>
              <a:t>kinda</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 “forgive” your IaaS. But the problem hit VMs randomly, and it’s been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going on a few times a day for a few days. </a:t>
            </a:r>
            <a:r>
              <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rPr>
              <a:t>Different owners are impacted so each does not really complain as each is rarely hit. You feel it’s risky to add more </a:t>
            </a: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VMs.</a:t>
            </a:r>
          </a:p>
          <a:p>
            <a:pPr marL="628650" lvl="1" indent="-171450">
              <a:spcAft>
                <a:spcPts val="600"/>
              </a:spcAft>
              <a:buFont typeface="Arial" panose="020B0604020202020204" pitchFamily="34" charset="0"/>
              <a:buChar char="•"/>
            </a:pPr>
            <a:r>
              <a:rPr lang="en-US" sz="1200">
                <a:solidFill>
                  <a:schemeClr val="tx2"/>
                </a:solidFill>
                <a:latin typeface="Calibri" panose="020F0502020204030204" pitchFamily="34" charset="0"/>
                <a:ea typeface="Calibri" panose="020F0502020204030204" pitchFamily="34" charset="0"/>
                <a:cs typeface="Calibri" panose="020F0502020204030204" pitchFamily="34" charset="0"/>
              </a:rPr>
              <a:t>Majority of configuration issues</a:t>
            </a:r>
            <a:endParaRPr lang="en-US" sz="12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7590460-BD92-95E8-1468-A8AA9BD8A99F}"/>
              </a:ext>
            </a:extLst>
          </p:cNvPr>
          <p:cNvSpPr/>
          <p:nvPr/>
        </p:nvSpPr>
        <p:spPr>
          <a:xfrm>
            <a:off x="2678604" y="2796466"/>
            <a:ext cx="573328" cy="1828799"/>
          </a:xfrm>
          <a:prstGeom prst="rect">
            <a:avLst/>
          </a:prstGeom>
          <a:gradFill flip="none" rotWithShape="1">
            <a:gsLst>
              <a:gs pos="0">
                <a:schemeClr val="accent6">
                  <a:lumMod val="40000"/>
                  <a:lumOff val="60000"/>
                </a:schemeClr>
              </a:gs>
              <a:gs pos="46000">
                <a:schemeClr val="accent6">
                  <a:lumMod val="95000"/>
                  <a:lumOff val="5000"/>
                </a:schemeClr>
              </a:gs>
              <a:gs pos="100000">
                <a:srgbClr val="FF0000"/>
              </a:gs>
            </a:gsLst>
            <a:lin ang="16200000" scaled="1"/>
            <a:tileRect/>
          </a:gradFill>
          <a:ln>
            <a:noFill/>
          </a:ln>
          <a:effectLst>
            <a:softEdge rad="63500"/>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5" name="TextBox 14">
            <a:extLst>
              <a:ext uri="{FF2B5EF4-FFF2-40B4-BE49-F238E27FC236}">
                <a16:creationId xmlns:a16="http://schemas.microsoft.com/office/drawing/2014/main" id="{3F0303B6-6E05-8FA1-5537-561A1373CA4C}"/>
              </a:ext>
            </a:extLst>
          </p:cNvPr>
          <p:cNvSpPr txBox="1"/>
          <p:nvPr/>
        </p:nvSpPr>
        <p:spPr>
          <a:xfrm>
            <a:off x="2835825" y="2898394"/>
            <a:ext cx="320601" cy="323165"/>
          </a:xfrm>
          <a:prstGeom prst="rect">
            <a:avLst/>
          </a:prstGeom>
        </p:spPr>
        <p:txBody>
          <a:bodyPr wrap="none" lIns="0" tIns="0" rIns="0" bIns="0" rtlCol="0">
            <a:spAutoFit/>
          </a:bodyPr>
          <a:lstStyle/>
          <a:p>
            <a:pPr algn="l"/>
            <a:r>
              <a:rPr lang="en-US" sz="1050">
                <a:solidFill>
                  <a:schemeClr val="tx2"/>
                </a:solidFill>
                <a:latin typeface="Calibri" panose="020F0502020204030204" pitchFamily="34" charset="0"/>
                <a:ea typeface="Calibri" panose="020F0502020204030204" pitchFamily="34" charset="0"/>
                <a:cs typeface="Calibri" panose="020F0502020204030204" pitchFamily="34" charset="0"/>
              </a:rPr>
              <a:t>Red </a:t>
            </a:r>
          </a:p>
          <a:p>
            <a:pPr algn="l"/>
            <a:r>
              <a:rPr lang="en-US" sz="1050">
                <a:solidFill>
                  <a:schemeClr val="tx2"/>
                </a:solidFill>
                <a:latin typeface="Calibri" panose="020F0502020204030204" pitchFamily="34" charset="0"/>
                <a:ea typeface="Calibri" panose="020F0502020204030204" pitchFamily="34" charset="0"/>
                <a:cs typeface="Calibri" panose="020F0502020204030204" pitchFamily="34" charset="0"/>
              </a:rPr>
              <a:t>Alerts</a:t>
            </a:r>
          </a:p>
        </p:txBody>
      </p:sp>
      <p:sp>
        <p:nvSpPr>
          <p:cNvPr id="19" name="TextBox 18">
            <a:extLst>
              <a:ext uri="{FF2B5EF4-FFF2-40B4-BE49-F238E27FC236}">
                <a16:creationId xmlns:a16="http://schemas.microsoft.com/office/drawing/2014/main" id="{8131731D-7CA7-5A53-3196-F1AC9B28953B}"/>
              </a:ext>
            </a:extLst>
          </p:cNvPr>
          <p:cNvSpPr txBox="1"/>
          <p:nvPr/>
        </p:nvSpPr>
        <p:spPr>
          <a:xfrm>
            <a:off x="2789021" y="4189983"/>
            <a:ext cx="432811" cy="323165"/>
          </a:xfrm>
          <a:prstGeom prst="rect">
            <a:avLst/>
          </a:prstGeom>
        </p:spPr>
        <p:txBody>
          <a:bodyPr wrap="none" lIns="0" tIns="0" rIns="0" bIns="0" rtlCol="0">
            <a:spAutoFit/>
          </a:bodyPr>
          <a:lstStyle/>
          <a:p>
            <a:pPr algn="l"/>
            <a:r>
              <a:rPr lang="en-US" sz="1050">
                <a:solidFill>
                  <a:schemeClr val="tx2"/>
                </a:solidFill>
                <a:latin typeface="Calibri" panose="020F0502020204030204" pitchFamily="34" charset="0"/>
                <a:ea typeface="Calibri" panose="020F0502020204030204" pitchFamily="34" charset="0"/>
                <a:cs typeface="Calibri" panose="020F0502020204030204" pitchFamily="34" charset="0"/>
              </a:rPr>
              <a:t>Orange </a:t>
            </a:r>
          </a:p>
          <a:p>
            <a:pPr algn="l"/>
            <a:r>
              <a:rPr lang="en-US" sz="1050">
                <a:solidFill>
                  <a:schemeClr val="tx2"/>
                </a:solidFill>
                <a:latin typeface="Calibri" panose="020F0502020204030204" pitchFamily="34" charset="0"/>
                <a:ea typeface="Calibri" panose="020F0502020204030204" pitchFamily="34" charset="0"/>
                <a:cs typeface="Calibri" panose="020F0502020204030204" pitchFamily="34" charset="0"/>
              </a:rPr>
              <a:t>Alerts)</a:t>
            </a:r>
          </a:p>
        </p:txBody>
      </p:sp>
      <p:sp>
        <p:nvSpPr>
          <p:cNvPr id="21" name="TextBox 20">
            <a:extLst>
              <a:ext uri="{FF2B5EF4-FFF2-40B4-BE49-F238E27FC236}">
                <a16:creationId xmlns:a16="http://schemas.microsoft.com/office/drawing/2014/main" id="{6A1A0CEF-EE7E-003C-8F0C-E9946B8C183D}"/>
              </a:ext>
            </a:extLst>
          </p:cNvPr>
          <p:cNvSpPr txBox="1"/>
          <p:nvPr/>
        </p:nvSpPr>
        <p:spPr>
          <a:xfrm>
            <a:off x="365733" y="4971275"/>
            <a:ext cx="4367335" cy="1384995"/>
          </a:xfrm>
          <a:prstGeom prst="rect">
            <a:avLst/>
          </a:prstGeom>
          <a:noFill/>
        </p:spPr>
        <p:txBody>
          <a:bodyPr wrap="square">
            <a:spAutoFit/>
          </a:bodyPr>
          <a:lstStyle/>
          <a:p>
            <a:r>
              <a:rPr lang="en-US" sz="1200">
                <a:latin typeface="Calibri" panose="020F0502020204030204" pitchFamily="34" charset="0"/>
                <a:ea typeface="Calibri" panose="020F0502020204030204" pitchFamily="34" charset="0"/>
                <a:cs typeface="Calibri" panose="020F0502020204030204" pitchFamily="34" charset="0"/>
              </a:rPr>
              <a:t>Alert is a small subset. </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It’s a guard rail, just in case human forgets</a:t>
            </a:r>
          </a:p>
          <a:p>
            <a:pPr marL="171450" indent="-171450">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Most issues should be prevented via daily health check.</a:t>
            </a:r>
          </a:p>
          <a:p>
            <a:pPr marL="171450" indent="-171450">
              <a:buFont typeface="Arial" panose="020B0604020202020204" pitchFamily="34" charset="0"/>
              <a:buChar char="•"/>
            </a:pPr>
            <a:endParaRPr lang="en-US" sz="1200">
              <a:latin typeface="Calibri" panose="020F0502020204030204" pitchFamily="34" charset="0"/>
              <a:ea typeface="Calibri" panose="020F0502020204030204" pitchFamily="34" charset="0"/>
              <a:cs typeface="Calibri" panose="020F0502020204030204" pitchFamily="34" charset="0"/>
            </a:endParaRPr>
          </a:p>
          <a:p>
            <a:r>
              <a:rPr lang="en-US" sz="1200" b="1">
                <a:solidFill>
                  <a:srgbClr val="FF0000"/>
                </a:solidFill>
                <a:latin typeface="Calibri" panose="020F0502020204030204" pitchFamily="34" charset="0"/>
                <a:ea typeface="Calibri" panose="020F0502020204030204" pitchFamily="34" charset="0"/>
                <a:cs typeface="Calibri" panose="020F0502020204030204" pitchFamily="34" charset="0"/>
              </a:rPr>
              <a:t>Red Alerts </a:t>
            </a:r>
            <a:r>
              <a:rPr lang="en-US" sz="1200">
                <a:latin typeface="Calibri" panose="020F0502020204030204" pitchFamily="34" charset="0"/>
                <a:ea typeface="Calibri" panose="020F0502020204030204" pitchFamily="34" charset="0"/>
                <a:cs typeface="Calibri" panose="020F0502020204030204" pitchFamily="34" charset="0"/>
              </a:rPr>
              <a:t>= push via messaging to mobile phone.</a:t>
            </a:r>
          </a:p>
          <a:p>
            <a:r>
              <a:rPr lang="en-US" sz="1200" b="1">
                <a:solidFill>
                  <a:srgbClr val="FFC000"/>
                </a:solidFill>
                <a:latin typeface="Calibri" panose="020F0502020204030204" pitchFamily="34" charset="0"/>
                <a:ea typeface="Calibri" panose="020F0502020204030204" pitchFamily="34" charset="0"/>
                <a:cs typeface="Calibri" panose="020F0502020204030204" pitchFamily="34" charset="0"/>
              </a:rPr>
              <a:t>Orange Alerts </a:t>
            </a:r>
            <a:r>
              <a:rPr lang="en-US" sz="1200">
                <a:latin typeface="Calibri" panose="020F0502020204030204" pitchFamily="34" charset="0"/>
                <a:ea typeface="Calibri" panose="020F0502020204030204" pitchFamily="34" charset="0"/>
                <a:cs typeface="Calibri" panose="020F0502020204030204" pitchFamily="34" charset="0"/>
              </a:rPr>
              <a:t>= display in VCF Ops Console, main screen of NOC Team.</a:t>
            </a:r>
          </a:p>
        </p:txBody>
      </p:sp>
      <p:sp>
        <p:nvSpPr>
          <p:cNvPr id="6" name="TextBox 5">
            <a:extLst>
              <a:ext uri="{FF2B5EF4-FFF2-40B4-BE49-F238E27FC236}">
                <a16:creationId xmlns:a16="http://schemas.microsoft.com/office/drawing/2014/main" id="{5B6F8ECF-8445-D1C3-EF5F-7B7DECBF47C9}"/>
              </a:ext>
            </a:extLst>
          </p:cNvPr>
          <p:cNvSpPr txBox="1"/>
          <p:nvPr/>
        </p:nvSpPr>
        <p:spPr>
          <a:xfrm>
            <a:off x="42806" y="1468235"/>
            <a:ext cx="4131708" cy="1077218"/>
          </a:xfrm>
          <a:prstGeom prst="rect">
            <a:avLst/>
          </a:prstGeom>
          <a:noFill/>
        </p:spPr>
        <p:txBody>
          <a:bodyPr wrap="square">
            <a:spAutoFit/>
          </a:bodyPr>
          <a:lstStyle/>
          <a:p>
            <a:pPr lvl="1"/>
            <a:r>
              <a:rPr lang="en-US" sz="1600">
                <a:latin typeface="Calibri" panose="020F0502020204030204" pitchFamily="34" charset="0"/>
                <a:ea typeface="Calibri" panose="020F0502020204030204" pitchFamily="34" charset="0"/>
                <a:cs typeface="Calibri" panose="020F0502020204030204" pitchFamily="34" charset="0"/>
              </a:rPr>
              <a:t>Analogy: hospital Accident &amp; Emergency department is not the place you do important but not urgent (e.g. annual health check)</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019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VMware_white_16x9">
  <a:themeElements>
    <a:clrScheme name="Custom 1">
      <a:dk1>
        <a:srgbClr val="000001"/>
      </a:dk1>
      <a:lt1>
        <a:srgbClr val="FFFFFF"/>
      </a:lt1>
      <a:dk2>
        <a:srgbClr val="1B1E35"/>
      </a:dk2>
      <a:lt2>
        <a:srgbClr val="F2F2F2"/>
      </a:lt2>
      <a:accent1>
        <a:srgbClr val="007B8C"/>
      </a:accent1>
      <a:accent2>
        <a:srgbClr val="005C8A"/>
      </a:accent2>
      <a:accent3>
        <a:srgbClr val="0098C7"/>
      </a:accent3>
      <a:accent4>
        <a:srgbClr val="61A60E"/>
      </a:accent4>
      <a:accent5>
        <a:srgbClr val="6C4B93"/>
      </a:accent5>
      <a:accent6>
        <a:srgbClr val="EDB516"/>
      </a:accent6>
      <a:hlink>
        <a:srgbClr val="005B83"/>
      </a:hlink>
      <a:folHlink>
        <a:srgbClr val="005B83"/>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Orange">
      <a:srgbClr val="E18728"/>
    </a:custClr>
    <a:custClr name="Red">
      <a:srgbClr val="B72835"/>
    </a:custClr>
    <a:custClr name="Light Grey">
      <a:srgbClr val="E8E8EA"/>
    </a:custClr>
    <a:custClr name="Dark Grey">
      <a:srgbClr val="53565A"/>
    </a:custClr>
  </a:custClrLst>
  <a:extLst>
    <a:ext uri="{05A4C25C-085E-4340-85A3-A5531E510DB2}">
      <thm15:themeFamily xmlns:thm15="http://schemas.microsoft.com/office/thememl/2012/main" name="skinny-PPT-Light-June-2020-ACCESSIBLE" id="{0CECDBDA-90D1-134F-87E2-EE3800325540}" vid="{7B09F0D8-43AA-FF47-8B59-F16F1FFE81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107785</TotalTime>
  <Words>13766</Words>
  <Application>Microsoft Office PowerPoint</Application>
  <PresentationFormat>Widescreen</PresentationFormat>
  <Paragraphs>1574</Paragraphs>
  <Slides>68</Slides>
  <Notes>51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68</vt:i4>
      </vt:variant>
    </vt:vector>
  </HeadingPairs>
  <TitlesOfParts>
    <vt:vector size="81" baseType="lpstr">
      <vt:lpstr>Arial</vt:lpstr>
      <vt:lpstr>Calibri</vt:lpstr>
      <vt:lpstr>Camphor Std</vt:lpstr>
      <vt:lpstr>Comic Sans MS</vt:lpstr>
      <vt:lpstr>Metropolis</vt:lpstr>
      <vt:lpstr>Metropolis Light</vt:lpstr>
      <vt:lpstr>Metropolis-Regular</vt:lpstr>
      <vt:lpstr>Open Sans</vt:lpstr>
      <vt:lpstr>Symbol</vt:lpstr>
      <vt:lpstr>System Font Regular</vt:lpstr>
      <vt:lpstr>Times</vt:lpstr>
      <vt:lpstr>Wingdings</vt:lpstr>
      <vt:lpstr>1_VMware_white_16x9</vt:lpstr>
      <vt:lpstr>VCF Operations: Adoption</vt:lpstr>
      <vt:lpstr>Value Add: Day 1 | Day 2</vt:lpstr>
      <vt:lpstr>Day 2 Value Adds</vt:lpstr>
      <vt:lpstr>Different Team  Different Goals  Different Engagement</vt:lpstr>
      <vt:lpstr>VCF Operations: Users</vt:lpstr>
      <vt:lpstr>How Insight complements Alert</vt:lpstr>
      <vt:lpstr>IT Operations Transformation</vt:lpstr>
      <vt:lpstr>Proactive Operations </vt:lpstr>
      <vt:lpstr>Urgent vs Important</vt:lpstr>
      <vt:lpstr>Insight &amp; Alert: Different Urgency</vt:lpstr>
      <vt:lpstr>Insight &amp; Alert: Different Metrics</vt:lpstr>
      <vt:lpstr>Using Alerts and Insight together</vt:lpstr>
      <vt:lpstr>Reactive vs Proactive</vt:lpstr>
      <vt:lpstr>Daily Check</vt:lpstr>
      <vt:lpstr>vSphere Daily Check</vt:lpstr>
      <vt:lpstr>vSphere Daily Check</vt:lpstr>
      <vt:lpstr>Log Insight</vt:lpstr>
      <vt:lpstr>Logs Daily Check</vt:lpstr>
      <vt:lpstr>NOC Screen</vt:lpstr>
      <vt:lpstr>NOC Screens</vt:lpstr>
      <vt:lpstr>Live! VM Changes</vt:lpstr>
      <vt:lpstr>Live! Heavy Hitters </vt:lpstr>
      <vt:lpstr>(continued) Live! Heavy Hitters </vt:lpstr>
      <vt:lpstr>Live! vSphere Cluster Performance</vt:lpstr>
      <vt:lpstr>(continued) Live! vSphere Cluster Performance</vt:lpstr>
      <vt:lpstr>Live! vSphere Cluster Utilization</vt:lpstr>
      <vt:lpstr>(continued) Live! vSphere Cluster Utilization</vt:lpstr>
      <vt:lpstr>Alerts</vt:lpstr>
      <vt:lpstr>The 3R of Alerts</vt:lpstr>
      <vt:lpstr>Overall Approach</vt:lpstr>
      <vt:lpstr>Specific vs Generic</vt:lpstr>
      <vt:lpstr>Contention and Consumption alerts</vt:lpstr>
      <vt:lpstr>The 3 Types of Consumption Metrics</vt:lpstr>
      <vt:lpstr>Contention Alerts</vt:lpstr>
      <vt:lpstr>20-sec vs 5-minute</vt:lpstr>
      <vt:lpstr>Alert: Remediation</vt:lpstr>
      <vt:lpstr>Alert: Remediation</vt:lpstr>
      <vt:lpstr>Alerts</vt:lpstr>
      <vt:lpstr>20 New Alerts</vt:lpstr>
      <vt:lpstr>CPU Contention: VM</vt:lpstr>
      <vt:lpstr>CPU Contention: Cluster | ESXi | Resource Pool</vt:lpstr>
      <vt:lpstr>CPU Utilization: VM</vt:lpstr>
      <vt:lpstr>CPU Utilization: ESXi Host | Cluster</vt:lpstr>
      <vt:lpstr>Memory Contention: VM</vt:lpstr>
      <vt:lpstr>Memory Contention: VM</vt:lpstr>
      <vt:lpstr>Memory Contention: ESXi | Cluster</vt:lpstr>
      <vt:lpstr>Memory Utilization: ESXi | Cluster</vt:lpstr>
      <vt:lpstr>Disk Latency: VM</vt:lpstr>
      <vt:lpstr>Guest OS</vt:lpstr>
      <vt:lpstr>vSphere Dashboards</vt:lpstr>
      <vt:lpstr>VM Inventory Dashboard</vt:lpstr>
      <vt:lpstr>PowerPoint Presentation</vt:lpstr>
      <vt:lpstr>“VM” Infra KPI Counters</vt:lpstr>
      <vt:lpstr>PowerPoint Presentation</vt:lpstr>
      <vt:lpstr>Performance vs Capacity</vt:lpstr>
      <vt:lpstr>2 Dimensions of Performance</vt:lpstr>
      <vt:lpstr>PowerPoint Presentation</vt:lpstr>
      <vt:lpstr>Relative Performance Analysis</vt:lpstr>
      <vt:lpstr>2 levels of Profiling</vt:lpstr>
      <vt:lpstr>Why 2 types of Profiling?</vt:lpstr>
      <vt:lpstr>Proactive Operations require the environment to be “healthy”</vt:lpstr>
      <vt:lpstr>Going Forward to Proactive Operations</vt:lpstr>
      <vt:lpstr>Summary</vt:lpstr>
      <vt:lpstr>Distribution</vt:lpstr>
      <vt:lpstr>Guest OS Performance Profiling</vt:lpstr>
      <vt:lpstr>Reclamation</vt:lpstr>
      <vt:lpstr>PowerPoint Presentation</vt:lpstr>
      <vt:lpstr>Metrics</vt:lpstr>
    </vt:vector>
  </TitlesOfParts>
  <Company>VMware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VMware Green Score</dc:title>
  <dc:creator>E1 Rahabok</dc:creator>
  <cp:lastModifiedBy>Iwan Rahabok</cp:lastModifiedBy>
  <cp:revision>172</cp:revision>
  <dcterms:created xsi:type="dcterms:W3CDTF">2022-04-22T13:54:50Z</dcterms:created>
  <dcterms:modified xsi:type="dcterms:W3CDTF">2025-04-27T07:46:52Z</dcterms:modified>
</cp:coreProperties>
</file>