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1027" r:id="rId2"/>
    <p:sldId id="230716811" r:id="rId3"/>
    <p:sldId id="230716914" r:id="rId4"/>
    <p:sldId id="2147310155" r:id="rId5"/>
    <p:sldId id="230716929" r:id="rId6"/>
    <p:sldId id="230717034" r:id="rId7"/>
    <p:sldId id="2147483295" r:id="rId8"/>
    <p:sldId id="590" r:id="rId9"/>
    <p:sldId id="230717065" r:id="rId10"/>
    <p:sldId id="2147310124" r:id="rId11"/>
    <p:sldId id="1628" r:id="rId12"/>
    <p:sldId id="2147310164" r:id="rId13"/>
    <p:sldId id="2147310163" r:id="rId14"/>
    <p:sldId id="2147310165" r:id="rId15"/>
    <p:sldId id="230716773" r:id="rId16"/>
    <p:sldId id="230716881" r:id="rId17"/>
    <p:sldId id="230716986" r:id="rId18"/>
    <p:sldId id="230717031" r:id="rId19"/>
    <p:sldId id="230717033" r:id="rId20"/>
    <p:sldId id="2147310159" r:id="rId21"/>
    <p:sldId id="2147310166" r:id="rId22"/>
    <p:sldId id="230716921" r:id="rId23"/>
    <p:sldId id="2076137655" r:id="rId24"/>
    <p:sldId id="2076137673" r:id="rId25"/>
    <p:sldId id="2147310161" r:id="rId26"/>
    <p:sldId id="2147310158" r:id="rId27"/>
    <p:sldId id="2147310153" r:id="rId28"/>
    <p:sldId id="230717070" r:id="rId29"/>
    <p:sldId id="2147310125" r:id="rId30"/>
    <p:sldId id="2147483297" r:id="rId31"/>
    <p:sldId id="2147310126" r:id="rId32"/>
    <p:sldId id="2147483296" r:id="rId33"/>
    <p:sldId id="2147310167" r:id="rId34"/>
    <p:sldId id="214731012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2FA1A0-43B5-4147-91AA-FD9175DB3835}">
          <p14:sldIdLst>
            <p14:sldId id="1027"/>
          </p14:sldIdLst>
        </p14:section>
        <p14:section name="End Result" id="{F9229FD2-191A-4F29-9E81-1C1181CB060F}">
          <p14:sldIdLst>
            <p14:sldId id="230716811"/>
            <p14:sldId id="230716914"/>
            <p14:sldId id="2147310155"/>
          </p14:sldIdLst>
        </p14:section>
        <p14:section name="Horizontal Monitoring" id="{D15F9DA4-3699-43E4-A8C2-84AD77FBDC9F}">
          <p14:sldIdLst>
            <p14:sldId id="230716929"/>
            <p14:sldId id="230717034"/>
            <p14:sldId id="2147483295"/>
            <p14:sldId id="590"/>
          </p14:sldIdLst>
        </p14:section>
        <p14:section name="Dashboard" id="{143668DD-7076-4165-8332-A0BE08B706A1}">
          <p14:sldIdLst>
            <p14:sldId id="230717065"/>
            <p14:sldId id="2147310124"/>
            <p14:sldId id="1628"/>
            <p14:sldId id="2147310164"/>
            <p14:sldId id="2147310163"/>
          </p14:sldIdLst>
        </p14:section>
        <p14:section name="Classic App" id="{E639683B-D611-4A8C-9C65-240BB2CE49F1}">
          <p14:sldIdLst>
            <p14:sldId id="2147310165"/>
            <p14:sldId id="230716773"/>
            <p14:sldId id="230716881"/>
            <p14:sldId id="230716986"/>
            <p14:sldId id="230717031"/>
            <p14:sldId id="230717033"/>
            <p14:sldId id="2147310159"/>
          </p14:sldIdLst>
        </p14:section>
        <p14:section name="K8 App" id="{3EAE2C06-4583-4240-A654-9631F3215F73}">
          <p14:sldIdLst>
            <p14:sldId id="2147310166"/>
            <p14:sldId id="230716921"/>
            <p14:sldId id="2076137655"/>
            <p14:sldId id="2076137673"/>
            <p14:sldId id="2147310161"/>
          </p14:sldIdLst>
        </p14:section>
        <p14:section name="Applications" id="{A9918574-20F5-4ED7-8D1B-FF38599291E3}">
          <p14:sldIdLst>
            <p14:sldId id="2147310158"/>
          </p14:sldIdLst>
        </p14:section>
        <p14:section name="Implementation" id="{D733F8CA-C677-48B3-B45E-B58980E211A9}">
          <p14:sldIdLst>
            <p14:sldId id="2147310153"/>
            <p14:sldId id="230717070"/>
            <p14:sldId id="2147310125"/>
            <p14:sldId id="2147483297"/>
            <p14:sldId id="2147310126"/>
            <p14:sldId id="2147483296"/>
            <p14:sldId id="2147310167"/>
            <p14:sldId id="21473101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379" autoAdjust="0"/>
    <p:restoredTop sz="70186" autoAdjust="0"/>
  </p:normalViewPr>
  <p:slideViewPr>
    <p:cSldViewPr snapToGrid="0">
      <p:cViewPr varScale="1">
        <p:scale>
          <a:sx n="122" d="100"/>
          <a:sy n="122" d="100"/>
        </p:scale>
        <p:origin x="1540" y="88"/>
      </p:cViewPr>
      <p:guideLst/>
    </p:cSldViewPr>
  </p:slideViewPr>
  <p:notesTextViewPr>
    <p:cViewPr>
      <p:scale>
        <a:sx n="1" d="1"/>
        <a:sy n="1" d="1"/>
      </p:scale>
      <p:origin x="0" y="0"/>
    </p:cViewPr>
  </p:notesTextViewPr>
  <p:sorterViewPr>
    <p:cViewPr varScale="1">
      <p:scale>
        <a:sx n="100" d="100"/>
        <a:sy n="100" d="100"/>
      </p:scale>
      <p:origin x="0" y="-1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29193-C604-412C-B07F-ACCBA91DF88B}" type="datetimeFigureOut">
              <a:rPr lang="en-US" smtClean="0"/>
              <a:t>22-Jun-25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8B3D8-B118-4115-B361-C29411C4EB53}" type="slidenum">
              <a:rPr lang="en-US" smtClean="0"/>
              <a:t>‹#›</a:t>
            </a:fld>
            <a:endParaRPr lang="en-US"/>
          </a:p>
        </p:txBody>
      </p:sp>
    </p:spTree>
    <p:extLst>
      <p:ext uri="{BB962C8B-B14F-4D97-AF65-F5344CB8AC3E}">
        <p14:creationId xmlns:p14="http://schemas.microsoft.com/office/powerpoint/2010/main" val="7489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acket_lo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area where CIO cares is mission critical applications. By that we meant business application, not individual ISV products (e.g. MongoDB, Apache Tomcat). </a:t>
            </a:r>
          </a:p>
          <a:p>
            <a:r>
              <a:rPr lang="en-US" baseline="0" dirty="0"/>
              <a:t>Since they serve different business purpose, using different software, but run on the same IaaS, how do prove they are all performing well?</a:t>
            </a:r>
          </a:p>
          <a:p>
            <a:endParaRPr lang="en-US" strike="noStrike" baseline="0" dirty="0"/>
          </a:p>
          <a:p>
            <a:r>
              <a:rPr lang="en-US" strike="noStrike" baseline="0" dirty="0"/>
              <a:t>Iwan ‘e1’ Rahabok</a:t>
            </a:r>
          </a:p>
          <a:p>
            <a:r>
              <a:rPr lang="en-US" strike="noStrike" baseline="0" dirty="0"/>
              <a:t>e1@broadcom.com</a:t>
            </a:r>
          </a:p>
          <a:p>
            <a:endParaRPr lang="en-US" strike="noStrike" baseline="0" dirty="0"/>
          </a:p>
          <a:p>
            <a:endParaRPr lang="en-US" strike="no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srgbClr val="717074"/>
                </a:solidFill>
                <a:effectLst/>
                <a:uLnTx/>
                <a:uFillTx/>
                <a:latin typeface="Metropolis"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717074"/>
              </a:solidFill>
              <a:effectLst/>
              <a:uLnTx/>
              <a:uFillTx/>
              <a:latin typeface="Metropolis" panose="00000500000000000000" pitchFamily="50" charset="0"/>
              <a:ea typeface="+mn-ea"/>
              <a:cs typeface="+mn-cs"/>
            </a:endParaRPr>
          </a:p>
        </p:txBody>
      </p:sp>
    </p:spTree>
    <p:extLst>
      <p:ext uri="{BB962C8B-B14F-4D97-AF65-F5344CB8AC3E}">
        <p14:creationId xmlns:p14="http://schemas.microsoft.com/office/powerpoint/2010/main" val="371193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of this slide: there are 2 custom dashboards. The rest is existing dashboard and pages from Aria Ops 8.18</a:t>
            </a:r>
          </a:p>
        </p:txBody>
      </p:sp>
      <p:sp>
        <p:nvSpPr>
          <p:cNvPr id="4" name="Slide Number Placeholder 3"/>
          <p:cNvSpPr>
            <a:spLocks noGrp="1"/>
          </p:cNvSpPr>
          <p:nvPr>
            <p:ph type="sldNum" sz="quarter" idx="5"/>
          </p:nvPr>
        </p:nvSpPr>
        <p:spPr/>
        <p:txBody>
          <a:bodyPr/>
          <a:lstStyle/>
          <a:p>
            <a:fld id="{7AE8B3D8-B118-4115-B361-C29411C4EB53}" type="slidenum">
              <a:rPr lang="en-US" smtClean="0"/>
              <a:t>10</a:t>
            </a:fld>
            <a:endParaRPr lang="en-US"/>
          </a:p>
        </p:txBody>
      </p:sp>
    </p:spTree>
    <p:extLst>
      <p:ext uri="{BB962C8B-B14F-4D97-AF65-F5344CB8AC3E}">
        <p14:creationId xmlns:p14="http://schemas.microsoft.com/office/powerpoint/2010/main" val="405785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custom dashboard </a:t>
            </a:r>
          </a:p>
          <a:p>
            <a:endParaRPr lang="en-SG" dirty="0"/>
          </a:p>
        </p:txBody>
      </p:sp>
      <p:sp>
        <p:nvSpPr>
          <p:cNvPr id="4" name="Slide Number Placeholder 3"/>
          <p:cNvSpPr>
            <a:spLocks noGrp="1"/>
          </p:cNvSpPr>
          <p:nvPr>
            <p:ph type="sldNum" sz="quarter" idx="10"/>
          </p:nvPr>
        </p:nvSpPr>
        <p:spPr/>
        <p:txBody>
          <a:bodyPr/>
          <a:lstStyle/>
          <a:p>
            <a:fld id="{9F4FBC3A-A12C-40F9-BB8D-BC30C7901396}" type="slidenum">
              <a:rPr lang="en-US" smtClean="0"/>
              <a:t>11</a:t>
            </a:fld>
            <a:endParaRPr lang="en-US"/>
          </a:p>
        </p:txBody>
      </p:sp>
    </p:spTree>
    <p:extLst>
      <p:ext uri="{BB962C8B-B14F-4D97-AF65-F5344CB8AC3E}">
        <p14:creationId xmlns:p14="http://schemas.microsoft.com/office/powerpoint/2010/main" val="409502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needs </a:t>
            </a:r>
          </a:p>
        </p:txBody>
      </p:sp>
      <p:sp>
        <p:nvSpPr>
          <p:cNvPr id="4" name="Slide Number Placeholder 3"/>
          <p:cNvSpPr>
            <a:spLocks noGrp="1"/>
          </p:cNvSpPr>
          <p:nvPr>
            <p:ph type="sldNum" sz="quarter" idx="5"/>
          </p:nvPr>
        </p:nvSpPr>
        <p:spPr/>
        <p:txBody>
          <a:bodyPr/>
          <a:lstStyle/>
          <a:p>
            <a:fld id="{7AE8B3D8-B118-4115-B361-C29411C4EB53}" type="slidenum">
              <a:rPr lang="en-US" smtClean="0"/>
              <a:t>12</a:t>
            </a:fld>
            <a:endParaRPr lang="en-US"/>
          </a:p>
        </p:txBody>
      </p:sp>
    </p:spTree>
    <p:extLst>
      <p:ext uri="{BB962C8B-B14F-4D97-AF65-F5344CB8AC3E}">
        <p14:creationId xmlns:p14="http://schemas.microsoft.com/office/powerpoint/2010/main" val="73489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need to have the detail collection. By default the K8 adapter does not collect enough performance metric for Pod and Container.</a:t>
            </a:r>
          </a:p>
        </p:txBody>
      </p:sp>
      <p:sp>
        <p:nvSpPr>
          <p:cNvPr id="4" name="Slide Number Placeholder 3"/>
          <p:cNvSpPr>
            <a:spLocks noGrp="1"/>
          </p:cNvSpPr>
          <p:nvPr>
            <p:ph type="sldNum" sz="quarter" idx="5"/>
          </p:nvPr>
        </p:nvSpPr>
        <p:spPr/>
        <p:txBody>
          <a:bodyPr/>
          <a:lstStyle/>
          <a:p>
            <a:fld id="{7AE8B3D8-B118-4115-B361-C29411C4EB53}" type="slidenum">
              <a:rPr lang="en-US" smtClean="0"/>
              <a:t>13</a:t>
            </a:fld>
            <a:endParaRPr lang="en-US"/>
          </a:p>
        </p:txBody>
      </p:sp>
    </p:spTree>
    <p:extLst>
      <p:ext uri="{BB962C8B-B14F-4D97-AF65-F5344CB8AC3E}">
        <p14:creationId xmlns:p14="http://schemas.microsoft.com/office/powerpoint/2010/main" val="231669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are many counters that can impact a VM/GOS performance. Focus on contention, not utilization. I listed utilization here as data is averaged every 5 minutes. Within that 300 seconds, there can be short burst of contention which is not properly reported. Ideally, what we need in </a:t>
            </a:r>
            <a:r>
              <a:rPr lang="en-SG" dirty="0" err="1"/>
              <a:t>vR</a:t>
            </a:r>
            <a:r>
              <a:rPr lang="en-SG" dirty="0"/>
              <a:t> Ops is both the average and peak (1 second peak). So 1 is the average of 300 data points, while the peak captures the worst.</a:t>
            </a:r>
          </a:p>
          <a:p>
            <a:endParaRPr lang="en-SG" dirty="0"/>
          </a:p>
          <a:p>
            <a:r>
              <a:rPr lang="en-SG" dirty="0"/>
              <a:t>Can you notice what counters are missing? </a:t>
            </a:r>
          </a:p>
          <a:p>
            <a:pPr marL="171450" indent="-171450">
              <a:buFont typeface="Arial" panose="020B0604020202020204" pitchFamily="34" charset="0"/>
              <a:buChar char="•"/>
            </a:pPr>
            <a:r>
              <a:rPr lang="en-SG" dirty="0"/>
              <a:t>VM Memory Balloon. This is an </a:t>
            </a:r>
            <a:r>
              <a:rPr lang="en-SG" dirty="0" err="1"/>
              <a:t>ESXi</a:t>
            </a:r>
            <a:r>
              <a:rPr lang="en-SG" dirty="0"/>
              <a:t> counter for utilization. While it’s charged to the VM, it does not mean the VM has memory performance, nor it is running out of capacity.</a:t>
            </a:r>
          </a:p>
          <a:p>
            <a:pPr marL="171450" indent="-171450">
              <a:buFont typeface="Arial" panose="020B0604020202020204" pitchFamily="34" charset="0"/>
              <a:buChar char="•"/>
            </a:pPr>
            <a:r>
              <a:rPr lang="en-SG" dirty="0"/>
              <a:t>VM CPU Usage and Demand.</a:t>
            </a:r>
          </a:p>
          <a:p>
            <a:endParaRPr lang="en-SG" dirty="0"/>
          </a:p>
          <a:p>
            <a:r>
              <a:rPr lang="en-SG" dirty="0"/>
              <a:t>We will share what can be monitored with </a:t>
            </a:r>
            <a:r>
              <a:rPr lang="en-SG" dirty="0" err="1"/>
              <a:t>vR</a:t>
            </a:r>
            <a:r>
              <a:rPr lang="en-SG" dirty="0"/>
              <a:t> Ops and how you can combine/aggregate these counters into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solidFill>
                  <a:schemeClr val="tx2"/>
                </a:solidFill>
              </a:rPr>
              <a:t>For OS Output Queue Length, in Windows it’s under </a:t>
            </a:r>
            <a:r>
              <a:rPr lang="en-SG" sz="1200" dirty="0" err="1">
                <a:solidFill>
                  <a:schemeClr val="tx2"/>
                </a:solidFill>
              </a:rPr>
              <a:t>PerfMon</a:t>
            </a:r>
            <a:r>
              <a:rPr lang="en-SG" sz="1200" dirty="0">
                <a:solidFill>
                  <a:schemeClr val="tx2"/>
                </a:solidFill>
              </a:rPr>
              <a:t>: Network Interface. Thanks Cameron Fore for the answer!</a:t>
            </a:r>
          </a:p>
        </p:txBody>
      </p:sp>
      <p:sp>
        <p:nvSpPr>
          <p:cNvPr id="4" name="Slide Number Placeholder 3"/>
          <p:cNvSpPr>
            <a:spLocks noGrp="1"/>
          </p:cNvSpPr>
          <p:nvPr>
            <p:ph type="sldNum" sz="quarter" idx="5"/>
          </p:nvPr>
        </p:nvSpPr>
        <p:spPr/>
        <p:txBody>
          <a:bodyPr/>
          <a:lstStyle/>
          <a:p>
            <a:fld id="{6F15B8ED-7773-4368-9C40-C8549BB9F8C4}" type="slidenum">
              <a:rPr lang="en-SG" smtClean="0"/>
              <a:t>15</a:t>
            </a:fld>
            <a:endParaRPr lang="en-SG"/>
          </a:p>
        </p:txBody>
      </p:sp>
    </p:spTree>
    <p:extLst>
      <p:ext uri="{BB962C8B-B14F-4D97-AF65-F5344CB8AC3E}">
        <p14:creationId xmlns:p14="http://schemas.microsoft.com/office/powerpoint/2010/main" val="345261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1 Chapter 2 Performance Management: read the “</a:t>
            </a:r>
            <a:r>
              <a:rPr lang="en-SG" sz="1800" b="0" dirty="0">
                <a:solidFill>
                  <a:srgbClr val="833C0B"/>
                </a:solidFill>
                <a:effectLst/>
                <a:latin typeface="Calibri" panose="020F0502020204030204" pitchFamily="34" charset="0"/>
                <a:ea typeface="Calibri" panose="020F0502020204030204" pitchFamily="34" charset="0"/>
              </a:rPr>
              <a:t>Optimized Performance”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833C0B"/>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833C0B"/>
                </a:solidFill>
                <a:effectLst/>
                <a:latin typeface="Calibri" panose="020F0502020204030204" pitchFamily="34" charset="0"/>
                <a:ea typeface="Calibri" panose="020F0502020204030204" pitchFamily="34" charset="0"/>
              </a:rPr>
              <a:t>Limitation:</a:t>
            </a:r>
            <a:endParaRPr lang="en-US" sz="1800" b="0" dirty="0">
              <a:solidFill>
                <a:srgbClr val="833C0B"/>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833C0B"/>
                </a:solidFill>
                <a:effectLst/>
                <a:latin typeface="Calibri" panose="020F0502020204030204" pitchFamily="34" charset="0"/>
                <a:ea typeface="Calibri" panose="020F0502020204030204" pitchFamily="34" charset="0"/>
              </a:rPr>
              <a:t>No weightage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833C0B"/>
                </a:solidFill>
                <a:effectLst/>
                <a:latin typeface="Calibri" panose="020F0502020204030204" pitchFamily="34" charset="0"/>
                <a:ea typeface="Calibri" panose="020F0502020204030204" pitchFamily="34" charset="0"/>
              </a:rPr>
              <a:t>No override</a:t>
            </a:r>
            <a:endParaRPr lang="en-US" sz="1800" b="0" dirty="0">
              <a:solidFill>
                <a:srgbClr val="833C0B"/>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t>16</a:t>
            </a:fld>
            <a:endParaRPr lang="en-US"/>
          </a:p>
        </p:txBody>
      </p:sp>
    </p:spTree>
    <p:extLst>
      <p:ext uri="{BB962C8B-B14F-4D97-AF65-F5344CB8AC3E}">
        <p14:creationId xmlns:p14="http://schemas.microsoft.com/office/powerpoint/2010/main" val="60698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400" dirty="0"/>
              <a:t>Summary</a:t>
            </a:r>
          </a:p>
          <a:p>
            <a:pPr lvl="1"/>
            <a:r>
              <a:rPr lang="en-US" sz="1200" dirty="0"/>
              <a:t>Bird-eye view</a:t>
            </a:r>
          </a:p>
          <a:p>
            <a:endParaRPr lang="en-SG" sz="1400" dirty="0"/>
          </a:p>
          <a:p>
            <a:r>
              <a:rPr lang="en-SG" sz="1400" dirty="0"/>
              <a:t>Clearly shows where the problem is</a:t>
            </a:r>
          </a:p>
          <a:p>
            <a:pPr lvl="1"/>
            <a:r>
              <a:rPr lang="en-SG" sz="1200" dirty="0"/>
              <a:t>CPU | Memory | Disk | Network</a:t>
            </a:r>
          </a:p>
          <a:p>
            <a:r>
              <a:rPr lang="en-SG" sz="1400" dirty="0"/>
              <a:t>Clearly show what the problem is</a:t>
            </a:r>
          </a:p>
          <a:p>
            <a:pPr lvl="1"/>
            <a:r>
              <a:rPr lang="en-SG" sz="1200" dirty="0"/>
              <a:t>Read or Write?</a:t>
            </a:r>
          </a:p>
          <a:p>
            <a:pPr lvl="1"/>
            <a:r>
              <a:rPr lang="en-SG" sz="1200" dirty="0"/>
              <a:t>Received or Transmit?</a:t>
            </a:r>
          </a:p>
          <a:p>
            <a:pPr lvl="1"/>
            <a:r>
              <a:rPr lang="en-SG" sz="1200" dirty="0"/>
              <a:t>Contention caused by high utilization?</a:t>
            </a:r>
          </a:p>
          <a:p>
            <a:r>
              <a:rPr lang="en-US" sz="1400" dirty="0"/>
              <a:t>Detail</a:t>
            </a:r>
          </a:p>
          <a:p>
            <a:pPr lvl="1"/>
            <a:r>
              <a:rPr lang="en-US" sz="1200" dirty="0"/>
              <a:t>No need to figure out what metrics to choose!</a:t>
            </a:r>
          </a:p>
          <a:p>
            <a:pPr lvl="1"/>
            <a:r>
              <a:rPr lang="en-US" sz="1200" dirty="0"/>
              <a:t>Dashboard Time</a:t>
            </a:r>
          </a:p>
          <a:p>
            <a:pPr lvl="1"/>
            <a:r>
              <a:rPr lang="en-SG" sz="1400" dirty="0"/>
              <a:t>Relevant alerts</a:t>
            </a:r>
          </a:p>
          <a:p>
            <a:pPr lvl="1"/>
            <a:r>
              <a:rPr lang="en-SG" sz="1400" dirty="0"/>
              <a:t>Relevant configuration</a:t>
            </a:r>
          </a:p>
          <a:p>
            <a:endParaRPr lang="en-SG" sz="1400" dirty="0"/>
          </a:p>
          <a:p>
            <a:r>
              <a:rPr lang="en-SG" sz="1400" dirty="0"/>
              <a:t>Is it caused by underlying infra?</a:t>
            </a:r>
          </a:p>
          <a:p>
            <a:pPr lvl="1"/>
            <a:r>
              <a:rPr lang="en-SG" sz="1200" dirty="0"/>
              <a:t>Can drill up to cluster, host, </a:t>
            </a:r>
            <a:r>
              <a:rPr lang="en-SG" sz="1200" dirty="0" err="1"/>
              <a:t>vSAN</a:t>
            </a:r>
            <a:r>
              <a:rPr lang="en-SG" sz="1200" dirty="0"/>
              <a:t> and datastore</a:t>
            </a:r>
          </a:p>
          <a:p>
            <a:pPr lvl="1"/>
            <a:endParaRPr lang="en-SG" sz="1200" dirty="0"/>
          </a:p>
          <a:p>
            <a:pPr lvl="1"/>
            <a:endParaRPr lang="en-SG" sz="1200" dirty="0"/>
          </a:p>
          <a:p>
            <a:endParaRPr lang="en-SG" sz="1400" dirty="0"/>
          </a:p>
          <a:p>
            <a:endParaRPr lang="en-SG" dirty="0"/>
          </a:p>
        </p:txBody>
      </p:sp>
      <p:sp>
        <p:nvSpPr>
          <p:cNvPr id="4" name="Slide Number Placeholder 3"/>
          <p:cNvSpPr>
            <a:spLocks noGrp="1"/>
          </p:cNvSpPr>
          <p:nvPr>
            <p:ph type="sldNum" sz="quarter" idx="5"/>
          </p:nvPr>
        </p:nvSpPr>
        <p:spPr/>
        <p:txBody>
          <a:bodyPr/>
          <a:lstStyle/>
          <a:p>
            <a:fld id="{BACD5312-251D-41A6-B813-F8876351897D}" type="slidenum">
              <a:rPr lang="en-SG" smtClean="0"/>
              <a:t>17</a:t>
            </a:fld>
            <a:endParaRPr lang="en-SG"/>
          </a:p>
        </p:txBody>
      </p:sp>
    </p:spTree>
    <p:extLst>
      <p:ext uri="{BB962C8B-B14F-4D97-AF65-F5344CB8AC3E}">
        <p14:creationId xmlns:p14="http://schemas.microsoft.com/office/powerpoint/2010/main" val="176766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6D98A6A-8080-46A3-9497-A76E6762F9D1}" type="slidenum">
              <a:rPr lang="en-US" smtClean="0"/>
              <a:t>18</a:t>
            </a:fld>
            <a:endParaRPr lang="en-US"/>
          </a:p>
        </p:txBody>
      </p:sp>
    </p:spTree>
    <p:extLst>
      <p:ext uri="{BB962C8B-B14F-4D97-AF65-F5344CB8AC3E}">
        <p14:creationId xmlns:p14="http://schemas.microsoft.com/office/powerpoint/2010/main" val="265379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Limitation of 5.2: </a:t>
            </a:r>
            <a:r>
              <a:rPr lang="en-US" sz="1200" dirty="0">
                <a:solidFill>
                  <a:schemeClr val="bg1"/>
                </a:solidFill>
              </a:rPr>
              <a:t>In current implementation, we do not have Workflow object. Rather we have 1 object for each type of workflow</a:t>
            </a:r>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22</a:t>
            </a:fld>
            <a:endParaRPr lang="en-US"/>
          </a:p>
        </p:txBody>
      </p:sp>
    </p:spTree>
    <p:extLst>
      <p:ext uri="{BB962C8B-B14F-4D97-AF65-F5344CB8AC3E}">
        <p14:creationId xmlns:p14="http://schemas.microsoft.com/office/powerpoint/2010/main" val="80318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Application</a:t>
            </a:r>
          </a:p>
        </p:txBody>
      </p:sp>
      <p:sp>
        <p:nvSpPr>
          <p:cNvPr id="4" name="Slide Number Placeholder 3"/>
          <p:cNvSpPr>
            <a:spLocks noGrp="1"/>
          </p:cNvSpPr>
          <p:nvPr>
            <p:ph type="sldNum" sz="quarter" idx="5"/>
          </p:nvPr>
        </p:nvSpPr>
        <p:spPr/>
        <p:txBody>
          <a:bodyPr/>
          <a:lstStyle/>
          <a:p>
            <a:fld id="{9F4FBC3A-A12C-40F9-BB8D-BC30C7901396}" type="slidenum">
              <a:rPr lang="en-US" smtClean="0"/>
              <a:pPr/>
              <a:t>23</a:t>
            </a:fld>
            <a:endParaRPr lang="en-US" dirty="0"/>
          </a:p>
        </p:txBody>
      </p:sp>
    </p:spTree>
    <p:extLst>
      <p:ext uri="{BB962C8B-B14F-4D97-AF65-F5344CB8AC3E}">
        <p14:creationId xmlns:p14="http://schemas.microsoft.com/office/powerpoint/2010/main" val="373403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of Tier 1 applications. Avoid listing all applications, as it will cluster the screen. Not all apps deserve to be on the front page, as the monitoring team will be overwhelmed.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For each business application, show their configuration, performance, capacity, inventory and availability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9F4FBC3A-A12C-40F9-BB8D-BC30C7901396}" type="slidenum">
              <a:rPr lang="en-US" smtClean="0"/>
              <a:t>2</a:t>
            </a:fld>
            <a:endParaRPr lang="en-US"/>
          </a:p>
        </p:txBody>
      </p:sp>
    </p:spTree>
    <p:extLst>
      <p:ext uri="{BB962C8B-B14F-4D97-AF65-F5344CB8AC3E}">
        <p14:creationId xmlns:p14="http://schemas.microsoft.com/office/powerpoint/2010/main" val="366666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works in earlier release, it’s a lot more work, and accuracy is reduced</a:t>
            </a:r>
          </a:p>
          <a:p>
            <a:endParaRPr lang="en-US" dirty="0"/>
          </a:p>
        </p:txBody>
      </p:sp>
      <p:sp>
        <p:nvSpPr>
          <p:cNvPr id="4" name="Slide Number Placeholder 3"/>
          <p:cNvSpPr>
            <a:spLocks noGrp="1"/>
          </p:cNvSpPr>
          <p:nvPr>
            <p:ph type="sldNum" sz="quarter" idx="5"/>
          </p:nvPr>
        </p:nvSpPr>
        <p:spPr/>
        <p:txBody>
          <a:bodyPr/>
          <a:lstStyle/>
          <a:p>
            <a:fld id="{7AE8B3D8-B118-4115-B361-C29411C4EB53}" type="slidenum">
              <a:rPr lang="en-US" smtClean="0"/>
              <a:t>27</a:t>
            </a:fld>
            <a:endParaRPr lang="en-US"/>
          </a:p>
        </p:txBody>
      </p:sp>
    </p:spTree>
    <p:extLst>
      <p:ext uri="{BB962C8B-B14F-4D97-AF65-F5344CB8AC3E}">
        <p14:creationId xmlns:p14="http://schemas.microsoft.com/office/powerpoint/2010/main" val="1529450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98A6A-8080-46A3-9497-A76E6762F9D1}" type="slidenum">
              <a:rPr lang="en-US" smtClean="0"/>
              <a:t>28</a:t>
            </a:fld>
            <a:endParaRPr lang="en-US"/>
          </a:p>
        </p:txBody>
      </p:sp>
    </p:spTree>
    <p:extLst>
      <p:ext uri="{BB962C8B-B14F-4D97-AF65-F5344CB8AC3E}">
        <p14:creationId xmlns:p14="http://schemas.microsoft.com/office/powerpoint/2010/main" val="60999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 the columns can’t appear on a dashboard</a:t>
            </a:r>
          </a:p>
        </p:txBody>
      </p:sp>
      <p:sp>
        <p:nvSpPr>
          <p:cNvPr id="4" name="Slide Number Placeholder 3"/>
          <p:cNvSpPr>
            <a:spLocks noGrp="1"/>
          </p:cNvSpPr>
          <p:nvPr>
            <p:ph type="sldNum" sz="quarter" idx="5"/>
          </p:nvPr>
        </p:nvSpPr>
        <p:spPr/>
        <p:txBody>
          <a:bodyPr/>
          <a:lstStyle/>
          <a:p>
            <a:fld id="{7AE8B3D8-B118-4115-B361-C29411C4EB53}" type="slidenum">
              <a:rPr lang="en-US" smtClean="0"/>
              <a:t>29</a:t>
            </a:fld>
            <a:endParaRPr lang="en-US"/>
          </a:p>
        </p:txBody>
      </p:sp>
    </p:spTree>
    <p:extLst>
      <p:ext uri="{BB962C8B-B14F-4D97-AF65-F5344CB8AC3E}">
        <p14:creationId xmlns:p14="http://schemas.microsoft.com/office/powerpoint/2010/main" val="1328539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2">
                    <a:lumMod val="10000"/>
                  </a:schemeClr>
                </a:solidFill>
                <a:latin typeface="Calibri" panose="020F0502020204030204" pitchFamily="34" charset="0"/>
                <a:cs typeface="Calibri" panose="020F0502020204030204" pitchFamily="34" charset="0"/>
              </a:rPr>
              <a:t>1 group for each business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2">
                    <a:lumMod val="10000"/>
                  </a:schemeClr>
                </a:solidFill>
                <a:latin typeface="Calibri" panose="020F0502020204030204" pitchFamily="34" charset="0"/>
                <a:cs typeface="Calibri" panose="020F0502020204030204" pitchFamily="34" charset="0"/>
              </a:rPr>
              <a:t>1 group for each tier in the business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2">
                    <a:lumMod val="10000"/>
                  </a:schemeClr>
                </a:solidFill>
                <a:latin typeface="Calibri" panose="020F0502020204030204" pitchFamily="34" charset="0"/>
                <a:cs typeface="Calibri" panose="020F0502020204030204" pitchFamily="34" charset="0"/>
              </a:rPr>
              <a:t>Make sure they are VM. Other objects will be ignored</a:t>
            </a:r>
            <a:endParaRPr lang="en-US"/>
          </a:p>
        </p:txBody>
      </p:sp>
      <p:sp>
        <p:nvSpPr>
          <p:cNvPr id="4" name="Slide Number Placeholder 3"/>
          <p:cNvSpPr>
            <a:spLocks noGrp="1"/>
          </p:cNvSpPr>
          <p:nvPr>
            <p:ph type="sldNum" sz="quarter" idx="5"/>
          </p:nvPr>
        </p:nvSpPr>
        <p:spPr/>
        <p:txBody>
          <a:bodyPr/>
          <a:lstStyle/>
          <a:p>
            <a:fld id="{26D98A6A-8080-46A3-9497-A76E6762F9D1}" type="slidenum">
              <a:rPr lang="en-US" smtClean="0"/>
              <a:t>30</a:t>
            </a:fld>
            <a:endParaRPr lang="en-US"/>
          </a:p>
        </p:txBody>
      </p:sp>
    </p:spTree>
    <p:extLst>
      <p:ext uri="{BB962C8B-B14F-4D97-AF65-F5344CB8AC3E}">
        <p14:creationId xmlns:p14="http://schemas.microsoft.com/office/powerpoint/2010/main" val="4033404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1 group for each business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1 group for each tier in the business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Make sure they are VM. Other objects will be ignored.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1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2 levels only. If you need more, contact me as the dashboard will not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D98A6A-8080-46A3-9497-A76E6762F9D1}" type="slidenum">
              <a:rPr lang="en-US" smtClean="0"/>
              <a:t>31</a:t>
            </a:fld>
            <a:endParaRPr lang="en-US"/>
          </a:p>
        </p:txBody>
      </p:sp>
    </p:spTree>
    <p:extLst>
      <p:ext uri="{BB962C8B-B14F-4D97-AF65-F5344CB8AC3E}">
        <p14:creationId xmlns:p14="http://schemas.microsoft.com/office/powerpoint/2010/main" val="403340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1 group for each business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1 group for each tier in the business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Calibri" panose="020F0502020204030204" pitchFamily="34" charset="0"/>
                <a:cs typeface="Calibri" panose="020F0502020204030204" pitchFamily="34" charset="0"/>
              </a:rPr>
              <a:t>Make sure they are VM. Other objects will be ignored.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1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2 levels only. If you need more, contact me as the dashboard will not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D98A6A-8080-46A3-9497-A76E6762F9D1}" type="slidenum">
              <a:rPr lang="en-US" smtClean="0"/>
              <a:t>32</a:t>
            </a:fld>
            <a:endParaRPr lang="en-US"/>
          </a:p>
        </p:txBody>
      </p:sp>
    </p:spTree>
    <p:extLst>
      <p:ext uri="{BB962C8B-B14F-4D97-AF65-F5344CB8AC3E}">
        <p14:creationId xmlns:p14="http://schemas.microsoft.com/office/powerpoint/2010/main" val="190658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supports 2 types:</a:t>
            </a:r>
          </a:p>
          <a:p>
            <a:r>
              <a:rPr lang="en-US" dirty="0"/>
              <a:t>Business Applications </a:t>
            </a:r>
            <a:r>
              <a:rPr lang="en-US" dirty="0">
                <a:sym typeface="Wingdings" panose="05000000000000000000" pitchFamily="2" charset="2"/>
              </a:rPr>
              <a:t> K8 Namespace  Workload  K8 Pod  Container.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Applications </a:t>
            </a:r>
            <a:r>
              <a:rPr lang="en-US" dirty="0">
                <a:sym typeface="Wingdings" panose="05000000000000000000" pitchFamily="2" charset="2"/>
              </a:rPr>
              <a:t> Application Tier  VM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Limitation: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It does not yet support hybrid, where it has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Since there are 2 end targets, the drill down need to branch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Further enhancements you can do:</a:t>
            </a:r>
          </a:p>
          <a:p>
            <a:pPr marL="117475" indent="-117475">
              <a:spcAft>
                <a:spcPts val="600"/>
              </a:spcAft>
              <a:buFont typeface="Arial" panose="020B0604020202020204" pitchFamily="34" charset="0"/>
              <a:buChar char="•"/>
            </a:pPr>
            <a:r>
              <a:rPr lang="en-US" sz="1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Navigate to applications such as database.</a:t>
            </a:r>
          </a:p>
          <a:p>
            <a:pPr marL="117475" indent="-117475">
              <a:spcAft>
                <a:spcPts val="600"/>
              </a:spcAft>
              <a:buFont typeface="Arial" panose="020B0604020202020204" pitchFamily="34" charset="0"/>
              <a:buChar char="•"/>
            </a:pPr>
            <a:r>
              <a:rPr lang="en-US" sz="1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Navigate to see context, such as underlying compute, storage, network infrastructure.</a:t>
            </a:r>
          </a:p>
          <a:p>
            <a:pPr marL="117475" indent="-117475">
              <a:spcAft>
                <a:spcPts val="600"/>
              </a:spcAft>
              <a:buFont typeface="Arial" panose="020B0604020202020204" pitchFamily="34" charset="0"/>
              <a:buChar char="•"/>
            </a:pPr>
            <a:r>
              <a:rPr lang="en-US" sz="1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Enter expert troubleshooting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3</a:t>
            </a:fld>
            <a:endParaRPr lang="en-US"/>
          </a:p>
        </p:txBody>
      </p:sp>
    </p:spTree>
    <p:extLst>
      <p:ext uri="{BB962C8B-B14F-4D97-AF65-F5344CB8AC3E}">
        <p14:creationId xmlns:p14="http://schemas.microsoft.com/office/powerpoint/2010/main" val="90973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of this slide: for a very large app with thousands of components and mix of classic &amp; modern, best to create a dedicated dashboard. Similar to what we did for K8, you start with the common dashboard, then navigate away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recommend </a:t>
            </a:r>
            <a:r>
              <a:rPr lang="en-US" sz="1200" dirty="0"/>
              <a:t>Source: https://www.oreilly.com/library/view/design-patterns-for/9781492090700/ch01.html for further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Biz App = Min (Tiers in the Biz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Tier = Average (VM)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Super Biz App = Average (Groups that form the huge Biz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Biz App Group = Min (Biz App that forms the group)</a:t>
            </a:r>
          </a:p>
        </p:txBody>
      </p:sp>
      <p:sp>
        <p:nvSpPr>
          <p:cNvPr id="4" name="Slide Number Placeholder 3"/>
          <p:cNvSpPr>
            <a:spLocks noGrp="1"/>
          </p:cNvSpPr>
          <p:nvPr>
            <p:ph type="sldNum" sz="quarter" idx="5"/>
          </p:nvPr>
        </p:nvSpPr>
        <p:spPr/>
        <p:txBody>
          <a:bodyPr/>
          <a:lstStyle/>
          <a:p>
            <a:fld id="{7AE8B3D8-B118-4115-B361-C29411C4EB53}" type="slidenum">
              <a:rPr lang="en-US" smtClean="0"/>
              <a:t>4</a:t>
            </a:fld>
            <a:endParaRPr lang="en-US"/>
          </a:p>
        </p:txBody>
      </p:sp>
    </p:spTree>
    <p:extLst>
      <p:ext uri="{BB962C8B-B14F-4D97-AF65-F5344CB8AC3E}">
        <p14:creationId xmlns:p14="http://schemas.microsoft.com/office/powerpoint/2010/main" val="83554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Point of the slide: There are 3 levels of observability. Focus on your own first, before meddling with other people territory. That’s why the lines separating are shown in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The upper layer is also harder to measure as they are mostly business metrics. What we can do as IT is page response time and error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The second layer requires Telegraf agent and Log Insight agent.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Page Response Time is how many second the app or website respond to the user. Users don’t care what technology is used. When a user clicks a button on the mobile app or website, she expects the system to get back within seconds, not minutes.</a:t>
            </a:r>
          </a:p>
          <a:p>
            <a:endParaRPr lang="en-SG" dirty="0"/>
          </a:p>
        </p:txBody>
      </p:sp>
      <p:sp>
        <p:nvSpPr>
          <p:cNvPr id="4" name="Slide Number Placeholder 3"/>
          <p:cNvSpPr>
            <a:spLocks noGrp="1"/>
          </p:cNvSpPr>
          <p:nvPr>
            <p:ph type="sldNum" sz="quarter" idx="5"/>
          </p:nvPr>
        </p:nvSpPr>
        <p:spPr/>
        <p:txBody>
          <a:bodyPr/>
          <a:lstStyle/>
          <a:p>
            <a:fld id="{26D98A6A-8080-46A3-9497-A76E6762F9D1}" type="slidenum">
              <a:rPr lang="en-US" smtClean="0"/>
              <a:t>5</a:t>
            </a:fld>
            <a:endParaRPr lang="en-US"/>
          </a:p>
        </p:txBody>
      </p:sp>
    </p:spTree>
    <p:extLst>
      <p:ext uri="{BB962C8B-B14F-4D97-AF65-F5344CB8AC3E}">
        <p14:creationId xmlns:p14="http://schemas.microsoft.com/office/powerpoint/2010/main" val="167900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0"/>
              </a:spcAft>
            </a:pPr>
            <a:r>
              <a:rPr lang="en-US" sz="1800" dirty="0"/>
              <a:t>Point of this slide: it’s a misperception that you can auto-magically root cause the performance issue in complex multi-layered, shared architecture. And we’re not even talking public cloud and K8.</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Using the example above, we can demonstrate how the lack of visibility is making troubleshooting virtually impossible. Let’s run through the above. The story starts with a complaint as that resonates better.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At the Business Layer, you can see the performance of each business transaction. You not only know which user was affected, you know what transaction was affected as the metric has transaction ID. You can trace it in the code as you know how long each function calls take place, assuming you log for every single transaction.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The problem starts when you move beyond your code and into Commercial of the Shelves (COTS) software. The software may show that its queue is 10000, which is 5000 more than what the manual say it can handle. But you have no idea if user Joko transaction was in that queue or not. The COTS software metrics do not relate to users anymore, let alone individual transactions. The </a:t>
            </a:r>
            <a:r>
              <a:rPr lang="en-SG"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red</a:t>
            </a:r>
            <a:r>
              <a:rPr lang="en-SG" sz="1800" dirty="0">
                <a:effectLst/>
                <a:latin typeface="Calibri" panose="020F0502020204030204" pitchFamily="34" charset="0"/>
                <a:ea typeface="Calibri" panose="020F0502020204030204" pitchFamily="34" charset="0"/>
                <a:cs typeface="Arial" panose="020B0604020202020204" pitchFamily="34" charset="0"/>
              </a:rPr>
              <a:t> explosive icon marks where context is lost.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Moving from application to infrastructure resulted in another loss of context. Windows or Linux has no idea what applications you’re running. As far as the OS is concern, every application is just a process. It will report basic CPU, Memory, Disk and Network utilization per process. More advanced metrics are reported at OS-level, system wide. For example, you do not know if your process was the one experienced network </a:t>
            </a:r>
            <a:r>
              <a:rPr lang="en-SG"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packet loss</a:t>
            </a:r>
            <a:r>
              <a:rPr lang="en-SG" sz="1800" dirty="0">
                <a:effectLst/>
                <a:latin typeface="Calibri" panose="020F0502020204030204" pitchFamily="34" charset="0"/>
                <a:ea typeface="Calibri" panose="020F0502020204030204" pitchFamily="34" charset="0"/>
                <a:cs typeface="Arial" panose="020B0604020202020204" pitchFamily="34" charset="0"/>
              </a:rPr>
              <a:t>. The packet loss metric is a system-wide metric.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Moving from individual EC2 or VM to the shared infrastructure results in another loss of context. In the case of public cloud, you may not get visibility into the physical layers at all.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6D98A6A-8080-46A3-9497-A76E6762F9D1}" type="slidenum">
              <a:rPr lang="en-US" smtClean="0"/>
              <a:t>6</a:t>
            </a:fld>
            <a:endParaRPr lang="en-US"/>
          </a:p>
        </p:txBody>
      </p:sp>
    </p:spTree>
    <p:extLst>
      <p:ext uri="{BB962C8B-B14F-4D97-AF65-F5344CB8AC3E}">
        <p14:creationId xmlns:p14="http://schemas.microsoft.com/office/powerpoint/2010/main" val="403903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Point of this slide: be clear on what exactly needs to be measured. For each layer, determine the metrics</a:t>
            </a:r>
          </a:p>
          <a:p>
            <a:endParaRPr lang="en-US" dirty="0"/>
          </a:p>
          <a:p>
            <a:endParaRPr lang="en-US" dirty="0"/>
          </a:p>
          <a:p>
            <a:r>
              <a:rPr lang="en-US" dirty="0"/>
              <a:t>Service is a process or application running inside the Guest OS. Take MS SQL. It has utilization (e.g. SQL memory) and contention (e.g. query in the queue). SQL memory can be full, and that does not mean it has memory performance.</a:t>
            </a:r>
          </a:p>
          <a:p>
            <a:endParaRPr lang="en-US" dirty="0"/>
          </a:p>
          <a:p>
            <a:r>
              <a:rPr lang="en-US" dirty="0"/>
              <a:t>Guest OS Queue means the request aren’t even sent to the underlying VM. The hypervisor does not know that there is a demand, as it’s stuck in the Guest OS. Windows or Linux kernel has not processed it yet. As you can imagine, Guest OS queue directly impacts application performance. </a:t>
            </a:r>
          </a:p>
          <a:p>
            <a:r>
              <a:rPr lang="en-US" dirty="0"/>
              <a:t>CPU Run Queue means not enough CPU, so it’s capacity issue. Also, Queue should only happen when utilization is high. High Q on Low Utilization indicates unbalanced distribution. Adding more CPU won’t solve the unbalance. </a:t>
            </a:r>
          </a:p>
          <a:p>
            <a:r>
              <a:rPr lang="en-US" dirty="0"/>
              <a:t>Same thing with RAM. If there is plenty of free RAM, then paging should be low. If there is a lot of Paging but Free RAM is high, then it’s something wrong. </a:t>
            </a:r>
          </a:p>
          <a:p>
            <a:endParaRPr lang="en-US" dirty="0"/>
          </a:p>
          <a:p>
            <a:r>
              <a:rPr lang="en-US" dirty="0"/>
              <a:t>Guest OS Performance is not the same with VM Performance. Reason is not all loads may come down to the VM. Guest OS performance is impacted by queue inside the Guest.</a:t>
            </a:r>
          </a:p>
          <a:p>
            <a:r>
              <a:rPr lang="en-US" dirty="0"/>
              <a:t>Guest OS Capacity: right sizing</a:t>
            </a:r>
          </a:p>
          <a:p>
            <a:r>
              <a:rPr lang="en-US" dirty="0"/>
              <a:t>VM Capacity: snapshot, CPU system</a:t>
            </a:r>
          </a:p>
          <a:p>
            <a:endParaRPr lang="en-US" dirty="0"/>
          </a:p>
          <a:p>
            <a:r>
              <a:rPr lang="en-US" dirty="0"/>
              <a:t>Does high utilization impact VM performance? No</a:t>
            </a:r>
          </a:p>
          <a:p>
            <a:r>
              <a:rPr lang="en-US" dirty="0"/>
              <a:t>A VM does not become slower when going from 10% to 95%. We are not dealing with mechanical machine here. A VM can run at 100% all the time, so long the queue is low, it’s fine. In fact, that’s what you want!</a:t>
            </a:r>
          </a:p>
          <a:p>
            <a:endParaRPr lang="en-US" dirty="0"/>
          </a:p>
          <a:p>
            <a:r>
              <a:rPr lang="en-US" dirty="0"/>
              <a:t>VM Performance here covers Guest OS also. VM + Guest OS should be seen as 1, as Application team does not care. A VDI does not even care about the 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Infra Contention: </a:t>
            </a:r>
            <a:r>
              <a:rPr lang="en-US" dirty="0" err="1"/>
              <a:t>VMkernel</a:t>
            </a:r>
            <a:r>
              <a:rPr lang="en-US" dirty="0"/>
              <a:t> Queue, ESXi physical NIC buffer overflow. Infra level contention that cannot be tied to specific VM.</a:t>
            </a:r>
          </a:p>
          <a:p>
            <a:endParaRPr lang="en-US" dirty="0"/>
          </a:p>
        </p:txBody>
      </p:sp>
      <p:sp>
        <p:nvSpPr>
          <p:cNvPr id="4" name="Slide Number Placeholder 3"/>
          <p:cNvSpPr>
            <a:spLocks noGrp="1"/>
          </p:cNvSpPr>
          <p:nvPr>
            <p:ph type="sldNum" sz="quarter" idx="10"/>
          </p:nvPr>
        </p:nvSpPr>
        <p:spPr/>
        <p:txBody>
          <a:bodyPr/>
          <a:lstStyle/>
          <a:p>
            <a:fld id="{97596572-5C8B-4893-8B78-93E2C9A3F62C}" type="slidenum">
              <a:rPr lang="en-US" smtClean="0"/>
              <a:t>7</a:t>
            </a:fld>
            <a:endParaRPr lang="en-US"/>
          </a:p>
        </p:txBody>
      </p:sp>
    </p:spTree>
    <p:extLst>
      <p:ext uri="{BB962C8B-B14F-4D97-AF65-F5344CB8AC3E}">
        <p14:creationId xmlns:p14="http://schemas.microsoft.com/office/powerpoint/2010/main" val="78336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 of this slide: the 2 type of application architecture have their own performance modelling. </a:t>
            </a:r>
          </a:p>
          <a:p>
            <a:endParaRPr lang="en-US" baseline="0" dirty="0"/>
          </a:p>
          <a:p>
            <a:r>
              <a:rPr lang="en-US" baseline="0" dirty="0"/>
              <a:t>The K8 app is more complex, hence the formula is not shown here. It will be covered later on.</a:t>
            </a:r>
          </a:p>
          <a:p>
            <a:endParaRPr lang="en-US" baseline="0" dirty="0"/>
          </a:p>
          <a:p>
            <a:r>
              <a:rPr lang="en-US" sz="1200" dirty="0">
                <a:solidFill>
                  <a:srgbClr val="FF0000"/>
                </a:solidFill>
              </a:rPr>
              <a:t>Classic App:</a:t>
            </a:r>
          </a:p>
          <a:p>
            <a:pPr marL="171450" indent="-171450">
              <a:buFont typeface="Arial" panose="020B0604020202020204" pitchFamily="34" charset="0"/>
              <a:buChar char="•"/>
            </a:pPr>
            <a:r>
              <a:rPr lang="en-US" sz="1200" dirty="0">
                <a:solidFill>
                  <a:srgbClr val="FF0000"/>
                </a:solidFill>
              </a:rPr>
              <a:t>An Application spans multiple VMs, and has multiple tiers. It might include physical servers. It might also include non-servers, e.g. Load Balancers. </a:t>
            </a:r>
          </a:p>
          <a:p>
            <a:pPr marL="171450" indent="-171450">
              <a:buFont typeface="Arial" panose="020B0604020202020204" pitchFamily="34" charset="0"/>
              <a:buChar char="•"/>
            </a:pPr>
            <a:r>
              <a:rPr lang="en-US" sz="1200" dirty="0">
                <a:solidFill>
                  <a:srgbClr val="FF0000"/>
                </a:solidFill>
              </a:rPr>
              <a:t>An </a:t>
            </a:r>
            <a:r>
              <a:rPr lang="en-US" sz="1200" dirty="0" err="1">
                <a:solidFill>
                  <a:srgbClr val="FF0000"/>
                </a:solidFill>
              </a:rPr>
              <a:t>Applicaton</a:t>
            </a:r>
            <a:r>
              <a:rPr lang="en-US" sz="1200" dirty="0">
                <a:solidFill>
                  <a:srgbClr val="FF0000"/>
                </a:solidFill>
              </a:rPr>
              <a:t> spans multiple software and Guest OS. </a:t>
            </a:r>
          </a:p>
          <a:p>
            <a:pPr marL="171450" indent="-171450">
              <a:buFont typeface="Arial" panose="020B0604020202020204" pitchFamily="34" charset="0"/>
              <a:buChar char="•"/>
            </a:pPr>
            <a:r>
              <a:rPr lang="en-US" sz="1200" dirty="0">
                <a:solidFill>
                  <a:srgbClr val="FF0000"/>
                </a:solidFill>
              </a:rPr>
              <a:t>An Application may use all styles of containment: physical server, VM, container and serverless.</a:t>
            </a:r>
          </a:p>
          <a:p>
            <a:pPr marL="171450" indent="-171450">
              <a:buFont typeface="Arial" panose="020B0604020202020204" pitchFamily="34" charset="0"/>
              <a:buChar char="•"/>
            </a:pPr>
            <a:r>
              <a:rPr lang="en-US" sz="1200" dirty="0">
                <a:solidFill>
                  <a:srgbClr val="FF0000"/>
                </a:solidFill>
              </a:rPr>
              <a:t>An Application may span multiple physical location. It uses global load balancers.</a:t>
            </a:r>
          </a:p>
          <a:p>
            <a:pPr marL="171450" indent="-171450">
              <a:buFont typeface="Arial" panose="020B0604020202020204" pitchFamily="34" charset="0"/>
              <a:buChar char="•"/>
            </a:pPr>
            <a:endParaRPr lang="en-US" sz="1200" dirty="0">
              <a:solidFill>
                <a:srgbClr val="FF0000"/>
              </a:solidFill>
            </a:endParaRPr>
          </a:p>
          <a:p>
            <a:pPr marL="171450" indent="-171450">
              <a:buFont typeface="Arial" panose="020B0604020202020204" pitchFamily="34" charset="0"/>
              <a:buChar char="•"/>
            </a:pPr>
            <a:r>
              <a:rPr lang="en-US" sz="1200" dirty="0">
                <a:solidFill>
                  <a:srgbClr val="FF0000"/>
                </a:solidFill>
              </a:rPr>
              <a:t>LB can be physical, virtual, or a service.</a:t>
            </a:r>
          </a:p>
          <a:p>
            <a:pPr marL="171450" indent="-171450">
              <a:buFont typeface="Arial" panose="020B0604020202020204" pitchFamily="34" charset="0"/>
              <a:buChar char="•"/>
            </a:pPr>
            <a:r>
              <a:rPr lang="en-US" sz="1200" dirty="0">
                <a:solidFill>
                  <a:srgbClr val="FF0000"/>
                </a:solidFill>
              </a:rPr>
              <a:t>Implementation at </a:t>
            </a:r>
            <a:r>
              <a:rPr lang="en-US" sz="1200" dirty="0" err="1">
                <a:solidFill>
                  <a:srgbClr val="FF0000"/>
                </a:solidFill>
              </a:rPr>
              <a:t>vR</a:t>
            </a:r>
            <a:r>
              <a:rPr lang="en-US" sz="1200" dirty="0">
                <a:solidFill>
                  <a:srgbClr val="FF0000"/>
                </a:solidFill>
              </a:rPr>
              <a:t> Ops: Each Tier should be a group or tag or Application Tier</a:t>
            </a:r>
            <a:endParaRPr lang="en-SG" sz="1200" dirty="0">
              <a:solidFill>
                <a:srgbClr val="FF0000"/>
              </a:solidFill>
            </a:endParaRPr>
          </a:p>
          <a:p>
            <a:endParaRPr lang="en-SG" sz="1200" dirty="0">
              <a:solidFill>
                <a:srgbClr val="FF0000"/>
              </a:solidFill>
            </a:endParaRPr>
          </a:p>
          <a:p>
            <a:r>
              <a:rPr lang="en-US" baseline="0" dirty="0"/>
              <a:t>Reference in the book:</a:t>
            </a:r>
          </a:p>
          <a:p>
            <a:r>
              <a:rPr lang="en-US" dirty="0"/>
              <a:t>Part 4 Chapter 4 Super Metrics.</a:t>
            </a:r>
          </a:p>
        </p:txBody>
      </p:sp>
      <p:sp>
        <p:nvSpPr>
          <p:cNvPr id="4" name="Slide Number Placeholder 3"/>
          <p:cNvSpPr>
            <a:spLocks noGrp="1"/>
          </p:cNvSpPr>
          <p:nvPr>
            <p:ph type="sldNum" sz="quarter" idx="10"/>
          </p:nvPr>
        </p:nvSpPr>
        <p:spPr/>
        <p:txBody>
          <a:bodyPr/>
          <a:lstStyle/>
          <a:p>
            <a:fld id="{9F4FBC3A-A12C-40F9-BB8D-BC30C7901396}" type="slidenum">
              <a:rPr lang="en-US" smtClean="0"/>
              <a:t>8</a:t>
            </a:fld>
            <a:endParaRPr lang="en-US"/>
          </a:p>
        </p:txBody>
      </p:sp>
    </p:spTree>
    <p:extLst>
      <p:ext uri="{BB962C8B-B14F-4D97-AF65-F5344CB8AC3E}">
        <p14:creationId xmlns:p14="http://schemas.microsoft.com/office/powerpoint/2010/main" val="371362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section cover: </a:t>
            </a:r>
          </a:p>
          <a:p>
            <a:pPr marL="171450" indent="-171450">
              <a:buFont typeface="Arial" panose="020B0604020202020204" pitchFamily="34" charset="0"/>
              <a:buChar char="•"/>
            </a:pPr>
            <a:r>
              <a:rPr lang="en-US" dirty="0"/>
              <a:t>How the 2 dashboards implement the requirements.</a:t>
            </a:r>
          </a:p>
          <a:p>
            <a:pPr marL="171450" indent="-171450">
              <a:buFont typeface="Arial" panose="020B0604020202020204" pitchFamily="34" charset="0"/>
              <a:buChar char="•"/>
            </a:pPr>
            <a:r>
              <a:rPr lang="en-US" dirty="0"/>
              <a:t>It does not cover the supporting dashboards and object summary page.</a:t>
            </a:r>
          </a:p>
        </p:txBody>
      </p:sp>
      <p:sp>
        <p:nvSpPr>
          <p:cNvPr id="4" name="Slide Number Placeholder 3"/>
          <p:cNvSpPr>
            <a:spLocks noGrp="1"/>
          </p:cNvSpPr>
          <p:nvPr>
            <p:ph type="sldNum" sz="quarter" idx="5"/>
          </p:nvPr>
        </p:nvSpPr>
        <p:spPr/>
        <p:txBody>
          <a:bodyPr/>
          <a:lstStyle/>
          <a:p>
            <a:fld id="{7AE8B3D8-B118-4115-B361-C29411C4EB53}" type="slidenum">
              <a:rPr lang="en-US" smtClean="0"/>
              <a:t>9</a:t>
            </a:fld>
            <a:endParaRPr lang="en-US"/>
          </a:p>
        </p:txBody>
      </p:sp>
    </p:spTree>
    <p:extLst>
      <p:ext uri="{BB962C8B-B14F-4D97-AF65-F5344CB8AC3E}">
        <p14:creationId xmlns:p14="http://schemas.microsoft.com/office/powerpoint/2010/main" val="421340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ea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566C-1D56-8289-7F75-41D4029A8414}"/>
              </a:ext>
            </a:extLst>
          </p:cNvPr>
          <p:cNvSpPr/>
          <p:nvPr userDrawn="1"/>
        </p:nvSpPr>
        <p:spPr>
          <a:xfrm>
            <a:off x="1" y="1"/>
            <a:ext cx="12192000" cy="5275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pic>
        <p:nvPicPr>
          <p:cNvPr id="8" name="Graphic 7">
            <a:extLst>
              <a:ext uri="{FF2B5EF4-FFF2-40B4-BE49-F238E27FC236}">
                <a16:creationId xmlns:a16="http://schemas.microsoft.com/office/drawing/2014/main" id="{29B0E6FF-3F6A-94D2-D9F9-BBD4E35C0DCE}"/>
              </a:ext>
            </a:extLst>
          </p:cNvPr>
          <p:cNvPicPr>
            <a:picLocks noChangeAspect="1"/>
          </p:cNvPicPr>
          <p:nvPr userDrawn="1"/>
        </p:nvPicPr>
        <p:blipFill>
          <a:blip r:embed="rId2"/>
          <a:srcRect t="14" b="14"/>
          <a:stretch/>
        </p:blipFill>
        <p:spPr>
          <a:xfrm>
            <a:off x="0" y="0"/>
            <a:ext cx="12190520" cy="6856212"/>
          </a:xfrm>
          <a:prstGeom prst="rect">
            <a:avLst/>
          </a:prstGeom>
          <a:noFill/>
        </p:spPr>
      </p:pic>
      <p:sp>
        <p:nvSpPr>
          <p:cNvPr id="2" name="Title click to edit"/>
          <p:cNvSpPr>
            <a:spLocks noGrp="1"/>
          </p:cNvSpPr>
          <p:nvPr>
            <p:ph type="title" hasCustomPrompt="1"/>
          </p:nvPr>
        </p:nvSpPr>
        <p:spPr>
          <a:xfrm>
            <a:off x="6594666" y="1701846"/>
            <a:ext cx="5104195" cy="1234440"/>
          </a:xfrm>
        </p:spPr>
        <p:txBody>
          <a:bodyPr wrap="square" anchor="b"/>
          <a:lstStyle>
            <a:lvl1pPr algn="l">
              <a:defRPr sz="4000" b="0" cap="none" baseline="0">
                <a:solidFill>
                  <a:schemeClr val="accent1"/>
                </a:solidFill>
              </a:defRPr>
            </a:lvl1pPr>
          </a:lstStyle>
          <a:p>
            <a:r>
              <a:rPr lang="en-US" dirty="0"/>
              <a:t>Title Slide – Green Theme</a:t>
            </a:r>
          </a:p>
        </p:txBody>
      </p:sp>
      <p:sp>
        <p:nvSpPr>
          <p:cNvPr id="128" name="Subtitle click to edit">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4665" y="2986548"/>
            <a:ext cx="5117785" cy="416403"/>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placeholder</a:t>
            </a:r>
          </a:p>
        </p:txBody>
      </p:sp>
      <p:sp>
        <p:nvSpPr>
          <p:cNvPr id="7" name="Click to edit Speaker Name ">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4665" y="4737426"/>
            <a:ext cx="5403609" cy="355601"/>
          </a:xfrm>
        </p:spPr>
        <p:txBody>
          <a:bodyPr anchor="b"/>
          <a:lstStyle>
            <a:lvl1pPr marL="0" marR="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solidFill>
                  <a:schemeClr val="bg2">
                    <a:lumMod val="25000"/>
                  </a:schemeClr>
                </a:solidFill>
                <a:effectLst/>
              </a:defRPr>
            </a:lvl1pPr>
          </a:lstStyle>
          <a:p>
            <a:pPr marL="0" marR="0" lvl="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a:pPr>
            <a:r>
              <a:rPr lang="en-US" dirty="0"/>
              <a:t>Speaker Name (Insert pronouns)</a:t>
            </a:r>
          </a:p>
        </p:txBody>
      </p:sp>
      <p:sp>
        <p:nvSpPr>
          <p:cNvPr id="129" name="Click to edit role">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4665" y="5117481"/>
            <a:ext cx="5403609" cy="355601"/>
          </a:xfrm>
        </p:spPr>
        <p:txBody>
          <a:bodyPr/>
          <a:lstStyle>
            <a:lvl1pPr algn="l">
              <a:buNone/>
              <a:defRPr sz="1600">
                <a:solidFill>
                  <a:schemeClr val="bg2">
                    <a:lumMod val="25000"/>
                  </a:schemeClr>
                </a:solidFill>
              </a:defRPr>
            </a:lvl1pPr>
          </a:lstStyle>
          <a:p>
            <a:pPr lvl="0"/>
            <a:r>
              <a:rPr lang="en-US" dirty="0"/>
              <a:t>Role / Division at VMware</a:t>
            </a:r>
          </a:p>
        </p:txBody>
      </p:sp>
      <p:sp>
        <p:nvSpPr>
          <p:cNvPr id="18" name="Click to edit role">
            <a:extLst>
              <a:ext uri="{FF2B5EF4-FFF2-40B4-BE49-F238E27FC236}">
                <a16:creationId xmlns:a16="http://schemas.microsoft.com/office/drawing/2014/main" id="{006FF8D0-7AF6-C549-9BFB-E838D6CDCA0E}"/>
              </a:ext>
            </a:extLst>
          </p:cNvPr>
          <p:cNvSpPr>
            <a:spLocks noGrp="1"/>
          </p:cNvSpPr>
          <p:nvPr>
            <p:ph type="body" sz="quarter" idx="14" hasCustomPrompt="1"/>
          </p:nvPr>
        </p:nvSpPr>
        <p:spPr>
          <a:xfrm>
            <a:off x="6594665" y="5485987"/>
            <a:ext cx="5403609" cy="355601"/>
          </a:xfrm>
        </p:spPr>
        <p:txBody>
          <a:bodyPr/>
          <a:lstStyle>
            <a:lvl1pPr algn="l">
              <a:buNone/>
              <a:defRPr sz="1400">
                <a:solidFill>
                  <a:schemeClr val="bg2">
                    <a:lumMod val="25000"/>
                  </a:schemeClr>
                </a:solidFill>
              </a:defRPr>
            </a:lvl1pPr>
          </a:lstStyle>
          <a:p>
            <a:pPr lvl="0"/>
            <a:r>
              <a:rPr lang="en-US" dirty="0"/>
              <a:t>Date</a:t>
            </a:r>
          </a:p>
        </p:txBody>
      </p:sp>
      <p:sp>
        <p:nvSpPr>
          <p:cNvPr id="53" name="TextBox 52">
            <a:extLst>
              <a:ext uri="{FF2B5EF4-FFF2-40B4-BE49-F238E27FC236}">
                <a16:creationId xmlns:a16="http://schemas.microsoft.com/office/drawing/2014/main" id="{E7C16DC6-55CF-F240-9C11-02E1D9563D27}"/>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54" name="TextBox 53">
            <a:extLst>
              <a:ext uri="{FF2B5EF4-FFF2-40B4-BE49-F238E27FC236}">
                <a16:creationId xmlns:a16="http://schemas.microsoft.com/office/drawing/2014/main" id="{D9A55828-AA74-CBA4-45C7-70A0A1FC747D}"/>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5" name="Graphic 8">
            <a:extLst>
              <a:ext uri="{FF2B5EF4-FFF2-40B4-BE49-F238E27FC236}">
                <a16:creationId xmlns:a16="http://schemas.microsoft.com/office/drawing/2014/main" id="{BAF838CA-49F3-885B-C026-D4C6B5E51AA9}"/>
              </a:ext>
            </a:extLst>
          </p:cNvPr>
          <p:cNvGrpSpPr/>
          <p:nvPr userDrawn="1"/>
        </p:nvGrpSpPr>
        <p:grpSpPr>
          <a:xfrm>
            <a:off x="265695" y="6323271"/>
            <a:ext cx="1249548" cy="369648"/>
            <a:chOff x="265625" y="6323271"/>
            <a:chExt cx="1249223" cy="369648"/>
          </a:xfrm>
          <a:solidFill>
            <a:srgbClr val="000000"/>
          </a:solidFill>
        </p:grpSpPr>
        <p:grpSp>
          <p:nvGrpSpPr>
            <p:cNvPr id="56" name="Graphic 8">
              <a:extLst>
                <a:ext uri="{FF2B5EF4-FFF2-40B4-BE49-F238E27FC236}">
                  <a16:creationId xmlns:a16="http://schemas.microsoft.com/office/drawing/2014/main" id="{91AFFF59-3E20-ED5A-C64D-6AD2EC10FA71}"/>
                </a:ext>
              </a:extLst>
            </p:cNvPr>
            <p:cNvGrpSpPr/>
            <p:nvPr/>
          </p:nvGrpSpPr>
          <p:grpSpPr>
            <a:xfrm>
              <a:off x="745455" y="6594444"/>
              <a:ext cx="722662" cy="98475"/>
              <a:chOff x="745455" y="6594444"/>
              <a:chExt cx="722662" cy="98475"/>
            </a:xfrm>
            <a:solidFill>
              <a:srgbClr val="000000"/>
            </a:solidFill>
          </p:grpSpPr>
          <p:sp>
            <p:nvSpPr>
              <p:cNvPr id="131" name="Freeform 130">
                <a:extLst>
                  <a:ext uri="{FF2B5EF4-FFF2-40B4-BE49-F238E27FC236}">
                    <a16:creationId xmlns:a16="http://schemas.microsoft.com/office/drawing/2014/main" id="{26A3A367-AF7A-3CE1-7219-BF42CFB83015}"/>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132" name="Freeform 131">
                <a:extLst>
                  <a:ext uri="{FF2B5EF4-FFF2-40B4-BE49-F238E27FC236}">
                    <a16:creationId xmlns:a16="http://schemas.microsoft.com/office/drawing/2014/main" id="{87557BA2-6363-9310-7758-7E46B2725CB3}"/>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133" name="Freeform 132">
                <a:extLst>
                  <a:ext uri="{FF2B5EF4-FFF2-40B4-BE49-F238E27FC236}">
                    <a16:creationId xmlns:a16="http://schemas.microsoft.com/office/drawing/2014/main" id="{98E3995A-00E8-9970-E347-1DB033726417}"/>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134" name="Freeform 133">
                <a:extLst>
                  <a:ext uri="{FF2B5EF4-FFF2-40B4-BE49-F238E27FC236}">
                    <a16:creationId xmlns:a16="http://schemas.microsoft.com/office/drawing/2014/main" id="{E557F3F2-0097-5608-0D6B-ADBD20A05750}"/>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135" name="Freeform 134">
                <a:extLst>
                  <a:ext uri="{FF2B5EF4-FFF2-40B4-BE49-F238E27FC236}">
                    <a16:creationId xmlns:a16="http://schemas.microsoft.com/office/drawing/2014/main" id="{A1EE9404-4BD9-8680-1C8A-3B583B492853}"/>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36" name="Freeform 135">
                <a:extLst>
                  <a:ext uri="{FF2B5EF4-FFF2-40B4-BE49-F238E27FC236}">
                    <a16:creationId xmlns:a16="http://schemas.microsoft.com/office/drawing/2014/main" id="{FC84855E-D060-5D16-8F8D-2BD34D9B94F5}"/>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137" name="Freeform 136">
                <a:extLst>
                  <a:ext uri="{FF2B5EF4-FFF2-40B4-BE49-F238E27FC236}">
                    <a16:creationId xmlns:a16="http://schemas.microsoft.com/office/drawing/2014/main" id="{031F79CD-4C5E-D24F-635E-7A7B48781101}"/>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138" name="Freeform 137">
                <a:extLst>
                  <a:ext uri="{FF2B5EF4-FFF2-40B4-BE49-F238E27FC236}">
                    <a16:creationId xmlns:a16="http://schemas.microsoft.com/office/drawing/2014/main" id="{DAD1797E-9105-FA8E-4A81-FDC253F04EAD}"/>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139" name="Freeform 138">
                <a:extLst>
                  <a:ext uri="{FF2B5EF4-FFF2-40B4-BE49-F238E27FC236}">
                    <a16:creationId xmlns:a16="http://schemas.microsoft.com/office/drawing/2014/main" id="{6CDD0DC3-97C4-C10E-1058-099303CC93F6}"/>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40" name="Freeform 139">
                <a:extLst>
                  <a:ext uri="{FF2B5EF4-FFF2-40B4-BE49-F238E27FC236}">
                    <a16:creationId xmlns:a16="http://schemas.microsoft.com/office/drawing/2014/main" id="{CEBC9053-842B-8221-2B9E-1E02856F997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57" name="Graphic 8">
              <a:extLst>
                <a:ext uri="{FF2B5EF4-FFF2-40B4-BE49-F238E27FC236}">
                  <a16:creationId xmlns:a16="http://schemas.microsoft.com/office/drawing/2014/main" id="{C3D6A2E6-7175-657A-FFEE-732370A03645}"/>
                </a:ext>
              </a:extLst>
            </p:cNvPr>
            <p:cNvGrpSpPr/>
            <p:nvPr/>
          </p:nvGrpSpPr>
          <p:grpSpPr>
            <a:xfrm>
              <a:off x="265625" y="6323271"/>
              <a:ext cx="1249223" cy="190348"/>
              <a:chOff x="265625" y="6323271"/>
              <a:chExt cx="1249223" cy="190348"/>
            </a:xfrm>
            <a:solidFill>
              <a:srgbClr val="000000"/>
            </a:solidFill>
          </p:grpSpPr>
          <p:sp>
            <p:nvSpPr>
              <p:cNvPr id="58" name="Freeform 57">
                <a:extLst>
                  <a:ext uri="{FF2B5EF4-FFF2-40B4-BE49-F238E27FC236}">
                    <a16:creationId xmlns:a16="http://schemas.microsoft.com/office/drawing/2014/main" id="{6EE5B3D8-4F75-F4A5-6852-90C7E67B399F}"/>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59" name="Freeform 58">
                <a:extLst>
                  <a:ext uri="{FF2B5EF4-FFF2-40B4-BE49-F238E27FC236}">
                    <a16:creationId xmlns:a16="http://schemas.microsoft.com/office/drawing/2014/main" id="{8D359421-6F5E-68EB-A130-9078431086FE}"/>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60" name="Freeform 59">
                <a:extLst>
                  <a:ext uri="{FF2B5EF4-FFF2-40B4-BE49-F238E27FC236}">
                    <a16:creationId xmlns:a16="http://schemas.microsoft.com/office/drawing/2014/main" id="{3B593B1C-97BF-E3FD-9202-FAE7DC7D404F}"/>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61" name="Freeform 60">
                <a:extLst>
                  <a:ext uri="{FF2B5EF4-FFF2-40B4-BE49-F238E27FC236}">
                    <a16:creationId xmlns:a16="http://schemas.microsoft.com/office/drawing/2014/main" id="{684036B4-CA32-5C66-D108-9873B6C3702C}"/>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62" name="Freeform 61">
                <a:extLst>
                  <a:ext uri="{FF2B5EF4-FFF2-40B4-BE49-F238E27FC236}">
                    <a16:creationId xmlns:a16="http://schemas.microsoft.com/office/drawing/2014/main" id="{76DBD31D-FDBB-F787-B22E-2F397F09B546}"/>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63" name="Freeform 62">
                <a:extLst>
                  <a:ext uri="{FF2B5EF4-FFF2-40B4-BE49-F238E27FC236}">
                    <a16:creationId xmlns:a16="http://schemas.microsoft.com/office/drawing/2014/main" id="{98164034-B26F-5ACB-9B90-EBBD1F9B1137}"/>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30" name="Freeform 129">
                <a:extLst>
                  <a:ext uri="{FF2B5EF4-FFF2-40B4-BE49-F238E27FC236}">
                    <a16:creationId xmlns:a16="http://schemas.microsoft.com/office/drawing/2014/main" id="{347DB589-B53E-03EB-2555-D38B1A06D8EF}"/>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4449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0" y="1600201"/>
            <a:ext cx="5866973" cy="4572000"/>
          </a:xfrm>
          <a:solidFill>
            <a:srgbClr val="F4F8FA"/>
          </a:solidFill>
        </p:spPr>
        <p:txBody>
          <a:bodyPr vert="horz" lIns="457200" tIns="457200" rIns="457200" bIns="45720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6872" y="1600201"/>
            <a:ext cx="5895128"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2968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solidFill>
                  <a:schemeClr val="accent1"/>
                </a:solidFill>
              </a:defRPr>
            </a:lvl1pPr>
          </a:lstStyle>
          <a:p>
            <a:r>
              <a:rPr lang="en-US" dirty="0"/>
              <a:t>Two-content Text Comparison Layout</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3021" y="1600202"/>
            <a:ext cx="5045661" cy="875370"/>
          </a:xfrm>
          <a:noFill/>
        </p:spPr>
        <p:txBody>
          <a:bodyPr vert="horz" lIns="0" tIns="91440" rIns="457200" bIns="91440" rtlCol="0" anchor="b">
            <a:noAutofit/>
          </a:bodyPr>
          <a:lstStyle>
            <a:lvl1pPr>
              <a:defRPr lang="en-US" dirty="0">
                <a:solidFill>
                  <a:schemeClr val="accent1"/>
                </a:solidFill>
              </a:defRPr>
            </a:lvl1pPr>
          </a:lstStyle>
          <a:p>
            <a:pPr lvl="0"/>
            <a:r>
              <a:rPr lang="en-US" dirty="0"/>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3021" y="2484177"/>
            <a:ext cx="504566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960" y="2621021"/>
            <a:ext cx="5072916" cy="3544027"/>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8540" y="1600202"/>
            <a:ext cx="5373499" cy="875370"/>
          </a:xfrm>
          <a:noFill/>
        </p:spPr>
        <p:txBody>
          <a:bodyPr vert="horz" lIns="0" tIns="91440" rIns="457200" bIns="91440" rtlCol="0" anchor="b">
            <a:noAutofit/>
          </a:bodyPr>
          <a:lstStyle>
            <a:lvl1pPr>
              <a:defRPr lang="en-US" sz="2000">
                <a:solidFill>
                  <a:schemeClr val="accent1"/>
                </a:solidFill>
              </a:defRPr>
            </a:lvl1pPr>
          </a:lstStyle>
          <a:p>
            <a:pPr lvl="0"/>
            <a:r>
              <a:rPr lang="en-US" dirty="0"/>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3688" y="2484177"/>
            <a:ext cx="5045661"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7957" y="2621280"/>
            <a:ext cx="5374082" cy="3575124"/>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11906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solidFill>
                  <a:schemeClr val="accent1"/>
                </a:solidFill>
              </a:defRPr>
            </a:lvl1pPr>
          </a:lstStyle>
          <a:p>
            <a:r>
              <a:rPr lang="en-US" dirty="0"/>
              <a:t>Three-content Layout – Three Horizontal Text Boxes</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3020" y="1582754"/>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3020" y="2509481"/>
            <a:ext cx="3594528"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3020" y="2546330"/>
            <a:ext cx="3594528" cy="361936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6304" y="1599646"/>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6304" y="2509481"/>
            <a:ext cx="3594528"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6304" y="2546329"/>
            <a:ext cx="3594528" cy="3627562"/>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9588" y="1600200"/>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9588" y="2509480"/>
            <a:ext cx="3594528"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9588" y="2568633"/>
            <a:ext cx="3594528" cy="362777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5214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Left, Text/Graphic on Right</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766"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44789"/>
            <a:ext cx="2894767"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smtClean="0">
                <a:solidFill>
                  <a:schemeClr val="accent1"/>
                </a:solidFill>
              </a:defRPr>
            </a:lvl2pPr>
            <a:lvl3pPr>
              <a:defRPr lang="en-US" sz="1400" dirty="0" smtClean="0">
                <a:solidFill>
                  <a:schemeClr val="accent1"/>
                </a:solidFill>
              </a:defRPr>
            </a:lvl3pPr>
            <a:lvl4pPr>
              <a:defRPr lang="en-US" sz="1200" dirty="0" smtClean="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2086" y="1600200"/>
            <a:ext cx="8231744" cy="4572000"/>
          </a:xfrm>
        </p:spPr>
        <p:txBody>
          <a:bodyPr vert="horz" lIns="0" tIns="457200" rIns="0" bIns="0" rtlCol="0">
            <a:noAutofit/>
          </a:bodyPr>
          <a:lstStyle>
            <a:lvl1pPr>
              <a:defRPr lang="en-US" dirty="0" smtClean="0">
                <a:solidFill>
                  <a:schemeClr val="bg2">
                    <a:lumMod val="25000"/>
                  </a:schemeClr>
                </a:solidFill>
              </a:defRPr>
            </a:lvl1pPr>
            <a:lvl2pPr>
              <a:defRPr lang="en-US" dirty="0" smtClean="0">
                <a:solidFill>
                  <a:schemeClr val="bg2">
                    <a:lumMod val="25000"/>
                  </a:schemeClr>
                </a:solidFill>
              </a:defRPr>
            </a:lvl2pPr>
            <a:lvl3pPr>
              <a:defRPr lang="en-US" dirty="0" smtClean="0">
                <a:solidFill>
                  <a:schemeClr val="bg2">
                    <a:lumMod val="25000"/>
                  </a:schemeClr>
                </a:solidFill>
              </a:defRPr>
            </a:lvl3pPr>
            <a:lvl4pPr>
              <a:defRPr lang="en-US" dirty="0" smtClean="0">
                <a:solidFill>
                  <a:schemeClr val="bg2">
                    <a:lumMod val="25000"/>
                  </a:schemeClr>
                </a:solidFill>
              </a:defRPr>
            </a:lvl4pPr>
            <a:lvl5pPr>
              <a:defRPr lang="en-US" dirty="0" smtClean="0">
                <a:solidFill>
                  <a:schemeClr val="bg2">
                    <a:lumMod val="25000"/>
                  </a:schemeClr>
                </a:solidFill>
              </a:defRPr>
            </a:lvl5pPr>
            <a:lvl6pPr>
              <a:defRPr lang="en-US" dirty="0" smtClean="0">
                <a:solidFill>
                  <a:schemeClr val="bg2">
                    <a:lumMod val="25000"/>
                  </a:schemeClr>
                </a:solidFill>
              </a:defRPr>
            </a:lvl6pPr>
            <a:lvl7pPr>
              <a:defRPr lang="en-US" dirty="0" smtClean="0">
                <a:solidFill>
                  <a:schemeClr val="bg2">
                    <a:lumMod val="25000"/>
                  </a:schemeClr>
                </a:solidFill>
              </a:defRPr>
            </a:lvl7pPr>
            <a:lvl8pPr>
              <a:defRPr lang="en-US" dirty="0">
                <a:solidFill>
                  <a:schemeClr val="bg2">
                    <a:lumMod val="25000"/>
                  </a:schemeClr>
                </a:solidFill>
              </a:defRPr>
            </a:lvl8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a:p>
            <a:pPr marL="1270000" lvl="5" indent="-117475"/>
            <a:r>
              <a:rPr lang="en-US" dirty="0"/>
              <a:t>Sixth level</a:t>
            </a:r>
          </a:p>
          <a:p>
            <a:pPr marL="1438275" lvl="6" indent="-117475"/>
            <a:r>
              <a:rPr lang="en-US" dirty="0"/>
              <a:t>Seventh level</a:t>
            </a:r>
          </a:p>
          <a:p>
            <a:pPr marL="1554163" lvl="7" indent="-115888">
              <a:lnSpc>
                <a:spcPct val="90000"/>
              </a:lnSpc>
            </a:pPr>
            <a:r>
              <a:rPr lang="en-US" dirty="0"/>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3727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Right, Text/Graphic on Left</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171" y="1600200"/>
            <a:ext cx="8231744" cy="4572000"/>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vl6pPr>
              <a:defRPr>
                <a:solidFill>
                  <a:schemeClr val="bg2">
                    <a:lumMod val="25000"/>
                  </a:schemeClr>
                </a:solidFill>
              </a:defRPr>
            </a:lvl6pPr>
            <a:lvl7pPr>
              <a:defRPr>
                <a:solidFill>
                  <a:schemeClr val="bg2">
                    <a:lumMod val="25000"/>
                  </a:schemeClr>
                </a:solidFill>
              </a:defRPr>
            </a:lvl7pPr>
            <a:lvl8pPr>
              <a:defRPr>
                <a:solidFill>
                  <a:schemeClr val="bg2">
                    <a:lumMod val="25000"/>
                  </a:schemeClr>
                </a:solidFill>
              </a:defRPr>
            </a:lvl8pPr>
            <a:lvl9pPr>
              <a:defRPr>
                <a:solidFill>
                  <a:schemeClr val="bg2">
                    <a:lumMod val="25000"/>
                  </a:schemeClr>
                </a:solidFill>
              </a:defRPr>
            </a:lvl9pPr>
          </a:lstStyle>
          <a:p>
            <a:pPr lvl="0"/>
            <a:r>
              <a:rPr lang="en-US" dirty="0"/>
              <a:t>Click to add graph, diagram or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7568" y="1589925"/>
            <a:ext cx="2904432"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7234" y="1644789"/>
            <a:ext cx="2894766"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a:solidFill>
                  <a:schemeClr val="accent1"/>
                </a:solidFill>
              </a:defRPr>
            </a:lvl2pPr>
            <a:lvl3pPr>
              <a:defRPr lang="en-US" sz="1400" dirty="0">
                <a:solidFill>
                  <a:schemeClr val="accent1"/>
                </a:solidFill>
              </a:defRPr>
            </a:lvl3pPr>
            <a:lvl4pPr>
              <a:defRPr lang="en-US" sz="1200" dirty="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6774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solidFill>
                  <a:schemeClr val="accent1"/>
                </a:solidFill>
              </a:defRPr>
            </a:lvl1pPr>
          </a:lstStyle>
          <a:p>
            <a:r>
              <a:rPr lang="en-US" dirty="0"/>
              <a:t>Diagram with Content</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2255" y="1589923"/>
            <a:ext cx="3809746"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2596" y="1600200"/>
            <a:ext cx="3809404" cy="4572000"/>
          </a:xfrm>
        </p:spPr>
        <p:txBody>
          <a:bodyPr tIns="457200" rIns="594360" bIns="457200"/>
          <a:lstStyle>
            <a:lvl1pPr>
              <a:defRPr sz="1600">
                <a:solidFill>
                  <a:schemeClr val="accent1"/>
                </a:solidFill>
              </a:defRPr>
            </a:lvl1pPr>
            <a:lvl2pPr>
              <a:defRPr sz="1400">
                <a:solidFill>
                  <a:schemeClr val="accent1"/>
                </a:solidFill>
              </a:defRPr>
            </a:lvl2pPr>
            <a:lvl3pPr>
              <a:defRPr sz="1200">
                <a:solidFill>
                  <a:schemeClr val="accent1"/>
                </a:solidFill>
              </a:defRPr>
            </a:lvl3pPr>
            <a:lvl4pPr>
              <a:defRPr sz="1100">
                <a:solidFill>
                  <a:schemeClr val="accent1"/>
                </a:solidFill>
              </a:defRPr>
            </a:lvl4pPr>
            <a:lvl5pPr>
              <a:defRPr sz="1100">
                <a:solidFill>
                  <a:schemeClr val="accent1"/>
                </a:solidFill>
              </a:defRPr>
            </a:lvl5pPr>
            <a:lvl6pPr>
              <a:defRPr sz="1100">
                <a:solidFill>
                  <a:schemeClr val="accent1"/>
                </a:solidFill>
              </a:defRPr>
            </a:lvl6pPr>
            <a:lvl7pPr>
              <a:defRPr sz="1100">
                <a:solidFill>
                  <a:schemeClr val="accent1"/>
                </a:solidFill>
              </a:defRPr>
            </a:lvl7pPr>
            <a:lvl8pPr>
              <a:defRPr sz="1100">
                <a:solidFill>
                  <a:schemeClr val="accent1"/>
                </a:solidFill>
              </a:defRPr>
            </a:lvl8pPr>
            <a:lvl9pPr>
              <a:defRPr sz="1100">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4665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solidFill>
                  <a:schemeClr val="accent1"/>
                </a:solidFill>
              </a:defRPr>
            </a:lvl1pPr>
          </a:lstStyle>
          <a:p>
            <a:r>
              <a:rPr lang="en-US" dirty="0"/>
              <a:t>Diagram with Outcome/Benefit Content</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2596" y="1699688"/>
            <a:ext cx="2007123" cy="298450"/>
          </a:xfrm>
        </p:spPr>
        <p:txBody>
          <a:bodyPr anchor="b"/>
          <a:lstStyle>
            <a:lvl1pPr>
              <a:defRPr sz="1800">
                <a:solidFill>
                  <a:schemeClr val="accent1"/>
                </a:solidFill>
              </a:defRPr>
            </a:lvl1pPr>
            <a:lvl5pPr>
              <a:defRPr/>
            </a:lvl5pPr>
          </a:lstStyle>
          <a:p>
            <a:pPr lvl="0"/>
            <a:r>
              <a:rPr lang="en-US" dirty="0"/>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81008" y="2063048"/>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2596" y="3872441"/>
            <a:ext cx="3809404"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2596" y="3972469"/>
            <a:ext cx="2007123" cy="298450"/>
          </a:xfrm>
        </p:spPr>
        <p:txBody>
          <a:bodyPr anchor="b"/>
          <a:lstStyle>
            <a:lvl1pPr>
              <a:defRPr sz="1800">
                <a:solidFill>
                  <a:schemeClr val="accent5"/>
                </a:solidFill>
              </a:defRPr>
            </a:lvl1pPr>
            <a:lvl5pPr>
              <a:defRPr/>
            </a:lvl5pPr>
          </a:lstStyle>
          <a:p>
            <a:pPr lvl="0"/>
            <a:r>
              <a:rPr lang="en-US" dirty="0"/>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81008" y="4347904"/>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50073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5E46EAA-9D16-0D47-AF18-92C449033DAC}"/>
              </a:ext>
            </a:extLst>
          </p:cNvPr>
          <p:cNvSpPr>
            <a:spLocks noGrp="1"/>
          </p:cNvSpPr>
          <p:nvPr>
            <p:ph type="title" hasCustomPrompt="1"/>
          </p:nvPr>
        </p:nvSpPr>
        <p:spPr>
          <a:xfrm>
            <a:off x="579960" y="412751"/>
            <a:ext cx="11003870" cy="381000"/>
          </a:xfrm>
        </p:spPr>
        <p:txBody>
          <a:bodyPr/>
          <a:lstStyle>
            <a:lvl1pPr>
              <a:defRPr>
                <a:solidFill>
                  <a:schemeClr val="accent1"/>
                </a:solidFill>
              </a:defRPr>
            </a:lvl1pPr>
          </a:lstStyle>
          <a:p>
            <a:r>
              <a:rPr lang="en-US" dirty="0"/>
              <a:t>Customer Success – add Company Name here</a:t>
            </a:r>
          </a:p>
        </p:txBody>
      </p:sp>
      <p:sp>
        <p:nvSpPr>
          <p:cNvPr id="52" name="Subtitle 2">
            <a:extLst>
              <a:ext uri="{FF2B5EF4-FFF2-40B4-BE49-F238E27FC236}">
                <a16:creationId xmlns:a16="http://schemas.microsoft.com/office/drawing/2014/main" id="{CEFD99AC-6466-F04E-8E45-7EEEEA01BA6C}"/>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the highlighted business impact</a:t>
            </a:r>
          </a:p>
        </p:txBody>
      </p:sp>
      <p:cxnSp>
        <p:nvCxnSpPr>
          <p:cNvPr id="30" name="Straight Connector 29">
            <a:extLst>
              <a:ext uri="{FF2B5EF4-FFF2-40B4-BE49-F238E27FC236}">
                <a16:creationId xmlns:a16="http://schemas.microsoft.com/office/drawing/2014/main" id="{14F46384-B6E3-0D43-924E-874DEC2344B1}"/>
              </a:ext>
              <a:ext uri="{C183D7F6-B498-43B3-948B-1728B52AA6E4}">
                <adec:decorative xmlns:adec="http://schemas.microsoft.com/office/drawing/2017/decorative" val="1"/>
              </a:ext>
            </a:extLst>
          </p:cNvPr>
          <p:cNvCxnSpPr>
            <a:cxnSpLocks/>
          </p:cNvCxnSpPr>
          <p:nvPr userDrawn="1"/>
        </p:nvCxnSpPr>
        <p:spPr>
          <a:xfrm>
            <a:off x="609759" y="1552248"/>
            <a:ext cx="3472650"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40CB7868-5ADF-4E42-9BA5-758DD5ADEBC0}"/>
              </a:ext>
            </a:extLst>
          </p:cNvPr>
          <p:cNvSpPr>
            <a:spLocks noGrp="1"/>
          </p:cNvSpPr>
          <p:nvPr>
            <p:ph type="body" sz="quarter" idx="17" hasCustomPrompt="1"/>
          </p:nvPr>
        </p:nvSpPr>
        <p:spPr>
          <a:xfrm>
            <a:off x="613253" y="1564006"/>
            <a:ext cx="2007123" cy="227454"/>
          </a:xfrm>
        </p:spPr>
        <p:txBody>
          <a:bodyPr anchor="b"/>
          <a:lstStyle>
            <a:lvl1pPr>
              <a:lnSpc>
                <a:spcPct val="100000"/>
              </a:lnSpc>
              <a:spcBef>
                <a:spcPts val="0"/>
              </a:spcBef>
              <a:defRPr sz="1200">
                <a:solidFill>
                  <a:schemeClr val="accent5"/>
                </a:solidFill>
              </a:defRPr>
            </a:lvl1pPr>
            <a:lvl5pPr>
              <a:defRPr/>
            </a:lvl5pPr>
          </a:lstStyle>
          <a:p>
            <a:pPr lvl="0"/>
            <a:r>
              <a:rPr lang="en-US" dirty="0"/>
              <a:t>ABOUT</a:t>
            </a:r>
          </a:p>
        </p:txBody>
      </p:sp>
      <p:sp>
        <p:nvSpPr>
          <p:cNvPr id="50" name="Content Placeholder 17">
            <a:extLst>
              <a:ext uri="{FF2B5EF4-FFF2-40B4-BE49-F238E27FC236}">
                <a16:creationId xmlns:a16="http://schemas.microsoft.com/office/drawing/2014/main" id="{767C0863-B9D1-344E-A978-CD49E9400F6F}"/>
              </a:ext>
            </a:extLst>
          </p:cNvPr>
          <p:cNvSpPr>
            <a:spLocks noGrp="1"/>
          </p:cNvSpPr>
          <p:nvPr>
            <p:ph sz="quarter" idx="16" hasCustomPrompt="1"/>
          </p:nvPr>
        </p:nvSpPr>
        <p:spPr>
          <a:xfrm>
            <a:off x="611804" y="1901094"/>
            <a:ext cx="3202682" cy="1214595"/>
          </a:xfrm>
          <a:noFill/>
        </p:spPr>
        <p:txBody>
          <a:bodyPr vert="horz" lIns="0" tIns="0" rIns="0" bIns="457200" rtlCol="0">
            <a:noAutofit/>
          </a:bodyPr>
          <a:lstStyle>
            <a:lvl1pPr>
              <a:lnSpc>
                <a:spcPct val="100000"/>
              </a:lnSpc>
              <a:spcBef>
                <a:spcPts val="0"/>
              </a:spcBef>
              <a:defRPr lang="en-US" sz="1050" dirty="0">
                <a:solidFill>
                  <a:schemeClr val="bg2">
                    <a:lumMod val="25000"/>
                  </a:schemeClr>
                </a:solidFill>
              </a:defRPr>
            </a:lvl1pPr>
            <a:lvl2pPr marL="114300" indent="-114300">
              <a:lnSpc>
                <a:spcPct val="100000"/>
              </a:lnSpc>
              <a:spcBef>
                <a:spcPts val="0"/>
              </a:spcBef>
              <a:defRPr lang="en-US" sz="1000" dirty="0">
                <a:solidFill>
                  <a:schemeClr val="bg2">
                    <a:lumMod val="25000"/>
                  </a:schemeClr>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39" name="Straight Connector 38">
            <a:extLst>
              <a:ext uri="{FF2B5EF4-FFF2-40B4-BE49-F238E27FC236}">
                <a16:creationId xmlns:a16="http://schemas.microsoft.com/office/drawing/2014/main" id="{33526770-8F35-FB4A-8638-521D0DA87F6C}"/>
              </a:ext>
              <a:ext uri="{C183D7F6-B498-43B3-948B-1728B52AA6E4}">
                <adec:decorative xmlns:adec="http://schemas.microsoft.com/office/drawing/2017/decorative" val="1"/>
              </a:ext>
            </a:extLst>
          </p:cNvPr>
          <p:cNvCxnSpPr>
            <a:cxnSpLocks/>
          </p:cNvCxnSpPr>
          <p:nvPr userDrawn="1"/>
        </p:nvCxnSpPr>
        <p:spPr>
          <a:xfrm>
            <a:off x="4413314" y="1552248"/>
            <a:ext cx="3472650" cy="0"/>
          </a:xfrm>
          <a:prstGeom prst="line">
            <a:avLst/>
          </a:prstGeom>
          <a:ln w="22225">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 Placeholder 6">
            <a:extLst>
              <a:ext uri="{FF2B5EF4-FFF2-40B4-BE49-F238E27FC236}">
                <a16:creationId xmlns:a16="http://schemas.microsoft.com/office/drawing/2014/main" id="{5A3D06D5-FD3F-BA4E-8627-B3D253D001EB}"/>
              </a:ext>
            </a:extLst>
          </p:cNvPr>
          <p:cNvSpPr>
            <a:spLocks noGrp="1"/>
          </p:cNvSpPr>
          <p:nvPr>
            <p:ph type="body" sz="quarter" idx="39" hasCustomPrompt="1"/>
          </p:nvPr>
        </p:nvSpPr>
        <p:spPr>
          <a:xfrm>
            <a:off x="4419163" y="1564006"/>
            <a:ext cx="2007123" cy="227454"/>
          </a:xfrm>
        </p:spPr>
        <p:txBody>
          <a:bodyPr anchor="b"/>
          <a:lstStyle>
            <a:lvl1pPr>
              <a:lnSpc>
                <a:spcPct val="100000"/>
              </a:lnSpc>
              <a:spcBef>
                <a:spcPts val="0"/>
              </a:spcBef>
              <a:defRPr sz="1200">
                <a:solidFill>
                  <a:schemeClr val="accent5"/>
                </a:solidFill>
              </a:defRPr>
            </a:lvl1pPr>
            <a:lvl5pPr>
              <a:defRPr/>
            </a:lvl5pPr>
          </a:lstStyle>
          <a:p>
            <a:pPr lvl="0"/>
            <a:r>
              <a:rPr lang="en-US" dirty="0"/>
              <a:t>SOLUTION</a:t>
            </a:r>
          </a:p>
        </p:txBody>
      </p:sp>
      <p:sp>
        <p:nvSpPr>
          <p:cNvPr id="47" name="Content Placeholder 17">
            <a:extLst>
              <a:ext uri="{FF2B5EF4-FFF2-40B4-BE49-F238E27FC236}">
                <a16:creationId xmlns:a16="http://schemas.microsoft.com/office/drawing/2014/main" id="{A2B343CF-FF49-7E4F-A7C9-0593553254F3}"/>
              </a:ext>
            </a:extLst>
          </p:cNvPr>
          <p:cNvSpPr>
            <a:spLocks noGrp="1"/>
          </p:cNvSpPr>
          <p:nvPr>
            <p:ph sz="quarter" idx="20" hasCustomPrompt="1"/>
          </p:nvPr>
        </p:nvSpPr>
        <p:spPr>
          <a:xfrm>
            <a:off x="4415360" y="1901094"/>
            <a:ext cx="3202682" cy="1225566"/>
          </a:xfrm>
          <a:noFill/>
        </p:spPr>
        <p:txBody>
          <a:bodyPr vert="horz" lIns="0" tIns="0" rIns="0" bIns="457200" rtlCol="0">
            <a:noAutofit/>
          </a:bodyPr>
          <a:lstStyle>
            <a:lvl1pPr>
              <a:lnSpc>
                <a:spcPct val="100000"/>
              </a:lnSpc>
              <a:spcBef>
                <a:spcPts val="0"/>
              </a:spcBef>
              <a:defRPr lang="en-US" sz="1050" dirty="0">
                <a:solidFill>
                  <a:schemeClr val="bg2">
                    <a:lumMod val="25000"/>
                  </a:schemeClr>
                </a:solidFill>
              </a:defRPr>
            </a:lvl1pPr>
            <a:lvl2pPr marL="114300" indent="-114300">
              <a:lnSpc>
                <a:spcPct val="100000"/>
              </a:lnSpc>
              <a:spcBef>
                <a:spcPts val="0"/>
              </a:spcBef>
              <a:defRPr lang="en-US" sz="1000" dirty="0">
                <a:solidFill>
                  <a:schemeClr val="bg2">
                    <a:lumMod val="25000"/>
                  </a:schemeClr>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31" name="Straight Connector 30">
            <a:extLst>
              <a:ext uri="{FF2B5EF4-FFF2-40B4-BE49-F238E27FC236}">
                <a16:creationId xmlns:a16="http://schemas.microsoft.com/office/drawing/2014/main" id="{73C08A52-2522-8C40-B8B1-C98FEBB888F7}"/>
              </a:ext>
              <a:ext uri="{C183D7F6-B498-43B3-948B-1728B52AA6E4}">
                <adec:decorative xmlns:adec="http://schemas.microsoft.com/office/drawing/2017/decorative" val="1"/>
              </a:ext>
            </a:extLst>
          </p:cNvPr>
          <p:cNvCxnSpPr>
            <a:cxnSpLocks/>
          </p:cNvCxnSpPr>
          <p:nvPr userDrawn="1"/>
        </p:nvCxnSpPr>
        <p:spPr>
          <a:xfrm>
            <a:off x="609759" y="3325372"/>
            <a:ext cx="3472650"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6">
            <a:extLst>
              <a:ext uri="{FF2B5EF4-FFF2-40B4-BE49-F238E27FC236}">
                <a16:creationId xmlns:a16="http://schemas.microsoft.com/office/drawing/2014/main" id="{68B03587-93C7-A44F-A27D-84877C6A912A}"/>
              </a:ext>
            </a:extLst>
          </p:cNvPr>
          <p:cNvSpPr>
            <a:spLocks noGrp="1"/>
          </p:cNvSpPr>
          <p:nvPr>
            <p:ph type="body" sz="quarter" idx="19" hasCustomPrompt="1"/>
          </p:nvPr>
        </p:nvSpPr>
        <p:spPr>
          <a:xfrm>
            <a:off x="613253" y="3345364"/>
            <a:ext cx="2007123" cy="227454"/>
          </a:xfrm>
        </p:spPr>
        <p:txBody>
          <a:bodyPr anchor="b"/>
          <a:lstStyle>
            <a:lvl1pPr>
              <a:lnSpc>
                <a:spcPct val="100000"/>
              </a:lnSpc>
              <a:spcBef>
                <a:spcPts val="0"/>
              </a:spcBef>
              <a:defRPr sz="1200">
                <a:solidFill>
                  <a:schemeClr val="accent2"/>
                </a:solidFill>
              </a:defRPr>
            </a:lvl1pPr>
            <a:lvl5pPr>
              <a:defRPr/>
            </a:lvl5pPr>
          </a:lstStyle>
          <a:p>
            <a:pPr lvl="0"/>
            <a:r>
              <a:rPr lang="en-US" dirty="0"/>
              <a:t>CHALLENGES</a:t>
            </a:r>
          </a:p>
        </p:txBody>
      </p:sp>
      <p:sp>
        <p:nvSpPr>
          <p:cNvPr id="48" name="Content Placeholder 17">
            <a:extLst>
              <a:ext uri="{FF2B5EF4-FFF2-40B4-BE49-F238E27FC236}">
                <a16:creationId xmlns:a16="http://schemas.microsoft.com/office/drawing/2014/main" id="{65BA7F3E-AD8D-A54C-B026-DAA8FC9C0540}"/>
              </a:ext>
            </a:extLst>
          </p:cNvPr>
          <p:cNvSpPr>
            <a:spLocks noGrp="1"/>
          </p:cNvSpPr>
          <p:nvPr>
            <p:ph sz="quarter" idx="18" hasCustomPrompt="1"/>
          </p:nvPr>
        </p:nvSpPr>
        <p:spPr>
          <a:xfrm>
            <a:off x="611804" y="3693431"/>
            <a:ext cx="3202682" cy="1110049"/>
          </a:xfrm>
          <a:noFill/>
        </p:spPr>
        <p:txBody>
          <a:bodyPr vert="horz" lIns="0" tIns="0" rIns="0" bIns="457200" rtlCol="0">
            <a:noAutofit/>
          </a:bodyPr>
          <a:lstStyle>
            <a:lvl1pPr>
              <a:lnSpc>
                <a:spcPct val="100000"/>
              </a:lnSpc>
              <a:spcBef>
                <a:spcPts val="0"/>
              </a:spcBef>
              <a:defRPr lang="en-US" sz="1050" dirty="0">
                <a:solidFill>
                  <a:schemeClr val="bg2">
                    <a:lumMod val="25000"/>
                  </a:schemeClr>
                </a:solidFill>
              </a:defRPr>
            </a:lvl1pPr>
            <a:lvl2pPr marL="114300" indent="-114300">
              <a:lnSpc>
                <a:spcPct val="100000"/>
              </a:lnSpc>
              <a:spcBef>
                <a:spcPts val="0"/>
              </a:spcBef>
              <a:defRPr lang="en-US" sz="1000" dirty="0">
                <a:solidFill>
                  <a:schemeClr val="bg2">
                    <a:lumMod val="25000"/>
                  </a:schemeClr>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40" name="Straight Connector 39">
            <a:extLst>
              <a:ext uri="{FF2B5EF4-FFF2-40B4-BE49-F238E27FC236}">
                <a16:creationId xmlns:a16="http://schemas.microsoft.com/office/drawing/2014/main" id="{9B57CCC6-06B1-7342-99B0-BC7C8FBE5E73}"/>
              </a:ext>
              <a:ext uri="{C183D7F6-B498-43B3-948B-1728B52AA6E4}">
                <adec:decorative xmlns:adec="http://schemas.microsoft.com/office/drawing/2017/decorative" val="1"/>
              </a:ext>
            </a:extLst>
          </p:cNvPr>
          <p:cNvCxnSpPr>
            <a:cxnSpLocks/>
          </p:cNvCxnSpPr>
          <p:nvPr userDrawn="1"/>
        </p:nvCxnSpPr>
        <p:spPr>
          <a:xfrm>
            <a:off x="4413314" y="3325372"/>
            <a:ext cx="3472650" cy="0"/>
          </a:xfrm>
          <a:prstGeom prst="line">
            <a:avLst/>
          </a:prstGeom>
          <a:ln w="222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Placeholder 33">
            <a:extLst>
              <a:ext uri="{FF2B5EF4-FFF2-40B4-BE49-F238E27FC236}">
                <a16:creationId xmlns:a16="http://schemas.microsoft.com/office/drawing/2014/main" id="{12DEAF9A-D0A2-3A4B-B37B-FD530909C5D1}"/>
              </a:ext>
            </a:extLst>
          </p:cNvPr>
          <p:cNvSpPr>
            <a:spLocks noGrp="1"/>
          </p:cNvSpPr>
          <p:nvPr>
            <p:ph type="body" sz="quarter" idx="23" hasCustomPrompt="1"/>
          </p:nvPr>
        </p:nvSpPr>
        <p:spPr>
          <a:xfrm>
            <a:off x="4427964" y="3345364"/>
            <a:ext cx="2007123" cy="227454"/>
          </a:xfrm>
        </p:spPr>
        <p:txBody>
          <a:bodyPr anchor="b" anchorCtr="0"/>
          <a:lstStyle>
            <a:lvl1pPr>
              <a:defRPr sz="1200">
                <a:solidFill>
                  <a:schemeClr val="accent2"/>
                </a:solidFill>
              </a:defRPr>
            </a:lvl1pPr>
          </a:lstStyle>
          <a:p>
            <a:r>
              <a:rPr lang="en-US" dirty="0"/>
              <a:t>IMPACT</a:t>
            </a:r>
          </a:p>
        </p:txBody>
      </p:sp>
      <p:sp>
        <p:nvSpPr>
          <p:cNvPr id="46" name="Content Placeholder 17">
            <a:extLst>
              <a:ext uri="{FF2B5EF4-FFF2-40B4-BE49-F238E27FC236}">
                <a16:creationId xmlns:a16="http://schemas.microsoft.com/office/drawing/2014/main" id="{3265790D-1104-8D4D-A8C6-F7A7E77F664C}"/>
              </a:ext>
            </a:extLst>
          </p:cNvPr>
          <p:cNvSpPr>
            <a:spLocks noGrp="1"/>
          </p:cNvSpPr>
          <p:nvPr>
            <p:ph sz="quarter" idx="22" hasCustomPrompt="1"/>
          </p:nvPr>
        </p:nvSpPr>
        <p:spPr>
          <a:xfrm>
            <a:off x="4415360" y="3693431"/>
            <a:ext cx="3202682" cy="1132351"/>
          </a:xfrm>
          <a:noFill/>
        </p:spPr>
        <p:txBody>
          <a:bodyPr vert="horz" lIns="0" tIns="0" rIns="0" bIns="457200" rtlCol="0">
            <a:noAutofit/>
          </a:bodyPr>
          <a:lstStyle>
            <a:lvl1pPr>
              <a:lnSpc>
                <a:spcPct val="100000"/>
              </a:lnSpc>
              <a:spcBef>
                <a:spcPts val="0"/>
              </a:spcBef>
              <a:defRPr lang="en-US" sz="1050" dirty="0">
                <a:solidFill>
                  <a:schemeClr val="bg2">
                    <a:lumMod val="25000"/>
                  </a:schemeClr>
                </a:solidFill>
              </a:defRPr>
            </a:lvl1pPr>
            <a:lvl2pPr marL="114300" indent="-114300">
              <a:lnSpc>
                <a:spcPct val="100000"/>
              </a:lnSpc>
              <a:spcBef>
                <a:spcPts val="0"/>
              </a:spcBef>
              <a:defRPr lang="en-US" sz="1000" dirty="0">
                <a:solidFill>
                  <a:schemeClr val="bg2">
                    <a:lumMod val="25000"/>
                  </a:schemeClr>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55" name="Straight Connector 54">
            <a:extLst>
              <a:ext uri="{FF2B5EF4-FFF2-40B4-BE49-F238E27FC236}">
                <a16:creationId xmlns:a16="http://schemas.microsoft.com/office/drawing/2014/main" id="{23C87E7C-5ED2-214E-8A38-ED05177A65DC}"/>
              </a:ext>
              <a:ext uri="{C183D7F6-B498-43B3-948B-1728B52AA6E4}">
                <adec:decorative xmlns:adec="http://schemas.microsoft.com/office/drawing/2017/decorative" val="1"/>
              </a:ext>
            </a:extLst>
          </p:cNvPr>
          <p:cNvCxnSpPr>
            <a:cxnSpLocks/>
          </p:cNvCxnSpPr>
          <p:nvPr userDrawn="1"/>
        </p:nvCxnSpPr>
        <p:spPr>
          <a:xfrm>
            <a:off x="608897" y="5023689"/>
            <a:ext cx="7321685" cy="0"/>
          </a:xfrm>
          <a:prstGeom prst="line">
            <a:avLst/>
          </a:prstGeom>
          <a:ln w="2222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EF15C3B0-3307-FF46-8C6D-169079865548}"/>
              </a:ext>
            </a:extLst>
          </p:cNvPr>
          <p:cNvSpPr>
            <a:spLocks noGrp="1"/>
          </p:cNvSpPr>
          <p:nvPr>
            <p:ph type="body" sz="quarter" idx="29" hasCustomPrompt="1"/>
          </p:nvPr>
        </p:nvSpPr>
        <p:spPr>
          <a:xfrm>
            <a:off x="613253" y="5026984"/>
            <a:ext cx="3201234" cy="227454"/>
          </a:xfrm>
        </p:spPr>
        <p:txBody>
          <a:bodyPr anchor="b"/>
          <a:lstStyle>
            <a:lvl1pPr algn="l">
              <a:lnSpc>
                <a:spcPct val="100000"/>
              </a:lnSpc>
              <a:spcBef>
                <a:spcPts val="0"/>
              </a:spcBef>
              <a:defRPr sz="1050">
                <a:solidFill>
                  <a:schemeClr val="bg2">
                    <a:lumMod val="25000"/>
                  </a:schemeClr>
                </a:solidFill>
              </a:defRPr>
            </a:lvl1pPr>
            <a:lvl5pPr>
              <a:defRPr/>
            </a:lvl5pPr>
          </a:lstStyle>
          <a:p>
            <a:pPr lvl="0"/>
            <a:r>
              <a:rPr lang="en-US" dirty="0"/>
              <a:t>PRODUCTS</a:t>
            </a:r>
          </a:p>
        </p:txBody>
      </p:sp>
      <p:sp>
        <p:nvSpPr>
          <p:cNvPr id="56" name="Text Placeholder 6">
            <a:extLst>
              <a:ext uri="{FF2B5EF4-FFF2-40B4-BE49-F238E27FC236}">
                <a16:creationId xmlns:a16="http://schemas.microsoft.com/office/drawing/2014/main" id="{F0EFE66F-363C-804E-BABD-F54C3E33FDEA}"/>
              </a:ext>
            </a:extLst>
          </p:cNvPr>
          <p:cNvSpPr>
            <a:spLocks noGrp="1"/>
          </p:cNvSpPr>
          <p:nvPr>
            <p:ph type="body" sz="quarter" idx="31" hasCustomPrompt="1"/>
          </p:nvPr>
        </p:nvSpPr>
        <p:spPr>
          <a:xfrm>
            <a:off x="613253" y="5326736"/>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One</a:t>
            </a:r>
          </a:p>
        </p:txBody>
      </p:sp>
      <p:sp>
        <p:nvSpPr>
          <p:cNvPr id="57" name="Text Placeholder 6">
            <a:extLst>
              <a:ext uri="{FF2B5EF4-FFF2-40B4-BE49-F238E27FC236}">
                <a16:creationId xmlns:a16="http://schemas.microsoft.com/office/drawing/2014/main" id="{0166C751-50F5-8B4F-9A97-B83901E78B00}"/>
              </a:ext>
            </a:extLst>
          </p:cNvPr>
          <p:cNvSpPr>
            <a:spLocks noGrp="1"/>
          </p:cNvSpPr>
          <p:nvPr>
            <p:ph type="body" sz="quarter" idx="33" hasCustomPrompt="1"/>
          </p:nvPr>
        </p:nvSpPr>
        <p:spPr>
          <a:xfrm>
            <a:off x="613253" y="5576118"/>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Two</a:t>
            </a:r>
          </a:p>
        </p:txBody>
      </p:sp>
      <p:sp>
        <p:nvSpPr>
          <p:cNvPr id="58" name="Text Placeholder 6">
            <a:extLst>
              <a:ext uri="{FF2B5EF4-FFF2-40B4-BE49-F238E27FC236}">
                <a16:creationId xmlns:a16="http://schemas.microsoft.com/office/drawing/2014/main" id="{0D57825D-E522-644D-8F4A-0B77A7036EBF}"/>
              </a:ext>
            </a:extLst>
          </p:cNvPr>
          <p:cNvSpPr>
            <a:spLocks noGrp="1"/>
          </p:cNvSpPr>
          <p:nvPr>
            <p:ph type="body" sz="quarter" idx="35" hasCustomPrompt="1"/>
          </p:nvPr>
        </p:nvSpPr>
        <p:spPr>
          <a:xfrm>
            <a:off x="613253" y="5807027"/>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Three</a:t>
            </a:r>
          </a:p>
        </p:txBody>
      </p:sp>
      <p:sp>
        <p:nvSpPr>
          <p:cNvPr id="65" name="Text Placeholder 6">
            <a:extLst>
              <a:ext uri="{FF2B5EF4-FFF2-40B4-BE49-F238E27FC236}">
                <a16:creationId xmlns:a16="http://schemas.microsoft.com/office/drawing/2014/main" id="{715C6E1C-FC70-6A4E-8F12-8EFEDFF99F5A}"/>
              </a:ext>
            </a:extLst>
          </p:cNvPr>
          <p:cNvSpPr>
            <a:spLocks noGrp="1"/>
          </p:cNvSpPr>
          <p:nvPr>
            <p:ph type="body" sz="quarter" idx="40" hasCustomPrompt="1"/>
          </p:nvPr>
        </p:nvSpPr>
        <p:spPr>
          <a:xfrm>
            <a:off x="4394741" y="5039274"/>
            <a:ext cx="3201234" cy="227454"/>
          </a:xfrm>
        </p:spPr>
        <p:txBody>
          <a:bodyPr anchor="b"/>
          <a:lstStyle>
            <a:lvl1pPr algn="l">
              <a:lnSpc>
                <a:spcPct val="100000"/>
              </a:lnSpc>
              <a:spcBef>
                <a:spcPts val="0"/>
              </a:spcBef>
              <a:defRPr sz="1050">
                <a:solidFill>
                  <a:schemeClr val="bg2">
                    <a:lumMod val="25000"/>
                  </a:schemeClr>
                </a:solidFill>
              </a:defRPr>
            </a:lvl1pPr>
            <a:lvl5pPr>
              <a:defRPr/>
            </a:lvl5pPr>
          </a:lstStyle>
          <a:p>
            <a:pPr lvl="0"/>
            <a:r>
              <a:rPr lang="en-US" dirty="0"/>
              <a:t>STRATEGIC PRIORITIES</a:t>
            </a:r>
          </a:p>
        </p:txBody>
      </p:sp>
      <p:sp>
        <p:nvSpPr>
          <p:cNvPr id="61" name="Text Placeholder 6">
            <a:extLst>
              <a:ext uri="{FF2B5EF4-FFF2-40B4-BE49-F238E27FC236}">
                <a16:creationId xmlns:a16="http://schemas.microsoft.com/office/drawing/2014/main" id="{EBAAD5C6-0007-A84B-A2C2-FCC2F00B4295}"/>
              </a:ext>
            </a:extLst>
          </p:cNvPr>
          <p:cNvSpPr>
            <a:spLocks noGrp="1"/>
          </p:cNvSpPr>
          <p:nvPr>
            <p:ph type="body" sz="quarter" idx="36" hasCustomPrompt="1"/>
          </p:nvPr>
        </p:nvSpPr>
        <p:spPr>
          <a:xfrm>
            <a:off x="4401936" y="5327336"/>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One</a:t>
            </a:r>
          </a:p>
        </p:txBody>
      </p:sp>
      <p:sp>
        <p:nvSpPr>
          <p:cNvPr id="62" name="Text Placeholder 6">
            <a:extLst>
              <a:ext uri="{FF2B5EF4-FFF2-40B4-BE49-F238E27FC236}">
                <a16:creationId xmlns:a16="http://schemas.microsoft.com/office/drawing/2014/main" id="{A8B7A6ED-D85B-2E4C-BCD6-D130232A3F76}"/>
              </a:ext>
            </a:extLst>
          </p:cNvPr>
          <p:cNvSpPr>
            <a:spLocks noGrp="1"/>
          </p:cNvSpPr>
          <p:nvPr>
            <p:ph type="body" sz="quarter" idx="37" hasCustomPrompt="1"/>
          </p:nvPr>
        </p:nvSpPr>
        <p:spPr>
          <a:xfrm>
            <a:off x="4401936" y="5576718"/>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Two</a:t>
            </a:r>
          </a:p>
        </p:txBody>
      </p:sp>
      <p:sp>
        <p:nvSpPr>
          <p:cNvPr id="63" name="Text Placeholder 6">
            <a:extLst>
              <a:ext uri="{FF2B5EF4-FFF2-40B4-BE49-F238E27FC236}">
                <a16:creationId xmlns:a16="http://schemas.microsoft.com/office/drawing/2014/main" id="{C507BC1F-4225-8C48-9110-5D75D900FFC0}"/>
              </a:ext>
            </a:extLst>
          </p:cNvPr>
          <p:cNvSpPr>
            <a:spLocks noGrp="1"/>
          </p:cNvSpPr>
          <p:nvPr>
            <p:ph type="body" sz="quarter" idx="38" hasCustomPrompt="1"/>
          </p:nvPr>
        </p:nvSpPr>
        <p:spPr>
          <a:xfrm>
            <a:off x="4401936" y="5807627"/>
            <a:ext cx="3201234" cy="227454"/>
          </a:xfrm>
        </p:spPr>
        <p:txBody>
          <a:bodyPr anchor="b"/>
          <a:lstStyle>
            <a:lvl1pPr algn="l">
              <a:lnSpc>
                <a:spcPct val="100000"/>
              </a:lnSpc>
              <a:spcBef>
                <a:spcPts val="0"/>
              </a:spcBef>
              <a:defRPr sz="1000">
                <a:solidFill>
                  <a:schemeClr val="bg2">
                    <a:lumMod val="25000"/>
                  </a:schemeClr>
                </a:solidFill>
              </a:defRPr>
            </a:lvl1pPr>
            <a:lvl5pPr>
              <a:defRPr/>
            </a:lvl5pPr>
          </a:lstStyle>
          <a:p>
            <a:pPr lvl="0"/>
            <a:r>
              <a:rPr lang="en-US" dirty="0"/>
              <a:t>Product Three</a:t>
            </a:r>
          </a:p>
        </p:txBody>
      </p:sp>
      <p:sp>
        <p:nvSpPr>
          <p:cNvPr id="45" name="Picture Placeholder 8">
            <a:extLst>
              <a:ext uri="{FF2B5EF4-FFF2-40B4-BE49-F238E27FC236}">
                <a16:creationId xmlns:a16="http://schemas.microsoft.com/office/drawing/2014/main" id="{231A51E8-5046-A444-8DFA-A0B8E647C4F2}"/>
              </a:ext>
            </a:extLst>
          </p:cNvPr>
          <p:cNvSpPr>
            <a:spLocks noGrp="1"/>
          </p:cNvSpPr>
          <p:nvPr>
            <p:ph type="pic" sz="quarter" idx="25" hasCustomPrompt="1"/>
          </p:nvPr>
        </p:nvSpPr>
        <p:spPr>
          <a:xfrm>
            <a:off x="9210363" y="1600201"/>
            <a:ext cx="1841980" cy="660399"/>
          </a:xfrm>
        </p:spPr>
        <p:txBody>
          <a:bodyPr anchor="ctr"/>
          <a:lstStyle>
            <a:lvl1pPr algn="ctr">
              <a:lnSpc>
                <a:spcPct val="100000"/>
              </a:lnSpc>
              <a:spcBef>
                <a:spcPts val="0"/>
              </a:spcBef>
              <a:defRPr>
                <a:solidFill>
                  <a:schemeClr val="bg2">
                    <a:lumMod val="25000"/>
                  </a:schemeClr>
                </a:solidFill>
              </a:defRPr>
            </a:lvl1pPr>
          </a:lstStyle>
          <a:p>
            <a:r>
              <a:rPr lang="en-US" dirty="0"/>
              <a:t>Insert Logo here</a:t>
            </a:r>
          </a:p>
        </p:txBody>
      </p:sp>
      <p:sp>
        <p:nvSpPr>
          <p:cNvPr id="44" name="Text Placeholder 10">
            <a:extLst>
              <a:ext uri="{FF2B5EF4-FFF2-40B4-BE49-F238E27FC236}">
                <a16:creationId xmlns:a16="http://schemas.microsoft.com/office/drawing/2014/main" id="{81E8E56D-8554-4E46-BBBC-E98827D1EE1F}"/>
              </a:ext>
            </a:extLst>
          </p:cNvPr>
          <p:cNvSpPr>
            <a:spLocks noGrp="1"/>
          </p:cNvSpPr>
          <p:nvPr>
            <p:ph type="body" sz="quarter" idx="27" hasCustomPrompt="1"/>
          </p:nvPr>
        </p:nvSpPr>
        <p:spPr>
          <a:xfrm>
            <a:off x="8511682" y="2347933"/>
            <a:ext cx="3207585" cy="241300"/>
          </a:xfrm>
        </p:spPr>
        <p:txBody>
          <a:bodyPr anchor="ctr"/>
          <a:lstStyle>
            <a:lvl1pPr algn="ctr">
              <a:lnSpc>
                <a:spcPct val="100000"/>
              </a:lnSpc>
              <a:spcBef>
                <a:spcPts val="0"/>
              </a:spcBef>
              <a:defRPr sz="1200">
                <a:solidFill>
                  <a:schemeClr val="bg2">
                    <a:lumMod val="25000"/>
                  </a:schemeClr>
                </a:solidFill>
              </a:defRPr>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Location</a:t>
            </a:r>
          </a:p>
        </p:txBody>
      </p:sp>
      <p:sp>
        <p:nvSpPr>
          <p:cNvPr id="43" name="Text Placeholder 10">
            <a:extLst>
              <a:ext uri="{FF2B5EF4-FFF2-40B4-BE49-F238E27FC236}">
                <a16:creationId xmlns:a16="http://schemas.microsoft.com/office/drawing/2014/main" id="{59903D24-0D11-174E-9765-B2914D00A88C}"/>
              </a:ext>
            </a:extLst>
          </p:cNvPr>
          <p:cNvSpPr>
            <a:spLocks noGrp="1"/>
          </p:cNvSpPr>
          <p:nvPr>
            <p:ph type="body" sz="quarter" idx="28" hasCustomPrompt="1"/>
          </p:nvPr>
        </p:nvSpPr>
        <p:spPr>
          <a:xfrm>
            <a:off x="8511682" y="2647290"/>
            <a:ext cx="3207585" cy="241300"/>
          </a:xfrm>
        </p:spPr>
        <p:txBody>
          <a:bodyPr anchor="ctr"/>
          <a:lstStyle>
            <a:lvl1pPr algn="ctr">
              <a:lnSpc>
                <a:spcPct val="100000"/>
              </a:lnSpc>
              <a:spcBef>
                <a:spcPts val="0"/>
              </a:spcBef>
              <a:defRPr sz="1200">
                <a:solidFill>
                  <a:schemeClr val="bg2">
                    <a:lumMod val="25000"/>
                  </a:schemeClr>
                </a:solidFill>
              </a:defRPr>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Industry</a:t>
            </a:r>
          </a:p>
        </p:txBody>
      </p:sp>
      <p:sp>
        <p:nvSpPr>
          <p:cNvPr id="42" name="Picture Placeholder 5">
            <a:extLst>
              <a:ext uri="{FF2B5EF4-FFF2-40B4-BE49-F238E27FC236}">
                <a16:creationId xmlns:a16="http://schemas.microsoft.com/office/drawing/2014/main" id="{2EDE5296-3D34-0C47-A404-38FF5A22C6D8}"/>
              </a:ext>
            </a:extLst>
          </p:cNvPr>
          <p:cNvSpPr>
            <a:spLocks noGrp="1"/>
          </p:cNvSpPr>
          <p:nvPr>
            <p:ph type="pic" sz="quarter" idx="24"/>
          </p:nvPr>
        </p:nvSpPr>
        <p:spPr>
          <a:xfrm>
            <a:off x="8518033" y="2971800"/>
            <a:ext cx="3194882" cy="1828800"/>
          </a:xfrm>
        </p:spPr>
        <p:txBody>
          <a:bodyPr/>
          <a:lstStyle>
            <a:lvl1pPr>
              <a:lnSpc>
                <a:spcPct val="100000"/>
              </a:lnSpc>
              <a:spcBef>
                <a:spcPts val="0"/>
              </a:spcBef>
              <a:defRPr>
                <a:solidFill>
                  <a:schemeClr val="bg2">
                    <a:lumMod val="25000"/>
                  </a:schemeClr>
                </a:solidFill>
              </a:defRPr>
            </a:lvl1pPr>
          </a:lstStyle>
          <a:p>
            <a:r>
              <a:rPr lang="en-US" dirty="0"/>
              <a:t>Click icon to add picture</a:t>
            </a:r>
          </a:p>
        </p:txBody>
      </p:sp>
      <p:sp>
        <p:nvSpPr>
          <p:cNvPr id="41" name="Text Placeholder 10">
            <a:extLst>
              <a:ext uri="{FF2B5EF4-FFF2-40B4-BE49-F238E27FC236}">
                <a16:creationId xmlns:a16="http://schemas.microsoft.com/office/drawing/2014/main" id="{C7B1EDB8-ADF5-9C41-B4C4-26AA9C0B9D24}"/>
              </a:ext>
            </a:extLst>
          </p:cNvPr>
          <p:cNvSpPr>
            <a:spLocks noGrp="1"/>
          </p:cNvSpPr>
          <p:nvPr>
            <p:ph type="body" sz="quarter" idx="26" hasCustomPrompt="1"/>
          </p:nvPr>
        </p:nvSpPr>
        <p:spPr>
          <a:xfrm>
            <a:off x="8518033" y="5022215"/>
            <a:ext cx="3201234" cy="1153795"/>
          </a:xfrm>
        </p:spPr>
        <p:txBody>
          <a:bodyPr/>
          <a:lstStyle>
            <a:lvl1pPr algn="ctr">
              <a:lnSpc>
                <a:spcPct val="100000"/>
              </a:lnSpc>
              <a:spcBef>
                <a:spcPts val="0"/>
              </a:spcBef>
              <a:defRPr sz="1400">
                <a:solidFill>
                  <a:schemeClr val="bg2">
                    <a:lumMod val="25000"/>
                  </a:schemeClr>
                </a:solidFill>
              </a:defRPr>
            </a:lvl1pPr>
            <a:lvl2pPr marL="0" indent="0" algn="ctr">
              <a:lnSpc>
                <a:spcPct val="100000"/>
              </a:lnSpc>
              <a:spcBef>
                <a:spcPts val="0"/>
              </a:spcBef>
              <a:buFont typeface="Open Sans" panose="020B0606030504020204" pitchFamily="34" charset="0"/>
              <a:buChar char="​"/>
              <a:defRPr sz="1200">
                <a:solidFill>
                  <a:schemeClr val="bg2">
                    <a:lumMod val="25000"/>
                  </a:schemeClr>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Click to add text</a:t>
            </a:r>
          </a:p>
          <a:p>
            <a:pPr lvl="1"/>
            <a:r>
              <a:rPr lang="en-US" dirty="0"/>
              <a:t>Second level</a:t>
            </a:r>
          </a:p>
        </p:txBody>
      </p:sp>
      <p:sp>
        <p:nvSpPr>
          <p:cNvPr id="33" name="page number">
            <a:extLst>
              <a:ext uri="{FF2B5EF4-FFF2-40B4-BE49-F238E27FC236}">
                <a16:creationId xmlns:a16="http://schemas.microsoft.com/office/drawing/2014/main" id="{CB20449E-0760-3743-8E7C-7D6BA7165F7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3441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solidFill>
                  <a:schemeClr val="accent1"/>
                </a:solidFill>
              </a:defRPr>
            </a:lvl1pPr>
          </a:lstStyle>
          <a:p>
            <a:r>
              <a:rPr lang="en-US" dirty="0"/>
              <a:t>Three Icon Placeholders with Text Descriptions</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2394" y="2055430"/>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3" name="Text Placeholder 3">
            <a:extLst>
              <a:ext uri="{FF2B5EF4-FFF2-40B4-BE49-F238E27FC236}">
                <a16:creationId xmlns:a16="http://schemas.microsoft.com/office/drawing/2014/main" id="{83C9F48F-8CFB-DD45-AE7E-6A5DE26F9510}"/>
              </a:ext>
            </a:extLst>
          </p:cNvPr>
          <p:cNvSpPr>
            <a:spLocks noGrp="1"/>
          </p:cNvSpPr>
          <p:nvPr>
            <p:ph type="body" sz="quarter" idx="21" hasCustomPrompt="1"/>
          </p:nvPr>
        </p:nvSpPr>
        <p:spPr>
          <a:xfrm>
            <a:off x="2188673" y="2419650"/>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6302" y="4267940"/>
            <a:ext cx="2745503" cy="1458912"/>
          </a:xfrm>
        </p:spPr>
        <p:txBody>
          <a:bodyPr/>
          <a:lstStyle>
            <a:lvl1pPr algn="ctr">
              <a:lnSpc>
                <a:spcPct val="100000"/>
              </a:lnSpc>
              <a:spcBef>
                <a:spcPts val="600"/>
              </a:spcBef>
              <a:defRPr sz="2400">
                <a:solidFill>
                  <a:schemeClr val="accent5"/>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 here</a:t>
            </a:r>
          </a:p>
          <a:p>
            <a:pPr lvl="1"/>
            <a:r>
              <a:rPr lang="en-US" dirty="0"/>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6275" y="2055430"/>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Text Placeholder 3">
            <a:extLst>
              <a:ext uri="{FF2B5EF4-FFF2-40B4-BE49-F238E27FC236}">
                <a16:creationId xmlns:a16="http://schemas.microsoft.com/office/drawing/2014/main" id="{04DBEFEC-821B-4F4E-8D5E-E6843BF1AEAD}"/>
              </a:ext>
            </a:extLst>
          </p:cNvPr>
          <p:cNvSpPr>
            <a:spLocks noGrp="1"/>
          </p:cNvSpPr>
          <p:nvPr>
            <p:ph type="body" sz="quarter" idx="22" hasCustomPrompt="1"/>
          </p:nvPr>
        </p:nvSpPr>
        <p:spPr>
          <a:xfrm>
            <a:off x="5410021" y="2419650"/>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2455" y="4267940"/>
            <a:ext cx="2745503"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 here</a:t>
            </a:r>
          </a:p>
          <a:p>
            <a:pPr lvl="1"/>
            <a:r>
              <a:rPr lang="en-US" dirty="0"/>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91487" y="2055430"/>
            <a:ext cx="1829435"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5277" y="4267940"/>
            <a:ext cx="2745503"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 here</a:t>
            </a:r>
          </a:p>
          <a:p>
            <a:pPr lvl="1"/>
            <a:r>
              <a:rPr lang="en-US" dirty="0"/>
              <a:t>Second level</a:t>
            </a:r>
          </a:p>
        </p:txBody>
      </p:sp>
      <p:sp>
        <p:nvSpPr>
          <p:cNvPr id="17" name="Text Placeholder 3">
            <a:extLst>
              <a:ext uri="{FF2B5EF4-FFF2-40B4-BE49-F238E27FC236}">
                <a16:creationId xmlns:a16="http://schemas.microsoft.com/office/drawing/2014/main" id="{0545A424-E307-E14F-A89B-1A531D114FD0}"/>
              </a:ext>
            </a:extLst>
          </p:cNvPr>
          <p:cNvSpPr>
            <a:spLocks noGrp="1"/>
          </p:cNvSpPr>
          <p:nvPr>
            <p:ph type="body" sz="quarter" idx="23" hasCustomPrompt="1"/>
          </p:nvPr>
        </p:nvSpPr>
        <p:spPr>
          <a:xfrm>
            <a:off x="8611255" y="2419650"/>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44521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solidFill>
                  <a:schemeClr val="accent1"/>
                </a:solidFill>
              </a:defRPr>
            </a:lvl1pPr>
          </a:lstStyle>
          <a:p>
            <a:r>
              <a:rPr lang="en-US" dirty="0"/>
              <a:t>Four Icon Placeholders with Text Descriptions</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6027" y="2060873"/>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4035" y="2425093"/>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893" y="4269508"/>
            <a:ext cx="2286595" cy="1458912"/>
          </a:xfrm>
        </p:spPr>
        <p:txBody>
          <a:bodyPr/>
          <a:lstStyle>
            <a:lvl1pPr algn="ctr">
              <a:lnSpc>
                <a:spcPct val="100000"/>
              </a:lnSpc>
              <a:spcBef>
                <a:spcPts val="600"/>
              </a:spcBef>
              <a:defRPr sz="2400">
                <a:solidFill>
                  <a:schemeClr val="accent5"/>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7924" y="2060873"/>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1639" y="2425093"/>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80746" y="4269508"/>
            <a:ext cx="2286595"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3810" y="2060873"/>
            <a:ext cx="1829435"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3884" y="2425093"/>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4660" y="4269508"/>
            <a:ext cx="2286595"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4556" y="2060873"/>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40733" y="2425093"/>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8575" y="4269508"/>
            <a:ext cx="2286595"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16008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lu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D1ED0-F259-D990-98DE-E834C142D27D}"/>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3" name="Click to edit Speaker Name ">
            <a:extLst>
              <a:ext uri="{FF2B5EF4-FFF2-40B4-BE49-F238E27FC236}">
                <a16:creationId xmlns:a16="http://schemas.microsoft.com/office/drawing/2014/main" id="{BE8CF301-A89D-F446-8E25-48C52B357C1E}"/>
              </a:ext>
            </a:extLst>
          </p:cNvPr>
          <p:cNvSpPr>
            <a:spLocks noGrp="1"/>
          </p:cNvSpPr>
          <p:nvPr>
            <p:ph type="body" sz="quarter" idx="11" hasCustomPrompt="1"/>
          </p:nvPr>
        </p:nvSpPr>
        <p:spPr>
          <a:xfrm>
            <a:off x="6594665" y="4737426"/>
            <a:ext cx="5403609" cy="355601"/>
          </a:xfrm>
        </p:spPr>
        <p:txBody>
          <a:bodyPr anchor="b"/>
          <a:lstStyle>
            <a:lvl1pPr marL="0" marR="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solidFill>
                  <a:schemeClr val="bg2">
                    <a:lumMod val="25000"/>
                  </a:schemeClr>
                </a:solidFill>
                <a:effectLst/>
              </a:defRPr>
            </a:lvl1pPr>
          </a:lstStyle>
          <a:p>
            <a:pPr marL="0" marR="0" lvl="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a:pPr>
            <a:r>
              <a:rPr lang="en-US" dirty="0"/>
              <a:t>Speaker Name (Insert pronouns)</a:t>
            </a:r>
          </a:p>
        </p:txBody>
      </p:sp>
      <p:sp>
        <p:nvSpPr>
          <p:cNvPr id="14" name="Click to edit role">
            <a:extLst>
              <a:ext uri="{FF2B5EF4-FFF2-40B4-BE49-F238E27FC236}">
                <a16:creationId xmlns:a16="http://schemas.microsoft.com/office/drawing/2014/main" id="{A6793BDF-BE4B-0441-BDFD-DE9B2F59D3D0}"/>
              </a:ext>
            </a:extLst>
          </p:cNvPr>
          <p:cNvSpPr>
            <a:spLocks noGrp="1"/>
          </p:cNvSpPr>
          <p:nvPr>
            <p:ph type="body" sz="quarter" idx="12" hasCustomPrompt="1"/>
          </p:nvPr>
        </p:nvSpPr>
        <p:spPr>
          <a:xfrm>
            <a:off x="6594665" y="5117481"/>
            <a:ext cx="5403609" cy="355601"/>
          </a:xfrm>
        </p:spPr>
        <p:txBody>
          <a:bodyPr/>
          <a:lstStyle>
            <a:lvl1pPr algn="l">
              <a:buNone/>
              <a:defRPr sz="1600">
                <a:solidFill>
                  <a:schemeClr val="bg2">
                    <a:lumMod val="25000"/>
                  </a:schemeClr>
                </a:solidFill>
              </a:defRPr>
            </a:lvl1pPr>
          </a:lstStyle>
          <a:p>
            <a:pPr lvl="0"/>
            <a:r>
              <a:rPr lang="en-US" dirty="0"/>
              <a:t>Role / Division at VMware</a:t>
            </a:r>
          </a:p>
        </p:txBody>
      </p:sp>
      <p:sp>
        <p:nvSpPr>
          <p:cNvPr id="17" name="Click to edit role">
            <a:extLst>
              <a:ext uri="{FF2B5EF4-FFF2-40B4-BE49-F238E27FC236}">
                <a16:creationId xmlns:a16="http://schemas.microsoft.com/office/drawing/2014/main" id="{DF9375A3-70DB-2E43-AFE1-9357176168C4}"/>
              </a:ext>
            </a:extLst>
          </p:cNvPr>
          <p:cNvSpPr>
            <a:spLocks noGrp="1"/>
          </p:cNvSpPr>
          <p:nvPr>
            <p:ph type="body" sz="quarter" idx="14" hasCustomPrompt="1"/>
          </p:nvPr>
        </p:nvSpPr>
        <p:spPr>
          <a:xfrm>
            <a:off x="6594665" y="5485987"/>
            <a:ext cx="5403609" cy="355601"/>
          </a:xfrm>
        </p:spPr>
        <p:txBody>
          <a:bodyPr/>
          <a:lstStyle>
            <a:lvl1pPr algn="l">
              <a:buNone/>
              <a:defRPr sz="1400">
                <a:solidFill>
                  <a:schemeClr val="bg2">
                    <a:lumMod val="25000"/>
                  </a:schemeClr>
                </a:solidFill>
              </a:defRPr>
            </a:lvl1pPr>
          </a:lstStyle>
          <a:p>
            <a:pPr lvl="0"/>
            <a:r>
              <a:rPr lang="en-US" dirty="0"/>
              <a:t>Date</a:t>
            </a:r>
          </a:p>
        </p:txBody>
      </p:sp>
      <p:sp>
        <p:nvSpPr>
          <p:cNvPr id="6" name="TextBox 5">
            <a:extLst>
              <a:ext uri="{FF2B5EF4-FFF2-40B4-BE49-F238E27FC236}">
                <a16:creationId xmlns:a16="http://schemas.microsoft.com/office/drawing/2014/main" id="{637374D7-31CF-09EC-1E50-C790A2982A03}"/>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7" name="TextBox 6">
            <a:extLst>
              <a:ext uri="{FF2B5EF4-FFF2-40B4-BE49-F238E27FC236}">
                <a16:creationId xmlns:a16="http://schemas.microsoft.com/office/drawing/2014/main" id="{925D27B8-C502-D24A-3610-CE98C41942CF}"/>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8" name="Graphic 8">
            <a:extLst>
              <a:ext uri="{FF2B5EF4-FFF2-40B4-BE49-F238E27FC236}">
                <a16:creationId xmlns:a16="http://schemas.microsoft.com/office/drawing/2014/main" id="{D1A5F4CE-EB72-C266-1B3B-9C54BD2303E1}"/>
              </a:ext>
            </a:extLst>
          </p:cNvPr>
          <p:cNvGrpSpPr/>
          <p:nvPr userDrawn="1"/>
        </p:nvGrpSpPr>
        <p:grpSpPr>
          <a:xfrm>
            <a:off x="265695" y="6323271"/>
            <a:ext cx="1249548" cy="369648"/>
            <a:chOff x="265625" y="6323271"/>
            <a:chExt cx="1249223" cy="369648"/>
          </a:xfrm>
          <a:solidFill>
            <a:srgbClr val="000000"/>
          </a:solidFill>
        </p:grpSpPr>
        <p:grpSp>
          <p:nvGrpSpPr>
            <p:cNvPr id="9" name="Graphic 8">
              <a:extLst>
                <a:ext uri="{FF2B5EF4-FFF2-40B4-BE49-F238E27FC236}">
                  <a16:creationId xmlns:a16="http://schemas.microsoft.com/office/drawing/2014/main" id="{2137E5D9-482E-8131-7FF0-1050E105997F}"/>
                </a:ext>
              </a:extLst>
            </p:cNvPr>
            <p:cNvGrpSpPr/>
            <p:nvPr/>
          </p:nvGrpSpPr>
          <p:grpSpPr>
            <a:xfrm>
              <a:off x="745455" y="6594444"/>
              <a:ext cx="722662" cy="98475"/>
              <a:chOff x="745455" y="6594444"/>
              <a:chExt cx="722662" cy="98475"/>
            </a:xfrm>
            <a:solidFill>
              <a:srgbClr val="000000"/>
            </a:solidFill>
          </p:grpSpPr>
          <p:sp>
            <p:nvSpPr>
              <p:cNvPr id="23" name="Freeform 22">
                <a:extLst>
                  <a:ext uri="{FF2B5EF4-FFF2-40B4-BE49-F238E27FC236}">
                    <a16:creationId xmlns:a16="http://schemas.microsoft.com/office/drawing/2014/main" id="{401D4578-40C7-2585-4FDC-D46680518109}"/>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7D357427-0517-5C7D-A2F9-9FA354E4992F}"/>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F2840FE-B7E9-55F1-1465-C3EC98EC0ACE}"/>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35EB82F-29DB-B50B-2148-8B6B0BBCAF7F}"/>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88238D6F-727C-429B-85BB-BB97763DD8B3}"/>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C614CC9-29E5-4669-6FEA-79EC278FE091}"/>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77E21B9D-99B5-B6C1-54E7-0043458780C4}"/>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4D857C41-1105-53B4-027A-9AAD9B68FE20}"/>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8E094421-7705-4F5D-AD3D-5BE22A2FAF77}"/>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485723E5-9424-E475-7092-E94E9597350E}"/>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10" name="Graphic 8">
              <a:extLst>
                <a:ext uri="{FF2B5EF4-FFF2-40B4-BE49-F238E27FC236}">
                  <a16:creationId xmlns:a16="http://schemas.microsoft.com/office/drawing/2014/main" id="{C1BCA891-9818-3C98-5E5D-CAAA5BC1C8D8}"/>
                </a:ext>
              </a:extLst>
            </p:cNvPr>
            <p:cNvGrpSpPr/>
            <p:nvPr/>
          </p:nvGrpSpPr>
          <p:grpSpPr>
            <a:xfrm>
              <a:off x="265625" y="6323271"/>
              <a:ext cx="1249223" cy="190348"/>
              <a:chOff x="265625" y="6323271"/>
              <a:chExt cx="1249223" cy="190348"/>
            </a:xfrm>
            <a:solidFill>
              <a:srgbClr val="000000"/>
            </a:solidFill>
          </p:grpSpPr>
          <p:sp>
            <p:nvSpPr>
              <p:cNvPr id="11" name="Freeform 10">
                <a:extLst>
                  <a:ext uri="{FF2B5EF4-FFF2-40B4-BE49-F238E27FC236}">
                    <a16:creationId xmlns:a16="http://schemas.microsoft.com/office/drawing/2014/main" id="{88AEA6DD-162C-57F8-3709-64B3B9BC62BC}"/>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FC17F96D-EC21-771A-4BFB-097D052B25FC}"/>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D310231D-256A-7136-6FBC-2E63F32653FC}"/>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4D14B69E-286C-4E39-05BC-F4A507A000EE}"/>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C86A5B8B-2CA3-DA7C-8F1D-838462A90136}"/>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DAF0B3D-FBD5-4563-20CD-70B391907C0A}"/>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BC54CD76-F7DE-5D47-2726-1FB2EE8F9EBE}"/>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
        <p:nvSpPr>
          <p:cNvPr id="3" name="Title click to edit">
            <a:extLst>
              <a:ext uri="{FF2B5EF4-FFF2-40B4-BE49-F238E27FC236}">
                <a16:creationId xmlns:a16="http://schemas.microsoft.com/office/drawing/2014/main" id="{3D2AD2AB-2D36-6FA3-D90D-BBA20ECE200F}"/>
              </a:ext>
            </a:extLst>
          </p:cNvPr>
          <p:cNvSpPr>
            <a:spLocks noGrp="1"/>
          </p:cNvSpPr>
          <p:nvPr>
            <p:ph type="title" hasCustomPrompt="1"/>
          </p:nvPr>
        </p:nvSpPr>
        <p:spPr>
          <a:xfrm>
            <a:off x="6594666" y="1701846"/>
            <a:ext cx="5104195" cy="1234440"/>
          </a:xfrm>
        </p:spPr>
        <p:txBody>
          <a:bodyPr wrap="square" anchor="b"/>
          <a:lstStyle>
            <a:lvl1pPr algn="l">
              <a:defRPr sz="4000" b="0" cap="none" baseline="0">
                <a:solidFill>
                  <a:schemeClr val="accent1"/>
                </a:solidFill>
              </a:defRPr>
            </a:lvl1pPr>
          </a:lstStyle>
          <a:p>
            <a:r>
              <a:rPr lang="en-US" dirty="0"/>
              <a:t>Title Slide – Blue Theme</a:t>
            </a:r>
          </a:p>
        </p:txBody>
      </p:sp>
      <p:sp>
        <p:nvSpPr>
          <p:cNvPr id="4" name="Subtitle click to edit">
            <a:extLst>
              <a:ext uri="{FF2B5EF4-FFF2-40B4-BE49-F238E27FC236}">
                <a16:creationId xmlns:a16="http://schemas.microsoft.com/office/drawing/2014/main" id="{CC0EBB9D-D839-7841-ED94-78F86A22AB93}"/>
              </a:ext>
            </a:extLst>
          </p:cNvPr>
          <p:cNvSpPr>
            <a:spLocks noGrp="1"/>
          </p:cNvSpPr>
          <p:nvPr>
            <p:ph type="subTitle" idx="10" hasCustomPrompt="1"/>
          </p:nvPr>
        </p:nvSpPr>
        <p:spPr>
          <a:xfrm>
            <a:off x="6594665" y="2986548"/>
            <a:ext cx="5117785" cy="416403"/>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placeholder</a:t>
            </a:r>
          </a:p>
        </p:txBody>
      </p:sp>
    </p:spTree>
    <p:extLst>
      <p:ext uri="{BB962C8B-B14F-4D97-AF65-F5344CB8AC3E}">
        <p14:creationId xmlns:p14="http://schemas.microsoft.com/office/powerpoint/2010/main" val="41024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Icon Placeholders with Text Descriptions</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960" y="2064664"/>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763" y="2428884"/>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1009" y="4282873"/>
            <a:ext cx="1829276"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3206" y="2064664"/>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1284" y="2428884"/>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767" y="4282873"/>
            <a:ext cx="1829276"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2736" y="2064664"/>
            <a:ext cx="1829435"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800" dirty="0">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4068" y="2428884"/>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6444" y="4282873"/>
            <a:ext cx="1829276"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6866" y="2064664"/>
            <a:ext cx="1829435"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9080" y="2428884"/>
            <a:ext cx="1397033" cy="1100516"/>
          </a:xfrm>
        </p:spPr>
        <p:txBody>
          <a:bodyPr anchor="ctr" anchorCtr="0"/>
          <a:lstStyle>
            <a:lvl1pPr algn="ctr">
              <a:lnSpc>
                <a:spcPct val="100000"/>
              </a:lnSpc>
              <a:spcBef>
                <a:spcPts val="600"/>
              </a:spcBef>
              <a:defRPr sz="1800">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1947" y="4282873"/>
            <a:ext cx="1894829" cy="1458912"/>
          </a:xfrm>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7012" y="2064664"/>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3212" y="2428884"/>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4553" y="4282873"/>
            <a:ext cx="1829276"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2423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Column Text with Number Icons Click to Add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362" y="2512464"/>
            <a:ext cx="1829276"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1009" y="2529076"/>
            <a:ext cx="1829276" cy="2871263"/>
          </a:xfrm>
          <a:solidFill>
            <a:srgbClr val="F4F8FA"/>
          </a:solidFill>
          <a:ln>
            <a:noFill/>
          </a:ln>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766" y="2512464"/>
            <a:ext cx="1829276"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767" y="2529076"/>
            <a:ext cx="1829276" cy="2871263"/>
          </a:xfrm>
          <a:solidFill>
            <a:srgbClr val="F4F8FA"/>
          </a:solidFill>
          <a:ln>
            <a:noFill/>
          </a:ln>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1361" y="2512464"/>
            <a:ext cx="1829276"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6444" y="2529076"/>
            <a:ext cx="1829276" cy="2871263"/>
          </a:xfrm>
          <a:solidFill>
            <a:srgbClr val="F4F8FA"/>
          </a:solidFill>
          <a:ln>
            <a:noFill/>
          </a:ln>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7957" y="2512464"/>
            <a:ext cx="1829276"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1947" y="2529076"/>
            <a:ext cx="1829276" cy="2871263"/>
          </a:xfrm>
          <a:solidFill>
            <a:srgbClr val="F4F8FA"/>
          </a:solidFill>
          <a:ln>
            <a:noFill/>
          </a:ln>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4552" y="2512464"/>
            <a:ext cx="1829276"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4553" y="2529076"/>
            <a:ext cx="1829276" cy="2871263"/>
          </a:xfrm>
          <a:solidFill>
            <a:srgbClr val="F4F8FA"/>
          </a:solidFill>
          <a:ln>
            <a:noFill/>
          </a:ln>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302" y="2006792"/>
            <a:ext cx="788692"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5060" y="2006792"/>
            <a:ext cx="788692"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6737" y="2006792"/>
            <a:ext cx="788692"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800" dirty="0">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2240" y="2006792"/>
            <a:ext cx="788692"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4846" y="2006792"/>
            <a:ext cx="788692" cy="788487"/>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3"/>
                </a:solidFill>
              </a:rPr>
              <a:t>5</a:t>
            </a:r>
          </a:p>
        </p:txBody>
      </p:sp>
    </p:spTree>
    <p:extLst>
      <p:ext uri="{BB962C8B-B14F-4D97-AF65-F5344CB8AC3E}">
        <p14:creationId xmlns:p14="http://schemas.microsoft.com/office/powerpoint/2010/main" val="29289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535" y="1546789"/>
            <a:ext cx="574720" cy="439174"/>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310" y="1561701"/>
            <a:ext cx="10633738"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825" y="3304775"/>
            <a:ext cx="560429"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361" y="2680138"/>
            <a:ext cx="2460062"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694" y="2699834"/>
            <a:ext cx="2430759" cy="1949198"/>
          </a:xfrm>
          <a:noFill/>
          <a:ln w="15875">
            <a:noFill/>
          </a:ln>
        </p:spPr>
        <p:txBody>
          <a:bodyPr tIns="365760"/>
          <a:lstStyle>
            <a:lvl1pPr algn="ctr">
              <a:lnSpc>
                <a:spcPct val="100000"/>
              </a:lnSpc>
              <a:spcBef>
                <a:spcPts val="600"/>
              </a:spcBef>
              <a:buNone/>
              <a:defRPr sz="1800">
                <a:solidFill>
                  <a:schemeClr val="accent5"/>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9404" y="2680138"/>
            <a:ext cx="2460062"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7075" y="2699834"/>
            <a:ext cx="2430759" cy="1949198"/>
          </a:xfrm>
          <a:noFill/>
          <a:ln w="15875">
            <a:noFill/>
          </a:ln>
        </p:spPr>
        <p:txBody>
          <a:bodyPr tIns="365760"/>
          <a:lstStyle>
            <a:lvl1pPr algn="ctr">
              <a:lnSpc>
                <a:spcPct val="100000"/>
              </a:lnSpc>
              <a:spcBef>
                <a:spcPts val="600"/>
              </a:spcBef>
              <a:buNone/>
              <a:defRPr sz="1800">
                <a:solidFill>
                  <a:schemeClr val="accent1"/>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3319" y="2680138"/>
            <a:ext cx="2460062"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31456" y="2699834"/>
            <a:ext cx="2478256" cy="1949198"/>
          </a:xfrm>
          <a:noFill/>
          <a:ln w="15875">
            <a:noFill/>
          </a:ln>
        </p:spPr>
        <p:txBody>
          <a:bodyPr tIns="36576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31527" y="2680138"/>
            <a:ext cx="2460062"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5836" y="2699834"/>
            <a:ext cx="2455225" cy="1949198"/>
          </a:xfrm>
          <a:noFill/>
          <a:ln w="15875">
            <a:noFill/>
          </a:ln>
        </p:spPr>
        <p:txBody>
          <a:bodyPr tIns="365760"/>
          <a:lstStyle>
            <a:lvl1pPr algn="ctr">
              <a:lnSpc>
                <a:spcPct val="100000"/>
              </a:lnSpc>
              <a:spcBef>
                <a:spcPts val="600"/>
              </a:spcBef>
              <a:buNone/>
              <a:defRPr sz="1800">
                <a:solidFill>
                  <a:schemeClr val="accent3"/>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117" y="5065521"/>
            <a:ext cx="546137"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34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7065"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8787"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30509"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223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395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2256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atement - Leaf">
    <p:spTree>
      <p:nvGrpSpPr>
        <p:cNvPr id="1" name=""/>
        <p:cNvGrpSpPr/>
        <p:nvPr/>
      </p:nvGrpSpPr>
      <p:grpSpPr>
        <a:xfrm>
          <a:off x="0" y="0"/>
          <a:ext cx="0" cy="0"/>
          <a:chOff x="0" y="0"/>
          <a:chExt cx="0" cy="0"/>
        </a:xfrm>
      </p:grpSpPr>
      <p:pic>
        <p:nvPicPr>
          <p:cNvPr id="31" name="Picture 30" descr="A logo with a blue and green gradient&#10;&#10;Description automatically generated">
            <a:extLst>
              <a:ext uri="{FF2B5EF4-FFF2-40B4-BE49-F238E27FC236}">
                <a16:creationId xmlns:a16="http://schemas.microsoft.com/office/drawing/2014/main" id="{2F5DD625-ACBA-5254-F78D-CE3126E0D4C6}"/>
              </a:ext>
            </a:extLst>
          </p:cNvPr>
          <p:cNvPicPr>
            <a:picLocks noChangeAspect="1"/>
          </p:cNvPicPr>
          <p:nvPr userDrawn="1"/>
        </p:nvPicPr>
        <p:blipFill>
          <a:blip r:embed="rId2"/>
          <a:stretch>
            <a:fillRect/>
          </a:stretch>
        </p:blipFill>
        <p:spPr>
          <a:xfrm>
            <a:off x="879" y="1"/>
            <a:ext cx="12191121" cy="6858495"/>
          </a:xfrm>
          <a:prstGeom prst="rect">
            <a:avLst/>
          </a:prstGeom>
        </p:spPr>
      </p:pic>
      <p:sp>
        <p:nvSpPr>
          <p:cNvPr id="9" name="Text Placeholder 862">
            <a:extLst>
              <a:ext uri="{FF2B5EF4-FFF2-40B4-BE49-F238E27FC236}">
                <a16:creationId xmlns:a16="http://schemas.microsoft.com/office/drawing/2014/main" id="{65A5776C-9EB9-F84B-B0C4-411FA1106F62}"/>
              </a:ext>
            </a:extLst>
          </p:cNvPr>
          <p:cNvSpPr>
            <a:spLocks noGrp="1"/>
          </p:cNvSpPr>
          <p:nvPr>
            <p:ph type="body" sz="quarter" idx="12" hasCustomPrompt="1"/>
          </p:nvPr>
        </p:nvSpPr>
        <p:spPr>
          <a:xfrm>
            <a:off x="608172" y="2233671"/>
            <a:ext cx="6499560" cy="2285999"/>
          </a:xfrm>
        </p:spPr>
        <p:txBody>
          <a:bodyPr anchor="ctr"/>
          <a:lstStyle>
            <a:lvl1pPr>
              <a:lnSpc>
                <a:spcPct val="100000"/>
              </a:lnSpc>
              <a:spcBef>
                <a:spcPts val="0"/>
              </a:spcBef>
              <a:defRPr sz="3600">
                <a:solidFill>
                  <a:schemeClr val="accent5"/>
                </a:solidFill>
              </a:defRPr>
            </a:lvl1pPr>
            <a:lvl2pPr marL="273050" indent="0">
              <a:buNone/>
              <a:defRPr/>
            </a:lvl2pPr>
          </a:lstStyle>
          <a:p>
            <a:pPr lvl="0"/>
            <a:r>
              <a:rPr lang="en-US" dirty="0"/>
              <a:t>Slide with large text placeholder, green theme.</a:t>
            </a:r>
          </a:p>
        </p:txBody>
      </p:sp>
      <p:sp>
        <p:nvSpPr>
          <p:cNvPr id="15" name="page number">
            <a:extLst>
              <a:ext uri="{FF2B5EF4-FFF2-40B4-BE49-F238E27FC236}">
                <a16:creationId xmlns:a16="http://schemas.microsoft.com/office/drawing/2014/main" id="{55FF2E89-7A98-C14C-B802-9BBF588108E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 name="TextBox 2">
            <a:extLst>
              <a:ext uri="{FF2B5EF4-FFF2-40B4-BE49-F238E27FC236}">
                <a16:creationId xmlns:a16="http://schemas.microsoft.com/office/drawing/2014/main" id="{E4032F90-D6DB-ABBB-7CBA-705BD651CFE3}"/>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4" name="TextBox 3">
            <a:extLst>
              <a:ext uri="{FF2B5EF4-FFF2-40B4-BE49-F238E27FC236}">
                <a16:creationId xmlns:a16="http://schemas.microsoft.com/office/drawing/2014/main" id="{577248C3-E598-081D-1266-A19B21EE93FC}"/>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 name="Graphic 8">
            <a:extLst>
              <a:ext uri="{FF2B5EF4-FFF2-40B4-BE49-F238E27FC236}">
                <a16:creationId xmlns:a16="http://schemas.microsoft.com/office/drawing/2014/main" id="{36BC0503-0E5F-3FC2-C33B-40F0FC9D5C59}"/>
              </a:ext>
            </a:extLst>
          </p:cNvPr>
          <p:cNvGrpSpPr/>
          <p:nvPr userDrawn="1"/>
        </p:nvGrpSpPr>
        <p:grpSpPr>
          <a:xfrm>
            <a:off x="265695" y="6323271"/>
            <a:ext cx="1249548" cy="369648"/>
            <a:chOff x="265625" y="6323271"/>
            <a:chExt cx="1249223" cy="369648"/>
          </a:xfrm>
          <a:solidFill>
            <a:srgbClr val="000000"/>
          </a:solidFill>
        </p:grpSpPr>
        <p:grpSp>
          <p:nvGrpSpPr>
            <p:cNvPr id="6" name="Graphic 8">
              <a:extLst>
                <a:ext uri="{FF2B5EF4-FFF2-40B4-BE49-F238E27FC236}">
                  <a16:creationId xmlns:a16="http://schemas.microsoft.com/office/drawing/2014/main" id="{427D34E3-DFBA-F785-13EB-D0DFBBDA35BF}"/>
                </a:ext>
              </a:extLst>
            </p:cNvPr>
            <p:cNvGrpSpPr/>
            <p:nvPr/>
          </p:nvGrpSpPr>
          <p:grpSpPr>
            <a:xfrm>
              <a:off x="745455" y="6594444"/>
              <a:ext cx="722662" cy="98475"/>
              <a:chOff x="745455" y="6594444"/>
              <a:chExt cx="722662" cy="98475"/>
            </a:xfrm>
            <a:solidFill>
              <a:srgbClr val="000000"/>
            </a:solidFill>
          </p:grpSpPr>
          <p:sp>
            <p:nvSpPr>
              <p:cNvPr id="19" name="Freeform 18">
                <a:extLst>
                  <a:ext uri="{FF2B5EF4-FFF2-40B4-BE49-F238E27FC236}">
                    <a16:creationId xmlns:a16="http://schemas.microsoft.com/office/drawing/2014/main" id="{1A0A59D6-2334-C4A3-2714-783D9396205B}"/>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17023F-D8B1-2DD9-05B6-FEF644BF73AC}"/>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17F86678-1425-04D1-35E1-10619FFBFEBD}"/>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0958DC0-257E-6B7D-17C0-1061C4A26112}"/>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67D21AA-5D7E-8DAA-3E34-54DEB942AA6A}"/>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3F6ADA0-05AE-1C0C-9475-06BA1F0A1A23}"/>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18BC619-C09F-F5B1-F2E3-7FD3AD677E6B}"/>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20DDE96-E19F-E46B-4031-1395C9ADFFE8}"/>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0D94988-234E-A57D-DFA2-52425317890E}"/>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53C50C48-D470-2057-DE04-8F6C2A37CE58}"/>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7" name="Graphic 8">
              <a:extLst>
                <a:ext uri="{FF2B5EF4-FFF2-40B4-BE49-F238E27FC236}">
                  <a16:creationId xmlns:a16="http://schemas.microsoft.com/office/drawing/2014/main" id="{020D35E6-2048-F449-527D-73415FA607DA}"/>
                </a:ext>
              </a:extLst>
            </p:cNvPr>
            <p:cNvGrpSpPr/>
            <p:nvPr/>
          </p:nvGrpSpPr>
          <p:grpSpPr>
            <a:xfrm>
              <a:off x="265625" y="6323271"/>
              <a:ext cx="1249223" cy="190348"/>
              <a:chOff x="265625" y="6323271"/>
              <a:chExt cx="1249223" cy="190348"/>
            </a:xfrm>
            <a:solidFill>
              <a:srgbClr val="000000"/>
            </a:solidFill>
          </p:grpSpPr>
          <p:sp>
            <p:nvSpPr>
              <p:cNvPr id="8" name="Freeform 7">
                <a:extLst>
                  <a:ext uri="{FF2B5EF4-FFF2-40B4-BE49-F238E27FC236}">
                    <a16:creationId xmlns:a16="http://schemas.microsoft.com/office/drawing/2014/main" id="{78190F23-EDE3-C8F4-46D2-40E38C668919}"/>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D3D2B466-275E-E281-A3F2-889C23F1D7DD}"/>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38A860D8-610A-FB5F-210F-8736F9A5078F}"/>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767849B6-2269-1544-6AB8-9164920F20EB}"/>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1217D899-BFDC-8547-0B15-CF01D73FE44E}"/>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6C5A7838-659F-923D-FA4A-F7FDFF82189E}"/>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FB2508CD-EFBC-2585-2318-F0ADC34D56B6}"/>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5486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 Plum">
    <p:spTree>
      <p:nvGrpSpPr>
        <p:cNvPr id="1" name=""/>
        <p:cNvGrpSpPr/>
        <p:nvPr/>
      </p:nvGrpSpPr>
      <p:grpSpPr>
        <a:xfrm>
          <a:off x="0" y="0"/>
          <a:ext cx="0" cy="0"/>
          <a:chOff x="0" y="0"/>
          <a:chExt cx="0" cy="0"/>
        </a:xfrm>
      </p:grpSpPr>
      <p:pic>
        <p:nvPicPr>
          <p:cNvPr id="32" name="Picture 31" descr="A logo with a blue and purple gradient&#10;&#10;Description automatically generated">
            <a:extLst>
              <a:ext uri="{FF2B5EF4-FFF2-40B4-BE49-F238E27FC236}">
                <a16:creationId xmlns:a16="http://schemas.microsoft.com/office/drawing/2014/main" id="{E2B4E417-DAAE-40D3-5DE7-D50EC4869ECF}"/>
              </a:ext>
            </a:extLst>
          </p:cNvPr>
          <p:cNvPicPr>
            <a:picLocks noChangeAspect="1"/>
          </p:cNvPicPr>
          <p:nvPr userDrawn="1"/>
        </p:nvPicPr>
        <p:blipFill>
          <a:blip r:embed="rId2"/>
          <a:stretch>
            <a:fillRect/>
          </a:stretch>
        </p:blipFill>
        <p:spPr>
          <a:xfrm>
            <a:off x="879" y="1"/>
            <a:ext cx="12191121" cy="6858495"/>
          </a:xfrm>
          <a:prstGeom prst="rect">
            <a:avLst/>
          </a:prstGeom>
        </p:spPr>
      </p:pic>
      <p:sp>
        <p:nvSpPr>
          <p:cNvPr id="10" name="Text Placeholder 862">
            <a:extLst>
              <a:ext uri="{FF2B5EF4-FFF2-40B4-BE49-F238E27FC236}">
                <a16:creationId xmlns:a16="http://schemas.microsoft.com/office/drawing/2014/main" id="{BB1BA4EC-6D18-954E-81DD-4678CFBE6FFB}"/>
              </a:ext>
            </a:extLst>
          </p:cNvPr>
          <p:cNvSpPr>
            <a:spLocks noGrp="1"/>
          </p:cNvSpPr>
          <p:nvPr>
            <p:ph type="body" sz="quarter" idx="12" hasCustomPrompt="1"/>
          </p:nvPr>
        </p:nvSpPr>
        <p:spPr>
          <a:xfrm>
            <a:off x="608172" y="2233671"/>
            <a:ext cx="6499560" cy="2285999"/>
          </a:xfrm>
        </p:spPr>
        <p:txBody>
          <a:bodyPr anchor="ctr"/>
          <a:lstStyle>
            <a:lvl1pPr>
              <a:lnSpc>
                <a:spcPct val="100000"/>
              </a:lnSpc>
              <a:spcBef>
                <a:spcPts val="0"/>
              </a:spcBef>
              <a:defRPr sz="3600">
                <a:solidFill>
                  <a:schemeClr val="accent3"/>
                </a:solidFill>
              </a:defRPr>
            </a:lvl1pPr>
            <a:lvl2pPr marL="273050" indent="0">
              <a:buNone/>
              <a:defRPr/>
            </a:lvl2pPr>
          </a:lstStyle>
          <a:p>
            <a:pPr lvl="0"/>
            <a:r>
              <a:rPr lang="en-US" dirty="0"/>
              <a:t>Slide with large text placeholder, purple theme.</a:t>
            </a:r>
          </a:p>
        </p:txBody>
      </p:sp>
      <p:sp>
        <p:nvSpPr>
          <p:cNvPr id="16" name="page number">
            <a:extLst>
              <a:ext uri="{FF2B5EF4-FFF2-40B4-BE49-F238E27FC236}">
                <a16:creationId xmlns:a16="http://schemas.microsoft.com/office/drawing/2014/main" id="{312DD3E6-E621-1B4F-9197-621CC0C346A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 name="TextBox 2">
            <a:extLst>
              <a:ext uri="{FF2B5EF4-FFF2-40B4-BE49-F238E27FC236}">
                <a16:creationId xmlns:a16="http://schemas.microsoft.com/office/drawing/2014/main" id="{941A3809-88F3-4BB3-2910-1E331F3F7BE1}"/>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4" name="TextBox 3">
            <a:extLst>
              <a:ext uri="{FF2B5EF4-FFF2-40B4-BE49-F238E27FC236}">
                <a16:creationId xmlns:a16="http://schemas.microsoft.com/office/drawing/2014/main" id="{27945E12-433F-51F2-CE43-2615EB8C60D0}"/>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 name="Graphic 8">
            <a:extLst>
              <a:ext uri="{FF2B5EF4-FFF2-40B4-BE49-F238E27FC236}">
                <a16:creationId xmlns:a16="http://schemas.microsoft.com/office/drawing/2014/main" id="{B31E0E11-BDB5-8D16-D511-B790FBD7A127}"/>
              </a:ext>
            </a:extLst>
          </p:cNvPr>
          <p:cNvGrpSpPr/>
          <p:nvPr userDrawn="1"/>
        </p:nvGrpSpPr>
        <p:grpSpPr>
          <a:xfrm>
            <a:off x="265695" y="6323271"/>
            <a:ext cx="1249548" cy="369648"/>
            <a:chOff x="265625" y="6323271"/>
            <a:chExt cx="1249223" cy="369648"/>
          </a:xfrm>
          <a:solidFill>
            <a:srgbClr val="000000"/>
          </a:solidFill>
        </p:grpSpPr>
        <p:grpSp>
          <p:nvGrpSpPr>
            <p:cNvPr id="6" name="Graphic 8">
              <a:extLst>
                <a:ext uri="{FF2B5EF4-FFF2-40B4-BE49-F238E27FC236}">
                  <a16:creationId xmlns:a16="http://schemas.microsoft.com/office/drawing/2014/main" id="{A86A4262-B4A6-F58D-92FB-4A930F460073}"/>
                </a:ext>
              </a:extLst>
            </p:cNvPr>
            <p:cNvGrpSpPr/>
            <p:nvPr/>
          </p:nvGrpSpPr>
          <p:grpSpPr>
            <a:xfrm>
              <a:off x="745455" y="6594444"/>
              <a:ext cx="722662" cy="98475"/>
              <a:chOff x="745455" y="6594444"/>
              <a:chExt cx="722662" cy="98475"/>
            </a:xfrm>
            <a:solidFill>
              <a:srgbClr val="000000"/>
            </a:solidFill>
          </p:grpSpPr>
          <p:sp>
            <p:nvSpPr>
              <p:cNvPr id="21" name="Freeform 20">
                <a:extLst>
                  <a:ext uri="{FF2B5EF4-FFF2-40B4-BE49-F238E27FC236}">
                    <a16:creationId xmlns:a16="http://schemas.microsoft.com/office/drawing/2014/main" id="{5E43CE95-E77A-B8D9-C615-12185D0C4AFB}"/>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E5EBFC18-A5D6-0A5A-FCB9-9B705CB285FE}"/>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E3EFB7A-43E3-A3E9-7A58-126834F625F2}"/>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5A7D539-C737-948D-65EE-344D8E5A919B}"/>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3734D0A4-8174-8F99-66E2-7DEA536A56A8}"/>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0FC4366-4CDE-397E-52D5-76E32777C277}"/>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9849DDB2-774C-8F19-272D-76F7712EF75C}"/>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B6B046-0EBE-D507-CBB0-399094AC1A78}"/>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050E0132-2A9B-E6A4-5105-7E8AD9C4D950}"/>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7CEE976B-ADD7-6B01-D1BB-9174AF688883}"/>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7" name="Graphic 8">
              <a:extLst>
                <a:ext uri="{FF2B5EF4-FFF2-40B4-BE49-F238E27FC236}">
                  <a16:creationId xmlns:a16="http://schemas.microsoft.com/office/drawing/2014/main" id="{B628E6F3-0FF5-CD70-83DD-C49E5D85722B}"/>
                </a:ext>
              </a:extLst>
            </p:cNvPr>
            <p:cNvGrpSpPr/>
            <p:nvPr/>
          </p:nvGrpSpPr>
          <p:grpSpPr>
            <a:xfrm>
              <a:off x="265625" y="6323271"/>
              <a:ext cx="1249223" cy="190348"/>
              <a:chOff x="265625" y="6323271"/>
              <a:chExt cx="1249223" cy="190348"/>
            </a:xfrm>
            <a:solidFill>
              <a:srgbClr val="000000"/>
            </a:solidFill>
          </p:grpSpPr>
          <p:sp>
            <p:nvSpPr>
              <p:cNvPr id="8" name="Freeform 7">
                <a:extLst>
                  <a:ext uri="{FF2B5EF4-FFF2-40B4-BE49-F238E27FC236}">
                    <a16:creationId xmlns:a16="http://schemas.microsoft.com/office/drawing/2014/main" id="{58DE4FBA-FF2B-2C6C-E26F-4C1EFD486FD3}"/>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9AA4C36E-958D-841F-2645-D371CC38F65C}"/>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DBA5537-F60A-7EAB-305B-C742C552FF1B}"/>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6B8C2B59-4347-C239-5AB7-9592FFF7543B}"/>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FF17752D-4EAD-EF63-A468-FEBF4E3BD144}"/>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8C3B82E-A939-4167-EEBB-BA03086D5C9D}"/>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B83B94B5-542C-4CFE-3E83-0CEC3BFE6BB9}"/>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17112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 Aqua">
    <p:spTree>
      <p:nvGrpSpPr>
        <p:cNvPr id="1" name=""/>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0C226285-FC13-4B96-20E1-7BFE775E0B23}"/>
              </a:ext>
            </a:extLst>
          </p:cNvPr>
          <p:cNvPicPr>
            <a:picLocks noChangeAspect="1"/>
          </p:cNvPicPr>
          <p:nvPr userDrawn="1"/>
        </p:nvPicPr>
        <p:blipFill>
          <a:blip r:embed="rId2"/>
          <a:stretch>
            <a:fillRect/>
          </a:stretch>
        </p:blipFill>
        <p:spPr>
          <a:xfrm>
            <a:off x="879" y="1"/>
            <a:ext cx="12191121" cy="6858495"/>
          </a:xfrm>
          <a:prstGeom prst="rect">
            <a:avLst/>
          </a:prstGeom>
        </p:spPr>
      </p:pic>
      <p:sp>
        <p:nvSpPr>
          <p:cNvPr id="9" name="Text Placeholder 862">
            <a:extLst>
              <a:ext uri="{FF2B5EF4-FFF2-40B4-BE49-F238E27FC236}">
                <a16:creationId xmlns:a16="http://schemas.microsoft.com/office/drawing/2014/main" id="{113BEA88-710C-A54D-A13C-5E36B6B878B7}"/>
              </a:ext>
            </a:extLst>
          </p:cNvPr>
          <p:cNvSpPr>
            <a:spLocks noGrp="1"/>
          </p:cNvSpPr>
          <p:nvPr>
            <p:ph type="body" sz="quarter" idx="12" hasCustomPrompt="1"/>
          </p:nvPr>
        </p:nvSpPr>
        <p:spPr>
          <a:xfrm>
            <a:off x="608172" y="2233671"/>
            <a:ext cx="6499560" cy="2285999"/>
          </a:xfrm>
        </p:spPr>
        <p:txBody>
          <a:bodyPr anchor="ctr"/>
          <a:lstStyle>
            <a:lvl1pPr>
              <a:lnSpc>
                <a:spcPct val="100000"/>
              </a:lnSpc>
              <a:spcBef>
                <a:spcPts val="0"/>
              </a:spcBef>
              <a:defRPr sz="3600">
                <a:solidFill>
                  <a:schemeClr val="accent1"/>
                </a:solidFill>
              </a:defRPr>
            </a:lvl1pPr>
            <a:lvl2pPr marL="273050" indent="0">
              <a:buNone/>
              <a:defRPr/>
            </a:lvl2pPr>
          </a:lstStyle>
          <a:p>
            <a:pPr lvl="0"/>
            <a:r>
              <a:rPr lang="en-US" dirty="0"/>
              <a:t>Slide with large text placeholder, blue theme.</a:t>
            </a:r>
          </a:p>
        </p:txBody>
      </p:sp>
      <p:sp>
        <p:nvSpPr>
          <p:cNvPr id="16" name="page number">
            <a:extLst>
              <a:ext uri="{FF2B5EF4-FFF2-40B4-BE49-F238E27FC236}">
                <a16:creationId xmlns:a16="http://schemas.microsoft.com/office/drawing/2014/main" id="{3A15EC20-3B57-4E4E-872C-A34852CBEF1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5" name="TextBox 4">
            <a:extLst>
              <a:ext uri="{FF2B5EF4-FFF2-40B4-BE49-F238E27FC236}">
                <a16:creationId xmlns:a16="http://schemas.microsoft.com/office/drawing/2014/main" id="{D2562CDE-80F5-4683-CBAE-12C1F42BFC0A}"/>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6" name="TextBox 5">
            <a:extLst>
              <a:ext uri="{FF2B5EF4-FFF2-40B4-BE49-F238E27FC236}">
                <a16:creationId xmlns:a16="http://schemas.microsoft.com/office/drawing/2014/main" id="{F181F862-D885-2827-E599-19FAB2ED7F75}"/>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7" name="Graphic 8">
            <a:extLst>
              <a:ext uri="{FF2B5EF4-FFF2-40B4-BE49-F238E27FC236}">
                <a16:creationId xmlns:a16="http://schemas.microsoft.com/office/drawing/2014/main" id="{3544CA32-7A4E-E24C-0B16-84415A57EFA6}"/>
              </a:ext>
            </a:extLst>
          </p:cNvPr>
          <p:cNvGrpSpPr/>
          <p:nvPr userDrawn="1"/>
        </p:nvGrpSpPr>
        <p:grpSpPr>
          <a:xfrm>
            <a:off x="265695" y="6323271"/>
            <a:ext cx="1249548" cy="369648"/>
            <a:chOff x="265625" y="6323271"/>
            <a:chExt cx="1249223" cy="369648"/>
          </a:xfrm>
          <a:solidFill>
            <a:srgbClr val="000000"/>
          </a:solidFill>
        </p:grpSpPr>
        <p:grpSp>
          <p:nvGrpSpPr>
            <p:cNvPr id="8" name="Graphic 8">
              <a:extLst>
                <a:ext uri="{FF2B5EF4-FFF2-40B4-BE49-F238E27FC236}">
                  <a16:creationId xmlns:a16="http://schemas.microsoft.com/office/drawing/2014/main" id="{20943B12-85F0-58B5-F16F-E10FB08F33F0}"/>
                </a:ext>
              </a:extLst>
            </p:cNvPr>
            <p:cNvGrpSpPr/>
            <p:nvPr/>
          </p:nvGrpSpPr>
          <p:grpSpPr>
            <a:xfrm>
              <a:off x="745455" y="6594444"/>
              <a:ext cx="722662" cy="98475"/>
              <a:chOff x="745455" y="6594444"/>
              <a:chExt cx="722662" cy="98475"/>
            </a:xfrm>
            <a:solidFill>
              <a:srgbClr val="000000"/>
            </a:solidFill>
          </p:grpSpPr>
          <p:sp>
            <p:nvSpPr>
              <p:cNvPr id="23" name="Freeform 22">
                <a:extLst>
                  <a:ext uri="{FF2B5EF4-FFF2-40B4-BE49-F238E27FC236}">
                    <a16:creationId xmlns:a16="http://schemas.microsoft.com/office/drawing/2014/main" id="{6535C51D-722A-8DBB-5190-482C3F584333}"/>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AB17255-34FF-F4CC-B176-03A021BAF6C7}"/>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3E5B4A1D-6A55-5588-BD97-B48D3F778952}"/>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372D965-2AC9-B755-E3BE-824FAF91F05D}"/>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F200068-07D6-6935-E44F-B51D4133263A}"/>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DE23B39D-3A51-28F8-2DD1-BFD792AEA5CF}"/>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AB5E269-BED0-0002-A07A-ABB81065130E}"/>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8599CECC-8792-FC50-8A2B-D9C15E28CB72}"/>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B5543A7E-ADB4-BF55-22FD-581E67E7E90A}"/>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216F7E0F-7C25-70ED-C24A-CC3C0339E6DD}"/>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10" name="Graphic 8">
              <a:extLst>
                <a:ext uri="{FF2B5EF4-FFF2-40B4-BE49-F238E27FC236}">
                  <a16:creationId xmlns:a16="http://schemas.microsoft.com/office/drawing/2014/main" id="{B63C4A71-7BE0-C6DC-8D4B-F244EE30CF74}"/>
                </a:ext>
              </a:extLst>
            </p:cNvPr>
            <p:cNvGrpSpPr/>
            <p:nvPr/>
          </p:nvGrpSpPr>
          <p:grpSpPr>
            <a:xfrm>
              <a:off x="265625" y="6323271"/>
              <a:ext cx="1249223" cy="190348"/>
              <a:chOff x="265625" y="6323271"/>
              <a:chExt cx="1249223" cy="190348"/>
            </a:xfrm>
            <a:solidFill>
              <a:srgbClr val="000000"/>
            </a:solidFill>
          </p:grpSpPr>
          <p:sp>
            <p:nvSpPr>
              <p:cNvPr id="11" name="Freeform 10">
                <a:extLst>
                  <a:ext uri="{FF2B5EF4-FFF2-40B4-BE49-F238E27FC236}">
                    <a16:creationId xmlns:a16="http://schemas.microsoft.com/office/drawing/2014/main" id="{543E5047-5960-5FDA-1D91-B1F57D3A26DB}"/>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39B0A1C7-F440-8EAE-3D26-0106825A9893}"/>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B7C94D60-75AA-6628-90D2-98518C45F879}"/>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52694C1E-C1A2-7E03-15CA-27EEA1EA9DBC}"/>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5F7E65CD-B16C-A2B0-1A3A-5FE837711E52}"/>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FA784D7-1400-0B2B-37E0-22CEACC221C2}"/>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28E03F9-0825-A33A-DCB6-D51610E5C4AD}"/>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5436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ement - Oce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D907A-DE54-8E95-E227-8384A9979B83}"/>
              </a:ext>
            </a:extLst>
          </p:cNvPr>
          <p:cNvPicPr>
            <a:picLocks noChangeAspect="1"/>
          </p:cNvPicPr>
          <p:nvPr userDrawn="1"/>
        </p:nvPicPr>
        <p:blipFill>
          <a:blip r:embed="rId2"/>
          <a:srcRect l="3" r="3"/>
          <a:stretch/>
        </p:blipFill>
        <p:spPr>
          <a:xfrm>
            <a:off x="879" y="1"/>
            <a:ext cx="12190487" cy="6858495"/>
          </a:xfrm>
          <a:prstGeom prst="rect">
            <a:avLst/>
          </a:prstGeom>
        </p:spPr>
      </p:pic>
      <p:sp>
        <p:nvSpPr>
          <p:cNvPr id="8" name="page number">
            <a:extLst>
              <a:ext uri="{FF2B5EF4-FFF2-40B4-BE49-F238E27FC236}">
                <a16:creationId xmlns:a16="http://schemas.microsoft.com/office/drawing/2014/main" id="{45469056-638C-FF40-8AA5-0675077535BA}"/>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4" name="TextBox 3">
            <a:extLst>
              <a:ext uri="{FF2B5EF4-FFF2-40B4-BE49-F238E27FC236}">
                <a16:creationId xmlns:a16="http://schemas.microsoft.com/office/drawing/2014/main" id="{D8EE269B-2864-BA4F-E33F-7C34C205519A}"/>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5" name="TextBox 4">
            <a:extLst>
              <a:ext uri="{FF2B5EF4-FFF2-40B4-BE49-F238E27FC236}">
                <a16:creationId xmlns:a16="http://schemas.microsoft.com/office/drawing/2014/main" id="{61F96468-ACD3-798C-15C0-C369E48ADD75}"/>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7" name="Graphic 8">
            <a:extLst>
              <a:ext uri="{FF2B5EF4-FFF2-40B4-BE49-F238E27FC236}">
                <a16:creationId xmlns:a16="http://schemas.microsoft.com/office/drawing/2014/main" id="{106070BB-3C7A-AF1C-E50B-2796B660CD6B}"/>
              </a:ext>
            </a:extLst>
          </p:cNvPr>
          <p:cNvGrpSpPr/>
          <p:nvPr userDrawn="1"/>
        </p:nvGrpSpPr>
        <p:grpSpPr>
          <a:xfrm>
            <a:off x="265695" y="6323271"/>
            <a:ext cx="1249548" cy="369648"/>
            <a:chOff x="265625" y="6323271"/>
            <a:chExt cx="1249223" cy="369648"/>
          </a:xfrm>
          <a:solidFill>
            <a:srgbClr val="000000"/>
          </a:solidFill>
        </p:grpSpPr>
        <p:grpSp>
          <p:nvGrpSpPr>
            <p:cNvPr id="9" name="Graphic 8">
              <a:extLst>
                <a:ext uri="{FF2B5EF4-FFF2-40B4-BE49-F238E27FC236}">
                  <a16:creationId xmlns:a16="http://schemas.microsoft.com/office/drawing/2014/main" id="{9BD6EE57-DA66-6753-4158-20BAECCB1867}"/>
                </a:ext>
              </a:extLst>
            </p:cNvPr>
            <p:cNvGrpSpPr/>
            <p:nvPr/>
          </p:nvGrpSpPr>
          <p:grpSpPr>
            <a:xfrm>
              <a:off x="745455" y="6594444"/>
              <a:ext cx="722662" cy="98475"/>
              <a:chOff x="745455" y="6594444"/>
              <a:chExt cx="722662" cy="98475"/>
            </a:xfrm>
            <a:solidFill>
              <a:srgbClr val="000000"/>
            </a:solidFill>
          </p:grpSpPr>
          <p:sp>
            <p:nvSpPr>
              <p:cNvPr id="19" name="Freeform 18">
                <a:extLst>
                  <a:ext uri="{FF2B5EF4-FFF2-40B4-BE49-F238E27FC236}">
                    <a16:creationId xmlns:a16="http://schemas.microsoft.com/office/drawing/2014/main" id="{EC125135-07A9-0E05-C4CD-05391487911A}"/>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47590859-ED39-9C44-5A86-D119394B78DE}"/>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8924690-694F-6296-C1F9-D82A81C6BD76}"/>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57B79F88-46C9-7986-5B28-58FA3ED65B1D}"/>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0B88D50-BF2B-CA6D-0718-8FC5DD3E0BC5}"/>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24CD3F9-D7D6-7EB9-64BC-1DFB4435FDA1}"/>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9536C181-AFDE-4F6E-8EB1-A00E76189622}"/>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E6E7505-D965-ED74-6DBB-9452FF6BE8FF}"/>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0B45A178-C545-73DC-8720-0D291C70DA4C}"/>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8BC3AD7-B333-CC91-0CB5-79B261298B76}"/>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10" name="Graphic 8">
              <a:extLst>
                <a:ext uri="{FF2B5EF4-FFF2-40B4-BE49-F238E27FC236}">
                  <a16:creationId xmlns:a16="http://schemas.microsoft.com/office/drawing/2014/main" id="{7FE3B364-284C-AB01-1861-D5310518E736}"/>
                </a:ext>
              </a:extLst>
            </p:cNvPr>
            <p:cNvGrpSpPr/>
            <p:nvPr/>
          </p:nvGrpSpPr>
          <p:grpSpPr>
            <a:xfrm>
              <a:off x="265625" y="6323271"/>
              <a:ext cx="1249223" cy="190348"/>
              <a:chOff x="265625" y="6323271"/>
              <a:chExt cx="1249223" cy="190348"/>
            </a:xfrm>
            <a:solidFill>
              <a:srgbClr val="000000"/>
            </a:solidFill>
          </p:grpSpPr>
          <p:sp>
            <p:nvSpPr>
              <p:cNvPr id="11" name="Freeform 10">
                <a:extLst>
                  <a:ext uri="{FF2B5EF4-FFF2-40B4-BE49-F238E27FC236}">
                    <a16:creationId xmlns:a16="http://schemas.microsoft.com/office/drawing/2014/main" id="{E5203EAF-88BB-29CE-1148-F0566CC57936}"/>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E0045D23-F316-0A4A-AC43-060B19A36982}"/>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EBA07085-D5E4-246A-489E-52DF859B4EE5}"/>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4EF950DA-4073-97DF-F790-3AAA05005195}"/>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8191EF5E-4559-1073-E18A-DC183258AA6D}"/>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5216A726-6B47-8847-ED76-0AF92E74AA94}"/>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2C04193F-8238-E8BC-01B2-223E3347848E}"/>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
        <p:nvSpPr>
          <p:cNvPr id="29" name="Title 1">
            <a:extLst>
              <a:ext uri="{FF2B5EF4-FFF2-40B4-BE49-F238E27FC236}">
                <a16:creationId xmlns:a16="http://schemas.microsoft.com/office/drawing/2014/main" id="{001CFD5C-7C19-8E30-BF20-52E7629C490B}"/>
              </a:ext>
            </a:extLst>
          </p:cNvPr>
          <p:cNvSpPr>
            <a:spLocks noGrp="1"/>
          </p:cNvSpPr>
          <p:nvPr>
            <p:ph type="title" hasCustomPrompt="1"/>
          </p:nvPr>
        </p:nvSpPr>
        <p:spPr>
          <a:xfrm>
            <a:off x="589262" y="938794"/>
            <a:ext cx="6429300" cy="1229360"/>
          </a:xfrm>
        </p:spPr>
        <p:txBody>
          <a:bodyPr wrap="square" anchor="b"/>
          <a:lstStyle>
            <a:lvl1pPr algn="l">
              <a:defRPr sz="3600" b="0" cap="none" baseline="0">
                <a:solidFill>
                  <a:schemeClr val="accent1"/>
                </a:solidFill>
              </a:defRPr>
            </a:lvl1pPr>
          </a:lstStyle>
          <a:p>
            <a:r>
              <a:rPr lang="en-US" dirty="0"/>
              <a:t>Big Statement – Blue Theme</a:t>
            </a:r>
          </a:p>
        </p:txBody>
      </p:sp>
      <p:sp>
        <p:nvSpPr>
          <p:cNvPr id="30" name="Subtitle">
            <a:extLst>
              <a:ext uri="{FF2B5EF4-FFF2-40B4-BE49-F238E27FC236}">
                <a16:creationId xmlns:a16="http://schemas.microsoft.com/office/drawing/2014/main" id="{2765CEAA-0CA6-BE98-B450-1301D576C6A5}"/>
              </a:ext>
            </a:extLst>
          </p:cNvPr>
          <p:cNvSpPr>
            <a:spLocks noGrp="1"/>
          </p:cNvSpPr>
          <p:nvPr>
            <p:ph type="subTitle" idx="10" hasCustomPrompt="1"/>
          </p:nvPr>
        </p:nvSpPr>
        <p:spPr>
          <a:xfrm>
            <a:off x="603123" y="2267712"/>
            <a:ext cx="6410071" cy="700882"/>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22420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172" y="2514601"/>
            <a:ext cx="5487273" cy="1828799"/>
          </a:xfrm>
        </p:spPr>
        <p:txBody>
          <a:bodyPr anchor="ctr"/>
          <a:lstStyle>
            <a:lvl1pPr>
              <a:lnSpc>
                <a:spcPct val="100000"/>
              </a:lnSpc>
              <a:spcBef>
                <a:spcPts val="0"/>
              </a:spcBef>
              <a:defRPr sz="3600">
                <a:solidFill>
                  <a:schemeClr val="accent1"/>
                </a:solidFill>
              </a:defRPr>
            </a:lvl1pPr>
            <a:lvl2pPr marL="273050" indent="0">
              <a:buNone/>
              <a:defRPr/>
            </a:lvl2pPr>
          </a:lstStyle>
          <a:p>
            <a:pPr lvl="0"/>
            <a:r>
              <a:rPr lang="en-US" dirty="0"/>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7455" y="93202"/>
            <a:ext cx="5404545" cy="6764798"/>
          </a:xfrm>
        </p:spPr>
        <p:txBody>
          <a:bodyPr lIns="640080" tIns="0" rIns="640080" anchor="ctr"/>
          <a:lstStyle>
            <a:lvl1pPr algn="ctr">
              <a:defRPr/>
            </a:lvl1pPr>
          </a:lstStyle>
          <a:p>
            <a:r>
              <a:rPr lang="en-US" dirty="0"/>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2505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BE17F87B-8433-6C45-84D8-13DF5C0ADDB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04949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Lea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A0D1F-E4FC-BE38-C39E-D706D91B04B5}"/>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0" name="TextBox 9">
            <a:extLst>
              <a:ext uri="{FF2B5EF4-FFF2-40B4-BE49-F238E27FC236}">
                <a16:creationId xmlns:a16="http://schemas.microsoft.com/office/drawing/2014/main" id="{01F07DE2-A4BE-3B43-A385-D616B948566C}"/>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1"/>
                </a:solidFill>
                <a:latin typeface="+mj-lt"/>
                <a:ea typeface="+mj-ea"/>
                <a:cs typeface="+mj-cs"/>
              </a:rPr>
              <a:t>Thank You</a:t>
            </a:r>
          </a:p>
        </p:txBody>
      </p:sp>
      <p:sp>
        <p:nvSpPr>
          <p:cNvPr id="5" name="TextBox 4">
            <a:extLst>
              <a:ext uri="{FF2B5EF4-FFF2-40B4-BE49-F238E27FC236}">
                <a16:creationId xmlns:a16="http://schemas.microsoft.com/office/drawing/2014/main" id="{62760942-310B-BF00-89B7-7109DBFD3B1E}"/>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6" name="TextBox 5">
            <a:extLst>
              <a:ext uri="{FF2B5EF4-FFF2-40B4-BE49-F238E27FC236}">
                <a16:creationId xmlns:a16="http://schemas.microsoft.com/office/drawing/2014/main" id="{93D2826E-D97E-250A-75F6-336A1D7547BD}"/>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11" name="Graphic 8">
            <a:extLst>
              <a:ext uri="{FF2B5EF4-FFF2-40B4-BE49-F238E27FC236}">
                <a16:creationId xmlns:a16="http://schemas.microsoft.com/office/drawing/2014/main" id="{6CCAFF07-C864-65F7-E8B7-2C5633311999}"/>
              </a:ext>
            </a:extLst>
          </p:cNvPr>
          <p:cNvGrpSpPr/>
          <p:nvPr userDrawn="1"/>
        </p:nvGrpSpPr>
        <p:grpSpPr>
          <a:xfrm>
            <a:off x="265695" y="6323271"/>
            <a:ext cx="1249548" cy="369648"/>
            <a:chOff x="265625" y="6323271"/>
            <a:chExt cx="1249223" cy="369648"/>
          </a:xfrm>
          <a:solidFill>
            <a:srgbClr val="000000"/>
          </a:solidFill>
        </p:grpSpPr>
        <p:grpSp>
          <p:nvGrpSpPr>
            <p:cNvPr id="12" name="Graphic 8">
              <a:extLst>
                <a:ext uri="{FF2B5EF4-FFF2-40B4-BE49-F238E27FC236}">
                  <a16:creationId xmlns:a16="http://schemas.microsoft.com/office/drawing/2014/main" id="{AE286926-0755-5C11-7A0A-71094C615B03}"/>
                </a:ext>
              </a:extLst>
            </p:cNvPr>
            <p:cNvGrpSpPr/>
            <p:nvPr/>
          </p:nvGrpSpPr>
          <p:grpSpPr>
            <a:xfrm>
              <a:off x="745455" y="6594444"/>
              <a:ext cx="722662" cy="98475"/>
              <a:chOff x="745455" y="6594444"/>
              <a:chExt cx="722662" cy="98475"/>
            </a:xfrm>
            <a:solidFill>
              <a:srgbClr val="000000"/>
            </a:solidFill>
          </p:grpSpPr>
          <p:sp>
            <p:nvSpPr>
              <p:cNvPr id="23" name="Freeform 22">
                <a:extLst>
                  <a:ext uri="{FF2B5EF4-FFF2-40B4-BE49-F238E27FC236}">
                    <a16:creationId xmlns:a16="http://schemas.microsoft.com/office/drawing/2014/main" id="{41302BC0-EF33-69DC-5657-3D7BE117EB0F}"/>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EAD69D2-73E4-A144-E3E4-00652D470A7C}"/>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D44DE0F-E65D-8F5E-DDB1-448E05AF8B4D}"/>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00A7CEA-47C8-F052-0ABC-CC3EB17C99C8}"/>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263CA39-11CD-CCFC-8658-51B68E806BF2}"/>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54151A7-9F9E-00A6-12C4-7BF08E75C919}"/>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77C85A-569D-FF5C-4327-E5F7B4ABB32F}"/>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88D3A2E-3EBA-D825-F133-2DE36CA58E51}"/>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3803B19A-69EA-855A-98FD-BD1186959E33}"/>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EBFA825D-97CB-A8C0-AFB9-8046277D8437}"/>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15" name="Graphic 8">
              <a:extLst>
                <a:ext uri="{FF2B5EF4-FFF2-40B4-BE49-F238E27FC236}">
                  <a16:creationId xmlns:a16="http://schemas.microsoft.com/office/drawing/2014/main" id="{3A2519BE-9221-F0E4-149B-1E0F287B15F2}"/>
                </a:ext>
              </a:extLst>
            </p:cNvPr>
            <p:cNvGrpSpPr/>
            <p:nvPr/>
          </p:nvGrpSpPr>
          <p:grpSpPr>
            <a:xfrm>
              <a:off x="265625" y="6323271"/>
              <a:ext cx="1249223" cy="190348"/>
              <a:chOff x="265625" y="6323271"/>
              <a:chExt cx="1249223" cy="190348"/>
            </a:xfrm>
            <a:solidFill>
              <a:srgbClr val="000000"/>
            </a:solidFill>
          </p:grpSpPr>
          <p:sp>
            <p:nvSpPr>
              <p:cNvPr id="16" name="Freeform 15">
                <a:extLst>
                  <a:ext uri="{FF2B5EF4-FFF2-40B4-BE49-F238E27FC236}">
                    <a16:creationId xmlns:a16="http://schemas.microsoft.com/office/drawing/2014/main" id="{E24DA16D-AFE1-058B-85D1-9EA36D66A8EC}"/>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55335D38-CD27-91AC-1D9C-2ECBE6EA600D}"/>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93057BCE-C1E5-5093-0F75-68335E992A19}"/>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7CA24CC9-729F-DCB8-F923-0F15F8C91888}"/>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AE7E7AF-181B-E7F5-FE78-4DDD4C4C35B5}"/>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473C35A-2B1B-B305-B605-0C9EA6533ED6}"/>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50F0538-4DA7-4B39-5875-633FB6643611}"/>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2031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767" y="1359908"/>
            <a:ext cx="7317105" cy="4322783"/>
          </a:xfrm>
        </p:spPr>
        <p:txBody>
          <a:bodyPr anchor="t"/>
          <a:lstStyle>
            <a:lvl1pPr marL="0" indent="0">
              <a:spcBef>
                <a:spcPts val="1800"/>
              </a:spcBef>
              <a:buClr>
                <a:schemeClr val="accent2"/>
              </a:buClr>
              <a:buFont typeface="Open Sans" panose="020B0606030504020204" pitchFamily="34" charset="0"/>
              <a:buChar char="​"/>
              <a:defRPr>
                <a:solidFill>
                  <a:schemeClr val="bg2">
                    <a:lumMod val="25000"/>
                  </a:schemeClr>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dirty="0"/>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449" y="1257625"/>
            <a:ext cx="1940376"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200" dirty="0">
                <a:solidFill>
                  <a:schemeClr val="accent1"/>
                </a:solidFill>
              </a:rPr>
              <a:t>Agenda</a:t>
            </a:r>
          </a:p>
        </p:txBody>
      </p:sp>
    </p:spTree>
    <p:extLst>
      <p:ext uri="{BB962C8B-B14F-4D97-AF65-F5344CB8AC3E}">
        <p14:creationId xmlns:p14="http://schemas.microsoft.com/office/powerpoint/2010/main" val="367560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Plum">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F0DB2D4-D49E-C131-7996-AD581FB4E7C2}"/>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0" name="TextBox 9">
            <a:extLst>
              <a:ext uri="{FF2B5EF4-FFF2-40B4-BE49-F238E27FC236}">
                <a16:creationId xmlns:a16="http://schemas.microsoft.com/office/drawing/2014/main" id="{53EB9DBD-7EC8-8749-8D2B-52C66972D46E}"/>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1"/>
                </a:solidFill>
                <a:latin typeface="+mj-lt"/>
                <a:ea typeface="+mj-ea"/>
                <a:cs typeface="+mj-cs"/>
              </a:rPr>
              <a:t>Thank You</a:t>
            </a:r>
          </a:p>
        </p:txBody>
      </p:sp>
      <p:sp>
        <p:nvSpPr>
          <p:cNvPr id="2" name="TextBox 1">
            <a:extLst>
              <a:ext uri="{FF2B5EF4-FFF2-40B4-BE49-F238E27FC236}">
                <a16:creationId xmlns:a16="http://schemas.microsoft.com/office/drawing/2014/main" id="{9DB548BE-0CE3-CE23-414D-C93C2FDD312A}"/>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3" name="TextBox 2">
            <a:extLst>
              <a:ext uri="{FF2B5EF4-FFF2-40B4-BE49-F238E27FC236}">
                <a16:creationId xmlns:a16="http://schemas.microsoft.com/office/drawing/2014/main" id="{BD199895-20CD-709C-3907-26845A30404E}"/>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4" name="Graphic 8">
            <a:extLst>
              <a:ext uri="{FF2B5EF4-FFF2-40B4-BE49-F238E27FC236}">
                <a16:creationId xmlns:a16="http://schemas.microsoft.com/office/drawing/2014/main" id="{8112DCCF-A410-8E64-BF5C-1AED8279B1FF}"/>
              </a:ext>
            </a:extLst>
          </p:cNvPr>
          <p:cNvGrpSpPr/>
          <p:nvPr userDrawn="1"/>
        </p:nvGrpSpPr>
        <p:grpSpPr>
          <a:xfrm>
            <a:off x="265695" y="6323271"/>
            <a:ext cx="1249548" cy="369648"/>
            <a:chOff x="265625" y="6323271"/>
            <a:chExt cx="1249223" cy="369648"/>
          </a:xfrm>
          <a:solidFill>
            <a:srgbClr val="000000"/>
          </a:solidFill>
        </p:grpSpPr>
        <p:grpSp>
          <p:nvGrpSpPr>
            <p:cNvPr id="5" name="Graphic 8">
              <a:extLst>
                <a:ext uri="{FF2B5EF4-FFF2-40B4-BE49-F238E27FC236}">
                  <a16:creationId xmlns:a16="http://schemas.microsoft.com/office/drawing/2014/main" id="{A780A5E4-1B39-5A5D-52AB-EFC20E62EA25}"/>
                </a:ext>
              </a:extLst>
            </p:cNvPr>
            <p:cNvGrpSpPr/>
            <p:nvPr/>
          </p:nvGrpSpPr>
          <p:grpSpPr>
            <a:xfrm>
              <a:off x="745455" y="6594444"/>
              <a:ext cx="722662" cy="98475"/>
              <a:chOff x="745455" y="6594444"/>
              <a:chExt cx="722662" cy="98475"/>
            </a:xfrm>
            <a:solidFill>
              <a:srgbClr val="000000"/>
            </a:solidFill>
          </p:grpSpPr>
          <p:sp>
            <p:nvSpPr>
              <p:cNvPr id="20" name="Freeform 19">
                <a:extLst>
                  <a:ext uri="{FF2B5EF4-FFF2-40B4-BE49-F238E27FC236}">
                    <a16:creationId xmlns:a16="http://schemas.microsoft.com/office/drawing/2014/main" id="{E0903C10-9C43-4029-1989-8796170B6B23}"/>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527ED7E-456D-AB30-D2D0-4C61F6B8397F}"/>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0499A972-1ADB-ED5A-C815-DB3F2191D945}"/>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D803CC09-D71F-9E10-DA97-C55AD0BCE241}"/>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3B2A944-7BD4-DD11-180F-B80BF28EB678}"/>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CC8B82B9-ED10-F9AC-D3B8-E0275C3CBDE8}"/>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4627E22E-2D4D-FEA9-006A-7DD242E25182}"/>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169526B-DAA6-4992-5CF6-225DE8545F4E}"/>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555D210-195A-A18A-E0CE-77874E51EB4A}"/>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83DDD2B8-EB7C-AACE-B23F-6FA8B1A57F12}"/>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6" name="Graphic 8">
              <a:extLst>
                <a:ext uri="{FF2B5EF4-FFF2-40B4-BE49-F238E27FC236}">
                  <a16:creationId xmlns:a16="http://schemas.microsoft.com/office/drawing/2014/main" id="{33CF0C83-9B67-4AA2-133D-C3006C860F5E}"/>
                </a:ext>
              </a:extLst>
            </p:cNvPr>
            <p:cNvGrpSpPr/>
            <p:nvPr/>
          </p:nvGrpSpPr>
          <p:grpSpPr>
            <a:xfrm>
              <a:off x="265625" y="6323271"/>
              <a:ext cx="1249223" cy="190348"/>
              <a:chOff x="265625" y="6323271"/>
              <a:chExt cx="1249223" cy="190348"/>
            </a:xfrm>
            <a:solidFill>
              <a:srgbClr val="000000"/>
            </a:solidFill>
          </p:grpSpPr>
          <p:sp>
            <p:nvSpPr>
              <p:cNvPr id="11" name="Freeform 10">
                <a:extLst>
                  <a:ext uri="{FF2B5EF4-FFF2-40B4-BE49-F238E27FC236}">
                    <a16:creationId xmlns:a16="http://schemas.microsoft.com/office/drawing/2014/main" id="{0811D246-0428-1254-CBB5-CB40B6BB8558}"/>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0FE8401-7316-2698-D80B-7C0E88A32559}"/>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241BCF0-F50B-2C01-4E3D-8987EE3AEBC6}"/>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45D38ED-BA90-5035-9D1B-207CDE6D1DDE}"/>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495663DE-6FC0-F26D-5DE1-C203DA0E3D8E}"/>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EEE0604B-AD28-DEF4-B2C5-6D7AB5FD3A55}"/>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676B44DF-1000-68A6-6AF7-E8182D7C4F2D}"/>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0347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44290E-E445-9BA8-5C2C-7466B263CE87}"/>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3" name="TextBox 12">
            <a:extLst>
              <a:ext uri="{FF2B5EF4-FFF2-40B4-BE49-F238E27FC236}">
                <a16:creationId xmlns:a16="http://schemas.microsoft.com/office/drawing/2014/main" id="{1BD12A38-34FF-DD48-95F6-31F5ED4772C8}"/>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1"/>
                </a:solidFill>
                <a:latin typeface="+mj-lt"/>
                <a:ea typeface="+mj-ea"/>
                <a:cs typeface="+mj-cs"/>
              </a:rPr>
              <a:t>Thank You</a:t>
            </a:r>
          </a:p>
        </p:txBody>
      </p:sp>
      <p:sp>
        <p:nvSpPr>
          <p:cNvPr id="2" name="TextBox 1">
            <a:extLst>
              <a:ext uri="{FF2B5EF4-FFF2-40B4-BE49-F238E27FC236}">
                <a16:creationId xmlns:a16="http://schemas.microsoft.com/office/drawing/2014/main" id="{6870951A-A1C2-4343-3CAE-6020736681CC}"/>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3" name="TextBox 2">
            <a:extLst>
              <a:ext uri="{FF2B5EF4-FFF2-40B4-BE49-F238E27FC236}">
                <a16:creationId xmlns:a16="http://schemas.microsoft.com/office/drawing/2014/main" id="{26F24270-F144-4E34-E75B-7BF480C1A43F}"/>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4" name="Graphic 8">
            <a:extLst>
              <a:ext uri="{FF2B5EF4-FFF2-40B4-BE49-F238E27FC236}">
                <a16:creationId xmlns:a16="http://schemas.microsoft.com/office/drawing/2014/main" id="{51193D83-E1DC-D884-497D-C36876692E8C}"/>
              </a:ext>
            </a:extLst>
          </p:cNvPr>
          <p:cNvGrpSpPr/>
          <p:nvPr userDrawn="1"/>
        </p:nvGrpSpPr>
        <p:grpSpPr>
          <a:xfrm>
            <a:off x="265695" y="6323271"/>
            <a:ext cx="1249548" cy="369648"/>
            <a:chOff x="265625" y="6323271"/>
            <a:chExt cx="1249223" cy="369648"/>
          </a:xfrm>
          <a:solidFill>
            <a:srgbClr val="000000"/>
          </a:solidFill>
        </p:grpSpPr>
        <p:grpSp>
          <p:nvGrpSpPr>
            <p:cNvPr id="5" name="Graphic 8">
              <a:extLst>
                <a:ext uri="{FF2B5EF4-FFF2-40B4-BE49-F238E27FC236}">
                  <a16:creationId xmlns:a16="http://schemas.microsoft.com/office/drawing/2014/main" id="{6288BEE3-23F3-B6B1-B482-0F9A9F569EA0}"/>
                </a:ext>
              </a:extLst>
            </p:cNvPr>
            <p:cNvGrpSpPr/>
            <p:nvPr/>
          </p:nvGrpSpPr>
          <p:grpSpPr>
            <a:xfrm>
              <a:off x="745455" y="6594444"/>
              <a:ext cx="722662" cy="98475"/>
              <a:chOff x="745455" y="6594444"/>
              <a:chExt cx="722662" cy="98475"/>
            </a:xfrm>
            <a:solidFill>
              <a:srgbClr val="000000"/>
            </a:solidFill>
          </p:grpSpPr>
          <p:sp>
            <p:nvSpPr>
              <p:cNvPr id="20" name="Freeform 19">
                <a:extLst>
                  <a:ext uri="{FF2B5EF4-FFF2-40B4-BE49-F238E27FC236}">
                    <a16:creationId xmlns:a16="http://schemas.microsoft.com/office/drawing/2014/main" id="{90DE5843-3B4A-E700-B0DB-5D9A3AD21F98}"/>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DE397DD-E9E8-91B5-8C3B-45ED0D0B04B1}"/>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6E6BB379-A9C5-4D4D-9C59-B482A1CFFCF1}"/>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5BF377CA-F78E-1D05-7E30-F0B6B3DB3F06}"/>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C25C045-0720-3CF6-0232-C3865968DD47}"/>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492D9964-F2E9-F1D3-0D41-4D1006001336}"/>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018C7F5-E13A-499D-ABFD-F4667F22C046}"/>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0E76BD13-FD6A-3266-F187-4A6360DA733F}"/>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54CDF54-5CC7-42D5-FF3B-EA1A9615C9EB}"/>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CA008CD7-A5BA-D93B-24CF-53A3613EEB9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6" name="Graphic 8">
              <a:extLst>
                <a:ext uri="{FF2B5EF4-FFF2-40B4-BE49-F238E27FC236}">
                  <a16:creationId xmlns:a16="http://schemas.microsoft.com/office/drawing/2014/main" id="{0E16E021-24D5-689F-4C32-B7C3B76D27F1}"/>
                </a:ext>
              </a:extLst>
            </p:cNvPr>
            <p:cNvGrpSpPr/>
            <p:nvPr/>
          </p:nvGrpSpPr>
          <p:grpSpPr>
            <a:xfrm>
              <a:off x="265625" y="6323271"/>
              <a:ext cx="1249223" cy="190348"/>
              <a:chOff x="265625" y="6323271"/>
              <a:chExt cx="1249223" cy="190348"/>
            </a:xfrm>
            <a:solidFill>
              <a:srgbClr val="000000"/>
            </a:solidFill>
          </p:grpSpPr>
          <p:sp>
            <p:nvSpPr>
              <p:cNvPr id="7" name="Freeform 6">
                <a:extLst>
                  <a:ext uri="{FF2B5EF4-FFF2-40B4-BE49-F238E27FC236}">
                    <a16:creationId xmlns:a16="http://schemas.microsoft.com/office/drawing/2014/main" id="{E90104B9-EB0A-6BF7-8DA0-69BE6F5CEC54}"/>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14FF2423-AC5E-7429-E3BB-D400CC6C4F59}"/>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278A855B-3ED8-07E8-9617-3CABB4692131}"/>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630E10BD-35C4-2EB3-CD9E-CB79BB947F28}"/>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4D6F1BE7-A87D-4DD0-910A-5119820395CE}"/>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A59043ED-8660-66C4-91BC-AF45873D847E}"/>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479B44E-348E-907C-601F-D41A24CC5E58}"/>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3043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nt Check">
    <p:bg>
      <p:bgPr>
        <a:solidFill>
          <a:schemeClr val="accent3"/>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800" dirty="0">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3021" y="838105"/>
            <a:ext cx="10965543" cy="247743"/>
          </a:xfr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Is the Metropolis font installed on my computer?</a:t>
            </a:r>
          </a:p>
        </p:txBody>
      </p:sp>
      <p:sp>
        <p:nvSpPr>
          <p:cNvPr id="43" name="Rectangle 42" descr="Do the fonts in the words below match on your screen?">
            <a:extLst>
              <a:ext uri="{FF2B5EF4-FFF2-40B4-BE49-F238E27FC236}">
                <a16:creationId xmlns:a16="http://schemas.microsoft.com/office/drawing/2014/main" id="{51A92F24-FC82-4FA9-9362-801284731CC8}"/>
              </a:ext>
            </a:extLst>
          </p:cNvPr>
          <p:cNvSpPr/>
          <p:nvPr userDrawn="1"/>
        </p:nvSpPr>
        <p:spPr bwMode="gray">
          <a:xfrm>
            <a:off x="623527" y="1613036"/>
            <a:ext cx="2885359" cy="247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chemeClr val="accent3"/>
                </a:solidFill>
              </a:rPr>
              <a:t>Do the fonts in the words below match?</a:t>
            </a:r>
          </a:p>
        </p:txBody>
      </p:sp>
      <p:cxnSp>
        <p:nvCxnSpPr>
          <p:cNvPr id="45" name="Straight Connector 44">
            <a:extLst>
              <a:ext uri="{FF2B5EF4-FFF2-40B4-BE49-F238E27FC236}">
                <a16:creationId xmlns:a16="http://schemas.microsoft.com/office/drawing/2014/main" id="{B59E37DB-3217-4772-AE8E-E9673A139975}"/>
              </a:ext>
              <a:ext uri="{C183D7F6-B498-43B3-948B-1728B52AA6E4}">
                <adec:decorative xmlns:adec="http://schemas.microsoft.com/office/drawing/2017/decorative" val="1"/>
              </a:ext>
            </a:extLst>
          </p:cNvPr>
          <p:cNvCxnSpPr>
            <a:cxnSpLocks/>
          </p:cNvCxnSpPr>
          <p:nvPr userDrawn="1"/>
        </p:nvCxnSpPr>
        <p:spPr>
          <a:xfrm>
            <a:off x="623526" y="1860778"/>
            <a:ext cx="10153298"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DFE264-D676-EA48-BBA7-F4F0331FA2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7326" y="2219739"/>
            <a:ext cx="3089114" cy="557972"/>
          </a:xfrm>
          <a:prstGeom prst="rect">
            <a:avLst/>
          </a:prstGeom>
        </p:spPr>
      </p:pic>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270" y="2908233"/>
            <a:ext cx="5356032" cy="895350"/>
          </a:xfrm>
        </p:spPr>
        <p:txBody>
          <a:bodyPr/>
          <a:lstStyle>
            <a:lvl1pPr>
              <a:defRPr sz="49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a:t>Metropolis</a:t>
            </a:r>
          </a:p>
        </p:txBody>
      </p:sp>
      <p:pic>
        <p:nvPicPr>
          <p:cNvPr id="5" name="Picture 4">
            <a:extLst>
              <a:ext uri="{FF2B5EF4-FFF2-40B4-BE49-F238E27FC236}">
                <a16:creationId xmlns:a16="http://schemas.microsoft.com/office/drawing/2014/main" id="{A0BB7D6E-2488-A644-A910-415B17221F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32483" y="2242893"/>
            <a:ext cx="4744342" cy="538407"/>
          </a:xfrm>
          <a:prstGeom prst="rect">
            <a:avLst/>
          </a:prstGeom>
        </p:spPr>
      </p:pic>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5242" y="2908233"/>
            <a:ext cx="5356032" cy="895350"/>
          </a:xfrm>
        </p:spPr>
        <p:txBody>
          <a:bodyPr/>
          <a:lstStyle>
            <a:lvl1pPr>
              <a:defRPr sz="4900">
                <a:solidFill>
                  <a:schemeClr val="bg1"/>
                </a:solidFill>
                <a:latin typeface="+mj-lt"/>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a:t>Metropolis Light</a:t>
            </a:r>
          </a:p>
        </p:txBody>
      </p:sp>
    </p:spTree>
    <p:extLst>
      <p:ext uri="{BB962C8B-B14F-4D97-AF65-F5344CB8AC3E}">
        <p14:creationId xmlns:p14="http://schemas.microsoft.com/office/powerpoint/2010/main" val="17182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1" name="grey boxes">
            <a:extLst>
              <a:ext uri="{FF2B5EF4-FFF2-40B4-BE49-F238E27FC236}">
                <a16:creationId xmlns:a16="http://schemas.microsoft.com/office/drawing/2014/main" id="{E2F285D2-B641-461F-87F0-20A9C65B2EF7}"/>
              </a:ext>
              <a:ext uri="{C183D7F6-B498-43B3-948B-1728B52AA6E4}">
                <adec:decorative xmlns:adec="http://schemas.microsoft.com/office/drawing/2017/decorative" val="1"/>
              </a:ext>
            </a:extLst>
          </p:cNvPr>
          <p:cNvGrpSpPr/>
          <p:nvPr userDrawn="1"/>
        </p:nvGrpSpPr>
        <p:grpSpPr bwMode="gray">
          <a:xfrm>
            <a:off x="609600" y="1600203"/>
            <a:ext cx="10058560"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 uri="{C183D7F6-B498-43B3-948B-1728B52AA6E4}">
                  <adec:decorative xmlns:adec="http://schemas.microsoft.com/office/drawing/2017/decorative" val="1"/>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Rectangle 110">
              <a:extLst>
                <a:ext uri="{FF2B5EF4-FFF2-40B4-BE49-F238E27FC236}">
                  <a16:creationId xmlns:a16="http://schemas.microsoft.com/office/drawing/2014/main" id="{7037B7F2-249C-4DB7-A4FF-AD7E08892A0F}"/>
                </a:ext>
                <a:ext uri="{C183D7F6-B498-43B3-948B-1728B52AA6E4}">
                  <adec:decorative xmlns:adec="http://schemas.microsoft.com/office/drawing/2017/decorative" val="1"/>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Rectangle 111">
              <a:extLst>
                <a:ext uri="{FF2B5EF4-FFF2-40B4-BE49-F238E27FC236}">
                  <a16:creationId xmlns:a16="http://schemas.microsoft.com/office/drawing/2014/main" id="{6B02FE08-2379-4E6C-AE27-D7D2ECAB18B8}"/>
                </a:ext>
                <a:ext uri="{C183D7F6-B498-43B3-948B-1728B52AA6E4}">
                  <adec:decorative xmlns:adec="http://schemas.microsoft.com/office/drawing/2017/decorative" val="1"/>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Rectangle 112">
              <a:extLst>
                <a:ext uri="{FF2B5EF4-FFF2-40B4-BE49-F238E27FC236}">
                  <a16:creationId xmlns:a16="http://schemas.microsoft.com/office/drawing/2014/main" id="{D7C17E9A-3B70-4668-8EAE-9C7D73BACCA1}"/>
                </a:ext>
                <a:ext uri="{C183D7F6-B498-43B3-948B-1728B52AA6E4}">
                  <adec:decorative xmlns:adec="http://schemas.microsoft.com/office/drawing/2017/decorative" val="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Rectangle 113">
              <a:extLst>
                <a:ext uri="{FF2B5EF4-FFF2-40B4-BE49-F238E27FC236}">
                  <a16:creationId xmlns:a16="http://schemas.microsoft.com/office/drawing/2014/main" id="{E02751E5-34AD-4357-BC67-2269F668FD57}"/>
                </a:ext>
                <a:ext uri="{C183D7F6-B498-43B3-948B-1728B52AA6E4}">
                  <adec:decorative xmlns:adec="http://schemas.microsoft.com/office/drawing/2017/decorative" val="1"/>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Rectangle 114">
              <a:extLst>
                <a:ext uri="{FF2B5EF4-FFF2-40B4-BE49-F238E27FC236}">
                  <a16:creationId xmlns:a16="http://schemas.microsoft.com/office/drawing/2014/main" id="{452A85DA-B39F-40AB-B423-9F7CCB3D0D63}"/>
                </a:ext>
                <a:ext uri="{C183D7F6-B498-43B3-948B-1728B52AA6E4}">
                  <adec:decorative xmlns:adec="http://schemas.microsoft.com/office/drawing/2017/decorative" val="1"/>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 name="Group 1">
            <a:extLst>
              <a:ext uri="{FF2B5EF4-FFF2-40B4-BE49-F238E27FC236}">
                <a16:creationId xmlns:a16="http://schemas.microsoft.com/office/drawing/2014/main" id="{FEACC7A9-0E02-EC44-8212-DCAA966470C0}"/>
              </a:ext>
              <a:ext uri="{C183D7F6-B498-43B3-948B-1728B52AA6E4}">
                <adec:decorative xmlns:adec="http://schemas.microsoft.com/office/drawing/2017/decorative" val="1"/>
              </a:ext>
            </a:extLst>
          </p:cNvPr>
          <p:cNvGrpSpPr/>
          <p:nvPr userDrawn="1"/>
        </p:nvGrpSpPr>
        <p:grpSpPr>
          <a:xfrm>
            <a:off x="0" y="0"/>
            <a:ext cx="12192001" cy="6858004"/>
            <a:chOff x="0" y="0"/>
            <a:chExt cx="12188826" cy="6858004"/>
          </a:xfrm>
        </p:grpSpPr>
        <p:cxnSp>
          <p:nvCxnSpPr>
            <p:cNvPr id="85" name="Straight Connector 84">
              <a:extLst>
                <a:ext uri="{FF2B5EF4-FFF2-40B4-BE49-F238E27FC236}">
                  <a16:creationId xmlns:a16="http://schemas.microsoft.com/office/drawing/2014/main" id="{5B6B4CFD-041A-4081-89A4-C2B194E6465E}"/>
                </a:ext>
                <a:ext uri="{C183D7F6-B498-43B3-948B-1728B52AA6E4}">
                  <adec:decorative xmlns:adec="http://schemas.microsoft.com/office/drawing/2017/decorative" val="1"/>
                </a:ext>
              </a:extLst>
            </p:cNvPr>
            <p:cNvCxnSpPr/>
            <p:nvPr/>
          </p:nvCxnSpPr>
          <p:spPr bwMode="gray">
            <a:xfrm>
              <a:off x="60960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 uri="{C183D7F6-B498-43B3-948B-1728B52AA6E4}">
                  <adec:decorative xmlns:adec="http://schemas.microsoft.com/office/drawing/2017/decorative" val="1"/>
                </a:ext>
              </a:extLst>
            </p:cNvPr>
            <p:cNvCxnSpPr/>
            <p:nvPr/>
          </p:nvCxnSpPr>
          <p:spPr bwMode="gray">
            <a:xfrm>
              <a:off x="152364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 uri="{C183D7F6-B498-43B3-948B-1728B52AA6E4}">
                  <adec:decorative xmlns:adec="http://schemas.microsoft.com/office/drawing/2017/decorative" val="1"/>
                </a:ext>
              </a:extLst>
            </p:cNvPr>
            <p:cNvCxnSpPr/>
            <p:nvPr/>
          </p:nvCxnSpPr>
          <p:spPr bwMode="gray">
            <a:xfrm>
              <a:off x="198066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 uri="{C183D7F6-B498-43B3-948B-1728B52AA6E4}">
                  <adec:decorative xmlns:adec="http://schemas.microsoft.com/office/drawing/2017/decorative" val="1"/>
                </a:ext>
              </a:extLst>
            </p:cNvPr>
            <p:cNvCxnSpPr/>
            <p:nvPr/>
          </p:nvCxnSpPr>
          <p:spPr bwMode="gray">
            <a:xfrm>
              <a:off x="243768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 uri="{C183D7F6-B498-43B3-948B-1728B52AA6E4}">
                  <adec:decorative xmlns:adec="http://schemas.microsoft.com/office/drawing/2017/decorative" val="1"/>
                </a:ext>
              </a:extLst>
            </p:cNvPr>
            <p:cNvCxnSpPr/>
            <p:nvPr/>
          </p:nvCxnSpPr>
          <p:spPr bwMode="gray">
            <a:xfrm>
              <a:off x="289470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 uri="{C183D7F6-B498-43B3-948B-1728B52AA6E4}">
                  <adec:decorative xmlns:adec="http://schemas.microsoft.com/office/drawing/2017/decorative" val="1"/>
                </a:ext>
              </a:extLst>
            </p:cNvPr>
            <p:cNvCxnSpPr/>
            <p:nvPr/>
          </p:nvCxnSpPr>
          <p:spPr bwMode="gray">
            <a:xfrm>
              <a:off x="335172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 uri="{C183D7F6-B498-43B3-948B-1728B52AA6E4}">
                  <adec:decorative xmlns:adec="http://schemas.microsoft.com/office/drawing/2017/decorative" val="1"/>
                </a:ext>
              </a:extLst>
            </p:cNvPr>
            <p:cNvCxnSpPr/>
            <p:nvPr/>
          </p:nvCxnSpPr>
          <p:spPr bwMode="gray">
            <a:xfrm>
              <a:off x="380875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 uri="{C183D7F6-B498-43B3-948B-1728B52AA6E4}">
                  <adec:decorative xmlns:adec="http://schemas.microsoft.com/office/drawing/2017/decorative" val="1"/>
                </a:ext>
              </a:extLst>
            </p:cNvPr>
            <p:cNvCxnSpPr/>
            <p:nvPr/>
          </p:nvCxnSpPr>
          <p:spPr bwMode="gray">
            <a:xfrm>
              <a:off x="426577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 uri="{C183D7F6-B498-43B3-948B-1728B52AA6E4}">
                  <adec:decorative xmlns:adec="http://schemas.microsoft.com/office/drawing/2017/decorative" val="1"/>
                </a:ext>
              </a:extLst>
            </p:cNvPr>
            <p:cNvCxnSpPr/>
            <p:nvPr/>
          </p:nvCxnSpPr>
          <p:spPr bwMode="gray">
            <a:xfrm>
              <a:off x="472279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 uri="{C183D7F6-B498-43B3-948B-1728B52AA6E4}">
                  <adec:decorative xmlns:adec="http://schemas.microsoft.com/office/drawing/2017/decorative" val="1"/>
                </a:ext>
              </a:extLst>
            </p:cNvPr>
            <p:cNvCxnSpPr/>
            <p:nvPr/>
          </p:nvCxnSpPr>
          <p:spPr bwMode="gray">
            <a:xfrm>
              <a:off x="517981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 uri="{C183D7F6-B498-43B3-948B-1728B52AA6E4}">
                  <adec:decorative xmlns:adec="http://schemas.microsoft.com/office/drawing/2017/decorative" val="1"/>
                </a:ext>
              </a:extLst>
            </p:cNvPr>
            <p:cNvCxnSpPr/>
            <p:nvPr/>
          </p:nvCxnSpPr>
          <p:spPr bwMode="gray">
            <a:xfrm>
              <a:off x="5636836"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 uri="{C183D7F6-B498-43B3-948B-1728B52AA6E4}">
                  <adec:decorative xmlns:adec="http://schemas.microsoft.com/office/drawing/2017/decorative" val="1"/>
                </a:ext>
              </a:extLst>
            </p:cNvPr>
            <p:cNvCxnSpPr/>
            <p:nvPr/>
          </p:nvCxnSpPr>
          <p:spPr bwMode="gray">
            <a:xfrm>
              <a:off x="609385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 uri="{C183D7F6-B498-43B3-948B-1728B52AA6E4}">
                  <adec:decorative xmlns:adec="http://schemas.microsoft.com/office/drawing/2017/decorative" val="1"/>
                </a:ext>
              </a:extLst>
            </p:cNvPr>
            <p:cNvCxnSpPr/>
            <p:nvPr/>
          </p:nvCxnSpPr>
          <p:spPr bwMode="gray">
            <a:xfrm>
              <a:off x="655087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 uri="{C183D7F6-B498-43B3-948B-1728B52AA6E4}">
                  <adec:decorative xmlns:adec="http://schemas.microsoft.com/office/drawing/2017/decorative" val="1"/>
                </a:ext>
              </a:extLst>
            </p:cNvPr>
            <p:cNvCxnSpPr/>
            <p:nvPr/>
          </p:nvCxnSpPr>
          <p:spPr bwMode="gray">
            <a:xfrm>
              <a:off x="7007900"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 uri="{C183D7F6-B498-43B3-948B-1728B52AA6E4}">
                  <adec:decorative xmlns:adec="http://schemas.microsoft.com/office/drawing/2017/decorative" val="1"/>
                </a:ext>
              </a:extLst>
            </p:cNvPr>
            <p:cNvCxnSpPr/>
            <p:nvPr/>
          </p:nvCxnSpPr>
          <p:spPr bwMode="gray">
            <a:xfrm>
              <a:off x="746492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 uri="{C183D7F6-B498-43B3-948B-1728B52AA6E4}">
                  <adec:decorative xmlns:adec="http://schemas.microsoft.com/office/drawing/2017/decorative" val="1"/>
                </a:ext>
              </a:extLst>
            </p:cNvPr>
            <p:cNvCxnSpPr/>
            <p:nvPr/>
          </p:nvCxnSpPr>
          <p:spPr bwMode="gray">
            <a:xfrm>
              <a:off x="7921943"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 uri="{C183D7F6-B498-43B3-948B-1728B52AA6E4}">
                  <adec:decorative xmlns:adec="http://schemas.microsoft.com/office/drawing/2017/decorative" val="1"/>
                </a:ext>
              </a:extLst>
            </p:cNvPr>
            <p:cNvCxnSpPr/>
            <p:nvPr/>
          </p:nvCxnSpPr>
          <p:spPr bwMode="gray">
            <a:xfrm>
              <a:off x="8378964"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 uri="{C183D7F6-B498-43B3-948B-1728B52AA6E4}">
                  <adec:decorative xmlns:adec="http://schemas.microsoft.com/office/drawing/2017/decorative" val="1"/>
                </a:ext>
              </a:extLst>
            </p:cNvPr>
            <p:cNvCxnSpPr/>
            <p:nvPr/>
          </p:nvCxnSpPr>
          <p:spPr bwMode="gray">
            <a:xfrm>
              <a:off x="883598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 uri="{C183D7F6-B498-43B3-948B-1728B52AA6E4}">
                  <adec:decorative xmlns:adec="http://schemas.microsoft.com/office/drawing/2017/decorative" val="1"/>
                </a:ext>
              </a:extLst>
            </p:cNvPr>
            <p:cNvCxnSpPr/>
            <p:nvPr/>
          </p:nvCxnSpPr>
          <p:spPr bwMode="gray">
            <a:xfrm>
              <a:off x="9750028"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 uri="{C183D7F6-B498-43B3-948B-1728B52AA6E4}">
                  <adec:decorative xmlns:adec="http://schemas.microsoft.com/office/drawing/2017/decorative" val="1"/>
                </a:ext>
              </a:extLst>
            </p:cNvPr>
            <p:cNvCxnSpPr/>
            <p:nvPr/>
          </p:nvCxnSpPr>
          <p:spPr bwMode="gray">
            <a:xfrm>
              <a:off x="9293007"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 uri="{C183D7F6-B498-43B3-948B-1728B52AA6E4}">
                  <adec:decorative xmlns:adec="http://schemas.microsoft.com/office/drawing/2017/decorative" val="1"/>
                </a:ext>
              </a:extLst>
            </p:cNvPr>
            <p:cNvCxnSpPr/>
            <p:nvPr/>
          </p:nvCxnSpPr>
          <p:spPr bwMode="gray">
            <a:xfrm>
              <a:off x="10207049"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 uri="{C183D7F6-B498-43B3-948B-1728B52AA6E4}">
                  <adec:decorative xmlns:adec="http://schemas.microsoft.com/office/drawing/2017/decorative" val="1"/>
                </a:ext>
              </a:extLst>
            </p:cNvPr>
            <p:cNvCxnSpPr/>
            <p:nvPr/>
          </p:nvCxnSpPr>
          <p:spPr bwMode="gray">
            <a:xfrm>
              <a:off x="10664071"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 uri="{C183D7F6-B498-43B3-948B-1728B52AA6E4}">
                  <adec:decorative xmlns:adec="http://schemas.microsoft.com/office/drawing/2017/decorative" val="1"/>
                </a:ext>
              </a:extLst>
            </p:cNvPr>
            <p:cNvCxnSpPr/>
            <p:nvPr/>
          </p:nvCxnSpPr>
          <p:spPr bwMode="gray">
            <a:xfrm>
              <a:off x="1112109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 uri="{C183D7F6-B498-43B3-948B-1728B52AA6E4}">
                  <adec:decorative xmlns:adec="http://schemas.microsoft.com/office/drawing/2017/decorative" val="1"/>
                </a:ext>
              </a:extLst>
            </p:cNvPr>
            <p:cNvCxnSpPr/>
            <p:nvPr/>
          </p:nvCxnSpPr>
          <p:spPr bwMode="gray">
            <a:xfrm>
              <a:off x="1066622"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 uri="{C183D7F6-B498-43B3-948B-1728B52AA6E4}">
                  <adec:decorative xmlns:adec="http://schemas.microsoft.com/office/drawing/2017/decorative" val="1"/>
                </a:ext>
              </a:extLst>
            </p:cNvPr>
            <p:cNvCxnSpPr/>
            <p:nvPr/>
          </p:nvCxnSpPr>
          <p:spPr bwMode="gray">
            <a:xfrm>
              <a:off x="11572105" y="2683"/>
              <a:ext cx="0" cy="6855315"/>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4689D4-9BAE-40BF-B953-E1A0CA4F5C15}"/>
                </a:ext>
                <a:ext uri="{C183D7F6-B498-43B3-948B-1728B52AA6E4}">
                  <adec:decorative xmlns:adec="http://schemas.microsoft.com/office/drawing/2017/decorative" val="1"/>
                </a:ext>
              </a:extLst>
            </p:cNvPr>
            <p:cNvCxnSpPr/>
            <p:nvPr/>
          </p:nvCxnSpPr>
          <p:spPr bwMode="gray">
            <a:xfrm rot="5400000">
              <a:off x="6094413" y="-60944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 uri="{C183D7F6-B498-43B3-948B-1728B52AA6E4}">
                  <adec:decorative xmlns:adec="http://schemas.microsoft.com/office/drawing/2017/decorative" val="1"/>
                </a:ext>
              </a:extLst>
            </p:cNvPr>
            <p:cNvCxnSpPr/>
            <p:nvPr/>
          </p:nvCxnSpPr>
          <p:spPr bwMode="gray">
            <a:xfrm rot="5400000">
              <a:off x="6094413" y="-5637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 uri="{C183D7F6-B498-43B3-948B-1728B52AA6E4}">
                  <adec:decorative xmlns:adec="http://schemas.microsoft.com/office/drawing/2017/decorative" val="1"/>
                </a:ext>
              </a:extLst>
            </p:cNvPr>
            <p:cNvCxnSpPr/>
            <p:nvPr/>
          </p:nvCxnSpPr>
          <p:spPr bwMode="gray">
            <a:xfrm rot="5400000">
              <a:off x="6094413" y="-51800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 uri="{C183D7F6-B498-43B3-948B-1728B52AA6E4}">
                  <adec:decorative xmlns:adec="http://schemas.microsoft.com/office/drawing/2017/decorative" val="1"/>
                </a:ext>
              </a:extLst>
            </p:cNvPr>
            <p:cNvCxnSpPr/>
            <p:nvPr/>
          </p:nvCxnSpPr>
          <p:spPr bwMode="gray">
            <a:xfrm rot="5400000">
              <a:off x="6094413" y="-31202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 uri="{C183D7F6-B498-43B3-948B-1728B52AA6E4}">
                  <adec:decorative xmlns:adec="http://schemas.microsoft.com/office/drawing/2017/decorative" val="1"/>
                </a:ext>
              </a:extLst>
            </p:cNvPr>
            <p:cNvCxnSpPr/>
            <p:nvPr/>
          </p:nvCxnSpPr>
          <p:spPr bwMode="gray">
            <a:xfrm rot="5400000">
              <a:off x="6094413" y="-26630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 uri="{C183D7F6-B498-43B3-948B-1728B52AA6E4}">
                  <adec:decorative xmlns:adec="http://schemas.microsoft.com/office/drawing/2017/decorative" val="1"/>
                </a:ext>
              </a:extLst>
            </p:cNvPr>
            <p:cNvCxnSpPr/>
            <p:nvPr/>
          </p:nvCxnSpPr>
          <p:spPr bwMode="gray">
            <a:xfrm rot="5400000">
              <a:off x="6094413" y="-22058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 uri="{C183D7F6-B498-43B3-948B-1728B52AA6E4}">
                  <adec:decorative xmlns:adec="http://schemas.microsoft.com/office/drawing/2017/decorative" val="1"/>
                </a:ext>
              </a:extLst>
            </p:cNvPr>
            <p:cNvCxnSpPr/>
            <p:nvPr/>
          </p:nvCxnSpPr>
          <p:spPr bwMode="gray">
            <a:xfrm rot="5400000">
              <a:off x="6094413" y="-1748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 uri="{C183D7F6-B498-43B3-948B-1728B52AA6E4}">
                  <adec:decorative xmlns:adec="http://schemas.microsoft.com/office/drawing/2017/decorative" val="1"/>
                </a:ext>
              </a:extLst>
            </p:cNvPr>
            <p:cNvCxnSpPr/>
            <p:nvPr/>
          </p:nvCxnSpPr>
          <p:spPr bwMode="gray">
            <a:xfrm rot="5400000">
              <a:off x="6094413" y="-12914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 uri="{C183D7F6-B498-43B3-948B-1728B52AA6E4}">
                  <adec:decorative xmlns:adec="http://schemas.microsoft.com/office/drawing/2017/decorative" val="1"/>
                </a:ext>
              </a:extLst>
            </p:cNvPr>
            <p:cNvCxnSpPr/>
            <p:nvPr/>
          </p:nvCxnSpPr>
          <p:spPr bwMode="gray">
            <a:xfrm rot="5400000">
              <a:off x="6094413" y="-834238"/>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 uri="{C183D7F6-B498-43B3-948B-1728B52AA6E4}">
                  <adec:decorative xmlns:adec="http://schemas.microsoft.com/office/drawing/2017/decorative" val="1"/>
                </a:ext>
              </a:extLst>
            </p:cNvPr>
            <p:cNvCxnSpPr>
              <a:cxnSpLocks/>
            </p:cNvCxnSpPr>
            <p:nvPr/>
          </p:nvCxnSpPr>
          <p:spPr bwMode="gray">
            <a:xfrm flipH="1">
              <a:off x="1" y="5717375"/>
              <a:ext cx="12188825" cy="0"/>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 uri="{C183D7F6-B498-43B3-948B-1728B52AA6E4}">
                  <adec:decorative xmlns:adec="http://schemas.microsoft.com/office/drawing/2017/decorative" val="1"/>
                </a:ext>
              </a:extLst>
            </p:cNvPr>
            <p:cNvCxnSpPr/>
            <p:nvPr/>
          </p:nvCxnSpPr>
          <p:spPr bwMode="gray">
            <a:xfrm rot="5400000">
              <a:off x="6094413" y="763591"/>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 uri="{C183D7F6-B498-43B3-948B-1728B52AA6E4}">
                  <adec:decorative xmlns:adec="http://schemas.microsoft.com/office/drawing/2017/decorative" val="1"/>
                </a:ext>
              </a:extLst>
            </p:cNvPr>
            <p:cNvCxnSpPr/>
            <p:nvPr/>
          </p:nvCxnSpPr>
          <p:spPr bwMode="gray">
            <a:xfrm rot="5400000">
              <a:off x="6094413" y="-5637213"/>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 uri="{C183D7F6-B498-43B3-948B-1728B52AA6E4}">
                  <adec:decorative xmlns:adec="http://schemas.microsoft.com/office/drawing/2017/decorative" val="1"/>
                </a:ext>
              </a:extLst>
            </p:cNvPr>
            <p:cNvCxnSpPr/>
            <p:nvPr/>
          </p:nvCxnSpPr>
          <p:spPr bwMode="gray">
            <a:xfrm rot="5400000">
              <a:off x="6094413" y="-49514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 uri="{C183D7F6-B498-43B3-948B-1728B52AA6E4}">
                  <adec:decorative xmlns:adec="http://schemas.microsoft.com/office/drawing/2017/decorative" val="1"/>
                </a:ext>
              </a:extLst>
            </p:cNvPr>
            <p:cNvCxnSpPr/>
            <p:nvPr/>
          </p:nvCxnSpPr>
          <p:spPr bwMode="gray">
            <a:xfrm rot="5400000">
              <a:off x="6094413" y="86256"/>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 uri="{C183D7F6-B498-43B3-948B-1728B52AA6E4}">
                  <adec:decorative xmlns:adec="http://schemas.microsoft.com/office/drawing/2017/decorative" val="1"/>
                </a:ext>
              </a:extLst>
            </p:cNvPr>
            <p:cNvCxnSpPr/>
            <p:nvPr/>
          </p:nvCxnSpPr>
          <p:spPr bwMode="gray">
            <a:xfrm rot="5400000">
              <a:off x="6094413" y="306387"/>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 uri="{C183D7F6-B498-43B3-948B-1728B52AA6E4}">
                  <adec:decorative xmlns:adec="http://schemas.microsoft.com/office/drawing/2017/decorative" val="1"/>
                </a:ext>
              </a:extLst>
            </p:cNvPr>
            <p:cNvCxnSpPr/>
            <p:nvPr/>
          </p:nvCxnSpPr>
          <p:spPr bwMode="gray">
            <a:xfrm rot="5400000">
              <a:off x="6094413" y="-40346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 uri="{C183D7F6-B498-43B3-948B-1728B52AA6E4}">
                  <adec:decorative xmlns:adec="http://schemas.microsoft.com/office/drawing/2017/decorative" val="1"/>
                </a:ext>
              </a:extLst>
            </p:cNvPr>
            <p:cNvCxnSpPr/>
            <p:nvPr/>
          </p:nvCxnSpPr>
          <p:spPr bwMode="gray">
            <a:xfrm rot="5400000">
              <a:off x="6094413" y="-3577439"/>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 uri="{C183D7F6-B498-43B3-948B-1728B52AA6E4}">
                  <adec:decorative xmlns:adec="http://schemas.microsoft.com/office/drawing/2017/decorative" val="1"/>
                </a:ext>
              </a:extLst>
            </p:cNvPr>
            <p:cNvCxnSpPr>
              <a:cxnSpLocks/>
            </p:cNvCxnSpPr>
            <p:nvPr/>
          </p:nvCxnSpPr>
          <p:spPr bwMode="gray">
            <a:xfrm rot="5400000">
              <a:off x="6094413" y="-4494212"/>
              <a:ext cx="0" cy="12188826"/>
            </a:xfrm>
            <a:prstGeom prst="line">
              <a:avLst/>
            </a:prstGeom>
            <a:ln w="952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266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262" y="938794"/>
            <a:ext cx="6429300"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270788"/>
            <a:ext cx="6410071"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grpSp>
        <p:nvGrpSpPr>
          <p:cNvPr id="16" name="Group 15">
            <a:extLst>
              <a:ext uri="{FF2B5EF4-FFF2-40B4-BE49-F238E27FC236}">
                <a16:creationId xmlns:a16="http://schemas.microsoft.com/office/drawing/2014/main" id="{DF33CC84-9051-49F6-BAEC-414D83963F1B}"/>
              </a:ext>
              <a:ext uri="{C183D7F6-B498-43B3-948B-1728B52AA6E4}">
                <adec:decorative xmlns:adec="http://schemas.microsoft.com/office/drawing/2017/decorative" val="1"/>
              </a:ext>
            </a:extLst>
          </p:cNvPr>
          <p:cNvGrpSpPr/>
          <p:nvPr userDrawn="1"/>
        </p:nvGrpSpPr>
        <p:grpSpPr>
          <a:xfrm>
            <a:off x="2256009" y="1153770"/>
            <a:ext cx="12037216" cy="5196386"/>
            <a:chOff x="2255422" y="1153770"/>
            <a:chExt cx="12034082" cy="5196386"/>
          </a:xfrm>
        </p:grpSpPr>
        <p:sp>
          <p:nvSpPr>
            <p:cNvPr id="26" name="Freeform: Shape 23">
              <a:extLst>
                <a:ext uri="{FF2B5EF4-FFF2-40B4-BE49-F238E27FC236}">
                  <a16:creationId xmlns:a16="http://schemas.microsoft.com/office/drawing/2014/main" id="{1A265F8C-5EF1-4ADE-8DFB-4C1D0824655D}"/>
                </a:ext>
              </a:extLst>
            </p:cNvPr>
            <p:cNvSpPr/>
            <p:nvPr userDrawn="1"/>
          </p:nvSpPr>
          <p:spPr>
            <a:xfrm rot="13500000">
              <a:off x="6064622" y="1495417"/>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A51CE09C-D498-4987-86DD-9F484F2077F1}"/>
                </a:ext>
              </a:extLst>
            </p:cNvPr>
            <p:cNvSpPr/>
            <p:nvPr userDrawn="1"/>
          </p:nvSpPr>
          <p:spPr>
            <a:xfrm rot="2700000">
              <a:off x="9434765" y="-2655430"/>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Tree>
    <p:extLst>
      <p:ext uri="{BB962C8B-B14F-4D97-AF65-F5344CB8AC3E}">
        <p14:creationId xmlns:p14="http://schemas.microsoft.com/office/powerpoint/2010/main" val="28529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Aqua">
    <p:spTree>
      <p:nvGrpSpPr>
        <p:cNvPr id="1" name=""/>
        <p:cNvGrpSpPr/>
        <p:nvPr/>
      </p:nvGrpSpPr>
      <p:grpSpPr>
        <a:xfrm>
          <a:off x="0" y="0"/>
          <a:ext cx="0" cy="0"/>
          <a:chOff x="0" y="0"/>
          <a:chExt cx="0" cy="0"/>
        </a:xfrm>
      </p:grpSpPr>
      <p:pic>
        <p:nvPicPr>
          <p:cNvPr id="3" name="Picture 2" descr="A blue and white triangle&#10;&#10;Description automatically generated">
            <a:extLst>
              <a:ext uri="{FF2B5EF4-FFF2-40B4-BE49-F238E27FC236}">
                <a16:creationId xmlns:a16="http://schemas.microsoft.com/office/drawing/2014/main" id="{1851FFCF-C0D0-C215-743B-B4160C1C93A5}"/>
              </a:ext>
            </a:extLst>
          </p:cNvPr>
          <p:cNvPicPr>
            <a:picLocks noChangeAspect="1"/>
          </p:cNvPicPr>
          <p:nvPr userDrawn="1"/>
        </p:nvPicPr>
        <p:blipFill rotWithShape="1">
          <a:blip r:embed="rId2"/>
          <a:srcRect b="11170"/>
          <a:stretch/>
        </p:blipFill>
        <p:spPr>
          <a:xfrm>
            <a:off x="879" y="1"/>
            <a:ext cx="12191121" cy="6092456"/>
          </a:xfrm>
          <a:prstGeom prst="rect">
            <a:avLst/>
          </a:prstGeom>
        </p:spPr>
      </p:pic>
      <p:sp>
        <p:nvSpPr>
          <p:cNvPr id="2" name="Title 1"/>
          <p:cNvSpPr>
            <a:spLocks noGrp="1"/>
          </p:cNvSpPr>
          <p:nvPr>
            <p:ph type="title" hasCustomPrompt="1"/>
          </p:nvPr>
        </p:nvSpPr>
        <p:spPr>
          <a:xfrm>
            <a:off x="589261" y="938794"/>
            <a:ext cx="6589585" cy="1229360"/>
          </a:xfrm>
        </p:spPr>
        <p:txBody>
          <a:bodyPr wrap="square" anchor="b"/>
          <a:lstStyle>
            <a:lvl1pPr algn="l">
              <a:defRPr sz="3600" b="0" cap="none" baseline="0">
                <a:solidFill>
                  <a:schemeClr val="accent1"/>
                </a:solidFill>
              </a:defRPr>
            </a:lvl1pPr>
          </a:lstStyle>
          <a:p>
            <a:r>
              <a:rPr lang="en-US" dirty="0"/>
              <a:t>Section Title Option 3</a:t>
            </a:r>
            <a:br>
              <a:rPr lang="en-US" dirty="0"/>
            </a:br>
            <a:r>
              <a:rPr lang="en-US" dirty="0"/>
              <a:t>Blue Theme</a:t>
            </a:r>
          </a:p>
        </p:txBody>
      </p:sp>
      <p:sp>
        <p:nvSpPr>
          <p:cNvPr id="128" name="Subtitle">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267712"/>
            <a:ext cx="6575722" cy="700882"/>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15" name="page number">
            <a:extLst>
              <a:ext uri="{FF2B5EF4-FFF2-40B4-BE49-F238E27FC236}">
                <a16:creationId xmlns:a16="http://schemas.microsoft.com/office/drawing/2014/main" id="{274E202C-D42A-664B-A387-688ED8610969}"/>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32345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 Plum">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57842E3-E5C7-7B4F-DC6A-816AB579D2E6}"/>
              </a:ext>
            </a:extLst>
          </p:cNvPr>
          <p:cNvPicPr>
            <a:picLocks noChangeAspect="1"/>
          </p:cNvPicPr>
          <p:nvPr userDrawn="1"/>
        </p:nvPicPr>
        <p:blipFill>
          <a:blip r:embed="rId2"/>
          <a:srcRect l="3" r="3"/>
          <a:stretch/>
        </p:blipFill>
        <p:spPr>
          <a:xfrm>
            <a:off x="879" y="1"/>
            <a:ext cx="12190487" cy="6858495"/>
          </a:xfrm>
          <a:prstGeom prst="rect">
            <a:avLst/>
          </a:prstGeom>
        </p:spPr>
      </p:pic>
      <p:sp>
        <p:nvSpPr>
          <p:cNvPr id="21" name="Text Placeholder 7">
            <a:extLst>
              <a:ext uri="{FF2B5EF4-FFF2-40B4-BE49-F238E27FC236}">
                <a16:creationId xmlns:a16="http://schemas.microsoft.com/office/drawing/2014/main" id="{608D3F09-D706-3940-8906-CE0F09AC4BB6}"/>
              </a:ext>
            </a:extLst>
          </p:cNvPr>
          <p:cNvSpPr>
            <a:spLocks noGrp="1"/>
          </p:cNvSpPr>
          <p:nvPr>
            <p:ph type="body" sz="quarter" idx="16" hasCustomPrompt="1"/>
          </p:nvPr>
        </p:nvSpPr>
        <p:spPr>
          <a:xfrm>
            <a:off x="439026" y="1600200"/>
            <a:ext cx="5414658" cy="3200400"/>
          </a:xfrm>
        </p:spPr>
        <p:txBody>
          <a:bodyPr anchor="b"/>
          <a:lstStyle>
            <a:lvl1pPr marL="169863" indent="-169863">
              <a:buClrTx/>
              <a:buSzPct val="100000"/>
              <a:buFont typeface="Metropolis" panose="00000500000000000000" pitchFamily="2" charset="0"/>
              <a:buChar char="“"/>
              <a:defRPr sz="2800">
                <a:solidFill>
                  <a:schemeClr val="accent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Quote text on left, blue parallelograms on the right.”</a:t>
            </a:r>
          </a:p>
        </p:txBody>
      </p:sp>
      <p:sp>
        <p:nvSpPr>
          <p:cNvPr id="19" name="Text Placeholder 10">
            <a:extLst>
              <a:ext uri="{FF2B5EF4-FFF2-40B4-BE49-F238E27FC236}">
                <a16:creationId xmlns:a16="http://schemas.microsoft.com/office/drawing/2014/main" id="{C1E51E88-6733-7942-B20E-2C56F8B2ED21}"/>
              </a:ext>
            </a:extLst>
          </p:cNvPr>
          <p:cNvSpPr>
            <a:spLocks noGrp="1"/>
          </p:cNvSpPr>
          <p:nvPr>
            <p:ph type="body" sz="quarter" idx="17" hasCustomPrompt="1"/>
          </p:nvPr>
        </p:nvSpPr>
        <p:spPr>
          <a:xfrm>
            <a:off x="612808" y="5065776"/>
            <a:ext cx="4582337" cy="274320"/>
          </a:xfrm>
        </p:spPr>
        <p:txBody>
          <a:bodyPr/>
          <a:lstStyle>
            <a:lvl1pPr>
              <a:defRPr sz="1800">
                <a:solidFill>
                  <a:schemeClr val="bg2">
                    <a:lumMod val="25000"/>
                  </a:schemeClr>
                </a:solidFill>
              </a:defRPr>
            </a:lvl1pPr>
          </a:lstStyle>
          <a:p>
            <a:pPr lvl="0"/>
            <a:r>
              <a:rPr lang="en-US" dirty="0"/>
              <a:t>Source Name</a:t>
            </a:r>
          </a:p>
        </p:txBody>
      </p:sp>
      <p:sp>
        <p:nvSpPr>
          <p:cNvPr id="11" name="Picture Placeholder 11" descr="logo placeholder: click to insert logo or delete box if not needed">
            <a:extLst>
              <a:ext uri="{FF2B5EF4-FFF2-40B4-BE49-F238E27FC236}">
                <a16:creationId xmlns:a16="http://schemas.microsoft.com/office/drawing/2014/main" id="{A92ABA6C-6064-9743-BF58-8AB21015448D}"/>
              </a:ext>
            </a:extLst>
          </p:cNvPr>
          <p:cNvSpPr>
            <a:spLocks noGrp="1"/>
          </p:cNvSpPr>
          <p:nvPr>
            <p:ph type="pic" sz="quarter" idx="4294967295" hasCustomPrompt="1"/>
          </p:nvPr>
        </p:nvSpPr>
        <p:spPr>
          <a:xfrm>
            <a:off x="8927809" y="4619335"/>
            <a:ext cx="2740739" cy="1371600"/>
          </a:xfrm>
        </p:spPr>
        <p:txBody>
          <a:bodyPr/>
          <a:lstStyle/>
          <a:p>
            <a:r>
              <a:rPr lang="en-US" dirty="0"/>
              <a:t>Click to insert logo or delete box if not needed</a:t>
            </a:r>
          </a:p>
        </p:txBody>
      </p:sp>
      <p:sp>
        <p:nvSpPr>
          <p:cNvPr id="17" name="page number">
            <a:extLst>
              <a:ext uri="{FF2B5EF4-FFF2-40B4-BE49-F238E27FC236}">
                <a16:creationId xmlns:a16="http://schemas.microsoft.com/office/drawing/2014/main" id="{DBC60254-9AEC-2A49-ABD6-870EE5B97F6C}"/>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 name="TextBox 2">
            <a:extLst>
              <a:ext uri="{FF2B5EF4-FFF2-40B4-BE49-F238E27FC236}">
                <a16:creationId xmlns:a16="http://schemas.microsoft.com/office/drawing/2014/main" id="{59598E93-E03B-70E2-BB59-475BA07A754E}"/>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4" name="TextBox 3">
            <a:extLst>
              <a:ext uri="{FF2B5EF4-FFF2-40B4-BE49-F238E27FC236}">
                <a16:creationId xmlns:a16="http://schemas.microsoft.com/office/drawing/2014/main" id="{675C1E07-8402-D44B-5136-098C215A914E}"/>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 name="Graphic 8">
            <a:extLst>
              <a:ext uri="{FF2B5EF4-FFF2-40B4-BE49-F238E27FC236}">
                <a16:creationId xmlns:a16="http://schemas.microsoft.com/office/drawing/2014/main" id="{B4758132-41E7-3AF2-6888-E57AAB57C2D4}"/>
              </a:ext>
            </a:extLst>
          </p:cNvPr>
          <p:cNvGrpSpPr/>
          <p:nvPr userDrawn="1"/>
        </p:nvGrpSpPr>
        <p:grpSpPr>
          <a:xfrm>
            <a:off x="265695" y="6323271"/>
            <a:ext cx="1249548" cy="369648"/>
            <a:chOff x="265625" y="6323271"/>
            <a:chExt cx="1249223" cy="369648"/>
          </a:xfrm>
          <a:solidFill>
            <a:srgbClr val="000000"/>
          </a:solidFill>
        </p:grpSpPr>
        <p:grpSp>
          <p:nvGrpSpPr>
            <p:cNvPr id="6" name="Graphic 8">
              <a:extLst>
                <a:ext uri="{FF2B5EF4-FFF2-40B4-BE49-F238E27FC236}">
                  <a16:creationId xmlns:a16="http://schemas.microsoft.com/office/drawing/2014/main" id="{841EEAAB-23AC-D47F-388D-63F547C46C21}"/>
                </a:ext>
              </a:extLst>
            </p:cNvPr>
            <p:cNvGrpSpPr/>
            <p:nvPr/>
          </p:nvGrpSpPr>
          <p:grpSpPr>
            <a:xfrm>
              <a:off x="745455" y="6594444"/>
              <a:ext cx="722662" cy="98475"/>
              <a:chOff x="745455" y="6594444"/>
              <a:chExt cx="722662" cy="98475"/>
            </a:xfrm>
            <a:solidFill>
              <a:srgbClr val="000000"/>
            </a:solidFill>
          </p:grpSpPr>
          <p:sp>
            <p:nvSpPr>
              <p:cNvPr id="20" name="Freeform 19">
                <a:extLst>
                  <a:ext uri="{FF2B5EF4-FFF2-40B4-BE49-F238E27FC236}">
                    <a16:creationId xmlns:a16="http://schemas.microsoft.com/office/drawing/2014/main" id="{839177EB-25CC-E79E-A327-2BF623A161BE}"/>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B93DD2BC-5C52-5195-64BD-BFCD915CF82D}"/>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C90A28C3-198B-4594-AB38-1CE30B5D0214}"/>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0E9C1D5-3541-16BA-CEE1-D36FB913E531}"/>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7E6E0D3-D668-DC02-6C5C-D264C0A21A06}"/>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E12C13F-B40E-0E62-F7DF-0FA5A72F12BC}"/>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7D0ED2A-A79A-EDD1-6128-A2BB3C970351}"/>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18F3992B-F766-6C32-DA41-32FB6C066B84}"/>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86DC7707-25A9-7955-BDAC-5DF1F39C7B34}"/>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F4BF48-49F0-33A3-0F4E-FEADBAE31AC5}"/>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7" name="Graphic 8">
              <a:extLst>
                <a:ext uri="{FF2B5EF4-FFF2-40B4-BE49-F238E27FC236}">
                  <a16:creationId xmlns:a16="http://schemas.microsoft.com/office/drawing/2014/main" id="{9F293A06-D73B-D05A-23FE-FA9269E430A6}"/>
                </a:ext>
              </a:extLst>
            </p:cNvPr>
            <p:cNvGrpSpPr/>
            <p:nvPr/>
          </p:nvGrpSpPr>
          <p:grpSpPr>
            <a:xfrm>
              <a:off x="265625" y="6323271"/>
              <a:ext cx="1249223" cy="190348"/>
              <a:chOff x="265625" y="6323271"/>
              <a:chExt cx="1249223" cy="190348"/>
            </a:xfrm>
            <a:solidFill>
              <a:srgbClr val="000000"/>
            </a:solidFill>
          </p:grpSpPr>
          <p:sp>
            <p:nvSpPr>
              <p:cNvPr id="8" name="Freeform 7">
                <a:extLst>
                  <a:ext uri="{FF2B5EF4-FFF2-40B4-BE49-F238E27FC236}">
                    <a16:creationId xmlns:a16="http://schemas.microsoft.com/office/drawing/2014/main" id="{2E537BBB-F233-E0B1-8E78-2148B6BFDBBE}"/>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42831E7-C031-4A62-CFCB-77A23B83A3F0}"/>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59491B63-148F-0FC2-21A9-ABC99A899BCD}"/>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0C0482C-FE70-D0EB-BC58-46565B7E646F}"/>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BA9FFF7A-6D39-6D56-9C49-47587F5E2D5F}"/>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4F1373C-9ED7-35FB-11BE-D84A18B28D66}"/>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7237885B-F058-C3AD-B633-20EEB1A8AE27}"/>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4097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solidFill>
                  <a:schemeClr val="accent1"/>
                </a:solidFill>
              </a:defRPr>
            </a:lvl1pPr>
          </a:lstStyle>
          <a:p>
            <a:r>
              <a:rPr lang="en-US" dirty="0"/>
              <a:t>Single Content Layout 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3021" y="811831"/>
            <a:ext cx="10990809"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666" y="1600201"/>
            <a:ext cx="10975658" cy="4572000"/>
          </a:xfrm>
        </p:spPr>
        <p:txBody>
          <a:bodyPr/>
          <a:lstStyle>
            <a:lvl1pPr>
              <a:spcBef>
                <a:spcPts val="1200"/>
              </a:spcBef>
              <a:defRPr>
                <a:solidFill>
                  <a:schemeClr val="bg2">
                    <a:lumMod val="25000"/>
                  </a:schemeClr>
                </a:solidFill>
              </a:defRPr>
            </a:lvl1pPr>
            <a:lvl2pPr>
              <a:spcBef>
                <a:spcPts val="1200"/>
              </a:spcBef>
              <a:defRPr>
                <a:solidFill>
                  <a:schemeClr val="bg2">
                    <a:lumMod val="25000"/>
                  </a:schemeClr>
                </a:solidFill>
              </a:defRPr>
            </a:lvl2pPr>
            <a:lvl3pPr>
              <a:spcBef>
                <a:spcPts val="1200"/>
              </a:spcBef>
              <a:defRPr>
                <a:solidFill>
                  <a:schemeClr val="bg2">
                    <a:lumMod val="25000"/>
                  </a:schemeClr>
                </a:solidFill>
              </a:defRPr>
            </a:lvl3pPr>
            <a:lvl4pPr>
              <a:spcBef>
                <a:spcPts val="1200"/>
              </a:spcBef>
              <a:defRPr>
                <a:solidFill>
                  <a:schemeClr val="bg2">
                    <a:lumMod val="25000"/>
                  </a:schemeClr>
                </a:solidFill>
              </a:defRPr>
            </a:lvl4pPr>
            <a:lvl5pPr>
              <a:spcBef>
                <a:spcPts val="1200"/>
              </a:spcBef>
              <a:defRPr>
                <a:solidFill>
                  <a:schemeClr val="bg2">
                    <a:lumMod val="25000"/>
                  </a:schemeClr>
                </a:solidFill>
              </a:defRPr>
            </a:lvl5pPr>
            <a:lvl6pPr>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6601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solidFill>
                  <a:schemeClr val="accent1"/>
                </a:solidFill>
              </a:defRPr>
            </a:lvl1pPr>
          </a:lstStyle>
          <a:p>
            <a:r>
              <a:rPr lang="en-US" dirty="0"/>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8855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961" y="1600200"/>
            <a:ext cx="5315167" cy="4572000"/>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2934" y="1600200"/>
            <a:ext cx="5869066" cy="4572000"/>
          </a:xfrm>
        </p:spPr>
        <p:txBody>
          <a:bodyPr vert="horz" lIns="0" tIns="0" rIns="45720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2120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ntent Balanced Color on Right">
    <p:spTree>
      <p:nvGrpSpPr>
        <p:cNvPr id="1" name=""/>
        <p:cNvGrpSpPr/>
        <p:nvPr/>
      </p:nvGrpSpPr>
      <p:grpSpPr>
        <a:xfrm>
          <a:off x="0" y="0"/>
          <a:ext cx="0" cy="0"/>
          <a:chOff x="0" y="0"/>
          <a:chExt cx="0" cy="0"/>
        </a:xfrm>
      </p:grpSpPr>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5029" y="1600201"/>
            <a:ext cx="5866973" cy="4572000"/>
          </a:xfrm>
          <a:solidFill>
            <a:srgbClr val="F4F8FA"/>
          </a:solidFill>
        </p:spPr>
        <p:txBody>
          <a:bodyPr vert="horz" lIns="457200" tIns="457200" rIns="457200" bIns="45720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a:solidFill>
                  <a:schemeClr val="bg2">
                    <a:lumMod val="25000"/>
                  </a:schemeClr>
                </a:solidFill>
              </a:defRPr>
            </a:lvl6pPr>
            <a:lvl7pPr>
              <a:defRPr>
                <a:solidFill>
                  <a:schemeClr val="bg2">
                    <a:lumMod val="25000"/>
                  </a:schemeClr>
                </a:solidFill>
              </a:defRPr>
            </a:lvl7pPr>
            <a:lvl8pPr>
              <a:defRPr>
                <a:solidFill>
                  <a:schemeClr val="bg2">
                    <a:lumMod val="25000"/>
                  </a:schemeClr>
                </a:solidFill>
              </a:defRPr>
            </a:lvl8pPr>
            <a:lvl9pPr>
              <a:defRPr>
                <a:solidFill>
                  <a:schemeClr val="bg2">
                    <a:lumMod val="25000"/>
                  </a:schemeClr>
                </a:solidFill>
              </a:defRPr>
            </a:lvl9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1" y="1600201"/>
            <a:ext cx="5895128" cy="4572000"/>
          </a:xfrm>
          <a:noFill/>
        </p:spPr>
        <p:txBody>
          <a:bodyPr vert="horz" lIns="594360" tIns="457200" rIns="457200" bIns="457200" rtlCol="0">
            <a:noAutofit/>
          </a:bodyPr>
          <a:lstStyle>
            <a:lvl1pPr>
              <a:spcBef>
                <a:spcPts val="1200"/>
              </a:spcBef>
              <a:defRPr lang="en-US" sz="1800" dirty="0">
                <a:solidFill>
                  <a:schemeClr val="bg2">
                    <a:lumMod val="25000"/>
                  </a:schemeClr>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Graphic on Left, Text on Right - Click to Edit</a:t>
            </a:r>
          </a:p>
        </p:txBody>
      </p:sp>
      <p:sp>
        <p:nvSpPr>
          <p:cNvPr id="7" name="page number">
            <a:extLst>
              <a:ext uri="{FF2B5EF4-FFF2-40B4-BE49-F238E27FC236}">
                <a16:creationId xmlns:a16="http://schemas.microsoft.com/office/drawing/2014/main" id="{1727F760-24DE-9A42-B7E9-356D8DC2BDAE}"/>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5086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Click to edit title"/>
          <p:cNvSpPr>
            <a:spLocks noGrp="1"/>
          </p:cNvSpPr>
          <p:nvPr>
            <p:ph type="title"/>
          </p:nvPr>
        </p:nvSpPr>
        <p:spPr>
          <a:xfrm>
            <a:off x="579960" y="412751"/>
            <a:ext cx="11003870" cy="381000"/>
          </a:xfrm>
          <a:prstGeom prst="rect">
            <a:avLst/>
          </a:prstGeom>
        </p:spPr>
        <p:txBody>
          <a:bodyPr vert="horz" wrap="none" lIns="0" tIns="0" rIns="0" bIns="0" rtlCol="0" anchor="b">
            <a:noAutofit/>
          </a:bodyPr>
          <a:lstStyle/>
          <a:p>
            <a:r>
              <a:rPr lang="en-US" dirty="0"/>
              <a:t>Click to edit Master default content style</a:t>
            </a:r>
          </a:p>
        </p:txBody>
      </p:sp>
      <p:sp>
        <p:nvSpPr>
          <p:cNvPr id="3" name="Click to edit content box"/>
          <p:cNvSpPr>
            <a:spLocks noGrp="1"/>
          </p:cNvSpPr>
          <p:nvPr>
            <p:ph type="body" idx="1"/>
          </p:nvPr>
        </p:nvSpPr>
        <p:spPr>
          <a:xfrm>
            <a:off x="609600" y="1600203"/>
            <a:ext cx="10972801" cy="45804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Nineth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8065" y="735203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11256" y="7352031"/>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dirty="0"/>
          </a:p>
        </p:txBody>
      </p:sp>
      <p:pic>
        <p:nvPicPr>
          <p:cNvPr id="74" name="Picture 73" descr="A green and blue arrow&#10;&#10;Description automatically generated">
            <a:extLst>
              <a:ext uri="{FF2B5EF4-FFF2-40B4-BE49-F238E27FC236}">
                <a16:creationId xmlns:a16="http://schemas.microsoft.com/office/drawing/2014/main" id="{C967C0A9-A69C-82AD-D33C-3AF05EB07560}"/>
              </a:ext>
            </a:extLst>
          </p:cNvPr>
          <p:cNvPicPr>
            <a:picLocks noChangeAspect="1"/>
          </p:cNvPicPr>
          <p:nvPr userDrawn="1"/>
        </p:nvPicPr>
        <p:blipFill rotWithShape="1">
          <a:blip r:embed="rId36"/>
          <a:srcRect b="97344"/>
          <a:stretch/>
        </p:blipFill>
        <p:spPr>
          <a:xfrm>
            <a:off x="0" y="-494"/>
            <a:ext cx="12191121" cy="182146"/>
          </a:xfrm>
          <a:prstGeom prst="rect">
            <a:avLst/>
          </a:prstGeom>
        </p:spPr>
      </p:pic>
    </p:spTree>
    <p:extLst>
      <p:ext uri="{BB962C8B-B14F-4D97-AF65-F5344CB8AC3E}">
        <p14:creationId xmlns:p14="http://schemas.microsoft.com/office/powerpoint/2010/main" val="2687501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title="Title">
            <a:extLst>
              <a:ext uri="{FF2B5EF4-FFF2-40B4-BE49-F238E27FC236}">
                <a16:creationId xmlns:a16="http://schemas.microsoft.com/office/drawing/2014/main" id="{A63C1E39-47A3-4DE2-94D6-ACF90DA5B75C}"/>
              </a:ext>
            </a:extLst>
          </p:cNvPr>
          <p:cNvSpPr>
            <a:spLocks noGrp="1"/>
          </p:cNvSpPr>
          <p:nvPr>
            <p:ph type="title"/>
          </p:nvPr>
        </p:nvSpPr>
        <p:spPr/>
        <p:txBody>
          <a:bodyPr/>
          <a:lstStyle/>
          <a:p>
            <a:r>
              <a:rPr lang="en-US" dirty="0"/>
              <a:t>Critical Applications</a:t>
            </a:r>
          </a:p>
        </p:txBody>
      </p:sp>
      <p:sp>
        <p:nvSpPr>
          <p:cNvPr id="6" name="Subtitle 5" title="Subtitle">
            <a:extLst>
              <a:ext uri="{FF2B5EF4-FFF2-40B4-BE49-F238E27FC236}">
                <a16:creationId xmlns:a16="http://schemas.microsoft.com/office/drawing/2014/main" id="{E9F5EA07-8DDC-4D4D-9AB3-BDA3AABD5294}"/>
              </a:ext>
            </a:extLst>
          </p:cNvPr>
          <p:cNvSpPr>
            <a:spLocks noGrp="1"/>
          </p:cNvSpPr>
          <p:nvPr>
            <p:ph type="subTitle" idx="10"/>
          </p:nvPr>
        </p:nvSpPr>
        <p:spPr/>
        <p:txBody>
          <a:bodyPr/>
          <a:lstStyle/>
          <a:p>
            <a:pPr>
              <a:buClr>
                <a:srgbClr val="000001">
                  <a:lumMod val="60000"/>
                  <a:lumOff val="40000"/>
                </a:srgbClr>
              </a:buClr>
              <a:defRPr/>
            </a:pPr>
            <a:r>
              <a:rPr lang="en-US" dirty="0">
                <a:solidFill>
                  <a:schemeClr val="tx1"/>
                </a:solidFill>
                <a:latin typeface="Metropolis Light"/>
              </a:rPr>
              <a:t>Infra-layer Observability for mission critical business applications</a:t>
            </a:r>
            <a:endParaRPr lang="en-US" sz="1400" dirty="0">
              <a:solidFill>
                <a:schemeClr val="tx1"/>
              </a:solidFill>
              <a:latin typeface="Metropolis Light"/>
            </a:endParaRPr>
          </a:p>
        </p:txBody>
      </p:sp>
      <p:sp>
        <p:nvSpPr>
          <p:cNvPr id="18" name="Text Placeholder 17">
            <a:extLst>
              <a:ext uri="{FF2B5EF4-FFF2-40B4-BE49-F238E27FC236}">
                <a16:creationId xmlns:a16="http://schemas.microsoft.com/office/drawing/2014/main" id="{C077C438-0FCE-6CA4-BBFD-76FB9C54E0BA}"/>
              </a:ext>
            </a:extLst>
          </p:cNvPr>
          <p:cNvSpPr>
            <a:spLocks noGrp="1"/>
          </p:cNvSpPr>
          <p:nvPr>
            <p:ph type="body" sz="quarter" idx="11"/>
          </p:nvPr>
        </p:nvSpPr>
        <p:spPr/>
        <p:txBody>
          <a:bodyPr/>
          <a:lstStyle/>
          <a:p>
            <a:r>
              <a:rPr lang="en-US" dirty="0"/>
              <a:t>Iwan ‘e1’ Rahabok</a:t>
            </a:r>
          </a:p>
        </p:txBody>
      </p:sp>
      <p:sp>
        <p:nvSpPr>
          <p:cNvPr id="19" name="Text Placeholder 18">
            <a:extLst>
              <a:ext uri="{FF2B5EF4-FFF2-40B4-BE49-F238E27FC236}">
                <a16:creationId xmlns:a16="http://schemas.microsoft.com/office/drawing/2014/main" id="{5CDDC81F-0D6C-B271-6FFC-3A32EFDC42B7}"/>
              </a:ext>
            </a:extLst>
          </p:cNvPr>
          <p:cNvSpPr>
            <a:spLocks noGrp="1"/>
          </p:cNvSpPr>
          <p:nvPr>
            <p:ph type="body" sz="quarter" idx="12"/>
          </p:nvPr>
        </p:nvSpPr>
        <p:spPr/>
        <p:txBody>
          <a:bodyPr/>
          <a:lstStyle/>
          <a:p>
            <a:r>
              <a:rPr lang="en-US" dirty="0"/>
              <a:t>VCF Division, VMware by Broadcom</a:t>
            </a:r>
          </a:p>
        </p:txBody>
      </p:sp>
      <p:sp>
        <p:nvSpPr>
          <p:cNvPr id="20" name="Text Placeholder 19">
            <a:extLst>
              <a:ext uri="{FF2B5EF4-FFF2-40B4-BE49-F238E27FC236}">
                <a16:creationId xmlns:a16="http://schemas.microsoft.com/office/drawing/2014/main" id="{913BD92A-701D-576E-8B7A-DB2450A20AA1}"/>
              </a:ext>
            </a:extLst>
          </p:cNvPr>
          <p:cNvSpPr>
            <a:spLocks noGrp="1"/>
          </p:cNvSpPr>
          <p:nvPr>
            <p:ph type="body" sz="quarter" idx="14"/>
          </p:nvPr>
        </p:nvSpPr>
        <p:spPr/>
        <p:txBody>
          <a:bodyPr/>
          <a:lstStyle/>
          <a:p>
            <a:r>
              <a:rPr lang="en-US" dirty="0"/>
              <a:t>July 2025</a:t>
            </a:r>
          </a:p>
        </p:txBody>
      </p:sp>
    </p:spTree>
    <p:extLst>
      <p:ext uri="{BB962C8B-B14F-4D97-AF65-F5344CB8AC3E}">
        <p14:creationId xmlns:p14="http://schemas.microsoft.com/office/powerpoint/2010/main" val="354061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7CBF47C-5359-7664-99EB-0608ADE62BEC}"/>
              </a:ext>
            </a:extLst>
          </p:cNvPr>
          <p:cNvSpPr/>
          <p:nvPr/>
        </p:nvSpPr>
        <p:spPr>
          <a:xfrm>
            <a:off x="9519222" y="3663234"/>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E167228-02B9-C6B8-8C4D-3A56D05F5FB8}"/>
              </a:ext>
            </a:extLst>
          </p:cNvPr>
          <p:cNvSpPr/>
          <p:nvPr/>
        </p:nvSpPr>
        <p:spPr>
          <a:xfrm>
            <a:off x="9426879" y="3597362"/>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BC1DF63-2924-B8BF-C6E7-05DD0BF75589}"/>
              </a:ext>
            </a:extLst>
          </p:cNvPr>
          <p:cNvSpPr/>
          <p:nvPr/>
        </p:nvSpPr>
        <p:spPr>
          <a:xfrm>
            <a:off x="887632" y="3145183"/>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Mission Critical Business Application</a:t>
            </a:r>
          </a:p>
        </p:txBody>
      </p:sp>
      <p:sp>
        <p:nvSpPr>
          <p:cNvPr id="3" name="Rectangle 2">
            <a:extLst>
              <a:ext uri="{FF2B5EF4-FFF2-40B4-BE49-F238E27FC236}">
                <a16:creationId xmlns:a16="http://schemas.microsoft.com/office/drawing/2014/main" id="{0DAAACC1-11D5-E563-BFA6-9DD31118C7FB}"/>
              </a:ext>
            </a:extLst>
          </p:cNvPr>
          <p:cNvSpPr/>
          <p:nvPr/>
        </p:nvSpPr>
        <p:spPr>
          <a:xfrm>
            <a:off x="3770108" y="3145183"/>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VM Performance</a:t>
            </a:r>
          </a:p>
        </p:txBody>
      </p:sp>
      <p:sp>
        <p:nvSpPr>
          <p:cNvPr id="4" name="Rectangle 3">
            <a:extLst>
              <a:ext uri="{FF2B5EF4-FFF2-40B4-BE49-F238E27FC236}">
                <a16:creationId xmlns:a16="http://schemas.microsoft.com/office/drawing/2014/main" id="{5A9F9316-E056-69E8-BFB8-C29AF8F0B11F}"/>
              </a:ext>
            </a:extLst>
          </p:cNvPr>
          <p:cNvSpPr/>
          <p:nvPr/>
        </p:nvSpPr>
        <p:spPr>
          <a:xfrm>
            <a:off x="6726220" y="2292604"/>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MS Windows</a:t>
            </a:r>
          </a:p>
        </p:txBody>
      </p:sp>
      <p:sp>
        <p:nvSpPr>
          <p:cNvPr id="5" name="Rectangle 4">
            <a:extLst>
              <a:ext uri="{FF2B5EF4-FFF2-40B4-BE49-F238E27FC236}">
                <a16:creationId xmlns:a16="http://schemas.microsoft.com/office/drawing/2014/main" id="{3070E486-BD0B-EDBF-FC71-776FB7607684}"/>
              </a:ext>
            </a:extLst>
          </p:cNvPr>
          <p:cNvSpPr/>
          <p:nvPr/>
        </p:nvSpPr>
        <p:spPr>
          <a:xfrm>
            <a:off x="6726220" y="4032595"/>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Linux</a:t>
            </a:r>
          </a:p>
        </p:txBody>
      </p:sp>
      <p:sp>
        <p:nvSpPr>
          <p:cNvPr id="6" name="Title 5">
            <a:extLst>
              <a:ext uri="{FF2B5EF4-FFF2-40B4-BE49-F238E27FC236}">
                <a16:creationId xmlns:a16="http://schemas.microsoft.com/office/drawing/2014/main" id="{28BF87BA-1E70-D22C-DC83-07A28BADC86C}"/>
              </a:ext>
            </a:extLst>
          </p:cNvPr>
          <p:cNvSpPr>
            <a:spLocks noGrp="1"/>
          </p:cNvSpPr>
          <p:nvPr>
            <p:ph type="title"/>
          </p:nvPr>
        </p:nvSpPr>
        <p:spPr/>
        <p:txBody>
          <a:bodyPr/>
          <a:lstStyle/>
          <a:p>
            <a:r>
              <a:rPr lang="en-US" dirty="0"/>
              <a:t>Overview</a:t>
            </a:r>
          </a:p>
        </p:txBody>
      </p:sp>
      <p:sp>
        <p:nvSpPr>
          <p:cNvPr id="7" name="Subtitle 6">
            <a:extLst>
              <a:ext uri="{FF2B5EF4-FFF2-40B4-BE49-F238E27FC236}">
                <a16:creationId xmlns:a16="http://schemas.microsoft.com/office/drawing/2014/main" id="{7A442351-C558-8D71-6EF7-ADB073013FD0}"/>
              </a:ext>
            </a:extLst>
          </p:cNvPr>
          <p:cNvSpPr>
            <a:spLocks noGrp="1"/>
          </p:cNvSpPr>
          <p:nvPr>
            <p:ph type="subTitle" idx="10"/>
          </p:nvPr>
        </p:nvSpPr>
        <p:spPr/>
        <p:txBody>
          <a:bodyPr/>
          <a:lstStyle/>
          <a:p>
            <a:r>
              <a:rPr lang="en-US" dirty="0"/>
              <a:t>How the dashboards work together</a:t>
            </a:r>
          </a:p>
        </p:txBody>
      </p:sp>
      <p:sp>
        <p:nvSpPr>
          <p:cNvPr id="8" name="Rectangle 7">
            <a:extLst>
              <a:ext uri="{FF2B5EF4-FFF2-40B4-BE49-F238E27FC236}">
                <a16:creationId xmlns:a16="http://schemas.microsoft.com/office/drawing/2014/main" id="{58C05A0E-8CEB-F1AF-A592-5B9C52A55EDC}"/>
              </a:ext>
            </a:extLst>
          </p:cNvPr>
          <p:cNvSpPr/>
          <p:nvPr/>
        </p:nvSpPr>
        <p:spPr>
          <a:xfrm>
            <a:off x="9344111" y="2292604"/>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Guest OS Profiling</a:t>
            </a:r>
          </a:p>
        </p:txBody>
      </p:sp>
      <p:cxnSp>
        <p:nvCxnSpPr>
          <p:cNvPr id="10" name="Straight Arrow Connector 9">
            <a:extLst>
              <a:ext uri="{FF2B5EF4-FFF2-40B4-BE49-F238E27FC236}">
                <a16:creationId xmlns:a16="http://schemas.microsoft.com/office/drawing/2014/main" id="{D88DDCEC-C5BD-2A04-3FBD-DD42702F7CAC}"/>
              </a:ext>
            </a:extLst>
          </p:cNvPr>
          <p:cNvCxnSpPr>
            <a:stCxn id="2" idx="3"/>
            <a:endCxn id="3" idx="1"/>
          </p:cNvCxnSpPr>
          <p:nvPr/>
        </p:nvCxnSpPr>
        <p:spPr bwMode="gray">
          <a:xfrm>
            <a:off x="2075526" y="3538923"/>
            <a:ext cx="1694582" cy="0"/>
          </a:xfrm>
          <a:prstGeom prst="straightConnector1">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868733B-1CEF-9D6C-7609-4EE5194F9156}"/>
              </a:ext>
            </a:extLst>
          </p:cNvPr>
          <p:cNvCxnSpPr>
            <a:stCxn id="3" idx="3"/>
            <a:endCxn id="4" idx="1"/>
          </p:cNvCxnSpPr>
          <p:nvPr/>
        </p:nvCxnSpPr>
        <p:spPr bwMode="gray">
          <a:xfrm flipV="1">
            <a:off x="4958002" y="2686344"/>
            <a:ext cx="1768218" cy="852579"/>
          </a:xfrm>
          <a:prstGeom prst="straightConnector1">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0D800B-70B9-C91D-CD3E-FDDA85DC8364}"/>
              </a:ext>
            </a:extLst>
          </p:cNvPr>
          <p:cNvCxnSpPr>
            <a:stCxn id="3" idx="3"/>
            <a:endCxn id="5" idx="1"/>
          </p:cNvCxnSpPr>
          <p:nvPr/>
        </p:nvCxnSpPr>
        <p:spPr bwMode="gray">
          <a:xfrm>
            <a:off x="4958002" y="3538923"/>
            <a:ext cx="1768218" cy="887412"/>
          </a:xfrm>
          <a:prstGeom prst="straightConnector1">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3838FD-99DB-8CCC-7285-A06E6239B6CC}"/>
              </a:ext>
            </a:extLst>
          </p:cNvPr>
          <p:cNvSpPr txBox="1"/>
          <p:nvPr/>
        </p:nvSpPr>
        <p:spPr>
          <a:xfrm>
            <a:off x="6726220" y="3061308"/>
            <a:ext cx="2258485" cy="981807"/>
          </a:xfrm>
          <a:prstGeom prst="rect">
            <a:avLst/>
          </a:prstGeom>
          <a:noFill/>
        </p:spPr>
        <p:txBody>
          <a:bodyPr wrap="square" lIns="0" tIns="0" rIns="0" bIns="0" rtlCol="0">
            <a:spAutoFit/>
          </a:bodyPr>
          <a:lstStyle/>
          <a:p>
            <a:pPr algn="l">
              <a:lnSpc>
                <a:spcPct val="130000"/>
              </a:lnSpc>
            </a:pPr>
            <a:r>
              <a:rPr lang="en-US" sz="1000" dirty="0">
                <a:solidFill>
                  <a:schemeClr val="tx2"/>
                </a:solidFill>
              </a:rPr>
              <a:t>2 separate dashboards due to difference in metrics between Windows and Linux. </a:t>
            </a:r>
          </a:p>
          <a:p>
            <a:pPr algn="l">
              <a:lnSpc>
                <a:spcPct val="130000"/>
              </a:lnSpc>
            </a:pPr>
            <a:r>
              <a:rPr lang="en-US" sz="1000" dirty="0">
                <a:solidFill>
                  <a:schemeClr val="tx2"/>
                </a:solidFill>
              </a:rPr>
              <a:t>Optional dashboard as it needs Telegraf agent on each VM</a:t>
            </a:r>
          </a:p>
        </p:txBody>
      </p:sp>
      <p:cxnSp>
        <p:nvCxnSpPr>
          <p:cNvPr id="13" name="Straight Connector 12">
            <a:extLst>
              <a:ext uri="{FF2B5EF4-FFF2-40B4-BE49-F238E27FC236}">
                <a16:creationId xmlns:a16="http://schemas.microsoft.com/office/drawing/2014/main" id="{2C648FB5-DEB7-52E6-6E3E-021BB13D8097}"/>
              </a:ext>
            </a:extLst>
          </p:cNvPr>
          <p:cNvCxnSpPr>
            <a:cxnSpLocks/>
          </p:cNvCxnSpPr>
          <p:nvPr/>
        </p:nvCxnSpPr>
        <p:spPr bwMode="gray">
          <a:xfrm>
            <a:off x="8927490" y="1794617"/>
            <a:ext cx="0" cy="4571807"/>
          </a:xfrm>
          <a:prstGeom prst="line">
            <a:avLst/>
          </a:prstGeom>
          <a:ln w="12700">
            <a:solidFill>
              <a:schemeClr val="accent6">
                <a:lumMod val="60000"/>
                <a:lumOff val="4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FD4EED0-B031-77A7-8342-8A1AE3EEEF8C}"/>
              </a:ext>
            </a:extLst>
          </p:cNvPr>
          <p:cNvSpPr/>
          <p:nvPr/>
        </p:nvSpPr>
        <p:spPr>
          <a:xfrm>
            <a:off x="9350307" y="3525251"/>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vSphere set of dashboards</a:t>
            </a:r>
          </a:p>
        </p:txBody>
      </p:sp>
      <p:sp>
        <p:nvSpPr>
          <p:cNvPr id="11" name="Rectangle 10">
            <a:extLst>
              <a:ext uri="{FF2B5EF4-FFF2-40B4-BE49-F238E27FC236}">
                <a16:creationId xmlns:a16="http://schemas.microsoft.com/office/drawing/2014/main" id="{17BEA546-259D-ED3B-36F8-18DAC7F367AF}"/>
              </a:ext>
            </a:extLst>
          </p:cNvPr>
          <p:cNvSpPr/>
          <p:nvPr/>
        </p:nvSpPr>
        <p:spPr>
          <a:xfrm>
            <a:off x="2582214" y="5178981"/>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K8 Application Performance</a:t>
            </a:r>
          </a:p>
        </p:txBody>
      </p:sp>
      <p:cxnSp>
        <p:nvCxnSpPr>
          <p:cNvPr id="18" name="Straight Arrow Connector 17">
            <a:extLst>
              <a:ext uri="{FF2B5EF4-FFF2-40B4-BE49-F238E27FC236}">
                <a16:creationId xmlns:a16="http://schemas.microsoft.com/office/drawing/2014/main" id="{CEA98F54-DDA9-4D92-3CD3-BE7578676501}"/>
              </a:ext>
            </a:extLst>
          </p:cNvPr>
          <p:cNvCxnSpPr>
            <a:cxnSpLocks/>
          </p:cNvCxnSpPr>
          <p:nvPr/>
        </p:nvCxnSpPr>
        <p:spPr bwMode="gray">
          <a:xfrm rot="16200000" flipH="1">
            <a:off x="1211867" y="4178498"/>
            <a:ext cx="1640059" cy="1100635"/>
          </a:xfrm>
          <a:prstGeom prst="bentConnector2">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72803C8-B467-522A-CF2B-EE8DD312BFC1}"/>
              </a:ext>
            </a:extLst>
          </p:cNvPr>
          <p:cNvSpPr/>
          <p:nvPr/>
        </p:nvSpPr>
        <p:spPr>
          <a:xfrm>
            <a:off x="9521437" y="5327149"/>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063A5574-5138-140A-4480-E1BC0A153C8D}"/>
              </a:ext>
            </a:extLst>
          </p:cNvPr>
          <p:cNvSpPr/>
          <p:nvPr/>
        </p:nvSpPr>
        <p:spPr>
          <a:xfrm>
            <a:off x="9429094" y="5261277"/>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5AE59AA8-DA3F-07BE-F454-B9E7D6388B03}"/>
              </a:ext>
            </a:extLst>
          </p:cNvPr>
          <p:cNvSpPr/>
          <p:nvPr/>
        </p:nvSpPr>
        <p:spPr>
          <a:xfrm>
            <a:off x="9352522" y="5189166"/>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K8 set of dashboards + object summary page</a:t>
            </a:r>
          </a:p>
        </p:txBody>
      </p:sp>
      <p:sp>
        <p:nvSpPr>
          <p:cNvPr id="26" name="TextBox 25">
            <a:extLst>
              <a:ext uri="{FF2B5EF4-FFF2-40B4-BE49-F238E27FC236}">
                <a16:creationId xmlns:a16="http://schemas.microsoft.com/office/drawing/2014/main" id="{E89119DF-C716-D176-1CE0-B4F7317CFB3B}"/>
              </a:ext>
            </a:extLst>
          </p:cNvPr>
          <p:cNvSpPr txBox="1"/>
          <p:nvPr/>
        </p:nvSpPr>
        <p:spPr>
          <a:xfrm>
            <a:off x="9342489" y="1714520"/>
            <a:ext cx="2693141" cy="425373"/>
          </a:xfrm>
          <a:prstGeom prst="rect">
            <a:avLst/>
          </a:prstGeom>
          <a:noFill/>
        </p:spPr>
        <p:txBody>
          <a:bodyPr wrap="square" lIns="0" tIns="0" rIns="0" bIns="0" rtlCol="0">
            <a:spAutoFit/>
          </a:bodyPr>
          <a:lstStyle/>
          <a:p>
            <a:pPr algn="l">
              <a:lnSpc>
                <a:spcPct val="130000"/>
              </a:lnSpc>
            </a:pPr>
            <a:r>
              <a:rPr lang="en-US" sz="1400" b="1" dirty="0">
                <a:solidFill>
                  <a:schemeClr val="tx2"/>
                </a:solidFill>
              </a:rPr>
              <a:t>Supporting Dashboards</a:t>
            </a:r>
          </a:p>
          <a:p>
            <a:pPr algn="l">
              <a:lnSpc>
                <a:spcPct val="130000"/>
              </a:lnSpc>
            </a:pPr>
            <a:r>
              <a:rPr lang="en-US" sz="800" dirty="0">
                <a:solidFill>
                  <a:schemeClr val="tx2"/>
                </a:solidFill>
              </a:rPr>
              <a:t>Navigate manually. No context passing available.</a:t>
            </a:r>
          </a:p>
        </p:txBody>
      </p:sp>
      <p:sp>
        <p:nvSpPr>
          <p:cNvPr id="28" name="Rectangle 27">
            <a:extLst>
              <a:ext uri="{FF2B5EF4-FFF2-40B4-BE49-F238E27FC236}">
                <a16:creationId xmlns:a16="http://schemas.microsoft.com/office/drawing/2014/main" id="{B449978A-1578-B8CC-D3BC-BB02F564B8F5}"/>
              </a:ext>
            </a:extLst>
          </p:cNvPr>
          <p:cNvSpPr/>
          <p:nvPr/>
        </p:nvSpPr>
        <p:spPr>
          <a:xfrm>
            <a:off x="10868213" y="2428504"/>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95915A96-86F9-A36B-A980-1BEDCCACD291}"/>
              </a:ext>
            </a:extLst>
          </p:cNvPr>
          <p:cNvSpPr/>
          <p:nvPr/>
        </p:nvSpPr>
        <p:spPr>
          <a:xfrm>
            <a:off x="10775870" y="2362632"/>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endPar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0C10724A-AB80-9195-F3C7-9B5FF4F8134A}"/>
              </a:ext>
            </a:extLst>
          </p:cNvPr>
          <p:cNvSpPr/>
          <p:nvPr/>
        </p:nvSpPr>
        <p:spPr>
          <a:xfrm>
            <a:off x="10699298" y="2290521"/>
            <a:ext cx="1187894" cy="7874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Database set of dashboards</a:t>
            </a:r>
          </a:p>
        </p:txBody>
      </p:sp>
      <p:sp>
        <p:nvSpPr>
          <p:cNvPr id="15" name="TextBox 14">
            <a:extLst>
              <a:ext uri="{FF2B5EF4-FFF2-40B4-BE49-F238E27FC236}">
                <a16:creationId xmlns:a16="http://schemas.microsoft.com/office/drawing/2014/main" id="{F8ADEF78-87A5-1E8A-AE08-B64B59342557}"/>
              </a:ext>
            </a:extLst>
          </p:cNvPr>
          <p:cNvSpPr txBox="1"/>
          <p:nvPr/>
        </p:nvSpPr>
        <p:spPr>
          <a:xfrm>
            <a:off x="1577227" y="4576145"/>
            <a:ext cx="1377686" cy="581698"/>
          </a:xfrm>
          <a:prstGeom prst="rect">
            <a:avLst/>
          </a:prstGeom>
          <a:solidFill>
            <a:schemeClr val="bg1">
              <a:alpha val="70000"/>
            </a:schemeClr>
          </a:solidFill>
        </p:spPr>
        <p:txBody>
          <a:bodyPr wrap="square" lIns="0" tIns="0" rIns="0" bIns="0" rtlCol="0">
            <a:spAutoFit/>
          </a:bodyPr>
          <a:lstStyle/>
          <a:p>
            <a:pPr algn="l">
              <a:lnSpc>
                <a:spcPct val="130000"/>
              </a:lnSpc>
            </a:pPr>
            <a:r>
              <a:rPr lang="en-US" sz="1000" dirty="0">
                <a:solidFill>
                  <a:schemeClr val="tx2"/>
                </a:solidFill>
              </a:rPr>
              <a:t>K8 app requires navigating to K8 dashboard</a:t>
            </a:r>
          </a:p>
        </p:txBody>
      </p:sp>
      <p:sp>
        <p:nvSpPr>
          <p:cNvPr id="27" name="TextBox 26">
            <a:extLst>
              <a:ext uri="{FF2B5EF4-FFF2-40B4-BE49-F238E27FC236}">
                <a16:creationId xmlns:a16="http://schemas.microsoft.com/office/drawing/2014/main" id="{65A1CA49-27BF-EFBF-05CA-A1E66A3BE6BF}"/>
              </a:ext>
            </a:extLst>
          </p:cNvPr>
          <p:cNvSpPr txBox="1"/>
          <p:nvPr/>
        </p:nvSpPr>
        <p:spPr>
          <a:xfrm>
            <a:off x="5872472" y="5592380"/>
            <a:ext cx="1377686" cy="181588"/>
          </a:xfrm>
          <a:prstGeom prst="rect">
            <a:avLst/>
          </a:prstGeom>
          <a:solidFill>
            <a:schemeClr val="bg1">
              <a:alpha val="70000"/>
            </a:schemeClr>
          </a:solidFill>
        </p:spPr>
        <p:txBody>
          <a:bodyPr wrap="square" lIns="0" tIns="0" rIns="0" bIns="0" rtlCol="0">
            <a:spAutoFit/>
          </a:bodyPr>
          <a:lstStyle/>
          <a:p>
            <a:pPr algn="l">
              <a:lnSpc>
                <a:spcPct val="130000"/>
              </a:lnSpc>
            </a:pPr>
            <a:r>
              <a:rPr lang="en-US" sz="1000" dirty="0">
                <a:solidFill>
                  <a:schemeClr val="tx2"/>
                </a:solidFill>
              </a:rPr>
              <a:t>Drill down as needed</a:t>
            </a:r>
          </a:p>
        </p:txBody>
      </p:sp>
      <p:cxnSp>
        <p:nvCxnSpPr>
          <p:cNvPr id="34" name="Straight Arrow Connector 33">
            <a:extLst>
              <a:ext uri="{FF2B5EF4-FFF2-40B4-BE49-F238E27FC236}">
                <a16:creationId xmlns:a16="http://schemas.microsoft.com/office/drawing/2014/main" id="{F6C6B01C-4476-B478-1E65-E57956F22573}"/>
              </a:ext>
            </a:extLst>
          </p:cNvPr>
          <p:cNvCxnSpPr>
            <a:cxnSpLocks/>
            <a:stCxn id="11" idx="3"/>
            <a:endCxn id="25" idx="1"/>
          </p:cNvCxnSpPr>
          <p:nvPr/>
        </p:nvCxnSpPr>
        <p:spPr bwMode="gray">
          <a:xfrm>
            <a:off x="3770108" y="5572721"/>
            <a:ext cx="5582414" cy="10185"/>
          </a:xfrm>
          <a:prstGeom prst="straightConnector1">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17">
            <a:extLst>
              <a:ext uri="{FF2B5EF4-FFF2-40B4-BE49-F238E27FC236}">
                <a16:creationId xmlns:a16="http://schemas.microsoft.com/office/drawing/2014/main" id="{3194143C-7DBC-F4E8-CD81-CE1F44F0D32C}"/>
              </a:ext>
            </a:extLst>
          </p:cNvPr>
          <p:cNvCxnSpPr>
            <a:cxnSpLocks/>
            <a:stCxn id="11" idx="3"/>
            <a:endCxn id="3" idx="2"/>
          </p:cNvCxnSpPr>
          <p:nvPr/>
        </p:nvCxnSpPr>
        <p:spPr bwMode="gray">
          <a:xfrm flipV="1">
            <a:off x="3770108" y="3932662"/>
            <a:ext cx="593947" cy="1640059"/>
          </a:xfrm>
          <a:prstGeom prst="bentConnector2">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2AFDE63-F882-1891-C69C-C55126C0EDA4}"/>
              </a:ext>
            </a:extLst>
          </p:cNvPr>
          <p:cNvSpPr txBox="1"/>
          <p:nvPr/>
        </p:nvSpPr>
        <p:spPr>
          <a:xfrm>
            <a:off x="4399523" y="4588581"/>
            <a:ext cx="1377686" cy="581698"/>
          </a:xfrm>
          <a:prstGeom prst="rect">
            <a:avLst/>
          </a:prstGeom>
          <a:solidFill>
            <a:schemeClr val="bg1">
              <a:alpha val="70000"/>
            </a:schemeClr>
          </a:solidFill>
        </p:spPr>
        <p:txBody>
          <a:bodyPr wrap="square" lIns="0" tIns="0" rIns="0" bIns="0" rtlCol="0">
            <a:spAutoFit/>
          </a:bodyPr>
          <a:lstStyle/>
          <a:p>
            <a:pPr algn="l">
              <a:lnSpc>
                <a:spcPct val="130000"/>
              </a:lnSpc>
            </a:pPr>
            <a:r>
              <a:rPr lang="en-US" sz="1000" dirty="0">
                <a:solidFill>
                  <a:schemeClr val="tx2"/>
                </a:solidFill>
              </a:rPr>
              <a:t>See the backing vSphere VM of the selected K8 Node</a:t>
            </a:r>
          </a:p>
        </p:txBody>
      </p:sp>
    </p:spTree>
    <p:extLst>
      <p:ext uri="{BB962C8B-B14F-4D97-AF65-F5344CB8AC3E}">
        <p14:creationId xmlns:p14="http://schemas.microsoft.com/office/powerpoint/2010/main" val="5173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6AE72F-9ED0-90B6-155D-EAD143615773}"/>
              </a:ext>
            </a:extLst>
          </p:cNvPr>
          <p:cNvPicPr>
            <a:picLocks noChangeAspect="1"/>
          </p:cNvPicPr>
          <p:nvPr/>
        </p:nvPicPr>
        <p:blipFill>
          <a:blip r:embed="rId3"/>
          <a:stretch>
            <a:fillRect/>
          </a:stretch>
        </p:blipFill>
        <p:spPr>
          <a:xfrm>
            <a:off x="4053640" y="4213462"/>
            <a:ext cx="8094816" cy="2553819"/>
          </a:xfrm>
          <a:prstGeom prst="rect">
            <a:avLst/>
          </a:prstGeom>
        </p:spPr>
      </p:pic>
      <p:pic>
        <p:nvPicPr>
          <p:cNvPr id="7" name="Picture 6">
            <a:extLst>
              <a:ext uri="{FF2B5EF4-FFF2-40B4-BE49-F238E27FC236}">
                <a16:creationId xmlns:a16="http://schemas.microsoft.com/office/drawing/2014/main" id="{3DAD1D3E-BF6D-A9DF-4F02-747AE6E53B85}"/>
              </a:ext>
            </a:extLst>
          </p:cNvPr>
          <p:cNvPicPr>
            <a:picLocks noChangeAspect="1"/>
          </p:cNvPicPr>
          <p:nvPr/>
        </p:nvPicPr>
        <p:blipFill>
          <a:blip r:embed="rId4"/>
          <a:stretch>
            <a:fillRect/>
          </a:stretch>
        </p:blipFill>
        <p:spPr>
          <a:xfrm>
            <a:off x="4053640" y="0"/>
            <a:ext cx="8094427" cy="4213462"/>
          </a:xfrm>
          <a:prstGeom prst="rect">
            <a:avLst/>
          </a:prstGeom>
        </p:spPr>
      </p:pic>
      <p:sp>
        <p:nvSpPr>
          <p:cNvPr id="3" name="Arrow: Down 2">
            <a:extLst>
              <a:ext uri="{FF2B5EF4-FFF2-40B4-BE49-F238E27FC236}">
                <a16:creationId xmlns:a16="http://schemas.microsoft.com/office/drawing/2014/main" id="{6A8DA453-13F9-4491-B793-A28D2F5E3A22}"/>
              </a:ext>
            </a:extLst>
          </p:cNvPr>
          <p:cNvSpPr/>
          <p:nvPr/>
        </p:nvSpPr>
        <p:spPr>
          <a:xfrm>
            <a:off x="5254114" y="3926167"/>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 name="Arrow: Down 7">
            <a:extLst>
              <a:ext uri="{FF2B5EF4-FFF2-40B4-BE49-F238E27FC236}">
                <a16:creationId xmlns:a16="http://schemas.microsoft.com/office/drawing/2014/main" id="{2AE98CF4-7E93-49BA-8A35-B4CB5D778083}"/>
              </a:ext>
            </a:extLst>
          </p:cNvPr>
          <p:cNvSpPr/>
          <p:nvPr/>
        </p:nvSpPr>
        <p:spPr>
          <a:xfrm rot="16200000">
            <a:off x="7879488" y="1732651"/>
            <a:ext cx="370703" cy="3168255"/>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 name="Arrow: Down 9">
            <a:extLst>
              <a:ext uri="{FF2B5EF4-FFF2-40B4-BE49-F238E27FC236}">
                <a16:creationId xmlns:a16="http://schemas.microsoft.com/office/drawing/2014/main" id="{A4D80320-04CE-7F6A-E31A-FF6AA3C95258}"/>
              </a:ext>
            </a:extLst>
          </p:cNvPr>
          <p:cNvSpPr/>
          <p:nvPr/>
        </p:nvSpPr>
        <p:spPr>
          <a:xfrm>
            <a:off x="7909056" y="3926167"/>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2" name="Rectangle 1">
            <a:extLst>
              <a:ext uri="{FF2B5EF4-FFF2-40B4-BE49-F238E27FC236}">
                <a16:creationId xmlns:a16="http://schemas.microsoft.com/office/drawing/2014/main" id="{E21715A2-EDA4-BE94-EB99-4D3266D8C9F3}"/>
              </a:ext>
            </a:extLst>
          </p:cNvPr>
          <p:cNvSpPr/>
          <p:nvPr/>
        </p:nvSpPr>
        <p:spPr>
          <a:xfrm>
            <a:off x="22744" y="82423"/>
            <a:ext cx="12110113" cy="1051373"/>
          </a:xfrm>
          <a:prstGeom prst="rect">
            <a:avLst/>
          </a:prstGeom>
          <a:solidFill>
            <a:schemeClr val="accent3">
              <a:lumMod val="20000"/>
              <a:lumOff val="80000"/>
              <a:alpha val="30000"/>
            </a:schemeClr>
          </a:solidFill>
          <a:ln w="19050">
            <a:solidFill>
              <a:srgbClr val="7030A0"/>
            </a:solidFill>
            <a:prstDash val="sysDot"/>
            <a:extLst>
              <a:ext uri="{C807C97D-BFC1-408E-A445-0C87EB9F89A2}">
                <ask:lineSketchStyleProps xmlns:ask="http://schemas.microsoft.com/office/drawing/2018/sketchyshapes" sd="1219033472">
                  <a:custGeom>
                    <a:avLst/>
                    <a:gdLst>
                      <a:gd name="connsiteX0" fmla="*/ 0 w 11390924"/>
                      <a:gd name="connsiteY0" fmla="*/ 0 h 1268670"/>
                      <a:gd name="connsiteX1" fmla="*/ 599522 w 11390924"/>
                      <a:gd name="connsiteY1" fmla="*/ 0 h 1268670"/>
                      <a:gd name="connsiteX2" fmla="*/ 1085135 w 11390924"/>
                      <a:gd name="connsiteY2" fmla="*/ 0 h 1268670"/>
                      <a:gd name="connsiteX3" fmla="*/ 1684658 w 11390924"/>
                      <a:gd name="connsiteY3" fmla="*/ 0 h 1268670"/>
                      <a:gd name="connsiteX4" fmla="*/ 2398089 w 11390924"/>
                      <a:gd name="connsiteY4" fmla="*/ 0 h 1268670"/>
                      <a:gd name="connsiteX5" fmla="*/ 3111521 w 11390924"/>
                      <a:gd name="connsiteY5" fmla="*/ 0 h 1268670"/>
                      <a:gd name="connsiteX6" fmla="*/ 3824952 w 11390924"/>
                      <a:gd name="connsiteY6" fmla="*/ 0 h 1268670"/>
                      <a:gd name="connsiteX7" fmla="*/ 4652293 w 11390924"/>
                      <a:gd name="connsiteY7" fmla="*/ 0 h 1268670"/>
                      <a:gd name="connsiteX8" fmla="*/ 5251815 w 11390924"/>
                      <a:gd name="connsiteY8" fmla="*/ 0 h 1268670"/>
                      <a:gd name="connsiteX9" fmla="*/ 5965247 w 11390924"/>
                      <a:gd name="connsiteY9" fmla="*/ 0 h 1268670"/>
                      <a:gd name="connsiteX10" fmla="*/ 6564769 w 11390924"/>
                      <a:gd name="connsiteY10" fmla="*/ 0 h 1268670"/>
                      <a:gd name="connsiteX11" fmla="*/ 7164292 w 11390924"/>
                      <a:gd name="connsiteY11" fmla="*/ 0 h 1268670"/>
                      <a:gd name="connsiteX12" fmla="*/ 7763814 w 11390924"/>
                      <a:gd name="connsiteY12" fmla="*/ 0 h 1268670"/>
                      <a:gd name="connsiteX13" fmla="*/ 8021609 w 11390924"/>
                      <a:gd name="connsiteY13" fmla="*/ 0 h 1268670"/>
                      <a:gd name="connsiteX14" fmla="*/ 8735040 w 11390924"/>
                      <a:gd name="connsiteY14" fmla="*/ 0 h 1268670"/>
                      <a:gd name="connsiteX15" fmla="*/ 8992835 w 11390924"/>
                      <a:gd name="connsiteY15" fmla="*/ 0 h 1268670"/>
                      <a:gd name="connsiteX16" fmla="*/ 9592357 w 11390924"/>
                      <a:gd name="connsiteY16" fmla="*/ 0 h 1268670"/>
                      <a:gd name="connsiteX17" fmla="*/ 10419698 w 11390924"/>
                      <a:gd name="connsiteY17" fmla="*/ 0 h 1268670"/>
                      <a:gd name="connsiteX18" fmla="*/ 11390924 w 11390924"/>
                      <a:gd name="connsiteY18" fmla="*/ 0 h 1268670"/>
                      <a:gd name="connsiteX19" fmla="*/ 11390924 w 11390924"/>
                      <a:gd name="connsiteY19" fmla="*/ 435577 h 1268670"/>
                      <a:gd name="connsiteX20" fmla="*/ 11390924 w 11390924"/>
                      <a:gd name="connsiteY20" fmla="*/ 833093 h 1268670"/>
                      <a:gd name="connsiteX21" fmla="*/ 11390924 w 11390924"/>
                      <a:gd name="connsiteY21" fmla="*/ 1268670 h 1268670"/>
                      <a:gd name="connsiteX22" fmla="*/ 10791402 w 11390924"/>
                      <a:gd name="connsiteY22" fmla="*/ 1268670 h 1268670"/>
                      <a:gd name="connsiteX23" fmla="*/ 9964061 w 11390924"/>
                      <a:gd name="connsiteY23" fmla="*/ 1268670 h 1268670"/>
                      <a:gd name="connsiteX24" fmla="*/ 9136720 w 11390924"/>
                      <a:gd name="connsiteY24" fmla="*/ 1268670 h 1268670"/>
                      <a:gd name="connsiteX25" fmla="*/ 8537198 w 11390924"/>
                      <a:gd name="connsiteY25" fmla="*/ 1268670 h 1268670"/>
                      <a:gd name="connsiteX26" fmla="*/ 7709857 w 11390924"/>
                      <a:gd name="connsiteY26" fmla="*/ 1268670 h 1268670"/>
                      <a:gd name="connsiteX27" fmla="*/ 7110335 w 11390924"/>
                      <a:gd name="connsiteY27" fmla="*/ 1268670 h 1268670"/>
                      <a:gd name="connsiteX28" fmla="*/ 6396903 w 11390924"/>
                      <a:gd name="connsiteY28" fmla="*/ 1268670 h 1268670"/>
                      <a:gd name="connsiteX29" fmla="*/ 6139109 w 11390924"/>
                      <a:gd name="connsiteY29" fmla="*/ 1268670 h 1268670"/>
                      <a:gd name="connsiteX30" fmla="*/ 5311768 w 11390924"/>
                      <a:gd name="connsiteY30" fmla="*/ 1268670 h 1268670"/>
                      <a:gd name="connsiteX31" fmla="*/ 4826155 w 11390924"/>
                      <a:gd name="connsiteY31" fmla="*/ 1268670 h 1268670"/>
                      <a:gd name="connsiteX32" fmla="*/ 4112723 w 11390924"/>
                      <a:gd name="connsiteY32" fmla="*/ 1268670 h 1268670"/>
                      <a:gd name="connsiteX33" fmla="*/ 3854928 w 11390924"/>
                      <a:gd name="connsiteY33" fmla="*/ 1268670 h 1268670"/>
                      <a:gd name="connsiteX34" fmla="*/ 3027588 w 11390924"/>
                      <a:gd name="connsiteY34" fmla="*/ 1268670 h 1268670"/>
                      <a:gd name="connsiteX35" fmla="*/ 2541975 w 11390924"/>
                      <a:gd name="connsiteY35" fmla="*/ 1268670 h 1268670"/>
                      <a:gd name="connsiteX36" fmla="*/ 1942452 w 11390924"/>
                      <a:gd name="connsiteY36" fmla="*/ 1268670 h 1268670"/>
                      <a:gd name="connsiteX37" fmla="*/ 1570748 w 11390924"/>
                      <a:gd name="connsiteY37" fmla="*/ 1268670 h 1268670"/>
                      <a:gd name="connsiteX38" fmla="*/ 857317 w 11390924"/>
                      <a:gd name="connsiteY38" fmla="*/ 1268670 h 1268670"/>
                      <a:gd name="connsiteX39" fmla="*/ 0 w 11390924"/>
                      <a:gd name="connsiteY39" fmla="*/ 1268670 h 1268670"/>
                      <a:gd name="connsiteX40" fmla="*/ 0 w 11390924"/>
                      <a:gd name="connsiteY40" fmla="*/ 858467 h 1268670"/>
                      <a:gd name="connsiteX41" fmla="*/ 0 w 11390924"/>
                      <a:gd name="connsiteY41" fmla="*/ 473637 h 1268670"/>
                      <a:gd name="connsiteX42" fmla="*/ 0 w 11390924"/>
                      <a:gd name="connsiteY42" fmla="*/ 0 h 1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90924" h="1268670" fill="none" extrusionOk="0">
                        <a:moveTo>
                          <a:pt x="0" y="0"/>
                        </a:moveTo>
                        <a:cubicBezTo>
                          <a:pt x="248590" y="-39501"/>
                          <a:pt x="466774" y="8602"/>
                          <a:pt x="599522" y="0"/>
                        </a:cubicBezTo>
                        <a:cubicBezTo>
                          <a:pt x="732270" y="-8602"/>
                          <a:pt x="915127" y="38068"/>
                          <a:pt x="1085135" y="0"/>
                        </a:cubicBezTo>
                        <a:cubicBezTo>
                          <a:pt x="1255143" y="-38068"/>
                          <a:pt x="1539133" y="41556"/>
                          <a:pt x="1684658" y="0"/>
                        </a:cubicBezTo>
                        <a:cubicBezTo>
                          <a:pt x="1830183" y="-41556"/>
                          <a:pt x="2214153" y="83869"/>
                          <a:pt x="2398089" y="0"/>
                        </a:cubicBezTo>
                        <a:cubicBezTo>
                          <a:pt x="2582025" y="-83869"/>
                          <a:pt x="2918571" y="83504"/>
                          <a:pt x="3111521" y="0"/>
                        </a:cubicBezTo>
                        <a:cubicBezTo>
                          <a:pt x="3304471" y="-83504"/>
                          <a:pt x="3676064" y="7469"/>
                          <a:pt x="3824952" y="0"/>
                        </a:cubicBezTo>
                        <a:cubicBezTo>
                          <a:pt x="3973840" y="-7469"/>
                          <a:pt x="4316032" y="19976"/>
                          <a:pt x="4652293" y="0"/>
                        </a:cubicBezTo>
                        <a:cubicBezTo>
                          <a:pt x="4988554" y="-19976"/>
                          <a:pt x="4953683" y="69400"/>
                          <a:pt x="5251815" y="0"/>
                        </a:cubicBezTo>
                        <a:cubicBezTo>
                          <a:pt x="5549947" y="-69400"/>
                          <a:pt x="5767644" y="53"/>
                          <a:pt x="5965247" y="0"/>
                        </a:cubicBezTo>
                        <a:cubicBezTo>
                          <a:pt x="6162850" y="-53"/>
                          <a:pt x="6393061" y="50337"/>
                          <a:pt x="6564769" y="0"/>
                        </a:cubicBezTo>
                        <a:cubicBezTo>
                          <a:pt x="6736477" y="-50337"/>
                          <a:pt x="6978026" y="15601"/>
                          <a:pt x="7164292" y="0"/>
                        </a:cubicBezTo>
                        <a:cubicBezTo>
                          <a:pt x="7350558" y="-15601"/>
                          <a:pt x="7621830" y="43459"/>
                          <a:pt x="7763814" y="0"/>
                        </a:cubicBezTo>
                        <a:cubicBezTo>
                          <a:pt x="7905798" y="-43459"/>
                          <a:pt x="7946812" y="2827"/>
                          <a:pt x="8021609" y="0"/>
                        </a:cubicBezTo>
                        <a:cubicBezTo>
                          <a:pt x="8096406" y="-2827"/>
                          <a:pt x="8494017" y="25402"/>
                          <a:pt x="8735040" y="0"/>
                        </a:cubicBezTo>
                        <a:cubicBezTo>
                          <a:pt x="8976063" y="-25402"/>
                          <a:pt x="8886259" y="110"/>
                          <a:pt x="8992835" y="0"/>
                        </a:cubicBezTo>
                        <a:cubicBezTo>
                          <a:pt x="9099411" y="-110"/>
                          <a:pt x="9326670" y="18753"/>
                          <a:pt x="9592357" y="0"/>
                        </a:cubicBezTo>
                        <a:cubicBezTo>
                          <a:pt x="9858044" y="-18753"/>
                          <a:pt x="10074047" y="7260"/>
                          <a:pt x="10419698" y="0"/>
                        </a:cubicBezTo>
                        <a:cubicBezTo>
                          <a:pt x="10765349" y="-7260"/>
                          <a:pt x="11100289" y="21592"/>
                          <a:pt x="11390924" y="0"/>
                        </a:cubicBezTo>
                        <a:cubicBezTo>
                          <a:pt x="11430083" y="190221"/>
                          <a:pt x="11386631" y="269943"/>
                          <a:pt x="11390924" y="435577"/>
                        </a:cubicBezTo>
                        <a:cubicBezTo>
                          <a:pt x="11395217" y="601211"/>
                          <a:pt x="11366232" y="724342"/>
                          <a:pt x="11390924" y="833093"/>
                        </a:cubicBezTo>
                        <a:cubicBezTo>
                          <a:pt x="11415616" y="941844"/>
                          <a:pt x="11366784" y="1058825"/>
                          <a:pt x="11390924" y="1268670"/>
                        </a:cubicBezTo>
                        <a:cubicBezTo>
                          <a:pt x="11232242" y="1332334"/>
                          <a:pt x="10979665" y="1211935"/>
                          <a:pt x="10791402" y="1268670"/>
                        </a:cubicBezTo>
                        <a:cubicBezTo>
                          <a:pt x="10603139" y="1325405"/>
                          <a:pt x="10224021" y="1240355"/>
                          <a:pt x="9964061" y="1268670"/>
                        </a:cubicBezTo>
                        <a:cubicBezTo>
                          <a:pt x="9704101" y="1296985"/>
                          <a:pt x="9400447" y="1235938"/>
                          <a:pt x="9136720" y="1268670"/>
                        </a:cubicBezTo>
                        <a:cubicBezTo>
                          <a:pt x="8872993" y="1301402"/>
                          <a:pt x="8770821" y="1223659"/>
                          <a:pt x="8537198" y="1268670"/>
                        </a:cubicBezTo>
                        <a:cubicBezTo>
                          <a:pt x="8303575" y="1313681"/>
                          <a:pt x="8118341" y="1204837"/>
                          <a:pt x="7709857" y="1268670"/>
                        </a:cubicBezTo>
                        <a:cubicBezTo>
                          <a:pt x="7301373" y="1332503"/>
                          <a:pt x="7334049" y="1209813"/>
                          <a:pt x="7110335" y="1268670"/>
                        </a:cubicBezTo>
                        <a:cubicBezTo>
                          <a:pt x="6886621" y="1327527"/>
                          <a:pt x="6618894" y="1188248"/>
                          <a:pt x="6396903" y="1268670"/>
                        </a:cubicBezTo>
                        <a:cubicBezTo>
                          <a:pt x="6174912" y="1349092"/>
                          <a:pt x="6211302" y="1254669"/>
                          <a:pt x="6139109" y="1268670"/>
                        </a:cubicBezTo>
                        <a:cubicBezTo>
                          <a:pt x="6066916" y="1282671"/>
                          <a:pt x="5524992" y="1250141"/>
                          <a:pt x="5311768" y="1268670"/>
                        </a:cubicBezTo>
                        <a:cubicBezTo>
                          <a:pt x="5098544" y="1287199"/>
                          <a:pt x="5014431" y="1230788"/>
                          <a:pt x="4826155" y="1268670"/>
                        </a:cubicBezTo>
                        <a:cubicBezTo>
                          <a:pt x="4637879" y="1306552"/>
                          <a:pt x="4304084" y="1236404"/>
                          <a:pt x="4112723" y="1268670"/>
                        </a:cubicBezTo>
                        <a:cubicBezTo>
                          <a:pt x="3921362" y="1300936"/>
                          <a:pt x="3930998" y="1247869"/>
                          <a:pt x="3854928" y="1268670"/>
                        </a:cubicBezTo>
                        <a:cubicBezTo>
                          <a:pt x="3778859" y="1289471"/>
                          <a:pt x="3301227" y="1242668"/>
                          <a:pt x="3027588" y="1268670"/>
                        </a:cubicBezTo>
                        <a:cubicBezTo>
                          <a:pt x="2753949" y="1294672"/>
                          <a:pt x="2689387" y="1237285"/>
                          <a:pt x="2541975" y="1268670"/>
                        </a:cubicBezTo>
                        <a:cubicBezTo>
                          <a:pt x="2394563" y="1300055"/>
                          <a:pt x="2217697" y="1234105"/>
                          <a:pt x="1942452" y="1268670"/>
                        </a:cubicBezTo>
                        <a:cubicBezTo>
                          <a:pt x="1667207" y="1303235"/>
                          <a:pt x="1695634" y="1267189"/>
                          <a:pt x="1570748" y="1268670"/>
                        </a:cubicBezTo>
                        <a:cubicBezTo>
                          <a:pt x="1445862" y="1270151"/>
                          <a:pt x="1183045" y="1253403"/>
                          <a:pt x="857317" y="1268670"/>
                        </a:cubicBezTo>
                        <a:cubicBezTo>
                          <a:pt x="531589" y="1283937"/>
                          <a:pt x="300313" y="1263092"/>
                          <a:pt x="0" y="1268670"/>
                        </a:cubicBezTo>
                        <a:cubicBezTo>
                          <a:pt x="-35531" y="1086133"/>
                          <a:pt x="37707" y="1042673"/>
                          <a:pt x="0" y="858467"/>
                        </a:cubicBezTo>
                        <a:cubicBezTo>
                          <a:pt x="-37707" y="674261"/>
                          <a:pt x="11903" y="572607"/>
                          <a:pt x="0" y="473637"/>
                        </a:cubicBezTo>
                        <a:cubicBezTo>
                          <a:pt x="-11903" y="374667"/>
                          <a:pt x="26899" y="137335"/>
                          <a:pt x="0" y="0"/>
                        </a:cubicBezTo>
                        <a:close/>
                      </a:path>
                      <a:path w="11390924" h="1268670" stroke="0" extrusionOk="0">
                        <a:moveTo>
                          <a:pt x="0" y="0"/>
                        </a:moveTo>
                        <a:cubicBezTo>
                          <a:pt x="200284" y="-55492"/>
                          <a:pt x="320949" y="42307"/>
                          <a:pt x="485613" y="0"/>
                        </a:cubicBezTo>
                        <a:cubicBezTo>
                          <a:pt x="650277" y="-42307"/>
                          <a:pt x="628167" y="24508"/>
                          <a:pt x="743408" y="0"/>
                        </a:cubicBezTo>
                        <a:cubicBezTo>
                          <a:pt x="858649" y="-24508"/>
                          <a:pt x="1204577" y="53465"/>
                          <a:pt x="1570748" y="0"/>
                        </a:cubicBezTo>
                        <a:cubicBezTo>
                          <a:pt x="1936919" y="-53465"/>
                          <a:pt x="1914595" y="25730"/>
                          <a:pt x="2056362" y="0"/>
                        </a:cubicBezTo>
                        <a:cubicBezTo>
                          <a:pt x="2198129" y="-25730"/>
                          <a:pt x="2425540" y="52031"/>
                          <a:pt x="2541975" y="0"/>
                        </a:cubicBezTo>
                        <a:cubicBezTo>
                          <a:pt x="2658410" y="-52031"/>
                          <a:pt x="3015916" y="62241"/>
                          <a:pt x="3369315" y="0"/>
                        </a:cubicBezTo>
                        <a:cubicBezTo>
                          <a:pt x="3722714" y="-62241"/>
                          <a:pt x="3637166" y="10554"/>
                          <a:pt x="3741019" y="0"/>
                        </a:cubicBezTo>
                        <a:cubicBezTo>
                          <a:pt x="3844872" y="-10554"/>
                          <a:pt x="4296776" y="47886"/>
                          <a:pt x="4568360" y="0"/>
                        </a:cubicBezTo>
                        <a:cubicBezTo>
                          <a:pt x="4839944" y="-47886"/>
                          <a:pt x="5050086" y="80824"/>
                          <a:pt x="5395701" y="0"/>
                        </a:cubicBezTo>
                        <a:cubicBezTo>
                          <a:pt x="5741316" y="-80824"/>
                          <a:pt x="5868248" y="48790"/>
                          <a:pt x="5995223" y="0"/>
                        </a:cubicBezTo>
                        <a:cubicBezTo>
                          <a:pt x="6122198" y="-48790"/>
                          <a:pt x="6617151" y="91064"/>
                          <a:pt x="6822564" y="0"/>
                        </a:cubicBezTo>
                        <a:cubicBezTo>
                          <a:pt x="7027977" y="-91064"/>
                          <a:pt x="7100005" y="808"/>
                          <a:pt x="7308177" y="0"/>
                        </a:cubicBezTo>
                        <a:cubicBezTo>
                          <a:pt x="7516349" y="-808"/>
                          <a:pt x="7587239" y="49214"/>
                          <a:pt x="7793790" y="0"/>
                        </a:cubicBezTo>
                        <a:cubicBezTo>
                          <a:pt x="8000341" y="-49214"/>
                          <a:pt x="8316695" y="45205"/>
                          <a:pt x="8507222" y="0"/>
                        </a:cubicBezTo>
                        <a:cubicBezTo>
                          <a:pt x="8697749" y="-45205"/>
                          <a:pt x="8794087" y="27975"/>
                          <a:pt x="8992835" y="0"/>
                        </a:cubicBezTo>
                        <a:cubicBezTo>
                          <a:pt x="9191583" y="-27975"/>
                          <a:pt x="9621657" y="91312"/>
                          <a:pt x="9820176" y="0"/>
                        </a:cubicBezTo>
                        <a:cubicBezTo>
                          <a:pt x="10018695" y="-91312"/>
                          <a:pt x="10416955" y="39266"/>
                          <a:pt x="10647516" y="0"/>
                        </a:cubicBezTo>
                        <a:cubicBezTo>
                          <a:pt x="10878077" y="-39266"/>
                          <a:pt x="11184015" y="30290"/>
                          <a:pt x="11390924" y="0"/>
                        </a:cubicBezTo>
                        <a:cubicBezTo>
                          <a:pt x="11429914" y="95091"/>
                          <a:pt x="11363009" y="238557"/>
                          <a:pt x="11390924" y="410203"/>
                        </a:cubicBezTo>
                        <a:cubicBezTo>
                          <a:pt x="11418839" y="581849"/>
                          <a:pt x="11350489" y="714241"/>
                          <a:pt x="11390924" y="795033"/>
                        </a:cubicBezTo>
                        <a:cubicBezTo>
                          <a:pt x="11431359" y="875825"/>
                          <a:pt x="11387114" y="1078351"/>
                          <a:pt x="11390924" y="1268670"/>
                        </a:cubicBezTo>
                        <a:cubicBezTo>
                          <a:pt x="11113031" y="1295796"/>
                          <a:pt x="10888996" y="1222932"/>
                          <a:pt x="10677492" y="1268670"/>
                        </a:cubicBezTo>
                        <a:cubicBezTo>
                          <a:pt x="10465988" y="1314408"/>
                          <a:pt x="10392075" y="1225053"/>
                          <a:pt x="10305789" y="1268670"/>
                        </a:cubicBezTo>
                        <a:cubicBezTo>
                          <a:pt x="10219503" y="1312287"/>
                          <a:pt x="9913151" y="1228916"/>
                          <a:pt x="9706266" y="1268670"/>
                        </a:cubicBezTo>
                        <a:cubicBezTo>
                          <a:pt x="9499381" y="1308424"/>
                          <a:pt x="9557566" y="1257580"/>
                          <a:pt x="9448472" y="1268670"/>
                        </a:cubicBezTo>
                        <a:cubicBezTo>
                          <a:pt x="9339378" y="1279760"/>
                          <a:pt x="9272891" y="1267770"/>
                          <a:pt x="9190677" y="1268670"/>
                        </a:cubicBezTo>
                        <a:cubicBezTo>
                          <a:pt x="9108463" y="1269570"/>
                          <a:pt x="8798122" y="1262240"/>
                          <a:pt x="8591155" y="1268670"/>
                        </a:cubicBezTo>
                        <a:cubicBezTo>
                          <a:pt x="8384188" y="1275100"/>
                          <a:pt x="8334644" y="1240029"/>
                          <a:pt x="8219451" y="1268670"/>
                        </a:cubicBezTo>
                        <a:cubicBezTo>
                          <a:pt x="8104258" y="1297311"/>
                          <a:pt x="7695631" y="1202875"/>
                          <a:pt x="7506019" y="1268670"/>
                        </a:cubicBezTo>
                        <a:cubicBezTo>
                          <a:pt x="7316407" y="1334465"/>
                          <a:pt x="7317021" y="1243541"/>
                          <a:pt x="7134316" y="1268670"/>
                        </a:cubicBezTo>
                        <a:cubicBezTo>
                          <a:pt x="6951611" y="1293799"/>
                          <a:pt x="6580322" y="1206748"/>
                          <a:pt x="6420884" y="1268670"/>
                        </a:cubicBezTo>
                        <a:cubicBezTo>
                          <a:pt x="6261446" y="1330592"/>
                          <a:pt x="6289235" y="1238867"/>
                          <a:pt x="6163089" y="1268670"/>
                        </a:cubicBezTo>
                        <a:cubicBezTo>
                          <a:pt x="6036944" y="1298473"/>
                          <a:pt x="5751720" y="1239766"/>
                          <a:pt x="5449658" y="1268670"/>
                        </a:cubicBezTo>
                        <a:cubicBezTo>
                          <a:pt x="5147596" y="1297574"/>
                          <a:pt x="5184582" y="1247703"/>
                          <a:pt x="5077954" y="1268670"/>
                        </a:cubicBezTo>
                        <a:cubicBezTo>
                          <a:pt x="4971326" y="1289637"/>
                          <a:pt x="4911979" y="1252408"/>
                          <a:pt x="4820159" y="1268670"/>
                        </a:cubicBezTo>
                        <a:cubicBezTo>
                          <a:pt x="4728339" y="1284932"/>
                          <a:pt x="4620625" y="1256588"/>
                          <a:pt x="4448456" y="1268670"/>
                        </a:cubicBezTo>
                        <a:cubicBezTo>
                          <a:pt x="4276287" y="1280752"/>
                          <a:pt x="3965991" y="1204423"/>
                          <a:pt x="3735024" y="1268670"/>
                        </a:cubicBezTo>
                        <a:cubicBezTo>
                          <a:pt x="3504057" y="1332917"/>
                          <a:pt x="3458540" y="1246088"/>
                          <a:pt x="3363320" y="1268670"/>
                        </a:cubicBezTo>
                        <a:cubicBezTo>
                          <a:pt x="3268100" y="1291252"/>
                          <a:pt x="3164456" y="1254486"/>
                          <a:pt x="3105526" y="1268670"/>
                        </a:cubicBezTo>
                        <a:cubicBezTo>
                          <a:pt x="3046596" y="1282854"/>
                          <a:pt x="2879072" y="1258014"/>
                          <a:pt x="2733822" y="1268670"/>
                        </a:cubicBezTo>
                        <a:cubicBezTo>
                          <a:pt x="2588572" y="1279326"/>
                          <a:pt x="2486566" y="1244689"/>
                          <a:pt x="2248209" y="1268670"/>
                        </a:cubicBezTo>
                        <a:cubicBezTo>
                          <a:pt x="2009852" y="1292651"/>
                          <a:pt x="1939360" y="1268145"/>
                          <a:pt x="1648686" y="1268670"/>
                        </a:cubicBezTo>
                        <a:cubicBezTo>
                          <a:pt x="1358012" y="1269195"/>
                          <a:pt x="1403033" y="1226460"/>
                          <a:pt x="1276983" y="1268670"/>
                        </a:cubicBezTo>
                        <a:cubicBezTo>
                          <a:pt x="1150933" y="1310880"/>
                          <a:pt x="423673" y="1174711"/>
                          <a:pt x="0" y="1268670"/>
                        </a:cubicBezTo>
                        <a:cubicBezTo>
                          <a:pt x="-37999" y="1115143"/>
                          <a:pt x="23162" y="968232"/>
                          <a:pt x="0" y="845780"/>
                        </a:cubicBezTo>
                        <a:cubicBezTo>
                          <a:pt x="-23162" y="723328"/>
                          <a:pt x="32296" y="552329"/>
                          <a:pt x="0" y="422890"/>
                        </a:cubicBezTo>
                        <a:cubicBezTo>
                          <a:pt x="-32296" y="293451"/>
                          <a:pt x="23808" y="9623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200" b="1" dirty="0">
                <a:solidFill>
                  <a:schemeClr val="bg2">
                    <a:lumMod val="10000"/>
                  </a:schemeClr>
                </a:solidFill>
              </a:rPr>
              <a:t>Average Performance of all Business Applications</a:t>
            </a:r>
          </a:p>
          <a:p>
            <a:pPr>
              <a:spcAft>
                <a:spcPts val="600"/>
              </a:spcAft>
            </a:pPr>
            <a:r>
              <a:rPr lang="en-US" sz="1050" dirty="0">
                <a:solidFill>
                  <a:schemeClr val="bg2">
                    <a:lumMod val="10000"/>
                  </a:schemeClr>
                </a:solidFill>
              </a:rPr>
              <a:t>As this has all your mission </a:t>
            </a:r>
            <a:r>
              <a:rPr lang="en-US" sz="1050" dirty="0" err="1">
                <a:solidFill>
                  <a:schemeClr val="bg2">
                    <a:lumMod val="10000"/>
                  </a:schemeClr>
                </a:solidFill>
              </a:rPr>
              <a:t>critlcal</a:t>
            </a:r>
            <a:r>
              <a:rPr lang="en-US" sz="1050" dirty="0">
                <a:solidFill>
                  <a:schemeClr val="bg2">
                    <a:lumMod val="10000"/>
                  </a:schemeClr>
                </a:solidFill>
              </a:rPr>
              <a:t> apps, it becomes your stock market index. </a:t>
            </a:r>
            <a:br>
              <a:rPr lang="en-US" sz="1050" dirty="0">
                <a:solidFill>
                  <a:schemeClr val="bg2">
                    <a:lumMod val="10000"/>
                  </a:schemeClr>
                </a:solidFill>
              </a:rPr>
            </a:br>
            <a:r>
              <a:rPr lang="en-US" sz="1050" dirty="0">
                <a:solidFill>
                  <a:schemeClr val="bg2">
                    <a:lumMod val="10000"/>
                  </a:schemeClr>
                </a:solidFill>
              </a:rPr>
              <a:t>Make sure it moves in line with your expectation. </a:t>
            </a:r>
            <a:br>
              <a:rPr lang="en-US" sz="1050" dirty="0">
                <a:solidFill>
                  <a:schemeClr val="bg2">
                    <a:lumMod val="10000"/>
                  </a:schemeClr>
                </a:solidFill>
              </a:rPr>
            </a:br>
            <a:r>
              <a:rPr lang="en-US" sz="1050" dirty="0">
                <a:solidFill>
                  <a:schemeClr val="bg2">
                    <a:lumMod val="10000"/>
                  </a:schemeClr>
                </a:solidFill>
              </a:rPr>
              <a:t>The larger or more matured the business applications are, the more stable </a:t>
            </a:r>
            <a:br>
              <a:rPr lang="en-US" sz="1050" dirty="0">
                <a:solidFill>
                  <a:schemeClr val="bg2">
                    <a:lumMod val="10000"/>
                  </a:schemeClr>
                </a:solidFill>
              </a:rPr>
            </a:br>
            <a:r>
              <a:rPr lang="en-US" sz="1050" dirty="0">
                <a:solidFill>
                  <a:schemeClr val="bg2">
                    <a:lumMod val="10000"/>
                  </a:schemeClr>
                </a:solidFill>
              </a:rPr>
              <a:t>this index should be.</a:t>
            </a:r>
          </a:p>
        </p:txBody>
      </p:sp>
      <p:sp>
        <p:nvSpPr>
          <p:cNvPr id="13" name="Arrow: Down 12">
            <a:extLst>
              <a:ext uri="{FF2B5EF4-FFF2-40B4-BE49-F238E27FC236}">
                <a16:creationId xmlns:a16="http://schemas.microsoft.com/office/drawing/2014/main" id="{67A35D0F-0196-98EC-65CC-E429C4762B11}"/>
              </a:ext>
            </a:extLst>
          </p:cNvPr>
          <p:cNvSpPr/>
          <p:nvPr/>
        </p:nvSpPr>
        <p:spPr>
          <a:xfrm rot="16200000">
            <a:off x="6582654" y="2556345"/>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 name="Arrow: Down 13">
            <a:extLst>
              <a:ext uri="{FF2B5EF4-FFF2-40B4-BE49-F238E27FC236}">
                <a16:creationId xmlns:a16="http://schemas.microsoft.com/office/drawing/2014/main" id="{5FA1C2B5-8CC9-CD57-C135-363C0307E74E}"/>
              </a:ext>
            </a:extLst>
          </p:cNvPr>
          <p:cNvSpPr/>
          <p:nvPr/>
        </p:nvSpPr>
        <p:spPr>
          <a:xfrm rot="16200000">
            <a:off x="9176321" y="2556345"/>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 name="Arrow: Down 14">
            <a:extLst>
              <a:ext uri="{FF2B5EF4-FFF2-40B4-BE49-F238E27FC236}">
                <a16:creationId xmlns:a16="http://schemas.microsoft.com/office/drawing/2014/main" id="{29C3D5F7-D3F1-948D-B60B-CA994BEEF92C}"/>
              </a:ext>
            </a:extLst>
          </p:cNvPr>
          <p:cNvSpPr/>
          <p:nvPr/>
        </p:nvSpPr>
        <p:spPr>
          <a:xfrm rot="16200000">
            <a:off x="9176320" y="5137001"/>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6" name="Arrow: Down 15">
            <a:extLst>
              <a:ext uri="{FF2B5EF4-FFF2-40B4-BE49-F238E27FC236}">
                <a16:creationId xmlns:a16="http://schemas.microsoft.com/office/drawing/2014/main" id="{298EA209-43CF-FD26-25BC-6FBF513C584B}"/>
              </a:ext>
            </a:extLst>
          </p:cNvPr>
          <p:cNvSpPr/>
          <p:nvPr/>
        </p:nvSpPr>
        <p:spPr>
          <a:xfrm>
            <a:off x="10563997" y="3926167"/>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 name="Rectangle 16">
            <a:extLst>
              <a:ext uri="{FF2B5EF4-FFF2-40B4-BE49-F238E27FC236}">
                <a16:creationId xmlns:a16="http://schemas.microsoft.com/office/drawing/2014/main" id="{1D5FE0DD-4E95-CD1A-FE48-F89F4175429A}"/>
              </a:ext>
            </a:extLst>
          </p:cNvPr>
          <p:cNvSpPr/>
          <p:nvPr/>
        </p:nvSpPr>
        <p:spPr>
          <a:xfrm>
            <a:off x="22745" y="1214697"/>
            <a:ext cx="12110113" cy="2966067"/>
          </a:xfrm>
          <a:prstGeom prst="rect">
            <a:avLst/>
          </a:prstGeom>
          <a:solidFill>
            <a:schemeClr val="accent3">
              <a:lumMod val="20000"/>
              <a:lumOff val="80000"/>
              <a:alpha val="30000"/>
            </a:schemeClr>
          </a:solidFill>
          <a:ln w="19050">
            <a:solidFill>
              <a:srgbClr val="7030A0"/>
            </a:solidFill>
            <a:prstDash val="sysDot"/>
            <a:extLst>
              <a:ext uri="{C807C97D-BFC1-408E-A445-0C87EB9F89A2}">
                <ask:lineSketchStyleProps xmlns:ask="http://schemas.microsoft.com/office/drawing/2018/sketchyshapes" sd="1219033472">
                  <a:custGeom>
                    <a:avLst/>
                    <a:gdLst>
                      <a:gd name="connsiteX0" fmla="*/ 0 w 11390924"/>
                      <a:gd name="connsiteY0" fmla="*/ 0 h 1268670"/>
                      <a:gd name="connsiteX1" fmla="*/ 599522 w 11390924"/>
                      <a:gd name="connsiteY1" fmla="*/ 0 h 1268670"/>
                      <a:gd name="connsiteX2" fmla="*/ 1085135 w 11390924"/>
                      <a:gd name="connsiteY2" fmla="*/ 0 h 1268670"/>
                      <a:gd name="connsiteX3" fmla="*/ 1684658 w 11390924"/>
                      <a:gd name="connsiteY3" fmla="*/ 0 h 1268670"/>
                      <a:gd name="connsiteX4" fmla="*/ 2398089 w 11390924"/>
                      <a:gd name="connsiteY4" fmla="*/ 0 h 1268670"/>
                      <a:gd name="connsiteX5" fmla="*/ 3111521 w 11390924"/>
                      <a:gd name="connsiteY5" fmla="*/ 0 h 1268670"/>
                      <a:gd name="connsiteX6" fmla="*/ 3824952 w 11390924"/>
                      <a:gd name="connsiteY6" fmla="*/ 0 h 1268670"/>
                      <a:gd name="connsiteX7" fmla="*/ 4652293 w 11390924"/>
                      <a:gd name="connsiteY7" fmla="*/ 0 h 1268670"/>
                      <a:gd name="connsiteX8" fmla="*/ 5251815 w 11390924"/>
                      <a:gd name="connsiteY8" fmla="*/ 0 h 1268670"/>
                      <a:gd name="connsiteX9" fmla="*/ 5965247 w 11390924"/>
                      <a:gd name="connsiteY9" fmla="*/ 0 h 1268670"/>
                      <a:gd name="connsiteX10" fmla="*/ 6564769 w 11390924"/>
                      <a:gd name="connsiteY10" fmla="*/ 0 h 1268670"/>
                      <a:gd name="connsiteX11" fmla="*/ 7164292 w 11390924"/>
                      <a:gd name="connsiteY11" fmla="*/ 0 h 1268670"/>
                      <a:gd name="connsiteX12" fmla="*/ 7763814 w 11390924"/>
                      <a:gd name="connsiteY12" fmla="*/ 0 h 1268670"/>
                      <a:gd name="connsiteX13" fmla="*/ 8021609 w 11390924"/>
                      <a:gd name="connsiteY13" fmla="*/ 0 h 1268670"/>
                      <a:gd name="connsiteX14" fmla="*/ 8735040 w 11390924"/>
                      <a:gd name="connsiteY14" fmla="*/ 0 h 1268670"/>
                      <a:gd name="connsiteX15" fmla="*/ 8992835 w 11390924"/>
                      <a:gd name="connsiteY15" fmla="*/ 0 h 1268670"/>
                      <a:gd name="connsiteX16" fmla="*/ 9592357 w 11390924"/>
                      <a:gd name="connsiteY16" fmla="*/ 0 h 1268670"/>
                      <a:gd name="connsiteX17" fmla="*/ 10419698 w 11390924"/>
                      <a:gd name="connsiteY17" fmla="*/ 0 h 1268670"/>
                      <a:gd name="connsiteX18" fmla="*/ 11390924 w 11390924"/>
                      <a:gd name="connsiteY18" fmla="*/ 0 h 1268670"/>
                      <a:gd name="connsiteX19" fmla="*/ 11390924 w 11390924"/>
                      <a:gd name="connsiteY19" fmla="*/ 435577 h 1268670"/>
                      <a:gd name="connsiteX20" fmla="*/ 11390924 w 11390924"/>
                      <a:gd name="connsiteY20" fmla="*/ 833093 h 1268670"/>
                      <a:gd name="connsiteX21" fmla="*/ 11390924 w 11390924"/>
                      <a:gd name="connsiteY21" fmla="*/ 1268670 h 1268670"/>
                      <a:gd name="connsiteX22" fmla="*/ 10791402 w 11390924"/>
                      <a:gd name="connsiteY22" fmla="*/ 1268670 h 1268670"/>
                      <a:gd name="connsiteX23" fmla="*/ 9964061 w 11390924"/>
                      <a:gd name="connsiteY23" fmla="*/ 1268670 h 1268670"/>
                      <a:gd name="connsiteX24" fmla="*/ 9136720 w 11390924"/>
                      <a:gd name="connsiteY24" fmla="*/ 1268670 h 1268670"/>
                      <a:gd name="connsiteX25" fmla="*/ 8537198 w 11390924"/>
                      <a:gd name="connsiteY25" fmla="*/ 1268670 h 1268670"/>
                      <a:gd name="connsiteX26" fmla="*/ 7709857 w 11390924"/>
                      <a:gd name="connsiteY26" fmla="*/ 1268670 h 1268670"/>
                      <a:gd name="connsiteX27" fmla="*/ 7110335 w 11390924"/>
                      <a:gd name="connsiteY27" fmla="*/ 1268670 h 1268670"/>
                      <a:gd name="connsiteX28" fmla="*/ 6396903 w 11390924"/>
                      <a:gd name="connsiteY28" fmla="*/ 1268670 h 1268670"/>
                      <a:gd name="connsiteX29" fmla="*/ 6139109 w 11390924"/>
                      <a:gd name="connsiteY29" fmla="*/ 1268670 h 1268670"/>
                      <a:gd name="connsiteX30" fmla="*/ 5311768 w 11390924"/>
                      <a:gd name="connsiteY30" fmla="*/ 1268670 h 1268670"/>
                      <a:gd name="connsiteX31" fmla="*/ 4826155 w 11390924"/>
                      <a:gd name="connsiteY31" fmla="*/ 1268670 h 1268670"/>
                      <a:gd name="connsiteX32" fmla="*/ 4112723 w 11390924"/>
                      <a:gd name="connsiteY32" fmla="*/ 1268670 h 1268670"/>
                      <a:gd name="connsiteX33" fmla="*/ 3854928 w 11390924"/>
                      <a:gd name="connsiteY33" fmla="*/ 1268670 h 1268670"/>
                      <a:gd name="connsiteX34" fmla="*/ 3027588 w 11390924"/>
                      <a:gd name="connsiteY34" fmla="*/ 1268670 h 1268670"/>
                      <a:gd name="connsiteX35" fmla="*/ 2541975 w 11390924"/>
                      <a:gd name="connsiteY35" fmla="*/ 1268670 h 1268670"/>
                      <a:gd name="connsiteX36" fmla="*/ 1942452 w 11390924"/>
                      <a:gd name="connsiteY36" fmla="*/ 1268670 h 1268670"/>
                      <a:gd name="connsiteX37" fmla="*/ 1570748 w 11390924"/>
                      <a:gd name="connsiteY37" fmla="*/ 1268670 h 1268670"/>
                      <a:gd name="connsiteX38" fmla="*/ 857317 w 11390924"/>
                      <a:gd name="connsiteY38" fmla="*/ 1268670 h 1268670"/>
                      <a:gd name="connsiteX39" fmla="*/ 0 w 11390924"/>
                      <a:gd name="connsiteY39" fmla="*/ 1268670 h 1268670"/>
                      <a:gd name="connsiteX40" fmla="*/ 0 w 11390924"/>
                      <a:gd name="connsiteY40" fmla="*/ 858467 h 1268670"/>
                      <a:gd name="connsiteX41" fmla="*/ 0 w 11390924"/>
                      <a:gd name="connsiteY41" fmla="*/ 473637 h 1268670"/>
                      <a:gd name="connsiteX42" fmla="*/ 0 w 11390924"/>
                      <a:gd name="connsiteY42" fmla="*/ 0 h 1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90924" h="1268670" fill="none" extrusionOk="0">
                        <a:moveTo>
                          <a:pt x="0" y="0"/>
                        </a:moveTo>
                        <a:cubicBezTo>
                          <a:pt x="248590" y="-39501"/>
                          <a:pt x="466774" y="8602"/>
                          <a:pt x="599522" y="0"/>
                        </a:cubicBezTo>
                        <a:cubicBezTo>
                          <a:pt x="732270" y="-8602"/>
                          <a:pt x="915127" y="38068"/>
                          <a:pt x="1085135" y="0"/>
                        </a:cubicBezTo>
                        <a:cubicBezTo>
                          <a:pt x="1255143" y="-38068"/>
                          <a:pt x="1539133" y="41556"/>
                          <a:pt x="1684658" y="0"/>
                        </a:cubicBezTo>
                        <a:cubicBezTo>
                          <a:pt x="1830183" y="-41556"/>
                          <a:pt x="2214153" y="83869"/>
                          <a:pt x="2398089" y="0"/>
                        </a:cubicBezTo>
                        <a:cubicBezTo>
                          <a:pt x="2582025" y="-83869"/>
                          <a:pt x="2918571" y="83504"/>
                          <a:pt x="3111521" y="0"/>
                        </a:cubicBezTo>
                        <a:cubicBezTo>
                          <a:pt x="3304471" y="-83504"/>
                          <a:pt x="3676064" y="7469"/>
                          <a:pt x="3824952" y="0"/>
                        </a:cubicBezTo>
                        <a:cubicBezTo>
                          <a:pt x="3973840" y="-7469"/>
                          <a:pt x="4316032" y="19976"/>
                          <a:pt x="4652293" y="0"/>
                        </a:cubicBezTo>
                        <a:cubicBezTo>
                          <a:pt x="4988554" y="-19976"/>
                          <a:pt x="4953683" y="69400"/>
                          <a:pt x="5251815" y="0"/>
                        </a:cubicBezTo>
                        <a:cubicBezTo>
                          <a:pt x="5549947" y="-69400"/>
                          <a:pt x="5767644" y="53"/>
                          <a:pt x="5965247" y="0"/>
                        </a:cubicBezTo>
                        <a:cubicBezTo>
                          <a:pt x="6162850" y="-53"/>
                          <a:pt x="6393061" y="50337"/>
                          <a:pt x="6564769" y="0"/>
                        </a:cubicBezTo>
                        <a:cubicBezTo>
                          <a:pt x="6736477" y="-50337"/>
                          <a:pt x="6978026" y="15601"/>
                          <a:pt x="7164292" y="0"/>
                        </a:cubicBezTo>
                        <a:cubicBezTo>
                          <a:pt x="7350558" y="-15601"/>
                          <a:pt x="7621830" y="43459"/>
                          <a:pt x="7763814" y="0"/>
                        </a:cubicBezTo>
                        <a:cubicBezTo>
                          <a:pt x="7905798" y="-43459"/>
                          <a:pt x="7946812" y="2827"/>
                          <a:pt x="8021609" y="0"/>
                        </a:cubicBezTo>
                        <a:cubicBezTo>
                          <a:pt x="8096406" y="-2827"/>
                          <a:pt x="8494017" y="25402"/>
                          <a:pt x="8735040" y="0"/>
                        </a:cubicBezTo>
                        <a:cubicBezTo>
                          <a:pt x="8976063" y="-25402"/>
                          <a:pt x="8886259" y="110"/>
                          <a:pt x="8992835" y="0"/>
                        </a:cubicBezTo>
                        <a:cubicBezTo>
                          <a:pt x="9099411" y="-110"/>
                          <a:pt x="9326670" y="18753"/>
                          <a:pt x="9592357" y="0"/>
                        </a:cubicBezTo>
                        <a:cubicBezTo>
                          <a:pt x="9858044" y="-18753"/>
                          <a:pt x="10074047" y="7260"/>
                          <a:pt x="10419698" y="0"/>
                        </a:cubicBezTo>
                        <a:cubicBezTo>
                          <a:pt x="10765349" y="-7260"/>
                          <a:pt x="11100289" y="21592"/>
                          <a:pt x="11390924" y="0"/>
                        </a:cubicBezTo>
                        <a:cubicBezTo>
                          <a:pt x="11430083" y="190221"/>
                          <a:pt x="11386631" y="269943"/>
                          <a:pt x="11390924" y="435577"/>
                        </a:cubicBezTo>
                        <a:cubicBezTo>
                          <a:pt x="11395217" y="601211"/>
                          <a:pt x="11366232" y="724342"/>
                          <a:pt x="11390924" y="833093"/>
                        </a:cubicBezTo>
                        <a:cubicBezTo>
                          <a:pt x="11415616" y="941844"/>
                          <a:pt x="11366784" y="1058825"/>
                          <a:pt x="11390924" y="1268670"/>
                        </a:cubicBezTo>
                        <a:cubicBezTo>
                          <a:pt x="11232242" y="1332334"/>
                          <a:pt x="10979665" y="1211935"/>
                          <a:pt x="10791402" y="1268670"/>
                        </a:cubicBezTo>
                        <a:cubicBezTo>
                          <a:pt x="10603139" y="1325405"/>
                          <a:pt x="10224021" y="1240355"/>
                          <a:pt x="9964061" y="1268670"/>
                        </a:cubicBezTo>
                        <a:cubicBezTo>
                          <a:pt x="9704101" y="1296985"/>
                          <a:pt x="9400447" y="1235938"/>
                          <a:pt x="9136720" y="1268670"/>
                        </a:cubicBezTo>
                        <a:cubicBezTo>
                          <a:pt x="8872993" y="1301402"/>
                          <a:pt x="8770821" y="1223659"/>
                          <a:pt x="8537198" y="1268670"/>
                        </a:cubicBezTo>
                        <a:cubicBezTo>
                          <a:pt x="8303575" y="1313681"/>
                          <a:pt x="8118341" y="1204837"/>
                          <a:pt x="7709857" y="1268670"/>
                        </a:cubicBezTo>
                        <a:cubicBezTo>
                          <a:pt x="7301373" y="1332503"/>
                          <a:pt x="7334049" y="1209813"/>
                          <a:pt x="7110335" y="1268670"/>
                        </a:cubicBezTo>
                        <a:cubicBezTo>
                          <a:pt x="6886621" y="1327527"/>
                          <a:pt x="6618894" y="1188248"/>
                          <a:pt x="6396903" y="1268670"/>
                        </a:cubicBezTo>
                        <a:cubicBezTo>
                          <a:pt x="6174912" y="1349092"/>
                          <a:pt x="6211302" y="1254669"/>
                          <a:pt x="6139109" y="1268670"/>
                        </a:cubicBezTo>
                        <a:cubicBezTo>
                          <a:pt x="6066916" y="1282671"/>
                          <a:pt x="5524992" y="1250141"/>
                          <a:pt x="5311768" y="1268670"/>
                        </a:cubicBezTo>
                        <a:cubicBezTo>
                          <a:pt x="5098544" y="1287199"/>
                          <a:pt x="5014431" y="1230788"/>
                          <a:pt x="4826155" y="1268670"/>
                        </a:cubicBezTo>
                        <a:cubicBezTo>
                          <a:pt x="4637879" y="1306552"/>
                          <a:pt x="4304084" y="1236404"/>
                          <a:pt x="4112723" y="1268670"/>
                        </a:cubicBezTo>
                        <a:cubicBezTo>
                          <a:pt x="3921362" y="1300936"/>
                          <a:pt x="3930998" y="1247869"/>
                          <a:pt x="3854928" y="1268670"/>
                        </a:cubicBezTo>
                        <a:cubicBezTo>
                          <a:pt x="3778859" y="1289471"/>
                          <a:pt x="3301227" y="1242668"/>
                          <a:pt x="3027588" y="1268670"/>
                        </a:cubicBezTo>
                        <a:cubicBezTo>
                          <a:pt x="2753949" y="1294672"/>
                          <a:pt x="2689387" y="1237285"/>
                          <a:pt x="2541975" y="1268670"/>
                        </a:cubicBezTo>
                        <a:cubicBezTo>
                          <a:pt x="2394563" y="1300055"/>
                          <a:pt x="2217697" y="1234105"/>
                          <a:pt x="1942452" y="1268670"/>
                        </a:cubicBezTo>
                        <a:cubicBezTo>
                          <a:pt x="1667207" y="1303235"/>
                          <a:pt x="1695634" y="1267189"/>
                          <a:pt x="1570748" y="1268670"/>
                        </a:cubicBezTo>
                        <a:cubicBezTo>
                          <a:pt x="1445862" y="1270151"/>
                          <a:pt x="1183045" y="1253403"/>
                          <a:pt x="857317" y="1268670"/>
                        </a:cubicBezTo>
                        <a:cubicBezTo>
                          <a:pt x="531589" y="1283937"/>
                          <a:pt x="300313" y="1263092"/>
                          <a:pt x="0" y="1268670"/>
                        </a:cubicBezTo>
                        <a:cubicBezTo>
                          <a:pt x="-35531" y="1086133"/>
                          <a:pt x="37707" y="1042673"/>
                          <a:pt x="0" y="858467"/>
                        </a:cubicBezTo>
                        <a:cubicBezTo>
                          <a:pt x="-37707" y="674261"/>
                          <a:pt x="11903" y="572607"/>
                          <a:pt x="0" y="473637"/>
                        </a:cubicBezTo>
                        <a:cubicBezTo>
                          <a:pt x="-11903" y="374667"/>
                          <a:pt x="26899" y="137335"/>
                          <a:pt x="0" y="0"/>
                        </a:cubicBezTo>
                        <a:close/>
                      </a:path>
                      <a:path w="11390924" h="1268670" stroke="0" extrusionOk="0">
                        <a:moveTo>
                          <a:pt x="0" y="0"/>
                        </a:moveTo>
                        <a:cubicBezTo>
                          <a:pt x="200284" y="-55492"/>
                          <a:pt x="320949" y="42307"/>
                          <a:pt x="485613" y="0"/>
                        </a:cubicBezTo>
                        <a:cubicBezTo>
                          <a:pt x="650277" y="-42307"/>
                          <a:pt x="628167" y="24508"/>
                          <a:pt x="743408" y="0"/>
                        </a:cubicBezTo>
                        <a:cubicBezTo>
                          <a:pt x="858649" y="-24508"/>
                          <a:pt x="1204577" y="53465"/>
                          <a:pt x="1570748" y="0"/>
                        </a:cubicBezTo>
                        <a:cubicBezTo>
                          <a:pt x="1936919" y="-53465"/>
                          <a:pt x="1914595" y="25730"/>
                          <a:pt x="2056362" y="0"/>
                        </a:cubicBezTo>
                        <a:cubicBezTo>
                          <a:pt x="2198129" y="-25730"/>
                          <a:pt x="2425540" y="52031"/>
                          <a:pt x="2541975" y="0"/>
                        </a:cubicBezTo>
                        <a:cubicBezTo>
                          <a:pt x="2658410" y="-52031"/>
                          <a:pt x="3015916" y="62241"/>
                          <a:pt x="3369315" y="0"/>
                        </a:cubicBezTo>
                        <a:cubicBezTo>
                          <a:pt x="3722714" y="-62241"/>
                          <a:pt x="3637166" y="10554"/>
                          <a:pt x="3741019" y="0"/>
                        </a:cubicBezTo>
                        <a:cubicBezTo>
                          <a:pt x="3844872" y="-10554"/>
                          <a:pt x="4296776" y="47886"/>
                          <a:pt x="4568360" y="0"/>
                        </a:cubicBezTo>
                        <a:cubicBezTo>
                          <a:pt x="4839944" y="-47886"/>
                          <a:pt x="5050086" y="80824"/>
                          <a:pt x="5395701" y="0"/>
                        </a:cubicBezTo>
                        <a:cubicBezTo>
                          <a:pt x="5741316" y="-80824"/>
                          <a:pt x="5868248" y="48790"/>
                          <a:pt x="5995223" y="0"/>
                        </a:cubicBezTo>
                        <a:cubicBezTo>
                          <a:pt x="6122198" y="-48790"/>
                          <a:pt x="6617151" y="91064"/>
                          <a:pt x="6822564" y="0"/>
                        </a:cubicBezTo>
                        <a:cubicBezTo>
                          <a:pt x="7027977" y="-91064"/>
                          <a:pt x="7100005" y="808"/>
                          <a:pt x="7308177" y="0"/>
                        </a:cubicBezTo>
                        <a:cubicBezTo>
                          <a:pt x="7516349" y="-808"/>
                          <a:pt x="7587239" y="49214"/>
                          <a:pt x="7793790" y="0"/>
                        </a:cubicBezTo>
                        <a:cubicBezTo>
                          <a:pt x="8000341" y="-49214"/>
                          <a:pt x="8316695" y="45205"/>
                          <a:pt x="8507222" y="0"/>
                        </a:cubicBezTo>
                        <a:cubicBezTo>
                          <a:pt x="8697749" y="-45205"/>
                          <a:pt x="8794087" y="27975"/>
                          <a:pt x="8992835" y="0"/>
                        </a:cubicBezTo>
                        <a:cubicBezTo>
                          <a:pt x="9191583" y="-27975"/>
                          <a:pt x="9621657" y="91312"/>
                          <a:pt x="9820176" y="0"/>
                        </a:cubicBezTo>
                        <a:cubicBezTo>
                          <a:pt x="10018695" y="-91312"/>
                          <a:pt x="10416955" y="39266"/>
                          <a:pt x="10647516" y="0"/>
                        </a:cubicBezTo>
                        <a:cubicBezTo>
                          <a:pt x="10878077" y="-39266"/>
                          <a:pt x="11184015" y="30290"/>
                          <a:pt x="11390924" y="0"/>
                        </a:cubicBezTo>
                        <a:cubicBezTo>
                          <a:pt x="11429914" y="95091"/>
                          <a:pt x="11363009" y="238557"/>
                          <a:pt x="11390924" y="410203"/>
                        </a:cubicBezTo>
                        <a:cubicBezTo>
                          <a:pt x="11418839" y="581849"/>
                          <a:pt x="11350489" y="714241"/>
                          <a:pt x="11390924" y="795033"/>
                        </a:cubicBezTo>
                        <a:cubicBezTo>
                          <a:pt x="11431359" y="875825"/>
                          <a:pt x="11387114" y="1078351"/>
                          <a:pt x="11390924" y="1268670"/>
                        </a:cubicBezTo>
                        <a:cubicBezTo>
                          <a:pt x="11113031" y="1295796"/>
                          <a:pt x="10888996" y="1222932"/>
                          <a:pt x="10677492" y="1268670"/>
                        </a:cubicBezTo>
                        <a:cubicBezTo>
                          <a:pt x="10465988" y="1314408"/>
                          <a:pt x="10392075" y="1225053"/>
                          <a:pt x="10305789" y="1268670"/>
                        </a:cubicBezTo>
                        <a:cubicBezTo>
                          <a:pt x="10219503" y="1312287"/>
                          <a:pt x="9913151" y="1228916"/>
                          <a:pt x="9706266" y="1268670"/>
                        </a:cubicBezTo>
                        <a:cubicBezTo>
                          <a:pt x="9499381" y="1308424"/>
                          <a:pt x="9557566" y="1257580"/>
                          <a:pt x="9448472" y="1268670"/>
                        </a:cubicBezTo>
                        <a:cubicBezTo>
                          <a:pt x="9339378" y="1279760"/>
                          <a:pt x="9272891" y="1267770"/>
                          <a:pt x="9190677" y="1268670"/>
                        </a:cubicBezTo>
                        <a:cubicBezTo>
                          <a:pt x="9108463" y="1269570"/>
                          <a:pt x="8798122" y="1262240"/>
                          <a:pt x="8591155" y="1268670"/>
                        </a:cubicBezTo>
                        <a:cubicBezTo>
                          <a:pt x="8384188" y="1275100"/>
                          <a:pt x="8334644" y="1240029"/>
                          <a:pt x="8219451" y="1268670"/>
                        </a:cubicBezTo>
                        <a:cubicBezTo>
                          <a:pt x="8104258" y="1297311"/>
                          <a:pt x="7695631" y="1202875"/>
                          <a:pt x="7506019" y="1268670"/>
                        </a:cubicBezTo>
                        <a:cubicBezTo>
                          <a:pt x="7316407" y="1334465"/>
                          <a:pt x="7317021" y="1243541"/>
                          <a:pt x="7134316" y="1268670"/>
                        </a:cubicBezTo>
                        <a:cubicBezTo>
                          <a:pt x="6951611" y="1293799"/>
                          <a:pt x="6580322" y="1206748"/>
                          <a:pt x="6420884" y="1268670"/>
                        </a:cubicBezTo>
                        <a:cubicBezTo>
                          <a:pt x="6261446" y="1330592"/>
                          <a:pt x="6289235" y="1238867"/>
                          <a:pt x="6163089" y="1268670"/>
                        </a:cubicBezTo>
                        <a:cubicBezTo>
                          <a:pt x="6036944" y="1298473"/>
                          <a:pt x="5751720" y="1239766"/>
                          <a:pt x="5449658" y="1268670"/>
                        </a:cubicBezTo>
                        <a:cubicBezTo>
                          <a:pt x="5147596" y="1297574"/>
                          <a:pt x="5184582" y="1247703"/>
                          <a:pt x="5077954" y="1268670"/>
                        </a:cubicBezTo>
                        <a:cubicBezTo>
                          <a:pt x="4971326" y="1289637"/>
                          <a:pt x="4911979" y="1252408"/>
                          <a:pt x="4820159" y="1268670"/>
                        </a:cubicBezTo>
                        <a:cubicBezTo>
                          <a:pt x="4728339" y="1284932"/>
                          <a:pt x="4620625" y="1256588"/>
                          <a:pt x="4448456" y="1268670"/>
                        </a:cubicBezTo>
                        <a:cubicBezTo>
                          <a:pt x="4276287" y="1280752"/>
                          <a:pt x="3965991" y="1204423"/>
                          <a:pt x="3735024" y="1268670"/>
                        </a:cubicBezTo>
                        <a:cubicBezTo>
                          <a:pt x="3504057" y="1332917"/>
                          <a:pt x="3458540" y="1246088"/>
                          <a:pt x="3363320" y="1268670"/>
                        </a:cubicBezTo>
                        <a:cubicBezTo>
                          <a:pt x="3268100" y="1291252"/>
                          <a:pt x="3164456" y="1254486"/>
                          <a:pt x="3105526" y="1268670"/>
                        </a:cubicBezTo>
                        <a:cubicBezTo>
                          <a:pt x="3046596" y="1282854"/>
                          <a:pt x="2879072" y="1258014"/>
                          <a:pt x="2733822" y="1268670"/>
                        </a:cubicBezTo>
                        <a:cubicBezTo>
                          <a:pt x="2588572" y="1279326"/>
                          <a:pt x="2486566" y="1244689"/>
                          <a:pt x="2248209" y="1268670"/>
                        </a:cubicBezTo>
                        <a:cubicBezTo>
                          <a:pt x="2009852" y="1292651"/>
                          <a:pt x="1939360" y="1268145"/>
                          <a:pt x="1648686" y="1268670"/>
                        </a:cubicBezTo>
                        <a:cubicBezTo>
                          <a:pt x="1358012" y="1269195"/>
                          <a:pt x="1403033" y="1226460"/>
                          <a:pt x="1276983" y="1268670"/>
                        </a:cubicBezTo>
                        <a:cubicBezTo>
                          <a:pt x="1150933" y="1310880"/>
                          <a:pt x="423673" y="1174711"/>
                          <a:pt x="0" y="1268670"/>
                        </a:cubicBezTo>
                        <a:cubicBezTo>
                          <a:pt x="-37999" y="1115143"/>
                          <a:pt x="23162" y="968232"/>
                          <a:pt x="0" y="845780"/>
                        </a:cubicBezTo>
                        <a:cubicBezTo>
                          <a:pt x="-23162" y="723328"/>
                          <a:pt x="32296" y="552329"/>
                          <a:pt x="0" y="422890"/>
                        </a:cubicBezTo>
                        <a:cubicBezTo>
                          <a:pt x="-32296" y="293451"/>
                          <a:pt x="23808" y="9623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200" b="1" dirty="0">
                <a:solidFill>
                  <a:schemeClr val="bg2">
                    <a:lumMod val="10000"/>
                  </a:schemeClr>
                </a:solidFill>
              </a:rPr>
              <a:t>4 Levels of drill down</a:t>
            </a:r>
          </a:p>
          <a:p>
            <a:pPr>
              <a:spcAft>
                <a:spcPts val="600"/>
              </a:spcAft>
            </a:pPr>
            <a:r>
              <a:rPr lang="en-US" sz="1050">
                <a:solidFill>
                  <a:schemeClr val="bg2">
                    <a:lumMod val="10000"/>
                  </a:schemeClr>
                </a:solidFill>
              </a:rPr>
              <a:t>All Biz App </a:t>
            </a:r>
            <a:r>
              <a:rPr lang="en-US" sz="1050" dirty="0">
                <a:solidFill>
                  <a:schemeClr val="bg2">
                    <a:lumMod val="10000"/>
                  </a:schemeClr>
                </a:solidFill>
                <a:sym typeface="Wingdings" panose="05000000000000000000" pitchFamily="2" charset="2"/>
              </a:rPr>
              <a:t> </a:t>
            </a:r>
            <a:r>
              <a:rPr lang="en-US" sz="1050">
                <a:solidFill>
                  <a:schemeClr val="bg2">
                    <a:lumMod val="10000"/>
                  </a:schemeClr>
                </a:solidFill>
                <a:sym typeface="Wingdings" panose="05000000000000000000" pitchFamily="2" charset="2"/>
              </a:rPr>
              <a:t>1 </a:t>
            </a:r>
            <a:r>
              <a:rPr lang="en-US" sz="1050">
                <a:solidFill>
                  <a:schemeClr val="bg2">
                    <a:lumMod val="10000"/>
                  </a:schemeClr>
                </a:solidFill>
              </a:rPr>
              <a:t>Biz App </a:t>
            </a:r>
            <a:r>
              <a:rPr lang="en-US" sz="1050" dirty="0">
                <a:solidFill>
                  <a:schemeClr val="bg2">
                    <a:lumMod val="10000"/>
                  </a:schemeClr>
                </a:solidFill>
                <a:sym typeface="Wingdings" panose="05000000000000000000" pitchFamily="2" charset="2"/>
              </a:rPr>
              <a:t> Application Tier  VM.</a:t>
            </a:r>
          </a:p>
          <a:p>
            <a:pPr>
              <a:spcAft>
                <a:spcPts val="600"/>
              </a:spcAft>
            </a:pPr>
            <a:r>
              <a:rPr lang="en-US" sz="1050" dirty="0">
                <a:solidFill>
                  <a:schemeClr val="bg2">
                    <a:lumMod val="10000"/>
                  </a:schemeClr>
                </a:solidFill>
                <a:sym typeface="Wingdings" panose="05000000000000000000" pitchFamily="2" charset="2"/>
              </a:rPr>
              <a:t>VMs in the same tier should have similar performance, else </a:t>
            </a:r>
            <a:br>
              <a:rPr lang="en-US" sz="1050" dirty="0">
                <a:solidFill>
                  <a:schemeClr val="bg2">
                    <a:lumMod val="10000"/>
                  </a:schemeClr>
                </a:solidFill>
                <a:sym typeface="Wingdings" panose="05000000000000000000" pitchFamily="2" charset="2"/>
              </a:rPr>
            </a:br>
            <a:r>
              <a:rPr lang="en-US" sz="1050" dirty="0">
                <a:solidFill>
                  <a:schemeClr val="bg2">
                    <a:lumMod val="10000"/>
                  </a:schemeClr>
                </a:solidFill>
                <a:sym typeface="Wingdings" panose="05000000000000000000" pitchFamily="2" charset="2"/>
              </a:rPr>
              <a:t>your Load Balancer is not balancing based on load.</a:t>
            </a:r>
          </a:p>
          <a:p>
            <a:pPr>
              <a:spcAft>
                <a:spcPts val="600"/>
              </a:spcAft>
            </a:pPr>
            <a:r>
              <a:rPr lang="en-US" sz="1050" dirty="0">
                <a:solidFill>
                  <a:schemeClr val="bg2">
                    <a:lumMod val="10000"/>
                  </a:schemeClr>
                </a:solidFill>
                <a:sym typeface="Wingdings" panose="05000000000000000000" pitchFamily="2" charset="2"/>
              </a:rPr>
              <a:t>All are color coded and in percentage (0 – 100%)</a:t>
            </a:r>
          </a:p>
          <a:p>
            <a:pPr>
              <a:spcAft>
                <a:spcPts val="600"/>
              </a:spcAft>
            </a:pPr>
            <a:r>
              <a:rPr lang="en-US" sz="1050" dirty="0">
                <a:solidFill>
                  <a:schemeClr val="bg2">
                    <a:lumMod val="10000"/>
                  </a:schemeClr>
                </a:solidFill>
                <a:sym typeface="Wingdings" panose="05000000000000000000" pitchFamily="2" charset="2"/>
              </a:rPr>
              <a:t>4 equal range for ease of observation:</a:t>
            </a:r>
          </a:p>
          <a:p>
            <a:pPr lvl="1">
              <a:spcAft>
                <a:spcPts val="600"/>
              </a:spcAft>
            </a:pPr>
            <a:r>
              <a:rPr lang="en-US" sz="1050" dirty="0">
                <a:solidFill>
                  <a:schemeClr val="bg2">
                    <a:lumMod val="10000"/>
                  </a:schemeClr>
                </a:solidFill>
                <a:sym typeface="Wingdings" panose="05000000000000000000" pitchFamily="2" charset="2"/>
              </a:rPr>
              <a:t>Green: 75 – 100%</a:t>
            </a:r>
          </a:p>
          <a:p>
            <a:pPr lvl="1">
              <a:spcAft>
                <a:spcPts val="600"/>
              </a:spcAft>
            </a:pPr>
            <a:r>
              <a:rPr lang="en-US" sz="1050" dirty="0">
                <a:solidFill>
                  <a:schemeClr val="bg2">
                    <a:lumMod val="10000"/>
                  </a:schemeClr>
                </a:solidFill>
                <a:sym typeface="Wingdings" panose="05000000000000000000" pitchFamily="2" charset="2"/>
              </a:rPr>
              <a:t>Yellow: 50 – 75%</a:t>
            </a:r>
          </a:p>
          <a:p>
            <a:pPr lvl="1">
              <a:spcAft>
                <a:spcPts val="600"/>
              </a:spcAft>
            </a:pPr>
            <a:r>
              <a:rPr lang="en-US" sz="1050" dirty="0">
                <a:solidFill>
                  <a:schemeClr val="bg2">
                    <a:lumMod val="10000"/>
                  </a:schemeClr>
                </a:solidFill>
                <a:sym typeface="Wingdings" panose="05000000000000000000" pitchFamily="2" charset="2"/>
              </a:rPr>
              <a:t>Orange: 25 – 50%</a:t>
            </a:r>
          </a:p>
          <a:p>
            <a:pPr lvl="1">
              <a:spcAft>
                <a:spcPts val="600"/>
              </a:spcAft>
            </a:pPr>
            <a:r>
              <a:rPr lang="en-US" sz="1050" dirty="0">
                <a:solidFill>
                  <a:schemeClr val="bg2">
                    <a:lumMod val="10000"/>
                  </a:schemeClr>
                </a:solidFill>
                <a:sym typeface="Wingdings" panose="05000000000000000000" pitchFamily="2" charset="2"/>
              </a:rPr>
              <a:t>Red: 0 – 25%</a:t>
            </a:r>
          </a:p>
          <a:p>
            <a:pPr>
              <a:spcAft>
                <a:spcPts val="600"/>
              </a:spcAft>
            </a:pPr>
            <a:r>
              <a:rPr lang="en-US" sz="1050" dirty="0">
                <a:solidFill>
                  <a:schemeClr val="bg2">
                    <a:lumMod val="10000"/>
                  </a:schemeClr>
                </a:solidFill>
              </a:rPr>
              <a:t>Drill down to VM Performance dashboard, and further into </a:t>
            </a:r>
            <a:br>
              <a:rPr lang="en-US" sz="1050" dirty="0">
                <a:solidFill>
                  <a:schemeClr val="bg2">
                    <a:lumMod val="10000"/>
                  </a:schemeClr>
                </a:solidFill>
              </a:rPr>
            </a:br>
            <a:r>
              <a:rPr lang="en-US" sz="1050" dirty="0">
                <a:solidFill>
                  <a:schemeClr val="bg2">
                    <a:lumMod val="10000"/>
                  </a:schemeClr>
                </a:solidFill>
              </a:rPr>
              <a:t>Windows or Linux</a:t>
            </a:r>
          </a:p>
        </p:txBody>
      </p:sp>
      <p:sp>
        <p:nvSpPr>
          <p:cNvPr id="18" name="Rectangle 17">
            <a:extLst>
              <a:ext uri="{FF2B5EF4-FFF2-40B4-BE49-F238E27FC236}">
                <a16:creationId xmlns:a16="http://schemas.microsoft.com/office/drawing/2014/main" id="{50569646-CD61-773D-91F2-A2996A8F5E22}"/>
              </a:ext>
            </a:extLst>
          </p:cNvPr>
          <p:cNvSpPr/>
          <p:nvPr/>
        </p:nvSpPr>
        <p:spPr>
          <a:xfrm>
            <a:off x="22744" y="4261665"/>
            <a:ext cx="12110113" cy="2462132"/>
          </a:xfrm>
          <a:prstGeom prst="rect">
            <a:avLst/>
          </a:prstGeom>
          <a:solidFill>
            <a:schemeClr val="accent3">
              <a:lumMod val="20000"/>
              <a:lumOff val="80000"/>
              <a:alpha val="30000"/>
            </a:schemeClr>
          </a:solidFill>
          <a:ln w="19050">
            <a:solidFill>
              <a:srgbClr val="7030A0"/>
            </a:solidFill>
            <a:prstDash val="sysDot"/>
            <a:extLst>
              <a:ext uri="{C807C97D-BFC1-408E-A445-0C87EB9F89A2}">
                <ask:lineSketchStyleProps xmlns:ask="http://schemas.microsoft.com/office/drawing/2018/sketchyshapes" sd="1219033472">
                  <a:custGeom>
                    <a:avLst/>
                    <a:gdLst>
                      <a:gd name="connsiteX0" fmla="*/ 0 w 11390924"/>
                      <a:gd name="connsiteY0" fmla="*/ 0 h 1268670"/>
                      <a:gd name="connsiteX1" fmla="*/ 599522 w 11390924"/>
                      <a:gd name="connsiteY1" fmla="*/ 0 h 1268670"/>
                      <a:gd name="connsiteX2" fmla="*/ 1085135 w 11390924"/>
                      <a:gd name="connsiteY2" fmla="*/ 0 h 1268670"/>
                      <a:gd name="connsiteX3" fmla="*/ 1684658 w 11390924"/>
                      <a:gd name="connsiteY3" fmla="*/ 0 h 1268670"/>
                      <a:gd name="connsiteX4" fmla="*/ 2398089 w 11390924"/>
                      <a:gd name="connsiteY4" fmla="*/ 0 h 1268670"/>
                      <a:gd name="connsiteX5" fmla="*/ 3111521 w 11390924"/>
                      <a:gd name="connsiteY5" fmla="*/ 0 h 1268670"/>
                      <a:gd name="connsiteX6" fmla="*/ 3824952 w 11390924"/>
                      <a:gd name="connsiteY6" fmla="*/ 0 h 1268670"/>
                      <a:gd name="connsiteX7" fmla="*/ 4652293 w 11390924"/>
                      <a:gd name="connsiteY7" fmla="*/ 0 h 1268670"/>
                      <a:gd name="connsiteX8" fmla="*/ 5251815 w 11390924"/>
                      <a:gd name="connsiteY8" fmla="*/ 0 h 1268670"/>
                      <a:gd name="connsiteX9" fmla="*/ 5965247 w 11390924"/>
                      <a:gd name="connsiteY9" fmla="*/ 0 h 1268670"/>
                      <a:gd name="connsiteX10" fmla="*/ 6564769 w 11390924"/>
                      <a:gd name="connsiteY10" fmla="*/ 0 h 1268670"/>
                      <a:gd name="connsiteX11" fmla="*/ 7164292 w 11390924"/>
                      <a:gd name="connsiteY11" fmla="*/ 0 h 1268670"/>
                      <a:gd name="connsiteX12" fmla="*/ 7763814 w 11390924"/>
                      <a:gd name="connsiteY12" fmla="*/ 0 h 1268670"/>
                      <a:gd name="connsiteX13" fmla="*/ 8021609 w 11390924"/>
                      <a:gd name="connsiteY13" fmla="*/ 0 h 1268670"/>
                      <a:gd name="connsiteX14" fmla="*/ 8735040 w 11390924"/>
                      <a:gd name="connsiteY14" fmla="*/ 0 h 1268670"/>
                      <a:gd name="connsiteX15" fmla="*/ 8992835 w 11390924"/>
                      <a:gd name="connsiteY15" fmla="*/ 0 h 1268670"/>
                      <a:gd name="connsiteX16" fmla="*/ 9592357 w 11390924"/>
                      <a:gd name="connsiteY16" fmla="*/ 0 h 1268670"/>
                      <a:gd name="connsiteX17" fmla="*/ 10419698 w 11390924"/>
                      <a:gd name="connsiteY17" fmla="*/ 0 h 1268670"/>
                      <a:gd name="connsiteX18" fmla="*/ 11390924 w 11390924"/>
                      <a:gd name="connsiteY18" fmla="*/ 0 h 1268670"/>
                      <a:gd name="connsiteX19" fmla="*/ 11390924 w 11390924"/>
                      <a:gd name="connsiteY19" fmla="*/ 435577 h 1268670"/>
                      <a:gd name="connsiteX20" fmla="*/ 11390924 w 11390924"/>
                      <a:gd name="connsiteY20" fmla="*/ 833093 h 1268670"/>
                      <a:gd name="connsiteX21" fmla="*/ 11390924 w 11390924"/>
                      <a:gd name="connsiteY21" fmla="*/ 1268670 h 1268670"/>
                      <a:gd name="connsiteX22" fmla="*/ 10791402 w 11390924"/>
                      <a:gd name="connsiteY22" fmla="*/ 1268670 h 1268670"/>
                      <a:gd name="connsiteX23" fmla="*/ 9964061 w 11390924"/>
                      <a:gd name="connsiteY23" fmla="*/ 1268670 h 1268670"/>
                      <a:gd name="connsiteX24" fmla="*/ 9136720 w 11390924"/>
                      <a:gd name="connsiteY24" fmla="*/ 1268670 h 1268670"/>
                      <a:gd name="connsiteX25" fmla="*/ 8537198 w 11390924"/>
                      <a:gd name="connsiteY25" fmla="*/ 1268670 h 1268670"/>
                      <a:gd name="connsiteX26" fmla="*/ 7709857 w 11390924"/>
                      <a:gd name="connsiteY26" fmla="*/ 1268670 h 1268670"/>
                      <a:gd name="connsiteX27" fmla="*/ 7110335 w 11390924"/>
                      <a:gd name="connsiteY27" fmla="*/ 1268670 h 1268670"/>
                      <a:gd name="connsiteX28" fmla="*/ 6396903 w 11390924"/>
                      <a:gd name="connsiteY28" fmla="*/ 1268670 h 1268670"/>
                      <a:gd name="connsiteX29" fmla="*/ 6139109 w 11390924"/>
                      <a:gd name="connsiteY29" fmla="*/ 1268670 h 1268670"/>
                      <a:gd name="connsiteX30" fmla="*/ 5311768 w 11390924"/>
                      <a:gd name="connsiteY30" fmla="*/ 1268670 h 1268670"/>
                      <a:gd name="connsiteX31" fmla="*/ 4826155 w 11390924"/>
                      <a:gd name="connsiteY31" fmla="*/ 1268670 h 1268670"/>
                      <a:gd name="connsiteX32" fmla="*/ 4112723 w 11390924"/>
                      <a:gd name="connsiteY32" fmla="*/ 1268670 h 1268670"/>
                      <a:gd name="connsiteX33" fmla="*/ 3854928 w 11390924"/>
                      <a:gd name="connsiteY33" fmla="*/ 1268670 h 1268670"/>
                      <a:gd name="connsiteX34" fmla="*/ 3027588 w 11390924"/>
                      <a:gd name="connsiteY34" fmla="*/ 1268670 h 1268670"/>
                      <a:gd name="connsiteX35" fmla="*/ 2541975 w 11390924"/>
                      <a:gd name="connsiteY35" fmla="*/ 1268670 h 1268670"/>
                      <a:gd name="connsiteX36" fmla="*/ 1942452 w 11390924"/>
                      <a:gd name="connsiteY36" fmla="*/ 1268670 h 1268670"/>
                      <a:gd name="connsiteX37" fmla="*/ 1570748 w 11390924"/>
                      <a:gd name="connsiteY37" fmla="*/ 1268670 h 1268670"/>
                      <a:gd name="connsiteX38" fmla="*/ 857317 w 11390924"/>
                      <a:gd name="connsiteY38" fmla="*/ 1268670 h 1268670"/>
                      <a:gd name="connsiteX39" fmla="*/ 0 w 11390924"/>
                      <a:gd name="connsiteY39" fmla="*/ 1268670 h 1268670"/>
                      <a:gd name="connsiteX40" fmla="*/ 0 w 11390924"/>
                      <a:gd name="connsiteY40" fmla="*/ 858467 h 1268670"/>
                      <a:gd name="connsiteX41" fmla="*/ 0 w 11390924"/>
                      <a:gd name="connsiteY41" fmla="*/ 473637 h 1268670"/>
                      <a:gd name="connsiteX42" fmla="*/ 0 w 11390924"/>
                      <a:gd name="connsiteY42" fmla="*/ 0 h 1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90924" h="1268670" fill="none" extrusionOk="0">
                        <a:moveTo>
                          <a:pt x="0" y="0"/>
                        </a:moveTo>
                        <a:cubicBezTo>
                          <a:pt x="248590" y="-39501"/>
                          <a:pt x="466774" y="8602"/>
                          <a:pt x="599522" y="0"/>
                        </a:cubicBezTo>
                        <a:cubicBezTo>
                          <a:pt x="732270" y="-8602"/>
                          <a:pt x="915127" y="38068"/>
                          <a:pt x="1085135" y="0"/>
                        </a:cubicBezTo>
                        <a:cubicBezTo>
                          <a:pt x="1255143" y="-38068"/>
                          <a:pt x="1539133" y="41556"/>
                          <a:pt x="1684658" y="0"/>
                        </a:cubicBezTo>
                        <a:cubicBezTo>
                          <a:pt x="1830183" y="-41556"/>
                          <a:pt x="2214153" y="83869"/>
                          <a:pt x="2398089" y="0"/>
                        </a:cubicBezTo>
                        <a:cubicBezTo>
                          <a:pt x="2582025" y="-83869"/>
                          <a:pt x="2918571" y="83504"/>
                          <a:pt x="3111521" y="0"/>
                        </a:cubicBezTo>
                        <a:cubicBezTo>
                          <a:pt x="3304471" y="-83504"/>
                          <a:pt x="3676064" y="7469"/>
                          <a:pt x="3824952" y="0"/>
                        </a:cubicBezTo>
                        <a:cubicBezTo>
                          <a:pt x="3973840" y="-7469"/>
                          <a:pt x="4316032" y="19976"/>
                          <a:pt x="4652293" y="0"/>
                        </a:cubicBezTo>
                        <a:cubicBezTo>
                          <a:pt x="4988554" y="-19976"/>
                          <a:pt x="4953683" y="69400"/>
                          <a:pt x="5251815" y="0"/>
                        </a:cubicBezTo>
                        <a:cubicBezTo>
                          <a:pt x="5549947" y="-69400"/>
                          <a:pt x="5767644" y="53"/>
                          <a:pt x="5965247" y="0"/>
                        </a:cubicBezTo>
                        <a:cubicBezTo>
                          <a:pt x="6162850" y="-53"/>
                          <a:pt x="6393061" y="50337"/>
                          <a:pt x="6564769" y="0"/>
                        </a:cubicBezTo>
                        <a:cubicBezTo>
                          <a:pt x="6736477" y="-50337"/>
                          <a:pt x="6978026" y="15601"/>
                          <a:pt x="7164292" y="0"/>
                        </a:cubicBezTo>
                        <a:cubicBezTo>
                          <a:pt x="7350558" y="-15601"/>
                          <a:pt x="7621830" y="43459"/>
                          <a:pt x="7763814" y="0"/>
                        </a:cubicBezTo>
                        <a:cubicBezTo>
                          <a:pt x="7905798" y="-43459"/>
                          <a:pt x="7946812" y="2827"/>
                          <a:pt x="8021609" y="0"/>
                        </a:cubicBezTo>
                        <a:cubicBezTo>
                          <a:pt x="8096406" y="-2827"/>
                          <a:pt x="8494017" y="25402"/>
                          <a:pt x="8735040" y="0"/>
                        </a:cubicBezTo>
                        <a:cubicBezTo>
                          <a:pt x="8976063" y="-25402"/>
                          <a:pt x="8886259" y="110"/>
                          <a:pt x="8992835" y="0"/>
                        </a:cubicBezTo>
                        <a:cubicBezTo>
                          <a:pt x="9099411" y="-110"/>
                          <a:pt x="9326670" y="18753"/>
                          <a:pt x="9592357" y="0"/>
                        </a:cubicBezTo>
                        <a:cubicBezTo>
                          <a:pt x="9858044" y="-18753"/>
                          <a:pt x="10074047" y="7260"/>
                          <a:pt x="10419698" y="0"/>
                        </a:cubicBezTo>
                        <a:cubicBezTo>
                          <a:pt x="10765349" y="-7260"/>
                          <a:pt x="11100289" y="21592"/>
                          <a:pt x="11390924" y="0"/>
                        </a:cubicBezTo>
                        <a:cubicBezTo>
                          <a:pt x="11430083" y="190221"/>
                          <a:pt x="11386631" y="269943"/>
                          <a:pt x="11390924" y="435577"/>
                        </a:cubicBezTo>
                        <a:cubicBezTo>
                          <a:pt x="11395217" y="601211"/>
                          <a:pt x="11366232" y="724342"/>
                          <a:pt x="11390924" y="833093"/>
                        </a:cubicBezTo>
                        <a:cubicBezTo>
                          <a:pt x="11415616" y="941844"/>
                          <a:pt x="11366784" y="1058825"/>
                          <a:pt x="11390924" y="1268670"/>
                        </a:cubicBezTo>
                        <a:cubicBezTo>
                          <a:pt x="11232242" y="1332334"/>
                          <a:pt x="10979665" y="1211935"/>
                          <a:pt x="10791402" y="1268670"/>
                        </a:cubicBezTo>
                        <a:cubicBezTo>
                          <a:pt x="10603139" y="1325405"/>
                          <a:pt x="10224021" y="1240355"/>
                          <a:pt x="9964061" y="1268670"/>
                        </a:cubicBezTo>
                        <a:cubicBezTo>
                          <a:pt x="9704101" y="1296985"/>
                          <a:pt x="9400447" y="1235938"/>
                          <a:pt x="9136720" y="1268670"/>
                        </a:cubicBezTo>
                        <a:cubicBezTo>
                          <a:pt x="8872993" y="1301402"/>
                          <a:pt x="8770821" y="1223659"/>
                          <a:pt x="8537198" y="1268670"/>
                        </a:cubicBezTo>
                        <a:cubicBezTo>
                          <a:pt x="8303575" y="1313681"/>
                          <a:pt x="8118341" y="1204837"/>
                          <a:pt x="7709857" y="1268670"/>
                        </a:cubicBezTo>
                        <a:cubicBezTo>
                          <a:pt x="7301373" y="1332503"/>
                          <a:pt x="7334049" y="1209813"/>
                          <a:pt x="7110335" y="1268670"/>
                        </a:cubicBezTo>
                        <a:cubicBezTo>
                          <a:pt x="6886621" y="1327527"/>
                          <a:pt x="6618894" y="1188248"/>
                          <a:pt x="6396903" y="1268670"/>
                        </a:cubicBezTo>
                        <a:cubicBezTo>
                          <a:pt x="6174912" y="1349092"/>
                          <a:pt x="6211302" y="1254669"/>
                          <a:pt x="6139109" y="1268670"/>
                        </a:cubicBezTo>
                        <a:cubicBezTo>
                          <a:pt x="6066916" y="1282671"/>
                          <a:pt x="5524992" y="1250141"/>
                          <a:pt x="5311768" y="1268670"/>
                        </a:cubicBezTo>
                        <a:cubicBezTo>
                          <a:pt x="5098544" y="1287199"/>
                          <a:pt x="5014431" y="1230788"/>
                          <a:pt x="4826155" y="1268670"/>
                        </a:cubicBezTo>
                        <a:cubicBezTo>
                          <a:pt x="4637879" y="1306552"/>
                          <a:pt x="4304084" y="1236404"/>
                          <a:pt x="4112723" y="1268670"/>
                        </a:cubicBezTo>
                        <a:cubicBezTo>
                          <a:pt x="3921362" y="1300936"/>
                          <a:pt x="3930998" y="1247869"/>
                          <a:pt x="3854928" y="1268670"/>
                        </a:cubicBezTo>
                        <a:cubicBezTo>
                          <a:pt x="3778859" y="1289471"/>
                          <a:pt x="3301227" y="1242668"/>
                          <a:pt x="3027588" y="1268670"/>
                        </a:cubicBezTo>
                        <a:cubicBezTo>
                          <a:pt x="2753949" y="1294672"/>
                          <a:pt x="2689387" y="1237285"/>
                          <a:pt x="2541975" y="1268670"/>
                        </a:cubicBezTo>
                        <a:cubicBezTo>
                          <a:pt x="2394563" y="1300055"/>
                          <a:pt x="2217697" y="1234105"/>
                          <a:pt x="1942452" y="1268670"/>
                        </a:cubicBezTo>
                        <a:cubicBezTo>
                          <a:pt x="1667207" y="1303235"/>
                          <a:pt x="1695634" y="1267189"/>
                          <a:pt x="1570748" y="1268670"/>
                        </a:cubicBezTo>
                        <a:cubicBezTo>
                          <a:pt x="1445862" y="1270151"/>
                          <a:pt x="1183045" y="1253403"/>
                          <a:pt x="857317" y="1268670"/>
                        </a:cubicBezTo>
                        <a:cubicBezTo>
                          <a:pt x="531589" y="1283937"/>
                          <a:pt x="300313" y="1263092"/>
                          <a:pt x="0" y="1268670"/>
                        </a:cubicBezTo>
                        <a:cubicBezTo>
                          <a:pt x="-35531" y="1086133"/>
                          <a:pt x="37707" y="1042673"/>
                          <a:pt x="0" y="858467"/>
                        </a:cubicBezTo>
                        <a:cubicBezTo>
                          <a:pt x="-37707" y="674261"/>
                          <a:pt x="11903" y="572607"/>
                          <a:pt x="0" y="473637"/>
                        </a:cubicBezTo>
                        <a:cubicBezTo>
                          <a:pt x="-11903" y="374667"/>
                          <a:pt x="26899" y="137335"/>
                          <a:pt x="0" y="0"/>
                        </a:cubicBezTo>
                        <a:close/>
                      </a:path>
                      <a:path w="11390924" h="1268670" stroke="0" extrusionOk="0">
                        <a:moveTo>
                          <a:pt x="0" y="0"/>
                        </a:moveTo>
                        <a:cubicBezTo>
                          <a:pt x="200284" y="-55492"/>
                          <a:pt x="320949" y="42307"/>
                          <a:pt x="485613" y="0"/>
                        </a:cubicBezTo>
                        <a:cubicBezTo>
                          <a:pt x="650277" y="-42307"/>
                          <a:pt x="628167" y="24508"/>
                          <a:pt x="743408" y="0"/>
                        </a:cubicBezTo>
                        <a:cubicBezTo>
                          <a:pt x="858649" y="-24508"/>
                          <a:pt x="1204577" y="53465"/>
                          <a:pt x="1570748" y="0"/>
                        </a:cubicBezTo>
                        <a:cubicBezTo>
                          <a:pt x="1936919" y="-53465"/>
                          <a:pt x="1914595" y="25730"/>
                          <a:pt x="2056362" y="0"/>
                        </a:cubicBezTo>
                        <a:cubicBezTo>
                          <a:pt x="2198129" y="-25730"/>
                          <a:pt x="2425540" y="52031"/>
                          <a:pt x="2541975" y="0"/>
                        </a:cubicBezTo>
                        <a:cubicBezTo>
                          <a:pt x="2658410" y="-52031"/>
                          <a:pt x="3015916" y="62241"/>
                          <a:pt x="3369315" y="0"/>
                        </a:cubicBezTo>
                        <a:cubicBezTo>
                          <a:pt x="3722714" y="-62241"/>
                          <a:pt x="3637166" y="10554"/>
                          <a:pt x="3741019" y="0"/>
                        </a:cubicBezTo>
                        <a:cubicBezTo>
                          <a:pt x="3844872" y="-10554"/>
                          <a:pt x="4296776" y="47886"/>
                          <a:pt x="4568360" y="0"/>
                        </a:cubicBezTo>
                        <a:cubicBezTo>
                          <a:pt x="4839944" y="-47886"/>
                          <a:pt x="5050086" y="80824"/>
                          <a:pt x="5395701" y="0"/>
                        </a:cubicBezTo>
                        <a:cubicBezTo>
                          <a:pt x="5741316" y="-80824"/>
                          <a:pt x="5868248" y="48790"/>
                          <a:pt x="5995223" y="0"/>
                        </a:cubicBezTo>
                        <a:cubicBezTo>
                          <a:pt x="6122198" y="-48790"/>
                          <a:pt x="6617151" y="91064"/>
                          <a:pt x="6822564" y="0"/>
                        </a:cubicBezTo>
                        <a:cubicBezTo>
                          <a:pt x="7027977" y="-91064"/>
                          <a:pt x="7100005" y="808"/>
                          <a:pt x="7308177" y="0"/>
                        </a:cubicBezTo>
                        <a:cubicBezTo>
                          <a:pt x="7516349" y="-808"/>
                          <a:pt x="7587239" y="49214"/>
                          <a:pt x="7793790" y="0"/>
                        </a:cubicBezTo>
                        <a:cubicBezTo>
                          <a:pt x="8000341" y="-49214"/>
                          <a:pt x="8316695" y="45205"/>
                          <a:pt x="8507222" y="0"/>
                        </a:cubicBezTo>
                        <a:cubicBezTo>
                          <a:pt x="8697749" y="-45205"/>
                          <a:pt x="8794087" y="27975"/>
                          <a:pt x="8992835" y="0"/>
                        </a:cubicBezTo>
                        <a:cubicBezTo>
                          <a:pt x="9191583" y="-27975"/>
                          <a:pt x="9621657" y="91312"/>
                          <a:pt x="9820176" y="0"/>
                        </a:cubicBezTo>
                        <a:cubicBezTo>
                          <a:pt x="10018695" y="-91312"/>
                          <a:pt x="10416955" y="39266"/>
                          <a:pt x="10647516" y="0"/>
                        </a:cubicBezTo>
                        <a:cubicBezTo>
                          <a:pt x="10878077" y="-39266"/>
                          <a:pt x="11184015" y="30290"/>
                          <a:pt x="11390924" y="0"/>
                        </a:cubicBezTo>
                        <a:cubicBezTo>
                          <a:pt x="11429914" y="95091"/>
                          <a:pt x="11363009" y="238557"/>
                          <a:pt x="11390924" y="410203"/>
                        </a:cubicBezTo>
                        <a:cubicBezTo>
                          <a:pt x="11418839" y="581849"/>
                          <a:pt x="11350489" y="714241"/>
                          <a:pt x="11390924" y="795033"/>
                        </a:cubicBezTo>
                        <a:cubicBezTo>
                          <a:pt x="11431359" y="875825"/>
                          <a:pt x="11387114" y="1078351"/>
                          <a:pt x="11390924" y="1268670"/>
                        </a:cubicBezTo>
                        <a:cubicBezTo>
                          <a:pt x="11113031" y="1295796"/>
                          <a:pt x="10888996" y="1222932"/>
                          <a:pt x="10677492" y="1268670"/>
                        </a:cubicBezTo>
                        <a:cubicBezTo>
                          <a:pt x="10465988" y="1314408"/>
                          <a:pt x="10392075" y="1225053"/>
                          <a:pt x="10305789" y="1268670"/>
                        </a:cubicBezTo>
                        <a:cubicBezTo>
                          <a:pt x="10219503" y="1312287"/>
                          <a:pt x="9913151" y="1228916"/>
                          <a:pt x="9706266" y="1268670"/>
                        </a:cubicBezTo>
                        <a:cubicBezTo>
                          <a:pt x="9499381" y="1308424"/>
                          <a:pt x="9557566" y="1257580"/>
                          <a:pt x="9448472" y="1268670"/>
                        </a:cubicBezTo>
                        <a:cubicBezTo>
                          <a:pt x="9339378" y="1279760"/>
                          <a:pt x="9272891" y="1267770"/>
                          <a:pt x="9190677" y="1268670"/>
                        </a:cubicBezTo>
                        <a:cubicBezTo>
                          <a:pt x="9108463" y="1269570"/>
                          <a:pt x="8798122" y="1262240"/>
                          <a:pt x="8591155" y="1268670"/>
                        </a:cubicBezTo>
                        <a:cubicBezTo>
                          <a:pt x="8384188" y="1275100"/>
                          <a:pt x="8334644" y="1240029"/>
                          <a:pt x="8219451" y="1268670"/>
                        </a:cubicBezTo>
                        <a:cubicBezTo>
                          <a:pt x="8104258" y="1297311"/>
                          <a:pt x="7695631" y="1202875"/>
                          <a:pt x="7506019" y="1268670"/>
                        </a:cubicBezTo>
                        <a:cubicBezTo>
                          <a:pt x="7316407" y="1334465"/>
                          <a:pt x="7317021" y="1243541"/>
                          <a:pt x="7134316" y="1268670"/>
                        </a:cubicBezTo>
                        <a:cubicBezTo>
                          <a:pt x="6951611" y="1293799"/>
                          <a:pt x="6580322" y="1206748"/>
                          <a:pt x="6420884" y="1268670"/>
                        </a:cubicBezTo>
                        <a:cubicBezTo>
                          <a:pt x="6261446" y="1330592"/>
                          <a:pt x="6289235" y="1238867"/>
                          <a:pt x="6163089" y="1268670"/>
                        </a:cubicBezTo>
                        <a:cubicBezTo>
                          <a:pt x="6036944" y="1298473"/>
                          <a:pt x="5751720" y="1239766"/>
                          <a:pt x="5449658" y="1268670"/>
                        </a:cubicBezTo>
                        <a:cubicBezTo>
                          <a:pt x="5147596" y="1297574"/>
                          <a:pt x="5184582" y="1247703"/>
                          <a:pt x="5077954" y="1268670"/>
                        </a:cubicBezTo>
                        <a:cubicBezTo>
                          <a:pt x="4971326" y="1289637"/>
                          <a:pt x="4911979" y="1252408"/>
                          <a:pt x="4820159" y="1268670"/>
                        </a:cubicBezTo>
                        <a:cubicBezTo>
                          <a:pt x="4728339" y="1284932"/>
                          <a:pt x="4620625" y="1256588"/>
                          <a:pt x="4448456" y="1268670"/>
                        </a:cubicBezTo>
                        <a:cubicBezTo>
                          <a:pt x="4276287" y="1280752"/>
                          <a:pt x="3965991" y="1204423"/>
                          <a:pt x="3735024" y="1268670"/>
                        </a:cubicBezTo>
                        <a:cubicBezTo>
                          <a:pt x="3504057" y="1332917"/>
                          <a:pt x="3458540" y="1246088"/>
                          <a:pt x="3363320" y="1268670"/>
                        </a:cubicBezTo>
                        <a:cubicBezTo>
                          <a:pt x="3268100" y="1291252"/>
                          <a:pt x="3164456" y="1254486"/>
                          <a:pt x="3105526" y="1268670"/>
                        </a:cubicBezTo>
                        <a:cubicBezTo>
                          <a:pt x="3046596" y="1282854"/>
                          <a:pt x="2879072" y="1258014"/>
                          <a:pt x="2733822" y="1268670"/>
                        </a:cubicBezTo>
                        <a:cubicBezTo>
                          <a:pt x="2588572" y="1279326"/>
                          <a:pt x="2486566" y="1244689"/>
                          <a:pt x="2248209" y="1268670"/>
                        </a:cubicBezTo>
                        <a:cubicBezTo>
                          <a:pt x="2009852" y="1292651"/>
                          <a:pt x="1939360" y="1268145"/>
                          <a:pt x="1648686" y="1268670"/>
                        </a:cubicBezTo>
                        <a:cubicBezTo>
                          <a:pt x="1358012" y="1269195"/>
                          <a:pt x="1403033" y="1226460"/>
                          <a:pt x="1276983" y="1268670"/>
                        </a:cubicBezTo>
                        <a:cubicBezTo>
                          <a:pt x="1150933" y="1310880"/>
                          <a:pt x="423673" y="1174711"/>
                          <a:pt x="0" y="1268670"/>
                        </a:cubicBezTo>
                        <a:cubicBezTo>
                          <a:pt x="-37999" y="1115143"/>
                          <a:pt x="23162" y="968232"/>
                          <a:pt x="0" y="845780"/>
                        </a:cubicBezTo>
                        <a:cubicBezTo>
                          <a:pt x="-23162" y="723328"/>
                          <a:pt x="32296" y="552329"/>
                          <a:pt x="0" y="422890"/>
                        </a:cubicBezTo>
                        <a:cubicBezTo>
                          <a:pt x="-32296" y="293451"/>
                          <a:pt x="23808" y="9623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200" b="1" dirty="0">
                <a:solidFill>
                  <a:schemeClr val="bg2">
                    <a:lumMod val="10000"/>
                  </a:schemeClr>
                </a:solidFill>
              </a:rPr>
              <a:t>VM and Guest OS details</a:t>
            </a:r>
          </a:p>
          <a:p>
            <a:pPr>
              <a:spcAft>
                <a:spcPts val="600"/>
              </a:spcAft>
            </a:pPr>
            <a:r>
              <a:rPr lang="en-US" sz="1050" dirty="0">
                <a:solidFill>
                  <a:schemeClr val="bg2">
                    <a:lumMod val="10000"/>
                  </a:schemeClr>
                </a:solidFill>
              </a:rPr>
              <a:t>List of VMs. Sortable to see which VMs are having the issue.</a:t>
            </a:r>
          </a:p>
          <a:p>
            <a:pPr>
              <a:spcAft>
                <a:spcPts val="600"/>
              </a:spcAft>
            </a:pPr>
            <a:r>
              <a:rPr lang="en-US" sz="1050" dirty="0">
                <a:solidFill>
                  <a:schemeClr val="bg2">
                    <a:lumMod val="10000"/>
                  </a:schemeClr>
                </a:solidFill>
              </a:rPr>
              <a:t>From a VM, see the processes (application) </a:t>
            </a:r>
            <a:br>
              <a:rPr lang="en-US" sz="1050" dirty="0">
                <a:solidFill>
                  <a:schemeClr val="bg2">
                    <a:lumMod val="10000"/>
                  </a:schemeClr>
                </a:solidFill>
              </a:rPr>
            </a:br>
            <a:r>
              <a:rPr lang="en-US" sz="1050" dirty="0">
                <a:solidFill>
                  <a:schemeClr val="bg2">
                    <a:lumMod val="10000"/>
                  </a:schemeClr>
                </a:solidFill>
              </a:rPr>
              <a:t>running.</a:t>
            </a:r>
          </a:p>
        </p:txBody>
      </p:sp>
    </p:spTree>
    <p:extLst>
      <p:ext uri="{BB962C8B-B14F-4D97-AF65-F5344CB8AC3E}">
        <p14:creationId xmlns:p14="http://schemas.microsoft.com/office/powerpoint/2010/main" val="172441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8B10EA-0E75-6626-C1FE-D2BDA6AEF8D7}"/>
              </a:ext>
            </a:extLst>
          </p:cNvPr>
          <p:cNvPicPr>
            <a:picLocks noChangeAspect="1"/>
          </p:cNvPicPr>
          <p:nvPr/>
        </p:nvPicPr>
        <p:blipFill>
          <a:blip r:embed="rId3"/>
          <a:stretch>
            <a:fillRect/>
          </a:stretch>
        </p:blipFill>
        <p:spPr>
          <a:xfrm>
            <a:off x="503648" y="1174779"/>
            <a:ext cx="5432684" cy="5422843"/>
          </a:xfrm>
          <a:prstGeom prst="rect">
            <a:avLst/>
          </a:prstGeom>
        </p:spPr>
      </p:pic>
      <p:sp>
        <p:nvSpPr>
          <p:cNvPr id="2" name="Title 1">
            <a:extLst>
              <a:ext uri="{FF2B5EF4-FFF2-40B4-BE49-F238E27FC236}">
                <a16:creationId xmlns:a16="http://schemas.microsoft.com/office/drawing/2014/main" id="{E44FD7F8-9E02-1F4D-D382-6CA3DA929485}"/>
              </a:ext>
            </a:extLst>
          </p:cNvPr>
          <p:cNvSpPr>
            <a:spLocks noGrp="1"/>
          </p:cNvSpPr>
          <p:nvPr>
            <p:ph type="title"/>
          </p:nvPr>
        </p:nvSpPr>
        <p:spPr/>
        <p:txBody>
          <a:bodyPr/>
          <a:lstStyle/>
          <a:p>
            <a:r>
              <a:rPr lang="en-US" dirty="0"/>
              <a:t>Navigating to K8 dashboard</a:t>
            </a:r>
          </a:p>
        </p:txBody>
      </p:sp>
      <p:sp>
        <p:nvSpPr>
          <p:cNvPr id="6" name="TextBox 5">
            <a:extLst>
              <a:ext uri="{FF2B5EF4-FFF2-40B4-BE49-F238E27FC236}">
                <a16:creationId xmlns:a16="http://schemas.microsoft.com/office/drawing/2014/main" id="{5A8F0405-D101-9E1F-8608-B8592B708158}"/>
              </a:ext>
            </a:extLst>
          </p:cNvPr>
          <p:cNvSpPr txBox="1"/>
          <p:nvPr/>
        </p:nvSpPr>
        <p:spPr>
          <a:xfrm>
            <a:off x="6503475" y="5078824"/>
            <a:ext cx="4262617" cy="646331"/>
          </a:xfrm>
          <a:prstGeom prst="rect">
            <a:avLst/>
          </a:prstGeom>
          <a:noFill/>
        </p:spPr>
        <p:txBody>
          <a:bodyPr wrap="square">
            <a:spAutoFit/>
          </a:bodyPr>
          <a:lstStyle/>
          <a:p>
            <a:r>
              <a:rPr lang="en-US" sz="1800" dirty="0"/>
              <a:t>From here, navigate to a purpose-</a:t>
            </a:r>
            <a:r>
              <a:rPr lang="en-US" dirty="0"/>
              <a:t>built </a:t>
            </a:r>
            <a:r>
              <a:rPr lang="en-US" sz="1800" dirty="0"/>
              <a:t>dashboard for K8</a:t>
            </a:r>
          </a:p>
        </p:txBody>
      </p:sp>
      <p:sp>
        <p:nvSpPr>
          <p:cNvPr id="7" name="Arrow: Down 6">
            <a:extLst>
              <a:ext uri="{FF2B5EF4-FFF2-40B4-BE49-F238E27FC236}">
                <a16:creationId xmlns:a16="http://schemas.microsoft.com/office/drawing/2014/main" id="{AE75C5B3-49E1-0783-D31F-1C58B2F87016}"/>
              </a:ext>
            </a:extLst>
          </p:cNvPr>
          <p:cNvSpPr/>
          <p:nvPr/>
        </p:nvSpPr>
        <p:spPr>
          <a:xfrm rot="16200000">
            <a:off x="6030829" y="5114696"/>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 name="TextBox 7">
            <a:extLst>
              <a:ext uri="{FF2B5EF4-FFF2-40B4-BE49-F238E27FC236}">
                <a16:creationId xmlns:a16="http://schemas.microsoft.com/office/drawing/2014/main" id="{CF73CCAA-145B-32B5-7406-D2A73CD50622}"/>
              </a:ext>
            </a:extLst>
          </p:cNvPr>
          <p:cNvSpPr txBox="1"/>
          <p:nvPr/>
        </p:nvSpPr>
        <p:spPr>
          <a:xfrm>
            <a:off x="5936332" y="1875629"/>
            <a:ext cx="4262617" cy="646331"/>
          </a:xfrm>
          <a:prstGeom prst="rect">
            <a:avLst/>
          </a:prstGeom>
          <a:noFill/>
        </p:spPr>
        <p:txBody>
          <a:bodyPr wrap="square">
            <a:spAutoFit/>
          </a:bodyPr>
          <a:lstStyle/>
          <a:p>
            <a:r>
              <a:rPr lang="en-US" sz="1800" dirty="0"/>
              <a:t>This widget has filter to hide the dummy object.</a:t>
            </a:r>
          </a:p>
        </p:txBody>
      </p:sp>
    </p:spTree>
    <p:extLst>
      <p:ext uri="{BB962C8B-B14F-4D97-AF65-F5344CB8AC3E}">
        <p14:creationId xmlns:p14="http://schemas.microsoft.com/office/powerpoint/2010/main" val="348423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0F90EB-0350-CD35-A288-09E229B5B0A9}"/>
              </a:ext>
            </a:extLst>
          </p:cNvPr>
          <p:cNvPicPr>
            <a:picLocks noChangeAspect="1"/>
          </p:cNvPicPr>
          <p:nvPr/>
        </p:nvPicPr>
        <p:blipFill>
          <a:blip r:embed="rId3"/>
          <a:stretch>
            <a:fillRect/>
          </a:stretch>
        </p:blipFill>
        <p:spPr>
          <a:xfrm>
            <a:off x="3848881" y="1937503"/>
            <a:ext cx="8343119" cy="4196363"/>
          </a:xfrm>
          <a:prstGeom prst="rect">
            <a:avLst/>
          </a:prstGeom>
        </p:spPr>
      </p:pic>
      <p:sp>
        <p:nvSpPr>
          <p:cNvPr id="4" name="Title 3">
            <a:extLst>
              <a:ext uri="{FF2B5EF4-FFF2-40B4-BE49-F238E27FC236}">
                <a16:creationId xmlns:a16="http://schemas.microsoft.com/office/drawing/2014/main" id="{45F670B6-7F41-4F81-E8CA-F64A5F4678E8}"/>
              </a:ext>
            </a:extLst>
          </p:cNvPr>
          <p:cNvSpPr>
            <a:spLocks noGrp="1"/>
          </p:cNvSpPr>
          <p:nvPr>
            <p:ph type="title"/>
          </p:nvPr>
        </p:nvSpPr>
        <p:spPr/>
        <p:txBody>
          <a:bodyPr/>
          <a:lstStyle/>
          <a:p>
            <a:r>
              <a:rPr lang="en-US" dirty="0"/>
              <a:t>Critical K8-based App</a:t>
            </a:r>
          </a:p>
        </p:txBody>
      </p:sp>
      <p:sp>
        <p:nvSpPr>
          <p:cNvPr id="5" name="Subtitle 4">
            <a:extLst>
              <a:ext uri="{FF2B5EF4-FFF2-40B4-BE49-F238E27FC236}">
                <a16:creationId xmlns:a16="http://schemas.microsoft.com/office/drawing/2014/main" id="{E43BDD08-4CE4-B88B-3883-CEDD67BD3CA2}"/>
              </a:ext>
            </a:extLst>
          </p:cNvPr>
          <p:cNvSpPr>
            <a:spLocks noGrp="1"/>
          </p:cNvSpPr>
          <p:nvPr>
            <p:ph type="subTitle" idx="10"/>
          </p:nvPr>
        </p:nvSpPr>
        <p:spPr/>
        <p:txBody>
          <a:bodyPr/>
          <a:lstStyle/>
          <a:p>
            <a:r>
              <a:rPr lang="en-US" dirty="0"/>
              <a:t>App and Infra visibility</a:t>
            </a:r>
          </a:p>
        </p:txBody>
      </p:sp>
      <p:sp>
        <p:nvSpPr>
          <p:cNvPr id="8" name="TextBox 7">
            <a:extLst>
              <a:ext uri="{FF2B5EF4-FFF2-40B4-BE49-F238E27FC236}">
                <a16:creationId xmlns:a16="http://schemas.microsoft.com/office/drawing/2014/main" id="{9F9AB590-2F21-622B-698C-99E7CFB0C5D6}"/>
              </a:ext>
            </a:extLst>
          </p:cNvPr>
          <p:cNvSpPr txBox="1"/>
          <p:nvPr/>
        </p:nvSpPr>
        <p:spPr>
          <a:xfrm>
            <a:off x="757805" y="4353995"/>
            <a:ext cx="3119801" cy="2014719"/>
          </a:xfrm>
          <a:prstGeom prst="rect">
            <a:avLst/>
          </a:prstGeom>
          <a:noFill/>
        </p:spPr>
        <p:txBody>
          <a:bodyPr wrap="square" lIns="0" tIns="0" rIns="0" bIns="0" rtlCol="0">
            <a:spAutoFit/>
          </a:bodyPr>
          <a:lstStyle/>
          <a:p>
            <a:pPr algn="l">
              <a:lnSpc>
                <a:spcPct val="130000"/>
              </a:lnSpc>
            </a:pPr>
            <a:r>
              <a:rPr lang="en-US" sz="1800" dirty="0">
                <a:solidFill>
                  <a:schemeClr val="tx2"/>
                </a:solidFill>
              </a:rPr>
              <a:t>Infrastructure perspective</a:t>
            </a:r>
          </a:p>
          <a:p>
            <a:pPr algn="l">
              <a:lnSpc>
                <a:spcPct val="130000"/>
              </a:lnSpc>
            </a:pPr>
            <a:r>
              <a:rPr lang="en-US" sz="1400" dirty="0">
                <a:solidFill>
                  <a:schemeClr val="tx2"/>
                </a:solidFill>
              </a:rPr>
              <a:t>K8 cluster where the namespace run.</a:t>
            </a:r>
          </a:p>
          <a:p>
            <a:pPr algn="l">
              <a:lnSpc>
                <a:spcPct val="130000"/>
              </a:lnSpc>
            </a:pPr>
            <a:r>
              <a:rPr lang="en-US" sz="1400" dirty="0">
                <a:solidFill>
                  <a:schemeClr val="tx2"/>
                </a:solidFill>
              </a:rPr>
              <a:t>K8 nodes. Drill down to the underlying vSphere VM. Navigate into the VM performance dashboard.</a:t>
            </a:r>
          </a:p>
        </p:txBody>
      </p:sp>
      <p:sp>
        <p:nvSpPr>
          <p:cNvPr id="9" name="TextBox 8">
            <a:extLst>
              <a:ext uri="{FF2B5EF4-FFF2-40B4-BE49-F238E27FC236}">
                <a16:creationId xmlns:a16="http://schemas.microsoft.com/office/drawing/2014/main" id="{AB90B6E4-5267-6DD1-8CDF-00791378E3EF}"/>
              </a:ext>
            </a:extLst>
          </p:cNvPr>
          <p:cNvSpPr txBox="1"/>
          <p:nvPr/>
        </p:nvSpPr>
        <p:spPr>
          <a:xfrm>
            <a:off x="757805" y="1937503"/>
            <a:ext cx="3112926" cy="1807290"/>
          </a:xfrm>
          <a:prstGeom prst="rect">
            <a:avLst/>
          </a:prstGeom>
          <a:noFill/>
        </p:spPr>
        <p:txBody>
          <a:bodyPr wrap="square" lIns="0" tIns="0" rIns="0" bIns="0" rtlCol="0">
            <a:spAutoFit/>
          </a:bodyPr>
          <a:lstStyle/>
          <a:p>
            <a:pPr algn="l">
              <a:lnSpc>
                <a:spcPct val="130000"/>
              </a:lnSpc>
            </a:pPr>
            <a:r>
              <a:rPr lang="en-US" sz="1800" b="1" dirty="0">
                <a:solidFill>
                  <a:schemeClr val="tx2"/>
                </a:solidFill>
              </a:rPr>
              <a:t>Application perspective</a:t>
            </a:r>
            <a:r>
              <a:rPr lang="en-US" b="1" dirty="0">
                <a:solidFill>
                  <a:schemeClr val="tx2"/>
                </a:solidFill>
              </a:rPr>
              <a:t>.</a:t>
            </a:r>
          </a:p>
          <a:p>
            <a:pPr algn="l">
              <a:lnSpc>
                <a:spcPct val="130000"/>
              </a:lnSpc>
            </a:pPr>
            <a:r>
              <a:rPr lang="en-US" sz="1400" dirty="0">
                <a:solidFill>
                  <a:schemeClr val="tx2"/>
                </a:solidFill>
              </a:rPr>
              <a:t>The application can span multiple namespaces.</a:t>
            </a:r>
          </a:p>
          <a:p>
            <a:pPr algn="l">
              <a:lnSpc>
                <a:spcPct val="130000"/>
              </a:lnSpc>
            </a:pPr>
            <a:r>
              <a:rPr lang="en-US" sz="1400" dirty="0">
                <a:solidFill>
                  <a:schemeClr val="tx2"/>
                </a:solidFill>
              </a:rPr>
              <a:t>Formula for each KPI explained in K8 section.</a:t>
            </a:r>
          </a:p>
          <a:p>
            <a:pPr algn="l">
              <a:lnSpc>
                <a:spcPct val="130000"/>
              </a:lnSpc>
            </a:pPr>
            <a:endParaRPr lang="en-US" sz="1800" dirty="0">
              <a:solidFill>
                <a:schemeClr val="tx2"/>
              </a:solidFill>
            </a:endParaRPr>
          </a:p>
        </p:txBody>
      </p:sp>
      <p:sp>
        <p:nvSpPr>
          <p:cNvPr id="12" name="Arrow: Down 11">
            <a:extLst>
              <a:ext uri="{FF2B5EF4-FFF2-40B4-BE49-F238E27FC236}">
                <a16:creationId xmlns:a16="http://schemas.microsoft.com/office/drawing/2014/main" id="{A2630E1E-20C3-468A-FD2A-DCB484788D21}"/>
              </a:ext>
            </a:extLst>
          </p:cNvPr>
          <p:cNvSpPr/>
          <p:nvPr/>
        </p:nvSpPr>
        <p:spPr>
          <a:xfrm rot="16200000">
            <a:off x="5825794" y="3272147"/>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 name="Arrow: Down 12">
            <a:extLst>
              <a:ext uri="{FF2B5EF4-FFF2-40B4-BE49-F238E27FC236}">
                <a16:creationId xmlns:a16="http://schemas.microsoft.com/office/drawing/2014/main" id="{D297C3CB-9616-8230-0928-DF723F09A559}"/>
              </a:ext>
            </a:extLst>
          </p:cNvPr>
          <p:cNvSpPr/>
          <p:nvPr/>
        </p:nvSpPr>
        <p:spPr>
          <a:xfrm rot="16200000">
            <a:off x="7848625" y="3272146"/>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 name="Arrow: Down 13">
            <a:extLst>
              <a:ext uri="{FF2B5EF4-FFF2-40B4-BE49-F238E27FC236}">
                <a16:creationId xmlns:a16="http://schemas.microsoft.com/office/drawing/2014/main" id="{28079291-DE72-DCF4-B5DB-40938E396AC2}"/>
              </a:ext>
            </a:extLst>
          </p:cNvPr>
          <p:cNvSpPr/>
          <p:nvPr/>
        </p:nvSpPr>
        <p:spPr>
          <a:xfrm rot="16200000">
            <a:off x="9871456" y="3272145"/>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 name="Arrow: Down 14">
            <a:extLst>
              <a:ext uri="{FF2B5EF4-FFF2-40B4-BE49-F238E27FC236}">
                <a16:creationId xmlns:a16="http://schemas.microsoft.com/office/drawing/2014/main" id="{81605F72-9D1B-E44B-4B2B-4B603F06696E}"/>
              </a:ext>
            </a:extLst>
          </p:cNvPr>
          <p:cNvSpPr/>
          <p:nvPr/>
        </p:nvSpPr>
        <p:spPr>
          <a:xfrm>
            <a:off x="4066945" y="3927195"/>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cxnSp>
        <p:nvCxnSpPr>
          <p:cNvPr id="6" name="Straight Connector 5">
            <a:extLst>
              <a:ext uri="{FF2B5EF4-FFF2-40B4-BE49-F238E27FC236}">
                <a16:creationId xmlns:a16="http://schemas.microsoft.com/office/drawing/2014/main" id="{10118114-1DBA-19C7-423E-D81813C122A2}"/>
              </a:ext>
            </a:extLst>
          </p:cNvPr>
          <p:cNvCxnSpPr>
            <a:cxnSpLocks/>
          </p:cNvCxnSpPr>
          <p:nvPr/>
        </p:nvCxnSpPr>
        <p:spPr bwMode="gray">
          <a:xfrm>
            <a:off x="750931" y="4214490"/>
            <a:ext cx="11095018"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Arrow: Down 15">
            <a:extLst>
              <a:ext uri="{FF2B5EF4-FFF2-40B4-BE49-F238E27FC236}">
                <a16:creationId xmlns:a16="http://schemas.microsoft.com/office/drawing/2014/main" id="{DA1E4465-20F0-B471-3513-BA1624E6B5F3}"/>
              </a:ext>
            </a:extLst>
          </p:cNvPr>
          <p:cNvSpPr/>
          <p:nvPr/>
        </p:nvSpPr>
        <p:spPr>
          <a:xfrm rot="16200000">
            <a:off x="4728436" y="4701532"/>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 name="Arrow: Down 16">
            <a:extLst>
              <a:ext uri="{FF2B5EF4-FFF2-40B4-BE49-F238E27FC236}">
                <a16:creationId xmlns:a16="http://schemas.microsoft.com/office/drawing/2014/main" id="{86C708B6-7309-2FAE-33CD-8B681A291A75}"/>
              </a:ext>
            </a:extLst>
          </p:cNvPr>
          <p:cNvSpPr/>
          <p:nvPr/>
        </p:nvSpPr>
        <p:spPr>
          <a:xfrm rot="16200000">
            <a:off x="11199513" y="4805125"/>
            <a:ext cx="370703" cy="574589"/>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Tree>
    <p:extLst>
      <p:ext uri="{BB962C8B-B14F-4D97-AF65-F5344CB8AC3E}">
        <p14:creationId xmlns:p14="http://schemas.microsoft.com/office/powerpoint/2010/main" val="31676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D64-AC78-9CF0-AC75-C974B13297DA}"/>
              </a:ext>
            </a:extLst>
          </p:cNvPr>
          <p:cNvSpPr>
            <a:spLocks noGrp="1"/>
          </p:cNvSpPr>
          <p:nvPr>
            <p:ph type="title"/>
          </p:nvPr>
        </p:nvSpPr>
        <p:spPr/>
        <p:txBody>
          <a:bodyPr/>
          <a:lstStyle/>
          <a:p>
            <a:r>
              <a:rPr lang="en-US" dirty="0"/>
              <a:t>Classic App</a:t>
            </a:r>
          </a:p>
        </p:txBody>
      </p:sp>
      <p:sp>
        <p:nvSpPr>
          <p:cNvPr id="3" name="Subtitle 2">
            <a:extLst>
              <a:ext uri="{FF2B5EF4-FFF2-40B4-BE49-F238E27FC236}">
                <a16:creationId xmlns:a16="http://schemas.microsoft.com/office/drawing/2014/main" id="{148617F4-D138-28EA-F5FC-08BED85CE704}"/>
              </a:ext>
            </a:extLst>
          </p:cNvPr>
          <p:cNvSpPr>
            <a:spLocks noGrp="1"/>
          </p:cNvSpPr>
          <p:nvPr>
            <p:ph type="subTitle" idx="10"/>
          </p:nvPr>
        </p:nvSpPr>
        <p:spPr/>
        <p:txBody>
          <a:bodyPr/>
          <a:lstStyle/>
          <a:p>
            <a:r>
              <a:rPr lang="en-US" dirty="0"/>
              <a:t>3-layer application</a:t>
            </a:r>
          </a:p>
        </p:txBody>
      </p:sp>
    </p:spTree>
    <p:extLst>
      <p:ext uri="{BB962C8B-B14F-4D97-AF65-F5344CB8AC3E}">
        <p14:creationId xmlns:p14="http://schemas.microsoft.com/office/powerpoint/2010/main" val="125618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CE58-322C-4F64-B7C4-0BAADBD05F31}"/>
              </a:ext>
            </a:extLst>
          </p:cNvPr>
          <p:cNvSpPr>
            <a:spLocks noGrp="1"/>
          </p:cNvSpPr>
          <p:nvPr>
            <p:ph type="title"/>
          </p:nvPr>
        </p:nvSpPr>
        <p:spPr/>
        <p:txBody>
          <a:bodyPr/>
          <a:lstStyle/>
          <a:p>
            <a:r>
              <a:rPr lang="en-US" dirty="0"/>
              <a:t>“VM</a:t>
            </a:r>
            <a:r>
              <a:rPr lang="en-US"/>
              <a:t>” Infra KPI </a:t>
            </a:r>
            <a:r>
              <a:rPr lang="en-US" dirty="0"/>
              <a:t>Counters</a:t>
            </a:r>
          </a:p>
        </p:txBody>
      </p:sp>
      <p:sp>
        <p:nvSpPr>
          <p:cNvPr id="3" name="Subtitle 2">
            <a:extLst>
              <a:ext uri="{FF2B5EF4-FFF2-40B4-BE49-F238E27FC236}">
                <a16:creationId xmlns:a16="http://schemas.microsoft.com/office/drawing/2014/main" id="{A4C0F3C4-A0F5-4EDE-B259-433BE74853AF}"/>
              </a:ext>
            </a:extLst>
          </p:cNvPr>
          <p:cNvSpPr>
            <a:spLocks noGrp="1"/>
          </p:cNvSpPr>
          <p:nvPr>
            <p:ph type="subTitle" idx="10"/>
          </p:nvPr>
        </p:nvSpPr>
        <p:spPr>
          <a:xfrm>
            <a:off x="594456" y="811832"/>
            <a:ext cx="10962687" cy="247743"/>
          </a:xfrm>
        </p:spPr>
        <p:txBody>
          <a:bodyPr/>
          <a:lstStyle/>
          <a:p>
            <a:r>
              <a:rPr lang="en-US" dirty="0"/>
              <a:t>From Application Team viewpoint, VM and Guest OS are the same thing</a:t>
            </a:r>
          </a:p>
        </p:txBody>
      </p:sp>
      <p:sp>
        <p:nvSpPr>
          <p:cNvPr id="13" name="Rectangle 12">
            <a:extLst>
              <a:ext uri="{FF2B5EF4-FFF2-40B4-BE49-F238E27FC236}">
                <a16:creationId xmlns:a16="http://schemas.microsoft.com/office/drawing/2014/main" id="{07984D12-44A9-4EA8-9535-3ED2204EE6A2}"/>
              </a:ext>
            </a:extLst>
          </p:cNvPr>
          <p:cNvSpPr/>
          <p:nvPr/>
        </p:nvSpPr>
        <p:spPr>
          <a:xfrm>
            <a:off x="594456" y="3921047"/>
            <a:ext cx="1700240" cy="1202493"/>
          </a:xfrm>
          <a:prstGeom prst="rect">
            <a:avLst/>
          </a:prstGeom>
          <a:solidFill>
            <a:schemeClr val="accent1">
              <a:lumMod val="20000"/>
              <a:lumOff val="80000"/>
              <a:alpha val="20000"/>
            </a:schemeClr>
          </a:solidFill>
          <a:ln>
            <a:solidFill>
              <a:schemeClr val="accent1"/>
            </a:solid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600" b="1" dirty="0">
                <a:solidFill>
                  <a:srgbClr val="0070C0"/>
                </a:solidFill>
                <a:latin typeface="Calibri" panose="020F0502020204030204" pitchFamily="34" charset="0"/>
                <a:cs typeface="Calibri" panose="020F0502020204030204" pitchFamily="34" charset="0"/>
              </a:rPr>
              <a:t>Outside Guest OS</a:t>
            </a:r>
          </a:p>
          <a:p>
            <a:pPr defTabSz="914126">
              <a:defRPr/>
            </a:pPr>
            <a:r>
              <a:rPr lang="en-US" sz="1200" dirty="0">
                <a:solidFill>
                  <a:srgbClr val="0070C0"/>
                </a:solidFill>
                <a:latin typeface="Calibri" panose="020F0502020204030204" pitchFamily="34" charset="0"/>
                <a:cs typeface="Calibri" panose="020F0502020204030204" pitchFamily="34" charset="0"/>
              </a:rPr>
              <a:t>(VM)</a:t>
            </a:r>
          </a:p>
        </p:txBody>
      </p:sp>
      <p:sp>
        <p:nvSpPr>
          <p:cNvPr id="25" name="Rectangle 24">
            <a:extLst>
              <a:ext uri="{FF2B5EF4-FFF2-40B4-BE49-F238E27FC236}">
                <a16:creationId xmlns:a16="http://schemas.microsoft.com/office/drawing/2014/main" id="{6C1199B3-A59B-4BB6-896E-E2E26F43B19C}"/>
              </a:ext>
            </a:extLst>
          </p:cNvPr>
          <p:cNvSpPr/>
          <p:nvPr/>
        </p:nvSpPr>
        <p:spPr>
          <a:xfrm>
            <a:off x="594456" y="2638881"/>
            <a:ext cx="1700240" cy="1115225"/>
          </a:xfrm>
          <a:prstGeom prst="rect">
            <a:avLst/>
          </a:prstGeom>
          <a:solidFill>
            <a:schemeClr val="accent1">
              <a:lumMod val="20000"/>
              <a:lumOff val="80000"/>
              <a:alpha val="20000"/>
            </a:schemeClr>
          </a:solidFill>
          <a:ln>
            <a:solidFill>
              <a:schemeClr val="accent1"/>
            </a:solid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600" b="1" dirty="0">
                <a:solidFill>
                  <a:srgbClr val="0070C0"/>
                </a:solidFill>
                <a:latin typeface="Calibri" panose="020F0502020204030204" pitchFamily="34" charset="0"/>
                <a:cs typeface="Calibri" panose="020F0502020204030204" pitchFamily="34" charset="0"/>
              </a:rPr>
              <a:t>Inside Guest OS</a:t>
            </a:r>
          </a:p>
          <a:p>
            <a:pPr defTabSz="914126">
              <a:defRPr/>
            </a:pPr>
            <a:r>
              <a:rPr lang="en-US" sz="1200" dirty="0">
                <a:solidFill>
                  <a:srgbClr val="0070C0"/>
                </a:solidFill>
                <a:latin typeface="Calibri" panose="020F0502020204030204" pitchFamily="34" charset="0"/>
                <a:cs typeface="Calibri" panose="020F0502020204030204" pitchFamily="34" charset="0"/>
              </a:rPr>
              <a:t>(Linux, Windows)</a:t>
            </a:r>
          </a:p>
        </p:txBody>
      </p:sp>
      <p:grpSp>
        <p:nvGrpSpPr>
          <p:cNvPr id="9" name="Group 8">
            <a:extLst>
              <a:ext uri="{FF2B5EF4-FFF2-40B4-BE49-F238E27FC236}">
                <a16:creationId xmlns:a16="http://schemas.microsoft.com/office/drawing/2014/main" id="{C5F878B4-7385-44A1-AB1C-AD49B658A517}"/>
              </a:ext>
            </a:extLst>
          </p:cNvPr>
          <p:cNvGrpSpPr/>
          <p:nvPr/>
        </p:nvGrpSpPr>
        <p:grpSpPr>
          <a:xfrm>
            <a:off x="2508488" y="1806238"/>
            <a:ext cx="2194560" cy="3317309"/>
            <a:chOff x="2506900" y="1463337"/>
            <a:chExt cx="2194560" cy="3317309"/>
          </a:xfrm>
        </p:grpSpPr>
        <p:sp>
          <p:nvSpPr>
            <p:cNvPr id="15" name="Rectangle 14">
              <a:extLst>
                <a:ext uri="{FF2B5EF4-FFF2-40B4-BE49-F238E27FC236}">
                  <a16:creationId xmlns:a16="http://schemas.microsoft.com/office/drawing/2014/main" id="{92DD64C2-75B7-4FD4-89E2-99BB44218EED}"/>
                </a:ext>
              </a:extLst>
            </p:cNvPr>
            <p:cNvSpPr/>
            <p:nvPr/>
          </p:nvSpPr>
          <p:spPr>
            <a:xfrm>
              <a:off x="2506900" y="1463337"/>
              <a:ext cx="2194560" cy="649545"/>
            </a:xfrm>
            <a:prstGeom prst="rect">
              <a:avLst/>
            </a:prstGeom>
            <a:solidFill>
              <a:srgbClr val="F8981D">
                <a:alpha val="5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defTabSz="914126">
                <a:defRPr/>
              </a:pPr>
              <a:r>
                <a:rPr lang="en-US" sz="1799" b="1" dirty="0">
                  <a:solidFill>
                    <a:srgbClr val="3F3F3F"/>
                  </a:solidFill>
                  <a:latin typeface="Calibri" panose="020F0502020204030204" pitchFamily="34" charset="0"/>
                  <a:cs typeface="Calibri" panose="020F0502020204030204" pitchFamily="34" charset="0"/>
                </a:rPr>
                <a:t>CPU</a:t>
              </a:r>
            </a:p>
          </p:txBody>
        </p:sp>
        <p:cxnSp>
          <p:nvCxnSpPr>
            <p:cNvPr id="16" name="Straight Connector 15">
              <a:extLst>
                <a:ext uri="{FF2B5EF4-FFF2-40B4-BE49-F238E27FC236}">
                  <a16:creationId xmlns:a16="http://schemas.microsoft.com/office/drawing/2014/main" id="{C41B221A-B1EB-44B1-B9AA-EB9AF9D16E3F}"/>
                </a:ext>
              </a:extLst>
            </p:cNvPr>
            <p:cNvCxnSpPr>
              <a:cxnSpLocks/>
            </p:cNvCxnSpPr>
            <p:nvPr/>
          </p:nvCxnSpPr>
          <p:spPr>
            <a:xfrm>
              <a:off x="2506900" y="2101736"/>
              <a:ext cx="219456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F189B011-C730-4A38-B181-A28ECDF6840D}"/>
                </a:ext>
              </a:extLst>
            </p:cNvPr>
            <p:cNvGrpSpPr/>
            <p:nvPr/>
          </p:nvGrpSpPr>
          <p:grpSpPr>
            <a:xfrm>
              <a:off x="2506900" y="2295980"/>
              <a:ext cx="2194560" cy="505578"/>
              <a:chOff x="2294276" y="2496102"/>
              <a:chExt cx="1920240" cy="505710"/>
            </a:xfrm>
          </p:grpSpPr>
          <p:sp>
            <p:nvSpPr>
              <p:cNvPr id="17" name="Rectangle 16">
                <a:extLst>
                  <a:ext uri="{FF2B5EF4-FFF2-40B4-BE49-F238E27FC236}">
                    <a16:creationId xmlns:a16="http://schemas.microsoft.com/office/drawing/2014/main" id="{FE27F1FA-F888-41C5-8506-B4FEEF4602D2}"/>
                  </a:ext>
                </a:extLst>
              </p:cNvPr>
              <p:cNvSpPr/>
              <p:nvPr/>
            </p:nvSpPr>
            <p:spPr>
              <a:xfrm>
                <a:off x="2294276" y="2496102"/>
                <a:ext cx="1920240" cy="505710"/>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Run Queue</a:t>
                </a:r>
              </a:p>
              <a:p>
                <a:pPr defTabSz="914126">
                  <a:defRPr/>
                </a:pPr>
                <a:r>
                  <a:rPr lang="en-US" sz="1400" b="1" dirty="0">
                    <a:solidFill>
                      <a:srgbClr val="FF0000"/>
                    </a:solidFill>
                    <a:latin typeface="Calibri" panose="020F0502020204030204" pitchFamily="34" charset="0"/>
                    <a:cs typeface="Calibri" panose="020F0502020204030204" pitchFamily="34" charset="0"/>
                  </a:rPr>
                  <a:t>Context Switch</a:t>
                </a:r>
              </a:p>
            </p:txBody>
          </p:sp>
          <p:cxnSp>
            <p:nvCxnSpPr>
              <p:cNvPr id="18" name="Straight Connector 17">
                <a:extLst>
                  <a:ext uri="{FF2B5EF4-FFF2-40B4-BE49-F238E27FC236}">
                    <a16:creationId xmlns:a16="http://schemas.microsoft.com/office/drawing/2014/main" id="{D1BB9DCA-9734-4700-95EC-5583F8F4FFB2}"/>
                  </a:ext>
                </a:extLst>
              </p:cNvPr>
              <p:cNvCxnSpPr>
                <a:cxnSpLocks/>
              </p:cNvCxnSpPr>
              <p:nvPr/>
            </p:nvCxnSpPr>
            <p:spPr>
              <a:xfrm>
                <a:off x="2294276" y="3001811"/>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CEB9333F-4379-4BF5-BEE0-B680CF4F35E6}"/>
                </a:ext>
              </a:extLst>
            </p:cNvPr>
            <p:cNvGrpSpPr/>
            <p:nvPr/>
          </p:nvGrpSpPr>
          <p:grpSpPr>
            <a:xfrm>
              <a:off x="2506900" y="3578148"/>
              <a:ext cx="2194560" cy="510966"/>
              <a:chOff x="2294276" y="3649042"/>
              <a:chExt cx="1920240" cy="511099"/>
            </a:xfrm>
          </p:grpSpPr>
          <p:sp>
            <p:nvSpPr>
              <p:cNvPr id="19" name="Rectangle 18">
                <a:extLst>
                  <a:ext uri="{FF2B5EF4-FFF2-40B4-BE49-F238E27FC236}">
                    <a16:creationId xmlns:a16="http://schemas.microsoft.com/office/drawing/2014/main" id="{A9211F8B-80C5-413B-9A2F-36B78BC658CB}"/>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Run | Used</a:t>
                </a:r>
              </a:p>
              <a:p>
                <a:pPr defTabSz="914126">
                  <a:defRPr/>
                </a:pPr>
                <a:r>
                  <a:rPr lang="en-US" sz="1400" b="1" dirty="0">
                    <a:solidFill>
                      <a:srgbClr val="3F3F3F"/>
                    </a:solidFill>
                    <a:latin typeface="Calibri" panose="020F0502020204030204" pitchFamily="34" charset="0"/>
                    <a:cs typeface="Calibri" panose="020F0502020204030204" pitchFamily="34" charset="0"/>
                  </a:rPr>
                  <a:t>System + VMX + MKS</a:t>
                </a:r>
              </a:p>
            </p:txBody>
          </p:sp>
          <p:cxnSp>
            <p:nvCxnSpPr>
              <p:cNvPr id="20" name="Straight Connector 19">
                <a:extLst>
                  <a:ext uri="{FF2B5EF4-FFF2-40B4-BE49-F238E27FC236}">
                    <a16:creationId xmlns:a16="http://schemas.microsoft.com/office/drawing/2014/main" id="{8B3387C7-D647-4EF4-8855-791E8879A723}"/>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FDAB1DDE-C475-4A50-864E-006F1C70F32B}"/>
                </a:ext>
              </a:extLst>
            </p:cNvPr>
            <p:cNvGrpSpPr/>
            <p:nvPr/>
          </p:nvGrpSpPr>
          <p:grpSpPr>
            <a:xfrm>
              <a:off x="2506900" y="2900259"/>
              <a:ext cx="2194560" cy="510966"/>
              <a:chOff x="2294276" y="3065731"/>
              <a:chExt cx="1920240" cy="511099"/>
            </a:xfrm>
          </p:grpSpPr>
          <p:sp>
            <p:nvSpPr>
              <p:cNvPr id="21" name="Rectangle 20">
                <a:extLst>
                  <a:ext uri="{FF2B5EF4-FFF2-40B4-BE49-F238E27FC236}">
                    <a16:creationId xmlns:a16="http://schemas.microsoft.com/office/drawing/2014/main" id="{4E25DD44-EDED-41A2-B7CE-C87141198BAF}"/>
                  </a:ext>
                </a:extLst>
              </p:cNvPr>
              <p:cNvSpPr/>
              <p:nvPr/>
            </p:nvSpPr>
            <p:spPr>
              <a:xfrm>
                <a:off x="2294276" y="3065731"/>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Utilization</a:t>
                </a:r>
              </a:p>
            </p:txBody>
          </p:sp>
          <p:cxnSp>
            <p:nvCxnSpPr>
              <p:cNvPr id="22" name="Straight Connector 21">
                <a:extLst>
                  <a:ext uri="{FF2B5EF4-FFF2-40B4-BE49-F238E27FC236}">
                    <a16:creationId xmlns:a16="http://schemas.microsoft.com/office/drawing/2014/main" id="{6C0FFA5C-584B-4AE3-B9B9-7546F0B7C942}"/>
                  </a:ext>
                </a:extLst>
              </p:cNvPr>
              <p:cNvCxnSpPr>
                <a:cxnSpLocks/>
              </p:cNvCxnSpPr>
              <p:nvPr/>
            </p:nvCxnSpPr>
            <p:spPr>
              <a:xfrm>
                <a:off x="2294276" y="357682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352D3846-BB31-4EC7-B73C-B943D51CF845}"/>
                </a:ext>
              </a:extLst>
            </p:cNvPr>
            <p:cNvGrpSpPr/>
            <p:nvPr/>
          </p:nvGrpSpPr>
          <p:grpSpPr>
            <a:xfrm>
              <a:off x="2506900" y="4269680"/>
              <a:ext cx="2194560" cy="510966"/>
              <a:chOff x="2294276" y="3649042"/>
              <a:chExt cx="1920240" cy="511099"/>
            </a:xfrm>
          </p:grpSpPr>
          <p:sp>
            <p:nvSpPr>
              <p:cNvPr id="55" name="Rectangle 54">
                <a:extLst>
                  <a:ext uri="{FF2B5EF4-FFF2-40B4-BE49-F238E27FC236}">
                    <a16:creationId xmlns:a16="http://schemas.microsoft.com/office/drawing/2014/main" id="{557F7A9C-F6BE-4652-8B2B-EE7C532B52A3}"/>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Ready + Co-Stop + Overlap</a:t>
                </a:r>
              </a:p>
              <a:p>
                <a:pPr defTabSz="914126">
                  <a:defRPr/>
                </a:pPr>
                <a:r>
                  <a:rPr lang="en-US" sz="1400" b="1" dirty="0">
                    <a:solidFill>
                      <a:srgbClr val="FF0000"/>
                    </a:solidFill>
                    <a:latin typeface="Calibri" panose="020F0502020204030204" pitchFamily="34" charset="0"/>
                    <a:cs typeface="Calibri" panose="020F0502020204030204" pitchFamily="34" charset="0"/>
                  </a:rPr>
                  <a:t>Other Wait + Swap Wait</a:t>
                </a:r>
              </a:p>
            </p:txBody>
          </p:sp>
          <p:cxnSp>
            <p:nvCxnSpPr>
              <p:cNvPr id="56" name="Straight Connector 55">
                <a:extLst>
                  <a:ext uri="{FF2B5EF4-FFF2-40B4-BE49-F238E27FC236}">
                    <a16:creationId xmlns:a16="http://schemas.microsoft.com/office/drawing/2014/main" id="{CCBDC9A3-AB49-4D66-99D8-6CD4DA40107A}"/>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5E2E7634-B642-446D-AB68-DD0A4105746A}"/>
              </a:ext>
            </a:extLst>
          </p:cNvPr>
          <p:cNvGrpSpPr/>
          <p:nvPr/>
        </p:nvGrpSpPr>
        <p:grpSpPr>
          <a:xfrm>
            <a:off x="4899359" y="1806237"/>
            <a:ext cx="2194560" cy="3317308"/>
            <a:chOff x="5179938" y="1463337"/>
            <a:chExt cx="2194560" cy="3317308"/>
          </a:xfrm>
        </p:grpSpPr>
        <p:sp>
          <p:nvSpPr>
            <p:cNvPr id="5" name="Rectangle 4">
              <a:extLst>
                <a:ext uri="{FF2B5EF4-FFF2-40B4-BE49-F238E27FC236}">
                  <a16:creationId xmlns:a16="http://schemas.microsoft.com/office/drawing/2014/main" id="{77076B60-2567-4B00-B6B5-FA27C9C90C90}"/>
                </a:ext>
              </a:extLst>
            </p:cNvPr>
            <p:cNvSpPr/>
            <p:nvPr/>
          </p:nvSpPr>
          <p:spPr>
            <a:xfrm>
              <a:off x="5179938" y="1463337"/>
              <a:ext cx="2194560" cy="649545"/>
            </a:xfrm>
            <a:prstGeom prst="rect">
              <a:avLst/>
            </a:prstGeom>
            <a:solidFill>
              <a:srgbClr val="F8981D">
                <a:alpha val="5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defTabSz="914126">
                <a:defRPr/>
              </a:pPr>
              <a:r>
                <a:rPr lang="en-US" sz="1799" b="1">
                  <a:solidFill>
                    <a:srgbClr val="3F3F3F"/>
                  </a:solidFill>
                  <a:latin typeface="Calibri" panose="020F0502020204030204" pitchFamily="34" charset="0"/>
                  <a:cs typeface="Calibri" panose="020F0502020204030204" pitchFamily="34" charset="0"/>
                </a:rPr>
                <a:t>RAM</a:t>
              </a:r>
              <a:endParaRPr lang="en-US" sz="1799" b="1" dirty="0">
                <a:solidFill>
                  <a:srgbClr val="3F3F3F"/>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D2C98DF-484D-4A5F-9929-549E3B9B0AF7}"/>
                </a:ext>
              </a:extLst>
            </p:cNvPr>
            <p:cNvCxnSpPr>
              <a:cxnSpLocks/>
            </p:cNvCxnSpPr>
            <p:nvPr/>
          </p:nvCxnSpPr>
          <p:spPr>
            <a:xfrm>
              <a:off x="5179938" y="2101736"/>
              <a:ext cx="219456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86CFF5B6-DD05-45AB-B84F-2DAD3FC841F9}"/>
                </a:ext>
              </a:extLst>
            </p:cNvPr>
            <p:cNvGrpSpPr/>
            <p:nvPr/>
          </p:nvGrpSpPr>
          <p:grpSpPr>
            <a:xfrm>
              <a:off x="5179938" y="2295979"/>
              <a:ext cx="2194560" cy="505578"/>
              <a:chOff x="2294276" y="2496102"/>
              <a:chExt cx="1920240" cy="505710"/>
            </a:xfrm>
          </p:grpSpPr>
          <p:sp>
            <p:nvSpPr>
              <p:cNvPr id="60" name="Rectangle 59">
                <a:extLst>
                  <a:ext uri="{FF2B5EF4-FFF2-40B4-BE49-F238E27FC236}">
                    <a16:creationId xmlns:a16="http://schemas.microsoft.com/office/drawing/2014/main" id="{B42D5504-D1FC-4CB0-83E4-7BB4F6672263}"/>
                  </a:ext>
                </a:extLst>
              </p:cNvPr>
              <p:cNvSpPr/>
              <p:nvPr/>
            </p:nvSpPr>
            <p:spPr>
              <a:xfrm>
                <a:off x="2294276" y="2496102"/>
                <a:ext cx="1920240" cy="505710"/>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Paging Rate (MB/s)</a:t>
                </a:r>
              </a:p>
              <a:p>
                <a:pPr defTabSz="914126">
                  <a:defRPr/>
                </a:pPr>
                <a:r>
                  <a:rPr lang="en-US" sz="1400" b="1" dirty="0">
                    <a:solidFill>
                      <a:srgbClr val="3F3F3F"/>
                    </a:solidFill>
                    <a:latin typeface="Calibri" panose="020F0502020204030204" pitchFamily="34" charset="0"/>
                    <a:cs typeface="Calibri" panose="020F0502020204030204" pitchFamily="34" charset="0"/>
                  </a:rPr>
                  <a:t>Committed %</a:t>
                </a:r>
              </a:p>
            </p:txBody>
          </p:sp>
          <p:cxnSp>
            <p:nvCxnSpPr>
              <p:cNvPr id="61" name="Straight Connector 60">
                <a:extLst>
                  <a:ext uri="{FF2B5EF4-FFF2-40B4-BE49-F238E27FC236}">
                    <a16:creationId xmlns:a16="http://schemas.microsoft.com/office/drawing/2014/main" id="{B7654D8F-C0F1-4667-876F-3BC75C7EE59C}"/>
                  </a:ext>
                </a:extLst>
              </p:cNvPr>
              <p:cNvCxnSpPr>
                <a:cxnSpLocks/>
              </p:cNvCxnSpPr>
              <p:nvPr/>
            </p:nvCxnSpPr>
            <p:spPr>
              <a:xfrm>
                <a:off x="2294276" y="3001811"/>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5BB55D75-D743-489D-A275-71A6AE610F86}"/>
                </a:ext>
              </a:extLst>
            </p:cNvPr>
            <p:cNvGrpSpPr/>
            <p:nvPr/>
          </p:nvGrpSpPr>
          <p:grpSpPr>
            <a:xfrm>
              <a:off x="5179938" y="3578147"/>
              <a:ext cx="2194560" cy="510966"/>
              <a:chOff x="2294276" y="3649042"/>
              <a:chExt cx="1920240" cy="511099"/>
            </a:xfrm>
          </p:grpSpPr>
          <p:sp>
            <p:nvSpPr>
              <p:cNvPr id="63" name="Rectangle 62">
                <a:extLst>
                  <a:ext uri="{FF2B5EF4-FFF2-40B4-BE49-F238E27FC236}">
                    <a16:creationId xmlns:a16="http://schemas.microsoft.com/office/drawing/2014/main" id="{12F7F8E7-B487-47C9-AE3E-0484288F6E3B}"/>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Zipped, Swapped, Swapped to Host Cache</a:t>
                </a:r>
              </a:p>
            </p:txBody>
          </p:sp>
          <p:cxnSp>
            <p:nvCxnSpPr>
              <p:cNvPr id="64" name="Straight Connector 63">
                <a:extLst>
                  <a:ext uri="{FF2B5EF4-FFF2-40B4-BE49-F238E27FC236}">
                    <a16:creationId xmlns:a16="http://schemas.microsoft.com/office/drawing/2014/main" id="{3722BF6E-E1C0-4262-A682-B2D4A6960966}"/>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9C7416D-274E-4773-BFE3-71D427FBBC64}"/>
                </a:ext>
              </a:extLst>
            </p:cNvPr>
            <p:cNvGrpSpPr/>
            <p:nvPr/>
          </p:nvGrpSpPr>
          <p:grpSpPr>
            <a:xfrm>
              <a:off x="5179938" y="2900258"/>
              <a:ext cx="2194560" cy="510966"/>
              <a:chOff x="2294276" y="3065731"/>
              <a:chExt cx="1920240" cy="511099"/>
            </a:xfrm>
          </p:grpSpPr>
          <p:sp>
            <p:nvSpPr>
              <p:cNvPr id="66" name="Rectangle 65">
                <a:extLst>
                  <a:ext uri="{FF2B5EF4-FFF2-40B4-BE49-F238E27FC236}">
                    <a16:creationId xmlns:a16="http://schemas.microsoft.com/office/drawing/2014/main" id="{01F1FAAE-9720-4331-ABFA-7B4A09F8FA4E}"/>
                  </a:ext>
                </a:extLst>
              </p:cNvPr>
              <p:cNvSpPr/>
              <p:nvPr/>
            </p:nvSpPr>
            <p:spPr>
              <a:xfrm>
                <a:off x="2294276" y="3065731"/>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In Use</a:t>
                </a:r>
              </a:p>
              <a:p>
                <a:pPr defTabSz="914126">
                  <a:defRPr/>
                </a:pPr>
                <a:r>
                  <a:rPr lang="en-US" sz="1400" b="1" dirty="0">
                    <a:solidFill>
                      <a:srgbClr val="3F3F3F"/>
                    </a:solidFill>
                    <a:latin typeface="Calibri" panose="020F0502020204030204" pitchFamily="34" charset="0"/>
                    <a:cs typeface="Calibri" panose="020F0502020204030204" pitchFamily="34" charset="0"/>
                  </a:rPr>
                  <a:t>Modified + Standby</a:t>
                </a:r>
              </a:p>
            </p:txBody>
          </p:sp>
          <p:cxnSp>
            <p:nvCxnSpPr>
              <p:cNvPr id="67" name="Straight Connector 66">
                <a:extLst>
                  <a:ext uri="{FF2B5EF4-FFF2-40B4-BE49-F238E27FC236}">
                    <a16:creationId xmlns:a16="http://schemas.microsoft.com/office/drawing/2014/main" id="{5922ABC8-A558-4E1B-A38D-FC81E109DE1D}"/>
                  </a:ext>
                </a:extLst>
              </p:cNvPr>
              <p:cNvCxnSpPr>
                <a:cxnSpLocks/>
              </p:cNvCxnSpPr>
              <p:nvPr/>
            </p:nvCxnSpPr>
            <p:spPr>
              <a:xfrm>
                <a:off x="2294276" y="357682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865B880-0E41-4882-915E-90D0B4EA228C}"/>
                </a:ext>
              </a:extLst>
            </p:cNvPr>
            <p:cNvGrpSpPr/>
            <p:nvPr/>
          </p:nvGrpSpPr>
          <p:grpSpPr>
            <a:xfrm>
              <a:off x="5179938" y="4269679"/>
              <a:ext cx="2194560" cy="510966"/>
              <a:chOff x="2294276" y="3649042"/>
              <a:chExt cx="1920240" cy="511099"/>
            </a:xfrm>
          </p:grpSpPr>
          <p:sp>
            <p:nvSpPr>
              <p:cNvPr id="69" name="Rectangle 68">
                <a:extLst>
                  <a:ext uri="{FF2B5EF4-FFF2-40B4-BE49-F238E27FC236}">
                    <a16:creationId xmlns:a16="http://schemas.microsoft.com/office/drawing/2014/main" id="{927EA5CB-C9E5-43D9-8D2D-770801B127AD}"/>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a:solidFill>
                      <a:srgbClr val="FF0000"/>
                    </a:solidFill>
                    <a:latin typeface="Calibri" panose="020F0502020204030204" pitchFamily="34" charset="0"/>
                    <a:cs typeface="Calibri" panose="020F0502020204030204" pitchFamily="34" charset="0"/>
                  </a:rPr>
                  <a:t>Contention</a:t>
                </a:r>
                <a:endParaRPr lang="en-US" sz="1400" b="1" dirty="0">
                  <a:solidFill>
                    <a:srgbClr val="FF0000"/>
                  </a:solidFill>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9F34F115-4EF0-494D-B41F-BDAE47F0A881}"/>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1946DC7B-3CF2-4DC7-B729-7B96281FB683}"/>
              </a:ext>
            </a:extLst>
          </p:cNvPr>
          <p:cNvGrpSpPr/>
          <p:nvPr/>
        </p:nvGrpSpPr>
        <p:grpSpPr>
          <a:xfrm>
            <a:off x="7290230" y="1806238"/>
            <a:ext cx="2194560" cy="3317309"/>
            <a:chOff x="6854761" y="1463337"/>
            <a:chExt cx="2194560" cy="3317309"/>
          </a:xfrm>
        </p:grpSpPr>
        <p:sp>
          <p:nvSpPr>
            <p:cNvPr id="73" name="Rectangle 72">
              <a:extLst>
                <a:ext uri="{FF2B5EF4-FFF2-40B4-BE49-F238E27FC236}">
                  <a16:creationId xmlns:a16="http://schemas.microsoft.com/office/drawing/2014/main" id="{259D2A67-9717-4358-A55C-83FBA3E1F8CC}"/>
                </a:ext>
              </a:extLst>
            </p:cNvPr>
            <p:cNvSpPr/>
            <p:nvPr/>
          </p:nvSpPr>
          <p:spPr>
            <a:xfrm>
              <a:off x="6854761" y="1463337"/>
              <a:ext cx="2194560" cy="649545"/>
            </a:xfrm>
            <a:prstGeom prst="rect">
              <a:avLst/>
            </a:prstGeom>
            <a:solidFill>
              <a:srgbClr val="F8981D">
                <a:alpha val="5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defTabSz="914126">
                <a:defRPr/>
              </a:pPr>
              <a:r>
                <a:rPr lang="en-US" sz="1799" b="1">
                  <a:solidFill>
                    <a:srgbClr val="3F3F3F"/>
                  </a:solidFill>
                  <a:latin typeface="Calibri" panose="020F0502020204030204" pitchFamily="34" charset="0"/>
                  <a:cs typeface="Calibri" panose="020F0502020204030204" pitchFamily="34" charset="0"/>
                </a:rPr>
                <a:t>Network</a:t>
              </a:r>
              <a:endParaRPr lang="en-US" sz="1799" b="1" dirty="0">
                <a:solidFill>
                  <a:srgbClr val="3F3F3F"/>
                </a:solidFill>
                <a:latin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A81855B8-0FC8-4813-A1EF-FC737D1C43B5}"/>
                </a:ext>
              </a:extLst>
            </p:cNvPr>
            <p:cNvCxnSpPr>
              <a:cxnSpLocks/>
            </p:cNvCxnSpPr>
            <p:nvPr/>
          </p:nvCxnSpPr>
          <p:spPr>
            <a:xfrm>
              <a:off x="6854761" y="2101736"/>
              <a:ext cx="219456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C7FE655-7875-49DA-8632-5B6A0B034D36}"/>
                </a:ext>
              </a:extLst>
            </p:cNvPr>
            <p:cNvGrpSpPr/>
            <p:nvPr/>
          </p:nvGrpSpPr>
          <p:grpSpPr>
            <a:xfrm>
              <a:off x="6854761" y="2295980"/>
              <a:ext cx="2194560" cy="505578"/>
              <a:chOff x="2294276" y="2496102"/>
              <a:chExt cx="1920240" cy="505710"/>
            </a:xfrm>
          </p:grpSpPr>
          <p:sp>
            <p:nvSpPr>
              <p:cNvPr id="76" name="Rectangle 75">
                <a:extLst>
                  <a:ext uri="{FF2B5EF4-FFF2-40B4-BE49-F238E27FC236}">
                    <a16:creationId xmlns:a16="http://schemas.microsoft.com/office/drawing/2014/main" id="{7F66AA8A-26DD-48F7-86AE-74711ED7C914}"/>
                  </a:ext>
                </a:extLst>
              </p:cNvPr>
              <p:cNvSpPr/>
              <p:nvPr/>
            </p:nvSpPr>
            <p:spPr>
              <a:xfrm>
                <a:off x="2294276" y="2496102"/>
                <a:ext cx="1920240" cy="505710"/>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OS Output Queue Length</a:t>
                </a:r>
              </a:p>
              <a:p>
                <a:pPr defTabSz="914126">
                  <a:defRPr/>
                </a:pPr>
                <a:r>
                  <a:rPr lang="en-US" sz="1400" b="1" dirty="0">
                    <a:solidFill>
                      <a:srgbClr val="FF0000"/>
                    </a:solidFill>
                    <a:latin typeface="Calibri" panose="020F0502020204030204" pitchFamily="34" charset="0"/>
                    <a:cs typeface="Calibri" panose="020F0502020204030204" pitchFamily="34" charset="0"/>
                  </a:rPr>
                  <a:t>Driver Queue</a:t>
                </a:r>
              </a:p>
            </p:txBody>
          </p:sp>
          <p:cxnSp>
            <p:nvCxnSpPr>
              <p:cNvPr id="77" name="Straight Connector 76">
                <a:extLst>
                  <a:ext uri="{FF2B5EF4-FFF2-40B4-BE49-F238E27FC236}">
                    <a16:creationId xmlns:a16="http://schemas.microsoft.com/office/drawing/2014/main" id="{15DBE0EF-CCD7-4C15-89E9-8380511C66F6}"/>
                  </a:ext>
                </a:extLst>
              </p:cNvPr>
              <p:cNvCxnSpPr>
                <a:cxnSpLocks/>
              </p:cNvCxnSpPr>
              <p:nvPr/>
            </p:nvCxnSpPr>
            <p:spPr>
              <a:xfrm>
                <a:off x="2294276" y="3001811"/>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0C5C46C-184D-40BC-BF20-003F18083F12}"/>
                </a:ext>
              </a:extLst>
            </p:cNvPr>
            <p:cNvGrpSpPr/>
            <p:nvPr/>
          </p:nvGrpSpPr>
          <p:grpSpPr>
            <a:xfrm>
              <a:off x="6854761" y="3578148"/>
              <a:ext cx="2194560" cy="510966"/>
              <a:chOff x="2294276" y="3649042"/>
              <a:chExt cx="1920240" cy="511099"/>
            </a:xfrm>
          </p:grpSpPr>
          <p:sp>
            <p:nvSpPr>
              <p:cNvPr id="79" name="Rectangle 78">
                <a:extLst>
                  <a:ext uri="{FF2B5EF4-FFF2-40B4-BE49-F238E27FC236}">
                    <a16:creationId xmlns:a16="http://schemas.microsoft.com/office/drawing/2014/main" id="{92B17568-2058-4B34-B2BF-F5A07B1D3E69}"/>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Throughput (bps, </a:t>
                </a:r>
                <a:r>
                  <a:rPr lang="en-US" sz="1400" b="1" dirty="0" err="1">
                    <a:solidFill>
                      <a:srgbClr val="3F3F3F"/>
                    </a:solidFill>
                    <a:latin typeface="Calibri" panose="020F0502020204030204" pitchFamily="34" charset="0"/>
                    <a:cs typeface="Calibri" panose="020F0502020204030204" pitchFamily="34" charset="0"/>
                  </a:rPr>
                  <a:t>pps</a:t>
                </a:r>
                <a:r>
                  <a:rPr lang="en-US" sz="1400" b="1" dirty="0">
                    <a:solidFill>
                      <a:srgbClr val="3F3F3F"/>
                    </a:solidFill>
                    <a:latin typeface="Calibri" panose="020F0502020204030204" pitchFamily="34" charset="0"/>
                    <a:cs typeface="Calibri" panose="020F0502020204030204" pitchFamily="34" charset="0"/>
                  </a:rPr>
                  <a:t>)</a:t>
                </a:r>
              </a:p>
            </p:txBody>
          </p:sp>
          <p:cxnSp>
            <p:nvCxnSpPr>
              <p:cNvPr id="80" name="Straight Connector 79">
                <a:extLst>
                  <a:ext uri="{FF2B5EF4-FFF2-40B4-BE49-F238E27FC236}">
                    <a16:creationId xmlns:a16="http://schemas.microsoft.com/office/drawing/2014/main" id="{BFDD3E44-33E6-44A4-ACDB-788DBE82A624}"/>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B671DE3-56D8-4009-B644-29F5F785C0CA}"/>
                </a:ext>
              </a:extLst>
            </p:cNvPr>
            <p:cNvGrpSpPr/>
            <p:nvPr/>
          </p:nvGrpSpPr>
          <p:grpSpPr>
            <a:xfrm>
              <a:off x="6854761" y="2900259"/>
              <a:ext cx="2194560" cy="510966"/>
              <a:chOff x="2294276" y="3065731"/>
              <a:chExt cx="1920240" cy="511099"/>
            </a:xfrm>
          </p:grpSpPr>
          <p:sp>
            <p:nvSpPr>
              <p:cNvPr id="82" name="Rectangle 81">
                <a:extLst>
                  <a:ext uri="{FF2B5EF4-FFF2-40B4-BE49-F238E27FC236}">
                    <a16:creationId xmlns:a16="http://schemas.microsoft.com/office/drawing/2014/main" id="{3C618E21-4751-4D3F-8632-1357C1BE2227}"/>
                  </a:ext>
                </a:extLst>
              </p:cNvPr>
              <p:cNvSpPr/>
              <p:nvPr/>
            </p:nvSpPr>
            <p:spPr>
              <a:xfrm>
                <a:off x="2294276" y="3065731"/>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Throughput (bps, </a:t>
                </a:r>
                <a:r>
                  <a:rPr lang="en-US" sz="1400" b="1" dirty="0" err="1">
                    <a:solidFill>
                      <a:srgbClr val="3F3F3F"/>
                    </a:solidFill>
                    <a:latin typeface="Calibri" panose="020F0502020204030204" pitchFamily="34" charset="0"/>
                    <a:cs typeface="Calibri" panose="020F0502020204030204" pitchFamily="34" charset="0"/>
                  </a:rPr>
                  <a:t>pps</a:t>
                </a:r>
                <a:r>
                  <a:rPr lang="en-US" sz="1400" b="1" dirty="0">
                    <a:solidFill>
                      <a:srgbClr val="3F3F3F"/>
                    </a:solidFill>
                    <a:latin typeface="Calibri" panose="020F0502020204030204" pitchFamily="34" charset="0"/>
                    <a:cs typeface="Calibri" panose="020F0502020204030204" pitchFamily="34" charset="0"/>
                  </a:rPr>
                  <a:t>)</a:t>
                </a:r>
              </a:p>
              <a:p>
                <a:pPr defTabSz="914126">
                  <a:defRPr/>
                </a:pPr>
                <a:r>
                  <a:rPr lang="en-US" sz="1400" b="1" dirty="0">
                    <a:solidFill>
                      <a:srgbClr val="FF0000"/>
                    </a:solidFill>
                    <a:latin typeface="Calibri" panose="020F0502020204030204" pitchFamily="34" charset="0"/>
                    <a:cs typeface="Calibri" panose="020F0502020204030204" pitchFamily="34" charset="0"/>
                  </a:rPr>
                  <a:t>Latency</a:t>
                </a:r>
              </a:p>
            </p:txBody>
          </p:sp>
          <p:cxnSp>
            <p:nvCxnSpPr>
              <p:cNvPr id="83" name="Straight Connector 82">
                <a:extLst>
                  <a:ext uri="{FF2B5EF4-FFF2-40B4-BE49-F238E27FC236}">
                    <a16:creationId xmlns:a16="http://schemas.microsoft.com/office/drawing/2014/main" id="{0310EA8C-0EDA-4570-A871-0DE387195AC6}"/>
                  </a:ext>
                </a:extLst>
              </p:cNvPr>
              <p:cNvCxnSpPr>
                <a:cxnSpLocks/>
              </p:cNvCxnSpPr>
              <p:nvPr/>
            </p:nvCxnSpPr>
            <p:spPr>
              <a:xfrm>
                <a:off x="2294276" y="357682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44826974-BBDB-45F7-875A-EBB9BDAAE1A7}"/>
                </a:ext>
              </a:extLst>
            </p:cNvPr>
            <p:cNvGrpSpPr/>
            <p:nvPr/>
          </p:nvGrpSpPr>
          <p:grpSpPr>
            <a:xfrm>
              <a:off x="6854761" y="4269680"/>
              <a:ext cx="2194560" cy="510966"/>
              <a:chOff x="2294276" y="3649042"/>
              <a:chExt cx="1920240" cy="511099"/>
            </a:xfrm>
          </p:grpSpPr>
          <p:sp>
            <p:nvSpPr>
              <p:cNvPr id="85" name="Rectangle 84">
                <a:extLst>
                  <a:ext uri="{FF2B5EF4-FFF2-40B4-BE49-F238E27FC236}">
                    <a16:creationId xmlns:a16="http://schemas.microsoft.com/office/drawing/2014/main" id="{F7D869D4-9A8C-4A13-BECE-B76ACDE185DA}"/>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TX Dropped Packet</a:t>
                </a:r>
              </a:p>
              <a:p>
                <a:pPr defTabSz="914126">
                  <a:defRPr/>
                </a:pPr>
                <a:r>
                  <a:rPr lang="en-US" sz="1400" b="1" dirty="0">
                    <a:solidFill>
                      <a:srgbClr val="FF0000"/>
                    </a:solidFill>
                    <a:latin typeface="Calibri" panose="020F0502020204030204" pitchFamily="34" charset="0"/>
                    <a:cs typeface="Calibri" panose="020F0502020204030204" pitchFamily="34" charset="0"/>
                  </a:rPr>
                  <a:t>Normalized Latency</a:t>
                </a:r>
              </a:p>
            </p:txBody>
          </p:sp>
          <p:cxnSp>
            <p:nvCxnSpPr>
              <p:cNvPr id="86" name="Straight Connector 85">
                <a:extLst>
                  <a:ext uri="{FF2B5EF4-FFF2-40B4-BE49-F238E27FC236}">
                    <a16:creationId xmlns:a16="http://schemas.microsoft.com/office/drawing/2014/main" id="{CC39D1DE-A806-4490-AB7C-289A441EF9D8}"/>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 name="Group 3">
            <a:extLst>
              <a:ext uri="{FF2B5EF4-FFF2-40B4-BE49-F238E27FC236}">
                <a16:creationId xmlns:a16="http://schemas.microsoft.com/office/drawing/2014/main" id="{74FB1739-00C0-4491-8E08-9BB375A06A3E}"/>
              </a:ext>
            </a:extLst>
          </p:cNvPr>
          <p:cNvGrpSpPr/>
          <p:nvPr/>
        </p:nvGrpSpPr>
        <p:grpSpPr>
          <a:xfrm>
            <a:off x="9681100" y="1806237"/>
            <a:ext cx="2194560" cy="3317308"/>
            <a:chOff x="9679512" y="1463337"/>
            <a:chExt cx="2194560" cy="3317308"/>
          </a:xfrm>
        </p:grpSpPr>
        <p:sp>
          <p:nvSpPr>
            <p:cNvPr id="71" name="Rectangle 70">
              <a:extLst>
                <a:ext uri="{FF2B5EF4-FFF2-40B4-BE49-F238E27FC236}">
                  <a16:creationId xmlns:a16="http://schemas.microsoft.com/office/drawing/2014/main" id="{B4962A29-8B5C-4C88-B5C7-E091E8BB0487}"/>
                </a:ext>
              </a:extLst>
            </p:cNvPr>
            <p:cNvSpPr/>
            <p:nvPr/>
          </p:nvSpPr>
          <p:spPr>
            <a:xfrm>
              <a:off x="9679512" y="1463337"/>
              <a:ext cx="2194560" cy="649545"/>
            </a:xfrm>
            <a:prstGeom prst="rect">
              <a:avLst/>
            </a:prstGeom>
            <a:solidFill>
              <a:srgbClr val="F8981D">
                <a:alpha val="5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defTabSz="914126">
                <a:defRPr/>
              </a:pPr>
              <a:r>
                <a:rPr lang="en-US" sz="1799" b="1">
                  <a:solidFill>
                    <a:srgbClr val="3F3F3F"/>
                  </a:solidFill>
                  <a:latin typeface="Calibri" panose="020F0502020204030204" pitchFamily="34" charset="0"/>
                  <a:cs typeface="Calibri" panose="020F0502020204030204" pitchFamily="34" charset="0"/>
                </a:rPr>
                <a:t>Disk</a:t>
              </a:r>
              <a:endParaRPr lang="en-US" sz="1799" b="1" dirty="0">
                <a:solidFill>
                  <a:srgbClr val="3F3F3F"/>
                </a:solidFill>
                <a:latin typeface="Calibri" panose="020F0502020204030204" pitchFamily="34" charset="0"/>
                <a:cs typeface="Calibri" panose="020F0502020204030204" pitchFamily="34" charset="0"/>
              </a:endParaRPr>
            </a:p>
          </p:txBody>
        </p:sp>
        <p:cxnSp>
          <p:nvCxnSpPr>
            <p:cNvPr id="72" name="Straight Connector 71">
              <a:extLst>
                <a:ext uri="{FF2B5EF4-FFF2-40B4-BE49-F238E27FC236}">
                  <a16:creationId xmlns:a16="http://schemas.microsoft.com/office/drawing/2014/main" id="{82F7B3A6-84A8-49F7-A490-775AA32416F1}"/>
                </a:ext>
              </a:extLst>
            </p:cNvPr>
            <p:cNvCxnSpPr>
              <a:cxnSpLocks/>
            </p:cNvCxnSpPr>
            <p:nvPr/>
          </p:nvCxnSpPr>
          <p:spPr>
            <a:xfrm>
              <a:off x="9679512" y="2101736"/>
              <a:ext cx="219456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F71388-6C22-4F26-A41B-C00D7947D180}"/>
                </a:ext>
              </a:extLst>
            </p:cNvPr>
            <p:cNvGrpSpPr/>
            <p:nvPr/>
          </p:nvGrpSpPr>
          <p:grpSpPr>
            <a:xfrm>
              <a:off x="9679512" y="2295979"/>
              <a:ext cx="2194560" cy="505578"/>
              <a:chOff x="2294276" y="2496102"/>
              <a:chExt cx="1920240" cy="505710"/>
            </a:xfrm>
          </p:grpSpPr>
          <p:sp>
            <p:nvSpPr>
              <p:cNvPr id="88" name="Rectangle 87">
                <a:extLst>
                  <a:ext uri="{FF2B5EF4-FFF2-40B4-BE49-F238E27FC236}">
                    <a16:creationId xmlns:a16="http://schemas.microsoft.com/office/drawing/2014/main" id="{465171C1-8247-48E2-85C7-AC30DC1C8B3C}"/>
                  </a:ext>
                </a:extLst>
              </p:cNvPr>
              <p:cNvSpPr/>
              <p:nvPr/>
            </p:nvSpPr>
            <p:spPr>
              <a:xfrm>
                <a:off x="2294276" y="2496102"/>
                <a:ext cx="1920240" cy="505710"/>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OS Queue</a:t>
                </a:r>
              </a:p>
              <a:p>
                <a:pPr defTabSz="914126">
                  <a:defRPr/>
                </a:pPr>
                <a:r>
                  <a:rPr lang="en-US" sz="1400" b="1" dirty="0">
                    <a:solidFill>
                      <a:srgbClr val="FF0000"/>
                    </a:solidFill>
                    <a:latin typeface="Calibri" panose="020F0502020204030204" pitchFamily="34" charset="0"/>
                    <a:cs typeface="Calibri" panose="020F0502020204030204" pitchFamily="34" charset="0"/>
                  </a:rPr>
                  <a:t>Driver Queue</a:t>
                </a:r>
              </a:p>
            </p:txBody>
          </p:sp>
          <p:cxnSp>
            <p:nvCxnSpPr>
              <p:cNvPr id="89" name="Straight Connector 88">
                <a:extLst>
                  <a:ext uri="{FF2B5EF4-FFF2-40B4-BE49-F238E27FC236}">
                    <a16:creationId xmlns:a16="http://schemas.microsoft.com/office/drawing/2014/main" id="{2EF2F6A4-CB18-486E-A4BC-327C6ABD3AD2}"/>
                  </a:ext>
                </a:extLst>
              </p:cNvPr>
              <p:cNvCxnSpPr>
                <a:cxnSpLocks/>
              </p:cNvCxnSpPr>
              <p:nvPr/>
            </p:nvCxnSpPr>
            <p:spPr>
              <a:xfrm>
                <a:off x="2294276" y="3001811"/>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5AEE20A4-C44F-4281-9DD3-19D5F3508833}"/>
                </a:ext>
              </a:extLst>
            </p:cNvPr>
            <p:cNvGrpSpPr/>
            <p:nvPr/>
          </p:nvGrpSpPr>
          <p:grpSpPr>
            <a:xfrm>
              <a:off x="9679512" y="3578147"/>
              <a:ext cx="2194560" cy="510966"/>
              <a:chOff x="2294276" y="3649042"/>
              <a:chExt cx="1920240" cy="511099"/>
            </a:xfrm>
          </p:grpSpPr>
          <p:sp>
            <p:nvSpPr>
              <p:cNvPr id="91" name="Rectangle 90">
                <a:extLst>
                  <a:ext uri="{FF2B5EF4-FFF2-40B4-BE49-F238E27FC236}">
                    <a16:creationId xmlns:a16="http://schemas.microsoft.com/office/drawing/2014/main" id="{685B89AC-4EFE-4CC4-9579-B2337506C867}"/>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IOPS.</a:t>
                </a:r>
              </a:p>
              <a:p>
                <a:pPr defTabSz="914126">
                  <a:defRPr/>
                </a:pPr>
                <a:r>
                  <a:rPr lang="en-US" sz="1400" b="1" dirty="0">
                    <a:solidFill>
                      <a:srgbClr val="3F3F3F"/>
                    </a:solidFill>
                    <a:latin typeface="Calibri" panose="020F0502020204030204" pitchFamily="34" charset="0"/>
                    <a:cs typeface="Calibri" panose="020F0502020204030204" pitchFamily="34" charset="0"/>
                  </a:rPr>
                  <a:t>Throughput (Large Block)</a:t>
                </a:r>
              </a:p>
            </p:txBody>
          </p:sp>
          <p:cxnSp>
            <p:nvCxnSpPr>
              <p:cNvPr id="92" name="Straight Connector 91">
                <a:extLst>
                  <a:ext uri="{FF2B5EF4-FFF2-40B4-BE49-F238E27FC236}">
                    <a16:creationId xmlns:a16="http://schemas.microsoft.com/office/drawing/2014/main" id="{947890A4-CAD5-4A7E-9CA9-8178E2E12F9C}"/>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0D4CCB0D-E8A1-4FFC-9D16-0C6A95F9A30C}"/>
                </a:ext>
              </a:extLst>
            </p:cNvPr>
            <p:cNvGrpSpPr/>
            <p:nvPr/>
          </p:nvGrpSpPr>
          <p:grpSpPr>
            <a:xfrm>
              <a:off x="9679512" y="2900258"/>
              <a:ext cx="2194560" cy="510966"/>
              <a:chOff x="2294276" y="3065731"/>
              <a:chExt cx="1920240" cy="511099"/>
            </a:xfrm>
          </p:grpSpPr>
          <p:sp>
            <p:nvSpPr>
              <p:cNvPr id="94" name="Rectangle 93">
                <a:extLst>
                  <a:ext uri="{FF2B5EF4-FFF2-40B4-BE49-F238E27FC236}">
                    <a16:creationId xmlns:a16="http://schemas.microsoft.com/office/drawing/2014/main" id="{8A000E59-6EEB-47CA-9CC4-31ECA2D97E4B}"/>
                  </a:ext>
                </a:extLst>
              </p:cNvPr>
              <p:cNvSpPr/>
              <p:nvPr/>
            </p:nvSpPr>
            <p:spPr>
              <a:xfrm>
                <a:off x="2294276" y="3065731"/>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3F3F3F"/>
                    </a:solidFill>
                    <a:latin typeface="Calibri" panose="020F0502020204030204" pitchFamily="34" charset="0"/>
                    <a:cs typeface="Calibri" panose="020F0502020204030204" pitchFamily="34" charset="0"/>
                  </a:rPr>
                  <a:t>Latency</a:t>
                </a:r>
              </a:p>
            </p:txBody>
          </p:sp>
          <p:cxnSp>
            <p:nvCxnSpPr>
              <p:cNvPr id="95" name="Straight Connector 94">
                <a:extLst>
                  <a:ext uri="{FF2B5EF4-FFF2-40B4-BE49-F238E27FC236}">
                    <a16:creationId xmlns:a16="http://schemas.microsoft.com/office/drawing/2014/main" id="{C651176A-59C8-4DFD-B861-FF8C9D6E3B8D}"/>
                  </a:ext>
                </a:extLst>
              </p:cNvPr>
              <p:cNvCxnSpPr>
                <a:cxnSpLocks/>
              </p:cNvCxnSpPr>
              <p:nvPr/>
            </p:nvCxnSpPr>
            <p:spPr>
              <a:xfrm>
                <a:off x="2294276" y="357682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D5DC166F-3B6B-4497-9FB5-B95BE069D7F8}"/>
                </a:ext>
              </a:extLst>
            </p:cNvPr>
            <p:cNvGrpSpPr/>
            <p:nvPr/>
          </p:nvGrpSpPr>
          <p:grpSpPr>
            <a:xfrm>
              <a:off x="9679512" y="4269679"/>
              <a:ext cx="2194560" cy="510966"/>
              <a:chOff x="2294276" y="3649042"/>
              <a:chExt cx="1920240" cy="511099"/>
            </a:xfrm>
          </p:grpSpPr>
          <p:sp>
            <p:nvSpPr>
              <p:cNvPr id="97" name="Rectangle 96">
                <a:extLst>
                  <a:ext uri="{FF2B5EF4-FFF2-40B4-BE49-F238E27FC236}">
                    <a16:creationId xmlns:a16="http://schemas.microsoft.com/office/drawing/2014/main" id="{08D38C7F-C1C4-4FFA-B8F0-F2069705AD8B}"/>
                  </a:ext>
                </a:extLst>
              </p:cNvPr>
              <p:cNvSpPr/>
              <p:nvPr/>
            </p:nvSpPr>
            <p:spPr>
              <a:xfrm>
                <a:off x="2294276" y="3649042"/>
                <a:ext cx="1920240" cy="511099"/>
              </a:xfrm>
              <a:prstGeom prst="rect">
                <a:avLst/>
              </a:prstGeom>
              <a:solidFill>
                <a:srgbClr val="F8981D">
                  <a:alpha val="20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defTabSz="914126">
                  <a:defRPr/>
                </a:pPr>
                <a:r>
                  <a:rPr lang="en-US" sz="1400" b="1" dirty="0">
                    <a:solidFill>
                      <a:srgbClr val="FF0000"/>
                    </a:solidFill>
                    <a:latin typeface="Calibri" panose="020F0502020204030204" pitchFamily="34" charset="0"/>
                    <a:cs typeface="Calibri" panose="020F0502020204030204" pitchFamily="34" charset="0"/>
                  </a:rPr>
                  <a:t>Outstanding IO</a:t>
                </a:r>
              </a:p>
              <a:p>
                <a:pPr defTabSz="914126">
                  <a:defRPr/>
                </a:pPr>
                <a:r>
                  <a:rPr lang="en-US" sz="1400" b="1" dirty="0">
                    <a:solidFill>
                      <a:srgbClr val="FF0000"/>
                    </a:solidFill>
                    <a:latin typeface="Calibri" panose="020F0502020204030204" pitchFamily="34" charset="0"/>
                    <a:cs typeface="Calibri" panose="020F0502020204030204" pitchFamily="34" charset="0"/>
                  </a:rPr>
                  <a:t>Latency</a:t>
                </a:r>
              </a:p>
            </p:txBody>
          </p:sp>
          <p:cxnSp>
            <p:nvCxnSpPr>
              <p:cNvPr id="98" name="Straight Connector 97">
                <a:extLst>
                  <a:ext uri="{FF2B5EF4-FFF2-40B4-BE49-F238E27FC236}">
                    <a16:creationId xmlns:a16="http://schemas.microsoft.com/office/drawing/2014/main" id="{4D446F4F-321B-46DA-A8AE-8951266A640B}"/>
                  </a:ext>
                </a:extLst>
              </p:cNvPr>
              <p:cNvCxnSpPr>
                <a:cxnSpLocks/>
              </p:cNvCxnSpPr>
              <p:nvPr/>
            </p:nvCxnSpPr>
            <p:spPr>
              <a:xfrm>
                <a:off x="2294276" y="4160139"/>
                <a:ext cx="1920240" cy="0"/>
              </a:xfrm>
              <a:prstGeom prst="line">
                <a:avLst/>
              </a:prstGeom>
              <a:ln w="12700">
                <a:solidFill>
                  <a:srgbClr val="F8981D"/>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7FE30544-874F-49E9-A639-C0310DD6C0B8}"/>
              </a:ext>
            </a:extLst>
          </p:cNvPr>
          <p:cNvGrpSpPr/>
          <p:nvPr/>
        </p:nvGrpSpPr>
        <p:grpSpPr>
          <a:xfrm>
            <a:off x="581398" y="2542763"/>
            <a:ext cx="11383590" cy="2664079"/>
            <a:chOff x="1224748" y="2199862"/>
            <a:chExt cx="9421325" cy="2664079"/>
          </a:xfrm>
        </p:grpSpPr>
        <p:cxnSp>
          <p:nvCxnSpPr>
            <p:cNvPr id="104" name="Straight Connector 103">
              <a:extLst>
                <a:ext uri="{FF2B5EF4-FFF2-40B4-BE49-F238E27FC236}">
                  <a16:creationId xmlns:a16="http://schemas.microsoft.com/office/drawing/2014/main" id="{C8014643-D84C-4FB4-A76C-0D034E7D2D4B}"/>
                </a:ext>
              </a:extLst>
            </p:cNvPr>
            <p:cNvCxnSpPr>
              <a:cxnSpLocks/>
            </p:cNvCxnSpPr>
            <p:nvPr/>
          </p:nvCxnSpPr>
          <p:spPr bwMode="gray">
            <a:xfrm>
              <a:off x="1224748" y="3493071"/>
              <a:ext cx="9421325"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18670B5F-442A-4FA4-A6D7-3D972ED92939}"/>
                </a:ext>
              </a:extLst>
            </p:cNvPr>
            <p:cNvCxnSpPr>
              <a:cxnSpLocks/>
            </p:cNvCxnSpPr>
            <p:nvPr/>
          </p:nvCxnSpPr>
          <p:spPr bwMode="gray">
            <a:xfrm>
              <a:off x="1224748" y="2199862"/>
              <a:ext cx="9421325"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5BA8B64A-D3A8-469A-8EAE-3BB28EC8E50A}"/>
                </a:ext>
              </a:extLst>
            </p:cNvPr>
            <p:cNvCxnSpPr>
              <a:cxnSpLocks/>
            </p:cNvCxnSpPr>
            <p:nvPr/>
          </p:nvCxnSpPr>
          <p:spPr bwMode="gray">
            <a:xfrm>
              <a:off x="1224748" y="4863941"/>
              <a:ext cx="9421325" cy="0"/>
            </a:xfrm>
            <a:prstGeom prst="line">
              <a:avLst/>
            </a:prstGeom>
            <a:ln>
              <a:tailEnd type="none"/>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41DFCA98-BCE1-4350-BF4B-9460AF7711D9}"/>
              </a:ext>
            </a:extLst>
          </p:cNvPr>
          <p:cNvSpPr txBox="1"/>
          <p:nvPr/>
        </p:nvSpPr>
        <p:spPr>
          <a:xfrm>
            <a:off x="579960" y="5386372"/>
            <a:ext cx="3927654" cy="954107"/>
          </a:xfrm>
          <a:prstGeom prst="rect">
            <a:avLst/>
          </a:prstGeom>
        </p:spPr>
        <p:txBody>
          <a:bodyPr wrap="square" lIns="0" tIns="0" rIns="0" bIns="0" rtlCol="0">
            <a:spAutoFit/>
          </a:bodyPr>
          <a:lstStyle/>
          <a:p>
            <a:r>
              <a:rPr lang="en-US" sz="1400" dirty="0">
                <a:solidFill>
                  <a:schemeClr val="tx2"/>
                </a:solidFill>
              </a:rPr>
              <a:t>Other performance counters: </a:t>
            </a:r>
          </a:p>
          <a:p>
            <a:pPr marL="285750" indent="-285750">
              <a:buFont typeface="Arial" panose="020B0604020202020204" pitchFamily="34" charset="0"/>
              <a:buChar char="•"/>
            </a:pPr>
            <a:r>
              <a:rPr lang="en-US" sz="1200" dirty="0" err="1">
                <a:solidFill>
                  <a:schemeClr val="tx2"/>
                </a:solidFill>
              </a:rPr>
              <a:t>vMotion</a:t>
            </a:r>
            <a:r>
              <a:rPr lang="en-US" sz="1200" dirty="0">
                <a:solidFill>
                  <a:schemeClr val="tx2"/>
                </a:solidFill>
              </a:rPr>
              <a:t> stun time. Reported by Log Insight</a:t>
            </a:r>
          </a:p>
          <a:p>
            <a:pPr marL="285750" indent="-285750">
              <a:buFont typeface="Arial" panose="020B0604020202020204" pitchFamily="34" charset="0"/>
              <a:buChar char="•"/>
            </a:pPr>
            <a:r>
              <a:rPr lang="en-US" sz="1200" dirty="0">
                <a:solidFill>
                  <a:schemeClr val="tx2"/>
                </a:solidFill>
              </a:rPr>
              <a:t>NUMA migration Reported by ESXCLI</a:t>
            </a:r>
          </a:p>
          <a:p>
            <a:pPr marL="285750" indent="-285750">
              <a:buFont typeface="Arial" panose="020B0604020202020204" pitchFamily="34" charset="0"/>
              <a:buChar char="•"/>
            </a:pPr>
            <a:r>
              <a:rPr lang="en-US" sz="1200" dirty="0">
                <a:solidFill>
                  <a:schemeClr val="tx2"/>
                </a:solidFill>
              </a:rPr>
              <a:t>P-State &amp; Xeon Hyper Thread effect. Reflected by Used, Usage, Demand</a:t>
            </a:r>
          </a:p>
        </p:txBody>
      </p:sp>
      <p:sp>
        <p:nvSpPr>
          <p:cNvPr id="10" name="Rectangle 9">
            <a:extLst>
              <a:ext uri="{FF2B5EF4-FFF2-40B4-BE49-F238E27FC236}">
                <a16:creationId xmlns:a16="http://schemas.microsoft.com/office/drawing/2014/main" id="{05A77587-54B5-C397-B146-01DA4651C18A}"/>
              </a:ext>
            </a:extLst>
          </p:cNvPr>
          <p:cNvSpPr/>
          <p:nvPr/>
        </p:nvSpPr>
        <p:spPr>
          <a:xfrm>
            <a:off x="5892121" y="5386372"/>
            <a:ext cx="5983539" cy="95410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200" dirty="0">
                <a:solidFill>
                  <a:schemeClr val="tx1"/>
                </a:solidFill>
              </a:rPr>
              <a:t>Quiz: </a:t>
            </a:r>
          </a:p>
          <a:p>
            <a:pPr marL="285750" indent="-285750">
              <a:spcAft>
                <a:spcPts val="600"/>
              </a:spcAft>
              <a:buFont typeface="Arial" panose="020B0604020202020204" pitchFamily="34" charset="0"/>
              <a:buChar char="•"/>
            </a:pPr>
            <a:r>
              <a:rPr lang="en-US" sz="1200" dirty="0">
                <a:solidFill>
                  <a:schemeClr val="tx1"/>
                </a:solidFill>
              </a:rPr>
              <a:t>What counters are not included in the above? Why? </a:t>
            </a:r>
          </a:p>
          <a:p>
            <a:pPr marL="285750" indent="-285750">
              <a:spcAft>
                <a:spcPts val="600"/>
              </a:spcAft>
              <a:buFont typeface="Arial" panose="020B0604020202020204" pitchFamily="34" charset="0"/>
              <a:buChar char="•"/>
            </a:pPr>
            <a:r>
              <a:rPr lang="en-US" sz="1200" dirty="0">
                <a:solidFill>
                  <a:schemeClr val="tx1"/>
                </a:solidFill>
              </a:rPr>
              <a:t>Why is utilization included? </a:t>
            </a:r>
          </a:p>
          <a:p>
            <a:pPr>
              <a:spcAft>
                <a:spcPts val="600"/>
              </a:spcAft>
            </a:pPr>
            <a:r>
              <a:rPr lang="en-US" sz="1200" dirty="0">
                <a:solidFill>
                  <a:schemeClr val="tx1"/>
                </a:solidFill>
              </a:rPr>
              <a:t>Answer in the book</a:t>
            </a:r>
          </a:p>
        </p:txBody>
      </p:sp>
    </p:spTree>
    <p:extLst>
      <p:ext uri="{BB962C8B-B14F-4D97-AF65-F5344CB8AC3E}">
        <p14:creationId xmlns:p14="http://schemas.microsoft.com/office/powerpoint/2010/main" val="196147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14"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397" y="413537"/>
            <a:ext cx="11001004" cy="380901"/>
          </a:xfrm>
        </p:spPr>
        <p:txBody>
          <a:bodyPr/>
          <a:lstStyle/>
          <a:p>
            <a:r>
              <a:rPr lang="en-US"/>
              <a:t>VM Infra KPI (%) metric</a:t>
            </a:r>
            <a:endParaRPr lang="en-US" dirty="0"/>
          </a:p>
        </p:txBody>
      </p:sp>
      <p:sp>
        <p:nvSpPr>
          <p:cNvPr id="7" name="Content Placeholder 6"/>
          <p:cNvSpPr>
            <a:spLocks noGrp="1"/>
          </p:cNvSpPr>
          <p:nvPr>
            <p:ph type="subTitle" idx="10"/>
          </p:nvPr>
        </p:nvSpPr>
        <p:spPr>
          <a:xfrm>
            <a:off x="594457" y="812513"/>
            <a:ext cx="10962687" cy="247678"/>
          </a:xfrm>
        </p:spPr>
        <p:txBody>
          <a:bodyPr/>
          <a:lstStyle/>
          <a:p>
            <a:r>
              <a:rPr lang="en-US" dirty="0"/>
              <a:t>How do we define the performance of a single VM, from infrastructure viewpoint?</a:t>
            </a:r>
          </a:p>
        </p:txBody>
      </p:sp>
      <p:sp>
        <p:nvSpPr>
          <p:cNvPr id="13" name="TextBox 12">
            <a:extLst>
              <a:ext uri="{FF2B5EF4-FFF2-40B4-BE49-F238E27FC236}">
                <a16:creationId xmlns:a16="http://schemas.microsoft.com/office/drawing/2014/main" id="{E10839E7-2E52-40C2-B8E1-063C15025C77}"/>
              </a:ext>
            </a:extLst>
          </p:cNvPr>
          <p:cNvSpPr txBox="1"/>
          <p:nvPr/>
        </p:nvSpPr>
        <p:spPr>
          <a:xfrm>
            <a:off x="8723586" y="1632631"/>
            <a:ext cx="3339976" cy="4308872"/>
          </a:xfrm>
          <a:prstGeom prst="rect">
            <a:avLst/>
          </a:prstGeom>
        </p:spPr>
        <p:txBody>
          <a:bodyPr wrap="square" lIns="0" tIns="0" rIns="0" bIns="0" rtlCol="0">
            <a:spAutoFit/>
          </a:bodyPr>
          <a:lstStyle/>
          <a:p>
            <a:pPr>
              <a:spcAft>
                <a:spcPts val="600"/>
              </a:spcAft>
            </a:pPr>
            <a:r>
              <a:rPr lang="en-SG" sz="1000" dirty="0">
                <a:solidFill>
                  <a:schemeClr val="tx2"/>
                </a:solidFill>
                <a:latin typeface="Calibri" panose="020F0502020204030204" pitchFamily="34" charset="0"/>
                <a:cs typeface="Calibri" panose="020F0502020204030204" pitchFamily="34" charset="0"/>
              </a:rPr>
              <a:t>Peak = The highest “20 second average” in the 5-minute period</a:t>
            </a:r>
          </a:p>
          <a:p>
            <a:pPr>
              <a:spcAft>
                <a:spcPts val="600"/>
              </a:spcAft>
            </a:pPr>
            <a:r>
              <a:rPr lang="en-SG" sz="1000" dirty="0">
                <a:solidFill>
                  <a:schemeClr val="tx2"/>
                </a:solidFill>
                <a:latin typeface="Calibri" panose="020F0502020204030204" pitchFamily="34" charset="0"/>
                <a:cs typeface="Calibri" panose="020F0502020204030204" pitchFamily="34" charset="0"/>
              </a:rPr>
              <a:t>CPU Usage is set to high as 95% is actually very good performance. In future we should replace with value from Tools.</a:t>
            </a:r>
          </a:p>
          <a:p>
            <a:pPr>
              <a:spcAft>
                <a:spcPts val="600"/>
              </a:spcAft>
            </a:pPr>
            <a:r>
              <a:rPr lang="en-SG" sz="1000" b="1" dirty="0">
                <a:solidFill>
                  <a:schemeClr val="tx2"/>
                </a:solidFill>
                <a:latin typeface="Calibri" panose="020F0502020204030204" pitchFamily="34" charset="0"/>
                <a:cs typeface="Calibri" panose="020F0502020204030204" pitchFamily="34" charset="0"/>
              </a:rPr>
              <a:t>Not included</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Guest OS: Dead Process. Not sure what value to set, as we need to profile. In future can add</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Network errors packets (%). No metric. Needs Tools</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Network queue. No such metric. </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Network RX Dropped Packets. Too many false positive. </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CPU Context Switch. Not sure what values to set.</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RAM Page-in. This could be binary or proactive page in.</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RAM Page Fault. How to measure?</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Swapped File Remaining. Corelate with available memory?</a:t>
            </a:r>
          </a:p>
          <a:p>
            <a:pPr marL="171399" indent="-171399">
              <a:spcAft>
                <a:spcPts val="600"/>
              </a:spcAft>
              <a:buFont typeface="Arial" panose="020B0604020202020204" pitchFamily="34" charset="0"/>
              <a:buChar char="•"/>
            </a:pPr>
            <a:r>
              <a:rPr lang="en-SG" sz="1000" dirty="0" err="1">
                <a:solidFill>
                  <a:schemeClr val="tx2"/>
                </a:solidFill>
                <a:latin typeface="Calibri" panose="020F0502020204030204" pitchFamily="34" charset="0"/>
                <a:cs typeface="Calibri" panose="020F0502020204030204" pitchFamily="34" charset="0"/>
              </a:rPr>
              <a:t>vMotion</a:t>
            </a:r>
            <a:r>
              <a:rPr lang="en-SG" sz="1000" dirty="0">
                <a:solidFill>
                  <a:schemeClr val="tx2"/>
                </a:solidFill>
                <a:latin typeface="Calibri" panose="020F0502020204030204" pitchFamily="34" charset="0"/>
                <a:cs typeface="Calibri" panose="020F0502020204030204" pitchFamily="34" charset="0"/>
              </a:rPr>
              <a:t>. No visibility. It’s an event. Plus what value should we assign?</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Other Wait. Too many CPU metrics relative to others. Rare bug resulting in false positive.</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Most utilization, such as disk IOPS. As no way to put them into brackets.</a:t>
            </a:r>
          </a:p>
          <a:p>
            <a:pPr marL="171399" indent="-171399">
              <a:spcAft>
                <a:spcPts val="600"/>
              </a:spcAft>
              <a:buFont typeface="Arial" panose="020B0604020202020204" pitchFamily="34" charset="0"/>
              <a:buChar char="•"/>
            </a:pPr>
            <a:r>
              <a:rPr lang="en-SG" sz="1000" dirty="0">
                <a:solidFill>
                  <a:schemeClr val="tx2"/>
                </a:solidFill>
                <a:latin typeface="Calibri" panose="020F0502020204030204" pitchFamily="34" charset="0"/>
                <a:cs typeface="Calibri" panose="020F0502020204030204" pitchFamily="34" charset="0"/>
              </a:rPr>
              <a:t>Undesired network packets, such as broadcast and multicast. They do not actually cause performance.</a:t>
            </a:r>
          </a:p>
        </p:txBody>
      </p:sp>
      <p:graphicFrame>
        <p:nvGraphicFramePr>
          <p:cNvPr id="8" name="Table 7">
            <a:extLst>
              <a:ext uri="{FF2B5EF4-FFF2-40B4-BE49-F238E27FC236}">
                <a16:creationId xmlns:a16="http://schemas.microsoft.com/office/drawing/2014/main" id="{E18B8C3C-D0A7-41D0-89BD-667A5100294E}"/>
              </a:ext>
            </a:extLst>
          </p:cNvPr>
          <p:cNvGraphicFramePr>
            <a:graphicFrameLocks noGrp="1"/>
          </p:cNvGraphicFramePr>
          <p:nvPr>
            <p:extLst>
              <p:ext uri="{D42A27DB-BD31-4B8C-83A1-F6EECF244321}">
                <p14:modId xmlns:p14="http://schemas.microsoft.com/office/powerpoint/2010/main" val="3475415108"/>
              </p:ext>
            </p:extLst>
          </p:nvPr>
        </p:nvGraphicFramePr>
        <p:xfrm>
          <a:off x="-1" y="1632160"/>
          <a:ext cx="8411780" cy="3864116"/>
        </p:xfrm>
        <a:graphic>
          <a:graphicData uri="http://schemas.openxmlformats.org/drawingml/2006/table">
            <a:tbl>
              <a:tblPr firstRow="1" bandRow="1">
                <a:tableStyleId>{5C22544A-7EE6-4342-B048-85BDC9FD1C3A}</a:tableStyleId>
              </a:tblPr>
              <a:tblGrid>
                <a:gridCol w="1308451">
                  <a:extLst>
                    <a:ext uri="{9D8B030D-6E8A-4147-A177-3AD203B41FA5}">
                      <a16:colId xmlns:a16="http://schemas.microsoft.com/office/drawing/2014/main" val="3392532375"/>
                    </a:ext>
                  </a:extLst>
                </a:gridCol>
                <a:gridCol w="2996237">
                  <a:extLst>
                    <a:ext uri="{9D8B030D-6E8A-4147-A177-3AD203B41FA5}">
                      <a16:colId xmlns:a16="http://schemas.microsoft.com/office/drawing/2014/main" val="512552585"/>
                    </a:ext>
                  </a:extLst>
                </a:gridCol>
                <a:gridCol w="1026773">
                  <a:extLst>
                    <a:ext uri="{9D8B030D-6E8A-4147-A177-3AD203B41FA5}">
                      <a16:colId xmlns:a16="http://schemas.microsoft.com/office/drawing/2014/main" val="1895941119"/>
                    </a:ext>
                  </a:extLst>
                </a:gridCol>
                <a:gridCol w="1026773">
                  <a:extLst>
                    <a:ext uri="{9D8B030D-6E8A-4147-A177-3AD203B41FA5}">
                      <a16:colId xmlns:a16="http://schemas.microsoft.com/office/drawing/2014/main" val="1262886474"/>
                    </a:ext>
                  </a:extLst>
                </a:gridCol>
                <a:gridCol w="1026773">
                  <a:extLst>
                    <a:ext uri="{9D8B030D-6E8A-4147-A177-3AD203B41FA5}">
                      <a16:colId xmlns:a16="http://schemas.microsoft.com/office/drawing/2014/main" val="3995829790"/>
                    </a:ext>
                  </a:extLst>
                </a:gridCol>
                <a:gridCol w="1026773">
                  <a:extLst>
                    <a:ext uri="{9D8B030D-6E8A-4147-A177-3AD203B41FA5}">
                      <a16:colId xmlns:a16="http://schemas.microsoft.com/office/drawing/2014/main" val="3970544224"/>
                    </a:ext>
                  </a:extLst>
                </a:gridCol>
              </a:tblGrid>
              <a:tr h="274607">
                <a:tc>
                  <a:txBody>
                    <a:bodyPr/>
                    <a:lstStyle/>
                    <a:p>
                      <a:endParaRPr lang="en-SG" sz="1200" dirty="0">
                        <a:solidFill>
                          <a:schemeClr val="tx2"/>
                        </a:solidFill>
                        <a:latin typeface="Calibri" panose="020F0502020204030204" pitchFamily="34" charset="0"/>
                        <a:cs typeface="Calibri" panose="020F0502020204030204" pitchFamily="34" charset="0"/>
                      </a:endParaRPr>
                    </a:p>
                  </a:txBody>
                  <a:tcPr marL="91392" marR="91392" marT="45696" marB="45696" anchor="ctr">
                    <a:solidFill>
                      <a:schemeClr val="bg2"/>
                    </a:solidFill>
                  </a:tcPr>
                </a:tc>
                <a:tc>
                  <a:txBody>
                    <a:bodyPr/>
                    <a:lstStyle/>
                    <a:p>
                      <a:r>
                        <a:rPr lang="en-SG" sz="1200" dirty="0">
                          <a:solidFill>
                            <a:schemeClr val="tx2"/>
                          </a:solidFill>
                          <a:latin typeface="Calibri"/>
                          <a:cs typeface="Calibri"/>
                        </a:rPr>
                        <a:t>Metric</a:t>
                      </a:r>
                      <a:endParaRPr lang="en-SG" sz="1200" b="0" dirty="0">
                        <a:solidFill>
                          <a:schemeClr val="tx2"/>
                        </a:solidFill>
                        <a:latin typeface="Calibri"/>
                        <a:cs typeface="Calibri"/>
                      </a:endParaRPr>
                    </a:p>
                  </a:txBody>
                  <a:tcPr marL="91392" marR="91392" marT="45696" marB="45696" anchor="ctr">
                    <a:solidFill>
                      <a:schemeClr val="bg2"/>
                    </a:solidFill>
                  </a:tcPr>
                </a:tc>
                <a:tc>
                  <a:txBody>
                    <a:bodyPr/>
                    <a:lstStyle/>
                    <a:p>
                      <a:pPr algn="ctr"/>
                      <a:r>
                        <a:rPr lang="en-US" sz="1200">
                          <a:solidFill>
                            <a:schemeClr val="tx2"/>
                          </a:solidFill>
                          <a:latin typeface="Calibri"/>
                          <a:cs typeface="Calibri"/>
                        </a:rPr>
                        <a:t>Green</a:t>
                      </a:r>
                    </a:p>
                  </a:txBody>
                  <a:tcPr marL="91392" marR="91392" marT="45696" marB="45696" anchor="ctr">
                    <a:gradFill flip="none" rotWithShape="1">
                      <a:gsLst>
                        <a:gs pos="0">
                          <a:srgbClr val="92D050"/>
                        </a:gs>
                        <a:gs pos="100000">
                          <a:schemeClr val="bg1"/>
                        </a:gs>
                      </a:gsLst>
                      <a:lin ang="10800000" scaled="1"/>
                      <a:tileRect/>
                    </a:gradFill>
                  </a:tcPr>
                </a:tc>
                <a:tc>
                  <a:txBody>
                    <a:bodyPr/>
                    <a:lstStyle/>
                    <a:p>
                      <a:pPr algn="ctr"/>
                      <a:r>
                        <a:rPr lang="en-US" sz="1200">
                          <a:solidFill>
                            <a:schemeClr val="tx2"/>
                          </a:solidFill>
                          <a:latin typeface="Calibri"/>
                          <a:cs typeface="Calibri"/>
                        </a:rPr>
                        <a:t>Yellow</a:t>
                      </a:r>
                      <a:endParaRPr lang="en-SG" sz="1200">
                        <a:solidFill>
                          <a:schemeClr val="tx2"/>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a:solidFill>
                            <a:schemeClr val="tx2"/>
                          </a:solidFill>
                          <a:latin typeface="Calibri"/>
                          <a:cs typeface="Calibri"/>
                        </a:rPr>
                        <a:t>Orange</a:t>
                      </a:r>
                      <a:endParaRPr lang="en-SG" sz="1200">
                        <a:solidFill>
                          <a:schemeClr val="tx2"/>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200">
                          <a:solidFill>
                            <a:schemeClr val="tx2"/>
                          </a:solidFill>
                          <a:latin typeface="Calibri"/>
                          <a:cs typeface="Calibri"/>
                        </a:rPr>
                        <a:t>Red</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856680443"/>
                  </a:ext>
                </a:extLst>
              </a:tr>
              <a:tr h="274607">
                <a:tc rowSpan="2">
                  <a:txBody>
                    <a:bodyPr/>
                    <a:lstStyle/>
                    <a:p>
                      <a:r>
                        <a:rPr lang="en-SG" sz="1200" b="1">
                          <a:solidFill>
                            <a:schemeClr val="tx2">
                              <a:lumMod val="50000"/>
                            </a:schemeClr>
                          </a:solidFill>
                          <a:latin typeface="Calibri"/>
                          <a:cs typeface="Calibri"/>
                        </a:rPr>
                        <a:t>Guest OS Contention</a:t>
                      </a:r>
                    </a:p>
                  </a:txBody>
                  <a:tcPr marL="91392" marR="91392" marT="45696" marB="45696" anchor="ctr"/>
                </a:tc>
                <a:tc>
                  <a:txBody>
                    <a:bodyPr/>
                    <a:lstStyle/>
                    <a:p>
                      <a:pPr lvl="0">
                        <a:buNone/>
                      </a:pPr>
                      <a:r>
                        <a:rPr lang="en-US" sz="1200" b="0" dirty="0">
                          <a:solidFill>
                            <a:schemeClr val="bg2">
                              <a:lumMod val="10000"/>
                            </a:schemeClr>
                          </a:solidFill>
                          <a:latin typeface="Calibri"/>
                          <a:cs typeface="Calibri"/>
                        </a:rPr>
                        <a:t>Peak CPU Run Queue Length per vCPU</a:t>
                      </a:r>
                      <a:endParaRPr lang="en-US" sz="1200" b="0" dirty="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200" b="1" kern="1200" dirty="0">
                          <a:solidFill>
                            <a:schemeClr val="tx2"/>
                          </a:solidFill>
                          <a:latin typeface="Calibri"/>
                          <a:ea typeface="+mn-ea"/>
                          <a:cs typeface="Calibri"/>
                        </a:rPr>
                        <a:t>0 – 2</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2 – 4</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4 – 8</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8 – 16</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699261255"/>
                  </a:ext>
                </a:extLst>
              </a:tr>
              <a:tr h="274607">
                <a:tc vMerge="1">
                  <a:txBody>
                    <a:bodyPr/>
                    <a:lstStyle/>
                    <a:p>
                      <a:endParaRPr lang="en-SG"/>
                    </a:p>
                  </a:txBody>
                  <a:tcPr/>
                </a:tc>
                <a:tc>
                  <a:txBody>
                    <a:bodyPr/>
                    <a:lstStyle/>
                    <a:p>
                      <a:r>
                        <a:rPr lang="en-SG" sz="1200" b="0" dirty="0">
                          <a:solidFill>
                            <a:schemeClr val="bg2">
                              <a:lumMod val="10000"/>
                            </a:schemeClr>
                          </a:solidFill>
                          <a:latin typeface="Calibri"/>
                          <a:cs typeface="Calibri"/>
                        </a:rPr>
                        <a:t>Peak Disk Queue Length (count)</a:t>
                      </a:r>
                      <a:endParaRPr lang="en-SG" sz="1200" b="0" dirty="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200" b="1" kern="1200" dirty="0">
                          <a:solidFill>
                            <a:schemeClr val="tx2"/>
                          </a:solidFill>
                          <a:latin typeface="Calibri"/>
                          <a:ea typeface="+mn-ea"/>
                          <a:cs typeface="Calibri"/>
                        </a:rPr>
                        <a:t>0 – 20</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20 – 40</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40 – 80</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80 – 160</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967459996"/>
                  </a:ext>
                </a:extLst>
              </a:tr>
              <a:tr h="274607">
                <a:tc rowSpan="2">
                  <a:txBody>
                    <a:bodyPr/>
                    <a:lstStyle/>
                    <a:p>
                      <a:r>
                        <a:rPr lang="en-SG" sz="1200" b="1">
                          <a:solidFill>
                            <a:schemeClr val="tx2">
                              <a:lumMod val="50000"/>
                            </a:schemeClr>
                          </a:solidFill>
                          <a:latin typeface="Calibri"/>
                          <a:cs typeface="Calibri"/>
                        </a:rPr>
                        <a:t>Guest OS </a:t>
                      </a:r>
                    </a:p>
                    <a:p>
                      <a:r>
                        <a:rPr lang="en-SG" sz="1200" b="1">
                          <a:solidFill>
                            <a:schemeClr val="tx2">
                              <a:lumMod val="50000"/>
                            </a:schemeClr>
                          </a:solidFill>
                          <a:latin typeface="Calibri" panose="020F0502020204030204" pitchFamily="34" charset="0"/>
                          <a:cs typeface="Calibri" panose="020F0502020204030204" pitchFamily="34" charset="0"/>
                        </a:rPr>
                        <a:t>Utilization</a:t>
                      </a:r>
                      <a:endParaRPr lang="en-SG" sz="1200" b="1">
                        <a:solidFill>
                          <a:schemeClr val="tx2">
                            <a:lumMod val="50000"/>
                          </a:schemeClr>
                        </a:solidFill>
                        <a:latin typeface="Calibri"/>
                        <a:cs typeface="Calibri"/>
                      </a:endParaRPr>
                    </a:p>
                  </a:txBody>
                  <a:tcPr marL="91392" marR="91392" marT="45696" marB="45696" anchor="ctr"/>
                </a:tc>
                <a:tc>
                  <a:txBody>
                    <a:bodyPr/>
                    <a:lstStyle/>
                    <a:p>
                      <a:r>
                        <a:rPr lang="en-SG" sz="1200" b="0" dirty="0">
                          <a:solidFill>
                            <a:schemeClr val="bg2">
                              <a:lumMod val="10000"/>
                            </a:schemeClr>
                          </a:solidFill>
                          <a:latin typeface="Calibri"/>
                          <a:cs typeface="Calibri"/>
                        </a:rPr>
                        <a:t>Free Memory (MB)</a:t>
                      </a:r>
                    </a:p>
                  </a:txBody>
                  <a:tcPr marL="91392" marR="91392" marT="45696" marB="45696" anchor="ctr"/>
                </a:tc>
                <a:tc>
                  <a:txBody>
                    <a:bodyPr/>
                    <a:lstStyle/>
                    <a:p>
                      <a:pPr algn="ctr"/>
                      <a:r>
                        <a:rPr lang="en-SG" sz="1200" b="1" kern="1200" dirty="0">
                          <a:solidFill>
                            <a:schemeClr val="tx2"/>
                          </a:solidFill>
                          <a:latin typeface="Calibri"/>
                          <a:ea typeface="+mn-ea"/>
                          <a:cs typeface="Calibri"/>
                        </a:rPr>
                        <a:t>512 – 1024</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256 – 512</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128 - 256</a:t>
                      </a:r>
                      <a:endParaRPr lang="en-SG" sz="12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0 - 128 </a:t>
                      </a:r>
                      <a:endParaRPr lang="en-SG" sz="12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873265989"/>
                  </a:ext>
                </a:extLst>
              </a:tr>
              <a:tr h="274607">
                <a:tc vMerge="1">
                  <a:txBody>
                    <a:bodyPr/>
                    <a:lstStyle/>
                    <a:p>
                      <a:r>
                        <a:rPr lang="en-SG" sz="900" b="1">
                          <a:solidFill>
                            <a:schemeClr val="tx2">
                              <a:lumMod val="50000"/>
                            </a:schemeClr>
                          </a:solidFill>
                          <a:latin typeface="Calibri"/>
                          <a:cs typeface="Calibri"/>
                        </a:rPr>
                        <a:t>Guest OS</a:t>
                      </a:r>
                    </a:p>
                  </a:txBody>
                  <a:tcPr marL="91392" marR="91392" marT="45696" marB="45696" anchor="ctr"/>
                </a:tc>
                <a:tc>
                  <a:txBody>
                    <a:bodyPr/>
                    <a:lstStyle/>
                    <a:p>
                      <a:r>
                        <a:rPr lang="en-SG" sz="1200" b="0" dirty="0">
                          <a:solidFill>
                            <a:schemeClr val="bg2">
                              <a:lumMod val="10000"/>
                            </a:schemeClr>
                          </a:solidFill>
                          <a:latin typeface="Calibri"/>
                          <a:cs typeface="Calibri"/>
                        </a:rPr>
                        <a:t>RAM Page-out Rate (page/sec)</a:t>
                      </a:r>
                    </a:p>
                  </a:txBody>
                  <a:tcPr marL="91392" marR="91392" marT="45696" marB="45696" anchor="ctr"/>
                </a:tc>
                <a:tc>
                  <a:txBody>
                    <a:bodyPr/>
                    <a:lstStyle/>
                    <a:p>
                      <a:pPr algn="ctr"/>
                      <a:r>
                        <a:rPr lang="en-US" sz="1200" b="1" kern="1200" dirty="0">
                          <a:solidFill>
                            <a:schemeClr val="tx2"/>
                          </a:solidFill>
                          <a:latin typeface="Calibri"/>
                          <a:ea typeface="+mn-ea"/>
                          <a:cs typeface="Calibri"/>
                        </a:rPr>
                        <a:t>0 – 1000</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1K - 2K</a:t>
                      </a:r>
                      <a:endParaRPr lang="en-SG" sz="12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2K – 4K</a:t>
                      </a:r>
                      <a:endParaRPr lang="en-SG" sz="12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4K – 8K</a:t>
                      </a:r>
                      <a:endParaRPr lang="en-SG" sz="1200" b="1">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016842084"/>
                  </a:ext>
                </a:extLst>
              </a:tr>
              <a:tr h="274607">
                <a:tc rowSpan="6">
                  <a:txBody>
                    <a:bodyPr/>
                    <a:lstStyle/>
                    <a:p>
                      <a:r>
                        <a:rPr lang="en-SG" sz="1200" b="1">
                          <a:solidFill>
                            <a:schemeClr val="tx2">
                              <a:lumMod val="50000"/>
                            </a:schemeClr>
                          </a:solidFill>
                          <a:latin typeface="Calibri"/>
                          <a:cs typeface="Calibri"/>
                        </a:rPr>
                        <a:t>VM Contention</a:t>
                      </a:r>
                    </a:p>
                  </a:txBody>
                  <a:tcPr marL="91392" marR="91392" marT="45696" marB="45696" anchor="ctr"/>
                </a:tc>
                <a:tc>
                  <a:txBody>
                    <a:bodyPr/>
                    <a:lstStyle/>
                    <a:p>
                      <a:r>
                        <a:rPr lang="en-SG" sz="1200" b="0" dirty="0">
                          <a:solidFill>
                            <a:schemeClr val="bg2">
                              <a:lumMod val="10000"/>
                            </a:schemeClr>
                          </a:solidFill>
                          <a:latin typeface="Calibri"/>
                          <a:cs typeface="Calibri"/>
                        </a:rPr>
                        <a:t>Peak CPU </a:t>
                      </a:r>
                      <a:r>
                        <a:rPr lang="en-US" sz="1200" b="0" dirty="0">
                          <a:solidFill>
                            <a:schemeClr val="bg2">
                              <a:lumMod val="10000"/>
                            </a:schemeClr>
                          </a:solidFill>
                          <a:latin typeface="Calibri"/>
                          <a:cs typeface="Calibri"/>
                        </a:rPr>
                        <a:t>Co-Stop among any vCPU (%)</a:t>
                      </a:r>
                      <a:endParaRPr lang="en-SG" sz="1200" b="0" dirty="0">
                        <a:solidFill>
                          <a:schemeClr val="bg2">
                            <a:lumMod val="10000"/>
                          </a:schemeClr>
                        </a:solidFill>
                        <a:latin typeface="Calibri"/>
                        <a:cs typeface="Calibri"/>
                      </a:endParaRPr>
                    </a:p>
                  </a:txBody>
                  <a:tcPr marL="91392" marR="91392" marT="45696" marB="45696" anchor="ctr"/>
                </a:tc>
                <a:tc>
                  <a:txBody>
                    <a:bodyPr/>
                    <a:lstStyle/>
                    <a:p>
                      <a:pPr algn="ctr"/>
                      <a:r>
                        <a:rPr lang="en-US" sz="1200" b="1" kern="1200" dirty="0">
                          <a:solidFill>
                            <a:schemeClr val="tx2"/>
                          </a:solidFill>
                          <a:latin typeface="Calibri"/>
                          <a:ea typeface="+mn-ea"/>
                          <a:cs typeface="Calibri"/>
                        </a:rPr>
                        <a:t>0 – 1%</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1 – 2</a:t>
                      </a:r>
                      <a:endParaRPr lang="en-SG" sz="12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2 – 4</a:t>
                      </a:r>
                      <a:endParaRPr lang="en-SG" sz="12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latin typeface="Calibri"/>
                          <a:cs typeface="Calibri"/>
                        </a:rPr>
                        <a:t>4 – 8%</a:t>
                      </a:r>
                      <a:endParaRPr lang="en-SG" sz="1200" b="1" dirty="0">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03775862"/>
                  </a:ext>
                </a:extLst>
              </a:tr>
              <a:tr h="274607">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200" b="0" dirty="0">
                          <a:solidFill>
                            <a:schemeClr val="bg2">
                              <a:lumMod val="10000"/>
                            </a:schemeClr>
                          </a:solidFill>
                          <a:latin typeface="Calibri"/>
                          <a:cs typeface="Calibri"/>
                        </a:rPr>
                        <a:t>Peak CPU </a:t>
                      </a:r>
                      <a:r>
                        <a:rPr lang="en-US" sz="1200" b="0" dirty="0">
                          <a:solidFill>
                            <a:schemeClr val="bg2">
                              <a:lumMod val="10000"/>
                            </a:schemeClr>
                          </a:solidFill>
                          <a:latin typeface="Calibri"/>
                          <a:cs typeface="Calibri"/>
                        </a:rPr>
                        <a:t>Ready among any vCPU (%)</a:t>
                      </a:r>
                      <a:endParaRPr lang="en-SG" sz="1200" b="0" dirty="0">
                        <a:solidFill>
                          <a:schemeClr val="bg2">
                            <a:lumMod val="10000"/>
                          </a:schemeClr>
                        </a:solidFill>
                        <a:latin typeface="Calibri"/>
                        <a:cs typeface="Calibri"/>
                      </a:endParaRPr>
                    </a:p>
                  </a:txBody>
                  <a:tcPr marL="91392" marR="91392" marT="45696" marB="45696" anchor="ctr"/>
                </a:tc>
                <a:tc>
                  <a:txBody>
                    <a:bodyPr/>
                    <a:lstStyle/>
                    <a:p>
                      <a:pPr algn="ctr"/>
                      <a:r>
                        <a:rPr lang="en-US" sz="1200" b="1" kern="1200">
                          <a:solidFill>
                            <a:schemeClr val="tx2"/>
                          </a:solidFill>
                          <a:latin typeface="Calibri"/>
                          <a:ea typeface="+mn-ea"/>
                          <a:cs typeface="Calibri"/>
                        </a:rPr>
                        <a:t>0 – 2%</a:t>
                      </a:r>
                      <a:endParaRPr lang="en-SG" sz="1200" b="1" kern="120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2 – 4%</a:t>
                      </a:r>
                      <a:endParaRPr lang="en-SG" sz="1200" b="1">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4 – 8%</a:t>
                      </a:r>
                      <a:endParaRPr lang="en-SG" sz="12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8 – 16%</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621575346"/>
                  </a:ext>
                </a:extLst>
              </a:tr>
              <a:tr h="274607">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200" b="0" dirty="0">
                          <a:solidFill>
                            <a:schemeClr val="bg2">
                              <a:lumMod val="10000"/>
                            </a:schemeClr>
                          </a:solidFill>
                          <a:latin typeface="Calibri"/>
                          <a:cs typeface="Calibri"/>
                        </a:rPr>
                        <a:t>Peak CPU Overlap (%)</a:t>
                      </a:r>
                    </a:p>
                  </a:txBody>
                  <a:tcPr marL="91392" marR="91392" marT="45696" marB="45696" anchor="ctr"/>
                </a:tc>
                <a:tc>
                  <a:txBody>
                    <a:bodyPr/>
                    <a:lstStyle/>
                    <a:p>
                      <a:pPr algn="ctr"/>
                      <a:r>
                        <a:rPr lang="en-US" sz="1200" b="1" kern="1200" dirty="0">
                          <a:solidFill>
                            <a:schemeClr val="tx2"/>
                          </a:solidFill>
                          <a:latin typeface="Calibri"/>
                          <a:ea typeface="+mn-ea"/>
                          <a:cs typeface="Calibri"/>
                        </a:rPr>
                        <a:t>0 – 0.5%</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0.5 – 1</a:t>
                      </a:r>
                      <a:endParaRPr lang="en-SG" sz="12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1 – 2</a:t>
                      </a:r>
                      <a:endParaRPr lang="en-SG" sz="12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2 – 4%</a:t>
                      </a:r>
                      <a:endParaRPr lang="en-SG" sz="1200" b="1" dirty="0">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559900405"/>
                  </a:ext>
                </a:extLst>
              </a:tr>
              <a:tr h="274607">
                <a:tc vMerge="1">
                  <a:txBody>
                    <a:bodyPr/>
                    <a:lstStyle/>
                    <a:p>
                      <a:endParaRPr lang="en-SG"/>
                    </a:p>
                  </a:txBody>
                  <a:tcPr/>
                </a:tc>
                <a:tc>
                  <a:txBody>
                    <a:bodyPr/>
                    <a:lstStyle/>
                    <a:p>
                      <a:r>
                        <a:rPr lang="en-SG" sz="1200" b="0" dirty="0">
                          <a:solidFill>
                            <a:schemeClr val="bg2">
                              <a:lumMod val="10000"/>
                            </a:schemeClr>
                          </a:solidFill>
                          <a:latin typeface="Calibri"/>
                          <a:cs typeface="Calibri"/>
                        </a:rPr>
                        <a:t>Peak RAM Contention (%)</a:t>
                      </a:r>
                    </a:p>
                  </a:txBody>
                  <a:tcPr marL="91392" marR="91392" marT="45696" marB="45696" anchor="ctr"/>
                </a:tc>
                <a:tc>
                  <a:txBody>
                    <a:bodyPr/>
                    <a:lstStyle/>
                    <a:p>
                      <a:pPr algn="ctr"/>
                      <a:r>
                        <a:rPr lang="en-US" sz="1200" b="1" kern="1200" dirty="0">
                          <a:solidFill>
                            <a:schemeClr val="tx2"/>
                          </a:solidFill>
                          <a:latin typeface="Calibri"/>
                          <a:ea typeface="+mn-ea"/>
                          <a:cs typeface="Calibri"/>
                        </a:rPr>
                        <a:t>0 – 0.5%</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0.5 – 1</a:t>
                      </a:r>
                      <a:endParaRPr lang="en-SG" sz="12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1 – 2</a:t>
                      </a:r>
                      <a:endParaRPr lang="en-SG" sz="1200" b="1" dirty="0">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2 – 4%</a:t>
                      </a:r>
                      <a:endParaRPr lang="en-SG" sz="1200" b="1">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836265989"/>
                  </a:ext>
                </a:extLst>
              </a:tr>
              <a:tr h="274607">
                <a:tc vMerge="1">
                  <a:txBody>
                    <a:bodyPr/>
                    <a:lstStyle/>
                    <a:p>
                      <a:endParaRPr lang="en-SG"/>
                    </a:p>
                  </a:txBody>
                  <a:tcPr/>
                </a:tc>
                <a:tc>
                  <a:txBody>
                    <a:bodyPr/>
                    <a:lstStyle/>
                    <a:p>
                      <a:r>
                        <a:rPr lang="en-SG" sz="1200" b="0" dirty="0">
                          <a:solidFill>
                            <a:schemeClr val="bg2">
                              <a:lumMod val="10000"/>
                            </a:schemeClr>
                          </a:solidFill>
                          <a:latin typeface="Calibri"/>
                          <a:cs typeface="Calibri"/>
                        </a:rPr>
                        <a:t>Peak Read/Write Latency among v</a:t>
                      </a:r>
                      <a:r>
                        <a:rPr lang="en-US" sz="1200" b="0" dirty="0">
                          <a:solidFill>
                            <a:schemeClr val="bg2">
                              <a:lumMod val="10000"/>
                            </a:schemeClr>
                          </a:solidFill>
                          <a:latin typeface="Calibri"/>
                          <a:cs typeface="Calibri"/>
                        </a:rPr>
                        <a:t>Disk (ms)</a:t>
                      </a:r>
                      <a:endParaRPr lang="en-SG" sz="1200" b="0" dirty="0">
                        <a:solidFill>
                          <a:schemeClr val="bg2">
                            <a:lumMod val="10000"/>
                          </a:schemeClr>
                        </a:solidFill>
                        <a:latin typeface="Calibri"/>
                        <a:cs typeface="Calibri"/>
                      </a:endParaRPr>
                    </a:p>
                  </a:txBody>
                  <a:tcPr marL="91392" marR="91392" marT="45696" marB="45696" anchor="ctr"/>
                </a:tc>
                <a:tc>
                  <a:txBody>
                    <a:bodyPr/>
                    <a:lstStyle/>
                    <a:p>
                      <a:pPr algn="ctr"/>
                      <a:r>
                        <a:rPr lang="en-US" sz="1200" b="1" kern="1200" dirty="0">
                          <a:solidFill>
                            <a:schemeClr val="tx2"/>
                          </a:solidFill>
                          <a:latin typeface="Calibri"/>
                          <a:ea typeface="+mn-ea"/>
                          <a:cs typeface="Calibri"/>
                        </a:rPr>
                        <a:t>0 – 10 ms</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a:solidFill>
                            <a:schemeClr val="bg2">
                              <a:lumMod val="10000"/>
                            </a:schemeClr>
                          </a:solidFill>
                          <a:latin typeface="Calibri"/>
                          <a:cs typeface="Calibri"/>
                        </a:rPr>
                        <a:t>10 – 20 ms</a:t>
                      </a:r>
                      <a:endParaRPr lang="en-SG" sz="1200" b="1">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20 – 40 ms</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40 – 80 ms</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433961538"/>
                  </a:ext>
                </a:extLst>
              </a:tr>
              <a:tr h="274607">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200" b="0" dirty="0">
                          <a:solidFill>
                            <a:schemeClr val="bg2">
                              <a:lumMod val="10000"/>
                            </a:schemeClr>
                          </a:solidFill>
                          <a:latin typeface="Calibri"/>
                          <a:cs typeface="Calibri"/>
                        </a:rPr>
                        <a:t>Peak Network TX Dropped packet (%)</a:t>
                      </a:r>
                    </a:p>
                  </a:txBody>
                  <a:tcPr marL="91392" marR="91392" marT="45696" marB="45696" anchor="ctr"/>
                </a:tc>
                <a:tc>
                  <a:txBody>
                    <a:bodyPr/>
                    <a:lstStyle/>
                    <a:p>
                      <a:pPr algn="ctr"/>
                      <a:r>
                        <a:rPr lang="en-SG" sz="1200" b="1" kern="1200" dirty="0">
                          <a:solidFill>
                            <a:schemeClr val="tx2"/>
                          </a:solidFill>
                          <a:latin typeface="Calibri"/>
                          <a:ea typeface="+mn-ea"/>
                          <a:cs typeface="Calibri"/>
                        </a:rPr>
                        <a:t>0% - 0.25%</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kern="1200" dirty="0">
                          <a:solidFill>
                            <a:schemeClr val="tx2"/>
                          </a:solidFill>
                          <a:latin typeface="Calibri"/>
                          <a:ea typeface="+mn-ea"/>
                          <a:cs typeface="Calibri"/>
                        </a:rPr>
                        <a:t>0.25 – 0.5%</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0.5 - 1%</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1 - 2%</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954111353"/>
                  </a:ext>
                </a:extLst>
              </a:tr>
              <a:tr h="294225">
                <a:tc>
                  <a:txBody>
                    <a:bodyPr/>
                    <a:lstStyle/>
                    <a:p>
                      <a:r>
                        <a:rPr lang="en-SG" sz="1200" b="1">
                          <a:solidFill>
                            <a:schemeClr val="tx2">
                              <a:lumMod val="50000"/>
                            </a:schemeClr>
                          </a:solidFill>
                          <a:latin typeface="Calibri"/>
                          <a:cs typeface="Calibri"/>
                        </a:rPr>
                        <a:t>VM</a:t>
                      </a:r>
                      <a:r>
                        <a:rPr lang="en-SG" sz="1200" b="1">
                          <a:solidFill>
                            <a:schemeClr val="tx2">
                              <a:lumMod val="50000"/>
                            </a:schemeClr>
                          </a:solidFill>
                          <a:latin typeface="Calibri" panose="020F0502020204030204" pitchFamily="34" charset="0"/>
                          <a:cs typeface="Calibri" panose="020F0502020204030204" pitchFamily="34" charset="0"/>
                        </a:rPr>
                        <a:t> Utilization</a:t>
                      </a:r>
                    </a:p>
                  </a:txBody>
                  <a:tcPr marL="91392" marR="91392" marT="45696" marB="45696" anchor="ctr"/>
                </a:tc>
                <a:tc>
                  <a:txBody>
                    <a:bodyPr/>
                    <a:lstStyle/>
                    <a:p>
                      <a:r>
                        <a:rPr lang="en-SG" sz="1200" b="0" dirty="0">
                          <a:solidFill>
                            <a:schemeClr val="tx2"/>
                          </a:solidFill>
                          <a:latin typeface="Calibri"/>
                          <a:cs typeface="Calibri"/>
                        </a:rPr>
                        <a:t>CPU Net </a:t>
                      </a:r>
                      <a:r>
                        <a:rPr lang="en-SG" sz="1200" b="0" dirty="0">
                          <a:solidFill>
                            <a:schemeClr val="tx2"/>
                          </a:solidFill>
                          <a:latin typeface="Calibri" panose="020F0502020204030204" pitchFamily="34" charset="0"/>
                          <a:cs typeface="Calibri" panose="020F0502020204030204" pitchFamily="34" charset="0"/>
                        </a:rPr>
                        <a:t>Run</a:t>
                      </a:r>
                      <a:endParaRPr lang="en-SG" sz="1200" b="0" dirty="0">
                        <a:solidFill>
                          <a:schemeClr val="tx2"/>
                        </a:solidFill>
                        <a:latin typeface="Calibri"/>
                        <a:cs typeface="Calibri"/>
                      </a:endParaRPr>
                    </a:p>
                  </a:txBody>
                  <a:tcPr marL="91392" marR="91392" marT="45696" marB="45696" anchor="ctr"/>
                </a:tc>
                <a:tc>
                  <a:txBody>
                    <a:bodyPr/>
                    <a:lstStyle/>
                    <a:p>
                      <a:pPr algn="ctr"/>
                      <a:r>
                        <a:rPr lang="en-US" sz="1200" b="1" kern="1200" dirty="0">
                          <a:solidFill>
                            <a:schemeClr val="tx2"/>
                          </a:solidFill>
                          <a:latin typeface="Calibri"/>
                          <a:ea typeface="+mn-ea"/>
                          <a:cs typeface="Calibri"/>
                        </a:rPr>
                        <a:t>0 </a:t>
                      </a:r>
                      <a:r>
                        <a:rPr lang="en-SG" sz="1200" b="1" kern="1200" dirty="0">
                          <a:solidFill>
                            <a:schemeClr val="tx2"/>
                          </a:solidFill>
                          <a:latin typeface="Calibri"/>
                          <a:ea typeface="+mn-ea"/>
                          <a:cs typeface="Calibri"/>
                        </a:rPr>
                        <a:t>– 95%</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95 - 97%</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97 – 99%</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99  - 100%</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860097165"/>
                  </a:ext>
                </a:extLst>
              </a:tr>
              <a:tr h="274607">
                <a:tc rowSpan="2">
                  <a:txBody>
                    <a:bodyPr/>
                    <a:lstStyle/>
                    <a:p>
                      <a:r>
                        <a:rPr lang="en-SG" sz="1200" b="1" dirty="0">
                          <a:solidFill>
                            <a:schemeClr val="tx2">
                              <a:lumMod val="50000"/>
                            </a:schemeClr>
                          </a:solidFill>
                          <a:latin typeface="Calibri" panose="020F0502020204030204" pitchFamily="34" charset="0"/>
                          <a:cs typeface="Calibri" panose="020F0502020204030204" pitchFamily="34" charset="0"/>
                        </a:rPr>
                        <a:t>IaaS High Utilization</a:t>
                      </a:r>
                    </a:p>
                  </a:txBody>
                  <a:tcPr marL="91392" marR="91392" marT="45696" marB="45696" anchor="ctr"/>
                </a:tc>
                <a:tc>
                  <a:txBody>
                    <a:bodyPr/>
                    <a:lstStyle/>
                    <a:p>
                      <a:r>
                        <a:rPr lang="en-US" sz="1200" b="0">
                          <a:solidFill>
                            <a:schemeClr val="bg2">
                              <a:lumMod val="10000"/>
                            </a:schemeClr>
                          </a:solidFill>
                          <a:latin typeface="Calibri" panose="020F0502020204030204" pitchFamily="34" charset="0"/>
                          <a:cs typeface="Calibri" panose="020F0502020204030204" pitchFamily="34" charset="0"/>
                        </a:rPr>
                        <a:t>VM Memory Ballooned (%)</a:t>
                      </a:r>
                      <a:endParaRPr lang="en-SG" sz="1200" b="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US" sz="1200" b="1" kern="1200" dirty="0">
                          <a:solidFill>
                            <a:schemeClr val="tx2"/>
                          </a:solidFill>
                          <a:latin typeface="Calibri"/>
                          <a:ea typeface="+mn-ea"/>
                          <a:cs typeface="Calibri"/>
                        </a:rPr>
                        <a:t>0 – 2%</a:t>
                      </a:r>
                      <a:endParaRPr lang="en-SG" sz="12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2 – 4%</a:t>
                      </a:r>
                      <a:endParaRPr lang="en-SG" sz="12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200" b="1" dirty="0">
                          <a:solidFill>
                            <a:schemeClr val="bg2">
                              <a:lumMod val="10000"/>
                            </a:schemeClr>
                          </a:solidFill>
                          <a:latin typeface="Calibri"/>
                          <a:cs typeface="Calibri"/>
                        </a:rPr>
                        <a:t>4 – 8%</a:t>
                      </a:r>
                      <a:endParaRPr lang="en-SG" sz="1200" b="1" dirty="0">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8 – 16%</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182074985"/>
                  </a:ext>
                </a:extLst>
              </a:tr>
              <a:tr h="274607">
                <a:tc vMerge="1">
                  <a:txBody>
                    <a:bodyPr/>
                    <a:lstStyle/>
                    <a:p>
                      <a:r>
                        <a:rPr lang="en-SG" sz="900" b="1">
                          <a:solidFill>
                            <a:schemeClr val="tx2">
                              <a:lumMod val="50000"/>
                            </a:schemeClr>
                          </a:solidFill>
                          <a:latin typeface="Calibri" panose="020F0502020204030204" pitchFamily="34" charset="0"/>
                          <a:cs typeface="Calibri" panose="020F0502020204030204" pitchFamily="34" charset="0"/>
                        </a:rPr>
                        <a:t>IaaS high utilization</a:t>
                      </a:r>
                    </a:p>
                  </a:txBody>
                  <a:tcPr marL="91392" marR="91392" marT="45696" marB="4569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dirty="0">
                          <a:solidFill>
                            <a:schemeClr val="bg2">
                              <a:lumMod val="10000"/>
                            </a:schemeClr>
                          </a:solidFill>
                          <a:latin typeface="Calibri" panose="020F0502020204030204" pitchFamily="34" charset="0"/>
                          <a:cs typeface="Calibri" panose="020F0502020204030204" pitchFamily="34" charset="0"/>
                        </a:rPr>
                        <a:t>VM Memory Compressed</a:t>
                      </a:r>
                      <a:r>
                        <a:rPr lang="en-US" sz="1200" b="0" dirty="0">
                          <a:solidFill>
                            <a:schemeClr val="bg2">
                              <a:lumMod val="10000"/>
                            </a:schemeClr>
                          </a:solidFill>
                          <a:latin typeface="Calibri" panose="020F0502020204030204" pitchFamily="34" charset="0"/>
                          <a:cs typeface="Calibri" panose="020F0502020204030204" pitchFamily="34" charset="0"/>
                        </a:rPr>
                        <a:t> + Swapped (%)</a:t>
                      </a:r>
                      <a:endParaRPr lang="en-SG" sz="1200" b="0" dirty="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200" b="1" kern="1200" dirty="0">
                          <a:solidFill>
                            <a:schemeClr val="tx2"/>
                          </a:solidFill>
                          <a:latin typeface="Calibri"/>
                          <a:ea typeface="+mn-ea"/>
                          <a:cs typeface="Calibri"/>
                        </a:rPr>
                        <a:t>0% - 0.25%</a:t>
                      </a:r>
                    </a:p>
                  </a:txBody>
                  <a:tcPr marL="91392" marR="91392" marT="45696" marB="45696" anchor="ctr">
                    <a:gradFill>
                      <a:gsLst>
                        <a:gs pos="0">
                          <a:srgbClr val="92D050"/>
                        </a:gs>
                        <a:gs pos="100000">
                          <a:schemeClr val="bg1"/>
                        </a:gs>
                      </a:gsLst>
                      <a:lin ang="10800000" scaled="1"/>
                    </a:gradFill>
                  </a:tcPr>
                </a:tc>
                <a:tc>
                  <a:txBody>
                    <a:bodyPr/>
                    <a:lstStyle/>
                    <a:p>
                      <a:pPr algn="ctr"/>
                      <a:r>
                        <a:rPr lang="en-SG" sz="1200" b="1" kern="1200">
                          <a:solidFill>
                            <a:schemeClr val="tx2"/>
                          </a:solidFill>
                          <a:latin typeface="Calibri"/>
                          <a:ea typeface="+mn-ea"/>
                          <a:cs typeface="Calibri"/>
                        </a:rPr>
                        <a:t>0.25 – 0.5%</a:t>
                      </a:r>
                    </a:p>
                  </a:txBody>
                  <a:tcPr marL="91392" marR="91392" marT="45696" marB="45696" anchor="ctr">
                    <a:gradFill>
                      <a:gsLst>
                        <a:gs pos="0">
                          <a:srgbClr val="FFFF00"/>
                        </a:gs>
                        <a:gs pos="100000">
                          <a:schemeClr val="bg1"/>
                        </a:gs>
                      </a:gsLst>
                      <a:lin ang="10800000" scaled="1"/>
                    </a:gradFill>
                  </a:tcPr>
                </a:tc>
                <a:tc>
                  <a:txBody>
                    <a:bodyPr/>
                    <a:lstStyle/>
                    <a:p>
                      <a:pPr algn="ctr"/>
                      <a:r>
                        <a:rPr lang="en-SG" sz="1200" b="1">
                          <a:solidFill>
                            <a:schemeClr val="bg2">
                              <a:lumMod val="10000"/>
                            </a:schemeClr>
                          </a:solidFill>
                          <a:latin typeface="Calibri"/>
                          <a:cs typeface="Calibri"/>
                        </a:rPr>
                        <a:t>0.5 - 1%</a:t>
                      </a:r>
                    </a:p>
                  </a:txBody>
                  <a:tcPr marL="91392" marR="91392" marT="45696" marB="45696" anchor="ctr">
                    <a:gradFill>
                      <a:gsLst>
                        <a:gs pos="0">
                          <a:srgbClr val="FFC000"/>
                        </a:gs>
                        <a:gs pos="100000">
                          <a:schemeClr val="bg1"/>
                        </a:gs>
                      </a:gsLst>
                      <a:lin ang="10800000" scaled="1"/>
                    </a:gradFill>
                  </a:tcPr>
                </a:tc>
                <a:tc>
                  <a:txBody>
                    <a:bodyPr/>
                    <a:lstStyle/>
                    <a:p>
                      <a:pPr algn="ctr"/>
                      <a:r>
                        <a:rPr lang="en-SG" sz="1200" b="1" dirty="0">
                          <a:solidFill>
                            <a:schemeClr val="bg2">
                              <a:lumMod val="10000"/>
                            </a:schemeClr>
                          </a:solidFill>
                          <a:latin typeface="Calibri"/>
                          <a:cs typeface="Calibri"/>
                        </a:rPr>
                        <a:t>1 - 2%</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301302573"/>
                  </a:ext>
                </a:extLst>
              </a:tr>
            </a:tbl>
          </a:graphicData>
        </a:graphic>
      </p:graphicFrame>
    </p:spTree>
    <p:extLst>
      <p:ext uri="{BB962C8B-B14F-4D97-AF65-F5344CB8AC3E}">
        <p14:creationId xmlns:p14="http://schemas.microsoft.com/office/powerpoint/2010/main" val="250201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32E5DC-5A52-B9EA-AC32-638D3174E388}"/>
              </a:ext>
            </a:extLst>
          </p:cNvPr>
          <p:cNvSpPr/>
          <p:nvPr/>
        </p:nvSpPr>
        <p:spPr>
          <a:xfrm>
            <a:off x="0" y="6262576"/>
            <a:ext cx="12198175" cy="595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11" name="Picture 10">
            <a:extLst>
              <a:ext uri="{FF2B5EF4-FFF2-40B4-BE49-F238E27FC236}">
                <a16:creationId xmlns:a16="http://schemas.microsoft.com/office/drawing/2014/main" id="{A08EDCB0-EFA4-42D4-85F9-C7D770482B84}"/>
              </a:ext>
            </a:extLst>
          </p:cNvPr>
          <p:cNvPicPr>
            <a:picLocks noChangeAspect="1"/>
          </p:cNvPicPr>
          <p:nvPr/>
        </p:nvPicPr>
        <p:blipFill>
          <a:blip r:embed="rId3"/>
          <a:stretch>
            <a:fillRect/>
          </a:stretch>
        </p:blipFill>
        <p:spPr>
          <a:xfrm>
            <a:off x="4178253" y="66971"/>
            <a:ext cx="6507110" cy="5820384"/>
          </a:xfrm>
          <a:prstGeom prst="rect">
            <a:avLst/>
          </a:prstGeom>
        </p:spPr>
      </p:pic>
      <p:pic>
        <p:nvPicPr>
          <p:cNvPr id="13" name="Picture 12">
            <a:extLst>
              <a:ext uri="{FF2B5EF4-FFF2-40B4-BE49-F238E27FC236}">
                <a16:creationId xmlns:a16="http://schemas.microsoft.com/office/drawing/2014/main" id="{1D299C64-0DEF-4A1E-A69F-9B4A73EC079D}"/>
              </a:ext>
            </a:extLst>
          </p:cNvPr>
          <p:cNvPicPr>
            <a:picLocks noChangeAspect="1"/>
          </p:cNvPicPr>
          <p:nvPr/>
        </p:nvPicPr>
        <p:blipFill>
          <a:blip r:embed="rId4"/>
          <a:stretch>
            <a:fillRect/>
          </a:stretch>
        </p:blipFill>
        <p:spPr>
          <a:xfrm>
            <a:off x="4182757" y="5858673"/>
            <a:ext cx="6515333" cy="1047107"/>
          </a:xfrm>
          <a:prstGeom prst="rect">
            <a:avLst/>
          </a:prstGeom>
        </p:spPr>
      </p:pic>
      <p:sp>
        <p:nvSpPr>
          <p:cNvPr id="16" name="Rectangle 15">
            <a:extLst>
              <a:ext uri="{FF2B5EF4-FFF2-40B4-BE49-F238E27FC236}">
                <a16:creationId xmlns:a16="http://schemas.microsoft.com/office/drawing/2014/main" id="{C1DFC790-40AC-48E9-9CF4-98F01006C04A}"/>
              </a:ext>
            </a:extLst>
          </p:cNvPr>
          <p:cNvSpPr/>
          <p:nvPr/>
        </p:nvSpPr>
        <p:spPr>
          <a:xfrm>
            <a:off x="2287436" y="42825"/>
            <a:ext cx="8397928" cy="1268670"/>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Summary</a:t>
            </a:r>
          </a:p>
          <a:p>
            <a:pPr>
              <a:spcAft>
                <a:spcPts val="600"/>
              </a:spcAft>
            </a:pPr>
            <a:r>
              <a:rPr lang="en-US" sz="800" dirty="0">
                <a:solidFill>
                  <a:schemeClr val="bg2">
                    <a:lumMod val="10000"/>
                  </a:schemeClr>
                </a:solidFill>
              </a:rPr>
              <a:t>Quickly see the big picture.</a:t>
            </a:r>
          </a:p>
          <a:p>
            <a:pPr>
              <a:spcAft>
                <a:spcPts val="600"/>
              </a:spcAft>
            </a:pPr>
            <a:r>
              <a:rPr lang="en-US" sz="800" dirty="0">
                <a:solidFill>
                  <a:schemeClr val="bg2">
                    <a:lumMod val="10000"/>
                  </a:schemeClr>
                </a:solidFill>
              </a:rPr>
              <a:t>CPU, Memory, Storage</a:t>
            </a:r>
          </a:p>
        </p:txBody>
      </p:sp>
      <p:sp>
        <p:nvSpPr>
          <p:cNvPr id="17" name="Rectangle 16">
            <a:extLst>
              <a:ext uri="{FF2B5EF4-FFF2-40B4-BE49-F238E27FC236}">
                <a16:creationId xmlns:a16="http://schemas.microsoft.com/office/drawing/2014/main" id="{B73310F4-88B7-41E1-BC78-5EF7871BB699}"/>
              </a:ext>
            </a:extLst>
          </p:cNvPr>
          <p:cNvSpPr/>
          <p:nvPr/>
        </p:nvSpPr>
        <p:spPr>
          <a:xfrm>
            <a:off x="2287435" y="1311495"/>
            <a:ext cx="4061541" cy="4553811"/>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List</a:t>
            </a:r>
          </a:p>
          <a:p>
            <a:pPr>
              <a:spcAft>
                <a:spcPts val="600"/>
              </a:spcAft>
            </a:pPr>
            <a:r>
              <a:rPr lang="en-SG" sz="800" dirty="0">
                <a:solidFill>
                  <a:schemeClr val="bg2">
                    <a:lumMod val="10000"/>
                  </a:schemeClr>
                </a:solidFill>
              </a:rPr>
              <a:t>Analyse many VMs.</a:t>
            </a:r>
          </a:p>
          <a:p>
            <a:pPr>
              <a:spcAft>
                <a:spcPts val="600"/>
              </a:spcAft>
            </a:pPr>
            <a:r>
              <a:rPr lang="en-US" sz="800" dirty="0">
                <a:solidFill>
                  <a:schemeClr val="bg2">
                    <a:lumMod val="10000"/>
                  </a:schemeClr>
                </a:solidFill>
              </a:rPr>
              <a:t>Color coded. User configurable.</a:t>
            </a:r>
          </a:p>
          <a:p>
            <a:pPr>
              <a:spcAft>
                <a:spcPts val="600"/>
              </a:spcAft>
            </a:pPr>
            <a:r>
              <a:rPr lang="en-US" sz="800" dirty="0">
                <a:solidFill>
                  <a:schemeClr val="bg2">
                    <a:lumMod val="10000"/>
                  </a:schemeClr>
                </a:solidFill>
              </a:rPr>
              <a:t>Sort | Filter | Export.</a:t>
            </a:r>
          </a:p>
          <a:p>
            <a:pPr>
              <a:spcAft>
                <a:spcPts val="600"/>
              </a:spcAft>
            </a:pPr>
            <a:r>
              <a:rPr lang="en-US" sz="800" dirty="0">
                <a:solidFill>
                  <a:schemeClr val="bg2">
                    <a:lumMod val="10000"/>
                  </a:schemeClr>
                </a:solidFill>
              </a:rPr>
              <a:t>Choose any time period. Peak follows!</a:t>
            </a:r>
          </a:p>
          <a:p>
            <a:pPr>
              <a:spcAft>
                <a:spcPts val="600"/>
              </a:spcAft>
            </a:pPr>
            <a:r>
              <a:rPr lang="en-US" sz="800" dirty="0">
                <a:solidFill>
                  <a:schemeClr val="bg2">
                    <a:lumMod val="10000"/>
                  </a:schemeClr>
                </a:solidFill>
              </a:rPr>
              <a:t>In-page Drill down. Context retain.</a:t>
            </a:r>
          </a:p>
        </p:txBody>
      </p:sp>
      <p:sp>
        <p:nvSpPr>
          <p:cNvPr id="18" name="Rectangle 17">
            <a:extLst>
              <a:ext uri="{FF2B5EF4-FFF2-40B4-BE49-F238E27FC236}">
                <a16:creationId xmlns:a16="http://schemas.microsoft.com/office/drawing/2014/main" id="{E98984B9-C0C2-4F94-AD92-00BC11CD4462}"/>
              </a:ext>
            </a:extLst>
          </p:cNvPr>
          <p:cNvSpPr/>
          <p:nvPr/>
        </p:nvSpPr>
        <p:spPr>
          <a:xfrm>
            <a:off x="6348976" y="1307462"/>
            <a:ext cx="5826174" cy="2478265"/>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Metrics</a:t>
            </a:r>
          </a:p>
          <a:p>
            <a:pPr algn="r">
              <a:spcAft>
                <a:spcPts val="600"/>
              </a:spcAft>
            </a:pPr>
            <a:r>
              <a:rPr lang="en-SG" sz="800" dirty="0">
                <a:solidFill>
                  <a:schemeClr val="bg2">
                    <a:lumMod val="10000"/>
                  </a:schemeClr>
                </a:solidFill>
              </a:rPr>
              <a:t>See next slide</a:t>
            </a:r>
          </a:p>
        </p:txBody>
      </p:sp>
      <p:sp>
        <p:nvSpPr>
          <p:cNvPr id="20" name="Rectangle 19">
            <a:extLst>
              <a:ext uri="{FF2B5EF4-FFF2-40B4-BE49-F238E27FC236}">
                <a16:creationId xmlns:a16="http://schemas.microsoft.com/office/drawing/2014/main" id="{E2C603C8-90F7-493B-8220-A0892DBEFE69}"/>
              </a:ext>
            </a:extLst>
          </p:cNvPr>
          <p:cNvSpPr/>
          <p:nvPr/>
        </p:nvSpPr>
        <p:spPr>
          <a:xfrm>
            <a:off x="6348976" y="3785728"/>
            <a:ext cx="5826174" cy="841873"/>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Alerts</a:t>
            </a:r>
          </a:p>
          <a:p>
            <a:pPr algn="r">
              <a:spcAft>
                <a:spcPts val="600"/>
              </a:spcAft>
            </a:pPr>
            <a:r>
              <a:rPr lang="en-SG" sz="800" dirty="0">
                <a:solidFill>
                  <a:schemeClr val="bg2">
                    <a:lumMod val="10000"/>
                  </a:schemeClr>
                </a:solidFill>
              </a:rPr>
              <a:t>Relevant alerts </a:t>
            </a:r>
            <a:br>
              <a:rPr lang="en-SG" sz="800" dirty="0">
                <a:solidFill>
                  <a:schemeClr val="bg2">
                    <a:lumMod val="10000"/>
                  </a:schemeClr>
                </a:solidFill>
              </a:rPr>
            </a:br>
            <a:r>
              <a:rPr lang="en-SG" sz="800" dirty="0">
                <a:solidFill>
                  <a:schemeClr val="bg2">
                    <a:lumMod val="10000"/>
                  </a:schemeClr>
                </a:solidFill>
              </a:rPr>
              <a:t>that impact performance</a:t>
            </a:r>
          </a:p>
        </p:txBody>
      </p:sp>
      <p:sp>
        <p:nvSpPr>
          <p:cNvPr id="21" name="Rectangle 20">
            <a:extLst>
              <a:ext uri="{FF2B5EF4-FFF2-40B4-BE49-F238E27FC236}">
                <a16:creationId xmlns:a16="http://schemas.microsoft.com/office/drawing/2014/main" id="{31CC2B95-2434-4251-8AFC-2CAB5D8EBD44}"/>
              </a:ext>
            </a:extLst>
          </p:cNvPr>
          <p:cNvSpPr/>
          <p:nvPr/>
        </p:nvSpPr>
        <p:spPr>
          <a:xfrm>
            <a:off x="6348976" y="4627599"/>
            <a:ext cx="5826174" cy="1237683"/>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Configuration</a:t>
            </a:r>
          </a:p>
          <a:p>
            <a:pPr algn="r">
              <a:spcAft>
                <a:spcPts val="600"/>
              </a:spcAft>
            </a:pPr>
            <a:r>
              <a:rPr lang="en-SG" sz="800" dirty="0">
                <a:solidFill>
                  <a:schemeClr val="bg2">
                    <a:lumMod val="10000"/>
                  </a:schemeClr>
                </a:solidFill>
              </a:rPr>
              <a:t>Relevant settings </a:t>
            </a:r>
            <a:br>
              <a:rPr lang="en-SG" sz="800" dirty="0">
                <a:solidFill>
                  <a:schemeClr val="bg2">
                    <a:lumMod val="10000"/>
                  </a:schemeClr>
                </a:solidFill>
              </a:rPr>
            </a:br>
            <a:r>
              <a:rPr lang="en-SG" sz="800" dirty="0">
                <a:solidFill>
                  <a:schemeClr val="bg2">
                    <a:lumMod val="10000"/>
                  </a:schemeClr>
                </a:solidFill>
              </a:rPr>
              <a:t>that impact performance</a:t>
            </a:r>
          </a:p>
        </p:txBody>
      </p:sp>
      <p:sp>
        <p:nvSpPr>
          <p:cNvPr id="22" name="Rectangle 21">
            <a:extLst>
              <a:ext uri="{FF2B5EF4-FFF2-40B4-BE49-F238E27FC236}">
                <a16:creationId xmlns:a16="http://schemas.microsoft.com/office/drawing/2014/main" id="{8B8AEB59-2B38-4C01-9F32-A677D09481CB}"/>
              </a:ext>
            </a:extLst>
          </p:cNvPr>
          <p:cNvSpPr/>
          <p:nvPr/>
        </p:nvSpPr>
        <p:spPr>
          <a:xfrm>
            <a:off x="2287434" y="5864704"/>
            <a:ext cx="4061541" cy="1041076"/>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Virtual Disks</a:t>
            </a:r>
          </a:p>
          <a:p>
            <a:pPr>
              <a:spcAft>
                <a:spcPts val="600"/>
              </a:spcAft>
            </a:pPr>
            <a:r>
              <a:rPr lang="en-SG" sz="800" dirty="0">
                <a:solidFill>
                  <a:srgbClr val="000000"/>
                </a:solidFill>
              </a:rPr>
              <a:t>Drill down to Read &amp; Write</a:t>
            </a:r>
          </a:p>
        </p:txBody>
      </p:sp>
      <p:sp>
        <p:nvSpPr>
          <p:cNvPr id="23" name="Rectangle 22">
            <a:extLst>
              <a:ext uri="{FF2B5EF4-FFF2-40B4-BE49-F238E27FC236}">
                <a16:creationId xmlns:a16="http://schemas.microsoft.com/office/drawing/2014/main" id="{2599843A-8286-4C95-B6F0-0B0862EA5E99}"/>
              </a:ext>
            </a:extLst>
          </p:cNvPr>
          <p:cNvSpPr/>
          <p:nvPr/>
        </p:nvSpPr>
        <p:spPr>
          <a:xfrm>
            <a:off x="6348976" y="5865304"/>
            <a:ext cx="5826174" cy="1040455"/>
          </a:xfrm>
          <a:prstGeom prst="rect">
            <a:avLst/>
          </a:prstGeom>
          <a:noFill/>
          <a:ln w="9525">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Relationship</a:t>
            </a:r>
          </a:p>
          <a:p>
            <a:pPr algn="r">
              <a:spcAft>
                <a:spcPts val="600"/>
              </a:spcAft>
            </a:pPr>
            <a:r>
              <a:rPr lang="en-SG" sz="800" dirty="0">
                <a:solidFill>
                  <a:schemeClr val="bg2">
                    <a:lumMod val="10000"/>
                  </a:schemeClr>
                </a:solidFill>
              </a:rPr>
              <a:t>Navigate to </a:t>
            </a:r>
            <a:br>
              <a:rPr lang="en-SG" sz="800" dirty="0">
                <a:solidFill>
                  <a:schemeClr val="bg2">
                    <a:lumMod val="10000"/>
                  </a:schemeClr>
                </a:solidFill>
              </a:rPr>
            </a:br>
            <a:r>
              <a:rPr lang="en-SG" sz="800" dirty="0">
                <a:solidFill>
                  <a:schemeClr val="bg2">
                    <a:lumMod val="10000"/>
                  </a:schemeClr>
                </a:solidFill>
              </a:rPr>
              <a:t>related object</a:t>
            </a:r>
          </a:p>
        </p:txBody>
      </p:sp>
      <p:sp>
        <p:nvSpPr>
          <p:cNvPr id="3" name="TextBox 2">
            <a:extLst>
              <a:ext uri="{FF2B5EF4-FFF2-40B4-BE49-F238E27FC236}">
                <a16:creationId xmlns:a16="http://schemas.microsoft.com/office/drawing/2014/main" id="{EDEFBFB4-EBD6-A5C3-AA21-1BFC39D673A3}"/>
              </a:ext>
            </a:extLst>
          </p:cNvPr>
          <p:cNvSpPr txBox="1"/>
          <p:nvPr/>
        </p:nvSpPr>
        <p:spPr>
          <a:xfrm>
            <a:off x="50646" y="1939219"/>
            <a:ext cx="2438168" cy="1418209"/>
          </a:xfrm>
          <a:prstGeom prst="rect">
            <a:avLst/>
          </a:prstGeom>
          <a:noFill/>
        </p:spPr>
        <p:txBody>
          <a:bodyPr wrap="none" lIns="0" tIns="0" rIns="0" bIns="0" rtlCol="0">
            <a:spAutoFit/>
          </a:bodyPr>
          <a:lstStyle/>
          <a:p>
            <a:pPr algn="l">
              <a:lnSpc>
                <a:spcPct val="130000"/>
              </a:lnSpc>
            </a:pPr>
            <a:r>
              <a:rPr lang="en-US" sz="2400" b="1" dirty="0">
                <a:solidFill>
                  <a:schemeClr val="tx2"/>
                </a:solidFill>
              </a:rPr>
              <a:t>VM Performance</a:t>
            </a:r>
          </a:p>
          <a:p>
            <a:pPr algn="l">
              <a:lnSpc>
                <a:spcPct val="130000"/>
              </a:lnSpc>
            </a:pPr>
            <a:r>
              <a:rPr lang="en-US" sz="1200" b="1" dirty="0">
                <a:solidFill>
                  <a:schemeClr val="tx2"/>
                </a:solidFill>
              </a:rPr>
              <a:t>Drill down into this dashboard </a:t>
            </a:r>
            <a:br>
              <a:rPr lang="en-US" sz="1200" b="1" dirty="0">
                <a:solidFill>
                  <a:schemeClr val="tx2"/>
                </a:solidFill>
              </a:rPr>
            </a:br>
            <a:r>
              <a:rPr lang="en-US" sz="1200" b="1" dirty="0">
                <a:solidFill>
                  <a:schemeClr val="tx2"/>
                </a:solidFill>
              </a:rPr>
              <a:t>to see details of a specific VM.</a:t>
            </a:r>
          </a:p>
          <a:p>
            <a:pPr algn="l">
              <a:lnSpc>
                <a:spcPct val="130000"/>
              </a:lnSpc>
            </a:pPr>
            <a:r>
              <a:rPr lang="en-US" sz="1200" b="1" dirty="0">
                <a:solidFill>
                  <a:schemeClr val="tx2"/>
                </a:solidFill>
              </a:rPr>
              <a:t>From here, drill down further to </a:t>
            </a:r>
            <a:br>
              <a:rPr lang="en-US" sz="1200" b="1" dirty="0">
                <a:solidFill>
                  <a:schemeClr val="tx2"/>
                </a:solidFill>
              </a:rPr>
            </a:br>
            <a:r>
              <a:rPr lang="en-US" sz="1200" b="1" dirty="0">
                <a:solidFill>
                  <a:schemeClr val="tx2"/>
                </a:solidFill>
              </a:rPr>
              <a:t>see inside Windows or Linux</a:t>
            </a:r>
          </a:p>
        </p:txBody>
      </p:sp>
    </p:spTree>
    <p:extLst>
      <p:ext uri="{BB962C8B-B14F-4D97-AF65-F5344CB8AC3E}">
        <p14:creationId xmlns:p14="http://schemas.microsoft.com/office/powerpoint/2010/main" val="27133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47F4F-6EAF-6639-AC3B-D58287D59A54}"/>
              </a:ext>
            </a:extLst>
          </p:cNvPr>
          <p:cNvPicPr>
            <a:picLocks noChangeAspect="1"/>
          </p:cNvPicPr>
          <p:nvPr/>
        </p:nvPicPr>
        <p:blipFill>
          <a:blip r:embed="rId3"/>
          <a:stretch>
            <a:fillRect/>
          </a:stretch>
        </p:blipFill>
        <p:spPr>
          <a:xfrm>
            <a:off x="4509887" y="663262"/>
            <a:ext cx="7622896" cy="6100733"/>
          </a:xfrm>
          <a:prstGeom prst="rect">
            <a:avLst/>
          </a:prstGeom>
        </p:spPr>
      </p:pic>
      <p:sp>
        <p:nvSpPr>
          <p:cNvPr id="2" name="Title 1">
            <a:extLst>
              <a:ext uri="{FF2B5EF4-FFF2-40B4-BE49-F238E27FC236}">
                <a16:creationId xmlns:a16="http://schemas.microsoft.com/office/drawing/2014/main" id="{7AC27C50-D141-B159-894F-5E4DFF8C9074}"/>
              </a:ext>
            </a:extLst>
          </p:cNvPr>
          <p:cNvSpPr>
            <a:spLocks noGrp="1"/>
          </p:cNvSpPr>
          <p:nvPr>
            <p:ph type="title"/>
          </p:nvPr>
        </p:nvSpPr>
        <p:spPr/>
        <p:txBody>
          <a:bodyPr/>
          <a:lstStyle/>
          <a:p>
            <a:r>
              <a:rPr lang="en-US" dirty="0"/>
              <a:t>31 Performance Metrics</a:t>
            </a:r>
          </a:p>
        </p:txBody>
      </p:sp>
      <p:sp>
        <p:nvSpPr>
          <p:cNvPr id="4" name="Subtitle 3">
            <a:extLst>
              <a:ext uri="{FF2B5EF4-FFF2-40B4-BE49-F238E27FC236}">
                <a16:creationId xmlns:a16="http://schemas.microsoft.com/office/drawing/2014/main" id="{032FCBD7-6739-B80F-4F79-3E6E792BDE32}"/>
              </a:ext>
            </a:extLst>
          </p:cNvPr>
          <p:cNvSpPr>
            <a:spLocks noGrp="1"/>
          </p:cNvSpPr>
          <p:nvPr>
            <p:ph type="subTitle" idx="10"/>
          </p:nvPr>
        </p:nvSpPr>
        <p:spPr/>
        <p:txBody>
          <a:bodyPr/>
          <a:lstStyle/>
          <a:p>
            <a:r>
              <a:rPr lang="en-US" dirty="0"/>
              <a:t>Cover both Guest OS and VM</a:t>
            </a:r>
          </a:p>
        </p:txBody>
      </p:sp>
      <p:sp>
        <p:nvSpPr>
          <p:cNvPr id="6" name="TextBox 5">
            <a:extLst>
              <a:ext uri="{FF2B5EF4-FFF2-40B4-BE49-F238E27FC236}">
                <a16:creationId xmlns:a16="http://schemas.microsoft.com/office/drawing/2014/main" id="{86CA0905-50A9-33A4-B8AB-8FB0DBBF7837}"/>
              </a:ext>
            </a:extLst>
          </p:cNvPr>
          <p:cNvSpPr txBox="1"/>
          <p:nvPr/>
        </p:nvSpPr>
        <p:spPr>
          <a:xfrm>
            <a:off x="531087" y="2167155"/>
            <a:ext cx="3531269" cy="4201150"/>
          </a:xfrm>
          <a:prstGeom prst="rect">
            <a:avLst/>
          </a:prstGeom>
          <a:noFill/>
        </p:spPr>
        <p:txBody>
          <a:bodyPr wrap="square">
            <a:spAutoFit/>
          </a:bodyPr>
          <a:lstStyle/>
          <a:p>
            <a:pPr>
              <a:spcAft>
                <a:spcPts val="600"/>
              </a:spcAft>
            </a:pPr>
            <a:r>
              <a:rPr lang="en-SG" sz="1800" dirty="0">
                <a:solidFill>
                  <a:schemeClr val="bg2">
                    <a:lumMod val="10000"/>
                  </a:schemeClr>
                </a:solidFill>
              </a:rPr>
              <a:t>Since the focus is performance (and not capacity), the contention metrics </a:t>
            </a:r>
            <a:r>
              <a:rPr lang="en-SG" dirty="0">
                <a:solidFill>
                  <a:schemeClr val="bg2">
                    <a:lumMod val="10000"/>
                  </a:schemeClr>
                </a:solidFill>
              </a:rPr>
              <a:t>are shown first, the</a:t>
            </a:r>
            <a:r>
              <a:rPr lang="en-SG" sz="1800" dirty="0">
                <a:solidFill>
                  <a:schemeClr val="bg2">
                    <a:lumMod val="10000"/>
                  </a:schemeClr>
                </a:solidFill>
              </a:rPr>
              <a:t>n consumption. </a:t>
            </a:r>
          </a:p>
          <a:p>
            <a:pPr>
              <a:spcAft>
                <a:spcPts val="600"/>
              </a:spcAft>
            </a:pPr>
            <a:r>
              <a:rPr lang="en-SG" sz="1800" dirty="0">
                <a:solidFill>
                  <a:schemeClr val="bg2">
                    <a:lumMod val="10000"/>
                  </a:schemeClr>
                </a:solidFill>
              </a:rPr>
              <a:t>Color coded</a:t>
            </a:r>
            <a:r>
              <a:rPr lang="en-SG" dirty="0">
                <a:solidFill>
                  <a:schemeClr val="bg2">
                    <a:lumMod val="10000"/>
                  </a:schemeClr>
                </a:solidFill>
              </a:rPr>
              <a:t>. Customize after you do performance profiling (ideally based on 3 months data to capture quarter end peak).</a:t>
            </a:r>
            <a:endParaRPr lang="en-SG" sz="1800" dirty="0">
              <a:solidFill>
                <a:schemeClr val="bg2">
                  <a:lumMod val="10000"/>
                </a:schemeClr>
              </a:solidFill>
            </a:endParaRPr>
          </a:p>
          <a:p>
            <a:pPr>
              <a:spcAft>
                <a:spcPts val="600"/>
              </a:spcAft>
            </a:pPr>
            <a:r>
              <a:rPr lang="en-SG" sz="1800" dirty="0">
                <a:solidFill>
                  <a:schemeClr val="bg2">
                    <a:lumMod val="10000"/>
                  </a:schemeClr>
                </a:solidFill>
              </a:rPr>
              <a:t>It shows details at vCPU and vDisk level, not just VM average</a:t>
            </a:r>
            <a:r>
              <a:rPr lang="en-SG" dirty="0">
                <a:solidFill>
                  <a:schemeClr val="bg2">
                    <a:lumMod val="10000"/>
                  </a:schemeClr>
                </a:solidFill>
              </a:rPr>
              <a:t>.</a:t>
            </a:r>
          </a:p>
          <a:p>
            <a:pPr>
              <a:spcAft>
                <a:spcPts val="600"/>
              </a:spcAft>
            </a:pPr>
            <a:r>
              <a:rPr lang="en-SG" sz="1800" dirty="0">
                <a:solidFill>
                  <a:schemeClr val="bg2">
                    <a:lumMod val="10000"/>
                  </a:schemeClr>
                </a:solidFill>
              </a:rPr>
              <a:t>Guest OS metrics require VMware Tools.</a:t>
            </a:r>
          </a:p>
        </p:txBody>
      </p:sp>
    </p:spTree>
    <p:extLst>
      <p:ext uri="{BB962C8B-B14F-4D97-AF65-F5344CB8AC3E}">
        <p14:creationId xmlns:p14="http://schemas.microsoft.com/office/powerpoint/2010/main" val="20320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D50F-F97A-DB25-9AB4-6A9D17E8D802}"/>
              </a:ext>
            </a:extLst>
          </p:cNvPr>
          <p:cNvSpPr>
            <a:spLocks noGrp="1"/>
          </p:cNvSpPr>
          <p:nvPr>
            <p:ph type="title"/>
          </p:nvPr>
        </p:nvSpPr>
        <p:spPr/>
        <p:txBody>
          <a:bodyPr/>
          <a:lstStyle/>
          <a:p>
            <a:r>
              <a:rPr lang="en-US" dirty="0"/>
              <a:t>Windows Dashboards</a:t>
            </a:r>
          </a:p>
        </p:txBody>
      </p:sp>
      <p:sp>
        <p:nvSpPr>
          <p:cNvPr id="3" name="Subtitle 2">
            <a:extLst>
              <a:ext uri="{FF2B5EF4-FFF2-40B4-BE49-F238E27FC236}">
                <a16:creationId xmlns:a16="http://schemas.microsoft.com/office/drawing/2014/main" id="{B980E283-F886-C95D-432D-3C2A853DBC0C}"/>
              </a:ext>
            </a:extLst>
          </p:cNvPr>
          <p:cNvSpPr>
            <a:spLocks noGrp="1"/>
          </p:cNvSpPr>
          <p:nvPr>
            <p:ph type="subTitle" idx="10"/>
          </p:nvPr>
        </p:nvSpPr>
        <p:spPr/>
        <p:txBody>
          <a:bodyPr/>
          <a:lstStyle/>
          <a:p>
            <a:r>
              <a:rPr lang="en-US" dirty="0"/>
              <a:t>Designed to complement the VM Dashboard</a:t>
            </a:r>
          </a:p>
        </p:txBody>
      </p:sp>
      <p:pic>
        <p:nvPicPr>
          <p:cNvPr id="5" name="Picture 4">
            <a:extLst>
              <a:ext uri="{FF2B5EF4-FFF2-40B4-BE49-F238E27FC236}">
                <a16:creationId xmlns:a16="http://schemas.microsoft.com/office/drawing/2014/main" id="{10F949B1-B2D5-F9FE-9298-B400BDA0D67E}"/>
              </a:ext>
            </a:extLst>
          </p:cNvPr>
          <p:cNvPicPr>
            <a:picLocks noChangeAspect="1"/>
          </p:cNvPicPr>
          <p:nvPr/>
        </p:nvPicPr>
        <p:blipFill>
          <a:blip r:embed="rId2"/>
          <a:stretch>
            <a:fillRect/>
          </a:stretch>
        </p:blipFill>
        <p:spPr>
          <a:xfrm>
            <a:off x="593021" y="1489221"/>
            <a:ext cx="6948274" cy="3879557"/>
          </a:xfrm>
          <a:prstGeom prst="rect">
            <a:avLst/>
          </a:prstGeom>
        </p:spPr>
      </p:pic>
      <p:sp>
        <p:nvSpPr>
          <p:cNvPr id="7" name="TextBox 6">
            <a:extLst>
              <a:ext uri="{FF2B5EF4-FFF2-40B4-BE49-F238E27FC236}">
                <a16:creationId xmlns:a16="http://schemas.microsoft.com/office/drawing/2014/main" id="{1F84596D-C94C-4F0A-B517-02B8A2A405E9}"/>
              </a:ext>
            </a:extLst>
          </p:cNvPr>
          <p:cNvSpPr txBox="1"/>
          <p:nvPr/>
        </p:nvSpPr>
        <p:spPr>
          <a:xfrm>
            <a:off x="7645208" y="2553556"/>
            <a:ext cx="4262617" cy="2585323"/>
          </a:xfrm>
          <a:prstGeom prst="rect">
            <a:avLst/>
          </a:prstGeom>
          <a:noFill/>
        </p:spPr>
        <p:txBody>
          <a:bodyPr wrap="square">
            <a:spAutoFit/>
          </a:bodyPr>
          <a:lstStyle/>
          <a:p>
            <a:r>
              <a:rPr lang="en-US" sz="1800" dirty="0"/>
              <a:t>Drill down from VM into Guest OS. Go back up (via the Parent VM scoreboard widget)</a:t>
            </a:r>
          </a:p>
          <a:p>
            <a:r>
              <a:rPr lang="en-US" sz="1800" dirty="0"/>
              <a:t>Covers Windows and Linux. </a:t>
            </a:r>
          </a:p>
          <a:p>
            <a:r>
              <a:rPr lang="en-US" sz="1800" dirty="0"/>
              <a:t>Customize as you deem appropriate. Use the performance baseline profiling technique to establish threshold that is suitable for your mission critical VMs</a:t>
            </a:r>
          </a:p>
        </p:txBody>
      </p:sp>
    </p:spTree>
    <p:extLst>
      <p:ext uri="{BB962C8B-B14F-4D97-AF65-F5344CB8AC3E}">
        <p14:creationId xmlns:p14="http://schemas.microsoft.com/office/powerpoint/2010/main" val="11619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78" y="1345141"/>
            <a:ext cx="7203990" cy="5180648"/>
          </a:xfrm>
          <a:prstGeom prst="rect">
            <a:avLst/>
          </a:prstGeom>
        </p:spPr>
      </p:pic>
      <p:sp>
        <p:nvSpPr>
          <p:cNvPr id="6" name="Rectangle 5">
            <a:extLst>
              <a:ext uri="{FF2B5EF4-FFF2-40B4-BE49-F238E27FC236}">
                <a16:creationId xmlns:a16="http://schemas.microsoft.com/office/drawing/2014/main" id="{35D1FCA3-5065-4E89-9526-40EAB27DAA1D}"/>
              </a:ext>
            </a:extLst>
          </p:cNvPr>
          <p:cNvSpPr/>
          <p:nvPr/>
        </p:nvSpPr>
        <p:spPr>
          <a:xfrm>
            <a:off x="8054681" y="2357087"/>
            <a:ext cx="3575729" cy="4319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1799">
              <a:solidFill>
                <a:schemeClr val="tx2"/>
              </a:solidFill>
            </a:endParaRPr>
          </a:p>
        </p:txBody>
      </p:sp>
      <p:sp>
        <p:nvSpPr>
          <p:cNvPr id="7" name="Rectangle 6">
            <a:extLst>
              <a:ext uri="{FF2B5EF4-FFF2-40B4-BE49-F238E27FC236}">
                <a16:creationId xmlns:a16="http://schemas.microsoft.com/office/drawing/2014/main" id="{4CC24FCC-9C52-4EA2-9243-60B0B19F6CFE}"/>
              </a:ext>
            </a:extLst>
          </p:cNvPr>
          <p:cNvSpPr/>
          <p:nvPr/>
        </p:nvSpPr>
        <p:spPr>
          <a:xfrm>
            <a:off x="8054681" y="1459902"/>
            <a:ext cx="3575729" cy="456237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spcBef>
                <a:spcPts val="1799"/>
              </a:spcBef>
            </a:pPr>
            <a:endParaRPr lang="en-US" sz="1799" dirty="0">
              <a:solidFill>
                <a:schemeClr val="tx2"/>
              </a:solidFill>
            </a:endParaRPr>
          </a:p>
        </p:txBody>
      </p:sp>
      <p:sp>
        <p:nvSpPr>
          <p:cNvPr id="8" name="Rectangle 7">
            <a:extLst>
              <a:ext uri="{FF2B5EF4-FFF2-40B4-BE49-F238E27FC236}">
                <a16:creationId xmlns:a16="http://schemas.microsoft.com/office/drawing/2014/main" id="{B31592DA-B8DA-4AA4-8390-7FE3DA5E5387}"/>
              </a:ext>
            </a:extLst>
          </p:cNvPr>
          <p:cNvSpPr/>
          <p:nvPr/>
        </p:nvSpPr>
        <p:spPr>
          <a:xfrm>
            <a:off x="8054681" y="3254273"/>
            <a:ext cx="3575729" cy="4319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1799">
              <a:solidFill>
                <a:schemeClr val="tx2"/>
              </a:solidFill>
            </a:endParaRPr>
          </a:p>
        </p:txBody>
      </p:sp>
      <p:sp>
        <p:nvSpPr>
          <p:cNvPr id="10" name="Rectangle 9">
            <a:extLst>
              <a:ext uri="{FF2B5EF4-FFF2-40B4-BE49-F238E27FC236}">
                <a16:creationId xmlns:a16="http://schemas.microsoft.com/office/drawing/2014/main" id="{A480912D-7695-47CD-999A-535C74AD68ED}"/>
              </a:ext>
            </a:extLst>
          </p:cNvPr>
          <p:cNvSpPr/>
          <p:nvPr/>
        </p:nvSpPr>
        <p:spPr>
          <a:xfrm>
            <a:off x="8054681" y="4151458"/>
            <a:ext cx="3575729" cy="4319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1799">
              <a:solidFill>
                <a:schemeClr val="tx2"/>
              </a:solidFill>
            </a:endParaRPr>
          </a:p>
        </p:txBody>
      </p:sp>
      <p:sp>
        <p:nvSpPr>
          <p:cNvPr id="11" name="Rectangle 10">
            <a:extLst>
              <a:ext uri="{FF2B5EF4-FFF2-40B4-BE49-F238E27FC236}">
                <a16:creationId xmlns:a16="http://schemas.microsoft.com/office/drawing/2014/main" id="{4761AFFD-429E-4FE9-BE59-5158244F1B56}"/>
              </a:ext>
            </a:extLst>
          </p:cNvPr>
          <p:cNvSpPr/>
          <p:nvPr/>
        </p:nvSpPr>
        <p:spPr>
          <a:xfrm>
            <a:off x="8054681" y="5048641"/>
            <a:ext cx="3575729" cy="4319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1799">
              <a:solidFill>
                <a:schemeClr val="tx2"/>
              </a:solidFill>
            </a:endParaRPr>
          </a:p>
        </p:txBody>
      </p:sp>
      <p:sp>
        <p:nvSpPr>
          <p:cNvPr id="2" name="Title 1">
            <a:extLst>
              <a:ext uri="{FF2B5EF4-FFF2-40B4-BE49-F238E27FC236}">
                <a16:creationId xmlns:a16="http://schemas.microsoft.com/office/drawing/2014/main" id="{527D380F-DD12-43AC-89D0-287F0806C021}"/>
              </a:ext>
            </a:extLst>
          </p:cNvPr>
          <p:cNvSpPr>
            <a:spLocks noGrp="1"/>
          </p:cNvSpPr>
          <p:nvPr>
            <p:ph type="title"/>
          </p:nvPr>
        </p:nvSpPr>
        <p:spPr/>
        <p:txBody>
          <a:bodyPr/>
          <a:lstStyle/>
          <a:p>
            <a:r>
              <a:rPr lang="en-SG" dirty="0"/>
              <a:t>Dashboard: Overall Design</a:t>
            </a:r>
          </a:p>
        </p:txBody>
      </p:sp>
      <p:sp>
        <p:nvSpPr>
          <p:cNvPr id="3" name="Subtitle 2">
            <a:extLst>
              <a:ext uri="{FF2B5EF4-FFF2-40B4-BE49-F238E27FC236}">
                <a16:creationId xmlns:a16="http://schemas.microsoft.com/office/drawing/2014/main" id="{7E05D659-DC5B-4340-B3ED-A77EB9B38358}"/>
              </a:ext>
            </a:extLst>
          </p:cNvPr>
          <p:cNvSpPr>
            <a:spLocks noGrp="1"/>
          </p:cNvSpPr>
          <p:nvPr>
            <p:ph type="subTitle" idx="10"/>
          </p:nvPr>
        </p:nvSpPr>
        <p:spPr/>
        <p:txBody>
          <a:bodyPr/>
          <a:lstStyle/>
          <a:p>
            <a:r>
              <a:rPr lang="en-SG" dirty="0"/>
              <a:t>If business is affected, is it because of Infra? Be transparent and details</a:t>
            </a:r>
          </a:p>
        </p:txBody>
      </p:sp>
      <p:sp>
        <p:nvSpPr>
          <p:cNvPr id="4" name="Content Placeholder 3">
            <a:extLst>
              <a:ext uri="{FF2B5EF4-FFF2-40B4-BE49-F238E27FC236}">
                <a16:creationId xmlns:a16="http://schemas.microsoft.com/office/drawing/2014/main" id="{842D2CA3-B258-445B-8E75-B83381ADAB29}"/>
              </a:ext>
            </a:extLst>
          </p:cNvPr>
          <p:cNvSpPr>
            <a:spLocks noGrp="1"/>
          </p:cNvSpPr>
          <p:nvPr>
            <p:ph sz="quarter" idx="14"/>
          </p:nvPr>
        </p:nvSpPr>
        <p:spPr>
          <a:xfrm>
            <a:off x="7714550" y="1579753"/>
            <a:ext cx="3694738" cy="4570809"/>
          </a:xfrm>
        </p:spPr>
        <p:txBody>
          <a:bodyPr/>
          <a:lstStyle/>
          <a:p>
            <a:pPr>
              <a:spcBef>
                <a:spcPts val="1799"/>
              </a:spcBef>
            </a:pPr>
            <a:r>
              <a:rPr lang="en-US" sz="1600" dirty="0"/>
              <a:t>Mission Critical Business Systems.</a:t>
            </a:r>
          </a:p>
          <a:p>
            <a:pPr lvl="1">
              <a:spcBef>
                <a:spcPts val="600"/>
              </a:spcBef>
            </a:pPr>
            <a:r>
              <a:rPr lang="en-US" sz="1200" dirty="0"/>
              <a:t>Keep to Top 10 only. </a:t>
            </a:r>
            <a:br>
              <a:rPr lang="en-US" sz="1200" dirty="0"/>
            </a:br>
            <a:r>
              <a:rPr lang="en-US" sz="1200" dirty="0"/>
              <a:t>#11 is definitely less critical than #1, so focus on the top 10 first. Once settled then expand to more.</a:t>
            </a:r>
          </a:p>
          <a:p>
            <a:pPr lvl="1">
              <a:spcBef>
                <a:spcPts val="600"/>
              </a:spcBef>
            </a:pPr>
            <a:r>
              <a:rPr lang="en-US" sz="1200" dirty="0"/>
              <a:t>Do not include non-critical systems. While they have the same KPI, their score is lower hence they will drag down the company-wide score and “dominate” the screen as they will be more “yellow, orange, or even red”.</a:t>
            </a:r>
            <a:r>
              <a:rPr lang="en-US" sz="1000" dirty="0"/>
              <a:t> </a:t>
            </a:r>
            <a:endParaRPr lang="en-US" sz="1200" dirty="0"/>
          </a:p>
          <a:p>
            <a:pPr>
              <a:spcBef>
                <a:spcPts val="2999"/>
              </a:spcBef>
            </a:pPr>
            <a:r>
              <a:rPr lang="en-US" sz="1600" dirty="0"/>
              <a:t>On the big screens. </a:t>
            </a:r>
          </a:p>
          <a:p>
            <a:pPr lvl="1">
              <a:spcBef>
                <a:spcPts val="600"/>
              </a:spcBef>
            </a:pPr>
            <a:r>
              <a:rPr lang="en-US" sz="1200" dirty="0"/>
              <a:t>For all System Owners to see everyone applications, not just their own. Transparency builds trust.</a:t>
            </a:r>
          </a:p>
          <a:p>
            <a:pPr lvl="1">
              <a:spcBef>
                <a:spcPts val="600"/>
              </a:spcBef>
            </a:pPr>
            <a:r>
              <a:rPr lang="en-US" sz="1200" dirty="0"/>
              <a:t>Color coded. Threshold based. Easy to see pattern.</a:t>
            </a:r>
          </a:p>
          <a:p>
            <a:pPr>
              <a:spcBef>
                <a:spcPts val="2999"/>
              </a:spcBef>
            </a:pPr>
            <a:r>
              <a:rPr lang="en-US" sz="1600" dirty="0"/>
              <a:t>Goes deep. </a:t>
            </a:r>
          </a:p>
          <a:p>
            <a:pPr lvl="1">
              <a:spcBef>
                <a:spcPts val="600"/>
              </a:spcBef>
            </a:pPr>
            <a:r>
              <a:rPr lang="en-US" sz="1200" dirty="0"/>
              <a:t>Drill down to actual raw counter. </a:t>
            </a:r>
          </a:p>
          <a:p>
            <a:pPr lvl="1">
              <a:spcBef>
                <a:spcPts val="600"/>
              </a:spcBef>
            </a:pPr>
            <a:r>
              <a:rPr lang="en-US" sz="1200" dirty="0"/>
              <a:t>Cover both contention &amp; utilization.</a:t>
            </a:r>
          </a:p>
          <a:p>
            <a:pPr lvl="1">
              <a:spcBef>
                <a:spcPts val="600"/>
              </a:spcBef>
            </a:pPr>
            <a:r>
              <a:rPr lang="en-US" sz="1200" dirty="0"/>
              <a:t>Context of the business applications</a:t>
            </a:r>
          </a:p>
          <a:p>
            <a:endParaRPr lang="en-SG" sz="1600" dirty="0"/>
          </a:p>
        </p:txBody>
      </p:sp>
    </p:spTree>
    <p:extLst>
      <p:ext uri="{BB962C8B-B14F-4D97-AF65-F5344CB8AC3E}">
        <p14:creationId xmlns:p14="http://schemas.microsoft.com/office/powerpoint/2010/main" val="5116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5822-1D57-670E-07F0-9D19CE0F3BA7}"/>
              </a:ext>
            </a:extLst>
          </p:cNvPr>
          <p:cNvSpPr>
            <a:spLocks noGrp="1"/>
          </p:cNvSpPr>
          <p:nvPr>
            <p:ph type="title"/>
          </p:nvPr>
        </p:nvSpPr>
        <p:spPr/>
        <p:txBody>
          <a:bodyPr/>
          <a:lstStyle/>
          <a:p>
            <a:r>
              <a:rPr lang="en-US" dirty="0"/>
              <a:t>Linux Dashboard</a:t>
            </a:r>
          </a:p>
        </p:txBody>
      </p:sp>
      <p:sp>
        <p:nvSpPr>
          <p:cNvPr id="3" name="Subtitle 2">
            <a:extLst>
              <a:ext uri="{FF2B5EF4-FFF2-40B4-BE49-F238E27FC236}">
                <a16:creationId xmlns:a16="http://schemas.microsoft.com/office/drawing/2014/main" id="{DEE2B98F-ADC8-681D-928A-D14EE5FEB79E}"/>
              </a:ext>
            </a:extLst>
          </p:cNvPr>
          <p:cNvSpPr>
            <a:spLocks noGrp="1"/>
          </p:cNvSpPr>
          <p:nvPr>
            <p:ph type="subTitle" idx="10"/>
          </p:nvPr>
        </p:nvSpPr>
        <p:spPr/>
        <p:txBody>
          <a:bodyPr/>
          <a:lstStyle/>
          <a:p>
            <a:endParaRPr lang="en-US"/>
          </a:p>
        </p:txBody>
      </p:sp>
      <p:sp>
        <p:nvSpPr>
          <p:cNvPr id="4" name="Content Placeholder 3">
            <a:extLst>
              <a:ext uri="{FF2B5EF4-FFF2-40B4-BE49-F238E27FC236}">
                <a16:creationId xmlns:a16="http://schemas.microsoft.com/office/drawing/2014/main" id="{1B6004EA-8EDE-5580-CDAF-43373275E777}"/>
              </a:ext>
            </a:extLst>
          </p:cNvPr>
          <p:cNvSpPr>
            <a:spLocks noGrp="1"/>
          </p:cNvSpPr>
          <p:nvPr>
            <p:ph sz="quarter" idx="14"/>
          </p:nvPr>
        </p:nvSpPr>
        <p:spPr/>
        <p:txBody>
          <a:bodyPr/>
          <a:lstStyle/>
          <a:p>
            <a:endParaRPr lang="en-US"/>
          </a:p>
        </p:txBody>
      </p:sp>
      <p:pic>
        <p:nvPicPr>
          <p:cNvPr id="6" name="Picture 5">
            <a:extLst>
              <a:ext uri="{FF2B5EF4-FFF2-40B4-BE49-F238E27FC236}">
                <a16:creationId xmlns:a16="http://schemas.microsoft.com/office/drawing/2014/main" id="{B27003E2-637A-EE3B-FE5B-5B3174CE044C}"/>
              </a:ext>
            </a:extLst>
          </p:cNvPr>
          <p:cNvPicPr>
            <a:picLocks noChangeAspect="1"/>
          </p:cNvPicPr>
          <p:nvPr/>
        </p:nvPicPr>
        <p:blipFill>
          <a:blip r:embed="rId2"/>
          <a:stretch>
            <a:fillRect/>
          </a:stretch>
        </p:blipFill>
        <p:spPr>
          <a:xfrm>
            <a:off x="5515341" y="1237534"/>
            <a:ext cx="6083637" cy="5620466"/>
          </a:xfrm>
          <a:prstGeom prst="rect">
            <a:avLst/>
          </a:prstGeom>
        </p:spPr>
      </p:pic>
    </p:spTree>
    <p:extLst>
      <p:ext uri="{BB962C8B-B14F-4D97-AF65-F5344CB8AC3E}">
        <p14:creationId xmlns:p14="http://schemas.microsoft.com/office/powerpoint/2010/main" val="5600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D64-AC78-9CF0-AC75-C974B13297DA}"/>
              </a:ext>
            </a:extLst>
          </p:cNvPr>
          <p:cNvSpPr>
            <a:spLocks noGrp="1"/>
          </p:cNvSpPr>
          <p:nvPr>
            <p:ph type="title"/>
          </p:nvPr>
        </p:nvSpPr>
        <p:spPr/>
        <p:txBody>
          <a:bodyPr/>
          <a:lstStyle/>
          <a:p>
            <a:r>
              <a:rPr lang="en-US" dirty="0"/>
              <a:t>Modern App</a:t>
            </a:r>
          </a:p>
        </p:txBody>
      </p:sp>
      <p:sp>
        <p:nvSpPr>
          <p:cNvPr id="3" name="Subtitle 2">
            <a:extLst>
              <a:ext uri="{FF2B5EF4-FFF2-40B4-BE49-F238E27FC236}">
                <a16:creationId xmlns:a16="http://schemas.microsoft.com/office/drawing/2014/main" id="{148617F4-D138-28EA-F5FC-08BED85CE704}"/>
              </a:ext>
            </a:extLst>
          </p:cNvPr>
          <p:cNvSpPr>
            <a:spLocks noGrp="1"/>
          </p:cNvSpPr>
          <p:nvPr>
            <p:ph type="subTitle" idx="10"/>
          </p:nvPr>
        </p:nvSpPr>
        <p:spPr/>
        <p:txBody>
          <a:bodyPr/>
          <a:lstStyle/>
          <a:p>
            <a:r>
              <a:rPr lang="en-US" dirty="0"/>
              <a:t>K8 based application</a:t>
            </a:r>
          </a:p>
        </p:txBody>
      </p:sp>
    </p:spTree>
    <p:extLst>
      <p:ext uri="{BB962C8B-B14F-4D97-AF65-F5344CB8AC3E}">
        <p14:creationId xmlns:p14="http://schemas.microsoft.com/office/powerpoint/2010/main" val="17047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7C47-F7C8-6BED-86FF-B8CAB2073206}"/>
              </a:ext>
            </a:extLst>
          </p:cNvPr>
          <p:cNvSpPr>
            <a:spLocks noGrp="1"/>
          </p:cNvSpPr>
          <p:nvPr>
            <p:ph type="title"/>
          </p:nvPr>
        </p:nvSpPr>
        <p:spPr/>
        <p:txBody>
          <a:bodyPr/>
          <a:lstStyle/>
          <a:p>
            <a:r>
              <a:rPr lang="en-US" dirty="0"/>
              <a:t>K8 Observability</a:t>
            </a:r>
          </a:p>
        </p:txBody>
      </p:sp>
      <p:sp>
        <p:nvSpPr>
          <p:cNvPr id="4" name="Subtitle 3">
            <a:extLst>
              <a:ext uri="{FF2B5EF4-FFF2-40B4-BE49-F238E27FC236}">
                <a16:creationId xmlns:a16="http://schemas.microsoft.com/office/drawing/2014/main" id="{511E343F-0E9D-239F-EAAE-B0CC63F6F151}"/>
              </a:ext>
            </a:extLst>
          </p:cNvPr>
          <p:cNvSpPr>
            <a:spLocks noGrp="1"/>
          </p:cNvSpPr>
          <p:nvPr>
            <p:ph type="subTitle" idx="10"/>
          </p:nvPr>
        </p:nvSpPr>
        <p:spPr/>
        <p:txBody>
          <a:bodyPr/>
          <a:lstStyle/>
          <a:p>
            <a:r>
              <a:rPr lang="en-US" dirty="0"/>
              <a:t>The dual path of Kubernetes World</a:t>
            </a:r>
          </a:p>
        </p:txBody>
      </p:sp>
      <p:sp>
        <p:nvSpPr>
          <p:cNvPr id="12" name="TextBox 11">
            <a:extLst>
              <a:ext uri="{FF2B5EF4-FFF2-40B4-BE49-F238E27FC236}">
                <a16:creationId xmlns:a16="http://schemas.microsoft.com/office/drawing/2014/main" id="{1D5D5D7E-529E-60C5-69D8-379A3752B9FD}"/>
              </a:ext>
            </a:extLst>
          </p:cNvPr>
          <p:cNvSpPr txBox="1"/>
          <p:nvPr/>
        </p:nvSpPr>
        <p:spPr>
          <a:xfrm>
            <a:off x="5625491" y="1991641"/>
            <a:ext cx="6396647" cy="3693319"/>
          </a:xfrm>
          <a:prstGeom prst="rect">
            <a:avLst/>
          </a:prstGeom>
          <a:noFill/>
        </p:spPr>
        <p:txBody>
          <a:bodyPr wrap="square">
            <a:spAutoFit/>
          </a:bodyPr>
          <a:lstStyle/>
          <a:p>
            <a:r>
              <a:rPr lang="en-US" dirty="0">
                <a:solidFill>
                  <a:schemeClr val="tx1">
                    <a:lumMod val="50000"/>
                  </a:schemeClr>
                </a:solidFill>
              </a:rPr>
              <a:t>Infrastructure view is for people responsible for the shared infrastructure. This should connect to underlying infrastructure (virtual and physical).</a:t>
            </a:r>
          </a:p>
          <a:p>
            <a:endParaRPr lang="en-US" dirty="0">
              <a:solidFill>
                <a:schemeClr val="tx1">
                  <a:lumMod val="50000"/>
                </a:schemeClr>
              </a:solidFill>
            </a:endParaRPr>
          </a:p>
          <a:p>
            <a:r>
              <a:rPr lang="en-US" dirty="0">
                <a:solidFill>
                  <a:schemeClr val="tx1">
                    <a:lumMod val="50000"/>
                  </a:schemeClr>
                </a:solidFill>
              </a:rPr>
              <a:t>Application view cover metrics that impact the application. In K8, this includes CPU/Memory/Disk/Network metrics </a:t>
            </a:r>
          </a:p>
          <a:p>
            <a:endParaRPr lang="en-US" dirty="0">
              <a:solidFill>
                <a:schemeClr val="tx1">
                  <a:lumMod val="50000"/>
                </a:schemeClr>
              </a:solidFill>
            </a:endParaRPr>
          </a:p>
          <a:p>
            <a:r>
              <a:rPr lang="en-US" dirty="0">
                <a:solidFill>
                  <a:schemeClr val="tx1">
                    <a:lumMod val="50000"/>
                  </a:schemeClr>
                </a:solidFill>
              </a:rPr>
              <a:t>The largest object in K8 is the World object, which covers all the clusters in the entire environment. </a:t>
            </a:r>
          </a:p>
          <a:p>
            <a:endParaRPr lang="en-US" dirty="0">
              <a:solidFill>
                <a:schemeClr val="tx1">
                  <a:lumMod val="50000"/>
                </a:schemeClr>
              </a:solidFill>
            </a:endParaRPr>
          </a:p>
          <a:p>
            <a:r>
              <a:rPr lang="en-US" dirty="0">
                <a:solidFill>
                  <a:schemeClr val="tx1">
                    <a:lumMod val="50000"/>
                  </a:schemeClr>
                </a:solidFill>
              </a:rPr>
              <a:t>Unlike vSphere, there is no parent object above cluster. No Data Center and vCenter defining the “environment”</a:t>
            </a:r>
          </a:p>
        </p:txBody>
      </p:sp>
      <p:pic>
        <p:nvPicPr>
          <p:cNvPr id="14" name="Picture 13">
            <a:extLst>
              <a:ext uri="{FF2B5EF4-FFF2-40B4-BE49-F238E27FC236}">
                <a16:creationId xmlns:a16="http://schemas.microsoft.com/office/drawing/2014/main" id="{63EE0B83-A15A-632E-2B71-4397AC5D061B}"/>
              </a:ext>
            </a:extLst>
          </p:cNvPr>
          <p:cNvPicPr>
            <a:picLocks noChangeAspect="1"/>
          </p:cNvPicPr>
          <p:nvPr/>
        </p:nvPicPr>
        <p:blipFill>
          <a:blip r:embed="rId3"/>
          <a:stretch>
            <a:fillRect/>
          </a:stretch>
        </p:blipFill>
        <p:spPr>
          <a:xfrm>
            <a:off x="471396" y="1390717"/>
            <a:ext cx="4667654" cy="4294242"/>
          </a:xfrm>
          <a:prstGeom prst="rect">
            <a:avLst/>
          </a:prstGeom>
        </p:spPr>
      </p:pic>
    </p:spTree>
    <p:extLst>
      <p:ext uri="{BB962C8B-B14F-4D97-AF65-F5344CB8AC3E}">
        <p14:creationId xmlns:p14="http://schemas.microsoft.com/office/powerpoint/2010/main" val="31238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CC15F2-F903-93EB-BA2C-69AE43DBDA6B}"/>
              </a:ext>
            </a:extLst>
          </p:cNvPr>
          <p:cNvPicPr>
            <a:picLocks noChangeAspect="1"/>
          </p:cNvPicPr>
          <p:nvPr/>
        </p:nvPicPr>
        <p:blipFill>
          <a:blip r:embed="rId3"/>
          <a:stretch>
            <a:fillRect/>
          </a:stretch>
        </p:blipFill>
        <p:spPr>
          <a:xfrm>
            <a:off x="2433604" y="18670"/>
            <a:ext cx="7595399" cy="4542868"/>
          </a:xfrm>
          <a:prstGeom prst="rect">
            <a:avLst/>
          </a:prstGeom>
        </p:spPr>
      </p:pic>
      <p:pic>
        <p:nvPicPr>
          <p:cNvPr id="9" name="Picture 8">
            <a:extLst>
              <a:ext uri="{FF2B5EF4-FFF2-40B4-BE49-F238E27FC236}">
                <a16:creationId xmlns:a16="http://schemas.microsoft.com/office/drawing/2014/main" id="{57891305-2B8A-DFC8-ACE7-B6AF8815CBAB}"/>
              </a:ext>
            </a:extLst>
          </p:cNvPr>
          <p:cNvPicPr>
            <a:picLocks noChangeAspect="1"/>
          </p:cNvPicPr>
          <p:nvPr/>
        </p:nvPicPr>
        <p:blipFill>
          <a:blip r:embed="rId4"/>
          <a:stretch>
            <a:fillRect/>
          </a:stretch>
        </p:blipFill>
        <p:spPr>
          <a:xfrm>
            <a:off x="2433603" y="4561539"/>
            <a:ext cx="7595399" cy="1994859"/>
          </a:xfrm>
          <a:prstGeom prst="rect">
            <a:avLst/>
          </a:prstGeom>
        </p:spPr>
      </p:pic>
      <p:sp>
        <p:nvSpPr>
          <p:cNvPr id="10" name="Rectangle 9">
            <a:extLst>
              <a:ext uri="{FF2B5EF4-FFF2-40B4-BE49-F238E27FC236}">
                <a16:creationId xmlns:a16="http://schemas.microsoft.com/office/drawing/2014/main" id="{FE41D678-4C2F-3906-DE1A-3B22F02E6B77}"/>
              </a:ext>
            </a:extLst>
          </p:cNvPr>
          <p:cNvSpPr/>
          <p:nvPr/>
        </p:nvSpPr>
        <p:spPr>
          <a:xfrm>
            <a:off x="64640" y="76119"/>
            <a:ext cx="8659655" cy="2939485"/>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Inventory of K8 Applications</a:t>
            </a:r>
          </a:p>
          <a:p>
            <a:pPr>
              <a:spcAft>
                <a:spcPts val="600"/>
              </a:spcAft>
            </a:pPr>
            <a:r>
              <a:rPr lang="en-SG" sz="1200" b="1" dirty="0">
                <a:solidFill>
                  <a:schemeClr val="bg2">
                    <a:lumMod val="10000"/>
                  </a:schemeClr>
                </a:solidFill>
              </a:rPr>
              <a:t>From this you can navigate to:</a:t>
            </a:r>
          </a:p>
          <a:p>
            <a:pPr marL="171450" indent="-171450">
              <a:spcAft>
                <a:spcPts val="600"/>
              </a:spcAft>
              <a:buFont typeface="Arial" panose="020B0604020202020204" pitchFamily="34" charset="0"/>
              <a:buChar char="•"/>
            </a:pPr>
            <a:r>
              <a:rPr lang="en-SG" sz="1200" b="1" dirty="0">
                <a:solidFill>
                  <a:schemeClr val="bg2">
                    <a:lumMod val="10000"/>
                  </a:schemeClr>
                </a:solidFill>
              </a:rPr>
              <a:t>Infrastructure Inventory, to see from Node viewpoint</a:t>
            </a:r>
          </a:p>
          <a:p>
            <a:pPr marL="171450" indent="-171450">
              <a:spcAft>
                <a:spcPts val="600"/>
              </a:spcAft>
              <a:buFont typeface="Arial" panose="020B0604020202020204" pitchFamily="34" charset="0"/>
              <a:buChar char="•"/>
            </a:pPr>
            <a:r>
              <a:rPr lang="en-SG" sz="1200" b="1" dirty="0">
                <a:solidFill>
                  <a:schemeClr val="bg2">
                    <a:lumMod val="10000"/>
                  </a:schemeClr>
                </a:solidFill>
              </a:rPr>
              <a:t>Application Performance, to prevent or fix.</a:t>
            </a:r>
          </a:p>
        </p:txBody>
      </p:sp>
      <p:sp>
        <p:nvSpPr>
          <p:cNvPr id="2" name="Rectangle 1">
            <a:extLst>
              <a:ext uri="{FF2B5EF4-FFF2-40B4-BE49-F238E27FC236}">
                <a16:creationId xmlns:a16="http://schemas.microsoft.com/office/drawing/2014/main" id="{9237D84C-5ABA-DF45-9E3F-7A43A4C8C92C}"/>
              </a:ext>
            </a:extLst>
          </p:cNvPr>
          <p:cNvSpPr/>
          <p:nvPr/>
        </p:nvSpPr>
        <p:spPr>
          <a:xfrm>
            <a:off x="64640" y="4604626"/>
            <a:ext cx="6122314" cy="1937411"/>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200" b="1" dirty="0">
                <a:solidFill>
                  <a:schemeClr val="bg2">
                    <a:lumMod val="10000"/>
                  </a:schemeClr>
                </a:solidFill>
              </a:rPr>
              <a:t>Pod CPU Requests vs Pod CPU Limit.</a:t>
            </a:r>
          </a:p>
          <a:p>
            <a:pPr marL="171450" indent="-171450">
              <a:spcAft>
                <a:spcPts val="600"/>
              </a:spcAft>
              <a:buFont typeface="Arial" panose="020B0604020202020204" pitchFamily="34" charset="0"/>
              <a:buChar char="•"/>
            </a:pPr>
            <a:r>
              <a:rPr lang="en-SG" sz="1200" b="1" dirty="0">
                <a:solidFill>
                  <a:schemeClr val="bg2">
                    <a:lumMod val="10000"/>
                  </a:schemeClr>
                </a:solidFill>
              </a:rPr>
              <a:t>Are the size distribution in line </a:t>
            </a:r>
            <a:br>
              <a:rPr lang="en-SG" sz="1200" b="1" dirty="0">
                <a:solidFill>
                  <a:schemeClr val="bg2">
                    <a:lumMod val="10000"/>
                  </a:schemeClr>
                </a:solidFill>
              </a:rPr>
            </a:br>
            <a:r>
              <a:rPr lang="en-SG" sz="1200" b="1" dirty="0">
                <a:solidFill>
                  <a:schemeClr val="bg2">
                    <a:lumMod val="10000"/>
                  </a:schemeClr>
                </a:solidFill>
              </a:rPr>
              <a:t>with your expectation? </a:t>
            </a:r>
          </a:p>
          <a:p>
            <a:pPr marL="171450" indent="-171450">
              <a:spcAft>
                <a:spcPts val="600"/>
              </a:spcAft>
              <a:buFont typeface="Arial" panose="020B0604020202020204" pitchFamily="34" charset="0"/>
              <a:buChar char="•"/>
            </a:pPr>
            <a:r>
              <a:rPr lang="en-SG" sz="1200" b="1" dirty="0">
                <a:solidFill>
                  <a:schemeClr val="bg2">
                    <a:lumMod val="10000"/>
                  </a:schemeClr>
                </a:solidFill>
              </a:rPr>
              <a:t>Request and Limit are related. </a:t>
            </a:r>
            <a:br>
              <a:rPr lang="en-SG" sz="1200" b="1" dirty="0">
                <a:solidFill>
                  <a:schemeClr val="bg2">
                    <a:lumMod val="10000"/>
                  </a:schemeClr>
                </a:solidFill>
              </a:rPr>
            </a:br>
            <a:r>
              <a:rPr lang="en-SG" sz="1200" b="1" dirty="0">
                <a:solidFill>
                  <a:schemeClr val="bg2">
                    <a:lumMod val="10000"/>
                  </a:schemeClr>
                </a:solidFill>
              </a:rPr>
              <a:t>In mission critical environment, there should be overcommit. Sum of Limit does not exceed Node capacity, hence Requests are redundant</a:t>
            </a:r>
          </a:p>
          <a:p>
            <a:pPr marL="171450" indent="-171450">
              <a:spcAft>
                <a:spcPts val="600"/>
              </a:spcAft>
              <a:buFont typeface="Arial" panose="020B0604020202020204" pitchFamily="34" charset="0"/>
              <a:buChar char="•"/>
            </a:pPr>
            <a:endParaRPr lang="en-SG" sz="1200" b="1" dirty="0">
              <a:solidFill>
                <a:schemeClr val="bg2">
                  <a:lumMod val="10000"/>
                </a:schemeClr>
              </a:solidFill>
            </a:endParaRPr>
          </a:p>
        </p:txBody>
      </p:sp>
      <p:sp>
        <p:nvSpPr>
          <p:cNvPr id="3" name="Rectangle 2">
            <a:extLst>
              <a:ext uri="{FF2B5EF4-FFF2-40B4-BE49-F238E27FC236}">
                <a16:creationId xmlns:a16="http://schemas.microsoft.com/office/drawing/2014/main" id="{160AE080-A7E6-0EB7-B70A-8E804865D7A0}"/>
              </a:ext>
            </a:extLst>
          </p:cNvPr>
          <p:cNvSpPr/>
          <p:nvPr/>
        </p:nvSpPr>
        <p:spPr>
          <a:xfrm>
            <a:off x="6275651" y="4604626"/>
            <a:ext cx="5851711" cy="1937411"/>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200" b="1" dirty="0">
                <a:solidFill>
                  <a:schemeClr val="bg2">
                    <a:lumMod val="10000"/>
                  </a:schemeClr>
                </a:solidFill>
              </a:rPr>
              <a:t>Pod Memory distribution.</a:t>
            </a:r>
          </a:p>
          <a:p>
            <a:pPr algn="r">
              <a:spcAft>
                <a:spcPts val="600"/>
              </a:spcAft>
            </a:pPr>
            <a:r>
              <a:rPr lang="en-SG" sz="1200" b="1" dirty="0">
                <a:solidFill>
                  <a:schemeClr val="bg2">
                    <a:lumMod val="10000"/>
                  </a:schemeClr>
                </a:solidFill>
              </a:rPr>
              <a:t>It should be “similar” to CPU. </a:t>
            </a:r>
          </a:p>
          <a:p>
            <a:pPr algn="r">
              <a:spcAft>
                <a:spcPts val="600"/>
              </a:spcAft>
            </a:pPr>
            <a:r>
              <a:rPr lang="en-SG" sz="1200" b="1" dirty="0">
                <a:solidFill>
                  <a:schemeClr val="bg2">
                    <a:lumMod val="10000"/>
                  </a:schemeClr>
                </a:solidFill>
              </a:rPr>
              <a:t>Be careful with Request as it’s “sticky” as memory is basically cache.</a:t>
            </a:r>
          </a:p>
        </p:txBody>
      </p:sp>
      <p:sp>
        <p:nvSpPr>
          <p:cNvPr id="4" name="Rectangle 3">
            <a:extLst>
              <a:ext uri="{FF2B5EF4-FFF2-40B4-BE49-F238E27FC236}">
                <a16:creationId xmlns:a16="http://schemas.microsoft.com/office/drawing/2014/main" id="{7A1B7A56-6E28-D3CF-478F-8F0A1012FDE3}"/>
              </a:ext>
            </a:extLst>
          </p:cNvPr>
          <p:cNvSpPr/>
          <p:nvPr/>
        </p:nvSpPr>
        <p:spPr>
          <a:xfrm>
            <a:off x="8820042" y="76118"/>
            <a:ext cx="3307320" cy="2939485"/>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200" b="1" dirty="0">
                <a:solidFill>
                  <a:schemeClr val="bg2">
                    <a:lumMod val="10000"/>
                  </a:schemeClr>
                </a:solidFill>
              </a:rPr>
              <a:t>Relevant </a:t>
            </a:r>
            <a:br>
              <a:rPr lang="en-SG" sz="1200" b="1" dirty="0">
                <a:solidFill>
                  <a:schemeClr val="bg2">
                    <a:lumMod val="10000"/>
                  </a:schemeClr>
                </a:solidFill>
              </a:rPr>
            </a:br>
            <a:r>
              <a:rPr lang="en-SG" sz="1200" b="1" dirty="0">
                <a:solidFill>
                  <a:schemeClr val="bg2">
                    <a:lumMod val="10000"/>
                  </a:schemeClr>
                </a:solidFill>
              </a:rPr>
              <a:t>inventory information </a:t>
            </a:r>
            <a:br>
              <a:rPr lang="en-SG" sz="1200" b="1" dirty="0">
                <a:solidFill>
                  <a:schemeClr val="bg2">
                    <a:lumMod val="10000"/>
                  </a:schemeClr>
                </a:solidFill>
              </a:rPr>
            </a:br>
            <a:r>
              <a:rPr lang="en-SG" sz="1200" b="1" dirty="0">
                <a:solidFill>
                  <a:schemeClr val="bg2">
                    <a:lumMod val="10000"/>
                  </a:schemeClr>
                </a:solidFill>
              </a:rPr>
              <a:t>is automatically shown</a:t>
            </a:r>
          </a:p>
        </p:txBody>
      </p:sp>
      <p:sp>
        <p:nvSpPr>
          <p:cNvPr id="5" name="Rectangle 4">
            <a:extLst>
              <a:ext uri="{FF2B5EF4-FFF2-40B4-BE49-F238E27FC236}">
                <a16:creationId xmlns:a16="http://schemas.microsoft.com/office/drawing/2014/main" id="{36868773-F567-22E6-064F-391D37ECF87D}"/>
              </a:ext>
            </a:extLst>
          </p:cNvPr>
          <p:cNvSpPr/>
          <p:nvPr/>
        </p:nvSpPr>
        <p:spPr>
          <a:xfrm>
            <a:off x="64640" y="3100580"/>
            <a:ext cx="6122314" cy="1446598"/>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Namespaces</a:t>
            </a:r>
          </a:p>
          <a:p>
            <a:pPr>
              <a:spcAft>
                <a:spcPts val="600"/>
              </a:spcAft>
            </a:pPr>
            <a:r>
              <a:rPr lang="en-SG" sz="1200" b="1" dirty="0">
                <a:solidFill>
                  <a:schemeClr val="bg2">
                    <a:lumMod val="10000"/>
                  </a:schemeClr>
                </a:solidFill>
              </a:rPr>
              <a:t>Interactive list, for entire environment or in selected cluster.</a:t>
            </a:r>
          </a:p>
          <a:p>
            <a:pPr>
              <a:spcAft>
                <a:spcPts val="600"/>
              </a:spcAft>
            </a:pPr>
            <a:r>
              <a:rPr lang="en-SG" sz="1200" b="1" dirty="0">
                <a:solidFill>
                  <a:schemeClr val="bg2">
                    <a:lumMod val="10000"/>
                  </a:schemeClr>
                </a:solidFill>
              </a:rPr>
              <a:t>Select a namespace to list the pods in it.</a:t>
            </a:r>
          </a:p>
        </p:txBody>
      </p:sp>
      <p:sp>
        <p:nvSpPr>
          <p:cNvPr id="6" name="Rectangle 5">
            <a:extLst>
              <a:ext uri="{FF2B5EF4-FFF2-40B4-BE49-F238E27FC236}">
                <a16:creationId xmlns:a16="http://schemas.microsoft.com/office/drawing/2014/main" id="{E5A58F8A-29DD-FC70-2F64-9F3F38781072}"/>
              </a:ext>
            </a:extLst>
          </p:cNvPr>
          <p:cNvSpPr/>
          <p:nvPr/>
        </p:nvSpPr>
        <p:spPr>
          <a:xfrm>
            <a:off x="6275651" y="3100580"/>
            <a:ext cx="5851711" cy="1446598"/>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Pods </a:t>
            </a:r>
          </a:p>
          <a:p>
            <a:pPr algn="r">
              <a:spcAft>
                <a:spcPts val="600"/>
              </a:spcAft>
            </a:pPr>
            <a:r>
              <a:rPr lang="en-SG" sz="1200" b="1" dirty="0">
                <a:solidFill>
                  <a:schemeClr val="bg2">
                    <a:lumMod val="10000"/>
                  </a:schemeClr>
                </a:solidFill>
              </a:rPr>
              <a:t>Entire environment, </a:t>
            </a:r>
            <a:br>
              <a:rPr lang="en-SG" sz="1200" b="1" dirty="0">
                <a:solidFill>
                  <a:schemeClr val="bg2">
                    <a:lumMod val="10000"/>
                  </a:schemeClr>
                </a:solidFill>
              </a:rPr>
            </a:br>
            <a:r>
              <a:rPr lang="en-SG" sz="1200" b="1" dirty="0">
                <a:solidFill>
                  <a:schemeClr val="bg2">
                    <a:lumMod val="10000"/>
                  </a:schemeClr>
                </a:solidFill>
              </a:rPr>
              <a:t>in selected cluster, </a:t>
            </a:r>
            <a:br>
              <a:rPr lang="en-SG" sz="1200" b="1" dirty="0">
                <a:solidFill>
                  <a:schemeClr val="bg2">
                    <a:lumMod val="10000"/>
                  </a:schemeClr>
                </a:solidFill>
              </a:rPr>
            </a:br>
            <a:r>
              <a:rPr lang="en-SG" sz="1200" b="1" dirty="0">
                <a:solidFill>
                  <a:schemeClr val="bg2">
                    <a:lumMod val="10000"/>
                  </a:schemeClr>
                </a:solidFill>
              </a:rPr>
              <a:t>in selected namespace</a:t>
            </a:r>
          </a:p>
        </p:txBody>
      </p:sp>
    </p:spTree>
    <p:extLst>
      <p:ext uri="{BB962C8B-B14F-4D97-AF65-F5344CB8AC3E}">
        <p14:creationId xmlns:p14="http://schemas.microsoft.com/office/powerpoint/2010/main" val="27191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EF23C-351E-E0A5-8743-81F320021121}"/>
              </a:ext>
            </a:extLst>
          </p:cNvPr>
          <p:cNvPicPr>
            <a:picLocks noChangeAspect="1"/>
          </p:cNvPicPr>
          <p:nvPr/>
        </p:nvPicPr>
        <p:blipFill>
          <a:blip r:embed="rId2"/>
          <a:stretch>
            <a:fillRect/>
          </a:stretch>
        </p:blipFill>
        <p:spPr>
          <a:xfrm>
            <a:off x="2456978" y="1"/>
            <a:ext cx="6827446" cy="4083572"/>
          </a:xfrm>
          <a:prstGeom prst="rect">
            <a:avLst/>
          </a:prstGeom>
        </p:spPr>
      </p:pic>
      <p:sp>
        <p:nvSpPr>
          <p:cNvPr id="5" name="Rectangle 4">
            <a:extLst>
              <a:ext uri="{FF2B5EF4-FFF2-40B4-BE49-F238E27FC236}">
                <a16:creationId xmlns:a16="http://schemas.microsoft.com/office/drawing/2014/main" id="{48C776D7-FB71-58DB-98BB-D6492E613E0B}"/>
              </a:ext>
            </a:extLst>
          </p:cNvPr>
          <p:cNvSpPr/>
          <p:nvPr/>
        </p:nvSpPr>
        <p:spPr>
          <a:xfrm>
            <a:off x="44676" y="33513"/>
            <a:ext cx="4639024" cy="828227"/>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Node</a:t>
            </a:r>
            <a:endParaRPr lang="en-SG" sz="1200" b="1" dirty="0">
              <a:solidFill>
                <a:schemeClr val="bg2">
                  <a:lumMod val="10000"/>
                </a:schemeClr>
              </a:solidFill>
            </a:endParaRPr>
          </a:p>
          <a:p>
            <a:pPr>
              <a:spcAft>
                <a:spcPts val="600"/>
              </a:spcAft>
            </a:pPr>
            <a:r>
              <a:rPr lang="en-SG" sz="1200" b="1" dirty="0">
                <a:solidFill>
                  <a:schemeClr val="bg2">
                    <a:lumMod val="10000"/>
                  </a:schemeClr>
                </a:solidFill>
              </a:rPr>
              <a:t>CPU and Memory config distribution</a:t>
            </a:r>
          </a:p>
        </p:txBody>
      </p:sp>
      <p:pic>
        <p:nvPicPr>
          <p:cNvPr id="10" name="Picture 9">
            <a:extLst>
              <a:ext uri="{FF2B5EF4-FFF2-40B4-BE49-F238E27FC236}">
                <a16:creationId xmlns:a16="http://schemas.microsoft.com/office/drawing/2014/main" id="{F3B8F841-2578-B7FB-E1FC-D83574D01EFB}"/>
              </a:ext>
            </a:extLst>
          </p:cNvPr>
          <p:cNvPicPr>
            <a:picLocks noChangeAspect="1"/>
          </p:cNvPicPr>
          <p:nvPr/>
        </p:nvPicPr>
        <p:blipFill>
          <a:blip r:embed="rId3"/>
          <a:stretch>
            <a:fillRect/>
          </a:stretch>
        </p:blipFill>
        <p:spPr>
          <a:xfrm>
            <a:off x="2456978" y="4051803"/>
            <a:ext cx="6789147" cy="2702799"/>
          </a:xfrm>
          <a:prstGeom prst="rect">
            <a:avLst/>
          </a:prstGeom>
        </p:spPr>
      </p:pic>
      <p:sp>
        <p:nvSpPr>
          <p:cNvPr id="6" name="Rectangle 5">
            <a:extLst>
              <a:ext uri="{FF2B5EF4-FFF2-40B4-BE49-F238E27FC236}">
                <a16:creationId xmlns:a16="http://schemas.microsoft.com/office/drawing/2014/main" id="{2D1B47EC-A1A9-76DE-21BF-CCF35519C68C}"/>
              </a:ext>
            </a:extLst>
          </p:cNvPr>
          <p:cNvSpPr/>
          <p:nvPr/>
        </p:nvSpPr>
        <p:spPr>
          <a:xfrm>
            <a:off x="44676" y="4083574"/>
            <a:ext cx="9201448" cy="1283141"/>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Pods</a:t>
            </a:r>
          </a:p>
          <a:p>
            <a:pPr>
              <a:spcAft>
                <a:spcPts val="600"/>
              </a:spcAft>
            </a:pPr>
            <a:r>
              <a:rPr lang="en-SG" sz="1200" b="1" dirty="0">
                <a:solidFill>
                  <a:schemeClr val="bg2">
                    <a:lumMod val="10000"/>
                  </a:schemeClr>
                </a:solidFill>
              </a:rPr>
              <a:t>Pods in a workload should have identical configuration.</a:t>
            </a:r>
          </a:p>
        </p:txBody>
      </p:sp>
      <p:sp>
        <p:nvSpPr>
          <p:cNvPr id="2" name="Rectangle 1">
            <a:extLst>
              <a:ext uri="{FF2B5EF4-FFF2-40B4-BE49-F238E27FC236}">
                <a16:creationId xmlns:a16="http://schemas.microsoft.com/office/drawing/2014/main" id="{BD11342D-D5C8-F6EE-E180-B2430D6447A4}"/>
              </a:ext>
            </a:extLst>
          </p:cNvPr>
          <p:cNvSpPr/>
          <p:nvPr/>
        </p:nvSpPr>
        <p:spPr>
          <a:xfrm>
            <a:off x="4776490" y="23141"/>
            <a:ext cx="7279858" cy="828227"/>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Pod</a:t>
            </a:r>
            <a:endParaRPr lang="en-SG" sz="1200" b="1" dirty="0">
              <a:solidFill>
                <a:schemeClr val="bg2">
                  <a:lumMod val="10000"/>
                </a:schemeClr>
              </a:solidFill>
            </a:endParaRPr>
          </a:p>
          <a:p>
            <a:pPr algn="r">
              <a:spcAft>
                <a:spcPts val="600"/>
              </a:spcAft>
            </a:pPr>
            <a:r>
              <a:rPr lang="en-SG" sz="1200" b="1" dirty="0">
                <a:solidFill>
                  <a:schemeClr val="bg2">
                    <a:lumMod val="10000"/>
                  </a:schemeClr>
                </a:solidFill>
              </a:rPr>
              <a:t>CPU and Memory config distribution</a:t>
            </a:r>
          </a:p>
        </p:txBody>
      </p:sp>
      <p:sp>
        <p:nvSpPr>
          <p:cNvPr id="3" name="Rectangle 2">
            <a:extLst>
              <a:ext uri="{FF2B5EF4-FFF2-40B4-BE49-F238E27FC236}">
                <a16:creationId xmlns:a16="http://schemas.microsoft.com/office/drawing/2014/main" id="{03B87610-BEC5-5764-D33C-2068E6A79B65}"/>
              </a:ext>
            </a:extLst>
          </p:cNvPr>
          <p:cNvSpPr/>
          <p:nvPr/>
        </p:nvSpPr>
        <p:spPr>
          <a:xfrm>
            <a:off x="44676" y="938020"/>
            <a:ext cx="9201448" cy="828227"/>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Clusters</a:t>
            </a:r>
          </a:p>
          <a:p>
            <a:pPr>
              <a:spcAft>
                <a:spcPts val="600"/>
              </a:spcAft>
            </a:pPr>
            <a:r>
              <a:rPr lang="en-SG" sz="1200" b="1" dirty="0">
                <a:solidFill>
                  <a:schemeClr val="bg2">
                    <a:lumMod val="10000"/>
                  </a:schemeClr>
                </a:solidFill>
              </a:rPr>
              <a:t>Interactive List. Drill down to all tables below.</a:t>
            </a:r>
          </a:p>
        </p:txBody>
      </p:sp>
      <p:sp>
        <p:nvSpPr>
          <p:cNvPr id="4" name="Rectangle 3">
            <a:extLst>
              <a:ext uri="{FF2B5EF4-FFF2-40B4-BE49-F238E27FC236}">
                <a16:creationId xmlns:a16="http://schemas.microsoft.com/office/drawing/2014/main" id="{7C50D43B-E379-428F-922F-60F108520C57}"/>
              </a:ext>
            </a:extLst>
          </p:cNvPr>
          <p:cNvSpPr/>
          <p:nvPr/>
        </p:nvSpPr>
        <p:spPr>
          <a:xfrm>
            <a:off x="44677" y="1837492"/>
            <a:ext cx="5783219" cy="2214310"/>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Nodes</a:t>
            </a:r>
          </a:p>
          <a:p>
            <a:pPr>
              <a:spcAft>
                <a:spcPts val="600"/>
              </a:spcAft>
            </a:pPr>
            <a:r>
              <a:rPr lang="en-SG" sz="1200" b="1" dirty="0">
                <a:solidFill>
                  <a:schemeClr val="bg2">
                    <a:lumMod val="10000"/>
                  </a:schemeClr>
                </a:solidFill>
              </a:rPr>
              <a:t>Interactive List. Drill down to pods and containers.</a:t>
            </a:r>
          </a:p>
          <a:p>
            <a:pPr>
              <a:spcAft>
                <a:spcPts val="600"/>
              </a:spcAft>
            </a:pPr>
            <a:r>
              <a:rPr lang="en-SG" sz="1200" b="1" dirty="0">
                <a:solidFill>
                  <a:schemeClr val="bg2">
                    <a:lumMod val="10000"/>
                  </a:schemeClr>
                </a:solidFill>
              </a:rPr>
              <a:t>Nodes in a cluster should have identical configuration.</a:t>
            </a:r>
          </a:p>
        </p:txBody>
      </p:sp>
      <p:sp>
        <p:nvSpPr>
          <p:cNvPr id="7" name="Rectangle 6">
            <a:extLst>
              <a:ext uri="{FF2B5EF4-FFF2-40B4-BE49-F238E27FC236}">
                <a16:creationId xmlns:a16="http://schemas.microsoft.com/office/drawing/2014/main" id="{2176C594-28E9-A03B-5AAC-EBAE6F80945B}"/>
              </a:ext>
            </a:extLst>
          </p:cNvPr>
          <p:cNvSpPr/>
          <p:nvPr/>
        </p:nvSpPr>
        <p:spPr>
          <a:xfrm>
            <a:off x="5902232" y="1837492"/>
            <a:ext cx="6154117" cy="1060348"/>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Namespace</a:t>
            </a:r>
          </a:p>
          <a:p>
            <a:pPr algn="r">
              <a:spcAft>
                <a:spcPts val="600"/>
              </a:spcAft>
            </a:pPr>
            <a:r>
              <a:rPr lang="en-SG" sz="1200" b="1" dirty="0">
                <a:solidFill>
                  <a:schemeClr val="bg2">
                    <a:lumMod val="10000"/>
                  </a:schemeClr>
                </a:solidFill>
              </a:rPr>
              <a:t>Interactive List. Drill down to workload, pods and containers</a:t>
            </a:r>
          </a:p>
        </p:txBody>
      </p:sp>
      <p:sp>
        <p:nvSpPr>
          <p:cNvPr id="9" name="Rectangle 8">
            <a:extLst>
              <a:ext uri="{FF2B5EF4-FFF2-40B4-BE49-F238E27FC236}">
                <a16:creationId xmlns:a16="http://schemas.microsoft.com/office/drawing/2014/main" id="{E38B93D6-FD01-3A7D-A543-1EF3344AC1A2}"/>
              </a:ext>
            </a:extLst>
          </p:cNvPr>
          <p:cNvSpPr/>
          <p:nvPr/>
        </p:nvSpPr>
        <p:spPr>
          <a:xfrm>
            <a:off x="44676" y="5419088"/>
            <a:ext cx="9201448" cy="1283141"/>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600" b="1" dirty="0">
                <a:solidFill>
                  <a:schemeClr val="bg2">
                    <a:lumMod val="10000"/>
                  </a:schemeClr>
                </a:solidFill>
              </a:rPr>
              <a:t>Container</a:t>
            </a:r>
          </a:p>
          <a:p>
            <a:pPr>
              <a:spcAft>
                <a:spcPts val="600"/>
              </a:spcAft>
            </a:pPr>
            <a:r>
              <a:rPr lang="en-SG" sz="1200" b="1" dirty="0">
                <a:solidFill>
                  <a:schemeClr val="bg2">
                    <a:lumMod val="10000"/>
                  </a:schemeClr>
                </a:solidFill>
              </a:rPr>
              <a:t>A pod should have 1, maximum 2, containers.</a:t>
            </a:r>
            <a:endParaRPr lang="en-SG" sz="1100" b="1" dirty="0">
              <a:solidFill>
                <a:schemeClr val="bg2">
                  <a:lumMod val="10000"/>
                </a:schemeClr>
              </a:solidFill>
            </a:endParaRPr>
          </a:p>
        </p:txBody>
      </p:sp>
      <p:sp>
        <p:nvSpPr>
          <p:cNvPr id="11" name="Rectangle 10">
            <a:extLst>
              <a:ext uri="{FF2B5EF4-FFF2-40B4-BE49-F238E27FC236}">
                <a16:creationId xmlns:a16="http://schemas.microsoft.com/office/drawing/2014/main" id="{5D7053A1-7BA3-56E7-803B-4217A14EEEF3}"/>
              </a:ext>
            </a:extLst>
          </p:cNvPr>
          <p:cNvSpPr/>
          <p:nvPr/>
        </p:nvSpPr>
        <p:spPr>
          <a:xfrm>
            <a:off x="5902232" y="2991454"/>
            <a:ext cx="6154117" cy="1060348"/>
          </a:xfrm>
          <a:prstGeom prst="rect">
            <a:avLst/>
          </a:prstGeom>
          <a:solidFill>
            <a:schemeClr val="bg1">
              <a:lumMod val="95000"/>
              <a:alpha val="50000"/>
            </a:schemeClr>
          </a:solidFill>
          <a:ln w="1905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SG" sz="1600" b="1" dirty="0">
                <a:solidFill>
                  <a:schemeClr val="bg2">
                    <a:lumMod val="10000"/>
                  </a:schemeClr>
                </a:solidFill>
              </a:rPr>
              <a:t>Workload</a:t>
            </a:r>
          </a:p>
        </p:txBody>
      </p:sp>
    </p:spTree>
    <p:extLst>
      <p:ext uri="{BB962C8B-B14F-4D97-AF65-F5344CB8AC3E}">
        <p14:creationId xmlns:p14="http://schemas.microsoft.com/office/powerpoint/2010/main" val="14652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3" grpId="0" animBg="1"/>
      <p:bldP spid="4" grpId="0" animBg="1"/>
      <p:bldP spid="7"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66C14-860E-38FD-CEC3-CA28D5C9BBA7}"/>
              </a:ext>
            </a:extLst>
          </p:cNvPr>
          <p:cNvPicPr>
            <a:picLocks noChangeAspect="1"/>
          </p:cNvPicPr>
          <p:nvPr/>
        </p:nvPicPr>
        <p:blipFill>
          <a:blip r:embed="rId2"/>
          <a:stretch>
            <a:fillRect/>
          </a:stretch>
        </p:blipFill>
        <p:spPr>
          <a:xfrm>
            <a:off x="0" y="94161"/>
            <a:ext cx="12192000" cy="6669678"/>
          </a:xfrm>
          <a:prstGeom prst="rect">
            <a:avLst/>
          </a:prstGeom>
        </p:spPr>
      </p:pic>
    </p:spTree>
    <p:extLst>
      <p:ext uri="{BB962C8B-B14F-4D97-AF65-F5344CB8AC3E}">
        <p14:creationId xmlns:p14="http://schemas.microsoft.com/office/powerpoint/2010/main" val="22060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9229-CFB4-F0FE-A450-CDFD1C98D79E}"/>
              </a:ext>
            </a:extLst>
          </p:cNvPr>
          <p:cNvSpPr>
            <a:spLocks noGrp="1"/>
          </p:cNvSpPr>
          <p:nvPr>
            <p:ph type="title"/>
          </p:nvPr>
        </p:nvSpPr>
        <p:spPr/>
        <p:txBody>
          <a:bodyPr/>
          <a:lstStyle/>
          <a:p>
            <a:r>
              <a:rPr lang="en-US" dirty="0"/>
              <a:t>Microsoft SQL Server</a:t>
            </a:r>
          </a:p>
        </p:txBody>
      </p:sp>
      <p:sp>
        <p:nvSpPr>
          <p:cNvPr id="7" name="Subtitle 6">
            <a:extLst>
              <a:ext uri="{FF2B5EF4-FFF2-40B4-BE49-F238E27FC236}">
                <a16:creationId xmlns:a16="http://schemas.microsoft.com/office/drawing/2014/main" id="{948ACB14-8E42-CF3D-B8AA-1149B2EBC475}"/>
              </a:ext>
            </a:extLst>
          </p:cNvPr>
          <p:cNvSpPr>
            <a:spLocks noGrp="1"/>
          </p:cNvSpPr>
          <p:nvPr>
            <p:ph type="subTitle" idx="10"/>
          </p:nvPr>
        </p:nvSpPr>
        <p:spPr/>
        <p:txBody>
          <a:bodyPr/>
          <a:lstStyle/>
          <a:p>
            <a:endParaRPr lang="en-US"/>
          </a:p>
        </p:txBody>
      </p:sp>
      <p:pic>
        <p:nvPicPr>
          <p:cNvPr id="6" name="Picture 5">
            <a:extLst>
              <a:ext uri="{FF2B5EF4-FFF2-40B4-BE49-F238E27FC236}">
                <a16:creationId xmlns:a16="http://schemas.microsoft.com/office/drawing/2014/main" id="{26D7F231-AA43-135F-6E73-2CBEACC0D2B6}"/>
              </a:ext>
            </a:extLst>
          </p:cNvPr>
          <p:cNvPicPr>
            <a:picLocks noChangeAspect="1"/>
          </p:cNvPicPr>
          <p:nvPr/>
        </p:nvPicPr>
        <p:blipFill>
          <a:blip r:embed="rId2"/>
          <a:stretch>
            <a:fillRect/>
          </a:stretch>
        </p:blipFill>
        <p:spPr>
          <a:xfrm>
            <a:off x="2461697" y="1262318"/>
            <a:ext cx="5952270" cy="5595682"/>
          </a:xfrm>
          <a:prstGeom prst="rect">
            <a:avLst/>
          </a:prstGeom>
        </p:spPr>
      </p:pic>
      <p:sp>
        <p:nvSpPr>
          <p:cNvPr id="8" name="Rectangle 7">
            <a:extLst>
              <a:ext uri="{FF2B5EF4-FFF2-40B4-BE49-F238E27FC236}">
                <a16:creationId xmlns:a16="http://schemas.microsoft.com/office/drawing/2014/main" id="{C5177D00-4DD6-A88C-CFA6-EA58C3F305BD}"/>
              </a:ext>
            </a:extLst>
          </p:cNvPr>
          <p:cNvSpPr/>
          <p:nvPr/>
        </p:nvSpPr>
        <p:spPr>
          <a:xfrm>
            <a:off x="22745" y="1214697"/>
            <a:ext cx="5441353" cy="1604331"/>
          </a:xfrm>
          <a:prstGeom prst="rect">
            <a:avLst/>
          </a:prstGeom>
          <a:solidFill>
            <a:schemeClr val="accent3">
              <a:lumMod val="20000"/>
              <a:lumOff val="80000"/>
              <a:alpha val="30000"/>
            </a:schemeClr>
          </a:solidFill>
          <a:ln w="19050">
            <a:solidFill>
              <a:srgbClr val="7030A0"/>
            </a:solidFill>
            <a:prstDash val="sysDot"/>
            <a:extLst>
              <a:ext uri="{C807C97D-BFC1-408E-A445-0C87EB9F89A2}">
                <ask:lineSketchStyleProps xmlns:ask="http://schemas.microsoft.com/office/drawing/2018/sketchyshapes" sd="1219033472">
                  <a:custGeom>
                    <a:avLst/>
                    <a:gdLst>
                      <a:gd name="connsiteX0" fmla="*/ 0 w 11390924"/>
                      <a:gd name="connsiteY0" fmla="*/ 0 h 1268670"/>
                      <a:gd name="connsiteX1" fmla="*/ 599522 w 11390924"/>
                      <a:gd name="connsiteY1" fmla="*/ 0 h 1268670"/>
                      <a:gd name="connsiteX2" fmla="*/ 1085135 w 11390924"/>
                      <a:gd name="connsiteY2" fmla="*/ 0 h 1268670"/>
                      <a:gd name="connsiteX3" fmla="*/ 1684658 w 11390924"/>
                      <a:gd name="connsiteY3" fmla="*/ 0 h 1268670"/>
                      <a:gd name="connsiteX4" fmla="*/ 2398089 w 11390924"/>
                      <a:gd name="connsiteY4" fmla="*/ 0 h 1268670"/>
                      <a:gd name="connsiteX5" fmla="*/ 3111521 w 11390924"/>
                      <a:gd name="connsiteY5" fmla="*/ 0 h 1268670"/>
                      <a:gd name="connsiteX6" fmla="*/ 3824952 w 11390924"/>
                      <a:gd name="connsiteY6" fmla="*/ 0 h 1268670"/>
                      <a:gd name="connsiteX7" fmla="*/ 4652293 w 11390924"/>
                      <a:gd name="connsiteY7" fmla="*/ 0 h 1268670"/>
                      <a:gd name="connsiteX8" fmla="*/ 5251815 w 11390924"/>
                      <a:gd name="connsiteY8" fmla="*/ 0 h 1268670"/>
                      <a:gd name="connsiteX9" fmla="*/ 5965247 w 11390924"/>
                      <a:gd name="connsiteY9" fmla="*/ 0 h 1268670"/>
                      <a:gd name="connsiteX10" fmla="*/ 6564769 w 11390924"/>
                      <a:gd name="connsiteY10" fmla="*/ 0 h 1268670"/>
                      <a:gd name="connsiteX11" fmla="*/ 7164292 w 11390924"/>
                      <a:gd name="connsiteY11" fmla="*/ 0 h 1268670"/>
                      <a:gd name="connsiteX12" fmla="*/ 7763814 w 11390924"/>
                      <a:gd name="connsiteY12" fmla="*/ 0 h 1268670"/>
                      <a:gd name="connsiteX13" fmla="*/ 8021609 w 11390924"/>
                      <a:gd name="connsiteY13" fmla="*/ 0 h 1268670"/>
                      <a:gd name="connsiteX14" fmla="*/ 8735040 w 11390924"/>
                      <a:gd name="connsiteY14" fmla="*/ 0 h 1268670"/>
                      <a:gd name="connsiteX15" fmla="*/ 8992835 w 11390924"/>
                      <a:gd name="connsiteY15" fmla="*/ 0 h 1268670"/>
                      <a:gd name="connsiteX16" fmla="*/ 9592357 w 11390924"/>
                      <a:gd name="connsiteY16" fmla="*/ 0 h 1268670"/>
                      <a:gd name="connsiteX17" fmla="*/ 10419698 w 11390924"/>
                      <a:gd name="connsiteY17" fmla="*/ 0 h 1268670"/>
                      <a:gd name="connsiteX18" fmla="*/ 11390924 w 11390924"/>
                      <a:gd name="connsiteY18" fmla="*/ 0 h 1268670"/>
                      <a:gd name="connsiteX19" fmla="*/ 11390924 w 11390924"/>
                      <a:gd name="connsiteY19" fmla="*/ 435577 h 1268670"/>
                      <a:gd name="connsiteX20" fmla="*/ 11390924 w 11390924"/>
                      <a:gd name="connsiteY20" fmla="*/ 833093 h 1268670"/>
                      <a:gd name="connsiteX21" fmla="*/ 11390924 w 11390924"/>
                      <a:gd name="connsiteY21" fmla="*/ 1268670 h 1268670"/>
                      <a:gd name="connsiteX22" fmla="*/ 10791402 w 11390924"/>
                      <a:gd name="connsiteY22" fmla="*/ 1268670 h 1268670"/>
                      <a:gd name="connsiteX23" fmla="*/ 9964061 w 11390924"/>
                      <a:gd name="connsiteY23" fmla="*/ 1268670 h 1268670"/>
                      <a:gd name="connsiteX24" fmla="*/ 9136720 w 11390924"/>
                      <a:gd name="connsiteY24" fmla="*/ 1268670 h 1268670"/>
                      <a:gd name="connsiteX25" fmla="*/ 8537198 w 11390924"/>
                      <a:gd name="connsiteY25" fmla="*/ 1268670 h 1268670"/>
                      <a:gd name="connsiteX26" fmla="*/ 7709857 w 11390924"/>
                      <a:gd name="connsiteY26" fmla="*/ 1268670 h 1268670"/>
                      <a:gd name="connsiteX27" fmla="*/ 7110335 w 11390924"/>
                      <a:gd name="connsiteY27" fmla="*/ 1268670 h 1268670"/>
                      <a:gd name="connsiteX28" fmla="*/ 6396903 w 11390924"/>
                      <a:gd name="connsiteY28" fmla="*/ 1268670 h 1268670"/>
                      <a:gd name="connsiteX29" fmla="*/ 6139109 w 11390924"/>
                      <a:gd name="connsiteY29" fmla="*/ 1268670 h 1268670"/>
                      <a:gd name="connsiteX30" fmla="*/ 5311768 w 11390924"/>
                      <a:gd name="connsiteY30" fmla="*/ 1268670 h 1268670"/>
                      <a:gd name="connsiteX31" fmla="*/ 4826155 w 11390924"/>
                      <a:gd name="connsiteY31" fmla="*/ 1268670 h 1268670"/>
                      <a:gd name="connsiteX32" fmla="*/ 4112723 w 11390924"/>
                      <a:gd name="connsiteY32" fmla="*/ 1268670 h 1268670"/>
                      <a:gd name="connsiteX33" fmla="*/ 3854928 w 11390924"/>
                      <a:gd name="connsiteY33" fmla="*/ 1268670 h 1268670"/>
                      <a:gd name="connsiteX34" fmla="*/ 3027588 w 11390924"/>
                      <a:gd name="connsiteY34" fmla="*/ 1268670 h 1268670"/>
                      <a:gd name="connsiteX35" fmla="*/ 2541975 w 11390924"/>
                      <a:gd name="connsiteY35" fmla="*/ 1268670 h 1268670"/>
                      <a:gd name="connsiteX36" fmla="*/ 1942452 w 11390924"/>
                      <a:gd name="connsiteY36" fmla="*/ 1268670 h 1268670"/>
                      <a:gd name="connsiteX37" fmla="*/ 1570748 w 11390924"/>
                      <a:gd name="connsiteY37" fmla="*/ 1268670 h 1268670"/>
                      <a:gd name="connsiteX38" fmla="*/ 857317 w 11390924"/>
                      <a:gd name="connsiteY38" fmla="*/ 1268670 h 1268670"/>
                      <a:gd name="connsiteX39" fmla="*/ 0 w 11390924"/>
                      <a:gd name="connsiteY39" fmla="*/ 1268670 h 1268670"/>
                      <a:gd name="connsiteX40" fmla="*/ 0 w 11390924"/>
                      <a:gd name="connsiteY40" fmla="*/ 858467 h 1268670"/>
                      <a:gd name="connsiteX41" fmla="*/ 0 w 11390924"/>
                      <a:gd name="connsiteY41" fmla="*/ 473637 h 1268670"/>
                      <a:gd name="connsiteX42" fmla="*/ 0 w 11390924"/>
                      <a:gd name="connsiteY42" fmla="*/ 0 h 1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90924" h="1268670" fill="none" extrusionOk="0">
                        <a:moveTo>
                          <a:pt x="0" y="0"/>
                        </a:moveTo>
                        <a:cubicBezTo>
                          <a:pt x="248590" y="-39501"/>
                          <a:pt x="466774" y="8602"/>
                          <a:pt x="599522" y="0"/>
                        </a:cubicBezTo>
                        <a:cubicBezTo>
                          <a:pt x="732270" y="-8602"/>
                          <a:pt x="915127" y="38068"/>
                          <a:pt x="1085135" y="0"/>
                        </a:cubicBezTo>
                        <a:cubicBezTo>
                          <a:pt x="1255143" y="-38068"/>
                          <a:pt x="1539133" y="41556"/>
                          <a:pt x="1684658" y="0"/>
                        </a:cubicBezTo>
                        <a:cubicBezTo>
                          <a:pt x="1830183" y="-41556"/>
                          <a:pt x="2214153" y="83869"/>
                          <a:pt x="2398089" y="0"/>
                        </a:cubicBezTo>
                        <a:cubicBezTo>
                          <a:pt x="2582025" y="-83869"/>
                          <a:pt x="2918571" y="83504"/>
                          <a:pt x="3111521" y="0"/>
                        </a:cubicBezTo>
                        <a:cubicBezTo>
                          <a:pt x="3304471" y="-83504"/>
                          <a:pt x="3676064" y="7469"/>
                          <a:pt x="3824952" y="0"/>
                        </a:cubicBezTo>
                        <a:cubicBezTo>
                          <a:pt x="3973840" y="-7469"/>
                          <a:pt x="4316032" y="19976"/>
                          <a:pt x="4652293" y="0"/>
                        </a:cubicBezTo>
                        <a:cubicBezTo>
                          <a:pt x="4988554" y="-19976"/>
                          <a:pt x="4953683" y="69400"/>
                          <a:pt x="5251815" y="0"/>
                        </a:cubicBezTo>
                        <a:cubicBezTo>
                          <a:pt x="5549947" y="-69400"/>
                          <a:pt x="5767644" y="53"/>
                          <a:pt x="5965247" y="0"/>
                        </a:cubicBezTo>
                        <a:cubicBezTo>
                          <a:pt x="6162850" y="-53"/>
                          <a:pt x="6393061" y="50337"/>
                          <a:pt x="6564769" y="0"/>
                        </a:cubicBezTo>
                        <a:cubicBezTo>
                          <a:pt x="6736477" y="-50337"/>
                          <a:pt x="6978026" y="15601"/>
                          <a:pt x="7164292" y="0"/>
                        </a:cubicBezTo>
                        <a:cubicBezTo>
                          <a:pt x="7350558" y="-15601"/>
                          <a:pt x="7621830" y="43459"/>
                          <a:pt x="7763814" y="0"/>
                        </a:cubicBezTo>
                        <a:cubicBezTo>
                          <a:pt x="7905798" y="-43459"/>
                          <a:pt x="7946812" y="2827"/>
                          <a:pt x="8021609" y="0"/>
                        </a:cubicBezTo>
                        <a:cubicBezTo>
                          <a:pt x="8096406" y="-2827"/>
                          <a:pt x="8494017" y="25402"/>
                          <a:pt x="8735040" y="0"/>
                        </a:cubicBezTo>
                        <a:cubicBezTo>
                          <a:pt x="8976063" y="-25402"/>
                          <a:pt x="8886259" y="110"/>
                          <a:pt x="8992835" y="0"/>
                        </a:cubicBezTo>
                        <a:cubicBezTo>
                          <a:pt x="9099411" y="-110"/>
                          <a:pt x="9326670" y="18753"/>
                          <a:pt x="9592357" y="0"/>
                        </a:cubicBezTo>
                        <a:cubicBezTo>
                          <a:pt x="9858044" y="-18753"/>
                          <a:pt x="10074047" y="7260"/>
                          <a:pt x="10419698" y="0"/>
                        </a:cubicBezTo>
                        <a:cubicBezTo>
                          <a:pt x="10765349" y="-7260"/>
                          <a:pt x="11100289" y="21592"/>
                          <a:pt x="11390924" y="0"/>
                        </a:cubicBezTo>
                        <a:cubicBezTo>
                          <a:pt x="11430083" y="190221"/>
                          <a:pt x="11386631" y="269943"/>
                          <a:pt x="11390924" y="435577"/>
                        </a:cubicBezTo>
                        <a:cubicBezTo>
                          <a:pt x="11395217" y="601211"/>
                          <a:pt x="11366232" y="724342"/>
                          <a:pt x="11390924" y="833093"/>
                        </a:cubicBezTo>
                        <a:cubicBezTo>
                          <a:pt x="11415616" y="941844"/>
                          <a:pt x="11366784" y="1058825"/>
                          <a:pt x="11390924" y="1268670"/>
                        </a:cubicBezTo>
                        <a:cubicBezTo>
                          <a:pt x="11232242" y="1332334"/>
                          <a:pt x="10979665" y="1211935"/>
                          <a:pt x="10791402" y="1268670"/>
                        </a:cubicBezTo>
                        <a:cubicBezTo>
                          <a:pt x="10603139" y="1325405"/>
                          <a:pt x="10224021" y="1240355"/>
                          <a:pt x="9964061" y="1268670"/>
                        </a:cubicBezTo>
                        <a:cubicBezTo>
                          <a:pt x="9704101" y="1296985"/>
                          <a:pt x="9400447" y="1235938"/>
                          <a:pt x="9136720" y="1268670"/>
                        </a:cubicBezTo>
                        <a:cubicBezTo>
                          <a:pt x="8872993" y="1301402"/>
                          <a:pt x="8770821" y="1223659"/>
                          <a:pt x="8537198" y="1268670"/>
                        </a:cubicBezTo>
                        <a:cubicBezTo>
                          <a:pt x="8303575" y="1313681"/>
                          <a:pt x="8118341" y="1204837"/>
                          <a:pt x="7709857" y="1268670"/>
                        </a:cubicBezTo>
                        <a:cubicBezTo>
                          <a:pt x="7301373" y="1332503"/>
                          <a:pt x="7334049" y="1209813"/>
                          <a:pt x="7110335" y="1268670"/>
                        </a:cubicBezTo>
                        <a:cubicBezTo>
                          <a:pt x="6886621" y="1327527"/>
                          <a:pt x="6618894" y="1188248"/>
                          <a:pt x="6396903" y="1268670"/>
                        </a:cubicBezTo>
                        <a:cubicBezTo>
                          <a:pt x="6174912" y="1349092"/>
                          <a:pt x="6211302" y="1254669"/>
                          <a:pt x="6139109" y="1268670"/>
                        </a:cubicBezTo>
                        <a:cubicBezTo>
                          <a:pt x="6066916" y="1282671"/>
                          <a:pt x="5524992" y="1250141"/>
                          <a:pt x="5311768" y="1268670"/>
                        </a:cubicBezTo>
                        <a:cubicBezTo>
                          <a:pt x="5098544" y="1287199"/>
                          <a:pt x="5014431" y="1230788"/>
                          <a:pt x="4826155" y="1268670"/>
                        </a:cubicBezTo>
                        <a:cubicBezTo>
                          <a:pt x="4637879" y="1306552"/>
                          <a:pt x="4304084" y="1236404"/>
                          <a:pt x="4112723" y="1268670"/>
                        </a:cubicBezTo>
                        <a:cubicBezTo>
                          <a:pt x="3921362" y="1300936"/>
                          <a:pt x="3930998" y="1247869"/>
                          <a:pt x="3854928" y="1268670"/>
                        </a:cubicBezTo>
                        <a:cubicBezTo>
                          <a:pt x="3778859" y="1289471"/>
                          <a:pt x="3301227" y="1242668"/>
                          <a:pt x="3027588" y="1268670"/>
                        </a:cubicBezTo>
                        <a:cubicBezTo>
                          <a:pt x="2753949" y="1294672"/>
                          <a:pt x="2689387" y="1237285"/>
                          <a:pt x="2541975" y="1268670"/>
                        </a:cubicBezTo>
                        <a:cubicBezTo>
                          <a:pt x="2394563" y="1300055"/>
                          <a:pt x="2217697" y="1234105"/>
                          <a:pt x="1942452" y="1268670"/>
                        </a:cubicBezTo>
                        <a:cubicBezTo>
                          <a:pt x="1667207" y="1303235"/>
                          <a:pt x="1695634" y="1267189"/>
                          <a:pt x="1570748" y="1268670"/>
                        </a:cubicBezTo>
                        <a:cubicBezTo>
                          <a:pt x="1445862" y="1270151"/>
                          <a:pt x="1183045" y="1253403"/>
                          <a:pt x="857317" y="1268670"/>
                        </a:cubicBezTo>
                        <a:cubicBezTo>
                          <a:pt x="531589" y="1283937"/>
                          <a:pt x="300313" y="1263092"/>
                          <a:pt x="0" y="1268670"/>
                        </a:cubicBezTo>
                        <a:cubicBezTo>
                          <a:pt x="-35531" y="1086133"/>
                          <a:pt x="37707" y="1042673"/>
                          <a:pt x="0" y="858467"/>
                        </a:cubicBezTo>
                        <a:cubicBezTo>
                          <a:pt x="-37707" y="674261"/>
                          <a:pt x="11903" y="572607"/>
                          <a:pt x="0" y="473637"/>
                        </a:cubicBezTo>
                        <a:cubicBezTo>
                          <a:pt x="-11903" y="374667"/>
                          <a:pt x="26899" y="137335"/>
                          <a:pt x="0" y="0"/>
                        </a:cubicBezTo>
                        <a:close/>
                      </a:path>
                      <a:path w="11390924" h="1268670" stroke="0" extrusionOk="0">
                        <a:moveTo>
                          <a:pt x="0" y="0"/>
                        </a:moveTo>
                        <a:cubicBezTo>
                          <a:pt x="200284" y="-55492"/>
                          <a:pt x="320949" y="42307"/>
                          <a:pt x="485613" y="0"/>
                        </a:cubicBezTo>
                        <a:cubicBezTo>
                          <a:pt x="650277" y="-42307"/>
                          <a:pt x="628167" y="24508"/>
                          <a:pt x="743408" y="0"/>
                        </a:cubicBezTo>
                        <a:cubicBezTo>
                          <a:pt x="858649" y="-24508"/>
                          <a:pt x="1204577" y="53465"/>
                          <a:pt x="1570748" y="0"/>
                        </a:cubicBezTo>
                        <a:cubicBezTo>
                          <a:pt x="1936919" y="-53465"/>
                          <a:pt x="1914595" y="25730"/>
                          <a:pt x="2056362" y="0"/>
                        </a:cubicBezTo>
                        <a:cubicBezTo>
                          <a:pt x="2198129" y="-25730"/>
                          <a:pt x="2425540" y="52031"/>
                          <a:pt x="2541975" y="0"/>
                        </a:cubicBezTo>
                        <a:cubicBezTo>
                          <a:pt x="2658410" y="-52031"/>
                          <a:pt x="3015916" y="62241"/>
                          <a:pt x="3369315" y="0"/>
                        </a:cubicBezTo>
                        <a:cubicBezTo>
                          <a:pt x="3722714" y="-62241"/>
                          <a:pt x="3637166" y="10554"/>
                          <a:pt x="3741019" y="0"/>
                        </a:cubicBezTo>
                        <a:cubicBezTo>
                          <a:pt x="3844872" y="-10554"/>
                          <a:pt x="4296776" y="47886"/>
                          <a:pt x="4568360" y="0"/>
                        </a:cubicBezTo>
                        <a:cubicBezTo>
                          <a:pt x="4839944" y="-47886"/>
                          <a:pt x="5050086" y="80824"/>
                          <a:pt x="5395701" y="0"/>
                        </a:cubicBezTo>
                        <a:cubicBezTo>
                          <a:pt x="5741316" y="-80824"/>
                          <a:pt x="5868248" y="48790"/>
                          <a:pt x="5995223" y="0"/>
                        </a:cubicBezTo>
                        <a:cubicBezTo>
                          <a:pt x="6122198" y="-48790"/>
                          <a:pt x="6617151" y="91064"/>
                          <a:pt x="6822564" y="0"/>
                        </a:cubicBezTo>
                        <a:cubicBezTo>
                          <a:pt x="7027977" y="-91064"/>
                          <a:pt x="7100005" y="808"/>
                          <a:pt x="7308177" y="0"/>
                        </a:cubicBezTo>
                        <a:cubicBezTo>
                          <a:pt x="7516349" y="-808"/>
                          <a:pt x="7587239" y="49214"/>
                          <a:pt x="7793790" y="0"/>
                        </a:cubicBezTo>
                        <a:cubicBezTo>
                          <a:pt x="8000341" y="-49214"/>
                          <a:pt x="8316695" y="45205"/>
                          <a:pt x="8507222" y="0"/>
                        </a:cubicBezTo>
                        <a:cubicBezTo>
                          <a:pt x="8697749" y="-45205"/>
                          <a:pt x="8794087" y="27975"/>
                          <a:pt x="8992835" y="0"/>
                        </a:cubicBezTo>
                        <a:cubicBezTo>
                          <a:pt x="9191583" y="-27975"/>
                          <a:pt x="9621657" y="91312"/>
                          <a:pt x="9820176" y="0"/>
                        </a:cubicBezTo>
                        <a:cubicBezTo>
                          <a:pt x="10018695" y="-91312"/>
                          <a:pt x="10416955" y="39266"/>
                          <a:pt x="10647516" y="0"/>
                        </a:cubicBezTo>
                        <a:cubicBezTo>
                          <a:pt x="10878077" y="-39266"/>
                          <a:pt x="11184015" y="30290"/>
                          <a:pt x="11390924" y="0"/>
                        </a:cubicBezTo>
                        <a:cubicBezTo>
                          <a:pt x="11429914" y="95091"/>
                          <a:pt x="11363009" y="238557"/>
                          <a:pt x="11390924" y="410203"/>
                        </a:cubicBezTo>
                        <a:cubicBezTo>
                          <a:pt x="11418839" y="581849"/>
                          <a:pt x="11350489" y="714241"/>
                          <a:pt x="11390924" y="795033"/>
                        </a:cubicBezTo>
                        <a:cubicBezTo>
                          <a:pt x="11431359" y="875825"/>
                          <a:pt x="11387114" y="1078351"/>
                          <a:pt x="11390924" y="1268670"/>
                        </a:cubicBezTo>
                        <a:cubicBezTo>
                          <a:pt x="11113031" y="1295796"/>
                          <a:pt x="10888996" y="1222932"/>
                          <a:pt x="10677492" y="1268670"/>
                        </a:cubicBezTo>
                        <a:cubicBezTo>
                          <a:pt x="10465988" y="1314408"/>
                          <a:pt x="10392075" y="1225053"/>
                          <a:pt x="10305789" y="1268670"/>
                        </a:cubicBezTo>
                        <a:cubicBezTo>
                          <a:pt x="10219503" y="1312287"/>
                          <a:pt x="9913151" y="1228916"/>
                          <a:pt x="9706266" y="1268670"/>
                        </a:cubicBezTo>
                        <a:cubicBezTo>
                          <a:pt x="9499381" y="1308424"/>
                          <a:pt x="9557566" y="1257580"/>
                          <a:pt x="9448472" y="1268670"/>
                        </a:cubicBezTo>
                        <a:cubicBezTo>
                          <a:pt x="9339378" y="1279760"/>
                          <a:pt x="9272891" y="1267770"/>
                          <a:pt x="9190677" y="1268670"/>
                        </a:cubicBezTo>
                        <a:cubicBezTo>
                          <a:pt x="9108463" y="1269570"/>
                          <a:pt x="8798122" y="1262240"/>
                          <a:pt x="8591155" y="1268670"/>
                        </a:cubicBezTo>
                        <a:cubicBezTo>
                          <a:pt x="8384188" y="1275100"/>
                          <a:pt x="8334644" y="1240029"/>
                          <a:pt x="8219451" y="1268670"/>
                        </a:cubicBezTo>
                        <a:cubicBezTo>
                          <a:pt x="8104258" y="1297311"/>
                          <a:pt x="7695631" y="1202875"/>
                          <a:pt x="7506019" y="1268670"/>
                        </a:cubicBezTo>
                        <a:cubicBezTo>
                          <a:pt x="7316407" y="1334465"/>
                          <a:pt x="7317021" y="1243541"/>
                          <a:pt x="7134316" y="1268670"/>
                        </a:cubicBezTo>
                        <a:cubicBezTo>
                          <a:pt x="6951611" y="1293799"/>
                          <a:pt x="6580322" y="1206748"/>
                          <a:pt x="6420884" y="1268670"/>
                        </a:cubicBezTo>
                        <a:cubicBezTo>
                          <a:pt x="6261446" y="1330592"/>
                          <a:pt x="6289235" y="1238867"/>
                          <a:pt x="6163089" y="1268670"/>
                        </a:cubicBezTo>
                        <a:cubicBezTo>
                          <a:pt x="6036944" y="1298473"/>
                          <a:pt x="5751720" y="1239766"/>
                          <a:pt x="5449658" y="1268670"/>
                        </a:cubicBezTo>
                        <a:cubicBezTo>
                          <a:pt x="5147596" y="1297574"/>
                          <a:pt x="5184582" y="1247703"/>
                          <a:pt x="5077954" y="1268670"/>
                        </a:cubicBezTo>
                        <a:cubicBezTo>
                          <a:pt x="4971326" y="1289637"/>
                          <a:pt x="4911979" y="1252408"/>
                          <a:pt x="4820159" y="1268670"/>
                        </a:cubicBezTo>
                        <a:cubicBezTo>
                          <a:pt x="4728339" y="1284932"/>
                          <a:pt x="4620625" y="1256588"/>
                          <a:pt x="4448456" y="1268670"/>
                        </a:cubicBezTo>
                        <a:cubicBezTo>
                          <a:pt x="4276287" y="1280752"/>
                          <a:pt x="3965991" y="1204423"/>
                          <a:pt x="3735024" y="1268670"/>
                        </a:cubicBezTo>
                        <a:cubicBezTo>
                          <a:pt x="3504057" y="1332917"/>
                          <a:pt x="3458540" y="1246088"/>
                          <a:pt x="3363320" y="1268670"/>
                        </a:cubicBezTo>
                        <a:cubicBezTo>
                          <a:pt x="3268100" y="1291252"/>
                          <a:pt x="3164456" y="1254486"/>
                          <a:pt x="3105526" y="1268670"/>
                        </a:cubicBezTo>
                        <a:cubicBezTo>
                          <a:pt x="3046596" y="1282854"/>
                          <a:pt x="2879072" y="1258014"/>
                          <a:pt x="2733822" y="1268670"/>
                        </a:cubicBezTo>
                        <a:cubicBezTo>
                          <a:pt x="2588572" y="1279326"/>
                          <a:pt x="2486566" y="1244689"/>
                          <a:pt x="2248209" y="1268670"/>
                        </a:cubicBezTo>
                        <a:cubicBezTo>
                          <a:pt x="2009852" y="1292651"/>
                          <a:pt x="1939360" y="1268145"/>
                          <a:pt x="1648686" y="1268670"/>
                        </a:cubicBezTo>
                        <a:cubicBezTo>
                          <a:pt x="1358012" y="1269195"/>
                          <a:pt x="1403033" y="1226460"/>
                          <a:pt x="1276983" y="1268670"/>
                        </a:cubicBezTo>
                        <a:cubicBezTo>
                          <a:pt x="1150933" y="1310880"/>
                          <a:pt x="423673" y="1174711"/>
                          <a:pt x="0" y="1268670"/>
                        </a:cubicBezTo>
                        <a:cubicBezTo>
                          <a:pt x="-37999" y="1115143"/>
                          <a:pt x="23162" y="968232"/>
                          <a:pt x="0" y="845780"/>
                        </a:cubicBezTo>
                        <a:cubicBezTo>
                          <a:pt x="-23162" y="723328"/>
                          <a:pt x="32296" y="552329"/>
                          <a:pt x="0" y="422890"/>
                        </a:cubicBezTo>
                        <a:cubicBezTo>
                          <a:pt x="-32296" y="293451"/>
                          <a:pt x="23808" y="9623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spcAft>
                <a:spcPts val="600"/>
              </a:spcAft>
            </a:pPr>
            <a:r>
              <a:rPr lang="en-SG" sz="1200" b="1" dirty="0">
                <a:solidFill>
                  <a:schemeClr val="bg2">
                    <a:lumMod val="10000"/>
                  </a:schemeClr>
                </a:solidFill>
              </a:rPr>
              <a:t>4 Levels of drill down</a:t>
            </a:r>
          </a:p>
          <a:p>
            <a:pPr>
              <a:spcAft>
                <a:spcPts val="600"/>
              </a:spcAft>
            </a:pPr>
            <a:r>
              <a:rPr lang="en-US" sz="1050" dirty="0">
                <a:solidFill>
                  <a:schemeClr val="bg2">
                    <a:lumMod val="10000"/>
                  </a:schemeClr>
                </a:solidFill>
              </a:rPr>
              <a:t>All Biz App </a:t>
            </a:r>
            <a:r>
              <a:rPr lang="en-US" sz="1050" dirty="0">
                <a:solidFill>
                  <a:schemeClr val="bg2">
                    <a:lumMod val="10000"/>
                  </a:schemeClr>
                </a:solidFill>
                <a:sym typeface="Wingdings" panose="05000000000000000000" pitchFamily="2" charset="2"/>
              </a:rPr>
              <a:t> 1 </a:t>
            </a:r>
            <a:r>
              <a:rPr lang="en-US" sz="1050" dirty="0">
                <a:solidFill>
                  <a:schemeClr val="bg2">
                    <a:lumMod val="10000"/>
                  </a:schemeClr>
                </a:solidFill>
              </a:rPr>
              <a:t>Biz App </a:t>
            </a:r>
            <a:r>
              <a:rPr lang="en-US" sz="1050" dirty="0">
                <a:solidFill>
                  <a:schemeClr val="bg2">
                    <a:lumMod val="10000"/>
                  </a:schemeClr>
                </a:solidFill>
                <a:sym typeface="Wingdings" panose="05000000000000000000" pitchFamily="2" charset="2"/>
              </a:rPr>
              <a:t> Application Tier  VM.</a:t>
            </a:r>
          </a:p>
        </p:txBody>
      </p:sp>
    </p:spTree>
    <p:extLst>
      <p:ext uri="{BB962C8B-B14F-4D97-AF65-F5344CB8AC3E}">
        <p14:creationId xmlns:p14="http://schemas.microsoft.com/office/powerpoint/2010/main" val="19155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D64-AC78-9CF0-AC75-C974B13297DA}"/>
              </a:ext>
            </a:extLst>
          </p:cNvPr>
          <p:cNvSpPr>
            <a:spLocks noGrp="1"/>
          </p:cNvSpPr>
          <p:nvPr>
            <p:ph type="title"/>
          </p:nvPr>
        </p:nvSpPr>
        <p:spPr/>
        <p:txBody>
          <a:bodyPr/>
          <a:lstStyle/>
          <a:p>
            <a:r>
              <a:rPr lang="en-US" dirty="0"/>
              <a:t>Implementation</a:t>
            </a:r>
          </a:p>
        </p:txBody>
      </p:sp>
      <p:sp>
        <p:nvSpPr>
          <p:cNvPr id="3" name="Subtitle 2">
            <a:extLst>
              <a:ext uri="{FF2B5EF4-FFF2-40B4-BE49-F238E27FC236}">
                <a16:creationId xmlns:a16="http://schemas.microsoft.com/office/drawing/2014/main" id="{148617F4-D138-28EA-F5FC-08BED85CE704}"/>
              </a:ext>
            </a:extLst>
          </p:cNvPr>
          <p:cNvSpPr>
            <a:spLocks noGrp="1"/>
          </p:cNvSpPr>
          <p:nvPr>
            <p:ph type="subTitle" idx="10"/>
          </p:nvPr>
        </p:nvSpPr>
        <p:spPr/>
        <p:txBody>
          <a:bodyPr/>
          <a:lstStyle/>
          <a:p>
            <a:r>
              <a:rPr lang="en-US" dirty="0"/>
              <a:t>Using Aria Operations 8.18</a:t>
            </a:r>
          </a:p>
        </p:txBody>
      </p:sp>
    </p:spTree>
    <p:extLst>
      <p:ext uri="{BB962C8B-B14F-4D97-AF65-F5344CB8AC3E}">
        <p14:creationId xmlns:p14="http://schemas.microsoft.com/office/powerpoint/2010/main" val="125324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F3692-0C93-81A7-6817-F4ED8C23AB82}"/>
              </a:ext>
            </a:extLst>
          </p:cNvPr>
          <p:cNvSpPr/>
          <p:nvPr/>
        </p:nvSpPr>
        <p:spPr>
          <a:xfrm>
            <a:off x="6728488" y="1836038"/>
            <a:ext cx="1219200" cy="5715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Business Unit B</a:t>
            </a:r>
          </a:p>
        </p:txBody>
      </p:sp>
      <p:sp>
        <p:nvSpPr>
          <p:cNvPr id="3" name="Rectangle 2">
            <a:extLst>
              <a:ext uri="{FF2B5EF4-FFF2-40B4-BE49-F238E27FC236}">
                <a16:creationId xmlns:a16="http://schemas.microsoft.com/office/drawing/2014/main" id="{A3B50EBB-2C3F-7B8B-C30E-9A7AE12498AB}"/>
              </a:ext>
            </a:extLst>
          </p:cNvPr>
          <p:cNvSpPr/>
          <p:nvPr/>
        </p:nvSpPr>
        <p:spPr>
          <a:xfrm>
            <a:off x="8343257" y="1836038"/>
            <a:ext cx="1219200" cy="5715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Business Unit C</a:t>
            </a:r>
          </a:p>
        </p:txBody>
      </p:sp>
      <p:sp>
        <p:nvSpPr>
          <p:cNvPr id="4" name="Rectangle 3">
            <a:extLst>
              <a:ext uri="{FF2B5EF4-FFF2-40B4-BE49-F238E27FC236}">
                <a16:creationId xmlns:a16="http://schemas.microsoft.com/office/drawing/2014/main" id="{E168B9DF-3718-E9FA-0124-7FE0AF4FA3E1}"/>
              </a:ext>
            </a:extLst>
          </p:cNvPr>
          <p:cNvSpPr/>
          <p:nvPr/>
        </p:nvSpPr>
        <p:spPr>
          <a:xfrm>
            <a:off x="9888547" y="1836038"/>
            <a:ext cx="1219200" cy="5715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Business Unit D</a:t>
            </a:r>
          </a:p>
        </p:txBody>
      </p:sp>
      <p:sp>
        <p:nvSpPr>
          <p:cNvPr id="5" name="Rectangle 4">
            <a:extLst>
              <a:ext uri="{FF2B5EF4-FFF2-40B4-BE49-F238E27FC236}">
                <a16:creationId xmlns:a16="http://schemas.microsoft.com/office/drawing/2014/main" id="{8F132244-6E6E-BF4D-B7CE-CDEE4CAF31DA}"/>
              </a:ext>
            </a:extLst>
          </p:cNvPr>
          <p:cNvSpPr/>
          <p:nvPr/>
        </p:nvSpPr>
        <p:spPr>
          <a:xfrm>
            <a:off x="6347488" y="2978464"/>
            <a:ext cx="1600200" cy="4572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Biz Unit C: </a:t>
            </a:r>
            <a:b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b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Department 1</a:t>
            </a:r>
          </a:p>
        </p:txBody>
      </p:sp>
      <p:sp>
        <p:nvSpPr>
          <p:cNvPr id="6" name="Rectangle 5">
            <a:extLst>
              <a:ext uri="{FF2B5EF4-FFF2-40B4-BE49-F238E27FC236}">
                <a16:creationId xmlns:a16="http://schemas.microsoft.com/office/drawing/2014/main" id="{2092E5FE-64B5-342E-6A29-01EEDE2BD595}"/>
              </a:ext>
            </a:extLst>
          </p:cNvPr>
          <p:cNvSpPr/>
          <p:nvPr/>
        </p:nvSpPr>
        <p:spPr>
          <a:xfrm>
            <a:off x="8152757" y="2979038"/>
            <a:ext cx="1600200" cy="4572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Biz Unit C: </a:t>
            </a:r>
            <a:b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b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Department 2</a:t>
            </a:r>
          </a:p>
        </p:txBody>
      </p:sp>
      <p:sp>
        <p:nvSpPr>
          <p:cNvPr id="7" name="Rectangle 6">
            <a:extLst>
              <a:ext uri="{FF2B5EF4-FFF2-40B4-BE49-F238E27FC236}">
                <a16:creationId xmlns:a16="http://schemas.microsoft.com/office/drawing/2014/main" id="{6DDA92C7-CEAD-D391-FD2B-2FAF7DAFE038}"/>
              </a:ext>
            </a:extLst>
          </p:cNvPr>
          <p:cNvSpPr/>
          <p:nvPr/>
        </p:nvSpPr>
        <p:spPr>
          <a:xfrm>
            <a:off x="9888547" y="2979038"/>
            <a:ext cx="1600200" cy="4572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Biz Unit C: </a:t>
            </a:r>
            <a:b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b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Department 3</a:t>
            </a:r>
          </a:p>
        </p:txBody>
      </p:sp>
      <p:cxnSp>
        <p:nvCxnSpPr>
          <p:cNvPr id="8" name="Elbow Connector 13">
            <a:extLst>
              <a:ext uri="{FF2B5EF4-FFF2-40B4-BE49-F238E27FC236}">
                <a16:creationId xmlns:a16="http://schemas.microsoft.com/office/drawing/2014/main" id="{F061A309-EEC0-33D9-2DCA-0780E82B203F}"/>
              </a:ext>
            </a:extLst>
          </p:cNvPr>
          <p:cNvCxnSpPr>
            <a:cxnSpLocks/>
            <a:stCxn id="3" idx="2"/>
            <a:endCxn id="5" idx="0"/>
          </p:cNvCxnSpPr>
          <p:nvPr/>
        </p:nvCxnSpPr>
        <p:spPr>
          <a:xfrm rot="5400000">
            <a:off x="7764760" y="1790367"/>
            <a:ext cx="570926" cy="1805269"/>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17">
            <a:extLst>
              <a:ext uri="{FF2B5EF4-FFF2-40B4-BE49-F238E27FC236}">
                <a16:creationId xmlns:a16="http://schemas.microsoft.com/office/drawing/2014/main" id="{542EB8EE-7B25-ED5E-0CAA-42719081334B}"/>
              </a:ext>
            </a:extLst>
          </p:cNvPr>
          <p:cNvCxnSpPr>
            <a:cxnSpLocks/>
            <a:stCxn id="3" idx="2"/>
            <a:endCxn id="7" idx="0"/>
          </p:cNvCxnSpPr>
          <p:nvPr/>
        </p:nvCxnSpPr>
        <p:spPr>
          <a:xfrm rot="16200000" flipH="1">
            <a:off x="9535002" y="1825393"/>
            <a:ext cx="571500" cy="1735790"/>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C63457-FA1A-E2BB-1A26-166190310E1C}"/>
              </a:ext>
            </a:extLst>
          </p:cNvPr>
          <p:cNvSpPr/>
          <p:nvPr/>
        </p:nvSpPr>
        <p:spPr>
          <a:xfrm>
            <a:off x="6576088" y="3931538"/>
            <a:ext cx="1371600"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C.2: Application A</a:t>
            </a:r>
          </a:p>
        </p:txBody>
      </p:sp>
      <p:sp>
        <p:nvSpPr>
          <p:cNvPr id="11" name="Rectangle 10">
            <a:extLst>
              <a:ext uri="{FF2B5EF4-FFF2-40B4-BE49-F238E27FC236}">
                <a16:creationId xmlns:a16="http://schemas.microsoft.com/office/drawing/2014/main" id="{1B136557-9FDF-8E0B-8A41-9B79F7B18A24}"/>
              </a:ext>
            </a:extLst>
          </p:cNvPr>
          <p:cNvSpPr/>
          <p:nvPr/>
        </p:nvSpPr>
        <p:spPr>
          <a:xfrm>
            <a:off x="8267057" y="3931538"/>
            <a:ext cx="1371600"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C.2: Application B</a:t>
            </a:r>
          </a:p>
        </p:txBody>
      </p:sp>
      <p:sp>
        <p:nvSpPr>
          <p:cNvPr id="12" name="Rectangle 11">
            <a:extLst>
              <a:ext uri="{FF2B5EF4-FFF2-40B4-BE49-F238E27FC236}">
                <a16:creationId xmlns:a16="http://schemas.microsoft.com/office/drawing/2014/main" id="{5E67FE1C-ED42-6F18-EA03-CC2A48ADF067}"/>
              </a:ext>
            </a:extLst>
          </p:cNvPr>
          <p:cNvSpPr/>
          <p:nvPr/>
        </p:nvSpPr>
        <p:spPr>
          <a:xfrm>
            <a:off x="9888547" y="3931538"/>
            <a:ext cx="1371600"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C.3: Application C</a:t>
            </a:r>
          </a:p>
        </p:txBody>
      </p:sp>
      <p:sp>
        <p:nvSpPr>
          <p:cNvPr id="13" name="Rectangle 12">
            <a:extLst>
              <a:ext uri="{FF2B5EF4-FFF2-40B4-BE49-F238E27FC236}">
                <a16:creationId xmlns:a16="http://schemas.microsoft.com/office/drawing/2014/main" id="{00EDB2B7-8779-8931-6337-721A9451B476}"/>
              </a:ext>
            </a:extLst>
          </p:cNvPr>
          <p:cNvSpPr/>
          <p:nvPr/>
        </p:nvSpPr>
        <p:spPr>
          <a:xfrm>
            <a:off x="6703709" y="4769738"/>
            <a:ext cx="1243979"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C.2.B: Web Tier</a:t>
            </a:r>
          </a:p>
        </p:txBody>
      </p:sp>
      <p:sp>
        <p:nvSpPr>
          <p:cNvPr id="14" name="Rectangle 13">
            <a:extLst>
              <a:ext uri="{FF2B5EF4-FFF2-40B4-BE49-F238E27FC236}">
                <a16:creationId xmlns:a16="http://schemas.microsoft.com/office/drawing/2014/main" id="{DE427420-0D69-6604-E12A-964CFDB00538}"/>
              </a:ext>
            </a:extLst>
          </p:cNvPr>
          <p:cNvSpPr/>
          <p:nvPr/>
        </p:nvSpPr>
        <p:spPr>
          <a:xfrm>
            <a:off x="8330868" y="4769738"/>
            <a:ext cx="1243979"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C.2.B: App Tier</a:t>
            </a:r>
          </a:p>
        </p:txBody>
      </p:sp>
      <p:sp>
        <p:nvSpPr>
          <p:cNvPr id="15" name="Rectangle 14">
            <a:extLst>
              <a:ext uri="{FF2B5EF4-FFF2-40B4-BE49-F238E27FC236}">
                <a16:creationId xmlns:a16="http://schemas.microsoft.com/office/drawing/2014/main" id="{6E3064D3-5026-DAD2-D1F9-4C448AE60259}"/>
              </a:ext>
            </a:extLst>
          </p:cNvPr>
          <p:cNvSpPr/>
          <p:nvPr/>
        </p:nvSpPr>
        <p:spPr>
          <a:xfrm>
            <a:off x="9888547" y="4769737"/>
            <a:ext cx="1243979" cy="3429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C.2.B: DB Tier</a:t>
            </a:r>
          </a:p>
        </p:txBody>
      </p:sp>
      <p:cxnSp>
        <p:nvCxnSpPr>
          <p:cNvPr id="16" name="Elbow Connector 56">
            <a:extLst>
              <a:ext uri="{FF2B5EF4-FFF2-40B4-BE49-F238E27FC236}">
                <a16:creationId xmlns:a16="http://schemas.microsoft.com/office/drawing/2014/main" id="{264ED5B1-5EBD-E3A0-A8E8-0ED997D116F4}"/>
              </a:ext>
            </a:extLst>
          </p:cNvPr>
          <p:cNvCxnSpPr>
            <a:stCxn id="6" idx="2"/>
            <a:endCxn id="10" idx="0"/>
          </p:cNvCxnSpPr>
          <p:nvPr/>
        </p:nvCxnSpPr>
        <p:spPr>
          <a:xfrm rot="5400000">
            <a:off x="7859723" y="2838404"/>
            <a:ext cx="495300" cy="1690969"/>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58">
            <a:extLst>
              <a:ext uri="{FF2B5EF4-FFF2-40B4-BE49-F238E27FC236}">
                <a16:creationId xmlns:a16="http://schemas.microsoft.com/office/drawing/2014/main" id="{AF5C57D5-B78C-5DEB-C611-65AF7BE2B1DA}"/>
              </a:ext>
            </a:extLst>
          </p:cNvPr>
          <p:cNvCxnSpPr>
            <a:stCxn id="6" idx="2"/>
            <a:endCxn id="12" idx="0"/>
          </p:cNvCxnSpPr>
          <p:nvPr/>
        </p:nvCxnSpPr>
        <p:spPr>
          <a:xfrm rot="16200000" flipH="1">
            <a:off x="9515952" y="2873143"/>
            <a:ext cx="495300" cy="1621490"/>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0">
            <a:extLst>
              <a:ext uri="{FF2B5EF4-FFF2-40B4-BE49-F238E27FC236}">
                <a16:creationId xmlns:a16="http://schemas.microsoft.com/office/drawing/2014/main" id="{0D6A83A6-361C-72F6-69DD-311A5F069BC6}"/>
              </a:ext>
            </a:extLst>
          </p:cNvPr>
          <p:cNvCxnSpPr>
            <a:cxnSpLocks/>
            <a:stCxn id="11" idx="2"/>
            <a:endCxn id="13" idx="0"/>
          </p:cNvCxnSpPr>
          <p:nvPr/>
        </p:nvCxnSpPr>
        <p:spPr>
          <a:xfrm rot="5400000">
            <a:off x="7891628" y="3708509"/>
            <a:ext cx="495300" cy="1627158"/>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62">
            <a:extLst>
              <a:ext uri="{FF2B5EF4-FFF2-40B4-BE49-F238E27FC236}">
                <a16:creationId xmlns:a16="http://schemas.microsoft.com/office/drawing/2014/main" id="{0F8A86F4-D189-0436-9B7E-74590FD8CD17}"/>
              </a:ext>
            </a:extLst>
          </p:cNvPr>
          <p:cNvCxnSpPr>
            <a:cxnSpLocks/>
            <a:stCxn id="11" idx="2"/>
            <a:endCxn id="15" idx="0"/>
          </p:cNvCxnSpPr>
          <p:nvPr/>
        </p:nvCxnSpPr>
        <p:spPr>
          <a:xfrm rot="16200000" flipH="1">
            <a:off x="9484048" y="3743247"/>
            <a:ext cx="495299" cy="1557680"/>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A2FD9D0-7054-7310-88D4-842BEBA4DB68}"/>
              </a:ext>
            </a:extLst>
          </p:cNvPr>
          <p:cNvSpPr/>
          <p:nvPr/>
        </p:nvSpPr>
        <p:spPr>
          <a:xfrm>
            <a:off x="8045861" y="5531738"/>
            <a:ext cx="533400" cy="2667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VM 1</a:t>
            </a:r>
          </a:p>
        </p:txBody>
      </p:sp>
      <p:sp>
        <p:nvSpPr>
          <p:cNvPr id="21" name="Rectangle 20">
            <a:extLst>
              <a:ext uri="{FF2B5EF4-FFF2-40B4-BE49-F238E27FC236}">
                <a16:creationId xmlns:a16="http://schemas.microsoft.com/office/drawing/2014/main" id="{EE86EB7B-7B7E-7F10-2FBF-96BE24FF23CA}"/>
              </a:ext>
            </a:extLst>
          </p:cNvPr>
          <p:cNvSpPr/>
          <p:nvPr/>
        </p:nvSpPr>
        <p:spPr>
          <a:xfrm>
            <a:off x="8685156" y="5531738"/>
            <a:ext cx="533400" cy="2667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VM 2</a:t>
            </a:r>
          </a:p>
        </p:txBody>
      </p:sp>
      <p:sp>
        <p:nvSpPr>
          <p:cNvPr id="22" name="Rectangle 21">
            <a:extLst>
              <a:ext uri="{FF2B5EF4-FFF2-40B4-BE49-F238E27FC236}">
                <a16:creationId xmlns:a16="http://schemas.microsoft.com/office/drawing/2014/main" id="{CF0DE532-9FC9-DE0A-03B2-EB64B5A782CB}"/>
              </a:ext>
            </a:extLst>
          </p:cNvPr>
          <p:cNvSpPr/>
          <p:nvPr/>
        </p:nvSpPr>
        <p:spPr>
          <a:xfrm>
            <a:off x="9324451" y="5531738"/>
            <a:ext cx="533400" cy="26670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VM 3</a:t>
            </a:r>
          </a:p>
        </p:txBody>
      </p:sp>
      <p:cxnSp>
        <p:nvCxnSpPr>
          <p:cNvPr id="23" name="Elbow Connector 67">
            <a:extLst>
              <a:ext uri="{FF2B5EF4-FFF2-40B4-BE49-F238E27FC236}">
                <a16:creationId xmlns:a16="http://schemas.microsoft.com/office/drawing/2014/main" id="{58C8D5E4-20E0-D17A-B002-AF495E3EB303}"/>
              </a:ext>
            </a:extLst>
          </p:cNvPr>
          <p:cNvCxnSpPr>
            <a:cxnSpLocks/>
            <a:stCxn id="14" idx="2"/>
            <a:endCxn id="20" idx="0"/>
          </p:cNvCxnSpPr>
          <p:nvPr/>
        </p:nvCxnSpPr>
        <p:spPr>
          <a:xfrm rot="5400000">
            <a:off x="8423160" y="5002040"/>
            <a:ext cx="419100" cy="640297"/>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69">
            <a:extLst>
              <a:ext uri="{FF2B5EF4-FFF2-40B4-BE49-F238E27FC236}">
                <a16:creationId xmlns:a16="http://schemas.microsoft.com/office/drawing/2014/main" id="{48C18450-B579-983B-7B87-50D9200BE305}"/>
              </a:ext>
            </a:extLst>
          </p:cNvPr>
          <p:cNvCxnSpPr>
            <a:cxnSpLocks/>
            <a:stCxn id="14" idx="2"/>
            <a:endCxn id="22" idx="0"/>
          </p:cNvCxnSpPr>
          <p:nvPr/>
        </p:nvCxnSpPr>
        <p:spPr>
          <a:xfrm rot="16200000" flipH="1">
            <a:off x="9062454" y="5003041"/>
            <a:ext cx="419100" cy="638293"/>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17">
            <a:extLst>
              <a:ext uri="{FF2B5EF4-FFF2-40B4-BE49-F238E27FC236}">
                <a16:creationId xmlns:a16="http://schemas.microsoft.com/office/drawing/2014/main" id="{022A9153-2824-AD45-4163-D9A02B5A8AB4}"/>
              </a:ext>
            </a:extLst>
          </p:cNvPr>
          <p:cNvCxnSpPr>
            <a:cxnSpLocks/>
            <a:stCxn id="3" idx="2"/>
          </p:cNvCxnSpPr>
          <p:nvPr/>
        </p:nvCxnSpPr>
        <p:spPr>
          <a:xfrm flipH="1">
            <a:off x="8949682" y="2407538"/>
            <a:ext cx="3175" cy="5715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56">
            <a:extLst>
              <a:ext uri="{FF2B5EF4-FFF2-40B4-BE49-F238E27FC236}">
                <a16:creationId xmlns:a16="http://schemas.microsoft.com/office/drawing/2014/main" id="{94F75523-6319-B946-5FBA-8D63BF573BE8}"/>
              </a:ext>
            </a:extLst>
          </p:cNvPr>
          <p:cNvCxnSpPr>
            <a:cxnSpLocks/>
          </p:cNvCxnSpPr>
          <p:nvPr/>
        </p:nvCxnSpPr>
        <p:spPr>
          <a:xfrm rot="16200000" flipH="1">
            <a:off x="8819507" y="3798187"/>
            <a:ext cx="266700" cy="2"/>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67">
            <a:extLst>
              <a:ext uri="{FF2B5EF4-FFF2-40B4-BE49-F238E27FC236}">
                <a16:creationId xmlns:a16="http://schemas.microsoft.com/office/drawing/2014/main" id="{41312640-2D3E-3CD7-77F4-300CFC5B046F}"/>
              </a:ext>
            </a:extLst>
          </p:cNvPr>
          <p:cNvCxnSpPr>
            <a:cxnSpLocks/>
            <a:stCxn id="14" idx="2"/>
            <a:endCxn id="21" idx="0"/>
          </p:cNvCxnSpPr>
          <p:nvPr/>
        </p:nvCxnSpPr>
        <p:spPr>
          <a:xfrm rot="5400000">
            <a:off x="8742807" y="5321687"/>
            <a:ext cx="419100" cy="1002"/>
          </a:xfrm>
          <a:prstGeom prst="bentConnector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60">
            <a:extLst>
              <a:ext uri="{FF2B5EF4-FFF2-40B4-BE49-F238E27FC236}">
                <a16:creationId xmlns:a16="http://schemas.microsoft.com/office/drawing/2014/main" id="{3A3DD61F-61BE-410B-6A0B-EF2042BFDB44}"/>
              </a:ext>
            </a:extLst>
          </p:cNvPr>
          <p:cNvCxnSpPr>
            <a:cxnSpLocks/>
          </p:cNvCxnSpPr>
          <p:nvPr/>
        </p:nvCxnSpPr>
        <p:spPr>
          <a:xfrm rot="16200000" flipH="1">
            <a:off x="8705207" y="4522087"/>
            <a:ext cx="495300" cy="1"/>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Title 28">
            <a:extLst>
              <a:ext uri="{FF2B5EF4-FFF2-40B4-BE49-F238E27FC236}">
                <a16:creationId xmlns:a16="http://schemas.microsoft.com/office/drawing/2014/main" id="{B9965DE2-DD21-F5D6-DDFC-7E2D699ABB8D}"/>
              </a:ext>
            </a:extLst>
          </p:cNvPr>
          <p:cNvSpPr>
            <a:spLocks noGrp="1"/>
          </p:cNvSpPr>
          <p:nvPr>
            <p:ph type="title"/>
          </p:nvPr>
        </p:nvSpPr>
        <p:spPr/>
        <p:txBody>
          <a:bodyPr/>
          <a:lstStyle/>
          <a:p>
            <a:r>
              <a:rPr lang="en-US"/>
              <a:t>Reflect the Business</a:t>
            </a:r>
          </a:p>
        </p:txBody>
      </p:sp>
      <p:sp>
        <p:nvSpPr>
          <p:cNvPr id="30" name="Subtitle 29">
            <a:extLst>
              <a:ext uri="{FF2B5EF4-FFF2-40B4-BE49-F238E27FC236}">
                <a16:creationId xmlns:a16="http://schemas.microsoft.com/office/drawing/2014/main" id="{BED986B0-92E9-66C1-D6BD-CA1B7558FC87}"/>
              </a:ext>
            </a:extLst>
          </p:cNvPr>
          <p:cNvSpPr>
            <a:spLocks noGrp="1"/>
          </p:cNvSpPr>
          <p:nvPr>
            <p:ph type="subTitle" idx="10"/>
          </p:nvPr>
        </p:nvSpPr>
        <p:spPr/>
        <p:txBody>
          <a:bodyPr/>
          <a:lstStyle/>
          <a:p>
            <a:r>
              <a:rPr lang="en-US"/>
              <a:t>vSphere UI: Folder Structure should map to Business Applications</a:t>
            </a:r>
          </a:p>
        </p:txBody>
      </p:sp>
      <p:sp>
        <p:nvSpPr>
          <p:cNvPr id="31" name="Content Placeholder 30">
            <a:extLst>
              <a:ext uri="{FF2B5EF4-FFF2-40B4-BE49-F238E27FC236}">
                <a16:creationId xmlns:a16="http://schemas.microsoft.com/office/drawing/2014/main" id="{51A4EB5C-8E7B-E4D3-1C29-391BDC7746B0}"/>
              </a:ext>
            </a:extLst>
          </p:cNvPr>
          <p:cNvSpPr>
            <a:spLocks noGrp="1"/>
          </p:cNvSpPr>
          <p:nvPr>
            <p:ph sz="quarter" idx="14"/>
          </p:nvPr>
        </p:nvSpPr>
        <p:spPr>
          <a:xfrm>
            <a:off x="616666" y="1600201"/>
            <a:ext cx="5576242" cy="4572000"/>
          </a:xfrm>
        </p:spPr>
        <p:txBody>
          <a:bodyPr/>
          <a:lstStyle/>
          <a:p>
            <a:r>
              <a:rPr lang="en-US" dirty="0"/>
              <a:t>In vSphere Client.</a:t>
            </a:r>
          </a:p>
          <a:p>
            <a:pPr lvl="1"/>
            <a:r>
              <a:rPr lang="en-US" dirty="0"/>
              <a:t>Create a folder for each business application</a:t>
            </a:r>
          </a:p>
          <a:p>
            <a:pPr lvl="1"/>
            <a:r>
              <a:rPr lang="en-US" dirty="0"/>
              <a:t>Ensure each folder name is unique, even across different vCenter Servers. Otherwise VCF Operations will get the wrong VM.</a:t>
            </a:r>
          </a:p>
          <a:p>
            <a:pPr lvl="1"/>
            <a:r>
              <a:rPr lang="en-US" dirty="0"/>
              <a:t>See the structure as example </a:t>
            </a:r>
            <a:r>
              <a:rPr lang="en-US" dirty="0">
                <a:sym typeface="Wingdings" panose="05000000000000000000" pitchFamily="2" charset="2"/>
              </a:rPr>
              <a:t></a:t>
            </a:r>
            <a:endParaRPr lang="en-US" dirty="0"/>
          </a:p>
          <a:p>
            <a:r>
              <a:rPr lang="en-US" dirty="0"/>
              <a:t>In VCF Operations</a:t>
            </a:r>
          </a:p>
          <a:p>
            <a:pPr lvl="1"/>
            <a:r>
              <a:rPr lang="en-US" dirty="0"/>
              <a:t>Create 1 Business Application object for each business application</a:t>
            </a:r>
          </a:p>
          <a:p>
            <a:pPr lvl="1"/>
            <a:r>
              <a:rPr lang="en-US" dirty="0"/>
              <a:t>Limitation: Create 1 custom group for each application tier. A business app with 3 tiers needs 3 custom group </a:t>
            </a:r>
          </a:p>
          <a:p>
            <a:pPr lvl="1"/>
            <a:endParaRPr lang="en-US" dirty="0"/>
          </a:p>
          <a:p>
            <a:endParaRPr lang="en-US" dirty="0"/>
          </a:p>
        </p:txBody>
      </p:sp>
      <p:sp>
        <p:nvSpPr>
          <p:cNvPr id="33" name="TextBox 32">
            <a:extLst>
              <a:ext uri="{FF2B5EF4-FFF2-40B4-BE49-F238E27FC236}">
                <a16:creationId xmlns:a16="http://schemas.microsoft.com/office/drawing/2014/main" id="{E69BA9EF-602C-49BC-03A8-365884401EAD}"/>
              </a:ext>
            </a:extLst>
          </p:cNvPr>
          <p:cNvSpPr txBox="1"/>
          <p:nvPr/>
        </p:nvSpPr>
        <p:spPr>
          <a:xfrm>
            <a:off x="0" y="6448076"/>
            <a:ext cx="12192000"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algn="ctr"/>
            <a:r>
              <a:rPr lang="en-US" dirty="0"/>
              <a:t>Pro Tip: Start with the most critical business application. No need to map the whole environment as it takes time to get buy-in from app team and senior management</a:t>
            </a:r>
          </a:p>
        </p:txBody>
      </p:sp>
    </p:spTree>
    <p:extLst>
      <p:ext uri="{BB962C8B-B14F-4D97-AF65-F5344CB8AC3E}">
        <p14:creationId xmlns:p14="http://schemas.microsoft.com/office/powerpoint/2010/main" val="427614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F09C7E-328A-534F-B2D8-2B93891B8245}"/>
              </a:ext>
            </a:extLst>
          </p:cNvPr>
          <p:cNvPicPr>
            <a:picLocks noChangeAspect="1"/>
          </p:cNvPicPr>
          <p:nvPr/>
        </p:nvPicPr>
        <p:blipFill>
          <a:blip r:embed="rId3"/>
          <a:stretch>
            <a:fillRect/>
          </a:stretch>
        </p:blipFill>
        <p:spPr>
          <a:xfrm>
            <a:off x="101292" y="1337975"/>
            <a:ext cx="11989416" cy="3949903"/>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0840B96E-453E-F221-E9DF-620BC2C36BB8}"/>
              </a:ext>
            </a:extLst>
          </p:cNvPr>
          <p:cNvCxnSpPr>
            <a:cxnSpLocks/>
            <a:stCxn id="6" idx="0"/>
          </p:cNvCxnSpPr>
          <p:nvPr/>
        </p:nvCxnSpPr>
        <p:spPr bwMode="gray">
          <a:xfrm flipH="1" flipV="1">
            <a:off x="1441786" y="3213913"/>
            <a:ext cx="1232008" cy="225170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Rectangle 5">
            <a:extLst>
              <a:ext uri="{FF2B5EF4-FFF2-40B4-BE49-F238E27FC236}">
                <a16:creationId xmlns:a16="http://schemas.microsoft.com/office/drawing/2014/main" id="{77054A52-1716-8DA0-849B-468CF54E961E}"/>
              </a:ext>
            </a:extLst>
          </p:cNvPr>
          <p:cNvSpPr/>
          <p:nvPr/>
        </p:nvSpPr>
        <p:spPr>
          <a:xfrm>
            <a:off x="551557" y="5465618"/>
            <a:ext cx="4244473" cy="7319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dirty="0">
                <a:solidFill>
                  <a:schemeClr val="bg1"/>
                </a:solidFill>
              </a:rPr>
              <a:t>Create 1 business application object for </a:t>
            </a:r>
            <a:r>
              <a:rPr lang="en-US" sz="1200">
                <a:solidFill>
                  <a:schemeClr val="bg1"/>
                </a:solidFill>
              </a:rPr>
              <a:t>each Biz App. </a:t>
            </a:r>
            <a:r>
              <a:rPr lang="en-US" sz="1200" dirty="0">
                <a:solidFill>
                  <a:schemeClr val="bg1"/>
                </a:solidFill>
              </a:rPr>
              <a:t>Note this is just the top level object, serving as parent object to Application Tier and VM</a:t>
            </a:r>
          </a:p>
        </p:txBody>
      </p:sp>
      <p:cxnSp>
        <p:nvCxnSpPr>
          <p:cNvPr id="2" name="Straight Arrow Connector 1">
            <a:extLst>
              <a:ext uri="{FF2B5EF4-FFF2-40B4-BE49-F238E27FC236}">
                <a16:creationId xmlns:a16="http://schemas.microsoft.com/office/drawing/2014/main" id="{682D1BD5-A151-9142-5AC1-CB56DC0B6D62}"/>
              </a:ext>
            </a:extLst>
          </p:cNvPr>
          <p:cNvCxnSpPr>
            <a:cxnSpLocks/>
            <a:stCxn id="7" idx="0"/>
          </p:cNvCxnSpPr>
          <p:nvPr/>
        </p:nvCxnSpPr>
        <p:spPr bwMode="gray">
          <a:xfrm flipH="1" flipV="1">
            <a:off x="4170017" y="5022574"/>
            <a:ext cx="2184401" cy="4430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 name="Rectangle 6">
            <a:extLst>
              <a:ext uri="{FF2B5EF4-FFF2-40B4-BE49-F238E27FC236}">
                <a16:creationId xmlns:a16="http://schemas.microsoft.com/office/drawing/2014/main" id="{70753449-652B-04C9-FA21-5D898970D25B}"/>
              </a:ext>
            </a:extLst>
          </p:cNvPr>
          <p:cNvSpPr/>
          <p:nvPr/>
        </p:nvSpPr>
        <p:spPr>
          <a:xfrm>
            <a:off x="4991652" y="5465618"/>
            <a:ext cx="2725531" cy="7319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dirty="0">
                <a:solidFill>
                  <a:schemeClr val="bg1"/>
                </a:solidFill>
              </a:rPr>
              <a:t>Key in contact or owner as this column support </a:t>
            </a:r>
            <a:r>
              <a:rPr lang="en-US" sz="1200" dirty="0">
                <a:solidFill>
                  <a:srgbClr val="FFFF00"/>
                </a:solidFill>
              </a:rPr>
              <a:t>sorting</a:t>
            </a:r>
          </a:p>
        </p:txBody>
      </p:sp>
      <p:cxnSp>
        <p:nvCxnSpPr>
          <p:cNvPr id="17" name="Straight Arrow Connector 16">
            <a:extLst>
              <a:ext uri="{FF2B5EF4-FFF2-40B4-BE49-F238E27FC236}">
                <a16:creationId xmlns:a16="http://schemas.microsoft.com/office/drawing/2014/main" id="{723BFC99-E65F-E6D1-789B-79A0D036D421}"/>
              </a:ext>
            </a:extLst>
          </p:cNvPr>
          <p:cNvCxnSpPr>
            <a:cxnSpLocks/>
            <a:stCxn id="18" idx="0"/>
          </p:cNvCxnSpPr>
          <p:nvPr/>
        </p:nvCxnSpPr>
        <p:spPr bwMode="gray">
          <a:xfrm flipH="1" flipV="1">
            <a:off x="7035800" y="3573670"/>
            <a:ext cx="2602949" cy="18919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Rectangle 17">
            <a:extLst>
              <a:ext uri="{FF2B5EF4-FFF2-40B4-BE49-F238E27FC236}">
                <a16:creationId xmlns:a16="http://schemas.microsoft.com/office/drawing/2014/main" id="{FB4D8181-7570-972D-5A86-CBC5EC988A95}"/>
              </a:ext>
            </a:extLst>
          </p:cNvPr>
          <p:cNvSpPr/>
          <p:nvPr/>
        </p:nvSpPr>
        <p:spPr>
          <a:xfrm>
            <a:off x="8275983" y="5465618"/>
            <a:ext cx="2725531" cy="7319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dirty="0">
                <a:solidFill>
                  <a:schemeClr val="bg1"/>
                </a:solidFill>
              </a:rPr>
              <a:t>This column does not support sorting</a:t>
            </a:r>
          </a:p>
        </p:txBody>
      </p:sp>
      <p:cxnSp>
        <p:nvCxnSpPr>
          <p:cNvPr id="20" name="Straight Arrow Connector 19">
            <a:extLst>
              <a:ext uri="{FF2B5EF4-FFF2-40B4-BE49-F238E27FC236}">
                <a16:creationId xmlns:a16="http://schemas.microsoft.com/office/drawing/2014/main" id="{77A95B25-17E3-05DD-6EF7-C4DA6220DE38}"/>
              </a:ext>
            </a:extLst>
          </p:cNvPr>
          <p:cNvCxnSpPr>
            <a:cxnSpLocks/>
            <a:stCxn id="18" idx="0"/>
          </p:cNvCxnSpPr>
          <p:nvPr/>
        </p:nvCxnSpPr>
        <p:spPr bwMode="gray">
          <a:xfrm flipH="1" flipV="1">
            <a:off x="8792622" y="3573670"/>
            <a:ext cx="846127" cy="18919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3" name="Title 22">
            <a:extLst>
              <a:ext uri="{FF2B5EF4-FFF2-40B4-BE49-F238E27FC236}">
                <a16:creationId xmlns:a16="http://schemas.microsoft.com/office/drawing/2014/main" id="{B76EFF85-9326-003A-0191-68E5427A23C6}"/>
              </a:ext>
            </a:extLst>
          </p:cNvPr>
          <p:cNvSpPr>
            <a:spLocks noGrp="1"/>
          </p:cNvSpPr>
          <p:nvPr>
            <p:ph type="title"/>
          </p:nvPr>
        </p:nvSpPr>
        <p:spPr/>
        <p:txBody>
          <a:bodyPr/>
          <a:lstStyle/>
          <a:p>
            <a:r>
              <a:rPr lang="en-US" dirty="0"/>
              <a:t>Business Application</a:t>
            </a:r>
          </a:p>
        </p:txBody>
      </p:sp>
      <p:sp>
        <p:nvSpPr>
          <p:cNvPr id="24" name="Subtitle 23">
            <a:extLst>
              <a:ext uri="{FF2B5EF4-FFF2-40B4-BE49-F238E27FC236}">
                <a16:creationId xmlns:a16="http://schemas.microsoft.com/office/drawing/2014/main" id="{AC7EC839-3FE6-8F18-824B-D998FC3801D0}"/>
              </a:ext>
            </a:extLst>
          </p:cNvPr>
          <p:cNvSpPr>
            <a:spLocks noGrp="1"/>
          </p:cNvSpPr>
          <p:nvPr>
            <p:ph type="subTitle" idx="10"/>
          </p:nvPr>
        </p:nvSpPr>
        <p:spPr/>
        <p:txBody>
          <a:bodyPr/>
          <a:lstStyle/>
          <a:p>
            <a:r>
              <a:rPr lang="en-US" dirty="0"/>
              <a:t>Step 1: create the business application</a:t>
            </a:r>
          </a:p>
        </p:txBody>
      </p:sp>
    </p:spTree>
    <p:extLst>
      <p:ext uri="{BB962C8B-B14F-4D97-AF65-F5344CB8AC3E}">
        <p14:creationId xmlns:p14="http://schemas.microsoft.com/office/powerpoint/2010/main" val="11548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DA06F18-E0DF-33EF-BCDC-53A98C9D05DC}"/>
              </a:ext>
            </a:extLst>
          </p:cNvPr>
          <p:cNvSpPr/>
          <p:nvPr/>
        </p:nvSpPr>
        <p:spPr>
          <a:xfrm>
            <a:off x="3175" y="1052715"/>
            <a:ext cx="12188825" cy="57450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3" name="Rectangle: Rounded Corners 22">
            <a:extLst>
              <a:ext uri="{FF2B5EF4-FFF2-40B4-BE49-F238E27FC236}">
                <a16:creationId xmlns:a16="http://schemas.microsoft.com/office/drawing/2014/main" id="{511FCBB7-5E1A-4EC5-0469-93DA5B0E484D}"/>
              </a:ext>
            </a:extLst>
          </p:cNvPr>
          <p:cNvSpPr/>
          <p:nvPr/>
        </p:nvSpPr>
        <p:spPr>
          <a:xfrm>
            <a:off x="601286" y="3215535"/>
            <a:ext cx="2398069" cy="2661755"/>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Business Application</a:t>
            </a:r>
            <a:endParaRPr lang="en-US" sz="1200" b="1"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or business cycle.</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per Business Application. Keep to Top 10 most strategic system to the business.</a:t>
            </a: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0 – 100% for ease of interpretation</a:t>
            </a: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Create using VCF Operations Business Application object.</a:t>
            </a: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large biz app with legacy components can include K8 and non K8 architecture.</a:t>
            </a:r>
          </a:p>
          <a:p>
            <a:pPr marL="117475" indent="-117475">
              <a:spcAft>
                <a:spcPts val="600"/>
              </a:spcAft>
              <a:buFont typeface="Arial" panose="020B0604020202020204" pitchFamily="34" charset="0"/>
              <a:buChar char="•"/>
            </a:pP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27D380F-DD12-43AC-89D0-287F0806C021}"/>
              </a:ext>
            </a:extLst>
          </p:cNvPr>
          <p:cNvSpPr>
            <a:spLocks noGrp="1"/>
          </p:cNvSpPr>
          <p:nvPr>
            <p:ph type="title"/>
          </p:nvPr>
        </p:nvSpPr>
        <p:spPr/>
        <p:txBody>
          <a:bodyPr/>
          <a:lstStyle/>
          <a:p>
            <a:r>
              <a:rPr lang="en-SG" dirty="0"/>
              <a:t>Dashboard Design</a:t>
            </a:r>
          </a:p>
        </p:txBody>
      </p:sp>
      <p:sp>
        <p:nvSpPr>
          <p:cNvPr id="27" name="Rectangle: Rounded Corners 26">
            <a:extLst>
              <a:ext uri="{FF2B5EF4-FFF2-40B4-BE49-F238E27FC236}">
                <a16:creationId xmlns:a16="http://schemas.microsoft.com/office/drawing/2014/main" id="{4EA899E1-3E8B-7CDA-2CD8-20D612DA1B35}"/>
              </a:ext>
            </a:extLst>
          </p:cNvPr>
          <p:cNvSpPr/>
          <p:nvPr/>
        </p:nvSpPr>
        <p:spPr>
          <a:xfrm>
            <a:off x="3670733" y="3215535"/>
            <a:ext cx="2350350" cy="1229733"/>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Application Tier</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Group of VM.</a:t>
            </a: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Map a tier to a vCenter VM Folder.</a:t>
            </a:r>
          </a:p>
        </p:txBody>
      </p:sp>
      <p:sp>
        <p:nvSpPr>
          <p:cNvPr id="28" name="Rectangle: Rounded Corners 27">
            <a:extLst>
              <a:ext uri="{FF2B5EF4-FFF2-40B4-BE49-F238E27FC236}">
                <a16:creationId xmlns:a16="http://schemas.microsoft.com/office/drawing/2014/main" id="{CC16821E-CAEA-0483-1098-DF13786E8EED}"/>
              </a:ext>
            </a:extLst>
          </p:cNvPr>
          <p:cNvSpPr/>
          <p:nvPr/>
        </p:nvSpPr>
        <p:spPr>
          <a:xfrm>
            <a:off x="9660661" y="3215534"/>
            <a:ext cx="2398069" cy="1229734"/>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Windows | Linux</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separate dashboards</a:t>
            </a:r>
          </a:p>
        </p:txBody>
      </p:sp>
      <p:pic>
        <p:nvPicPr>
          <p:cNvPr id="10" name="Picture 9">
            <a:extLst>
              <a:ext uri="{FF2B5EF4-FFF2-40B4-BE49-F238E27FC236}">
                <a16:creationId xmlns:a16="http://schemas.microsoft.com/office/drawing/2014/main" id="{28CA9FBC-96B3-BD00-05A5-DE32BDBF2F59}"/>
              </a:ext>
            </a:extLst>
          </p:cNvPr>
          <p:cNvPicPr>
            <a:picLocks noChangeAspect="1"/>
          </p:cNvPicPr>
          <p:nvPr/>
        </p:nvPicPr>
        <p:blipFill>
          <a:blip r:embed="rId3"/>
          <a:stretch>
            <a:fillRect/>
          </a:stretch>
        </p:blipFill>
        <p:spPr>
          <a:xfrm>
            <a:off x="0" y="1146078"/>
            <a:ext cx="12192000" cy="1755913"/>
          </a:xfrm>
          <a:prstGeom prst="rect">
            <a:avLst/>
          </a:prstGeom>
        </p:spPr>
      </p:pic>
      <p:sp>
        <p:nvSpPr>
          <p:cNvPr id="4" name="Arrow: Down 3">
            <a:extLst>
              <a:ext uri="{FF2B5EF4-FFF2-40B4-BE49-F238E27FC236}">
                <a16:creationId xmlns:a16="http://schemas.microsoft.com/office/drawing/2014/main" id="{25835AE9-FCF2-0839-4F73-259AD8358780}"/>
              </a:ext>
            </a:extLst>
          </p:cNvPr>
          <p:cNvSpPr/>
          <p:nvPr/>
        </p:nvSpPr>
        <p:spPr>
          <a:xfrm>
            <a:off x="1184830" y="2796082"/>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21" name="TextBox 20">
            <a:extLst>
              <a:ext uri="{FF2B5EF4-FFF2-40B4-BE49-F238E27FC236}">
                <a16:creationId xmlns:a16="http://schemas.microsoft.com/office/drawing/2014/main" id="{590C51D4-2E41-D7A0-9FC9-643A98B5650C}"/>
              </a:ext>
            </a:extLst>
          </p:cNvPr>
          <p:cNvSpPr txBox="1"/>
          <p:nvPr/>
        </p:nvSpPr>
        <p:spPr>
          <a:xfrm>
            <a:off x="1800320" y="1899954"/>
            <a:ext cx="8492710" cy="326884"/>
          </a:xfrm>
          <a:prstGeom prst="rect">
            <a:avLst/>
          </a:prstGeom>
          <a:noFill/>
        </p:spPr>
        <p:txBody>
          <a:bodyPr wrap="none" lIns="0" tIns="0" rIns="0" bIns="0" rtlCol="0">
            <a:spAutoFit/>
          </a:bodyPr>
          <a:lstStyle/>
          <a:p>
            <a:pPr algn="l">
              <a:lnSpc>
                <a:spcPct val="130000"/>
              </a:lnSpc>
            </a:pPr>
            <a:r>
              <a:rPr lang="en-US" sz="1800" dirty="0">
                <a:solidFill>
                  <a:schemeClr val="tx2"/>
                </a:solidFill>
              </a:rPr>
              <a:t>All of Mission Critical Applications, regardless of type (classic, modern, hybrid)</a:t>
            </a:r>
          </a:p>
        </p:txBody>
      </p:sp>
      <p:sp>
        <p:nvSpPr>
          <p:cNvPr id="3" name="Arrow: Down 2">
            <a:extLst>
              <a:ext uri="{FF2B5EF4-FFF2-40B4-BE49-F238E27FC236}">
                <a16:creationId xmlns:a16="http://schemas.microsoft.com/office/drawing/2014/main" id="{77FC5229-6B19-C140-2A74-777BA8162F07}"/>
              </a:ext>
            </a:extLst>
          </p:cNvPr>
          <p:cNvSpPr/>
          <p:nvPr/>
        </p:nvSpPr>
        <p:spPr>
          <a:xfrm rot="16200000">
            <a:off x="3167451" y="3646179"/>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9" name="Rectangle: Rounded Corners 8">
            <a:extLst>
              <a:ext uri="{FF2B5EF4-FFF2-40B4-BE49-F238E27FC236}">
                <a16:creationId xmlns:a16="http://schemas.microsoft.com/office/drawing/2014/main" id="{81DA84D9-03F6-8FF3-F4ED-D3371D35583B}"/>
              </a:ext>
            </a:extLst>
          </p:cNvPr>
          <p:cNvSpPr/>
          <p:nvPr/>
        </p:nvSpPr>
        <p:spPr>
          <a:xfrm>
            <a:off x="3668565" y="4875561"/>
            <a:ext cx="1632771" cy="1001729"/>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K8 Namespace</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Arrow: Down 10">
            <a:extLst>
              <a:ext uri="{FF2B5EF4-FFF2-40B4-BE49-F238E27FC236}">
                <a16:creationId xmlns:a16="http://schemas.microsoft.com/office/drawing/2014/main" id="{6C0B3369-3604-A255-7F73-7C7C1059CE60}"/>
              </a:ext>
            </a:extLst>
          </p:cNvPr>
          <p:cNvSpPr/>
          <p:nvPr/>
        </p:nvSpPr>
        <p:spPr>
          <a:xfrm rot="16200000">
            <a:off x="3167451" y="5192203"/>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12" name="Rectangle: Rounded Corners 11">
            <a:extLst>
              <a:ext uri="{FF2B5EF4-FFF2-40B4-BE49-F238E27FC236}">
                <a16:creationId xmlns:a16="http://schemas.microsoft.com/office/drawing/2014/main" id="{F31DCB4C-DBBA-AE8F-9DD1-CFDB7C628A5B}"/>
              </a:ext>
            </a:extLst>
          </p:cNvPr>
          <p:cNvSpPr/>
          <p:nvPr/>
        </p:nvSpPr>
        <p:spPr>
          <a:xfrm>
            <a:off x="6665698" y="3215535"/>
            <a:ext cx="2350350" cy="1229733"/>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VM</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Group of VM.</a:t>
            </a:r>
          </a:p>
          <a:p>
            <a:pPr marL="117475" indent="-117475">
              <a:spcAft>
                <a:spcPts val="600"/>
              </a:spcAft>
              <a:buFont typeface="Arial" panose="020B0604020202020204" pitchFamily="34" charset="0"/>
              <a:buChar char="•"/>
            </a:pP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Map a tier to a vCenter VM Folder.</a:t>
            </a:r>
          </a:p>
        </p:txBody>
      </p:sp>
      <p:sp>
        <p:nvSpPr>
          <p:cNvPr id="13" name="Arrow: Down 12">
            <a:extLst>
              <a:ext uri="{FF2B5EF4-FFF2-40B4-BE49-F238E27FC236}">
                <a16:creationId xmlns:a16="http://schemas.microsoft.com/office/drawing/2014/main" id="{3DDFAF3B-92D6-CC2D-47DA-5201834FC237}"/>
              </a:ext>
            </a:extLst>
          </p:cNvPr>
          <p:cNvSpPr/>
          <p:nvPr/>
        </p:nvSpPr>
        <p:spPr>
          <a:xfrm rot="16200000">
            <a:off x="6162416" y="3646179"/>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14" name="Rectangle: Rounded Corners 13">
            <a:extLst>
              <a:ext uri="{FF2B5EF4-FFF2-40B4-BE49-F238E27FC236}">
                <a16:creationId xmlns:a16="http://schemas.microsoft.com/office/drawing/2014/main" id="{1C6FDB05-E5FD-8EF1-66BF-179F20ED78BA}"/>
              </a:ext>
            </a:extLst>
          </p:cNvPr>
          <p:cNvSpPr/>
          <p:nvPr/>
        </p:nvSpPr>
        <p:spPr>
          <a:xfrm>
            <a:off x="5941615" y="4875561"/>
            <a:ext cx="1601893" cy="1001729"/>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K8 Workload</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Arrow: Down 14">
            <a:extLst>
              <a:ext uri="{FF2B5EF4-FFF2-40B4-BE49-F238E27FC236}">
                <a16:creationId xmlns:a16="http://schemas.microsoft.com/office/drawing/2014/main" id="{09688F77-4971-7645-CBCC-01E6EE4B4096}"/>
              </a:ext>
            </a:extLst>
          </p:cNvPr>
          <p:cNvSpPr/>
          <p:nvPr/>
        </p:nvSpPr>
        <p:spPr>
          <a:xfrm rot="16200000">
            <a:off x="5440501" y="5192203"/>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16" name="Rectangle: Rounded Corners 15">
            <a:extLst>
              <a:ext uri="{FF2B5EF4-FFF2-40B4-BE49-F238E27FC236}">
                <a16:creationId xmlns:a16="http://schemas.microsoft.com/office/drawing/2014/main" id="{ADF69E4A-A339-E30B-1D7F-F0A21CF75A5C}"/>
              </a:ext>
            </a:extLst>
          </p:cNvPr>
          <p:cNvSpPr/>
          <p:nvPr/>
        </p:nvSpPr>
        <p:spPr>
          <a:xfrm>
            <a:off x="8183787" y="4875561"/>
            <a:ext cx="1632771" cy="1001729"/>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K8 Pod</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Arrow: Down 16">
            <a:extLst>
              <a:ext uri="{FF2B5EF4-FFF2-40B4-BE49-F238E27FC236}">
                <a16:creationId xmlns:a16="http://schemas.microsoft.com/office/drawing/2014/main" id="{5F43E5DF-83E1-327B-D1F4-21505BD9512E}"/>
              </a:ext>
            </a:extLst>
          </p:cNvPr>
          <p:cNvSpPr/>
          <p:nvPr/>
        </p:nvSpPr>
        <p:spPr>
          <a:xfrm rot="16200000">
            <a:off x="7682673" y="5192203"/>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18" name="Rectangle: Rounded Corners 17">
            <a:extLst>
              <a:ext uri="{FF2B5EF4-FFF2-40B4-BE49-F238E27FC236}">
                <a16:creationId xmlns:a16="http://schemas.microsoft.com/office/drawing/2014/main" id="{E9239C6B-9EBD-EB6A-1B07-AD76B84FF71E}"/>
              </a:ext>
            </a:extLst>
          </p:cNvPr>
          <p:cNvSpPr/>
          <p:nvPr/>
        </p:nvSpPr>
        <p:spPr>
          <a:xfrm>
            <a:off x="10456837" y="4875561"/>
            <a:ext cx="1601893" cy="1001729"/>
          </a:xfrm>
          <a:prstGeom prst="roundRect">
            <a:avLst>
              <a:gd name="adj" fmla="val 62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sz="1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Container</a:t>
            </a:r>
            <a:endPar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17475" indent="-117475">
              <a:spcAft>
                <a:spcPts val="600"/>
              </a:spcAft>
              <a:buFont typeface="Arial" panose="020B0604020202020204" pitchFamily="34" charset="0"/>
              <a:buChar char="•"/>
            </a:pPr>
            <a:r>
              <a:rPr lang="en-US" sz="1100" dirty="0">
                <a:gradFill flip="none" rotWithShape="1">
                  <a:gsLst>
                    <a:gs pos="65000">
                      <a:srgbClr val="FFFF00"/>
                    </a:gs>
                    <a:gs pos="2000">
                      <a:srgbClr val="00B050"/>
                    </a:gs>
                    <a:gs pos="100000">
                      <a:srgbClr val="FF0000"/>
                    </a:gs>
                  </a:gsLst>
                  <a:path path="shape">
                    <a:fillToRect l="50000" t="50000" r="50000" b="50000"/>
                  </a:path>
                  <a:tileRect/>
                </a:gradFill>
                <a:latin typeface="Calibri" panose="020F0502020204030204" pitchFamily="34" charset="0"/>
                <a:ea typeface="Calibri" panose="020F0502020204030204" pitchFamily="34" charset="0"/>
                <a:cs typeface="Calibri" panose="020F0502020204030204" pitchFamily="34" charset="0"/>
              </a:rPr>
              <a:t>Colored</a:t>
            </a:r>
            <a:r>
              <a:rPr lang="en-US" sz="11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Trend Charts. Easier to see pattern of each tier.</a:t>
            </a:r>
            <a:endParaRPr lang="en-US" sz="105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Arrow: Down 18">
            <a:extLst>
              <a:ext uri="{FF2B5EF4-FFF2-40B4-BE49-F238E27FC236}">
                <a16:creationId xmlns:a16="http://schemas.microsoft.com/office/drawing/2014/main" id="{E6094F53-3F1A-A53B-991A-AF4E9B4E70BC}"/>
              </a:ext>
            </a:extLst>
          </p:cNvPr>
          <p:cNvSpPr/>
          <p:nvPr/>
        </p:nvSpPr>
        <p:spPr>
          <a:xfrm rot="16200000">
            <a:off x="9955723" y="5192203"/>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20" name="Arrow: Down 19">
            <a:extLst>
              <a:ext uri="{FF2B5EF4-FFF2-40B4-BE49-F238E27FC236}">
                <a16:creationId xmlns:a16="http://schemas.microsoft.com/office/drawing/2014/main" id="{5C6F9C2E-4E32-D478-5864-FDEE38FCA1A8}"/>
              </a:ext>
            </a:extLst>
          </p:cNvPr>
          <p:cNvSpPr/>
          <p:nvPr/>
        </p:nvSpPr>
        <p:spPr>
          <a:xfrm rot="16200000">
            <a:off x="9157381" y="3646179"/>
            <a:ext cx="361950" cy="368445"/>
          </a:xfrm>
          <a:prstGeom prst="down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Tree>
    <p:extLst>
      <p:ext uri="{BB962C8B-B14F-4D97-AF65-F5344CB8AC3E}">
        <p14:creationId xmlns:p14="http://schemas.microsoft.com/office/powerpoint/2010/main" val="54890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7" grpId="0" animBg="1"/>
      <p:bldP spid="28" grpId="0" animBg="1"/>
      <p:bldP spid="9" grpId="0" animBg="1"/>
      <p:bldP spid="12" grpId="0" animBg="1"/>
      <p:bldP spid="14" grpId="0" animBg="1"/>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76EFF85-9326-003A-0191-68E5427A23C6}"/>
              </a:ext>
            </a:extLst>
          </p:cNvPr>
          <p:cNvSpPr>
            <a:spLocks noGrp="1"/>
          </p:cNvSpPr>
          <p:nvPr>
            <p:ph type="title"/>
          </p:nvPr>
        </p:nvSpPr>
        <p:spPr/>
        <p:txBody>
          <a:bodyPr/>
          <a:lstStyle/>
          <a:p>
            <a:r>
              <a:rPr lang="en-US"/>
              <a:t>Business Application Tier</a:t>
            </a:r>
            <a:endParaRPr lang="en-US" dirty="0"/>
          </a:p>
        </p:txBody>
      </p:sp>
      <p:sp>
        <p:nvSpPr>
          <p:cNvPr id="24" name="Subtitle 23">
            <a:extLst>
              <a:ext uri="{FF2B5EF4-FFF2-40B4-BE49-F238E27FC236}">
                <a16:creationId xmlns:a16="http://schemas.microsoft.com/office/drawing/2014/main" id="{AC7EC839-3FE6-8F18-824B-D998FC3801D0}"/>
              </a:ext>
            </a:extLst>
          </p:cNvPr>
          <p:cNvSpPr>
            <a:spLocks noGrp="1"/>
          </p:cNvSpPr>
          <p:nvPr>
            <p:ph type="subTitle" idx="10"/>
          </p:nvPr>
        </p:nvSpPr>
        <p:spPr/>
        <p:txBody>
          <a:bodyPr/>
          <a:lstStyle/>
          <a:p>
            <a:endParaRPr lang="en-US" dirty="0"/>
          </a:p>
        </p:txBody>
      </p:sp>
      <p:pic>
        <p:nvPicPr>
          <p:cNvPr id="3" name="Picture 2">
            <a:extLst>
              <a:ext uri="{FF2B5EF4-FFF2-40B4-BE49-F238E27FC236}">
                <a16:creationId xmlns:a16="http://schemas.microsoft.com/office/drawing/2014/main" id="{BF2F000E-30C5-B222-1A0C-7274412D7CF6}"/>
              </a:ext>
            </a:extLst>
          </p:cNvPr>
          <p:cNvPicPr>
            <a:picLocks noChangeAspect="1"/>
          </p:cNvPicPr>
          <p:nvPr/>
        </p:nvPicPr>
        <p:blipFill>
          <a:blip r:embed="rId3"/>
          <a:stretch>
            <a:fillRect/>
          </a:stretch>
        </p:blipFill>
        <p:spPr>
          <a:xfrm>
            <a:off x="0" y="1149077"/>
            <a:ext cx="12008467" cy="5296172"/>
          </a:xfrm>
          <a:prstGeom prst="rect">
            <a:avLst/>
          </a:prstGeom>
          <a:ln>
            <a:noFill/>
          </a:ln>
          <a:effectLst/>
        </p:spPr>
      </p:pic>
      <p:cxnSp>
        <p:nvCxnSpPr>
          <p:cNvPr id="4" name="Straight Arrow Connector 3">
            <a:extLst>
              <a:ext uri="{FF2B5EF4-FFF2-40B4-BE49-F238E27FC236}">
                <a16:creationId xmlns:a16="http://schemas.microsoft.com/office/drawing/2014/main" id="{3B120E9A-4CEC-0288-6C5D-164FA47C1A17}"/>
              </a:ext>
            </a:extLst>
          </p:cNvPr>
          <p:cNvCxnSpPr>
            <a:cxnSpLocks/>
            <a:stCxn id="8" idx="0"/>
          </p:cNvCxnSpPr>
          <p:nvPr/>
        </p:nvCxnSpPr>
        <p:spPr bwMode="gray">
          <a:xfrm flipV="1">
            <a:off x="3415464" y="5249057"/>
            <a:ext cx="904745" cy="110071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Rectangle 7">
            <a:extLst>
              <a:ext uri="{FF2B5EF4-FFF2-40B4-BE49-F238E27FC236}">
                <a16:creationId xmlns:a16="http://schemas.microsoft.com/office/drawing/2014/main" id="{EAA20D2A-A7F0-D69C-B47A-71E745E4682A}"/>
              </a:ext>
            </a:extLst>
          </p:cNvPr>
          <p:cNvSpPr/>
          <p:nvPr/>
        </p:nvSpPr>
        <p:spPr>
          <a:xfrm>
            <a:off x="600766" y="6349771"/>
            <a:ext cx="5629396" cy="460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dirty="0">
                <a:solidFill>
                  <a:schemeClr val="bg1"/>
                </a:solidFill>
              </a:rPr>
              <a:t>2 levels only. No need to create sub-tier as it complicates the super metric. If you need more, contact me as the dashboard will not work</a:t>
            </a:r>
          </a:p>
        </p:txBody>
      </p:sp>
      <p:cxnSp>
        <p:nvCxnSpPr>
          <p:cNvPr id="9" name="Straight Arrow Connector 8">
            <a:extLst>
              <a:ext uri="{FF2B5EF4-FFF2-40B4-BE49-F238E27FC236}">
                <a16:creationId xmlns:a16="http://schemas.microsoft.com/office/drawing/2014/main" id="{F16FDBD9-5993-E7F9-A773-3D6965EA6E8F}"/>
              </a:ext>
            </a:extLst>
          </p:cNvPr>
          <p:cNvCxnSpPr>
            <a:cxnSpLocks/>
            <a:stCxn id="10" idx="0"/>
          </p:cNvCxnSpPr>
          <p:nvPr/>
        </p:nvCxnSpPr>
        <p:spPr bwMode="gray">
          <a:xfrm flipH="1" flipV="1">
            <a:off x="8940800" y="3795735"/>
            <a:ext cx="945431" cy="25075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Rectangle 9">
            <a:extLst>
              <a:ext uri="{FF2B5EF4-FFF2-40B4-BE49-F238E27FC236}">
                <a16:creationId xmlns:a16="http://schemas.microsoft.com/office/drawing/2014/main" id="{D89C9871-28E6-63E7-0FD1-DE7E898FBFCB}"/>
              </a:ext>
            </a:extLst>
          </p:cNvPr>
          <p:cNvSpPr/>
          <p:nvPr/>
        </p:nvSpPr>
        <p:spPr>
          <a:xfrm>
            <a:off x="7763994" y="6303246"/>
            <a:ext cx="4244473" cy="460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dirty="0">
                <a:solidFill>
                  <a:schemeClr val="bg1"/>
                </a:solidFill>
              </a:rPr>
              <a:t>Choose from Custom Group, as the members can be dynamic.</a:t>
            </a:r>
          </a:p>
        </p:txBody>
      </p:sp>
    </p:spTree>
    <p:extLst>
      <p:ext uri="{BB962C8B-B14F-4D97-AF65-F5344CB8AC3E}">
        <p14:creationId xmlns:p14="http://schemas.microsoft.com/office/powerpoint/2010/main" val="18732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43A46-62D4-953F-C4D7-317570BC31CB}"/>
              </a:ext>
            </a:extLst>
          </p:cNvPr>
          <p:cNvPicPr>
            <a:picLocks noChangeAspect="1"/>
          </p:cNvPicPr>
          <p:nvPr/>
        </p:nvPicPr>
        <p:blipFill>
          <a:blip r:embed="rId3"/>
          <a:stretch>
            <a:fillRect/>
          </a:stretch>
        </p:blipFill>
        <p:spPr>
          <a:xfrm>
            <a:off x="0" y="1345123"/>
            <a:ext cx="12192000" cy="5102780"/>
          </a:xfrm>
          <a:prstGeom prst="rect">
            <a:avLst/>
          </a:prstGeom>
        </p:spPr>
      </p:pic>
      <p:sp>
        <p:nvSpPr>
          <p:cNvPr id="23" name="Title 22">
            <a:extLst>
              <a:ext uri="{FF2B5EF4-FFF2-40B4-BE49-F238E27FC236}">
                <a16:creationId xmlns:a16="http://schemas.microsoft.com/office/drawing/2014/main" id="{B76EFF85-9326-003A-0191-68E5427A23C6}"/>
              </a:ext>
            </a:extLst>
          </p:cNvPr>
          <p:cNvSpPr>
            <a:spLocks noGrp="1"/>
          </p:cNvSpPr>
          <p:nvPr>
            <p:ph type="title"/>
          </p:nvPr>
        </p:nvSpPr>
        <p:spPr/>
        <p:txBody>
          <a:bodyPr/>
          <a:lstStyle/>
          <a:p>
            <a:r>
              <a:rPr lang="en-US"/>
              <a:t>Business Application Tier</a:t>
            </a:r>
            <a:endParaRPr lang="en-US" dirty="0"/>
          </a:p>
        </p:txBody>
      </p:sp>
      <p:sp>
        <p:nvSpPr>
          <p:cNvPr id="24" name="Subtitle 23">
            <a:extLst>
              <a:ext uri="{FF2B5EF4-FFF2-40B4-BE49-F238E27FC236}">
                <a16:creationId xmlns:a16="http://schemas.microsoft.com/office/drawing/2014/main" id="{AC7EC839-3FE6-8F18-824B-D998FC3801D0}"/>
              </a:ext>
            </a:extLst>
          </p:cNvPr>
          <p:cNvSpPr>
            <a:spLocks noGrp="1"/>
          </p:cNvSpPr>
          <p:nvPr>
            <p:ph type="subTitle" idx="10"/>
          </p:nvPr>
        </p:nvSpPr>
        <p:spPr/>
        <p:txBody>
          <a:bodyPr/>
          <a:lstStyle/>
          <a:p>
            <a:r>
              <a:rPr lang="en-US" dirty="0"/>
              <a:t>A mandatory object in Aria Operations </a:t>
            </a:r>
          </a:p>
        </p:txBody>
      </p:sp>
      <p:sp>
        <p:nvSpPr>
          <p:cNvPr id="10" name="Rectangle 9">
            <a:extLst>
              <a:ext uri="{FF2B5EF4-FFF2-40B4-BE49-F238E27FC236}">
                <a16:creationId xmlns:a16="http://schemas.microsoft.com/office/drawing/2014/main" id="{D89C9871-28E6-63E7-0FD1-DE7E898FBFCB}"/>
              </a:ext>
            </a:extLst>
          </p:cNvPr>
          <p:cNvSpPr/>
          <p:nvPr/>
        </p:nvSpPr>
        <p:spPr>
          <a:xfrm>
            <a:off x="10058399" y="3150715"/>
            <a:ext cx="1918535"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2. Click here to create the Applications Tier object</a:t>
            </a:r>
          </a:p>
        </p:txBody>
      </p:sp>
      <p:sp>
        <p:nvSpPr>
          <p:cNvPr id="6" name="Rectangle 5">
            <a:extLst>
              <a:ext uri="{FF2B5EF4-FFF2-40B4-BE49-F238E27FC236}">
                <a16:creationId xmlns:a16="http://schemas.microsoft.com/office/drawing/2014/main" id="{4458D521-2E30-3012-7587-1B4BBB0D9DF9}"/>
              </a:ext>
            </a:extLst>
          </p:cNvPr>
          <p:cNvSpPr/>
          <p:nvPr/>
        </p:nvSpPr>
        <p:spPr>
          <a:xfrm>
            <a:off x="7381749" y="4194839"/>
            <a:ext cx="2592384"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4A. Drag the vSphere VM Folder (created in vCenter) associated with the tier</a:t>
            </a:r>
          </a:p>
        </p:txBody>
      </p:sp>
      <p:sp>
        <p:nvSpPr>
          <p:cNvPr id="7" name="Rectangle 6">
            <a:extLst>
              <a:ext uri="{FF2B5EF4-FFF2-40B4-BE49-F238E27FC236}">
                <a16:creationId xmlns:a16="http://schemas.microsoft.com/office/drawing/2014/main" id="{41827F48-5F90-1F17-37C7-917FF15DDF74}"/>
              </a:ext>
            </a:extLst>
          </p:cNvPr>
          <p:cNvSpPr/>
          <p:nvPr/>
        </p:nvSpPr>
        <p:spPr>
          <a:xfrm>
            <a:off x="3722015" y="5589640"/>
            <a:ext cx="2466327"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3B. Name the CNA microservices with what CIO can relate</a:t>
            </a:r>
          </a:p>
        </p:txBody>
      </p:sp>
      <p:sp>
        <p:nvSpPr>
          <p:cNvPr id="11" name="Rectangle 10">
            <a:extLst>
              <a:ext uri="{FF2B5EF4-FFF2-40B4-BE49-F238E27FC236}">
                <a16:creationId xmlns:a16="http://schemas.microsoft.com/office/drawing/2014/main" id="{07470AEF-CCA6-28B6-2DE4-81E411E334E2}"/>
              </a:ext>
            </a:extLst>
          </p:cNvPr>
          <p:cNvSpPr/>
          <p:nvPr/>
        </p:nvSpPr>
        <p:spPr>
          <a:xfrm>
            <a:off x="302399" y="5070880"/>
            <a:ext cx="2466327"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1. Create 1 Biz App for each mission critical system</a:t>
            </a:r>
          </a:p>
        </p:txBody>
      </p:sp>
      <p:sp>
        <p:nvSpPr>
          <p:cNvPr id="12" name="Rectangle 11">
            <a:extLst>
              <a:ext uri="{FF2B5EF4-FFF2-40B4-BE49-F238E27FC236}">
                <a16:creationId xmlns:a16="http://schemas.microsoft.com/office/drawing/2014/main" id="{8C027AAC-27CA-0EB7-C62A-3460FC33FAF3}"/>
              </a:ext>
            </a:extLst>
          </p:cNvPr>
          <p:cNvSpPr/>
          <p:nvPr/>
        </p:nvSpPr>
        <p:spPr>
          <a:xfrm>
            <a:off x="7381748" y="5186783"/>
            <a:ext cx="2733096"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4B. Drag the related K8 namespace object here. The children’s workload will be implied</a:t>
            </a:r>
          </a:p>
        </p:txBody>
      </p:sp>
      <p:sp>
        <p:nvSpPr>
          <p:cNvPr id="13" name="Rectangle 12">
            <a:extLst>
              <a:ext uri="{FF2B5EF4-FFF2-40B4-BE49-F238E27FC236}">
                <a16:creationId xmlns:a16="http://schemas.microsoft.com/office/drawing/2014/main" id="{A182EFC3-2759-B6DF-8A56-E9F00D1AD4E1}"/>
              </a:ext>
            </a:extLst>
          </p:cNvPr>
          <p:cNvSpPr/>
          <p:nvPr/>
        </p:nvSpPr>
        <p:spPr>
          <a:xfrm>
            <a:off x="3572618" y="4516834"/>
            <a:ext cx="2466327"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3A. Name the business tier with what CIO can relate</a:t>
            </a:r>
          </a:p>
        </p:txBody>
      </p:sp>
    </p:spTree>
    <p:extLst>
      <p:ext uri="{BB962C8B-B14F-4D97-AF65-F5344CB8AC3E}">
        <p14:creationId xmlns:p14="http://schemas.microsoft.com/office/powerpoint/2010/main" val="302694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43A46-62D4-953F-C4D7-317570BC31CB}"/>
              </a:ext>
            </a:extLst>
          </p:cNvPr>
          <p:cNvPicPr>
            <a:picLocks noChangeAspect="1"/>
          </p:cNvPicPr>
          <p:nvPr/>
        </p:nvPicPr>
        <p:blipFill>
          <a:blip r:embed="rId3"/>
          <a:stretch>
            <a:fillRect/>
          </a:stretch>
        </p:blipFill>
        <p:spPr>
          <a:xfrm>
            <a:off x="0" y="1345123"/>
            <a:ext cx="12192000" cy="5102780"/>
          </a:xfrm>
          <a:prstGeom prst="rect">
            <a:avLst/>
          </a:prstGeom>
        </p:spPr>
      </p:pic>
      <p:sp>
        <p:nvSpPr>
          <p:cNvPr id="23" name="Title 22">
            <a:extLst>
              <a:ext uri="{FF2B5EF4-FFF2-40B4-BE49-F238E27FC236}">
                <a16:creationId xmlns:a16="http://schemas.microsoft.com/office/drawing/2014/main" id="{B76EFF85-9326-003A-0191-68E5427A23C6}"/>
              </a:ext>
            </a:extLst>
          </p:cNvPr>
          <p:cNvSpPr>
            <a:spLocks noGrp="1"/>
          </p:cNvSpPr>
          <p:nvPr>
            <p:ph type="title"/>
          </p:nvPr>
        </p:nvSpPr>
        <p:spPr/>
        <p:txBody>
          <a:bodyPr/>
          <a:lstStyle/>
          <a:p>
            <a:r>
              <a:rPr lang="en-US"/>
              <a:t>Business Application Tier</a:t>
            </a:r>
            <a:endParaRPr lang="en-US" dirty="0"/>
          </a:p>
        </p:txBody>
      </p:sp>
      <p:sp>
        <p:nvSpPr>
          <p:cNvPr id="24" name="Subtitle 23">
            <a:extLst>
              <a:ext uri="{FF2B5EF4-FFF2-40B4-BE49-F238E27FC236}">
                <a16:creationId xmlns:a16="http://schemas.microsoft.com/office/drawing/2014/main" id="{AC7EC839-3FE6-8F18-824B-D998FC3801D0}"/>
              </a:ext>
            </a:extLst>
          </p:cNvPr>
          <p:cNvSpPr>
            <a:spLocks noGrp="1"/>
          </p:cNvSpPr>
          <p:nvPr>
            <p:ph type="subTitle" idx="10"/>
          </p:nvPr>
        </p:nvSpPr>
        <p:spPr/>
        <p:txBody>
          <a:bodyPr/>
          <a:lstStyle/>
          <a:p>
            <a:r>
              <a:rPr lang="en-US" dirty="0"/>
              <a:t>A mandatory object in Aria Operations </a:t>
            </a:r>
          </a:p>
        </p:txBody>
      </p:sp>
      <p:sp>
        <p:nvSpPr>
          <p:cNvPr id="10" name="Rectangle 9">
            <a:extLst>
              <a:ext uri="{FF2B5EF4-FFF2-40B4-BE49-F238E27FC236}">
                <a16:creationId xmlns:a16="http://schemas.microsoft.com/office/drawing/2014/main" id="{D89C9871-28E6-63E7-0FD1-DE7E898FBFCB}"/>
              </a:ext>
            </a:extLst>
          </p:cNvPr>
          <p:cNvSpPr/>
          <p:nvPr/>
        </p:nvSpPr>
        <p:spPr>
          <a:xfrm>
            <a:off x="10058399" y="3150715"/>
            <a:ext cx="1918535"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2. Click here to create the Applications Tier object</a:t>
            </a:r>
          </a:p>
        </p:txBody>
      </p:sp>
      <p:sp>
        <p:nvSpPr>
          <p:cNvPr id="6" name="Rectangle 5">
            <a:extLst>
              <a:ext uri="{FF2B5EF4-FFF2-40B4-BE49-F238E27FC236}">
                <a16:creationId xmlns:a16="http://schemas.microsoft.com/office/drawing/2014/main" id="{4458D521-2E30-3012-7587-1B4BBB0D9DF9}"/>
              </a:ext>
            </a:extLst>
          </p:cNvPr>
          <p:cNvSpPr/>
          <p:nvPr/>
        </p:nvSpPr>
        <p:spPr>
          <a:xfrm>
            <a:off x="6834238" y="4747310"/>
            <a:ext cx="2592384"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4. Drag the vSphere VM Folder (created in vCenter) associated with the tier</a:t>
            </a:r>
          </a:p>
        </p:txBody>
      </p:sp>
      <p:sp>
        <p:nvSpPr>
          <p:cNvPr id="11" name="Rectangle 10">
            <a:extLst>
              <a:ext uri="{FF2B5EF4-FFF2-40B4-BE49-F238E27FC236}">
                <a16:creationId xmlns:a16="http://schemas.microsoft.com/office/drawing/2014/main" id="{07470AEF-CCA6-28B6-2DE4-81E411E334E2}"/>
              </a:ext>
            </a:extLst>
          </p:cNvPr>
          <p:cNvSpPr/>
          <p:nvPr/>
        </p:nvSpPr>
        <p:spPr>
          <a:xfrm>
            <a:off x="302399" y="5070880"/>
            <a:ext cx="2466327"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1. Create 1 Biz App for each mission critical system</a:t>
            </a:r>
          </a:p>
        </p:txBody>
      </p:sp>
      <p:sp>
        <p:nvSpPr>
          <p:cNvPr id="13" name="Rectangle 12">
            <a:extLst>
              <a:ext uri="{FF2B5EF4-FFF2-40B4-BE49-F238E27FC236}">
                <a16:creationId xmlns:a16="http://schemas.microsoft.com/office/drawing/2014/main" id="{A182EFC3-2759-B6DF-8A56-E9F00D1AD4E1}"/>
              </a:ext>
            </a:extLst>
          </p:cNvPr>
          <p:cNvSpPr/>
          <p:nvPr/>
        </p:nvSpPr>
        <p:spPr>
          <a:xfrm>
            <a:off x="3568318" y="4747309"/>
            <a:ext cx="2466327" cy="46095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dirty="0">
                <a:solidFill>
                  <a:srgbClr val="FF0000"/>
                </a:solidFill>
                <a:latin typeface="Comic Sans MS" panose="030F0702030302020204" pitchFamily="66" charset="0"/>
                <a:ea typeface="Calibri" panose="020F0502020204030204" pitchFamily="34" charset="0"/>
                <a:cs typeface="Calibri" panose="020F0502020204030204" pitchFamily="34" charset="0"/>
              </a:rPr>
              <a:t>3. Name the business tier with what CIO can relate</a:t>
            </a:r>
          </a:p>
        </p:txBody>
      </p:sp>
    </p:spTree>
    <p:extLst>
      <p:ext uri="{BB962C8B-B14F-4D97-AF65-F5344CB8AC3E}">
        <p14:creationId xmlns:p14="http://schemas.microsoft.com/office/powerpoint/2010/main" val="182931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B878-972E-7C7C-F4FB-659AFC0A8499}"/>
              </a:ext>
            </a:extLst>
          </p:cNvPr>
          <p:cNvSpPr>
            <a:spLocks noGrp="1"/>
          </p:cNvSpPr>
          <p:nvPr>
            <p:ph type="title"/>
          </p:nvPr>
        </p:nvSpPr>
        <p:spPr/>
        <p:txBody>
          <a:bodyPr/>
          <a:lstStyle/>
          <a:p>
            <a:r>
              <a:rPr lang="en-US" dirty="0"/>
              <a:t>Hybrid Application</a:t>
            </a:r>
          </a:p>
        </p:txBody>
      </p:sp>
      <p:sp>
        <p:nvSpPr>
          <p:cNvPr id="3" name="Subtitle 2">
            <a:extLst>
              <a:ext uri="{FF2B5EF4-FFF2-40B4-BE49-F238E27FC236}">
                <a16:creationId xmlns:a16="http://schemas.microsoft.com/office/drawing/2014/main" id="{CC6DB1D2-16BF-254C-D590-B3CEFB6695D3}"/>
              </a:ext>
            </a:extLst>
          </p:cNvPr>
          <p:cNvSpPr>
            <a:spLocks noGrp="1"/>
          </p:cNvSpPr>
          <p:nvPr>
            <p:ph type="subTitle" idx="10"/>
          </p:nvPr>
        </p:nvSpPr>
        <p:spPr/>
        <p:txBody>
          <a:bodyPr/>
          <a:lstStyle/>
          <a:p>
            <a:r>
              <a:rPr lang="en-US" dirty="0"/>
              <a:t>Classic and modern (K8) component</a:t>
            </a:r>
          </a:p>
        </p:txBody>
      </p:sp>
      <p:pic>
        <p:nvPicPr>
          <p:cNvPr id="5" name="Picture 4">
            <a:extLst>
              <a:ext uri="{FF2B5EF4-FFF2-40B4-BE49-F238E27FC236}">
                <a16:creationId xmlns:a16="http://schemas.microsoft.com/office/drawing/2014/main" id="{5582AC3B-C356-EFFA-E66B-7FF11AC0FE19}"/>
              </a:ext>
            </a:extLst>
          </p:cNvPr>
          <p:cNvPicPr>
            <a:picLocks noChangeAspect="1"/>
          </p:cNvPicPr>
          <p:nvPr/>
        </p:nvPicPr>
        <p:blipFill>
          <a:blip r:embed="rId2"/>
          <a:stretch>
            <a:fillRect/>
          </a:stretch>
        </p:blipFill>
        <p:spPr>
          <a:xfrm>
            <a:off x="419387" y="1291427"/>
            <a:ext cx="8480554" cy="5566573"/>
          </a:xfrm>
          <a:prstGeom prst="rect">
            <a:avLst/>
          </a:prstGeom>
        </p:spPr>
      </p:pic>
      <p:sp>
        <p:nvSpPr>
          <p:cNvPr id="6" name="TextBox 5">
            <a:extLst>
              <a:ext uri="{FF2B5EF4-FFF2-40B4-BE49-F238E27FC236}">
                <a16:creationId xmlns:a16="http://schemas.microsoft.com/office/drawing/2014/main" id="{E26FAE71-43FF-A5F8-535E-6BA278032BEE}"/>
              </a:ext>
            </a:extLst>
          </p:cNvPr>
          <p:cNvSpPr txBox="1"/>
          <p:nvPr/>
        </p:nvSpPr>
        <p:spPr>
          <a:xfrm>
            <a:off x="3643849" y="5327504"/>
            <a:ext cx="1368162" cy="369332"/>
          </a:xfrm>
          <a:prstGeom prst="rect">
            <a:avLst/>
          </a:prstGeom>
          <a:noFill/>
        </p:spPr>
        <p:txBody>
          <a:bodyPr wrap="square" lIns="0" tIns="0" rIns="0" bIns="0" rtlCol="0">
            <a:spAutoFit/>
          </a:bodyPr>
          <a:lstStyle>
            <a:defPPr>
              <a:defRPr lang="en-US"/>
            </a:defPPr>
            <a:lvl1pPr>
              <a:lnSpc>
                <a:spcPct val="130000"/>
              </a:lnSpc>
              <a:defRPr sz="1400">
                <a:solidFill>
                  <a:srgbClr val="B72835"/>
                </a:solidFill>
                <a:latin typeface="Calibri" panose="020F0502020204030204" pitchFamily="34" charset="0"/>
                <a:ea typeface="Calibri" panose="020F0502020204030204" pitchFamily="34" charset="0"/>
                <a:cs typeface="Calibri" panose="020F0502020204030204" pitchFamily="34" charset="0"/>
              </a:defRPr>
            </a:lvl1pPr>
          </a:lstStyle>
          <a:p>
            <a:pPr>
              <a:lnSpc>
                <a:spcPct val="100000"/>
              </a:lnSpc>
            </a:pPr>
            <a:r>
              <a:rPr lang="en-US" sz="1200" dirty="0">
                <a:latin typeface="Comic Sans MS" panose="030F0702030302020204" pitchFamily="66" charset="0"/>
              </a:rPr>
              <a:t>Classic type. </a:t>
            </a:r>
          </a:p>
          <a:p>
            <a:pPr>
              <a:lnSpc>
                <a:spcPct val="100000"/>
              </a:lnSpc>
            </a:pPr>
            <a:r>
              <a:rPr lang="en-US" sz="1200" dirty="0">
                <a:latin typeface="Comic Sans MS" panose="030F0702030302020204" pitchFamily="66" charset="0"/>
              </a:rPr>
              <a:t>A single Tier.</a:t>
            </a:r>
          </a:p>
        </p:txBody>
      </p:sp>
      <p:sp>
        <p:nvSpPr>
          <p:cNvPr id="7" name="TextBox 6">
            <a:extLst>
              <a:ext uri="{FF2B5EF4-FFF2-40B4-BE49-F238E27FC236}">
                <a16:creationId xmlns:a16="http://schemas.microsoft.com/office/drawing/2014/main" id="{5204D020-1D53-37BF-360F-4066E73BF6B0}"/>
              </a:ext>
            </a:extLst>
          </p:cNvPr>
          <p:cNvSpPr txBox="1"/>
          <p:nvPr/>
        </p:nvSpPr>
        <p:spPr>
          <a:xfrm>
            <a:off x="3823750" y="2674828"/>
            <a:ext cx="1368162" cy="553998"/>
          </a:xfrm>
          <a:prstGeom prst="rect">
            <a:avLst/>
          </a:prstGeom>
          <a:noFill/>
        </p:spPr>
        <p:txBody>
          <a:bodyPr wrap="square" lIns="0" tIns="0" rIns="0" bIns="0" rtlCol="0">
            <a:spAutoFit/>
          </a:bodyPr>
          <a:lstStyle/>
          <a:p>
            <a:pPr algn="l"/>
            <a:r>
              <a:rPr lang="en-US" sz="1200" dirty="0">
                <a:solidFill>
                  <a:srgbClr val="B72835"/>
                </a:solidFill>
                <a:latin typeface="Comic Sans MS" panose="030F0702030302020204" pitchFamily="66" charset="0"/>
                <a:ea typeface="Calibri" panose="020F0502020204030204" pitchFamily="34" charset="0"/>
                <a:cs typeface="Calibri" panose="020F0502020204030204" pitchFamily="34" charset="0"/>
              </a:rPr>
              <a:t>Put all K8 namespaces under this object</a:t>
            </a:r>
          </a:p>
        </p:txBody>
      </p:sp>
      <p:sp>
        <p:nvSpPr>
          <p:cNvPr id="8" name="TextBox 7">
            <a:extLst>
              <a:ext uri="{FF2B5EF4-FFF2-40B4-BE49-F238E27FC236}">
                <a16:creationId xmlns:a16="http://schemas.microsoft.com/office/drawing/2014/main" id="{F2E5BFE5-D498-59D9-1715-7D2886F4AD81}"/>
              </a:ext>
            </a:extLst>
          </p:cNvPr>
          <p:cNvSpPr txBox="1"/>
          <p:nvPr/>
        </p:nvSpPr>
        <p:spPr>
          <a:xfrm>
            <a:off x="5631928" y="2119083"/>
            <a:ext cx="1368162" cy="184666"/>
          </a:xfrm>
          <a:prstGeom prst="rect">
            <a:avLst/>
          </a:prstGeom>
          <a:noFill/>
        </p:spPr>
        <p:txBody>
          <a:bodyPr wrap="square" lIns="0" tIns="0" rIns="0" bIns="0" rtlCol="0">
            <a:spAutoFit/>
          </a:bodyPr>
          <a:lstStyle/>
          <a:p>
            <a:pPr algn="l"/>
            <a:r>
              <a:rPr lang="en-US" sz="1200" dirty="0">
                <a:solidFill>
                  <a:srgbClr val="B72835"/>
                </a:solidFill>
                <a:latin typeface="Comic Sans MS" panose="030F0702030302020204" pitchFamily="66" charset="0"/>
                <a:ea typeface="Calibri" panose="020F0502020204030204" pitchFamily="34" charset="0"/>
                <a:cs typeface="Calibri" panose="020F0502020204030204" pitchFamily="34" charset="0"/>
              </a:rPr>
              <a:t>A K8 Namespace</a:t>
            </a:r>
          </a:p>
        </p:txBody>
      </p:sp>
      <p:sp>
        <p:nvSpPr>
          <p:cNvPr id="9" name="TextBox 8">
            <a:extLst>
              <a:ext uri="{FF2B5EF4-FFF2-40B4-BE49-F238E27FC236}">
                <a16:creationId xmlns:a16="http://schemas.microsoft.com/office/drawing/2014/main" id="{18BF317C-CBA4-2BEB-8DDF-45472B2DEBB9}"/>
              </a:ext>
            </a:extLst>
          </p:cNvPr>
          <p:cNvSpPr txBox="1"/>
          <p:nvPr/>
        </p:nvSpPr>
        <p:spPr>
          <a:xfrm>
            <a:off x="5631928" y="5698343"/>
            <a:ext cx="1368162" cy="369332"/>
          </a:xfrm>
          <a:prstGeom prst="rect">
            <a:avLst/>
          </a:prstGeom>
          <a:noFill/>
        </p:spPr>
        <p:txBody>
          <a:bodyPr wrap="square" lIns="0" tIns="0" rIns="0" bIns="0" rtlCol="0">
            <a:spAutoFit/>
          </a:bodyPr>
          <a:lstStyle>
            <a:defPPr>
              <a:defRPr lang="en-US"/>
            </a:defPPr>
            <a:lvl1pPr>
              <a:lnSpc>
                <a:spcPct val="130000"/>
              </a:lnSpc>
              <a:defRPr sz="1400">
                <a:solidFill>
                  <a:srgbClr val="B72835"/>
                </a:solidFill>
                <a:latin typeface="Calibri" panose="020F0502020204030204" pitchFamily="34" charset="0"/>
                <a:ea typeface="Calibri" panose="020F0502020204030204" pitchFamily="34" charset="0"/>
                <a:cs typeface="Calibri" panose="020F0502020204030204" pitchFamily="34" charset="0"/>
              </a:defRPr>
            </a:lvl1pPr>
          </a:lstStyle>
          <a:p>
            <a:pPr>
              <a:lnSpc>
                <a:spcPct val="100000"/>
              </a:lnSpc>
            </a:pPr>
            <a:r>
              <a:rPr lang="en-US" sz="1200" dirty="0">
                <a:latin typeface="Comic Sans MS" panose="030F0702030302020204" pitchFamily="66" charset="0"/>
              </a:rPr>
              <a:t>Ideally, use vCenter VM folder</a:t>
            </a:r>
          </a:p>
        </p:txBody>
      </p:sp>
      <p:sp>
        <p:nvSpPr>
          <p:cNvPr id="10" name="TextBox 9">
            <a:extLst>
              <a:ext uri="{FF2B5EF4-FFF2-40B4-BE49-F238E27FC236}">
                <a16:creationId xmlns:a16="http://schemas.microsoft.com/office/drawing/2014/main" id="{CDCA200E-406B-FCF9-F5AE-0591C59160F8}"/>
              </a:ext>
            </a:extLst>
          </p:cNvPr>
          <p:cNvSpPr txBox="1"/>
          <p:nvPr/>
        </p:nvSpPr>
        <p:spPr>
          <a:xfrm>
            <a:off x="8520653" y="1673342"/>
            <a:ext cx="1368162" cy="553998"/>
          </a:xfrm>
          <a:prstGeom prst="rect">
            <a:avLst/>
          </a:prstGeom>
          <a:noFill/>
        </p:spPr>
        <p:txBody>
          <a:bodyPr wrap="square" lIns="0" tIns="0" rIns="0" bIns="0" rtlCol="0">
            <a:spAutoFit/>
          </a:bodyPr>
          <a:lstStyle/>
          <a:p>
            <a:pPr algn="l"/>
            <a:r>
              <a:rPr lang="en-US" sz="1200" dirty="0">
                <a:solidFill>
                  <a:srgbClr val="B72835"/>
                </a:solidFill>
                <a:latin typeface="Comic Sans MS" panose="030F0702030302020204" pitchFamily="66" charset="0"/>
                <a:ea typeface="Calibri" panose="020F0502020204030204" pitchFamily="34" charset="0"/>
                <a:cs typeface="Calibri" panose="020F0502020204030204" pitchFamily="34" charset="0"/>
              </a:rPr>
              <a:t>The workload is automatically included</a:t>
            </a:r>
          </a:p>
        </p:txBody>
      </p:sp>
    </p:spTree>
    <p:extLst>
      <p:ext uri="{BB962C8B-B14F-4D97-AF65-F5344CB8AC3E}">
        <p14:creationId xmlns:p14="http://schemas.microsoft.com/office/powerpoint/2010/main" val="30899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76EFF85-9326-003A-0191-68E5427A23C6}"/>
              </a:ext>
            </a:extLst>
          </p:cNvPr>
          <p:cNvSpPr>
            <a:spLocks noGrp="1"/>
          </p:cNvSpPr>
          <p:nvPr>
            <p:ph type="title"/>
          </p:nvPr>
        </p:nvSpPr>
        <p:spPr/>
        <p:txBody>
          <a:bodyPr/>
          <a:lstStyle/>
          <a:p>
            <a:r>
              <a:rPr lang="en-US" dirty="0"/>
              <a:t>Super Metrics</a:t>
            </a:r>
          </a:p>
        </p:txBody>
      </p:sp>
      <p:sp>
        <p:nvSpPr>
          <p:cNvPr id="24" name="Subtitle 23">
            <a:extLst>
              <a:ext uri="{FF2B5EF4-FFF2-40B4-BE49-F238E27FC236}">
                <a16:creationId xmlns:a16="http://schemas.microsoft.com/office/drawing/2014/main" id="{AC7EC839-3FE6-8F18-824B-D998FC3801D0}"/>
              </a:ext>
            </a:extLst>
          </p:cNvPr>
          <p:cNvSpPr>
            <a:spLocks noGrp="1"/>
          </p:cNvSpPr>
          <p:nvPr>
            <p:ph type="subTitle" idx="10"/>
          </p:nvPr>
        </p:nvSpPr>
        <p:spPr/>
        <p:txBody>
          <a:bodyPr/>
          <a:lstStyle/>
          <a:p>
            <a:r>
              <a:rPr lang="en-US" dirty="0"/>
              <a:t>3 metrics, 1 for each object type</a:t>
            </a:r>
          </a:p>
        </p:txBody>
      </p:sp>
      <p:pic>
        <p:nvPicPr>
          <p:cNvPr id="6" name="Picture 5">
            <a:extLst>
              <a:ext uri="{FF2B5EF4-FFF2-40B4-BE49-F238E27FC236}">
                <a16:creationId xmlns:a16="http://schemas.microsoft.com/office/drawing/2014/main" id="{7985713A-FC0E-17D5-6CEF-40942F11A835}"/>
              </a:ext>
            </a:extLst>
          </p:cNvPr>
          <p:cNvPicPr>
            <a:picLocks noChangeAspect="1"/>
          </p:cNvPicPr>
          <p:nvPr/>
        </p:nvPicPr>
        <p:blipFill>
          <a:blip r:embed="rId2"/>
          <a:stretch>
            <a:fillRect/>
          </a:stretch>
        </p:blipFill>
        <p:spPr>
          <a:xfrm>
            <a:off x="579960" y="1358420"/>
            <a:ext cx="8684243" cy="2770326"/>
          </a:xfrm>
          <a:prstGeom prst="rect">
            <a:avLst/>
          </a:prstGeom>
        </p:spPr>
      </p:pic>
      <p:pic>
        <p:nvPicPr>
          <p:cNvPr id="8" name="Picture 7">
            <a:extLst>
              <a:ext uri="{FF2B5EF4-FFF2-40B4-BE49-F238E27FC236}">
                <a16:creationId xmlns:a16="http://schemas.microsoft.com/office/drawing/2014/main" id="{0780A6A5-D964-E3DA-BBC4-C861259366F7}"/>
              </a:ext>
            </a:extLst>
          </p:cNvPr>
          <p:cNvPicPr>
            <a:picLocks noChangeAspect="1"/>
          </p:cNvPicPr>
          <p:nvPr/>
        </p:nvPicPr>
        <p:blipFill>
          <a:blip r:embed="rId3"/>
          <a:stretch>
            <a:fillRect/>
          </a:stretch>
        </p:blipFill>
        <p:spPr>
          <a:xfrm>
            <a:off x="6385146" y="4202983"/>
            <a:ext cx="5758114" cy="2593193"/>
          </a:xfrm>
          <a:prstGeom prst="rect">
            <a:avLst/>
          </a:prstGeom>
          <a:ln>
            <a:noFill/>
          </a:ln>
          <a:effectLst>
            <a:outerShdw blurRad="292100" dist="139700" dir="2700000" algn="tl" rotWithShape="0">
              <a:srgbClr val="333333">
                <a:alpha val="65000"/>
              </a:srgbClr>
            </a:outerShdw>
          </a:effectLst>
        </p:spPr>
      </p:pic>
      <p:sp>
        <p:nvSpPr>
          <p:cNvPr id="9" name="Arrow: Bent 8">
            <a:extLst>
              <a:ext uri="{FF2B5EF4-FFF2-40B4-BE49-F238E27FC236}">
                <a16:creationId xmlns:a16="http://schemas.microsoft.com/office/drawing/2014/main" id="{287AC440-B0AB-78E5-E2CA-E65688AD9C4D}"/>
              </a:ext>
            </a:extLst>
          </p:cNvPr>
          <p:cNvSpPr/>
          <p:nvPr/>
        </p:nvSpPr>
        <p:spPr>
          <a:xfrm flipV="1">
            <a:off x="2150772" y="4195609"/>
            <a:ext cx="4138411" cy="497806"/>
          </a:xfrm>
          <a:prstGeom prst="ben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Tree>
    <p:extLst>
      <p:ext uri="{BB962C8B-B14F-4D97-AF65-F5344CB8AC3E}">
        <p14:creationId xmlns:p14="http://schemas.microsoft.com/office/powerpoint/2010/main" val="25887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9A92-2356-2FB0-721C-1E000A058F26}"/>
              </a:ext>
            </a:extLst>
          </p:cNvPr>
          <p:cNvSpPr>
            <a:spLocks noGrp="1"/>
          </p:cNvSpPr>
          <p:nvPr>
            <p:ph type="title"/>
          </p:nvPr>
        </p:nvSpPr>
        <p:spPr/>
        <p:txBody>
          <a:bodyPr/>
          <a:lstStyle/>
          <a:p>
            <a:r>
              <a:rPr lang="en-US" dirty="0"/>
              <a:t>The Super App</a:t>
            </a:r>
          </a:p>
        </p:txBody>
      </p:sp>
      <p:sp>
        <p:nvSpPr>
          <p:cNvPr id="3" name="Subtitle 2">
            <a:extLst>
              <a:ext uri="{FF2B5EF4-FFF2-40B4-BE49-F238E27FC236}">
                <a16:creationId xmlns:a16="http://schemas.microsoft.com/office/drawing/2014/main" id="{B9FEDCB5-33A0-45B0-122A-D2721D8532FA}"/>
              </a:ext>
            </a:extLst>
          </p:cNvPr>
          <p:cNvSpPr>
            <a:spLocks noGrp="1"/>
          </p:cNvSpPr>
          <p:nvPr>
            <p:ph type="subTitle" idx="10"/>
          </p:nvPr>
        </p:nvSpPr>
        <p:spPr/>
        <p:txBody>
          <a:bodyPr/>
          <a:lstStyle/>
          <a:p>
            <a:r>
              <a:rPr lang="en-US" sz="1800" dirty="0"/>
              <a:t>What if the business application is super large, with diverse footprints?</a:t>
            </a:r>
          </a:p>
        </p:txBody>
      </p:sp>
      <p:sp>
        <p:nvSpPr>
          <p:cNvPr id="51" name="Content Placeholder 50">
            <a:extLst>
              <a:ext uri="{FF2B5EF4-FFF2-40B4-BE49-F238E27FC236}">
                <a16:creationId xmlns:a16="http://schemas.microsoft.com/office/drawing/2014/main" id="{B16D5506-9AEB-C327-CB33-D76BE81D670C}"/>
              </a:ext>
            </a:extLst>
          </p:cNvPr>
          <p:cNvSpPr>
            <a:spLocks noGrp="1"/>
          </p:cNvSpPr>
          <p:nvPr>
            <p:ph sz="quarter" idx="14"/>
          </p:nvPr>
        </p:nvSpPr>
        <p:spPr>
          <a:xfrm>
            <a:off x="616666" y="1600201"/>
            <a:ext cx="4871074" cy="4572000"/>
          </a:xfrm>
        </p:spPr>
        <p:txBody>
          <a:bodyPr/>
          <a:lstStyle/>
          <a:p>
            <a:r>
              <a:rPr lang="en-US" sz="1400" dirty="0"/>
              <a:t>There are 3 generations of applications</a:t>
            </a:r>
          </a:p>
          <a:p>
            <a:pPr lvl="1">
              <a:spcBef>
                <a:spcPts val="600"/>
              </a:spcBef>
            </a:pPr>
            <a:r>
              <a:rPr lang="en-US" sz="1200" dirty="0"/>
              <a:t>Classic. 3-5 tier architecture.</a:t>
            </a:r>
          </a:p>
          <a:p>
            <a:pPr lvl="1">
              <a:spcBef>
                <a:spcPts val="600"/>
              </a:spcBef>
            </a:pPr>
            <a:r>
              <a:rPr lang="en-US" sz="1200" dirty="0"/>
              <a:t>SOA. Using Enterprise Service Bus.</a:t>
            </a:r>
          </a:p>
          <a:p>
            <a:pPr lvl="1">
              <a:spcBef>
                <a:spcPts val="600"/>
              </a:spcBef>
            </a:pPr>
            <a:r>
              <a:rPr lang="en-US" sz="1200" dirty="0"/>
              <a:t>Modern. Using micro services and K8.</a:t>
            </a:r>
          </a:p>
          <a:p>
            <a:r>
              <a:rPr lang="en-US" sz="1400" dirty="0"/>
              <a:t>Super App</a:t>
            </a:r>
          </a:p>
          <a:p>
            <a:pPr lvl="1">
              <a:spcBef>
                <a:spcPts val="600"/>
              </a:spcBef>
            </a:pPr>
            <a:r>
              <a:rPr lang="en-US" sz="1200" dirty="0"/>
              <a:t>In complex application, you may need to model it as super-app.</a:t>
            </a:r>
          </a:p>
          <a:p>
            <a:pPr lvl="1">
              <a:spcBef>
                <a:spcPts val="600"/>
              </a:spcBef>
            </a:pPr>
            <a:r>
              <a:rPr lang="en-US" sz="1200" dirty="0"/>
              <a:t>A super-app presents itself as 1 application to end users, but consist of multiple, independent business offerings.</a:t>
            </a:r>
          </a:p>
          <a:p>
            <a:pPr lvl="1">
              <a:spcBef>
                <a:spcPts val="600"/>
              </a:spcBef>
            </a:pPr>
            <a:r>
              <a:rPr lang="en-US" sz="1200" dirty="0"/>
              <a:t>E.g. A travel apps which offers flights, trains, hotels, car rental, tours. There are over-arching process connecting them, but users can choose just one of them. Within the Flight, it may consist of multiple business applications. More related, yet still independent with clear business boundaries. </a:t>
            </a:r>
          </a:p>
          <a:p>
            <a:r>
              <a:rPr lang="en-US" sz="1400" dirty="0"/>
              <a:t>Dashboard</a:t>
            </a:r>
          </a:p>
          <a:p>
            <a:pPr lvl="1">
              <a:spcBef>
                <a:spcPts val="600"/>
              </a:spcBef>
            </a:pPr>
            <a:r>
              <a:rPr lang="en-US" sz="1200" dirty="0"/>
              <a:t>A “parent” dashboard is required. It drills down into the business application dashboard.</a:t>
            </a:r>
          </a:p>
          <a:p>
            <a:pPr lvl="1">
              <a:spcBef>
                <a:spcPts val="600"/>
              </a:spcBef>
            </a:pPr>
            <a:r>
              <a:rPr lang="en-US" sz="1200" dirty="0"/>
              <a:t>A mega app like this has to be strategic to the top line, and deserves its own dashboard. </a:t>
            </a:r>
          </a:p>
          <a:p>
            <a:pPr lvl="1">
              <a:spcBef>
                <a:spcPts val="600"/>
              </a:spcBef>
            </a:pPr>
            <a:r>
              <a:rPr lang="en-US" sz="1200" dirty="0"/>
              <a:t>This is not yet developed. If you can’t build it let me know.</a:t>
            </a:r>
          </a:p>
        </p:txBody>
      </p:sp>
      <p:sp>
        <p:nvSpPr>
          <p:cNvPr id="1033" name="Rectangle: Rounded Corners 1032">
            <a:extLst>
              <a:ext uri="{FF2B5EF4-FFF2-40B4-BE49-F238E27FC236}">
                <a16:creationId xmlns:a16="http://schemas.microsoft.com/office/drawing/2014/main" id="{3FC6BD09-7C4D-E425-3457-2A4A767EA48B}"/>
              </a:ext>
            </a:extLst>
          </p:cNvPr>
          <p:cNvSpPr/>
          <p:nvPr/>
        </p:nvSpPr>
        <p:spPr>
          <a:xfrm>
            <a:off x="6455068" y="2138500"/>
            <a:ext cx="3554265" cy="45050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50">
                <a:solidFill>
                  <a:schemeClr val="bg1"/>
                </a:solidFill>
              </a:rPr>
              <a:t>Super Biz App</a:t>
            </a:r>
            <a:endParaRPr lang="en-US" sz="1050" dirty="0">
              <a:solidFill>
                <a:schemeClr val="bg1"/>
              </a:solidFill>
            </a:endParaRPr>
          </a:p>
          <a:p>
            <a:pPr algn="ctr">
              <a:spcAft>
                <a:spcPts val="600"/>
              </a:spcAft>
            </a:pPr>
            <a:r>
              <a:rPr lang="en-US" sz="800" dirty="0">
                <a:solidFill>
                  <a:schemeClr val="bg1"/>
                </a:solidFill>
              </a:rPr>
              <a:t>(multiple business offerings to customers)</a:t>
            </a:r>
          </a:p>
        </p:txBody>
      </p:sp>
      <p:sp>
        <p:nvSpPr>
          <p:cNvPr id="1034" name="Rectangle: Rounded Corners 1033">
            <a:extLst>
              <a:ext uri="{FF2B5EF4-FFF2-40B4-BE49-F238E27FC236}">
                <a16:creationId xmlns:a16="http://schemas.microsoft.com/office/drawing/2014/main" id="{F9A81DC3-1DA2-2EEA-5691-02BCCD9C84AA}"/>
              </a:ext>
            </a:extLst>
          </p:cNvPr>
          <p:cNvSpPr/>
          <p:nvPr/>
        </p:nvSpPr>
        <p:spPr>
          <a:xfrm>
            <a:off x="6455068" y="2604925"/>
            <a:ext cx="831883" cy="45050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Biz App Group 1</a:t>
            </a:r>
          </a:p>
        </p:txBody>
      </p:sp>
      <p:sp>
        <p:nvSpPr>
          <p:cNvPr id="1035" name="Rectangle: Rounded Corners 1034">
            <a:extLst>
              <a:ext uri="{FF2B5EF4-FFF2-40B4-BE49-F238E27FC236}">
                <a16:creationId xmlns:a16="http://schemas.microsoft.com/office/drawing/2014/main" id="{9FA4FF06-394B-7A64-7531-F2AEF30295F8}"/>
              </a:ext>
            </a:extLst>
          </p:cNvPr>
          <p:cNvSpPr/>
          <p:nvPr/>
        </p:nvSpPr>
        <p:spPr>
          <a:xfrm>
            <a:off x="7362529" y="2604925"/>
            <a:ext cx="831883" cy="45050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Biz App Group 2</a:t>
            </a:r>
          </a:p>
        </p:txBody>
      </p:sp>
      <p:sp>
        <p:nvSpPr>
          <p:cNvPr id="1036" name="Rectangle: Rounded Corners 1035">
            <a:extLst>
              <a:ext uri="{FF2B5EF4-FFF2-40B4-BE49-F238E27FC236}">
                <a16:creationId xmlns:a16="http://schemas.microsoft.com/office/drawing/2014/main" id="{96A0213A-E82B-E060-B881-5E35DEA822C4}"/>
              </a:ext>
            </a:extLst>
          </p:cNvPr>
          <p:cNvSpPr/>
          <p:nvPr/>
        </p:nvSpPr>
        <p:spPr>
          <a:xfrm>
            <a:off x="8269990" y="2604925"/>
            <a:ext cx="831883" cy="45050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Biz App Group 3</a:t>
            </a:r>
          </a:p>
        </p:txBody>
      </p:sp>
      <p:sp>
        <p:nvSpPr>
          <p:cNvPr id="1037" name="Rectangle: Rounded Corners 1036">
            <a:extLst>
              <a:ext uri="{FF2B5EF4-FFF2-40B4-BE49-F238E27FC236}">
                <a16:creationId xmlns:a16="http://schemas.microsoft.com/office/drawing/2014/main" id="{E1302649-3E7D-06DE-064D-6A48DAEBB462}"/>
              </a:ext>
            </a:extLst>
          </p:cNvPr>
          <p:cNvSpPr/>
          <p:nvPr/>
        </p:nvSpPr>
        <p:spPr>
          <a:xfrm>
            <a:off x="9177452" y="2604925"/>
            <a:ext cx="831883" cy="45050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Biz App Group 4</a:t>
            </a:r>
          </a:p>
        </p:txBody>
      </p:sp>
      <p:sp>
        <p:nvSpPr>
          <p:cNvPr id="1038" name="Rectangle: Rounded Corners 1037">
            <a:extLst>
              <a:ext uri="{FF2B5EF4-FFF2-40B4-BE49-F238E27FC236}">
                <a16:creationId xmlns:a16="http://schemas.microsoft.com/office/drawing/2014/main" id="{391BB66E-3396-BAC8-9EE2-56B8C193A13C}"/>
              </a:ext>
            </a:extLst>
          </p:cNvPr>
          <p:cNvSpPr/>
          <p:nvPr/>
        </p:nvSpPr>
        <p:spPr>
          <a:xfrm>
            <a:off x="6455067" y="3383838"/>
            <a:ext cx="649004" cy="45050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a:solidFill>
                  <a:schemeClr val="bg1"/>
                </a:solidFill>
              </a:rPr>
              <a:t>Biz App </a:t>
            </a:r>
            <a:r>
              <a:rPr lang="en-US" sz="900" dirty="0">
                <a:solidFill>
                  <a:schemeClr val="bg1"/>
                </a:solidFill>
              </a:rPr>
              <a:t>1</a:t>
            </a:r>
          </a:p>
        </p:txBody>
      </p:sp>
      <p:sp>
        <p:nvSpPr>
          <p:cNvPr id="1039" name="Rectangle: Rounded Corners 1038">
            <a:extLst>
              <a:ext uri="{FF2B5EF4-FFF2-40B4-BE49-F238E27FC236}">
                <a16:creationId xmlns:a16="http://schemas.microsoft.com/office/drawing/2014/main" id="{73BA6E51-CA55-A8DC-D3B5-F59FCABC78AD}"/>
              </a:ext>
            </a:extLst>
          </p:cNvPr>
          <p:cNvSpPr/>
          <p:nvPr/>
        </p:nvSpPr>
        <p:spPr>
          <a:xfrm>
            <a:off x="7422394" y="3385313"/>
            <a:ext cx="649004" cy="45050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dirty="0">
                <a:solidFill>
                  <a:schemeClr val="bg1"/>
                </a:solidFill>
              </a:rPr>
              <a:t>Biz App 2</a:t>
            </a:r>
          </a:p>
        </p:txBody>
      </p:sp>
      <p:sp>
        <p:nvSpPr>
          <p:cNvPr id="1040" name="Rectangle: Rounded Corners 1039">
            <a:extLst>
              <a:ext uri="{FF2B5EF4-FFF2-40B4-BE49-F238E27FC236}">
                <a16:creationId xmlns:a16="http://schemas.microsoft.com/office/drawing/2014/main" id="{B332665D-EFDD-E4FF-B93F-3946DC35729D}"/>
              </a:ext>
            </a:extLst>
          </p:cNvPr>
          <p:cNvSpPr/>
          <p:nvPr/>
        </p:nvSpPr>
        <p:spPr>
          <a:xfrm>
            <a:off x="8389721" y="3385313"/>
            <a:ext cx="649004" cy="45050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a:solidFill>
                  <a:schemeClr val="bg1"/>
                </a:solidFill>
              </a:rPr>
              <a:t>Biz App </a:t>
            </a:r>
            <a:r>
              <a:rPr lang="en-US" sz="900" dirty="0">
                <a:solidFill>
                  <a:schemeClr val="bg1"/>
                </a:solidFill>
              </a:rPr>
              <a:t>3</a:t>
            </a:r>
          </a:p>
        </p:txBody>
      </p:sp>
      <p:sp>
        <p:nvSpPr>
          <p:cNvPr id="1041" name="Rectangle: Rounded Corners 1040">
            <a:extLst>
              <a:ext uri="{FF2B5EF4-FFF2-40B4-BE49-F238E27FC236}">
                <a16:creationId xmlns:a16="http://schemas.microsoft.com/office/drawing/2014/main" id="{63DF3F7C-B70A-FDCA-1D2D-8425CD19AA10}"/>
              </a:ext>
            </a:extLst>
          </p:cNvPr>
          <p:cNvSpPr/>
          <p:nvPr/>
        </p:nvSpPr>
        <p:spPr>
          <a:xfrm>
            <a:off x="9357048" y="3385313"/>
            <a:ext cx="649004" cy="45050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a:solidFill>
                  <a:schemeClr val="bg1"/>
                </a:solidFill>
              </a:rPr>
              <a:t>Biz App </a:t>
            </a:r>
            <a:r>
              <a:rPr lang="en-US" sz="900" dirty="0">
                <a:solidFill>
                  <a:schemeClr val="bg1"/>
                </a:solidFill>
              </a:rPr>
              <a:t>4</a:t>
            </a:r>
          </a:p>
        </p:txBody>
      </p:sp>
      <p:sp>
        <p:nvSpPr>
          <p:cNvPr id="1042" name="TextBox 1041">
            <a:extLst>
              <a:ext uri="{FF2B5EF4-FFF2-40B4-BE49-F238E27FC236}">
                <a16:creationId xmlns:a16="http://schemas.microsoft.com/office/drawing/2014/main" id="{77B95F61-5DC6-A89E-D276-8AE9D85ED542}"/>
              </a:ext>
            </a:extLst>
          </p:cNvPr>
          <p:cNvSpPr txBox="1"/>
          <p:nvPr/>
        </p:nvSpPr>
        <p:spPr>
          <a:xfrm>
            <a:off x="10043744" y="2398989"/>
            <a:ext cx="1527662" cy="145296"/>
          </a:xfrm>
          <a:prstGeom prst="rect">
            <a:avLst/>
          </a:prstGeom>
          <a:noFill/>
        </p:spPr>
        <p:txBody>
          <a:bodyPr wrap="none" lIns="0" tIns="0" rIns="0" bIns="0" rtlCol="0">
            <a:spAutoFit/>
          </a:bodyPr>
          <a:lstStyle/>
          <a:p>
            <a:pPr algn="l">
              <a:lnSpc>
                <a:spcPct val="130000"/>
              </a:lnSpc>
            </a:pPr>
            <a:r>
              <a:rPr lang="en-US" sz="800" b="1" dirty="0">
                <a:solidFill>
                  <a:schemeClr val="tx2"/>
                </a:solidFill>
              </a:rPr>
              <a:t>KPI = Average (Biz App Group)</a:t>
            </a:r>
          </a:p>
        </p:txBody>
      </p:sp>
      <p:sp>
        <p:nvSpPr>
          <p:cNvPr id="1043" name="TextBox 1042">
            <a:extLst>
              <a:ext uri="{FF2B5EF4-FFF2-40B4-BE49-F238E27FC236}">
                <a16:creationId xmlns:a16="http://schemas.microsoft.com/office/drawing/2014/main" id="{11408177-4F7F-500B-508A-F1A21F29C819}"/>
              </a:ext>
            </a:extLst>
          </p:cNvPr>
          <p:cNvSpPr txBox="1"/>
          <p:nvPr/>
        </p:nvSpPr>
        <p:spPr>
          <a:xfrm>
            <a:off x="10043744" y="2872622"/>
            <a:ext cx="1893147" cy="145296"/>
          </a:xfrm>
          <a:prstGeom prst="rect">
            <a:avLst/>
          </a:prstGeom>
          <a:noFill/>
        </p:spPr>
        <p:txBody>
          <a:bodyPr wrap="none" lIns="0" tIns="0" rIns="0" bIns="0" rtlCol="0">
            <a:spAutoFit/>
          </a:bodyPr>
          <a:lstStyle/>
          <a:p>
            <a:pPr algn="l">
              <a:lnSpc>
                <a:spcPct val="130000"/>
              </a:lnSpc>
            </a:pPr>
            <a:r>
              <a:rPr lang="en-US" sz="800" b="1" dirty="0">
                <a:solidFill>
                  <a:schemeClr val="tx2"/>
                </a:solidFill>
              </a:rPr>
              <a:t>KPI = Lowest of (Biz App in the Group)</a:t>
            </a:r>
          </a:p>
        </p:txBody>
      </p:sp>
      <p:cxnSp>
        <p:nvCxnSpPr>
          <p:cNvPr id="1045" name="Straight Connector 1044">
            <a:extLst>
              <a:ext uri="{FF2B5EF4-FFF2-40B4-BE49-F238E27FC236}">
                <a16:creationId xmlns:a16="http://schemas.microsoft.com/office/drawing/2014/main" id="{58F8C6C9-A976-B268-F377-9B0440EF74C3}"/>
              </a:ext>
            </a:extLst>
          </p:cNvPr>
          <p:cNvCxnSpPr>
            <a:cxnSpLocks/>
            <a:stCxn id="1035" idx="2"/>
            <a:endCxn id="1038" idx="0"/>
          </p:cNvCxnSpPr>
          <p:nvPr/>
        </p:nvCxnSpPr>
        <p:spPr bwMode="gray">
          <a:xfrm rot="5400000">
            <a:off x="7114818" y="2720185"/>
            <a:ext cx="328404" cy="998902"/>
          </a:xfrm>
          <a:prstGeom prst="bentConnector3">
            <a:avLst>
              <a:gd name="adj1"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7" name="Straight Arrow Connector 1046">
            <a:extLst>
              <a:ext uri="{FF2B5EF4-FFF2-40B4-BE49-F238E27FC236}">
                <a16:creationId xmlns:a16="http://schemas.microsoft.com/office/drawing/2014/main" id="{7DBA75E3-8152-E514-83A3-810043D8C1DE}"/>
              </a:ext>
            </a:extLst>
          </p:cNvPr>
          <p:cNvCxnSpPr>
            <a:cxnSpLocks/>
            <a:stCxn id="1035" idx="2"/>
            <a:endCxn id="1039" idx="0"/>
          </p:cNvCxnSpPr>
          <p:nvPr/>
        </p:nvCxnSpPr>
        <p:spPr bwMode="gray">
          <a:xfrm rot="5400000">
            <a:off x="7597745" y="3204586"/>
            <a:ext cx="329879" cy="31575"/>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a:extLst>
              <a:ext uri="{FF2B5EF4-FFF2-40B4-BE49-F238E27FC236}">
                <a16:creationId xmlns:a16="http://schemas.microsoft.com/office/drawing/2014/main" id="{F6943A71-30F8-8471-310B-4565BB249B2B}"/>
              </a:ext>
            </a:extLst>
          </p:cNvPr>
          <p:cNvCxnSpPr>
            <a:cxnSpLocks/>
            <a:stCxn id="1035" idx="2"/>
            <a:endCxn id="1040" idx="0"/>
          </p:cNvCxnSpPr>
          <p:nvPr/>
        </p:nvCxnSpPr>
        <p:spPr bwMode="gray">
          <a:xfrm rot="16200000" flipH="1">
            <a:off x="8081408" y="2752497"/>
            <a:ext cx="329879" cy="935752"/>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51" name="Straight Arrow Connector 1050">
            <a:extLst>
              <a:ext uri="{FF2B5EF4-FFF2-40B4-BE49-F238E27FC236}">
                <a16:creationId xmlns:a16="http://schemas.microsoft.com/office/drawing/2014/main" id="{E1FA7C7B-9BDD-5F6D-41D4-94C51AD63ADF}"/>
              </a:ext>
            </a:extLst>
          </p:cNvPr>
          <p:cNvCxnSpPr>
            <a:cxnSpLocks/>
            <a:stCxn id="1035" idx="2"/>
            <a:endCxn id="1041" idx="0"/>
          </p:cNvCxnSpPr>
          <p:nvPr/>
        </p:nvCxnSpPr>
        <p:spPr bwMode="gray">
          <a:xfrm rot="16200000" flipH="1">
            <a:off x="8565071" y="2268833"/>
            <a:ext cx="329879" cy="1903079"/>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62" name="Rectangle: Rounded Corners 1061">
            <a:extLst>
              <a:ext uri="{FF2B5EF4-FFF2-40B4-BE49-F238E27FC236}">
                <a16:creationId xmlns:a16="http://schemas.microsoft.com/office/drawing/2014/main" id="{AEDB8ADA-C0BC-1609-C411-3149FBAD8142}"/>
              </a:ext>
            </a:extLst>
          </p:cNvPr>
          <p:cNvSpPr/>
          <p:nvPr/>
        </p:nvSpPr>
        <p:spPr>
          <a:xfrm>
            <a:off x="6455067" y="4162749"/>
            <a:ext cx="744159" cy="27989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dirty="0">
                <a:solidFill>
                  <a:schemeClr val="bg1"/>
                </a:solidFill>
              </a:rPr>
              <a:t>K8 WL 1</a:t>
            </a:r>
          </a:p>
        </p:txBody>
      </p:sp>
      <p:sp>
        <p:nvSpPr>
          <p:cNvPr id="1063" name="Rectangle: Rounded Corners 1062">
            <a:extLst>
              <a:ext uri="{FF2B5EF4-FFF2-40B4-BE49-F238E27FC236}">
                <a16:creationId xmlns:a16="http://schemas.microsoft.com/office/drawing/2014/main" id="{B6D25F0E-7033-4680-81FA-F1EB81F77AC6}"/>
              </a:ext>
            </a:extLst>
          </p:cNvPr>
          <p:cNvSpPr/>
          <p:nvPr/>
        </p:nvSpPr>
        <p:spPr>
          <a:xfrm>
            <a:off x="7390676" y="4162749"/>
            <a:ext cx="744159" cy="27989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dirty="0">
                <a:solidFill>
                  <a:schemeClr val="bg1"/>
                </a:solidFill>
              </a:rPr>
              <a:t>K8 WL 2</a:t>
            </a:r>
          </a:p>
        </p:txBody>
      </p:sp>
      <p:sp>
        <p:nvSpPr>
          <p:cNvPr id="1064" name="Rectangle: Rounded Corners 1063">
            <a:extLst>
              <a:ext uri="{FF2B5EF4-FFF2-40B4-BE49-F238E27FC236}">
                <a16:creationId xmlns:a16="http://schemas.microsoft.com/office/drawing/2014/main" id="{7CD64F04-9ED4-B312-1F8A-2FB0F35ED275}"/>
              </a:ext>
            </a:extLst>
          </p:cNvPr>
          <p:cNvSpPr/>
          <p:nvPr/>
        </p:nvSpPr>
        <p:spPr>
          <a:xfrm>
            <a:off x="8326285" y="4162749"/>
            <a:ext cx="744159" cy="27989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dirty="0">
                <a:solidFill>
                  <a:schemeClr val="bg1"/>
                </a:solidFill>
              </a:rPr>
              <a:t>K8 WL 3</a:t>
            </a:r>
          </a:p>
        </p:txBody>
      </p:sp>
      <p:cxnSp>
        <p:nvCxnSpPr>
          <p:cNvPr id="1065" name="Straight Connector 1044">
            <a:extLst>
              <a:ext uri="{FF2B5EF4-FFF2-40B4-BE49-F238E27FC236}">
                <a16:creationId xmlns:a16="http://schemas.microsoft.com/office/drawing/2014/main" id="{9BC652B5-A8A9-C149-C234-013340BFBC3D}"/>
              </a:ext>
            </a:extLst>
          </p:cNvPr>
          <p:cNvCxnSpPr>
            <a:cxnSpLocks/>
            <a:stCxn id="1039" idx="2"/>
            <a:endCxn id="1062" idx="0"/>
          </p:cNvCxnSpPr>
          <p:nvPr/>
        </p:nvCxnSpPr>
        <p:spPr bwMode="gray">
          <a:xfrm rot="5400000">
            <a:off x="7123558" y="3539411"/>
            <a:ext cx="326928" cy="919749"/>
          </a:xfrm>
          <a:prstGeom prst="bentConnector3">
            <a:avLst>
              <a:gd name="adj1"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6" name="Straight Arrow Connector 1046">
            <a:extLst>
              <a:ext uri="{FF2B5EF4-FFF2-40B4-BE49-F238E27FC236}">
                <a16:creationId xmlns:a16="http://schemas.microsoft.com/office/drawing/2014/main" id="{8A9C06F1-17B2-04ED-863F-B812BC2268ED}"/>
              </a:ext>
            </a:extLst>
          </p:cNvPr>
          <p:cNvCxnSpPr>
            <a:cxnSpLocks/>
            <a:stCxn id="1039" idx="2"/>
            <a:endCxn id="1063" idx="0"/>
          </p:cNvCxnSpPr>
          <p:nvPr/>
        </p:nvCxnSpPr>
        <p:spPr bwMode="gray">
          <a:xfrm rot="16200000" flipH="1">
            <a:off x="7591362" y="3991355"/>
            <a:ext cx="326928" cy="15860"/>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48">
            <a:extLst>
              <a:ext uri="{FF2B5EF4-FFF2-40B4-BE49-F238E27FC236}">
                <a16:creationId xmlns:a16="http://schemas.microsoft.com/office/drawing/2014/main" id="{071B3BE8-111E-31CA-2086-8584E8B22F27}"/>
              </a:ext>
            </a:extLst>
          </p:cNvPr>
          <p:cNvCxnSpPr>
            <a:cxnSpLocks/>
            <a:stCxn id="1039" idx="2"/>
            <a:endCxn id="1064" idx="0"/>
          </p:cNvCxnSpPr>
          <p:nvPr/>
        </p:nvCxnSpPr>
        <p:spPr bwMode="gray">
          <a:xfrm rot="16200000" flipH="1">
            <a:off x="8059166" y="3523550"/>
            <a:ext cx="326928" cy="951469"/>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68" name="TextBox 1067">
            <a:extLst>
              <a:ext uri="{FF2B5EF4-FFF2-40B4-BE49-F238E27FC236}">
                <a16:creationId xmlns:a16="http://schemas.microsoft.com/office/drawing/2014/main" id="{B7E5FCC7-BB96-3F09-5921-8D51C0A5A22F}"/>
              </a:ext>
            </a:extLst>
          </p:cNvPr>
          <p:cNvSpPr txBox="1"/>
          <p:nvPr/>
        </p:nvSpPr>
        <p:spPr>
          <a:xfrm>
            <a:off x="10043744" y="3649540"/>
            <a:ext cx="1110882" cy="145296"/>
          </a:xfrm>
          <a:prstGeom prst="rect">
            <a:avLst/>
          </a:prstGeom>
          <a:noFill/>
        </p:spPr>
        <p:txBody>
          <a:bodyPr wrap="none" lIns="0" tIns="0" rIns="0" bIns="0" rtlCol="0">
            <a:spAutoFit/>
          </a:bodyPr>
          <a:lstStyle/>
          <a:p>
            <a:pPr algn="l">
              <a:lnSpc>
                <a:spcPct val="130000"/>
              </a:lnSpc>
            </a:pPr>
            <a:r>
              <a:rPr lang="en-US" sz="800" b="1" dirty="0">
                <a:solidFill>
                  <a:schemeClr val="tx2"/>
                </a:solidFill>
              </a:rPr>
              <a:t>KPI = Lowest of (Tiers)</a:t>
            </a:r>
          </a:p>
        </p:txBody>
      </p:sp>
      <p:sp>
        <p:nvSpPr>
          <p:cNvPr id="1069" name="TextBox 1068">
            <a:extLst>
              <a:ext uri="{FF2B5EF4-FFF2-40B4-BE49-F238E27FC236}">
                <a16:creationId xmlns:a16="http://schemas.microsoft.com/office/drawing/2014/main" id="{9B47D766-A6DF-3838-9AE0-6570F8CAF9B0}"/>
              </a:ext>
            </a:extLst>
          </p:cNvPr>
          <p:cNvSpPr txBox="1"/>
          <p:nvPr/>
        </p:nvSpPr>
        <p:spPr>
          <a:xfrm>
            <a:off x="10043744" y="4265899"/>
            <a:ext cx="1848263" cy="145296"/>
          </a:xfrm>
          <a:prstGeom prst="rect">
            <a:avLst/>
          </a:prstGeom>
          <a:noFill/>
        </p:spPr>
        <p:txBody>
          <a:bodyPr wrap="none" lIns="0" tIns="0" rIns="0" bIns="0" rtlCol="0">
            <a:spAutoFit/>
          </a:bodyPr>
          <a:lstStyle/>
          <a:p>
            <a:pPr algn="l">
              <a:lnSpc>
                <a:spcPct val="130000"/>
              </a:lnSpc>
            </a:pPr>
            <a:r>
              <a:rPr lang="en-US" sz="800" b="1" dirty="0">
                <a:solidFill>
                  <a:schemeClr val="tx2"/>
                </a:solidFill>
              </a:rPr>
              <a:t>KPI = Lowest of (K8 Workloads, VMs)</a:t>
            </a:r>
          </a:p>
        </p:txBody>
      </p:sp>
      <p:sp>
        <p:nvSpPr>
          <p:cNvPr id="18" name="Rectangle: Rounded Corners 17">
            <a:extLst>
              <a:ext uri="{FF2B5EF4-FFF2-40B4-BE49-F238E27FC236}">
                <a16:creationId xmlns:a16="http://schemas.microsoft.com/office/drawing/2014/main" id="{05095BBF-D426-2F15-BDA9-65FBFDD053F1}"/>
              </a:ext>
            </a:extLst>
          </p:cNvPr>
          <p:cNvSpPr/>
          <p:nvPr/>
        </p:nvSpPr>
        <p:spPr>
          <a:xfrm>
            <a:off x="9261893" y="4157391"/>
            <a:ext cx="744159" cy="27989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900" dirty="0">
                <a:solidFill>
                  <a:schemeClr val="bg1"/>
                </a:solidFill>
              </a:rPr>
              <a:t>Tier 1</a:t>
            </a:r>
          </a:p>
        </p:txBody>
      </p:sp>
      <p:cxnSp>
        <p:nvCxnSpPr>
          <p:cNvPr id="20" name="Straight Arrow Connector 1048">
            <a:extLst>
              <a:ext uri="{FF2B5EF4-FFF2-40B4-BE49-F238E27FC236}">
                <a16:creationId xmlns:a16="http://schemas.microsoft.com/office/drawing/2014/main" id="{74F7ED61-3249-B018-E24E-B8EFCFF63FA4}"/>
              </a:ext>
            </a:extLst>
          </p:cNvPr>
          <p:cNvCxnSpPr>
            <a:cxnSpLocks/>
            <a:stCxn id="1039" idx="2"/>
            <a:endCxn id="18" idx="0"/>
          </p:cNvCxnSpPr>
          <p:nvPr/>
        </p:nvCxnSpPr>
        <p:spPr bwMode="gray">
          <a:xfrm rot="16200000" flipH="1">
            <a:off x="8529649" y="3053067"/>
            <a:ext cx="321570" cy="1887077"/>
          </a:xfrm>
          <a:prstGeom prst="bentConnector3">
            <a:avLst>
              <a:gd name="adj1" fmla="val 50000"/>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FC366EC-44E8-5197-876D-1E1492707132}"/>
              </a:ext>
            </a:extLst>
          </p:cNvPr>
          <p:cNvSpPr txBox="1"/>
          <p:nvPr/>
        </p:nvSpPr>
        <p:spPr>
          <a:xfrm>
            <a:off x="6387419" y="4734579"/>
            <a:ext cx="5346140" cy="1508105"/>
          </a:xfrm>
          <a:prstGeom prst="rect">
            <a:avLst/>
          </a:prstGeom>
          <a:noFill/>
        </p:spPr>
        <p:txBody>
          <a:bodyPr wrap="square">
            <a:spAutoFit/>
          </a:bodyPr>
          <a:lstStyle/>
          <a:p>
            <a:pPr>
              <a:spcBef>
                <a:spcPts val="600"/>
              </a:spcBef>
            </a:pPr>
            <a:r>
              <a:rPr lang="en-US" sz="1200" dirty="0"/>
              <a:t>2 additional object types, above the Business Application:</a:t>
            </a:r>
          </a:p>
          <a:p>
            <a:pPr marL="171450" indent="-171450">
              <a:spcBef>
                <a:spcPts val="600"/>
              </a:spcBef>
              <a:buFont typeface="Arial" panose="020B0604020202020204" pitchFamily="34" charset="0"/>
              <a:buChar char="•"/>
            </a:pPr>
            <a:r>
              <a:rPr lang="en-US" sz="1000" b="1" dirty="0"/>
              <a:t>Super App. </a:t>
            </a:r>
            <a:br>
              <a:rPr lang="en-US" sz="1000" b="1" dirty="0"/>
            </a:br>
            <a:r>
              <a:rPr lang="en-US" sz="1000" dirty="0"/>
              <a:t>This is basically a group of groups. </a:t>
            </a:r>
            <a:br>
              <a:rPr lang="en-US" sz="1000" dirty="0"/>
            </a:br>
            <a:r>
              <a:rPr lang="en-US" sz="1000" dirty="0"/>
              <a:t>Yes, 2 levels of logical grouping as the application spans diverse business offering.</a:t>
            </a:r>
          </a:p>
          <a:p>
            <a:pPr marL="171450" indent="-171450">
              <a:spcBef>
                <a:spcPts val="600"/>
              </a:spcBef>
              <a:buFont typeface="Arial" panose="020B0604020202020204" pitchFamily="34" charset="0"/>
              <a:buChar char="•"/>
            </a:pPr>
            <a:r>
              <a:rPr lang="en-US" sz="1000" b="1" dirty="0"/>
              <a:t>Biz App Group. </a:t>
            </a:r>
            <a:br>
              <a:rPr lang="en-US" sz="1000" b="1" dirty="0"/>
            </a:br>
            <a:r>
              <a:rPr lang="en-US" sz="1000" dirty="0"/>
              <a:t>This is a group of business applications performing related similar business offering, yet different enough to require independent application architecture. Or it could be mixed of legacy applications from acquisition.</a:t>
            </a:r>
          </a:p>
        </p:txBody>
      </p:sp>
      <p:cxnSp>
        <p:nvCxnSpPr>
          <p:cNvPr id="45" name="Straight Connector 44">
            <a:extLst>
              <a:ext uri="{FF2B5EF4-FFF2-40B4-BE49-F238E27FC236}">
                <a16:creationId xmlns:a16="http://schemas.microsoft.com/office/drawing/2014/main" id="{74FFB5BC-05E6-0BF7-E5BF-B95D8A30F230}"/>
              </a:ext>
            </a:extLst>
          </p:cNvPr>
          <p:cNvCxnSpPr>
            <a:cxnSpLocks/>
          </p:cNvCxnSpPr>
          <p:nvPr/>
        </p:nvCxnSpPr>
        <p:spPr bwMode="gray">
          <a:xfrm>
            <a:off x="5997924" y="1536109"/>
            <a:ext cx="0" cy="485649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43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182B27-8E95-4A32-9868-6A9C24AFBBD1}"/>
              </a:ext>
            </a:extLst>
          </p:cNvPr>
          <p:cNvSpPr>
            <a:spLocks noGrp="1"/>
          </p:cNvSpPr>
          <p:nvPr>
            <p:ph type="title"/>
          </p:nvPr>
        </p:nvSpPr>
        <p:spPr/>
        <p:txBody>
          <a:bodyPr/>
          <a:lstStyle/>
          <a:p>
            <a:r>
              <a:rPr lang="en-SG"/>
              <a:t>The 3 Realms</a:t>
            </a:r>
          </a:p>
        </p:txBody>
      </p:sp>
      <p:sp>
        <p:nvSpPr>
          <p:cNvPr id="6" name="Subtitle 5">
            <a:extLst>
              <a:ext uri="{FF2B5EF4-FFF2-40B4-BE49-F238E27FC236}">
                <a16:creationId xmlns:a16="http://schemas.microsoft.com/office/drawing/2014/main" id="{AC9C4940-36BB-414B-B57C-BE2ACAB9763B}"/>
              </a:ext>
            </a:extLst>
          </p:cNvPr>
          <p:cNvSpPr>
            <a:spLocks noGrp="1"/>
          </p:cNvSpPr>
          <p:nvPr>
            <p:ph type="subTitle" idx="10"/>
          </p:nvPr>
        </p:nvSpPr>
        <p:spPr/>
        <p:txBody>
          <a:bodyPr/>
          <a:lstStyle/>
          <a:p>
            <a:r>
              <a:rPr lang="en-SG" sz="1600" dirty="0"/>
              <a:t>A story of 3 Teams. Each should ensure their own layers are healthy instead of meddling with others’ job</a:t>
            </a:r>
          </a:p>
        </p:txBody>
      </p:sp>
      <p:sp>
        <p:nvSpPr>
          <p:cNvPr id="7" name="Rectangle 6">
            <a:extLst>
              <a:ext uri="{FF2B5EF4-FFF2-40B4-BE49-F238E27FC236}">
                <a16:creationId xmlns:a16="http://schemas.microsoft.com/office/drawing/2014/main" id="{73145B0B-E2A9-4A84-80BD-96915C427C16}"/>
              </a:ext>
            </a:extLst>
          </p:cNvPr>
          <p:cNvSpPr/>
          <p:nvPr/>
        </p:nvSpPr>
        <p:spPr>
          <a:xfrm>
            <a:off x="3429198" y="2150500"/>
            <a:ext cx="4147921" cy="1151828"/>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How much sales do we make today?</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How many customers buy our products this week?</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On average, how long did the XYZ transaction take this hour?</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How many customers login yesterday? </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On average, how long do they stay?</a:t>
            </a:r>
            <a:endParaRPr lang="en-SG" sz="1200" dirty="0">
              <a:solidFill>
                <a:schemeClr val="tx2"/>
              </a:solidFill>
              <a:latin typeface="Calibri" panose="020F0502020204030204" pitchFamily="34" charset="0"/>
            </a:endParaRPr>
          </a:p>
        </p:txBody>
      </p:sp>
      <p:sp>
        <p:nvSpPr>
          <p:cNvPr id="8" name="Rectangle 7">
            <a:extLst>
              <a:ext uri="{FF2B5EF4-FFF2-40B4-BE49-F238E27FC236}">
                <a16:creationId xmlns:a16="http://schemas.microsoft.com/office/drawing/2014/main" id="{DC883103-21B4-491E-8AD5-F9E3541976F5}"/>
              </a:ext>
            </a:extLst>
          </p:cNvPr>
          <p:cNvSpPr/>
          <p:nvPr/>
        </p:nvSpPr>
        <p:spPr>
          <a:xfrm>
            <a:off x="3424347" y="3429735"/>
            <a:ext cx="4147921" cy="1151828"/>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How long does SQL Query ABCD take in the past 7 days? </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SQL Server free memory value 1 hour ago?</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the overall application uptime?</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Are my apps configured for performance?</a:t>
            </a:r>
            <a:endParaRPr lang="en-SG" sz="1200" dirty="0">
              <a:solidFill>
                <a:schemeClr val="tx2"/>
              </a:solidFill>
              <a:latin typeface="Calibri" panose="020F0502020204030204" pitchFamily="34" charset="0"/>
            </a:endParaRPr>
          </a:p>
        </p:txBody>
      </p:sp>
      <p:sp>
        <p:nvSpPr>
          <p:cNvPr id="9" name="Rectangle 8">
            <a:extLst>
              <a:ext uri="{FF2B5EF4-FFF2-40B4-BE49-F238E27FC236}">
                <a16:creationId xmlns:a16="http://schemas.microsoft.com/office/drawing/2014/main" id="{9676977F-2E0B-46C1-BE51-B430198A9ED9}"/>
              </a:ext>
            </a:extLst>
          </p:cNvPr>
          <p:cNvSpPr/>
          <p:nvPr/>
        </p:nvSpPr>
        <p:spPr>
          <a:xfrm>
            <a:off x="3424347" y="5105344"/>
            <a:ext cx="4147921" cy="1253749"/>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Windows CPU Run Queue?</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the peak VM CPU Contention in the past 24 hours?</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the total IO hitting vSAN from 9 – 6 pm yesterday?</a:t>
            </a:r>
          </a:p>
          <a:p>
            <a:pPr marL="171399" indent="-171399">
              <a:spcBef>
                <a:spcPts val="200"/>
              </a:spcBef>
              <a:buFont typeface="Arial" panose="020B0604020202020204" pitchFamily="34" charset="0"/>
              <a:buChar char="•"/>
            </a:pPr>
            <a:r>
              <a:rPr lang="en-US" sz="1200" dirty="0">
                <a:solidFill>
                  <a:schemeClr val="tx2"/>
                </a:solidFill>
                <a:latin typeface="Calibri" panose="020F0502020204030204" pitchFamily="34" charset="0"/>
              </a:rPr>
              <a:t>What’s the buffer in physical switch right now? </a:t>
            </a:r>
            <a:endParaRPr lang="en-SG" sz="1200" dirty="0">
              <a:solidFill>
                <a:schemeClr val="tx2"/>
              </a:solidFill>
              <a:latin typeface="Calibri" panose="020F0502020204030204" pitchFamily="34" charset="0"/>
            </a:endParaRPr>
          </a:p>
        </p:txBody>
      </p:sp>
      <p:sp>
        <p:nvSpPr>
          <p:cNvPr id="10" name="Rectangle 9">
            <a:extLst>
              <a:ext uri="{FF2B5EF4-FFF2-40B4-BE49-F238E27FC236}">
                <a16:creationId xmlns:a16="http://schemas.microsoft.com/office/drawing/2014/main" id="{B250F162-C0AF-4FFB-8AE7-E55B0254D16F}"/>
              </a:ext>
            </a:extLst>
          </p:cNvPr>
          <p:cNvSpPr/>
          <p:nvPr/>
        </p:nvSpPr>
        <p:spPr>
          <a:xfrm>
            <a:off x="1821351" y="5429063"/>
            <a:ext cx="1544147" cy="27432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VM &amp; Container</a:t>
            </a:r>
            <a:endParaRPr lang="en-SG" sz="1200" b="1" dirty="0">
              <a:solidFill>
                <a:schemeClr val="tx2"/>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EFB4D93-3B2D-4F03-8152-10554533D582}"/>
              </a:ext>
            </a:extLst>
          </p:cNvPr>
          <p:cNvSpPr/>
          <p:nvPr/>
        </p:nvSpPr>
        <p:spPr>
          <a:xfrm>
            <a:off x="1821350" y="5756919"/>
            <a:ext cx="1544147" cy="27432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K8 &amp; Virtual Infra</a:t>
            </a:r>
            <a:endParaRPr lang="en-SG" sz="1200" b="1" dirty="0">
              <a:solidFill>
                <a:schemeClr val="tx2"/>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5C578725-9BAC-4490-BF2F-B87042B03FBE}"/>
              </a:ext>
            </a:extLst>
          </p:cNvPr>
          <p:cNvSpPr/>
          <p:nvPr/>
        </p:nvSpPr>
        <p:spPr>
          <a:xfrm>
            <a:off x="1814788" y="6084774"/>
            <a:ext cx="1544147" cy="27432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Physical Infra</a:t>
            </a:r>
            <a:endParaRPr lang="en-SG" sz="1200" b="1" dirty="0">
              <a:solidFill>
                <a:schemeClr val="tx2"/>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D1825D3A-D427-4145-801B-145F8D5466DB}"/>
              </a:ext>
            </a:extLst>
          </p:cNvPr>
          <p:cNvSpPr/>
          <p:nvPr/>
        </p:nvSpPr>
        <p:spPr>
          <a:xfrm>
            <a:off x="3424347" y="1543136"/>
            <a:ext cx="4151329" cy="43193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799" b="1" dirty="0">
                <a:solidFill>
                  <a:schemeClr val="tx1"/>
                </a:solidFill>
              </a:rPr>
              <a:t>Sample Metrics</a:t>
            </a:r>
            <a:endParaRPr lang="en-SG" sz="1799" b="1" dirty="0">
              <a:solidFill>
                <a:schemeClr val="tx1"/>
              </a:solidFill>
            </a:endParaRPr>
          </a:p>
        </p:txBody>
      </p:sp>
      <p:sp>
        <p:nvSpPr>
          <p:cNvPr id="14" name="Rectangle 13">
            <a:extLst>
              <a:ext uri="{FF2B5EF4-FFF2-40B4-BE49-F238E27FC236}">
                <a16:creationId xmlns:a16="http://schemas.microsoft.com/office/drawing/2014/main" id="{E1622C3C-F7B4-4CCC-BF42-DB2E0DCF07CE}"/>
              </a:ext>
            </a:extLst>
          </p:cNvPr>
          <p:cNvSpPr/>
          <p:nvPr/>
        </p:nvSpPr>
        <p:spPr>
          <a:xfrm>
            <a:off x="1829875" y="2150500"/>
            <a:ext cx="1544147" cy="503925"/>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Business Results</a:t>
            </a:r>
            <a:endParaRPr lang="en-SG" sz="1200" b="1" dirty="0">
              <a:solidFill>
                <a:schemeClr val="tx2"/>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A7C9499-8660-40C2-B5E5-A5E5BA0D9890}"/>
              </a:ext>
            </a:extLst>
          </p:cNvPr>
          <p:cNvSpPr/>
          <p:nvPr/>
        </p:nvSpPr>
        <p:spPr>
          <a:xfrm>
            <a:off x="1824146" y="2798403"/>
            <a:ext cx="1544147" cy="503925"/>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Business Transaction</a:t>
            </a:r>
            <a:endParaRPr lang="en-SG" sz="1200" b="1"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9639DF39-A26D-4A35-8C75-14BB1E755BEF}"/>
              </a:ext>
            </a:extLst>
          </p:cNvPr>
          <p:cNvSpPr/>
          <p:nvPr/>
        </p:nvSpPr>
        <p:spPr>
          <a:xfrm>
            <a:off x="583127" y="2150500"/>
            <a:ext cx="1181610" cy="1151828"/>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tx2"/>
                </a:solidFill>
                <a:latin typeface="Calibri" panose="020F0502020204030204" pitchFamily="34" charset="0"/>
                <a:cs typeface="Calibri" panose="020F0502020204030204" pitchFamily="34" charset="0"/>
              </a:rPr>
              <a:t>Business</a:t>
            </a:r>
            <a:endParaRPr lang="en-SG" sz="1600" b="1" dirty="0">
              <a:solidFill>
                <a:schemeClr val="tx2"/>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32DCBD2-CBAB-4E06-A36C-9565FA9D1FA0}"/>
              </a:ext>
            </a:extLst>
          </p:cNvPr>
          <p:cNvSpPr/>
          <p:nvPr/>
        </p:nvSpPr>
        <p:spPr>
          <a:xfrm>
            <a:off x="579810" y="3429735"/>
            <a:ext cx="1181610" cy="1151828"/>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tx2"/>
                </a:solidFill>
                <a:latin typeface="Calibri" panose="020F0502020204030204" pitchFamily="34" charset="0"/>
                <a:cs typeface="Calibri" panose="020F0502020204030204" pitchFamily="34" charset="0"/>
              </a:rPr>
              <a:t>Application</a:t>
            </a:r>
            <a:endParaRPr lang="en-SG" sz="1600" b="1" dirty="0">
              <a:solidFill>
                <a:schemeClr val="tx2"/>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A557AF7F-9780-41A2-99EC-A21112B5FD8E}"/>
              </a:ext>
            </a:extLst>
          </p:cNvPr>
          <p:cNvSpPr/>
          <p:nvPr/>
        </p:nvSpPr>
        <p:spPr>
          <a:xfrm>
            <a:off x="579810" y="5105344"/>
            <a:ext cx="1181610" cy="1253749"/>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tx2"/>
                </a:solidFill>
                <a:latin typeface="Calibri" panose="020F0502020204030204" pitchFamily="34" charset="0"/>
                <a:cs typeface="Calibri" panose="020F0502020204030204" pitchFamily="34" charset="0"/>
              </a:rPr>
              <a:t>IaaS</a:t>
            </a:r>
            <a:endParaRPr lang="en-SG" sz="1600" b="1" dirty="0">
              <a:solidFill>
                <a:schemeClr val="tx2"/>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4887B04B-466C-46A6-BCE3-8149D6348F4A}"/>
              </a:ext>
            </a:extLst>
          </p:cNvPr>
          <p:cNvSpPr/>
          <p:nvPr/>
        </p:nvSpPr>
        <p:spPr>
          <a:xfrm>
            <a:off x="579809" y="1543136"/>
            <a:ext cx="2783631" cy="43193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799" b="1" dirty="0">
                <a:solidFill>
                  <a:schemeClr val="tx1"/>
                </a:solidFill>
                <a:cs typeface="Calibri" panose="020F0502020204030204" pitchFamily="34" charset="0"/>
              </a:rPr>
              <a:t>Layers</a:t>
            </a:r>
            <a:endParaRPr lang="en-SG" sz="1799" b="1" dirty="0">
              <a:solidFill>
                <a:schemeClr val="tx1"/>
              </a:solidFill>
              <a:cs typeface="Calibri" panose="020F0502020204030204" pitchFamily="34" charset="0"/>
            </a:endParaRPr>
          </a:p>
        </p:txBody>
      </p:sp>
      <p:cxnSp>
        <p:nvCxnSpPr>
          <p:cNvPr id="20" name="Straight Connector 19">
            <a:extLst>
              <a:ext uri="{FF2B5EF4-FFF2-40B4-BE49-F238E27FC236}">
                <a16:creationId xmlns:a16="http://schemas.microsoft.com/office/drawing/2014/main" id="{E4A5FAAD-B286-4AC0-A0FA-BAB48C5D34FC}"/>
              </a:ext>
            </a:extLst>
          </p:cNvPr>
          <p:cNvCxnSpPr>
            <a:cxnSpLocks/>
          </p:cNvCxnSpPr>
          <p:nvPr/>
        </p:nvCxnSpPr>
        <p:spPr>
          <a:xfrm>
            <a:off x="579810" y="1975071"/>
            <a:ext cx="2783631" cy="0"/>
          </a:xfrm>
          <a:prstGeom prst="line">
            <a:avLst/>
          </a:prstGeom>
          <a:ln>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A4A1598-5087-4E53-82B5-052D9D91CD22}"/>
              </a:ext>
            </a:extLst>
          </p:cNvPr>
          <p:cNvCxnSpPr>
            <a:cxnSpLocks/>
          </p:cNvCxnSpPr>
          <p:nvPr/>
        </p:nvCxnSpPr>
        <p:spPr>
          <a:xfrm>
            <a:off x="3424347" y="1975071"/>
            <a:ext cx="4151329" cy="0"/>
          </a:xfrm>
          <a:prstGeom prst="line">
            <a:avLst/>
          </a:prstGeom>
          <a:ln>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CD1F903-79BE-4B4D-830E-31767FD78641}"/>
              </a:ext>
            </a:extLst>
          </p:cNvPr>
          <p:cNvSpPr/>
          <p:nvPr/>
        </p:nvSpPr>
        <p:spPr>
          <a:xfrm>
            <a:off x="1810048" y="3429000"/>
            <a:ext cx="1544147" cy="54864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Individual Node</a:t>
            </a:r>
            <a:endParaRPr lang="en-SG" sz="1200" b="1" dirty="0">
              <a:solidFill>
                <a:schemeClr val="tx2"/>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D1C6BE4-D646-4D08-9A59-30DE827C45C2}"/>
              </a:ext>
            </a:extLst>
          </p:cNvPr>
          <p:cNvSpPr/>
          <p:nvPr/>
        </p:nvSpPr>
        <p:spPr>
          <a:xfrm>
            <a:off x="1819293" y="4024104"/>
            <a:ext cx="1544147" cy="54864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“The System”</a:t>
            </a:r>
            <a:endParaRPr lang="en-SG" sz="1200" b="1" dirty="0">
              <a:solidFill>
                <a:schemeClr val="tx2"/>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97BF7CBA-F94F-4243-A23A-6729F75104E6}"/>
              </a:ext>
            </a:extLst>
          </p:cNvPr>
          <p:cNvCxnSpPr>
            <a:cxnSpLocks/>
          </p:cNvCxnSpPr>
          <p:nvPr/>
        </p:nvCxnSpPr>
        <p:spPr>
          <a:xfrm>
            <a:off x="579811" y="4851627"/>
            <a:ext cx="8409892" cy="0"/>
          </a:xfrm>
          <a:prstGeom prst="line">
            <a:avLst/>
          </a:prstGeom>
          <a:ln w="254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48D009B-5CA4-4B20-9A43-E2D20CFA567D}"/>
              </a:ext>
            </a:extLst>
          </p:cNvPr>
          <p:cNvSpPr txBox="1"/>
          <p:nvPr/>
        </p:nvSpPr>
        <p:spPr>
          <a:xfrm>
            <a:off x="7967174" y="5401100"/>
            <a:ext cx="3082511" cy="523220"/>
          </a:xfrm>
          <a:prstGeom prst="rect">
            <a:avLst/>
          </a:prstGeom>
        </p:spPr>
        <p:txBody>
          <a:bodyPr wrap="none" lIns="0" tIns="0" rIns="0" bIns="0" rtlCol="0">
            <a:spAutoFit/>
          </a:bodyPr>
          <a:lstStyle/>
          <a:p>
            <a:pPr algn="l"/>
            <a:r>
              <a:rPr lang="en-SG" sz="2000" b="1" dirty="0">
                <a:solidFill>
                  <a:srgbClr val="00B050"/>
                </a:solidFill>
                <a:latin typeface="Times" panose="02020603050405020304" pitchFamily="18" charset="0"/>
                <a:cs typeface="Times" panose="02020603050405020304" pitchFamily="18" charset="0"/>
              </a:rPr>
              <a:t>Horizontal</a:t>
            </a:r>
            <a:endParaRPr lang="en-SG" sz="1600" b="1" dirty="0">
              <a:solidFill>
                <a:srgbClr val="00B050"/>
              </a:solidFill>
              <a:latin typeface="Times" panose="02020603050405020304" pitchFamily="18" charset="0"/>
              <a:cs typeface="Times" panose="02020603050405020304" pitchFamily="18" charset="0"/>
            </a:endParaRPr>
          </a:p>
          <a:p>
            <a:pPr algn="l"/>
            <a:r>
              <a:rPr lang="en-SG" sz="1400" b="1" dirty="0">
                <a:solidFill>
                  <a:schemeClr val="tx2"/>
                </a:solidFill>
                <a:latin typeface="Times" panose="02020603050405020304" pitchFamily="18" charset="0"/>
                <a:cs typeface="Times" panose="02020603050405020304" pitchFamily="18" charset="0"/>
              </a:rPr>
              <a:t>Common Metrics applicable for all apps</a:t>
            </a:r>
          </a:p>
        </p:txBody>
      </p:sp>
      <p:sp>
        <p:nvSpPr>
          <p:cNvPr id="28" name="Right Brace 27">
            <a:extLst>
              <a:ext uri="{FF2B5EF4-FFF2-40B4-BE49-F238E27FC236}">
                <a16:creationId xmlns:a16="http://schemas.microsoft.com/office/drawing/2014/main" id="{63ACADB6-41EF-48D6-8948-57E785BDE292}"/>
              </a:ext>
            </a:extLst>
          </p:cNvPr>
          <p:cNvSpPr/>
          <p:nvPr/>
        </p:nvSpPr>
        <p:spPr bwMode="gray">
          <a:xfrm>
            <a:off x="7686124" y="5105344"/>
            <a:ext cx="114300" cy="1252728"/>
          </a:xfrm>
          <a:prstGeom prst="rightBrace">
            <a:avLst>
              <a:gd name="adj1" fmla="val 63889"/>
              <a:gd name="adj2"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9" name="TextBox 28">
            <a:extLst>
              <a:ext uri="{FF2B5EF4-FFF2-40B4-BE49-F238E27FC236}">
                <a16:creationId xmlns:a16="http://schemas.microsoft.com/office/drawing/2014/main" id="{80D67F2D-E7AF-4739-B5AF-078D6500438A}"/>
              </a:ext>
            </a:extLst>
          </p:cNvPr>
          <p:cNvSpPr txBox="1"/>
          <p:nvPr/>
        </p:nvSpPr>
        <p:spPr>
          <a:xfrm>
            <a:off x="7944827" y="3733303"/>
            <a:ext cx="3933769" cy="523220"/>
          </a:xfrm>
          <a:prstGeom prst="rect">
            <a:avLst/>
          </a:prstGeom>
        </p:spPr>
        <p:txBody>
          <a:bodyPr wrap="none" lIns="0" tIns="0" rIns="0" bIns="0" rtlCol="0">
            <a:spAutoFit/>
          </a:bodyPr>
          <a:lstStyle/>
          <a:p>
            <a:pPr algn="l"/>
            <a:r>
              <a:rPr lang="en-SG" sz="2000" b="1" dirty="0">
                <a:solidFill>
                  <a:srgbClr val="FFC000"/>
                </a:solidFill>
                <a:latin typeface="Times" panose="02020603050405020304" pitchFamily="18" charset="0"/>
                <a:cs typeface="Times" panose="02020603050405020304" pitchFamily="18" charset="0"/>
              </a:rPr>
              <a:t>Vertical</a:t>
            </a:r>
          </a:p>
          <a:p>
            <a:pPr algn="l"/>
            <a:r>
              <a:rPr lang="en-SG" sz="1400" b="1" dirty="0">
                <a:solidFill>
                  <a:schemeClr val="tx2"/>
                </a:solidFill>
                <a:latin typeface="Times" panose="02020603050405020304" pitchFamily="18" charset="0"/>
                <a:cs typeface="Times" panose="02020603050405020304" pitchFamily="18" charset="0"/>
              </a:rPr>
              <a:t>Metrics depends on each apps and its configuration</a:t>
            </a:r>
          </a:p>
        </p:txBody>
      </p:sp>
      <p:sp>
        <p:nvSpPr>
          <p:cNvPr id="30" name="Right Brace 29">
            <a:extLst>
              <a:ext uri="{FF2B5EF4-FFF2-40B4-BE49-F238E27FC236}">
                <a16:creationId xmlns:a16="http://schemas.microsoft.com/office/drawing/2014/main" id="{C0471553-A6CD-4FAC-824D-CB0A2E4CC166}"/>
              </a:ext>
            </a:extLst>
          </p:cNvPr>
          <p:cNvSpPr/>
          <p:nvPr/>
        </p:nvSpPr>
        <p:spPr bwMode="gray">
          <a:xfrm>
            <a:off x="7686124" y="3430233"/>
            <a:ext cx="114300" cy="1147523"/>
          </a:xfrm>
          <a:prstGeom prst="rightBrace">
            <a:avLst>
              <a:gd name="adj1" fmla="val 63889"/>
              <a:gd name="adj2"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1" name="TextBox 30">
            <a:extLst>
              <a:ext uri="{FF2B5EF4-FFF2-40B4-BE49-F238E27FC236}">
                <a16:creationId xmlns:a16="http://schemas.microsoft.com/office/drawing/2014/main" id="{EB7B0B32-930A-7BD3-721D-7944536E8524}"/>
              </a:ext>
            </a:extLst>
          </p:cNvPr>
          <p:cNvSpPr txBox="1"/>
          <p:nvPr/>
        </p:nvSpPr>
        <p:spPr>
          <a:xfrm>
            <a:off x="7940727" y="2461881"/>
            <a:ext cx="3415872" cy="523220"/>
          </a:xfrm>
          <a:prstGeom prst="rect">
            <a:avLst/>
          </a:prstGeom>
        </p:spPr>
        <p:txBody>
          <a:bodyPr wrap="none" lIns="0" tIns="0" rIns="0" bIns="0" rtlCol="0">
            <a:spAutoFit/>
          </a:bodyPr>
          <a:lstStyle/>
          <a:p>
            <a:pPr algn="l"/>
            <a:r>
              <a:rPr lang="en-SG" sz="2000" b="1" dirty="0">
                <a:solidFill>
                  <a:srgbClr val="FF0000"/>
                </a:solidFill>
                <a:latin typeface="Times" panose="02020603050405020304" pitchFamily="18" charset="0"/>
                <a:cs typeface="Times" panose="02020603050405020304" pitchFamily="18" charset="0"/>
              </a:rPr>
              <a:t>Handmade</a:t>
            </a:r>
            <a:endParaRPr lang="en-SG" sz="2000" b="1" dirty="0">
              <a:solidFill>
                <a:srgbClr val="00B050"/>
              </a:solidFill>
              <a:latin typeface="Times" panose="02020603050405020304" pitchFamily="18" charset="0"/>
              <a:cs typeface="Times" panose="02020603050405020304" pitchFamily="18" charset="0"/>
            </a:endParaRPr>
          </a:p>
          <a:p>
            <a:pPr algn="l"/>
            <a:r>
              <a:rPr lang="en-SG" sz="1400" b="1" dirty="0">
                <a:solidFill>
                  <a:schemeClr val="tx2"/>
                </a:solidFill>
                <a:latin typeface="Times" panose="02020603050405020304" pitchFamily="18" charset="0"/>
                <a:cs typeface="Times" panose="02020603050405020304" pitchFamily="18" charset="0"/>
              </a:rPr>
              <a:t>Most common metric is Page Response Time</a:t>
            </a:r>
          </a:p>
        </p:txBody>
      </p:sp>
      <p:sp>
        <p:nvSpPr>
          <p:cNvPr id="32" name="Right Brace 31">
            <a:extLst>
              <a:ext uri="{FF2B5EF4-FFF2-40B4-BE49-F238E27FC236}">
                <a16:creationId xmlns:a16="http://schemas.microsoft.com/office/drawing/2014/main" id="{523A026B-C544-B0CB-F01F-73E05EE63AC3}"/>
              </a:ext>
            </a:extLst>
          </p:cNvPr>
          <p:cNvSpPr/>
          <p:nvPr/>
        </p:nvSpPr>
        <p:spPr bwMode="gray">
          <a:xfrm>
            <a:off x="7686124" y="2158811"/>
            <a:ext cx="114300" cy="1147523"/>
          </a:xfrm>
          <a:prstGeom prst="rightBrace">
            <a:avLst>
              <a:gd name="adj1" fmla="val 63889"/>
              <a:gd name="adj2"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 name="Rectangle 1">
            <a:extLst>
              <a:ext uri="{FF2B5EF4-FFF2-40B4-BE49-F238E27FC236}">
                <a16:creationId xmlns:a16="http://schemas.microsoft.com/office/drawing/2014/main" id="{05289B05-2EA2-E1BC-05D1-264123B91084}"/>
              </a:ext>
            </a:extLst>
          </p:cNvPr>
          <p:cNvSpPr/>
          <p:nvPr/>
        </p:nvSpPr>
        <p:spPr>
          <a:xfrm>
            <a:off x="1826832" y="5101207"/>
            <a:ext cx="1544147" cy="274320"/>
          </a:xfrm>
          <a:prstGeom prst="rect">
            <a:avLst/>
          </a:prstGeom>
          <a:solidFill>
            <a:schemeClr val="bg1">
              <a:lumMod val="95000"/>
              <a:alpha val="6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chemeClr val="tx2"/>
                </a:solidFill>
                <a:latin typeface="Calibri" panose="020F0502020204030204" pitchFamily="34" charset="0"/>
                <a:cs typeface="Calibri" panose="020F0502020204030204" pitchFamily="34" charset="0"/>
              </a:rPr>
              <a:t>Windows | Linux</a:t>
            </a:r>
            <a:endParaRPr lang="en-SG" sz="12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0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23" grpId="0" animBg="1"/>
      <p:bldP spid="27" grpId="0"/>
      <p:bldP spid="28" grpId="0" animBg="1"/>
      <p:bldP spid="29" grpId="0"/>
      <p:bldP spid="30" grpId="0" animBg="1"/>
      <p:bldP spid="31" grpId="0"/>
      <p:bldP spid="32"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BC475-B3E9-4120-1E14-9165564D97B2}"/>
              </a:ext>
            </a:extLst>
          </p:cNvPr>
          <p:cNvSpPr>
            <a:spLocks noGrp="1"/>
          </p:cNvSpPr>
          <p:nvPr>
            <p:ph type="title"/>
          </p:nvPr>
        </p:nvSpPr>
        <p:spPr/>
        <p:txBody>
          <a:bodyPr/>
          <a:lstStyle/>
          <a:p>
            <a:r>
              <a:rPr lang="en-US" dirty="0"/>
              <a:t>Lack of Cross Stack Observability</a:t>
            </a:r>
          </a:p>
        </p:txBody>
      </p:sp>
      <p:sp>
        <p:nvSpPr>
          <p:cNvPr id="2" name="Subtitle 1">
            <a:extLst>
              <a:ext uri="{FF2B5EF4-FFF2-40B4-BE49-F238E27FC236}">
                <a16:creationId xmlns:a16="http://schemas.microsoft.com/office/drawing/2014/main" id="{6D256891-DA0B-6B2C-41B6-E99BF231865E}"/>
              </a:ext>
            </a:extLst>
          </p:cNvPr>
          <p:cNvSpPr>
            <a:spLocks noGrp="1"/>
          </p:cNvSpPr>
          <p:nvPr>
            <p:ph type="subTitle" idx="10"/>
          </p:nvPr>
        </p:nvSpPr>
        <p:spPr/>
        <p:txBody>
          <a:bodyPr/>
          <a:lstStyle/>
          <a:p>
            <a:r>
              <a:rPr lang="en-US" dirty="0"/>
              <a:t>Why Top-to-Down troubleshooting requires a lot of real-world battle experience</a:t>
            </a:r>
          </a:p>
        </p:txBody>
      </p:sp>
      <p:sp>
        <p:nvSpPr>
          <p:cNvPr id="4" name="Rectangle: Single Corner Snipped 3">
            <a:extLst>
              <a:ext uri="{FF2B5EF4-FFF2-40B4-BE49-F238E27FC236}">
                <a16:creationId xmlns:a16="http://schemas.microsoft.com/office/drawing/2014/main" id="{06525EFC-5891-7AA3-777B-95F5E494D7B1}"/>
              </a:ext>
            </a:extLst>
          </p:cNvPr>
          <p:cNvSpPr/>
          <p:nvPr/>
        </p:nvSpPr>
        <p:spPr>
          <a:xfrm>
            <a:off x="4442138" y="2269357"/>
            <a:ext cx="1728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050">
                <a:solidFill>
                  <a:schemeClr val="bg2">
                    <a:lumMod val="10000"/>
                  </a:schemeClr>
                </a:solidFill>
                <a:latin typeface="Calibri" panose="020F0502020204030204" pitchFamily="34" charset="0"/>
                <a:cs typeface="Calibri" panose="020F0502020204030204" pitchFamily="34" charset="0"/>
              </a:rPr>
              <a:t>Business Layer</a:t>
            </a:r>
          </a:p>
        </p:txBody>
      </p:sp>
      <p:sp>
        <p:nvSpPr>
          <p:cNvPr id="5" name="Rectangle: Single Corner Snipped 4">
            <a:extLst>
              <a:ext uri="{FF2B5EF4-FFF2-40B4-BE49-F238E27FC236}">
                <a16:creationId xmlns:a16="http://schemas.microsoft.com/office/drawing/2014/main" id="{DD7950E4-172B-E348-2C6B-1B04975FD433}"/>
              </a:ext>
            </a:extLst>
          </p:cNvPr>
          <p:cNvSpPr/>
          <p:nvPr/>
        </p:nvSpPr>
        <p:spPr>
          <a:xfrm>
            <a:off x="4442138" y="2920675"/>
            <a:ext cx="1728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050">
                <a:solidFill>
                  <a:schemeClr val="bg2">
                    <a:lumMod val="10000"/>
                  </a:schemeClr>
                </a:solidFill>
                <a:latin typeface="Calibri" panose="020F0502020204030204" pitchFamily="34" charset="0"/>
                <a:cs typeface="Calibri" panose="020F0502020204030204" pitchFamily="34" charset="0"/>
              </a:rPr>
              <a:t>Application Function Layer</a:t>
            </a:r>
          </a:p>
          <a:p>
            <a:pPr algn="ctr">
              <a:spcAft>
                <a:spcPts val="600"/>
              </a:spcAft>
            </a:pPr>
            <a:r>
              <a:rPr lang="en-SG" sz="900">
                <a:solidFill>
                  <a:srgbClr val="00B0F0"/>
                </a:solidFill>
                <a:latin typeface="Calibri" panose="020F0502020204030204" pitchFamily="34" charset="0"/>
                <a:cs typeface="Calibri" panose="020F0502020204030204" pitchFamily="34" charset="0"/>
              </a:rPr>
              <a:t>(custom code)</a:t>
            </a:r>
          </a:p>
        </p:txBody>
      </p:sp>
      <p:sp>
        <p:nvSpPr>
          <p:cNvPr id="6" name="Rectangle: Single Corner Snipped 5">
            <a:extLst>
              <a:ext uri="{FF2B5EF4-FFF2-40B4-BE49-F238E27FC236}">
                <a16:creationId xmlns:a16="http://schemas.microsoft.com/office/drawing/2014/main" id="{C700F918-546C-8363-2502-6A1C1656D66F}"/>
              </a:ext>
            </a:extLst>
          </p:cNvPr>
          <p:cNvSpPr/>
          <p:nvPr/>
        </p:nvSpPr>
        <p:spPr>
          <a:xfrm>
            <a:off x="4442138" y="4223311"/>
            <a:ext cx="1728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050">
                <a:solidFill>
                  <a:schemeClr val="bg2">
                    <a:lumMod val="10000"/>
                  </a:schemeClr>
                </a:solidFill>
                <a:latin typeface="Calibri" panose="020F0502020204030204" pitchFamily="34" charset="0"/>
                <a:cs typeface="Calibri" panose="020F0502020204030204" pitchFamily="34" charset="0"/>
              </a:rPr>
              <a:t>Guest OS Layer</a:t>
            </a:r>
          </a:p>
          <a:p>
            <a:pPr algn="ctr">
              <a:spcAft>
                <a:spcPts val="600"/>
              </a:spcAft>
            </a:pPr>
            <a:r>
              <a:rPr lang="en-SG" sz="900">
                <a:solidFill>
                  <a:srgbClr val="00B0F0"/>
                </a:solidFill>
                <a:latin typeface="Calibri" panose="020F0502020204030204" pitchFamily="34" charset="0"/>
                <a:cs typeface="Calibri" panose="020F0502020204030204" pitchFamily="34" charset="0"/>
              </a:rPr>
              <a:t>(Ubuntu Linux)</a:t>
            </a:r>
          </a:p>
        </p:txBody>
      </p:sp>
      <p:sp>
        <p:nvSpPr>
          <p:cNvPr id="7" name="Rectangle: Single Corner Snipped 6">
            <a:extLst>
              <a:ext uri="{FF2B5EF4-FFF2-40B4-BE49-F238E27FC236}">
                <a16:creationId xmlns:a16="http://schemas.microsoft.com/office/drawing/2014/main" id="{CE4B0E63-AEB3-CD77-7CB4-E269A6B5EFFE}"/>
              </a:ext>
            </a:extLst>
          </p:cNvPr>
          <p:cNvSpPr/>
          <p:nvPr/>
        </p:nvSpPr>
        <p:spPr>
          <a:xfrm>
            <a:off x="4442138" y="4874629"/>
            <a:ext cx="1728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050">
                <a:solidFill>
                  <a:schemeClr val="bg2">
                    <a:lumMod val="10000"/>
                  </a:schemeClr>
                </a:solidFill>
                <a:latin typeface="Calibri" panose="020F0502020204030204" pitchFamily="34" charset="0"/>
                <a:cs typeface="Calibri" panose="020F0502020204030204" pitchFamily="34" charset="0"/>
              </a:rPr>
              <a:t>IaaS Layer</a:t>
            </a:r>
          </a:p>
          <a:p>
            <a:pPr algn="ctr">
              <a:spcAft>
                <a:spcPts val="600"/>
              </a:spcAft>
            </a:pPr>
            <a:r>
              <a:rPr lang="en-SG" sz="900">
                <a:solidFill>
                  <a:srgbClr val="00B0F0"/>
                </a:solidFill>
                <a:latin typeface="Calibri" panose="020F0502020204030204" pitchFamily="34" charset="0"/>
                <a:cs typeface="Calibri" panose="020F0502020204030204" pitchFamily="34" charset="0"/>
              </a:rPr>
              <a:t>(AWS Singapore)</a:t>
            </a:r>
          </a:p>
        </p:txBody>
      </p:sp>
      <p:sp>
        <p:nvSpPr>
          <p:cNvPr id="8" name="Rectangle: Single Corner Snipped 7">
            <a:extLst>
              <a:ext uri="{FF2B5EF4-FFF2-40B4-BE49-F238E27FC236}">
                <a16:creationId xmlns:a16="http://schemas.microsoft.com/office/drawing/2014/main" id="{A896780F-5B4F-B2D5-A1E1-B2F25BAA362F}"/>
              </a:ext>
            </a:extLst>
          </p:cNvPr>
          <p:cNvSpPr/>
          <p:nvPr/>
        </p:nvSpPr>
        <p:spPr>
          <a:xfrm>
            <a:off x="6294086" y="2269357"/>
            <a:ext cx="5184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900" dirty="0">
                <a:solidFill>
                  <a:schemeClr val="bg2">
                    <a:lumMod val="10000"/>
                  </a:schemeClr>
                </a:solidFill>
                <a:latin typeface="Calibri" panose="020F0502020204030204" pitchFamily="34" charset="0"/>
                <a:cs typeface="Calibri" panose="020F0502020204030204" pitchFamily="34" charset="0"/>
              </a:rPr>
              <a:t>Customer complain. User Joko feedback system was slow when he tried to make payment. </a:t>
            </a:r>
          </a:p>
          <a:p>
            <a:pPr>
              <a:spcAft>
                <a:spcPts val="600"/>
              </a:spcAft>
            </a:pPr>
            <a:r>
              <a:rPr lang="en-SG" sz="900" dirty="0">
                <a:solidFill>
                  <a:srgbClr val="FF0000"/>
                </a:solidFill>
                <a:latin typeface="Calibri" panose="020F0502020204030204" pitchFamily="34" charset="0"/>
                <a:cs typeface="Calibri" panose="020F0502020204030204" pitchFamily="34" charset="0"/>
              </a:rPr>
              <a:t>Analysis</a:t>
            </a:r>
            <a:r>
              <a:rPr lang="en-SG" sz="900" dirty="0">
                <a:solidFill>
                  <a:schemeClr val="bg2">
                    <a:lumMod val="10000"/>
                  </a:schemeClr>
                </a:solidFill>
                <a:latin typeface="Calibri" panose="020F0502020204030204" pitchFamily="34" charset="0"/>
                <a:cs typeface="Calibri" panose="020F0502020204030204" pitchFamily="34" charset="0"/>
              </a:rPr>
              <a:t> showed that he made payment on 28 Feb 2020 at 3:14 pm. On that date, 888 payment transactions took 6.3 seconds on average. Worst was 20.1 seconds, and 95</a:t>
            </a:r>
            <a:r>
              <a:rPr lang="en-SG" sz="900" baseline="30000" dirty="0">
                <a:solidFill>
                  <a:schemeClr val="bg2">
                    <a:lumMod val="10000"/>
                  </a:schemeClr>
                </a:solidFill>
                <a:latin typeface="Calibri" panose="020F0502020204030204" pitchFamily="34" charset="0"/>
                <a:cs typeface="Calibri" panose="020F0502020204030204" pitchFamily="34" charset="0"/>
              </a:rPr>
              <a:t>th</a:t>
            </a:r>
            <a:r>
              <a:rPr lang="en-SG" sz="900" dirty="0">
                <a:solidFill>
                  <a:schemeClr val="bg2">
                    <a:lumMod val="10000"/>
                  </a:schemeClr>
                </a:solidFill>
                <a:latin typeface="Calibri" panose="020F0502020204030204" pitchFamily="34" charset="0"/>
                <a:cs typeface="Calibri" panose="020F0502020204030204" pitchFamily="34" charset="0"/>
              </a:rPr>
              <a:t> percentile was 7.9 seconds.</a:t>
            </a:r>
          </a:p>
        </p:txBody>
      </p:sp>
      <p:sp>
        <p:nvSpPr>
          <p:cNvPr id="9" name="Rectangle: Single Corner Snipped 8">
            <a:extLst>
              <a:ext uri="{FF2B5EF4-FFF2-40B4-BE49-F238E27FC236}">
                <a16:creationId xmlns:a16="http://schemas.microsoft.com/office/drawing/2014/main" id="{1828D433-176C-CCAE-D496-46269AE9FD74}"/>
              </a:ext>
            </a:extLst>
          </p:cNvPr>
          <p:cNvSpPr/>
          <p:nvPr/>
        </p:nvSpPr>
        <p:spPr>
          <a:xfrm>
            <a:off x="6294086" y="2920675"/>
            <a:ext cx="5184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900" dirty="0">
                <a:solidFill>
                  <a:schemeClr val="bg2">
                    <a:lumMod val="10000"/>
                  </a:schemeClr>
                </a:solidFill>
                <a:latin typeface="Calibri" panose="020F0502020204030204" pitchFamily="34" charset="0"/>
                <a:cs typeface="Calibri" panose="020F0502020204030204" pitchFamily="34" charset="0"/>
              </a:rPr>
              <a:t>The payment transaction uses 8 functions calls. For him, the function </a:t>
            </a:r>
            <a:r>
              <a:rPr lang="en-SG" sz="900" dirty="0" err="1">
                <a:solidFill>
                  <a:schemeClr val="bg2">
                    <a:lumMod val="10000"/>
                  </a:schemeClr>
                </a:solidFill>
                <a:latin typeface="Calibri" panose="020F0502020204030204" pitchFamily="34" charset="0"/>
                <a:cs typeface="Calibri" panose="020F0502020204030204" pitchFamily="34" charset="0"/>
              </a:rPr>
              <a:t>GetBankDetail</a:t>
            </a:r>
            <a:r>
              <a:rPr lang="en-SG" sz="900" dirty="0">
                <a:solidFill>
                  <a:schemeClr val="bg2">
                    <a:lumMod val="10000"/>
                  </a:schemeClr>
                </a:solidFill>
                <a:latin typeface="Calibri" panose="020F0502020204030204" pitchFamily="34" charset="0"/>
                <a:cs typeface="Calibri" panose="020F0502020204030204" pitchFamily="34" charset="0"/>
              </a:rPr>
              <a:t>() took 5.0 seconds. The other 7 functions took 15.1 seconds, faster than the average of 888 transactions on that day. Code was last changed on 14 Feb. No performance regression detected based on max and count above threshold.</a:t>
            </a:r>
          </a:p>
        </p:txBody>
      </p:sp>
      <p:sp>
        <p:nvSpPr>
          <p:cNvPr id="10" name="Rectangle: Single Corner Snipped 9">
            <a:extLst>
              <a:ext uri="{FF2B5EF4-FFF2-40B4-BE49-F238E27FC236}">
                <a16:creationId xmlns:a16="http://schemas.microsoft.com/office/drawing/2014/main" id="{64CA69F1-CAC9-8D31-A6B7-1C57A761161F}"/>
              </a:ext>
            </a:extLst>
          </p:cNvPr>
          <p:cNvSpPr/>
          <p:nvPr/>
        </p:nvSpPr>
        <p:spPr>
          <a:xfrm>
            <a:off x="6294086" y="4223311"/>
            <a:ext cx="5184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900" dirty="0">
                <a:solidFill>
                  <a:schemeClr val="bg2">
                    <a:lumMod val="10000"/>
                  </a:schemeClr>
                </a:solidFill>
                <a:latin typeface="Calibri" panose="020F0502020204030204" pitchFamily="34" charset="0"/>
                <a:cs typeface="Calibri" panose="020F0502020204030204" pitchFamily="34" charset="0"/>
              </a:rPr>
              <a:t>The application spans across 7 tiers and 80 containers. All the 80 containers run on Ubuntu Linux.</a:t>
            </a:r>
          </a:p>
          <a:p>
            <a:pPr>
              <a:spcAft>
                <a:spcPts val="600"/>
              </a:spcAft>
            </a:pPr>
            <a:r>
              <a:rPr lang="en-SG" sz="900" dirty="0">
                <a:solidFill>
                  <a:schemeClr val="bg2">
                    <a:lumMod val="10000"/>
                  </a:schemeClr>
                </a:solidFill>
                <a:latin typeface="Calibri" panose="020F0502020204030204" pitchFamily="34" charset="0"/>
                <a:cs typeface="Calibri" panose="020F0502020204030204" pitchFamily="34" charset="0"/>
              </a:rPr>
              <a:t>Ubuntu showed normal utilization counters for CPU, memory, disk and network. All are well below 70% based on 1 minute average. </a:t>
            </a:r>
          </a:p>
        </p:txBody>
      </p:sp>
      <p:sp>
        <p:nvSpPr>
          <p:cNvPr id="11" name="Rectangle: Single Corner Snipped 10">
            <a:extLst>
              <a:ext uri="{FF2B5EF4-FFF2-40B4-BE49-F238E27FC236}">
                <a16:creationId xmlns:a16="http://schemas.microsoft.com/office/drawing/2014/main" id="{95C2B064-9F45-770C-8CFB-46F6AD04741C}"/>
              </a:ext>
            </a:extLst>
          </p:cNvPr>
          <p:cNvSpPr/>
          <p:nvPr/>
        </p:nvSpPr>
        <p:spPr>
          <a:xfrm>
            <a:off x="6294086" y="4874629"/>
            <a:ext cx="5184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900">
                <a:solidFill>
                  <a:schemeClr val="bg2">
                    <a:lumMod val="10000"/>
                  </a:schemeClr>
                </a:solidFill>
                <a:latin typeface="Calibri" panose="020F0502020204030204" pitchFamily="34" charset="0"/>
                <a:cs typeface="Calibri" panose="020F0502020204030204" pitchFamily="34" charset="0"/>
              </a:rPr>
              <a:t>The app uses the following services: EC2, S3 and Aurora</a:t>
            </a:r>
          </a:p>
          <a:p>
            <a:pPr>
              <a:spcAft>
                <a:spcPts val="600"/>
              </a:spcAft>
            </a:pPr>
            <a:r>
              <a:rPr lang="en-SG" sz="900">
                <a:solidFill>
                  <a:schemeClr val="bg2">
                    <a:lumMod val="10000"/>
                  </a:schemeClr>
                </a:solidFill>
                <a:latin typeface="Calibri" panose="020F0502020204030204" pitchFamily="34" charset="0"/>
                <a:cs typeface="Calibri" panose="020F0502020204030204" pitchFamily="34" charset="0"/>
              </a:rPr>
              <a:t>What counters &amp; events are exposed by AWS: Service related vs shared-infra related.</a:t>
            </a:r>
          </a:p>
        </p:txBody>
      </p:sp>
      <p:sp>
        <p:nvSpPr>
          <p:cNvPr id="12" name="Rectangle: Single Corner Snipped 11">
            <a:extLst>
              <a:ext uri="{FF2B5EF4-FFF2-40B4-BE49-F238E27FC236}">
                <a16:creationId xmlns:a16="http://schemas.microsoft.com/office/drawing/2014/main" id="{DB276B5D-FEC8-DB57-F77F-38FD5BACF6F9}"/>
              </a:ext>
            </a:extLst>
          </p:cNvPr>
          <p:cNvSpPr/>
          <p:nvPr/>
        </p:nvSpPr>
        <p:spPr>
          <a:xfrm>
            <a:off x="4442138" y="1850629"/>
            <a:ext cx="1728000" cy="324000"/>
          </a:xfrm>
          <a:prstGeom prst="snip1Rect">
            <a:avLst/>
          </a:prstGeom>
          <a:gradFill>
            <a:gsLst>
              <a:gs pos="0">
                <a:schemeClr val="accent1">
                  <a:lumMod val="5000"/>
                  <a:lumOff val="95000"/>
                </a:schemeClr>
              </a:gs>
              <a:gs pos="5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200">
                <a:solidFill>
                  <a:schemeClr val="bg2">
                    <a:lumMod val="10000"/>
                  </a:schemeClr>
                </a:solidFill>
                <a:latin typeface="Calibri" panose="020F0502020204030204" pitchFamily="34" charset="0"/>
                <a:cs typeface="Calibri" panose="020F0502020204030204" pitchFamily="34" charset="0"/>
              </a:rPr>
              <a:t>Troubleshooting Layers</a:t>
            </a:r>
          </a:p>
        </p:txBody>
      </p:sp>
      <p:sp>
        <p:nvSpPr>
          <p:cNvPr id="13" name="Rectangle: Single Corner Snipped 12">
            <a:extLst>
              <a:ext uri="{FF2B5EF4-FFF2-40B4-BE49-F238E27FC236}">
                <a16:creationId xmlns:a16="http://schemas.microsoft.com/office/drawing/2014/main" id="{80611C52-1609-17BF-9580-FE71AB167924}"/>
              </a:ext>
            </a:extLst>
          </p:cNvPr>
          <p:cNvSpPr/>
          <p:nvPr/>
        </p:nvSpPr>
        <p:spPr>
          <a:xfrm>
            <a:off x="6294086" y="1850629"/>
            <a:ext cx="5184000" cy="324000"/>
          </a:xfrm>
          <a:prstGeom prst="snip1Rect">
            <a:avLst/>
          </a:prstGeom>
          <a:gradFill>
            <a:gsLst>
              <a:gs pos="0">
                <a:schemeClr val="accent1">
                  <a:lumMod val="5000"/>
                  <a:lumOff val="95000"/>
                </a:schemeClr>
              </a:gs>
              <a:gs pos="5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1200">
                <a:solidFill>
                  <a:schemeClr val="bg2">
                    <a:lumMod val="10000"/>
                  </a:schemeClr>
                </a:solidFill>
                <a:latin typeface="Calibri" panose="020F0502020204030204" pitchFamily="34" charset="0"/>
                <a:cs typeface="Calibri" panose="020F0502020204030204" pitchFamily="34" charset="0"/>
              </a:rPr>
              <a:t>Example of Metrics</a:t>
            </a:r>
          </a:p>
        </p:txBody>
      </p:sp>
      <p:sp>
        <p:nvSpPr>
          <p:cNvPr id="14" name="Rectangle: Single Corner Snipped 13">
            <a:extLst>
              <a:ext uri="{FF2B5EF4-FFF2-40B4-BE49-F238E27FC236}">
                <a16:creationId xmlns:a16="http://schemas.microsoft.com/office/drawing/2014/main" id="{DF91AC0D-EA74-2940-343E-1C7EE0A8BDD9}"/>
              </a:ext>
            </a:extLst>
          </p:cNvPr>
          <p:cNvSpPr/>
          <p:nvPr/>
        </p:nvSpPr>
        <p:spPr>
          <a:xfrm>
            <a:off x="4442138" y="3571993"/>
            <a:ext cx="1728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050">
                <a:solidFill>
                  <a:schemeClr val="bg2">
                    <a:lumMod val="10000"/>
                  </a:schemeClr>
                </a:solidFill>
                <a:latin typeface="Calibri" panose="020F0502020204030204" pitchFamily="34" charset="0"/>
                <a:cs typeface="Calibri" panose="020F0502020204030204" pitchFamily="34" charset="0"/>
              </a:rPr>
              <a:t>Application Software Layer</a:t>
            </a:r>
          </a:p>
          <a:p>
            <a:pPr algn="ctr">
              <a:spcAft>
                <a:spcPts val="600"/>
              </a:spcAft>
            </a:pPr>
            <a:r>
              <a:rPr lang="en-SG" sz="900">
                <a:solidFill>
                  <a:srgbClr val="00B0F0"/>
                </a:solidFill>
                <a:latin typeface="Calibri" panose="020F0502020204030204" pitchFamily="34" charset="0"/>
                <a:cs typeface="Calibri" panose="020F0502020204030204" pitchFamily="34" charset="0"/>
              </a:rPr>
              <a:t>(3</a:t>
            </a:r>
            <a:r>
              <a:rPr lang="en-SG" sz="900" baseline="30000">
                <a:solidFill>
                  <a:srgbClr val="00B0F0"/>
                </a:solidFill>
                <a:latin typeface="Calibri" panose="020F0502020204030204" pitchFamily="34" charset="0"/>
                <a:cs typeface="Calibri" panose="020F0502020204030204" pitchFamily="34" charset="0"/>
              </a:rPr>
              <a:t>rd</a:t>
            </a:r>
            <a:r>
              <a:rPr lang="en-SG" sz="900">
                <a:solidFill>
                  <a:srgbClr val="00B0F0"/>
                </a:solidFill>
                <a:latin typeface="Calibri" panose="020F0502020204030204" pitchFamily="34" charset="0"/>
                <a:cs typeface="Calibri" panose="020F0502020204030204" pitchFamily="34" charset="0"/>
              </a:rPr>
              <a:t> party product)</a:t>
            </a:r>
          </a:p>
        </p:txBody>
      </p:sp>
      <p:sp>
        <p:nvSpPr>
          <p:cNvPr id="15" name="Rectangle: Single Corner Snipped 14">
            <a:extLst>
              <a:ext uri="{FF2B5EF4-FFF2-40B4-BE49-F238E27FC236}">
                <a16:creationId xmlns:a16="http://schemas.microsoft.com/office/drawing/2014/main" id="{F6220A03-513E-6B11-1372-EE41EA7972C1}"/>
              </a:ext>
            </a:extLst>
          </p:cNvPr>
          <p:cNvSpPr/>
          <p:nvPr/>
        </p:nvSpPr>
        <p:spPr>
          <a:xfrm>
            <a:off x="6294086" y="3571993"/>
            <a:ext cx="5184000" cy="612000"/>
          </a:xfrm>
          <a:prstGeom prst="snip1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900">
                <a:solidFill>
                  <a:schemeClr val="bg2">
                    <a:lumMod val="10000"/>
                  </a:schemeClr>
                </a:solidFill>
                <a:latin typeface="Calibri" panose="020F0502020204030204" pitchFamily="34" charset="0"/>
                <a:cs typeface="Calibri" panose="020F0502020204030204" pitchFamily="34" charset="0"/>
              </a:rPr>
              <a:t>The applications use Mongo DB, Apache Tomcat, and other popular COTS software. None of these software show abnormal behaviour in their metrics.</a:t>
            </a:r>
          </a:p>
        </p:txBody>
      </p:sp>
      <p:sp>
        <p:nvSpPr>
          <p:cNvPr id="16" name="Arrow: Down 15">
            <a:extLst>
              <a:ext uri="{FF2B5EF4-FFF2-40B4-BE49-F238E27FC236}">
                <a16:creationId xmlns:a16="http://schemas.microsoft.com/office/drawing/2014/main" id="{D7D95E92-7B19-C281-EE82-39D7CEE88F92}"/>
              </a:ext>
            </a:extLst>
          </p:cNvPr>
          <p:cNvSpPr/>
          <p:nvPr/>
        </p:nvSpPr>
        <p:spPr>
          <a:xfrm>
            <a:off x="6062138" y="2274247"/>
            <a:ext cx="216000" cy="1263318"/>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 name="Arrow: Down 16">
            <a:extLst>
              <a:ext uri="{FF2B5EF4-FFF2-40B4-BE49-F238E27FC236}">
                <a16:creationId xmlns:a16="http://schemas.microsoft.com/office/drawing/2014/main" id="{8CC358A4-230A-6EC7-DB6C-164AE9B65B79}"/>
              </a:ext>
            </a:extLst>
          </p:cNvPr>
          <p:cNvSpPr/>
          <p:nvPr/>
        </p:nvSpPr>
        <p:spPr>
          <a:xfrm>
            <a:off x="6062138" y="3557224"/>
            <a:ext cx="216000" cy="63165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8" name="Arrow: Down 17">
            <a:extLst>
              <a:ext uri="{FF2B5EF4-FFF2-40B4-BE49-F238E27FC236}">
                <a16:creationId xmlns:a16="http://schemas.microsoft.com/office/drawing/2014/main" id="{9A4486C9-1692-C423-74CF-28610F4E0156}"/>
              </a:ext>
            </a:extLst>
          </p:cNvPr>
          <p:cNvSpPr/>
          <p:nvPr/>
        </p:nvSpPr>
        <p:spPr>
          <a:xfrm>
            <a:off x="6062138" y="4218371"/>
            <a:ext cx="216000" cy="63165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9" name="Arrow: Down 18">
            <a:extLst>
              <a:ext uri="{FF2B5EF4-FFF2-40B4-BE49-F238E27FC236}">
                <a16:creationId xmlns:a16="http://schemas.microsoft.com/office/drawing/2014/main" id="{1989ADAE-4A63-EF70-3DC3-B2CD669EC9DB}"/>
              </a:ext>
            </a:extLst>
          </p:cNvPr>
          <p:cNvSpPr/>
          <p:nvPr/>
        </p:nvSpPr>
        <p:spPr>
          <a:xfrm>
            <a:off x="6062138" y="4879519"/>
            <a:ext cx="216000" cy="63165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20" name="Explosion: 8 Points 19">
            <a:extLst>
              <a:ext uri="{FF2B5EF4-FFF2-40B4-BE49-F238E27FC236}">
                <a16:creationId xmlns:a16="http://schemas.microsoft.com/office/drawing/2014/main" id="{A305BEA5-78E5-0496-BDF8-61BE7A261AE3}"/>
              </a:ext>
            </a:extLst>
          </p:cNvPr>
          <p:cNvSpPr/>
          <p:nvPr/>
        </p:nvSpPr>
        <p:spPr>
          <a:xfrm>
            <a:off x="6062138" y="3494649"/>
            <a:ext cx="216000" cy="153955"/>
          </a:xfrm>
          <a:prstGeom prst="irregularSeal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21" name="Explosion: 8 Points 20">
            <a:extLst>
              <a:ext uri="{FF2B5EF4-FFF2-40B4-BE49-F238E27FC236}">
                <a16:creationId xmlns:a16="http://schemas.microsoft.com/office/drawing/2014/main" id="{9FA010C5-6F9C-37B7-27AF-ED5D1F530959}"/>
              </a:ext>
            </a:extLst>
          </p:cNvPr>
          <p:cNvSpPr/>
          <p:nvPr/>
        </p:nvSpPr>
        <p:spPr>
          <a:xfrm>
            <a:off x="6062138" y="4147397"/>
            <a:ext cx="216000" cy="153955"/>
          </a:xfrm>
          <a:prstGeom prst="irregularSeal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22" name="Explosion: 8 Points 21">
            <a:extLst>
              <a:ext uri="{FF2B5EF4-FFF2-40B4-BE49-F238E27FC236}">
                <a16:creationId xmlns:a16="http://schemas.microsoft.com/office/drawing/2014/main" id="{8240B61B-9BD1-158F-1F19-4933CDF7BA38}"/>
              </a:ext>
            </a:extLst>
          </p:cNvPr>
          <p:cNvSpPr/>
          <p:nvPr/>
        </p:nvSpPr>
        <p:spPr>
          <a:xfrm>
            <a:off x="6062138" y="4802540"/>
            <a:ext cx="216000" cy="153955"/>
          </a:xfrm>
          <a:prstGeom prst="irregularSeal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23" name="Arrow: Down 22">
            <a:extLst>
              <a:ext uri="{FF2B5EF4-FFF2-40B4-BE49-F238E27FC236}">
                <a16:creationId xmlns:a16="http://schemas.microsoft.com/office/drawing/2014/main" id="{AD3E63AA-3E6E-FB77-C878-8E5A9D5CAF26}"/>
              </a:ext>
            </a:extLst>
          </p:cNvPr>
          <p:cNvSpPr/>
          <p:nvPr/>
        </p:nvSpPr>
        <p:spPr>
          <a:xfrm>
            <a:off x="1502347" y="1850629"/>
            <a:ext cx="1728000" cy="3660549"/>
          </a:xfrm>
          <a:prstGeom prst="downArrow">
            <a:avLst/>
          </a:prstGeom>
          <a:gradFill>
            <a:gsLst>
              <a:gs pos="10000">
                <a:schemeClr val="bg1">
                  <a:lumMod val="85000"/>
                </a:schemeClr>
              </a:gs>
              <a:gs pos="90000">
                <a:schemeClr val="tx2"/>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4" name="TextBox 23">
            <a:extLst>
              <a:ext uri="{FF2B5EF4-FFF2-40B4-BE49-F238E27FC236}">
                <a16:creationId xmlns:a16="http://schemas.microsoft.com/office/drawing/2014/main" id="{794D4001-B957-0249-7029-D0A7A0BC207B}"/>
              </a:ext>
            </a:extLst>
          </p:cNvPr>
          <p:cNvSpPr txBox="1"/>
          <p:nvPr/>
        </p:nvSpPr>
        <p:spPr>
          <a:xfrm>
            <a:off x="119149" y="5729395"/>
            <a:ext cx="11953702" cy="569387"/>
          </a:xfrm>
          <a:prstGeom prst="rect">
            <a:avLst/>
          </a:prstGeom>
          <a:solidFill>
            <a:schemeClr val="bg1">
              <a:alpha val="20000"/>
            </a:schemeClr>
          </a:solidFill>
        </p:spPr>
        <p:txBody>
          <a:bodyPr wrap="square" lIns="0" tIns="0" rIns="0" bIns="0" rtlCol="0">
            <a:spAutoFit/>
          </a:bodyPr>
          <a:lstStyle/>
          <a:p>
            <a:pPr algn="ctr">
              <a:spcAft>
                <a:spcPts val="600"/>
              </a:spcAft>
            </a:pPr>
            <a:r>
              <a:rPr lang="en-US" sz="1600" dirty="0">
                <a:solidFill>
                  <a:schemeClr val="tx2"/>
                </a:solidFill>
              </a:rPr>
              <a:t>There is no context-passing when going down the stack. </a:t>
            </a:r>
          </a:p>
          <a:p>
            <a:pPr algn="ctr">
              <a:spcAft>
                <a:spcPts val="600"/>
              </a:spcAft>
            </a:pPr>
            <a:r>
              <a:rPr lang="en-US" sz="1600" dirty="0">
                <a:solidFill>
                  <a:schemeClr val="tx2"/>
                </a:solidFill>
              </a:rPr>
              <a:t>In most cases, lower stack was not and should not be designed based on upper stack. Example: ESXi IO Blender effect</a:t>
            </a:r>
          </a:p>
        </p:txBody>
      </p:sp>
      <p:sp>
        <p:nvSpPr>
          <p:cNvPr id="25" name="TextBox 24">
            <a:extLst>
              <a:ext uri="{FF2B5EF4-FFF2-40B4-BE49-F238E27FC236}">
                <a16:creationId xmlns:a16="http://schemas.microsoft.com/office/drawing/2014/main" id="{8899FC76-F601-68E0-7FBF-F0FCD1FC1F6A}"/>
              </a:ext>
            </a:extLst>
          </p:cNvPr>
          <p:cNvSpPr txBox="1"/>
          <p:nvPr/>
        </p:nvSpPr>
        <p:spPr>
          <a:xfrm>
            <a:off x="1488451" y="1898153"/>
            <a:ext cx="1676741" cy="246221"/>
          </a:xfrm>
          <a:prstGeom prst="rect">
            <a:avLst/>
          </a:prstGeom>
          <a:solidFill>
            <a:schemeClr val="bg1">
              <a:alpha val="20000"/>
            </a:schemeClr>
          </a:solidFill>
        </p:spPr>
        <p:txBody>
          <a:bodyPr wrap="none" lIns="0" tIns="0" rIns="0" bIns="0" rtlCol="0">
            <a:spAutoFit/>
          </a:bodyPr>
          <a:lstStyle/>
          <a:p>
            <a:pPr algn="l">
              <a:spcAft>
                <a:spcPts val="600"/>
              </a:spcAft>
            </a:pPr>
            <a:r>
              <a:rPr lang="en-US" sz="1600" b="1" dirty="0">
                <a:solidFill>
                  <a:schemeClr val="tx2"/>
                </a:solidFill>
              </a:rPr>
              <a:t>Vertical in Nature</a:t>
            </a:r>
          </a:p>
        </p:txBody>
      </p:sp>
      <p:sp>
        <p:nvSpPr>
          <p:cNvPr id="26" name="TextBox 25">
            <a:extLst>
              <a:ext uri="{FF2B5EF4-FFF2-40B4-BE49-F238E27FC236}">
                <a16:creationId xmlns:a16="http://schemas.microsoft.com/office/drawing/2014/main" id="{072603FE-BD25-B2EB-F74E-8675B7191088}"/>
              </a:ext>
            </a:extLst>
          </p:cNvPr>
          <p:cNvSpPr txBox="1"/>
          <p:nvPr/>
        </p:nvSpPr>
        <p:spPr>
          <a:xfrm>
            <a:off x="1402690" y="5180629"/>
            <a:ext cx="1931619" cy="246221"/>
          </a:xfrm>
          <a:prstGeom prst="rect">
            <a:avLst/>
          </a:prstGeom>
          <a:solidFill>
            <a:schemeClr val="bg1">
              <a:alpha val="60000"/>
            </a:schemeClr>
          </a:solidFill>
        </p:spPr>
        <p:txBody>
          <a:bodyPr wrap="none" lIns="0" tIns="0" rIns="0" bIns="0" rtlCol="0">
            <a:spAutoFit/>
          </a:bodyPr>
          <a:lstStyle/>
          <a:p>
            <a:pPr algn="l">
              <a:spcAft>
                <a:spcPts val="600"/>
              </a:spcAft>
            </a:pPr>
            <a:r>
              <a:rPr lang="en-US" sz="1600" b="1" dirty="0">
                <a:solidFill>
                  <a:schemeClr val="tx2"/>
                </a:solidFill>
              </a:rPr>
              <a:t>Horizontal in Nature</a:t>
            </a:r>
          </a:p>
        </p:txBody>
      </p:sp>
    </p:spTree>
    <p:extLst>
      <p:ext uri="{BB962C8B-B14F-4D97-AF65-F5344CB8AC3E}">
        <p14:creationId xmlns:p14="http://schemas.microsoft.com/office/powerpoint/2010/main" val="285892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A00C-F890-4C85-A47E-0B59D37E4CED}"/>
              </a:ext>
            </a:extLst>
          </p:cNvPr>
          <p:cNvSpPr>
            <a:spLocks noGrp="1"/>
          </p:cNvSpPr>
          <p:nvPr>
            <p:ph type="title"/>
          </p:nvPr>
        </p:nvSpPr>
        <p:spPr>
          <a:xfrm>
            <a:off x="582834" y="414323"/>
            <a:ext cx="10998139" cy="380802"/>
          </a:xfrm>
        </p:spPr>
        <p:txBody>
          <a:bodyPr/>
          <a:lstStyle/>
          <a:p>
            <a:r>
              <a:rPr lang="en-US" dirty="0"/>
              <a:t>What you measure vs what you manage</a:t>
            </a:r>
            <a:endParaRPr lang="en-SG" dirty="0"/>
          </a:p>
        </p:txBody>
      </p:sp>
      <p:sp>
        <p:nvSpPr>
          <p:cNvPr id="4" name="Subtitle 3">
            <a:extLst>
              <a:ext uri="{FF2B5EF4-FFF2-40B4-BE49-F238E27FC236}">
                <a16:creationId xmlns:a16="http://schemas.microsoft.com/office/drawing/2014/main" id="{F2C7948B-3260-4B59-83A4-34BE21C77484}"/>
              </a:ext>
            </a:extLst>
          </p:cNvPr>
          <p:cNvSpPr>
            <a:spLocks noGrp="1"/>
          </p:cNvSpPr>
          <p:nvPr>
            <p:ph type="subTitle" idx="10"/>
          </p:nvPr>
        </p:nvSpPr>
        <p:spPr/>
        <p:txBody>
          <a:bodyPr/>
          <a:lstStyle/>
          <a:p>
            <a:r>
              <a:rPr lang="en-US" dirty="0"/>
              <a:t>You can’t manage what you cannot measure</a:t>
            </a:r>
          </a:p>
        </p:txBody>
      </p:sp>
      <p:sp>
        <p:nvSpPr>
          <p:cNvPr id="3" name="Rectangle 2">
            <a:extLst>
              <a:ext uri="{FF2B5EF4-FFF2-40B4-BE49-F238E27FC236}">
                <a16:creationId xmlns:a16="http://schemas.microsoft.com/office/drawing/2014/main" id="{B623FD36-6230-4612-BA27-A21AF73294AB}"/>
              </a:ext>
            </a:extLst>
          </p:cNvPr>
          <p:cNvSpPr/>
          <p:nvPr/>
        </p:nvSpPr>
        <p:spPr>
          <a:xfrm>
            <a:off x="8729242" y="2451896"/>
            <a:ext cx="3075574" cy="275149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spcAft>
                <a:spcPts val="600"/>
              </a:spcAft>
            </a:pPr>
            <a:r>
              <a:rPr lang="en-US" sz="1600" dirty="0">
                <a:solidFill>
                  <a:schemeClr val="tx2"/>
                </a:solidFill>
                <a:latin typeface="Calibri" panose="020F0502020204030204" pitchFamily="34" charset="0"/>
                <a:cs typeface="Calibri" panose="020F0502020204030204" pitchFamily="34" charset="0"/>
              </a:rPr>
              <a:t>High utilization does </a:t>
            </a:r>
            <a:r>
              <a:rPr lang="en-US" sz="1600" dirty="0">
                <a:solidFill>
                  <a:srgbClr val="FF0000"/>
                </a:solidFill>
                <a:latin typeface="Calibri" panose="020F0502020204030204" pitchFamily="34" charset="0"/>
                <a:cs typeface="Calibri" panose="020F0502020204030204" pitchFamily="34" charset="0"/>
              </a:rPr>
              <a:t>not</a:t>
            </a:r>
            <a:r>
              <a:rPr lang="en-US" sz="1600" dirty="0">
                <a:solidFill>
                  <a:schemeClr val="tx2"/>
                </a:solidFill>
                <a:latin typeface="Calibri" panose="020F0502020204030204" pitchFamily="34" charset="0"/>
                <a:cs typeface="Calibri" panose="020F0502020204030204" pitchFamily="34" charset="0"/>
              </a:rPr>
              <a:t> compromise performance, so long there is no Q. </a:t>
            </a:r>
          </a:p>
          <a:p>
            <a:pPr>
              <a:spcAft>
                <a:spcPts val="600"/>
              </a:spcAft>
            </a:pPr>
            <a:r>
              <a:rPr lang="en-US" sz="1600" dirty="0">
                <a:solidFill>
                  <a:schemeClr val="tx2"/>
                </a:solidFill>
                <a:latin typeface="Calibri" panose="020F0502020204030204" pitchFamily="34" charset="0"/>
                <a:cs typeface="Calibri" panose="020F0502020204030204" pitchFamily="34" charset="0"/>
              </a:rPr>
              <a:t>If Q = 0, then utilization at 100% is in fact maximum performance. </a:t>
            </a:r>
            <a:r>
              <a:rPr lang="en-SG" sz="1600" dirty="0">
                <a:solidFill>
                  <a:schemeClr val="tx2"/>
                </a:solidFill>
                <a:latin typeface="Calibri" panose="020F0502020204030204" pitchFamily="34" charset="0"/>
                <a:cs typeface="Calibri" panose="020F0502020204030204" pitchFamily="34" charset="0"/>
              </a:rPr>
              <a:t>If we can’t measure Q, then put buffer (90% utilization)</a:t>
            </a:r>
            <a:endParaRPr lang="en-US" sz="1600" dirty="0">
              <a:solidFill>
                <a:schemeClr val="tx2"/>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8F14EBE-5B20-0BF0-72B0-495AD2308435}"/>
              </a:ext>
            </a:extLst>
          </p:cNvPr>
          <p:cNvSpPr/>
          <p:nvPr/>
        </p:nvSpPr>
        <p:spPr>
          <a:xfrm>
            <a:off x="527576" y="4824305"/>
            <a:ext cx="2690361" cy="1164255"/>
          </a:xfrm>
          <a:prstGeom prst="rect">
            <a:avLst/>
          </a:prstGeom>
          <a:solidFill>
            <a:schemeClr val="bg1">
              <a:lumMod val="85000"/>
              <a:alpha val="50000"/>
            </a:schemeClr>
          </a:solidFill>
        </p:spPr>
        <p:txBody>
          <a:bodyPr wrap="square" lIns="121771" tIns="60885" rIns="121771" bIns="60885" rtlCol="0" anchor="t">
            <a:noAutofit/>
          </a:bodyPr>
          <a:lstStyle/>
          <a:p>
            <a:pPr algn="ctr"/>
            <a:r>
              <a:rPr lang="en-US" sz="1050" b="1">
                <a:solidFill>
                  <a:schemeClr val="tx2">
                    <a:lumMod val="50000"/>
                  </a:schemeClr>
                </a:solidFill>
                <a:latin typeface="Calibri" panose="020F0502020204030204" pitchFamily="34" charset="0"/>
              </a:rPr>
              <a:t>Supporting Layers</a:t>
            </a:r>
          </a:p>
        </p:txBody>
      </p:sp>
      <p:sp>
        <p:nvSpPr>
          <p:cNvPr id="12" name="Rectangle 11">
            <a:extLst>
              <a:ext uri="{FF2B5EF4-FFF2-40B4-BE49-F238E27FC236}">
                <a16:creationId xmlns:a16="http://schemas.microsoft.com/office/drawing/2014/main" id="{00D153EE-62D5-C15F-D773-A0673DA238DD}"/>
              </a:ext>
            </a:extLst>
          </p:cNvPr>
          <p:cNvSpPr/>
          <p:nvPr/>
        </p:nvSpPr>
        <p:spPr>
          <a:xfrm>
            <a:off x="538507" y="2195015"/>
            <a:ext cx="929714" cy="2154738"/>
          </a:xfrm>
          <a:prstGeom prst="rect">
            <a:avLst/>
          </a:prstGeom>
          <a:solidFill>
            <a:schemeClr val="bg1">
              <a:lumMod val="85000"/>
              <a:alpha val="50000"/>
            </a:schemeClr>
          </a:solid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VM</a:t>
            </a:r>
          </a:p>
        </p:txBody>
      </p:sp>
      <p:sp>
        <p:nvSpPr>
          <p:cNvPr id="16" name="Rectangle 15">
            <a:extLst>
              <a:ext uri="{FF2B5EF4-FFF2-40B4-BE49-F238E27FC236}">
                <a16:creationId xmlns:a16="http://schemas.microsoft.com/office/drawing/2014/main" id="{C2161FC4-D884-4E76-7D2C-E3DD35EBC117}"/>
              </a:ext>
            </a:extLst>
          </p:cNvPr>
          <p:cNvSpPr/>
          <p:nvPr/>
        </p:nvSpPr>
        <p:spPr>
          <a:xfrm>
            <a:off x="1565836" y="2195015"/>
            <a:ext cx="1663032" cy="2154738"/>
          </a:xfrm>
          <a:prstGeom prst="rect">
            <a:avLst/>
          </a:prstGeom>
          <a:solidFill>
            <a:schemeClr val="bg1">
              <a:lumMod val="85000"/>
              <a:alpha val="50000"/>
            </a:schemeClr>
          </a:solidFill>
        </p:spPr>
        <p:txBody>
          <a:bodyPr wrap="square" lIns="121771" tIns="60885" rIns="121771" bIns="60885" rtlCol="0" anchor="ctr">
            <a:noAutofit/>
          </a:bodyPr>
          <a:lstStyle/>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r>
              <a:rPr lang="en-US" sz="1050" b="1">
                <a:solidFill>
                  <a:schemeClr val="tx2">
                    <a:lumMod val="50000"/>
                  </a:schemeClr>
                </a:solidFill>
                <a:latin typeface="Calibri" panose="020F0502020204030204" pitchFamily="34" charset="0"/>
              </a:rPr>
              <a:t>VM</a:t>
            </a:r>
          </a:p>
        </p:txBody>
      </p:sp>
      <p:sp>
        <p:nvSpPr>
          <p:cNvPr id="18" name="Rectangle 17">
            <a:extLst>
              <a:ext uri="{FF2B5EF4-FFF2-40B4-BE49-F238E27FC236}">
                <a16:creationId xmlns:a16="http://schemas.microsoft.com/office/drawing/2014/main" id="{C5F3A203-7D33-9ED7-7CA2-0A4167D26FAC}"/>
              </a:ext>
            </a:extLst>
          </p:cNvPr>
          <p:cNvSpPr/>
          <p:nvPr/>
        </p:nvSpPr>
        <p:spPr>
          <a:xfrm>
            <a:off x="1795933" y="2306594"/>
            <a:ext cx="1187691" cy="1406540"/>
          </a:xfrm>
          <a:prstGeom prst="rect">
            <a:avLst/>
          </a:prstGeom>
          <a:solidFill>
            <a:schemeClr val="bg1">
              <a:lumMod val="75000"/>
              <a:alpha val="50000"/>
            </a:schemeClr>
          </a:solidFill>
        </p:spPr>
        <p:txBody>
          <a:bodyPr wrap="square" lIns="121771" tIns="60885" rIns="121771" bIns="60885" rtlCol="0" anchor="ctr">
            <a:noAutofit/>
          </a:bodyPr>
          <a:lstStyle/>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r>
              <a:rPr lang="en-US" sz="1050" b="1">
                <a:solidFill>
                  <a:schemeClr val="tx2">
                    <a:lumMod val="50000"/>
                  </a:schemeClr>
                </a:solidFill>
                <a:latin typeface="Calibri" panose="020F0502020204030204" pitchFamily="34" charset="0"/>
              </a:rPr>
              <a:t>Guest OS</a:t>
            </a:r>
          </a:p>
        </p:txBody>
      </p:sp>
      <p:sp>
        <p:nvSpPr>
          <p:cNvPr id="20" name="Rectangle 19">
            <a:extLst>
              <a:ext uri="{FF2B5EF4-FFF2-40B4-BE49-F238E27FC236}">
                <a16:creationId xmlns:a16="http://schemas.microsoft.com/office/drawing/2014/main" id="{E1CD337D-55EE-6591-5FCB-6EED99342742}"/>
              </a:ext>
            </a:extLst>
          </p:cNvPr>
          <p:cNvSpPr/>
          <p:nvPr/>
        </p:nvSpPr>
        <p:spPr>
          <a:xfrm>
            <a:off x="527576" y="4506754"/>
            <a:ext cx="2690361" cy="272889"/>
          </a:xfrm>
          <a:prstGeom prst="rect">
            <a:avLst/>
          </a:prstGeom>
          <a:solidFill>
            <a:schemeClr val="bg1">
              <a:lumMod val="85000"/>
              <a:alpha val="50000"/>
            </a:schemeClr>
          </a:solid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Compute Virtualization</a:t>
            </a:r>
          </a:p>
        </p:txBody>
      </p:sp>
      <p:sp>
        <p:nvSpPr>
          <p:cNvPr id="21" name="Rectangle 20">
            <a:extLst>
              <a:ext uri="{FF2B5EF4-FFF2-40B4-BE49-F238E27FC236}">
                <a16:creationId xmlns:a16="http://schemas.microsoft.com/office/drawing/2014/main" id="{3B0C8AEC-99D4-E47A-DC4D-F014C6A7CF3A}"/>
              </a:ext>
            </a:extLst>
          </p:cNvPr>
          <p:cNvSpPr/>
          <p:nvPr/>
        </p:nvSpPr>
        <p:spPr>
          <a:xfrm>
            <a:off x="538508" y="1908638"/>
            <a:ext cx="2690361" cy="193962"/>
          </a:xfrm>
          <a:prstGeom prst="rect">
            <a:avLst/>
          </a:prstGeom>
          <a:solidFill>
            <a:schemeClr val="bg1">
              <a:lumMod val="85000"/>
              <a:alpha val="50000"/>
            </a:schemeClr>
          </a:solid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Business Application</a:t>
            </a:r>
          </a:p>
        </p:txBody>
      </p:sp>
      <p:sp>
        <p:nvSpPr>
          <p:cNvPr id="22" name="TextBox 21">
            <a:extLst>
              <a:ext uri="{FF2B5EF4-FFF2-40B4-BE49-F238E27FC236}">
                <a16:creationId xmlns:a16="http://schemas.microsoft.com/office/drawing/2014/main" id="{F3D5A9E9-7A53-79B3-13C2-13118ED9878A}"/>
              </a:ext>
            </a:extLst>
          </p:cNvPr>
          <p:cNvSpPr txBox="1"/>
          <p:nvPr/>
        </p:nvSpPr>
        <p:spPr>
          <a:xfrm>
            <a:off x="6309663" y="4743193"/>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ESXi Capacity</a:t>
            </a:r>
          </a:p>
        </p:txBody>
      </p:sp>
      <p:sp>
        <p:nvSpPr>
          <p:cNvPr id="24" name="TextBox 23">
            <a:extLst>
              <a:ext uri="{FF2B5EF4-FFF2-40B4-BE49-F238E27FC236}">
                <a16:creationId xmlns:a16="http://schemas.microsoft.com/office/drawing/2014/main" id="{5D4718F6-9D5C-08B9-FE40-4C2D6C9B25F4}"/>
              </a:ext>
            </a:extLst>
          </p:cNvPr>
          <p:cNvSpPr txBox="1"/>
          <p:nvPr/>
        </p:nvSpPr>
        <p:spPr>
          <a:xfrm>
            <a:off x="6309663" y="3050865"/>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Container Capacity </a:t>
            </a:r>
          </a:p>
        </p:txBody>
      </p:sp>
      <p:sp>
        <p:nvSpPr>
          <p:cNvPr id="25" name="TextBox 24">
            <a:extLst>
              <a:ext uri="{FF2B5EF4-FFF2-40B4-BE49-F238E27FC236}">
                <a16:creationId xmlns:a16="http://schemas.microsoft.com/office/drawing/2014/main" id="{8CC67392-35C3-5ED8-B0F6-1530E56A1B3E}"/>
              </a:ext>
            </a:extLst>
          </p:cNvPr>
          <p:cNvSpPr txBox="1"/>
          <p:nvPr/>
        </p:nvSpPr>
        <p:spPr>
          <a:xfrm>
            <a:off x="6309663" y="2768811"/>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Container Performance</a:t>
            </a:r>
          </a:p>
        </p:txBody>
      </p:sp>
      <p:sp>
        <p:nvSpPr>
          <p:cNvPr id="28" name="TextBox 27">
            <a:extLst>
              <a:ext uri="{FF2B5EF4-FFF2-40B4-BE49-F238E27FC236}">
                <a16:creationId xmlns:a16="http://schemas.microsoft.com/office/drawing/2014/main" id="{A1A08BA1-56AB-5F04-CEE6-414E8F62ED6E}"/>
              </a:ext>
            </a:extLst>
          </p:cNvPr>
          <p:cNvSpPr txBox="1"/>
          <p:nvPr/>
        </p:nvSpPr>
        <p:spPr>
          <a:xfrm>
            <a:off x="6309663" y="4461138"/>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ESXi Performance</a:t>
            </a:r>
          </a:p>
        </p:txBody>
      </p:sp>
      <p:sp>
        <p:nvSpPr>
          <p:cNvPr id="30" name="TextBox 29">
            <a:extLst>
              <a:ext uri="{FF2B5EF4-FFF2-40B4-BE49-F238E27FC236}">
                <a16:creationId xmlns:a16="http://schemas.microsoft.com/office/drawing/2014/main" id="{8DCD31F5-65B7-0C5D-2306-1A50A2F3E824}"/>
              </a:ext>
            </a:extLst>
          </p:cNvPr>
          <p:cNvSpPr txBox="1"/>
          <p:nvPr/>
        </p:nvSpPr>
        <p:spPr>
          <a:xfrm>
            <a:off x="6309663" y="2204702"/>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App Performance </a:t>
            </a:r>
          </a:p>
        </p:txBody>
      </p:sp>
      <p:sp>
        <p:nvSpPr>
          <p:cNvPr id="31" name="TextBox 30">
            <a:extLst>
              <a:ext uri="{FF2B5EF4-FFF2-40B4-BE49-F238E27FC236}">
                <a16:creationId xmlns:a16="http://schemas.microsoft.com/office/drawing/2014/main" id="{3C2CE5D2-2B1E-7708-3504-6E6296FEB5B3}"/>
              </a:ext>
            </a:extLst>
          </p:cNvPr>
          <p:cNvSpPr txBox="1"/>
          <p:nvPr/>
        </p:nvSpPr>
        <p:spPr>
          <a:xfrm>
            <a:off x="6309663" y="5185267"/>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Performance</a:t>
            </a:r>
          </a:p>
        </p:txBody>
      </p:sp>
      <p:sp>
        <p:nvSpPr>
          <p:cNvPr id="33" name="TextBox 32">
            <a:extLst>
              <a:ext uri="{FF2B5EF4-FFF2-40B4-BE49-F238E27FC236}">
                <a16:creationId xmlns:a16="http://schemas.microsoft.com/office/drawing/2014/main" id="{3D0BBF34-03A7-850F-0C8B-870C9FFDB9C8}"/>
              </a:ext>
            </a:extLst>
          </p:cNvPr>
          <p:cNvSpPr txBox="1"/>
          <p:nvPr/>
        </p:nvSpPr>
        <p:spPr>
          <a:xfrm>
            <a:off x="6309663" y="5467326"/>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Capacity</a:t>
            </a:r>
          </a:p>
        </p:txBody>
      </p:sp>
      <p:sp>
        <p:nvSpPr>
          <p:cNvPr id="34" name="TextBox 33">
            <a:extLst>
              <a:ext uri="{FF2B5EF4-FFF2-40B4-BE49-F238E27FC236}">
                <a16:creationId xmlns:a16="http://schemas.microsoft.com/office/drawing/2014/main" id="{6F7AA0BA-E683-96CD-A67C-E9BDDED6F0C3}"/>
              </a:ext>
            </a:extLst>
          </p:cNvPr>
          <p:cNvSpPr txBox="1"/>
          <p:nvPr/>
        </p:nvSpPr>
        <p:spPr>
          <a:xfrm>
            <a:off x="6309663" y="1922647"/>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Performance &amp; Capacity</a:t>
            </a:r>
          </a:p>
        </p:txBody>
      </p:sp>
      <p:sp>
        <p:nvSpPr>
          <p:cNvPr id="35" name="TextBox 34">
            <a:extLst>
              <a:ext uri="{FF2B5EF4-FFF2-40B4-BE49-F238E27FC236}">
                <a16:creationId xmlns:a16="http://schemas.microsoft.com/office/drawing/2014/main" id="{C0720773-2983-D10E-2A8A-D48CDB33CC66}"/>
              </a:ext>
            </a:extLst>
          </p:cNvPr>
          <p:cNvSpPr txBox="1"/>
          <p:nvPr/>
        </p:nvSpPr>
        <p:spPr>
          <a:xfrm>
            <a:off x="6309663" y="2486756"/>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App Capacity </a:t>
            </a:r>
          </a:p>
        </p:txBody>
      </p:sp>
      <p:sp>
        <p:nvSpPr>
          <p:cNvPr id="36" name="TextBox 35">
            <a:extLst>
              <a:ext uri="{FF2B5EF4-FFF2-40B4-BE49-F238E27FC236}">
                <a16:creationId xmlns:a16="http://schemas.microsoft.com/office/drawing/2014/main" id="{97BA343B-3BF1-D454-2145-9813E04ADCEC}"/>
              </a:ext>
            </a:extLst>
          </p:cNvPr>
          <p:cNvSpPr txBox="1"/>
          <p:nvPr/>
        </p:nvSpPr>
        <p:spPr>
          <a:xfrm>
            <a:off x="6252081" y="1367356"/>
            <a:ext cx="1763236" cy="2921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spAutoFit/>
          </a:bodyPr>
          <a:lstStyle/>
          <a:p>
            <a:pPr algn="ctr"/>
            <a:r>
              <a:rPr lang="en-US" sz="1100" b="1">
                <a:solidFill>
                  <a:schemeClr val="tx2">
                    <a:lumMod val="50000"/>
                  </a:schemeClr>
                </a:solidFill>
                <a:latin typeface="Times" panose="02020603050405020304" pitchFamily="18" charset="0"/>
                <a:cs typeface="Times" panose="02020603050405020304" pitchFamily="18" charset="0"/>
              </a:rPr>
              <a:t>Operations Management</a:t>
            </a:r>
          </a:p>
        </p:txBody>
      </p:sp>
      <p:sp>
        <p:nvSpPr>
          <p:cNvPr id="37" name="TextBox 36">
            <a:extLst>
              <a:ext uri="{FF2B5EF4-FFF2-40B4-BE49-F238E27FC236}">
                <a16:creationId xmlns:a16="http://schemas.microsoft.com/office/drawing/2014/main" id="{156BAE87-EC59-B496-EBD0-BE13770BA03D}"/>
              </a:ext>
            </a:extLst>
          </p:cNvPr>
          <p:cNvSpPr txBox="1"/>
          <p:nvPr/>
        </p:nvSpPr>
        <p:spPr>
          <a:xfrm>
            <a:off x="4103439" y="4465673"/>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ESXi Contention</a:t>
            </a:r>
          </a:p>
        </p:txBody>
      </p:sp>
      <p:sp>
        <p:nvSpPr>
          <p:cNvPr id="40" name="TextBox 39">
            <a:extLst>
              <a:ext uri="{FF2B5EF4-FFF2-40B4-BE49-F238E27FC236}">
                <a16:creationId xmlns:a16="http://schemas.microsoft.com/office/drawing/2014/main" id="{B7171D14-0DA7-DA01-5CDA-A9AB575FC326}"/>
              </a:ext>
            </a:extLst>
          </p:cNvPr>
          <p:cNvSpPr txBox="1"/>
          <p:nvPr/>
        </p:nvSpPr>
        <p:spPr>
          <a:xfrm>
            <a:off x="4103439" y="3052881"/>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Container Utilization</a:t>
            </a:r>
          </a:p>
        </p:txBody>
      </p:sp>
      <p:sp>
        <p:nvSpPr>
          <p:cNvPr id="41" name="TextBox 40">
            <a:extLst>
              <a:ext uri="{FF2B5EF4-FFF2-40B4-BE49-F238E27FC236}">
                <a16:creationId xmlns:a16="http://schemas.microsoft.com/office/drawing/2014/main" id="{25C5E8DB-1302-28F6-F453-49EE0BCF89A0}"/>
              </a:ext>
            </a:extLst>
          </p:cNvPr>
          <p:cNvSpPr txBox="1"/>
          <p:nvPr/>
        </p:nvSpPr>
        <p:spPr>
          <a:xfrm>
            <a:off x="4103439" y="3900556"/>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dirty="0">
                <a:solidFill>
                  <a:schemeClr val="tx2">
                    <a:lumMod val="50000"/>
                  </a:schemeClr>
                </a:solidFill>
                <a:latin typeface="Calibri" panose="020F0502020204030204" pitchFamily="34" charset="0"/>
              </a:rPr>
              <a:t>VM Contention</a:t>
            </a:r>
          </a:p>
        </p:txBody>
      </p:sp>
      <p:sp>
        <p:nvSpPr>
          <p:cNvPr id="42" name="TextBox 41">
            <a:extLst>
              <a:ext uri="{FF2B5EF4-FFF2-40B4-BE49-F238E27FC236}">
                <a16:creationId xmlns:a16="http://schemas.microsoft.com/office/drawing/2014/main" id="{726BEFDA-5047-1D42-DC02-5037F3928748}"/>
              </a:ext>
            </a:extLst>
          </p:cNvPr>
          <p:cNvSpPr txBox="1"/>
          <p:nvPr/>
        </p:nvSpPr>
        <p:spPr>
          <a:xfrm>
            <a:off x="4103439" y="2770323"/>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Container Contention</a:t>
            </a:r>
          </a:p>
        </p:txBody>
      </p:sp>
      <p:sp>
        <p:nvSpPr>
          <p:cNvPr id="44" name="TextBox 43">
            <a:extLst>
              <a:ext uri="{FF2B5EF4-FFF2-40B4-BE49-F238E27FC236}">
                <a16:creationId xmlns:a16="http://schemas.microsoft.com/office/drawing/2014/main" id="{157FC86F-EE8F-1E7D-1305-4D1D24012572}"/>
              </a:ext>
            </a:extLst>
          </p:cNvPr>
          <p:cNvSpPr txBox="1"/>
          <p:nvPr/>
        </p:nvSpPr>
        <p:spPr>
          <a:xfrm>
            <a:off x="4103439" y="2487764"/>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App Utilization</a:t>
            </a:r>
          </a:p>
        </p:txBody>
      </p:sp>
      <p:sp>
        <p:nvSpPr>
          <p:cNvPr id="45" name="TextBox 44">
            <a:extLst>
              <a:ext uri="{FF2B5EF4-FFF2-40B4-BE49-F238E27FC236}">
                <a16:creationId xmlns:a16="http://schemas.microsoft.com/office/drawing/2014/main" id="{D39A31E6-148A-EEA9-D15D-47E1D4FCA4FF}"/>
              </a:ext>
            </a:extLst>
          </p:cNvPr>
          <p:cNvSpPr txBox="1"/>
          <p:nvPr/>
        </p:nvSpPr>
        <p:spPr>
          <a:xfrm>
            <a:off x="4103439" y="5190810"/>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Contention metrics</a:t>
            </a:r>
          </a:p>
        </p:txBody>
      </p:sp>
      <p:sp>
        <p:nvSpPr>
          <p:cNvPr id="51" name="TextBox 50">
            <a:extLst>
              <a:ext uri="{FF2B5EF4-FFF2-40B4-BE49-F238E27FC236}">
                <a16:creationId xmlns:a16="http://schemas.microsoft.com/office/drawing/2014/main" id="{B03B5469-A6FC-EEB6-FC49-8EB0D4F99F7F}"/>
              </a:ext>
            </a:extLst>
          </p:cNvPr>
          <p:cNvSpPr txBox="1"/>
          <p:nvPr/>
        </p:nvSpPr>
        <p:spPr>
          <a:xfrm>
            <a:off x="4103439" y="5473365"/>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Utilization metrics</a:t>
            </a:r>
          </a:p>
        </p:txBody>
      </p:sp>
      <p:sp>
        <p:nvSpPr>
          <p:cNvPr id="54" name="TextBox 53">
            <a:extLst>
              <a:ext uri="{FF2B5EF4-FFF2-40B4-BE49-F238E27FC236}">
                <a16:creationId xmlns:a16="http://schemas.microsoft.com/office/drawing/2014/main" id="{A6E02648-0343-67FA-B544-51AD2E19FC6E}"/>
              </a:ext>
            </a:extLst>
          </p:cNvPr>
          <p:cNvSpPr txBox="1"/>
          <p:nvPr/>
        </p:nvSpPr>
        <p:spPr>
          <a:xfrm>
            <a:off x="4103439" y="4748231"/>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ESXi Utilization</a:t>
            </a:r>
          </a:p>
        </p:txBody>
      </p:sp>
      <p:sp>
        <p:nvSpPr>
          <p:cNvPr id="55" name="TextBox 54">
            <a:extLst>
              <a:ext uri="{FF2B5EF4-FFF2-40B4-BE49-F238E27FC236}">
                <a16:creationId xmlns:a16="http://schemas.microsoft.com/office/drawing/2014/main" id="{ADDECCDE-D5DF-A67C-62CC-8A22493AFA4C}"/>
              </a:ext>
            </a:extLst>
          </p:cNvPr>
          <p:cNvSpPr txBox="1"/>
          <p:nvPr/>
        </p:nvSpPr>
        <p:spPr>
          <a:xfrm>
            <a:off x="4103439" y="1922647"/>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Business metrics</a:t>
            </a:r>
          </a:p>
        </p:txBody>
      </p:sp>
      <p:sp>
        <p:nvSpPr>
          <p:cNvPr id="56" name="TextBox 55">
            <a:extLst>
              <a:ext uri="{FF2B5EF4-FFF2-40B4-BE49-F238E27FC236}">
                <a16:creationId xmlns:a16="http://schemas.microsoft.com/office/drawing/2014/main" id="{E022FF2D-7B2B-8954-C75A-1D76F223D81C}"/>
              </a:ext>
            </a:extLst>
          </p:cNvPr>
          <p:cNvSpPr txBox="1"/>
          <p:nvPr/>
        </p:nvSpPr>
        <p:spPr>
          <a:xfrm>
            <a:off x="4103439" y="2205206"/>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App Contention</a:t>
            </a:r>
          </a:p>
        </p:txBody>
      </p:sp>
      <p:sp>
        <p:nvSpPr>
          <p:cNvPr id="59" name="TextBox 58">
            <a:extLst>
              <a:ext uri="{FF2B5EF4-FFF2-40B4-BE49-F238E27FC236}">
                <a16:creationId xmlns:a16="http://schemas.microsoft.com/office/drawing/2014/main" id="{F2DE5DBB-C12B-314E-A978-85924B501575}"/>
              </a:ext>
            </a:extLst>
          </p:cNvPr>
          <p:cNvSpPr txBox="1"/>
          <p:nvPr/>
        </p:nvSpPr>
        <p:spPr>
          <a:xfrm>
            <a:off x="4114518" y="1377198"/>
            <a:ext cx="1634413" cy="292193"/>
          </a:xfrm>
          <a:prstGeom prst="rect">
            <a:avLst/>
          </a:prstGeom>
          <a:noFill/>
        </p:spPr>
        <p:txBody>
          <a:bodyPr wrap="square" lIns="121771" tIns="60885" rIns="121771" bIns="60885" rtlCol="0">
            <a:spAutoFit/>
          </a:bodyPr>
          <a:lstStyle/>
          <a:p>
            <a:pPr algn="ctr"/>
            <a:r>
              <a:rPr lang="en-US" sz="1100" b="1">
                <a:solidFill>
                  <a:schemeClr val="tx2">
                    <a:lumMod val="50000"/>
                  </a:schemeClr>
                </a:solidFill>
                <a:latin typeface="Times" panose="02020603050405020304" pitchFamily="18" charset="0"/>
                <a:cs typeface="Times" panose="02020603050405020304" pitchFamily="18" charset="0"/>
              </a:rPr>
              <a:t>Metric Types</a:t>
            </a:r>
          </a:p>
        </p:txBody>
      </p:sp>
      <p:cxnSp>
        <p:nvCxnSpPr>
          <p:cNvPr id="60" name="Straight Connector 59">
            <a:extLst>
              <a:ext uri="{FF2B5EF4-FFF2-40B4-BE49-F238E27FC236}">
                <a16:creationId xmlns:a16="http://schemas.microsoft.com/office/drawing/2014/main" id="{1F08E121-68AE-3FB9-8FB5-7B19EE929A4C}"/>
              </a:ext>
            </a:extLst>
          </p:cNvPr>
          <p:cNvCxnSpPr/>
          <p:nvPr/>
        </p:nvCxnSpPr>
        <p:spPr bwMode="gray">
          <a:xfrm>
            <a:off x="4114517" y="1662505"/>
            <a:ext cx="1645491" cy="0"/>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2B078DD-C8CA-5533-ECA9-D8C6A4086543}"/>
              </a:ext>
            </a:extLst>
          </p:cNvPr>
          <p:cNvCxnSpPr>
            <a:cxnSpLocks/>
          </p:cNvCxnSpPr>
          <p:nvPr/>
        </p:nvCxnSpPr>
        <p:spPr bwMode="gray">
          <a:xfrm>
            <a:off x="6316499" y="1662505"/>
            <a:ext cx="1645491" cy="0"/>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95367F-D811-77B9-15D7-DCDD80CA918D}"/>
              </a:ext>
            </a:extLst>
          </p:cNvPr>
          <p:cNvCxnSpPr>
            <a:cxnSpLocks/>
            <a:endCxn id="86" idx="1"/>
          </p:cNvCxnSpPr>
          <p:nvPr/>
        </p:nvCxnSpPr>
        <p:spPr>
          <a:xfrm>
            <a:off x="2680018" y="4076981"/>
            <a:ext cx="1423420" cy="196110"/>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73E10D6-ED4B-3119-0A93-804E2AF957CC}"/>
              </a:ext>
            </a:extLst>
          </p:cNvPr>
          <p:cNvCxnSpPr>
            <a:cxnSpLocks/>
            <a:endCxn id="41" idx="1"/>
          </p:cNvCxnSpPr>
          <p:nvPr/>
        </p:nvCxnSpPr>
        <p:spPr>
          <a:xfrm flipV="1">
            <a:off x="2680018" y="3990533"/>
            <a:ext cx="1423420" cy="67835"/>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B519C44-6AB2-D54B-68F6-1F69A312A653}"/>
              </a:ext>
            </a:extLst>
          </p:cNvPr>
          <p:cNvCxnSpPr>
            <a:cxnSpLocks/>
            <a:stCxn id="20" idx="3"/>
            <a:endCxn id="54" idx="1"/>
          </p:cNvCxnSpPr>
          <p:nvPr/>
        </p:nvCxnSpPr>
        <p:spPr>
          <a:xfrm>
            <a:off x="3217936" y="4643199"/>
            <a:ext cx="885502" cy="195009"/>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5F80ECF-EFA8-B6A2-CBC5-E00A48414D70}"/>
              </a:ext>
            </a:extLst>
          </p:cNvPr>
          <p:cNvCxnSpPr>
            <a:cxnSpLocks/>
            <a:stCxn id="5" idx="3"/>
            <a:endCxn id="51" idx="1"/>
          </p:cNvCxnSpPr>
          <p:nvPr/>
        </p:nvCxnSpPr>
        <p:spPr>
          <a:xfrm>
            <a:off x="3217936" y="5406433"/>
            <a:ext cx="885502" cy="156909"/>
          </a:xfrm>
          <a:prstGeom prst="straightConnector1">
            <a:avLst/>
          </a:prstGeom>
          <a:ln w="19050">
            <a:solidFill>
              <a:schemeClr val="tx2"/>
            </a:solidFill>
            <a:miter lim="800000"/>
            <a:headEnd type="oval" w="med" len="med"/>
            <a:tailEnd type="triangle"/>
          </a:ln>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0A3A097-C865-75C8-EE34-2BF7E3A6B9E8}"/>
              </a:ext>
            </a:extLst>
          </p:cNvPr>
          <p:cNvCxnSpPr>
            <a:cxnSpLocks/>
            <a:stCxn id="20" idx="3"/>
            <a:endCxn id="37" idx="1"/>
          </p:cNvCxnSpPr>
          <p:nvPr/>
        </p:nvCxnSpPr>
        <p:spPr>
          <a:xfrm flipV="1">
            <a:off x="3217936" y="4555650"/>
            <a:ext cx="885502" cy="87549"/>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AA72EA7-DA2A-25FA-E381-1E049007F99E}"/>
              </a:ext>
            </a:extLst>
          </p:cNvPr>
          <p:cNvSpPr txBox="1"/>
          <p:nvPr/>
        </p:nvSpPr>
        <p:spPr>
          <a:xfrm>
            <a:off x="4103439" y="4183115"/>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VM Utilization</a:t>
            </a:r>
          </a:p>
        </p:txBody>
      </p:sp>
      <p:cxnSp>
        <p:nvCxnSpPr>
          <p:cNvPr id="88" name="Straight Arrow Connector 87">
            <a:extLst>
              <a:ext uri="{FF2B5EF4-FFF2-40B4-BE49-F238E27FC236}">
                <a16:creationId xmlns:a16="http://schemas.microsoft.com/office/drawing/2014/main" id="{5E2EC406-505B-E42E-613F-790B3338115E}"/>
              </a:ext>
            </a:extLst>
          </p:cNvPr>
          <p:cNvCxnSpPr>
            <a:cxnSpLocks/>
            <a:stCxn id="5" idx="3"/>
            <a:endCxn id="45" idx="1"/>
          </p:cNvCxnSpPr>
          <p:nvPr/>
        </p:nvCxnSpPr>
        <p:spPr>
          <a:xfrm flipV="1">
            <a:off x="3217936" y="5280786"/>
            <a:ext cx="885502" cy="125646"/>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E54FBDD-2512-E1D9-2D49-E7995619A15F}"/>
              </a:ext>
            </a:extLst>
          </p:cNvPr>
          <p:cNvSpPr txBox="1"/>
          <p:nvPr/>
        </p:nvSpPr>
        <p:spPr>
          <a:xfrm>
            <a:off x="6309663" y="4179084"/>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VM Capacity </a:t>
            </a:r>
          </a:p>
        </p:txBody>
      </p:sp>
      <p:sp>
        <p:nvSpPr>
          <p:cNvPr id="90" name="TextBox 89">
            <a:extLst>
              <a:ext uri="{FF2B5EF4-FFF2-40B4-BE49-F238E27FC236}">
                <a16:creationId xmlns:a16="http://schemas.microsoft.com/office/drawing/2014/main" id="{8525C2C4-9471-769E-02A7-EB1332B2A117}"/>
              </a:ext>
            </a:extLst>
          </p:cNvPr>
          <p:cNvSpPr txBox="1"/>
          <p:nvPr/>
        </p:nvSpPr>
        <p:spPr>
          <a:xfrm>
            <a:off x="6309663" y="3897029"/>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VM Performance</a:t>
            </a:r>
          </a:p>
        </p:txBody>
      </p:sp>
      <p:grpSp>
        <p:nvGrpSpPr>
          <p:cNvPr id="91" name="Group 90">
            <a:extLst>
              <a:ext uri="{FF2B5EF4-FFF2-40B4-BE49-F238E27FC236}">
                <a16:creationId xmlns:a16="http://schemas.microsoft.com/office/drawing/2014/main" id="{11E20F41-5243-7F43-8387-237FAD4D20C7}"/>
              </a:ext>
            </a:extLst>
          </p:cNvPr>
          <p:cNvGrpSpPr/>
          <p:nvPr/>
        </p:nvGrpSpPr>
        <p:grpSpPr>
          <a:xfrm>
            <a:off x="632009" y="5078575"/>
            <a:ext cx="2434955" cy="420362"/>
            <a:chOff x="541907" y="3404012"/>
            <a:chExt cx="2435589" cy="512466"/>
          </a:xfrm>
          <a:solidFill>
            <a:schemeClr val="bg1"/>
          </a:solidFill>
        </p:grpSpPr>
        <p:sp>
          <p:nvSpPr>
            <p:cNvPr id="92" name="Rectangle 91">
              <a:extLst>
                <a:ext uri="{FF2B5EF4-FFF2-40B4-BE49-F238E27FC236}">
                  <a16:creationId xmlns:a16="http://schemas.microsoft.com/office/drawing/2014/main" id="{CC2064F8-FAF9-3928-630F-E2FBCA4D165B}"/>
                </a:ext>
              </a:extLst>
            </p:cNvPr>
            <p:cNvSpPr/>
            <p:nvPr/>
          </p:nvSpPr>
          <p:spPr>
            <a:xfrm>
              <a:off x="1835208" y="3404012"/>
              <a:ext cx="1142288" cy="512466"/>
            </a:xfrm>
            <a:prstGeom prst="rect">
              <a:avLst/>
            </a:prstGeom>
            <a:grp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Network Virtualization</a:t>
              </a:r>
            </a:p>
          </p:txBody>
        </p:sp>
        <p:sp>
          <p:nvSpPr>
            <p:cNvPr id="93" name="Rectangle 92">
              <a:extLst>
                <a:ext uri="{FF2B5EF4-FFF2-40B4-BE49-F238E27FC236}">
                  <a16:creationId xmlns:a16="http://schemas.microsoft.com/office/drawing/2014/main" id="{0E83670B-435E-6C83-6EAC-17F48362D0E0}"/>
                </a:ext>
              </a:extLst>
            </p:cNvPr>
            <p:cNvSpPr/>
            <p:nvPr/>
          </p:nvSpPr>
          <p:spPr>
            <a:xfrm>
              <a:off x="541907" y="3404012"/>
              <a:ext cx="1142288" cy="512466"/>
            </a:xfrm>
            <a:prstGeom prst="rect">
              <a:avLst/>
            </a:prstGeom>
            <a:grp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Storage Virtualization</a:t>
              </a:r>
            </a:p>
          </p:txBody>
        </p:sp>
      </p:grpSp>
      <p:sp>
        <p:nvSpPr>
          <p:cNvPr id="94" name="Rectangle 93">
            <a:extLst>
              <a:ext uri="{FF2B5EF4-FFF2-40B4-BE49-F238E27FC236}">
                <a16:creationId xmlns:a16="http://schemas.microsoft.com/office/drawing/2014/main" id="{DB9D1D21-06F0-5CAF-6B8B-6E0F976CB7BC}"/>
              </a:ext>
            </a:extLst>
          </p:cNvPr>
          <p:cNvSpPr/>
          <p:nvPr/>
        </p:nvSpPr>
        <p:spPr>
          <a:xfrm>
            <a:off x="632009" y="5568307"/>
            <a:ext cx="2434955" cy="294726"/>
          </a:xfrm>
          <a:prstGeom prst="rect">
            <a:avLst/>
          </a:prstGeom>
          <a:solidFill>
            <a:schemeClr val="bg1"/>
          </a:solid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Physical Resource</a:t>
            </a:r>
          </a:p>
        </p:txBody>
      </p:sp>
      <p:cxnSp>
        <p:nvCxnSpPr>
          <p:cNvPr id="97" name="Straight Arrow Connector 96">
            <a:extLst>
              <a:ext uri="{FF2B5EF4-FFF2-40B4-BE49-F238E27FC236}">
                <a16:creationId xmlns:a16="http://schemas.microsoft.com/office/drawing/2014/main" id="{E61C8EBF-0896-FE03-79F9-DD0F6F0DA901}"/>
              </a:ext>
            </a:extLst>
          </p:cNvPr>
          <p:cNvCxnSpPr>
            <a:cxnSpLocks/>
            <a:stCxn id="37" idx="3"/>
            <a:endCxn id="28" idx="1"/>
          </p:cNvCxnSpPr>
          <p:nvPr/>
        </p:nvCxnSpPr>
        <p:spPr>
          <a:xfrm flipV="1">
            <a:off x="5748929" y="4551114"/>
            <a:ext cx="560732" cy="4535"/>
          </a:xfrm>
          <a:prstGeom prst="straightConnector1">
            <a:avLst/>
          </a:prstGeom>
          <a:ln w="19050">
            <a:solidFill>
              <a:schemeClr val="tx2"/>
            </a:solidFill>
            <a:prstDash val="solid"/>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05EB352-0BC0-9E71-03A0-EF25871CAA9C}"/>
              </a:ext>
            </a:extLst>
          </p:cNvPr>
          <p:cNvCxnSpPr>
            <a:cxnSpLocks/>
            <a:stCxn id="42" idx="3"/>
            <a:endCxn id="25" idx="1"/>
          </p:cNvCxnSpPr>
          <p:nvPr/>
        </p:nvCxnSpPr>
        <p:spPr>
          <a:xfrm flipV="1">
            <a:off x="5748929" y="2858786"/>
            <a:ext cx="560732" cy="1512"/>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3FE444C-099F-B567-AE23-9D451FDC2E27}"/>
              </a:ext>
            </a:extLst>
          </p:cNvPr>
          <p:cNvCxnSpPr>
            <a:cxnSpLocks/>
            <a:stCxn id="40" idx="3"/>
            <a:endCxn id="24" idx="1"/>
          </p:cNvCxnSpPr>
          <p:nvPr/>
        </p:nvCxnSpPr>
        <p:spPr>
          <a:xfrm flipV="1">
            <a:off x="5748929" y="3140842"/>
            <a:ext cx="560732" cy="2015"/>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D7B7E17-AC3E-14DF-6DD4-63CD2424B0BE}"/>
              </a:ext>
            </a:extLst>
          </p:cNvPr>
          <p:cNvCxnSpPr>
            <a:cxnSpLocks/>
            <a:stCxn id="45" idx="3"/>
            <a:endCxn id="31" idx="1"/>
          </p:cNvCxnSpPr>
          <p:nvPr/>
        </p:nvCxnSpPr>
        <p:spPr>
          <a:xfrm flipV="1">
            <a:off x="5748929" y="5275243"/>
            <a:ext cx="560732" cy="5543"/>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73CA8E2-B092-C7AA-4253-86B8B11EFCE7}"/>
              </a:ext>
            </a:extLst>
          </p:cNvPr>
          <p:cNvCxnSpPr>
            <a:cxnSpLocks/>
            <a:stCxn id="51" idx="3"/>
            <a:endCxn id="33" idx="1"/>
          </p:cNvCxnSpPr>
          <p:nvPr/>
        </p:nvCxnSpPr>
        <p:spPr>
          <a:xfrm flipV="1">
            <a:off x="5748929" y="5557303"/>
            <a:ext cx="560732" cy="6039"/>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3A9F26F-F8CC-D79C-88CB-B2AA0506431B}"/>
              </a:ext>
            </a:extLst>
          </p:cNvPr>
          <p:cNvCxnSpPr>
            <a:cxnSpLocks/>
            <a:stCxn id="54" idx="3"/>
            <a:endCxn id="22" idx="1"/>
          </p:cNvCxnSpPr>
          <p:nvPr/>
        </p:nvCxnSpPr>
        <p:spPr>
          <a:xfrm flipV="1">
            <a:off x="5748929" y="4833169"/>
            <a:ext cx="560732" cy="5039"/>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26765C4-9AB5-EAE6-5197-F57ACF9AD0CB}"/>
              </a:ext>
            </a:extLst>
          </p:cNvPr>
          <p:cNvCxnSpPr>
            <a:cxnSpLocks/>
            <a:stCxn id="55" idx="3"/>
            <a:endCxn id="34" idx="1"/>
          </p:cNvCxnSpPr>
          <p:nvPr/>
        </p:nvCxnSpPr>
        <p:spPr>
          <a:xfrm>
            <a:off x="5748929" y="2012623"/>
            <a:ext cx="560732" cy="0"/>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498C223-B40D-FDA0-0E14-77EE86ABA2B6}"/>
              </a:ext>
            </a:extLst>
          </p:cNvPr>
          <p:cNvCxnSpPr>
            <a:cxnSpLocks/>
            <a:stCxn id="56" idx="3"/>
            <a:endCxn id="30" idx="1"/>
          </p:cNvCxnSpPr>
          <p:nvPr/>
        </p:nvCxnSpPr>
        <p:spPr>
          <a:xfrm flipV="1">
            <a:off x="5748929" y="2294677"/>
            <a:ext cx="560732" cy="504"/>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62DE3EA-E629-0748-EB16-11CC64CB1A41}"/>
              </a:ext>
            </a:extLst>
          </p:cNvPr>
          <p:cNvCxnSpPr>
            <a:cxnSpLocks/>
            <a:stCxn id="44" idx="3"/>
            <a:endCxn id="35" idx="1"/>
          </p:cNvCxnSpPr>
          <p:nvPr/>
        </p:nvCxnSpPr>
        <p:spPr>
          <a:xfrm flipV="1">
            <a:off x="5748929" y="2576732"/>
            <a:ext cx="560732" cy="1008"/>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4ACB197-646D-44DA-1A95-A989B74F7B89}"/>
              </a:ext>
            </a:extLst>
          </p:cNvPr>
          <p:cNvCxnSpPr>
            <a:cxnSpLocks/>
            <a:stCxn id="86" idx="3"/>
            <a:endCxn id="89" idx="1"/>
          </p:cNvCxnSpPr>
          <p:nvPr/>
        </p:nvCxnSpPr>
        <p:spPr>
          <a:xfrm flipV="1">
            <a:off x="5748929" y="4269060"/>
            <a:ext cx="560732" cy="4031"/>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E7070A4A-0536-7DC9-3913-1747E7F71390}"/>
              </a:ext>
            </a:extLst>
          </p:cNvPr>
          <p:cNvGrpSpPr/>
          <p:nvPr/>
        </p:nvGrpSpPr>
        <p:grpSpPr>
          <a:xfrm>
            <a:off x="5748930" y="2295182"/>
            <a:ext cx="560733" cy="2537987"/>
            <a:chOff x="5748839" y="2294913"/>
            <a:chExt cx="560879" cy="2538648"/>
          </a:xfrm>
        </p:grpSpPr>
        <p:cxnSp>
          <p:nvCxnSpPr>
            <p:cNvPr id="121" name="Straight Arrow Connector 120">
              <a:extLst>
                <a:ext uri="{FF2B5EF4-FFF2-40B4-BE49-F238E27FC236}">
                  <a16:creationId xmlns:a16="http://schemas.microsoft.com/office/drawing/2014/main" id="{294DAA3E-9940-92BB-9FFD-A7E658DC8260}"/>
                </a:ext>
              </a:extLst>
            </p:cNvPr>
            <p:cNvCxnSpPr>
              <a:cxnSpLocks/>
              <a:stCxn id="41" idx="3"/>
              <a:endCxn id="89" idx="1"/>
            </p:cNvCxnSpPr>
            <p:nvPr/>
          </p:nvCxnSpPr>
          <p:spPr>
            <a:xfrm>
              <a:off x="5748839" y="3990704"/>
              <a:ext cx="560879" cy="278601"/>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9B767D1-3875-B708-C253-7AEE3E4CA455}"/>
                </a:ext>
              </a:extLst>
            </p:cNvPr>
            <p:cNvCxnSpPr>
              <a:cxnSpLocks/>
              <a:stCxn id="37" idx="3"/>
              <a:endCxn id="22" idx="1"/>
            </p:cNvCxnSpPr>
            <p:nvPr/>
          </p:nvCxnSpPr>
          <p:spPr>
            <a:xfrm>
              <a:off x="5748839" y="4555969"/>
              <a:ext cx="560879" cy="277592"/>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2498A926-6000-DF8B-BDC6-F1216408166C}"/>
                </a:ext>
              </a:extLst>
            </p:cNvPr>
            <p:cNvCxnSpPr>
              <a:cxnSpLocks/>
              <a:stCxn id="42" idx="3"/>
              <a:endCxn id="24" idx="1"/>
            </p:cNvCxnSpPr>
            <p:nvPr/>
          </p:nvCxnSpPr>
          <p:spPr>
            <a:xfrm>
              <a:off x="5748839" y="2860177"/>
              <a:ext cx="560879" cy="280615"/>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B49F8E3-C997-5EF9-9AB0-F8D5103A16AA}"/>
                </a:ext>
              </a:extLst>
            </p:cNvPr>
            <p:cNvCxnSpPr>
              <a:cxnSpLocks/>
              <a:stCxn id="56" idx="3"/>
              <a:endCxn id="35" idx="1"/>
            </p:cNvCxnSpPr>
            <p:nvPr/>
          </p:nvCxnSpPr>
          <p:spPr>
            <a:xfrm>
              <a:off x="5748839" y="2294913"/>
              <a:ext cx="560879" cy="281623"/>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a:extLst>
              <a:ext uri="{FF2B5EF4-FFF2-40B4-BE49-F238E27FC236}">
                <a16:creationId xmlns:a16="http://schemas.microsoft.com/office/drawing/2014/main" id="{3E8C90F2-9CC9-A935-0328-A048CF8B86FE}"/>
              </a:ext>
            </a:extLst>
          </p:cNvPr>
          <p:cNvCxnSpPr>
            <a:cxnSpLocks/>
            <a:stCxn id="41" idx="3"/>
            <a:endCxn id="90" idx="1"/>
          </p:cNvCxnSpPr>
          <p:nvPr/>
        </p:nvCxnSpPr>
        <p:spPr>
          <a:xfrm flipV="1">
            <a:off x="5748929" y="3987006"/>
            <a:ext cx="560732" cy="3527"/>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11D5C7F0-D7FA-8BA9-5C7C-1E987D6E1886}"/>
              </a:ext>
            </a:extLst>
          </p:cNvPr>
          <p:cNvGrpSpPr/>
          <p:nvPr/>
        </p:nvGrpSpPr>
        <p:grpSpPr>
          <a:xfrm>
            <a:off x="5748930" y="2294679"/>
            <a:ext cx="560733" cy="2543529"/>
            <a:chOff x="5748839" y="2294380"/>
            <a:chExt cx="560879" cy="2544192"/>
          </a:xfrm>
        </p:grpSpPr>
        <p:cxnSp>
          <p:nvCxnSpPr>
            <p:cNvPr id="127" name="Straight Arrow Connector 126">
              <a:extLst>
                <a:ext uri="{FF2B5EF4-FFF2-40B4-BE49-F238E27FC236}">
                  <a16:creationId xmlns:a16="http://schemas.microsoft.com/office/drawing/2014/main" id="{93CD6045-A93F-0BEC-2314-CE0A7F5DE0AE}"/>
                </a:ext>
              </a:extLst>
            </p:cNvPr>
            <p:cNvCxnSpPr>
              <a:cxnSpLocks/>
              <a:stCxn id="54" idx="3"/>
              <a:endCxn id="28" idx="1"/>
            </p:cNvCxnSpPr>
            <p:nvPr/>
          </p:nvCxnSpPr>
          <p:spPr>
            <a:xfrm flipV="1">
              <a:off x="5748839" y="4551404"/>
              <a:ext cx="560879" cy="287168"/>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3453577A-7A86-6AC5-2BBE-628EF1D4DDA8}"/>
                </a:ext>
              </a:extLst>
            </p:cNvPr>
            <p:cNvCxnSpPr>
              <a:cxnSpLocks/>
              <a:stCxn id="40" idx="3"/>
              <a:endCxn id="25" idx="1"/>
            </p:cNvCxnSpPr>
            <p:nvPr/>
          </p:nvCxnSpPr>
          <p:spPr>
            <a:xfrm flipV="1">
              <a:off x="5748839" y="2858636"/>
              <a:ext cx="560879" cy="284144"/>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FADCFC6-82D9-AB72-0E40-63DE0F30B287}"/>
                </a:ext>
              </a:extLst>
            </p:cNvPr>
            <p:cNvCxnSpPr>
              <a:cxnSpLocks/>
              <a:stCxn id="44" idx="3"/>
              <a:endCxn id="30" idx="1"/>
            </p:cNvCxnSpPr>
            <p:nvPr/>
          </p:nvCxnSpPr>
          <p:spPr>
            <a:xfrm flipV="1">
              <a:off x="5748839" y="2294380"/>
              <a:ext cx="560879" cy="283136"/>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B97896-2F0A-8A3E-2B25-64E3A9DAB946}"/>
                </a:ext>
              </a:extLst>
            </p:cNvPr>
            <p:cNvCxnSpPr>
              <a:cxnSpLocks/>
              <a:stCxn id="86" idx="3"/>
              <a:endCxn id="90" idx="1"/>
            </p:cNvCxnSpPr>
            <p:nvPr/>
          </p:nvCxnSpPr>
          <p:spPr>
            <a:xfrm flipV="1">
              <a:off x="5748839" y="3987148"/>
              <a:ext cx="560879" cy="286161"/>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A75570E1-96BD-627E-C2FD-B74ED13872B7}"/>
              </a:ext>
            </a:extLst>
          </p:cNvPr>
          <p:cNvCxnSpPr>
            <a:cxnSpLocks/>
          </p:cNvCxnSpPr>
          <p:nvPr/>
        </p:nvCxnSpPr>
        <p:spPr>
          <a:xfrm flipV="1">
            <a:off x="5748929" y="3418164"/>
            <a:ext cx="560732" cy="567636"/>
          </a:xfrm>
          <a:prstGeom prst="straightConnector1">
            <a:avLst/>
          </a:prstGeom>
          <a:ln w="19050">
            <a:solidFill>
              <a:srgbClr val="00B0F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1A8A3D5-5E50-7A79-00BB-ACA3F56178AF}"/>
              </a:ext>
            </a:extLst>
          </p:cNvPr>
          <p:cNvCxnSpPr>
            <a:cxnSpLocks/>
            <a:stCxn id="37" idx="3"/>
            <a:endCxn id="90" idx="1"/>
          </p:cNvCxnSpPr>
          <p:nvPr/>
        </p:nvCxnSpPr>
        <p:spPr>
          <a:xfrm flipV="1">
            <a:off x="5745755" y="3987911"/>
            <a:ext cx="560732" cy="568644"/>
          </a:xfrm>
          <a:prstGeom prst="straightConnector1">
            <a:avLst/>
          </a:prstGeom>
          <a:ln w="19050">
            <a:solidFill>
              <a:srgbClr val="00B0F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CF82B7E1-11D9-50FA-8AE7-388BB5783B61}"/>
              </a:ext>
            </a:extLst>
          </p:cNvPr>
          <p:cNvCxnSpPr>
            <a:cxnSpLocks/>
            <a:stCxn id="42" idx="3"/>
            <a:endCxn id="30" idx="1"/>
          </p:cNvCxnSpPr>
          <p:nvPr/>
        </p:nvCxnSpPr>
        <p:spPr>
          <a:xfrm flipV="1">
            <a:off x="5745755" y="2295585"/>
            <a:ext cx="560732" cy="565621"/>
          </a:xfrm>
          <a:prstGeom prst="straightConnector1">
            <a:avLst/>
          </a:prstGeom>
          <a:ln w="19050">
            <a:solidFill>
              <a:srgbClr val="00B0F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619C78B5-2DDD-AB66-ADC2-60551D3C8CB5}"/>
              </a:ext>
            </a:extLst>
          </p:cNvPr>
          <p:cNvSpPr txBox="1"/>
          <p:nvPr/>
        </p:nvSpPr>
        <p:spPr>
          <a:xfrm>
            <a:off x="4103439" y="3335439"/>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Guest OS Contention</a:t>
            </a:r>
          </a:p>
        </p:txBody>
      </p:sp>
      <p:sp>
        <p:nvSpPr>
          <p:cNvPr id="143" name="TextBox 142">
            <a:extLst>
              <a:ext uri="{FF2B5EF4-FFF2-40B4-BE49-F238E27FC236}">
                <a16:creationId xmlns:a16="http://schemas.microsoft.com/office/drawing/2014/main" id="{C60F8A4D-1AAA-E7B4-EFD8-E5B5403A9B45}"/>
              </a:ext>
            </a:extLst>
          </p:cNvPr>
          <p:cNvSpPr txBox="1"/>
          <p:nvPr/>
        </p:nvSpPr>
        <p:spPr>
          <a:xfrm>
            <a:off x="4103439" y="3617998"/>
            <a:ext cx="1645491" cy="179953"/>
          </a:xfrm>
          <a:prstGeom prst="rect">
            <a:avLst/>
          </a:prstGeom>
          <a:solidFill>
            <a:schemeClr val="bg1">
              <a:lumMod val="85000"/>
              <a:alpha val="50000"/>
            </a:schemeClr>
          </a:solidFill>
        </p:spPr>
        <p:txBody>
          <a:bodyPr wrap="square" lIns="121771" tIns="60885" rIns="121771" bIns="60885" rtlCol="0" anchor="ctr">
            <a:noAutofit/>
          </a:bodyPr>
          <a:lstStyle/>
          <a:p>
            <a:r>
              <a:rPr lang="en-US" sz="1050" b="1">
                <a:solidFill>
                  <a:schemeClr val="tx2">
                    <a:lumMod val="50000"/>
                  </a:schemeClr>
                </a:solidFill>
                <a:latin typeface="Calibri" panose="020F0502020204030204" pitchFamily="34" charset="0"/>
              </a:rPr>
              <a:t>Guest OS Utilization</a:t>
            </a:r>
          </a:p>
        </p:txBody>
      </p:sp>
      <p:sp>
        <p:nvSpPr>
          <p:cNvPr id="147" name="TextBox 146">
            <a:extLst>
              <a:ext uri="{FF2B5EF4-FFF2-40B4-BE49-F238E27FC236}">
                <a16:creationId xmlns:a16="http://schemas.microsoft.com/office/drawing/2014/main" id="{2623D051-62D9-037D-4763-DA2880CFB700}"/>
              </a:ext>
            </a:extLst>
          </p:cNvPr>
          <p:cNvSpPr txBox="1"/>
          <p:nvPr/>
        </p:nvSpPr>
        <p:spPr>
          <a:xfrm>
            <a:off x="6309663" y="3614974"/>
            <a:ext cx="1645491" cy="179953"/>
          </a:xfrm>
          <a:prstGeom prst="rect">
            <a:avLst/>
          </a:prstGeom>
          <a:solidFill>
            <a:schemeClr val="bg1">
              <a:lumMod val="85000"/>
              <a:alpha val="50000"/>
            </a:schemeClr>
          </a:solidFill>
          <a:ln w="19050">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Guest OS Capacity </a:t>
            </a:r>
          </a:p>
        </p:txBody>
      </p:sp>
      <p:sp>
        <p:nvSpPr>
          <p:cNvPr id="149" name="TextBox 148">
            <a:extLst>
              <a:ext uri="{FF2B5EF4-FFF2-40B4-BE49-F238E27FC236}">
                <a16:creationId xmlns:a16="http://schemas.microsoft.com/office/drawing/2014/main" id="{6CB06026-5A95-2F8B-D762-68E449287FE7}"/>
              </a:ext>
            </a:extLst>
          </p:cNvPr>
          <p:cNvSpPr txBox="1"/>
          <p:nvPr/>
        </p:nvSpPr>
        <p:spPr>
          <a:xfrm>
            <a:off x="6309663" y="3332920"/>
            <a:ext cx="1645491" cy="179953"/>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accent3"/>
          </a:fontRef>
        </p:style>
        <p:txBody>
          <a:bodyPr wrap="square" lIns="121771" tIns="60885" rIns="121771" bIns="60885" rtlCol="0" anchor="ctr">
            <a:noAutofit/>
          </a:bodyPr>
          <a:lstStyle/>
          <a:p>
            <a:r>
              <a:rPr lang="en-US" sz="1050" b="1">
                <a:solidFill>
                  <a:schemeClr val="tx2"/>
                </a:solidFill>
                <a:latin typeface="Calibri" panose="020F0502020204030204" pitchFamily="34" charset="0"/>
              </a:rPr>
              <a:t>Guest OS Performance</a:t>
            </a:r>
          </a:p>
        </p:txBody>
      </p:sp>
      <p:cxnSp>
        <p:nvCxnSpPr>
          <p:cNvPr id="150" name="Straight Arrow Connector 149">
            <a:extLst>
              <a:ext uri="{FF2B5EF4-FFF2-40B4-BE49-F238E27FC236}">
                <a16:creationId xmlns:a16="http://schemas.microsoft.com/office/drawing/2014/main" id="{9F4F4AEA-1A9E-7C79-199D-AD45DAB48C3D}"/>
              </a:ext>
            </a:extLst>
          </p:cNvPr>
          <p:cNvCxnSpPr>
            <a:cxnSpLocks/>
            <a:stCxn id="143" idx="3"/>
            <a:endCxn id="147" idx="1"/>
          </p:cNvCxnSpPr>
          <p:nvPr/>
        </p:nvCxnSpPr>
        <p:spPr>
          <a:xfrm flipV="1">
            <a:off x="5748929" y="3704951"/>
            <a:ext cx="560732" cy="3023"/>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4506157C-297A-9BFB-DBDD-7DB2462E309D}"/>
              </a:ext>
            </a:extLst>
          </p:cNvPr>
          <p:cNvCxnSpPr>
            <a:cxnSpLocks/>
            <a:stCxn id="136" idx="3"/>
            <a:endCxn id="149" idx="1"/>
          </p:cNvCxnSpPr>
          <p:nvPr/>
        </p:nvCxnSpPr>
        <p:spPr>
          <a:xfrm flipV="1">
            <a:off x="5748929" y="3422897"/>
            <a:ext cx="560732" cy="2519"/>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BA3F627B-5B53-D194-DD7E-D7F058EE15D9}"/>
              </a:ext>
            </a:extLst>
          </p:cNvPr>
          <p:cNvCxnSpPr>
            <a:cxnSpLocks/>
            <a:stCxn id="136" idx="3"/>
            <a:endCxn id="25" idx="1"/>
          </p:cNvCxnSpPr>
          <p:nvPr/>
        </p:nvCxnSpPr>
        <p:spPr>
          <a:xfrm flipV="1">
            <a:off x="5748929" y="2858787"/>
            <a:ext cx="560732" cy="566628"/>
          </a:xfrm>
          <a:prstGeom prst="straightConnector1">
            <a:avLst/>
          </a:prstGeom>
          <a:ln w="19050">
            <a:solidFill>
              <a:srgbClr val="00B0F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F7F8F71C-53B2-8419-26EB-01B2B5309B4F}"/>
              </a:ext>
            </a:extLst>
          </p:cNvPr>
          <p:cNvCxnSpPr>
            <a:cxnSpLocks/>
            <a:stCxn id="136" idx="3"/>
            <a:endCxn id="147" idx="1"/>
          </p:cNvCxnSpPr>
          <p:nvPr/>
        </p:nvCxnSpPr>
        <p:spPr>
          <a:xfrm>
            <a:off x="5748929" y="3425416"/>
            <a:ext cx="560732" cy="279535"/>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2346C1F3-7803-7D3E-15D7-870F098DF89C}"/>
              </a:ext>
            </a:extLst>
          </p:cNvPr>
          <p:cNvCxnSpPr>
            <a:cxnSpLocks/>
            <a:stCxn id="143" idx="3"/>
            <a:endCxn id="149" idx="1"/>
          </p:cNvCxnSpPr>
          <p:nvPr/>
        </p:nvCxnSpPr>
        <p:spPr>
          <a:xfrm flipV="1">
            <a:off x="5748929" y="3422895"/>
            <a:ext cx="560732" cy="285078"/>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1E65358-6DCD-9CCA-9DD8-7414BD71455A}"/>
              </a:ext>
            </a:extLst>
          </p:cNvPr>
          <p:cNvCxnSpPr>
            <a:cxnSpLocks/>
            <a:stCxn id="51" idx="3"/>
            <a:endCxn id="31" idx="1"/>
          </p:cNvCxnSpPr>
          <p:nvPr/>
        </p:nvCxnSpPr>
        <p:spPr>
          <a:xfrm flipV="1">
            <a:off x="5748929" y="5275243"/>
            <a:ext cx="560732" cy="288098"/>
          </a:xfrm>
          <a:prstGeom prst="straightConnector1">
            <a:avLst/>
          </a:prstGeom>
          <a:ln w="19050">
            <a:solidFill>
              <a:srgbClr val="FF0000"/>
            </a:solidFill>
            <a:prstDash val="sysDot"/>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A22A6F8F-0A76-EDC9-67EE-B815A0E8389A}"/>
              </a:ext>
            </a:extLst>
          </p:cNvPr>
          <p:cNvCxnSpPr>
            <a:cxnSpLocks/>
            <a:stCxn id="45" idx="3"/>
            <a:endCxn id="33" idx="1"/>
          </p:cNvCxnSpPr>
          <p:nvPr/>
        </p:nvCxnSpPr>
        <p:spPr>
          <a:xfrm>
            <a:off x="5748929" y="5280785"/>
            <a:ext cx="560732" cy="276516"/>
          </a:xfrm>
          <a:prstGeom prst="straightConnector1">
            <a:avLst/>
          </a:prstGeom>
          <a:ln w="19050">
            <a:solidFill>
              <a:srgbClr val="00B05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E59E2A90-1514-4EC2-84E0-7FF10818921F}"/>
              </a:ext>
            </a:extLst>
          </p:cNvPr>
          <p:cNvCxnSpPr>
            <a:cxnSpLocks/>
            <a:stCxn id="45" idx="3"/>
            <a:endCxn id="28" idx="1"/>
          </p:cNvCxnSpPr>
          <p:nvPr/>
        </p:nvCxnSpPr>
        <p:spPr>
          <a:xfrm flipV="1">
            <a:off x="5748930" y="4551114"/>
            <a:ext cx="560733" cy="729672"/>
          </a:xfrm>
          <a:prstGeom prst="straightConnector1">
            <a:avLst/>
          </a:prstGeom>
          <a:ln w="19050">
            <a:solidFill>
              <a:srgbClr val="00B0F0"/>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425D3E88-6BE5-CB70-CCE2-108C23433ECD}"/>
              </a:ext>
            </a:extLst>
          </p:cNvPr>
          <p:cNvSpPr/>
          <p:nvPr/>
        </p:nvSpPr>
        <p:spPr>
          <a:xfrm>
            <a:off x="1891976" y="2391736"/>
            <a:ext cx="1010750" cy="860444"/>
          </a:xfrm>
          <a:prstGeom prst="rect">
            <a:avLst/>
          </a:prstGeom>
          <a:solidFill>
            <a:schemeClr val="bg1">
              <a:lumMod val="75000"/>
              <a:alpha val="50000"/>
            </a:schemeClr>
          </a:solidFill>
        </p:spPr>
        <p:txBody>
          <a:bodyPr wrap="square" lIns="121771" tIns="60885" rIns="121771" bIns="60885" rtlCol="0" anchor="ctr">
            <a:noAutofit/>
          </a:bodyPr>
          <a:lstStyle/>
          <a:p>
            <a:pPr algn="ctr"/>
            <a:endParaRPr lang="en-US" sz="1050" b="1">
              <a:solidFill>
                <a:schemeClr val="tx2">
                  <a:lumMod val="50000"/>
                </a:schemeClr>
              </a:solidFill>
              <a:latin typeface="Calibri" panose="020F0502020204030204" pitchFamily="34" charset="0"/>
            </a:endParaRPr>
          </a:p>
          <a:p>
            <a:pPr algn="ctr"/>
            <a:endParaRPr lang="en-US" sz="1050" b="1">
              <a:solidFill>
                <a:schemeClr val="tx2">
                  <a:lumMod val="50000"/>
                </a:schemeClr>
              </a:solidFill>
              <a:latin typeface="Calibri" panose="020F0502020204030204" pitchFamily="34" charset="0"/>
            </a:endParaRPr>
          </a:p>
          <a:p>
            <a:pPr algn="ctr"/>
            <a:r>
              <a:rPr lang="en-US" sz="1050" b="1">
                <a:solidFill>
                  <a:schemeClr val="tx2">
                    <a:lumMod val="50000"/>
                  </a:schemeClr>
                </a:solidFill>
                <a:latin typeface="Calibri" panose="020F0502020204030204" pitchFamily="34" charset="0"/>
              </a:rPr>
              <a:t>Container</a:t>
            </a:r>
          </a:p>
        </p:txBody>
      </p:sp>
      <p:sp>
        <p:nvSpPr>
          <p:cNvPr id="161" name="Rectangle 160">
            <a:extLst>
              <a:ext uri="{FF2B5EF4-FFF2-40B4-BE49-F238E27FC236}">
                <a16:creationId xmlns:a16="http://schemas.microsoft.com/office/drawing/2014/main" id="{45C0C10F-B3BD-A68F-3D00-256CB98C2F30}"/>
              </a:ext>
            </a:extLst>
          </p:cNvPr>
          <p:cNvSpPr/>
          <p:nvPr/>
        </p:nvSpPr>
        <p:spPr>
          <a:xfrm>
            <a:off x="2028954" y="2450534"/>
            <a:ext cx="717646" cy="295585"/>
          </a:xfrm>
          <a:prstGeom prst="rect">
            <a:avLst/>
          </a:prstGeom>
          <a:solidFill>
            <a:schemeClr val="bg1"/>
          </a:solidFill>
        </p:spPr>
        <p:txBody>
          <a:bodyPr wrap="square" lIns="121771" tIns="60885" rIns="121771" bIns="60885" rtlCol="0" anchor="ctr">
            <a:noAutofit/>
          </a:bodyPr>
          <a:lstStyle/>
          <a:p>
            <a:pPr algn="ctr"/>
            <a:r>
              <a:rPr lang="en-US" sz="1050" b="1">
                <a:solidFill>
                  <a:schemeClr val="tx2">
                    <a:lumMod val="50000"/>
                  </a:schemeClr>
                </a:solidFill>
                <a:latin typeface="Calibri" panose="020F0502020204030204" pitchFamily="34" charset="0"/>
              </a:rPr>
              <a:t>Service</a:t>
            </a:r>
          </a:p>
        </p:txBody>
      </p:sp>
      <p:cxnSp>
        <p:nvCxnSpPr>
          <p:cNvPr id="85" name="Straight Arrow Connector 84">
            <a:extLst>
              <a:ext uri="{FF2B5EF4-FFF2-40B4-BE49-F238E27FC236}">
                <a16:creationId xmlns:a16="http://schemas.microsoft.com/office/drawing/2014/main" id="{C6DE9CBC-3227-FFB0-E75F-DF594702B776}"/>
              </a:ext>
            </a:extLst>
          </p:cNvPr>
          <p:cNvCxnSpPr>
            <a:cxnSpLocks/>
            <a:stCxn id="21" idx="3"/>
            <a:endCxn id="55" idx="1"/>
          </p:cNvCxnSpPr>
          <p:nvPr/>
        </p:nvCxnSpPr>
        <p:spPr>
          <a:xfrm>
            <a:off x="3228868" y="2005619"/>
            <a:ext cx="874570" cy="7004"/>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4549EBA-230C-D305-2016-D34D747F6162}"/>
              </a:ext>
            </a:extLst>
          </p:cNvPr>
          <p:cNvCxnSpPr>
            <a:cxnSpLocks/>
            <a:endCxn id="44" idx="1"/>
          </p:cNvCxnSpPr>
          <p:nvPr/>
        </p:nvCxnSpPr>
        <p:spPr>
          <a:xfrm flipV="1">
            <a:off x="2746600" y="2577741"/>
            <a:ext cx="1356839" cy="41171"/>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42400E9-D715-187E-A799-075E2E83DD70}"/>
              </a:ext>
            </a:extLst>
          </p:cNvPr>
          <p:cNvCxnSpPr>
            <a:cxnSpLocks/>
            <a:endCxn id="56" idx="1"/>
          </p:cNvCxnSpPr>
          <p:nvPr/>
        </p:nvCxnSpPr>
        <p:spPr>
          <a:xfrm flipV="1">
            <a:off x="2746600" y="2295182"/>
            <a:ext cx="1356839" cy="319551"/>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76AA3E5D-7F03-9B6F-DF2F-B6757A9AFFE6}"/>
              </a:ext>
            </a:extLst>
          </p:cNvPr>
          <p:cNvCxnSpPr>
            <a:cxnSpLocks/>
            <a:endCxn id="143" idx="1"/>
          </p:cNvCxnSpPr>
          <p:nvPr/>
        </p:nvCxnSpPr>
        <p:spPr>
          <a:xfrm>
            <a:off x="2785820" y="3490546"/>
            <a:ext cx="1317619" cy="217428"/>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737AB0C-CB92-002F-FC2D-D3B47A68CB7B}"/>
              </a:ext>
            </a:extLst>
          </p:cNvPr>
          <p:cNvCxnSpPr>
            <a:cxnSpLocks/>
            <a:endCxn id="136" idx="1"/>
          </p:cNvCxnSpPr>
          <p:nvPr/>
        </p:nvCxnSpPr>
        <p:spPr>
          <a:xfrm flipV="1">
            <a:off x="2785820" y="3425416"/>
            <a:ext cx="1317619" cy="65131"/>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E7EEA3B-A08C-B93B-6409-52478A06BC6F}"/>
              </a:ext>
            </a:extLst>
          </p:cNvPr>
          <p:cNvCxnSpPr>
            <a:cxnSpLocks/>
            <a:endCxn id="40" idx="1"/>
          </p:cNvCxnSpPr>
          <p:nvPr/>
        </p:nvCxnSpPr>
        <p:spPr>
          <a:xfrm>
            <a:off x="2824798" y="2990851"/>
            <a:ext cx="1278640" cy="152007"/>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D5737915-77EC-3F98-363A-DB5D07ECF25D}"/>
              </a:ext>
            </a:extLst>
          </p:cNvPr>
          <p:cNvCxnSpPr>
            <a:cxnSpLocks/>
            <a:endCxn id="42" idx="1"/>
          </p:cNvCxnSpPr>
          <p:nvPr/>
        </p:nvCxnSpPr>
        <p:spPr>
          <a:xfrm flipV="1">
            <a:off x="2821624" y="2860299"/>
            <a:ext cx="1281815" cy="147918"/>
          </a:xfrm>
          <a:prstGeom prst="straightConnector1">
            <a:avLst/>
          </a:prstGeom>
          <a:ln w="19050">
            <a:solidFill>
              <a:schemeClr val="tx2"/>
            </a:solidFill>
            <a:miter lim="800000"/>
            <a:headEnd type="oval"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83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0C1A7D7-C687-8991-0914-1C2E37C0C942}"/>
              </a:ext>
            </a:extLst>
          </p:cNvPr>
          <p:cNvSpPr/>
          <p:nvPr/>
        </p:nvSpPr>
        <p:spPr>
          <a:xfrm>
            <a:off x="6819799" y="1959184"/>
            <a:ext cx="3918856" cy="3529850"/>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16" name="Rectangle 15">
            <a:extLst>
              <a:ext uri="{FF2B5EF4-FFF2-40B4-BE49-F238E27FC236}">
                <a16:creationId xmlns:a16="http://schemas.microsoft.com/office/drawing/2014/main" id="{9334A637-3B6A-4B0C-9586-C382B787C962}"/>
              </a:ext>
            </a:extLst>
          </p:cNvPr>
          <p:cNvSpPr/>
          <p:nvPr/>
        </p:nvSpPr>
        <p:spPr>
          <a:xfrm>
            <a:off x="1541797" y="1959184"/>
            <a:ext cx="3657600" cy="3529850"/>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100">
              <a:solidFill>
                <a:schemeClr val="bg1"/>
              </a:solidFill>
            </a:endParaRPr>
          </a:p>
        </p:txBody>
      </p:sp>
      <p:sp>
        <p:nvSpPr>
          <p:cNvPr id="2" name="Title 1"/>
          <p:cNvSpPr>
            <a:spLocks noGrp="1"/>
          </p:cNvSpPr>
          <p:nvPr>
            <p:ph type="title"/>
          </p:nvPr>
        </p:nvSpPr>
        <p:spPr/>
        <p:txBody>
          <a:bodyPr/>
          <a:lstStyle/>
          <a:p>
            <a:r>
              <a:rPr lang="en-US"/>
              <a:t>Infra KPI </a:t>
            </a:r>
            <a:r>
              <a:rPr lang="en-US" dirty="0"/>
              <a:t>for Multi-tier Application</a:t>
            </a:r>
            <a:endParaRPr lang="en-SG" dirty="0"/>
          </a:p>
        </p:txBody>
      </p:sp>
      <p:sp>
        <p:nvSpPr>
          <p:cNvPr id="12" name="Subtitle 11">
            <a:extLst>
              <a:ext uri="{FF2B5EF4-FFF2-40B4-BE49-F238E27FC236}">
                <a16:creationId xmlns:a16="http://schemas.microsoft.com/office/drawing/2014/main" id="{D5FA6F35-D180-4F96-8ADA-C7CD376F8CE8}"/>
              </a:ext>
            </a:extLst>
          </p:cNvPr>
          <p:cNvSpPr>
            <a:spLocks noGrp="1"/>
          </p:cNvSpPr>
          <p:nvPr>
            <p:ph type="subTitle" idx="10"/>
          </p:nvPr>
        </p:nvSpPr>
        <p:spPr/>
        <p:txBody>
          <a:bodyPr/>
          <a:lstStyle/>
          <a:p>
            <a:r>
              <a:rPr lang="en-US" dirty="0"/>
              <a:t>1 metric per business application</a:t>
            </a:r>
          </a:p>
        </p:txBody>
      </p:sp>
      <p:sp>
        <p:nvSpPr>
          <p:cNvPr id="3" name="Rectangle 2"/>
          <p:cNvSpPr/>
          <p:nvPr/>
        </p:nvSpPr>
        <p:spPr>
          <a:xfrm>
            <a:off x="1902058" y="2292704"/>
            <a:ext cx="1371600" cy="27432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a:solidFill>
                  <a:schemeClr val="tx2"/>
                </a:solidFill>
                <a:latin typeface="Calibri" panose="020F0502020204030204" pitchFamily="34" charset="0"/>
              </a:rPr>
              <a:t>Load </a:t>
            </a:r>
            <a:r>
              <a:rPr lang="en-US" sz="1200" dirty="0">
                <a:solidFill>
                  <a:schemeClr val="tx2"/>
                </a:solidFill>
                <a:latin typeface="Calibri" panose="020F0502020204030204" pitchFamily="34" charset="0"/>
              </a:rPr>
              <a:t>balancer</a:t>
            </a:r>
            <a:endParaRPr lang="en-SG" sz="1200" dirty="0">
              <a:solidFill>
                <a:schemeClr val="tx2"/>
              </a:solidFill>
              <a:latin typeface="Calibri" panose="020F0502020204030204" pitchFamily="34" charset="0"/>
            </a:endParaRPr>
          </a:p>
        </p:txBody>
      </p:sp>
      <p:sp>
        <p:nvSpPr>
          <p:cNvPr id="5" name="Rectangle 4"/>
          <p:cNvSpPr/>
          <p:nvPr/>
        </p:nvSpPr>
        <p:spPr>
          <a:xfrm>
            <a:off x="3437496" y="2292704"/>
            <a:ext cx="1371600" cy="27432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tx2"/>
                </a:solidFill>
                <a:latin typeface="Calibri" panose="020F0502020204030204" pitchFamily="34" charset="0"/>
              </a:rPr>
              <a:t>Load balancer</a:t>
            </a:r>
            <a:endParaRPr lang="en-SG" sz="1200" dirty="0">
              <a:solidFill>
                <a:schemeClr val="tx2"/>
              </a:solidFill>
              <a:latin typeface="Calibri" panose="020F0502020204030204" pitchFamily="34" charset="0"/>
            </a:endParaRPr>
          </a:p>
        </p:txBody>
      </p:sp>
      <p:sp>
        <p:nvSpPr>
          <p:cNvPr id="6" name="Rectangle 5"/>
          <p:cNvSpPr/>
          <p:nvPr/>
        </p:nvSpPr>
        <p:spPr>
          <a:xfrm>
            <a:off x="2533903" y="2635218"/>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a:solidFill>
                  <a:schemeClr val="tx2"/>
                </a:solidFill>
                <a:latin typeface="Calibri" panose="020F0502020204030204" pitchFamily="34" charset="0"/>
              </a:rPr>
              <a:t>Web Server</a:t>
            </a:r>
            <a:endParaRPr lang="en-SG" sz="1200" b="1">
              <a:solidFill>
                <a:schemeClr val="tx2"/>
              </a:solidFill>
              <a:latin typeface="Calibri" panose="020F0502020204030204" pitchFamily="34" charset="0"/>
            </a:endParaRPr>
          </a:p>
        </p:txBody>
      </p:sp>
      <p:sp>
        <p:nvSpPr>
          <p:cNvPr id="7" name="Rectangle 6"/>
          <p:cNvSpPr/>
          <p:nvPr/>
        </p:nvSpPr>
        <p:spPr>
          <a:xfrm>
            <a:off x="3437496" y="2635218"/>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a:solidFill>
                  <a:schemeClr val="tx2"/>
                </a:solidFill>
                <a:latin typeface="Calibri" panose="020F0502020204030204" pitchFamily="34" charset="0"/>
              </a:rPr>
              <a:t>Web Server</a:t>
            </a:r>
            <a:endParaRPr lang="en-SG" sz="1200" b="1">
              <a:solidFill>
                <a:schemeClr val="tx2"/>
              </a:solidFill>
              <a:latin typeface="Calibri" panose="020F0502020204030204" pitchFamily="34" charset="0"/>
            </a:endParaRPr>
          </a:p>
        </p:txBody>
      </p:sp>
      <p:sp>
        <p:nvSpPr>
          <p:cNvPr id="8" name="Rectangle 7"/>
          <p:cNvSpPr/>
          <p:nvPr/>
        </p:nvSpPr>
        <p:spPr>
          <a:xfrm>
            <a:off x="4341088" y="2635218"/>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tx2"/>
                </a:solidFill>
                <a:latin typeface="Calibri" panose="020F0502020204030204" pitchFamily="34" charset="0"/>
              </a:rPr>
              <a:t>Web Server</a:t>
            </a:r>
            <a:endParaRPr lang="en-SG" sz="1200" b="1" dirty="0">
              <a:solidFill>
                <a:schemeClr val="tx2"/>
              </a:solidFill>
              <a:latin typeface="Calibri" panose="020F0502020204030204" pitchFamily="34" charset="0"/>
            </a:endParaRPr>
          </a:p>
        </p:txBody>
      </p:sp>
      <p:sp>
        <p:nvSpPr>
          <p:cNvPr id="9" name="Rectangle 8"/>
          <p:cNvSpPr/>
          <p:nvPr/>
        </p:nvSpPr>
        <p:spPr>
          <a:xfrm>
            <a:off x="1630310" y="2635218"/>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tx2"/>
                </a:solidFill>
                <a:latin typeface="Calibri" panose="020F0502020204030204" pitchFamily="34" charset="0"/>
              </a:rPr>
              <a:t>Web Server</a:t>
            </a:r>
            <a:endParaRPr lang="en-SG" sz="1200" b="1" dirty="0">
              <a:solidFill>
                <a:schemeClr val="tx2"/>
              </a:solidFill>
              <a:latin typeface="Calibri" panose="020F0502020204030204" pitchFamily="34" charset="0"/>
            </a:endParaRPr>
          </a:p>
        </p:txBody>
      </p:sp>
      <p:grpSp>
        <p:nvGrpSpPr>
          <p:cNvPr id="17" name="Group 16">
            <a:extLst>
              <a:ext uri="{FF2B5EF4-FFF2-40B4-BE49-F238E27FC236}">
                <a16:creationId xmlns:a16="http://schemas.microsoft.com/office/drawing/2014/main" id="{B6CA4FB4-D6AC-41CD-A416-D0C841444225}"/>
              </a:ext>
            </a:extLst>
          </p:cNvPr>
          <p:cNvGrpSpPr/>
          <p:nvPr/>
        </p:nvGrpSpPr>
        <p:grpSpPr>
          <a:xfrm>
            <a:off x="2050490" y="4617398"/>
            <a:ext cx="2610173" cy="590204"/>
            <a:chOff x="2252165" y="4908695"/>
            <a:chExt cx="2449684" cy="590204"/>
          </a:xfrm>
          <a:effectLst>
            <a:innerShdw blurRad="63500" dist="50800" dir="13500000">
              <a:prstClr val="black">
                <a:alpha val="50000"/>
              </a:prstClr>
            </a:innerShdw>
          </a:effectLst>
        </p:grpSpPr>
        <p:sp>
          <p:nvSpPr>
            <p:cNvPr id="14" name="Rectangle 13"/>
            <p:cNvSpPr/>
            <p:nvPr/>
          </p:nvSpPr>
          <p:spPr>
            <a:xfrm>
              <a:off x="2252165" y="4908844"/>
              <a:ext cx="1147959"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a:solidFill>
                    <a:schemeClr val="tx2"/>
                  </a:solidFill>
                  <a:latin typeface="Calibri" panose="020F0502020204030204" pitchFamily="34" charset="0"/>
                </a:rPr>
                <a:t>DB Server</a:t>
              </a:r>
            </a:p>
            <a:p>
              <a:pPr algn="ctr"/>
              <a:r>
                <a:rPr lang="en-US" sz="1200" b="1">
                  <a:solidFill>
                    <a:schemeClr val="tx2"/>
                  </a:solidFill>
                  <a:latin typeface="Calibri" panose="020F0502020204030204" pitchFamily="34" charset="0"/>
                </a:rPr>
                <a:t>(Active)</a:t>
              </a:r>
              <a:endParaRPr lang="en-SG" sz="1200" b="1">
                <a:solidFill>
                  <a:schemeClr val="tx2"/>
                </a:solidFill>
                <a:latin typeface="Calibri" panose="020F0502020204030204" pitchFamily="34" charset="0"/>
              </a:endParaRPr>
            </a:p>
          </p:txBody>
        </p:sp>
        <p:sp>
          <p:nvSpPr>
            <p:cNvPr id="15" name="Rectangle 14"/>
            <p:cNvSpPr/>
            <p:nvPr/>
          </p:nvSpPr>
          <p:spPr>
            <a:xfrm>
              <a:off x="3553890" y="4908695"/>
              <a:ext cx="1147959"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tx2"/>
                  </a:solidFill>
                  <a:latin typeface="Calibri" panose="020F0502020204030204" pitchFamily="34" charset="0"/>
                </a:rPr>
                <a:t>DB Server</a:t>
              </a:r>
            </a:p>
            <a:p>
              <a:pPr algn="ctr"/>
              <a:r>
                <a:rPr lang="en-US" sz="1200" b="1" dirty="0">
                  <a:solidFill>
                    <a:schemeClr val="tx2"/>
                  </a:solidFill>
                  <a:latin typeface="Calibri" panose="020F0502020204030204" pitchFamily="34" charset="0"/>
                </a:rPr>
                <a:t>(Passive)</a:t>
              </a:r>
              <a:endParaRPr lang="en-SG" sz="1200" b="1" dirty="0">
                <a:solidFill>
                  <a:schemeClr val="tx2"/>
                </a:solidFill>
                <a:latin typeface="Calibri" panose="020F0502020204030204" pitchFamily="34" charset="0"/>
              </a:endParaRPr>
            </a:p>
          </p:txBody>
        </p:sp>
      </p:grpSp>
      <p:sp>
        <p:nvSpPr>
          <p:cNvPr id="26" name="Rectangle 25"/>
          <p:cNvSpPr/>
          <p:nvPr/>
        </p:nvSpPr>
        <p:spPr>
          <a:xfrm>
            <a:off x="1456812" y="1259421"/>
            <a:ext cx="9742869" cy="61994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600" b="1" dirty="0"/>
              <a:t>Biz App KPI = </a:t>
            </a:r>
            <a:r>
              <a:rPr lang="en-US" sz="1600" b="1" dirty="0">
                <a:solidFill>
                  <a:srgbClr val="FF0000"/>
                </a:solidFill>
              </a:rPr>
              <a:t>Worst</a:t>
            </a:r>
            <a:r>
              <a:rPr lang="en-US" sz="1600" b="1" dirty="0"/>
              <a:t> (App Tier Infra KPI, K8 Namespace)</a:t>
            </a:r>
          </a:p>
          <a:p>
            <a:r>
              <a:rPr lang="en-US" sz="1200" dirty="0">
                <a:latin typeface="Calibri" panose="020F0502020204030204" pitchFamily="34" charset="0"/>
                <a:cs typeface="Calibri" panose="020F0502020204030204" pitchFamily="34" charset="0"/>
              </a:rPr>
              <a:t>The formula uses worst as a tier performance can impact the overall performance. The app may be classic architecture or modern cloud native. </a:t>
            </a:r>
            <a:endParaRPr lang="en-US" sz="1200" b="1" dirty="0">
              <a:latin typeface="Calibri" panose="020F0502020204030204" pitchFamily="34" charset="0"/>
              <a:cs typeface="Calibri" panose="020F0502020204030204" pitchFamily="34" charset="0"/>
            </a:endParaRPr>
          </a:p>
        </p:txBody>
      </p:sp>
      <p:sp>
        <p:nvSpPr>
          <p:cNvPr id="10" name="Rectangle 9"/>
          <p:cNvSpPr/>
          <p:nvPr/>
        </p:nvSpPr>
        <p:spPr>
          <a:xfrm>
            <a:off x="2533903" y="3855602"/>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a:solidFill>
                  <a:schemeClr val="tx2"/>
                </a:solidFill>
                <a:latin typeface="Calibri" panose="020F0502020204030204" pitchFamily="34" charset="0"/>
              </a:rPr>
              <a:t>App Server</a:t>
            </a:r>
            <a:endParaRPr lang="en-SG" sz="1200" b="1">
              <a:solidFill>
                <a:schemeClr val="tx2"/>
              </a:solidFill>
              <a:latin typeface="Calibri" panose="020F0502020204030204" pitchFamily="34" charset="0"/>
            </a:endParaRPr>
          </a:p>
        </p:txBody>
      </p:sp>
      <p:sp>
        <p:nvSpPr>
          <p:cNvPr id="11" name="Rectangle 10"/>
          <p:cNvSpPr/>
          <p:nvPr/>
        </p:nvSpPr>
        <p:spPr>
          <a:xfrm>
            <a:off x="3437496" y="3855602"/>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a:solidFill>
                  <a:schemeClr val="tx2"/>
                </a:solidFill>
                <a:latin typeface="Calibri" panose="020F0502020204030204" pitchFamily="34" charset="0"/>
              </a:rPr>
              <a:t>App Server</a:t>
            </a:r>
            <a:endParaRPr lang="en-SG" sz="1200" b="1">
              <a:solidFill>
                <a:schemeClr val="tx2"/>
              </a:solidFill>
              <a:latin typeface="Calibri" panose="020F0502020204030204" pitchFamily="34" charset="0"/>
            </a:endParaRPr>
          </a:p>
        </p:txBody>
      </p:sp>
      <p:sp>
        <p:nvSpPr>
          <p:cNvPr id="19" name="Rectangle 18"/>
          <p:cNvSpPr/>
          <p:nvPr/>
        </p:nvSpPr>
        <p:spPr>
          <a:xfrm>
            <a:off x="1893823" y="3514817"/>
            <a:ext cx="1371600" cy="27432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tx2"/>
                </a:solidFill>
                <a:latin typeface="Calibri" panose="020F0502020204030204" pitchFamily="34" charset="0"/>
              </a:rPr>
              <a:t>Load balancer</a:t>
            </a:r>
            <a:endParaRPr lang="en-SG" sz="1200" dirty="0">
              <a:solidFill>
                <a:schemeClr val="tx2"/>
              </a:solidFill>
              <a:latin typeface="Calibri" panose="020F0502020204030204" pitchFamily="34" charset="0"/>
            </a:endParaRPr>
          </a:p>
        </p:txBody>
      </p:sp>
      <p:sp>
        <p:nvSpPr>
          <p:cNvPr id="20" name="Rectangle 19"/>
          <p:cNvSpPr/>
          <p:nvPr/>
        </p:nvSpPr>
        <p:spPr>
          <a:xfrm>
            <a:off x="3437496" y="3514817"/>
            <a:ext cx="1371600" cy="27432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tx2"/>
                </a:solidFill>
                <a:latin typeface="Calibri" panose="020F0502020204030204" pitchFamily="34" charset="0"/>
              </a:rPr>
              <a:t>Load balancer</a:t>
            </a:r>
            <a:endParaRPr lang="en-SG" sz="1200" dirty="0">
              <a:solidFill>
                <a:schemeClr val="tx2"/>
              </a:solidFill>
              <a:latin typeface="Calibri" panose="020F0502020204030204" pitchFamily="34" charset="0"/>
            </a:endParaRPr>
          </a:p>
        </p:txBody>
      </p:sp>
      <p:sp>
        <p:nvSpPr>
          <p:cNvPr id="21" name="Rectangle 20"/>
          <p:cNvSpPr/>
          <p:nvPr/>
        </p:nvSpPr>
        <p:spPr>
          <a:xfrm>
            <a:off x="1630310" y="3855024"/>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tx2"/>
                </a:solidFill>
                <a:latin typeface="Calibri" panose="020F0502020204030204" pitchFamily="34" charset="0"/>
              </a:rPr>
              <a:t>App Server</a:t>
            </a:r>
            <a:endParaRPr lang="en-SG" sz="1200" b="1" dirty="0">
              <a:solidFill>
                <a:schemeClr val="tx2"/>
              </a:solidFill>
              <a:latin typeface="Calibri" panose="020F0502020204030204" pitchFamily="34" charset="0"/>
            </a:endParaRPr>
          </a:p>
        </p:txBody>
      </p:sp>
      <p:sp>
        <p:nvSpPr>
          <p:cNvPr id="22" name="Rectangle 21"/>
          <p:cNvSpPr/>
          <p:nvPr/>
        </p:nvSpPr>
        <p:spPr>
          <a:xfrm>
            <a:off x="4341088" y="3855024"/>
            <a:ext cx="731520" cy="590055"/>
          </a:xfrm>
          <a:prstGeom prst="rect">
            <a:avLst/>
          </a:prstGeom>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a:solidFill>
                  <a:schemeClr val="tx2"/>
                </a:solidFill>
                <a:latin typeface="Calibri" panose="020F0502020204030204" pitchFamily="34" charset="0"/>
              </a:rPr>
              <a:t>App Server</a:t>
            </a:r>
            <a:endParaRPr lang="en-SG" sz="1200" b="1" dirty="0">
              <a:solidFill>
                <a:schemeClr val="tx2"/>
              </a:solidFill>
              <a:latin typeface="Calibri" panose="020F0502020204030204" pitchFamily="34" charset="0"/>
            </a:endParaRPr>
          </a:p>
        </p:txBody>
      </p:sp>
      <p:sp>
        <p:nvSpPr>
          <p:cNvPr id="24" name="Rectangle 23">
            <a:extLst>
              <a:ext uri="{FF2B5EF4-FFF2-40B4-BE49-F238E27FC236}">
                <a16:creationId xmlns:a16="http://schemas.microsoft.com/office/drawing/2014/main" id="{A2B97B1B-6398-4F04-AF93-CAAB9D591251}"/>
              </a:ext>
            </a:extLst>
          </p:cNvPr>
          <p:cNvSpPr/>
          <p:nvPr/>
        </p:nvSpPr>
        <p:spPr>
          <a:xfrm>
            <a:off x="1453345" y="5477960"/>
            <a:ext cx="4005554" cy="14033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US" sz="1600" b="1" dirty="0"/>
              <a:t>App Tier KPI = </a:t>
            </a:r>
            <a:r>
              <a:rPr lang="en-US" sz="1600" b="1" dirty="0">
                <a:solidFill>
                  <a:srgbClr val="FF0000"/>
                </a:solidFill>
              </a:rPr>
              <a:t>Average</a:t>
            </a:r>
            <a:r>
              <a:rPr lang="en-US" sz="1600" b="1" dirty="0"/>
              <a:t> (VM Infra KPI)</a:t>
            </a:r>
          </a:p>
          <a:p>
            <a:pPr>
              <a:lnSpc>
                <a:spcPct val="80000"/>
              </a:lnSpc>
            </a:pPr>
            <a:endParaRPr lang="en-US" sz="400" dirty="0">
              <a:latin typeface="Calibri" panose="020F0502020204030204" pitchFamily="34" charset="0"/>
              <a:cs typeface="Calibri" panose="020F0502020204030204" pitchFamily="34" charset="0"/>
            </a:endParaRPr>
          </a:p>
          <a:p>
            <a:pPr>
              <a:lnSpc>
                <a:spcPct val="90000"/>
              </a:lnSpc>
            </a:pPr>
            <a:r>
              <a:rPr lang="en-US" sz="1200" dirty="0">
                <a:latin typeface="Calibri" panose="020F0502020204030204" pitchFamily="34" charset="0"/>
                <a:cs typeface="Calibri" panose="020F0502020204030204" pitchFamily="34" charset="0"/>
              </a:rPr>
              <a:t>Has to be average, else a single VM dominates entire business applications. In a large business system with many VM, using Worst could result in too many alerts (alerts fatigue)</a:t>
            </a:r>
            <a:endParaRPr lang="en-US" sz="1600" b="1" dirty="0"/>
          </a:p>
        </p:txBody>
      </p:sp>
      <p:sp>
        <p:nvSpPr>
          <p:cNvPr id="27" name="Rectangle 26">
            <a:extLst>
              <a:ext uri="{FF2B5EF4-FFF2-40B4-BE49-F238E27FC236}">
                <a16:creationId xmlns:a16="http://schemas.microsoft.com/office/drawing/2014/main" id="{A6F9E19E-779F-6C72-771D-0FF196D88CAF}"/>
              </a:ext>
            </a:extLst>
          </p:cNvPr>
          <p:cNvSpPr/>
          <p:nvPr/>
        </p:nvSpPr>
        <p:spPr>
          <a:xfrm>
            <a:off x="6933275" y="2359098"/>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Product Management</a:t>
            </a:r>
            <a:endParaRPr lang="en-SG" sz="1200" b="1" dirty="0">
              <a:solidFill>
                <a:schemeClr val="tx2"/>
              </a:solidFill>
              <a:latin typeface="Calibri" panose="020F0502020204030204" pitchFamily="34" charset="0"/>
            </a:endParaRPr>
          </a:p>
        </p:txBody>
      </p:sp>
      <p:sp>
        <p:nvSpPr>
          <p:cNvPr id="28" name="Rectangle 27">
            <a:extLst>
              <a:ext uri="{FF2B5EF4-FFF2-40B4-BE49-F238E27FC236}">
                <a16:creationId xmlns:a16="http://schemas.microsoft.com/office/drawing/2014/main" id="{EE8FB9B9-3A5C-6239-861E-36E3FAA450FB}"/>
              </a:ext>
            </a:extLst>
          </p:cNvPr>
          <p:cNvSpPr/>
          <p:nvPr/>
        </p:nvSpPr>
        <p:spPr>
          <a:xfrm>
            <a:off x="7077869" y="2791443"/>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29" name="Rectangle 28">
            <a:extLst>
              <a:ext uri="{FF2B5EF4-FFF2-40B4-BE49-F238E27FC236}">
                <a16:creationId xmlns:a16="http://schemas.microsoft.com/office/drawing/2014/main" id="{4893D5FF-CE24-E72B-2CC5-EDFAD8242171}"/>
              </a:ext>
            </a:extLst>
          </p:cNvPr>
          <p:cNvSpPr/>
          <p:nvPr/>
        </p:nvSpPr>
        <p:spPr>
          <a:xfrm>
            <a:off x="7967050" y="2791443"/>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31" name="Straight Connector 30">
            <a:extLst>
              <a:ext uri="{FF2B5EF4-FFF2-40B4-BE49-F238E27FC236}">
                <a16:creationId xmlns:a16="http://schemas.microsoft.com/office/drawing/2014/main" id="{8E007302-3F7F-0E15-67DE-40A6460CCF5E}"/>
              </a:ext>
            </a:extLst>
          </p:cNvPr>
          <p:cNvCxnSpPr>
            <a:stCxn id="28" idx="3"/>
            <a:endCxn id="29" idx="1"/>
          </p:cNvCxnSpPr>
          <p:nvPr/>
        </p:nvCxnSpPr>
        <p:spPr bwMode="gray">
          <a:xfrm>
            <a:off x="7605826" y="2889583"/>
            <a:ext cx="361224"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F8873EF-F284-1FBD-7061-1DB86F044DC5}"/>
              </a:ext>
            </a:extLst>
          </p:cNvPr>
          <p:cNvSpPr/>
          <p:nvPr/>
        </p:nvSpPr>
        <p:spPr>
          <a:xfrm>
            <a:off x="8928329" y="2359098"/>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Payments</a:t>
            </a:r>
            <a:endParaRPr lang="en-SG" sz="1200" b="1" dirty="0">
              <a:solidFill>
                <a:schemeClr val="tx2"/>
              </a:solidFill>
              <a:latin typeface="Calibri" panose="020F0502020204030204" pitchFamily="34" charset="0"/>
            </a:endParaRPr>
          </a:p>
        </p:txBody>
      </p:sp>
      <p:sp>
        <p:nvSpPr>
          <p:cNvPr id="35" name="Rectangle 34">
            <a:extLst>
              <a:ext uri="{FF2B5EF4-FFF2-40B4-BE49-F238E27FC236}">
                <a16:creationId xmlns:a16="http://schemas.microsoft.com/office/drawing/2014/main" id="{E9DF07A8-7907-6FE6-1E19-6383BFADAAF7}"/>
              </a:ext>
            </a:extLst>
          </p:cNvPr>
          <p:cNvSpPr/>
          <p:nvPr/>
        </p:nvSpPr>
        <p:spPr>
          <a:xfrm>
            <a:off x="9072923" y="2791443"/>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36" name="Rectangle 35">
            <a:extLst>
              <a:ext uri="{FF2B5EF4-FFF2-40B4-BE49-F238E27FC236}">
                <a16:creationId xmlns:a16="http://schemas.microsoft.com/office/drawing/2014/main" id="{8EAED047-6431-3F94-EBB2-192B93D5BD11}"/>
              </a:ext>
            </a:extLst>
          </p:cNvPr>
          <p:cNvSpPr/>
          <p:nvPr/>
        </p:nvSpPr>
        <p:spPr>
          <a:xfrm>
            <a:off x="9971110" y="2791443"/>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37" name="Straight Connector 36">
            <a:extLst>
              <a:ext uri="{FF2B5EF4-FFF2-40B4-BE49-F238E27FC236}">
                <a16:creationId xmlns:a16="http://schemas.microsoft.com/office/drawing/2014/main" id="{7F64AD8F-729B-3C71-648B-58F79EFE684F}"/>
              </a:ext>
            </a:extLst>
          </p:cNvPr>
          <p:cNvCxnSpPr>
            <a:stCxn id="35" idx="3"/>
            <a:endCxn id="36" idx="1"/>
          </p:cNvCxnSpPr>
          <p:nvPr/>
        </p:nvCxnSpPr>
        <p:spPr bwMode="gray">
          <a:xfrm>
            <a:off x="9600880" y="2889583"/>
            <a:ext cx="370230"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60344C-AE08-F460-99A7-7DFF378B8987}"/>
              </a:ext>
            </a:extLst>
          </p:cNvPr>
          <p:cNvSpPr/>
          <p:nvPr/>
        </p:nvSpPr>
        <p:spPr>
          <a:xfrm>
            <a:off x="6933275" y="3329922"/>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Shipping</a:t>
            </a:r>
            <a:endParaRPr lang="en-SG" sz="1200" b="1" dirty="0">
              <a:solidFill>
                <a:schemeClr val="tx2"/>
              </a:solidFill>
              <a:latin typeface="Calibri" panose="020F0502020204030204" pitchFamily="34" charset="0"/>
            </a:endParaRPr>
          </a:p>
        </p:txBody>
      </p:sp>
      <p:sp>
        <p:nvSpPr>
          <p:cNvPr id="40" name="Rectangle 39">
            <a:extLst>
              <a:ext uri="{FF2B5EF4-FFF2-40B4-BE49-F238E27FC236}">
                <a16:creationId xmlns:a16="http://schemas.microsoft.com/office/drawing/2014/main" id="{52D982E3-3992-7C65-1261-977F02C3E4A8}"/>
              </a:ext>
            </a:extLst>
          </p:cNvPr>
          <p:cNvSpPr/>
          <p:nvPr/>
        </p:nvSpPr>
        <p:spPr>
          <a:xfrm>
            <a:off x="7077869" y="3762267"/>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41" name="Rectangle 40">
            <a:extLst>
              <a:ext uri="{FF2B5EF4-FFF2-40B4-BE49-F238E27FC236}">
                <a16:creationId xmlns:a16="http://schemas.microsoft.com/office/drawing/2014/main" id="{56F6BA5E-87A5-0DDA-9520-9164E2687255}"/>
              </a:ext>
            </a:extLst>
          </p:cNvPr>
          <p:cNvSpPr/>
          <p:nvPr/>
        </p:nvSpPr>
        <p:spPr>
          <a:xfrm>
            <a:off x="7967050" y="3762267"/>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42" name="Straight Connector 41">
            <a:extLst>
              <a:ext uri="{FF2B5EF4-FFF2-40B4-BE49-F238E27FC236}">
                <a16:creationId xmlns:a16="http://schemas.microsoft.com/office/drawing/2014/main" id="{4503EABB-6869-49CA-0EDC-3D931B1438A3}"/>
              </a:ext>
            </a:extLst>
          </p:cNvPr>
          <p:cNvCxnSpPr>
            <a:stCxn id="40" idx="3"/>
            <a:endCxn id="41" idx="1"/>
          </p:cNvCxnSpPr>
          <p:nvPr/>
        </p:nvCxnSpPr>
        <p:spPr bwMode="gray">
          <a:xfrm>
            <a:off x="7605826" y="3860407"/>
            <a:ext cx="361224"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2A6AA2C-4139-EB92-BCF9-E328C6DC2389}"/>
              </a:ext>
            </a:extLst>
          </p:cNvPr>
          <p:cNvSpPr/>
          <p:nvPr/>
        </p:nvSpPr>
        <p:spPr>
          <a:xfrm>
            <a:off x="8928329" y="3329922"/>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Refund</a:t>
            </a:r>
            <a:endParaRPr lang="en-SG" sz="1200" b="1" dirty="0">
              <a:solidFill>
                <a:schemeClr val="tx2"/>
              </a:solidFill>
              <a:latin typeface="Calibri" panose="020F0502020204030204" pitchFamily="34" charset="0"/>
            </a:endParaRPr>
          </a:p>
        </p:txBody>
      </p:sp>
      <p:sp>
        <p:nvSpPr>
          <p:cNvPr id="45" name="Rectangle 44">
            <a:extLst>
              <a:ext uri="{FF2B5EF4-FFF2-40B4-BE49-F238E27FC236}">
                <a16:creationId xmlns:a16="http://schemas.microsoft.com/office/drawing/2014/main" id="{2A112D33-E1D6-3F2C-A24D-BEEA04C4063E}"/>
              </a:ext>
            </a:extLst>
          </p:cNvPr>
          <p:cNvSpPr/>
          <p:nvPr/>
        </p:nvSpPr>
        <p:spPr>
          <a:xfrm>
            <a:off x="9072923" y="3762267"/>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46" name="Rectangle 45">
            <a:extLst>
              <a:ext uri="{FF2B5EF4-FFF2-40B4-BE49-F238E27FC236}">
                <a16:creationId xmlns:a16="http://schemas.microsoft.com/office/drawing/2014/main" id="{4ADD7E77-1CF2-CF13-4566-8AF807C93596}"/>
              </a:ext>
            </a:extLst>
          </p:cNvPr>
          <p:cNvSpPr/>
          <p:nvPr/>
        </p:nvSpPr>
        <p:spPr>
          <a:xfrm>
            <a:off x="9971110" y="3762267"/>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47" name="Straight Connector 46">
            <a:extLst>
              <a:ext uri="{FF2B5EF4-FFF2-40B4-BE49-F238E27FC236}">
                <a16:creationId xmlns:a16="http://schemas.microsoft.com/office/drawing/2014/main" id="{C4645AF3-96AD-9054-3E04-F4E2BC27815F}"/>
              </a:ext>
            </a:extLst>
          </p:cNvPr>
          <p:cNvCxnSpPr>
            <a:stCxn id="45" idx="3"/>
            <a:endCxn id="46" idx="1"/>
          </p:cNvCxnSpPr>
          <p:nvPr/>
        </p:nvCxnSpPr>
        <p:spPr bwMode="gray">
          <a:xfrm>
            <a:off x="9600880" y="3860407"/>
            <a:ext cx="370230"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7C56943-6B98-BCA8-5378-65E94F70CFB5}"/>
              </a:ext>
            </a:extLst>
          </p:cNvPr>
          <p:cNvSpPr/>
          <p:nvPr/>
        </p:nvSpPr>
        <p:spPr>
          <a:xfrm>
            <a:off x="6933275" y="4307677"/>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Customers</a:t>
            </a:r>
            <a:endParaRPr lang="en-SG" sz="1200" b="1" dirty="0">
              <a:solidFill>
                <a:schemeClr val="tx2"/>
              </a:solidFill>
              <a:latin typeface="Calibri" panose="020F0502020204030204" pitchFamily="34" charset="0"/>
            </a:endParaRPr>
          </a:p>
        </p:txBody>
      </p:sp>
      <p:sp>
        <p:nvSpPr>
          <p:cNvPr id="51" name="Rectangle 50">
            <a:extLst>
              <a:ext uri="{FF2B5EF4-FFF2-40B4-BE49-F238E27FC236}">
                <a16:creationId xmlns:a16="http://schemas.microsoft.com/office/drawing/2014/main" id="{A8DD600A-AE7B-B2E2-0008-E56B62F07AC6}"/>
              </a:ext>
            </a:extLst>
          </p:cNvPr>
          <p:cNvSpPr/>
          <p:nvPr/>
        </p:nvSpPr>
        <p:spPr>
          <a:xfrm>
            <a:off x="7077869" y="4740022"/>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52" name="Rectangle 51">
            <a:extLst>
              <a:ext uri="{FF2B5EF4-FFF2-40B4-BE49-F238E27FC236}">
                <a16:creationId xmlns:a16="http://schemas.microsoft.com/office/drawing/2014/main" id="{BBBAE86E-F0D1-4A9D-C93D-F8CB1049603E}"/>
              </a:ext>
            </a:extLst>
          </p:cNvPr>
          <p:cNvSpPr/>
          <p:nvPr/>
        </p:nvSpPr>
        <p:spPr>
          <a:xfrm>
            <a:off x="7967050" y="4740022"/>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53" name="Straight Connector 52">
            <a:extLst>
              <a:ext uri="{FF2B5EF4-FFF2-40B4-BE49-F238E27FC236}">
                <a16:creationId xmlns:a16="http://schemas.microsoft.com/office/drawing/2014/main" id="{5CF1A4B4-A5BA-1D16-67C5-6B47D9BFFDCD}"/>
              </a:ext>
            </a:extLst>
          </p:cNvPr>
          <p:cNvCxnSpPr>
            <a:stCxn id="51" idx="3"/>
            <a:endCxn id="52" idx="1"/>
          </p:cNvCxnSpPr>
          <p:nvPr/>
        </p:nvCxnSpPr>
        <p:spPr bwMode="gray">
          <a:xfrm>
            <a:off x="7605826" y="4838162"/>
            <a:ext cx="361224"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A001CD4-3B3F-1193-C5FD-0167D6A6137F}"/>
              </a:ext>
            </a:extLst>
          </p:cNvPr>
          <p:cNvSpPr/>
          <p:nvPr/>
        </p:nvSpPr>
        <p:spPr>
          <a:xfrm>
            <a:off x="8928329" y="4307677"/>
            <a:ext cx="1697715" cy="772767"/>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t"/>
          <a:lstStyle/>
          <a:p>
            <a:pPr algn="ctr"/>
            <a:r>
              <a:rPr lang="en-US" sz="1200" b="1" dirty="0">
                <a:solidFill>
                  <a:schemeClr val="tx2"/>
                </a:solidFill>
                <a:latin typeface="Calibri" panose="020F0502020204030204" pitchFamily="34" charset="0"/>
              </a:rPr>
              <a:t>Discount</a:t>
            </a:r>
            <a:endParaRPr lang="en-SG" sz="1200" b="1" dirty="0">
              <a:solidFill>
                <a:schemeClr val="tx2"/>
              </a:solidFill>
              <a:latin typeface="Calibri" panose="020F0502020204030204" pitchFamily="34" charset="0"/>
            </a:endParaRPr>
          </a:p>
        </p:txBody>
      </p:sp>
      <p:sp>
        <p:nvSpPr>
          <p:cNvPr id="56" name="Rectangle 55">
            <a:extLst>
              <a:ext uri="{FF2B5EF4-FFF2-40B4-BE49-F238E27FC236}">
                <a16:creationId xmlns:a16="http://schemas.microsoft.com/office/drawing/2014/main" id="{217565C3-9951-A3EE-CF4C-E2AB4B11F792}"/>
              </a:ext>
            </a:extLst>
          </p:cNvPr>
          <p:cNvSpPr/>
          <p:nvPr/>
        </p:nvSpPr>
        <p:spPr>
          <a:xfrm>
            <a:off x="9072923" y="4740022"/>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1</a:t>
            </a:r>
            <a:endParaRPr lang="en-SG" sz="1000" dirty="0">
              <a:solidFill>
                <a:schemeClr val="tx2"/>
              </a:solidFill>
              <a:latin typeface="Calibri" panose="020F0502020204030204" pitchFamily="34" charset="0"/>
            </a:endParaRPr>
          </a:p>
        </p:txBody>
      </p:sp>
      <p:sp>
        <p:nvSpPr>
          <p:cNvPr id="57" name="Rectangle 56">
            <a:extLst>
              <a:ext uri="{FF2B5EF4-FFF2-40B4-BE49-F238E27FC236}">
                <a16:creationId xmlns:a16="http://schemas.microsoft.com/office/drawing/2014/main" id="{A868BE0E-6B9C-B9A1-CDFD-9274CAB46170}"/>
              </a:ext>
            </a:extLst>
          </p:cNvPr>
          <p:cNvSpPr/>
          <p:nvPr/>
        </p:nvSpPr>
        <p:spPr>
          <a:xfrm>
            <a:off x="9971110" y="4740022"/>
            <a:ext cx="527957" cy="19628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solidFill>
                  <a:schemeClr val="tx2"/>
                </a:solidFill>
                <a:latin typeface="Calibri" panose="020F0502020204030204" pitchFamily="34" charset="0"/>
              </a:rPr>
              <a:t>Pod N</a:t>
            </a:r>
            <a:endParaRPr lang="en-SG" sz="1000" dirty="0">
              <a:solidFill>
                <a:schemeClr val="tx2"/>
              </a:solidFill>
              <a:latin typeface="Calibri" panose="020F0502020204030204" pitchFamily="34" charset="0"/>
            </a:endParaRPr>
          </a:p>
        </p:txBody>
      </p:sp>
      <p:cxnSp>
        <p:nvCxnSpPr>
          <p:cNvPr id="58" name="Straight Connector 57">
            <a:extLst>
              <a:ext uri="{FF2B5EF4-FFF2-40B4-BE49-F238E27FC236}">
                <a16:creationId xmlns:a16="http://schemas.microsoft.com/office/drawing/2014/main" id="{B5C56F31-6876-BFDC-3312-B1D4A40FE662}"/>
              </a:ext>
            </a:extLst>
          </p:cNvPr>
          <p:cNvCxnSpPr>
            <a:stCxn id="56" idx="3"/>
            <a:endCxn id="57" idx="1"/>
          </p:cNvCxnSpPr>
          <p:nvPr/>
        </p:nvCxnSpPr>
        <p:spPr bwMode="gray">
          <a:xfrm>
            <a:off x="9600880" y="4838162"/>
            <a:ext cx="370230" cy="0"/>
          </a:xfrm>
          <a:prstGeom prst="line">
            <a:avLst/>
          </a:prstGeom>
          <a:ln w="28575">
            <a:solidFill>
              <a:schemeClr val="tx1"/>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03DE328-9291-E62D-B3F2-CAE81462A119}"/>
              </a:ext>
            </a:extLst>
          </p:cNvPr>
          <p:cNvSpPr/>
          <p:nvPr/>
        </p:nvSpPr>
        <p:spPr>
          <a:xfrm>
            <a:off x="6733100" y="5477960"/>
            <a:ext cx="4850729" cy="14033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US" sz="1600" b="1" dirty="0"/>
              <a:t>K8 Namespace KPI (%)</a:t>
            </a:r>
          </a:p>
          <a:p>
            <a:r>
              <a:rPr lang="en-US" sz="1600" b="1" dirty="0"/>
              <a:t>K8 Workload KPI</a:t>
            </a:r>
          </a:p>
          <a:p>
            <a:r>
              <a:rPr lang="en-US" sz="1600" b="1" dirty="0"/>
              <a:t>K8 Pod KPI</a:t>
            </a:r>
          </a:p>
          <a:p>
            <a:r>
              <a:rPr lang="en-US" sz="1600" b="1" dirty="0"/>
              <a:t>Container KPI</a:t>
            </a:r>
          </a:p>
        </p:txBody>
      </p:sp>
    </p:spTree>
    <p:extLst>
      <p:ext uri="{BB962C8B-B14F-4D97-AF65-F5344CB8AC3E}">
        <p14:creationId xmlns:p14="http://schemas.microsoft.com/office/powerpoint/2010/main" val="9296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D64-AC78-9CF0-AC75-C974B13297DA}"/>
              </a:ext>
            </a:extLst>
          </p:cNvPr>
          <p:cNvSpPr>
            <a:spLocks noGrp="1"/>
          </p:cNvSpPr>
          <p:nvPr>
            <p:ph type="title"/>
          </p:nvPr>
        </p:nvSpPr>
        <p:spPr/>
        <p:txBody>
          <a:bodyPr/>
          <a:lstStyle/>
          <a:p>
            <a:r>
              <a:rPr lang="en-US" dirty="0"/>
              <a:t>Dashboards</a:t>
            </a:r>
          </a:p>
        </p:txBody>
      </p:sp>
      <p:sp>
        <p:nvSpPr>
          <p:cNvPr id="3" name="Subtitle 2">
            <a:extLst>
              <a:ext uri="{FF2B5EF4-FFF2-40B4-BE49-F238E27FC236}">
                <a16:creationId xmlns:a16="http://schemas.microsoft.com/office/drawing/2014/main" id="{148617F4-D138-28EA-F5FC-08BED85CE704}"/>
              </a:ext>
            </a:extLst>
          </p:cNvPr>
          <p:cNvSpPr>
            <a:spLocks noGrp="1"/>
          </p:cNvSpPr>
          <p:nvPr>
            <p:ph type="subTitle" idx="10"/>
          </p:nvPr>
        </p:nvSpPr>
        <p:spPr/>
        <p:txBody>
          <a:bodyPr/>
          <a:lstStyle/>
          <a:p>
            <a:r>
              <a:rPr lang="en-US" dirty="0"/>
              <a:t>Implementation on Aria Ops 8.18</a:t>
            </a:r>
          </a:p>
        </p:txBody>
      </p:sp>
    </p:spTree>
    <p:extLst>
      <p:ext uri="{BB962C8B-B14F-4D97-AF65-F5344CB8AC3E}">
        <p14:creationId xmlns:p14="http://schemas.microsoft.com/office/powerpoint/2010/main" val="32526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Mware_white_16x9">
  <a:themeElements>
    <a:clrScheme name="Custom 1">
      <a:dk1>
        <a:srgbClr val="000001"/>
      </a:dk1>
      <a:lt1>
        <a:srgbClr val="FFFFFF"/>
      </a:lt1>
      <a:dk2>
        <a:srgbClr val="1B1E35"/>
      </a:dk2>
      <a:lt2>
        <a:srgbClr val="F2F2F2"/>
      </a:lt2>
      <a:accent1>
        <a:srgbClr val="007B8C"/>
      </a:accent1>
      <a:accent2>
        <a:srgbClr val="005C8A"/>
      </a:accent2>
      <a:accent3>
        <a:srgbClr val="0098C7"/>
      </a:accent3>
      <a:accent4>
        <a:srgbClr val="61A60E"/>
      </a:accent4>
      <a:accent5>
        <a:srgbClr val="6C4B93"/>
      </a:accent5>
      <a:accent6>
        <a:srgbClr val="EDB516"/>
      </a:accent6>
      <a:hlink>
        <a:srgbClr val="005B83"/>
      </a:hlink>
      <a:folHlink>
        <a:srgbClr val="005B83"/>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30000"/>
          </a:lnSpc>
          <a:defRPr sz="1800" dirty="0" err="1" smtClean="0">
            <a:solidFill>
              <a:schemeClr val="tx2"/>
            </a:solidFill>
          </a:defRPr>
        </a:defPPr>
      </a:lstStyle>
    </a:txDef>
  </a:objectDefaults>
  <a:extraClrSchemeLst/>
  <a:custClrLst>
    <a:custClr name="Orange">
      <a:srgbClr val="E18728"/>
    </a:custClr>
    <a:custClr name="Red">
      <a:srgbClr val="B72835"/>
    </a:custClr>
    <a:custClr name="Light Grey">
      <a:srgbClr val="E8E8EA"/>
    </a:custClr>
    <a:custClr name="Dark Grey">
      <a:srgbClr val="53565A"/>
    </a:custClr>
  </a:custClrLst>
  <a:extLst>
    <a:ext uri="{05A4C25C-085E-4340-85A3-A5531E510DB2}">
      <thm15:themeFamily xmlns:thm15="http://schemas.microsoft.com/office/thememl/2012/main" name="skinny-PPT-Light-June-2020-ACCESSIBLE" id="{0CECDBDA-90D1-134F-87E2-EE3800325540}" vid="{7B09F0D8-43AA-FF47-8B59-F16F1FFE81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21208</TotalTime>
  <Words>5502</Words>
  <Application>Microsoft Office PowerPoint</Application>
  <PresentationFormat>Widescreen</PresentationFormat>
  <Paragraphs>731</Paragraphs>
  <Slides>34</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Aptos</vt:lpstr>
      <vt:lpstr>Arial</vt:lpstr>
      <vt:lpstr>Calibri</vt:lpstr>
      <vt:lpstr>Camphor Std</vt:lpstr>
      <vt:lpstr>Comic Sans MS</vt:lpstr>
      <vt:lpstr>Metropolis</vt:lpstr>
      <vt:lpstr>Metropolis Light</vt:lpstr>
      <vt:lpstr>Metropolis-Regular</vt:lpstr>
      <vt:lpstr>Open Sans</vt:lpstr>
      <vt:lpstr>System Font Regular</vt:lpstr>
      <vt:lpstr>Times</vt:lpstr>
      <vt:lpstr>Wingdings</vt:lpstr>
      <vt:lpstr>VMware_white_16x9</vt:lpstr>
      <vt:lpstr>Critical Applications</vt:lpstr>
      <vt:lpstr>Dashboard: Overall Design</vt:lpstr>
      <vt:lpstr>Dashboard Design</vt:lpstr>
      <vt:lpstr>The Super App</vt:lpstr>
      <vt:lpstr>The 3 Realms</vt:lpstr>
      <vt:lpstr>Lack of Cross Stack Observability</vt:lpstr>
      <vt:lpstr>What you measure vs what you manage</vt:lpstr>
      <vt:lpstr>Infra KPI for Multi-tier Application</vt:lpstr>
      <vt:lpstr>Dashboards</vt:lpstr>
      <vt:lpstr>Overview</vt:lpstr>
      <vt:lpstr>PowerPoint Presentation</vt:lpstr>
      <vt:lpstr>Navigating to K8 dashboard</vt:lpstr>
      <vt:lpstr>Critical K8-based App</vt:lpstr>
      <vt:lpstr>Classic App</vt:lpstr>
      <vt:lpstr>“VM” Infra KPI Counters</vt:lpstr>
      <vt:lpstr>VM Infra KPI (%) metric</vt:lpstr>
      <vt:lpstr>PowerPoint Presentation</vt:lpstr>
      <vt:lpstr>31 Performance Metrics</vt:lpstr>
      <vt:lpstr>Windows Dashboards</vt:lpstr>
      <vt:lpstr>Linux Dashboard</vt:lpstr>
      <vt:lpstr>Modern App</vt:lpstr>
      <vt:lpstr>K8 Observability</vt:lpstr>
      <vt:lpstr>PowerPoint Presentation</vt:lpstr>
      <vt:lpstr>PowerPoint Presentation</vt:lpstr>
      <vt:lpstr>PowerPoint Presentation</vt:lpstr>
      <vt:lpstr>Microsoft SQL Server</vt:lpstr>
      <vt:lpstr>Implementation</vt:lpstr>
      <vt:lpstr>Reflect the Business</vt:lpstr>
      <vt:lpstr>Business Application</vt:lpstr>
      <vt:lpstr>Business Application Tier</vt:lpstr>
      <vt:lpstr>Business Application Tier</vt:lpstr>
      <vt:lpstr>Business Application Tier</vt:lpstr>
      <vt:lpstr>Hybrid Application</vt:lpstr>
      <vt:lpstr>Super 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Iwan Rahabok</dc:creator>
  <cp:lastModifiedBy>Iwan Rahabok</cp:lastModifiedBy>
  <cp:revision>32</cp:revision>
  <dcterms:created xsi:type="dcterms:W3CDTF">2024-08-04T06:12:29Z</dcterms:created>
  <dcterms:modified xsi:type="dcterms:W3CDTF">2025-06-22T00:58:15Z</dcterms:modified>
</cp:coreProperties>
</file>