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230717081" r:id="rId2"/>
    <p:sldId id="2147483337" r:id="rId3"/>
    <p:sldId id="2147310159" r:id="rId4"/>
    <p:sldId id="230717067" r:id="rId5"/>
    <p:sldId id="230717069" r:id="rId6"/>
    <p:sldId id="2147483312" r:id="rId7"/>
    <p:sldId id="2147483314" r:id="rId8"/>
    <p:sldId id="2147483317" r:id="rId9"/>
    <p:sldId id="2147483335" r:id="rId10"/>
    <p:sldId id="2147483316" r:id="rId11"/>
    <p:sldId id="230717075" r:id="rId12"/>
    <p:sldId id="2147483313" r:id="rId13"/>
    <p:sldId id="2147483345" r:id="rId14"/>
    <p:sldId id="2147483311" r:id="rId15"/>
    <p:sldId id="2147483307" r:id="rId16"/>
    <p:sldId id="708" r:id="rId17"/>
    <p:sldId id="2147483330" r:id="rId18"/>
    <p:sldId id="2147483331" r:id="rId19"/>
    <p:sldId id="1354" r:id="rId20"/>
    <p:sldId id="2147483322" r:id="rId21"/>
    <p:sldId id="2147483340" r:id="rId22"/>
    <p:sldId id="2147483342" r:id="rId23"/>
    <p:sldId id="2147310137" r:id="rId24"/>
    <p:sldId id="2147483333" r:id="rId25"/>
    <p:sldId id="2147483339" r:id="rId26"/>
    <p:sldId id="2147483323" r:id="rId27"/>
    <p:sldId id="2147483324" r:id="rId28"/>
    <p:sldId id="2147483327" r:id="rId29"/>
    <p:sldId id="2147483343" r:id="rId30"/>
    <p:sldId id="2147483341" r:id="rId31"/>
    <p:sldId id="2147483320" r:id="rId32"/>
    <p:sldId id="2147310091" r:id="rId33"/>
    <p:sldId id="2147483344" r:id="rId34"/>
    <p:sldId id="2147483334" r:id="rId35"/>
    <p:sldId id="2147483321" r:id="rId36"/>
    <p:sldId id="297" r:id="rId37"/>
    <p:sldId id="289" r:id="rId38"/>
    <p:sldId id="230717042" r:id="rId39"/>
    <p:sldId id="2147483305" r:id="rId40"/>
    <p:sldId id="2147483329" r:id="rId41"/>
    <p:sldId id="279" r:id="rId42"/>
    <p:sldId id="2147483328" r:id="rId43"/>
    <p:sldId id="230717084" r:id="rId44"/>
    <p:sldId id="2147310086" r:id="rId45"/>
    <p:sldId id="2315" r:id="rId46"/>
    <p:sldId id="230717032" r:id="rId47"/>
    <p:sldId id="2147483338" r:id="rId48"/>
    <p:sldId id="214748333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ivate Cloud Architect" id="{A32EEEC8-FA0D-467D-9B55-A683880F09AB}">
          <p14:sldIdLst>
            <p14:sldId id="230717081"/>
            <p14:sldId id="2147483337"/>
          </p14:sldIdLst>
        </p14:section>
        <p14:section name="CPU" id="{961C6947-C336-481E-95BC-1D2EA4339BAC}">
          <p14:sldIdLst>
            <p14:sldId id="2147310159"/>
            <p14:sldId id="230717067"/>
            <p14:sldId id="230717069"/>
            <p14:sldId id="2147483312"/>
            <p14:sldId id="2147483314"/>
            <p14:sldId id="2147483317"/>
            <p14:sldId id="2147483335"/>
            <p14:sldId id="2147483316"/>
            <p14:sldId id="230717075"/>
            <p14:sldId id="2147483313"/>
            <p14:sldId id="2147483345"/>
            <p14:sldId id="2147483311"/>
            <p14:sldId id="2147483307"/>
            <p14:sldId id="708"/>
          </p14:sldIdLst>
        </p14:section>
        <p14:section name="VM CPU" id="{92491A54-C12A-4B8B-9D89-9A813CC34E5E}">
          <p14:sldIdLst>
            <p14:sldId id="2147483330"/>
            <p14:sldId id="2147483331"/>
            <p14:sldId id="1354"/>
            <p14:sldId id="2147483322"/>
            <p14:sldId id="2147483340"/>
            <p14:sldId id="2147483342"/>
            <p14:sldId id="2147310137"/>
            <p14:sldId id="2147483333"/>
          </p14:sldIdLst>
        </p14:section>
        <p14:section name="Guest OS Metrics" id="{BCF40A7C-A0F7-47C2-8EEB-248A6625C5F2}">
          <p14:sldIdLst>
            <p14:sldId id="2147483339"/>
            <p14:sldId id="2147483323"/>
            <p14:sldId id="2147483324"/>
            <p14:sldId id="2147483327"/>
            <p14:sldId id="2147483343"/>
            <p14:sldId id="2147483341"/>
          </p14:sldIdLst>
        </p14:section>
        <p14:section name="Metrics" id="{AC2074B8-0C39-4CF2-8367-A95DA7FCD518}">
          <p14:sldIdLst>
            <p14:sldId id="2147483320"/>
            <p14:sldId id="2147310091"/>
            <p14:sldId id="2147483344"/>
            <p14:sldId id="2147483334"/>
          </p14:sldIdLst>
        </p14:section>
        <p14:section name="Performance" id="{915A9FB1-598D-427E-990F-A083A2A06661}">
          <p14:sldIdLst>
            <p14:sldId id="2147483321"/>
            <p14:sldId id="297"/>
            <p14:sldId id="289"/>
            <p14:sldId id="230717042"/>
            <p14:sldId id="2147483305"/>
            <p14:sldId id="2147483329"/>
            <p14:sldId id="279"/>
          </p14:sldIdLst>
        </p14:section>
        <p14:section name="Closure" id="{238E9607-13FE-4C11-BE06-F96067B2912C}">
          <p14:sldIdLst>
            <p14:sldId id="2147483328"/>
            <p14:sldId id="230717084"/>
            <p14:sldId id="2147310086"/>
            <p14:sldId id="2315"/>
            <p14:sldId id="230717032"/>
          </p14:sldIdLst>
        </p14:section>
        <p14:section name="Capacity Planning" id="{1E96AD35-F302-40E2-91FA-7FD181EC8573}">
          <p14:sldIdLst>
            <p14:sldId id="2147483338"/>
            <p14:sldId id="214748333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109" autoAdjust="0"/>
    <p:restoredTop sz="75247" autoAdjust="0"/>
  </p:normalViewPr>
  <p:slideViewPr>
    <p:cSldViewPr snapToGrid="0">
      <p:cViewPr>
        <p:scale>
          <a:sx n="80" d="100"/>
          <a:sy n="80" d="100"/>
        </p:scale>
        <p:origin x="276" y="101"/>
      </p:cViewPr>
      <p:guideLst/>
    </p:cSldViewPr>
  </p:slideViewPr>
  <p:notesTextViewPr>
    <p:cViewPr>
      <p:scale>
        <a:sx n="1" d="1"/>
        <a:sy n="1" d="1"/>
      </p:scale>
      <p:origin x="0" y="0"/>
    </p:cViewPr>
  </p:notesTextViewPr>
  <p:sorterViewPr>
    <p:cViewPr varScale="1">
      <p:scale>
        <a:sx n="1" d="1"/>
        <a:sy n="1" d="1"/>
      </p:scale>
      <p:origin x="0" y="-177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681E1E-3D28-4EF9-B365-619018889C9E}" type="datetimeFigureOut">
              <a:rPr lang="en-US" smtClean="0"/>
              <a:t>16-May-25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26879F-4C4B-4371-8C25-92F65097AF65}" type="slidenum">
              <a:rPr lang="en-US" smtClean="0"/>
              <a:t>‹#›</a:t>
            </a:fld>
            <a:endParaRPr lang="en-US"/>
          </a:p>
        </p:txBody>
      </p:sp>
    </p:spTree>
    <p:extLst>
      <p:ext uri="{BB962C8B-B14F-4D97-AF65-F5344CB8AC3E}">
        <p14:creationId xmlns:p14="http://schemas.microsoft.com/office/powerpoint/2010/main" val="3111832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workshop to show why it’s needed to know the metrics well. Lack of deep understanding resulting in suboptimal utilization </a:t>
            </a:r>
          </a:p>
          <a:p>
            <a:endParaRPr lang="en-US" dirty="0"/>
          </a:p>
          <a:p>
            <a:r>
              <a:rPr lang="en-US" dirty="0"/>
              <a:t>Challenge or Issues faced by customers</a:t>
            </a:r>
          </a:p>
        </p:txBody>
      </p:sp>
      <p:sp>
        <p:nvSpPr>
          <p:cNvPr id="4" name="Slide Number Placeholder 3"/>
          <p:cNvSpPr>
            <a:spLocks noGrp="1"/>
          </p:cNvSpPr>
          <p:nvPr>
            <p:ph type="sldNum" sz="quarter" idx="5"/>
          </p:nvPr>
        </p:nvSpPr>
        <p:spPr/>
        <p:txBody>
          <a:bodyPr/>
          <a:lstStyle/>
          <a:p>
            <a:fld id="{E226879F-4C4B-4371-8C25-92F65097AF65}" type="slidenum">
              <a:rPr lang="en-US" smtClean="0"/>
              <a:t>1</a:t>
            </a:fld>
            <a:endParaRPr lang="en-US"/>
          </a:p>
        </p:txBody>
      </p:sp>
    </p:spTree>
    <p:extLst>
      <p:ext uri="{BB962C8B-B14F-4D97-AF65-F5344CB8AC3E}">
        <p14:creationId xmlns:p14="http://schemas.microsoft.com/office/powerpoint/2010/main" val="977871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put 20% as the extra speed. What you get is likely more than 20%. Let’s see 2 examples.</a:t>
            </a:r>
          </a:p>
        </p:txBody>
      </p:sp>
      <p:sp>
        <p:nvSpPr>
          <p:cNvPr id="4" name="Slide Number Placeholder 3"/>
          <p:cNvSpPr>
            <a:spLocks noGrp="1"/>
          </p:cNvSpPr>
          <p:nvPr>
            <p:ph type="sldNum" sz="quarter" idx="5"/>
          </p:nvPr>
        </p:nvSpPr>
        <p:spPr/>
        <p:txBody>
          <a:bodyPr/>
          <a:lstStyle/>
          <a:p>
            <a:fld id="{E226879F-4C4B-4371-8C25-92F65097AF65}" type="slidenum">
              <a:rPr lang="en-US" smtClean="0"/>
              <a:t>14</a:t>
            </a:fld>
            <a:endParaRPr lang="en-US"/>
          </a:p>
        </p:txBody>
      </p:sp>
    </p:spTree>
    <p:extLst>
      <p:ext uri="{BB962C8B-B14F-4D97-AF65-F5344CB8AC3E}">
        <p14:creationId xmlns:p14="http://schemas.microsoft.com/office/powerpoint/2010/main" val="896249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Now let’s look at Utilization.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Point of the slide: </a:t>
            </a:r>
            <a:r>
              <a:rPr lang="en-US" dirty="0"/>
              <a:t>do not manage utilization as its meaning depends on the purpose. It is j</a:t>
            </a:r>
            <a:r>
              <a:rPr lang="en-SG" dirty="0" err="1"/>
              <a:t>ust</a:t>
            </a:r>
            <a:r>
              <a:rPr lang="en-SG" dirty="0"/>
              <a:t> a means to an end. It is an input to something that you care. That something are performance and capacity</a:t>
            </a:r>
            <a:endParaRPr lang="en-US" dirty="0"/>
          </a:p>
          <a:p>
            <a:endParaRPr lang="en-SG" dirty="0"/>
          </a:p>
          <a:p>
            <a:r>
              <a:rPr lang="en-US" baseline="0" dirty="0"/>
              <a:t>Reference in the book: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Part 1 Chapter 2 Performance: read </a:t>
            </a:r>
            <a:r>
              <a:rPr lang="en-US" b="0" baseline="0" dirty="0"/>
              <a:t>the </a:t>
            </a:r>
            <a:r>
              <a:rPr lang="en-GB" sz="1800" dirty="0">
                <a:effectLst/>
                <a:latin typeface="Calibri" panose="020F0502020204030204" pitchFamily="34" charset="0"/>
                <a:ea typeface="Calibri" panose="020F0502020204030204" pitchFamily="34" charset="0"/>
                <a:cs typeface="Arial" panose="020B0604020202020204" pitchFamily="34" charset="0"/>
              </a:rPr>
              <a:t>Performance vs Capacity </a:t>
            </a:r>
            <a:r>
              <a:rPr lang="en-SG" sz="1800" b="0" dirty="0">
                <a:solidFill>
                  <a:srgbClr val="833C0B"/>
                </a:solidFill>
                <a:effectLst/>
                <a:latin typeface="Calibri" panose="020F0502020204030204" pitchFamily="34" charset="0"/>
                <a:ea typeface="Calibri" panose="020F0502020204030204" pitchFamily="34" charset="0"/>
              </a:rPr>
              <a:t>section</a:t>
            </a:r>
            <a:endParaRPr lang="en-US" b="0" baseline="0" dirty="0"/>
          </a:p>
          <a:p>
            <a:endParaRPr lang="en-SG" dirty="0"/>
          </a:p>
          <a:p>
            <a:endParaRPr lang="en-US" dirty="0"/>
          </a:p>
          <a:p>
            <a:endParaRPr lang="en-US" dirty="0"/>
          </a:p>
          <a:p>
            <a:pPr marL="0" indent="0">
              <a:buFont typeface="Arial" panose="020B0604020202020204" pitchFamily="34" charset="0"/>
              <a:buNone/>
            </a:pPr>
            <a:endParaRPr lang="en-SG" dirty="0"/>
          </a:p>
        </p:txBody>
      </p:sp>
      <p:sp>
        <p:nvSpPr>
          <p:cNvPr id="4" name="Slide Number Placeholder 3"/>
          <p:cNvSpPr>
            <a:spLocks noGrp="1"/>
          </p:cNvSpPr>
          <p:nvPr>
            <p:ph type="sldNum" sz="quarter" idx="5"/>
          </p:nvPr>
        </p:nvSpPr>
        <p:spPr/>
        <p:txBody>
          <a:bodyPr/>
          <a:lstStyle/>
          <a:p>
            <a:fld id="{9F4FBC3A-A12C-40F9-BB8D-BC30C7901396}" type="slidenum">
              <a:rPr lang="en-US" smtClean="0"/>
              <a:t>15</a:t>
            </a:fld>
            <a:endParaRPr lang="en-US"/>
          </a:p>
        </p:txBody>
      </p:sp>
    </p:spTree>
    <p:extLst>
      <p:ext uri="{BB962C8B-B14F-4D97-AF65-F5344CB8AC3E}">
        <p14:creationId xmlns:p14="http://schemas.microsoft.com/office/powerpoint/2010/main" val="2800072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1800" dirty="0"/>
              <a:t>Quiz: What’s the difference between a vSphere Cluster Performance metric and vSphere Cluster Capacity metric?</a:t>
            </a:r>
          </a:p>
          <a:p>
            <a:pPr marL="0" marR="0" lvl="0" indent="0" algn="l" defTabSz="914400" rtl="0" eaLnBrk="1" fontAlgn="auto" latinLnBrk="0" hangingPunct="1">
              <a:lnSpc>
                <a:spcPct val="100000"/>
              </a:lnSpc>
              <a:spcBef>
                <a:spcPts val="0"/>
              </a:spcBef>
              <a:spcAft>
                <a:spcPts val="0"/>
              </a:spcAft>
              <a:buClrTx/>
              <a:buSzTx/>
              <a:buFontTx/>
              <a:buNone/>
              <a:tabLst/>
              <a:defRPr/>
            </a:pPr>
            <a:r>
              <a:rPr lang="en-SG" sz="1800" dirty="0"/>
              <a:t>Point of the slide: 2 sides of the same coin. Related but not the same.</a:t>
            </a: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SG" sz="1800" dirty="0"/>
              <a:t>Performance d</a:t>
            </a:r>
            <a:r>
              <a:rPr lang="en-US" sz="1800" dirty="0" err="1">
                <a:solidFill>
                  <a:srgbClr val="000000"/>
                </a:solidFill>
                <a:latin typeface="Calibri" panose="020F0502020204030204" pitchFamily="34" charset="0"/>
                <a:ea typeface="Calibri" panose="020F0502020204030204" pitchFamily="34" charset="0"/>
                <a:cs typeface="Calibri" panose="020F0502020204030204" pitchFamily="34" charset="0"/>
              </a:rPr>
              <a:t>oes</a:t>
            </a:r>
            <a:r>
              <a:rPr lang="en-US" sz="1800"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not take into account Availability SLA.</a:t>
            </a:r>
            <a:endParaRPr lang="en-SG"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US" sz="1800" dirty="0"/>
              <a:t>A VM can have capacity problem, and not performance problem. A VM can also have performance problem, and not capacity problem. Or you can have both. They are related, but not identical. The reasons are the counters are different.</a:t>
            </a:r>
          </a:p>
          <a:p>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US" sz="1800" baseline="0" dirty="0"/>
              <a:t>Reference in the book: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aseline="0" dirty="0"/>
              <a:t>Part 1 Chapter 2 Performance: read </a:t>
            </a:r>
            <a:r>
              <a:rPr lang="en-US" sz="1800" b="0" baseline="0" dirty="0"/>
              <a:t>the </a:t>
            </a:r>
            <a:r>
              <a:rPr lang="en-GB" sz="1800" dirty="0">
                <a:effectLst/>
                <a:latin typeface="Calibri" panose="020F0502020204030204" pitchFamily="34" charset="0"/>
                <a:ea typeface="Calibri" panose="020F0502020204030204" pitchFamily="34" charset="0"/>
                <a:cs typeface="Arial" panose="020B0604020202020204" pitchFamily="34" charset="0"/>
              </a:rPr>
              <a:t>Performance vs Capacity </a:t>
            </a:r>
            <a:r>
              <a:rPr lang="en-SG" sz="1800" b="0" dirty="0">
                <a:solidFill>
                  <a:srgbClr val="833C0B"/>
                </a:solidFill>
                <a:effectLst/>
                <a:latin typeface="Calibri" panose="020F0502020204030204" pitchFamily="34" charset="0"/>
                <a:ea typeface="Calibri" panose="020F0502020204030204" pitchFamily="34" charset="0"/>
              </a:rPr>
              <a:t>section</a:t>
            </a:r>
            <a:endParaRPr lang="en-US" sz="18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endParaRPr lang="en-US" sz="1800" dirty="0"/>
          </a:p>
          <a:p>
            <a:endParaRPr lang="en-US" sz="1800" dirty="0"/>
          </a:p>
          <a:p>
            <a:endParaRPr lang="en-US" dirty="0"/>
          </a:p>
          <a:p>
            <a:pPr marL="0" indent="0">
              <a:buFont typeface="Arial" panose="020B0604020202020204" pitchFamily="34" charset="0"/>
              <a:buNone/>
            </a:pPr>
            <a:endParaRPr lang="en-SG" dirty="0"/>
          </a:p>
          <a:p>
            <a:endParaRPr lang="en-US" baseline="0" dirty="0"/>
          </a:p>
        </p:txBody>
      </p:sp>
      <p:sp>
        <p:nvSpPr>
          <p:cNvPr id="4" name="Slide Number Placeholder 3"/>
          <p:cNvSpPr>
            <a:spLocks noGrp="1"/>
          </p:cNvSpPr>
          <p:nvPr>
            <p:ph type="sldNum" sz="quarter" idx="10"/>
          </p:nvPr>
        </p:nvSpPr>
        <p:spPr/>
        <p:txBody>
          <a:bodyPr/>
          <a:lstStyle/>
          <a:p>
            <a:fld id="{9F4FBC3A-A12C-40F9-BB8D-BC30C7901396}" type="slidenum">
              <a:rPr lang="en-US" smtClean="0"/>
              <a:pPr/>
              <a:t>16</a:t>
            </a:fld>
            <a:endParaRPr lang="en-US"/>
          </a:p>
        </p:txBody>
      </p:sp>
    </p:spTree>
    <p:extLst>
      <p:ext uri="{BB962C8B-B14F-4D97-AF65-F5344CB8AC3E}">
        <p14:creationId xmlns:p14="http://schemas.microsoft.com/office/powerpoint/2010/main" val="208394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tricky question. Think carefully</a:t>
            </a:r>
          </a:p>
        </p:txBody>
      </p:sp>
      <p:sp>
        <p:nvSpPr>
          <p:cNvPr id="4" name="Slide Number Placeholder 3"/>
          <p:cNvSpPr>
            <a:spLocks noGrp="1"/>
          </p:cNvSpPr>
          <p:nvPr>
            <p:ph type="sldNum" sz="quarter" idx="5"/>
          </p:nvPr>
        </p:nvSpPr>
        <p:spPr/>
        <p:txBody>
          <a:bodyPr/>
          <a:lstStyle/>
          <a:p>
            <a:fld id="{E226879F-4C4B-4371-8C25-92F65097AF65}" type="slidenum">
              <a:rPr lang="en-US" smtClean="0"/>
              <a:t>18</a:t>
            </a:fld>
            <a:endParaRPr lang="en-US"/>
          </a:p>
        </p:txBody>
      </p:sp>
    </p:spTree>
    <p:extLst>
      <p:ext uri="{BB962C8B-B14F-4D97-AF65-F5344CB8AC3E}">
        <p14:creationId xmlns:p14="http://schemas.microsoft.com/office/powerpoint/2010/main" val="1613359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state diagram is simplified. The 2</a:t>
            </a:r>
            <a:r>
              <a:rPr lang="en-US" baseline="30000" dirty="0"/>
              <a:t>nd</a:t>
            </a:r>
            <a:r>
              <a:rPr lang="en-US" dirty="0"/>
              <a:t> diagram show there are nuances in 3 of the states. </a:t>
            </a:r>
          </a:p>
          <a:p>
            <a:r>
              <a:rPr lang="en-US" dirty="0"/>
              <a:t>Run excludes Overlap. That’s why VCF Ops 5.2 sports a new counter called Net Run (%).</a:t>
            </a:r>
          </a:p>
          <a:p>
            <a:r>
              <a:rPr lang="en-US" dirty="0"/>
              <a:t>Wait includes Idle, as technically the vCPU is not doing work. Hence Guest OS level wait, any kind of wait, will result in Idle in underlying VM vCPU.</a:t>
            </a:r>
          </a:p>
          <a:p>
            <a:endParaRPr lang="en-US" dirty="0"/>
          </a:p>
          <a:p>
            <a:endParaRPr lang="en-US" dirty="0"/>
          </a:p>
          <a:p>
            <a:endParaRPr lang="en-US" dirty="0"/>
          </a:p>
          <a:p>
            <a:r>
              <a:rPr lang="en-US" dirty="0"/>
              <a:t>Scheduling / state changes, we’ll also look at what I’d call “accounting” later.</a:t>
            </a:r>
          </a:p>
          <a:p>
            <a:endParaRPr lang="en-US" dirty="0"/>
          </a:p>
        </p:txBody>
      </p:sp>
      <p:sp>
        <p:nvSpPr>
          <p:cNvPr id="4" name="Slide Number Placeholder 3"/>
          <p:cNvSpPr>
            <a:spLocks noGrp="1"/>
          </p:cNvSpPr>
          <p:nvPr>
            <p:ph type="sldNum" sz="quarter" idx="5"/>
          </p:nvPr>
        </p:nvSpPr>
        <p:spPr/>
        <p:txBody>
          <a:bodyPr/>
          <a:lstStyle/>
          <a:p>
            <a:fld id="{9F4FBC3A-A12C-40F9-BB8D-BC30C7901396}" type="slidenum">
              <a:rPr lang="en-US" smtClean="0"/>
              <a:pPr/>
              <a:t>19</a:t>
            </a:fld>
            <a:endParaRPr lang="en-US" dirty="0"/>
          </a:p>
        </p:txBody>
      </p:sp>
    </p:spTree>
    <p:extLst>
      <p:ext uri="{BB962C8B-B14F-4D97-AF65-F5344CB8AC3E}">
        <p14:creationId xmlns:p14="http://schemas.microsoft.com/office/powerpoint/2010/main" val="706839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Aft>
                <a:spcPts val="600"/>
              </a:spcAft>
            </a:pPr>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In all 4 cases, the VM vCPU is 100%. CPU Run (ms) = 20000 </a:t>
            </a:r>
            <a:r>
              <a:rPr lang="en-US" dirty="0" err="1">
                <a:solidFill>
                  <a:srgbClr val="FF0000"/>
                </a:solidFill>
                <a:latin typeface="Calibri" panose="020F0502020204030204" pitchFamily="34" charset="0"/>
                <a:ea typeface="Calibri" panose="020F0502020204030204" pitchFamily="34" charset="0"/>
                <a:cs typeface="Calibri" panose="020F0502020204030204" pitchFamily="34" charset="0"/>
              </a:rPr>
              <a:t>ms.</a:t>
            </a:r>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 </a:t>
            </a:r>
          </a:p>
          <a:p>
            <a:pPr algn="l">
              <a:spcAft>
                <a:spcPts val="600"/>
              </a:spcAft>
            </a:pPr>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VM CPU Usage (GHz) shows 4 different numbers.</a:t>
            </a:r>
          </a:p>
          <a:p>
            <a:pPr algn="l">
              <a:spcAft>
                <a:spcPts val="600"/>
              </a:spcAft>
            </a:pPr>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37.5% = Accounting penalty. Happens when both threads in a core are running (hence competing).</a:t>
            </a:r>
          </a:p>
          <a:p>
            <a:pPr algn="l">
              <a:spcAft>
                <a:spcPts val="600"/>
              </a:spcAft>
            </a:pPr>
            <a:endParaRPr lang="en-US"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algn="l">
              <a:spcAft>
                <a:spcPts val="600"/>
              </a:spcAft>
            </a:pPr>
            <a:r>
              <a:rPr lang="en-US" sz="1200" dirty="0">
                <a:solidFill>
                  <a:schemeClr val="tx2"/>
                </a:solidFill>
                <a:sym typeface="Wingdings" panose="05000000000000000000" pitchFamily="2" charset="2"/>
              </a:rPr>
              <a:t>CPU Usage (%) metric does not reveal this transition. </a:t>
            </a:r>
            <a:endParaRPr lang="en-US"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E226879F-4C4B-4371-8C25-92F65097AF65}" type="slidenum">
              <a:rPr lang="en-US" smtClean="0"/>
              <a:t>22</a:t>
            </a:fld>
            <a:endParaRPr lang="en-US"/>
          </a:p>
        </p:txBody>
      </p:sp>
    </p:spTree>
    <p:extLst>
      <p:ext uri="{BB962C8B-B14F-4D97-AF65-F5344CB8AC3E}">
        <p14:creationId xmlns:p14="http://schemas.microsoft.com/office/powerpoint/2010/main" val="4247393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Usage is more volatile, less suitable for capacity. Usage is needed in Performance</a:t>
            </a:r>
          </a:p>
          <a:p>
            <a:endParaRPr lang="en-US" dirty="0"/>
          </a:p>
        </p:txBody>
      </p:sp>
      <p:sp>
        <p:nvSpPr>
          <p:cNvPr id="4" name="Slide Number Placeholder 3"/>
          <p:cNvSpPr>
            <a:spLocks noGrp="1"/>
          </p:cNvSpPr>
          <p:nvPr>
            <p:ph type="sldNum" sz="quarter" idx="5"/>
          </p:nvPr>
        </p:nvSpPr>
        <p:spPr/>
        <p:txBody>
          <a:bodyPr/>
          <a:lstStyle/>
          <a:p>
            <a:fld id="{E226879F-4C4B-4371-8C25-92F65097AF65}" type="slidenum">
              <a:rPr lang="en-US" smtClean="0"/>
              <a:t>23</a:t>
            </a:fld>
            <a:endParaRPr lang="en-US"/>
          </a:p>
        </p:txBody>
      </p:sp>
    </p:spTree>
    <p:extLst>
      <p:ext uri="{BB962C8B-B14F-4D97-AF65-F5344CB8AC3E}">
        <p14:creationId xmlns:p14="http://schemas.microsoft.com/office/powerpoint/2010/main" val="41874319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[e1: find out why it can be millions?? What’s the impact on CPU performance?</a:t>
            </a:r>
          </a:p>
        </p:txBody>
      </p:sp>
      <p:sp>
        <p:nvSpPr>
          <p:cNvPr id="4" name="Slide Number Placeholder 3"/>
          <p:cNvSpPr>
            <a:spLocks noGrp="1"/>
          </p:cNvSpPr>
          <p:nvPr>
            <p:ph type="sldNum" sz="quarter" idx="5"/>
          </p:nvPr>
        </p:nvSpPr>
        <p:spPr/>
        <p:txBody>
          <a:bodyPr/>
          <a:lstStyle/>
          <a:p>
            <a:fld id="{E226879F-4C4B-4371-8C25-92F65097AF65}" type="slidenum">
              <a:rPr lang="en-US" smtClean="0"/>
              <a:t>28</a:t>
            </a:fld>
            <a:endParaRPr lang="en-US"/>
          </a:p>
        </p:txBody>
      </p:sp>
    </p:spTree>
    <p:extLst>
      <p:ext uri="{BB962C8B-B14F-4D97-AF65-F5344CB8AC3E}">
        <p14:creationId xmlns:p14="http://schemas.microsoft.com/office/powerpoint/2010/main" val="1086877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Definition</a:t>
            </a:r>
          </a:p>
          <a:p>
            <a:endParaRPr lang="en-US" dirty="0"/>
          </a:p>
          <a:p>
            <a:r>
              <a:rPr lang="en-US" dirty="0"/>
              <a:t>[e1: find out </a:t>
            </a:r>
          </a:p>
        </p:txBody>
      </p:sp>
      <p:sp>
        <p:nvSpPr>
          <p:cNvPr id="4" name="Slide Number Placeholder 3"/>
          <p:cNvSpPr>
            <a:spLocks noGrp="1"/>
          </p:cNvSpPr>
          <p:nvPr>
            <p:ph type="sldNum" sz="quarter" idx="5"/>
          </p:nvPr>
        </p:nvSpPr>
        <p:spPr/>
        <p:txBody>
          <a:bodyPr/>
          <a:lstStyle/>
          <a:p>
            <a:fld id="{E226879F-4C4B-4371-8C25-92F65097AF65}" type="slidenum">
              <a:rPr lang="en-US" smtClean="0"/>
              <a:t>29</a:t>
            </a:fld>
            <a:endParaRPr lang="en-US"/>
          </a:p>
        </p:txBody>
      </p:sp>
    </p:spTree>
    <p:extLst>
      <p:ext uri="{BB962C8B-B14F-4D97-AF65-F5344CB8AC3E}">
        <p14:creationId xmlns:p14="http://schemas.microsoft.com/office/powerpoint/2010/main" val="21849912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Problems at Guest Layer</a:t>
            </a:r>
          </a:p>
          <a:p>
            <a:pPr lvl="1"/>
            <a:r>
              <a:rPr lang="en-US" dirty="0"/>
              <a:t>High Used, low Cache, near 0 Free.</a:t>
            </a:r>
          </a:p>
          <a:p>
            <a:r>
              <a:rPr lang="en-US" dirty="0"/>
              <a:t>Problems at VM Layer</a:t>
            </a:r>
          </a:p>
          <a:p>
            <a:pPr lvl="1"/>
            <a:r>
              <a:rPr lang="en-US" dirty="0"/>
              <a:t>Latency</a:t>
            </a:r>
          </a:p>
          <a:p>
            <a:pPr lvl="1"/>
            <a:r>
              <a:rPr lang="en-US" dirty="0"/>
              <a:t>High </a:t>
            </a:r>
            <a:r>
              <a:rPr lang="en-US" dirty="0" err="1"/>
              <a:t>Ballooon</a:t>
            </a:r>
            <a:endParaRPr lang="en-US" dirty="0"/>
          </a:p>
          <a:p>
            <a:pPr lvl="1"/>
            <a:r>
              <a:rPr lang="en-US" dirty="0"/>
              <a:t>Moderate Swapped or Compressed</a:t>
            </a:r>
          </a:p>
          <a:p>
            <a:pPr lvl="1"/>
            <a:r>
              <a:rPr lang="en-US" dirty="0"/>
              <a:t>High Host Cache</a:t>
            </a:r>
          </a:p>
          <a:p>
            <a:pPr lvl="1"/>
            <a:r>
              <a:rPr lang="en-US" dirty="0"/>
              <a:t>High Cache Miss rate</a:t>
            </a:r>
          </a:p>
          <a:p>
            <a:r>
              <a:rPr lang="en-US" dirty="0"/>
              <a:t>Problems at ESXi Layer</a:t>
            </a:r>
          </a:p>
          <a:p>
            <a:pPr lvl="1"/>
            <a:r>
              <a:rPr lang="en-US" dirty="0"/>
              <a:t>High Active </a:t>
            </a:r>
          </a:p>
          <a:p>
            <a:pPr lvl="1"/>
            <a:r>
              <a:rPr lang="en-US" dirty="0"/>
              <a:t>High Reservation</a:t>
            </a:r>
          </a:p>
          <a:p>
            <a:endParaRPr lang="en-US" dirty="0"/>
          </a:p>
        </p:txBody>
      </p:sp>
      <p:sp>
        <p:nvSpPr>
          <p:cNvPr id="4" name="Slide Number Placeholder 3"/>
          <p:cNvSpPr>
            <a:spLocks noGrp="1"/>
          </p:cNvSpPr>
          <p:nvPr>
            <p:ph type="sldNum" sz="quarter" idx="5"/>
          </p:nvPr>
        </p:nvSpPr>
        <p:spPr/>
        <p:txBody>
          <a:bodyPr/>
          <a:lstStyle/>
          <a:p>
            <a:fld id="{E226879F-4C4B-4371-8C25-92F65097AF65}" type="slidenum">
              <a:rPr lang="en-US" smtClean="0"/>
              <a:t>32</a:t>
            </a:fld>
            <a:endParaRPr lang="en-US"/>
          </a:p>
        </p:txBody>
      </p:sp>
    </p:spTree>
    <p:extLst>
      <p:ext uri="{BB962C8B-B14F-4D97-AF65-F5344CB8AC3E}">
        <p14:creationId xmlns:p14="http://schemas.microsoft.com/office/powerpoint/2010/main" val="3321772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Quiz #1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counters, 3 meanings. Why?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200" b="0" i="0" u="none" strike="noStrike" kern="1200" cap="none" spc="0" normalizeH="0" baseline="0" noProof="0" dirty="0">
                <a:ln>
                  <a:noFill/>
                </a:ln>
                <a:solidFill>
                  <a:srgbClr val="000001"/>
                </a:solidFill>
                <a:effectLst/>
                <a:uLnTx/>
                <a:uFillTx/>
                <a:latin typeface="Calibri" panose="020F0502020204030204" pitchFamily="34" charset="0"/>
                <a:ea typeface="Calibri" panose="020F0502020204030204" pitchFamily="34" charset="0"/>
                <a:cs typeface="Arial" panose="020B0604020202020204" pitchFamily="34" charset="0"/>
              </a:rPr>
              <a:t>Why is Utilization (%) fluctuating yet Usage (%) remains constant? Notice both Utilization varies between 45% and 55% while Usage remains flat at 100%.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srgbClr val="000001"/>
              </a:solidFill>
              <a:effectLst/>
              <a:uLnTx/>
              <a:uFillTx/>
              <a:latin typeface="Calibri" panose="020F0502020204030204" pitchFamily="34" charset="0"/>
              <a:ea typeface="Calibri" panose="020F0502020204030204" pitchFamily="34" charset="0"/>
              <a:cs typeface="Arial" panose="020B0604020202020204" pitchFamily="34" charset="0"/>
            </a:endParaRPr>
          </a:p>
          <a:p>
            <a:r>
              <a:rPr lang="en-US" dirty="0"/>
              <a:t>What is the actual utilization since there are 3 metrics? Which one is which?</a:t>
            </a:r>
          </a:p>
          <a:p>
            <a:endParaRPr lang="en-US" dirty="0"/>
          </a:p>
          <a:p>
            <a:r>
              <a:rPr lang="en-US" dirty="0"/>
              <a:t>Why is Usage (%) = 100% when Utilization (%) is around 47%? The gap is more than double. </a:t>
            </a:r>
          </a:p>
          <a:p>
            <a:r>
              <a:rPr lang="en-US" dirty="0"/>
              <a:t>Why is Core Utilization (%) in the “middle”? What does it actually measure then?</a:t>
            </a:r>
          </a:p>
          <a:p>
            <a:endParaRPr lang="en-US" dirty="0"/>
          </a:p>
          <a:p>
            <a:r>
              <a:rPr lang="en-US" dirty="0"/>
              <a:t>To answer, we need to go through each question:</a:t>
            </a:r>
          </a:p>
          <a:p>
            <a:pPr marL="171450" indent="-171450">
              <a:buFont typeface="Arial" panose="020B0604020202020204" pitchFamily="34" charset="0"/>
              <a:buChar char="•"/>
            </a:pPr>
            <a:r>
              <a:rPr lang="en-US" dirty="0"/>
              <a:t>What are these 3 metrics? </a:t>
            </a:r>
          </a:p>
          <a:p>
            <a:pPr marL="171450" indent="-171450">
              <a:buFont typeface="Arial" panose="020B0604020202020204" pitchFamily="34" charset="0"/>
              <a:buChar char="•"/>
            </a:pP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answer, we need to answer what is Total Capacity first.</a:t>
            </a:r>
          </a:p>
          <a:p>
            <a:endParaRPr lang="en-US" dirty="0"/>
          </a:p>
        </p:txBody>
      </p:sp>
      <p:sp>
        <p:nvSpPr>
          <p:cNvPr id="4" name="Slide Number Placeholder 3"/>
          <p:cNvSpPr>
            <a:spLocks noGrp="1"/>
          </p:cNvSpPr>
          <p:nvPr>
            <p:ph type="sldNum" sz="quarter" idx="5"/>
          </p:nvPr>
        </p:nvSpPr>
        <p:spPr/>
        <p:txBody>
          <a:bodyPr/>
          <a:lstStyle/>
          <a:p>
            <a:fld id="{E226879F-4C4B-4371-8C25-92F65097AF65}" type="slidenum">
              <a:rPr lang="en-US" smtClean="0"/>
              <a:t>4</a:t>
            </a:fld>
            <a:endParaRPr lang="en-US"/>
          </a:p>
        </p:txBody>
      </p:sp>
    </p:spTree>
    <p:extLst>
      <p:ext uri="{BB962C8B-B14F-4D97-AF65-F5344CB8AC3E}">
        <p14:creationId xmlns:p14="http://schemas.microsoft.com/office/powerpoint/2010/main" val="14009566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15B71-0D3F-411A-7592-BD257DACF0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E8F149-0846-76CF-4161-90C431973F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692448-83F3-F8BD-83DB-6894371B3B60}"/>
              </a:ext>
            </a:extLst>
          </p:cNvPr>
          <p:cNvSpPr>
            <a:spLocks noGrp="1"/>
          </p:cNvSpPr>
          <p:nvPr>
            <p:ph type="body" idx="1"/>
          </p:nvPr>
        </p:nvSpPr>
        <p:spPr/>
        <p:txBody>
          <a:bodyPr/>
          <a:lstStyle/>
          <a:p>
            <a:r>
              <a:rPr lang="en-US" dirty="0"/>
              <a:t>This is a tricky question. Think carefully</a:t>
            </a:r>
          </a:p>
        </p:txBody>
      </p:sp>
      <p:sp>
        <p:nvSpPr>
          <p:cNvPr id="4" name="Slide Number Placeholder 3">
            <a:extLst>
              <a:ext uri="{FF2B5EF4-FFF2-40B4-BE49-F238E27FC236}">
                <a16:creationId xmlns:a16="http://schemas.microsoft.com/office/drawing/2014/main" id="{00FB7ABE-78F0-46BC-EB5E-6678018FA737}"/>
              </a:ext>
            </a:extLst>
          </p:cNvPr>
          <p:cNvSpPr>
            <a:spLocks noGrp="1"/>
          </p:cNvSpPr>
          <p:nvPr>
            <p:ph type="sldNum" sz="quarter" idx="5"/>
          </p:nvPr>
        </p:nvSpPr>
        <p:spPr/>
        <p:txBody>
          <a:bodyPr/>
          <a:lstStyle/>
          <a:p>
            <a:fld id="{E226879F-4C4B-4371-8C25-92F65097AF65}" type="slidenum">
              <a:rPr lang="en-US" smtClean="0"/>
              <a:t>34</a:t>
            </a:fld>
            <a:endParaRPr lang="en-US"/>
          </a:p>
        </p:txBody>
      </p:sp>
    </p:spTree>
    <p:extLst>
      <p:ext uri="{BB962C8B-B14F-4D97-AF65-F5344CB8AC3E}">
        <p14:creationId xmlns:p14="http://schemas.microsoft.com/office/powerpoint/2010/main" val="20510015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Key Features</a:t>
            </a:r>
          </a:p>
          <a:p>
            <a:pPr lvl="1"/>
            <a:r>
              <a:rPr lang="en-US" sz="1000" dirty="0"/>
              <a:t>Color coded. </a:t>
            </a:r>
            <a:r>
              <a:rPr lang="en-SG" sz="1400" dirty="0"/>
              <a:t>4 ranges (not 2, so we can have transition or warning</a:t>
            </a:r>
          </a:p>
          <a:p>
            <a:pPr lvl="1"/>
            <a:r>
              <a:rPr lang="en-US" sz="1000" dirty="0"/>
              <a:t>We can afford to have powerful dashboard as customers can focus on the color first, before reading the text.</a:t>
            </a:r>
          </a:p>
          <a:p>
            <a:pPr lvl="1"/>
            <a:r>
              <a:rPr lang="en-US" sz="1000" dirty="0"/>
              <a:t>Reduces the need of K8 expert as it aggregate raw metrics into a single, simple Performance (%). </a:t>
            </a:r>
          </a:p>
          <a:p>
            <a:pPr lvl="1"/>
            <a:r>
              <a:rPr lang="en-US" sz="1000" dirty="0"/>
              <a:t>Sports Weightage. More important metric can have higher weightage. </a:t>
            </a:r>
          </a:p>
          <a:p>
            <a:pPr lvl="1"/>
            <a:r>
              <a:rPr lang="en-US" sz="1000" dirty="0"/>
              <a:t>Sport Condition. To handle rarely happens yet critical metric.</a:t>
            </a:r>
          </a:p>
          <a:p>
            <a:pPr lvl="1"/>
            <a:r>
              <a:rPr lang="en-US" sz="1000" dirty="0"/>
              <a:t>Support early warning. </a:t>
            </a:r>
          </a:p>
          <a:p>
            <a:pPr lvl="1"/>
            <a:r>
              <a:rPr lang="en-US" sz="1000" dirty="0"/>
              <a:t>Primary and Secondary. The primary defines the performance (the What), the secondary explains why the primary is bad (the Why). K8 has poor correlation between What and Why</a:t>
            </a:r>
          </a:p>
          <a:p>
            <a:pPr lvl="1"/>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With formula that is complete, credible and customizable. </a:t>
            </a:r>
          </a:p>
          <a:p>
            <a:endParaRPr lang="en-US" sz="1100" dirty="0"/>
          </a:p>
          <a:p>
            <a:r>
              <a:rPr lang="en-US" sz="1100" dirty="0"/>
              <a:t>The model are flexible</a:t>
            </a:r>
          </a:p>
          <a:p>
            <a:pPr lvl="1"/>
            <a:r>
              <a:rPr lang="en-US" sz="1000" dirty="0"/>
              <a:t>We can add or remove metrics. </a:t>
            </a:r>
          </a:p>
          <a:p>
            <a:pPr lvl="1"/>
            <a:r>
              <a:rPr lang="en-US" sz="1000" dirty="0"/>
              <a:t>Same model adopted by vSphere, vSAN and Horizon. All adapters should use this.</a:t>
            </a:r>
          </a:p>
          <a:p>
            <a:pPr lvl="1"/>
            <a:r>
              <a:rPr lang="en-US" sz="1000" dirty="0"/>
              <a:t>We should build UI so customers can add modify if they want to (there is little business value actually, but some customers may insist). T</a:t>
            </a:r>
          </a:p>
          <a:p>
            <a:endParaRPr lang="en-US" dirty="0"/>
          </a:p>
        </p:txBody>
      </p:sp>
      <p:sp>
        <p:nvSpPr>
          <p:cNvPr id="4" name="Slide Number Placeholder 3"/>
          <p:cNvSpPr>
            <a:spLocks noGrp="1"/>
          </p:cNvSpPr>
          <p:nvPr>
            <p:ph type="sldNum" sz="quarter" idx="5"/>
          </p:nvPr>
        </p:nvSpPr>
        <p:spPr/>
        <p:txBody>
          <a:bodyPr/>
          <a:lstStyle/>
          <a:p>
            <a:fld id="{9F4FBC3A-A12C-40F9-BB8D-BC30C7901396}" type="slidenum">
              <a:rPr lang="en-US" smtClean="0"/>
              <a:pPr/>
              <a:t>36</a:t>
            </a:fld>
            <a:endParaRPr lang="en-US" dirty="0"/>
          </a:p>
        </p:txBody>
      </p:sp>
    </p:spTree>
    <p:extLst>
      <p:ext uri="{BB962C8B-B14F-4D97-AF65-F5344CB8AC3E}">
        <p14:creationId xmlns:p14="http://schemas.microsoft.com/office/powerpoint/2010/main" val="17638040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1200" dirty="0">
                <a:solidFill>
                  <a:schemeClr val="bg2">
                    <a:lumMod val="10000"/>
                  </a:schemeClr>
                </a:solidFill>
              </a:rPr>
              <a:t>Weighted Average supports Early Warning. </a:t>
            </a:r>
            <a:r>
              <a:rPr lang="en-US" sz="1200" dirty="0">
                <a:solidFill>
                  <a:schemeClr val="bg2">
                    <a:lumMod val="10000"/>
                  </a:schemeClr>
                </a:solidFill>
              </a:rPr>
              <a:t>If you have many metrics that make up the KPI, and one of them is red but the remaining is all green, the overall KPI value may not reveal that there is a problem. That single red does not have enough weight to bring down the rest. </a:t>
            </a:r>
            <a:endParaRPr lang="en-US" dirty="0"/>
          </a:p>
          <a:p>
            <a:endParaRPr lang="en-US" dirty="0"/>
          </a:p>
          <a:p>
            <a:r>
              <a:rPr lang="en-US" dirty="0"/>
              <a:t>You can add weightage for each component. In future we can add it, using shares (not percentage). The drawback of share is the value is relative. If you 1 share for metric A and 1000 for metric B, it’s good as ignoring metric A. </a:t>
            </a:r>
          </a:p>
          <a:p>
            <a:r>
              <a:rPr lang="en-US" dirty="0"/>
              <a:t>We’re not adding weightage to keep the concept simple.</a:t>
            </a:r>
          </a:p>
          <a:p>
            <a:endParaRPr lang="en-US" dirty="0"/>
          </a:p>
          <a:p>
            <a:r>
              <a:rPr lang="en-US" dirty="0"/>
              <a:t>It’s not per policy. Gold VM should not have different metrics. If we need to present a different set in the future, that should be done via Class of Service. </a:t>
            </a:r>
          </a:p>
          <a:p>
            <a:endParaRPr lang="en-US" dirty="0"/>
          </a:p>
          <a:p>
            <a:endParaRPr lang="en-US" dirty="0"/>
          </a:p>
        </p:txBody>
      </p:sp>
      <p:sp>
        <p:nvSpPr>
          <p:cNvPr id="4" name="Slide Number Placeholder 3"/>
          <p:cNvSpPr>
            <a:spLocks noGrp="1"/>
          </p:cNvSpPr>
          <p:nvPr>
            <p:ph type="sldNum" sz="quarter" idx="5"/>
          </p:nvPr>
        </p:nvSpPr>
        <p:spPr/>
        <p:txBody>
          <a:bodyPr/>
          <a:lstStyle/>
          <a:p>
            <a:fld id="{DB6C5909-2059-4961-A5E6-398C4EF5CC7D}" type="slidenum">
              <a:rPr lang="en-SG" smtClean="0"/>
              <a:t>37</a:t>
            </a:fld>
            <a:endParaRPr lang="en-SG"/>
          </a:p>
        </p:txBody>
      </p:sp>
    </p:spTree>
    <p:extLst>
      <p:ext uri="{BB962C8B-B14F-4D97-AF65-F5344CB8AC3E}">
        <p14:creationId xmlns:p14="http://schemas.microsoft.com/office/powerpoint/2010/main" val="2401837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Dashboard: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rPr>
              <a:t>A table in dashboard can’t have different columns showing different time period. You can’t have columns showing last 1 day, last 1 week and last 1 month in the same table. As a workaround, use the Health Chart</a:t>
            </a:r>
          </a:p>
          <a:p>
            <a:endParaRPr lang="en-US"/>
          </a:p>
        </p:txBody>
      </p:sp>
      <p:sp>
        <p:nvSpPr>
          <p:cNvPr id="4" name="Slide Number Placeholder 3"/>
          <p:cNvSpPr>
            <a:spLocks noGrp="1"/>
          </p:cNvSpPr>
          <p:nvPr>
            <p:ph type="sldNum" sz="quarter" idx="5"/>
          </p:nvPr>
        </p:nvSpPr>
        <p:spPr/>
        <p:txBody>
          <a:bodyPr/>
          <a:lstStyle/>
          <a:p>
            <a:fld id="{26D98A6A-8080-46A3-9497-A76E6762F9D1}" type="slidenum">
              <a:rPr lang="en-US" smtClean="0"/>
              <a:t>38</a:t>
            </a:fld>
            <a:endParaRPr lang="en-US"/>
          </a:p>
        </p:txBody>
      </p:sp>
    </p:spTree>
    <p:extLst>
      <p:ext uri="{BB962C8B-B14F-4D97-AF65-F5344CB8AC3E}">
        <p14:creationId xmlns:p14="http://schemas.microsoft.com/office/powerpoint/2010/main" val="3013164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dirty="0"/>
              <a:t>How do we define the performance of a single VM, from infrastructure viewpoint?</a:t>
            </a:r>
            <a:endParaRPr lang="en-SG" sz="1200" dirty="0">
              <a:solidFill>
                <a:schemeClr val="tx2"/>
              </a:solidFill>
              <a:latin typeface="Calibri" panose="020F0502020204030204" pitchFamily="34" charset="0"/>
              <a:cs typeface="Calibri" panose="020F0502020204030204" pitchFamily="34" charset="0"/>
            </a:endParaRPr>
          </a:p>
          <a:p>
            <a:pPr>
              <a:spcAft>
                <a:spcPts val="600"/>
              </a:spcAft>
            </a:pPr>
            <a:endParaRPr lang="en-SG" sz="1200" dirty="0">
              <a:solidFill>
                <a:schemeClr val="tx2"/>
              </a:solidFill>
              <a:latin typeface="Calibri" panose="020F0502020204030204" pitchFamily="34" charset="0"/>
              <a:cs typeface="Calibri" panose="020F0502020204030204" pitchFamily="34" charset="0"/>
            </a:endParaRPr>
          </a:p>
          <a:p>
            <a:pPr>
              <a:spcAft>
                <a:spcPts val="600"/>
              </a:spcAft>
            </a:pPr>
            <a:r>
              <a:rPr lang="en-SG" sz="1200" dirty="0">
                <a:solidFill>
                  <a:schemeClr val="tx2"/>
                </a:solidFill>
                <a:latin typeface="Calibri" panose="020F0502020204030204" pitchFamily="34" charset="0"/>
                <a:cs typeface="Calibri" panose="020F0502020204030204" pitchFamily="34" charset="0"/>
              </a:rPr>
              <a:t>Peak = 20 second average.</a:t>
            </a:r>
          </a:p>
          <a:p>
            <a:pPr>
              <a:spcAft>
                <a:spcPts val="600"/>
              </a:spcAft>
            </a:pPr>
            <a:r>
              <a:rPr lang="en-SG" sz="1200" dirty="0">
                <a:solidFill>
                  <a:schemeClr val="tx2"/>
                </a:solidFill>
                <a:latin typeface="Calibri" panose="020F0502020204030204" pitchFamily="34" charset="0"/>
                <a:cs typeface="Calibri" panose="020F0502020204030204" pitchFamily="34" charset="0"/>
              </a:rPr>
              <a:t>CPU Usage is set to high as 95% is actually very good performance. In future we should replace with value from Tools.</a:t>
            </a:r>
          </a:p>
          <a:p>
            <a:pPr>
              <a:spcAft>
                <a:spcPts val="600"/>
              </a:spcAft>
            </a:pPr>
            <a:endParaRPr lang="en-SG" sz="1200" b="1" dirty="0">
              <a:solidFill>
                <a:schemeClr val="tx2"/>
              </a:solidFill>
              <a:latin typeface="Calibri" panose="020F0502020204030204" pitchFamily="34" charset="0"/>
              <a:cs typeface="Calibri" panose="020F0502020204030204" pitchFamily="34" charset="0"/>
            </a:endParaRPr>
          </a:p>
          <a:p>
            <a:pPr>
              <a:spcAft>
                <a:spcPts val="600"/>
              </a:spcAft>
            </a:pPr>
            <a:r>
              <a:rPr lang="en-SG" sz="1200" b="1" dirty="0">
                <a:solidFill>
                  <a:schemeClr val="tx2"/>
                </a:solidFill>
                <a:latin typeface="Calibri" panose="020F0502020204030204" pitchFamily="34" charset="0"/>
                <a:cs typeface="Calibri" panose="020F0502020204030204" pitchFamily="34" charset="0"/>
              </a:rPr>
              <a:t>Metrics Not included</a:t>
            </a:r>
          </a:p>
          <a:p>
            <a:pPr marL="171399" indent="-171399">
              <a:spcAft>
                <a:spcPts val="600"/>
              </a:spcAft>
              <a:buFont typeface="Arial" panose="020B0604020202020204" pitchFamily="34" charset="0"/>
              <a:buChar char="•"/>
            </a:pPr>
            <a:r>
              <a:rPr lang="en-SG" sz="1200" dirty="0">
                <a:solidFill>
                  <a:schemeClr val="tx2"/>
                </a:solidFill>
                <a:latin typeface="Calibri" panose="020F0502020204030204" pitchFamily="34" charset="0"/>
                <a:cs typeface="Calibri" panose="020F0502020204030204" pitchFamily="34" charset="0"/>
              </a:rPr>
              <a:t>See book</a:t>
            </a:r>
          </a:p>
          <a:p>
            <a:endParaRPr lang="en-US" b="1" dirty="0"/>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rgbClr val="833C0B"/>
                </a:solidFill>
                <a:effectLst/>
                <a:latin typeface="Calibri" panose="020F0502020204030204" pitchFamily="34" charset="0"/>
                <a:ea typeface="Calibri" panose="020F0502020204030204" pitchFamily="34" charset="0"/>
              </a:rPr>
              <a:t>Limitation: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rgbClr val="833C0B"/>
                </a:solidFill>
                <a:effectLst/>
                <a:latin typeface="Calibri" panose="020F0502020204030204" pitchFamily="34" charset="0"/>
                <a:ea typeface="Calibri" panose="020F0502020204030204" pitchFamily="34" charset="0"/>
              </a:rPr>
              <a:t>No weightage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rgbClr val="833C0B"/>
                </a:solidFill>
                <a:effectLst/>
                <a:latin typeface="Calibri" panose="020F0502020204030204" pitchFamily="34" charset="0"/>
                <a:ea typeface="Calibri" panose="020F0502020204030204" pitchFamily="34" charset="0"/>
              </a:rPr>
              <a:t>No override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b="0" dirty="0">
              <a:solidFill>
                <a:srgbClr val="833C0B"/>
              </a:solidFill>
              <a:effectLst/>
              <a:latin typeface="Calibri" panose="020F0502020204030204" pitchFamily="34" charset="0"/>
              <a:ea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b="0" dirty="0">
              <a:solidFill>
                <a:srgbClr val="833C0B"/>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0" dirty="0">
              <a:solidFill>
                <a:srgbClr val="833C0B"/>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9F4FBC3A-A12C-40F9-BB8D-BC30C7901396}" type="slidenum">
              <a:rPr lang="en-US" smtClean="0"/>
              <a:t>39</a:t>
            </a:fld>
            <a:endParaRPr lang="en-US"/>
          </a:p>
        </p:txBody>
      </p:sp>
    </p:spTree>
    <p:extLst>
      <p:ext uri="{BB962C8B-B14F-4D97-AF65-F5344CB8AC3E}">
        <p14:creationId xmlns:p14="http://schemas.microsoft.com/office/powerpoint/2010/main" val="6069851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 ({‌This Resource: ‌guest|20_sec_peak_cpu_queue} as </a:t>
            </a:r>
            <a:r>
              <a:rPr lang="en-US" dirty="0" err="1"/>
              <a:t>cpuQ</a:t>
            </a:r>
            <a:r>
              <a:rPr lang="en-US" dirty="0"/>
              <a:t> &lt; 1 ? (100 - ( </a:t>
            </a:r>
            <a:r>
              <a:rPr lang="en-US" dirty="0" err="1"/>
              <a:t>cpuQ</a:t>
            </a:r>
            <a:r>
              <a:rPr lang="en-US" dirty="0"/>
              <a:t> / 1 * 25 ) ) : </a:t>
            </a:r>
            <a:r>
              <a:rPr lang="en-US" dirty="0" err="1"/>
              <a:t>cpuQ</a:t>
            </a:r>
            <a:r>
              <a:rPr lang="en-US" dirty="0"/>
              <a:t> &lt; 2 ? (75 - ((</a:t>
            </a:r>
            <a:r>
              <a:rPr lang="en-US" dirty="0" err="1"/>
              <a:t>cpuQ</a:t>
            </a:r>
            <a:r>
              <a:rPr lang="en-US" dirty="0"/>
              <a:t>- 1)/1 * 25))*2 : </a:t>
            </a:r>
            <a:r>
              <a:rPr lang="en-US" dirty="0" err="1"/>
              <a:t>cpuQ</a:t>
            </a:r>
            <a:r>
              <a:rPr lang="en-US" dirty="0"/>
              <a:t> &lt; 4 ? (50-((</a:t>
            </a:r>
            <a:r>
              <a:rPr lang="en-US" dirty="0" err="1"/>
              <a:t>cpuQ</a:t>
            </a:r>
            <a:r>
              <a:rPr lang="en-US" dirty="0"/>
              <a:t>- 2) /2 * 25))*4 : (25 - (min([</a:t>
            </a:r>
            <a:r>
              <a:rPr lang="en-US" dirty="0" err="1"/>
              <a:t>cpuQ</a:t>
            </a:r>
            <a:r>
              <a:rPr lang="en-US" dirty="0"/>
              <a:t> -4,4])/4*25))*8), ({‌This Resource: ‌guest|20_sec_peak_disk_queue}as </a:t>
            </a:r>
            <a:r>
              <a:rPr lang="en-US" dirty="0" err="1"/>
              <a:t>DiskQ</a:t>
            </a:r>
            <a:r>
              <a:rPr lang="en-US" dirty="0"/>
              <a:t> &lt; 20 ? (100 - ( </a:t>
            </a:r>
            <a:r>
              <a:rPr lang="en-US" dirty="0" err="1"/>
              <a:t>DiskQ</a:t>
            </a:r>
            <a:r>
              <a:rPr lang="en-US" dirty="0"/>
              <a:t> /20 * 25 ) ) : </a:t>
            </a:r>
            <a:r>
              <a:rPr lang="en-US" dirty="0" err="1"/>
              <a:t>DiskQ</a:t>
            </a:r>
            <a:r>
              <a:rPr lang="en-US" dirty="0"/>
              <a:t> &lt; 40 ? (75 - ((</a:t>
            </a:r>
            <a:r>
              <a:rPr lang="en-US" dirty="0" err="1"/>
              <a:t>DiskQ</a:t>
            </a:r>
            <a:r>
              <a:rPr lang="en-US" dirty="0"/>
              <a:t> - 20)/20 * 25))*2 : </a:t>
            </a:r>
            <a:r>
              <a:rPr lang="en-US" dirty="0" err="1"/>
              <a:t>DiskQ</a:t>
            </a:r>
            <a:r>
              <a:rPr lang="en-US" dirty="0"/>
              <a:t> &lt; 80 ? (50-((</a:t>
            </a:r>
            <a:r>
              <a:rPr lang="en-US" dirty="0" err="1"/>
              <a:t>DiskQ</a:t>
            </a:r>
            <a:r>
              <a:rPr lang="en-US" dirty="0"/>
              <a:t> - 40) /40 * 25))*4 : (25 - (min([</a:t>
            </a:r>
            <a:r>
              <a:rPr lang="en-US" dirty="0" err="1"/>
              <a:t>DiskQ</a:t>
            </a:r>
            <a:r>
              <a:rPr lang="en-US" dirty="0"/>
              <a:t> -80,80])/80*25))*8), ({‌This Resource: ‌cpu|20_sec_peak_readyPct} as Ready &lt; 2 ? (100 - ( Ready /2 * 25 ) ) : Ready &lt; 4 ? (75 - ((Ready - 2)/2 * 25))*2 : Ready &lt; 8 ? (50-((Ready - 4) /4 * 25))*4 : (25 - (min([Ready -8,8])/8*25))*8), ({‌This Resource: ‌cpu|20_sec_peak_costopPct} as </a:t>
            </a:r>
            <a:r>
              <a:rPr lang="en-US" dirty="0" err="1"/>
              <a:t>coStop</a:t>
            </a:r>
            <a:r>
              <a:rPr lang="en-US" dirty="0"/>
              <a:t> &lt; 1 ? (100 - ( </a:t>
            </a:r>
            <a:r>
              <a:rPr lang="en-US" dirty="0" err="1"/>
              <a:t>coStop</a:t>
            </a:r>
            <a:r>
              <a:rPr lang="en-US" dirty="0"/>
              <a:t> /1 * 25 ) ) : </a:t>
            </a:r>
            <a:r>
              <a:rPr lang="en-US" dirty="0" err="1"/>
              <a:t>coStop</a:t>
            </a:r>
            <a:r>
              <a:rPr lang="en-US" dirty="0"/>
              <a:t> &lt; 2 ? (75 - ((</a:t>
            </a:r>
            <a:r>
              <a:rPr lang="en-US" dirty="0" err="1"/>
              <a:t>coStop</a:t>
            </a:r>
            <a:r>
              <a:rPr lang="en-US" dirty="0"/>
              <a:t> - 1)/1 * 25))*2 : </a:t>
            </a:r>
            <a:r>
              <a:rPr lang="en-US" dirty="0" err="1"/>
              <a:t>coStop</a:t>
            </a:r>
            <a:r>
              <a:rPr lang="en-US" dirty="0"/>
              <a:t> &lt; 4 ? (50-((</a:t>
            </a:r>
            <a:r>
              <a:rPr lang="en-US" dirty="0" err="1"/>
              <a:t>coStop</a:t>
            </a:r>
            <a:r>
              <a:rPr lang="en-US" dirty="0"/>
              <a:t> - 2) /2 * 25))*4 : (25 - (min([</a:t>
            </a:r>
            <a:r>
              <a:rPr lang="en-US" dirty="0" err="1"/>
              <a:t>coStop</a:t>
            </a:r>
            <a:r>
              <a:rPr lang="en-US" dirty="0"/>
              <a:t> -4,4])/4*25))*8), ({‌This Resource: ‌cpu|20_sec_peak_iowaitPct}as </a:t>
            </a:r>
            <a:r>
              <a:rPr lang="en-US" dirty="0" err="1"/>
              <a:t>oWait</a:t>
            </a:r>
            <a:r>
              <a:rPr lang="en-US" dirty="0"/>
              <a:t> &lt; 1 ? (100 - ( </a:t>
            </a:r>
            <a:r>
              <a:rPr lang="en-US" dirty="0" err="1"/>
              <a:t>oWait</a:t>
            </a:r>
            <a:r>
              <a:rPr lang="en-US" dirty="0"/>
              <a:t>/1 * 25 ) ) : </a:t>
            </a:r>
            <a:r>
              <a:rPr lang="en-US" dirty="0" err="1"/>
              <a:t>oWait</a:t>
            </a:r>
            <a:r>
              <a:rPr lang="en-US" dirty="0"/>
              <a:t> &lt; 2 ? (75 - ((</a:t>
            </a:r>
            <a:r>
              <a:rPr lang="en-US" dirty="0" err="1"/>
              <a:t>oWait</a:t>
            </a:r>
            <a:r>
              <a:rPr lang="en-US" dirty="0"/>
              <a:t> - 1)/1 * 25))*2 : </a:t>
            </a:r>
            <a:r>
              <a:rPr lang="en-US" dirty="0" err="1"/>
              <a:t>oWait</a:t>
            </a:r>
            <a:r>
              <a:rPr lang="en-US" dirty="0"/>
              <a:t> &lt; 4 ? (50-((</a:t>
            </a:r>
            <a:r>
              <a:rPr lang="en-US" dirty="0" err="1"/>
              <a:t>oWait</a:t>
            </a:r>
            <a:r>
              <a:rPr lang="en-US" dirty="0"/>
              <a:t> - 2) /2 * 25))*4 : (25 - (min([</a:t>
            </a:r>
            <a:r>
              <a:rPr lang="en-US" dirty="0" err="1"/>
              <a:t>oWait</a:t>
            </a:r>
            <a:r>
              <a:rPr lang="en-US" dirty="0"/>
              <a:t> -4,4])/4*25))*8), ({‌This Resource: ‌cpu|20_sec_peak_overlap} as Overlap &lt; 0.5 ? (100 - ( Overlap/0.5 * 25 ) ) : Overlap &lt; 1 ? (75 - ((Overlap - 0.5)/0.5 * 25))*2 : Overlap &lt; 2 ? (50-((Overlap - 1) /1 * 25))*4 : (25 - (min([Overlap -2,2])/2*25))*8), ({‌This Resource: ‌mem|20_sec_peak_host_contentionPct} as </a:t>
            </a:r>
            <a:r>
              <a:rPr lang="en-US" dirty="0" err="1"/>
              <a:t>mLatc</a:t>
            </a:r>
            <a:r>
              <a:rPr lang="en-US" dirty="0"/>
              <a:t> &lt; 0.5 ? (100 - ( </a:t>
            </a:r>
            <a:r>
              <a:rPr lang="en-US" dirty="0" err="1"/>
              <a:t>mLatc</a:t>
            </a:r>
            <a:r>
              <a:rPr lang="en-US" dirty="0"/>
              <a:t>/0.5 * 25 ) ) : </a:t>
            </a:r>
            <a:r>
              <a:rPr lang="en-US" dirty="0" err="1"/>
              <a:t>mLatc</a:t>
            </a:r>
            <a:r>
              <a:rPr lang="en-US" dirty="0"/>
              <a:t> &lt; 1 ? (75 - ((</a:t>
            </a:r>
            <a:r>
              <a:rPr lang="en-US" dirty="0" err="1"/>
              <a:t>mLatc</a:t>
            </a:r>
            <a:r>
              <a:rPr lang="en-US" dirty="0"/>
              <a:t> - 0.5)/0.5 * 25))*2 : </a:t>
            </a:r>
            <a:r>
              <a:rPr lang="en-US" dirty="0" err="1"/>
              <a:t>mLatc</a:t>
            </a:r>
            <a:r>
              <a:rPr lang="en-US" dirty="0"/>
              <a:t> &lt; 2 ? (50-((</a:t>
            </a:r>
            <a:r>
              <a:rPr lang="en-US" dirty="0" err="1"/>
              <a:t>mLatc</a:t>
            </a:r>
            <a:r>
              <a:rPr lang="en-US" dirty="0"/>
              <a:t> - 1) /1 * 25))*4 : (25 - (min([</a:t>
            </a:r>
            <a:r>
              <a:rPr lang="en-US" dirty="0" err="1"/>
              <a:t>mLatc</a:t>
            </a:r>
            <a:r>
              <a:rPr lang="en-US" dirty="0"/>
              <a:t> -2,2])/2*25))*8), ({‌This Resource: ‌virtualDisk|20_sec_peak_totalLatency_average} as </a:t>
            </a:r>
            <a:r>
              <a:rPr lang="en-US" dirty="0" err="1"/>
              <a:t>dLatc</a:t>
            </a:r>
            <a:r>
              <a:rPr lang="en-US" dirty="0"/>
              <a:t> &lt; 20 ? (100 - ( </a:t>
            </a:r>
            <a:r>
              <a:rPr lang="en-US" dirty="0" err="1"/>
              <a:t>dLatc</a:t>
            </a:r>
            <a:r>
              <a:rPr lang="en-US" dirty="0"/>
              <a:t>/20 * 25 ) ) : </a:t>
            </a:r>
            <a:r>
              <a:rPr lang="en-US" dirty="0" err="1"/>
              <a:t>dLatc</a:t>
            </a:r>
            <a:r>
              <a:rPr lang="en-US" dirty="0"/>
              <a:t> &lt; 40 ? (75 - ((</a:t>
            </a:r>
            <a:r>
              <a:rPr lang="en-US" dirty="0" err="1"/>
              <a:t>dLatc</a:t>
            </a:r>
            <a:r>
              <a:rPr lang="en-US" dirty="0"/>
              <a:t> - 20)/20 * 25))*2 : </a:t>
            </a:r>
            <a:r>
              <a:rPr lang="en-US" dirty="0" err="1"/>
              <a:t>dLatc</a:t>
            </a:r>
            <a:r>
              <a:rPr lang="en-US" dirty="0"/>
              <a:t> &lt; 80 ? (50-((</a:t>
            </a:r>
            <a:r>
              <a:rPr lang="en-US" dirty="0" err="1"/>
              <a:t>dLatc</a:t>
            </a:r>
            <a:r>
              <a:rPr lang="en-US" dirty="0"/>
              <a:t> - 40) /40 * 25))*4 : (25 - (min([</a:t>
            </a:r>
            <a:r>
              <a:rPr lang="en-US" dirty="0" err="1"/>
              <a:t>dLatc</a:t>
            </a:r>
            <a:r>
              <a:rPr lang="en-US" dirty="0"/>
              <a:t> -80,80])/80*25))*8), ({‌This Resource: ‌</a:t>
            </a:r>
            <a:r>
              <a:rPr lang="en-US" dirty="0" err="1"/>
              <a:t>guest|mem.free_latest</a:t>
            </a:r>
            <a:r>
              <a:rPr lang="en-US" dirty="0"/>
              <a:t>}as </a:t>
            </a:r>
            <a:r>
              <a:rPr lang="en-US" dirty="0" err="1"/>
              <a:t>mFree</a:t>
            </a:r>
            <a:r>
              <a:rPr lang="en-US" dirty="0"/>
              <a:t> /1024 &gt; 512 ? min([</a:t>
            </a:r>
            <a:r>
              <a:rPr lang="en-US" dirty="0" err="1"/>
              <a:t>mFree</a:t>
            </a:r>
            <a:r>
              <a:rPr lang="en-US" dirty="0"/>
              <a:t>/1024 - 512,512])/512 * 25 + 75 : </a:t>
            </a:r>
            <a:r>
              <a:rPr lang="en-US" dirty="0" err="1"/>
              <a:t>mFree</a:t>
            </a:r>
            <a:r>
              <a:rPr lang="en-US" dirty="0"/>
              <a:t>/1024&gt; 256 ? ((</a:t>
            </a:r>
            <a:r>
              <a:rPr lang="en-US" dirty="0" err="1"/>
              <a:t>mFree</a:t>
            </a:r>
            <a:r>
              <a:rPr lang="en-US" dirty="0"/>
              <a:t>/1024- 256)/256 * 25 + 50)*2 : </a:t>
            </a:r>
            <a:r>
              <a:rPr lang="en-US" dirty="0" err="1"/>
              <a:t>mFree</a:t>
            </a:r>
            <a:r>
              <a:rPr lang="en-US" dirty="0"/>
              <a:t>/1024&gt; 128 ? ((</a:t>
            </a:r>
            <a:r>
              <a:rPr lang="en-US" dirty="0" err="1"/>
              <a:t>mFree</a:t>
            </a:r>
            <a:r>
              <a:rPr lang="en-US" dirty="0"/>
              <a:t>/1024- 128) /128 *25 + 25)*4 : </a:t>
            </a:r>
            <a:r>
              <a:rPr lang="en-US" dirty="0" err="1"/>
              <a:t>mFree</a:t>
            </a:r>
            <a:r>
              <a:rPr lang="en-US" dirty="0"/>
              <a:t>/1024/128*25*8), ({‌This Resource: ‌</a:t>
            </a:r>
            <a:r>
              <a:rPr lang="en-US" dirty="0" err="1"/>
              <a:t>guest|page.outRate_latest</a:t>
            </a:r>
            <a:r>
              <a:rPr lang="en-US" dirty="0"/>
              <a:t>}as PageO &lt; 1000 ? (100 - ( PageO/1000 * 25 ) ) : PageO &lt; 2000 ? (75 - ((PageO - 1000)/1000 * 25))*2 : PageO &lt; 4000 ? (50-((PageO - 2000) /2000 * 25))*4 : (25 - (min([PageO -4000,4000])/4000*25))*8), ({‌This Resource: ‌</a:t>
            </a:r>
            <a:r>
              <a:rPr lang="en-US" dirty="0" err="1"/>
              <a:t>mem|balloonPct</a:t>
            </a:r>
            <a:r>
              <a:rPr lang="en-US" dirty="0"/>
              <a:t>}as Balloon &lt; 2 ? (100 - ( Balloon/2 * 25 ) ) : Balloon &lt; 4 ? (75 - ((Balloon - 2)/2 * 25))*2 : Balloon &lt; 8 ? (50-((Balloon - 4) /4 * 25))*4 : (25 - (min([Balloon -8,8])/8*25))*8),({‌This Resource: ‌</a:t>
            </a:r>
            <a:r>
              <a:rPr lang="en-US" dirty="0" err="1"/>
              <a:t>cpu|net_run</a:t>
            </a:r>
            <a:r>
              <a:rPr lang="en-US" dirty="0"/>
              <a:t>} as Run &lt; 80 ? (100 - ( max([Run - 60,0]) / 20 * 25 )) : Run &lt; 90 ? (75 - ((Run - 80)/10 * 25))*2 : Run &lt; 95 ? (50-((Run - 90) /5 * 25))*4 : (25 - ((Run - 95)/5*25))*8),({‌This Resource: ‌Super </a:t>
            </a:r>
            <a:r>
              <a:rPr lang="en-US" dirty="0" err="1"/>
              <a:t>Metrics|Memory</a:t>
            </a:r>
            <a:r>
              <a:rPr lang="en-US" dirty="0"/>
              <a:t> Zipped and Swapped} as </a:t>
            </a:r>
            <a:r>
              <a:rPr lang="en-US" dirty="0" err="1"/>
              <a:t>ZipSwap</a:t>
            </a:r>
            <a:r>
              <a:rPr lang="en-US" dirty="0"/>
              <a:t> &lt; 0.5 ? (100 - ( </a:t>
            </a:r>
            <a:r>
              <a:rPr lang="en-US" dirty="0" err="1"/>
              <a:t>ZipSwap</a:t>
            </a:r>
            <a:r>
              <a:rPr lang="en-US" dirty="0"/>
              <a:t>/0.5 * 25 ) ) : </a:t>
            </a:r>
            <a:r>
              <a:rPr lang="en-US" dirty="0" err="1"/>
              <a:t>ZipSwap</a:t>
            </a:r>
            <a:r>
              <a:rPr lang="en-US" dirty="0"/>
              <a:t> &lt; 1 ? (75 - ((</a:t>
            </a:r>
            <a:r>
              <a:rPr lang="en-US" dirty="0" err="1"/>
              <a:t>ZipSwap</a:t>
            </a:r>
            <a:r>
              <a:rPr lang="en-US" dirty="0"/>
              <a:t> - 0.5)/0.5 * 25))*2 : </a:t>
            </a:r>
            <a:r>
              <a:rPr lang="en-US" dirty="0" err="1"/>
              <a:t>ZipSwap</a:t>
            </a:r>
            <a:r>
              <a:rPr lang="en-US" dirty="0"/>
              <a:t> &lt; 2 ? (50-((</a:t>
            </a:r>
            <a:r>
              <a:rPr lang="en-US" dirty="0" err="1"/>
              <a:t>ZipSwap</a:t>
            </a:r>
            <a:r>
              <a:rPr lang="en-US" dirty="0"/>
              <a:t> - 1) /1 * 25))*4 : (25 - (min([</a:t>
            </a:r>
            <a:r>
              <a:rPr lang="en-US" dirty="0" err="1"/>
              <a:t>ZipSwap</a:t>
            </a:r>
            <a:r>
              <a:rPr lang="en-US" dirty="0"/>
              <a:t> -2,2])/2*25))*8), ({‌This Resource: ‌</a:t>
            </a:r>
            <a:r>
              <a:rPr lang="en-US" dirty="0" err="1"/>
              <a:t>net|droppedTxPct_max</a:t>
            </a:r>
            <a:r>
              <a:rPr lang="en-US" dirty="0"/>
              <a:t>} as </a:t>
            </a:r>
            <a:r>
              <a:rPr lang="en-US" dirty="0" err="1"/>
              <a:t>netTXd</a:t>
            </a:r>
            <a:r>
              <a:rPr lang="en-US" dirty="0"/>
              <a:t> &lt; 0.25 ? (100 - ( </a:t>
            </a:r>
            <a:r>
              <a:rPr lang="en-US" dirty="0" err="1"/>
              <a:t>netTXd</a:t>
            </a:r>
            <a:r>
              <a:rPr lang="en-US" dirty="0"/>
              <a:t>/0.25 * 25 ) ) : </a:t>
            </a:r>
            <a:r>
              <a:rPr lang="en-US" dirty="0" err="1"/>
              <a:t>netTXd</a:t>
            </a:r>
            <a:r>
              <a:rPr lang="en-US" dirty="0"/>
              <a:t> &lt; 0.5 ? (75 - ((</a:t>
            </a:r>
            <a:r>
              <a:rPr lang="en-US" dirty="0" err="1"/>
              <a:t>netTXd</a:t>
            </a:r>
            <a:r>
              <a:rPr lang="en-US" dirty="0"/>
              <a:t> - 0.25)/0.5 * 25))*2 : </a:t>
            </a:r>
            <a:r>
              <a:rPr lang="en-US" dirty="0" err="1"/>
              <a:t>netTXd</a:t>
            </a:r>
            <a:r>
              <a:rPr lang="en-US" dirty="0"/>
              <a:t> &lt; 1 ? (50-((</a:t>
            </a:r>
            <a:r>
              <a:rPr lang="en-US" dirty="0" err="1"/>
              <a:t>netTXd</a:t>
            </a:r>
            <a:r>
              <a:rPr lang="en-US" dirty="0"/>
              <a:t> - 0.5) /1 * 25))*4 : (25 - (min([</a:t>
            </a:r>
            <a:r>
              <a:rPr lang="en-US" dirty="0" err="1"/>
              <a:t>netTXd</a:t>
            </a:r>
            <a:r>
              <a:rPr lang="en-US" dirty="0"/>
              <a:t> -2,2])/2*25))*8) ]) / sum([ (</a:t>
            </a:r>
            <a:r>
              <a:rPr lang="en-US" dirty="0" err="1"/>
              <a:t>cpuQ</a:t>
            </a:r>
            <a:r>
              <a:rPr lang="en-US" dirty="0"/>
              <a:t> &lt; 1 ? 1 : (</a:t>
            </a:r>
            <a:r>
              <a:rPr lang="en-US" dirty="0" err="1"/>
              <a:t>cpuQ</a:t>
            </a:r>
            <a:r>
              <a:rPr lang="en-US" dirty="0"/>
              <a:t> &lt; 2 ? 2 : (</a:t>
            </a:r>
            <a:r>
              <a:rPr lang="en-US" dirty="0" err="1"/>
              <a:t>cpuQ</a:t>
            </a:r>
            <a:r>
              <a:rPr lang="en-US" dirty="0"/>
              <a:t> &lt; 4 ? 4 : 8))) , (</a:t>
            </a:r>
            <a:r>
              <a:rPr lang="en-US" dirty="0" err="1"/>
              <a:t>diskQ</a:t>
            </a:r>
            <a:r>
              <a:rPr lang="en-US" dirty="0"/>
              <a:t> &lt; 20 ? 1 : (</a:t>
            </a:r>
            <a:r>
              <a:rPr lang="en-US" dirty="0" err="1"/>
              <a:t>diskQ</a:t>
            </a:r>
            <a:r>
              <a:rPr lang="en-US" dirty="0"/>
              <a:t> &lt; 40 ? 2 : (</a:t>
            </a:r>
            <a:r>
              <a:rPr lang="en-US" dirty="0" err="1"/>
              <a:t>diskQ</a:t>
            </a:r>
            <a:r>
              <a:rPr lang="en-US" dirty="0"/>
              <a:t> &lt; 80 ? 4 : 8))), (Ready &lt; 2 ? 1 : (Ready &lt; 4 ? 2 : (Ready &lt; 8 ? 4 : 8))) , (</a:t>
            </a:r>
            <a:r>
              <a:rPr lang="en-US" dirty="0" err="1"/>
              <a:t>coStop</a:t>
            </a:r>
            <a:r>
              <a:rPr lang="en-US" dirty="0"/>
              <a:t> &lt; 1 ? 1 : (</a:t>
            </a:r>
            <a:r>
              <a:rPr lang="en-US" dirty="0" err="1"/>
              <a:t>coStop</a:t>
            </a:r>
            <a:r>
              <a:rPr lang="en-US" dirty="0"/>
              <a:t> &lt; 2 ? 2 : (</a:t>
            </a:r>
            <a:r>
              <a:rPr lang="en-US" dirty="0" err="1"/>
              <a:t>coStop</a:t>
            </a:r>
            <a:r>
              <a:rPr lang="en-US" dirty="0"/>
              <a:t> &lt; 4 ? 4 : 8))) , (</a:t>
            </a:r>
            <a:r>
              <a:rPr lang="en-US" dirty="0" err="1"/>
              <a:t>oWait</a:t>
            </a:r>
            <a:r>
              <a:rPr lang="en-US" dirty="0"/>
              <a:t> &lt; 1 ? 1 : (</a:t>
            </a:r>
            <a:r>
              <a:rPr lang="en-US" dirty="0" err="1"/>
              <a:t>oWait</a:t>
            </a:r>
            <a:r>
              <a:rPr lang="en-US" dirty="0"/>
              <a:t> &lt; 2 ? 2 : (</a:t>
            </a:r>
            <a:r>
              <a:rPr lang="en-US" dirty="0" err="1"/>
              <a:t>oWait</a:t>
            </a:r>
            <a:r>
              <a:rPr lang="en-US" dirty="0"/>
              <a:t> &lt; 4 ? 4 : 8))) , (Overlap &lt; 0.5 ? 1 : (Overlap &lt; 1 ? 2 : (Overlap &lt; 2 ? 4 : 8))) , (</a:t>
            </a:r>
            <a:r>
              <a:rPr lang="en-US" dirty="0" err="1"/>
              <a:t>mLatc</a:t>
            </a:r>
            <a:r>
              <a:rPr lang="en-US" dirty="0"/>
              <a:t> &lt; 0.5 ? 1 : (</a:t>
            </a:r>
            <a:r>
              <a:rPr lang="en-US" dirty="0" err="1"/>
              <a:t>mLatc</a:t>
            </a:r>
            <a:r>
              <a:rPr lang="en-US" dirty="0"/>
              <a:t> &lt; 1 ? 2 : (</a:t>
            </a:r>
            <a:r>
              <a:rPr lang="en-US" dirty="0" err="1"/>
              <a:t>mLatc</a:t>
            </a:r>
            <a:r>
              <a:rPr lang="en-US" dirty="0"/>
              <a:t> &lt; 2 ? 4 : 8))) , (</a:t>
            </a:r>
            <a:r>
              <a:rPr lang="en-US" dirty="0" err="1"/>
              <a:t>dLatc</a:t>
            </a:r>
            <a:r>
              <a:rPr lang="en-US" dirty="0"/>
              <a:t> &lt; 20 ? 1 : (</a:t>
            </a:r>
            <a:r>
              <a:rPr lang="en-US" dirty="0" err="1"/>
              <a:t>dLatc</a:t>
            </a:r>
            <a:r>
              <a:rPr lang="en-US" dirty="0"/>
              <a:t> &lt; 40 ? 2 : (</a:t>
            </a:r>
            <a:r>
              <a:rPr lang="en-US" dirty="0" err="1"/>
              <a:t>dLatc</a:t>
            </a:r>
            <a:r>
              <a:rPr lang="en-US" dirty="0"/>
              <a:t> &lt; 80 ? 4 : 8))), (</a:t>
            </a:r>
            <a:r>
              <a:rPr lang="en-US" dirty="0" err="1"/>
              <a:t>mFree</a:t>
            </a:r>
            <a:r>
              <a:rPr lang="en-US" dirty="0"/>
              <a:t> / 1024 &lt; 128 ? 8 : (</a:t>
            </a:r>
            <a:r>
              <a:rPr lang="en-US" dirty="0" err="1"/>
              <a:t>mFree</a:t>
            </a:r>
            <a:r>
              <a:rPr lang="en-US" dirty="0"/>
              <a:t> / 1024 &lt; 256 ? 4 : (</a:t>
            </a:r>
            <a:r>
              <a:rPr lang="en-US" dirty="0" err="1"/>
              <a:t>mFree</a:t>
            </a:r>
            <a:r>
              <a:rPr lang="en-US" dirty="0"/>
              <a:t> / 1024 &lt; 512 ? 2 : 1))) , (PageO &lt; 1000 ? 1 : (PageO &lt; 2000? 2 : (PageO &lt; 4000 ? 4 : 8))), (Balloon &lt; 2? 1 : (Balloon &lt; 4? 2 : (Balloon &lt; 8? 4 : 8))), (Run &lt; 80 ? 1 : (Run &lt; 90 ? 2 : (Run &lt; 95 ? 4 : 8))) , (</a:t>
            </a:r>
            <a:r>
              <a:rPr lang="en-US" dirty="0" err="1"/>
              <a:t>ZipSwap</a:t>
            </a:r>
            <a:r>
              <a:rPr lang="en-US" dirty="0"/>
              <a:t>&lt; 0.5 ? 1 : (</a:t>
            </a:r>
            <a:r>
              <a:rPr lang="en-US" dirty="0" err="1"/>
              <a:t>ZipSwap</a:t>
            </a:r>
            <a:r>
              <a:rPr lang="en-US" dirty="0"/>
              <a:t>&lt; 1 ? 2 : (</a:t>
            </a:r>
            <a:r>
              <a:rPr lang="en-US" dirty="0" err="1"/>
              <a:t>ZipSwap</a:t>
            </a:r>
            <a:r>
              <a:rPr lang="en-US" dirty="0"/>
              <a:t>&lt; 2 ? 4 : 8))) , (</a:t>
            </a:r>
            <a:r>
              <a:rPr lang="en-US" dirty="0" err="1"/>
              <a:t>netTXd</a:t>
            </a:r>
            <a:r>
              <a:rPr lang="en-US" dirty="0"/>
              <a:t> &lt; 0.25 ? 1 : (</a:t>
            </a:r>
            <a:r>
              <a:rPr lang="en-US" dirty="0" err="1"/>
              <a:t>netTXd</a:t>
            </a:r>
            <a:r>
              <a:rPr lang="en-US" dirty="0"/>
              <a:t> &lt; 0.5 ? 2 : (</a:t>
            </a:r>
            <a:r>
              <a:rPr lang="en-US" dirty="0" err="1"/>
              <a:t>netTXd</a:t>
            </a:r>
            <a:r>
              <a:rPr lang="en-US" dirty="0"/>
              <a:t> &lt; 1 ? </a:t>
            </a:r>
            <a:r>
              <a:rPr lang="en-US"/>
              <a:t>4 : 8))) ])</a:t>
            </a:r>
          </a:p>
        </p:txBody>
      </p:sp>
      <p:sp>
        <p:nvSpPr>
          <p:cNvPr id="4" name="Slide Number Placeholder 3"/>
          <p:cNvSpPr>
            <a:spLocks noGrp="1"/>
          </p:cNvSpPr>
          <p:nvPr>
            <p:ph type="sldNum" sz="quarter" idx="5"/>
          </p:nvPr>
        </p:nvSpPr>
        <p:spPr/>
        <p:txBody>
          <a:bodyPr/>
          <a:lstStyle/>
          <a:p>
            <a:fld id="{E226879F-4C4B-4371-8C25-92F65097AF65}" type="slidenum">
              <a:rPr lang="en-US" smtClean="0"/>
              <a:t>40</a:t>
            </a:fld>
            <a:endParaRPr lang="en-US"/>
          </a:p>
        </p:txBody>
      </p:sp>
    </p:spTree>
    <p:extLst>
      <p:ext uri="{BB962C8B-B14F-4D97-AF65-F5344CB8AC3E}">
        <p14:creationId xmlns:p14="http://schemas.microsoft.com/office/powerpoint/2010/main" val="26247209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We’re not doing 95</a:t>
            </a:r>
            <a:r>
              <a:rPr lang="en-SG" baseline="30000" dirty="0"/>
              <a:t>th</a:t>
            </a:r>
            <a:r>
              <a:rPr lang="en-SG" dirty="0"/>
              <a:t> Percentile and Average for Other Wait and Overlap. They are less popular metrics, less practical too. As at 7 Aug 2022, the bug on CPU Other Wait on vSphere 7.0U2 or later has not been fixed.</a:t>
            </a:r>
          </a:p>
          <a:p>
            <a:endParaRPr lang="en-SG" dirty="0"/>
          </a:p>
          <a:p>
            <a:r>
              <a:rPr lang="en-SG" dirty="0"/>
              <a:t>We’re not doing the “Percentage of VM population experience CPU Ready &gt; 1%” and “Percentage of VM population experience Memory Contention &gt; 0%” as they measure the same purpose with the average. </a:t>
            </a:r>
          </a:p>
          <a:p>
            <a:pPr marL="0" indent="0">
              <a:buFont typeface="Arial" panose="020B0604020202020204" pitchFamily="34" charset="0"/>
              <a:buNone/>
            </a:pPr>
            <a:endParaRPr lang="en-SG" b="1" dirty="0"/>
          </a:p>
          <a:p>
            <a:pPr marL="0" indent="0">
              <a:buFont typeface="Arial" panose="020B0604020202020204" pitchFamily="34" charset="0"/>
              <a:buNone/>
            </a:pPr>
            <a:r>
              <a:rPr lang="en-SG" b="1" dirty="0"/>
              <a:t>Counters not available</a:t>
            </a:r>
          </a:p>
          <a:p>
            <a:pPr marL="171450" indent="-171450">
              <a:buFont typeface="Arial" panose="020B0604020202020204" pitchFamily="34" charset="0"/>
              <a:buChar char="•"/>
            </a:pPr>
            <a:r>
              <a:rPr lang="en-SG" dirty="0"/>
              <a:t>There are counters that are only available in </a:t>
            </a:r>
            <a:r>
              <a:rPr lang="en-SG" dirty="0" err="1"/>
              <a:t>esxtop</a:t>
            </a:r>
            <a:r>
              <a:rPr lang="en-SG" dirty="0"/>
              <a:t>. They are not available in vCenter REST API, so they are not </a:t>
            </a:r>
            <a:r>
              <a:rPr lang="en-SG" dirty="0" err="1"/>
              <a:t>retrieveable</a:t>
            </a:r>
            <a:r>
              <a:rPr lang="en-SG" dirty="0"/>
              <a:t>. </a:t>
            </a:r>
          </a:p>
          <a:p>
            <a:pPr marL="171450" indent="-171450">
              <a:buFont typeface="Arial" panose="020B0604020202020204" pitchFamily="34" charset="0"/>
              <a:buChar char="•"/>
            </a:pPr>
            <a:r>
              <a:rPr lang="en-SG" dirty="0"/>
              <a:t>Examples are </a:t>
            </a:r>
            <a:r>
              <a:rPr lang="en-SG" dirty="0" err="1"/>
              <a:t>Local:Remote</a:t>
            </a:r>
            <a:r>
              <a:rPr lang="en-SG" dirty="0"/>
              <a:t> memory ratio for VM. </a:t>
            </a:r>
          </a:p>
          <a:p>
            <a:pPr marL="171450" indent="-171450">
              <a:buFont typeface="Arial" panose="020B0604020202020204" pitchFamily="34" charset="0"/>
              <a:buChar char="•"/>
            </a:pPr>
            <a:endParaRPr lang="en-SG" dirty="0"/>
          </a:p>
          <a:p>
            <a:pPr marL="0" indent="0">
              <a:buFont typeface="Arial" panose="020B0604020202020204" pitchFamily="34" charset="0"/>
              <a:buNone/>
            </a:pPr>
            <a:endParaRPr lang="en-SG" dirty="0"/>
          </a:p>
          <a:p>
            <a:pPr marL="0" indent="0">
              <a:buFont typeface="Arial" panose="020B0604020202020204" pitchFamily="34" charset="0"/>
              <a:buNone/>
            </a:pPr>
            <a:endParaRPr lang="en-SG" dirty="0"/>
          </a:p>
          <a:p>
            <a:r>
              <a:rPr lang="en-SG" dirty="0"/>
              <a:t>We’re not doing 95</a:t>
            </a:r>
            <a:r>
              <a:rPr lang="en-SG" baseline="30000" dirty="0"/>
              <a:t>th</a:t>
            </a:r>
            <a:r>
              <a:rPr lang="en-SG" dirty="0"/>
              <a:t> Percentile and Average for Other Wait and Overlap. They are less popular metrics, less practical too. As at 7 Aug 2022, the bug on CPU Other Wait on vSphere</a:t>
            </a:r>
            <a:endParaRPr lang="en-SG" b="1" dirty="0"/>
          </a:p>
          <a:p>
            <a:pPr algn="l">
              <a:spcAft>
                <a:spcPts val="600"/>
              </a:spcAft>
            </a:pPr>
            <a:r>
              <a:rPr lang="en-SG" sz="1200" dirty="0">
                <a:solidFill>
                  <a:schemeClr val="tx2"/>
                </a:solidFill>
              </a:rPr>
              <a:t>Future enhancement: </a:t>
            </a:r>
          </a:p>
          <a:p>
            <a:pPr marL="171450" indent="-171450">
              <a:spcAft>
                <a:spcPts val="600"/>
              </a:spcAft>
              <a:buFont typeface="Arial" panose="020B0604020202020204" pitchFamily="34" charset="0"/>
              <a:buChar char="•"/>
            </a:pPr>
            <a:r>
              <a:rPr lang="en-SG" sz="1200" dirty="0">
                <a:solidFill>
                  <a:schemeClr val="tx2"/>
                </a:solidFill>
              </a:rPr>
              <a:t>90</a:t>
            </a:r>
            <a:r>
              <a:rPr lang="en-SG" sz="1200" baseline="30000" dirty="0">
                <a:solidFill>
                  <a:schemeClr val="tx2"/>
                </a:solidFill>
              </a:rPr>
              <a:t>th</a:t>
            </a:r>
            <a:r>
              <a:rPr lang="en-SG" sz="1200" dirty="0">
                <a:solidFill>
                  <a:schemeClr val="tx2"/>
                </a:solidFill>
              </a:rPr>
              <a:t> or 95</a:t>
            </a:r>
            <a:r>
              <a:rPr lang="en-SG" sz="1200" baseline="30000" dirty="0">
                <a:solidFill>
                  <a:schemeClr val="tx2"/>
                </a:solidFill>
              </a:rPr>
              <a:t>th</a:t>
            </a:r>
            <a:r>
              <a:rPr lang="en-SG" sz="1200" dirty="0">
                <a:solidFill>
                  <a:schemeClr val="tx2"/>
                </a:solidFill>
              </a:rPr>
              <a:t> percentile complements Worst and Average. We put a more stringent threshold for leading indicator. </a:t>
            </a:r>
          </a:p>
          <a:p>
            <a:pPr marL="171450" indent="-171450">
              <a:spcAft>
                <a:spcPts val="600"/>
              </a:spcAft>
              <a:buFont typeface="Arial" panose="020B0604020202020204" pitchFamily="34" charset="0"/>
              <a:buChar char="•"/>
            </a:pPr>
            <a:r>
              <a:rPr lang="en-SG" sz="1200" dirty="0">
                <a:solidFill>
                  <a:schemeClr val="tx2"/>
                </a:solidFill>
              </a:rPr>
              <a:t>Add utilization. But this needs a new counter. </a:t>
            </a:r>
          </a:p>
          <a:p>
            <a:pPr marL="171450" indent="-171450" algn="l">
              <a:spcAft>
                <a:spcPts val="600"/>
              </a:spcAft>
              <a:buFont typeface="Arial" panose="020B0604020202020204" pitchFamily="34" charset="0"/>
              <a:buChar char="•"/>
            </a:pPr>
            <a:r>
              <a:rPr lang="en-SG" sz="1200" dirty="0">
                <a:solidFill>
                  <a:schemeClr val="tx2"/>
                </a:solidFill>
              </a:rPr>
              <a:t>Add CPU Overlap. Low priority for now as the number is always low so it will make the overall score greener</a:t>
            </a:r>
          </a:p>
          <a:p>
            <a:pPr marL="171450" indent="-171450" algn="l">
              <a:spcAft>
                <a:spcPts val="600"/>
              </a:spcAft>
              <a:buFont typeface="Arial" panose="020B0604020202020204" pitchFamily="34" charset="0"/>
              <a:buChar char="•"/>
            </a:pPr>
            <a:r>
              <a:rPr lang="en-SG" sz="1200" dirty="0">
                <a:solidFill>
                  <a:schemeClr val="tx2"/>
                </a:solidFill>
              </a:rPr>
              <a:t>Add CPU Other Wait once the bug in vSphere is fixed. Low priority as number is always low</a:t>
            </a:r>
            <a:endParaRPr lang="en-SG" b="1" dirty="0"/>
          </a:p>
          <a:p>
            <a:pPr marL="0" indent="0">
              <a:buFont typeface="Arial" panose="020B0604020202020204" pitchFamily="34" charset="0"/>
              <a:buNone/>
            </a:pPr>
            <a:endParaRPr lang="en-SG" b="1" dirty="0"/>
          </a:p>
          <a:p>
            <a:pPr marL="0" indent="0">
              <a:buFont typeface="Arial" panose="020B0604020202020204" pitchFamily="34" charset="0"/>
              <a:buNone/>
            </a:pPr>
            <a:endParaRPr lang="en-SG" b="1" dirty="0"/>
          </a:p>
          <a:p>
            <a:pPr marL="171450" indent="-171450">
              <a:buFont typeface="Arial" panose="020B0604020202020204" pitchFamily="34" charset="0"/>
              <a:buChar char="•"/>
            </a:pPr>
            <a:endParaRPr lang="en-SG" dirty="0"/>
          </a:p>
          <a:p>
            <a:pPr marL="0" indent="0">
              <a:buFont typeface="Arial" panose="020B0604020202020204" pitchFamily="34" charset="0"/>
              <a:buNone/>
            </a:pPr>
            <a:endParaRPr lang="en-SG" dirty="0"/>
          </a:p>
          <a:p>
            <a:pPr marL="0" indent="0">
              <a:buFont typeface="Arial" panose="020B0604020202020204" pitchFamily="34" charset="0"/>
              <a:buNone/>
            </a:pPr>
            <a:endParaRPr lang="en-SG" dirty="0"/>
          </a:p>
        </p:txBody>
      </p:sp>
      <p:sp>
        <p:nvSpPr>
          <p:cNvPr id="4" name="Slide Number Placeholder 3"/>
          <p:cNvSpPr>
            <a:spLocks noGrp="1"/>
          </p:cNvSpPr>
          <p:nvPr>
            <p:ph type="sldNum" sz="quarter" idx="5"/>
          </p:nvPr>
        </p:nvSpPr>
        <p:spPr/>
        <p:txBody>
          <a:bodyPr/>
          <a:lstStyle/>
          <a:p>
            <a:fld id="{DB6C5909-2059-4961-A5E6-398C4EF5CC7D}" type="slidenum">
              <a:rPr lang="en-SG" smtClean="0"/>
              <a:t>41</a:t>
            </a:fld>
            <a:endParaRPr lang="en-SG"/>
          </a:p>
        </p:txBody>
      </p:sp>
    </p:spTree>
    <p:extLst>
      <p:ext uri="{BB962C8B-B14F-4D97-AF65-F5344CB8AC3E}">
        <p14:creationId xmlns:p14="http://schemas.microsoft.com/office/powerpoint/2010/main" val="32164050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can see a lot of people are going to be sleeping well tonight! </a:t>
            </a:r>
          </a:p>
          <a:p>
            <a:r>
              <a:rPr lang="en-US" dirty="0"/>
              <a:t>Thank You</a:t>
            </a:r>
          </a:p>
        </p:txBody>
      </p:sp>
      <p:sp>
        <p:nvSpPr>
          <p:cNvPr id="4" name="Slide Number Placeholder 3"/>
          <p:cNvSpPr>
            <a:spLocks noGrp="1"/>
          </p:cNvSpPr>
          <p:nvPr>
            <p:ph type="sldNum" sz="quarter" idx="5"/>
          </p:nvPr>
        </p:nvSpPr>
        <p:spPr/>
        <p:txBody>
          <a:bodyPr/>
          <a:lstStyle/>
          <a:p>
            <a:fld id="{E226879F-4C4B-4371-8C25-92F65097AF65}" type="slidenum">
              <a:rPr lang="en-US" smtClean="0"/>
              <a:t>43</a:t>
            </a:fld>
            <a:endParaRPr lang="en-US"/>
          </a:p>
        </p:txBody>
      </p:sp>
    </p:spTree>
    <p:extLst>
      <p:ext uri="{BB962C8B-B14F-4D97-AF65-F5344CB8AC3E}">
        <p14:creationId xmlns:p14="http://schemas.microsoft.com/office/powerpoint/2010/main" val="41562762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CPU utilization is merely one input to the real questions, which are </a:t>
            </a:r>
          </a:p>
          <a:p>
            <a:r>
              <a:rPr lang="en-US" dirty="0"/>
              <a:t>1. How much CPU do I need? This is Capacity question.</a:t>
            </a:r>
          </a:p>
          <a:p>
            <a:r>
              <a:rPr lang="en-US" dirty="0"/>
              <a:t>2. Am I having a CPU performance problem? This is Performance question.</a:t>
            </a:r>
          </a:p>
          <a:p>
            <a:endParaRPr lang="en-US" dirty="0"/>
          </a:p>
          <a:p>
            <a:r>
              <a:rPr lang="en-US" dirty="0"/>
              <a:t>The counters you choose need to be mindful of Multi Threading and CPU Frequency Scaling. Multi-threading is available in both Intel Xeon and AMD EPYC. In the case of Intel, the 2</a:t>
            </a:r>
            <a:r>
              <a:rPr lang="en-US" baseline="30000" dirty="0"/>
              <a:t>nd</a:t>
            </a:r>
            <a:r>
              <a:rPr lang="en-US" dirty="0"/>
              <a:t> thread reduces the performance of the 1</a:t>
            </a:r>
            <a:r>
              <a:rPr lang="en-US" baseline="30000" dirty="0"/>
              <a:t>st</a:t>
            </a:r>
            <a:r>
              <a:rPr lang="en-US" dirty="0"/>
              <a:t> thread by 37.5%. CPU clock speed directly impacts the speed of the CPU. Power Management and Turbo Boost are not visible by the Guest OS</a:t>
            </a:r>
          </a:p>
          <a:p>
            <a:r>
              <a:rPr lang="en-US" dirty="0"/>
              <a:t>There are 4 types of CPU Performance: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CPU ping pong within the Guest. This is tracked by Guest OS Context Switch</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Queue in one of the Guest OS CPU. This is tracked by Guest OS Run queue.</a:t>
            </a:r>
            <a:endParaRPr lang="en-SG"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SG" sz="1200" kern="1200" dirty="0">
                <a:solidFill>
                  <a:schemeClr val="tx1"/>
                </a:solidFill>
                <a:effectLst/>
                <a:latin typeface="+mn-lt"/>
                <a:ea typeface="+mn-ea"/>
                <a:cs typeface="+mn-cs"/>
              </a:rPr>
              <a:t>CPU ping pong at the hypervisor level. PMEM counter in VMkernel tracks this.</a:t>
            </a:r>
          </a:p>
          <a:p>
            <a:pPr marL="171450" indent="-171450">
              <a:buFont typeface="Arial" panose="020B0604020202020204" pitchFamily="34" charset="0"/>
              <a:buChar char="•"/>
            </a:pPr>
            <a:r>
              <a:rPr lang="en-SG" sz="1200" kern="1200" dirty="0">
                <a:solidFill>
                  <a:schemeClr val="tx1"/>
                </a:solidFill>
                <a:effectLst/>
                <a:latin typeface="+mn-lt"/>
                <a:ea typeface="+mn-ea"/>
                <a:cs typeface="+mn-cs"/>
              </a:rPr>
              <a:t>CPU frozen by hypervisor. Tracked by </a:t>
            </a:r>
            <a:r>
              <a:rPr lang="en-US" sz="1200" kern="1200" dirty="0">
                <a:solidFill>
                  <a:schemeClr val="tx1"/>
                </a:solidFill>
                <a:effectLst/>
                <a:latin typeface="+mn-lt"/>
                <a:ea typeface="+mn-ea"/>
                <a:cs typeface="+mn-cs"/>
              </a:rPr>
              <a:t>Overlap, Ready, Co-Stop</a:t>
            </a:r>
          </a:p>
          <a:p>
            <a:pPr marL="0" indent="0">
              <a:buFont typeface="Arial" panose="020B0604020202020204" pitchFamily="34" charset="0"/>
              <a:buNone/>
            </a:pPr>
            <a:r>
              <a:rPr lang="en-US" sz="1200" kern="1200" dirty="0">
                <a:solidFill>
                  <a:schemeClr val="tx1"/>
                </a:solidFill>
                <a:effectLst/>
                <a:latin typeface="+mn-lt"/>
                <a:ea typeface="+mn-ea"/>
                <a:cs typeface="+mn-cs"/>
              </a:rPr>
              <a:t>CPU waiting is not a CPU problem. It’s IO or Memory problem. CPU waits longer for IO due to double processing of IO, is tracked by IO Wait. CPU Waiting for RAM is tracked by Swap Wait. </a:t>
            </a:r>
            <a:endParaRPr lang="en-US" dirty="0"/>
          </a:p>
          <a:p>
            <a:endParaRPr lang="en-US" dirty="0"/>
          </a:p>
          <a:p>
            <a:r>
              <a:rPr lang="en-US" dirty="0"/>
              <a:t>Notice CPU utilization is not part of the performance counters. 100% utilization is in fact perfect performance, as you get highest throughput and most amount of work done. So long there is no queue, you actually want utilization to be 100% and not 99%.</a:t>
            </a:r>
          </a:p>
          <a:p>
            <a:endParaRPr lang="en-US" dirty="0"/>
          </a:p>
          <a:p>
            <a:r>
              <a:rPr lang="en-US" dirty="0"/>
              <a:t>CPU Utilization is used in Capacity.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DF88A2B-570E-43BD-BB4B-99410E0B73DB}" type="slidenum">
              <a:rPr lang="en-US" smtClean="0"/>
              <a:t>44</a:t>
            </a:fld>
            <a:endParaRPr lang="en-US"/>
          </a:p>
        </p:txBody>
      </p:sp>
    </p:spTree>
    <p:extLst>
      <p:ext uri="{BB962C8B-B14F-4D97-AF65-F5344CB8AC3E}">
        <p14:creationId xmlns:p14="http://schemas.microsoft.com/office/powerpoint/2010/main" val="24804572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Virtualization adds a layer between physical hardware and Guest OS. This changes these 2 layers substantially from management viewpoint. </a:t>
            </a:r>
          </a:p>
          <a:p>
            <a:r>
              <a:rPr lang="en-US" dirty="0"/>
              <a:t>This side effect of changes in architecture can also be seen in container and Kubernetes. These 2 changes how monitoring is done.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vSphere counters are more complex than physical machine counters, because it has many components. There are also inconsistencies, some are caused by the nature of virtualization. When virtualized, the 4 elements of infrastructure (CPU, RAM, Disk, Network) behave differently.</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2"/>
                </a:solidFill>
                <a:effectLst/>
                <a:latin typeface="+mn-lt"/>
                <a:ea typeface="+mn-ea"/>
                <a:cs typeface="+mn-cs"/>
              </a:rPr>
              <a:t>Disk Latency measures roundtrip. Memory Latency measures time spent (which is similar to roundtrip). This needs double verification if memory latency measures the amount of memory waiting.</a:t>
            </a:r>
          </a:p>
        </p:txBody>
      </p:sp>
      <p:sp>
        <p:nvSpPr>
          <p:cNvPr id="4" name="Slide Number Placeholder 3"/>
          <p:cNvSpPr>
            <a:spLocks noGrp="1"/>
          </p:cNvSpPr>
          <p:nvPr>
            <p:ph type="sldNum" sz="quarter" idx="5"/>
          </p:nvPr>
        </p:nvSpPr>
        <p:spPr/>
        <p:txBody>
          <a:bodyPr/>
          <a:lstStyle/>
          <a:p>
            <a:fld id="{9F4FBC3A-A12C-40F9-BB8D-BC30C7901396}" type="slidenum">
              <a:rPr lang="en-US" smtClean="0"/>
              <a:t>45</a:t>
            </a:fld>
            <a:endParaRPr lang="en-US"/>
          </a:p>
        </p:txBody>
      </p:sp>
    </p:spTree>
    <p:extLst>
      <p:ext uri="{BB962C8B-B14F-4D97-AF65-F5344CB8AC3E}">
        <p14:creationId xmlns:p14="http://schemas.microsoft.com/office/powerpoint/2010/main" val="3367870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Zoom in for those standing at the back</a:t>
            </a:r>
          </a:p>
        </p:txBody>
      </p:sp>
      <p:sp>
        <p:nvSpPr>
          <p:cNvPr id="4" name="Slide Number Placeholder 3"/>
          <p:cNvSpPr>
            <a:spLocks noGrp="1"/>
          </p:cNvSpPr>
          <p:nvPr>
            <p:ph type="sldNum" sz="quarter" idx="5"/>
          </p:nvPr>
        </p:nvSpPr>
        <p:spPr/>
        <p:txBody>
          <a:bodyPr/>
          <a:lstStyle/>
          <a:p>
            <a:fld id="{E226879F-4C4B-4371-8C25-92F65097AF65}" type="slidenum">
              <a:rPr lang="en-US" smtClean="0"/>
              <a:t>5</a:t>
            </a:fld>
            <a:endParaRPr lang="en-US"/>
          </a:p>
        </p:txBody>
      </p:sp>
    </p:spTree>
    <p:extLst>
      <p:ext uri="{BB962C8B-B14F-4D97-AF65-F5344CB8AC3E}">
        <p14:creationId xmlns:p14="http://schemas.microsoft.com/office/powerpoint/2010/main" val="15135086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sz="quarter" idx="5"/>
          </p:nvPr>
        </p:nvSpPr>
        <p:spPr/>
        <p:txBody>
          <a:bodyPr/>
          <a:lstStyle/>
          <a:p>
            <a:fld id="{1C34D1DC-8B38-4954-8615-2E4E4D79825F}" type="slidenum">
              <a:rPr lang="en-SG" smtClean="0"/>
              <a:t>46</a:t>
            </a:fld>
            <a:endParaRPr lang="en-SG"/>
          </a:p>
        </p:txBody>
      </p:sp>
    </p:spTree>
    <p:extLst>
      <p:ext uri="{BB962C8B-B14F-4D97-AF65-F5344CB8AC3E}">
        <p14:creationId xmlns:p14="http://schemas.microsoft.com/office/powerpoint/2010/main" val="40361348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30000"/>
              </a:lnSpc>
            </a:pPr>
            <a:r>
              <a:rPr lang="en-US" sz="1200" dirty="0">
                <a:solidFill>
                  <a:schemeClr val="tx2"/>
                </a:solidFill>
              </a:rPr>
              <a:t>Usable Capacity </a:t>
            </a:r>
          </a:p>
          <a:p>
            <a:pPr algn="l">
              <a:lnSpc>
                <a:spcPct val="130000"/>
              </a:lnSpc>
            </a:pPr>
            <a:r>
              <a:rPr lang="en-US" sz="1200" dirty="0">
                <a:solidFill>
                  <a:schemeClr val="tx2"/>
                </a:solidFill>
              </a:rPr>
              <a:t>= (64 cores * 3.2 GHz All Cores Turbo * 1.25 HT) – 30 GHz</a:t>
            </a:r>
          </a:p>
          <a:p>
            <a:pPr algn="l">
              <a:lnSpc>
                <a:spcPct val="130000"/>
              </a:lnSpc>
            </a:pPr>
            <a:r>
              <a:rPr lang="en-US" sz="1200" dirty="0">
                <a:solidFill>
                  <a:schemeClr val="tx2"/>
                </a:solidFill>
              </a:rPr>
              <a:t>= 256 – 30</a:t>
            </a:r>
          </a:p>
          <a:p>
            <a:pPr algn="l">
              <a:lnSpc>
                <a:spcPct val="130000"/>
              </a:lnSpc>
            </a:pPr>
            <a:r>
              <a:rPr lang="en-US" dirty="0">
                <a:solidFill>
                  <a:schemeClr val="tx2"/>
                </a:solidFill>
              </a:rPr>
              <a:t>= 226 GHz</a:t>
            </a:r>
            <a:endParaRPr lang="en-US" sz="1200" dirty="0">
              <a:solidFill>
                <a:schemeClr val="tx2"/>
              </a:solidFill>
            </a:endParaRPr>
          </a:p>
          <a:p>
            <a:endParaRPr lang="en-US" dirty="0"/>
          </a:p>
          <a:p>
            <a:pPr algn="l">
              <a:lnSpc>
                <a:spcPct val="130000"/>
              </a:lnSpc>
            </a:pPr>
            <a:r>
              <a:rPr lang="en-US" sz="1200" dirty="0">
                <a:solidFill>
                  <a:schemeClr val="tx2"/>
                </a:solidFill>
              </a:rPr>
              <a:t>Reservable Capacity</a:t>
            </a:r>
          </a:p>
          <a:p>
            <a:pPr algn="l">
              <a:lnSpc>
                <a:spcPct val="130000"/>
              </a:lnSpc>
            </a:pPr>
            <a:r>
              <a:rPr lang="en-US" dirty="0">
                <a:solidFill>
                  <a:schemeClr val="tx2"/>
                </a:solidFill>
              </a:rPr>
              <a:t>= ( Base Clock Speed * Total Cores ) – Kernel Reservation</a:t>
            </a:r>
          </a:p>
          <a:p>
            <a:pPr algn="l">
              <a:lnSpc>
                <a:spcPct val="130000"/>
              </a:lnSpc>
            </a:pPr>
            <a:r>
              <a:rPr lang="en-US" dirty="0">
                <a:solidFill>
                  <a:schemeClr val="tx2"/>
                </a:solidFill>
              </a:rPr>
              <a:t>= 2.5 * 64 – 10</a:t>
            </a:r>
          </a:p>
          <a:p>
            <a:pPr algn="l">
              <a:lnSpc>
                <a:spcPct val="130000"/>
              </a:lnSpc>
            </a:pPr>
            <a:r>
              <a:rPr lang="en-US" dirty="0">
                <a:solidFill>
                  <a:schemeClr val="tx2"/>
                </a:solidFill>
              </a:rPr>
              <a:t>= 144 GHz</a:t>
            </a:r>
          </a:p>
          <a:p>
            <a:endParaRPr lang="en-US" dirty="0"/>
          </a:p>
          <a:p>
            <a:endParaRPr lang="en-US" dirty="0"/>
          </a:p>
          <a:p>
            <a:r>
              <a:rPr lang="en-US" dirty="0"/>
              <a:t>2.0 GHz </a:t>
            </a:r>
            <a:r>
              <a:rPr lang="en-US" dirty="0">
                <a:solidFill>
                  <a:schemeClr val="tx2"/>
                </a:solidFill>
              </a:rPr>
              <a:t>is the CPU Capacity per vCPU you tell to VM Owners</a:t>
            </a:r>
          </a:p>
          <a:p>
            <a:endParaRPr lang="en-US"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2"/>
                </a:solidFill>
              </a:rPr>
              <a:t>Hypervisor overhead is everything. </a:t>
            </a:r>
            <a:r>
              <a:rPr lang="en-US" sz="1200" dirty="0">
                <a:solidFill>
                  <a:schemeClr val="tx2"/>
                </a:solidFill>
              </a:rPr>
              <a:t>ESXi, vSAN, NSX, vSphere Replication,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rPr>
              <a:t>vSphere does not consider HT and All Cores Turbo</a:t>
            </a:r>
          </a:p>
        </p:txBody>
      </p:sp>
      <p:sp>
        <p:nvSpPr>
          <p:cNvPr id="4" name="Slide Number Placeholder 3"/>
          <p:cNvSpPr>
            <a:spLocks noGrp="1"/>
          </p:cNvSpPr>
          <p:nvPr>
            <p:ph type="sldNum" sz="quarter" idx="5"/>
          </p:nvPr>
        </p:nvSpPr>
        <p:spPr/>
        <p:txBody>
          <a:bodyPr/>
          <a:lstStyle/>
          <a:p>
            <a:fld id="{E226879F-4C4B-4371-8C25-92F65097AF65}" type="slidenum">
              <a:rPr lang="en-US" smtClean="0"/>
              <a:t>48</a:t>
            </a:fld>
            <a:endParaRPr lang="en-US"/>
          </a:p>
        </p:txBody>
      </p:sp>
    </p:spTree>
    <p:extLst>
      <p:ext uri="{BB962C8B-B14F-4D97-AF65-F5344CB8AC3E}">
        <p14:creationId xmlns:p14="http://schemas.microsoft.com/office/powerpoint/2010/main" val="3193699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this slide, we distinguish the state (run or not) vs speed (when it is running). </a:t>
            </a:r>
          </a:p>
          <a:p>
            <a:r>
              <a:rPr lang="en-US" dirty="0"/>
              <a:t>On the next slide, we will cover between Thread and Core</a:t>
            </a:r>
          </a:p>
        </p:txBody>
      </p:sp>
      <p:sp>
        <p:nvSpPr>
          <p:cNvPr id="4" name="Slide Number Placeholder 3"/>
          <p:cNvSpPr>
            <a:spLocks noGrp="1"/>
          </p:cNvSpPr>
          <p:nvPr>
            <p:ph type="sldNum" sz="quarter" idx="5"/>
          </p:nvPr>
        </p:nvSpPr>
        <p:spPr/>
        <p:txBody>
          <a:bodyPr/>
          <a:lstStyle/>
          <a:p>
            <a:fld id="{E226879F-4C4B-4371-8C25-92F65097AF65}" type="slidenum">
              <a:rPr lang="en-US" smtClean="0"/>
              <a:t>6</a:t>
            </a:fld>
            <a:endParaRPr lang="en-US"/>
          </a:p>
        </p:txBody>
      </p:sp>
    </p:spTree>
    <p:extLst>
      <p:ext uri="{BB962C8B-B14F-4D97-AF65-F5344CB8AC3E}">
        <p14:creationId xmlns:p14="http://schemas.microsoft.com/office/powerpoint/2010/main" val="3574508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2 physical threads sharing a core. They run in parallel. Each adds up to 100%, but the core only adds up to 100%, causing confusion.</a:t>
            </a:r>
          </a:p>
          <a:p>
            <a:endParaRPr lang="en-US" dirty="0"/>
          </a:p>
        </p:txBody>
      </p:sp>
      <p:sp>
        <p:nvSpPr>
          <p:cNvPr id="4" name="Slide Number Placeholder 3"/>
          <p:cNvSpPr>
            <a:spLocks noGrp="1"/>
          </p:cNvSpPr>
          <p:nvPr>
            <p:ph type="sldNum" sz="quarter" idx="5"/>
          </p:nvPr>
        </p:nvSpPr>
        <p:spPr/>
        <p:txBody>
          <a:bodyPr/>
          <a:lstStyle/>
          <a:p>
            <a:fld id="{E226879F-4C4B-4371-8C25-92F65097AF65}" type="slidenum">
              <a:rPr lang="en-US" smtClean="0"/>
              <a:t>7</a:t>
            </a:fld>
            <a:endParaRPr lang="en-US"/>
          </a:p>
        </p:txBody>
      </p:sp>
    </p:spTree>
    <p:extLst>
      <p:ext uri="{BB962C8B-B14F-4D97-AF65-F5344CB8AC3E}">
        <p14:creationId xmlns:p14="http://schemas.microsoft.com/office/powerpoint/2010/main" val="3153754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26879F-4C4B-4371-8C25-92F65097AF65}" type="slidenum">
              <a:rPr lang="en-US" smtClean="0"/>
              <a:t>10</a:t>
            </a:fld>
            <a:endParaRPr lang="en-US"/>
          </a:p>
        </p:txBody>
      </p:sp>
    </p:spTree>
    <p:extLst>
      <p:ext uri="{BB962C8B-B14F-4D97-AF65-F5344CB8AC3E}">
        <p14:creationId xmlns:p14="http://schemas.microsoft.com/office/powerpoint/2010/main" val="3909247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that was </a:t>
            </a:r>
            <a:r>
              <a:rPr lang="en-US" dirty="0" err="1"/>
              <a:t>ht</a:t>
            </a:r>
            <a:r>
              <a:rPr lang="en-US" dirty="0"/>
              <a:t> utilization. What about the capacity?</a:t>
            </a:r>
          </a:p>
          <a:p>
            <a:endParaRPr lang="en-US" dirty="0"/>
          </a:p>
          <a:p>
            <a:r>
              <a:rPr lang="en-US" dirty="0"/>
              <a:t>Quiz #2</a:t>
            </a:r>
          </a:p>
          <a:p>
            <a:endParaRPr lang="en-US" dirty="0"/>
          </a:p>
          <a:p>
            <a:pPr marL="0" marR="0">
              <a:lnSpc>
                <a:spcPct val="107000"/>
              </a:lnSpc>
              <a:spcBef>
                <a:spcPts val="600"/>
              </a:spcBef>
            </a:pPr>
            <a:r>
              <a:rPr lang="en-GB" sz="1800" dirty="0">
                <a:effectLst/>
                <a:latin typeface="Calibri" panose="020F0502020204030204" pitchFamily="34" charset="0"/>
                <a:ea typeface="Calibri" panose="020F0502020204030204" pitchFamily="34" charset="0"/>
                <a:cs typeface="Arial" panose="020B0604020202020204" pitchFamily="34" charset="0"/>
              </a:rPr>
              <a:t>On ESXi 2, </a:t>
            </a:r>
            <a:r>
              <a:rPr lang="en-SG" sz="1800" dirty="0">
                <a:effectLst/>
                <a:latin typeface="Calibri" panose="020F0502020204030204" pitchFamily="34" charset="0"/>
                <a:ea typeface="Calibri" panose="020F0502020204030204" pitchFamily="34" charset="0"/>
                <a:cs typeface="Arial" panose="020B0604020202020204" pitchFamily="34" charset="0"/>
              </a:rPr>
              <a:t>VM will run 2x faster, but you can only run half as many VMs. If you run the same number of vCPU as you do on ESXi 1, the VMs on ESXi 2 will compete and incur ~50% CPU Ready time. Workload performance likely becomes unpredictable. That means ESXi 2 has 2x the performance, but 0.5x the capacity. The 200% performance only happens when you run at 50% capacity of ESXi 1. When you load ESXi 2 with 1x the capacity of ESXi 1, its performance could drop below 1x of ESXi 1.</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600"/>
              </a:spcBef>
            </a:pPr>
            <a:r>
              <a:rPr lang="en-SG" sz="1800" dirty="0">
                <a:effectLst/>
                <a:latin typeface="Calibri" panose="020F0502020204030204" pitchFamily="34" charset="0"/>
                <a:ea typeface="Calibri" panose="020F0502020204030204" pitchFamily="34" charset="0"/>
                <a:cs typeface="Arial" panose="020B0604020202020204" pitchFamily="34" charset="0"/>
              </a:rPr>
              <a:t>The above shows the imperfect correlation between performance and capacity. This is why you cannot use a single number to measure both.</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a:p>
            <a:r>
              <a:rPr lang="en-US" dirty="0"/>
              <a:t>Answer</a:t>
            </a:r>
          </a:p>
          <a:p>
            <a:r>
              <a:rPr lang="en-US" dirty="0"/>
              <a:t>ESXi 1 = 40 threads</a:t>
            </a:r>
          </a:p>
          <a:p>
            <a:r>
              <a:rPr lang="en-US" dirty="0"/>
              <a:t>ESXi 2 = 20 threads</a:t>
            </a:r>
          </a:p>
          <a:p>
            <a:endParaRPr lang="en-US" dirty="0"/>
          </a:p>
          <a:p>
            <a:pPr marL="0" marR="0">
              <a:lnSpc>
                <a:spcPct val="107000"/>
              </a:lnSpc>
              <a:spcBef>
                <a:spcPts val="600"/>
              </a:spcBef>
            </a:pPr>
            <a:r>
              <a:rPr lang="en-GB" sz="1800" dirty="0">
                <a:effectLst/>
                <a:latin typeface="Calibri" panose="020F0502020204030204" pitchFamily="34" charset="0"/>
                <a:ea typeface="Calibri" panose="020F0502020204030204" pitchFamily="34" charset="0"/>
                <a:cs typeface="Arial" panose="020B0604020202020204" pitchFamily="34" charset="0"/>
              </a:rPr>
              <a:t>You can see that Capacity is </a:t>
            </a:r>
            <a:r>
              <a:rPr lang="en-GB" sz="1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not </a:t>
            </a:r>
            <a:r>
              <a:rPr lang="en-GB" sz="1800" dirty="0">
                <a:effectLst/>
                <a:latin typeface="Calibri" panose="020F0502020204030204" pitchFamily="34" charset="0"/>
                <a:ea typeface="Calibri" panose="020F0502020204030204" pitchFamily="34" charset="0"/>
                <a:cs typeface="Arial" panose="020B0604020202020204" pitchFamily="34" charset="0"/>
              </a:rPr>
              <a:t>expressed in GHz.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Calibri" panose="020F0502020204030204" pitchFamily="34" charset="0"/>
                <a:ea typeface="Calibri" panose="020F0502020204030204" pitchFamily="34" charset="0"/>
                <a:cs typeface="Arial" panose="020B0604020202020204" pitchFamily="34" charset="0"/>
              </a:rPr>
              <a:t>Performance is not expressed in MHz. It’s about the VM, hence it’s about VM CPU contention</a:t>
            </a:r>
            <a:endParaRPr lang="en-US" dirty="0"/>
          </a:p>
        </p:txBody>
      </p:sp>
      <p:sp>
        <p:nvSpPr>
          <p:cNvPr id="4" name="Slide Number Placeholder 3"/>
          <p:cNvSpPr>
            <a:spLocks noGrp="1"/>
          </p:cNvSpPr>
          <p:nvPr>
            <p:ph type="sldNum" sz="quarter" idx="5"/>
          </p:nvPr>
        </p:nvSpPr>
        <p:spPr/>
        <p:txBody>
          <a:bodyPr/>
          <a:lstStyle/>
          <a:p>
            <a:fld id="{E226879F-4C4B-4371-8C25-92F65097AF65}" type="slidenum">
              <a:rPr lang="en-US" smtClean="0"/>
              <a:t>11</a:t>
            </a:fld>
            <a:endParaRPr lang="en-US"/>
          </a:p>
        </p:txBody>
      </p:sp>
    </p:spTree>
    <p:extLst>
      <p:ext uri="{BB962C8B-B14F-4D97-AF65-F5344CB8AC3E}">
        <p14:creationId xmlns:p14="http://schemas.microsoft.com/office/powerpoint/2010/main" val="331584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CPU Usage (%) is too conservative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Usage at 100% is artificially capped as the total “capacity” is fluid and varies per core</a:t>
            </a:r>
          </a:p>
          <a:p>
            <a:endParaRPr lang="en-US" dirty="0"/>
          </a:p>
          <a:p>
            <a:r>
              <a:rPr lang="en-US" dirty="0"/>
              <a:t>https://www.intel.com/content/www/us/en/products/sku/242640/intel-xeon-6520p-processor-144m-cache-2-40-ghz/specifications.html</a:t>
            </a:r>
          </a:p>
        </p:txBody>
      </p:sp>
      <p:sp>
        <p:nvSpPr>
          <p:cNvPr id="4" name="Slide Number Placeholder 3"/>
          <p:cNvSpPr>
            <a:spLocks noGrp="1"/>
          </p:cNvSpPr>
          <p:nvPr>
            <p:ph type="sldNum" sz="quarter" idx="5"/>
          </p:nvPr>
        </p:nvSpPr>
        <p:spPr/>
        <p:txBody>
          <a:bodyPr/>
          <a:lstStyle/>
          <a:p>
            <a:fld id="{E226879F-4C4B-4371-8C25-92F65097AF65}" type="slidenum">
              <a:rPr lang="en-US" smtClean="0"/>
              <a:t>12</a:t>
            </a:fld>
            <a:endParaRPr lang="en-US"/>
          </a:p>
        </p:txBody>
      </p:sp>
    </p:spTree>
    <p:extLst>
      <p:ext uri="{BB962C8B-B14F-4D97-AF65-F5344CB8AC3E}">
        <p14:creationId xmlns:p14="http://schemas.microsoft.com/office/powerpoint/2010/main" val="3801048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9A1FC-56CA-608B-D879-E9B3CCF861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32CAED-5AC2-6E17-747B-5A9146400B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6FDC2E-8B78-4D6C-4E80-726E457443CF}"/>
              </a:ext>
            </a:extLst>
          </p:cNvPr>
          <p:cNvSpPr>
            <a:spLocks noGrp="1"/>
          </p:cNvSpPr>
          <p:nvPr>
            <p:ph type="body" idx="1"/>
          </p:nvPr>
        </p:nvSpPr>
        <p:spPr/>
        <p:txBody>
          <a:bodyPr/>
          <a:lstStyle/>
          <a:p>
            <a:r>
              <a:rPr lang="en-US" dirty="0"/>
              <a:t>So that was </a:t>
            </a:r>
            <a:r>
              <a:rPr lang="en-US" dirty="0" err="1"/>
              <a:t>ht</a:t>
            </a:r>
            <a:r>
              <a:rPr lang="en-US" dirty="0"/>
              <a:t> utilization. What about the capacity?</a:t>
            </a:r>
          </a:p>
          <a:p>
            <a:endParaRPr lang="en-US" dirty="0"/>
          </a:p>
          <a:p>
            <a:r>
              <a:rPr lang="en-US" dirty="0"/>
              <a:t>Quiz #2</a:t>
            </a:r>
          </a:p>
          <a:p>
            <a:endParaRPr lang="en-US" dirty="0"/>
          </a:p>
          <a:p>
            <a:pPr marL="0" marR="0">
              <a:lnSpc>
                <a:spcPct val="107000"/>
              </a:lnSpc>
              <a:spcBef>
                <a:spcPts val="600"/>
              </a:spcBef>
            </a:pPr>
            <a:r>
              <a:rPr lang="en-GB" sz="1800" dirty="0">
                <a:effectLst/>
                <a:latin typeface="Calibri" panose="020F0502020204030204" pitchFamily="34" charset="0"/>
                <a:ea typeface="Calibri" panose="020F0502020204030204" pitchFamily="34" charset="0"/>
                <a:cs typeface="Arial" panose="020B0604020202020204" pitchFamily="34" charset="0"/>
              </a:rPr>
              <a:t>On ESXi 2, </a:t>
            </a:r>
            <a:r>
              <a:rPr lang="en-SG" sz="1800" dirty="0">
                <a:effectLst/>
                <a:latin typeface="Calibri" panose="020F0502020204030204" pitchFamily="34" charset="0"/>
                <a:ea typeface="Calibri" panose="020F0502020204030204" pitchFamily="34" charset="0"/>
                <a:cs typeface="Arial" panose="020B0604020202020204" pitchFamily="34" charset="0"/>
              </a:rPr>
              <a:t>VM will run 2x faster, but you can only run half as many VMs. If you run the same number of vCPU as you do on ESXi 1, the VMs on ESXi 2 will compete and incur ~50% CPU Ready time. Workload performance likely becomes unpredictable. That means ESXi 2 has 2x the performance, but 0.5x the capacity. The 200% performance only happens when you run at 50% capacity of ESXi 1. When you load ESXi 2 with 1x the capacity of ESXi 1, its performance could drop below 1x of ESXi 1.</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600"/>
              </a:spcBef>
            </a:pPr>
            <a:r>
              <a:rPr lang="en-SG" sz="1800" dirty="0">
                <a:effectLst/>
                <a:latin typeface="Calibri" panose="020F0502020204030204" pitchFamily="34" charset="0"/>
                <a:ea typeface="Calibri" panose="020F0502020204030204" pitchFamily="34" charset="0"/>
                <a:cs typeface="Arial" panose="020B0604020202020204" pitchFamily="34" charset="0"/>
              </a:rPr>
              <a:t>The above shows the imperfect correlation between performance and capacity. This is why you cannot use a single number to measure both.</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a:p>
            <a:r>
              <a:rPr lang="en-US" dirty="0"/>
              <a:t>Answer</a:t>
            </a:r>
          </a:p>
          <a:p>
            <a:r>
              <a:rPr lang="en-US" dirty="0"/>
              <a:t>ESXi 1 = 40 threads</a:t>
            </a:r>
          </a:p>
          <a:p>
            <a:r>
              <a:rPr lang="en-US" dirty="0"/>
              <a:t>ESXi 2 = 20 threads</a:t>
            </a:r>
          </a:p>
          <a:p>
            <a:endParaRPr lang="en-US" dirty="0"/>
          </a:p>
          <a:p>
            <a:pPr marL="0" marR="0">
              <a:lnSpc>
                <a:spcPct val="107000"/>
              </a:lnSpc>
              <a:spcBef>
                <a:spcPts val="600"/>
              </a:spcBef>
            </a:pPr>
            <a:r>
              <a:rPr lang="en-GB" sz="1800" dirty="0">
                <a:effectLst/>
                <a:latin typeface="Calibri" panose="020F0502020204030204" pitchFamily="34" charset="0"/>
                <a:ea typeface="Calibri" panose="020F0502020204030204" pitchFamily="34" charset="0"/>
                <a:cs typeface="Arial" panose="020B0604020202020204" pitchFamily="34" charset="0"/>
              </a:rPr>
              <a:t>You can see that Capacity is </a:t>
            </a:r>
            <a:r>
              <a:rPr lang="en-GB" sz="1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not </a:t>
            </a:r>
            <a:r>
              <a:rPr lang="en-GB" sz="1800" dirty="0">
                <a:effectLst/>
                <a:latin typeface="Calibri" panose="020F0502020204030204" pitchFamily="34" charset="0"/>
                <a:ea typeface="Calibri" panose="020F0502020204030204" pitchFamily="34" charset="0"/>
                <a:cs typeface="Arial" panose="020B0604020202020204" pitchFamily="34" charset="0"/>
              </a:rPr>
              <a:t>expressed in GHz.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Calibri" panose="020F0502020204030204" pitchFamily="34" charset="0"/>
                <a:ea typeface="Calibri" panose="020F0502020204030204" pitchFamily="34" charset="0"/>
                <a:cs typeface="Arial" panose="020B0604020202020204" pitchFamily="34" charset="0"/>
              </a:rPr>
              <a:t>Performance is not expressed in MHz. It’s about the VM, hence it’s about VM CPU contention</a:t>
            </a:r>
            <a:endParaRPr lang="en-US" dirty="0"/>
          </a:p>
        </p:txBody>
      </p:sp>
      <p:sp>
        <p:nvSpPr>
          <p:cNvPr id="4" name="Slide Number Placeholder 3">
            <a:extLst>
              <a:ext uri="{FF2B5EF4-FFF2-40B4-BE49-F238E27FC236}">
                <a16:creationId xmlns:a16="http://schemas.microsoft.com/office/drawing/2014/main" id="{E7B36432-59CF-6C6E-A23E-7704D9066417}"/>
              </a:ext>
            </a:extLst>
          </p:cNvPr>
          <p:cNvSpPr>
            <a:spLocks noGrp="1"/>
          </p:cNvSpPr>
          <p:nvPr>
            <p:ph type="sldNum" sz="quarter" idx="5"/>
          </p:nvPr>
        </p:nvSpPr>
        <p:spPr/>
        <p:txBody>
          <a:bodyPr/>
          <a:lstStyle/>
          <a:p>
            <a:fld id="{E226879F-4C4B-4371-8C25-92F65097AF65}" type="slidenum">
              <a:rPr lang="en-US" smtClean="0"/>
              <a:t>13</a:t>
            </a:fld>
            <a:endParaRPr lang="en-US"/>
          </a:p>
        </p:txBody>
      </p:sp>
    </p:spTree>
    <p:extLst>
      <p:ext uri="{BB962C8B-B14F-4D97-AF65-F5344CB8AC3E}">
        <p14:creationId xmlns:p14="http://schemas.microsoft.com/office/powerpoint/2010/main" val="42809860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Leaf">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63566C-1D56-8289-7F75-41D4029A8414}"/>
              </a:ext>
            </a:extLst>
          </p:cNvPr>
          <p:cNvSpPr/>
          <p:nvPr userDrawn="1"/>
        </p:nvSpPr>
        <p:spPr>
          <a:xfrm>
            <a:off x="1" y="1"/>
            <a:ext cx="12192000" cy="52754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pic>
        <p:nvPicPr>
          <p:cNvPr id="8" name="Graphic 7">
            <a:extLst>
              <a:ext uri="{FF2B5EF4-FFF2-40B4-BE49-F238E27FC236}">
                <a16:creationId xmlns:a16="http://schemas.microsoft.com/office/drawing/2014/main" id="{29B0E6FF-3F6A-94D2-D9F9-BBD4E35C0DCE}"/>
              </a:ext>
            </a:extLst>
          </p:cNvPr>
          <p:cNvPicPr>
            <a:picLocks noChangeAspect="1"/>
          </p:cNvPicPr>
          <p:nvPr userDrawn="1"/>
        </p:nvPicPr>
        <p:blipFill>
          <a:blip r:embed="rId2"/>
          <a:srcRect t="14" b="14"/>
          <a:stretch/>
        </p:blipFill>
        <p:spPr>
          <a:xfrm>
            <a:off x="0" y="0"/>
            <a:ext cx="12190520" cy="6856212"/>
          </a:xfrm>
          <a:prstGeom prst="rect">
            <a:avLst/>
          </a:prstGeom>
          <a:noFill/>
        </p:spPr>
      </p:pic>
      <p:sp>
        <p:nvSpPr>
          <p:cNvPr id="2" name="Title click to edit"/>
          <p:cNvSpPr>
            <a:spLocks noGrp="1"/>
          </p:cNvSpPr>
          <p:nvPr>
            <p:ph type="title" hasCustomPrompt="1"/>
          </p:nvPr>
        </p:nvSpPr>
        <p:spPr>
          <a:xfrm>
            <a:off x="6594666" y="1701846"/>
            <a:ext cx="5104195" cy="1234440"/>
          </a:xfrm>
        </p:spPr>
        <p:txBody>
          <a:bodyPr wrap="square" anchor="b"/>
          <a:lstStyle>
            <a:lvl1pPr algn="l">
              <a:defRPr sz="4000" b="0" cap="none" baseline="0">
                <a:solidFill>
                  <a:schemeClr val="accent1"/>
                </a:solidFill>
              </a:defRPr>
            </a:lvl1pPr>
          </a:lstStyle>
          <a:p>
            <a:r>
              <a:rPr lang="en-US" dirty="0"/>
              <a:t>Title Slide – Green Theme</a:t>
            </a:r>
          </a:p>
        </p:txBody>
      </p:sp>
      <p:sp>
        <p:nvSpPr>
          <p:cNvPr id="128" name="Subtitle click to edit">
            <a:extLst>
              <a:ext uri="{FF2B5EF4-FFF2-40B4-BE49-F238E27FC236}">
                <a16:creationId xmlns:a16="http://schemas.microsoft.com/office/drawing/2014/main" id="{6EBAFA4D-7B92-4E38-8320-94F3BCA2E41C}"/>
              </a:ext>
            </a:extLst>
          </p:cNvPr>
          <p:cNvSpPr>
            <a:spLocks noGrp="1"/>
          </p:cNvSpPr>
          <p:nvPr>
            <p:ph type="subTitle" idx="10" hasCustomPrompt="1"/>
          </p:nvPr>
        </p:nvSpPr>
        <p:spPr>
          <a:xfrm>
            <a:off x="6594665" y="2986548"/>
            <a:ext cx="5117785" cy="416403"/>
          </a:xfrm>
        </p:spPr>
        <p:txBody>
          <a:bodyPr/>
          <a:lstStyle>
            <a:lvl1pPr marL="0" indent="0" algn="l">
              <a:buNone/>
              <a:defRPr sz="2400">
                <a:solidFill>
                  <a:schemeClr val="bg2">
                    <a:lumMod val="25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placeholder</a:t>
            </a:r>
          </a:p>
        </p:txBody>
      </p:sp>
      <p:sp>
        <p:nvSpPr>
          <p:cNvPr id="7" name="Click to edit Speaker Name ">
            <a:extLst>
              <a:ext uri="{FF2B5EF4-FFF2-40B4-BE49-F238E27FC236}">
                <a16:creationId xmlns:a16="http://schemas.microsoft.com/office/drawing/2014/main" id="{DEA43E1E-B208-4DC4-9D6A-01669D00DA14}"/>
              </a:ext>
            </a:extLst>
          </p:cNvPr>
          <p:cNvSpPr>
            <a:spLocks noGrp="1"/>
          </p:cNvSpPr>
          <p:nvPr>
            <p:ph type="body" sz="quarter" idx="11" hasCustomPrompt="1"/>
          </p:nvPr>
        </p:nvSpPr>
        <p:spPr>
          <a:xfrm>
            <a:off x="6594665" y="4737426"/>
            <a:ext cx="5403609" cy="355601"/>
          </a:xfrm>
        </p:spPr>
        <p:txBody>
          <a:bodyPr anchor="b"/>
          <a:lstStyle>
            <a:lvl1pPr marL="0" marR="0" indent="0" algn="l" defTabSz="914400" rtl="0" eaLnBrk="1" fontAlgn="auto" latinLnBrk="0" hangingPunct="1">
              <a:lnSpc>
                <a:spcPct val="100000"/>
              </a:lnSpc>
              <a:spcBef>
                <a:spcPts val="1800"/>
              </a:spcBef>
              <a:spcAft>
                <a:spcPts val="0"/>
              </a:spcAft>
              <a:buClr>
                <a:schemeClr val="tx1">
                  <a:lumMod val="60000"/>
                  <a:lumOff val="40000"/>
                </a:schemeClr>
              </a:buClr>
              <a:buSzPct val="90000"/>
              <a:buFont typeface="Arial" panose="020B0604020202020204" pitchFamily="34" charset="0"/>
              <a:buNone/>
              <a:tabLst/>
              <a:defRPr lang="en-US" sz="1600" b="0" i="0" u="none" strike="noStrike" smtClean="0">
                <a:solidFill>
                  <a:schemeClr val="bg2">
                    <a:lumMod val="25000"/>
                  </a:schemeClr>
                </a:solidFill>
                <a:effectLst/>
              </a:defRPr>
            </a:lvl1pPr>
          </a:lstStyle>
          <a:p>
            <a:pPr marL="0" marR="0" lvl="0" indent="0" algn="l" defTabSz="914400" rtl="0" eaLnBrk="1" fontAlgn="auto" latinLnBrk="0" hangingPunct="1">
              <a:lnSpc>
                <a:spcPct val="100000"/>
              </a:lnSpc>
              <a:spcBef>
                <a:spcPts val="1800"/>
              </a:spcBef>
              <a:spcAft>
                <a:spcPts val="0"/>
              </a:spcAft>
              <a:buClr>
                <a:schemeClr val="tx1">
                  <a:lumMod val="60000"/>
                  <a:lumOff val="40000"/>
                </a:schemeClr>
              </a:buClr>
              <a:buSzPct val="90000"/>
              <a:buFont typeface="Arial" panose="020B0604020202020204" pitchFamily="34" charset="0"/>
              <a:buNone/>
              <a:tabLst/>
              <a:defRPr/>
            </a:pPr>
            <a:r>
              <a:rPr lang="en-US" dirty="0"/>
              <a:t>Speaker Name (Insert pronouns)</a:t>
            </a:r>
          </a:p>
        </p:txBody>
      </p:sp>
      <p:sp>
        <p:nvSpPr>
          <p:cNvPr id="129" name="Click to edit role">
            <a:extLst>
              <a:ext uri="{FF2B5EF4-FFF2-40B4-BE49-F238E27FC236}">
                <a16:creationId xmlns:a16="http://schemas.microsoft.com/office/drawing/2014/main" id="{2111BB8B-7B37-4FB4-B2CD-984FE1C6C5E4}"/>
              </a:ext>
            </a:extLst>
          </p:cNvPr>
          <p:cNvSpPr>
            <a:spLocks noGrp="1"/>
          </p:cNvSpPr>
          <p:nvPr>
            <p:ph type="body" sz="quarter" idx="12" hasCustomPrompt="1"/>
          </p:nvPr>
        </p:nvSpPr>
        <p:spPr>
          <a:xfrm>
            <a:off x="6594665" y="5117481"/>
            <a:ext cx="5403609" cy="355601"/>
          </a:xfrm>
        </p:spPr>
        <p:txBody>
          <a:bodyPr/>
          <a:lstStyle>
            <a:lvl1pPr algn="l">
              <a:buNone/>
              <a:defRPr sz="1600">
                <a:solidFill>
                  <a:schemeClr val="bg2">
                    <a:lumMod val="25000"/>
                  </a:schemeClr>
                </a:solidFill>
              </a:defRPr>
            </a:lvl1pPr>
          </a:lstStyle>
          <a:p>
            <a:pPr lvl="0"/>
            <a:r>
              <a:rPr lang="en-US" dirty="0"/>
              <a:t>Role / Division at VMware</a:t>
            </a:r>
          </a:p>
        </p:txBody>
      </p:sp>
      <p:sp>
        <p:nvSpPr>
          <p:cNvPr id="18" name="Click to edit role">
            <a:extLst>
              <a:ext uri="{FF2B5EF4-FFF2-40B4-BE49-F238E27FC236}">
                <a16:creationId xmlns:a16="http://schemas.microsoft.com/office/drawing/2014/main" id="{006FF8D0-7AF6-C549-9BFB-E838D6CDCA0E}"/>
              </a:ext>
            </a:extLst>
          </p:cNvPr>
          <p:cNvSpPr>
            <a:spLocks noGrp="1"/>
          </p:cNvSpPr>
          <p:nvPr>
            <p:ph type="body" sz="quarter" idx="14" hasCustomPrompt="1"/>
          </p:nvPr>
        </p:nvSpPr>
        <p:spPr>
          <a:xfrm>
            <a:off x="6594665" y="5485987"/>
            <a:ext cx="5403609" cy="355601"/>
          </a:xfrm>
        </p:spPr>
        <p:txBody>
          <a:bodyPr/>
          <a:lstStyle>
            <a:lvl1pPr algn="l">
              <a:buNone/>
              <a:defRPr sz="1400">
                <a:solidFill>
                  <a:schemeClr val="bg2">
                    <a:lumMod val="25000"/>
                  </a:schemeClr>
                </a:solidFill>
              </a:defRPr>
            </a:lvl1pPr>
          </a:lstStyle>
          <a:p>
            <a:pPr lvl="0"/>
            <a:r>
              <a:rPr lang="en-US" dirty="0"/>
              <a:t>Date</a:t>
            </a:r>
          </a:p>
        </p:txBody>
      </p:sp>
      <p:sp>
        <p:nvSpPr>
          <p:cNvPr id="53" name="TextBox 52">
            <a:extLst>
              <a:ext uri="{FF2B5EF4-FFF2-40B4-BE49-F238E27FC236}">
                <a16:creationId xmlns:a16="http://schemas.microsoft.com/office/drawing/2014/main" id="{E7C16DC6-55CF-F240-9C11-02E1D9563D27}"/>
              </a:ext>
            </a:extLst>
          </p:cNvPr>
          <p:cNvSpPr txBox="1"/>
          <p:nvPr userDrawn="1"/>
        </p:nvSpPr>
        <p:spPr>
          <a:xfrm>
            <a:off x="1645512" y="6461498"/>
            <a:ext cx="3059327" cy="128368"/>
          </a:xfrm>
          <a:prstGeom prst="rect">
            <a:avLst/>
          </a:prstGeom>
          <a:noFill/>
        </p:spPr>
        <p:txBody>
          <a:bodyPr wrap="none" lIns="0" tIns="0" rIns="0" bIns="0" rtlCol="0">
            <a:spAutoFit/>
          </a:bodyPr>
          <a:lstStyle/>
          <a:p>
            <a:pPr algn="l">
              <a:lnSpc>
                <a:spcPct val="130000"/>
              </a:lnSpc>
            </a:pPr>
            <a:r>
              <a:rPr lang="en-US" sz="700" spc="0" baseline="0" dirty="0" err="1">
                <a:ln/>
                <a:solidFill>
                  <a:srgbClr val="000000"/>
                </a:solidFill>
                <a:latin typeface="Metropolis-Regular"/>
                <a:sym typeface="Metropolis-Regular"/>
                <a:rtl val="0"/>
              </a:rPr>
              <a:t>Broadcom Proprietary and Confidential. Copyright © 2024 Broadcom.  </a:t>
            </a:r>
          </a:p>
        </p:txBody>
      </p:sp>
      <p:sp>
        <p:nvSpPr>
          <p:cNvPr id="54" name="TextBox 53">
            <a:extLst>
              <a:ext uri="{FF2B5EF4-FFF2-40B4-BE49-F238E27FC236}">
                <a16:creationId xmlns:a16="http://schemas.microsoft.com/office/drawing/2014/main" id="{D9A55828-AA74-CBA4-45C7-70A0A1FC747D}"/>
              </a:ext>
            </a:extLst>
          </p:cNvPr>
          <p:cNvSpPr txBox="1"/>
          <p:nvPr userDrawn="1"/>
        </p:nvSpPr>
        <p:spPr>
          <a:xfrm>
            <a:off x="1645513" y="6569434"/>
            <a:ext cx="3856227" cy="127086"/>
          </a:xfrm>
          <a:prstGeom prst="rect">
            <a:avLst/>
          </a:prstGeom>
          <a:noFill/>
        </p:spPr>
        <p:txBody>
          <a:bodyPr wrap="none" lIns="0" tIns="0" rIns="0" bIns="0" rtlCol="0">
            <a:spAutoFit/>
          </a:bodyPr>
          <a:lstStyle/>
          <a:p>
            <a:pPr algn="l">
              <a:lnSpc>
                <a:spcPct val="130000"/>
              </a:lnSpc>
            </a:pPr>
            <a:r>
              <a:rPr lang="en-US" sz="700" spc="0" baseline="0" dirty="0" err="1">
                <a:ln/>
                <a:solidFill>
                  <a:srgbClr val="000000"/>
                </a:solidFill>
                <a:latin typeface="Metropolis-Regular"/>
                <a:sym typeface="Metropolis-Regular"/>
                <a:rtl val="0"/>
              </a:rPr>
              <a:t>All Rights Reserved. The term “Broadcom” refers to Broadcom Inc. and/or its subsidiaries.</a:t>
            </a:r>
          </a:p>
        </p:txBody>
      </p:sp>
      <p:grpSp>
        <p:nvGrpSpPr>
          <p:cNvPr id="55" name="Graphic 8">
            <a:extLst>
              <a:ext uri="{FF2B5EF4-FFF2-40B4-BE49-F238E27FC236}">
                <a16:creationId xmlns:a16="http://schemas.microsoft.com/office/drawing/2014/main" id="{BAF838CA-49F3-885B-C026-D4C6B5E51AA9}"/>
              </a:ext>
            </a:extLst>
          </p:cNvPr>
          <p:cNvGrpSpPr/>
          <p:nvPr userDrawn="1"/>
        </p:nvGrpSpPr>
        <p:grpSpPr>
          <a:xfrm>
            <a:off x="265695" y="6323271"/>
            <a:ext cx="1249548" cy="369648"/>
            <a:chOff x="265625" y="6323271"/>
            <a:chExt cx="1249223" cy="369648"/>
          </a:xfrm>
          <a:solidFill>
            <a:srgbClr val="000000"/>
          </a:solidFill>
        </p:grpSpPr>
        <p:grpSp>
          <p:nvGrpSpPr>
            <p:cNvPr id="56" name="Graphic 8">
              <a:extLst>
                <a:ext uri="{FF2B5EF4-FFF2-40B4-BE49-F238E27FC236}">
                  <a16:creationId xmlns:a16="http://schemas.microsoft.com/office/drawing/2014/main" id="{91AFFF59-3E20-ED5A-C64D-6AD2EC10FA71}"/>
                </a:ext>
              </a:extLst>
            </p:cNvPr>
            <p:cNvGrpSpPr/>
            <p:nvPr/>
          </p:nvGrpSpPr>
          <p:grpSpPr>
            <a:xfrm>
              <a:off x="745455" y="6594444"/>
              <a:ext cx="722662" cy="98475"/>
              <a:chOff x="745455" y="6594444"/>
              <a:chExt cx="722662" cy="98475"/>
            </a:xfrm>
            <a:solidFill>
              <a:srgbClr val="000000"/>
            </a:solidFill>
          </p:grpSpPr>
          <p:sp>
            <p:nvSpPr>
              <p:cNvPr id="131" name="Freeform 130">
                <a:extLst>
                  <a:ext uri="{FF2B5EF4-FFF2-40B4-BE49-F238E27FC236}">
                    <a16:creationId xmlns:a16="http://schemas.microsoft.com/office/drawing/2014/main" id="{26A3A367-AF7A-3CE1-7219-BF42CFB83015}"/>
                  </a:ext>
                </a:extLst>
              </p:cNvPr>
              <p:cNvSpPr/>
              <p:nvPr/>
            </p:nvSpPr>
            <p:spPr>
              <a:xfrm>
                <a:off x="745455" y="6594444"/>
                <a:ext cx="55936" cy="81777"/>
              </a:xfrm>
              <a:custGeom>
                <a:avLst/>
                <a:gdLst>
                  <a:gd name="connsiteX0" fmla="*/ 5397 w 55936"/>
                  <a:gd name="connsiteY0" fmla="*/ 68381 h 81777"/>
                  <a:gd name="connsiteX1" fmla="*/ 5397 w 55936"/>
                  <a:gd name="connsiteY1" fmla="*/ 80508 h 81777"/>
                  <a:gd name="connsiteX2" fmla="*/ 0 w 55936"/>
                  <a:gd name="connsiteY2" fmla="*/ 80508 h 81777"/>
                  <a:gd name="connsiteX3" fmla="*/ 0 w 55936"/>
                  <a:gd name="connsiteY3" fmla="*/ 0 h 81777"/>
                  <a:gd name="connsiteX4" fmla="*/ 5397 w 55936"/>
                  <a:gd name="connsiteY4" fmla="*/ 0 h 81777"/>
                  <a:gd name="connsiteX5" fmla="*/ 5397 w 55936"/>
                  <a:gd name="connsiteY5" fmla="*/ 36826 h 81777"/>
                  <a:gd name="connsiteX6" fmla="*/ 28571 w 55936"/>
                  <a:gd name="connsiteY6" fmla="*/ 22920 h 81777"/>
                  <a:gd name="connsiteX7" fmla="*/ 55936 w 55936"/>
                  <a:gd name="connsiteY7" fmla="*/ 52126 h 81777"/>
                  <a:gd name="connsiteX8" fmla="*/ 55936 w 55936"/>
                  <a:gd name="connsiteY8" fmla="*/ 52317 h 81777"/>
                  <a:gd name="connsiteX9" fmla="*/ 28571 w 55936"/>
                  <a:gd name="connsiteY9" fmla="*/ 81777 h 81777"/>
                  <a:gd name="connsiteX10" fmla="*/ 5397 w 55936"/>
                  <a:gd name="connsiteY10" fmla="*/ 68381 h 81777"/>
                  <a:gd name="connsiteX11" fmla="*/ 50095 w 55936"/>
                  <a:gd name="connsiteY11" fmla="*/ 52571 h 81777"/>
                  <a:gd name="connsiteX12" fmla="*/ 50095 w 55936"/>
                  <a:gd name="connsiteY12" fmla="*/ 52381 h 81777"/>
                  <a:gd name="connsiteX13" fmla="*/ 28063 w 55936"/>
                  <a:gd name="connsiteY13" fmla="*/ 28127 h 81777"/>
                  <a:gd name="connsiteX14" fmla="*/ 5143 w 55936"/>
                  <a:gd name="connsiteY14" fmla="*/ 52254 h 81777"/>
                  <a:gd name="connsiteX15" fmla="*/ 5143 w 55936"/>
                  <a:gd name="connsiteY15" fmla="*/ 52444 h 81777"/>
                  <a:gd name="connsiteX16" fmla="*/ 28063 w 55936"/>
                  <a:gd name="connsiteY16" fmla="*/ 76571 h 81777"/>
                  <a:gd name="connsiteX17" fmla="*/ 50095 w 55936"/>
                  <a:gd name="connsiteY17" fmla="*/ 52571 h 81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936" h="81777">
                    <a:moveTo>
                      <a:pt x="5397" y="68381"/>
                    </a:moveTo>
                    <a:lnTo>
                      <a:pt x="5397" y="80508"/>
                    </a:lnTo>
                    <a:lnTo>
                      <a:pt x="0" y="80508"/>
                    </a:lnTo>
                    <a:lnTo>
                      <a:pt x="0" y="0"/>
                    </a:lnTo>
                    <a:lnTo>
                      <a:pt x="5397" y="0"/>
                    </a:lnTo>
                    <a:lnTo>
                      <a:pt x="5397" y="36826"/>
                    </a:lnTo>
                    <a:cubicBezTo>
                      <a:pt x="10222" y="29460"/>
                      <a:pt x="17397" y="22920"/>
                      <a:pt x="28571" y="22920"/>
                    </a:cubicBezTo>
                    <a:cubicBezTo>
                      <a:pt x="42159" y="22920"/>
                      <a:pt x="55936" y="33841"/>
                      <a:pt x="55936" y="52126"/>
                    </a:cubicBezTo>
                    <a:lnTo>
                      <a:pt x="55936" y="52317"/>
                    </a:lnTo>
                    <a:cubicBezTo>
                      <a:pt x="55936" y="70603"/>
                      <a:pt x="42159" y="81777"/>
                      <a:pt x="28571" y="81777"/>
                    </a:cubicBezTo>
                    <a:cubicBezTo>
                      <a:pt x="17333" y="81841"/>
                      <a:pt x="10032" y="75428"/>
                      <a:pt x="5397" y="68381"/>
                    </a:cubicBezTo>
                    <a:close/>
                    <a:moveTo>
                      <a:pt x="50095" y="52571"/>
                    </a:moveTo>
                    <a:lnTo>
                      <a:pt x="50095" y="52381"/>
                    </a:lnTo>
                    <a:cubicBezTo>
                      <a:pt x="50095" y="37587"/>
                      <a:pt x="39809" y="28127"/>
                      <a:pt x="28063" y="28127"/>
                    </a:cubicBezTo>
                    <a:cubicBezTo>
                      <a:pt x="16381" y="28127"/>
                      <a:pt x="5143" y="37968"/>
                      <a:pt x="5143" y="52254"/>
                    </a:cubicBezTo>
                    <a:lnTo>
                      <a:pt x="5143" y="52444"/>
                    </a:lnTo>
                    <a:cubicBezTo>
                      <a:pt x="5143" y="66921"/>
                      <a:pt x="16381" y="76571"/>
                      <a:pt x="28063" y="76571"/>
                    </a:cubicBezTo>
                    <a:cubicBezTo>
                      <a:pt x="40254" y="76635"/>
                      <a:pt x="50095" y="67682"/>
                      <a:pt x="50095" y="52571"/>
                    </a:cubicBezTo>
                    <a:close/>
                  </a:path>
                </a:pathLst>
              </a:custGeom>
              <a:solidFill>
                <a:srgbClr val="000000"/>
              </a:solidFill>
              <a:ln w="6345" cap="flat">
                <a:noFill/>
                <a:prstDash val="solid"/>
                <a:miter/>
              </a:ln>
            </p:spPr>
            <p:txBody>
              <a:bodyPr rtlCol="0" anchor="ctr"/>
              <a:lstStyle/>
              <a:p>
                <a:endParaRPr lang="en-US" sz="1800"/>
              </a:p>
            </p:txBody>
          </p:sp>
          <p:sp>
            <p:nvSpPr>
              <p:cNvPr id="132" name="Freeform 131">
                <a:extLst>
                  <a:ext uri="{FF2B5EF4-FFF2-40B4-BE49-F238E27FC236}">
                    <a16:creationId xmlns:a16="http://schemas.microsoft.com/office/drawing/2014/main" id="{87557BA2-6363-9310-7758-7E46B2725CB3}"/>
                  </a:ext>
                </a:extLst>
              </p:cNvPr>
              <p:cNvSpPr/>
              <p:nvPr/>
            </p:nvSpPr>
            <p:spPr>
              <a:xfrm>
                <a:off x="809582" y="6618699"/>
                <a:ext cx="55872" cy="74221"/>
              </a:xfrm>
              <a:custGeom>
                <a:avLst/>
                <a:gdLst>
                  <a:gd name="connsiteX0" fmla="*/ 49904 w 55872"/>
                  <a:gd name="connsiteY0" fmla="*/ 0 h 74221"/>
                  <a:gd name="connsiteX1" fmla="*/ 55873 w 55872"/>
                  <a:gd name="connsiteY1" fmla="*/ 0 h 74221"/>
                  <a:gd name="connsiteX2" fmla="*/ 31492 w 55872"/>
                  <a:gd name="connsiteY2" fmla="*/ 58221 h 74221"/>
                  <a:gd name="connsiteX3" fmla="*/ 12762 w 55872"/>
                  <a:gd name="connsiteY3" fmla="*/ 74221 h 74221"/>
                  <a:gd name="connsiteX4" fmla="*/ 1651 w 55872"/>
                  <a:gd name="connsiteY4" fmla="*/ 71809 h 74221"/>
                  <a:gd name="connsiteX5" fmla="*/ 3492 w 55872"/>
                  <a:gd name="connsiteY5" fmla="*/ 67047 h 74221"/>
                  <a:gd name="connsiteX6" fmla="*/ 13079 w 55872"/>
                  <a:gd name="connsiteY6" fmla="*/ 69142 h 74221"/>
                  <a:gd name="connsiteX7" fmla="*/ 26984 w 55872"/>
                  <a:gd name="connsiteY7" fmla="*/ 55936 h 74221"/>
                  <a:gd name="connsiteX8" fmla="*/ 0 w 55872"/>
                  <a:gd name="connsiteY8" fmla="*/ 0 h 74221"/>
                  <a:gd name="connsiteX9" fmla="*/ 6286 w 55872"/>
                  <a:gd name="connsiteY9" fmla="*/ 0 h 74221"/>
                  <a:gd name="connsiteX10" fmla="*/ 29651 w 55872"/>
                  <a:gd name="connsiteY10" fmla="*/ 50285 h 74221"/>
                  <a:gd name="connsiteX11" fmla="*/ 49904 w 55872"/>
                  <a:gd name="connsiteY11" fmla="*/ 0 h 7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872" h="74221">
                    <a:moveTo>
                      <a:pt x="49904" y="0"/>
                    </a:moveTo>
                    <a:lnTo>
                      <a:pt x="55873" y="0"/>
                    </a:lnTo>
                    <a:lnTo>
                      <a:pt x="31492" y="58221"/>
                    </a:lnTo>
                    <a:cubicBezTo>
                      <a:pt x="26540" y="70031"/>
                      <a:pt x="20825" y="74221"/>
                      <a:pt x="12762" y="74221"/>
                    </a:cubicBezTo>
                    <a:cubicBezTo>
                      <a:pt x="8444" y="74221"/>
                      <a:pt x="5397" y="73460"/>
                      <a:pt x="1651" y="71809"/>
                    </a:cubicBezTo>
                    <a:lnTo>
                      <a:pt x="3492" y="67047"/>
                    </a:lnTo>
                    <a:cubicBezTo>
                      <a:pt x="6476" y="68507"/>
                      <a:pt x="8889" y="69142"/>
                      <a:pt x="13079" y="69142"/>
                    </a:cubicBezTo>
                    <a:cubicBezTo>
                      <a:pt x="18921" y="69142"/>
                      <a:pt x="22794" y="65714"/>
                      <a:pt x="26984" y="55936"/>
                    </a:cubicBezTo>
                    <a:lnTo>
                      <a:pt x="0" y="0"/>
                    </a:lnTo>
                    <a:lnTo>
                      <a:pt x="6286" y="0"/>
                    </a:lnTo>
                    <a:lnTo>
                      <a:pt x="29651" y="50285"/>
                    </a:lnTo>
                    <a:lnTo>
                      <a:pt x="49904" y="0"/>
                    </a:lnTo>
                    <a:close/>
                  </a:path>
                </a:pathLst>
              </a:custGeom>
              <a:solidFill>
                <a:srgbClr val="000000"/>
              </a:solidFill>
              <a:ln w="6345" cap="flat">
                <a:noFill/>
                <a:prstDash val="solid"/>
                <a:miter/>
              </a:ln>
            </p:spPr>
            <p:txBody>
              <a:bodyPr rtlCol="0" anchor="ctr"/>
              <a:lstStyle/>
              <a:p>
                <a:endParaRPr lang="en-US" sz="1800"/>
              </a:p>
            </p:txBody>
          </p:sp>
          <p:sp>
            <p:nvSpPr>
              <p:cNvPr id="133" name="Freeform 132">
                <a:extLst>
                  <a:ext uri="{FF2B5EF4-FFF2-40B4-BE49-F238E27FC236}">
                    <a16:creationId xmlns:a16="http://schemas.microsoft.com/office/drawing/2014/main" id="{98E3995A-00E8-9970-E347-1DB033726417}"/>
                  </a:ext>
                </a:extLst>
              </p:cNvPr>
              <p:cNvSpPr/>
              <p:nvPr/>
            </p:nvSpPr>
            <p:spPr>
              <a:xfrm>
                <a:off x="913010" y="6597746"/>
                <a:ext cx="64317" cy="77079"/>
              </a:xfrm>
              <a:custGeom>
                <a:avLst/>
                <a:gdLst>
                  <a:gd name="connsiteX0" fmla="*/ 63 w 64317"/>
                  <a:gd name="connsiteY0" fmla="*/ 0 h 77079"/>
                  <a:gd name="connsiteX1" fmla="*/ 34666 w 64317"/>
                  <a:gd name="connsiteY1" fmla="*/ 0 h 77079"/>
                  <a:gd name="connsiteX2" fmla="*/ 54857 w 64317"/>
                  <a:gd name="connsiteY2" fmla="*/ 6857 h 77079"/>
                  <a:gd name="connsiteX3" fmla="*/ 60063 w 64317"/>
                  <a:gd name="connsiteY3" fmla="*/ 19619 h 77079"/>
                  <a:gd name="connsiteX4" fmla="*/ 60063 w 64317"/>
                  <a:gd name="connsiteY4" fmla="*/ 19809 h 77079"/>
                  <a:gd name="connsiteX5" fmla="*/ 49016 w 64317"/>
                  <a:gd name="connsiteY5" fmla="*/ 37015 h 77079"/>
                  <a:gd name="connsiteX6" fmla="*/ 64317 w 64317"/>
                  <a:gd name="connsiteY6" fmla="*/ 55746 h 77079"/>
                  <a:gd name="connsiteX7" fmla="*/ 64317 w 64317"/>
                  <a:gd name="connsiteY7" fmla="*/ 55936 h 77079"/>
                  <a:gd name="connsiteX8" fmla="*/ 35746 w 64317"/>
                  <a:gd name="connsiteY8" fmla="*/ 77079 h 77079"/>
                  <a:gd name="connsiteX9" fmla="*/ 0 w 64317"/>
                  <a:gd name="connsiteY9" fmla="*/ 77079 h 77079"/>
                  <a:gd name="connsiteX10" fmla="*/ 0 w 64317"/>
                  <a:gd name="connsiteY10" fmla="*/ 0 h 77079"/>
                  <a:gd name="connsiteX11" fmla="*/ 46476 w 64317"/>
                  <a:gd name="connsiteY11" fmla="*/ 21841 h 77079"/>
                  <a:gd name="connsiteX12" fmla="*/ 32889 w 64317"/>
                  <a:gd name="connsiteY12" fmla="*/ 12000 h 77079"/>
                  <a:gd name="connsiteX13" fmla="*/ 13397 w 64317"/>
                  <a:gd name="connsiteY13" fmla="*/ 12000 h 77079"/>
                  <a:gd name="connsiteX14" fmla="*/ 13397 w 64317"/>
                  <a:gd name="connsiteY14" fmla="*/ 32508 h 77079"/>
                  <a:gd name="connsiteX15" fmla="*/ 31936 w 64317"/>
                  <a:gd name="connsiteY15" fmla="*/ 32508 h 77079"/>
                  <a:gd name="connsiteX16" fmla="*/ 46476 w 64317"/>
                  <a:gd name="connsiteY16" fmla="*/ 22031 h 77079"/>
                  <a:gd name="connsiteX17" fmla="*/ 46476 w 64317"/>
                  <a:gd name="connsiteY17" fmla="*/ 21841 h 77079"/>
                  <a:gd name="connsiteX18" fmla="*/ 34920 w 64317"/>
                  <a:gd name="connsiteY18" fmla="*/ 43999 h 77079"/>
                  <a:gd name="connsiteX19" fmla="*/ 13397 w 64317"/>
                  <a:gd name="connsiteY19" fmla="*/ 43999 h 77079"/>
                  <a:gd name="connsiteX20" fmla="*/ 13397 w 64317"/>
                  <a:gd name="connsiteY20" fmla="*/ 65143 h 77079"/>
                  <a:gd name="connsiteX21" fmla="*/ 35873 w 64317"/>
                  <a:gd name="connsiteY21" fmla="*/ 65143 h 77079"/>
                  <a:gd name="connsiteX22" fmla="*/ 50730 w 64317"/>
                  <a:gd name="connsiteY22" fmla="*/ 54539 h 77079"/>
                  <a:gd name="connsiteX23" fmla="*/ 50730 w 64317"/>
                  <a:gd name="connsiteY23" fmla="*/ 54349 h 77079"/>
                  <a:gd name="connsiteX24" fmla="*/ 34920 w 64317"/>
                  <a:gd name="connsiteY24" fmla="*/ 43999 h 77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317" h="77079">
                    <a:moveTo>
                      <a:pt x="63" y="0"/>
                    </a:moveTo>
                    <a:lnTo>
                      <a:pt x="34666" y="0"/>
                    </a:lnTo>
                    <a:cubicBezTo>
                      <a:pt x="43492" y="0"/>
                      <a:pt x="50412" y="2413"/>
                      <a:pt x="54857" y="6857"/>
                    </a:cubicBezTo>
                    <a:cubicBezTo>
                      <a:pt x="58285" y="10286"/>
                      <a:pt x="60063" y="14603"/>
                      <a:pt x="60063" y="19619"/>
                    </a:cubicBezTo>
                    <a:lnTo>
                      <a:pt x="60063" y="19809"/>
                    </a:lnTo>
                    <a:cubicBezTo>
                      <a:pt x="60063" y="29079"/>
                      <a:pt x="54793" y="34031"/>
                      <a:pt x="49016" y="37015"/>
                    </a:cubicBezTo>
                    <a:cubicBezTo>
                      <a:pt x="58031" y="40126"/>
                      <a:pt x="64317" y="45270"/>
                      <a:pt x="64317" y="55746"/>
                    </a:cubicBezTo>
                    <a:lnTo>
                      <a:pt x="64317" y="55936"/>
                    </a:lnTo>
                    <a:cubicBezTo>
                      <a:pt x="64317" y="69714"/>
                      <a:pt x="52952" y="77079"/>
                      <a:pt x="35746" y="77079"/>
                    </a:cubicBezTo>
                    <a:lnTo>
                      <a:pt x="0" y="77079"/>
                    </a:lnTo>
                    <a:lnTo>
                      <a:pt x="0" y="0"/>
                    </a:lnTo>
                    <a:close/>
                    <a:moveTo>
                      <a:pt x="46476" y="21841"/>
                    </a:moveTo>
                    <a:cubicBezTo>
                      <a:pt x="46476" y="15809"/>
                      <a:pt x="41651" y="12000"/>
                      <a:pt x="32889" y="12000"/>
                    </a:cubicBezTo>
                    <a:lnTo>
                      <a:pt x="13397" y="12000"/>
                    </a:lnTo>
                    <a:lnTo>
                      <a:pt x="13397" y="32508"/>
                    </a:lnTo>
                    <a:lnTo>
                      <a:pt x="31936" y="32508"/>
                    </a:lnTo>
                    <a:cubicBezTo>
                      <a:pt x="40635" y="32508"/>
                      <a:pt x="46476" y="29079"/>
                      <a:pt x="46476" y="22031"/>
                    </a:cubicBezTo>
                    <a:lnTo>
                      <a:pt x="46476" y="21841"/>
                    </a:lnTo>
                    <a:close/>
                    <a:moveTo>
                      <a:pt x="34920" y="43999"/>
                    </a:moveTo>
                    <a:lnTo>
                      <a:pt x="13397" y="43999"/>
                    </a:lnTo>
                    <a:lnTo>
                      <a:pt x="13397" y="65143"/>
                    </a:lnTo>
                    <a:lnTo>
                      <a:pt x="35873" y="65143"/>
                    </a:lnTo>
                    <a:cubicBezTo>
                      <a:pt x="45016" y="65143"/>
                      <a:pt x="50730" y="61523"/>
                      <a:pt x="50730" y="54539"/>
                    </a:cubicBezTo>
                    <a:lnTo>
                      <a:pt x="50730" y="54349"/>
                    </a:lnTo>
                    <a:cubicBezTo>
                      <a:pt x="50793" y="47873"/>
                      <a:pt x="45587" y="43999"/>
                      <a:pt x="34920" y="43999"/>
                    </a:cubicBezTo>
                    <a:close/>
                  </a:path>
                </a:pathLst>
              </a:custGeom>
              <a:solidFill>
                <a:srgbClr val="000000"/>
              </a:solidFill>
              <a:ln w="6345" cap="flat">
                <a:noFill/>
                <a:prstDash val="solid"/>
                <a:miter/>
              </a:ln>
            </p:spPr>
            <p:txBody>
              <a:bodyPr rtlCol="0" anchor="ctr"/>
              <a:lstStyle/>
              <a:p>
                <a:endParaRPr lang="en-US" sz="1800"/>
              </a:p>
            </p:txBody>
          </p:sp>
          <p:sp>
            <p:nvSpPr>
              <p:cNvPr id="134" name="Freeform 133">
                <a:extLst>
                  <a:ext uri="{FF2B5EF4-FFF2-40B4-BE49-F238E27FC236}">
                    <a16:creationId xmlns:a16="http://schemas.microsoft.com/office/drawing/2014/main" id="{E557F3F2-0097-5608-0D6B-ADBD20A05750}"/>
                  </a:ext>
                </a:extLst>
              </p:cNvPr>
              <p:cNvSpPr/>
              <p:nvPr/>
            </p:nvSpPr>
            <p:spPr>
              <a:xfrm>
                <a:off x="991041" y="6615627"/>
                <a:ext cx="34095" cy="59325"/>
              </a:xfrm>
              <a:custGeom>
                <a:avLst/>
                <a:gdLst>
                  <a:gd name="connsiteX0" fmla="*/ 0 w 34095"/>
                  <a:gd name="connsiteY0" fmla="*/ 1103 h 59325"/>
                  <a:gd name="connsiteX1" fmla="*/ 13460 w 34095"/>
                  <a:gd name="connsiteY1" fmla="*/ 1103 h 59325"/>
                  <a:gd name="connsiteX2" fmla="*/ 13460 w 34095"/>
                  <a:gd name="connsiteY2" fmla="*/ 14245 h 59325"/>
                  <a:gd name="connsiteX3" fmla="*/ 34095 w 34095"/>
                  <a:gd name="connsiteY3" fmla="*/ 23 h 59325"/>
                  <a:gd name="connsiteX4" fmla="*/ 34095 w 34095"/>
                  <a:gd name="connsiteY4" fmla="*/ 14119 h 59325"/>
                  <a:gd name="connsiteX5" fmla="*/ 33333 w 34095"/>
                  <a:gd name="connsiteY5" fmla="*/ 14119 h 59325"/>
                  <a:gd name="connsiteX6" fmla="*/ 13460 w 34095"/>
                  <a:gd name="connsiteY6" fmla="*/ 37167 h 59325"/>
                  <a:gd name="connsiteX7" fmla="*/ 13460 w 34095"/>
                  <a:gd name="connsiteY7" fmla="*/ 59325 h 59325"/>
                  <a:gd name="connsiteX8" fmla="*/ 0 w 34095"/>
                  <a:gd name="connsiteY8" fmla="*/ 59325 h 59325"/>
                  <a:gd name="connsiteX9" fmla="*/ 0 w 34095"/>
                  <a:gd name="connsiteY9" fmla="*/ 1103 h 5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95" h="59325">
                    <a:moveTo>
                      <a:pt x="0" y="1103"/>
                    </a:moveTo>
                    <a:lnTo>
                      <a:pt x="13460" y="1103"/>
                    </a:lnTo>
                    <a:lnTo>
                      <a:pt x="13460" y="14245"/>
                    </a:lnTo>
                    <a:cubicBezTo>
                      <a:pt x="17079" y="5547"/>
                      <a:pt x="23809" y="-421"/>
                      <a:pt x="34095" y="23"/>
                    </a:cubicBezTo>
                    <a:lnTo>
                      <a:pt x="34095" y="14119"/>
                    </a:lnTo>
                    <a:lnTo>
                      <a:pt x="33333" y="14119"/>
                    </a:lnTo>
                    <a:cubicBezTo>
                      <a:pt x="21651" y="14119"/>
                      <a:pt x="13460" y="21738"/>
                      <a:pt x="13460" y="37167"/>
                    </a:cubicBezTo>
                    <a:lnTo>
                      <a:pt x="13460" y="59325"/>
                    </a:lnTo>
                    <a:lnTo>
                      <a:pt x="0" y="59325"/>
                    </a:lnTo>
                    <a:lnTo>
                      <a:pt x="0" y="1103"/>
                    </a:lnTo>
                    <a:close/>
                  </a:path>
                </a:pathLst>
              </a:custGeom>
              <a:solidFill>
                <a:srgbClr val="000000"/>
              </a:solidFill>
              <a:ln w="6345" cap="flat">
                <a:noFill/>
                <a:prstDash val="solid"/>
                <a:miter/>
              </a:ln>
            </p:spPr>
            <p:txBody>
              <a:bodyPr rtlCol="0" anchor="ctr"/>
              <a:lstStyle/>
              <a:p>
                <a:endParaRPr lang="en-US" sz="1800"/>
              </a:p>
            </p:txBody>
          </p:sp>
          <p:sp>
            <p:nvSpPr>
              <p:cNvPr id="135" name="Freeform 134">
                <a:extLst>
                  <a:ext uri="{FF2B5EF4-FFF2-40B4-BE49-F238E27FC236}">
                    <a16:creationId xmlns:a16="http://schemas.microsoft.com/office/drawing/2014/main" id="{A1EE9404-4BD9-8680-1C8A-3B583B492853}"/>
                  </a:ext>
                </a:extLst>
              </p:cNvPr>
              <p:cNvSpPr/>
              <p:nvPr/>
            </p:nvSpPr>
            <p:spPr>
              <a:xfrm>
                <a:off x="1031485" y="6615587"/>
                <a:ext cx="62094" cy="60762"/>
              </a:xfrm>
              <a:custGeom>
                <a:avLst/>
                <a:gdLst>
                  <a:gd name="connsiteX0" fmla="*/ 0 w 62094"/>
                  <a:gd name="connsiteY0" fmla="*/ 30603 h 60762"/>
                  <a:gd name="connsiteX1" fmla="*/ 0 w 62094"/>
                  <a:gd name="connsiteY1" fmla="*/ 30413 h 60762"/>
                  <a:gd name="connsiteX2" fmla="*/ 31111 w 62094"/>
                  <a:gd name="connsiteY2" fmla="*/ 0 h 60762"/>
                  <a:gd name="connsiteX3" fmla="*/ 62095 w 62094"/>
                  <a:gd name="connsiteY3" fmla="*/ 30222 h 60762"/>
                  <a:gd name="connsiteX4" fmla="*/ 62095 w 62094"/>
                  <a:gd name="connsiteY4" fmla="*/ 30413 h 60762"/>
                  <a:gd name="connsiteX5" fmla="*/ 30857 w 62094"/>
                  <a:gd name="connsiteY5" fmla="*/ 60762 h 60762"/>
                  <a:gd name="connsiteX6" fmla="*/ 0 w 62094"/>
                  <a:gd name="connsiteY6" fmla="*/ 30603 h 60762"/>
                  <a:gd name="connsiteX7" fmla="*/ 48762 w 62094"/>
                  <a:gd name="connsiteY7" fmla="*/ 30603 h 60762"/>
                  <a:gd name="connsiteX8" fmla="*/ 48762 w 62094"/>
                  <a:gd name="connsiteY8" fmla="*/ 30413 h 60762"/>
                  <a:gd name="connsiteX9" fmla="*/ 30920 w 62094"/>
                  <a:gd name="connsiteY9" fmla="*/ 11683 h 60762"/>
                  <a:gd name="connsiteX10" fmla="*/ 13397 w 62094"/>
                  <a:gd name="connsiteY10" fmla="*/ 30222 h 60762"/>
                  <a:gd name="connsiteX11" fmla="*/ 13397 w 62094"/>
                  <a:gd name="connsiteY11" fmla="*/ 30413 h 60762"/>
                  <a:gd name="connsiteX12" fmla="*/ 31174 w 62094"/>
                  <a:gd name="connsiteY12" fmla="*/ 49080 h 60762"/>
                  <a:gd name="connsiteX13" fmla="*/ 48762 w 62094"/>
                  <a:gd name="connsiteY13" fmla="*/ 30603 h 6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094" h="60762">
                    <a:moveTo>
                      <a:pt x="0" y="30603"/>
                    </a:moveTo>
                    <a:lnTo>
                      <a:pt x="0" y="30413"/>
                    </a:lnTo>
                    <a:cubicBezTo>
                      <a:pt x="0" y="13778"/>
                      <a:pt x="13206" y="0"/>
                      <a:pt x="31111" y="0"/>
                    </a:cubicBezTo>
                    <a:cubicBezTo>
                      <a:pt x="48952" y="0"/>
                      <a:pt x="62095" y="13587"/>
                      <a:pt x="62095" y="30222"/>
                    </a:cubicBezTo>
                    <a:lnTo>
                      <a:pt x="62095" y="30413"/>
                    </a:lnTo>
                    <a:cubicBezTo>
                      <a:pt x="62095" y="46984"/>
                      <a:pt x="48889" y="60762"/>
                      <a:pt x="30857" y="60762"/>
                    </a:cubicBezTo>
                    <a:cubicBezTo>
                      <a:pt x="13143" y="60698"/>
                      <a:pt x="0" y="47111"/>
                      <a:pt x="0" y="30603"/>
                    </a:cubicBezTo>
                    <a:close/>
                    <a:moveTo>
                      <a:pt x="48762" y="30603"/>
                    </a:moveTo>
                    <a:lnTo>
                      <a:pt x="48762" y="30413"/>
                    </a:lnTo>
                    <a:cubicBezTo>
                      <a:pt x="48762" y="20127"/>
                      <a:pt x="41397" y="11683"/>
                      <a:pt x="30920" y="11683"/>
                    </a:cubicBezTo>
                    <a:cubicBezTo>
                      <a:pt x="20254" y="11683"/>
                      <a:pt x="13397" y="20064"/>
                      <a:pt x="13397" y="30222"/>
                    </a:cubicBezTo>
                    <a:lnTo>
                      <a:pt x="13397" y="30413"/>
                    </a:lnTo>
                    <a:cubicBezTo>
                      <a:pt x="13397" y="40571"/>
                      <a:pt x="20762" y="49080"/>
                      <a:pt x="31174" y="49080"/>
                    </a:cubicBezTo>
                    <a:cubicBezTo>
                      <a:pt x="41904" y="49016"/>
                      <a:pt x="48762" y="40635"/>
                      <a:pt x="48762" y="30603"/>
                    </a:cubicBezTo>
                    <a:close/>
                  </a:path>
                </a:pathLst>
              </a:custGeom>
              <a:solidFill>
                <a:srgbClr val="000000"/>
              </a:solidFill>
              <a:ln w="6345" cap="flat">
                <a:noFill/>
                <a:prstDash val="solid"/>
                <a:miter/>
              </a:ln>
            </p:spPr>
            <p:txBody>
              <a:bodyPr rtlCol="0" anchor="ctr"/>
              <a:lstStyle/>
              <a:p>
                <a:endParaRPr lang="en-US" sz="1800"/>
              </a:p>
            </p:txBody>
          </p:sp>
          <p:sp>
            <p:nvSpPr>
              <p:cNvPr id="136" name="Freeform 135">
                <a:extLst>
                  <a:ext uri="{FF2B5EF4-FFF2-40B4-BE49-F238E27FC236}">
                    <a16:creationId xmlns:a16="http://schemas.microsoft.com/office/drawing/2014/main" id="{FC84855E-D060-5D16-8F8D-2BD34D9B94F5}"/>
                  </a:ext>
                </a:extLst>
              </p:cNvPr>
              <p:cNvSpPr/>
              <p:nvPr/>
            </p:nvSpPr>
            <p:spPr>
              <a:xfrm>
                <a:off x="1103168" y="6615904"/>
                <a:ext cx="52698" cy="60190"/>
              </a:xfrm>
              <a:custGeom>
                <a:avLst/>
                <a:gdLst>
                  <a:gd name="connsiteX0" fmla="*/ 0 w 52698"/>
                  <a:gd name="connsiteY0" fmla="*/ 42286 h 60190"/>
                  <a:gd name="connsiteX1" fmla="*/ 0 w 52698"/>
                  <a:gd name="connsiteY1" fmla="*/ 42095 h 60190"/>
                  <a:gd name="connsiteX2" fmla="*/ 24127 w 52698"/>
                  <a:gd name="connsiteY2" fmla="*/ 23365 h 60190"/>
                  <a:gd name="connsiteX3" fmla="*/ 39809 w 52698"/>
                  <a:gd name="connsiteY3" fmla="*/ 25778 h 60190"/>
                  <a:gd name="connsiteX4" fmla="*/ 39809 w 52698"/>
                  <a:gd name="connsiteY4" fmla="*/ 24317 h 60190"/>
                  <a:gd name="connsiteX5" fmla="*/ 25333 w 52698"/>
                  <a:gd name="connsiteY5" fmla="*/ 11619 h 60190"/>
                  <a:gd name="connsiteX6" fmla="*/ 8698 w 52698"/>
                  <a:gd name="connsiteY6" fmla="*/ 15238 h 60190"/>
                  <a:gd name="connsiteX7" fmla="*/ 5079 w 52698"/>
                  <a:gd name="connsiteY7" fmla="*/ 4762 h 60190"/>
                  <a:gd name="connsiteX8" fmla="*/ 27111 w 52698"/>
                  <a:gd name="connsiteY8" fmla="*/ 0 h 60190"/>
                  <a:gd name="connsiteX9" fmla="*/ 46412 w 52698"/>
                  <a:gd name="connsiteY9" fmla="*/ 6476 h 60190"/>
                  <a:gd name="connsiteX10" fmla="*/ 52698 w 52698"/>
                  <a:gd name="connsiteY10" fmla="*/ 24444 h 60190"/>
                  <a:gd name="connsiteX11" fmla="*/ 52698 w 52698"/>
                  <a:gd name="connsiteY11" fmla="*/ 58984 h 60190"/>
                  <a:gd name="connsiteX12" fmla="*/ 39682 w 52698"/>
                  <a:gd name="connsiteY12" fmla="*/ 58984 h 60190"/>
                  <a:gd name="connsiteX13" fmla="*/ 39682 w 52698"/>
                  <a:gd name="connsiteY13" fmla="*/ 51682 h 60190"/>
                  <a:gd name="connsiteX14" fmla="*/ 20698 w 52698"/>
                  <a:gd name="connsiteY14" fmla="*/ 60190 h 60190"/>
                  <a:gd name="connsiteX15" fmla="*/ 0 w 52698"/>
                  <a:gd name="connsiteY15" fmla="*/ 42286 h 60190"/>
                  <a:gd name="connsiteX16" fmla="*/ 40000 w 52698"/>
                  <a:gd name="connsiteY16" fmla="*/ 38095 h 60190"/>
                  <a:gd name="connsiteX17" fmla="*/ 40000 w 52698"/>
                  <a:gd name="connsiteY17" fmla="*/ 34095 h 60190"/>
                  <a:gd name="connsiteX18" fmla="*/ 26794 w 52698"/>
                  <a:gd name="connsiteY18" fmla="*/ 31809 h 60190"/>
                  <a:gd name="connsiteX19" fmla="*/ 13143 w 52698"/>
                  <a:gd name="connsiteY19" fmla="*/ 41524 h 60190"/>
                  <a:gd name="connsiteX20" fmla="*/ 13143 w 52698"/>
                  <a:gd name="connsiteY20" fmla="*/ 41714 h 60190"/>
                  <a:gd name="connsiteX21" fmla="*/ 24508 w 52698"/>
                  <a:gd name="connsiteY21" fmla="*/ 50539 h 60190"/>
                  <a:gd name="connsiteX22" fmla="*/ 40000 w 52698"/>
                  <a:gd name="connsiteY22" fmla="*/ 38095 h 6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698" h="60190">
                    <a:moveTo>
                      <a:pt x="0" y="42286"/>
                    </a:moveTo>
                    <a:lnTo>
                      <a:pt x="0" y="42095"/>
                    </a:lnTo>
                    <a:cubicBezTo>
                      <a:pt x="0" y="29524"/>
                      <a:pt x="9905" y="23365"/>
                      <a:pt x="24127" y="23365"/>
                    </a:cubicBezTo>
                    <a:cubicBezTo>
                      <a:pt x="30603" y="23365"/>
                      <a:pt x="35238" y="24381"/>
                      <a:pt x="39809" y="25778"/>
                    </a:cubicBezTo>
                    <a:lnTo>
                      <a:pt x="39809" y="24317"/>
                    </a:lnTo>
                    <a:cubicBezTo>
                      <a:pt x="39809" y="16064"/>
                      <a:pt x="34730" y="11619"/>
                      <a:pt x="25333" y="11619"/>
                    </a:cubicBezTo>
                    <a:cubicBezTo>
                      <a:pt x="18857" y="11619"/>
                      <a:pt x="13968" y="13080"/>
                      <a:pt x="8698" y="15238"/>
                    </a:cubicBezTo>
                    <a:lnTo>
                      <a:pt x="5079" y="4762"/>
                    </a:lnTo>
                    <a:cubicBezTo>
                      <a:pt x="11556" y="1905"/>
                      <a:pt x="17841" y="0"/>
                      <a:pt x="27111" y="0"/>
                    </a:cubicBezTo>
                    <a:cubicBezTo>
                      <a:pt x="35809" y="0"/>
                      <a:pt x="42349" y="2286"/>
                      <a:pt x="46412" y="6476"/>
                    </a:cubicBezTo>
                    <a:cubicBezTo>
                      <a:pt x="50730" y="10667"/>
                      <a:pt x="52698" y="16825"/>
                      <a:pt x="52698" y="24444"/>
                    </a:cubicBezTo>
                    <a:lnTo>
                      <a:pt x="52698" y="58984"/>
                    </a:lnTo>
                    <a:lnTo>
                      <a:pt x="39682" y="58984"/>
                    </a:lnTo>
                    <a:lnTo>
                      <a:pt x="39682" y="51682"/>
                    </a:lnTo>
                    <a:cubicBezTo>
                      <a:pt x="35682" y="56444"/>
                      <a:pt x="29651" y="60190"/>
                      <a:pt x="20698" y="60190"/>
                    </a:cubicBezTo>
                    <a:cubicBezTo>
                      <a:pt x="9778" y="60254"/>
                      <a:pt x="0" y="53968"/>
                      <a:pt x="0" y="42286"/>
                    </a:cubicBezTo>
                    <a:close/>
                    <a:moveTo>
                      <a:pt x="40000" y="38095"/>
                    </a:moveTo>
                    <a:lnTo>
                      <a:pt x="40000" y="34095"/>
                    </a:lnTo>
                    <a:cubicBezTo>
                      <a:pt x="36571" y="32762"/>
                      <a:pt x="32063" y="31809"/>
                      <a:pt x="26794" y="31809"/>
                    </a:cubicBezTo>
                    <a:cubicBezTo>
                      <a:pt x="18222" y="31809"/>
                      <a:pt x="13143" y="35428"/>
                      <a:pt x="13143" y="41524"/>
                    </a:cubicBezTo>
                    <a:lnTo>
                      <a:pt x="13143" y="41714"/>
                    </a:lnTo>
                    <a:cubicBezTo>
                      <a:pt x="13143" y="47365"/>
                      <a:pt x="18095" y="50539"/>
                      <a:pt x="24508" y="50539"/>
                    </a:cubicBezTo>
                    <a:cubicBezTo>
                      <a:pt x="33270" y="50539"/>
                      <a:pt x="40000" y="45460"/>
                      <a:pt x="40000" y="38095"/>
                    </a:cubicBezTo>
                    <a:close/>
                  </a:path>
                </a:pathLst>
              </a:custGeom>
              <a:solidFill>
                <a:srgbClr val="000000"/>
              </a:solidFill>
              <a:ln w="6345" cap="flat">
                <a:noFill/>
                <a:prstDash val="solid"/>
                <a:miter/>
              </a:ln>
            </p:spPr>
            <p:txBody>
              <a:bodyPr rtlCol="0" anchor="ctr"/>
              <a:lstStyle/>
              <a:p>
                <a:endParaRPr lang="en-US" sz="1800"/>
              </a:p>
            </p:txBody>
          </p:sp>
          <p:sp>
            <p:nvSpPr>
              <p:cNvPr id="137" name="Freeform 136">
                <a:extLst>
                  <a:ext uri="{FF2B5EF4-FFF2-40B4-BE49-F238E27FC236}">
                    <a16:creationId xmlns:a16="http://schemas.microsoft.com/office/drawing/2014/main" id="{031F79CD-4C5E-D24F-635E-7A7B48781101}"/>
                  </a:ext>
                </a:extLst>
              </p:cNvPr>
              <p:cNvSpPr/>
              <p:nvPr/>
            </p:nvSpPr>
            <p:spPr>
              <a:xfrm>
                <a:off x="1168882" y="6594444"/>
                <a:ext cx="60253" cy="81713"/>
              </a:xfrm>
              <a:custGeom>
                <a:avLst/>
                <a:gdLst>
                  <a:gd name="connsiteX0" fmla="*/ 0 w 60253"/>
                  <a:gd name="connsiteY0" fmla="*/ 51492 h 81713"/>
                  <a:gd name="connsiteX1" fmla="*/ 0 w 60253"/>
                  <a:gd name="connsiteY1" fmla="*/ 51301 h 81713"/>
                  <a:gd name="connsiteX2" fmla="*/ 27047 w 60253"/>
                  <a:gd name="connsiteY2" fmla="*/ 21080 h 81713"/>
                  <a:gd name="connsiteX3" fmla="*/ 46920 w 60253"/>
                  <a:gd name="connsiteY3" fmla="*/ 31302 h 81713"/>
                  <a:gd name="connsiteX4" fmla="*/ 46920 w 60253"/>
                  <a:gd name="connsiteY4" fmla="*/ 0 h 81713"/>
                  <a:gd name="connsiteX5" fmla="*/ 60254 w 60253"/>
                  <a:gd name="connsiteY5" fmla="*/ 0 h 81713"/>
                  <a:gd name="connsiteX6" fmla="*/ 60254 w 60253"/>
                  <a:gd name="connsiteY6" fmla="*/ 80508 h 81713"/>
                  <a:gd name="connsiteX7" fmla="*/ 46920 w 60253"/>
                  <a:gd name="connsiteY7" fmla="*/ 80508 h 81713"/>
                  <a:gd name="connsiteX8" fmla="*/ 46920 w 60253"/>
                  <a:gd name="connsiteY8" fmla="*/ 70793 h 81713"/>
                  <a:gd name="connsiteX9" fmla="*/ 27047 w 60253"/>
                  <a:gd name="connsiteY9" fmla="*/ 81714 h 81713"/>
                  <a:gd name="connsiteX10" fmla="*/ 0 w 60253"/>
                  <a:gd name="connsiteY10" fmla="*/ 51492 h 81713"/>
                  <a:gd name="connsiteX11" fmla="*/ 47111 w 60253"/>
                  <a:gd name="connsiteY11" fmla="*/ 51492 h 81713"/>
                  <a:gd name="connsiteX12" fmla="*/ 47111 w 60253"/>
                  <a:gd name="connsiteY12" fmla="*/ 51301 h 81713"/>
                  <a:gd name="connsiteX13" fmla="*/ 30222 w 60253"/>
                  <a:gd name="connsiteY13" fmla="*/ 32635 h 81713"/>
                  <a:gd name="connsiteX14" fmla="*/ 13460 w 60253"/>
                  <a:gd name="connsiteY14" fmla="*/ 51301 h 81713"/>
                  <a:gd name="connsiteX15" fmla="*/ 13460 w 60253"/>
                  <a:gd name="connsiteY15" fmla="*/ 51492 h 81713"/>
                  <a:gd name="connsiteX16" fmla="*/ 30222 w 60253"/>
                  <a:gd name="connsiteY16" fmla="*/ 70159 h 81713"/>
                  <a:gd name="connsiteX17" fmla="*/ 47111 w 60253"/>
                  <a:gd name="connsiteY17" fmla="*/ 51492 h 8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253" h="81713">
                    <a:moveTo>
                      <a:pt x="0" y="51492"/>
                    </a:moveTo>
                    <a:lnTo>
                      <a:pt x="0" y="51301"/>
                    </a:lnTo>
                    <a:cubicBezTo>
                      <a:pt x="0" y="32000"/>
                      <a:pt x="13143" y="21080"/>
                      <a:pt x="27047" y="21080"/>
                    </a:cubicBezTo>
                    <a:cubicBezTo>
                      <a:pt x="36635" y="21080"/>
                      <a:pt x="42730" y="25842"/>
                      <a:pt x="46920" y="31302"/>
                    </a:cubicBezTo>
                    <a:lnTo>
                      <a:pt x="46920" y="0"/>
                    </a:lnTo>
                    <a:lnTo>
                      <a:pt x="60254" y="0"/>
                    </a:lnTo>
                    <a:lnTo>
                      <a:pt x="60254" y="80508"/>
                    </a:lnTo>
                    <a:lnTo>
                      <a:pt x="46920" y="80508"/>
                    </a:lnTo>
                    <a:lnTo>
                      <a:pt x="46920" y="70793"/>
                    </a:lnTo>
                    <a:cubicBezTo>
                      <a:pt x="42603" y="76825"/>
                      <a:pt x="36571" y="81714"/>
                      <a:pt x="27047" y="81714"/>
                    </a:cubicBezTo>
                    <a:cubicBezTo>
                      <a:pt x="13333" y="81714"/>
                      <a:pt x="0" y="70793"/>
                      <a:pt x="0" y="51492"/>
                    </a:cubicBezTo>
                    <a:close/>
                    <a:moveTo>
                      <a:pt x="47111" y="51492"/>
                    </a:moveTo>
                    <a:lnTo>
                      <a:pt x="47111" y="51301"/>
                    </a:lnTo>
                    <a:cubicBezTo>
                      <a:pt x="47111" y="40064"/>
                      <a:pt x="39174" y="32635"/>
                      <a:pt x="30222" y="32635"/>
                    </a:cubicBezTo>
                    <a:cubicBezTo>
                      <a:pt x="21079" y="32635"/>
                      <a:pt x="13460" y="39809"/>
                      <a:pt x="13460" y="51301"/>
                    </a:cubicBezTo>
                    <a:lnTo>
                      <a:pt x="13460" y="51492"/>
                    </a:lnTo>
                    <a:cubicBezTo>
                      <a:pt x="13460" y="62730"/>
                      <a:pt x="21206" y="70159"/>
                      <a:pt x="30222" y="70159"/>
                    </a:cubicBezTo>
                    <a:cubicBezTo>
                      <a:pt x="39174" y="70159"/>
                      <a:pt x="47111" y="62666"/>
                      <a:pt x="47111" y="51492"/>
                    </a:cubicBezTo>
                    <a:close/>
                  </a:path>
                </a:pathLst>
              </a:custGeom>
              <a:solidFill>
                <a:srgbClr val="000000"/>
              </a:solidFill>
              <a:ln w="6345" cap="flat">
                <a:noFill/>
                <a:prstDash val="solid"/>
                <a:miter/>
              </a:ln>
            </p:spPr>
            <p:txBody>
              <a:bodyPr rtlCol="0" anchor="ctr"/>
              <a:lstStyle/>
              <a:p>
                <a:endParaRPr lang="en-US" sz="1800"/>
              </a:p>
            </p:txBody>
          </p:sp>
          <p:sp>
            <p:nvSpPr>
              <p:cNvPr id="138" name="Freeform 137">
                <a:extLst>
                  <a:ext uri="{FF2B5EF4-FFF2-40B4-BE49-F238E27FC236}">
                    <a16:creationId xmlns:a16="http://schemas.microsoft.com/office/drawing/2014/main" id="{DAD1797E-9105-FA8E-4A81-FDC253F04EAD}"/>
                  </a:ext>
                </a:extLst>
              </p:cNvPr>
              <p:cNvSpPr/>
              <p:nvPr/>
            </p:nvSpPr>
            <p:spPr>
              <a:xfrm>
                <a:off x="1242659" y="6615587"/>
                <a:ext cx="53904" cy="60762"/>
              </a:xfrm>
              <a:custGeom>
                <a:avLst/>
                <a:gdLst>
                  <a:gd name="connsiteX0" fmla="*/ 0 w 53904"/>
                  <a:gd name="connsiteY0" fmla="*/ 30603 h 60762"/>
                  <a:gd name="connsiteX1" fmla="*/ 0 w 53904"/>
                  <a:gd name="connsiteY1" fmla="*/ 30413 h 60762"/>
                  <a:gd name="connsiteX2" fmla="*/ 30349 w 53904"/>
                  <a:gd name="connsiteY2" fmla="*/ 0 h 60762"/>
                  <a:gd name="connsiteX3" fmla="*/ 53587 w 53904"/>
                  <a:gd name="connsiteY3" fmla="*/ 10032 h 60762"/>
                  <a:gd name="connsiteX4" fmla="*/ 45206 w 53904"/>
                  <a:gd name="connsiteY4" fmla="*/ 18985 h 60762"/>
                  <a:gd name="connsiteX5" fmla="*/ 30222 w 53904"/>
                  <a:gd name="connsiteY5" fmla="*/ 11683 h 60762"/>
                  <a:gd name="connsiteX6" fmla="*/ 13333 w 53904"/>
                  <a:gd name="connsiteY6" fmla="*/ 30222 h 60762"/>
                  <a:gd name="connsiteX7" fmla="*/ 13333 w 53904"/>
                  <a:gd name="connsiteY7" fmla="*/ 30413 h 60762"/>
                  <a:gd name="connsiteX8" fmla="*/ 30730 w 53904"/>
                  <a:gd name="connsiteY8" fmla="*/ 49080 h 60762"/>
                  <a:gd name="connsiteX9" fmla="*/ 45841 w 53904"/>
                  <a:gd name="connsiteY9" fmla="*/ 41905 h 60762"/>
                  <a:gd name="connsiteX10" fmla="*/ 53905 w 53904"/>
                  <a:gd name="connsiteY10" fmla="*/ 49842 h 60762"/>
                  <a:gd name="connsiteX11" fmla="*/ 30095 w 53904"/>
                  <a:gd name="connsiteY11" fmla="*/ 60762 h 60762"/>
                  <a:gd name="connsiteX12" fmla="*/ 0 w 53904"/>
                  <a:gd name="connsiteY12" fmla="*/ 30603 h 6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904" h="60762">
                    <a:moveTo>
                      <a:pt x="0" y="30603"/>
                    </a:moveTo>
                    <a:lnTo>
                      <a:pt x="0" y="30413"/>
                    </a:lnTo>
                    <a:cubicBezTo>
                      <a:pt x="0" y="13842"/>
                      <a:pt x="12762" y="0"/>
                      <a:pt x="30349" y="0"/>
                    </a:cubicBezTo>
                    <a:cubicBezTo>
                      <a:pt x="41270" y="0"/>
                      <a:pt x="48127" y="4064"/>
                      <a:pt x="53587" y="10032"/>
                    </a:cubicBezTo>
                    <a:lnTo>
                      <a:pt x="45206" y="18985"/>
                    </a:lnTo>
                    <a:cubicBezTo>
                      <a:pt x="41143" y="14794"/>
                      <a:pt x="36825" y="11683"/>
                      <a:pt x="30222" y="11683"/>
                    </a:cubicBezTo>
                    <a:cubicBezTo>
                      <a:pt x="20508" y="11683"/>
                      <a:pt x="13333" y="20064"/>
                      <a:pt x="13333" y="30222"/>
                    </a:cubicBezTo>
                    <a:lnTo>
                      <a:pt x="13333" y="30413"/>
                    </a:lnTo>
                    <a:cubicBezTo>
                      <a:pt x="13333" y="40762"/>
                      <a:pt x="20508" y="49080"/>
                      <a:pt x="30730" y="49080"/>
                    </a:cubicBezTo>
                    <a:cubicBezTo>
                      <a:pt x="37016" y="49080"/>
                      <a:pt x="41524" y="46222"/>
                      <a:pt x="45841" y="41905"/>
                    </a:cubicBezTo>
                    <a:lnTo>
                      <a:pt x="53905" y="49842"/>
                    </a:lnTo>
                    <a:cubicBezTo>
                      <a:pt x="48190" y="56254"/>
                      <a:pt x="41460" y="60762"/>
                      <a:pt x="30095" y="60762"/>
                    </a:cubicBezTo>
                    <a:cubicBezTo>
                      <a:pt x="12762" y="60698"/>
                      <a:pt x="0" y="47111"/>
                      <a:pt x="0" y="30603"/>
                    </a:cubicBezTo>
                    <a:close/>
                  </a:path>
                </a:pathLst>
              </a:custGeom>
              <a:solidFill>
                <a:srgbClr val="000000"/>
              </a:solidFill>
              <a:ln w="6345" cap="flat">
                <a:noFill/>
                <a:prstDash val="solid"/>
                <a:miter/>
              </a:ln>
            </p:spPr>
            <p:txBody>
              <a:bodyPr rtlCol="0" anchor="ctr"/>
              <a:lstStyle/>
              <a:p>
                <a:endParaRPr lang="en-US" sz="1800"/>
              </a:p>
            </p:txBody>
          </p:sp>
          <p:sp>
            <p:nvSpPr>
              <p:cNvPr id="139" name="Freeform 138">
                <a:extLst>
                  <a:ext uri="{FF2B5EF4-FFF2-40B4-BE49-F238E27FC236}">
                    <a16:creationId xmlns:a16="http://schemas.microsoft.com/office/drawing/2014/main" id="{6CDD0DC3-97C4-C10E-1058-099303CC93F6}"/>
                  </a:ext>
                </a:extLst>
              </p:cNvPr>
              <p:cNvSpPr/>
              <p:nvPr/>
            </p:nvSpPr>
            <p:spPr>
              <a:xfrm>
                <a:off x="1303928" y="6615587"/>
                <a:ext cx="62094" cy="60762"/>
              </a:xfrm>
              <a:custGeom>
                <a:avLst/>
                <a:gdLst>
                  <a:gd name="connsiteX0" fmla="*/ 0 w 62094"/>
                  <a:gd name="connsiteY0" fmla="*/ 30603 h 60762"/>
                  <a:gd name="connsiteX1" fmla="*/ 0 w 62094"/>
                  <a:gd name="connsiteY1" fmla="*/ 30413 h 60762"/>
                  <a:gd name="connsiteX2" fmla="*/ 31111 w 62094"/>
                  <a:gd name="connsiteY2" fmla="*/ 0 h 60762"/>
                  <a:gd name="connsiteX3" fmla="*/ 62095 w 62094"/>
                  <a:gd name="connsiteY3" fmla="*/ 30222 h 60762"/>
                  <a:gd name="connsiteX4" fmla="*/ 62095 w 62094"/>
                  <a:gd name="connsiteY4" fmla="*/ 30413 h 60762"/>
                  <a:gd name="connsiteX5" fmla="*/ 30857 w 62094"/>
                  <a:gd name="connsiteY5" fmla="*/ 60762 h 60762"/>
                  <a:gd name="connsiteX6" fmla="*/ 0 w 62094"/>
                  <a:gd name="connsiteY6" fmla="*/ 30603 h 60762"/>
                  <a:gd name="connsiteX7" fmla="*/ 48762 w 62094"/>
                  <a:gd name="connsiteY7" fmla="*/ 30603 h 60762"/>
                  <a:gd name="connsiteX8" fmla="*/ 48762 w 62094"/>
                  <a:gd name="connsiteY8" fmla="*/ 30413 h 60762"/>
                  <a:gd name="connsiteX9" fmla="*/ 30921 w 62094"/>
                  <a:gd name="connsiteY9" fmla="*/ 11683 h 60762"/>
                  <a:gd name="connsiteX10" fmla="*/ 13397 w 62094"/>
                  <a:gd name="connsiteY10" fmla="*/ 30222 h 60762"/>
                  <a:gd name="connsiteX11" fmla="*/ 13397 w 62094"/>
                  <a:gd name="connsiteY11" fmla="*/ 30413 h 60762"/>
                  <a:gd name="connsiteX12" fmla="*/ 31174 w 62094"/>
                  <a:gd name="connsiteY12" fmla="*/ 49080 h 60762"/>
                  <a:gd name="connsiteX13" fmla="*/ 48762 w 62094"/>
                  <a:gd name="connsiteY13" fmla="*/ 30603 h 6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094" h="60762">
                    <a:moveTo>
                      <a:pt x="0" y="30603"/>
                    </a:moveTo>
                    <a:lnTo>
                      <a:pt x="0" y="30413"/>
                    </a:lnTo>
                    <a:cubicBezTo>
                      <a:pt x="0" y="13778"/>
                      <a:pt x="13206" y="0"/>
                      <a:pt x="31111" y="0"/>
                    </a:cubicBezTo>
                    <a:cubicBezTo>
                      <a:pt x="48952" y="0"/>
                      <a:pt x="62095" y="13587"/>
                      <a:pt x="62095" y="30222"/>
                    </a:cubicBezTo>
                    <a:lnTo>
                      <a:pt x="62095" y="30413"/>
                    </a:lnTo>
                    <a:cubicBezTo>
                      <a:pt x="62095" y="46984"/>
                      <a:pt x="48889" y="60762"/>
                      <a:pt x="30857" y="60762"/>
                    </a:cubicBezTo>
                    <a:cubicBezTo>
                      <a:pt x="13143" y="60698"/>
                      <a:pt x="0" y="47111"/>
                      <a:pt x="0" y="30603"/>
                    </a:cubicBezTo>
                    <a:close/>
                    <a:moveTo>
                      <a:pt x="48762" y="30603"/>
                    </a:moveTo>
                    <a:lnTo>
                      <a:pt x="48762" y="30413"/>
                    </a:lnTo>
                    <a:cubicBezTo>
                      <a:pt x="48762" y="20127"/>
                      <a:pt x="41397" y="11683"/>
                      <a:pt x="30921" y="11683"/>
                    </a:cubicBezTo>
                    <a:cubicBezTo>
                      <a:pt x="20254" y="11683"/>
                      <a:pt x="13397" y="20064"/>
                      <a:pt x="13397" y="30222"/>
                    </a:cubicBezTo>
                    <a:lnTo>
                      <a:pt x="13397" y="30413"/>
                    </a:lnTo>
                    <a:cubicBezTo>
                      <a:pt x="13397" y="40571"/>
                      <a:pt x="20762" y="49080"/>
                      <a:pt x="31174" y="49080"/>
                    </a:cubicBezTo>
                    <a:cubicBezTo>
                      <a:pt x="41905" y="49016"/>
                      <a:pt x="48762" y="40635"/>
                      <a:pt x="48762" y="30603"/>
                    </a:cubicBezTo>
                    <a:close/>
                  </a:path>
                </a:pathLst>
              </a:custGeom>
              <a:solidFill>
                <a:srgbClr val="000000"/>
              </a:solidFill>
              <a:ln w="6345" cap="flat">
                <a:noFill/>
                <a:prstDash val="solid"/>
                <a:miter/>
              </a:ln>
            </p:spPr>
            <p:txBody>
              <a:bodyPr rtlCol="0" anchor="ctr"/>
              <a:lstStyle/>
              <a:p>
                <a:endParaRPr lang="en-US" sz="1800"/>
              </a:p>
            </p:txBody>
          </p:sp>
          <p:sp>
            <p:nvSpPr>
              <p:cNvPr id="140" name="Freeform 139">
                <a:extLst>
                  <a:ext uri="{FF2B5EF4-FFF2-40B4-BE49-F238E27FC236}">
                    <a16:creationId xmlns:a16="http://schemas.microsoft.com/office/drawing/2014/main" id="{CEBC9053-842B-8221-2B9E-1E02856F9974}"/>
                  </a:ext>
                </a:extLst>
              </p:cNvPr>
              <p:cNvSpPr/>
              <p:nvPr/>
            </p:nvSpPr>
            <p:spPr>
              <a:xfrm>
                <a:off x="1379484" y="6615524"/>
                <a:ext cx="88634" cy="59554"/>
              </a:xfrm>
              <a:custGeom>
                <a:avLst/>
                <a:gdLst>
                  <a:gd name="connsiteX0" fmla="*/ 0 w 88634"/>
                  <a:gd name="connsiteY0" fmla="*/ 1206 h 59554"/>
                  <a:gd name="connsiteX1" fmla="*/ 13460 w 88634"/>
                  <a:gd name="connsiteY1" fmla="*/ 1206 h 59554"/>
                  <a:gd name="connsiteX2" fmla="*/ 13460 w 88634"/>
                  <a:gd name="connsiteY2" fmla="*/ 10031 h 59554"/>
                  <a:gd name="connsiteX3" fmla="*/ 31238 w 88634"/>
                  <a:gd name="connsiteY3" fmla="*/ 0 h 59554"/>
                  <a:gd name="connsiteX4" fmla="*/ 48635 w 88634"/>
                  <a:gd name="connsiteY4" fmla="*/ 10222 h 59554"/>
                  <a:gd name="connsiteX5" fmla="*/ 68254 w 88634"/>
                  <a:gd name="connsiteY5" fmla="*/ 0 h 59554"/>
                  <a:gd name="connsiteX6" fmla="*/ 88634 w 88634"/>
                  <a:gd name="connsiteY6" fmla="*/ 22285 h 59554"/>
                  <a:gd name="connsiteX7" fmla="*/ 88634 w 88634"/>
                  <a:gd name="connsiteY7" fmla="*/ 59428 h 59554"/>
                  <a:gd name="connsiteX8" fmla="*/ 75301 w 88634"/>
                  <a:gd name="connsiteY8" fmla="*/ 59428 h 59554"/>
                  <a:gd name="connsiteX9" fmla="*/ 75301 w 88634"/>
                  <a:gd name="connsiteY9" fmla="*/ 26348 h 59554"/>
                  <a:gd name="connsiteX10" fmla="*/ 63492 w 88634"/>
                  <a:gd name="connsiteY10" fmla="*/ 12126 h 59554"/>
                  <a:gd name="connsiteX11" fmla="*/ 51047 w 88634"/>
                  <a:gd name="connsiteY11" fmla="*/ 26603 h 59554"/>
                  <a:gd name="connsiteX12" fmla="*/ 51047 w 88634"/>
                  <a:gd name="connsiteY12" fmla="*/ 59492 h 59554"/>
                  <a:gd name="connsiteX13" fmla="*/ 37714 w 88634"/>
                  <a:gd name="connsiteY13" fmla="*/ 59492 h 59554"/>
                  <a:gd name="connsiteX14" fmla="*/ 37714 w 88634"/>
                  <a:gd name="connsiteY14" fmla="*/ 26285 h 59554"/>
                  <a:gd name="connsiteX15" fmla="*/ 25905 w 88634"/>
                  <a:gd name="connsiteY15" fmla="*/ 12190 h 59554"/>
                  <a:gd name="connsiteX16" fmla="*/ 13460 w 88634"/>
                  <a:gd name="connsiteY16" fmla="*/ 26666 h 59554"/>
                  <a:gd name="connsiteX17" fmla="*/ 13460 w 88634"/>
                  <a:gd name="connsiteY17" fmla="*/ 59555 h 59554"/>
                  <a:gd name="connsiteX18" fmla="*/ 0 w 88634"/>
                  <a:gd name="connsiteY18" fmla="*/ 59555 h 59554"/>
                  <a:gd name="connsiteX19" fmla="*/ 0 w 88634"/>
                  <a:gd name="connsiteY19" fmla="*/ 1206 h 5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634" h="59554">
                    <a:moveTo>
                      <a:pt x="0" y="1206"/>
                    </a:moveTo>
                    <a:lnTo>
                      <a:pt x="13460" y="1206"/>
                    </a:lnTo>
                    <a:lnTo>
                      <a:pt x="13460" y="10031"/>
                    </a:lnTo>
                    <a:cubicBezTo>
                      <a:pt x="17206" y="4825"/>
                      <a:pt x="22286" y="0"/>
                      <a:pt x="31238" y="0"/>
                    </a:cubicBezTo>
                    <a:cubicBezTo>
                      <a:pt x="39619" y="0"/>
                      <a:pt x="45587" y="4063"/>
                      <a:pt x="48635" y="10222"/>
                    </a:cubicBezTo>
                    <a:cubicBezTo>
                      <a:pt x="53270" y="4063"/>
                      <a:pt x="59428" y="0"/>
                      <a:pt x="68254" y="0"/>
                    </a:cubicBezTo>
                    <a:cubicBezTo>
                      <a:pt x="80952" y="0"/>
                      <a:pt x="88634" y="8063"/>
                      <a:pt x="88634" y="22285"/>
                    </a:cubicBezTo>
                    <a:lnTo>
                      <a:pt x="88634" y="59428"/>
                    </a:lnTo>
                    <a:lnTo>
                      <a:pt x="75301" y="59428"/>
                    </a:lnTo>
                    <a:lnTo>
                      <a:pt x="75301" y="26348"/>
                    </a:lnTo>
                    <a:cubicBezTo>
                      <a:pt x="75301" y="17079"/>
                      <a:pt x="70984" y="12126"/>
                      <a:pt x="63492" y="12126"/>
                    </a:cubicBezTo>
                    <a:cubicBezTo>
                      <a:pt x="56190" y="12126"/>
                      <a:pt x="51047" y="17206"/>
                      <a:pt x="51047" y="26603"/>
                    </a:cubicBezTo>
                    <a:lnTo>
                      <a:pt x="51047" y="59492"/>
                    </a:lnTo>
                    <a:lnTo>
                      <a:pt x="37714" y="59492"/>
                    </a:lnTo>
                    <a:lnTo>
                      <a:pt x="37714" y="26285"/>
                    </a:lnTo>
                    <a:cubicBezTo>
                      <a:pt x="37714" y="17270"/>
                      <a:pt x="33333" y="12190"/>
                      <a:pt x="25905" y="12190"/>
                    </a:cubicBezTo>
                    <a:cubicBezTo>
                      <a:pt x="18540" y="12190"/>
                      <a:pt x="13460" y="17714"/>
                      <a:pt x="13460" y="26666"/>
                    </a:cubicBezTo>
                    <a:lnTo>
                      <a:pt x="13460" y="59555"/>
                    </a:lnTo>
                    <a:lnTo>
                      <a:pt x="0" y="59555"/>
                    </a:lnTo>
                    <a:lnTo>
                      <a:pt x="0" y="1206"/>
                    </a:lnTo>
                    <a:close/>
                  </a:path>
                </a:pathLst>
              </a:custGeom>
              <a:solidFill>
                <a:srgbClr val="000000"/>
              </a:solidFill>
              <a:ln w="6345" cap="flat">
                <a:noFill/>
                <a:prstDash val="solid"/>
                <a:miter/>
              </a:ln>
            </p:spPr>
            <p:txBody>
              <a:bodyPr rtlCol="0" anchor="ctr"/>
              <a:lstStyle/>
              <a:p>
                <a:endParaRPr lang="en-US" sz="1800"/>
              </a:p>
            </p:txBody>
          </p:sp>
        </p:grpSp>
        <p:grpSp>
          <p:nvGrpSpPr>
            <p:cNvPr id="57" name="Graphic 8">
              <a:extLst>
                <a:ext uri="{FF2B5EF4-FFF2-40B4-BE49-F238E27FC236}">
                  <a16:creationId xmlns:a16="http://schemas.microsoft.com/office/drawing/2014/main" id="{C3D6A2E6-7175-657A-FFEE-732370A03645}"/>
                </a:ext>
              </a:extLst>
            </p:cNvPr>
            <p:cNvGrpSpPr/>
            <p:nvPr/>
          </p:nvGrpSpPr>
          <p:grpSpPr>
            <a:xfrm>
              <a:off x="265625" y="6323271"/>
              <a:ext cx="1249223" cy="190348"/>
              <a:chOff x="265625" y="6323271"/>
              <a:chExt cx="1249223" cy="190348"/>
            </a:xfrm>
            <a:solidFill>
              <a:srgbClr val="000000"/>
            </a:solidFill>
          </p:grpSpPr>
          <p:sp>
            <p:nvSpPr>
              <p:cNvPr id="58" name="Freeform 57">
                <a:extLst>
                  <a:ext uri="{FF2B5EF4-FFF2-40B4-BE49-F238E27FC236}">
                    <a16:creationId xmlns:a16="http://schemas.microsoft.com/office/drawing/2014/main" id="{6EE5B3D8-4F75-F4A5-6852-90C7E67B399F}"/>
                  </a:ext>
                </a:extLst>
              </p:cNvPr>
              <p:cNvSpPr/>
              <p:nvPr/>
            </p:nvSpPr>
            <p:spPr>
              <a:xfrm>
                <a:off x="745773" y="6327144"/>
                <a:ext cx="264126" cy="184633"/>
              </a:xfrm>
              <a:custGeom>
                <a:avLst/>
                <a:gdLst>
                  <a:gd name="connsiteX0" fmla="*/ 250919 w 264126"/>
                  <a:gd name="connsiteY0" fmla="*/ 0 h 184633"/>
                  <a:gd name="connsiteX1" fmla="*/ 238031 w 264126"/>
                  <a:gd name="connsiteY1" fmla="*/ 10476 h 184633"/>
                  <a:gd name="connsiteX2" fmla="*/ 191999 w 264126"/>
                  <a:gd name="connsiteY2" fmla="*/ 142412 h 184633"/>
                  <a:gd name="connsiteX3" fmla="*/ 146729 w 264126"/>
                  <a:gd name="connsiteY3" fmla="*/ 10857 h 184633"/>
                  <a:gd name="connsiteX4" fmla="*/ 132761 w 264126"/>
                  <a:gd name="connsiteY4" fmla="*/ 64 h 184633"/>
                  <a:gd name="connsiteX5" fmla="*/ 131364 w 264126"/>
                  <a:gd name="connsiteY5" fmla="*/ 64 h 184633"/>
                  <a:gd name="connsiteX6" fmla="*/ 118158 w 264126"/>
                  <a:gd name="connsiteY6" fmla="*/ 10857 h 184633"/>
                  <a:gd name="connsiteX7" fmla="*/ 72508 w 264126"/>
                  <a:gd name="connsiteY7" fmla="*/ 142412 h 184633"/>
                  <a:gd name="connsiteX8" fmla="*/ 27174 w 264126"/>
                  <a:gd name="connsiteY8" fmla="*/ 11175 h 184633"/>
                  <a:gd name="connsiteX9" fmla="*/ 13587 w 264126"/>
                  <a:gd name="connsiteY9" fmla="*/ 0 h 184633"/>
                  <a:gd name="connsiteX10" fmla="*/ 0 w 264126"/>
                  <a:gd name="connsiteY10" fmla="*/ 12889 h 184633"/>
                  <a:gd name="connsiteX11" fmla="*/ 1714 w 264126"/>
                  <a:gd name="connsiteY11" fmla="*/ 20190 h 184633"/>
                  <a:gd name="connsiteX12" fmla="*/ 56444 w 264126"/>
                  <a:gd name="connsiteY12" fmla="*/ 172507 h 184633"/>
                  <a:gd name="connsiteX13" fmla="*/ 71428 w 264126"/>
                  <a:gd name="connsiteY13" fmla="*/ 184634 h 184633"/>
                  <a:gd name="connsiteX14" fmla="*/ 72127 w 264126"/>
                  <a:gd name="connsiteY14" fmla="*/ 184634 h 184633"/>
                  <a:gd name="connsiteX15" fmla="*/ 86730 w 264126"/>
                  <a:gd name="connsiteY15" fmla="*/ 172507 h 184633"/>
                  <a:gd name="connsiteX16" fmla="*/ 132063 w 264126"/>
                  <a:gd name="connsiteY16" fmla="*/ 43111 h 184633"/>
                  <a:gd name="connsiteX17" fmla="*/ 176952 w 264126"/>
                  <a:gd name="connsiteY17" fmla="*/ 172507 h 184633"/>
                  <a:gd name="connsiteX18" fmla="*/ 191618 w 264126"/>
                  <a:gd name="connsiteY18" fmla="*/ 184634 h 184633"/>
                  <a:gd name="connsiteX19" fmla="*/ 192697 w 264126"/>
                  <a:gd name="connsiteY19" fmla="*/ 184634 h 184633"/>
                  <a:gd name="connsiteX20" fmla="*/ 207364 w 264126"/>
                  <a:gd name="connsiteY20" fmla="*/ 172507 h 184633"/>
                  <a:gd name="connsiteX21" fmla="*/ 262411 w 264126"/>
                  <a:gd name="connsiteY21" fmla="*/ 19873 h 184633"/>
                  <a:gd name="connsiteX22" fmla="*/ 264126 w 264126"/>
                  <a:gd name="connsiteY22" fmla="*/ 12508 h 184633"/>
                  <a:gd name="connsiteX23" fmla="*/ 250919 w 264126"/>
                  <a:gd name="connsiteY23" fmla="*/ 0 h 18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4126" h="184633">
                    <a:moveTo>
                      <a:pt x="250919" y="0"/>
                    </a:moveTo>
                    <a:cubicBezTo>
                      <a:pt x="243618" y="0"/>
                      <a:pt x="239808" y="4889"/>
                      <a:pt x="238031" y="10476"/>
                    </a:cubicBezTo>
                    <a:lnTo>
                      <a:pt x="191999" y="142412"/>
                    </a:lnTo>
                    <a:lnTo>
                      <a:pt x="146729" y="10857"/>
                    </a:lnTo>
                    <a:cubicBezTo>
                      <a:pt x="144634" y="4635"/>
                      <a:pt x="140126" y="64"/>
                      <a:pt x="132761" y="64"/>
                    </a:cubicBezTo>
                    <a:lnTo>
                      <a:pt x="131364" y="64"/>
                    </a:lnTo>
                    <a:cubicBezTo>
                      <a:pt x="124444" y="64"/>
                      <a:pt x="120253" y="4635"/>
                      <a:pt x="118158" y="10857"/>
                    </a:cubicBezTo>
                    <a:lnTo>
                      <a:pt x="72508" y="142412"/>
                    </a:lnTo>
                    <a:lnTo>
                      <a:pt x="27174" y="11175"/>
                    </a:lnTo>
                    <a:cubicBezTo>
                      <a:pt x="25079" y="4571"/>
                      <a:pt x="20571" y="0"/>
                      <a:pt x="13587" y="0"/>
                    </a:cubicBezTo>
                    <a:cubicBezTo>
                      <a:pt x="5587" y="0"/>
                      <a:pt x="0" y="6286"/>
                      <a:pt x="0" y="12889"/>
                    </a:cubicBezTo>
                    <a:cubicBezTo>
                      <a:pt x="0" y="15301"/>
                      <a:pt x="1016" y="18095"/>
                      <a:pt x="1714" y="20190"/>
                    </a:cubicBezTo>
                    <a:lnTo>
                      <a:pt x="56444" y="172507"/>
                    </a:lnTo>
                    <a:cubicBezTo>
                      <a:pt x="59238" y="180507"/>
                      <a:pt x="64762" y="184634"/>
                      <a:pt x="71428" y="184634"/>
                    </a:cubicBezTo>
                    <a:lnTo>
                      <a:pt x="72127" y="184634"/>
                    </a:lnTo>
                    <a:cubicBezTo>
                      <a:pt x="79111" y="184634"/>
                      <a:pt x="84317" y="180444"/>
                      <a:pt x="86730" y="172507"/>
                    </a:cubicBezTo>
                    <a:lnTo>
                      <a:pt x="132063" y="43111"/>
                    </a:lnTo>
                    <a:lnTo>
                      <a:pt x="176952" y="172507"/>
                    </a:lnTo>
                    <a:cubicBezTo>
                      <a:pt x="179428" y="180507"/>
                      <a:pt x="184634" y="184634"/>
                      <a:pt x="191618" y="184634"/>
                    </a:cubicBezTo>
                    <a:lnTo>
                      <a:pt x="192697" y="184634"/>
                    </a:lnTo>
                    <a:cubicBezTo>
                      <a:pt x="198920" y="184634"/>
                      <a:pt x="204507" y="180444"/>
                      <a:pt x="207364" y="172507"/>
                    </a:cubicBezTo>
                    <a:lnTo>
                      <a:pt x="262411" y="19873"/>
                    </a:lnTo>
                    <a:cubicBezTo>
                      <a:pt x="263110" y="17778"/>
                      <a:pt x="264126" y="14984"/>
                      <a:pt x="264126" y="12508"/>
                    </a:cubicBezTo>
                    <a:cubicBezTo>
                      <a:pt x="264189" y="5905"/>
                      <a:pt x="258602" y="0"/>
                      <a:pt x="250919" y="0"/>
                    </a:cubicBezTo>
                    <a:close/>
                  </a:path>
                </a:pathLst>
              </a:custGeom>
              <a:solidFill>
                <a:srgbClr val="000000"/>
              </a:solidFill>
              <a:ln w="6345" cap="flat">
                <a:noFill/>
                <a:prstDash val="solid"/>
                <a:miter/>
              </a:ln>
            </p:spPr>
            <p:txBody>
              <a:bodyPr rtlCol="0" anchor="ctr"/>
              <a:lstStyle/>
              <a:p>
                <a:endParaRPr lang="en-US" sz="1800"/>
              </a:p>
            </p:txBody>
          </p:sp>
          <p:sp>
            <p:nvSpPr>
              <p:cNvPr id="59" name="Freeform 58">
                <a:extLst>
                  <a:ext uri="{FF2B5EF4-FFF2-40B4-BE49-F238E27FC236}">
                    <a16:creationId xmlns:a16="http://schemas.microsoft.com/office/drawing/2014/main" id="{8D359421-6F5E-68EB-A130-9078431086FE}"/>
                  </a:ext>
                </a:extLst>
              </p:cNvPr>
              <p:cNvSpPr/>
              <p:nvPr/>
            </p:nvSpPr>
            <p:spPr>
              <a:xfrm>
                <a:off x="1200945" y="6326827"/>
                <a:ext cx="102285" cy="184697"/>
              </a:xfrm>
              <a:custGeom>
                <a:avLst/>
                <a:gdLst>
                  <a:gd name="connsiteX0" fmla="*/ 89015 w 102285"/>
                  <a:gd name="connsiteY0" fmla="*/ 317 h 184697"/>
                  <a:gd name="connsiteX1" fmla="*/ 26857 w 102285"/>
                  <a:gd name="connsiteY1" fmla="*/ 44507 h 184697"/>
                  <a:gd name="connsiteX2" fmla="*/ 26857 w 102285"/>
                  <a:gd name="connsiteY2" fmla="*/ 13587 h 184697"/>
                  <a:gd name="connsiteX3" fmla="*/ 13206 w 102285"/>
                  <a:gd name="connsiteY3" fmla="*/ 0 h 184697"/>
                  <a:gd name="connsiteX4" fmla="*/ 0 w 102285"/>
                  <a:gd name="connsiteY4" fmla="*/ 13587 h 184697"/>
                  <a:gd name="connsiteX5" fmla="*/ 0 w 102285"/>
                  <a:gd name="connsiteY5" fmla="*/ 171110 h 184697"/>
                  <a:gd name="connsiteX6" fmla="*/ 13587 w 102285"/>
                  <a:gd name="connsiteY6" fmla="*/ 184698 h 184697"/>
                  <a:gd name="connsiteX7" fmla="*/ 26857 w 102285"/>
                  <a:gd name="connsiteY7" fmla="*/ 171110 h 184697"/>
                  <a:gd name="connsiteX8" fmla="*/ 26857 w 102285"/>
                  <a:gd name="connsiteY8" fmla="*/ 109904 h 184697"/>
                  <a:gd name="connsiteX9" fmla="*/ 90412 w 102285"/>
                  <a:gd name="connsiteY9" fmla="*/ 27492 h 184697"/>
                  <a:gd name="connsiteX10" fmla="*/ 102285 w 102285"/>
                  <a:gd name="connsiteY10" fmla="*/ 13841 h 184697"/>
                  <a:gd name="connsiteX11" fmla="*/ 89015 w 102285"/>
                  <a:gd name="connsiteY11" fmla="*/ 317 h 18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285" h="184697">
                    <a:moveTo>
                      <a:pt x="89015" y="317"/>
                    </a:moveTo>
                    <a:cubicBezTo>
                      <a:pt x="69524" y="317"/>
                      <a:pt x="40127" y="14476"/>
                      <a:pt x="26857" y="44507"/>
                    </a:cubicBezTo>
                    <a:lnTo>
                      <a:pt x="26857" y="13587"/>
                    </a:lnTo>
                    <a:cubicBezTo>
                      <a:pt x="26857" y="5905"/>
                      <a:pt x="20952" y="0"/>
                      <a:pt x="13206" y="0"/>
                    </a:cubicBezTo>
                    <a:cubicBezTo>
                      <a:pt x="5905" y="0"/>
                      <a:pt x="0" y="6286"/>
                      <a:pt x="0" y="13587"/>
                    </a:cubicBezTo>
                    <a:lnTo>
                      <a:pt x="0" y="171110"/>
                    </a:lnTo>
                    <a:cubicBezTo>
                      <a:pt x="0" y="178729"/>
                      <a:pt x="5905" y="184698"/>
                      <a:pt x="13587" y="184698"/>
                    </a:cubicBezTo>
                    <a:cubicBezTo>
                      <a:pt x="21270" y="184698"/>
                      <a:pt x="26857" y="178411"/>
                      <a:pt x="26857" y="171110"/>
                    </a:cubicBezTo>
                    <a:lnTo>
                      <a:pt x="26857" y="109904"/>
                    </a:lnTo>
                    <a:cubicBezTo>
                      <a:pt x="26857" y="57841"/>
                      <a:pt x="55492" y="31682"/>
                      <a:pt x="90412" y="27492"/>
                    </a:cubicBezTo>
                    <a:cubicBezTo>
                      <a:pt x="97396" y="26412"/>
                      <a:pt x="102285" y="21206"/>
                      <a:pt x="102285" y="13841"/>
                    </a:cubicBezTo>
                    <a:cubicBezTo>
                      <a:pt x="102349" y="6222"/>
                      <a:pt x="97079" y="317"/>
                      <a:pt x="89015" y="317"/>
                    </a:cubicBezTo>
                    <a:close/>
                  </a:path>
                </a:pathLst>
              </a:custGeom>
              <a:solidFill>
                <a:srgbClr val="000000"/>
              </a:solidFill>
              <a:ln w="6345" cap="flat">
                <a:noFill/>
                <a:prstDash val="solid"/>
                <a:miter/>
              </a:ln>
            </p:spPr>
            <p:txBody>
              <a:bodyPr rtlCol="0" anchor="ctr"/>
              <a:lstStyle/>
              <a:p>
                <a:endParaRPr lang="en-US" sz="1800"/>
              </a:p>
            </p:txBody>
          </p:sp>
          <p:sp>
            <p:nvSpPr>
              <p:cNvPr id="60" name="Freeform 59">
                <a:extLst>
                  <a:ext uri="{FF2B5EF4-FFF2-40B4-BE49-F238E27FC236}">
                    <a16:creationId xmlns:a16="http://schemas.microsoft.com/office/drawing/2014/main" id="{3B593B1C-97BF-E3FD-9202-FAE7DC7D404F}"/>
                  </a:ext>
                </a:extLst>
              </p:cNvPr>
              <p:cNvSpPr/>
              <p:nvPr/>
            </p:nvSpPr>
            <p:spPr>
              <a:xfrm>
                <a:off x="1301262" y="6326700"/>
                <a:ext cx="166856" cy="186538"/>
              </a:xfrm>
              <a:custGeom>
                <a:avLst/>
                <a:gdLst>
                  <a:gd name="connsiteX0" fmla="*/ 84825 w 166856"/>
                  <a:gd name="connsiteY0" fmla="*/ 0 h 186538"/>
                  <a:gd name="connsiteX1" fmla="*/ 0 w 166856"/>
                  <a:gd name="connsiteY1" fmla="*/ 92888 h 186538"/>
                  <a:gd name="connsiteX2" fmla="*/ 0 w 166856"/>
                  <a:gd name="connsiteY2" fmla="*/ 93587 h 186538"/>
                  <a:gd name="connsiteX3" fmla="*/ 88254 w 166856"/>
                  <a:gd name="connsiteY3" fmla="*/ 186538 h 186538"/>
                  <a:gd name="connsiteX4" fmla="*/ 154920 w 166856"/>
                  <a:gd name="connsiteY4" fmla="*/ 159618 h 186538"/>
                  <a:gd name="connsiteX5" fmla="*/ 159047 w 166856"/>
                  <a:gd name="connsiteY5" fmla="*/ 151047 h 186538"/>
                  <a:gd name="connsiteX6" fmla="*/ 147428 w 166856"/>
                  <a:gd name="connsiteY6" fmla="*/ 139618 h 186538"/>
                  <a:gd name="connsiteX7" fmla="*/ 139872 w 166856"/>
                  <a:gd name="connsiteY7" fmla="*/ 142666 h 186538"/>
                  <a:gd name="connsiteX8" fmla="*/ 88888 w 166856"/>
                  <a:gd name="connsiteY8" fmla="*/ 163364 h 186538"/>
                  <a:gd name="connsiteX9" fmla="*/ 26667 w 166856"/>
                  <a:gd name="connsiteY9" fmla="*/ 102920 h 186538"/>
                  <a:gd name="connsiteX10" fmla="*/ 154539 w 166856"/>
                  <a:gd name="connsiteY10" fmla="*/ 102920 h 186538"/>
                  <a:gd name="connsiteX11" fmla="*/ 166856 w 166856"/>
                  <a:gd name="connsiteY11" fmla="*/ 90476 h 186538"/>
                  <a:gd name="connsiteX12" fmla="*/ 84825 w 166856"/>
                  <a:gd name="connsiteY12" fmla="*/ 0 h 186538"/>
                  <a:gd name="connsiteX13" fmla="*/ 26667 w 166856"/>
                  <a:gd name="connsiteY13" fmla="*/ 83238 h 186538"/>
                  <a:gd name="connsiteX14" fmla="*/ 84127 w 166856"/>
                  <a:gd name="connsiteY14" fmla="*/ 22476 h 186538"/>
                  <a:gd name="connsiteX15" fmla="*/ 140571 w 166856"/>
                  <a:gd name="connsiteY15" fmla="*/ 83238 h 186538"/>
                  <a:gd name="connsiteX16" fmla="*/ 26667 w 166856"/>
                  <a:gd name="connsiteY16" fmla="*/ 83238 h 18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856" h="186538">
                    <a:moveTo>
                      <a:pt x="84825" y="0"/>
                    </a:moveTo>
                    <a:cubicBezTo>
                      <a:pt x="35873" y="0"/>
                      <a:pt x="0" y="41460"/>
                      <a:pt x="0" y="92888"/>
                    </a:cubicBezTo>
                    <a:lnTo>
                      <a:pt x="0" y="93587"/>
                    </a:lnTo>
                    <a:cubicBezTo>
                      <a:pt x="0" y="148888"/>
                      <a:pt x="39619" y="186538"/>
                      <a:pt x="88254" y="186538"/>
                    </a:cubicBezTo>
                    <a:cubicBezTo>
                      <a:pt x="118349" y="186538"/>
                      <a:pt x="138158" y="175809"/>
                      <a:pt x="154920" y="159618"/>
                    </a:cubicBezTo>
                    <a:cubicBezTo>
                      <a:pt x="157713" y="157206"/>
                      <a:pt x="159047" y="154095"/>
                      <a:pt x="159047" y="151047"/>
                    </a:cubicBezTo>
                    <a:cubicBezTo>
                      <a:pt x="159047" y="144825"/>
                      <a:pt x="153840" y="139618"/>
                      <a:pt x="147428" y="139618"/>
                    </a:cubicBezTo>
                    <a:cubicBezTo>
                      <a:pt x="144317" y="139618"/>
                      <a:pt x="141904" y="141015"/>
                      <a:pt x="139872" y="142666"/>
                    </a:cubicBezTo>
                    <a:cubicBezTo>
                      <a:pt x="126856" y="154793"/>
                      <a:pt x="110793" y="163364"/>
                      <a:pt x="88888" y="163364"/>
                    </a:cubicBezTo>
                    <a:cubicBezTo>
                      <a:pt x="57397" y="163364"/>
                      <a:pt x="30413" y="141586"/>
                      <a:pt x="26667" y="102920"/>
                    </a:cubicBezTo>
                    <a:lnTo>
                      <a:pt x="154539" y="102920"/>
                    </a:lnTo>
                    <a:cubicBezTo>
                      <a:pt x="161015" y="102920"/>
                      <a:pt x="166856" y="97714"/>
                      <a:pt x="166856" y="90476"/>
                    </a:cubicBezTo>
                    <a:cubicBezTo>
                      <a:pt x="166856" y="43111"/>
                      <a:pt x="137079" y="0"/>
                      <a:pt x="84825" y="0"/>
                    </a:cubicBezTo>
                    <a:close/>
                    <a:moveTo>
                      <a:pt x="26667" y="83238"/>
                    </a:moveTo>
                    <a:cubicBezTo>
                      <a:pt x="30032" y="48317"/>
                      <a:pt x="53333" y="22476"/>
                      <a:pt x="84127" y="22476"/>
                    </a:cubicBezTo>
                    <a:cubicBezTo>
                      <a:pt x="119301" y="22476"/>
                      <a:pt x="137841" y="50793"/>
                      <a:pt x="140571" y="83238"/>
                    </a:cubicBezTo>
                    <a:lnTo>
                      <a:pt x="26667" y="83238"/>
                    </a:lnTo>
                    <a:close/>
                  </a:path>
                </a:pathLst>
              </a:custGeom>
              <a:solidFill>
                <a:srgbClr val="000000"/>
              </a:solidFill>
              <a:ln w="6345" cap="flat">
                <a:noFill/>
                <a:prstDash val="solid"/>
                <a:miter/>
              </a:ln>
            </p:spPr>
            <p:txBody>
              <a:bodyPr rtlCol="0" anchor="ctr"/>
              <a:lstStyle/>
              <a:p>
                <a:endParaRPr lang="en-US" sz="1800"/>
              </a:p>
            </p:txBody>
          </p:sp>
          <p:sp>
            <p:nvSpPr>
              <p:cNvPr id="61" name="Freeform 60">
                <a:extLst>
                  <a:ext uri="{FF2B5EF4-FFF2-40B4-BE49-F238E27FC236}">
                    <a16:creationId xmlns:a16="http://schemas.microsoft.com/office/drawing/2014/main" id="{684036B4-CA32-5C66-D108-9873B6C3702C}"/>
                  </a:ext>
                </a:extLst>
              </p:cNvPr>
              <p:cNvSpPr/>
              <p:nvPr/>
            </p:nvSpPr>
            <p:spPr>
              <a:xfrm>
                <a:off x="1010406" y="6327144"/>
                <a:ext cx="157967" cy="186157"/>
              </a:xfrm>
              <a:custGeom>
                <a:avLst/>
                <a:gdLst>
                  <a:gd name="connsiteX0" fmla="*/ 81460 w 157967"/>
                  <a:gd name="connsiteY0" fmla="*/ 0 h 186157"/>
                  <a:gd name="connsiteX1" fmla="*/ 27428 w 157967"/>
                  <a:gd name="connsiteY1" fmla="*/ 10222 h 186157"/>
                  <a:gd name="connsiteX2" fmla="*/ 20063 w 157967"/>
                  <a:gd name="connsiteY2" fmla="*/ 21397 h 186157"/>
                  <a:gd name="connsiteX3" fmla="*/ 31936 w 157967"/>
                  <a:gd name="connsiteY3" fmla="*/ 32889 h 186157"/>
                  <a:gd name="connsiteX4" fmla="*/ 36762 w 157967"/>
                  <a:gd name="connsiteY4" fmla="*/ 31809 h 186157"/>
                  <a:gd name="connsiteX5" fmla="*/ 78666 w 157967"/>
                  <a:gd name="connsiteY5" fmla="*/ 23619 h 186157"/>
                  <a:gd name="connsiteX6" fmla="*/ 132253 w 157967"/>
                  <a:gd name="connsiteY6" fmla="*/ 72698 h 186157"/>
                  <a:gd name="connsiteX7" fmla="*/ 132253 w 157967"/>
                  <a:gd name="connsiteY7" fmla="*/ 78984 h 186157"/>
                  <a:gd name="connsiteX8" fmla="*/ 76889 w 157967"/>
                  <a:gd name="connsiteY8" fmla="*/ 71301 h 186157"/>
                  <a:gd name="connsiteX9" fmla="*/ 0 w 157967"/>
                  <a:gd name="connsiteY9" fmla="*/ 129460 h 186157"/>
                  <a:gd name="connsiteX10" fmla="*/ 0 w 157967"/>
                  <a:gd name="connsiteY10" fmla="*/ 130158 h 186157"/>
                  <a:gd name="connsiteX11" fmla="*/ 67174 w 157967"/>
                  <a:gd name="connsiteY11" fmla="*/ 186157 h 186157"/>
                  <a:gd name="connsiteX12" fmla="*/ 132253 w 157967"/>
                  <a:gd name="connsiteY12" fmla="*/ 155174 h 186157"/>
                  <a:gd name="connsiteX13" fmla="*/ 132253 w 157967"/>
                  <a:gd name="connsiteY13" fmla="*/ 172380 h 186157"/>
                  <a:gd name="connsiteX14" fmla="*/ 145079 w 157967"/>
                  <a:gd name="connsiteY14" fmla="*/ 184951 h 186157"/>
                  <a:gd name="connsiteX15" fmla="*/ 157967 w 157967"/>
                  <a:gd name="connsiteY15" fmla="*/ 171745 h 186157"/>
                  <a:gd name="connsiteX16" fmla="*/ 157967 w 157967"/>
                  <a:gd name="connsiteY16" fmla="*/ 72444 h 186157"/>
                  <a:gd name="connsiteX17" fmla="*/ 139491 w 157967"/>
                  <a:gd name="connsiteY17" fmla="*/ 19936 h 186157"/>
                  <a:gd name="connsiteX18" fmla="*/ 81460 w 157967"/>
                  <a:gd name="connsiteY18" fmla="*/ 0 h 186157"/>
                  <a:gd name="connsiteX19" fmla="*/ 132634 w 157967"/>
                  <a:gd name="connsiteY19" fmla="*/ 116253 h 186157"/>
                  <a:gd name="connsiteX20" fmla="*/ 72444 w 157967"/>
                  <a:gd name="connsiteY20" fmla="*/ 164951 h 186157"/>
                  <a:gd name="connsiteX21" fmla="*/ 27174 w 157967"/>
                  <a:gd name="connsiteY21" fmla="*/ 129142 h 186157"/>
                  <a:gd name="connsiteX22" fmla="*/ 27174 w 157967"/>
                  <a:gd name="connsiteY22" fmla="*/ 128444 h 186157"/>
                  <a:gd name="connsiteX23" fmla="*/ 79682 w 157967"/>
                  <a:gd name="connsiteY23" fmla="*/ 91174 h 186157"/>
                  <a:gd name="connsiteX24" fmla="*/ 132571 w 157967"/>
                  <a:gd name="connsiteY24" fmla="*/ 98857 h 186157"/>
                  <a:gd name="connsiteX25" fmla="*/ 132571 w 157967"/>
                  <a:gd name="connsiteY25" fmla="*/ 116253 h 18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7967" h="186157">
                    <a:moveTo>
                      <a:pt x="81460" y="0"/>
                    </a:moveTo>
                    <a:cubicBezTo>
                      <a:pt x="58476" y="0"/>
                      <a:pt x="45143" y="2539"/>
                      <a:pt x="27428" y="10222"/>
                    </a:cubicBezTo>
                    <a:cubicBezTo>
                      <a:pt x="22540" y="12381"/>
                      <a:pt x="20063" y="15809"/>
                      <a:pt x="20063" y="21397"/>
                    </a:cubicBezTo>
                    <a:cubicBezTo>
                      <a:pt x="20063" y="27619"/>
                      <a:pt x="25651" y="32889"/>
                      <a:pt x="31936" y="32889"/>
                    </a:cubicBezTo>
                    <a:cubicBezTo>
                      <a:pt x="33270" y="32889"/>
                      <a:pt x="35047" y="32508"/>
                      <a:pt x="36762" y="31809"/>
                    </a:cubicBezTo>
                    <a:cubicBezTo>
                      <a:pt x="49968" y="25904"/>
                      <a:pt x="60508" y="23619"/>
                      <a:pt x="78666" y="23619"/>
                    </a:cubicBezTo>
                    <a:cubicBezTo>
                      <a:pt x="112380" y="23619"/>
                      <a:pt x="132253" y="40317"/>
                      <a:pt x="132253" y="72698"/>
                    </a:cubicBezTo>
                    <a:lnTo>
                      <a:pt x="132253" y="78984"/>
                    </a:lnTo>
                    <a:cubicBezTo>
                      <a:pt x="116190" y="74476"/>
                      <a:pt x="99872" y="71301"/>
                      <a:pt x="76889" y="71301"/>
                    </a:cubicBezTo>
                    <a:cubicBezTo>
                      <a:pt x="31301" y="71301"/>
                      <a:pt x="0" y="91491"/>
                      <a:pt x="0" y="129460"/>
                    </a:cubicBezTo>
                    <a:lnTo>
                      <a:pt x="0" y="130158"/>
                    </a:lnTo>
                    <a:cubicBezTo>
                      <a:pt x="0" y="167047"/>
                      <a:pt x="33778" y="186157"/>
                      <a:pt x="67174" y="186157"/>
                    </a:cubicBezTo>
                    <a:cubicBezTo>
                      <a:pt x="98793" y="186157"/>
                      <a:pt x="119682" y="171554"/>
                      <a:pt x="132253" y="155174"/>
                    </a:cubicBezTo>
                    <a:lnTo>
                      <a:pt x="132253" y="172380"/>
                    </a:lnTo>
                    <a:cubicBezTo>
                      <a:pt x="132253" y="179364"/>
                      <a:pt x="137460" y="184951"/>
                      <a:pt x="145079" y="184951"/>
                    </a:cubicBezTo>
                    <a:cubicBezTo>
                      <a:pt x="152444" y="184951"/>
                      <a:pt x="157967" y="179364"/>
                      <a:pt x="157967" y="171745"/>
                    </a:cubicBezTo>
                    <a:lnTo>
                      <a:pt x="157967" y="72444"/>
                    </a:lnTo>
                    <a:cubicBezTo>
                      <a:pt x="157967" y="49460"/>
                      <a:pt x="151682" y="32063"/>
                      <a:pt x="139491" y="19936"/>
                    </a:cubicBezTo>
                    <a:cubicBezTo>
                      <a:pt x="126349" y="6603"/>
                      <a:pt x="106857" y="0"/>
                      <a:pt x="81460" y="0"/>
                    </a:cubicBezTo>
                    <a:close/>
                    <a:moveTo>
                      <a:pt x="132634" y="116253"/>
                    </a:moveTo>
                    <a:cubicBezTo>
                      <a:pt x="132634" y="144761"/>
                      <a:pt x="105460" y="164951"/>
                      <a:pt x="72444" y="164951"/>
                    </a:cubicBezTo>
                    <a:cubicBezTo>
                      <a:pt x="48063" y="164951"/>
                      <a:pt x="27174" y="151745"/>
                      <a:pt x="27174" y="129142"/>
                    </a:cubicBezTo>
                    <a:lnTo>
                      <a:pt x="27174" y="128444"/>
                    </a:lnTo>
                    <a:cubicBezTo>
                      <a:pt x="27174" y="105841"/>
                      <a:pt x="46032" y="91174"/>
                      <a:pt x="79682" y="91174"/>
                    </a:cubicBezTo>
                    <a:cubicBezTo>
                      <a:pt x="101587" y="91174"/>
                      <a:pt x="119365" y="95047"/>
                      <a:pt x="132571" y="98857"/>
                    </a:cubicBezTo>
                    <a:lnTo>
                      <a:pt x="132571" y="116253"/>
                    </a:lnTo>
                    <a:close/>
                  </a:path>
                </a:pathLst>
              </a:custGeom>
              <a:solidFill>
                <a:srgbClr val="000000"/>
              </a:solidFill>
              <a:ln w="6345" cap="flat">
                <a:noFill/>
                <a:prstDash val="solid"/>
                <a:miter/>
              </a:ln>
            </p:spPr>
            <p:txBody>
              <a:bodyPr rtlCol="0" anchor="ctr"/>
              <a:lstStyle/>
              <a:p>
                <a:endParaRPr lang="en-US" sz="1800"/>
              </a:p>
            </p:txBody>
          </p:sp>
          <p:sp>
            <p:nvSpPr>
              <p:cNvPr id="62" name="Freeform 61">
                <a:extLst>
                  <a:ext uri="{FF2B5EF4-FFF2-40B4-BE49-F238E27FC236}">
                    <a16:creationId xmlns:a16="http://schemas.microsoft.com/office/drawing/2014/main" id="{76DBD31D-FDBB-F787-B22E-2F397F09B546}"/>
                  </a:ext>
                </a:extLst>
              </p:cNvPr>
              <p:cNvSpPr/>
              <p:nvPr/>
            </p:nvSpPr>
            <p:spPr>
              <a:xfrm>
                <a:off x="265625" y="6323271"/>
                <a:ext cx="468782" cy="190348"/>
              </a:xfrm>
              <a:custGeom>
                <a:avLst/>
                <a:gdLst>
                  <a:gd name="connsiteX0" fmla="*/ 404466 w 468782"/>
                  <a:gd name="connsiteY0" fmla="*/ 0 h 190348"/>
                  <a:gd name="connsiteX1" fmla="*/ 347386 w 468782"/>
                  <a:gd name="connsiteY1" fmla="*/ 24317 h 190348"/>
                  <a:gd name="connsiteX2" fmla="*/ 292339 w 468782"/>
                  <a:gd name="connsiteY2" fmla="*/ 63 h 190348"/>
                  <a:gd name="connsiteX3" fmla="*/ 238435 w 468782"/>
                  <a:gd name="connsiteY3" fmla="*/ 24317 h 190348"/>
                  <a:gd name="connsiteX4" fmla="*/ 190371 w 468782"/>
                  <a:gd name="connsiteY4" fmla="*/ 63 h 190348"/>
                  <a:gd name="connsiteX5" fmla="*/ 132340 w 468782"/>
                  <a:gd name="connsiteY5" fmla="*/ 39492 h 190348"/>
                  <a:gd name="connsiteX6" fmla="*/ 95896 w 468782"/>
                  <a:gd name="connsiteY6" fmla="*/ 125459 h 190348"/>
                  <a:gd name="connsiteX7" fmla="*/ 49102 w 468782"/>
                  <a:gd name="connsiteY7" fmla="*/ 15174 h 190348"/>
                  <a:gd name="connsiteX8" fmla="*/ 15071 w 468782"/>
                  <a:gd name="connsiteY8" fmla="*/ 2476 h 190348"/>
                  <a:gd name="connsiteX9" fmla="*/ 2563 w 468782"/>
                  <a:gd name="connsiteY9" fmla="*/ 36571 h 190348"/>
                  <a:gd name="connsiteX10" fmla="*/ 59705 w 468782"/>
                  <a:gd name="connsiteY10" fmla="*/ 160698 h 190348"/>
                  <a:gd name="connsiteX11" fmla="*/ 95896 w 468782"/>
                  <a:gd name="connsiteY11" fmla="*/ 190348 h 190348"/>
                  <a:gd name="connsiteX12" fmla="*/ 132086 w 468782"/>
                  <a:gd name="connsiteY12" fmla="*/ 160698 h 190348"/>
                  <a:gd name="connsiteX13" fmla="*/ 182371 w 468782"/>
                  <a:gd name="connsiteY13" fmla="*/ 51111 h 190348"/>
                  <a:gd name="connsiteX14" fmla="*/ 189546 w 468782"/>
                  <a:gd name="connsiteY14" fmla="*/ 46476 h 190348"/>
                  <a:gd name="connsiteX15" fmla="*/ 197419 w 468782"/>
                  <a:gd name="connsiteY15" fmla="*/ 54476 h 190348"/>
                  <a:gd name="connsiteX16" fmla="*/ 197419 w 468782"/>
                  <a:gd name="connsiteY16" fmla="*/ 160570 h 190348"/>
                  <a:gd name="connsiteX17" fmla="*/ 223959 w 468782"/>
                  <a:gd name="connsiteY17" fmla="*/ 190285 h 190348"/>
                  <a:gd name="connsiteX18" fmla="*/ 250815 w 468782"/>
                  <a:gd name="connsiteY18" fmla="*/ 160570 h 190348"/>
                  <a:gd name="connsiteX19" fmla="*/ 250815 w 468782"/>
                  <a:gd name="connsiteY19" fmla="*/ 73777 h 190348"/>
                  <a:gd name="connsiteX20" fmla="*/ 279133 w 468782"/>
                  <a:gd name="connsiteY20" fmla="*/ 46158 h 190348"/>
                  <a:gd name="connsiteX21" fmla="*/ 306371 w 468782"/>
                  <a:gd name="connsiteY21" fmla="*/ 73777 h 190348"/>
                  <a:gd name="connsiteX22" fmla="*/ 306371 w 468782"/>
                  <a:gd name="connsiteY22" fmla="*/ 160570 h 190348"/>
                  <a:gd name="connsiteX23" fmla="*/ 332910 w 468782"/>
                  <a:gd name="connsiteY23" fmla="*/ 190285 h 190348"/>
                  <a:gd name="connsiteX24" fmla="*/ 359831 w 468782"/>
                  <a:gd name="connsiteY24" fmla="*/ 160570 h 190348"/>
                  <a:gd name="connsiteX25" fmla="*/ 359831 w 468782"/>
                  <a:gd name="connsiteY25" fmla="*/ 73777 h 190348"/>
                  <a:gd name="connsiteX26" fmla="*/ 388148 w 468782"/>
                  <a:gd name="connsiteY26" fmla="*/ 46158 h 190348"/>
                  <a:gd name="connsiteX27" fmla="*/ 415386 w 468782"/>
                  <a:gd name="connsiteY27" fmla="*/ 73777 h 190348"/>
                  <a:gd name="connsiteX28" fmla="*/ 415386 w 468782"/>
                  <a:gd name="connsiteY28" fmla="*/ 160570 h 190348"/>
                  <a:gd name="connsiteX29" fmla="*/ 441926 w 468782"/>
                  <a:gd name="connsiteY29" fmla="*/ 190285 h 190348"/>
                  <a:gd name="connsiteX30" fmla="*/ 468783 w 468782"/>
                  <a:gd name="connsiteY30" fmla="*/ 160570 h 190348"/>
                  <a:gd name="connsiteX31" fmla="*/ 468783 w 468782"/>
                  <a:gd name="connsiteY31" fmla="*/ 61777 h 190348"/>
                  <a:gd name="connsiteX32" fmla="*/ 404466 w 468782"/>
                  <a:gd name="connsiteY32" fmla="*/ 0 h 19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8782" h="190348">
                    <a:moveTo>
                      <a:pt x="404466" y="0"/>
                    </a:moveTo>
                    <a:cubicBezTo>
                      <a:pt x="369418" y="0"/>
                      <a:pt x="347386" y="24317"/>
                      <a:pt x="347386" y="24317"/>
                    </a:cubicBezTo>
                    <a:cubicBezTo>
                      <a:pt x="335704" y="9142"/>
                      <a:pt x="319577" y="63"/>
                      <a:pt x="292339" y="63"/>
                    </a:cubicBezTo>
                    <a:cubicBezTo>
                      <a:pt x="263577" y="63"/>
                      <a:pt x="238435" y="24317"/>
                      <a:pt x="238435" y="24317"/>
                    </a:cubicBezTo>
                    <a:cubicBezTo>
                      <a:pt x="226752" y="9142"/>
                      <a:pt x="206879" y="63"/>
                      <a:pt x="190371" y="63"/>
                    </a:cubicBezTo>
                    <a:cubicBezTo>
                      <a:pt x="164911" y="63"/>
                      <a:pt x="144657" y="11238"/>
                      <a:pt x="132340" y="39492"/>
                    </a:cubicBezTo>
                    <a:lnTo>
                      <a:pt x="95896" y="125459"/>
                    </a:lnTo>
                    <a:lnTo>
                      <a:pt x="49102" y="15174"/>
                    </a:lnTo>
                    <a:cubicBezTo>
                      <a:pt x="43197" y="2286"/>
                      <a:pt x="28658" y="-3619"/>
                      <a:pt x="15071" y="2476"/>
                    </a:cubicBezTo>
                    <a:cubicBezTo>
                      <a:pt x="1483" y="8508"/>
                      <a:pt x="-3532" y="23619"/>
                      <a:pt x="2563" y="36571"/>
                    </a:cubicBezTo>
                    <a:lnTo>
                      <a:pt x="59705" y="160698"/>
                    </a:lnTo>
                    <a:cubicBezTo>
                      <a:pt x="68658" y="180126"/>
                      <a:pt x="78118" y="190348"/>
                      <a:pt x="95896" y="190348"/>
                    </a:cubicBezTo>
                    <a:cubicBezTo>
                      <a:pt x="114880" y="190348"/>
                      <a:pt x="123134" y="179237"/>
                      <a:pt x="132086" y="160698"/>
                    </a:cubicBezTo>
                    <a:cubicBezTo>
                      <a:pt x="132086" y="160698"/>
                      <a:pt x="181927" y="52190"/>
                      <a:pt x="182371" y="51111"/>
                    </a:cubicBezTo>
                    <a:cubicBezTo>
                      <a:pt x="182879" y="49904"/>
                      <a:pt x="184467" y="46412"/>
                      <a:pt x="189546" y="46476"/>
                    </a:cubicBezTo>
                    <a:cubicBezTo>
                      <a:pt x="193863" y="46539"/>
                      <a:pt x="197419" y="49904"/>
                      <a:pt x="197419" y="54476"/>
                    </a:cubicBezTo>
                    <a:lnTo>
                      <a:pt x="197419" y="160570"/>
                    </a:lnTo>
                    <a:cubicBezTo>
                      <a:pt x="197419" y="176888"/>
                      <a:pt x="206498" y="190285"/>
                      <a:pt x="223959" y="190285"/>
                    </a:cubicBezTo>
                    <a:cubicBezTo>
                      <a:pt x="241355" y="190285"/>
                      <a:pt x="250815" y="176888"/>
                      <a:pt x="250815" y="160570"/>
                    </a:cubicBezTo>
                    <a:lnTo>
                      <a:pt x="250815" y="73777"/>
                    </a:lnTo>
                    <a:cubicBezTo>
                      <a:pt x="250815" y="57015"/>
                      <a:pt x="262815" y="46158"/>
                      <a:pt x="279133" y="46158"/>
                    </a:cubicBezTo>
                    <a:cubicBezTo>
                      <a:pt x="295450" y="46158"/>
                      <a:pt x="306371" y="57396"/>
                      <a:pt x="306371" y="73777"/>
                    </a:cubicBezTo>
                    <a:lnTo>
                      <a:pt x="306371" y="160570"/>
                    </a:lnTo>
                    <a:cubicBezTo>
                      <a:pt x="306371" y="176888"/>
                      <a:pt x="315450" y="190285"/>
                      <a:pt x="332910" y="190285"/>
                    </a:cubicBezTo>
                    <a:cubicBezTo>
                      <a:pt x="350371" y="190285"/>
                      <a:pt x="359831" y="176888"/>
                      <a:pt x="359831" y="160570"/>
                    </a:cubicBezTo>
                    <a:lnTo>
                      <a:pt x="359831" y="73777"/>
                    </a:lnTo>
                    <a:cubicBezTo>
                      <a:pt x="359831" y="57015"/>
                      <a:pt x="371767" y="46158"/>
                      <a:pt x="388148" y="46158"/>
                    </a:cubicBezTo>
                    <a:cubicBezTo>
                      <a:pt x="404466" y="46158"/>
                      <a:pt x="415386" y="57396"/>
                      <a:pt x="415386" y="73777"/>
                    </a:cubicBezTo>
                    <a:lnTo>
                      <a:pt x="415386" y="160570"/>
                    </a:lnTo>
                    <a:cubicBezTo>
                      <a:pt x="415386" y="176888"/>
                      <a:pt x="424465" y="190285"/>
                      <a:pt x="441926" y="190285"/>
                    </a:cubicBezTo>
                    <a:cubicBezTo>
                      <a:pt x="459322" y="190285"/>
                      <a:pt x="468783" y="176888"/>
                      <a:pt x="468783" y="160570"/>
                    </a:cubicBezTo>
                    <a:lnTo>
                      <a:pt x="468783" y="61777"/>
                    </a:lnTo>
                    <a:cubicBezTo>
                      <a:pt x="468783" y="25460"/>
                      <a:pt x="439576" y="0"/>
                      <a:pt x="404466" y="0"/>
                    </a:cubicBezTo>
                    <a:close/>
                  </a:path>
                </a:pathLst>
              </a:custGeom>
              <a:solidFill>
                <a:srgbClr val="000000"/>
              </a:solidFill>
              <a:ln w="6345" cap="flat">
                <a:noFill/>
                <a:prstDash val="solid"/>
                <a:miter/>
              </a:ln>
            </p:spPr>
            <p:txBody>
              <a:bodyPr rtlCol="0" anchor="ctr"/>
              <a:lstStyle/>
              <a:p>
                <a:endParaRPr lang="en-US" sz="1800"/>
              </a:p>
            </p:txBody>
          </p:sp>
          <p:sp>
            <p:nvSpPr>
              <p:cNvPr id="63" name="Freeform 62">
                <a:extLst>
                  <a:ext uri="{FF2B5EF4-FFF2-40B4-BE49-F238E27FC236}">
                    <a16:creationId xmlns:a16="http://schemas.microsoft.com/office/drawing/2014/main" id="{98164034-B26F-5ACB-9B90-EBBD1F9B1137}"/>
                  </a:ext>
                </a:extLst>
              </p:cNvPr>
              <p:cNvSpPr/>
              <p:nvPr/>
            </p:nvSpPr>
            <p:spPr>
              <a:xfrm>
                <a:off x="1470340" y="6326700"/>
                <a:ext cx="44507" cy="44761"/>
              </a:xfrm>
              <a:custGeom>
                <a:avLst/>
                <a:gdLst>
                  <a:gd name="connsiteX0" fmla="*/ 22222 w 44507"/>
                  <a:gd name="connsiteY0" fmla="*/ 0 h 44761"/>
                  <a:gd name="connsiteX1" fmla="*/ 0 w 44507"/>
                  <a:gd name="connsiteY1" fmla="*/ 22349 h 44761"/>
                  <a:gd name="connsiteX2" fmla="*/ 0 w 44507"/>
                  <a:gd name="connsiteY2" fmla="*/ 22476 h 44761"/>
                  <a:gd name="connsiteX3" fmla="*/ 22222 w 44507"/>
                  <a:gd name="connsiteY3" fmla="*/ 44762 h 44761"/>
                  <a:gd name="connsiteX4" fmla="*/ 44508 w 44507"/>
                  <a:gd name="connsiteY4" fmla="*/ 22349 h 44761"/>
                  <a:gd name="connsiteX5" fmla="*/ 44508 w 44507"/>
                  <a:gd name="connsiteY5" fmla="*/ 22222 h 44761"/>
                  <a:gd name="connsiteX6" fmla="*/ 22222 w 44507"/>
                  <a:gd name="connsiteY6" fmla="*/ 0 h 44761"/>
                  <a:gd name="connsiteX7" fmla="*/ 40190 w 44507"/>
                  <a:gd name="connsiteY7" fmla="*/ 22349 h 44761"/>
                  <a:gd name="connsiteX8" fmla="*/ 22222 w 44507"/>
                  <a:gd name="connsiteY8" fmla="*/ 40634 h 44761"/>
                  <a:gd name="connsiteX9" fmla="*/ 4190 w 44507"/>
                  <a:gd name="connsiteY9" fmla="*/ 22476 h 44761"/>
                  <a:gd name="connsiteX10" fmla="*/ 4190 w 44507"/>
                  <a:gd name="connsiteY10" fmla="*/ 22349 h 44761"/>
                  <a:gd name="connsiteX11" fmla="*/ 22222 w 44507"/>
                  <a:gd name="connsiteY11" fmla="*/ 4127 h 44761"/>
                  <a:gd name="connsiteX12" fmla="*/ 40190 w 44507"/>
                  <a:gd name="connsiteY12" fmla="*/ 22349 h 44761"/>
                  <a:gd name="connsiteX13" fmla="*/ 40190 w 44507"/>
                  <a:gd name="connsiteY13" fmla="*/ 22349 h 44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507" h="44761">
                    <a:moveTo>
                      <a:pt x="22222" y="0"/>
                    </a:moveTo>
                    <a:cubicBezTo>
                      <a:pt x="9841" y="0"/>
                      <a:pt x="0" y="10222"/>
                      <a:pt x="0" y="22349"/>
                    </a:cubicBezTo>
                    <a:lnTo>
                      <a:pt x="0" y="22476"/>
                    </a:lnTo>
                    <a:cubicBezTo>
                      <a:pt x="0" y="34667"/>
                      <a:pt x="9651" y="44762"/>
                      <a:pt x="22222" y="44762"/>
                    </a:cubicBezTo>
                    <a:cubicBezTo>
                      <a:pt x="34666" y="44762"/>
                      <a:pt x="44508" y="34540"/>
                      <a:pt x="44508" y="22349"/>
                    </a:cubicBezTo>
                    <a:lnTo>
                      <a:pt x="44508" y="22222"/>
                    </a:lnTo>
                    <a:cubicBezTo>
                      <a:pt x="44508" y="10095"/>
                      <a:pt x="34793" y="0"/>
                      <a:pt x="22222" y="0"/>
                    </a:cubicBezTo>
                    <a:close/>
                    <a:moveTo>
                      <a:pt x="40190" y="22349"/>
                    </a:moveTo>
                    <a:cubicBezTo>
                      <a:pt x="40190" y="32317"/>
                      <a:pt x="32381" y="40634"/>
                      <a:pt x="22222" y="40634"/>
                    </a:cubicBezTo>
                    <a:cubicBezTo>
                      <a:pt x="11936" y="40634"/>
                      <a:pt x="4190" y="32508"/>
                      <a:pt x="4190" y="22476"/>
                    </a:cubicBezTo>
                    <a:lnTo>
                      <a:pt x="4190" y="22349"/>
                    </a:lnTo>
                    <a:cubicBezTo>
                      <a:pt x="4190" y="12445"/>
                      <a:pt x="12000" y="4127"/>
                      <a:pt x="22222" y="4127"/>
                    </a:cubicBezTo>
                    <a:cubicBezTo>
                      <a:pt x="32508" y="4064"/>
                      <a:pt x="40190" y="12254"/>
                      <a:pt x="40190" y="22349"/>
                    </a:cubicBezTo>
                    <a:lnTo>
                      <a:pt x="40190" y="22349"/>
                    </a:lnTo>
                    <a:close/>
                  </a:path>
                </a:pathLst>
              </a:custGeom>
              <a:solidFill>
                <a:srgbClr val="000000"/>
              </a:solidFill>
              <a:ln w="6345" cap="flat">
                <a:noFill/>
                <a:prstDash val="solid"/>
                <a:miter/>
              </a:ln>
            </p:spPr>
            <p:txBody>
              <a:bodyPr rtlCol="0" anchor="ctr"/>
              <a:lstStyle/>
              <a:p>
                <a:endParaRPr lang="en-US" sz="1800"/>
              </a:p>
            </p:txBody>
          </p:sp>
          <p:sp>
            <p:nvSpPr>
              <p:cNvPr id="130" name="Freeform 129">
                <a:extLst>
                  <a:ext uri="{FF2B5EF4-FFF2-40B4-BE49-F238E27FC236}">
                    <a16:creationId xmlns:a16="http://schemas.microsoft.com/office/drawing/2014/main" id="{347DB589-B53E-03EB-2555-D38B1A06D8EF}"/>
                  </a:ext>
                </a:extLst>
              </p:cNvPr>
              <p:cNvSpPr/>
              <p:nvPr/>
            </p:nvSpPr>
            <p:spPr>
              <a:xfrm>
                <a:off x="1484118" y="6337811"/>
                <a:ext cx="17968" cy="21714"/>
              </a:xfrm>
              <a:custGeom>
                <a:avLst/>
                <a:gdLst>
                  <a:gd name="connsiteX0" fmla="*/ 9778 w 17968"/>
                  <a:gd name="connsiteY0" fmla="*/ 0 h 21714"/>
                  <a:gd name="connsiteX1" fmla="*/ 2349 w 17968"/>
                  <a:gd name="connsiteY1" fmla="*/ 0 h 21714"/>
                  <a:gd name="connsiteX2" fmla="*/ 0 w 17968"/>
                  <a:gd name="connsiteY2" fmla="*/ 2413 h 21714"/>
                  <a:gd name="connsiteX3" fmla="*/ 0 w 17968"/>
                  <a:gd name="connsiteY3" fmla="*/ 19365 h 21714"/>
                  <a:gd name="connsiteX4" fmla="*/ 2349 w 17968"/>
                  <a:gd name="connsiteY4" fmla="*/ 21714 h 21714"/>
                  <a:gd name="connsiteX5" fmla="*/ 4698 w 17968"/>
                  <a:gd name="connsiteY5" fmla="*/ 19365 h 21714"/>
                  <a:gd name="connsiteX6" fmla="*/ 4698 w 17968"/>
                  <a:gd name="connsiteY6" fmla="*/ 14667 h 21714"/>
                  <a:gd name="connsiteX7" fmla="*/ 8444 w 17968"/>
                  <a:gd name="connsiteY7" fmla="*/ 14667 h 21714"/>
                  <a:gd name="connsiteX8" fmla="*/ 13079 w 17968"/>
                  <a:gd name="connsiteY8" fmla="*/ 20508 h 21714"/>
                  <a:gd name="connsiteX9" fmla="*/ 15428 w 17968"/>
                  <a:gd name="connsiteY9" fmla="*/ 21714 h 21714"/>
                  <a:gd name="connsiteX10" fmla="*/ 17714 w 17968"/>
                  <a:gd name="connsiteY10" fmla="*/ 19492 h 21714"/>
                  <a:gd name="connsiteX11" fmla="*/ 16952 w 17968"/>
                  <a:gd name="connsiteY11" fmla="*/ 17714 h 21714"/>
                  <a:gd name="connsiteX12" fmla="*/ 13651 w 17968"/>
                  <a:gd name="connsiteY12" fmla="*/ 13714 h 21714"/>
                  <a:gd name="connsiteX13" fmla="*/ 17968 w 17968"/>
                  <a:gd name="connsiteY13" fmla="*/ 7111 h 21714"/>
                  <a:gd name="connsiteX14" fmla="*/ 17968 w 17968"/>
                  <a:gd name="connsiteY14" fmla="*/ 7047 h 21714"/>
                  <a:gd name="connsiteX15" fmla="*/ 16063 w 17968"/>
                  <a:gd name="connsiteY15" fmla="*/ 2159 h 21714"/>
                  <a:gd name="connsiteX16" fmla="*/ 9778 w 17968"/>
                  <a:gd name="connsiteY16" fmla="*/ 0 h 21714"/>
                  <a:gd name="connsiteX17" fmla="*/ 13079 w 17968"/>
                  <a:gd name="connsiteY17" fmla="*/ 7428 h 21714"/>
                  <a:gd name="connsiteX18" fmla="*/ 9460 w 17968"/>
                  <a:gd name="connsiteY18" fmla="*/ 10476 h 21714"/>
                  <a:gd name="connsiteX19" fmla="*/ 4698 w 17968"/>
                  <a:gd name="connsiteY19" fmla="*/ 10476 h 21714"/>
                  <a:gd name="connsiteX20" fmla="*/ 4698 w 17968"/>
                  <a:gd name="connsiteY20" fmla="*/ 4317 h 21714"/>
                  <a:gd name="connsiteX21" fmla="*/ 9397 w 17968"/>
                  <a:gd name="connsiteY21" fmla="*/ 4317 h 21714"/>
                  <a:gd name="connsiteX22" fmla="*/ 13079 w 17968"/>
                  <a:gd name="connsiteY22" fmla="*/ 7365 h 21714"/>
                  <a:gd name="connsiteX23" fmla="*/ 13079 w 17968"/>
                  <a:gd name="connsiteY23" fmla="*/ 7428 h 21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968" h="21714">
                    <a:moveTo>
                      <a:pt x="9778" y="0"/>
                    </a:moveTo>
                    <a:lnTo>
                      <a:pt x="2349" y="0"/>
                    </a:lnTo>
                    <a:cubicBezTo>
                      <a:pt x="1016" y="0"/>
                      <a:pt x="0" y="1079"/>
                      <a:pt x="0" y="2413"/>
                    </a:cubicBezTo>
                    <a:lnTo>
                      <a:pt x="0" y="19365"/>
                    </a:lnTo>
                    <a:cubicBezTo>
                      <a:pt x="0" y="20698"/>
                      <a:pt x="1016" y="21714"/>
                      <a:pt x="2349" y="21714"/>
                    </a:cubicBezTo>
                    <a:cubicBezTo>
                      <a:pt x="3683" y="21714"/>
                      <a:pt x="4698" y="20635"/>
                      <a:pt x="4698" y="19365"/>
                    </a:cubicBezTo>
                    <a:lnTo>
                      <a:pt x="4698" y="14667"/>
                    </a:lnTo>
                    <a:lnTo>
                      <a:pt x="8444" y="14667"/>
                    </a:lnTo>
                    <a:lnTo>
                      <a:pt x="13079" y="20508"/>
                    </a:lnTo>
                    <a:cubicBezTo>
                      <a:pt x="13651" y="21143"/>
                      <a:pt x="14349" y="21714"/>
                      <a:pt x="15428" y="21714"/>
                    </a:cubicBezTo>
                    <a:cubicBezTo>
                      <a:pt x="16571" y="21714"/>
                      <a:pt x="17714" y="20825"/>
                      <a:pt x="17714" y="19492"/>
                    </a:cubicBezTo>
                    <a:cubicBezTo>
                      <a:pt x="17714" y="18794"/>
                      <a:pt x="17397" y="18286"/>
                      <a:pt x="16952" y="17714"/>
                    </a:cubicBezTo>
                    <a:lnTo>
                      <a:pt x="13651" y="13714"/>
                    </a:lnTo>
                    <a:cubicBezTo>
                      <a:pt x="16254" y="12635"/>
                      <a:pt x="17968" y="10539"/>
                      <a:pt x="17968" y="7111"/>
                    </a:cubicBezTo>
                    <a:lnTo>
                      <a:pt x="17968" y="7047"/>
                    </a:lnTo>
                    <a:cubicBezTo>
                      <a:pt x="17968" y="5079"/>
                      <a:pt x="17333" y="3365"/>
                      <a:pt x="16063" y="2159"/>
                    </a:cubicBezTo>
                    <a:cubicBezTo>
                      <a:pt x="14667" y="825"/>
                      <a:pt x="12571" y="0"/>
                      <a:pt x="9778" y="0"/>
                    </a:cubicBezTo>
                    <a:close/>
                    <a:moveTo>
                      <a:pt x="13079" y="7428"/>
                    </a:moveTo>
                    <a:cubicBezTo>
                      <a:pt x="13079" y="9270"/>
                      <a:pt x="11809" y="10476"/>
                      <a:pt x="9460" y="10476"/>
                    </a:cubicBezTo>
                    <a:lnTo>
                      <a:pt x="4698" y="10476"/>
                    </a:lnTo>
                    <a:lnTo>
                      <a:pt x="4698" y="4317"/>
                    </a:lnTo>
                    <a:lnTo>
                      <a:pt x="9397" y="4317"/>
                    </a:lnTo>
                    <a:cubicBezTo>
                      <a:pt x="11682" y="4317"/>
                      <a:pt x="13079" y="5397"/>
                      <a:pt x="13079" y="7365"/>
                    </a:cubicBezTo>
                    <a:lnTo>
                      <a:pt x="13079" y="7428"/>
                    </a:lnTo>
                    <a:close/>
                  </a:path>
                </a:pathLst>
              </a:custGeom>
              <a:solidFill>
                <a:srgbClr val="000000"/>
              </a:solidFill>
              <a:ln w="6345" cap="flat">
                <a:noFill/>
                <a:prstDash val="solid"/>
                <a:miter/>
              </a:ln>
            </p:spPr>
            <p:txBody>
              <a:bodyPr rtlCol="0" anchor="ctr"/>
              <a:lstStyle/>
              <a:p>
                <a:endParaRPr lang="en-US" sz="1800"/>
              </a:p>
            </p:txBody>
          </p:sp>
        </p:grpSp>
      </p:grpSp>
    </p:spTree>
    <p:extLst>
      <p:ext uri="{BB962C8B-B14F-4D97-AF65-F5344CB8AC3E}">
        <p14:creationId xmlns:p14="http://schemas.microsoft.com/office/powerpoint/2010/main" val="58574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Dynamic – Righ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2A934A-AC6B-460C-9C93-B13CF6B6263F}"/>
              </a:ext>
            </a:extLst>
          </p:cNvPr>
          <p:cNvSpPr>
            <a:spLocks noGrp="1"/>
          </p:cNvSpPr>
          <p:nvPr>
            <p:ph type="title" hasCustomPrompt="1"/>
          </p:nvPr>
        </p:nvSpPr>
        <p:spPr/>
        <p:txBody>
          <a:bodyPr wrap="none"/>
          <a:lstStyle>
            <a:lvl1pPr>
              <a:defRPr>
                <a:solidFill>
                  <a:schemeClr val="accent1"/>
                </a:solidFill>
              </a:defRPr>
            </a:lvl1pPr>
          </a:lstStyle>
          <a:p>
            <a:r>
              <a:rPr lang="en-US" dirty="0"/>
              <a:t>Two-content Layout – Highlight Text on Right, Text/Graphic on Left</a:t>
            </a:r>
          </a:p>
        </p:txBody>
      </p:sp>
      <p:sp>
        <p:nvSpPr>
          <p:cNvPr id="14" name="Subtitle 2">
            <a:extLst>
              <a:ext uri="{FF2B5EF4-FFF2-40B4-BE49-F238E27FC236}">
                <a16:creationId xmlns:a16="http://schemas.microsoft.com/office/drawing/2014/main" id="{F6F5131D-84AE-4294-83A1-243FE1C81A8A}"/>
              </a:ext>
            </a:extLst>
          </p:cNvPr>
          <p:cNvSpPr>
            <a:spLocks noGrp="1"/>
          </p:cNvSpPr>
          <p:nvPr>
            <p:ph type="subTitle" idx="10" hasCustomPrompt="1"/>
          </p:nvPr>
        </p:nvSpPr>
        <p:spPr>
          <a:xfrm>
            <a:off x="593021" y="811831"/>
            <a:ext cx="10965543" cy="247743"/>
          </a:xfrm>
        </p:spPr>
        <p:txBody>
          <a:bodyPr/>
          <a:lstStyle>
            <a:lvl1pPr marL="0" indent="0" algn="l">
              <a:lnSpc>
                <a:spcPct val="100000"/>
              </a:lnSpc>
              <a:spcBef>
                <a:spcPts val="0"/>
              </a:spcBef>
              <a:buNone/>
              <a:defRPr sz="2000">
                <a:solidFill>
                  <a:schemeClr val="bg2">
                    <a:lumMod val="25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8" name="Content Placeholder 7">
            <a:extLst>
              <a:ext uri="{FF2B5EF4-FFF2-40B4-BE49-F238E27FC236}">
                <a16:creationId xmlns:a16="http://schemas.microsoft.com/office/drawing/2014/main" id="{7460DEEA-0331-45ED-8943-6F9E74884092}"/>
              </a:ext>
            </a:extLst>
          </p:cNvPr>
          <p:cNvSpPr>
            <a:spLocks noGrp="1"/>
          </p:cNvSpPr>
          <p:nvPr>
            <p:ph sz="quarter" idx="19" hasCustomPrompt="1"/>
          </p:nvPr>
        </p:nvSpPr>
        <p:spPr>
          <a:xfrm>
            <a:off x="608171" y="1600200"/>
            <a:ext cx="8231744" cy="4572000"/>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vl6pPr>
              <a:defRPr>
                <a:solidFill>
                  <a:schemeClr val="bg2">
                    <a:lumMod val="25000"/>
                  </a:schemeClr>
                </a:solidFill>
              </a:defRPr>
            </a:lvl6pPr>
            <a:lvl7pPr>
              <a:defRPr>
                <a:solidFill>
                  <a:schemeClr val="bg2">
                    <a:lumMod val="25000"/>
                  </a:schemeClr>
                </a:solidFill>
              </a:defRPr>
            </a:lvl7pPr>
            <a:lvl8pPr>
              <a:defRPr>
                <a:solidFill>
                  <a:schemeClr val="bg2">
                    <a:lumMod val="25000"/>
                  </a:schemeClr>
                </a:solidFill>
              </a:defRPr>
            </a:lvl8pPr>
            <a:lvl9pPr>
              <a:defRPr>
                <a:solidFill>
                  <a:schemeClr val="bg2">
                    <a:lumMod val="25000"/>
                  </a:schemeClr>
                </a:solidFill>
              </a:defRPr>
            </a:lvl9pPr>
          </a:lstStyle>
          <a:p>
            <a:pPr lvl="0"/>
            <a:r>
              <a:rPr lang="en-US" dirty="0"/>
              <a:t>Click to add graph, diagram or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Nineth level</a:t>
            </a:r>
          </a:p>
        </p:txBody>
      </p:sp>
      <p:sp>
        <p:nvSpPr>
          <p:cNvPr id="7" name="Rectangle 6">
            <a:extLst>
              <a:ext uri="{FF2B5EF4-FFF2-40B4-BE49-F238E27FC236}">
                <a16:creationId xmlns:a16="http://schemas.microsoft.com/office/drawing/2014/main" id="{B12C22B1-5B53-F148-8D4A-31CCDD16E170}"/>
              </a:ext>
              <a:ext uri="{C183D7F6-B498-43B3-948B-1728B52AA6E4}">
                <adec:decorative xmlns:adec="http://schemas.microsoft.com/office/drawing/2017/decorative" val="1"/>
              </a:ext>
            </a:extLst>
          </p:cNvPr>
          <p:cNvSpPr/>
          <p:nvPr userDrawn="1"/>
        </p:nvSpPr>
        <p:spPr>
          <a:xfrm flipV="1">
            <a:off x="9287568" y="1589925"/>
            <a:ext cx="2904432" cy="6090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dirty="0">
              <a:solidFill>
                <a:schemeClr val="bg1"/>
              </a:solidFill>
            </a:endParaRPr>
          </a:p>
          <a:p>
            <a:pPr algn="ctr">
              <a:spcAft>
                <a:spcPts val="600"/>
              </a:spcAft>
            </a:pPr>
            <a:endParaRPr lang="en-US" sz="1200" dirty="0">
              <a:solidFill>
                <a:schemeClr val="bg1"/>
              </a:solidFill>
            </a:endParaRPr>
          </a:p>
        </p:txBody>
      </p:sp>
      <p:sp>
        <p:nvSpPr>
          <p:cNvPr id="5" name="Text Placeholder 4">
            <a:extLst>
              <a:ext uri="{FF2B5EF4-FFF2-40B4-BE49-F238E27FC236}">
                <a16:creationId xmlns:a16="http://schemas.microsoft.com/office/drawing/2014/main" id="{8197ED16-D162-4BF7-B635-2F70E10855A0}"/>
              </a:ext>
            </a:extLst>
          </p:cNvPr>
          <p:cNvSpPr>
            <a:spLocks noGrp="1"/>
          </p:cNvSpPr>
          <p:nvPr>
            <p:ph type="body" sz="quarter" idx="20" hasCustomPrompt="1"/>
          </p:nvPr>
        </p:nvSpPr>
        <p:spPr>
          <a:xfrm>
            <a:off x="9297234" y="1644789"/>
            <a:ext cx="2894766" cy="4527411"/>
          </a:xfrm>
          <a:solidFill>
            <a:srgbClr val="F4F8FA"/>
          </a:solidFill>
        </p:spPr>
        <p:txBody>
          <a:bodyPr vert="horz" lIns="457200" tIns="457200" rIns="457200" bIns="457200" rtlCol="0">
            <a:noAutofit/>
          </a:bodyPr>
          <a:lstStyle>
            <a:lvl1pPr>
              <a:defRPr lang="en-US" sz="1800" dirty="0">
                <a:solidFill>
                  <a:schemeClr val="accent1"/>
                </a:solidFill>
              </a:defRPr>
            </a:lvl1pPr>
            <a:lvl2pPr>
              <a:defRPr lang="en-US" sz="1600" dirty="0">
                <a:solidFill>
                  <a:schemeClr val="accent1"/>
                </a:solidFill>
              </a:defRPr>
            </a:lvl2pPr>
            <a:lvl3pPr>
              <a:defRPr lang="en-US" sz="1400" dirty="0">
                <a:solidFill>
                  <a:schemeClr val="accent1"/>
                </a:solidFill>
              </a:defRPr>
            </a:lvl3pPr>
            <a:lvl4pPr>
              <a:defRPr lang="en-US" sz="1200" dirty="0">
                <a:solidFill>
                  <a:schemeClr val="accent1"/>
                </a:solidFill>
              </a:defRPr>
            </a:lvl4pPr>
            <a:lvl5pPr>
              <a:defRPr lang="en-US" sz="1200" dirty="0">
                <a:solidFill>
                  <a:schemeClr val="accent1"/>
                </a:solidFill>
              </a:defRPr>
            </a:lvl5pPr>
          </a:lstStyle>
          <a:p>
            <a:pPr lvl="0">
              <a:spcBef>
                <a:spcPts val="1200"/>
              </a:spcBef>
            </a:pPr>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age number">
            <a:extLst>
              <a:ext uri="{FF2B5EF4-FFF2-40B4-BE49-F238E27FC236}">
                <a16:creationId xmlns:a16="http://schemas.microsoft.com/office/drawing/2014/main" id="{EA3FFB13-8625-D245-BD64-AAC7CCCB5B64}"/>
              </a:ext>
            </a:extLst>
          </p:cNvPr>
          <p:cNvSpPr txBox="1"/>
          <p:nvPr userDrawn="1"/>
        </p:nvSpPr>
        <p:spPr>
          <a:xfrm>
            <a:off x="11493934" y="6464808"/>
            <a:ext cx="438104"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dirty="0"/>
          </a:p>
        </p:txBody>
      </p:sp>
    </p:spTree>
    <p:extLst>
      <p:ext uri="{BB962C8B-B14F-4D97-AF65-F5344CB8AC3E}">
        <p14:creationId xmlns:p14="http://schemas.microsoft.com/office/powerpoint/2010/main" val="2215708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gram with Content on Righ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57BCD9-063B-4ED4-B68C-092EC2C342E6}"/>
              </a:ext>
            </a:extLst>
          </p:cNvPr>
          <p:cNvSpPr>
            <a:spLocks noGrp="1"/>
          </p:cNvSpPr>
          <p:nvPr>
            <p:ph type="title" hasCustomPrompt="1"/>
          </p:nvPr>
        </p:nvSpPr>
        <p:spPr/>
        <p:txBody>
          <a:bodyPr wrap="none"/>
          <a:lstStyle>
            <a:lvl1pPr>
              <a:defRPr>
                <a:solidFill>
                  <a:schemeClr val="accent1"/>
                </a:solidFill>
              </a:defRPr>
            </a:lvl1pPr>
          </a:lstStyle>
          <a:p>
            <a:r>
              <a:rPr lang="en-US" dirty="0"/>
              <a:t>Diagram with Content</a:t>
            </a:r>
          </a:p>
        </p:txBody>
      </p:sp>
      <p:sp>
        <p:nvSpPr>
          <p:cNvPr id="9" name="Subtitle 2">
            <a:extLst>
              <a:ext uri="{FF2B5EF4-FFF2-40B4-BE49-F238E27FC236}">
                <a16:creationId xmlns:a16="http://schemas.microsoft.com/office/drawing/2014/main" id="{A0D276D7-17CD-46AB-99B2-97FD34FEEFFA}"/>
              </a:ext>
            </a:extLst>
          </p:cNvPr>
          <p:cNvSpPr>
            <a:spLocks noGrp="1"/>
          </p:cNvSpPr>
          <p:nvPr>
            <p:ph type="subTitle" idx="10" hasCustomPrompt="1"/>
          </p:nvPr>
        </p:nvSpPr>
        <p:spPr>
          <a:xfrm>
            <a:off x="593021" y="811831"/>
            <a:ext cx="10965543" cy="247743"/>
          </a:xfrm>
        </p:spPr>
        <p:txBody>
          <a:bodyPr/>
          <a:lstStyle>
            <a:lvl1pPr marL="0" indent="0" algn="l">
              <a:lnSpc>
                <a:spcPct val="100000"/>
              </a:lnSpc>
              <a:spcBef>
                <a:spcPts val="0"/>
              </a:spcBef>
              <a:buNone/>
              <a:defRPr sz="2000">
                <a:solidFill>
                  <a:schemeClr val="bg2">
                    <a:lumMod val="25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8" name="Content Placeholder 17">
            <a:extLst>
              <a:ext uri="{FF2B5EF4-FFF2-40B4-BE49-F238E27FC236}">
                <a16:creationId xmlns:a16="http://schemas.microsoft.com/office/drawing/2014/main" id="{73A8AFF7-683B-9045-8B6E-5867DABAE588}"/>
              </a:ext>
            </a:extLst>
          </p:cNvPr>
          <p:cNvSpPr>
            <a:spLocks noGrp="1"/>
          </p:cNvSpPr>
          <p:nvPr>
            <p:ph sz="quarter" idx="14"/>
          </p:nvPr>
        </p:nvSpPr>
        <p:spPr bwMode="ltGray">
          <a:xfrm>
            <a:off x="595579" y="1600201"/>
            <a:ext cx="7412822" cy="4572000"/>
          </a:xfrm>
          <a:noFill/>
        </p:spPr>
        <p:txBody>
          <a:bodyPr vert="horz" lIns="594360" tIns="457200" rIns="457200" bIns="457200" rtlCol="0">
            <a:noAutofit/>
          </a:bodyPr>
          <a:lstStyle>
            <a:lvl1pPr>
              <a:spcBef>
                <a:spcPts val="1200"/>
              </a:spcBef>
              <a:defRPr lang="en-US" sz="1800" dirty="0">
                <a:solidFill>
                  <a:srgbClr val="F4F8FA"/>
                </a:solidFill>
              </a:defRPr>
            </a:lvl1pPr>
            <a:lvl2pPr>
              <a:buClr>
                <a:schemeClr val="bg1"/>
              </a:buClr>
              <a:defRPr lang="en-US" sz="1600" dirty="0">
                <a:solidFill>
                  <a:schemeClr val="bg1"/>
                </a:solidFill>
              </a:defRPr>
            </a:lvl2pPr>
            <a:lvl3pPr>
              <a:buClr>
                <a:schemeClr val="bg1"/>
              </a:buClr>
              <a:defRPr lang="en-US" sz="1400" dirty="0">
                <a:solidFill>
                  <a:schemeClr val="bg1"/>
                </a:solidFill>
              </a:defRPr>
            </a:lvl3pPr>
            <a:lvl4pPr>
              <a:buClr>
                <a:schemeClr val="bg1"/>
              </a:buClr>
              <a:defRPr lang="en-US" sz="1200" dirty="0">
                <a:solidFill>
                  <a:schemeClr val="bg1"/>
                </a:solidFill>
              </a:defRPr>
            </a:lvl4pPr>
            <a:lvl5pPr>
              <a:buClr>
                <a:schemeClr val="bg1"/>
              </a:buClr>
              <a:defRPr lang="en-US" sz="1200" dirty="0">
                <a:solidFill>
                  <a:schemeClr val="bg1"/>
                </a:solidFill>
              </a:defRPr>
            </a:lvl5pPr>
            <a:lvl6pPr>
              <a:buClrTx/>
              <a:defRPr sz="1800">
                <a:solidFill>
                  <a:schemeClr val="bg1"/>
                </a:solidFill>
              </a:defRPr>
            </a:lvl6pPr>
            <a:lvl7pPr>
              <a:buClrTx/>
              <a:defRPr sz="1400">
                <a:solidFill>
                  <a:schemeClr val="bg1"/>
                </a:solidFill>
              </a:defRPr>
            </a:lvl7pPr>
            <a:lvl8pPr>
              <a:buClrTx/>
              <a:defRPr sz="1200">
                <a:solidFill>
                  <a:schemeClr val="bg1"/>
                </a:solidFill>
              </a:defRPr>
            </a:lvl8pPr>
            <a:lvl9pPr>
              <a:buClrTx/>
              <a:defRPr sz="1800">
                <a:solidFill>
                  <a:schemeClr val="bg1"/>
                </a:solidFill>
              </a:defRPr>
            </a:lvl9pPr>
          </a:lstStyle>
          <a:p>
            <a:pPr lvl="0"/>
            <a:endParaRPr lang="en-US" dirty="0"/>
          </a:p>
        </p:txBody>
      </p:sp>
      <p:sp>
        <p:nvSpPr>
          <p:cNvPr id="7" name="Rectangle 6">
            <a:extLst>
              <a:ext uri="{FF2B5EF4-FFF2-40B4-BE49-F238E27FC236}">
                <a16:creationId xmlns:a16="http://schemas.microsoft.com/office/drawing/2014/main" id="{F7E2C737-3A4D-924A-88B5-FA4D5C8A07C7}"/>
              </a:ext>
              <a:ext uri="{C183D7F6-B498-43B3-948B-1728B52AA6E4}">
                <adec:decorative xmlns:adec="http://schemas.microsoft.com/office/drawing/2017/decorative" val="1"/>
              </a:ext>
            </a:extLst>
          </p:cNvPr>
          <p:cNvSpPr/>
          <p:nvPr userDrawn="1"/>
        </p:nvSpPr>
        <p:spPr>
          <a:xfrm flipV="1">
            <a:off x="8382255" y="1589923"/>
            <a:ext cx="3809746" cy="8261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dirty="0">
              <a:solidFill>
                <a:schemeClr val="bg1"/>
              </a:solidFill>
            </a:endParaRPr>
          </a:p>
          <a:p>
            <a:pPr algn="ctr">
              <a:spcAft>
                <a:spcPts val="600"/>
              </a:spcAft>
            </a:pPr>
            <a:endParaRPr lang="en-US" sz="1200" dirty="0">
              <a:solidFill>
                <a:schemeClr val="bg1"/>
              </a:solidFill>
            </a:endParaRPr>
          </a:p>
        </p:txBody>
      </p:sp>
      <p:sp>
        <p:nvSpPr>
          <p:cNvPr id="5" name="Text Placeholder 4">
            <a:extLst>
              <a:ext uri="{FF2B5EF4-FFF2-40B4-BE49-F238E27FC236}">
                <a16:creationId xmlns:a16="http://schemas.microsoft.com/office/drawing/2014/main" id="{7F7496CC-9DD2-4299-850C-005958FB65CC}"/>
              </a:ext>
            </a:extLst>
          </p:cNvPr>
          <p:cNvSpPr>
            <a:spLocks noGrp="1"/>
          </p:cNvSpPr>
          <p:nvPr>
            <p:ph type="body" sz="quarter" idx="17" hasCustomPrompt="1"/>
          </p:nvPr>
        </p:nvSpPr>
        <p:spPr>
          <a:xfrm>
            <a:off x="8382596" y="1600200"/>
            <a:ext cx="3809404" cy="4572000"/>
          </a:xfrm>
        </p:spPr>
        <p:txBody>
          <a:bodyPr tIns="457200" rIns="594360" bIns="457200"/>
          <a:lstStyle>
            <a:lvl1pPr>
              <a:defRPr sz="1600">
                <a:solidFill>
                  <a:schemeClr val="accent1"/>
                </a:solidFill>
              </a:defRPr>
            </a:lvl1pPr>
            <a:lvl2pPr>
              <a:defRPr sz="1400">
                <a:solidFill>
                  <a:schemeClr val="accent1"/>
                </a:solidFill>
              </a:defRPr>
            </a:lvl2pPr>
            <a:lvl3pPr>
              <a:defRPr sz="1200">
                <a:solidFill>
                  <a:schemeClr val="accent1"/>
                </a:solidFill>
              </a:defRPr>
            </a:lvl3pPr>
            <a:lvl4pPr>
              <a:defRPr sz="1100">
                <a:solidFill>
                  <a:schemeClr val="accent1"/>
                </a:solidFill>
              </a:defRPr>
            </a:lvl4pPr>
            <a:lvl5pPr>
              <a:defRPr sz="1100">
                <a:solidFill>
                  <a:schemeClr val="accent1"/>
                </a:solidFill>
              </a:defRPr>
            </a:lvl5pPr>
            <a:lvl6pPr>
              <a:defRPr sz="1100">
                <a:solidFill>
                  <a:schemeClr val="accent1"/>
                </a:solidFill>
              </a:defRPr>
            </a:lvl6pPr>
            <a:lvl7pPr>
              <a:defRPr sz="1100">
                <a:solidFill>
                  <a:schemeClr val="accent1"/>
                </a:solidFill>
              </a:defRPr>
            </a:lvl7pPr>
            <a:lvl8pPr>
              <a:defRPr sz="1100">
                <a:solidFill>
                  <a:schemeClr val="accent1"/>
                </a:solidFill>
              </a:defRPr>
            </a:lvl8pPr>
            <a:lvl9pPr>
              <a:defRPr sz="1100">
                <a:solidFill>
                  <a:schemeClr val="accent1"/>
                </a:solidFill>
              </a:defRPr>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1" name="page number">
            <a:extLst>
              <a:ext uri="{FF2B5EF4-FFF2-40B4-BE49-F238E27FC236}">
                <a16:creationId xmlns:a16="http://schemas.microsoft.com/office/drawing/2014/main" id="{0D34A4A0-0C07-994F-9539-A07F4B06F184}"/>
              </a:ext>
            </a:extLst>
          </p:cNvPr>
          <p:cNvSpPr txBox="1"/>
          <p:nvPr userDrawn="1"/>
        </p:nvSpPr>
        <p:spPr>
          <a:xfrm>
            <a:off x="11493934" y="6464808"/>
            <a:ext cx="438104"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dirty="0"/>
          </a:p>
        </p:txBody>
      </p:sp>
    </p:spTree>
    <p:extLst>
      <p:ext uri="{BB962C8B-B14F-4D97-AF65-F5344CB8AC3E}">
        <p14:creationId xmlns:p14="http://schemas.microsoft.com/office/powerpoint/2010/main" val="1623059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gram with Outcome, Benefi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15888C-CFB4-4BEC-9B94-46E698DFC481}"/>
              </a:ext>
            </a:extLst>
          </p:cNvPr>
          <p:cNvSpPr>
            <a:spLocks noGrp="1"/>
          </p:cNvSpPr>
          <p:nvPr>
            <p:ph type="title" hasCustomPrompt="1"/>
          </p:nvPr>
        </p:nvSpPr>
        <p:spPr/>
        <p:txBody>
          <a:bodyPr wrap="none"/>
          <a:lstStyle>
            <a:lvl1pPr>
              <a:defRPr>
                <a:solidFill>
                  <a:schemeClr val="accent1"/>
                </a:solidFill>
              </a:defRPr>
            </a:lvl1pPr>
          </a:lstStyle>
          <a:p>
            <a:r>
              <a:rPr lang="en-US" dirty="0"/>
              <a:t>Diagram with Outcome/Benefit Content</a:t>
            </a:r>
          </a:p>
        </p:txBody>
      </p:sp>
      <p:sp>
        <p:nvSpPr>
          <p:cNvPr id="19" name="Subtitle 2">
            <a:extLst>
              <a:ext uri="{FF2B5EF4-FFF2-40B4-BE49-F238E27FC236}">
                <a16:creationId xmlns:a16="http://schemas.microsoft.com/office/drawing/2014/main" id="{E9D6A872-88BD-4DFC-AFFD-1E9BEEB6533B}"/>
              </a:ext>
            </a:extLst>
          </p:cNvPr>
          <p:cNvSpPr>
            <a:spLocks noGrp="1"/>
          </p:cNvSpPr>
          <p:nvPr>
            <p:ph type="subTitle" idx="10" hasCustomPrompt="1"/>
          </p:nvPr>
        </p:nvSpPr>
        <p:spPr>
          <a:xfrm>
            <a:off x="593021" y="811831"/>
            <a:ext cx="10965543" cy="247743"/>
          </a:xfrm>
        </p:spPr>
        <p:txBody>
          <a:bodyPr/>
          <a:lstStyle>
            <a:lvl1pPr marL="0" indent="0" algn="l">
              <a:lnSpc>
                <a:spcPct val="100000"/>
              </a:lnSpc>
              <a:spcBef>
                <a:spcPts val="0"/>
              </a:spcBef>
              <a:buNone/>
              <a:defRPr sz="2000">
                <a:solidFill>
                  <a:schemeClr val="bg2">
                    <a:lumMod val="25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1" name="Content Placeholder 17">
            <a:extLst>
              <a:ext uri="{FF2B5EF4-FFF2-40B4-BE49-F238E27FC236}">
                <a16:creationId xmlns:a16="http://schemas.microsoft.com/office/drawing/2014/main" id="{DAEEA46F-682F-5A4F-8E4D-B4CA754E0724}"/>
              </a:ext>
            </a:extLst>
          </p:cNvPr>
          <p:cNvSpPr>
            <a:spLocks noGrp="1"/>
          </p:cNvSpPr>
          <p:nvPr>
            <p:ph sz="quarter" idx="14"/>
          </p:nvPr>
        </p:nvSpPr>
        <p:spPr bwMode="ltGray">
          <a:xfrm>
            <a:off x="595579" y="1600201"/>
            <a:ext cx="7412822" cy="4572000"/>
          </a:xfrm>
          <a:noFill/>
        </p:spPr>
        <p:txBody>
          <a:bodyPr vert="horz" lIns="594360" tIns="457200" rIns="457200" bIns="457200" rtlCol="0">
            <a:noAutofit/>
          </a:bodyPr>
          <a:lstStyle>
            <a:lvl1pPr>
              <a:spcBef>
                <a:spcPts val="1200"/>
              </a:spcBef>
              <a:defRPr lang="en-US" sz="1800" dirty="0">
                <a:solidFill>
                  <a:srgbClr val="F4F8FA"/>
                </a:solidFill>
              </a:defRPr>
            </a:lvl1pPr>
            <a:lvl2pPr>
              <a:buClr>
                <a:schemeClr val="bg1"/>
              </a:buClr>
              <a:defRPr lang="en-US" sz="1600" dirty="0">
                <a:solidFill>
                  <a:schemeClr val="bg1"/>
                </a:solidFill>
              </a:defRPr>
            </a:lvl2pPr>
            <a:lvl3pPr>
              <a:buClr>
                <a:schemeClr val="bg1"/>
              </a:buClr>
              <a:defRPr lang="en-US" sz="1400" dirty="0">
                <a:solidFill>
                  <a:schemeClr val="bg1"/>
                </a:solidFill>
              </a:defRPr>
            </a:lvl3pPr>
            <a:lvl4pPr>
              <a:buClr>
                <a:schemeClr val="bg1"/>
              </a:buClr>
              <a:defRPr lang="en-US" sz="1200" dirty="0">
                <a:solidFill>
                  <a:schemeClr val="bg1"/>
                </a:solidFill>
              </a:defRPr>
            </a:lvl4pPr>
            <a:lvl5pPr>
              <a:buClr>
                <a:schemeClr val="bg1"/>
              </a:buClr>
              <a:defRPr lang="en-US" sz="1200" dirty="0">
                <a:solidFill>
                  <a:schemeClr val="bg1"/>
                </a:solidFill>
              </a:defRPr>
            </a:lvl5pPr>
            <a:lvl6pPr>
              <a:buClrTx/>
              <a:defRPr sz="1800">
                <a:solidFill>
                  <a:schemeClr val="bg1"/>
                </a:solidFill>
              </a:defRPr>
            </a:lvl6pPr>
            <a:lvl7pPr>
              <a:buClrTx/>
              <a:defRPr sz="1400">
                <a:solidFill>
                  <a:schemeClr val="bg1"/>
                </a:solidFill>
              </a:defRPr>
            </a:lvl7pPr>
            <a:lvl8pPr>
              <a:buClrTx/>
              <a:defRPr sz="1200">
                <a:solidFill>
                  <a:schemeClr val="bg1"/>
                </a:solidFill>
              </a:defRPr>
            </a:lvl8pPr>
            <a:lvl9pPr>
              <a:buClrTx/>
              <a:defRPr sz="1800">
                <a:solidFill>
                  <a:schemeClr val="bg1"/>
                </a:solidFill>
              </a:defRPr>
            </a:lvl9pPr>
          </a:lstStyle>
          <a:p>
            <a:pPr lvl="0"/>
            <a:endParaRPr lang="en-US" dirty="0"/>
          </a:p>
        </p:txBody>
      </p:sp>
      <p:cxnSp>
        <p:nvCxnSpPr>
          <p:cNvPr id="138" name="Straight Connector 137">
            <a:extLst>
              <a:ext uri="{FF2B5EF4-FFF2-40B4-BE49-F238E27FC236}">
                <a16:creationId xmlns:a16="http://schemas.microsoft.com/office/drawing/2014/main" id="{56D4D92B-574E-4F63-A5BA-8F7282B54C27}"/>
              </a:ext>
              <a:ext uri="{C183D7F6-B498-43B3-948B-1728B52AA6E4}">
                <adec:decorative xmlns:adec="http://schemas.microsoft.com/office/drawing/2017/decorative" val="1"/>
              </a:ext>
            </a:extLst>
          </p:cNvPr>
          <p:cNvCxnSpPr>
            <a:cxnSpLocks/>
          </p:cNvCxnSpPr>
          <p:nvPr userDrawn="1"/>
        </p:nvCxnSpPr>
        <p:spPr>
          <a:xfrm>
            <a:off x="8382596" y="1608668"/>
            <a:ext cx="3809404" cy="0"/>
          </a:xfrm>
          <a:prstGeom prst="line">
            <a:avLst/>
          </a:prstGeom>
          <a:ln w="25400">
            <a:solidFill>
              <a:schemeClr val="accent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9005EB21-86C3-42EF-BFE7-549D9EA3645A}"/>
              </a:ext>
            </a:extLst>
          </p:cNvPr>
          <p:cNvSpPr>
            <a:spLocks noGrp="1"/>
          </p:cNvSpPr>
          <p:nvPr>
            <p:ph type="body" sz="quarter" idx="17" hasCustomPrompt="1"/>
          </p:nvPr>
        </p:nvSpPr>
        <p:spPr>
          <a:xfrm>
            <a:off x="8382596" y="1699688"/>
            <a:ext cx="2007123" cy="298450"/>
          </a:xfrm>
        </p:spPr>
        <p:txBody>
          <a:bodyPr anchor="b"/>
          <a:lstStyle>
            <a:lvl1pPr>
              <a:defRPr sz="1800">
                <a:solidFill>
                  <a:schemeClr val="accent1"/>
                </a:solidFill>
              </a:defRPr>
            </a:lvl1pPr>
            <a:lvl5pPr>
              <a:defRPr/>
            </a:lvl5pPr>
          </a:lstStyle>
          <a:p>
            <a:pPr lvl="0"/>
            <a:r>
              <a:rPr lang="en-US" dirty="0"/>
              <a:t>Outcome</a:t>
            </a:r>
          </a:p>
        </p:txBody>
      </p:sp>
      <p:sp>
        <p:nvSpPr>
          <p:cNvPr id="4" name="Text Placeholder 3">
            <a:extLst>
              <a:ext uri="{FF2B5EF4-FFF2-40B4-BE49-F238E27FC236}">
                <a16:creationId xmlns:a16="http://schemas.microsoft.com/office/drawing/2014/main" id="{A8781D19-2DDB-4D83-983D-3D159A7DE7C0}"/>
              </a:ext>
            </a:extLst>
          </p:cNvPr>
          <p:cNvSpPr>
            <a:spLocks noGrp="1"/>
          </p:cNvSpPr>
          <p:nvPr>
            <p:ph type="body" sz="quarter" idx="20" hasCustomPrompt="1"/>
          </p:nvPr>
        </p:nvSpPr>
        <p:spPr>
          <a:xfrm>
            <a:off x="8381008" y="2063048"/>
            <a:ext cx="3202822" cy="1600200"/>
          </a:xfrm>
        </p:spPr>
        <p:txBody>
          <a:bodyPr/>
          <a:lstStyle>
            <a:lvl1pPr>
              <a:defRPr sz="1600">
                <a:solidFill>
                  <a:schemeClr val="bg2">
                    <a:lumMod val="25000"/>
                  </a:schemeClr>
                </a:solidFill>
              </a:defRPr>
            </a:lvl1pPr>
            <a:lvl2pPr>
              <a:defRPr sz="1400">
                <a:solidFill>
                  <a:schemeClr val="bg2">
                    <a:lumMod val="25000"/>
                  </a:schemeClr>
                </a:solidFill>
              </a:defRPr>
            </a:lvl2pPr>
            <a:lvl3pPr>
              <a:defRPr sz="1400">
                <a:solidFill>
                  <a:schemeClr val="bg2">
                    <a:lumMod val="25000"/>
                  </a:schemeClr>
                </a:solidFill>
              </a:defRPr>
            </a:lvl3pPr>
          </a:lstStyle>
          <a:p>
            <a:pPr lvl="0"/>
            <a:r>
              <a:rPr lang="en-US" dirty="0"/>
              <a:t>Click to add text</a:t>
            </a:r>
          </a:p>
          <a:p>
            <a:pPr lvl="1"/>
            <a:r>
              <a:rPr lang="en-US" dirty="0"/>
              <a:t>Second level</a:t>
            </a:r>
          </a:p>
          <a:p>
            <a:pPr lvl="2"/>
            <a:r>
              <a:rPr lang="en-US" dirty="0"/>
              <a:t>Third level</a:t>
            </a:r>
          </a:p>
        </p:txBody>
      </p:sp>
      <p:cxnSp>
        <p:nvCxnSpPr>
          <p:cNvPr id="75" name="Straight Connector 74">
            <a:extLst>
              <a:ext uri="{FF2B5EF4-FFF2-40B4-BE49-F238E27FC236}">
                <a16:creationId xmlns:a16="http://schemas.microsoft.com/office/drawing/2014/main" id="{F789B473-DDE6-4450-A111-3761F341AAE3}"/>
              </a:ext>
              <a:ext uri="{C183D7F6-B498-43B3-948B-1728B52AA6E4}">
                <adec:decorative xmlns:adec="http://schemas.microsoft.com/office/drawing/2017/decorative" val="1"/>
              </a:ext>
            </a:extLst>
          </p:cNvPr>
          <p:cNvCxnSpPr>
            <a:cxnSpLocks/>
          </p:cNvCxnSpPr>
          <p:nvPr userDrawn="1"/>
        </p:nvCxnSpPr>
        <p:spPr>
          <a:xfrm>
            <a:off x="8382596" y="3872441"/>
            <a:ext cx="3809404" cy="0"/>
          </a:xfrm>
          <a:prstGeom prst="line">
            <a:avLst/>
          </a:prstGeom>
          <a:ln w="25400">
            <a:solidFill>
              <a:schemeClr val="accent5"/>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6" name="Text Placeholder 6">
            <a:extLst>
              <a:ext uri="{FF2B5EF4-FFF2-40B4-BE49-F238E27FC236}">
                <a16:creationId xmlns:a16="http://schemas.microsoft.com/office/drawing/2014/main" id="{0D0977FA-A4CA-4F1F-8109-D7498D165EDD}"/>
              </a:ext>
            </a:extLst>
          </p:cNvPr>
          <p:cNvSpPr>
            <a:spLocks noGrp="1"/>
          </p:cNvSpPr>
          <p:nvPr>
            <p:ph type="body" sz="quarter" idx="19" hasCustomPrompt="1"/>
          </p:nvPr>
        </p:nvSpPr>
        <p:spPr>
          <a:xfrm>
            <a:off x="8382596" y="3972469"/>
            <a:ext cx="2007123" cy="298450"/>
          </a:xfrm>
        </p:spPr>
        <p:txBody>
          <a:bodyPr anchor="b"/>
          <a:lstStyle>
            <a:lvl1pPr>
              <a:defRPr sz="1800">
                <a:solidFill>
                  <a:schemeClr val="accent5"/>
                </a:solidFill>
              </a:defRPr>
            </a:lvl1pPr>
            <a:lvl5pPr>
              <a:defRPr/>
            </a:lvl5pPr>
          </a:lstStyle>
          <a:p>
            <a:pPr lvl="0"/>
            <a:r>
              <a:rPr lang="en-US" dirty="0"/>
              <a:t>Benefit</a:t>
            </a:r>
          </a:p>
        </p:txBody>
      </p:sp>
      <p:sp>
        <p:nvSpPr>
          <p:cNvPr id="16" name="Text Placeholder 3">
            <a:extLst>
              <a:ext uri="{FF2B5EF4-FFF2-40B4-BE49-F238E27FC236}">
                <a16:creationId xmlns:a16="http://schemas.microsoft.com/office/drawing/2014/main" id="{BB1458BF-96C1-46C6-A67F-AD0FB4B4E5C0}"/>
              </a:ext>
            </a:extLst>
          </p:cNvPr>
          <p:cNvSpPr>
            <a:spLocks noGrp="1"/>
          </p:cNvSpPr>
          <p:nvPr>
            <p:ph type="body" sz="quarter" idx="21" hasCustomPrompt="1"/>
          </p:nvPr>
        </p:nvSpPr>
        <p:spPr>
          <a:xfrm>
            <a:off x="8381008" y="4347904"/>
            <a:ext cx="3202822" cy="1600200"/>
          </a:xfrm>
        </p:spPr>
        <p:txBody>
          <a:bodyPr/>
          <a:lstStyle>
            <a:lvl1pPr>
              <a:defRPr sz="1600">
                <a:solidFill>
                  <a:schemeClr val="bg2">
                    <a:lumMod val="25000"/>
                  </a:schemeClr>
                </a:solidFill>
              </a:defRPr>
            </a:lvl1pPr>
            <a:lvl2pPr>
              <a:defRPr sz="1400">
                <a:solidFill>
                  <a:schemeClr val="bg2">
                    <a:lumMod val="25000"/>
                  </a:schemeClr>
                </a:solidFill>
              </a:defRPr>
            </a:lvl2pPr>
            <a:lvl3pPr>
              <a:defRPr sz="1400">
                <a:solidFill>
                  <a:schemeClr val="bg2">
                    <a:lumMod val="25000"/>
                  </a:schemeClr>
                </a:solidFill>
              </a:defRPr>
            </a:lvl3pPr>
          </a:lstStyle>
          <a:p>
            <a:pPr lvl="0"/>
            <a:r>
              <a:rPr lang="en-US" dirty="0"/>
              <a:t>Click to add text</a:t>
            </a:r>
          </a:p>
          <a:p>
            <a:pPr lvl="1"/>
            <a:r>
              <a:rPr lang="en-US" dirty="0"/>
              <a:t>Second level</a:t>
            </a:r>
          </a:p>
          <a:p>
            <a:pPr lvl="2"/>
            <a:r>
              <a:rPr lang="en-US" dirty="0"/>
              <a:t>Third level</a:t>
            </a:r>
          </a:p>
        </p:txBody>
      </p:sp>
      <p:sp>
        <p:nvSpPr>
          <p:cNvPr id="13" name="page number">
            <a:extLst>
              <a:ext uri="{FF2B5EF4-FFF2-40B4-BE49-F238E27FC236}">
                <a16:creationId xmlns:a16="http://schemas.microsoft.com/office/drawing/2014/main" id="{2520CB7B-27A1-0749-95BA-681D8A0535D2}"/>
              </a:ext>
            </a:extLst>
          </p:cNvPr>
          <p:cNvSpPr txBox="1"/>
          <p:nvPr userDrawn="1"/>
        </p:nvSpPr>
        <p:spPr>
          <a:xfrm>
            <a:off x="11493934" y="6464808"/>
            <a:ext cx="438104"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dirty="0"/>
          </a:p>
        </p:txBody>
      </p:sp>
    </p:spTree>
    <p:extLst>
      <p:ext uri="{BB962C8B-B14F-4D97-AF65-F5344CB8AC3E}">
        <p14:creationId xmlns:p14="http://schemas.microsoft.com/office/powerpoint/2010/main" val="1847011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ur Icon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6ED71B-2619-4816-B753-5E850ED08FBC}"/>
              </a:ext>
            </a:extLst>
          </p:cNvPr>
          <p:cNvSpPr>
            <a:spLocks noGrp="1"/>
          </p:cNvSpPr>
          <p:nvPr>
            <p:ph type="title" hasCustomPrompt="1"/>
          </p:nvPr>
        </p:nvSpPr>
        <p:spPr/>
        <p:txBody>
          <a:bodyPr/>
          <a:lstStyle>
            <a:lvl1pPr>
              <a:defRPr>
                <a:solidFill>
                  <a:schemeClr val="accent1"/>
                </a:solidFill>
              </a:defRPr>
            </a:lvl1pPr>
          </a:lstStyle>
          <a:p>
            <a:r>
              <a:rPr lang="en-US" dirty="0"/>
              <a:t>Four Icon Placeholders with Text Descriptions</a:t>
            </a:r>
          </a:p>
        </p:txBody>
      </p:sp>
      <p:sp>
        <p:nvSpPr>
          <p:cNvPr id="14" name="Subtitle 2">
            <a:extLst>
              <a:ext uri="{FF2B5EF4-FFF2-40B4-BE49-F238E27FC236}">
                <a16:creationId xmlns:a16="http://schemas.microsoft.com/office/drawing/2014/main" id="{BB679D5C-AEFA-4052-96E3-7DF67D7C105A}"/>
              </a:ext>
            </a:extLst>
          </p:cNvPr>
          <p:cNvSpPr>
            <a:spLocks noGrp="1"/>
          </p:cNvSpPr>
          <p:nvPr>
            <p:ph type="subTitle" idx="10" hasCustomPrompt="1"/>
          </p:nvPr>
        </p:nvSpPr>
        <p:spPr>
          <a:xfrm>
            <a:off x="593021" y="811831"/>
            <a:ext cx="10965543" cy="247743"/>
          </a:xfrm>
        </p:spPr>
        <p:txBody>
          <a:bodyPr/>
          <a:lstStyle>
            <a:lvl1pPr marL="0" indent="0" algn="l">
              <a:lnSpc>
                <a:spcPct val="100000"/>
              </a:lnSpc>
              <a:spcBef>
                <a:spcPts val="0"/>
              </a:spcBef>
              <a:buNone/>
              <a:defRPr sz="2000">
                <a:solidFill>
                  <a:schemeClr val="bg2">
                    <a:lumMod val="25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84" name="Oval 83">
            <a:extLst>
              <a:ext uri="{FF2B5EF4-FFF2-40B4-BE49-F238E27FC236}">
                <a16:creationId xmlns:a16="http://schemas.microsoft.com/office/drawing/2014/main" id="{085441A7-EBA5-4ABB-8D29-CE4338F0F9B5}"/>
              </a:ext>
              <a:ext uri="{C183D7F6-B498-43B3-948B-1728B52AA6E4}">
                <adec:decorative xmlns:adec="http://schemas.microsoft.com/office/drawing/2017/decorative" val="1"/>
              </a:ext>
            </a:extLst>
          </p:cNvPr>
          <p:cNvSpPr/>
          <p:nvPr userDrawn="1"/>
        </p:nvSpPr>
        <p:spPr bwMode="gray">
          <a:xfrm>
            <a:off x="1066027" y="2060873"/>
            <a:ext cx="1829435" cy="1828959"/>
          </a:xfrm>
          <a:prstGeom prst="ellipse">
            <a:avLst/>
          </a:prstGeom>
          <a:noFill/>
          <a:ln w="38100">
            <a:solidFill>
              <a:schemeClr val="accent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solidFill>
                <a:schemeClr val="accent4"/>
              </a:solidFill>
            </a:endParaRPr>
          </a:p>
        </p:txBody>
      </p:sp>
      <p:sp>
        <p:nvSpPr>
          <p:cNvPr id="13" name="Text Placeholder 3">
            <a:extLst>
              <a:ext uri="{FF2B5EF4-FFF2-40B4-BE49-F238E27FC236}">
                <a16:creationId xmlns:a16="http://schemas.microsoft.com/office/drawing/2014/main" id="{372EA9D9-DD59-0A4A-94D5-AC136E79CD72}"/>
              </a:ext>
            </a:extLst>
          </p:cNvPr>
          <p:cNvSpPr>
            <a:spLocks noGrp="1"/>
          </p:cNvSpPr>
          <p:nvPr>
            <p:ph type="body" sz="quarter" idx="23" hasCustomPrompt="1"/>
          </p:nvPr>
        </p:nvSpPr>
        <p:spPr>
          <a:xfrm>
            <a:off x="1274035" y="2425093"/>
            <a:ext cx="1397033" cy="1100516"/>
          </a:xfrm>
        </p:spPr>
        <p:txBody>
          <a:bodyPr anchor="ctr" anchorCtr="0"/>
          <a:lstStyle>
            <a:lvl1pPr algn="ctr">
              <a:lnSpc>
                <a:spcPct val="100000"/>
              </a:lnSpc>
              <a:spcBef>
                <a:spcPts val="600"/>
              </a:spcBef>
              <a:defRPr sz="1800">
                <a:solidFill>
                  <a:schemeClr val="accent5"/>
                </a:solidFill>
              </a:defRPr>
            </a:lvl1pPr>
            <a:lvl2pPr marL="0" indent="0" algn="ctr">
              <a:lnSpc>
                <a:spcPct val="100000"/>
              </a:lnSpc>
              <a:spcBef>
                <a:spcPts val="600"/>
              </a:spcBef>
              <a:buFont typeface="Open Sans" panose="020B0606030504020204" pitchFamily="34" charset="0"/>
              <a:buChar char="​"/>
              <a:defRPr/>
            </a:lvl2pPr>
          </a:lstStyle>
          <a:p>
            <a:pPr lvl="0"/>
            <a:r>
              <a:rPr lang="en-US" dirty="0"/>
              <a:t>add icon</a:t>
            </a:r>
            <a:br>
              <a:rPr lang="en-US" dirty="0"/>
            </a:br>
            <a:r>
              <a:rPr lang="en-US" dirty="0"/>
              <a:t>or text</a:t>
            </a:r>
          </a:p>
        </p:txBody>
      </p:sp>
      <p:sp>
        <p:nvSpPr>
          <p:cNvPr id="15" name="Text Placeholder 3">
            <a:extLst>
              <a:ext uri="{FF2B5EF4-FFF2-40B4-BE49-F238E27FC236}">
                <a16:creationId xmlns:a16="http://schemas.microsoft.com/office/drawing/2014/main" id="{83A73281-E5F0-4C3B-BE4E-A12D56CC1003}"/>
              </a:ext>
            </a:extLst>
          </p:cNvPr>
          <p:cNvSpPr>
            <a:spLocks noGrp="1"/>
          </p:cNvSpPr>
          <p:nvPr>
            <p:ph type="body" sz="quarter" idx="19" hasCustomPrompt="1"/>
          </p:nvPr>
        </p:nvSpPr>
        <p:spPr>
          <a:xfrm>
            <a:off x="842893" y="4269508"/>
            <a:ext cx="2286595" cy="1458912"/>
          </a:xfrm>
        </p:spPr>
        <p:txBody>
          <a:bodyPr/>
          <a:lstStyle>
            <a:lvl1pPr algn="ctr">
              <a:lnSpc>
                <a:spcPct val="100000"/>
              </a:lnSpc>
              <a:spcBef>
                <a:spcPts val="600"/>
              </a:spcBef>
              <a:defRPr sz="2400">
                <a:solidFill>
                  <a:schemeClr val="accent5"/>
                </a:solidFill>
              </a:defRPr>
            </a:lvl1pPr>
            <a:lvl2pPr marL="0" indent="0" algn="ctr">
              <a:lnSpc>
                <a:spcPct val="100000"/>
              </a:lnSpc>
              <a:spcBef>
                <a:spcPts val="600"/>
              </a:spcBef>
              <a:buFont typeface="Open Sans" panose="020B0606030504020204" pitchFamily="34" charset="0"/>
              <a:buChar char="​"/>
              <a:defRPr>
                <a:solidFill>
                  <a:schemeClr val="bg2">
                    <a:lumMod val="25000"/>
                  </a:schemeClr>
                </a:solidFill>
              </a:defRPr>
            </a:lvl2pPr>
          </a:lstStyle>
          <a:p>
            <a:pPr lvl="0"/>
            <a:r>
              <a:rPr lang="en-US" dirty="0"/>
              <a:t>Click to add text</a:t>
            </a:r>
          </a:p>
          <a:p>
            <a:pPr lvl="1"/>
            <a:r>
              <a:rPr lang="en-US" dirty="0"/>
              <a:t>Second level</a:t>
            </a:r>
          </a:p>
        </p:txBody>
      </p:sp>
      <p:sp>
        <p:nvSpPr>
          <p:cNvPr id="87" name="Oval 86">
            <a:extLst>
              <a:ext uri="{FF2B5EF4-FFF2-40B4-BE49-F238E27FC236}">
                <a16:creationId xmlns:a16="http://schemas.microsoft.com/office/drawing/2014/main" id="{45D908EF-1F96-4808-A8DB-F55AB9E8E436}"/>
              </a:ext>
              <a:ext uri="{C183D7F6-B498-43B3-948B-1728B52AA6E4}">
                <adec:decorative xmlns:adec="http://schemas.microsoft.com/office/drawing/2017/decorative" val="1"/>
              </a:ext>
            </a:extLst>
          </p:cNvPr>
          <p:cNvSpPr/>
          <p:nvPr userDrawn="1"/>
        </p:nvSpPr>
        <p:spPr bwMode="gray">
          <a:xfrm>
            <a:off x="3807924" y="2060873"/>
            <a:ext cx="1829435" cy="1828959"/>
          </a:xfrm>
          <a:prstGeom prst="ellipse">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16" name="Text Placeholder 3">
            <a:extLst>
              <a:ext uri="{FF2B5EF4-FFF2-40B4-BE49-F238E27FC236}">
                <a16:creationId xmlns:a16="http://schemas.microsoft.com/office/drawing/2014/main" id="{F7F1E977-D1E8-7040-8576-578BD8CB8424}"/>
              </a:ext>
            </a:extLst>
          </p:cNvPr>
          <p:cNvSpPr>
            <a:spLocks noGrp="1"/>
          </p:cNvSpPr>
          <p:nvPr>
            <p:ph type="body" sz="quarter" idx="24" hasCustomPrompt="1"/>
          </p:nvPr>
        </p:nvSpPr>
        <p:spPr>
          <a:xfrm>
            <a:off x="4001639" y="2425093"/>
            <a:ext cx="1397033" cy="1100516"/>
          </a:xfrm>
        </p:spPr>
        <p:txBody>
          <a:bodyPr anchor="ctr" anchorCtr="0"/>
          <a:lstStyle>
            <a:lvl1pPr algn="ctr">
              <a:lnSpc>
                <a:spcPct val="100000"/>
              </a:lnSpc>
              <a:spcBef>
                <a:spcPts val="600"/>
              </a:spcBef>
              <a:defRPr sz="1800">
                <a:solidFill>
                  <a:schemeClr val="accent1"/>
                </a:solidFill>
              </a:defRPr>
            </a:lvl1pPr>
            <a:lvl2pPr marL="0" indent="0" algn="ctr">
              <a:lnSpc>
                <a:spcPct val="100000"/>
              </a:lnSpc>
              <a:spcBef>
                <a:spcPts val="600"/>
              </a:spcBef>
              <a:buFont typeface="Open Sans" panose="020B0606030504020204" pitchFamily="34" charset="0"/>
              <a:buChar char="​"/>
              <a:defRPr/>
            </a:lvl2pPr>
          </a:lstStyle>
          <a:p>
            <a:pPr lvl="0"/>
            <a:r>
              <a:rPr lang="en-US" dirty="0"/>
              <a:t>add icon</a:t>
            </a:r>
            <a:br>
              <a:rPr lang="en-US" dirty="0"/>
            </a:br>
            <a:r>
              <a:rPr lang="en-US" dirty="0"/>
              <a:t>or text</a:t>
            </a:r>
          </a:p>
        </p:txBody>
      </p:sp>
      <p:sp>
        <p:nvSpPr>
          <p:cNvPr id="21" name="Text Placeholder 3">
            <a:extLst>
              <a:ext uri="{FF2B5EF4-FFF2-40B4-BE49-F238E27FC236}">
                <a16:creationId xmlns:a16="http://schemas.microsoft.com/office/drawing/2014/main" id="{70078EAE-661A-4C72-917B-F0225239F68A}"/>
              </a:ext>
            </a:extLst>
          </p:cNvPr>
          <p:cNvSpPr>
            <a:spLocks noGrp="1"/>
          </p:cNvSpPr>
          <p:nvPr>
            <p:ph type="body" sz="quarter" idx="20" hasCustomPrompt="1"/>
          </p:nvPr>
        </p:nvSpPr>
        <p:spPr>
          <a:xfrm>
            <a:off x="3580746" y="4269508"/>
            <a:ext cx="2286595" cy="1458912"/>
          </a:xfrm>
        </p:spPr>
        <p:txBody>
          <a:bodyPr/>
          <a:lstStyle>
            <a:lvl1pPr algn="ctr">
              <a:lnSpc>
                <a:spcPct val="100000"/>
              </a:lnSpc>
              <a:spcBef>
                <a:spcPts val="600"/>
              </a:spcBef>
              <a:defRPr sz="2400">
                <a:solidFill>
                  <a:schemeClr val="accent1"/>
                </a:solidFill>
              </a:defRPr>
            </a:lvl1pPr>
            <a:lvl2pPr marL="0" indent="0" algn="ctr">
              <a:lnSpc>
                <a:spcPct val="100000"/>
              </a:lnSpc>
              <a:spcBef>
                <a:spcPts val="600"/>
              </a:spcBef>
              <a:buFont typeface="Open Sans" panose="020B0606030504020204" pitchFamily="34" charset="0"/>
              <a:buChar char="​"/>
              <a:defRPr>
                <a:solidFill>
                  <a:schemeClr val="bg2">
                    <a:lumMod val="25000"/>
                  </a:schemeClr>
                </a:solidFill>
              </a:defRPr>
            </a:lvl2pPr>
          </a:lstStyle>
          <a:p>
            <a:pPr lvl="0"/>
            <a:r>
              <a:rPr lang="en-US" dirty="0"/>
              <a:t>Click to add text</a:t>
            </a:r>
          </a:p>
          <a:p>
            <a:pPr lvl="1"/>
            <a:r>
              <a:rPr lang="en-US" dirty="0"/>
              <a:t>Second level</a:t>
            </a:r>
          </a:p>
        </p:txBody>
      </p:sp>
      <p:sp>
        <p:nvSpPr>
          <p:cNvPr id="86" name="Oval 85">
            <a:extLst>
              <a:ext uri="{FF2B5EF4-FFF2-40B4-BE49-F238E27FC236}">
                <a16:creationId xmlns:a16="http://schemas.microsoft.com/office/drawing/2014/main" id="{5670C03F-6336-45E3-A9F4-0CD130D80D1B}"/>
              </a:ext>
              <a:ext uri="{C183D7F6-B498-43B3-948B-1728B52AA6E4}">
                <adec:decorative xmlns:adec="http://schemas.microsoft.com/office/drawing/2017/decorative" val="1"/>
              </a:ext>
            </a:extLst>
          </p:cNvPr>
          <p:cNvSpPr/>
          <p:nvPr userDrawn="1"/>
        </p:nvSpPr>
        <p:spPr bwMode="gray">
          <a:xfrm>
            <a:off x="6563810" y="2060873"/>
            <a:ext cx="1829435" cy="1828959"/>
          </a:xfrm>
          <a:prstGeom prst="ellipse">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17" name="Text Placeholder 3">
            <a:extLst>
              <a:ext uri="{FF2B5EF4-FFF2-40B4-BE49-F238E27FC236}">
                <a16:creationId xmlns:a16="http://schemas.microsoft.com/office/drawing/2014/main" id="{6B608689-50E6-784F-8AFD-D13D124BAA5B}"/>
              </a:ext>
            </a:extLst>
          </p:cNvPr>
          <p:cNvSpPr>
            <a:spLocks noGrp="1"/>
          </p:cNvSpPr>
          <p:nvPr>
            <p:ph type="body" sz="quarter" idx="25" hasCustomPrompt="1"/>
          </p:nvPr>
        </p:nvSpPr>
        <p:spPr>
          <a:xfrm>
            <a:off x="6773884" y="2425093"/>
            <a:ext cx="1397033" cy="1100516"/>
          </a:xfrm>
        </p:spPr>
        <p:txBody>
          <a:bodyPr anchor="ctr" anchorCtr="0"/>
          <a:lstStyle>
            <a:lvl1pPr algn="ctr">
              <a:lnSpc>
                <a:spcPct val="100000"/>
              </a:lnSpc>
              <a:spcBef>
                <a:spcPts val="600"/>
              </a:spcBef>
              <a:defRPr sz="1800">
                <a:solidFill>
                  <a:schemeClr val="accent2"/>
                </a:solidFill>
              </a:defRPr>
            </a:lvl1pPr>
            <a:lvl2pPr marL="0" indent="0" algn="ctr">
              <a:lnSpc>
                <a:spcPct val="100000"/>
              </a:lnSpc>
              <a:spcBef>
                <a:spcPts val="600"/>
              </a:spcBef>
              <a:buFont typeface="Open Sans" panose="020B0606030504020204" pitchFamily="34" charset="0"/>
              <a:buChar char="​"/>
              <a:defRPr/>
            </a:lvl2pPr>
          </a:lstStyle>
          <a:p>
            <a:pPr lvl="0"/>
            <a:r>
              <a:rPr lang="en-US" dirty="0"/>
              <a:t>add icon</a:t>
            </a:r>
            <a:br>
              <a:rPr lang="en-US" dirty="0"/>
            </a:br>
            <a:r>
              <a:rPr lang="en-US" dirty="0"/>
              <a:t>or text</a:t>
            </a:r>
          </a:p>
        </p:txBody>
      </p:sp>
      <p:sp>
        <p:nvSpPr>
          <p:cNvPr id="22" name="Text Placeholder 3">
            <a:extLst>
              <a:ext uri="{FF2B5EF4-FFF2-40B4-BE49-F238E27FC236}">
                <a16:creationId xmlns:a16="http://schemas.microsoft.com/office/drawing/2014/main" id="{566D6B40-9CB0-4B56-A3E1-9A7F945F094A}"/>
              </a:ext>
            </a:extLst>
          </p:cNvPr>
          <p:cNvSpPr>
            <a:spLocks noGrp="1"/>
          </p:cNvSpPr>
          <p:nvPr>
            <p:ph type="body" sz="quarter" idx="21" hasCustomPrompt="1"/>
          </p:nvPr>
        </p:nvSpPr>
        <p:spPr>
          <a:xfrm>
            <a:off x="6324660" y="4269508"/>
            <a:ext cx="2286595" cy="1458912"/>
          </a:xfrm>
        </p:spPr>
        <p:txBody>
          <a:bodyPr/>
          <a:lstStyle>
            <a:lvl1pPr algn="ctr">
              <a:lnSpc>
                <a:spcPct val="100000"/>
              </a:lnSpc>
              <a:spcBef>
                <a:spcPts val="600"/>
              </a:spcBef>
              <a:defRPr sz="2400">
                <a:solidFill>
                  <a:schemeClr val="accent2"/>
                </a:solidFill>
              </a:defRPr>
            </a:lvl1pPr>
            <a:lvl2pPr marL="0" indent="0" algn="ctr">
              <a:lnSpc>
                <a:spcPct val="100000"/>
              </a:lnSpc>
              <a:spcBef>
                <a:spcPts val="600"/>
              </a:spcBef>
              <a:buFont typeface="Open Sans" panose="020B0606030504020204" pitchFamily="34" charset="0"/>
              <a:buChar char="​"/>
              <a:defRPr>
                <a:solidFill>
                  <a:schemeClr val="bg2">
                    <a:lumMod val="25000"/>
                  </a:schemeClr>
                </a:solidFill>
              </a:defRPr>
            </a:lvl2pPr>
          </a:lstStyle>
          <a:p>
            <a:pPr lvl="0"/>
            <a:r>
              <a:rPr lang="en-US" dirty="0"/>
              <a:t>Click to add text</a:t>
            </a:r>
          </a:p>
          <a:p>
            <a:pPr lvl="1"/>
            <a:r>
              <a:rPr lang="en-US" dirty="0"/>
              <a:t>Second level</a:t>
            </a:r>
          </a:p>
        </p:txBody>
      </p:sp>
      <p:sp>
        <p:nvSpPr>
          <p:cNvPr id="85" name="Oval 84">
            <a:extLst>
              <a:ext uri="{FF2B5EF4-FFF2-40B4-BE49-F238E27FC236}">
                <a16:creationId xmlns:a16="http://schemas.microsoft.com/office/drawing/2014/main" id="{3019BB56-AE7C-42CA-A8FF-432F4F176B8B}"/>
              </a:ext>
              <a:ext uri="{C183D7F6-B498-43B3-948B-1728B52AA6E4}">
                <adec:decorative xmlns:adec="http://schemas.microsoft.com/office/drawing/2017/decorative" val="1"/>
              </a:ext>
            </a:extLst>
          </p:cNvPr>
          <p:cNvSpPr/>
          <p:nvPr userDrawn="1"/>
        </p:nvSpPr>
        <p:spPr bwMode="gray">
          <a:xfrm>
            <a:off x="9304556" y="2060873"/>
            <a:ext cx="1829435" cy="1828959"/>
          </a:xfrm>
          <a:prstGeom prst="ellipse">
            <a:avLst/>
          </a:prstGeom>
          <a:noFill/>
          <a:ln w="38100">
            <a:solidFill>
              <a:schemeClr val="accent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8" name="Text Placeholder 3">
            <a:extLst>
              <a:ext uri="{FF2B5EF4-FFF2-40B4-BE49-F238E27FC236}">
                <a16:creationId xmlns:a16="http://schemas.microsoft.com/office/drawing/2014/main" id="{290217BC-3881-DF41-A8F3-900AF04F1B7D}"/>
              </a:ext>
            </a:extLst>
          </p:cNvPr>
          <p:cNvSpPr>
            <a:spLocks noGrp="1"/>
          </p:cNvSpPr>
          <p:nvPr>
            <p:ph type="body" sz="quarter" idx="26" hasCustomPrompt="1"/>
          </p:nvPr>
        </p:nvSpPr>
        <p:spPr>
          <a:xfrm>
            <a:off x="9540733" y="2425093"/>
            <a:ext cx="1397033" cy="1100516"/>
          </a:xfrm>
        </p:spPr>
        <p:txBody>
          <a:bodyPr anchor="ctr" anchorCtr="0"/>
          <a:lstStyle>
            <a:lvl1pPr algn="ctr">
              <a:lnSpc>
                <a:spcPct val="100000"/>
              </a:lnSpc>
              <a:spcBef>
                <a:spcPts val="600"/>
              </a:spcBef>
              <a:defRPr sz="1800">
                <a:solidFill>
                  <a:schemeClr val="accent3"/>
                </a:solidFill>
              </a:defRPr>
            </a:lvl1pPr>
            <a:lvl2pPr marL="0" indent="0" algn="ctr">
              <a:lnSpc>
                <a:spcPct val="100000"/>
              </a:lnSpc>
              <a:spcBef>
                <a:spcPts val="600"/>
              </a:spcBef>
              <a:buFont typeface="Open Sans" panose="020B0606030504020204" pitchFamily="34" charset="0"/>
              <a:buChar char="​"/>
              <a:defRPr/>
            </a:lvl2pPr>
          </a:lstStyle>
          <a:p>
            <a:pPr lvl="0"/>
            <a:r>
              <a:rPr lang="en-US" dirty="0"/>
              <a:t>add icon</a:t>
            </a:r>
            <a:br>
              <a:rPr lang="en-US" dirty="0"/>
            </a:br>
            <a:r>
              <a:rPr lang="en-US" dirty="0"/>
              <a:t>or text</a:t>
            </a:r>
          </a:p>
        </p:txBody>
      </p:sp>
      <p:sp>
        <p:nvSpPr>
          <p:cNvPr id="23" name="Text Placeholder 3">
            <a:extLst>
              <a:ext uri="{FF2B5EF4-FFF2-40B4-BE49-F238E27FC236}">
                <a16:creationId xmlns:a16="http://schemas.microsoft.com/office/drawing/2014/main" id="{16F5CA9C-E491-4F70-B6EE-A50641060112}"/>
              </a:ext>
            </a:extLst>
          </p:cNvPr>
          <p:cNvSpPr>
            <a:spLocks noGrp="1"/>
          </p:cNvSpPr>
          <p:nvPr>
            <p:ph type="body" sz="quarter" idx="22" hasCustomPrompt="1"/>
          </p:nvPr>
        </p:nvSpPr>
        <p:spPr>
          <a:xfrm>
            <a:off x="9068575" y="4269508"/>
            <a:ext cx="2286595" cy="1458912"/>
          </a:xfrm>
        </p:spPr>
        <p:txBody>
          <a:bodyPr/>
          <a:lstStyle>
            <a:lvl1pPr algn="ctr">
              <a:lnSpc>
                <a:spcPct val="100000"/>
              </a:lnSpc>
              <a:spcBef>
                <a:spcPts val="600"/>
              </a:spcBef>
              <a:defRPr sz="2400">
                <a:solidFill>
                  <a:schemeClr val="accent3"/>
                </a:solidFill>
              </a:defRPr>
            </a:lvl1pPr>
            <a:lvl2pPr marL="0" indent="0" algn="ctr">
              <a:lnSpc>
                <a:spcPct val="100000"/>
              </a:lnSpc>
              <a:spcBef>
                <a:spcPts val="600"/>
              </a:spcBef>
              <a:buFont typeface="Open Sans" panose="020B0606030504020204" pitchFamily="34" charset="0"/>
              <a:buChar char="​"/>
              <a:defRPr>
                <a:solidFill>
                  <a:schemeClr val="bg2">
                    <a:lumMod val="25000"/>
                  </a:schemeClr>
                </a:solidFill>
              </a:defRPr>
            </a:lvl2pPr>
          </a:lstStyle>
          <a:p>
            <a:pPr lvl="0"/>
            <a:r>
              <a:rPr lang="en-US" dirty="0"/>
              <a:t>Click to add text</a:t>
            </a:r>
          </a:p>
          <a:p>
            <a:pPr lvl="1"/>
            <a:r>
              <a:rPr lang="en-US" dirty="0"/>
              <a:t>Second level</a:t>
            </a:r>
          </a:p>
        </p:txBody>
      </p:sp>
      <p:sp>
        <p:nvSpPr>
          <p:cNvPr id="20" name="page number">
            <a:extLst>
              <a:ext uri="{FF2B5EF4-FFF2-40B4-BE49-F238E27FC236}">
                <a16:creationId xmlns:a16="http://schemas.microsoft.com/office/drawing/2014/main" id="{1D45AB97-9B77-2244-B7BA-E18EA4CD43EA}"/>
              </a:ext>
            </a:extLst>
          </p:cNvPr>
          <p:cNvSpPr txBox="1"/>
          <p:nvPr userDrawn="1"/>
        </p:nvSpPr>
        <p:spPr>
          <a:xfrm>
            <a:off x="11493934" y="6464808"/>
            <a:ext cx="438104"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dirty="0"/>
          </a:p>
        </p:txBody>
      </p:sp>
    </p:spTree>
    <p:extLst>
      <p:ext uri="{BB962C8B-B14F-4D97-AF65-F5344CB8AC3E}">
        <p14:creationId xmlns:p14="http://schemas.microsoft.com/office/powerpoint/2010/main" val="1729061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ve Icon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A8A47F-2243-412F-A1A8-FA8E3475F5E1}"/>
              </a:ext>
            </a:extLst>
          </p:cNvPr>
          <p:cNvSpPr>
            <a:spLocks noGrp="1"/>
          </p:cNvSpPr>
          <p:nvPr>
            <p:ph type="title" hasCustomPrompt="1"/>
          </p:nvPr>
        </p:nvSpPr>
        <p:spPr/>
        <p:txBody>
          <a:bodyPr/>
          <a:lstStyle>
            <a:lvl1pPr>
              <a:defRPr>
                <a:solidFill>
                  <a:schemeClr val="accent1"/>
                </a:solidFill>
              </a:defRPr>
            </a:lvl1pPr>
          </a:lstStyle>
          <a:p>
            <a:r>
              <a:rPr lang="en-US" dirty="0"/>
              <a:t>Five Icon Placeholders with Text Descriptions</a:t>
            </a:r>
          </a:p>
        </p:txBody>
      </p:sp>
      <p:sp>
        <p:nvSpPr>
          <p:cNvPr id="16" name="Subtitle 2">
            <a:extLst>
              <a:ext uri="{FF2B5EF4-FFF2-40B4-BE49-F238E27FC236}">
                <a16:creationId xmlns:a16="http://schemas.microsoft.com/office/drawing/2014/main" id="{EEA64E97-C31D-49B1-B8E1-20E5F404F516}"/>
              </a:ext>
            </a:extLst>
          </p:cNvPr>
          <p:cNvSpPr>
            <a:spLocks noGrp="1"/>
          </p:cNvSpPr>
          <p:nvPr>
            <p:ph type="subTitle" idx="10" hasCustomPrompt="1"/>
          </p:nvPr>
        </p:nvSpPr>
        <p:spPr>
          <a:xfrm>
            <a:off x="593021" y="811831"/>
            <a:ext cx="10965543" cy="247743"/>
          </a:xfrm>
        </p:spPr>
        <p:txBody>
          <a:bodyPr/>
          <a:lstStyle>
            <a:lvl1pPr marL="0" indent="0" algn="l">
              <a:lnSpc>
                <a:spcPct val="100000"/>
              </a:lnSpc>
              <a:spcBef>
                <a:spcPts val="0"/>
              </a:spcBef>
              <a:buNone/>
              <a:defRPr sz="2000">
                <a:solidFill>
                  <a:schemeClr val="bg2">
                    <a:lumMod val="25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22" name="Oval 21">
            <a:extLst>
              <a:ext uri="{FF2B5EF4-FFF2-40B4-BE49-F238E27FC236}">
                <a16:creationId xmlns:a16="http://schemas.microsoft.com/office/drawing/2014/main" id="{A1FDF9D3-5B68-4A75-97BF-2C5113CFAA66}"/>
              </a:ext>
              <a:ext uri="{C183D7F6-B498-43B3-948B-1728B52AA6E4}">
                <adec:decorative xmlns:adec="http://schemas.microsoft.com/office/drawing/2017/decorative" val="1"/>
              </a:ext>
            </a:extLst>
          </p:cNvPr>
          <p:cNvSpPr/>
          <p:nvPr userDrawn="1"/>
        </p:nvSpPr>
        <p:spPr bwMode="gray">
          <a:xfrm>
            <a:off x="609960" y="2064664"/>
            <a:ext cx="1829435" cy="1828959"/>
          </a:xfrm>
          <a:prstGeom prst="ellipse">
            <a:avLst/>
          </a:prstGeom>
          <a:noFill/>
          <a:ln w="38100">
            <a:solidFill>
              <a:schemeClr val="accent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solidFill>
                <a:schemeClr val="accent4"/>
              </a:solidFill>
            </a:endParaRPr>
          </a:p>
        </p:txBody>
      </p:sp>
      <p:sp>
        <p:nvSpPr>
          <p:cNvPr id="15" name="Text Placeholder 3">
            <a:extLst>
              <a:ext uri="{FF2B5EF4-FFF2-40B4-BE49-F238E27FC236}">
                <a16:creationId xmlns:a16="http://schemas.microsoft.com/office/drawing/2014/main" id="{AE3C6552-FD35-F64A-AB25-15819DA5EE24}"/>
              </a:ext>
            </a:extLst>
          </p:cNvPr>
          <p:cNvSpPr>
            <a:spLocks noGrp="1"/>
          </p:cNvSpPr>
          <p:nvPr>
            <p:ph type="body" sz="quarter" idx="24" hasCustomPrompt="1"/>
          </p:nvPr>
        </p:nvSpPr>
        <p:spPr>
          <a:xfrm>
            <a:off x="820763" y="2428884"/>
            <a:ext cx="1397033" cy="1100516"/>
          </a:xfrm>
        </p:spPr>
        <p:txBody>
          <a:bodyPr anchor="ctr" anchorCtr="0"/>
          <a:lstStyle>
            <a:lvl1pPr algn="ctr">
              <a:lnSpc>
                <a:spcPct val="100000"/>
              </a:lnSpc>
              <a:spcBef>
                <a:spcPts val="600"/>
              </a:spcBef>
              <a:defRPr sz="1800">
                <a:solidFill>
                  <a:schemeClr val="accent5"/>
                </a:solidFill>
              </a:defRPr>
            </a:lvl1pPr>
            <a:lvl2pPr marL="0" indent="0" algn="ctr">
              <a:lnSpc>
                <a:spcPct val="100000"/>
              </a:lnSpc>
              <a:spcBef>
                <a:spcPts val="600"/>
              </a:spcBef>
              <a:buFont typeface="Open Sans" panose="020B0606030504020204" pitchFamily="34" charset="0"/>
              <a:buChar char="​"/>
              <a:defRPr/>
            </a:lvl2pPr>
          </a:lstStyle>
          <a:p>
            <a:pPr lvl="0"/>
            <a:r>
              <a:rPr lang="en-US" dirty="0"/>
              <a:t>add icon</a:t>
            </a:r>
            <a:br>
              <a:rPr lang="en-US" dirty="0"/>
            </a:br>
            <a:r>
              <a:rPr lang="en-US" dirty="0"/>
              <a:t>or text</a:t>
            </a:r>
          </a:p>
        </p:txBody>
      </p:sp>
      <p:sp>
        <p:nvSpPr>
          <p:cNvPr id="17" name="Text Placeholder 3">
            <a:extLst>
              <a:ext uri="{FF2B5EF4-FFF2-40B4-BE49-F238E27FC236}">
                <a16:creationId xmlns:a16="http://schemas.microsoft.com/office/drawing/2014/main" id="{2E201879-B985-4ADE-8AD6-6C3E14CE0AFE}"/>
              </a:ext>
            </a:extLst>
          </p:cNvPr>
          <p:cNvSpPr>
            <a:spLocks noGrp="1"/>
          </p:cNvSpPr>
          <p:nvPr>
            <p:ph type="body" sz="quarter" idx="19" hasCustomPrompt="1"/>
          </p:nvPr>
        </p:nvSpPr>
        <p:spPr>
          <a:xfrm>
            <a:off x="611009" y="4282873"/>
            <a:ext cx="1829276" cy="1458912"/>
          </a:xfrm>
        </p:spPr>
        <p:txBody>
          <a:bodyPr/>
          <a:lstStyle>
            <a:lvl1pPr algn="ctr">
              <a:lnSpc>
                <a:spcPct val="100000"/>
              </a:lnSpc>
              <a:spcBef>
                <a:spcPts val="600"/>
              </a:spcBef>
              <a:defRPr sz="2000">
                <a:solidFill>
                  <a:schemeClr val="accent5"/>
                </a:solidFill>
              </a:defRPr>
            </a:lvl1pPr>
            <a:lvl2pPr marL="0" indent="0" algn="ctr">
              <a:lnSpc>
                <a:spcPct val="100000"/>
              </a:lnSpc>
              <a:spcBef>
                <a:spcPts val="600"/>
              </a:spcBef>
              <a:buFont typeface="Open Sans" panose="020B0606030504020204" pitchFamily="34" charset="0"/>
              <a:buChar char="​"/>
              <a:defRPr sz="1600">
                <a:solidFill>
                  <a:schemeClr val="bg2">
                    <a:lumMod val="25000"/>
                  </a:schemeClr>
                </a:solidFill>
              </a:defRPr>
            </a:lvl2pPr>
          </a:lstStyle>
          <a:p>
            <a:pPr lvl="0"/>
            <a:r>
              <a:rPr lang="en-US" dirty="0"/>
              <a:t>Click to add text</a:t>
            </a:r>
          </a:p>
          <a:p>
            <a:pPr lvl="1"/>
            <a:r>
              <a:rPr lang="en-US" dirty="0"/>
              <a:t>Second level</a:t>
            </a:r>
          </a:p>
        </p:txBody>
      </p:sp>
      <p:sp>
        <p:nvSpPr>
          <p:cNvPr id="25" name="Oval 24">
            <a:extLst>
              <a:ext uri="{FF2B5EF4-FFF2-40B4-BE49-F238E27FC236}">
                <a16:creationId xmlns:a16="http://schemas.microsoft.com/office/drawing/2014/main" id="{AF79E162-3D8F-4829-A4AD-02A03597B11A}"/>
              </a:ext>
              <a:ext uri="{C183D7F6-B498-43B3-948B-1728B52AA6E4}">
                <adec:decorative xmlns:adec="http://schemas.microsoft.com/office/drawing/2017/decorative" val="1"/>
              </a:ext>
            </a:extLst>
          </p:cNvPr>
          <p:cNvSpPr/>
          <p:nvPr userDrawn="1"/>
        </p:nvSpPr>
        <p:spPr bwMode="gray">
          <a:xfrm>
            <a:off x="2893206" y="2064664"/>
            <a:ext cx="1829435" cy="1828959"/>
          </a:xfrm>
          <a:prstGeom prst="ellipse">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18" name="Text Placeholder 3">
            <a:extLst>
              <a:ext uri="{FF2B5EF4-FFF2-40B4-BE49-F238E27FC236}">
                <a16:creationId xmlns:a16="http://schemas.microsoft.com/office/drawing/2014/main" id="{F6390E06-1436-004E-875E-AAE40E05D76F}"/>
              </a:ext>
            </a:extLst>
          </p:cNvPr>
          <p:cNvSpPr>
            <a:spLocks noGrp="1"/>
          </p:cNvSpPr>
          <p:nvPr>
            <p:ph type="body" sz="quarter" idx="25" hasCustomPrompt="1"/>
          </p:nvPr>
        </p:nvSpPr>
        <p:spPr>
          <a:xfrm>
            <a:off x="3111284" y="2428884"/>
            <a:ext cx="1397033" cy="1100516"/>
          </a:xfrm>
        </p:spPr>
        <p:txBody>
          <a:bodyPr anchor="ctr" anchorCtr="0"/>
          <a:lstStyle>
            <a:lvl1pPr algn="ctr">
              <a:lnSpc>
                <a:spcPct val="100000"/>
              </a:lnSpc>
              <a:spcBef>
                <a:spcPts val="600"/>
              </a:spcBef>
              <a:defRPr sz="1800">
                <a:solidFill>
                  <a:schemeClr val="accent1"/>
                </a:solidFill>
              </a:defRPr>
            </a:lvl1pPr>
            <a:lvl2pPr marL="0" indent="0" algn="ctr">
              <a:lnSpc>
                <a:spcPct val="100000"/>
              </a:lnSpc>
              <a:spcBef>
                <a:spcPts val="600"/>
              </a:spcBef>
              <a:buFont typeface="Open Sans" panose="020B0606030504020204" pitchFamily="34" charset="0"/>
              <a:buChar char="​"/>
              <a:defRPr/>
            </a:lvl2pPr>
          </a:lstStyle>
          <a:p>
            <a:pPr lvl="0"/>
            <a:r>
              <a:rPr lang="en-US" dirty="0"/>
              <a:t>add icon</a:t>
            </a:r>
            <a:br>
              <a:rPr lang="en-US" dirty="0"/>
            </a:br>
            <a:r>
              <a:rPr lang="en-US" dirty="0"/>
              <a:t>or text</a:t>
            </a:r>
          </a:p>
        </p:txBody>
      </p:sp>
      <p:sp>
        <p:nvSpPr>
          <p:cNvPr id="28" name="Text Placeholder 3">
            <a:extLst>
              <a:ext uri="{FF2B5EF4-FFF2-40B4-BE49-F238E27FC236}">
                <a16:creationId xmlns:a16="http://schemas.microsoft.com/office/drawing/2014/main" id="{9495BAAB-E860-4075-9DA3-ABA7C32D235E}"/>
              </a:ext>
            </a:extLst>
          </p:cNvPr>
          <p:cNvSpPr>
            <a:spLocks noGrp="1"/>
          </p:cNvSpPr>
          <p:nvPr>
            <p:ph type="body" sz="quarter" idx="20" hasCustomPrompt="1"/>
          </p:nvPr>
        </p:nvSpPr>
        <p:spPr>
          <a:xfrm>
            <a:off x="2894767" y="4282873"/>
            <a:ext cx="1829276" cy="1458912"/>
          </a:xfrm>
        </p:spPr>
        <p:txBody>
          <a:bodyPr/>
          <a:lstStyle>
            <a:lvl1pPr algn="ctr">
              <a:lnSpc>
                <a:spcPct val="100000"/>
              </a:lnSpc>
              <a:spcBef>
                <a:spcPts val="600"/>
              </a:spcBef>
              <a:defRPr sz="2000">
                <a:solidFill>
                  <a:schemeClr val="accent1"/>
                </a:solidFill>
              </a:defRPr>
            </a:lvl1pPr>
            <a:lvl2pPr marL="0" indent="0" algn="ctr">
              <a:lnSpc>
                <a:spcPct val="100000"/>
              </a:lnSpc>
              <a:spcBef>
                <a:spcPts val="600"/>
              </a:spcBef>
              <a:buFont typeface="Open Sans" panose="020B0606030504020204" pitchFamily="34" charset="0"/>
              <a:buChar char="​"/>
              <a:defRPr sz="1600">
                <a:solidFill>
                  <a:schemeClr val="bg2">
                    <a:lumMod val="25000"/>
                  </a:schemeClr>
                </a:solidFill>
              </a:defRPr>
            </a:lvl2pPr>
          </a:lstStyle>
          <a:p>
            <a:pPr lvl="0"/>
            <a:r>
              <a:rPr lang="en-US" dirty="0"/>
              <a:t>Click to add text</a:t>
            </a:r>
          </a:p>
          <a:p>
            <a:pPr lvl="1"/>
            <a:r>
              <a:rPr lang="en-US" dirty="0"/>
              <a:t>Second level</a:t>
            </a:r>
          </a:p>
        </p:txBody>
      </p:sp>
      <p:sp>
        <p:nvSpPr>
          <p:cNvPr id="24" name="Oval 23">
            <a:extLst>
              <a:ext uri="{FF2B5EF4-FFF2-40B4-BE49-F238E27FC236}">
                <a16:creationId xmlns:a16="http://schemas.microsoft.com/office/drawing/2014/main" id="{C551C90A-573F-4E4A-9359-5C7B0F546BF9}"/>
              </a:ext>
              <a:ext uri="{C183D7F6-B498-43B3-948B-1728B52AA6E4}">
                <adec:decorative xmlns:adec="http://schemas.microsoft.com/office/drawing/2017/decorative" val="1"/>
              </a:ext>
            </a:extLst>
          </p:cNvPr>
          <p:cNvSpPr/>
          <p:nvPr userDrawn="1"/>
        </p:nvSpPr>
        <p:spPr bwMode="gray">
          <a:xfrm>
            <a:off x="5202736" y="2064664"/>
            <a:ext cx="1829435" cy="1828959"/>
          </a:xfrm>
          <a:prstGeom prst="ellipse">
            <a:avLst/>
          </a:prstGeom>
          <a:noFill/>
          <a:ln w="38100">
            <a:solidFill>
              <a:schemeClr val="accent2"/>
            </a:solidFill>
          </a:ln>
          <a:effectLst/>
        </p:spPr>
        <p:txBody>
          <a:bodyPr vert="horz" wrap="square" lIns="0" tIns="0" rIns="0" bIns="0" numCol="1" anchor="ctr" anchorCtr="0" compatLnSpc="1">
            <a:prstTxWarp prst="textNoShape">
              <a:avLst/>
            </a:prstTxWarp>
          </a:bodyPr>
          <a:lstStyle/>
          <a:p>
            <a:pPr lvl="0" algn="ctr"/>
            <a:endParaRPr lang="en-US" sz="1800" dirty="0">
              <a:solidFill>
                <a:schemeClr val="bg1"/>
              </a:solidFill>
            </a:endParaRPr>
          </a:p>
        </p:txBody>
      </p:sp>
      <p:sp>
        <p:nvSpPr>
          <p:cNvPr id="19" name="Text Placeholder 3">
            <a:extLst>
              <a:ext uri="{FF2B5EF4-FFF2-40B4-BE49-F238E27FC236}">
                <a16:creationId xmlns:a16="http://schemas.microsoft.com/office/drawing/2014/main" id="{C54AA791-D396-204E-9DF4-50E16614DD73}"/>
              </a:ext>
            </a:extLst>
          </p:cNvPr>
          <p:cNvSpPr>
            <a:spLocks noGrp="1"/>
          </p:cNvSpPr>
          <p:nvPr>
            <p:ph type="body" sz="quarter" idx="26" hasCustomPrompt="1"/>
          </p:nvPr>
        </p:nvSpPr>
        <p:spPr>
          <a:xfrm>
            <a:off x="5414068" y="2428884"/>
            <a:ext cx="1397033" cy="1100516"/>
          </a:xfrm>
        </p:spPr>
        <p:txBody>
          <a:bodyPr anchor="ctr" anchorCtr="0"/>
          <a:lstStyle>
            <a:lvl1pPr algn="ctr">
              <a:lnSpc>
                <a:spcPct val="100000"/>
              </a:lnSpc>
              <a:spcBef>
                <a:spcPts val="600"/>
              </a:spcBef>
              <a:defRPr sz="1800">
                <a:solidFill>
                  <a:schemeClr val="accent2"/>
                </a:solidFill>
              </a:defRPr>
            </a:lvl1pPr>
            <a:lvl2pPr marL="0" indent="0" algn="ctr">
              <a:lnSpc>
                <a:spcPct val="100000"/>
              </a:lnSpc>
              <a:spcBef>
                <a:spcPts val="600"/>
              </a:spcBef>
              <a:buFont typeface="Open Sans" panose="020B0606030504020204" pitchFamily="34" charset="0"/>
              <a:buChar char="​"/>
              <a:defRPr/>
            </a:lvl2pPr>
          </a:lstStyle>
          <a:p>
            <a:pPr lvl="0"/>
            <a:r>
              <a:rPr lang="en-US" dirty="0"/>
              <a:t>add icon</a:t>
            </a:r>
            <a:br>
              <a:rPr lang="en-US" dirty="0"/>
            </a:br>
            <a:r>
              <a:rPr lang="en-US" dirty="0"/>
              <a:t>or text</a:t>
            </a:r>
          </a:p>
        </p:txBody>
      </p:sp>
      <p:sp>
        <p:nvSpPr>
          <p:cNvPr id="29" name="Text Placeholder 3">
            <a:extLst>
              <a:ext uri="{FF2B5EF4-FFF2-40B4-BE49-F238E27FC236}">
                <a16:creationId xmlns:a16="http://schemas.microsoft.com/office/drawing/2014/main" id="{62D3946B-F2F1-42AF-8E89-00761A7745D4}"/>
              </a:ext>
            </a:extLst>
          </p:cNvPr>
          <p:cNvSpPr>
            <a:spLocks noGrp="1"/>
          </p:cNvSpPr>
          <p:nvPr>
            <p:ph type="body" sz="quarter" idx="21" hasCustomPrompt="1"/>
          </p:nvPr>
        </p:nvSpPr>
        <p:spPr>
          <a:xfrm>
            <a:off x="5186444" y="4282873"/>
            <a:ext cx="1829276" cy="1458912"/>
          </a:xfrm>
        </p:spPr>
        <p:txBody>
          <a:bodyPr/>
          <a:lstStyle>
            <a:lvl1pPr algn="ctr">
              <a:lnSpc>
                <a:spcPct val="100000"/>
              </a:lnSpc>
              <a:spcBef>
                <a:spcPts val="600"/>
              </a:spcBef>
              <a:defRPr sz="2000">
                <a:solidFill>
                  <a:schemeClr val="accent2"/>
                </a:solidFill>
              </a:defRPr>
            </a:lvl1pPr>
            <a:lvl2pPr marL="0" indent="0" algn="ctr">
              <a:lnSpc>
                <a:spcPct val="100000"/>
              </a:lnSpc>
              <a:spcBef>
                <a:spcPts val="600"/>
              </a:spcBef>
              <a:buFont typeface="Open Sans" panose="020B0606030504020204" pitchFamily="34" charset="0"/>
              <a:buChar char="​"/>
              <a:defRPr sz="1600">
                <a:solidFill>
                  <a:schemeClr val="bg2">
                    <a:lumMod val="25000"/>
                  </a:schemeClr>
                </a:solidFill>
              </a:defRPr>
            </a:lvl2pPr>
          </a:lstStyle>
          <a:p>
            <a:pPr lvl="0"/>
            <a:r>
              <a:rPr lang="en-US" dirty="0"/>
              <a:t>Click to add text</a:t>
            </a:r>
          </a:p>
          <a:p>
            <a:pPr lvl="1"/>
            <a:r>
              <a:rPr lang="en-US" dirty="0"/>
              <a:t>Second level</a:t>
            </a:r>
          </a:p>
        </p:txBody>
      </p:sp>
      <p:sp>
        <p:nvSpPr>
          <p:cNvPr id="93" name="Oval 92">
            <a:extLst>
              <a:ext uri="{FF2B5EF4-FFF2-40B4-BE49-F238E27FC236}">
                <a16:creationId xmlns:a16="http://schemas.microsoft.com/office/drawing/2014/main" id="{026B9B36-08E7-4664-970C-13123F24C793}"/>
              </a:ext>
              <a:ext uri="{C183D7F6-B498-43B3-948B-1728B52AA6E4}">
                <adec:decorative xmlns:adec="http://schemas.microsoft.com/office/drawing/2017/decorative" val="1"/>
              </a:ext>
            </a:extLst>
          </p:cNvPr>
          <p:cNvSpPr/>
          <p:nvPr userDrawn="1"/>
        </p:nvSpPr>
        <p:spPr bwMode="gray">
          <a:xfrm>
            <a:off x="7466866" y="2064664"/>
            <a:ext cx="1829435" cy="1828959"/>
          </a:xfrm>
          <a:prstGeom prst="ellipse">
            <a:avLst/>
          </a:prstGeom>
          <a:noFill/>
          <a:ln w="38100">
            <a:solidFill>
              <a:schemeClr val="accent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solidFill>
                <a:schemeClr val="lt1"/>
              </a:solidFill>
            </a:endParaRPr>
          </a:p>
        </p:txBody>
      </p:sp>
      <p:sp>
        <p:nvSpPr>
          <p:cNvPr id="20" name="Text Placeholder 3">
            <a:extLst>
              <a:ext uri="{FF2B5EF4-FFF2-40B4-BE49-F238E27FC236}">
                <a16:creationId xmlns:a16="http://schemas.microsoft.com/office/drawing/2014/main" id="{D673B6CF-B10C-8742-A91F-672EAD5163E0}"/>
              </a:ext>
            </a:extLst>
          </p:cNvPr>
          <p:cNvSpPr>
            <a:spLocks noGrp="1"/>
          </p:cNvSpPr>
          <p:nvPr>
            <p:ph type="body" sz="quarter" idx="27" hasCustomPrompt="1"/>
          </p:nvPr>
        </p:nvSpPr>
        <p:spPr>
          <a:xfrm>
            <a:off x="7679080" y="2428884"/>
            <a:ext cx="1397033" cy="1100516"/>
          </a:xfrm>
        </p:spPr>
        <p:txBody>
          <a:bodyPr anchor="ctr" anchorCtr="0"/>
          <a:lstStyle>
            <a:lvl1pPr algn="ctr">
              <a:lnSpc>
                <a:spcPct val="100000"/>
              </a:lnSpc>
              <a:spcBef>
                <a:spcPts val="600"/>
              </a:spcBef>
              <a:defRPr sz="1800">
                <a:solidFill>
                  <a:schemeClr val="accent6"/>
                </a:solidFill>
              </a:defRPr>
            </a:lvl1pPr>
            <a:lvl2pPr marL="0" indent="0" algn="ctr">
              <a:lnSpc>
                <a:spcPct val="100000"/>
              </a:lnSpc>
              <a:spcBef>
                <a:spcPts val="600"/>
              </a:spcBef>
              <a:buFont typeface="Open Sans" panose="020B0606030504020204" pitchFamily="34" charset="0"/>
              <a:buChar char="​"/>
              <a:defRPr/>
            </a:lvl2pPr>
          </a:lstStyle>
          <a:p>
            <a:pPr lvl="0"/>
            <a:r>
              <a:rPr lang="en-US" dirty="0"/>
              <a:t>add icon</a:t>
            </a:r>
            <a:br>
              <a:rPr lang="en-US" dirty="0"/>
            </a:br>
            <a:r>
              <a:rPr lang="en-US" dirty="0"/>
              <a:t>or text</a:t>
            </a:r>
          </a:p>
        </p:txBody>
      </p:sp>
      <p:sp>
        <p:nvSpPr>
          <p:cNvPr id="30" name="Text Placeholder 3">
            <a:extLst>
              <a:ext uri="{FF2B5EF4-FFF2-40B4-BE49-F238E27FC236}">
                <a16:creationId xmlns:a16="http://schemas.microsoft.com/office/drawing/2014/main" id="{22F84664-2E68-46AE-AE2C-E8D2B6C9A1DD}"/>
              </a:ext>
            </a:extLst>
          </p:cNvPr>
          <p:cNvSpPr>
            <a:spLocks noGrp="1"/>
          </p:cNvSpPr>
          <p:nvPr>
            <p:ph type="body" sz="quarter" idx="22" hasCustomPrompt="1"/>
          </p:nvPr>
        </p:nvSpPr>
        <p:spPr>
          <a:xfrm>
            <a:off x="7471947" y="4282873"/>
            <a:ext cx="1894829" cy="1458912"/>
          </a:xfrm>
        </p:spPr>
        <p:txBody>
          <a:bodyPr/>
          <a:lstStyle>
            <a:lvl1pPr algn="ctr">
              <a:lnSpc>
                <a:spcPct val="100000"/>
              </a:lnSpc>
              <a:spcBef>
                <a:spcPts val="600"/>
              </a:spcBef>
              <a:defRPr sz="2000">
                <a:solidFill>
                  <a:schemeClr val="accent6"/>
                </a:solidFill>
              </a:defRPr>
            </a:lvl1pPr>
            <a:lvl2pPr marL="0" indent="0" algn="ctr">
              <a:lnSpc>
                <a:spcPct val="100000"/>
              </a:lnSpc>
              <a:spcBef>
                <a:spcPts val="600"/>
              </a:spcBef>
              <a:buFont typeface="Open Sans" panose="020B0606030504020204" pitchFamily="34" charset="0"/>
              <a:buChar char="​"/>
              <a:defRPr sz="1600">
                <a:solidFill>
                  <a:schemeClr val="bg2">
                    <a:lumMod val="25000"/>
                  </a:schemeClr>
                </a:solidFill>
              </a:defRPr>
            </a:lvl2pPr>
          </a:lstStyle>
          <a:p>
            <a:pPr lvl="0"/>
            <a:r>
              <a:rPr lang="en-US" dirty="0"/>
              <a:t>Click to add text</a:t>
            </a:r>
          </a:p>
          <a:p>
            <a:pPr lvl="1"/>
            <a:r>
              <a:rPr lang="en-US" dirty="0"/>
              <a:t>Second level</a:t>
            </a:r>
          </a:p>
        </p:txBody>
      </p:sp>
      <p:sp>
        <p:nvSpPr>
          <p:cNvPr id="23" name="Oval 22">
            <a:extLst>
              <a:ext uri="{FF2B5EF4-FFF2-40B4-BE49-F238E27FC236}">
                <a16:creationId xmlns:a16="http://schemas.microsoft.com/office/drawing/2014/main" id="{7EAB1992-E472-4489-8A4E-A8FE45DE10CF}"/>
              </a:ext>
              <a:ext uri="{C183D7F6-B498-43B3-948B-1728B52AA6E4}">
                <adec:decorative xmlns:adec="http://schemas.microsoft.com/office/drawing/2017/decorative" val="1"/>
              </a:ext>
            </a:extLst>
          </p:cNvPr>
          <p:cNvSpPr/>
          <p:nvPr userDrawn="1"/>
        </p:nvSpPr>
        <p:spPr bwMode="gray">
          <a:xfrm>
            <a:off x="9747012" y="2064664"/>
            <a:ext cx="1829435" cy="1828959"/>
          </a:xfrm>
          <a:prstGeom prst="ellipse">
            <a:avLst/>
          </a:prstGeom>
          <a:noFill/>
          <a:ln w="38100">
            <a:solidFill>
              <a:schemeClr val="accent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solidFill>
                <a:schemeClr val="accent6"/>
              </a:solidFill>
            </a:endParaRPr>
          </a:p>
        </p:txBody>
      </p:sp>
      <p:sp>
        <p:nvSpPr>
          <p:cNvPr id="21" name="Text Placeholder 3">
            <a:extLst>
              <a:ext uri="{FF2B5EF4-FFF2-40B4-BE49-F238E27FC236}">
                <a16:creationId xmlns:a16="http://schemas.microsoft.com/office/drawing/2014/main" id="{FF3DA55F-C9CF-8945-A9DE-F606579BFE23}"/>
              </a:ext>
            </a:extLst>
          </p:cNvPr>
          <p:cNvSpPr>
            <a:spLocks noGrp="1"/>
          </p:cNvSpPr>
          <p:nvPr>
            <p:ph type="body" sz="quarter" idx="28" hasCustomPrompt="1"/>
          </p:nvPr>
        </p:nvSpPr>
        <p:spPr>
          <a:xfrm>
            <a:off x="9983212" y="2428884"/>
            <a:ext cx="1397033" cy="1100516"/>
          </a:xfrm>
        </p:spPr>
        <p:txBody>
          <a:bodyPr anchor="ctr" anchorCtr="0"/>
          <a:lstStyle>
            <a:lvl1pPr algn="ctr">
              <a:lnSpc>
                <a:spcPct val="100000"/>
              </a:lnSpc>
              <a:spcBef>
                <a:spcPts val="600"/>
              </a:spcBef>
              <a:defRPr sz="1800">
                <a:solidFill>
                  <a:schemeClr val="accent3"/>
                </a:solidFill>
              </a:defRPr>
            </a:lvl1pPr>
            <a:lvl2pPr marL="0" indent="0" algn="ctr">
              <a:lnSpc>
                <a:spcPct val="100000"/>
              </a:lnSpc>
              <a:spcBef>
                <a:spcPts val="600"/>
              </a:spcBef>
              <a:buFont typeface="Open Sans" panose="020B0606030504020204" pitchFamily="34" charset="0"/>
              <a:buChar char="​"/>
              <a:defRPr/>
            </a:lvl2pPr>
          </a:lstStyle>
          <a:p>
            <a:pPr lvl="0"/>
            <a:r>
              <a:rPr lang="en-US" dirty="0"/>
              <a:t>add icon</a:t>
            </a:r>
            <a:br>
              <a:rPr lang="en-US" dirty="0"/>
            </a:br>
            <a:r>
              <a:rPr lang="en-US" dirty="0"/>
              <a:t>or text</a:t>
            </a:r>
          </a:p>
        </p:txBody>
      </p:sp>
      <p:sp>
        <p:nvSpPr>
          <p:cNvPr id="32" name="Text Placeholder 3">
            <a:extLst>
              <a:ext uri="{FF2B5EF4-FFF2-40B4-BE49-F238E27FC236}">
                <a16:creationId xmlns:a16="http://schemas.microsoft.com/office/drawing/2014/main" id="{CDC9B65E-8BAA-4676-9F32-44EC3772D342}"/>
              </a:ext>
            </a:extLst>
          </p:cNvPr>
          <p:cNvSpPr>
            <a:spLocks noGrp="1"/>
          </p:cNvSpPr>
          <p:nvPr>
            <p:ph type="body" sz="quarter" idx="23" hasCustomPrompt="1"/>
          </p:nvPr>
        </p:nvSpPr>
        <p:spPr>
          <a:xfrm>
            <a:off x="9754553" y="4282873"/>
            <a:ext cx="1829276" cy="1458912"/>
          </a:xfrm>
        </p:spPr>
        <p:txBody>
          <a:bodyPr/>
          <a:lstStyle>
            <a:lvl1pPr algn="ctr">
              <a:lnSpc>
                <a:spcPct val="100000"/>
              </a:lnSpc>
              <a:spcBef>
                <a:spcPts val="600"/>
              </a:spcBef>
              <a:defRPr sz="2000">
                <a:solidFill>
                  <a:schemeClr val="accent3"/>
                </a:solidFill>
              </a:defRPr>
            </a:lvl1pPr>
            <a:lvl2pPr marL="0" indent="0" algn="ctr">
              <a:lnSpc>
                <a:spcPct val="100000"/>
              </a:lnSpc>
              <a:spcBef>
                <a:spcPts val="600"/>
              </a:spcBef>
              <a:buFont typeface="Open Sans" panose="020B0606030504020204" pitchFamily="34" charset="0"/>
              <a:buChar char="​"/>
              <a:defRPr sz="1600">
                <a:solidFill>
                  <a:schemeClr val="bg2">
                    <a:lumMod val="25000"/>
                  </a:schemeClr>
                </a:solidFill>
              </a:defRPr>
            </a:lvl2pPr>
          </a:lstStyle>
          <a:p>
            <a:pPr lvl="0"/>
            <a:r>
              <a:rPr lang="en-US" dirty="0"/>
              <a:t>Click to add text</a:t>
            </a:r>
          </a:p>
          <a:p>
            <a:pPr lvl="1"/>
            <a:r>
              <a:rPr lang="en-US" dirty="0"/>
              <a:t>Second level</a:t>
            </a:r>
          </a:p>
        </p:txBody>
      </p:sp>
      <p:sp>
        <p:nvSpPr>
          <p:cNvPr id="27" name="page number">
            <a:extLst>
              <a:ext uri="{FF2B5EF4-FFF2-40B4-BE49-F238E27FC236}">
                <a16:creationId xmlns:a16="http://schemas.microsoft.com/office/drawing/2014/main" id="{6D94DD40-25D8-6A48-98B5-B2B0FB64FDAB}"/>
              </a:ext>
            </a:extLst>
          </p:cNvPr>
          <p:cNvSpPr txBox="1"/>
          <p:nvPr userDrawn="1"/>
        </p:nvSpPr>
        <p:spPr>
          <a:xfrm>
            <a:off x="11493934" y="6464808"/>
            <a:ext cx="438104"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dirty="0"/>
          </a:p>
        </p:txBody>
      </p:sp>
    </p:spTree>
    <p:extLst>
      <p:ext uri="{BB962C8B-B14F-4D97-AF65-F5344CB8AC3E}">
        <p14:creationId xmlns:p14="http://schemas.microsoft.com/office/powerpoint/2010/main" val="436048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ive Numbered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A8A47F-2243-412F-A1A8-FA8E3475F5E1}"/>
              </a:ext>
            </a:extLst>
          </p:cNvPr>
          <p:cNvSpPr>
            <a:spLocks noGrp="1"/>
          </p:cNvSpPr>
          <p:nvPr>
            <p:ph type="title" hasCustomPrompt="1"/>
          </p:nvPr>
        </p:nvSpPr>
        <p:spPr/>
        <p:txBody>
          <a:bodyPr/>
          <a:lstStyle>
            <a:lvl1pPr>
              <a:defRPr>
                <a:solidFill>
                  <a:schemeClr val="accent1"/>
                </a:solidFill>
              </a:defRPr>
            </a:lvl1pPr>
          </a:lstStyle>
          <a:p>
            <a:r>
              <a:rPr lang="en-US" dirty="0"/>
              <a:t>Five Column Text with Number Icons Click to Add Title</a:t>
            </a:r>
          </a:p>
        </p:txBody>
      </p:sp>
      <p:sp>
        <p:nvSpPr>
          <p:cNvPr id="16" name="Subtitle 2">
            <a:extLst>
              <a:ext uri="{FF2B5EF4-FFF2-40B4-BE49-F238E27FC236}">
                <a16:creationId xmlns:a16="http://schemas.microsoft.com/office/drawing/2014/main" id="{EEA64E97-C31D-49B1-B8E1-20E5F404F516}"/>
              </a:ext>
            </a:extLst>
          </p:cNvPr>
          <p:cNvSpPr>
            <a:spLocks noGrp="1"/>
          </p:cNvSpPr>
          <p:nvPr>
            <p:ph type="subTitle" idx="10" hasCustomPrompt="1"/>
          </p:nvPr>
        </p:nvSpPr>
        <p:spPr>
          <a:xfrm>
            <a:off x="593021" y="811831"/>
            <a:ext cx="10965543" cy="247743"/>
          </a:xfrm>
        </p:spPr>
        <p:txBody>
          <a:bodyPr/>
          <a:lstStyle>
            <a:lvl1pPr marL="0" indent="0" algn="l">
              <a:lnSpc>
                <a:spcPct val="100000"/>
              </a:lnSpc>
              <a:spcBef>
                <a:spcPts val="0"/>
              </a:spcBef>
              <a:buNone/>
              <a:defRPr sz="2000">
                <a:solidFill>
                  <a:schemeClr val="bg2">
                    <a:lumMod val="25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cxnSp>
        <p:nvCxnSpPr>
          <p:cNvPr id="15" name="Straight Connector 14">
            <a:extLst>
              <a:ext uri="{FF2B5EF4-FFF2-40B4-BE49-F238E27FC236}">
                <a16:creationId xmlns:a16="http://schemas.microsoft.com/office/drawing/2014/main" id="{182EA033-41AE-6148-A260-889FF59E41C9}"/>
              </a:ext>
            </a:extLst>
          </p:cNvPr>
          <p:cNvCxnSpPr/>
          <p:nvPr userDrawn="1"/>
        </p:nvCxnSpPr>
        <p:spPr bwMode="gray">
          <a:xfrm>
            <a:off x="598362" y="2512464"/>
            <a:ext cx="1829276" cy="0"/>
          </a:xfrm>
          <a:prstGeom prst="line">
            <a:avLst/>
          </a:prstGeom>
          <a:ln w="25400">
            <a:solidFill>
              <a:schemeClr val="accent5"/>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7" name="Text Placeholder 3">
            <a:extLst>
              <a:ext uri="{FF2B5EF4-FFF2-40B4-BE49-F238E27FC236}">
                <a16:creationId xmlns:a16="http://schemas.microsoft.com/office/drawing/2014/main" id="{2E201879-B985-4ADE-8AD6-6C3E14CE0AFE}"/>
              </a:ext>
            </a:extLst>
          </p:cNvPr>
          <p:cNvSpPr>
            <a:spLocks noGrp="1"/>
          </p:cNvSpPr>
          <p:nvPr>
            <p:ph type="body" sz="quarter" idx="19"/>
          </p:nvPr>
        </p:nvSpPr>
        <p:spPr>
          <a:xfrm>
            <a:off x="611009" y="2529076"/>
            <a:ext cx="1829276" cy="2871263"/>
          </a:xfrm>
          <a:solidFill>
            <a:srgbClr val="F4F8FA"/>
          </a:solidFill>
          <a:ln>
            <a:noFill/>
          </a:ln>
        </p:spPr>
        <p:txBody>
          <a:bodyPr/>
          <a:lstStyle>
            <a:lvl1pPr algn="ctr">
              <a:lnSpc>
                <a:spcPct val="100000"/>
              </a:lnSpc>
              <a:spcBef>
                <a:spcPts val="600"/>
              </a:spcBef>
              <a:defRPr sz="2000">
                <a:solidFill>
                  <a:schemeClr val="accent5"/>
                </a:solidFill>
              </a:defRPr>
            </a:lvl1pPr>
            <a:lvl2pPr marL="0" indent="0" algn="ctr">
              <a:lnSpc>
                <a:spcPct val="100000"/>
              </a:lnSpc>
              <a:spcBef>
                <a:spcPts val="600"/>
              </a:spcBef>
              <a:buFont typeface="Open Sans" panose="020B0606030504020204" pitchFamily="34" charset="0"/>
              <a:buChar char="​"/>
              <a:defRPr sz="1600">
                <a:solidFill>
                  <a:schemeClr val="bg2">
                    <a:lumMod val="25000"/>
                  </a:schemeClr>
                </a:solidFill>
              </a:defRPr>
            </a:lvl2pPr>
          </a:lstStyle>
          <a:p>
            <a:pPr lvl="0"/>
            <a:endParaRPr lang="en-US" dirty="0"/>
          </a:p>
          <a:p>
            <a:pPr lvl="0"/>
            <a:r>
              <a:rPr lang="en-US" dirty="0"/>
              <a:t>Click to add text</a:t>
            </a:r>
          </a:p>
          <a:p>
            <a:pPr lvl="1"/>
            <a:r>
              <a:rPr lang="en-US" dirty="0"/>
              <a:t>Second level</a:t>
            </a:r>
          </a:p>
        </p:txBody>
      </p:sp>
      <p:cxnSp>
        <p:nvCxnSpPr>
          <p:cNvPr id="18" name="Straight Connector 17">
            <a:extLst>
              <a:ext uri="{FF2B5EF4-FFF2-40B4-BE49-F238E27FC236}">
                <a16:creationId xmlns:a16="http://schemas.microsoft.com/office/drawing/2014/main" id="{903341DC-DE80-5E4C-A4C9-C984D7074760}"/>
              </a:ext>
            </a:extLst>
          </p:cNvPr>
          <p:cNvCxnSpPr/>
          <p:nvPr userDrawn="1"/>
        </p:nvCxnSpPr>
        <p:spPr bwMode="gray">
          <a:xfrm>
            <a:off x="2894766" y="2512464"/>
            <a:ext cx="1829276" cy="0"/>
          </a:xfrm>
          <a:prstGeom prst="line">
            <a:avLst/>
          </a:prstGeom>
          <a:ln w="25400">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8" name="Text Placeholder 3">
            <a:extLst>
              <a:ext uri="{FF2B5EF4-FFF2-40B4-BE49-F238E27FC236}">
                <a16:creationId xmlns:a16="http://schemas.microsoft.com/office/drawing/2014/main" id="{9495BAAB-E860-4075-9DA3-ABA7C32D235E}"/>
              </a:ext>
            </a:extLst>
          </p:cNvPr>
          <p:cNvSpPr>
            <a:spLocks noGrp="1"/>
          </p:cNvSpPr>
          <p:nvPr>
            <p:ph type="body" sz="quarter" idx="20"/>
          </p:nvPr>
        </p:nvSpPr>
        <p:spPr>
          <a:xfrm>
            <a:off x="2894767" y="2529076"/>
            <a:ext cx="1829276" cy="2871263"/>
          </a:xfrm>
          <a:solidFill>
            <a:srgbClr val="F4F8FA"/>
          </a:solidFill>
          <a:ln>
            <a:noFill/>
          </a:ln>
        </p:spPr>
        <p:txBody>
          <a:bodyPr/>
          <a:lstStyle>
            <a:lvl1pPr algn="ctr">
              <a:lnSpc>
                <a:spcPct val="100000"/>
              </a:lnSpc>
              <a:spcBef>
                <a:spcPts val="600"/>
              </a:spcBef>
              <a:defRPr sz="2000">
                <a:solidFill>
                  <a:schemeClr val="accent1"/>
                </a:solidFill>
              </a:defRPr>
            </a:lvl1pPr>
            <a:lvl2pPr marL="0" indent="0" algn="ctr">
              <a:lnSpc>
                <a:spcPct val="100000"/>
              </a:lnSpc>
              <a:spcBef>
                <a:spcPts val="600"/>
              </a:spcBef>
              <a:buFont typeface="Open Sans" panose="020B0606030504020204" pitchFamily="34" charset="0"/>
              <a:buChar char="​"/>
              <a:defRPr sz="1600">
                <a:solidFill>
                  <a:schemeClr val="bg2">
                    <a:lumMod val="25000"/>
                  </a:schemeClr>
                </a:solidFill>
              </a:defRPr>
            </a:lvl2pPr>
          </a:lstStyle>
          <a:p>
            <a:pPr lvl="0"/>
            <a:endParaRPr lang="en-US" dirty="0"/>
          </a:p>
          <a:p>
            <a:pPr lvl="0"/>
            <a:r>
              <a:rPr lang="en-US" dirty="0"/>
              <a:t>Click to add text</a:t>
            </a:r>
          </a:p>
          <a:p>
            <a:pPr lvl="1"/>
            <a:r>
              <a:rPr lang="en-US" dirty="0"/>
              <a:t>Second level</a:t>
            </a:r>
          </a:p>
        </p:txBody>
      </p:sp>
      <p:cxnSp>
        <p:nvCxnSpPr>
          <p:cNvPr id="19" name="Straight Connector 18">
            <a:extLst>
              <a:ext uri="{FF2B5EF4-FFF2-40B4-BE49-F238E27FC236}">
                <a16:creationId xmlns:a16="http://schemas.microsoft.com/office/drawing/2014/main" id="{662FF207-1B75-1940-91E1-2692254C727F}"/>
              </a:ext>
            </a:extLst>
          </p:cNvPr>
          <p:cNvCxnSpPr/>
          <p:nvPr userDrawn="1"/>
        </p:nvCxnSpPr>
        <p:spPr bwMode="gray">
          <a:xfrm>
            <a:off x="5181361" y="2512464"/>
            <a:ext cx="1829276" cy="0"/>
          </a:xfrm>
          <a:prstGeom prst="line">
            <a:avLst/>
          </a:prstGeom>
          <a:ln w="25400">
            <a:solidFill>
              <a:schemeClr val="accent2"/>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9" name="Text Placeholder 3">
            <a:extLst>
              <a:ext uri="{FF2B5EF4-FFF2-40B4-BE49-F238E27FC236}">
                <a16:creationId xmlns:a16="http://schemas.microsoft.com/office/drawing/2014/main" id="{62D3946B-F2F1-42AF-8E89-00761A7745D4}"/>
              </a:ext>
            </a:extLst>
          </p:cNvPr>
          <p:cNvSpPr>
            <a:spLocks noGrp="1"/>
          </p:cNvSpPr>
          <p:nvPr>
            <p:ph type="body" sz="quarter" idx="21"/>
          </p:nvPr>
        </p:nvSpPr>
        <p:spPr>
          <a:xfrm>
            <a:off x="5186444" y="2529076"/>
            <a:ext cx="1829276" cy="2871263"/>
          </a:xfrm>
          <a:solidFill>
            <a:srgbClr val="F4F8FA"/>
          </a:solidFill>
          <a:ln>
            <a:noFill/>
          </a:ln>
        </p:spPr>
        <p:txBody>
          <a:bodyPr/>
          <a:lstStyle>
            <a:lvl1pPr algn="ctr">
              <a:lnSpc>
                <a:spcPct val="100000"/>
              </a:lnSpc>
              <a:spcBef>
                <a:spcPts val="600"/>
              </a:spcBef>
              <a:defRPr sz="2000">
                <a:solidFill>
                  <a:schemeClr val="accent2"/>
                </a:solidFill>
              </a:defRPr>
            </a:lvl1pPr>
            <a:lvl2pPr marL="0" indent="0" algn="ctr">
              <a:lnSpc>
                <a:spcPct val="100000"/>
              </a:lnSpc>
              <a:spcBef>
                <a:spcPts val="600"/>
              </a:spcBef>
              <a:buFont typeface="Open Sans" panose="020B0606030504020204" pitchFamily="34" charset="0"/>
              <a:buChar char="​"/>
              <a:defRPr sz="1600">
                <a:solidFill>
                  <a:schemeClr val="bg2">
                    <a:lumMod val="25000"/>
                  </a:schemeClr>
                </a:solidFill>
              </a:defRPr>
            </a:lvl2pPr>
          </a:lstStyle>
          <a:p>
            <a:pPr lvl="0"/>
            <a:endParaRPr lang="en-US" dirty="0"/>
          </a:p>
          <a:p>
            <a:pPr lvl="0"/>
            <a:r>
              <a:rPr lang="en-US" dirty="0"/>
              <a:t>Click to add text</a:t>
            </a:r>
          </a:p>
          <a:p>
            <a:pPr lvl="1"/>
            <a:r>
              <a:rPr lang="en-US" dirty="0"/>
              <a:t>Second level</a:t>
            </a:r>
          </a:p>
        </p:txBody>
      </p:sp>
      <p:cxnSp>
        <p:nvCxnSpPr>
          <p:cNvPr id="20" name="Straight Connector 19">
            <a:extLst>
              <a:ext uri="{FF2B5EF4-FFF2-40B4-BE49-F238E27FC236}">
                <a16:creationId xmlns:a16="http://schemas.microsoft.com/office/drawing/2014/main" id="{128E238A-DE09-DD4F-A6F3-2F244E7301C3}"/>
              </a:ext>
            </a:extLst>
          </p:cNvPr>
          <p:cNvCxnSpPr/>
          <p:nvPr userDrawn="1"/>
        </p:nvCxnSpPr>
        <p:spPr bwMode="gray">
          <a:xfrm>
            <a:off x="7467957" y="2512464"/>
            <a:ext cx="1829276" cy="0"/>
          </a:xfrm>
          <a:prstGeom prst="line">
            <a:avLst/>
          </a:prstGeom>
          <a:ln w="25400">
            <a:solidFill>
              <a:schemeClr val="accent6"/>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0" name="Text Placeholder 3">
            <a:extLst>
              <a:ext uri="{FF2B5EF4-FFF2-40B4-BE49-F238E27FC236}">
                <a16:creationId xmlns:a16="http://schemas.microsoft.com/office/drawing/2014/main" id="{22F84664-2E68-46AE-AE2C-E8D2B6C9A1DD}"/>
              </a:ext>
            </a:extLst>
          </p:cNvPr>
          <p:cNvSpPr>
            <a:spLocks noGrp="1"/>
          </p:cNvSpPr>
          <p:nvPr>
            <p:ph type="body" sz="quarter" idx="22"/>
          </p:nvPr>
        </p:nvSpPr>
        <p:spPr>
          <a:xfrm>
            <a:off x="7471947" y="2529076"/>
            <a:ext cx="1829276" cy="2871263"/>
          </a:xfrm>
          <a:solidFill>
            <a:srgbClr val="F4F8FA"/>
          </a:solidFill>
          <a:ln>
            <a:noFill/>
          </a:ln>
        </p:spPr>
        <p:txBody>
          <a:bodyPr/>
          <a:lstStyle>
            <a:lvl1pPr algn="ctr">
              <a:lnSpc>
                <a:spcPct val="100000"/>
              </a:lnSpc>
              <a:spcBef>
                <a:spcPts val="600"/>
              </a:spcBef>
              <a:defRPr sz="2000">
                <a:solidFill>
                  <a:schemeClr val="accent6"/>
                </a:solidFill>
              </a:defRPr>
            </a:lvl1pPr>
            <a:lvl2pPr marL="0" indent="0" algn="ctr">
              <a:lnSpc>
                <a:spcPct val="100000"/>
              </a:lnSpc>
              <a:spcBef>
                <a:spcPts val="600"/>
              </a:spcBef>
              <a:buFont typeface="Open Sans" panose="020B0606030504020204" pitchFamily="34" charset="0"/>
              <a:buChar char="​"/>
              <a:defRPr sz="1600">
                <a:solidFill>
                  <a:schemeClr val="bg2">
                    <a:lumMod val="25000"/>
                  </a:schemeClr>
                </a:solidFill>
              </a:defRPr>
            </a:lvl2pPr>
          </a:lstStyle>
          <a:p>
            <a:pPr lvl="0"/>
            <a:endParaRPr lang="en-US" dirty="0"/>
          </a:p>
          <a:p>
            <a:pPr lvl="0"/>
            <a:r>
              <a:rPr lang="en-US" dirty="0"/>
              <a:t>Click to add text</a:t>
            </a:r>
          </a:p>
          <a:p>
            <a:pPr lvl="1"/>
            <a:r>
              <a:rPr lang="en-US" dirty="0"/>
              <a:t>Second level</a:t>
            </a:r>
          </a:p>
        </p:txBody>
      </p:sp>
      <p:cxnSp>
        <p:nvCxnSpPr>
          <p:cNvPr id="21" name="Straight Connector 20">
            <a:extLst>
              <a:ext uri="{FF2B5EF4-FFF2-40B4-BE49-F238E27FC236}">
                <a16:creationId xmlns:a16="http://schemas.microsoft.com/office/drawing/2014/main" id="{E8B64954-CA3A-494E-B70D-3405C9F592D8}"/>
              </a:ext>
            </a:extLst>
          </p:cNvPr>
          <p:cNvCxnSpPr/>
          <p:nvPr userDrawn="1"/>
        </p:nvCxnSpPr>
        <p:spPr bwMode="gray">
          <a:xfrm>
            <a:off x="9754552" y="2512464"/>
            <a:ext cx="1829276" cy="0"/>
          </a:xfrm>
          <a:prstGeom prst="line">
            <a:avLst/>
          </a:prstGeom>
          <a:ln w="25400">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2" name="Text Placeholder 3">
            <a:extLst>
              <a:ext uri="{FF2B5EF4-FFF2-40B4-BE49-F238E27FC236}">
                <a16:creationId xmlns:a16="http://schemas.microsoft.com/office/drawing/2014/main" id="{CDC9B65E-8BAA-4676-9F32-44EC3772D342}"/>
              </a:ext>
            </a:extLst>
          </p:cNvPr>
          <p:cNvSpPr>
            <a:spLocks noGrp="1"/>
          </p:cNvSpPr>
          <p:nvPr>
            <p:ph type="body" sz="quarter" idx="23"/>
          </p:nvPr>
        </p:nvSpPr>
        <p:spPr>
          <a:xfrm>
            <a:off x="9754553" y="2529076"/>
            <a:ext cx="1829276" cy="2871263"/>
          </a:xfrm>
          <a:solidFill>
            <a:srgbClr val="F4F8FA"/>
          </a:solidFill>
          <a:ln>
            <a:noFill/>
          </a:ln>
        </p:spPr>
        <p:txBody>
          <a:bodyPr/>
          <a:lstStyle>
            <a:lvl1pPr algn="ctr">
              <a:lnSpc>
                <a:spcPct val="100000"/>
              </a:lnSpc>
              <a:spcBef>
                <a:spcPts val="600"/>
              </a:spcBef>
              <a:defRPr sz="2000">
                <a:solidFill>
                  <a:schemeClr val="accent3"/>
                </a:solidFill>
              </a:defRPr>
            </a:lvl1pPr>
            <a:lvl2pPr marL="0" indent="0" algn="ctr">
              <a:lnSpc>
                <a:spcPct val="100000"/>
              </a:lnSpc>
              <a:spcBef>
                <a:spcPts val="600"/>
              </a:spcBef>
              <a:buFont typeface="Open Sans" panose="020B0606030504020204" pitchFamily="34" charset="0"/>
              <a:buChar char="​"/>
              <a:defRPr sz="1600">
                <a:solidFill>
                  <a:schemeClr val="bg2">
                    <a:lumMod val="25000"/>
                  </a:schemeClr>
                </a:solidFill>
              </a:defRPr>
            </a:lvl2pPr>
          </a:lstStyle>
          <a:p>
            <a:pPr lvl="0"/>
            <a:endParaRPr lang="en-US" dirty="0"/>
          </a:p>
          <a:p>
            <a:pPr lvl="0"/>
            <a:r>
              <a:rPr lang="en-US" dirty="0"/>
              <a:t>Click to add text</a:t>
            </a:r>
          </a:p>
          <a:p>
            <a:pPr lvl="1"/>
            <a:r>
              <a:rPr lang="en-US" dirty="0"/>
              <a:t>Second level</a:t>
            </a:r>
          </a:p>
        </p:txBody>
      </p:sp>
      <p:sp>
        <p:nvSpPr>
          <p:cNvPr id="23" name="page number">
            <a:extLst>
              <a:ext uri="{FF2B5EF4-FFF2-40B4-BE49-F238E27FC236}">
                <a16:creationId xmlns:a16="http://schemas.microsoft.com/office/drawing/2014/main" id="{778B9E91-325F-BB46-BB33-20219DF70C9B}"/>
              </a:ext>
            </a:extLst>
          </p:cNvPr>
          <p:cNvSpPr txBox="1"/>
          <p:nvPr userDrawn="1"/>
        </p:nvSpPr>
        <p:spPr>
          <a:xfrm>
            <a:off x="11493934" y="6464808"/>
            <a:ext cx="438104"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dirty="0"/>
          </a:p>
        </p:txBody>
      </p:sp>
      <p:sp>
        <p:nvSpPr>
          <p:cNvPr id="37" name="Oval 36">
            <a:extLst>
              <a:ext uri="{FF2B5EF4-FFF2-40B4-BE49-F238E27FC236}">
                <a16:creationId xmlns:a16="http://schemas.microsoft.com/office/drawing/2014/main" id="{FF6B89BA-DE17-014A-9ED8-790359ADE9FE}"/>
              </a:ext>
              <a:ext uri="{C183D7F6-B498-43B3-948B-1728B52AA6E4}">
                <adec:decorative xmlns:adec="http://schemas.microsoft.com/office/drawing/2017/decorative" val="1"/>
              </a:ext>
            </a:extLst>
          </p:cNvPr>
          <p:cNvSpPr/>
          <p:nvPr userDrawn="1"/>
        </p:nvSpPr>
        <p:spPr bwMode="gray">
          <a:xfrm>
            <a:off x="1131302" y="2006792"/>
            <a:ext cx="788692" cy="788487"/>
          </a:xfrm>
          <a:prstGeom prst="ellipse">
            <a:avLst/>
          </a:prstGeom>
          <a:solidFill>
            <a:schemeClr val="bg1"/>
          </a:solidFill>
          <a:ln w="25400">
            <a:solidFill>
              <a:schemeClr val="accent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800" dirty="0">
                <a:solidFill>
                  <a:schemeClr val="accent5"/>
                </a:solidFill>
              </a:rPr>
              <a:t>1</a:t>
            </a:r>
          </a:p>
        </p:txBody>
      </p:sp>
      <p:sp>
        <p:nvSpPr>
          <p:cNvPr id="38" name="Oval 37">
            <a:extLst>
              <a:ext uri="{FF2B5EF4-FFF2-40B4-BE49-F238E27FC236}">
                <a16:creationId xmlns:a16="http://schemas.microsoft.com/office/drawing/2014/main" id="{5B0E1473-AF0F-7C48-8FAF-3848C1B61D3D}"/>
              </a:ext>
              <a:ext uri="{C183D7F6-B498-43B3-948B-1728B52AA6E4}">
                <adec:decorative xmlns:adec="http://schemas.microsoft.com/office/drawing/2017/decorative" val="1"/>
              </a:ext>
            </a:extLst>
          </p:cNvPr>
          <p:cNvSpPr/>
          <p:nvPr userDrawn="1"/>
        </p:nvSpPr>
        <p:spPr bwMode="gray">
          <a:xfrm>
            <a:off x="3415060" y="2006792"/>
            <a:ext cx="788692" cy="788487"/>
          </a:xfrm>
          <a:prstGeom prst="ellipse">
            <a:avLst/>
          </a:prstGeom>
          <a:solidFill>
            <a:schemeClr val="bg1"/>
          </a:solid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r>
              <a:rPr lang="en-US" sz="1800" dirty="0">
                <a:solidFill>
                  <a:schemeClr val="accent1"/>
                </a:solidFill>
              </a:rPr>
              <a:t>2</a:t>
            </a:r>
          </a:p>
        </p:txBody>
      </p:sp>
      <p:sp>
        <p:nvSpPr>
          <p:cNvPr id="39" name="Oval 38">
            <a:extLst>
              <a:ext uri="{FF2B5EF4-FFF2-40B4-BE49-F238E27FC236}">
                <a16:creationId xmlns:a16="http://schemas.microsoft.com/office/drawing/2014/main" id="{C609A2D8-18F0-8A47-BD8C-DD1AF0B615E1}"/>
              </a:ext>
              <a:ext uri="{C183D7F6-B498-43B3-948B-1728B52AA6E4}">
                <adec:decorative xmlns:adec="http://schemas.microsoft.com/office/drawing/2017/decorative" val="1"/>
              </a:ext>
            </a:extLst>
          </p:cNvPr>
          <p:cNvSpPr/>
          <p:nvPr userDrawn="1"/>
        </p:nvSpPr>
        <p:spPr bwMode="gray">
          <a:xfrm>
            <a:off x="5706737" y="2006792"/>
            <a:ext cx="788692" cy="788487"/>
          </a:xfrm>
          <a:prstGeom prst="ellipse">
            <a:avLst/>
          </a:prstGeom>
          <a:solidFill>
            <a:schemeClr val="bg1"/>
          </a:solidFill>
          <a:ln w="25400">
            <a:solidFill>
              <a:schemeClr val="accent2"/>
            </a:solidFill>
          </a:ln>
          <a:effectLst/>
        </p:spPr>
        <p:txBody>
          <a:bodyPr vert="horz" wrap="square" lIns="0" tIns="0" rIns="0" bIns="0" numCol="1" anchor="ctr" anchorCtr="0" compatLnSpc="1">
            <a:prstTxWarp prst="textNoShape">
              <a:avLst/>
            </a:prstTxWarp>
          </a:bodyPr>
          <a:lstStyle/>
          <a:p>
            <a:pPr lvl="0" algn="ctr"/>
            <a:r>
              <a:rPr lang="en-US" sz="1800" dirty="0">
                <a:solidFill>
                  <a:schemeClr val="accent2"/>
                </a:solidFill>
              </a:rPr>
              <a:t>3</a:t>
            </a:r>
          </a:p>
        </p:txBody>
      </p:sp>
      <p:sp>
        <p:nvSpPr>
          <p:cNvPr id="40" name="Oval 39">
            <a:extLst>
              <a:ext uri="{FF2B5EF4-FFF2-40B4-BE49-F238E27FC236}">
                <a16:creationId xmlns:a16="http://schemas.microsoft.com/office/drawing/2014/main" id="{E4E1A06A-E5D9-064B-85F4-74B463C7BDD3}"/>
              </a:ext>
              <a:ext uri="{C183D7F6-B498-43B3-948B-1728B52AA6E4}">
                <adec:decorative xmlns:adec="http://schemas.microsoft.com/office/drawing/2017/decorative" val="1"/>
              </a:ext>
            </a:extLst>
          </p:cNvPr>
          <p:cNvSpPr/>
          <p:nvPr userDrawn="1"/>
        </p:nvSpPr>
        <p:spPr bwMode="gray">
          <a:xfrm>
            <a:off x="7992240" y="2006792"/>
            <a:ext cx="788692" cy="788487"/>
          </a:xfrm>
          <a:prstGeom prst="ellipse">
            <a:avLst/>
          </a:prstGeom>
          <a:solidFill>
            <a:schemeClr val="bg1"/>
          </a:solidFill>
          <a:ln w="25400">
            <a:solidFill>
              <a:schemeClr val="accent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r>
              <a:rPr lang="en-US" sz="1800" dirty="0">
                <a:solidFill>
                  <a:schemeClr val="accent6"/>
                </a:solidFill>
              </a:rPr>
              <a:t>4</a:t>
            </a:r>
          </a:p>
        </p:txBody>
      </p:sp>
      <p:sp>
        <p:nvSpPr>
          <p:cNvPr id="41" name="Oval 40">
            <a:extLst>
              <a:ext uri="{FF2B5EF4-FFF2-40B4-BE49-F238E27FC236}">
                <a16:creationId xmlns:a16="http://schemas.microsoft.com/office/drawing/2014/main" id="{B7824627-50AB-F94E-9519-EADC5841F8D3}"/>
              </a:ext>
              <a:ext uri="{C183D7F6-B498-43B3-948B-1728B52AA6E4}">
                <adec:decorative xmlns:adec="http://schemas.microsoft.com/office/drawing/2017/decorative" val="1"/>
              </a:ext>
            </a:extLst>
          </p:cNvPr>
          <p:cNvSpPr/>
          <p:nvPr userDrawn="1"/>
        </p:nvSpPr>
        <p:spPr bwMode="gray">
          <a:xfrm>
            <a:off x="10274846" y="2006792"/>
            <a:ext cx="788692" cy="788487"/>
          </a:xfrm>
          <a:prstGeom prst="ellipse">
            <a:avLst/>
          </a:prstGeom>
          <a:solidFill>
            <a:schemeClr val="bg1"/>
          </a:solidFill>
          <a:ln w="25400">
            <a:solidFill>
              <a:schemeClr val="accent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800" dirty="0">
                <a:solidFill>
                  <a:schemeClr val="accent3"/>
                </a:solidFill>
              </a:rPr>
              <a:t>5</a:t>
            </a:r>
          </a:p>
        </p:txBody>
      </p:sp>
    </p:spTree>
    <p:extLst>
      <p:ext uri="{BB962C8B-B14F-4D97-AF65-F5344CB8AC3E}">
        <p14:creationId xmlns:p14="http://schemas.microsoft.com/office/powerpoint/2010/main" val="789035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A8A47F-2243-412F-A1A8-FA8E3475F5E1}"/>
              </a:ext>
            </a:extLst>
          </p:cNvPr>
          <p:cNvSpPr>
            <a:spLocks noGrp="1"/>
          </p:cNvSpPr>
          <p:nvPr>
            <p:ph type="title" hasCustomPrompt="1"/>
          </p:nvPr>
        </p:nvSpPr>
        <p:spPr/>
        <p:txBody>
          <a:bodyPr/>
          <a:lstStyle>
            <a:lvl1pPr>
              <a:defRPr>
                <a:solidFill>
                  <a:schemeClr val="accent1"/>
                </a:solidFill>
              </a:defRPr>
            </a:lvl1pPr>
          </a:lstStyle>
          <a:p>
            <a:r>
              <a:rPr lang="en-US" dirty="0"/>
              <a:t>Sample Chart Layout for Text – Click to Add a Title</a:t>
            </a:r>
          </a:p>
        </p:txBody>
      </p:sp>
      <p:sp>
        <p:nvSpPr>
          <p:cNvPr id="16" name="Subtitle 2">
            <a:extLst>
              <a:ext uri="{FF2B5EF4-FFF2-40B4-BE49-F238E27FC236}">
                <a16:creationId xmlns:a16="http://schemas.microsoft.com/office/drawing/2014/main" id="{EEA64E97-C31D-49B1-B8E1-20E5F404F516}"/>
              </a:ext>
            </a:extLst>
          </p:cNvPr>
          <p:cNvSpPr>
            <a:spLocks noGrp="1"/>
          </p:cNvSpPr>
          <p:nvPr>
            <p:ph type="subTitle" idx="10" hasCustomPrompt="1"/>
          </p:nvPr>
        </p:nvSpPr>
        <p:spPr>
          <a:xfrm>
            <a:off x="593021" y="811831"/>
            <a:ext cx="10965543" cy="247743"/>
          </a:xfrm>
        </p:spPr>
        <p:txBody>
          <a:bodyPr/>
          <a:lstStyle>
            <a:lvl1pPr marL="0" indent="0" algn="l">
              <a:lnSpc>
                <a:spcPct val="100000"/>
              </a:lnSpc>
              <a:spcBef>
                <a:spcPts val="0"/>
              </a:spcBef>
              <a:buNone/>
              <a:defRPr sz="2000">
                <a:solidFill>
                  <a:schemeClr val="bg2">
                    <a:lumMod val="25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35" name="Text Placeholder 3" descr="Row 1 label">
            <a:extLst>
              <a:ext uri="{FF2B5EF4-FFF2-40B4-BE49-F238E27FC236}">
                <a16:creationId xmlns:a16="http://schemas.microsoft.com/office/drawing/2014/main" id="{7077ED63-7149-B64F-804C-21E2E59DF7DB}"/>
              </a:ext>
            </a:extLst>
          </p:cNvPr>
          <p:cNvSpPr>
            <a:spLocks noGrp="1"/>
          </p:cNvSpPr>
          <p:nvPr>
            <p:ph type="body" sz="quarter" idx="30" hasCustomPrompt="1"/>
          </p:nvPr>
        </p:nvSpPr>
        <p:spPr>
          <a:xfrm>
            <a:off x="271535" y="1546789"/>
            <a:ext cx="574720" cy="439174"/>
          </a:xfrm>
          <a:solidFill>
            <a:schemeClr val="bg1"/>
          </a:solidFill>
          <a:ln w="12700">
            <a:noFill/>
          </a:ln>
        </p:spPr>
        <p:txBody>
          <a:bodyPr tIns="91440"/>
          <a:lstStyle>
            <a:lvl1pPr algn="ctr">
              <a:lnSpc>
                <a:spcPct val="100000"/>
              </a:lnSpc>
              <a:spcBef>
                <a:spcPts val="600"/>
              </a:spcBef>
              <a:buNone/>
              <a:defRPr sz="1000">
                <a:solidFill>
                  <a:schemeClr val="bg2">
                    <a:lumMod val="25000"/>
                  </a:schemeClr>
                </a:solidFill>
              </a:defRPr>
            </a:lvl1pPr>
            <a:lvl2pPr marL="0" indent="0" algn="ctr">
              <a:lnSpc>
                <a:spcPct val="100000"/>
              </a:lnSpc>
              <a:spcBef>
                <a:spcPts val="600"/>
              </a:spcBef>
              <a:buFont typeface="Open Sans" panose="020B0606030504020204" pitchFamily="34" charset="0"/>
              <a:buChar char="​"/>
              <a:defRPr sz="1400"/>
            </a:lvl2pPr>
          </a:lstStyle>
          <a:p>
            <a:pPr lvl="0"/>
            <a:r>
              <a:rPr lang="en-US" dirty="0"/>
              <a:t>Click to add text</a:t>
            </a:r>
          </a:p>
        </p:txBody>
      </p:sp>
      <p:sp>
        <p:nvSpPr>
          <p:cNvPr id="34" name="Text Placeholder 3" descr="Row 1 text box is a long horizontal box the width of the slide acting as a header. ">
            <a:extLst>
              <a:ext uri="{FF2B5EF4-FFF2-40B4-BE49-F238E27FC236}">
                <a16:creationId xmlns:a16="http://schemas.microsoft.com/office/drawing/2014/main" id="{03CB2304-DD0F-674C-91F7-863CDF3757FC}"/>
              </a:ext>
            </a:extLst>
          </p:cNvPr>
          <p:cNvSpPr>
            <a:spLocks noGrp="1"/>
          </p:cNvSpPr>
          <p:nvPr>
            <p:ph type="body" sz="quarter" idx="29" hasCustomPrompt="1"/>
          </p:nvPr>
        </p:nvSpPr>
        <p:spPr>
          <a:xfrm>
            <a:off x="1034310" y="1561701"/>
            <a:ext cx="10633738" cy="429469"/>
          </a:xfrm>
          <a:solidFill>
            <a:srgbClr val="F4F8FA"/>
          </a:solidFill>
          <a:ln w="12700">
            <a:solidFill>
              <a:schemeClr val="accent2">
                <a:alpha val="25000"/>
              </a:schemeClr>
            </a:solidFill>
          </a:ln>
        </p:spPr>
        <p:txBody>
          <a:bodyPr tIns="91440"/>
          <a:lstStyle>
            <a:lvl1pPr algn="ctr">
              <a:lnSpc>
                <a:spcPct val="100000"/>
              </a:lnSpc>
              <a:spcBef>
                <a:spcPts val="600"/>
              </a:spcBef>
              <a:buNone/>
              <a:defRPr sz="1600">
                <a:solidFill>
                  <a:schemeClr val="bg2">
                    <a:lumMod val="25000"/>
                  </a:schemeClr>
                </a:solidFill>
              </a:defRPr>
            </a:lvl1pPr>
            <a:lvl2pPr marL="0" indent="0" algn="ctr">
              <a:lnSpc>
                <a:spcPct val="100000"/>
              </a:lnSpc>
              <a:spcBef>
                <a:spcPts val="600"/>
              </a:spcBef>
              <a:buFont typeface="Open Sans" panose="020B0606030504020204" pitchFamily="34" charset="0"/>
              <a:buChar char="​"/>
              <a:defRPr sz="1400"/>
            </a:lvl2pPr>
          </a:lstStyle>
          <a:p>
            <a:pPr lvl="0"/>
            <a:r>
              <a:rPr lang="en-US" dirty="0"/>
              <a:t>Click to add text</a:t>
            </a:r>
          </a:p>
        </p:txBody>
      </p:sp>
      <p:sp>
        <p:nvSpPr>
          <p:cNvPr id="36" name="Text Placeholder 3" descr="Row 2 label; this row shows 4 content boxes labeled A through D, each is a different color and holds text.">
            <a:extLst>
              <a:ext uri="{FF2B5EF4-FFF2-40B4-BE49-F238E27FC236}">
                <a16:creationId xmlns:a16="http://schemas.microsoft.com/office/drawing/2014/main" id="{3E62FD32-E978-1A49-AA98-60CD14AE003D}"/>
              </a:ext>
            </a:extLst>
          </p:cNvPr>
          <p:cNvSpPr>
            <a:spLocks noGrp="1"/>
          </p:cNvSpPr>
          <p:nvPr>
            <p:ph type="body" sz="quarter" idx="31" hasCustomPrompt="1"/>
          </p:nvPr>
        </p:nvSpPr>
        <p:spPr>
          <a:xfrm>
            <a:off x="285825" y="3304775"/>
            <a:ext cx="560429" cy="658026"/>
          </a:xfrm>
          <a:solidFill>
            <a:schemeClr val="bg1"/>
          </a:solidFill>
          <a:ln w="12700">
            <a:noFill/>
          </a:ln>
        </p:spPr>
        <p:txBody>
          <a:bodyPr tIns="91440"/>
          <a:lstStyle>
            <a:lvl1pPr algn="ctr">
              <a:lnSpc>
                <a:spcPct val="100000"/>
              </a:lnSpc>
              <a:spcBef>
                <a:spcPts val="600"/>
              </a:spcBef>
              <a:buNone/>
              <a:defRPr sz="1000">
                <a:solidFill>
                  <a:schemeClr val="bg2">
                    <a:lumMod val="25000"/>
                  </a:schemeClr>
                </a:solidFill>
              </a:defRPr>
            </a:lvl1pPr>
            <a:lvl2pPr marL="0" indent="0" algn="ctr">
              <a:lnSpc>
                <a:spcPct val="100000"/>
              </a:lnSpc>
              <a:spcBef>
                <a:spcPts val="600"/>
              </a:spcBef>
              <a:buFont typeface="Open Sans" panose="020B0606030504020204" pitchFamily="34" charset="0"/>
              <a:buChar char="​"/>
              <a:defRPr sz="1400"/>
            </a:lvl2pPr>
          </a:lstStyle>
          <a:p>
            <a:pPr lvl="0"/>
            <a:r>
              <a:rPr lang="en-US" dirty="0"/>
              <a:t>Click to add text</a:t>
            </a:r>
          </a:p>
        </p:txBody>
      </p:sp>
      <p:cxnSp>
        <p:nvCxnSpPr>
          <p:cNvPr id="4" name="Straight Connector 3">
            <a:extLst>
              <a:ext uri="{FF2B5EF4-FFF2-40B4-BE49-F238E27FC236}">
                <a16:creationId xmlns:a16="http://schemas.microsoft.com/office/drawing/2014/main" id="{7E322B01-8AA4-6B48-98B8-90F64F16E3E4}"/>
              </a:ext>
              <a:ext uri="{C183D7F6-B498-43B3-948B-1728B52AA6E4}">
                <adec:decorative xmlns:adec="http://schemas.microsoft.com/office/drawing/2017/decorative" val="1"/>
              </a:ext>
            </a:extLst>
          </p:cNvPr>
          <p:cNvCxnSpPr/>
          <p:nvPr userDrawn="1"/>
        </p:nvCxnSpPr>
        <p:spPr bwMode="gray">
          <a:xfrm>
            <a:off x="1093361" y="2680138"/>
            <a:ext cx="2460062" cy="0"/>
          </a:xfrm>
          <a:prstGeom prst="line">
            <a:avLst/>
          </a:prstGeom>
          <a:ln w="25400">
            <a:solidFill>
              <a:schemeClr val="accent5"/>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7" name="Text Placeholder 3" descr="Row 2, box 1: text in plum">
            <a:extLst>
              <a:ext uri="{FF2B5EF4-FFF2-40B4-BE49-F238E27FC236}">
                <a16:creationId xmlns:a16="http://schemas.microsoft.com/office/drawing/2014/main" id="{2E201879-B985-4ADE-8AD6-6C3E14CE0AFE}"/>
              </a:ext>
            </a:extLst>
          </p:cNvPr>
          <p:cNvSpPr>
            <a:spLocks noGrp="1"/>
          </p:cNvSpPr>
          <p:nvPr>
            <p:ph type="body" sz="quarter" idx="19" hasCustomPrompt="1"/>
          </p:nvPr>
        </p:nvSpPr>
        <p:spPr>
          <a:xfrm>
            <a:off x="1102694" y="2699834"/>
            <a:ext cx="2430759" cy="1949198"/>
          </a:xfrm>
          <a:noFill/>
          <a:ln w="15875">
            <a:noFill/>
          </a:ln>
        </p:spPr>
        <p:txBody>
          <a:bodyPr tIns="365760"/>
          <a:lstStyle>
            <a:lvl1pPr algn="ctr">
              <a:lnSpc>
                <a:spcPct val="100000"/>
              </a:lnSpc>
              <a:spcBef>
                <a:spcPts val="600"/>
              </a:spcBef>
              <a:buNone/>
              <a:defRPr sz="1800">
                <a:solidFill>
                  <a:schemeClr val="accent5"/>
                </a:solidFill>
              </a:defRPr>
            </a:lvl1pPr>
            <a:lvl2pPr marL="0" indent="0" algn="ctr">
              <a:lnSpc>
                <a:spcPct val="100000"/>
              </a:lnSpc>
              <a:spcBef>
                <a:spcPts val="600"/>
              </a:spcBef>
              <a:buFont typeface="Open Sans" panose="020B0606030504020204" pitchFamily="34" charset="0"/>
              <a:buChar char="​"/>
              <a:defRPr sz="1400">
                <a:solidFill>
                  <a:schemeClr val="bg2">
                    <a:lumMod val="25000"/>
                  </a:schemeClr>
                </a:solidFill>
              </a:defRPr>
            </a:lvl2pPr>
          </a:lstStyle>
          <a:p>
            <a:pPr lvl="0"/>
            <a:r>
              <a:rPr lang="en-US" dirty="0"/>
              <a:t>Click to add text</a:t>
            </a:r>
          </a:p>
          <a:p>
            <a:pPr lvl="1"/>
            <a:r>
              <a:rPr lang="en-US" dirty="0"/>
              <a:t>Second level</a:t>
            </a:r>
          </a:p>
        </p:txBody>
      </p:sp>
      <p:cxnSp>
        <p:nvCxnSpPr>
          <p:cNvPr id="25" name="Straight Connector 24">
            <a:extLst>
              <a:ext uri="{FF2B5EF4-FFF2-40B4-BE49-F238E27FC236}">
                <a16:creationId xmlns:a16="http://schemas.microsoft.com/office/drawing/2014/main" id="{1AEFB321-2C32-7945-A5C9-A9F00AE58896}"/>
              </a:ext>
              <a:ext uri="{C183D7F6-B498-43B3-948B-1728B52AA6E4}">
                <adec:decorative xmlns:adec="http://schemas.microsoft.com/office/drawing/2017/decorative" val="1"/>
              </a:ext>
            </a:extLst>
          </p:cNvPr>
          <p:cNvCxnSpPr/>
          <p:nvPr userDrawn="1"/>
        </p:nvCxnSpPr>
        <p:spPr bwMode="gray">
          <a:xfrm>
            <a:off x="3809404" y="2680138"/>
            <a:ext cx="2460062" cy="0"/>
          </a:xfrm>
          <a:prstGeom prst="line">
            <a:avLst/>
          </a:prstGeom>
          <a:ln w="25400">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8" name="Text Placeholder 3" descr="Row 2, box 2: text in ocean">
            <a:extLst>
              <a:ext uri="{FF2B5EF4-FFF2-40B4-BE49-F238E27FC236}">
                <a16:creationId xmlns:a16="http://schemas.microsoft.com/office/drawing/2014/main" id="{9495BAAB-E860-4075-9DA3-ABA7C32D235E}"/>
              </a:ext>
            </a:extLst>
          </p:cNvPr>
          <p:cNvSpPr>
            <a:spLocks noGrp="1"/>
          </p:cNvSpPr>
          <p:nvPr>
            <p:ph type="body" sz="quarter" idx="20" hasCustomPrompt="1"/>
          </p:nvPr>
        </p:nvSpPr>
        <p:spPr>
          <a:xfrm>
            <a:off x="3817075" y="2699834"/>
            <a:ext cx="2430759" cy="1949198"/>
          </a:xfrm>
          <a:noFill/>
          <a:ln w="15875">
            <a:noFill/>
          </a:ln>
        </p:spPr>
        <p:txBody>
          <a:bodyPr tIns="365760"/>
          <a:lstStyle>
            <a:lvl1pPr algn="ctr">
              <a:lnSpc>
                <a:spcPct val="100000"/>
              </a:lnSpc>
              <a:spcBef>
                <a:spcPts val="600"/>
              </a:spcBef>
              <a:buNone/>
              <a:defRPr sz="1800">
                <a:solidFill>
                  <a:schemeClr val="accent1"/>
                </a:solidFill>
              </a:defRPr>
            </a:lvl1pPr>
            <a:lvl2pPr marL="0" indent="0" algn="ctr">
              <a:lnSpc>
                <a:spcPct val="100000"/>
              </a:lnSpc>
              <a:spcBef>
                <a:spcPts val="600"/>
              </a:spcBef>
              <a:buFont typeface="Open Sans" panose="020B0606030504020204" pitchFamily="34" charset="0"/>
              <a:buChar char="​"/>
              <a:defRPr sz="1400">
                <a:solidFill>
                  <a:schemeClr val="bg2">
                    <a:lumMod val="25000"/>
                  </a:schemeClr>
                </a:solidFill>
              </a:defRPr>
            </a:lvl2pPr>
          </a:lstStyle>
          <a:p>
            <a:pPr lvl="0"/>
            <a:r>
              <a:rPr lang="en-US" dirty="0"/>
              <a:t>Click to add text</a:t>
            </a:r>
          </a:p>
          <a:p>
            <a:pPr lvl="1"/>
            <a:r>
              <a:rPr lang="en-US" dirty="0"/>
              <a:t>Second level</a:t>
            </a:r>
          </a:p>
        </p:txBody>
      </p:sp>
      <p:cxnSp>
        <p:nvCxnSpPr>
          <p:cNvPr id="32" name="Straight Connector 31">
            <a:extLst>
              <a:ext uri="{FF2B5EF4-FFF2-40B4-BE49-F238E27FC236}">
                <a16:creationId xmlns:a16="http://schemas.microsoft.com/office/drawing/2014/main" id="{65C97932-042E-C845-9300-586CA61AB8C0}"/>
              </a:ext>
              <a:ext uri="{C183D7F6-B498-43B3-948B-1728B52AA6E4}">
                <adec:decorative xmlns:adec="http://schemas.microsoft.com/office/drawing/2017/decorative" val="1"/>
              </a:ext>
            </a:extLst>
          </p:cNvPr>
          <p:cNvCxnSpPr/>
          <p:nvPr userDrawn="1"/>
        </p:nvCxnSpPr>
        <p:spPr bwMode="gray">
          <a:xfrm>
            <a:off x="6553319" y="2680138"/>
            <a:ext cx="2460062" cy="0"/>
          </a:xfrm>
          <a:prstGeom prst="line">
            <a:avLst/>
          </a:prstGeom>
          <a:ln w="25400">
            <a:solidFill>
              <a:schemeClr val="accent2"/>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9" name="Text Placeholder 3" descr="Row 2, box 3: text in indigo">
            <a:extLst>
              <a:ext uri="{FF2B5EF4-FFF2-40B4-BE49-F238E27FC236}">
                <a16:creationId xmlns:a16="http://schemas.microsoft.com/office/drawing/2014/main" id="{62D3946B-F2F1-42AF-8E89-00761A7745D4}"/>
              </a:ext>
            </a:extLst>
          </p:cNvPr>
          <p:cNvSpPr>
            <a:spLocks noGrp="1"/>
          </p:cNvSpPr>
          <p:nvPr>
            <p:ph type="body" sz="quarter" idx="21" hasCustomPrompt="1"/>
          </p:nvPr>
        </p:nvSpPr>
        <p:spPr>
          <a:xfrm>
            <a:off x="6531456" y="2699834"/>
            <a:ext cx="2478256" cy="1949198"/>
          </a:xfrm>
          <a:noFill/>
          <a:ln w="15875">
            <a:noFill/>
          </a:ln>
        </p:spPr>
        <p:txBody>
          <a:bodyPr tIns="365760"/>
          <a:lstStyle>
            <a:lvl1pPr algn="ctr">
              <a:lnSpc>
                <a:spcPct val="100000"/>
              </a:lnSpc>
              <a:spcBef>
                <a:spcPts val="600"/>
              </a:spcBef>
              <a:defRPr sz="1800">
                <a:solidFill>
                  <a:schemeClr val="accent2"/>
                </a:solidFill>
              </a:defRPr>
            </a:lvl1pPr>
            <a:lvl2pPr marL="0" indent="0" algn="ctr">
              <a:lnSpc>
                <a:spcPct val="100000"/>
              </a:lnSpc>
              <a:spcBef>
                <a:spcPts val="600"/>
              </a:spcBef>
              <a:buFont typeface="Open Sans" panose="020B0606030504020204" pitchFamily="34" charset="0"/>
              <a:buChar char="​"/>
              <a:defRPr sz="1400">
                <a:solidFill>
                  <a:schemeClr val="bg2">
                    <a:lumMod val="25000"/>
                  </a:schemeClr>
                </a:solidFill>
              </a:defRPr>
            </a:lvl2pPr>
          </a:lstStyle>
          <a:p>
            <a:pPr lvl="0"/>
            <a:r>
              <a:rPr lang="en-US" dirty="0"/>
              <a:t>Click to add text</a:t>
            </a:r>
          </a:p>
          <a:p>
            <a:pPr lvl="1"/>
            <a:r>
              <a:rPr lang="en-US" dirty="0"/>
              <a:t>Second level</a:t>
            </a:r>
          </a:p>
        </p:txBody>
      </p:sp>
      <p:cxnSp>
        <p:nvCxnSpPr>
          <p:cNvPr id="38" name="Straight Connector 37">
            <a:extLst>
              <a:ext uri="{FF2B5EF4-FFF2-40B4-BE49-F238E27FC236}">
                <a16:creationId xmlns:a16="http://schemas.microsoft.com/office/drawing/2014/main" id="{D68A42CD-A1AD-9149-80A3-4BFE5D75E3AB}"/>
              </a:ext>
              <a:ext uri="{C183D7F6-B498-43B3-948B-1728B52AA6E4}">
                <adec:decorative xmlns:adec="http://schemas.microsoft.com/office/drawing/2017/decorative" val="1"/>
              </a:ext>
            </a:extLst>
          </p:cNvPr>
          <p:cNvCxnSpPr/>
          <p:nvPr userDrawn="1"/>
        </p:nvCxnSpPr>
        <p:spPr bwMode="gray">
          <a:xfrm>
            <a:off x="9231527" y="2680138"/>
            <a:ext cx="2460062" cy="0"/>
          </a:xfrm>
          <a:prstGeom prst="line">
            <a:avLst/>
          </a:prstGeom>
          <a:ln w="25400">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0" name="Text Placeholder 3" descr="Row 2, box 4: text in dark green">
            <a:extLst>
              <a:ext uri="{FF2B5EF4-FFF2-40B4-BE49-F238E27FC236}">
                <a16:creationId xmlns:a16="http://schemas.microsoft.com/office/drawing/2014/main" id="{22F84664-2E68-46AE-AE2C-E8D2B6C9A1DD}"/>
              </a:ext>
            </a:extLst>
          </p:cNvPr>
          <p:cNvSpPr>
            <a:spLocks noGrp="1"/>
          </p:cNvSpPr>
          <p:nvPr>
            <p:ph type="body" sz="quarter" idx="22" hasCustomPrompt="1"/>
          </p:nvPr>
        </p:nvSpPr>
        <p:spPr>
          <a:xfrm>
            <a:off x="9245836" y="2699834"/>
            <a:ext cx="2455225" cy="1949198"/>
          </a:xfrm>
          <a:noFill/>
          <a:ln w="15875">
            <a:noFill/>
          </a:ln>
        </p:spPr>
        <p:txBody>
          <a:bodyPr tIns="365760"/>
          <a:lstStyle>
            <a:lvl1pPr algn="ctr">
              <a:lnSpc>
                <a:spcPct val="100000"/>
              </a:lnSpc>
              <a:spcBef>
                <a:spcPts val="600"/>
              </a:spcBef>
              <a:buNone/>
              <a:defRPr sz="1800">
                <a:solidFill>
                  <a:schemeClr val="accent3"/>
                </a:solidFill>
              </a:defRPr>
            </a:lvl1pPr>
            <a:lvl2pPr marL="0" indent="0" algn="ctr">
              <a:lnSpc>
                <a:spcPct val="100000"/>
              </a:lnSpc>
              <a:spcBef>
                <a:spcPts val="600"/>
              </a:spcBef>
              <a:buFont typeface="Open Sans" panose="020B0606030504020204" pitchFamily="34" charset="0"/>
              <a:buChar char="​"/>
              <a:defRPr sz="1400">
                <a:solidFill>
                  <a:schemeClr val="bg2">
                    <a:lumMod val="25000"/>
                  </a:schemeClr>
                </a:solidFill>
              </a:defRPr>
            </a:lvl2pPr>
          </a:lstStyle>
          <a:p>
            <a:pPr lvl="0"/>
            <a:r>
              <a:rPr lang="en-US" dirty="0"/>
              <a:t>Click to add text</a:t>
            </a:r>
          </a:p>
          <a:p>
            <a:pPr lvl="1"/>
            <a:r>
              <a:rPr lang="en-US" dirty="0"/>
              <a:t>Second level</a:t>
            </a:r>
          </a:p>
        </p:txBody>
      </p:sp>
      <p:sp>
        <p:nvSpPr>
          <p:cNvPr id="37" name="Text Placeholder 3" descr="Row 3 label: this row shows six, small content boxes in a horiztonal row">
            <a:extLst>
              <a:ext uri="{FF2B5EF4-FFF2-40B4-BE49-F238E27FC236}">
                <a16:creationId xmlns:a16="http://schemas.microsoft.com/office/drawing/2014/main" id="{EF286E42-C44A-274D-B9C1-D21F1AD1DEB2}"/>
              </a:ext>
            </a:extLst>
          </p:cNvPr>
          <p:cNvSpPr>
            <a:spLocks noGrp="1"/>
          </p:cNvSpPr>
          <p:nvPr>
            <p:ph type="body" sz="quarter" idx="32" hasCustomPrompt="1"/>
          </p:nvPr>
        </p:nvSpPr>
        <p:spPr>
          <a:xfrm>
            <a:off x="300117" y="5065521"/>
            <a:ext cx="546137" cy="658026"/>
          </a:xfrm>
          <a:solidFill>
            <a:schemeClr val="bg1"/>
          </a:solidFill>
          <a:ln w="12700">
            <a:noFill/>
          </a:ln>
        </p:spPr>
        <p:txBody>
          <a:bodyPr tIns="91440"/>
          <a:lstStyle>
            <a:lvl1pPr algn="ctr">
              <a:lnSpc>
                <a:spcPct val="100000"/>
              </a:lnSpc>
              <a:spcBef>
                <a:spcPts val="600"/>
              </a:spcBef>
              <a:buNone/>
              <a:defRPr sz="1000">
                <a:solidFill>
                  <a:schemeClr val="bg2">
                    <a:lumMod val="25000"/>
                  </a:schemeClr>
                </a:solidFill>
              </a:defRPr>
            </a:lvl1pPr>
            <a:lvl2pPr marL="0" indent="0" algn="ctr">
              <a:lnSpc>
                <a:spcPct val="100000"/>
              </a:lnSpc>
              <a:spcBef>
                <a:spcPts val="600"/>
              </a:spcBef>
              <a:buFont typeface="Open Sans" panose="020B0606030504020204" pitchFamily="34" charset="0"/>
              <a:buChar char="​"/>
              <a:defRPr sz="1400"/>
            </a:lvl2pPr>
          </a:lstStyle>
          <a:p>
            <a:pPr lvl="0"/>
            <a:r>
              <a:rPr lang="en-US" dirty="0"/>
              <a:t>Click to add text</a:t>
            </a:r>
          </a:p>
        </p:txBody>
      </p:sp>
      <p:sp>
        <p:nvSpPr>
          <p:cNvPr id="20" name="Text Placeholder 3" descr="Row 3, text box 1">
            <a:extLst>
              <a:ext uri="{FF2B5EF4-FFF2-40B4-BE49-F238E27FC236}">
                <a16:creationId xmlns:a16="http://schemas.microsoft.com/office/drawing/2014/main" id="{828E38C7-4E21-F24B-B372-9632EC441D7F}"/>
              </a:ext>
            </a:extLst>
          </p:cNvPr>
          <p:cNvSpPr>
            <a:spLocks noGrp="1"/>
          </p:cNvSpPr>
          <p:nvPr>
            <p:ph type="body" sz="quarter" idx="23" hasCustomPrompt="1"/>
          </p:nvPr>
        </p:nvSpPr>
        <p:spPr>
          <a:xfrm>
            <a:off x="1115342" y="4956562"/>
            <a:ext cx="1714053" cy="915157"/>
          </a:xfrm>
          <a:solidFill>
            <a:srgbClr val="F4F8FA"/>
          </a:solidFill>
          <a:ln w="12700">
            <a:solidFill>
              <a:schemeClr val="accent2">
                <a:alpha val="25000"/>
              </a:schemeClr>
            </a:solidFill>
          </a:ln>
        </p:spPr>
        <p:txBody>
          <a:bodyPr wrap="square" tIns="182880"/>
          <a:lstStyle>
            <a:lvl1pPr algn="ctr">
              <a:lnSpc>
                <a:spcPct val="100000"/>
              </a:lnSpc>
              <a:spcBef>
                <a:spcPts val="600"/>
              </a:spcBef>
              <a:defRPr sz="1200">
                <a:solidFill>
                  <a:schemeClr val="bg2">
                    <a:lumMod val="25000"/>
                  </a:schemeClr>
                </a:solidFill>
              </a:defRPr>
            </a:lvl1pPr>
            <a:lvl2pPr marL="0" indent="0" algn="ctr">
              <a:lnSpc>
                <a:spcPct val="100000"/>
              </a:lnSpc>
              <a:spcBef>
                <a:spcPts val="600"/>
              </a:spcBef>
              <a:buFont typeface="Open Sans" panose="020B0606030504020204" pitchFamily="34" charset="0"/>
              <a:buChar char="​"/>
              <a:defRPr sz="1000">
                <a:solidFill>
                  <a:schemeClr val="bg2">
                    <a:lumMod val="25000"/>
                  </a:schemeClr>
                </a:solidFill>
              </a:defRPr>
            </a:lvl2pPr>
          </a:lstStyle>
          <a:p>
            <a:pPr lvl="0"/>
            <a:r>
              <a:rPr lang="en-US" dirty="0"/>
              <a:t>Click to add text</a:t>
            </a:r>
          </a:p>
          <a:p>
            <a:pPr lvl="1"/>
            <a:r>
              <a:rPr lang="en-US" dirty="0"/>
              <a:t>Second level</a:t>
            </a:r>
          </a:p>
        </p:txBody>
      </p:sp>
      <p:sp>
        <p:nvSpPr>
          <p:cNvPr id="21" name="Text Placeholder 3" descr="Row 3, text box 2">
            <a:extLst>
              <a:ext uri="{FF2B5EF4-FFF2-40B4-BE49-F238E27FC236}">
                <a16:creationId xmlns:a16="http://schemas.microsoft.com/office/drawing/2014/main" id="{8B2FDC15-7948-0244-83E4-0CDCDBC619B3}"/>
              </a:ext>
            </a:extLst>
          </p:cNvPr>
          <p:cNvSpPr>
            <a:spLocks noGrp="1"/>
          </p:cNvSpPr>
          <p:nvPr>
            <p:ph type="body" sz="quarter" idx="24" hasCustomPrompt="1"/>
          </p:nvPr>
        </p:nvSpPr>
        <p:spPr>
          <a:xfrm>
            <a:off x="2887065" y="4956562"/>
            <a:ext cx="1714053" cy="915157"/>
          </a:xfrm>
          <a:solidFill>
            <a:srgbClr val="F4F8FA"/>
          </a:solidFill>
          <a:ln w="12700">
            <a:solidFill>
              <a:schemeClr val="accent2">
                <a:alpha val="25000"/>
              </a:schemeClr>
            </a:solidFill>
          </a:ln>
        </p:spPr>
        <p:txBody>
          <a:bodyPr wrap="square" tIns="182880"/>
          <a:lstStyle>
            <a:lvl1pPr algn="ctr">
              <a:lnSpc>
                <a:spcPct val="100000"/>
              </a:lnSpc>
              <a:spcBef>
                <a:spcPts val="600"/>
              </a:spcBef>
              <a:defRPr sz="1200">
                <a:solidFill>
                  <a:schemeClr val="bg2">
                    <a:lumMod val="25000"/>
                  </a:schemeClr>
                </a:solidFill>
              </a:defRPr>
            </a:lvl1pPr>
            <a:lvl2pPr marL="0" indent="0" algn="ctr">
              <a:lnSpc>
                <a:spcPct val="100000"/>
              </a:lnSpc>
              <a:spcBef>
                <a:spcPts val="600"/>
              </a:spcBef>
              <a:buFont typeface="Open Sans" panose="020B0606030504020204" pitchFamily="34" charset="0"/>
              <a:buChar char="​"/>
              <a:defRPr sz="1000">
                <a:solidFill>
                  <a:schemeClr val="bg2">
                    <a:lumMod val="25000"/>
                  </a:schemeClr>
                </a:solidFill>
              </a:defRPr>
            </a:lvl2pPr>
          </a:lstStyle>
          <a:p>
            <a:pPr lvl="0"/>
            <a:r>
              <a:rPr lang="en-US" dirty="0"/>
              <a:t>Click to add text</a:t>
            </a:r>
          </a:p>
          <a:p>
            <a:pPr lvl="1"/>
            <a:r>
              <a:rPr lang="en-US" dirty="0"/>
              <a:t>Second level</a:t>
            </a:r>
          </a:p>
        </p:txBody>
      </p:sp>
      <p:sp>
        <p:nvSpPr>
          <p:cNvPr id="26" name="Text Placeholder 3" descr="Row 3, text box 3">
            <a:extLst>
              <a:ext uri="{FF2B5EF4-FFF2-40B4-BE49-F238E27FC236}">
                <a16:creationId xmlns:a16="http://schemas.microsoft.com/office/drawing/2014/main" id="{E4B34A83-BA8A-6844-8A56-BBD517A5B6FD}"/>
              </a:ext>
            </a:extLst>
          </p:cNvPr>
          <p:cNvSpPr>
            <a:spLocks noGrp="1"/>
          </p:cNvSpPr>
          <p:nvPr>
            <p:ph type="body" sz="quarter" idx="25" hasCustomPrompt="1"/>
          </p:nvPr>
        </p:nvSpPr>
        <p:spPr>
          <a:xfrm>
            <a:off x="4658787" y="4956562"/>
            <a:ext cx="1714053" cy="915157"/>
          </a:xfrm>
          <a:solidFill>
            <a:srgbClr val="F4F8FA"/>
          </a:solidFill>
          <a:ln w="12700">
            <a:solidFill>
              <a:schemeClr val="accent2">
                <a:alpha val="25000"/>
              </a:schemeClr>
            </a:solidFill>
          </a:ln>
        </p:spPr>
        <p:txBody>
          <a:bodyPr wrap="square" tIns="182880"/>
          <a:lstStyle>
            <a:lvl1pPr algn="ctr">
              <a:lnSpc>
                <a:spcPct val="100000"/>
              </a:lnSpc>
              <a:spcBef>
                <a:spcPts val="600"/>
              </a:spcBef>
              <a:defRPr sz="1200">
                <a:solidFill>
                  <a:schemeClr val="bg2">
                    <a:lumMod val="25000"/>
                  </a:schemeClr>
                </a:solidFill>
              </a:defRPr>
            </a:lvl1pPr>
            <a:lvl2pPr marL="0" indent="0" algn="ctr">
              <a:lnSpc>
                <a:spcPct val="100000"/>
              </a:lnSpc>
              <a:spcBef>
                <a:spcPts val="600"/>
              </a:spcBef>
              <a:buFont typeface="Open Sans" panose="020B0606030504020204" pitchFamily="34" charset="0"/>
              <a:buChar char="​"/>
              <a:defRPr sz="1000">
                <a:solidFill>
                  <a:schemeClr val="bg2">
                    <a:lumMod val="25000"/>
                  </a:schemeClr>
                </a:solidFill>
              </a:defRPr>
            </a:lvl2pPr>
          </a:lstStyle>
          <a:p>
            <a:pPr lvl="0"/>
            <a:r>
              <a:rPr lang="en-US" dirty="0"/>
              <a:t>Click to add text</a:t>
            </a:r>
          </a:p>
          <a:p>
            <a:pPr lvl="1"/>
            <a:r>
              <a:rPr lang="en-US" dirty="0"/>
              <a:t>Second level</a:t>
            </a:r>
          </a:p>
        </p:txBody>
      </p:sp>
      <p:sp>
        <p:nvSpPr>
          <p:cNvPr id="27" name="Text Placeholder 3" descr="Row 3, text box 4">
            <a:extLst>
              <a:ext uri="{FF2B5EF4-FFF2-40B4-BE49-F238E27FC236}">
                <a16:creationId xmlns:a16="http://schemas.microsoft.com/office/drawing/2014/main" id="{532716FA-3DC7-AF41-8C5F-F9D040A43930}"/>
              </a:ext>
            </a:extLst>
          </p:cNvPr>
          <p:cNvSpPr>
            <a:spLocks noGrp="1"/>
          </p:cNvSpPr>
          <p:nvPr>
            <p:ph type="body" sz="quarter" idx="26" hasCustomPrompt="1"/>
          </p:nvPr>
        </p:nvSpPr>
        <p:spPr>
          <a:xfrm>
            <a:off x="6430509" y="4956562"/>
            <a:ext cx="1714053" cy="915157"/>
          </a:xfrm>
          <a:solidFill>
            <a:srgbClr val="F4F8FA"/>
          </a:solidFill>
          <a:ln w="12700">
            <a:solidFill>
              <a:schemeClr val="accent2">
                <a:alpha val="25000"/>
              </a:schemeClr>
            </a:solidFill>
          </a:ln>
        </p:spPr>
        <p:txBody>
          <a:bodyPr wrap="square" tIns="182880"/>
          <a:lstStyle>
            <a:lvl1pPr algn="ctr">
              <a:lnSpc>
                <a:spcPct val="100000"/>
              </a:lnSpc>
              <a:spcBef>
                <a:spcPts val="600"/>
              </a:spcBef>
              <a:defRPr sz="1200">
                <a:solidFill>
                  <a:schemeClr val="bg2">
                    <a:lumMod val="25000"/>
                  </a:schemeClr>
                </a:solidFill>
              </a:defRPr>
            </a:lvl1pPr>
            <a:lvl2pPr marL="0" indent="0" algn="ctr">
              <a:lnSpc>
                <a:spcPct val="100000"/>
              </a:lnSpc>
              <a:spcBef>
                <a:spcPts val="600"/>
              </a:spcBef>
              <a:buFont typeface="Open Sans" panose="020B0606030504020204" pitchFamily="34" charset="0"/>
              <a:buChar char="​"/>
              <a:defRPr sz="1000">
                <a:solidFill>
                  <a:schemeClr val="bg2">
                    <a:lumMod val="25000"/>
                  </a:schemeClr>
                </a:solidFill>
              </a:defRPr>
            </a:lvl2pPr>
          </a:lstStyle>
          <a:p>
            <a:pPr lvl="0"/>
            <a:r>
              <a:rPr lang="en-US" dirty="0"/>
              <a:t>Click to add text</a:t>
            </a:r>
          </a:p>
          <a:p>
            <a:pPr lvl="1"/>
            <a:r>
              <a:rPr lang="en-US" dirty="0"/>
              <a:t>Second level</a:t>
            </a:r>
          </a:p>
        </p:txBody>
      </p:sp>
      <p:sp>
        <p:nvSpPr>
          <p:cNvPr id="31" name="Text Placeholder 3" descr="Row 3, text box 5">
            <a:extLst>
              <a:ext uri="{FF2B5EF4-FFF2-40B4-BE49-F238E27FC236}">
                <a16:creationId xmlns:a16="http://schemas.microsoft.com/office/drawing/2014/main" id="{6EA6D41F-30CE-1443-9F1F-896A2907ECBD}"/>
              </a:ext>
            </a:extLst>
          </p:cNvPr>
          <p:cNvSpPr>
            <a:spLocks noGrp="1"/>
          </p:cNvSpPr>
          <p:nvPr>
            <p:ph type="body" sz="quarter" idx="27" hasCustomPrompt="1"/>
          </p:nvPr>
        </p:nvSpPr>
        <p:spPr>
          <a:xfrm>
            <a:off x="8202232" y="4956562"/>
            <a:ext cx="1714053" cy="915157"/>
          </a:xfrm>
          <a:solidFill>
            <a:srgbClr val="F4F8FA"/>
          </a:solidFill>
          <a:ln w="12700">
            <a:solidFill>
              <a:schemeClr val="accent2">
                <a:alpha val="25000"/>
              </a:schemeClr>
            </a:solidFill>
          </a:ln>
        </p:spPr>
        <p:txBody>
          <a:bodyPr wrap="square" tIns="182880"/>
          <a:lstStyle>
            <a:lvl1pPr algn="ctr">
              <a:lnSpc>
                <a:spcPct val="100000"/>
              </a:lnSpc>
              <a:spcBef>
                <a:spcPts val="600"/>
              </a:spcBef>
              <a:defRPr sz="1200">
                <a:solidFill>
                  <a:schemeClr val="bg2">
                    <a:lumMod val="25000"/>
                  </a:schemeClr>
                </a:solidFill>
              </a:defRPr>
            </a:lvl1pPr>
            <a:lvl2pPr marL="0" indent="0" algn="ctr">
              <a:lnSpc>
                <a:spcPct val="100000"/>
              </a:lnSpc>
              <a:spcBef>
                <a:spcPts val="600"/>
              </a:spcBef>
              <a:buFont typeface="Open Sans" panose="020B0606030504020204" pitchFamily="34" charset="0"/>
              <a:buChar char="​"/>
              <a:defRPr sz="1000">
                <a:solidFill>
                  <a:schemeClr val="bg2">
                    <a:lumMod val="25000"/>
                  </a:schemeClr>
                </a:solidFill>
              </a:defRPr>
            </a:lvl2pPr>
          </a:lstStyle>
          <a:p>
            <a:pPr lvl="0"/>
            <a:r>
              <a:rPr lang="en-US" dirty="0"/>
              <a:t>Click to add text</a:t>
            </a:r>
          </a:p>
          <a:p>
            <a:pPr lvl="1"/>
            <a:r>
              <a:rPr lang="en-US" dirty="0"/>
              <a:t>Second level</a:t>
            </a:r>
          </a:p>
        </p:txBody>
      </p:sp>
      <p:sp>
        <p:nvSpPr>
          <p:cNvPr id="33" name="Text Placeholder 3" descr="Row 3, text box 6">
            <a:extLst>
              <a:ext uri="{FF2B5EF4-FFF2-40B4-BE49-F238E27FC236}">
                <a16:creationId xmlns:a16="http://schemas.microsoft.com/office/drawing/2014/main" id="{62388AAB-5BA2-4747-B0D0-B11DA9195125}"/>
              </a:ext>
            </a:extLst>
          </p:cNvPr>
          <p:cNvSpPr>
            <a:spLocks noGrp="1"/>
          </p:cNvSpPr>
          <p:nvPr>
            <p:ph type="body" sz="quarter" idx="28" hasCustomPrompt="1"/>
          </p:nvPr>
        </p:nvSpPr>
        <p:spPr>
          <a:xfrm>
            <a:off x="9973952" y="4956562"/>
            <a:ext cx="1714053" cy="915157"/>
          </a:xfrm>
          <a:solidFill>
            <a:srgbClr val="F4F8FA"/>
          </a:solidFill>
          <a:ln w="12700">
            <a:solidFill>
              <a:schemeClr val="accent2">
                <a:alpha val="25000"/>
              </a:schemeClr>
            </a:solidFill>
          </a:ln>
        </p:spPr>
        <p:txBody>
          <a:bodyPr wrap="square" tIns="182880"/>
          <a:lstStyle>
            <a:lvl1pPr algn="ctr">
              <a:lnSpc>
                <a:spcPct val="100000"/>
              </a:lnSpc>
              <a:spcBef>
                <a:spcPts val="600"/>
              </a:spcBef>
              <a:defRPr sz="1200">
                <a:solidFill>
                  <a:schemeClr val="bg2">
                    <a:lumMod val="25000"/>
                  </a:schemeClr>
                </a:solidFill>
              </a:defRPr>
            </a:lvl1pPr>
            <a:lvl2pPr marL="0" indent="0" algn="ctr">
              <a:lnSpc>
                <a:spcPct val="100000"/>
              </a:lnSpc>
              <a:spcBef>
                <a:spcPts val="600"/>
              </a:spcBef>
              <a:buFont typeface="Open Sans" panose="020B0606030504020204" pitchFamily="34" charset="0"/>
              <a:buChar char="​"/>
              <a:defRPr sz="1000">
                <a:solidFill>
                  <a:schemeClr val="bg2">
                    <a:lumMod val="25000"/>
                  </a:schemeClr>
                </a:solidFill>
              </a:defRPr>
            </a:lvl2pPr>
          </a:lstStyle>
          <a:p>
            <a:pPr lvl="0"/>
            <a:r>
              <a:rPr lang="en-US" dirty="0"/>
              <a:t>Click to add text</a:t>
            </a:r>
          </a:p>
          <a:p>
            <a:pPr lvl="1"/>
            <a:r>
              <a:rPr lang="en-US" dirty="0"/>
              <a:t>Second level</a:t>
            </a:r>
          </a:p>
        </p:txBody>
      </p:sp>
      <p:sp>
        <p:nvSpPr>
          <p:cNvPr id="24" name="page number">
            <a:extLst>
              <a:ext uri="{FF2B5EF4-FFF2-40B4-BE49-F238E27FC236}">
                <a16:creationId xmlns:a16="http://schemas.microsoft.com/office/drawing/2014/main" id="{D09494D0-773E-A04D-BC5F-65AA87B8246F}"/>
              </a:ext>
            </a:extLst>
          </p:cNvPr>
          <p:cNvSpPr txBox="1"/>
          <p:nvPr userDrawn="1"/>
        </p:nvSpPr>
        <p:spPr>
          <a:xfrm>
            <a:off x="11493934" y="6464808"/>
            <a:ext cx="438104"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dirty="0"/>
          </a:p>
        </p:txBody>
      </p:sp>
    </p:spTree>
    <p:extLst>
      <p:ext uri="{BB962C8B-B14F-4D97-AF65-F5344CB8AC3E}">
        <p14:creationId xmlns:p14="http://schemas.microsoft.com/office/powerpoint/2010/main" val="1175803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page number">
            <a:extLst>
              <a:ext uri="{FF2B5EF4-FFF2-40B4-BE49-F238E27FC236}">
                <a16:creationId xmlns:a16="http://schemas.microsoft.com/office/drawing/2014/main" id="{BE17F87B-8433-6C45-84D8-13DF5C0ADDB4}"/>
              </a:ext>
            </a:extLst>
          </p:cNvPr>
          <p:cNvSpPr txBox="1"/>
          <p:nvPr userDrawn="1"/>
        </p:nvSpPr>
        <p:spPr>
          <a:xfrm>
            <a:off x="11493934" y="6464808"/>
            <a:ext cx="438104"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dirty="0"/>
          </a:p>
        </p:txBody>
      </p:sp>
    </p:spTree>
    <p:extLst>
      <p:ext uri="{BB962C8B-B14F-4D97-AF65-F5344CB8AC3E}">
        <p14:creationId xmlns:p14="http://schemas.microsoft.com/office/powerpoint/2010/main" val="3146921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hank You / Closing - Aqua">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2E44290E-E445-9BA8-5C2C-7466B263CE87}"/>
              </a:ext>
            </a:extLst>
          </p:cNvPr>
          <p:cNvPicPr>
            <a:picLocks noChangeAspect="1"/>
          </p:cNvPicPr>
          <p:nvPr userDrawn="1"/>
        </p:nvPicPr>
        <p:blipFill>
          <a:blip r:embed="rId2"/>
          <a:srcRect l="3" r="3"/>
          <a:stretch/>
        </p:blipFill>
        <p:spPr>
          <a:xfrm>
            <a:off x="879" y="1"/>
            <a:ext cx="12190487" cy="6858495"/>
          </a:xfrm>
          <a:prstGeom prst="rect">
            <a:avLst/>
          </a:prstGeom>
        </p:spPr>
      </p:pic>
      <p:sp>
        <p:nvSpPr>
          <p:cNvPr id="13" name="TextBox 12">
            <a:extLst>
              <a:ext uri="{FF2B5EF4-FFF2-40B4-BE49-F238E27FC236}">
                <a16:creationId xmlns:a16="http://schemas.microsoft.com/office/drawing/2014/main" id="{1BD12A38-34FF-DD48-95F6-31F5ED4772C8}"/>
              </a:ext>
            </a:extLst>
          </p:cNvPr>
          <p:cNvSpPr txBox="1"/>
          <p:nvPr userDrawn="1"/>
        </p:nvSpPr>
        <p:spPr>
          <a:xfrm>
            <a:off x="7124768" y="4133698"/>
            <a:ext cx="3586491" cy="692497"/>
          </a:xfrm>
          <a:prstGeom prst="rect">
            <a:avLst/>
          </a:prstGeom>
        </p:spPr>
        <p:txBody>
          <a:bodyPr wrap="square" lIns="0" tIns="0" rIns="0" bIns="0" rtlCol="0">
            <a:spAutoFit/>
          </a:bodyPr>
          <a:lstStyle/>
          <a:p>
            <a:pPr algn="r" defTabSz="914400" rtl="0" eaLnBrk="1" latinLnBrk="0" hangingPunct="1">
              <a:lnSpc>
                <a:spcPct val="90000"/>
              </a:lnSpc>
              <a:spcBef>
                <a:spcPct val="0"/>
              </a:spcBef>
              <a:spcAft>
                <a:spcPts val="600"/>
              </a:spcAft>
              <a:buNone/>
            </a:pPr>
            <a:r>
              <a:rPr lang="en-US" sz="5000" b="0" kern="1200" cap="none" baseline="0" dirty="0">
                <a:solidFill>
                  <a:schemeClr val="accent1"/>
                </a:solidFill>
                <a:latin typeface="+mj-lt"/>
                <a:ea typeface="+mj-ea"/>
                <a:cs typeface="+mj-cs"/>
              </a:rPr>
              <a:t>Thank You</a:t>
            </a:r>
          </a:p>
        </p:txBody>
      </p:sp>
      <p:sp>
        <p:nvSpPr>
          <p:cNvPr id="2" name="TextBox 1">
            <a:extLst>
              <a:ext uri="{FF2B5EF4-FFF2-40B4-BE49-F238E27FC236}">
                <a16:creationId xmlns:a16="http://schemas.microsoft.com/office/drawing/2014/main" id="{6870951A-A1C2-4343-3CAE-6020736681CC}"/>
              </a:ext>
            </a:extLst>
          </p:cNvPr>
          <p:cNvSpPr txBox="1"/>
          <p:nvPr userDrawn="1"/>
        </p:nvSpPr>
        <p:spPr>
          <a:xfrm>
            <a:off x="1645512" y="6461498"/>
            <a:ext cx="3059327" cy="128368"/>
          </a:xfrm>
          <a:prstGeom prst="rect">
            <a:avLst/>
          </a:prstGeom>
          <a:noFill/>
        </p:spPr>
        <p:txBody>
          <a:bodyPr wrap="none" lIns="0" tIns="0" rIns="0" bIns="0" rtlCol="0">
            <a:spAutoFit/>
          </a:bodyPr>
          <a:lstStyle/>
          <a:p>
            <a:pPr algn="l">
              <a:lnSpc>
                <a:spcPct val="130000"/>
              </a:lnSpc>
            </a:pPr>
            <a:r>
              <a:rPr lang="en-US" sz="700" spc="0" baseline="0" dirty="0" err="1">
                <a:ln/>
                <a:solidFill>
                  <a:srgbClr val="000000"/>
                </a:solidFill>
                <a:latin typeface="Metropolis-Regular"/>
                <a:sym typeface="Metropolis-Regular"/>
                <a:rtl val="0"/>
              </a:rPr>
              <a:t>Broadcom Proprietary and Confidential. Copyright © 2024 Broadcom.  </a:t>
            </a:r>
          </a:p>
        </p:txBody>
      </p:sp>
      <p:sp>
        <p:nvSpPr>
          <p:cNvPr id="3" name="TextBox 2">
            <a:extLst>
              <a:ext uri="{FF2B5EF4-FFF2-40B4-BE49-F238E27FC236}">
                <a16:creationId xmlns:a16="http://schemas.microsoft.com/office/drawing/2014/main" id="{26F24270-F144-4E34-E75B-7BF480C1A43F}"/>
              </a:ext>
            </a:extLst>
          </p:cNvPr>
          <p:cNvSpPr txBox="1"/>
          <p:nvPr userDrawn="1"/>
        </p:nvSpPr>
        <p:spPr>
          <a:xfrm>
            <a:off x="1645513" y="6569434"/>
            <a:ext cx="3856227" cy="127086"/>
          </a:xfrm>
          <a:prstGeom prst="rect">
            <a:avLst/>
          </a:prstGeom>
          <a:noFill/>
        </p:spPr>
        <p:txBody>
          <a:bodyPr wrap="none" lIns="0" tIns="0" rIns="0" bIns="0" rtlCol="0">
            <a:spAutoFit/>
          </a:bodyPr>
          <a:lstStyle/>
          <a:p>
            <a:pPr algn="l">
              <a:lnSpc>
                <a:spcPct val="130000"/>
              </a:lnSpc>
            </a:pPr>
            <a:r>
              <a:rPr lang="en-US" sz="700" spc="0" baseline="0" dirty="0" err="1">
                <a:ln/>
                <a:solidFill>
                  <a:srgbClr val="000000"/>
                </a:solidFill>
                <a:latin typeface="Metropolis-Regular"/>
                <a:sym typeface="Metropolis-Regular"/>
                <a:rtl val="0"/>
              </a:rPr>
              <a:t>All Rights Reserved. The term “Broadcom” refers to Broadcom Inc. and/or its subsidiaries.</a:t>
            </a:r>
          </a:p>
        </p:txBody>
      </p:sp>
      <p:grpSp>
        <p:nvGrpSpPr>
          <p:cNvPr id="4" name="Graphic 8">
            <a:extLst>
              <a:ext uri="{FF2B5EF4-FFF2-40B4-BE49-F238E27FC236}">
                <a16:creationId xmlns:a16="http://schemas.microsoft.com/office/drawing/2014/main" id="{51193D83-E1DC-D884-497D-C36876692E8C}"/>
              </a:ext>
            </a:extLst>
          </p:cNvPr>
          <p:cNvGrpSpPr/>
          <p:nvPr userDrawn="1"/>
        </p:nvGrpSpPr>
        <p:grpSpPr>
          <a:xfrm>
            <a:off x="265695" y="6323271"/>
            <a:ext cx="1249548" cy="369648"/>
            <a:chOff x="265625" y="6323271"/>
            <a:chExt cx="1249223" cy="369648"/>
          </a:xfrm>
          <a:solidFill>
            <a:srgbClr val="000000"/>
          </a:solidFill>
        </p:grpSpPr>
        <p:grpSp>
          <p:nvGrpSpPr>
            <p:cNvPr id="5" name="Graphic 8">
              <a:extLst>
                <a:ext uri="{FF2B5EF4-FFF2-40B4-BE49-F238E27FC236}">
                  <a16:creationId xmlns:a16="http://schemas.microsoft.com/office/drawing/2014/main" id="{6288BEE3-23F3-B6B1-B482-0F9A9F569EA0}"/>
                </a:ext>
              </a:extLst>
            </p:cNvPr>
            <p:cNvGrpSpPr/>
            <p:nvPr/>
          </p:nvGrpSpPr>
          <p:grpSpPr>
            <a:xfrm>
              <a:off x="745455" y="6594444"/>
              <a:ext cx="722662" cy="98475"/>
              <a:chOff x="745455" y="6594444"/>
              <a:chExt cx="722662" cy="98475"/>
            </a:xfrm>
            <a:solidFill>
              <a:srgbClr val="000000"/>
            </a:solidFill>
          </p:grpSpPr>
          <p:sp>
            <p:nvSpPr>
              <p:cNvPr id="20" name="Freeform 19">
                <a:extLst>
                  <a:ext uri="{FF2B5EF4-FFF2-40B4-BE49-F238E27FC236}">
                    <a16:creationId xmlns:a16="http://schemas.microsoft.com/office/drawing/2014/main" id="{90DE5843-3B4A-E700-B0DB-5D9A3AD21F98}"/>
                  </a:ext>
                </a:extLst>
              </p:cNvPr>
              <p:cNvSpPr/>
              <p:nvPr/>
            </p:nvSpPr>
            <p:spPr>
              <a:xfrm>
                <a:off x="745455" y="6594444"/>
                <a:ext cx="55936" cy="81777"/>
              </a:xfrm>
              <a:custGeom>
                <a:avLst/>
                <a:gdLst>
                  <a:gd name="connsiteX0" fmla="*/ 5397 w 55936"/>
                  <a:gd name="connsiteY0" fmla="*/ 68381 h 81777"/>
                  <a:gd name="connsiteX1" fmla="*/ 5397 w 55936"/>
                  <a:gd name="connsiteY1" fmla="*/ 80508 h 81777"/>
                  <a:gd name="connsiteX2" fmla="*/ 0 w 55936"/>
                  <a:gd name="connsiteY2" fmla="*/ 80508 h 81777"/>
                  <a:gd name="connsiteX3" fmla="*/ 0 w 55936"/>
                  <a:gd name="connsiteY3" fmla="*/ 0 h 81777"/>
                  <a:gd name="connsiteX4" fmla="*/ 5397 w 55936"/>
                  <a:gd name="connsiteY4" fmla="*/ 0 h 81777"/>
                  <a:gd name="connsiteX5" fmla="*/ 5397 w 55936"/>
                  <a:gd name="connsiteY5" fmla="*/ 36826 h 81777"/>
                  <a:gd name="connsiteX6" fmla="*/ 28571 w 55936"/>
                  <a:gd name="connsiteY6" fmla="*/ 22920 h 81777"/>
                  <a:gd name="connsiteX7" fmla="*/ 55936 w 55936"/>
                  <a:gd name="connsiteY7" fmla="*/ 52126 h 81777"/>
                  <a:gd name="connsiteX8" fmla="*/ 55936 w 55936"/>
                  <a:gd name="connsiteY8" fmla="*/ 52317 h 81777"/>
                  <a:gd name="connsiteX9" fmla="*/ 28571 w 55936"/>
                  <a:gd name="connsiteY9" fmla="*/ 81777 h 81777"/>
                  <a:gd name="connsiteX10" fmla="*/ 5397 w 55936"/>
                  <a:gd name="connsiteY10" fmla="*/ 68381 h 81777"/>
                  <a:gd name="connsiteX11" fmla="*/ 50095 w 55936"/>
                  <a:gd name="connsiteY11" fmla="*/ 52571 h 81777"/>
                  <a:gd name="connsiteX12" fmla="*/ 50095 w 55936"/>
                  <a:gd name="connsiteY12" fmla="*/ 52381 h 81777"/>
                  <a:gd name="connsiteX13" fmla="*/ 28063 w 55936"/>
                  <a:gd name="connsiteY13" fmla="*/ 28127 h 81777"/>
                  <a:gd name="connsiteX14" fmla="*/ 5143 w 55936"/>
                  <a:gd name="connsiteY14" fmla="*/ 52254 h 81777"/>
                  <a:gd name="connsiteX15" fmla="*/ 5143 w 55936"/>
                  <a:gd name="connsiteY15" fmla="*/ 52444 h 81777"/>
                  <a:gd name="connsiteX16" fmla="*/ 28063 w 55936"/>
                  <a:gd name="connsiteY16" fmla="*/ 76571 h 81777"/>
                  <a:gd name="connsiteX17" fmla="*/ 50095 w 55936"/>
                  <a:gd name="connsiteY17" fmla="*/ 52571 h 81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936" h="81777">
                    <a:moveTo>
                      <a:pt x="5397" y="68381"/>
                    </a:moveTo>
                    <a:lnTo>
                      <a:pt x="5397" y="80508"/>
                    </a:lnTo>
                    <a:lnTo>
                      <a:pt x="0" y="80508"/>
                    </a:lnTo>
                    <a:lnTo>
                      <a:pt x="0" y="0"/>
                    </a:lnTo>
                    <a:lnTo>
                      <a:pt x="5397" y="0"/>
                    </a:lnTo>
                    <a:lnTo>
                      <a:pt x="5397" y="36826"/>
                    </a:lnTo>
                    <a:cubicBezTo>
                      <a:pt x="10222" y="29460"/>
                      <a:pt x="17397" y="22920"/>
                      <a:pt x="28571" y="22920"/>
                    </a:cubicBezTo>
                    <a:cubicBezTo>
                      <a:pt x="42159" y="22920"/>
                      <a:pt x="55936" y="33841"/>
                      <a:pt x="55936" y="52126"/>
                    </a:cubicBezTo>
                    <a:lnTo>
                      <a:pt x="55936" y="52317"/>
                    </a:lnTo>
                    <a:cubicBezTo>
                      <a:pt x="55936" y="70603"/>
                      <a:pt x="42159" y="81777"/>
                      <a:pt x="28571" y="81777"/>
                    </a:cubicBezTo>
                    <a:cubicBezTo>
                      <a:pt x="17333" y="81841"/>
                      <a:pt x="10032" y="75428"/>
                      <a:pt x="5397" y="68381"/>
                    </a:cubicBezTo>
                    <a:close/>
                    <a:moveTo>
                      <a:pt x="50095" y="52571"/>
                    </a:moveTo>
                    <a:lnTo>
                      <a:pt x="50095" y="52381"/>
                    </a:lnTo>
                    <a:cubicBezTo>
                      <a:pt x="50095" y="37587"/>
                      <a:pt x="39809" y="28127"/>
                      <a:pt x="28063" y="28127"/>
                    </a:cubicBezTo>
                    <a:cubicBezTo>
                      <a:pt x="16381" y="28127"/>
                      <a:pt x="5143" y="37968"/>
                      <a:pt x="5143" y="52254"/>
                    </a:cubicBezTo>
                    <a:lnTo>
                      <a:pt x="5143" y="52444"/>
                    </a:lnTo>
                    <a:cubicBezTo>
                      <a:pt x="5143" y="66921"/>
                      <a:pt x="16381" y="76571"/>
                      <a:pt x="28063" y="76571"/>
                    </a:cubicBezTo>
                    <a:cubicBezTo>
                      <a:pt x="40254" y="76635"/>
                      <a:pt x="50095" y="67682"/>
                      <a:pt x="50095" y="52571"/>
                    </a:cubicBezTo>
                    <a:close/>
                  </a:path>
                </a:pathLst>
              </a:custGeom>
              <a:solidFill>
                <a:srgbClr val="000000"/>
              </a:solidFill>
              <a:ln w="6345" cap="flat">
                <a:noFill/>
                <a:prstDash val="solid"/>
                <a:miter/>
              </a:ln>
            </p:spPr>
            <p:txBody>
              <a:bodyPr rtlCol="0" anchor="ctr"/>
              <a:lstStyle/>
              <a:p>
                <a:endParaRPr lang="en-US" sz="1800"/>
              </a:p>
            </p:txBody>
          </p:sp>
          <p:sp>
            <p:nvSpPr>
              <p:cNvPr id="21" name="Freeform 20">
                <a:extLst>
                  <a:ext uri="{FF2B5EF4-FFF2-40B4-BE49-F238E27FC236}">
                    <a16:creationId xmlns:a16="http://schemas.microsoft.com/office/drawing/2014/main" id="{BDE397DD-E9E8-91B5-8C3B-45ED0D0B04B1}"/>
                  </a:ext>
                </a:extLst>
              </p:cNvPr>
              <p:cNvSpPr/>
              <p:nvPr/>
            </p:nvSpPr>
            <p:spPr>
              <a:xfrm>
                <a:off x="809582" y="6618699"/>
                <a:ext cx="55872" cy="74221"/>
              </a:xfrm>
              <a:custGeom>
                <a:avLst/>
                <a:gdLst>
                  <a:gd name="connsiteX0" fmla="*/ 49904 w 55872"/>
                  <a:gd name="connsiteY0" fmla="*/ 0 h 74221"/>
                  <a:gd name="connsiteX1" fmla="*/ 55873 w 55872"/>
                  <a:gd name="connsiteY1" fmla="*/ 0 h 74221"/>
                  <a:gd name="connsiteX2" fmla="*/ 31492 w 55872"/>
                  <a:gd name="connsiteY2" fmla="*/ 58221 h 74221"/>
                  <a:gd name="connsiteX3" fmla="*/ 12762 w 55872"/>
                  <a:gd name="connsiteY3" fmla="*/ 74221 h 74221"/>
                  <a:gd name="connsiteX4" fmla="*/ 1651 w 55872"/>
                  <a:gd name="connsiteY4" fmla="*/ 71809 h 74221"/>
                  <a:gd name="connsiteX5" fmla="*/ 3492 w 55872"/>
                  <a:gd name="connsiteY5" fmla="*/ 67047 h 74221"/>
                  <a:gd name="connsiteX6" fmla="*/ 13079 w 55872"/>
                  <a:gd name="connsiteY6" fmla="*/ 69142 h 74221"/>
                  <a:gd name="connsiteX7" fmla="*/ 26984 w 55872"/>
                  <a:gd name="connsiteY7" fmla="*/ 55936 h 74221"/>
                  <a:gd name="connsiteX8" fmla="*/ 0 w 55872"/>
                  <a:gd name="connsiteY8" fmla="*/ 0 h 74221"/>
                  <a:gd name="connsiteX9" fmla="*/ 6286 w 55872"/>
                  <a:gd name="connsiteY9" fmla="*/ 0 h 74221"/>
                  <a:gd name="connsiteX10" fmla="*/ 29651 w 55872"/>
                  <a:gd name="connsiteY10" fmla="*/ 50285 h 74221"/>
                  <a:gd name="connsiteX11" fmla="*/ 49904 w 55872"/>
                  <a:gd name="connsiteY11" fmla="*/ 0 h 7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872" h="74221">
                    <a:moveTo>
                      <a:pt x="49904" y="0"/>
                    </a:moveTo>
                    <a:lnTo>
                      <a:pt x="55873" y="0"/>
                    </a:lnTo>
                    <a:lnTo>
                      <a:pt x="31492" y="58221"/>
                    </a:lnTo>
                    <a:cubicBezTo>
                      <a:pt x="26540" y="70031"/>
                      <a:pt x="20825" y="74221"/>
                      <a:pt x="12762" y="74221"/>
                    </a:cubicBezTo>
                    <a:cubicBezTo>
                      <a:pt x="8444" y="74221"/>
                      <a:pt x="5397" y="73460"/>
                      <a:pt x="1651" y="71809"/>
                    </a:cubicBezTo>
                    <a:lnTo>
                      <a:pt x="3492" y="67047"/>
                    </a:lnTo>
                    <a:cubicBezTo>
                      <a:pt x="6476" y="68507"/>
                      <a:pt x="8889" y="69142"/>
                      <a:pt x="13079" y="69142"/>
                    </a:cubicBezTo>
                    <a:cubicBezTo>
                      <a:pt x="18921" y="69142"/>
                      <a:pt x="22794" y="65714"/>
                      <a:pt x="26984" y="55936"/>
                    </a:cubicBezTo>
                    <a:lnTo>
                      <a:pt x="0" y="0"/>
                    </a:lnTo>
                    <a:lnTo>
                      <a:pt x="6286" y="0"/>
                    </a:lnTo>
                    <a:lnTo>
                      <a:pt x="29651" y="50285"/>
                    </a:lnTo>
                    <a:lnTo>
                      <a:pt x="49904" y="0"/>
                    </a:lnTo>
                    <a:close/>
                  </a:path>
                </a:pathLst>
              </a:custGeom>
              <a:solidFill>
                <a:srgbClr val="000000"/>
              </a:solidFill>
              <a:ln w="6345" cap="flat">
                <a:noFill/>
                <a:prstDash val="solid"/>
                <a:miter/>
              </a:ln>
            </p:spPr>
            <p:txBody>
              <a:bodyPr rtlCol="0" anchor="ctr"/>
              <a:lstStyle/>
              <a:p>
                <a:endParaRPr lang="en-US" sz="1800"/>
              </a:p>
            </p:txBody>
          </p:sp>
          <p:sp>
            <p:nvSpPr>
              <p:cNvPr id="22" name="Freeform 21">
                <a:extLst>
                  <a:ext uri="{FF2B5EF4-FFF2-40B4-BE49-F238E27FC236}">
                    <a16:creationId xmlns:a16="http://schemas.microsoft.com/office/drawing/2014/main" id="{6E6BB379-A9C5-4D4D-9C59-B482A1CFFCF1}"/>
                  </a:ext>
                </a:extLst>
              </p:cNvPr>
              <p:cNvSpPr/>
              <p:nvPr/>
            </p:nvSpPr>
            <p:spPr>
              <a:xfrm>
                <a:off x="913010" y="6597746"/>
                <a:ext cx="64317" cy="77079"/>
              </a:xfrm>
              <a:custGeom>
                <a:avLst/>
                <a:gdLst>
                  <a:gd name="connsiteX0" fmla="*/ 63 w 64317"/>
                  <a:gd name="connsiteY0" fmla="*/ 0 h 77079"/>
                  <a:gd name="connsiteX1" fmla="*/ 34666 w 64317"/>
                  <a:gd name="connsiteY1" fmla="*/ 0 h 77079"/>
                  <a:gd name="connsiteX2" fmla="*/ 54857 w 64317"/>
                  <a:gd name="connsiteY2" fmla="*/ 6857 h 77079"/>
                  <a:gd name="connsiteX3" fmla="*/ 60063 w 64317"/>
                  <a:gd name="connsiteY3" fmla="*/ 19619 h 77079"/>
                  <a:gd name="connsiteX4" fmla="*/ 60063 w 64317"/>
                  <a:gd name="connsiteY4" fmla="*/ 19809 h 77079"/>
                  <a:gd name="connsiteX5" fmla="*/ 49016 w 64317"/>
                  <a:gd name="connsiteY5" fmla="*/ 37015 h 77079"/>
                  <a:gd name="connsiteX6" fmla="*/ 64317 w 64317"/>
                  <a:gd name="connsiteY6" fmla="*/ 55746 h 77079"/>
                  <a:gd name="connsiteX7" fmla="*/ 64317 w 64317"/>
                  <a:gd name="connsiteY7" fmla="*/ 55936 h 77079"/>
                  <a:gd name="connsiteX8" fmla="*/ 35746 w 64317"/>
                  <a:gd name="connsiteY8" fmla="*/ 77079 h 77079"/>
                  <a:gd name="connsiteX9" fmla="*/ 0 w 64317"/>
                  <a:gd name="connsiteY9" fmla="*/ 77079 h 77079"/>
                  <a:gd name="connsiteX10" fmla="*/ 0 w 64317"/>
                  <a:gd name="connsiteY10" fmla="*/ 0 h 77079"/>
                  <a:gd name="connsiteX11" fmla="*/ 46476 w 64317"/>
                  <a:gd name="connsiteY11" fmla="*/ 21841 h 77079"/>
                  <a:gd name="connsiteX12" fmla="*/ 32889 w 64317"/>
                  <a:gd name="connsiteY12" fmla="*/ 12000 h 77079"/>
                  <a:gd name="connsiteX13" fmla="*/ 13397 w 64317"/>
                  <a:gd name="connsiteY13" fmla="*/ 12000 h 77079"/>
                  <a:gd name="connsiteX14" fmla="*/ 13397 w 64317"/>
                  <a:gd name="connsiteY14" fmla="*/ 32508 h 77079"/>
                  <a:gd name="connsiteX15" fmla="*/ 31936 w 64317"/>
                  <a:gd name="connsiteY15" fmla="*/ 32508 h 77079"/>
                  <a:gd name="connsiteX16" fmla="*/ 46476 w 64317"/>
                  <a:gd name="connsiteY16" fmla="*/ 22031 h 77079"/>
                  <a:gd name="connsiteX17" fmla="*/ 46476 w 64317"/>
                  <a:gd name="connsiteY17" fmla="*/ 21841 h 77079"/>
                  <a:gd name="connsiteX18" fmla="*/ 34920 w 64317"/>
                  <a:gd name="connsiteY18" fmla="*/ 43999 h 77079"/>
                  <a:gd name="connsiteX19" fmla="*/ 13397 w 64317"/>
                  <a:gd name="connsiteY19" fmla="*/ 43999 h 77079"/>
                  <a:gd name="connsiteX20" fmla="*/ 13397 w 64317"/>
                  <a:gd name="connsiteY20" fmla="*/ 65143 h 77079"/>
                  <a:gd name="connsiteX21" fmla="*/ 35873 w 64317"/>
                  <a:gd name="connsiteY21" fmla="*/ 65143 h 77079"/>
                  <a:gd name="connsiteX22" fmla="*/ 50730 w 64317"/>
                  <a:gd name="connsiteY22" fmla="*/ 54539 h 77079"/>
                  <a:gd name="connsiteX23" fmla="*/ 50730 w 64317"/>
                  <a:gd name="connsiteY23" fmla="*/ 54349 h 77079"/>
                  <a:gd name="connsiteX24" fmla="*/ 34920 w 64317"/>
                  <a:gd name="connsiteY24" fmla="*/ 43999 h 77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317" h="77079">
                    <a:moveTo>
                      <a:pt x="63" y="0"/>
                    </a:moveTo>
                    <a:lnTo>
                      <a:pt x="34666" y="0"/>
                    </a:lnTo>
                    <a:cubicBezTo>
                      <a:pt x="43492" y="0"/>
                      <a:pt x="50412" y="2413"/>
                      <a:pt x="54857" y="6857"/>
                    </a:cubicBezTo>
                    <a:cubicBezTo>
                      <a:pt x="58285" y="10286"/>
                      <a:pt x="60063" y="14603"/>
                      <a:pt x="60063" y="19619"/>
                    </a:cubicBezTo>
                    <a:lnTo>
                      <a:pt x="60063" y="19809"/>
                    </a:lnTo>
                    <a:cubicBezTo>
                      <a:pt x="60063" y="29079"/>
                      <a:pt x="54793" y="34031"/>
                      <a:pt x="49016" y="37015"/>
                    </a:cubicBezTo>
                    <a:cubicBezTo>
                      <a:pt x="58031" y="40126"/>
                      <a:pt x="64317" y="45270"/>
                      <a:pt x="64317" y="55746"/>
                    </a:cubicBezTo>
                    <a:lnTo>
                      <a:pt x="64317" y="55936"/>
                    </a:lnTo>
                    <a:cubicBezTo>
                      <a:pt x="64317" y="69714"/>
                      <a:pt x="52952" y="77079"/>
                      <a:pt x="35746" y="77079"/>
                    </a:cubicBezTo>
                    <a:lnTo>
                      <a:pt x="0" y="77079"/>
                    </a:lnTo>
                    <a:lnTo>
                      <a:pt x="0" y="0"/>
                    </a:lnTo>
                    <a:close/>
                    <a:moveTo>
                      <a:pt x="46476" y="21841"/>
                    </a:moveTo>
                    <a:cubicBezTo>
                      <a:pt x="46476" y="15809"/>
                      <a:pt x="41651" y="12000"/>
                      <a:pt x="32889" y="12000"/>
                    </a:cubicBezTo>
                    <a:lnTo>
                      <a:pt x="13397" y="12000"/>
                    </a:lnTo>
                    <a:lnTo>
                      <a:pt x="13397" y="32508"/>
                    </a:lnTo>
                    <a:lnTo>
                      <a:pt x="31936" y="32508"/>
                    </a:lnTo>
                    <a:cubicBezTo>
                      <a:pt x="40635" y="32508"/>
                      <a:pt x="46476" y="29079"/>
                      <a:pt x="46476" y="22031"/>
                    </a:cubicBezTo>
                    <a:lnTo>
                      <a:pt x="46476" y="21841"/>
                    </a:lnTo>
                    <a:close/>
                    <a:moveTo>
                      <a:pt x="34920" y="43999"/>
                    </a:moveTo>
                    <a:lnTo>
                      <a:pt x="13397" y="43999"/>
                    </a:lnTo>
                    <a:lnTo>
                      <a:pt x="13397" y="65143"/>
                    </a:lnTo>
                    <a:lnTo>
                      <a:pt x="35873" y="65143"/>
                    </a:lnTo>
                    <a:cubicBezTo>
                      <a:pt x="45016" y="65143"/>
                      <a:pt x="50730" y="61523"/>
                      <a:pt x="50730" y="54539"/>
                    </a:cubicBezTo>
                    <a:lnTo>
                      <a:pt x="50730" y="54349"/>
                    </a:lnTo>
                    <a:cubicBezTo>
                      <a:pt x="50793" y="47873"/>
                      <a:pt x="45587" y="43999"/>
                      <a:pt x="34920" y="43999"/>
                    </a:cubicBezTo>
                    <a:close/>
                  </a:path>
                </a:pathLst>
              </a:custGeom>
              <a:solidFill>
                <a:srgbClr val="000000"/>
              </a:solidFill>
              <a:ln w="6345" cap="flat">
                <a:noFill/>
                <a:prstDash val="solid"/>
                <a:miter/>
              </a:ln>
            </p:spPr>
            <p:txBody>
              <a:bodyPr rtlCol="0" anchor="ctr"/>
              <a:lstStyle/>
              <a:p>
                <a:endParaRPr lang="en-US" sz="1800"/>
              </a:p>
            </p:txBody>
          </p:sp>
          <p:sp>
            <p:nvSpPr>
              <p:cNvPr id="23" name="Freeform 22">
                <a:extLst>
                  <a:ext uri="{FF2B5EF4-FFF2-40B4-BE49-F238E27FC236}">
                    <a16:creationId xmlns:a16="http://schemas.microsoft.com/office/drawing/2014/main" id="{5BF377CA-F78E-1D05-7E30-F0B6B3DB3F06}"/>
                  </a:ext>
                </a:extLst>
              </p:cNvPr>
              <p:cNvSpPr/>
              <p:nvPr/>
            </p:nvSpPr>
            <p:spPr>
              <a:xfrm>
                <a:off x="991041" y="6615627"/>
                <a:ext cx="34095" cy="59325"/>
              </a:xfrm>
              <a:custGeom>
                <a:avLst/>
                <a:gdLst>
                  <a:gd name="connsiteX0" fmla="*/ 0 w 34095"/>
                  <a:gd name="connsiteY0" fmla="*/ 1103 h 59325"/>
                  <a:gd name="connsiteX1" fmla="*/ 13460 w 34095"/>
                  <a:gd name="connsiteY1" fmla="*/ 1103 h 59325"/>
                  <a:gd name="connsiteX2" fmla="*/ 13460 w 34095"/>
                  <a:gd name="connsiteY2" fmla="*/ 14245 h 59325"/>
                  <a:gd name="connsiteX3" fmla="*/ 34095 w 34095"/>
                  <a:gd name="connsiteY3" fmla="*/ 23 h 59325"/>
                  <a:gd name="connsiteX4" fmla="*/ 34095 w 34095"/>
                  <a:gd name="connsiteY4" fmla="*/ 14119 h 59325"/>
                  <a:gd name="connsiteX5" fmla="*/ 33333 w 34095"/>
                  <a:gd name="connsiteY5" fmla="*/ 14119 h 59325"/>
                  <a:gd name="connsiteX6" fmla="*/ 13460 w 34095"/>
                  <a:gd name="connsiteY6" fmla="*/ 37167 h 59325"/>
                  <a:gd name="connsiteX7" fmla="*/ 13460 w 34095"/>
                  <a:gd name="connsiteY7" fmla="*/ 59325 h 59325"/>
                  <a:gd name="connsiteX8" fmla="*/ 0 w 34095"/>
                  <a:gd name="connsiteY8" fmla="*/ 59325 h 59325"/>
                  <a:gd name="connsiteX9" fmla="*/ 0 w 34095"/>
                  <a:gd name="connsiteY9" fmla="*/ 1103 h 5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95" h="59325">
                    <a:moveTo>
                      <a:pt x="0" y="1103"/>
                    </a:moveTo>
                    <a:lnTo>
                      <a:pt x="13460" y="1103"/>
                    </a:lnTo>
                    <a:lnTo>
                      <a:pt x="13460" y="14245"/>
                    </a:lnTo>
                    <a:cubicBezTo>
                      <a:pt x="17079" y="5547"/>
                      <a:pt x="23809" y="-421"/>
                      <a:pt x="34095" y="23"/>
                    </a:cubicBezTo>
                    <a:lnTo>
                      <a:pt x="34095" y="14119"/>
                    </a:lnTo>
                    <a:lnTo>
                      <a:pt x="33333" y="14119"/>
                    </a:lnTo>
                    <a:cubicBezTo>
                      <a:pt x="21651" y="14119"/>
                      <a:pt x="13460" y="21738"/>
                      <a:pt x="13460" y="37167"/>
                    </a:cubicBezTo>
                    <a:lnTo>
                      <a:pt x="13460" y="59325"/>
                    </a:lnTo>
                    <a:lnTo>
                      <a:pt x="0" y="59325"/>
                    </a:lnTo>
                    <a:lnTo>
                      <a:pt x="0" y="1103"/>
                    </a:lnTo>
                    <a:close/>
                  </a:path>
                </a:pathLst>
              </a:custGeom>
              <a:solidFill>
                <a:srgbClr val="000000"/>
              </a:solidFill>
              <a:ln w="6345" cap="flat">
                <a:noFill/>
                <a:prstDash val="solid"/>
                <a:miter/>
              </a:ln>
            </p:spPr>
            <p:txBody>
              <a:bodyPr rtlCol="0" anchor="ctr"/>
              <a:lstStyle/>
              <a:p>
                <a:endParaRPr lang="en-US" sz="1800"/>
              </a:p>
            </p:txBody>
          </p:sp>
          <p:sp>
            <p:nvSpPr>
              <p:cNvPr id="24" name="Freeform 23">
                <a:extLst>
                  <a:ext uri="{FF2B5EF4-FFF2-40B4-BE49-F238E27FC236}">
                    <a16:creationId xmlns:a16="http://schemas.microsoft.com/office/drawing/2014/main" id="{8C25C045-0720-3CF6-0232-C3865968DD47}"/>
                  </a:ext>
                </a:extLst>
              </p:cNvPr>
              <p:cNvSpPr/>
              <p:nvPr/>
            </p:nvSpPr>
            <p:spPr>
              <a:xfrm>
                <a:off x="1031485" y="6615587"/>
                <a:ext cx="62094" cy="60762"/>
              </a:xfrm>
              <a:custGeom>
                <a:avLst/>
                <a:gdLst>
                  <a:gd name="connsiteX0" fmla="*/ 0 w 62094"/>
                  <a:gd name="connsiteY0" fmla="*/ 30603 h 60762"/>
                  <a:gd name="connsiteX1" fmla="*/ 0 w 62094"/>
                  <a:gd name="connsiteY1" fmla="*/ 30413 h 60762"/>
                  <a:gd name="connsiteX2" fmla="*/ 31111 w 62094"/>
                  <a:gd name="connsiteY2" fmla="*/ 0 h 60762"/>
                  <a:gd name="connsiteX3" fmla="*/ 62095 w 62094"/>
                  <a:gd name="connsiteY3" fmla="*/ 30222 h 60762"/>
                  <a:gd name="connsiteX4" fmla="*/ 62095 w 62094"/>
                  <a:gd name="connsiteY4" fmla="*/ 30413 h 60762"/>
                  <a:gd name="connsiteX5" fmla="*/ 30857 w 62094"/>
                  <a:gd name="connsiteY5" fmla="*/ 60762 h 60762"/>
                  <a:gd name="connsiteX6" fmla="*/ 0 w 62094"/>
                  <a:gd name="connsiteY6" fmla="*/ 30603 h 60762"/>
                  <a:gd name="connsiteX7" fmla="*/ 48762 w 62094"/>
                  <a:gd name="connsiteY7" fmla="*/ 30603 h 60762"/>
                  <a:gd name="connsiteX8" fmla="*/ 48762 w 62094"/>
                  <a:gd name="connsiteY8" fmla="*/ 30413 h 60762"/>
                  <a:gd name="connsiteX9" fmla="*/ 30920 w 62094"/>
                  <a:gd name="connsiteY9" fmla="*/ 11683 h 60762"/>
                  <a:gd name="connsiteX10" fmla="*/ 13397 w 62094"/>
                  <a:gd name="connsiteY10" fmla="*/ 30222 h 60762"/>
                  <a:gd name="connsiteX11" fmla="*/ 13397 w 62094"/>
                  <a:gd name="connsiteY11" fmla="*/ 30413 h 60762"/>
                  <a:gd name="connsiteX12" fmla="*/ 31174 w 62094"/>
                  <a:gd name="connsiteY12" fmla="*/ 49080 h 60762"/>
                  <a:gd name="connsiteX13" fmla="*/ 48762 w 62094"/>
                  <a:gd name="connsiteY13" fmla="*/ 30603 h 6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094" h="60762">
                    <a:moveTo>
                      <a:pt x="0" y="30603"/>
                    </a:moveTo>
                    <a:lnTo>
                      <a:pt x="0" y="30413"/>
                    </a:lnTo>
                    <a:cubicBezTo>
                      <a:pt x="0" y="13778"/>
                      <a:pt x="13206" y="0"/>
                      <a:pt x="31111" y="0"/>
                    </a:cubicBezTo>
                    <a:cubicBezTo>
                      <a:pt x="48952" y="0"/>
                      <a:pt x="62095" y="13587"/>
                      <a:pt x="62095" y="30222"/>
                    </a:cubicBezTo>
                    <a:lnTo>
                      <a:pt x="62095" y="30413"/>
                    </a:lnTo>
                    <a:cubicBezTo>
                      <a:pt x="62095" y="46984"/>
                      <a:pt x="48889" y="60762"/>
                      <a:pt x="30857" y="60762"/>
                    </a:cubicBezTo>
                    <a:cubicBezTo>
                      <a:pt x="13143" y="60698"/>
                      <a:pt x="0" y="47111"/>
                      <a:pt x="0" y="30603"/>
                    </a:cubicBezTo>
                    <a:close/>
                    <a:moveTo>
                      <a:pt x="48762" y="30603"/>
                    </a:moveTo>
                    <a:lnTo>
                      <a:pt x="48762" y="30413"/>
                    </a:lnTo>
                    <a:cubicBezTo>
                      <a:pt x="48762" y="20127"/>
                      <a:pt x="41397" y="11683"/>
                      <a:pt x="30920" y="11683"/>
                    </a:cubicBezTo>
                    <a:cubicBezTo>
                      <a:pt x="20254" y="11683"/>
                      <a:pt x="13397" y="20064"/>
                      <a:pt x="13397" y="30222"/>
                    </a:cubicBezTo>
                    <a:lnTo>
                      <a:pt x="13397" y="30413"/>
                    </a:lnTo>
                    <a:cubicBezTo>
                      <a:pt x="13397" y="40571"/>
                      <a:pt x="20762" y="49080"/>
                      <a:pt x="31174" y="49080"/>
                    </a:cubicBezTo>
                    <a:cubicBezTo>
                      <a:pt x="41904" y="49016"/>
                      <a:pt x="48762" y="40635"/>
                      <a:pt x="48762" y="30603"/>
                    </a:cubicBezTo>
                    <a:close/>
                  </a:path>
                </a:pathLst>
              </a:custGeom>
              <a:solidFill>
                <a:srgbClr val="000000"/>
              </a:solidFill>
              <a:ln w="6345" cap="flat">
                <a:noFill/>
                <a:prstDash val="solid"/>
                <a:miter/>
              </a:ln>
            </p:spPr>
            <p:txBody>
              <a:bodyPr rtlCol="0" anchor="ctr"/>
              <a:lstStyle/>
              <a:p>
                <a:endParaRPr lang="en-US" sz="1800"/>
              </a:p>
            </p:txBody>
          </p:sp>
          <p:sp>
            <p:nvSpPr>
              <p:cNvPr id="25" name="Freeform 24">
                <a:extLst>
                  <a:ext uri="{FF2B5EF4-FFF2-40B4-BE49-F238E27FC236}">
                    <a16:creationId xmlns:a16="http://schemas.microsoft.com/office/drawing/2014/main" id="{492D9964-F2E9-F1D3-0D41-4D1006001336}"/>
                  </a:ext>
                </a:extLst>
              </p:cNvPr>
              <p:cNvSpPr/>
              <p:nvPr/>
            </p:nvSpPr>
            <p:spPr>
              <a:xfrm>
                <a:off x="1103168" y="6615904"/>
                <a:ext cx="52698" cy="60190"/>
              </a:xfrm>
              <a:custGeom>
                <a:avLst/>
                <a:gdLst>
                  <a:gd name="connsiteX0" fmla="*/ 0 w 52698"/>
                  <a:gd name="connsiteY0" fmla="*/ 42286 h 60190"/>
                  <a:gd name="connsiteX1" fmla="*/ 0 w 52698"/>
                  <a:gd name="connsiteY1" fmla="*/ 42095 h 60190"/>
                  <a:gd name="connsiteX2" fmla="*/ 24127 w 52698"/>
                  <a:gd name="connsiteY2" fmla="*/ 23365 h 60190"/>
                  <a:gd name="connsiteX3" fmla="*/ 39809 w 52698"/>
                  <a:gd name="connsiteY3" fmla="*/ 25778 h 60190"/>
                  <a:gd name="connsiteX4" fmla="*/ 39809 w 52698"/>
                  <a:gd name="connsiteY4" fmla="*/ 24317 h 60190"/>
                  <a:gd name="connsiteX5" fmla="*/ 25333 w 52698"/>
                  <a:gd name="connsiteY5" fmla="*/ 11619 h 60190"/>
                  <a:gd name="connsiteX6" fmla="*/ 8698 w 52698"/>
                  <a:gd name="connsiteY6" fmla="*/ 15238 h 60190"/>
                  <a:gd name="connsiteX7" fmla="*/ 5079 w 52698"/>
                  <a:gd name="connsiteY7" fmla="*/ 4762 h 60190"/>
                  <a:gd name="connsiteX8" fmla="*/ 27111 w 52698"/>
                  <a:gd name="connsiteY8" fmla="*/ 0 h 60190"/>
                  <a:gd name="connsiteX9" fmla="*/ 46412 w 52698"/>
                  <a:gd name="connsiteY9" fmla="*/ 6476 h 60190"/>
                  <a:gd name="connsiteX10" fmla="*/ 52698 w 52698"/>
                  <a:gd name="connsiteY10" fmla="*/ 24444 h 60190"/>
                  <a:gd name="connsiteX11" fmla="*/ 52698 w 52698"/>
                  <a:gd name="connsiteY11" fmla="*/ 58984 h 60190"/>
                  <a:gd name="connsiteX12" fmla="*/ 39682 w 52698"/>
                  <a:gd name="connsiteY12" fmla="*/ 58984 h 60190"/>
                  <a:gd name="connsiteX13" fmla="*/ 39682 w 52698"/>
                  <a:gd name="connsiteY13" fmla="*/ 51682 h 60190"/>
                  <a:gd name="connsiteX14" fmla="*/ 20698 w 52698"/>
                  <a:gd name="connsiteY14" fmla="*/ 60190 h 60190"/>
                  <a:gd name="connsiteX15" fmla="*/ 0 w 52698"/>
                  <a:gd name="connsiteY15" fmla="*/ 42286 h 60190"/>
                  <a:gd name="connsiteX16" fmla="*/ 40000 w 52698"/>
                  <a:gd name="connsiteY16" fmla="*/ 38095 h 60190"/>
                  <a:gd name="connsiteX17" fmla="*/ 40000 w 52698"/>
                  <a:gd name="connsiteY17" fmla="*/ 34095 h 60190"/>
                  <a:gd name="connsiteX18" fmla="*/ 26794 w 52698"/>
                  <a:gd name="connsiteY18" fmla="*/ 31809 h 60190"/>
                  <a:gd name="connsiteX19" fmla="*/ 13143 w 52698"/>
                  <a:gd name="connsiteY19" fmla="*/ 41524 h 60190"/>
                  <a:gd name="connsiteX20" fmla="*/ 13143 w 52698"/>
                  <a:gd name="connsiteY20" fmla="*/ 41714 h 60190"/>
                  <a:gd name="connsiteX21" fmla="*/ 24508 w 52698"/>
                  <a:gd name="connsiteY21" fmla="*/ 50539 h 60190"/>
                  <a:gd name="connsiteX22" fmla="*/ 40000 w 52698"/>
                  <a:gd name="connsiteY22" fmla="*/ 38095 h 6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698" h="60190">
                    <a:moveTo>
                      <a:pt x="0" y="42286"/>
                    </a:moveTo>
                    <a:lnTo>
                      <a:pt x="0" y="42095"/>
                    </a:lnTo>
                    <a:cubicBezTo>
                      <a:pt x="0" y="29524"/>
                      <a:pt x="9905" y="23365"/>
                      <a:pt x="24127" y="23365"/>
                    </a:cubicBezTo>
                    <a:cubicBezTo>
                      <a:pt x="30603" y="23365"/>
                      <a:pt x="35238" y="24381"/>
                      <a:pt x="39809" y="25778"/>
                    </a:cubicBezTo>
                    <a:lnTo>
                      <a:pt x="39809" y="24317"/>
                    </a:lnTo>
                    <a:cubicBezTo>
                      <a:pt x="39809" y="16064"/>
                      <a:pt x="34730" y="11619"/>
                      <a:pt x="25333" y="11619"/>
                    </a:cubicBezTo>
                    <a:cubicBezTo>
                      <a:pt x="18857" y="11619"/>
                      <a:pt x="13968" y="13080"/>
                      <a:pt x="8698" y="15238"/>
                    </a:cubicBezTo>
                    <a:lnTo>
                      <a:pt x="5079" y="4762"/>
                    </a:lnTo>
                    <a:cubicBezTo>
                      <a:pt x="11556" y="1905"/>
                      <a:pt x="17841" y="0"/>
                      <a:pt x="27111" y="0"/>
                    </a:cubicBezTo>
                    <a:cubicBezTo>
                      <a:pt x="35809" y="0"/>
                      <a:pt x="42349" y="2286"/>
                      <a:pt x="46412" y="6476"/>
                    </a:cubicBezTo>
                    <a:cubicBezTo>
                      <a:pt x="50730" y="10667"/>
                      <a:pt x="52698" y="16825"/>
                      <a:pt x="52698" y="24444"/>
                    </a:cubicBezTo>
                    <a:lnTo>
                      <a:pt x="52698" y="58984"/>
                    </a:lnTo>
                    <a:lnTo>
                      <a:pt x="39682" y="58984"/>
                    </a:lnTo>
                    <a:lnTo>
                      <a:pt x="39682" y="51682"/>
                    </a:lnTo>
                    <a:cubicBezTo>
                      <a:pt x="35682" y="56444"/>
                      <a:pt x="29651" y="60190"/>
                      <a:pt x="20698" y="60190"/>
                    </a:cubicBezTo>
                    <a:cubicBezTo>
                      <a:pt x="9778" y="60254"/>
                      <a:pt x="0" y="53968"/>
                      <a:pt x="0" y="42286"/>
                    </a:cubicBezTo>
                    <a:close/>
                    <a:moveTo>
                      <a:pt x="40000" y="38095"/>
                    </a:moveTo>
                    <a:lnTo>
                      <a:pt x="40000" y="34095"/>
                    </a:lnTo>
                    <a:cubicBezTo>
                      <a:pt x="36571" y="32762"/>
                      <a:pt x="32063" y="31809"/>
                      <a:pt x="26794" y="31809"/>
                    </a:cubicBezTo>
                    <a:cubicBezTo>
                      <a:pt x="18222" y="31809"/>
                      <a:pt x="13143" y="35428"/>
                      <a:pt x="13143" y="41524"/>
                    </a:cubicBezTo>
                    <a:lnTo>
                      <a:pt x="13143" y="41714"/>
                    </a:lnTo>
                    <a:cubicBezTo>
                      <a:pt x="13143" y="47365"/>
                      <a:pt x="18095" y="50539"/>
                      <a:pt x="24508" y="50539"/>
                    </a:cubicBezTo>
                    <a:cubicBezTo>
                      <a:pt x="33270" y="50539"/>
                      <a:pt x="40000" y="45460"/>
                      <a:pt x="40000" y="38095"/>
                    </a:cubicBezTo>
                    <a:close/>
                  </a:path>
                </a:pathLst>
              </a:custGeom>
              <a:solidFill>
                <a:srgbClr val="000000"/>
              </a:solidFill>
              <a:ln w="6345" cap="flat">
                <a:noFill/>
                <a:prstDash val="solid"/>
                <a:miter/>
              </a:ln>
            </p:spPr>
            <p:txBody>
              <a:bodyPr rtlCol="0" anchor="ctr"/>
              <a:lstStyle/>
              <a:p>
                <a:endParaRPr lang="en-US" sz="1800"/>
              </a:p>
            </p:txBody>
          </p:sp>
          <p:sp>
            <p:nvSpPr>
              <p:cNvPr id="26" name="Freeform 25">
                <a:extLst>
                  <a:ext uri="{FF2B5EF4-FFF2-40B4-BE49-F238E27FC236}">
                    <a16:creationId xmlns:a16="http://schemas.microsoft.com/office/drawing/2014/main" id="{B018C7F5-E13A-499D-ABFD-F4667F22C046}"/>
                  </a:ext>
                </a:extLst>
              </p:cNvPr>
              <p:cNvSpPr/>
              <p:nvPr/>
            </p:nvSpPr>
            <p:spPr>
              <a:xfrm>
                <a:off x="1168882" y="6594444"/>
                <a:ext cx="60253" cy="81713"/>
              </a:xfrm>
              <a:custGeom>
                <a:avLst/>
                <a:gdLst>
                  <a:gd name="connsiteX0" fmla="*/ 0 w 60253"/>
                  <a:gd name="connsiteY0" fmla="*/ 51492 h 81713"/>
                  <a:gd name="connsiteX1" fmla="*/ 0 w 60253"/>
                  <a:gd name="connsiteY1" fmla="*/ 51301 h 81713"/>
                  <a:gd name="connsiteX2" fmla="*/ 27047 w 60253"/>
                  <a:gd name="connsiteY2" fmla="*/ 21080 h 81713"/>
                  <a:gd name="connsiteX3" fmla="*/ 46920 w 60253"/>
                  <a:gd name="connsiteY3" fmla="*/ 31302 h 81713"/>
                  <a:gd name="connsiteX4" fmla="*/ 46920 w 60253"/>
                  <a:gd name="connsiteY4" fmla="*/ 0 h 81713"/>
                  <a:gd name="connsiteX5" fmla="*/ 60254 w 60253"/>
                  <a:gd name="connsiteY5" fmla="*/ 0 h 81713"/>
                  <a:gd name="connsiteX6" fmla="*/ 60254 w 60253"/>
                  <a:gd name="connsiteY6" fmla="*/ 80508 h 81713"/>
                  <a:gd name="connsiteX7" fmla="*/ 46920 w 60253"/>
                  <a:gd name="connsiteY7" fmla="*/ 80508 h 81713"/>
                  <a:gd name="connsiteX8" fmla="*/ 46920 w 60253"/>
                  <a:gd name="connsiteY8" fmla="*/ 70793 h 81713"/>
                  <a:gd name="connsiteX9" fmla="*/ 27047 w 60253"/>
                  <a:gd name="connsiteY9" fmla="*/ 81714 h 81713"/>
                  <a:gd name="connsiteX10" fmla="*/ 0 w 60253"/>
                  <a:gd name="connsiteY10" fmla="*/ 51492 h 81713"/>
                  <a:gd name="connsiteX11" fmla="*/ 47111 w 60253"/>
                  <a:gd name="connsiteY11" fmla="*/ 51492 h 81713"/>
                  <a:gd name="connsiteX12" fmla="*/ 47111 w 60253"/>
                  <a:gd name="connsiteY12" fmla="*/ 51301 h 81713"/>
                  <a:gd name="connsiteX13" fmla="*/ 30222 w 60253"/>
                  <a:gd name="connsiteY13" fmla="*/ 32635 h 81713"/>
                  <a:gd name="connsiteX14" fmla="*/ 13460 w 60253"/>
                  <a:gd name="connsiteY14" fmla="*/ 51301 h 81713"/>
                  <a:gd name="connsiteX15" fmla="*/ 13460 w 60253"/>
                  <a:gd name="connsiteY15" fmla="*/ 51492 h 81713"/>
                  <a:gd name="connsiteX16" fmla="*/ 30222 w 60253"/>
                  <a:gd name="connsiteY16" fmla="*/ 70159 h 81713"/>
                  <a:gd name="connsiteX17" fmla="*/ 47111 w 60253"/>
                  <a:gd name="connsiteY17" fmla="*/ 51492 h 8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253" h="81713">
                    <a:moveTo>
                      <a:pt x="0" y="51492"/>
                    </a:moveTo>
                    <a:lnTo>
                      <a:pt x="0" y="51301"/>
                    </a:lnTo>
                    <a:cubicBezTo>
                      <a:pt x="0" y="32000"/>
                      <a:pt x="13143" y="21080"/>
                      <a:pt x="27047" y="21080"/>
                    </a:cubicBezTo>
                    <a:cubicBezTo>
                      <a:pt x="36635" y="21080"/>
                      <a:pt x="42730" y="25842"/>
                      <a:pt x="46920" y="31302"/>
                    </a:cubicBezTo>
                    <a:lnTo>
                      <a:pt x="46920" y="0"/>
                    </a:lnTo>
                    <a:lnTo>
                      <a:pt x="60254" y="0"/>
                    </a:lnTo>
                    <a:lnTo>
                      <a:pt x="60254" y="80508"/>
                    </a:lnTo>
                    <a:lnTo>
                      <a:pt x="46920" y="80508"/>
                    </a:lnTo>
                    <a:lnTo>
                      <a:pt x="46920" y="70793"/>
                    </a:lnTo>
                    <a:cubicBezTo>
                      <a:pt x="42603" y="76825"/>
                      <a:pt x="36571" y="81714"/>
                      <a:pt x="27047" y="81714"/>
                    </a:cubicBezTo>
                    <a:cubicBezTo>
                      <a:pt x="13333" y="81714"/>
                      <a:pt x="0" y="70793"/>
                      <a:pt x="0" y="51492"/>
                    </a:cubicBezTo>
                    <a:close/>
                    <a:moveTo>
                      <a:pt x="47111" y="51492"/>
                    </a:moveTo>
                    <a:lnTo>
                      <a:pt x="47111" y="51301"/>
                    </a:lnTo>
                    <a:cubicBezTo>
                      <a:pt x="47111" y="40064"/>
                      <a:pt x="39174" y="32635"/>
                      <a:pt x="30222" y="32635"/>
                    </a:cubicBezTo>
                    <a:cubicBezTo>
                      <a:pt x="21079" y="32635"/>
                      <a:pt x="13460" y="39809"/>
                      <a:pt x="13460" y="51301"/>
                    </a:cubicBezTo>
                    <a:lnTo>
                      <a:pt x="13460" y="51492"/>
                    </a:lnTo>
                    <a:cubicBezTo>
                      <a:pt x="13460" y="62730"/>
                      <a:pt x="21206" y="70159"/>
                      <a:pt x="30222" y="70159"/>
                    </a:cubicBezTo>
                    <a:cubicBezTo>
                      <a:pt x="39174" y="70159"/>
                      <a:pt x="47111" y="62666"/>
                      <a:pt x="47111" y="51492"/>
                    </a:cubicBezTo>
                    <a:close/>
                  </a:path>
                </a:pathLst>
              </a:custGeom>
              <a:solidFill>
                <a:srgbClr val="000000"/>
              </a:solidFill>
              <a:ln w="6345" cap="flat">
                <a:noFill/>
                <a:prstDash val="solid"/>
                <a:miter/>
              </a:ln>
            </p:spPr>
            <p:txBody>
              <a:bodyPr rtlCol="0" anchor="ctr"/>
              <a:lstStyle/>
              <a:p>
                <a:endParaRPr lang="en-US" sz="1800"/>
              </a:p>
            </p:txBody>
          </p:sp>
          <p:sp>
            <p:nvSpPr>
              <p:cNvPr id="27" name="Freeform 26">
                <a:extLst>
                  <a:ext uri="{FF2B5EF4-FFF2-40B4-BE49-F238E27FC236}">
                    <a16:creationId xmlns:a16="http://schemas.microsoft.com/office/drawing/2014/main" id="{0E76BD13-FD6A-3266-F187-4A6360DA733F}"/>
                  </a:ext>
                </a:extLst>
              </p:cNvPr>
              <p:cNvSpPr/>
              <p:nvPr/>
            </p:nvSpPr>
            <p:spPr>
              <a:xfrm>
                <a:off x="1242659" y="6615587"/>
                <a:ext cx="53904" cy="60762"/>
              </a:xfrm>
              <a:custGeom>
                <a:avLst/>
                <a:gdLst>
                  <a:gd name="connsiteX0" fmla="*/ 0 w 53904"/>
                  <a:gd name="connsiteY0" fmla="*/ 30603 h 60762"/>
                  <a:gd name="connsiteX1" fmla="*/ 0 w 53904"/>
                  <a:gd name="connsiteY1" fmla="*/ 30413 h 60762"/>
                  <a:gd name="connsiteX2" fmla="*/ 30349 w 53904"/>
                  <a:gd name="connsiteY2" fmla="*/ 0 h 60762"/>
                  <a:gd name="connsiteX3" fmla="*/ 53587 w 53904"/>
                  <a:gd name="connsiteY3" fmla="*/ 10032 h 60762"/>
                  <a:gd name="connsiteX4" fmla="*/ 45206 w 53904"/>
                  <a:gd name="connsiteY4" fmla="*/ 18985 h 60762"/>
                  <a:gd name="connsiteX5" fmla="*/ 30222 w 53904"/>
                  <a:gd name="connsiteY5" fmla="*/ 11683 h 60762"/>
                  <a:gd name="connsiteX6" fmla="*/ 13333 w 53904"/>
                  <a:gd name="connsiteY6" fmla="*/ 30222 h 60762"/>
                  <a:gd name="connsiteX7" fmla="*/ 13333 w 53904"/>
                  <a:gd name="connsiteY7" fmla="*/ 30413 h 60762"/>
                  <a:gd name="connsiteX8" fmla="*/ 30730 w 53904"/>
                  <a:gd name="connsiteY8" fmla="*/ 49080 h 60762"/>
                  <a:gd name="connsiteX9" fmla="*/ 45841 w 53904"/>
                  <a:gd name="connsiteY9" fmla="*/ 41905 h 60762"/>
                  <a:gd name="connsiteX10" fmla="*/ 53905 w 53904"/>
                  <a:gd name="connsiteY10" fmla="*/ 49842 h 60762"/>
                  <a:gd name="connsiteX11" fmla="*/ 30095 w 53904"/>
                  <a:gd name="connsiteY11" fmla="*/ 60762 h 60762"/>
                  <a:gd name="connsiteX12" fmla="*/ 0 w 53904"/>
                  <a:gd name="connsiteY12" fmla="*/ 30603 h 6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904" h="60762">
                    <a:moveTo>
                      <a:pt x="0" y="30603"/>
                    </a:moveTo>
                    <a:lnTo>
                      <a:pt x="0" y="30413"/>
                    </a:lnTo>
                    <a:cubicBezTo>
                      <a:pt x="0" y="13842"/>
                      <a:pt x="12762" y="0"/>
                      <a:pt x="30349" y="0"/>
                    </a:cubicBezTo>
                    <a:cubicBezTo>
                      <a:pt x="41270" y="0"/>
                      <a:pt x="48127" y="4064"/>
                      <a:pt x="53587" y="10032"/>
                    </a:cubicBezTo>
                    <a:lnTo>
                      <a:pt x="45206" y="18985"/>
                    </a:lnTo>
                    <a:cubicBezTo>
                      <a:pt x="41143" y="14794"/>
                      <a:pt x="36825" y="11683"/>
                      <a:pt x="30222" y="11683"/>
                    </a:cubicBezTo>
                    <a:cubicBezTo>
                      <a:pt x="20508" y="11683"/>
                      <a:pt x="13333" y="20064"/>
                      <a:pt x="13333" y="30222"/>
                    </a:cubicBezTo>
                    <a:lnTo>
                      <a:pt x="13333" y="30413"/>
                    </a:lnTo>
                    <a:cubicBezTo>
                      <a:pt x="13333" y="40762"/>
                      <a:pt x="20508" y="49080"/>
                      <a:pt x="30730" y="49080"/>
                    </a:cubicBezTo>
                    <a:cubicBezTo>
                      <a:pt x="37016" y="49080"/>
                      <a:pt x="41524" y="46222"/>
                      <a:pt x="45841" y="41905"/>
                    </a:cubicBezTo>
                    <a:lnTo>
                      <a:pt x="53905" y="49842"/>
                    </a:lnTo>
                    <a:cubicBezTo>
                      <a:pt x="48190" y="56254"/>
                      <a:pt x="41460" y="60762"/>
                      <a:pt x="30095" y="60762"/>
                    </a:cubicBezTo>
                    <a:cubicBezTo>
                      <a:pt x="12762" y="60698"/>
                      <a:pt x="0" y="47111"/>
                      <a:pt x="0" y="30603"/>
                    </a:cubicBezTo>
                    <a:close/>
                  </a:path>
                </a:pathLst>
              </a:custGeom>
              <a:solidFill>
                <a:srgbClr val="000000"/>
              </a:solidFill>
              <a:ln w="6345" cap="flat">
                <a:noFill/>
                <a:prstDash val="solid"/>
                <a:miter/>
              </a:ln>
            </p:spPr>
            <p:txBody>
              <a:bodyPr rtlCol="0" anchor="ctr"/>
              <a:lstStyle/>
              <a:p>
                <a:endParaRPr lang="en-US" sz="1800"/>
              </a:p>
            </p:txBody>
          </p:sp>
          <p:sp>
            <p:nvSpPr>
              <p:cNvPr id="28" name="Freeform 27">
                <a:extLst>
                  <a:ext uri="{FF2B5EF4-FFF2-40B4-BE49-F238E27FC236}">
                    <a16:creationId xmlns:a16="http://schemas.microsoft.com/office/drawing/2014/main" id="{254CDF54-5CC7-42D5-FF3B-EA1A9615C9EB}"/>
                  </a:ext>
                </a:extLst>
              </p:cNvPr>
              <p:cNvSpPr/>
              <p:nvPr/>
            </p:nvSpPr>
            <p:spPr>
              <a:xfrm>
                <a:off x="1303928" y="6615587"/>
                <a:ext cx="62094" cy="60762"/>
              </a:xfrm>
              <a:custGeom>
                <a:avLst/>
                <a:gdLst>
                  <a:gd name="connsiteX0" fmla="*/ 0 w 62094"/>
                  <a:gd name="connsiteY0" fmla="*/ 30603 h 60762"/>
                  <a:gd name="connsiteX1" fmla="*/ 0 w 62094"/>
                  <a:gd name="connsiteY1" fmla="*/ 30413 h 60762"/>
                  <a:gd name="connsiteX2" fmla="*/ 31111 w 62094"/>
                  <a:gd name="connsiteY2" fmla="*/ 0 h 60762"/>
                  <a:gd name="connsiteX3" fmla="*/ 62095 w 62094"/>
                  <a:gd name="connsiteY3" fmla="*/ 30222 h 60762"/>
                  <a:gd name="connsiteX4" fmla="*/ 62095 w 62094"/>
                  <a:gd name="connsiteY4" fmla="*/ 30413 h 60762"/>
                  <a:gd name="connsiteX5" fmla="*/ 30857 w 62094"/>
                  <a:gd name="connsiteY5" fmla="*/ 60762 h 60762"/>
                  <a:gd name="connsiteX6" fmla="*/ 0 w 62094"/>
                  <a:gd name="connsiteY6" fmla="*/ 30603 h 60762"/>
                  <a:gd name="connsiteX7" fmla="*/ 48762 w 62094"/>
                  <a:gd name="connsiteY7" fmla="*/ 30603 h 60762"/>
                  <a:gd name="connsiteX8" fmla="*/ 48762 w 62094"/>
                  <a:gd name="connsiteY8" fmla="*/ 30413 h 60762"/>
                  <a:gd name="connsiteX9" fmla="*/ 30921 w 62094"/>
                  <a:gd name="connsiteY9" fmla="*/ 11683 h 60762"/>
                  <a:gd name="connsiteX10" fmla="*/ 13397 w 62094"/>
                  <a:gd name="connsiteY10" fmla="*/ 30222 h 60762"/>
                  <a:gd name="connsiteX11" fmla="*/ 13397 w 62094"/>
                  <a:gd name="connsiteY11" fmla="*/ 30413 h 60762"/>
                  <a:gd name="connsiteX12" fmla="*/ 31174 w 62094"/>
                  <a:gd name="connsiteY12" fmla="*/ 49080 h 60762"/>
                  <a:gd name="connsiteX13" fmla="*/ 48762 w 62094"/>
                  <a:gd name="connsiteY13" fmla="*/ 30603 h 60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094" h="60762">
                    <a:moveTo>
                      <a:pt x="0" y="30603"/>
                    </a:moveTo>
                    <a:lnTo>
                      <a:pt x="0" y="30413"/>
                    </a:lnTo>
                    <a:cubicBezTo>
                      <a:pt x="0" y="13778"/>
                      <a:pt x="13206" y="0"/>
                      <a:pt x="31111" y="0"/>
                    </a:cubicBezTo>
                    <a:cubicBezTo>
                      <a:pt x="48952" y="0"/>
                      <a:pt x="62095" y="13587"/>
                      <a:pt x="62095" y="30222"/>
                    </a:cubicBezTo>
                    <a:lnTo>
                      <a:pt x="62095" y="30413"/>
                    </a:lnTo>
                    <a:cubicBezTo>
                      <a:pt x="62095" y="46984"/>
                      <a:pt x="48889" y="60762"/>
                      <a:pt x="30857" y="60762"/>
                    </a:cubicBezTo>
                    <a:cubicBezTo>
                      <a:pt x="13143" y="60698"/>
                      <a:pt x="0" y="47111"/>
                      <a:pt x="0" y="30603"/>
                    </a:cubicBezTo>
                    <a:close/>
                    <a:moveTo>
                      <a:pt x="48762" y="30603"/>
                    </a:moveTo>
                    <a:lnTo>
                      <a:pt x="48762" y="30413"/>
                    </a:lnTo>
                    <a:cubicBezTo>
                      <a:pt x="48762" y="20127"/>
                      <a:pt x="41397" y="11683"/>
                      <a:pt x="30921" y="11683"/>
                    </a:cubicBezTo>
                    <a:cubicBezTo>
                      <a:pt x="20254" y="11683"/>
                      <a:pt x="13397" y="20064"/>
                      <a:pt x="13397" y="30222"/>
                    </a:cubicBezTo>
                    <a:lnTo>
                      <a:pt x="13397" y="30413"/>
                    </a:lnTo>
                    <a:cubicBezTo>
                      <a:pt x="13397" y="40571"/>
                      <a:pt x="20762" y="49080"/>
                      <a:pt x="31174" y="49080"/>
                    </a:cubicBezTo>
                    <a:cubicBezTo>
                      <a:pt x="41905" y="49016"/>
                      <a:pt x="48762" y="40635"/>
                      <a:pt x="48762" y="30603"/>
                    </a:cubicBezTo>
                    <a:close/>
                  </a:path>
                </a:pathLst>
              </a:custGeom>
              <a:solidFill>
                <a:srgbClr val="000000"/>
              </a:solidFill>
              <a:ln w="6345" cap="flat">
                <a:noFill/>
                <a:prstDash val="solid"/>
                <a:miter/>
              </a:ln>
            </p:spPr>
            <p:txBody>
              <a:bodyPr rtlCol="0" anchor="ctr"/>
              <a:lstStyle/>
              <a:p>
                <a:endParaRPr lang="en-US" sz="1800"/>
              </a:p>
            </p:txBody>
          </p:sp>
          <p:sp>
            <p:nvSpPr>
              <p:cNvPr id="29" name="Freeform 28">
                <a:extLst>
                  <a:ext uri="{FF2B5EF4-FFF2-40B4-BE49-F238E27FC236}">
                    <a16:creationId xmlns:a16="http://schemas.microsoft.com/office/drawing/2014/main" id="{CA008CD7-A5BA-D93B-24CF-53A3613EEB94}"/>
                  </a:ext>
                </a:extLst>
              </p:cNvPr>
              <p:cNvSpPr/>
              <p:nvPr/>
            </p:nvSpPr>
            <p:spPr>
              <a:xfrm>
                <a:off x="1379484" y="6615524"/>
                <a:ext cx="88634" cy="59554"/>
              </a:xfrm>
              <a:custGeom>
                <a:avLst/>
                <a:gdLst>
                  <a:gd name="connsiteX0" fmla="*/ 0 w 88634"/>
                  <a:gd name="connsiteY0" fmla="*/ 1206 h 59554"/>
                  <a:gd name="connsiteX1" fmla="*/ 13460 w 88634"/>
                  <a:gd name="connsiteY1" fmla="*/ 1206 h 59554"/>
                  <a:gd name="connsiteX2" fmla="*/ 13460 w 88634"/>
                  <a:gd name="connsiteY2" fmla="*/ 10031 h 59554"/>
                  <a:gd name="connsiteX3" fmla="*/ 31238 w 88634"/>
                  <a:gd name="connsiteY3" fmla="*/ 0 h 59554"/>
                  <a:gd name="connsiteX4" fmla="*/ 48635 w 88634"/>
                  <a:gd name="connsiteY4" fmla="*/ 10222 h 59554"/>
                  <a:gd name="connsiteX5" fmla="*/ 68254 w 88634"/>
                  <a:gd name="connsiteY5" fmla="*/ 0 h 59554"/>
                  <a:gd name="connsiteX6" fmla="*/ 88634 w 88634"/>
                  <a:gd name="connsiteY6" fmla="*/ 22285 h 59554"/>
                  <a:gd name="connsiteX7" fmla="*/ 88634 w 88634"/>
                  <a:gd name="connsiteY7" fmla="*/ 59428 h 59554"/>
                  <a:gd name="connsiteX8" fmla="*/ 75301 w 88634"/>
                  <a:gd name="connsiteY8" fmla="*/ 59428 h 59554"/>
                  <a:gd name="connsiteX9" fmla="*/ 75301 w 88634"/>
                  <a:gd name="connsiteY9" fmla="*/ 26348 h 59554"/>
                  <a:gd name="connsiteX10" fmla="*/ 63492 w 88634"/>
                  <a:gd name="connsiteY10" fmla="*/ 12126 h 59554"/>
                  <a:gd name="connsiteX11" fmla="*/ 51047 w 88634"/>
                  <a:gd name="connsiteY11" fmla="*/ 26603 h 59554"/>
                  <a:gd name="connsiteX12" fmla="*/ 51047 w 88634"/>
                  <a:gd name="connsiteY12" fmla="*/ 59492 h 59554"/>
                  <a:gd name="connsiteX13" fmla="*/ 37714 w 88634"/>
                  <a:gd name="connsiteY13" fmla="*/ 59492 h 59554"/>
                  <a:gd name="connsiteX14" fmla="*/ 37714 w 88634"/>
                  <a:gd name="connsiteY14" fmla="*/ 26285 h 59554"/>
                  <a:gd name="connsiteX15" fmla="*/ 25905 w 88634"/>
                  <a:gd name="connsiteY15" fmla="*/ 12190 h 59554"/>
                  <a:gd name="connsiteX16" fmla="*/ 13460 w 88634"/>
                  <a:gd name="connsiteY16" fmla="*/ 26666 h 59554"/>
                  <a:gd name="connsiteX17" fmla="*/ 13460 w 88634"/>
                  <a:gd name="connsiteY17" fmla="*/ 59555 h 59554"/>
                  <a:gd name="connsiteX18" fmla="*/ 0 w 88634"/>
                  <a:gd name="connsiteY18" fmla="*/ 59555 h 59554"/>
                  <a:gd name="connsiteX19" fmla="*/ 0 w 88634"/>
                  <a:gd name="connsiteY19" fmla="*/ 1206 h 5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634" h="59554">
                    <a:moveTo>
                      <a:pt x="0" y="1206"/>
                    </a:moveTo>
                    <a:lnTo>
                      <a:pt x="13460" y="1206"/>
                    </a:lnTo>
                    <a:lnTo>
                      <a:pt x="13460" y="10031"/>
                    </a:lnTo>
                    <a:cubicBezTo>
                      <a:pt x="17206" y="4825"/>
                      <a:pt x="22286" y="0"/>
                      <a:pt x="31238" y="0"/>
                    </a:cubicBezTo>
                    <a:cubicBezTo>
                      <a:pt x="39619" y="0"/>
                      <a:pt x="45587" y="4063"/>
                      <a:pt x="48635" y="10222"/>
                    </a:cubicBezTo>
                    <a:cubicBezTo>
                      <a:pt x="53270" y="4063"/>
                      <a:pt x="59428" y="0"/>
                      <a:pt x="68254" y="0"/>
                    </a:cubicBezTo>
                    <a:cubicBezTo>
                      <a:pt x="80952" y="0"/>
                      <a:pt x="88634" y="8063"/>
                      <a:pt x="88634" y="22285"/>
                    </a:cubicBezTo>
                    <a:lnTo>
                      <a:pt x="88634" y="59428"/>
                    </a:lnTo>
                    <a:lnTo>
                      <a:pt x="75301" y="59428"/>
                    </a:lnTo>
                    <a:lnTo>
                      <a:pt x="75301" y="26348"/>
                    </a:lnTo>
                    <a:cubicBezTo>
                      <a:pt x="75301" y="17079"/>
                      <a:pt x="70984" y="12126"/>
                      <a:pt x="63492" y="12126"/>
                    </a:cubicBezTo>
                    <a:cubicBezTo>
                      <a:pt x="56190" y="12126"/>
                      <a:pt x="51047" y="17206"/>
                      <a:pt x="51047" y="26603"/>
                    </a:cubicBezTo>
                    <a:lnTo>
                      <a:pt x="51047" y="59492"/>
                    </a:lnTo>
                    <a:lnTo>
                      <a:pt x="37714" y="59492"/>
                    </a:lnTo>
                    <a:lnTo>
                      <a:pt x="37714" y="26285"/>
                    </a:lnTo>
                    <a:cubicBezTo>
                      <a:pt x="37714" y="17270"/>
                      <a:pt x="33333" y="12190"/>
                      <a:pt x="25905" y="12190"/>
                    </a:cubicBezTo>
                    <a:cubicBezTo>
                      <a:pt x="18540" y="12190"/>
                      <a:pt x="13460" y="17714"/>
                      <a:pt x="13460" y="26666"/>
                    </a:cubicBezTo>
                    <a:lnTo>
                      <a:pt x="13460" y="59555"/>
                    </a:lnTo>
                    <a:lnTo>
                      <a:pt x="0" y="59555"/>
                    </a:lnTo>
                    <a:lnTo>
                      <a:pt x="0" y="1206"/>
                    </a:lnTo>
                    <a:close/>
                  </a:path>
                </a:pathLst>
              </a:custGeom>
              <a:solidFill>
                <a:srgbClr val="000000"/>
              </a:solidFill>
              <a:ln w="6345" cap="flat">
                <a:noFill/>
                <a:prstDash val="solid"/>
                <a:miter/>
              </a:ln>
            </p:spPr>
            <p:txBody>
              <a:bodyPr rtlCol="0" anchor="ctr"/>
              <a:lstStyle/>
              <a:p>
                <a:endParaRPr lang="en-US" sz="1800"/>
              </a:p>
            </p:txBody>
          </p:sp>
        </p:grpSp>
        <p:grpSp>
          <p:nvGrpSpPr>
            <p:cNvPr id="6" name="Graphic 8">
              <a:extLst>
                <a:ext uri="{FF2B5EF4-FFF2-40B4-BE49-F238E27FC236}">
                  <a16:creationId xmlns:a16="http://schemas.microsoft.com/office/drawing/2014/main" id="{0E16E021-24D5-689F-4C32-B7C3B76D27F1}"/>
                </a:ext>
              </a:extLst>
            </p:cNvPr>
            <p:cNvGrpSpPr/>
            <p:nvPr/>
          </p:nvGrpSpPr>
          <p:grpSpPr>
            <a:xfrm>
              <a:off x="265625" y="6323271"/>
              <a:ext cx="1249223" cy="190348"/>
              <a:chOff x="265625" y="6323271"/>
              <a:chExt cx="1249223" cy="190348"/>
            </a:xfrm>
            <a:solidFill>
              <a:srgbClr val="000000"/>
            </a:solidFill>
          </p:grpSpPr>
          <p:sp>
            <p:nvSpPr>
              <p:cNvPr id="7" name="Freeform 6">
                <a:extLst>
                  <a:ext uri="{FF2B5EF4-FFF2-40B4-BE49-F238E27FC236}">
                    <a16:creationId xmlns:a16="http://schemas.microsoft.com/office/drawing/2014/main" id="{E90104B9-EB0A-6BF7-8DA0-69BE6F5CEC54}"/>
                  </a:ext>
                </a:extLst>
              </p:cNvPr>
              <p:cNvSpPr/>
              <p:nvPr/>
            </p:nvSpPr>
            <p:spPr>
              <a:xfrm>
                <a:off x="745773" y="6327144"/>
                <a:ext cx="264126" cy="184633"/>
              </a:xfrm>
              <a:custGeom>
                <a:avLst/>
                <a:gdLst>
                  <a:gd name="connsiteX0" fmla="*/ 250919 w 264126"/>
                  <a:gd name="connsiteY0" fmla="*/ 0 h 184633"/>
                  <a:gd name="connsiteX1" fmla="*/ 238031 w 264126"/>
                  <a:gd name="connsiteY1" fmla="*/ 10476 h 184633"/>
                  <a:gd name="connsiteX2" fmla="*/ 191999 w 264126"/>
                  <a:gd name="connsiteY2" fmla="*/ 142412 h 184633"/>
                  <a:gd name="connsiteX3" fmla="*/ 146729 w 264126"/>
                  <a:gd name="connsiteY3" fmla="*/ 10857 h 184633"/>
                  <a:gd name="connsiteX4" fmla="*/ 132761 w 264126"/>
                  <a:gd name="connsiteY4" fmla="*/ 64 h 184633"/>
                  <a:gd name="connsiteX5" fmla="*/ 131364 w 264126"/>
                  <a:gd name="connsiteY5" fmla="*/ 64 h 184633"/>
                  <a:gd name="connsiteX6" fmla="*/ 118158 w 264126"/>
                  <a:gd name="connsiteY6" fmla="*/ 10857 h 184633"/>
                  <a:gd name="connsiteX7" fmla="*/ 72508 w 264126"/>
                  <a:gd name="connsiteY7" fmla="*/ 142412 h 184633"/>
                  <a:gd name="connsiteX8" fmla="*/ 27174 w 264126"/>
                  <a:gd name="connsiteY8" fmla="*/ 11175 h 184633"/>
                  <a:gd name="connsiteX9" fmla="*/ 13587 w 264126"/>
                  <a:gd name="connsiteY9" fmla="*/ 0 h 184633"/>
                  <a:gd name="connsiteX10" fmla="*/ 0 w 264126"/>
                  <a:gd name="connsiteY10" fmla="*/ 12889 h 184633"/>
                  <a:gd name="connsiteX11" fmla="*/ 1714 w 264126"/>
                  <a:gd name="connsiteY11" fmla="*/ 20190 h 184633"/>
                  <a:gd name="connsiteX12" fmla="*/ 56444 w 264126"/>
                  <a:gd name="connsiteY12" fmla="*/ 172507 h 184633"/>
                  <a:gd name="connsiteX13" fmla="*/ 71428 w 264126"/>
                  <a:gd name="connsiteY13" fmla="*/ 184634 h 184633"/>
                  <a:gd name="connsiteX14" fmla="*/ 72127 w 264126"/>
                  <a:gd name="connsiteY14" fmla="*/ 184634 h 184633"/>
                  <a:gd name="connsiteX15" fmla="*/ 86730 w 264126"/>
                  <a:gd name="connsiteY15" fmla="*/ 172507 h 184633"/>
                  <a:gd name="connsiteX16" fmla="*/ 132063 w 264126"/>
                  <a:gd name="connsiteY16" fmla="*/ 43111 h 184633"/>
                  <a:gd name="connsiteX17" fmla="*/ 176952 w 264126"/>
                  <a:gd name="connsiteY17" fmla="*/ 172507 h 184633"/>
                  <a:gd name="connsiteX18" fmla="*/ 191618 w 264126"/>
                  <a:gd name="connsiteY18" fmla="*/ 184634 h 184633"/>
                  <a:gd name="connsiteX19" fmla="*/ 192697 w 264126"/>
                  <a:gd name="connsiteY19" fmla="*/ 184634 h 184633"/>
                  <a:gd name="connsiteX20" fmla="*/ 207364 w 264126"/>
                  <a:gd name="connsiteY20" fmla="*/ 172507 h 184633"/>
                  <a:gd name="connsiteX21" fmla="*/ 262411 w 264126"/>
                  <a:gd name="connsiteY21" fmla="*/ 19873 h 184633"/>
                  <a:gd name="connsiteX22" fmla="*/ 264126 w 264126"/>
                  <a:gd name="connsiteY22" fmla="*/ 12508 h 184633"/>
                  <a:gd name="connsiteX23" fmla="*/ 250919 w 264126"/>
                  <a:gd name="connsiteY23" fmla="*/ 0 h 18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4126" h="184633">
                    <a:moveTo>
                      <a:pt x="250919" y="0"/>
                    </a:moveTo>
                    <a:cubicBezTo>
                      <a:pt x="243618" y="0"/>
                      <a:pt x="239808" y="4889"/>
                      <a:pt x="238031" y="10476"/>
                    </a:cubicBezTo>
                    <a:lnTo>
                      <a:pt x="191999" y="142412"/>
                    </a:lnTo>
                    <a:lnTo>
                      <a:pt x="146729" y="10857"/>
                    </a:lnTo>
                    <a:cubicBezTo>
                      <a:pt x="144634" y="4635"/>
                      <a:pt x="140126" y="64"/>
                      <a:pt x="132761" y="64"/>
                    </a:cubicBezTo>
                    <a:lnTo>
                      <a:pt x="131364" y="64"/>
                    </a:lnTo>
                    <a:cubicBezTo>
                      <a:pt x="124444" y="64"/>
                      <a:pt x="120253" y="4635"/>
                      <a:pt x="118158" y="10857"/>
                    </a:cubicBezTo>
                    <a:lnTo>
                      <a:pt x="72508" y="142412"/>
                    </a:lnTo>
                    <a:lnTo>
                      <a:pt x="27174" y="11175"/>
                    </a:lnTo>
                    <a:cubicBezTo>
                      <a:pt x="25079" y="4571"/>
                      <a:pt x="20571" y="0"/>
                      <a:pt x="13587" y="0"/>
                    </a:cubicBezTo>
                    <a:cubicBezTo>
                      <a:pt x="5587" y="0"/>
                      <a:pt x="0" y="6286"/>
                      <a:pt x="0" y="12889"/>
                    </a:cubicBezTo>
                    <a:cubicBezTo>
                      <a:pt x="0" y="15301"/>
                      <a:pt x="1016" y="18095"/>
                      <a:pt x="1714" y="20190"/>
                    </a:cubicBezTo>
                    <a:lnTo>
                      <a:pt x="56444" y="172507"/>
                    </a:lnTo>
                    <a:cubicBezTo>
                      <a:pt x="59238" y="180507"/>
                      <a:pt x="64762" y="184634"/>
                      <a:pt x="71428" y="184634"/>
                    </a:cubicBezTo>
                    <a:lnTo>
                      <a:pt x="72127" y="184634"/>
                    </a:lnTo>
                    <a:cubicBezTo>
                      <a:pt x="79111" y="184634"/>
                      <a:pt x="84317" y="180444"/>
                      <a:pt x="86730" y="172507"/>
                    </a:cubicBezTo>
                    <a:lnTo>
                      <a:pt x="132063" y="43111"/>
                    </a:lnTo>
                    <a:lnTo>
                      <a:pt x="176952" y="172507"/>
                    </a:lnTo>
                    <a:cubicBezTo>
                      <a:pt x="179428" y="180507"/>
                      <a:pt x="184634" y="184634"/>
                      <a:pt x="191618" y="184634"/>
                    </a:cubicBezTo>
                    <a:lnTo>
                      <a:pt x="192697" y="184634"/>
                    </a:lnTo>
                    <a:cubicBezTo>
                      <a:pt x="198920" y="184634"/>
                      <a:pt x="204507" y="180444"/>
                      <a:pt x="207364" y="172507"/>
                    </a:cubicBezTo>
                    <a:lnTo>
                      <a:pt x="262411" y="19873"/>
                    </a:lnTo>
                    <a:cubicBezTo>
                      <a:pt x="263110" y="17778"/>
                      <a:pt x="264126" y="14984"/>
                      <a:pt x="264126" y="12508"/>
                    </a:cubicBezTo>
                    <a:cubicBezTo>
                      <a:pt x="264189" y="5905"/>
                      <a:pt x="258602" y="0"/>
                      <a:pt x="250919" y="0"/>
                    </a:cubicBezTo>
                    <a:close/>
                  </a:path>
                </a:pathLst>
              </a:custGeom>
              <a:solidFill>
                <a:srgbClr val="000000"/>
              </a:solidFill>
              <a:ln w="6345" cap="flat">
                <a:noFill/>
                <a:prstDash val="solid"/>
                <a:miter/>
              </a:ln>
            </p:spPr>
            <p:txBody>
              <a:bodyPr rtlCol="0" anchor="ctr"/>
              <a:lstStyle/>
              <a:p>
                <a:endParaRPr lang="en-US" sz="1800"/>
              </a:p>
            </p:txBody>
          </p:sp>
          <p:sp>
            <p:nvSpPr>
              <p:cNvPr id="8" name="Freeform 7">
                <a:extLst>
                  <a:ext uri="{FF2B5EF4-FFF2-40B4-BE49-F238E27FC236}">
                    <a16:creationId xmlns:a16="http://schemas.microsoft.com/office/drawing/2014/main" id="{14FF2423-AC5E-7429-E3BB-D400CC6C4F59}"/>
                  </a:ext>
                </a:extLst>
              </p:cNvPr>
              <p:cNvSpPr/>
              <p:nvPr/>
            </p:nvSpPr>
            <p:spPr>
              <a:xfrm>
                <a:off x="1200945" y="6326827"/>
                <a:ext cx="102285" cy="184697"/>
              </a:xfrm>
              <a:custGeom>
                <a:avLst/>
                <a:gdLst>
                  <a:gd name="connsiteX0" fmla="*/ 89015 w 102285"/>
                  <a:gd name="connsiteY0" fmla="*/ 317 h 184697"/>
                  <a:gd name="connsiteX1" fmla="*/ 26857 w 102285"/>
                  <a:gd name="connsiteY1" fmla="*/ 44507 h 184697"/>
                  <a:gd name="connsiteX2" fmla="*/ 26857 w 102285"/>
                  <a:gd name="connsiteY2" fmla="*/ 13587 h 184697"/>
                  <a:gd name="connsiteX3" fmla="*/ 13206 w 102285"/>
                  <a:gd name="connsiteY3" fmla="*/ 0 h 184697"/>
                  <a:gd name="connsiteX4" fmla="*/ 0 w 102285"/>
                  <a:gd name="connsiteY4" fmla="*/ 13587 h 184697"/>
                  <a:gd name="connsiteX5" fmla="*/ 0 w 102285"/>
                  <a:gd name="connsiteY5" fmla="*/ 171110 h 184697"/>
                  <a:gd name="connsiteX6" fmla="*/ 13587 w 102285"/>
                  <a:gd name="connsiteY6" fmla="*/ 184698 h 184697"/>
                  <a:gd name="connsiteX7" fmla="*/ 26857 w 102285"/>
                  <a:gd name="connsiteY7" fmla="*/ 171110 h 184697"/>
                  <a:gd name="connsiteX8" fmla="*/ 26857 w 102285"/>
                  <a:gd name="connsiteY8" fmla="*/ 109904 h 184697"/>
                  <a:gd name="connsiteX9" fmla="*/ 90412 w 102285"/>
                  <a:gd name="connsiteY9" fmla="*/ 27492 h 184697"/>
                  <a:gd name="connsiteX10" fmla="*/ 102285 w 102285"/>
                  <a:gd name="connsiteY10" fmla="*/ 13841 h 184697"/>
                  <a:gd name="connsiteX11" fmla="*/ 89015 w 102285"/>
                  <a:gd name="connsiteY11" fmla="*/ 317 h 18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285" h="184697">
                    <a:moveTo>
                      <a:pt x="89015" y="317"/>
                    </a:moveTo>
                    <a:cubicBezTo>
                      <a:pt x="69524" y="317"/>
                      <a:pt x="40127" y="14476"/>
                      <a:pt x="26857" y="44507"/>
                    </a:cubicBezTo>
                    <a:lnTo>
                      <a:pt x="26857" y="13587"/>
                    </a:lnTo>
                    <a:cubicBezTo>
                      <a:pt x="26857" y="5905"/>
                      <a:pt x="20952" y="0"/>
                      <a:pt x="13206" y="0"/>
                    </a:cubicBezTo>
                    <a:cubicBezTo>
                      <a:pt x="5905" y="0"/>
                      <a:pt x="0" y="6286"/>
                      <a:pt x="0" y="13587"/>
                    </a:cubicBezTo>
                    <a:lnTo>
                      <a:pt x="0" y="171110"/>
                    </a:lnTo>
                    <a:cubicBezTo>
                      <a:pt x="0" y="178729"/>
                      <a:pt x="5905" y="184698"/>
                      <a:pt x="13587" y="184698"/>
                    </a:cubicBezTo>
                    <a:cubicBezTo>
                      <a:pt x="21270" y="184698"/>
                      <a:pt x="26857" y="178411"/>
                      <a:pt x="26857" y="171110"/>
                    </a:cubicBezTo>
                    <a:lnTo>
                      <a:pt x="26857" y="109904"/>
                    </a:lnTo>
                    <a:cubicBezTo>
                      <a:pt x="26857" y="57841"/>
                      <a:pt x="55492" y="31682"/>
                      <a:pt x="90412" y="27492"/>
                    </a:cubicBezTo>
                    <a:cubicBezTo>
                      <a:pt x="97396" y="26412"/>
                      <a:pt x="102285" y="21206"/>
                      <a:pt x="102285" y="13841"/>
                    </a:cubicBezTo>
                    <a:cubicBezTo>
                      <a:pt x="102349" y="6222"/>
                      <a:pt x="97079" y="317"/>
                      <a:pt x="89015" y="317"/>
                    </a:cubicBezTo>
                    <a:close/>
                  </a:path>
                </a:pathLst>
              </a:custGeom>
              <a:solidFill>
                <a:srgbClr val="000000"/>
              </a:solidFill>
              <a:ln w="6345" cap="flat">
                <a:noFill/>
                <a:prstDash val="solid"/>
                <a:miter/>
              </a:ln>
            </p:spPr>
            <p:txBody>
              <a:bodyPr rtlCol="0" anchor="ctr"/>
              <a:lstStyle/>
              <a:p>
                <a:endParaRPr lang="en-US" sz="1800"/>
              </a:p>
            </p:txBody>
          </p:sp>
          <p:sp>
            <p:nvSpPr>
              <p:cNvPr id="9" name="Freeform 8">
                <a:extLst>
                  <a:ext uri="{FF2B5EF4-FFF2-40B4-BE49-F238E27FC236}">
                    <a16:creationId xmlns:a16="http://schemas.microsoft.com/office/drawing/2014/main" id="{278A855B-3ED8-07E8-9617-3CABB4692131}"/>
                  </a:ext>
                </a:extLst>
              </p:cNvPr>
              <p:cNvSpPr/>
              <p:nvPr/>
            </p:nvSpPr>
            <p:spPr>
              <a:xfrm>
                <a:off x="1301262" y="6326700"/>
                <a:ext cx="166856" cy="186538"/>
              </a:xfrm>
              <a:custGeom>
                <a:avLst/>
                <a:gdLst>
                  <a:gd name="connsiteX0" fmla="*/ 84825 w 166856"/>
                  <a:gd name="connsiteY0" fmla="*/ 0 h 186538"/>
                  <a:gd name="connsiteX1" fmla="*/ 0 w 166856"/>
                  <a:gd name="connsiteY1" fmla="*/ 92888 h 186538"/>
                  <a:gd name="connsiteX2" fmla="*/ 0 w 166856"/>
                  <a:gd name="connsiteY2" fmla="*/ 93587 h 186538"/>
                  <a:gd name="connsiteX3" fmla="*/ 88254 w 166856"/>
                  <a:gd name="connsiteY3" fmla="*/ 186538 h 186538"/>
                  <a:gd name="connsiteX4" fmla="*/ 154920 w 166856"/>
                  <a:gd name="connsiteY4" fmla="*/ 159618 h 186538"/>
                  <a:gd name="connsiteX5" fmla="*/ 159047 w 166856"/>
                  <a:gd name="connsiteY5" fmla="*/ 151047 h 186538"/>
                  <a:gd name="connsiteX6" fmla="*/ 147428 w 166856"/>
                  <a:gd name="connsiteY6" fmla="*/ 139618 h 186538"/>
                  <a:gd name="connsiteX7" fmla="*/ 139872 w 166856"/>
                  <a:gd name="connsiteY7" fmla="*/ 142666 h 186538"/>
                  <a:gd name="connsiteX8" fmla="*/ 88888 w 166856"/>
                  <a:gd name="connsiteY8" fmla="*/ 163364 h 186538"/>
                  <a:gd name="connsiteX9" fmla="*/ 26667 w 166856"/>
                  <a:gd name="connsiteY9" fmla="*/ 102920 h 186538"/>
                  <a:gd name="connsiteX10" fmla="*/ 154539 w 166856"/>
                  <a:gd name="connsiteY10" fmla="*/ 102920 h 186538"/>
                  <a:gd name="connsiteX11" fmla="*/ 166856 w 166856"/>
                  <a:gd name="connsiteY11" fmla="*/ 90476 h 186538"/>
                  <a:gd name="connsiteX12" fmla="*/ 84825 w 166856"/>
                  <a:gd name="connsiteY12" fmla="*/ 0 h 186538"/>
                  <a:gd name="connsiteX13" fmla="*/ 26667 w 166856"/>
                  <a:gd name="connsiteY13" fmla="*/ 83238 h 186538"/>
                  <a:gd name="connsiteX14" fmla="*/ 84127 w 166856"/>
                  <a:gd name="connsiteY14" fmla="*/ 22476 h 186538"/>
                  <a:gd name="connsiteX15" fmla="*/ 140571 w 166856"/>
                  <a:gd name="connsiteY15" fmla="*/ 83238 h 186538"/>
                  <a:gd name="connsiteX16" fmla="*/ 26667 w 166856"/>
                  <a:gd name="connsiteY16" fmla="*/ 83238 h 18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856" h="186538">
                    <a:moveTo>
                      <a:pt x="84825" y="0"/>
                    </a:moveTo>
                    <a:cubicBezTo>
                      <a:pt x="35873" y="0"/>
                      <a:pt x="0" y="41460"/>
                      <a:pt x="0" y="92888"/>
                    </a:cubicBezTo>
                    <a:lnTo>
                      <a:pt x="0" y="93587"/>
                    </a:lnTo>
                    <a:cubicBezTo>
                      <a:pt x="0" y="148888"/>
                      <a:pt x="39619" y="186538"/>
                      <a:pt x="88254" y="186538"/>
                    </a:cubicBezTo>
                    <a:cubicBezTo>
                      <a:pt x="118349" y="186538"/>
                      <a:pt x="138158" y="175809"/>
                      <a:pt x="154920" y="159618"/>
                    </a:cubicBezTo>
                    <a:cubicBezTo>
                      <a:pt x="157713" y="157206"/>
                      <a:pt x="159047" y="154095"/>
                      <a:pt x="159047" y="151047"/>
                    </a:cubicBezTo>
                    <a:cubicBezTo>
                      <a:pt x="159047" y="144825"/>
                      <a:pt x="153840" y="139618"/>
                      <a:pt x="147428" y="139618"/>
                    </a:cubicBezTo>
                    <a:cubicBezTo>
                      <a:pt x="144317" y="139618"/>
                      <a:pt x="141904" y="141015"/>
                      <a:pt x="139872" y="142666"/>
                    </a:cubicBezTo>
                    <a:cubicBezTo>
                      <a:pt x="126856" y="154793"/>
                      <a:pt x="110793" y="163364"/>
                      <a:pt x="88888" y="163364"/>
                    </a:cubicBezTo>
                    <a:cubicBezTo>
                      <a:pt x="57397" y="163364"/>
                      <a:pt x="30413" y="141586"/>
                      <a:pt x="26667" y="102920"/>
                    </a:cubicBezTo>
                    <a:lnTo>
                      <a:pt x="154539" y="102920"/>
                    </a:lnTo>
                    <a:cubicBezTo>
                      <a:pt x="161015" y="102920"/>
                      <a:pt x="166856" y="97714"/>
                      <a:pt x="166856" y="90476"/>
                    </a:cubicBezTo>
                    <a:cubicBezTo>
                      <a:pt x="166856" y="43111"/>
                      <a:pt x="137079" y="0"/>
                      <a:pt x="84825" y="0"/>
                    </a:cubicBezTo>
                    <a:close/>
                    <a:moveTo>
                      <a:pt x="26667" y="83238"/>
                    </a:moveTo>
                    <a:cubicBezTo>
                      <a:pt x="30032" y="48317"/>
                      <a:pt x="53333" y="22476"/>
                      <a:pt x="84127" y="22476"/>
                    </a:cubicBezTo>
                    <a:cubicBezTo>
                      <a:pt x="119301" y="22476"/>
                      <a:pt x="137841" y="50793"/>
                      <a:pt x="140571" y="83238"/>
                    </a:cubicBezTo>
                    <a:lnTo>
                      <a:pt x="26667" y="83238"/>
                    </a:lnTo>
                    <a:close/>
                  </a:path>
                </a:pathLst>
              </a:custGeom>
              <a:solidFill>
                <a:srgbClr val="000000"/>
              </a:solidFill>
              <a:ln w="6345" cap="flat">
                <a:noFill/>
                <a:prstDash val="solid"/>
                <a:miter/>
              </a:ln>
            </p:spPr>
            <p:txBody>
              <a:bodyPr rtlCol="0" anchor="ctr"/>
              <a:lstStyle/>
              <a:p>
                <a:endParaRPr lang="en-US" sz="1800"/>
              </a:p>
            </p:txBody>
          </p:sp>
          <p:sp>
            <p:nvSpPr>
              <p:cNvPr id="16" name="Freeform 15">
                <a:extLst>
                  <a:ext uri="{FF2B5EF4-FFF2-40B4-BE49-F238E27FC236}">
                    <a16:creationId xmlns:a16="http://schemas.microsoft.com/office/drawing/2014/main" id="{630E10BD-35C4-2EB3-CD9E-CB79BB947F28}"/>
                  </a:ext>
                </a:extLst>
              </p:cNvPr>
              <p:cNvSpPr/>
              <p:nvPr/>
            </p:nvSpPr>
            <p:spPr>
              <a:xfrm>
                <a:off x="1010406" y="6327144"/>
                <a:ext cx="157967" cy="186157"/>
              </a:xfrm>
              <a:custGeom>
                <a:avLst/>
                <a:gdLst>
                  <a:gd name="connsiteX0" fmla="*/ 81460 w 157967"/>
                  <a:gd name="connsiteY0" fmla="*/ 0 h 186157"/>
                  <a:gd name="connsiteX1" fmla="*/ 27428 w 157967"/>
                  <a:gd name="connsiteY1" fmla="*/ 10222 h 186157"/>
                  <a:gd name="connsiteX2" fmla="*/ 20063 w 157967"/>
                  <a:gd name="connsiteY2" fmla="*/ 21397 h 186157"/>
                  <a:gd name="connsiteX3" fmla="*/ 31936 w 157967"/>
                  <a:gd name="connsiteY3" fmla="*/ 32889 h 186157"/>
                  <a:gd name="connsiteX4" fmla="*/ 36762 w 157967"/>
                  <a:gd name="connsiteY4" fmla="*/ 31809 h 186157"/>
                  <a:gd name="connsiteX5" fmla="*/ 78666 w 157967"/>
                  <a:gd name="connsiteY5" fmla="*/ 23619 h 186157"/>
                  <a:gd name="connsiteX6" fmla="*/ 132253 w 157967"/>
                  <a:gd name="connsiteY6" fmla="*/ 72698 h 186157"/>
                  <a:gd name="connsiteX7" fmla="*/ 132253 w 157967"/>
                  <a:gd name="connsiteY7" fmla="*/ 78984 h 186157"/>
                  <a:gd name="connsiteX8" fmla="*/ 76889 w 157967"/>
                  <a:gd name="connsiteY8" fmla="*/ 71301 h 186157"/>
                  <a:gd name="connsiteX9" fmla="*/ 0 w 157967"/>
                  <a:gd name="connsiteY9" fmla="*/ 129460 h 186157"/>
                  <a:gd name="connsiteX10" fmla="*/ 0 w 157967"/>
                  <a:gd name="connsiteY10" fmla="*/ 130158 h 186157"/>
                  <a:gd name="connsiteX11" fmla="*/ 67174 w 157967"/>
                  <a:gd name="connsiteY11" fmla="*/ 186157 h 186157"/>
                  <a:gd name="connsiteX12" fmla="*/ 132253 w 157967"/>
                  <a:gd name="connsiteY12" fmla="*/ 155174 h 186157"/>
                  <a:gd name="connsiteX13" fmla="*/ 132253 w 157967"/>
                  <a:gd name="connsiteY13" fmla="*/ 172380 h 186157"/>
                  <a:gd name="connsiteX14" fmla="*/ 145079 w 157967"/>
                  <a:gd name="connsiteY14" fmla="*/ 184951 h 186157"/>
                  <a:gd name="connsiteX15" fmla="*/ 157967 w 157967"/>
                  <a:gd name="connsiteY15" fmla="*/ 171745 h 186157"/>
                  <a:gd name="connsiteX16" fmla="*/ 157967 w 157967"/>
                  <a:gd name="connsiteY16" fmla="*/ 72444 h 186157"/>
                  <a:gd name="connsiteX17" fmla="*/ 139491 w 157967"/>
                  <a:gd name="connsiteY17" fmla="*/ 19936 h 186157"/>
                  <a:gd name="connsiteX18" fmla="*/ 81460 w 157967"/>
                  <a:gd name="connsiteY18" fmla="*/ 0 h 186157"/>
                  <a:gd name="connsiteX19" fmla="*/ 132634 w 157967"/>
                  <a:gd name="connsiteY19" fmla="*/ 116253 h 186157"/>
                  <a:gd name="connsiteX20" fmla="*/ 72444 w 157967"/>
                  <a:gd name="connsiteY20" fmla="*/ 164951 h 186157"/>
                  <a:gd name="connsiteX21" fmla="*/ 27174 w 157967"/>
                  <a:gd name="connsiteY21" fmla="*/ 129142 h 186157"/>
                  <a:gd name="connsiteX22" fmla="*/ 27174 w 157967"/>
                  <a:gd name="connsiteY22" fmla="*/ 128444 h 186157"/>
                  <a:gd name="connsiteX23" fmla="*/ 79682 w 157967"/>
                  <a:gd name="connsiteY23" fmla="*/ 91174 h 186157"/>
                  <a:gd name="connsiteX24" fmla="*/ 132571 w 157967"/>
                  <a:gd name="connsiteY24" fmla="*/ 98857 h 186157"/>
                  <a:gd name="connsiteX25" fmla="*/ 132571 w 157967"/>
                  <a:gd name="connsiteY25" fmla="*/ 116253 h 18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7967" h="186157">
                    <a:moveTo>
                      <a:pt x="81460" y="0"/>
                    </a:moveTo>
                    <a:cubicBezTo>
                      <a:pt x="58476" y="0"/>
                      <a:pt x="45143" y="2539"/>
                      <a:pt x="27428" y="10222"/>
                    </a:cubicBezTo>
                    <a:cubicBezTo>
                      <a:pt x="22540" y="12381"/>
                      <a:pt x="20063" y="15809"/>
                      <a:pt x="20063" y="21397"/>
                    </a:cubicBezTo>
                    <a:cubicBezTo>
                      <a:pt x="20063" y="27619"/>
                      <a:pt x="25651" y="32889"/>
                      <a:pt x="31936" y="32889"/>
                    </a:cubicBezTo>
                    <a:cubicBezTo>
                      <a:pt x="33270" y="32889"/>
                      <a:pt x="35047" y="32508"/>
                      <a:pt x="36762" y="31809"/>
                    </a:cubicBezTo>
                    <a:cubicBezTo>
                      <a:pt x="49968" y="25904"/>
                      <a:pt x="60508" y="23619"/>
                      <a:pt x="78666" y="23619"/>
                    </a:cubicBezTo>
                    <a:cubicBezTo>
                      <a:pt x="112380" y="23619"/>
                      <a:pt x="132253" y="40317"/>
                      <a:pt x="132253" y="72698"/>
                    </a:cubicBezTo>
                    <a:lnTo>
                      <a:pt x="132253" y="78984"/>
                    </a:lnTo>
                    <a:cubicBezTo>
                      <a:pt x="116190" y="74476"/>
                      <a:pt x="99872" y="71301"/>
                      <a:pt x="76889" y="71301"/>
                    </a:cubicBezTo>
                    <a:cubicBezTo>
                      <a:pt x="31301" y="71301"/>
                      <a:pt x="0" y="91491"/>
                      <a:pt x="0" y="129460"/>
                    </a:cubicBezTo>
                    <a:lnTo>
                      <a:pt x="0" y="130158"/>
                    </a:lnTo>
                    <a:cubicBezTo>
                      <a:pt x="0" y="167047"/>
                      <a:pt x="33778" y="186157"/>
                      <a:pt x="67174" y="186157"/>
                    </a:cubicBezTo>
                    <a:cubicBezTo>
                      <a:pt x="98793" y="186157"/>
                      <a:pt x="119682" y="171554"/>
                      <a:pt x="132253" y="155174"/>
                    </a:cubicBezTo>
                    <a:lnTo>
                      <a:pt x="132253" y="172380"/>
                    </a:lnTo>
                    <a:cubicBezTo>
                      <a:pt x="132253" y="179364"/>
                      <a:pt x="137460" y="184951"/>
                      <a:pt x="145079" y="184951"/>
                    </a:cubicBezTo>
                    <a:cubicBezTo>
                      <a:pt x="152444" y="184951"/>
                      <a:pt x="157967" y="179364"/>
                      <a:pt x="157967" y="171745"/>
                    </a:cubicBezTo>
                    <a:lnTo>
                      <a:pt x="157967" y="72444"/>
                    </a:lnTo>
                    <a:cubicBezTo>
                      <a:pt x="157967" y="49460"/>
                      <a:pt x="151682" y="32063"/>
                      <a:pt x="139491" y="19936"/>
                    </a:cubicBezTo>
                    <a:cubicBezTo>
                      <a:pt x="126349" y="6603"/>
                      <a:pt x="106857" y="0"/>
                      <a:pt x="81460" y="0"/>
                    </a:cubicBezTo>
                    <a:close/>
                    <a:moveTo>
                      <a:pt x="132634" y="116253"/>
                    </a:moveTo>
                    <a:cubicBezTo>
                      <a:pt x="132634" y="144761"/>
                      <a:pt x="105460" y="164951"/>
                      <a:pt x="72444" y="164951"/>
                    </a:cubicBezTo>
                    <a:cubicBezTo>
                      <a:pt x="48063" y="164951"/>
                      <a:pt x="27174" y="151745"/>
                      <a:pt x="27174" y="129142"/>
                    </a:cubicBezTo>
                    <a:lnTo>
                      <a:pt x="27174" y="128444"/>
                    </a:lnTo>
                    <a:cubicBezTo>
                      <a:pt x="27174" y="105841"/>
                      <a:pt x="46032" y="91174"/>
                      <a:pt x="79682" y="91174"/>
                    </a:cubicBezTo>
                    <a:cubicBezTo>
                      <a:pt x="101587" y="91174"/>
                      <a:pt x="119365" y="95047"/>
                      <a:pt x="132571" y="98857"/>
                    </a:cubicBezTo>
                    <a:lnTo>
                      <a:pt x="132571" y="116253"/>
                    </a:lnTo>
                    <a:close/>
                  </a:path>
                </a:pathLst>
              </a:custGeom>
              <a:solidFill>
                <a:srgbClr val="000000"/>
              </a:solidFill>
              <a:ln w="6345" cap="flat">
                <a:noFill/>
                <a:prstDash val="solid"/>
                <a:miter/>
              </a:ln>
            </p:spPr>
            <p:txBody>
              <a:bodyPr rtlCol="0" anchor="ctr"/>
              <a:lstStyle/>
              <a:p>
                <a:endParaRPr lang="en-US" sz="1800"/>
              </a:p>
            </p:txBody>
          </p:sp>
          <p:sp>
            <p:nvSpPr>
              <p:cNvPr id="17" name="Freeform 16">
                <a:extLst>
                  <a:ext uri="{FF2B5EF4-FFF2-40B4-BE49-F238E27FC236}">
                    <a16:creationId xmlns:a16="http://schemas.microsoft.com/office/drawing/2014/main" id="{4D6F1BE7-A87D-4DD0-910A-5119820395CE}"/>
                  </a:ext>
                </a:extLst>
              </p:cNvPr>
              <p:cNvSpPr/>
              <p:nvPr/>
            </p:nvSpPr>
            <p:spPr>
              <a:xfrm>
                <a:off x="265625" y="6323271"/>
                <a:ext cx="468782" cy="190348"/>
              </a:xfrm>
              <a:custGeom>
                <a:avLst/>
                <a:gdLst>
                  <a:gd name="connsiteX0" fmla="*/ 404466 w 468782"/>
                  <a:gd name="connsiteY0" fmla="*/ 0 h 190348"/>
                  <a:gd name="connsiteX1" fmla="*/ 347386 w 468782"/>
                  <a:gd name="connsiteY1" fmla="*/ 24317 h 190348"/>
                  <a:gd name="connsiteX2" fmla="*/ 292339 w 468782"/>
                  <a:gd name="connsiteY2" fmla="*/ 63 h 190348"/>
                  <a:gd name="connsiteX3" fmla="*/ 238435 w 468782"/>
                  <a:gd name="connsiteY3" fmla="*/ 24317 h 190348"/>
                  <a:gd name="connsiteX4" fmla="*/ 190371 w 468782"/>
                  <a:gd name="connsiteY4" fmla="*/ 63 h 190348"/>
                  <a:gd name="connsiteX5" fmla="*/ 132340 w 468782"/>
                  <a:gd name="connsiteY5" fmla="*/ 39492 h 190348"/>
                  <a:gd name="connsiteX6" fmla="*/ 95896 w 468782"/>
                  <a:gd name="connsiteY6" fmla="*/ 125459 h 190348"/>
                  <a:gd name="connsiteX7" fmla="*/ 49102 w 468782"/>
                  <a:gd name="connsiteY7" fmla="*/ 15174 h 190348"/>
                  <a:gd name="connsiteX8" fmla="*/ 15071 w 468782"/>
                  <a:gd name="connsiteY8" fmla="*/ 2476 h 190348"/>
                  <a:gd name="connsiteX9" fmla="*/ 2563 w 468782"/>
                  <a:gd name="connsiteY9" fmla="*/ 36571 h 190348"/>
                  <a:gd name="connsiteX10" fmla="*/ 59705 w 468782"/>
                  <a:gd name="connsiteY10" fmla="*/ 160698 h 190348"/>
                  <a:gd name="connsiteX11" fmla="*/ 95896 w 468782"/>
                  <a:gd name="connsiteY11" fmla="*/ 190348 h 190348"/>
                  <a:gd name="connsiteX12" fmla="*/ 132086 w 468782"/>
                  <a:gd name="connsiteY12" fmla="*/ 160698 h 190348"/>
                  <a:gd name="connsiteX13" fmla="*/ 182371 w 468782"/>
                  <a:gd name="connsiteY13" fmla="*/ 51111 h 190348"/>
                  <a:gd name="connsiteX14" fmla="*/ 189546 w 468782"/>
                  <a:gd name="connsiteY14" fmla="*/ 46476 h 190348"/>
                  <a:gd name="connsiteX15" fmla="*/ 197419 w 468782"/>
                  <a:gd name="connsiteY15" fmla="*/ 54476 h 190348"/>
                  <a:gd name="connsiteX16" fmla="*/ 197419 w 468782"/>
                  <a:gd name="connsiteY16" fmla="*/ 160570 h 190348"/>
                  <a:gd name="connsiteX17" fmla="*/ 223959 w 468782"/>
                  <a:gd name="connsiteY17" fmla="*/ 190285 h 190348"/>
                  <a:gd name="connsiteX18" fmla="*/ 250815 w 468782"/>
                  <a:gd name="connsiteY18" fmla="*/ 160570 h 190348"/>
                  <a:gd name="connsiteX19" fmla="*/ 250815 w 468782"/>
                  <a:gd name="connsiteY19" fmla="*/ 73777 h 190348"/>
                  <a:gd name="connsiteX20" fmla="*/ 279133 w 468782"/>
                  <a:gd name="connsiteY20" fmla="*/ 46158 h 190348"/>
                  <a:gd name="connsiteX21" fmla="*/ 306371 w 468782"/>
                  <a:gd name="connsiteY21" fmla="*/ 73777 h 190348"/>
                  <a:gd name="connsiteX22" fmla="*/ 306371 w 468782"/>
                  <a:gd name="connsiteY22" fmla="*/ 160570 h 190348"/>
                  <a:gd name="connsiteX23" fmla="*/ 332910 w 468782"/>
                  <a:gd name="connsiteY23" fmla="*/ 190285 h 190348"/>
                  <a:gd name="connsiteX24" fmla="*/ 359831 w 468782"/>
                  <a:gd name="connsiteY24" fmla="*/ 160570 h 190348"/>
                  <a:gd name="connsiteX25" fmla="*/ 359831 w 468782"/>
                  <a:gd name="connsiteY25" fmla="*/ 73777 h 190348"/>
                  <a:gd name="connsiteX26" fmla="*/ 388148 w 468782"/>
                  <a:gd name="connsiteY26" fmla="*/ 46158 h 190348"/>
                  <a:gd name="connsiteX27" fmla="*/ 415386 w 468782"/>
                  <a:gd name="connsiteY27" fmla="*/ 73777 h 190348"/>
                  <a:gd name="connsiteX28" fmla="*/ 415386 w 468782"/>
                  <a:gd name="connsiteY28" fmla="*/ 160570 h 190348"/>
                  <a:gd name="connsiteX29" fmla="*/ 441926 w 468782"/>
                  <a:gd name="connsiteY29" fmla="*/ 190285 h 190348"/>
                  <a:gd name="connsiteX30" fmla="*/ 468783 w 468782"/>
                  <a:gd name="connsiteY30" fmla="*/ 160570 h 190348"/>
                  <a:gd name="connsiteX31" fmla="*/ 468783 w 468782"/>
                  <a:gd name="connsiteY31" fmla="*/ 61777 h 190348"/>
                  <a:gd name="connsiteX32" fmla="*/ 404466 w 468782"/>
                  <a:gd name="connsiteY32" fmla="*/ 0 h 19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8782" h="190348">
                    <a:moveTo>
                      <a:pt x="404466" y="0"/>
                    </a:moveTo>
                    <a:cubicBezTo>
                      <a:pt x="369418" y="0"/>
                      <a:pt x="347386" y="24317"/>
                      <a:pt x="347386" y="24317"/>
                    </a:cubicBezTo>
                    <a:cubicBezTo>
                      <a:pt x="335704" y="9142"/>
                      <a:pt x="319577" y="63"/>
                      <a:pt x="292339" y="63"/>
                    </a:cubicBezTo>
                    <a:cubicBezTo>
                      <a:pt x="263577" y="63"/>
                      <a:pt x="238435" y="24317"/>
                      <a:pt x="238435" y="24317"/>
                    </a:cubicBezTo>
                    <a:cubicBezTo>
                      <a:pt x="226752" y="9142"/>
                      <a:pt x="206879" y="63"/>
                      <a:pt x="190371" y="63"/>
                    </a:cubicBezTo>
                    <a:cubicBezTo>
                      <a:pt x="164911" y="63"/>
                      <a:pt x="144657" y="11238"/>
                      <a:pt x="132340" y="39492"/>
                    </a:cubicBezTo>
                    <a:lnTo>
                      <a:pt x="95896" y="125459"/>
                    </a:lnTo>
                    <a:lnTo>
                      <a:pt x="49102" y="15174"/>
                    </a:lnTo>
                    <a:cubicBezTo>
                      <a:pt x="43197" y="2286"/>
                      <a:pt x="28658" y="-3619"/>
                      <a:pt x="15071" y="2476"/>
                    </a:cubicBezTo>
                    <a:cubicBezTo>
                      <a:pt x="1483" y="8508"/>
                      <a:pt x="-3532" y="23619"/>
                      <a:pt x="2563" y="36571"/>
                    </a:cubicBezTo>
                    <a:lnTo>
                      <a:pt x="59705" y="160698"/>
                    </a:lnTo>
                    <a:cubicBezTo>
                      <a:pt x="68658" y="180126"/>
                      <a:pt x="78118" y="190348"/>
                      <a:pt x="95896" y="190348"/>
                    </a:cubicBezTo>
                    <a:cubicBezTo>
                      <a:pt x="114880" y="190348"/>
                      <a:pt x="123134" y="179237"/>
                      <a:pt x="132086" y="160698"/>
                    </a:cubicBezTo>
                    <a:cubicBezTo>
                      <a:pt x="132086" y="160698"/>
                      <a:pt x="181927" y="52190"/>
                      <a:pt x="182371" y="51111"/>
                    </a:cubicBezTo>
                    <a:cubicBezTo>
                      <a:pt x="182879" y="49904"/>
                      <a:pt x="184467" y="46412"/>
                      <a:pt x="189546" y="46476"/>
                    </a:cubicBezTo>
                    <a:cubicBezTo>
                      <a:pt x="193863" y="46539"/>
                      <a:pt x="197419" y="49904"/>
                      <a:pt x="197419" y="54476"/>
                    </a:cubicBezTo>
                    <a:lnTo>
                      <a:pt x="197419" y="160570"/>
                    </a:lnTo>
                    <a:cubicBezTo>
                      <a:pt x="197419" y="176888"/>
                      <a:pt x="206498" y="190285"/>
                      <a:pt x="223959" y="190285"/>
                    </a:cubicBezTo>
                    <a:cubicBezTo>
                      <a:pt x="241355" y="190285"/>
                      <a:pt x="250815" y="176888"/>
                      <a:pt x="250815" y="160570"/>
                    </a:cubicBezTo>
                    <a:lnTo>
                      <a:pt x="250815" y="73777"/>
                    </a:lnTo>
                    <a:cubicBezTo>
                      <a:pt x="250815" y="57015"/>
                      <a:pt x="262815" y="46158"/>
                      <a:pt x="279133" y="46158"/>
                    </a:cubicBezTo>
                    <a:cubicBezTo>
                      <a:pt x="295450" y="46158"/>
                      <a:pt x="306371" y="57396"/>
                      <a:pt x="306371" y="73777"/>
                    </a:cubicBezTo>
                    <a:lnTo>
                      <a:pt x="306371" y="160570"/>
                    </a:lnTo>
                    <a:cubicBezTo>
                      <a:pt x="306371" y="176888"/>
                      <a:pt x="315450" y="190285"/>
                      <a:pt x="332910" y="190285"/>
                    </a:cubicBezTo>
                    <a:cubicBezTo>
                      <a:pt x="350371" y="190285"/>
                      <a:pt x="359831" y="176888"/>
                      <a:pt x="359831" y="160570"/>
                    </a:cubicBezTo>
                    <a:lnTo>
                      <a:pt x="359831" y="73777"/>
                    </a:lnTo>
                    <a:cubicBezTo>
                      <a:pt x="359831" y="57015"/>
                      <a:pt x="371767" y="46158"/>
                      <a:pt x="388148" y="46158"/>
                    </a:cubicBezTo>
                    <a:cubicBezTo>
                      <a:pt x="404466" y="46158"/>
                      <a:pt x="415386" y="57396"/>
                      <a:pt x="415386" y="73777"/>
                    </a:cubicBezTo>
                    <a:lnTo>
                      <a:pt x="415386" y="160570"/>
                    </a:lnTo>
                    <a:cubicBezTo>
                      <a:pt x="415386" y="176888"/>
                      <a:pt x="424465" y="190285"/>
                      <a:pt x="441926" y="190285"/>
                    </a:cubicBezTo>
                    <a:cubicBezTo>
                      <a:pt x="459322" y="190285"/>
                      <a:pt x="468783" y="176888"/>
                      <a:pt x="468783" y="160570"/>
                    </a:cubicBezTo>
                    <a:lnTo>
                      <a:pt x="468783" y="61777"/>
                    </a:lnTo>
                    <a:cubicBezTo>
                      <a:pt x="468783" y="25460"/>
                      <a:pt x="439576" y="0"/>
                      <a:pt x="404466" y="0"/>
                    </a:cubicBezTo>
                    <a:close/>
                  </a:path>
                </a:pathLst>
              </a:custGeom>
              <a:solidFill>
                <a:srgbClr val="000000"/>
              </a:solidFill>
              <a:ln w="6345" cap="flat">
                <a:noFill/>
                <a:prstDash val="solid"/>
                <a:miter/>
              </a:ln>
            </p:spPr>
            <p:txBody>
              <a:bodyPr rtlCol="0" anchor="ctr"/>
              <a:lstStyle/>
              <a:p>
                <a:endParaRPr lang="en-US" sz="1800"/>
              </a:p>
            </p:txBody>
          </p:sp>
          <p:sp>
            <p:nvSpPr>
              <p:cNvPr id="18" name="Freeform 17">
                <a:extLst>
                  <a:ext uri="{FF2B5EF4-FFF2-40B4-BE49-F238E27FC236}">
                    <a16:creationId xmlns:a16="http://schemas.microsoft.com/office/drawing/2014/main" id="{A59043ED-8660-66C4-91BC-AF45873D847E}"/>
                  </a:ext>
                </a:extLst>
              </p:cNvPr>
              <p:cNvSpPr/>
              <p:nvPr/>
            </p:nvSpPr>
            <p:spPr>
              <a:xfrm>
                <a:off x="1470340" y="6326700"/>
                <a:ext cx="44507" cy="44761"/>
              </a:xfrm>
              <a:custGeom>
                <a:avLst/>
                <a:gdLst>
                  <a:gd name="connsiteX0" fmla="*/ 22222 w 44507"/>
                  <a:gd name="connsiteY0" fmla="*/ 0 h 44761"/>
                  <a:gd name="connsiteX1" fmla="*/ 0 w 44507"/>
                  <a:gd name="connsiteY1" fmla="*/ 22349 h 44761"/>
                  <a:gd name="connsiteX2" fmla="*/ 0 w 44507"/>
                  <a:gd name="connsiteY2" fmla="*/ 22476 h 44761"/>
                  <a:gd name="connsiteX3" fmla="*/ 22222 w 44507"/>
                  <a:gd name="connsiteY3" fmla="*/ 44762 h 44761"/>
                  <a:gd name="connsiteX4" fmla="*/ 44508 w 44507"/>
                  <a:gd name="connsiteY4" fmla="*/ 22349 h 44761"/>
                  <a:gd name="connsiteX5" fmla="*/ 44508 w 44507"/>
                  <a:gd name="connsiteY5" fmla="*/ 22222 h 44761"/>
                  <a:gd name="connsiteX6" fmla="*/ 22222 w 44507"/>
                  <a:gd name="connsiteY6" fmla="*/ 0 h 44761"/>
                  <a:gd name="connsiteX7" fmla="*/ 40190 w 44507"/>
                  <a:gd name="connsiteY7" fmla="*/ 22349 h 44761"/>
                  <a:gd name="connsiteX8" fmla="*/ 22222 w 44507"/>
                  <a:gd name="connsiteY8" fmla="*/ 40634 h 44761"/>
                  <a:gd name="connsiteX9" fmla="*/ 4190 w 44507"/>
                  <a:gd name="connsiteY9" fmla="*/ 22476 h 44761"/>
                  <a:gd name="connsiteX10" fmla="*/ 4190 w 44507"/>
                  <a:gd name="connsiteY10" fmla="*/ 22349 h 44761"/>
                  <a:gd name="connsiteX11" fmla="*/ 22222 w 44507"/>
                  <a:gd name="connsiteY11" fmla="*/ 4127 h 44761"/>
                  <a:gd name="connsiteX12" fmla="*/ 40190 w 44507"/>
                  <a:gd name="connsiteY12" fmla="*/ 22349 h 44761"/>
                  <a:gd name="connsiteX13" fmla="*/ 40190 w 44507"/>
                  <a:gd name="connsiteY13" fmla="*/ 22349 h 44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507" h="44761">
                    <a:moveTo>
                      <a:pt x="22222" y="0"/>
                    </a:moveTo>
                    <a:cubicBezTo>
                      <a:pt x="9841" y="0"/>
                      <a:pt x="0" y="10222"/>
                      <a:pt x="0" y="22349"/>
                    </a:cubicBezTo>
                    <a:lnTo>
                      <a:pt x="0" y="22476"/>
                    </a:lnTo>
                    <a:cubicBezTo>
                      <a:pt x="0" y="34667"/>
                      <a:pt x="9651" y="44762"/>
                      <a:pt x="22222" y="44762"/>
                    </a:cubicBezTo>
                    <a:cubicBezTo>
                      <a:pt x="34666" y="44762"/>
                      <a:pt x="44508" y="34540"/>
                      <a:pt x="44508" y="22349"/>
                    </a:cubicBezTo>
                    <a:lnTo>
                      <a:pt x="44508" y="22222"/>
                    </a:lnTo>
                    <a:cubicBezTo>
                      <a:pt x="44508" y="10095"/>
                      <a:pt x="34793" y="0"/>
                      <a:pt x="22222" y="0"/>
                    </a:cubicBezTo>
                    <a:close/>
                    <a:moveTo>
                      <a:pt x="40190" y="22349"/>
                    </a:moveTo>
                    <a:cubicBezTo>
                      <a:pt x="40190" y="32317"/>
                      <a:pt x="32381" y="40634"/>
                      <a:pt x="22222" y="40634"/>
                    </a:cubicBezTo>
                    <a:cubicBezTo>
                      <a:pt x="11936" y="40634"/>
                      <a:pt x="4190" y="32508"/>
                      <a:pt x="4190" y="22476"/>
                    </a:cubicBezTo>
                    <a:lnTo>
                      <a:pt x="4190" y="22349"/>
                    </a:lnTo>
                    <a:cubicBezTo>
                      <a:pt x="4190" y="12445"/>
                      <a:pt x="12000" y="4127"/>
                      <a:pt x="22222" y="4127"/>
                    </a:cubicBezTo>
                    <a:cubicBezTo>
                      <a:pt x="32508" y="4064"/>
                      <a:pt x="40190" y="12254"/>
                      <a:pt x="40190" y="22349"/>
                    </a:cubicBezTo>
                    <a:lnTo>
                      <a:pt x="40190" y="22349"/>
                    </a:lnTo>
                    <a:close/>
                  </a:path>
                </a:pathLst>
              </a:custGeom>
              <a:solidFill>
                <a:srgbClr val="000000"/>
              </a:solidFill>
              <a:ln w="6345" cap="flat">
                <a:noFill/>
                <a:prstDash val="solid"/>
                <a:miter/>
              </a:ln>
            </p:spPr>
            <p:txBody>
              <a:bodyPr rtlCol="0" anchor="ctr"/>
              <a:lstStyle/>
              <a:p>
                <a:endParaRPr lang="en-US" sz="1800"/>
              </a:p>
            </p:txBody>
          </p:sp>
          <p:sp>
            <p:nvSpPr>
              <p:cNvPr id="19" name="Freeform 18">
                <a:extLst>
                  <a:ext uri="{FF2B5EF4-FFF2-40B4-BE49-F238E27FC236}">
                    <a16:creationId xmlns:a16="http://schemas.microsoft.com/office/drawing/2014/main" id="{C479B44E-348E-907C-601F-D41A24CC5E58}"/>
                  </a:ext>
                </a:extLst>
              </p:cNvPr>
              <p:cNvSpPr/>
              <p:nvPr/>
            </p:nvSpPr>
            <p:spPr>
              <a:xfrm>
                <a:off x="1484118" y="6337811"/>
                <a:ext cx="17968" cy="21714"/>
              </a:xfrm>
              <a:custGeom>
                <a:avLst/>
                <a:gdLst>
                  <a:gd name="connsiteX0" fmla="*/ 9778 w 17968"/>
                  <a:gd name="connsiteY0" fmla="*/ 0 h 21714"/>
                  <a:gd name="connsiteX1" fmla="*/ 2349 w 17968"/>
                  <a:gd name="connsiteY1" fmla="*/ 0 h 21714"/>
                  <a:gd name="connsiteX2" fmla="*/ 0 w 17968"/>
                  <a:gd name="connsiteY2" fmla="*/ 2413 h 21714"/>
                  <a:gd name="connsiteX3" fmla="*/ 0 w 17968"/>
                  <a:gd name="connsiteY3" fmla="*/ 19365 h 21714"/>
                  <a:gd name="connsiteX4" fmla="*/ 2349 w 17968"/>
                  <a:gd name="connsiteY4" fmla="*/ 21714 h 21714"/>
                  <a:gd name="connsiteX5" fmla="*/ 4698 w 17968"/>
                  <a:gd name="connsiteY5" fmla="*/ 19365 h 21714"/>
                  <a:gd name="connsiteX6" fmla="*/ 4698 w 17968"/>
                  <a:gd name="connsiteY6" fmla="*/ 14667 h 21714"/>
                  <a:gd name="connsiteX7" fmla="*/ 8444 w 17968"/>
                  <a:gd name="connsiteY7" fmla="*/ 14667 h 21714"/>
                  <a:gd name="connsiteX8" fmla="*/ 13079 w 17968"/>
                  <a:gd name="connsiteY8" fmla="*/ 20508 h 21714"/>
                  <a:gd name="connsiteX9" fmla="*/ 15428 w 17968"/>
                  <a:gd name="connsiteY9" fmla="*/ 21714 h 21714"/>
                  <a:gd name="connsiteX10" fmla="*/ 17714 w 17968"/>
                  <a:gd name="connsiteY10" fmla="*/ 19492 h 21714"/>
                  <a:gd name="connsiteX11" fmla="*/ 16952 w 17968"/>
                  <a:gd name="connsiteY11" fmla="*/ 17714 h 21714"/>
                  <a:gd name="connsiteX12" fmla="*/ 13651 w 17968"/>
                  <a:gd name="connsiteY12" fmla="*/ 13714 h 21714"/>
                  <a:gd name="connsiteX13" fmla="*/ 17968 w 17968"/>
                  <a:gd name="connsiteY13" fmla="*/ 7111 h 21714"/>
                  <a:gd name="connsiteX14" fmla="*/ 17968 w 17968"/>
                  <a:gd name="connsiteY14" fmla="*/ 7047 h 21714"/>
                  <a:gd name="connsiteX15" fmla="*/ 16063 w 17968"/>
                  <a:gd name="connsiteY15" fmla="*/ 2159 h 21714"/>
                  <a:gd name="connsiteX16" fmla="*/ 9778 w 17968"/>
                  <a:gd name="connsiteY16" fmla="*/ 0 h 21714"/>
                  <a:gd name="connsiteX17" fmla="*/ 13079 w 17968"/>
                  <a:gd name="connsiteY17" fmla="*/ 7428 h 21714"/>
                  <a:gd name="connsiteX18" fmla="*/ 9460 w 17968"/>
                  <a:gd name="connsiteY18" fmla="*/ 10476 h 21714"/>
                  <a:gd name="connsiteX19" fmla="*/ 4698 w 17968"/>
                  <a:gd name="connsiteY19" fmla="*/ 10476 h 21714"/>
                  <a:gd name="connsiteX20" fmla="*/ 4698 w 17968"/>
                  <a:gd name="connsiteY20" fmla="*/ 4317 h 21714"/>
                  <a:gd name="connsiteX21" fmla="*/ 9397 w 17968"/>
                  <a:gd name="connsiteY21" fmla="*/ 4317 h 21714"/>
                  <a:gd name="connsiteX22" fmla="*/ 13079 w 17968"/>
                  <a:gd name="connsiteY22" fmla="*/ 7365 h 21714"/>
                  <a:gd name="connsiteX23" fmla="*/ 13079 w 17968"/>
                  <a:gd name="connsiteY23" fmla="*/ 7428 h 21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968" h="21714">
                    <a:moveTo>
                      <a:pt x="9778" y="0"/>
                    </a:moveTo>
                    <a:lnTo>
                      <a:pt x="2349" y="0"/>
                    </a:lnTo>
                    <a:cubicBezTo>
                      <a:pt x="1016" y="0"/>
                      <a:pt x="0" y="1079"/>
                      <a:pt x="0" y="2413"/>
                    </a:cubicBezTo>
                    <a:lnTo>
                      <a:pt x="0" y="19365"/>
                    </a:lnTo>
                    <a:cubicBezTo>
                      <a:pt x="0" y="20698"/>
                      <a:pt x="1016" y="21714"/>
                      <a:pt x="2349" y="21714"/>
                    </a:cubicBezTo>
                    <a:cubicBezTo>
                      <a:pt x="3683" y="21714"/>
                      <a:pt x="4698" y="20635"/>
                      <a:pt x="4698" y="19365"/>
                    </a:cubicBezTo>
                    <a:lnTo>
                      <a:pt x="4698" y="14667"/>
                    </a:lnTo>
                    <a:lnTo>
                      <a:pt x="8444" y="14667"/>
                    </a:lnTo>
                    <a:lnTo>
                      <a:pt x="13079" y="20508"/>
                    </a:lnTo>
                    <a:cubicBezTo>
                      <a:pt x="13651" y="21143"/>
                      <a:pt x="14349" y="21714"/>
                      <a:pt x="15428" y="21714"/>
                    </a:cubicBezTo>
                    <a:cubicBezTo>
                      <a:pt x="16571" y="21714"/>
                      <a:pt x="17714" y="20825"/>
                      <a:pt x="17714" y="19492"/>
                    </a:cubicBezTo>
                    <a:cubicBezTo>
                      <a:pt x="17714" y="18794"/>
                      <a:pt x="17397" y="18286"/>
                      <a:pt x="16952" y="17714"/>
                    </a:cubicBezTo>
                    <a:lnTo>
                      <a:pt x="13651" y="13714"/>
                    </a:lnTo>
                    <a:cubicBezTo>
                      <a:pt x="16254" y="12635"/>
                      <a:pt x="17968" y="10539"/>
                      <a:pt x="17968" y="7111"/>
                    </a:cubicBezTo>
                    <a:lnTo>
                      <a:pt x="17968" y="7047"/>
                    </a:lnTo>
                    <a:cubicBezTo>
                      <a:pt x="17968" y="5079"/>
                      <a:pt x="17333" y="3365"/>
                      <a:pt x="16063" y="2159"/>
                    </a:cubicBezTo>
                    <a:cubicBezTo>
                      <a:pt x="14667" y="825"/>
                      <a:pt x="12571" y="0"/>
                      <a:pt x="9778" y="0"/>
                    </a:cubicBezTo>
                    <a:close/>
                    <a:moveTo>
                      <a:pt x="13079" y="7428"/>
                    </a:moveTo>
                    <a:cubicBezTo>
                      <a:pt x="13079" y="9270"/>
                      <a:pt x="11809" y="10476"/>
                      <a:pt x="9460" y="10476"/>
                    </a:cubicBezTo>
                    <a:lnTo>
                      <a:pt x="4698" y="10476"/>
                    </a:lnTo>
                    <a:lnTo>
                      <a:pt x="4698" y="4317"/>
                    </a:lnTo>
                    <a:lnTo>
                      <a:pt x="9397" y="4317"/>
                    </a:lnTo>
                    <a:cubicBezTo>
                      <a:pt x="11682" y="4317"/>
                      <a:pt x="13079" y="5397"/>
                      <a:pt x="13079" y="7365"/>
                    </a:cubicBezTo>
                    <a:lnTo>
                      <a:pt x="13079" y="7428"/>
                    </a:lnTo>
                    <a:close/>
                  </a:path>
                </a:pathLst>
              </a:custGeom>
              <a:solidFill>
                <a:srgbClr val="000000"/>
              </a:solidFill>
              <a:ln w="6345" cap="flat">
                <a:noFill/>
                <a:prstDash val="solid"/>
                <a:miter/>
              </a:ln>
            </p:spPr>
            <p:txBody>
              <a:bodyPr rtlCol="0" anchor="ctr"/>
              <a:lstStyle/>
              <a:p>
                <a:endParaRPr lang="en-US" sz="1800"/>
              </a:p>
            </p:txBody>
          </p:sp>
        </p:grpSp>
      </p:grpSp>
    </p:spTree>
    <p:extLst>
      <p:ext uri="{BB962C8B-B14F-4D97-AF65-F5344CB8AC3E}">
        <p14:creationId xmlns:p14="http://schemas.microsoft.com/office/powerpoint/2010/main" val="2433754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9262" y="938794"/>
            <a:ext cx="6429300" cy="1229360"/>
          </a:xfrm>
        </p:spPr>
        <p:txBody>
          <a:bodyPr wrap="square" anchor="b"/>
          <a:lstStyle>
            <a:lvl1pPr algn="l">
              <a:defRPr sz="3600" b="0" cap="none" baseline="0">
                <a:solidFill>
                  <a:schemeClr val="accent2"/>
                </a:solidFill>
              </a:defRPr>
            </a:lvl1pPr>
          </a:lstStyle>
          <a:p>
            <a:r>
              <a:rPr lang="en-US"/>
              <a:t>Click to Add Text</a:t>
            </a:r>
          </a:p>
        </p:txBody>
      </p:sp>
      <p:sp>
        <p:nvSpPr>
          <p:cNvPr id="128" name="Subtitle 2">
            <a:extLst>
              <a:ext uri="{FF2B5EF4-FFF2-40B4-BE49-F238E27FC236}">
                <a16:creationId xmlns:a16="http://schemas.microsoft.com/office/drawing/2014/main" id="{6EBAFA4D-7B92-4E38-8320-94F3BCA2E41C}"/>
              </a:ext>
            </a:extLst>
          </p:cNvPr>
          <p:cNvSpPr>
            <a:spLocks noGrp="1"/>
          </p:cNvSpPr>
          <p:nvPr>
            <p:ph type="subTitle" idx="10" hasCustomPrompt="1"/>
          </p:nvPr>
        </p:nvSpPr>
        <p:spPr>
          <a:xfrm>
            <a:off x="603123" y="2270788"/>
            <a:ext cx="6410071" cy="700882"/>
          </a:xfrm>
        </p:spPr>
        <p:txBody>
          <a:bodyPr/>
          <a:lstStyle>
            <a:lvl1pPr marL="0" indent="0" algn="l">
              <a:buNone/>
              <a:defRPr sz="2400">
                <a:solidFill>
                  <a:schemeClr val="accent4"/>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text</a:t>
            </a:r>
          </a:p>
        </p:txBody>
      </p:sp>
      <p:sp>
        <p:nvSpPr>
          <p:cNvPr id="14" name="TextBox 13">
            <a:extLst>
              <a:ext uri="{FF2B5EF4-FFF2-40B4-BE49-F238E27FC236}">
                <a16:creationId xmlns:a16="http://schemas.microsoft.com/office/drawing/2014/main" id="{3E46B5F2-170B-43F3-865D-92F5CD3F3546}"/>
              </a:ext>
            </a:extLst>
          </p:cNvPr>
          <p:cNvSpPr txBox="1"/>
          <p:nvPr userDrawn="1"/>
        </p:nvSpPr>
        <p:spPr bwMode="white">
          <a:xfrm>
            <a:off x="11493934" y="6388100"/>
            <a:ext cx="438104" cy="365125"/>
          </a:xfrm>
          <a:prstGeom prst="rect">
            <a:avLst/>
          </a:prstGeom>
          <a:noFill/>
        </p:spPr>
        <p:txBody>
          <a:bodyPr wrap="square" lIns="0" tIns="0" rIns="0" bIns="0" rtlCol="0" anchor="ctr">
            <a:noAutofit/>
          </a:bodyPr>
          <a:lstStyle/>
          <a:p>
            <a:pPr algn="r">
              <a:lnSpc>
                <a:spcPct val="90000"/>
              </a:lnSpc>
            </a:pPr>
            <a:fld id="{7A51DB15-7364-4F0B-A3A0-1309F8830053}" type="slidenum">
              <a:rPr lang="en-US" sz="800" smtClean="0">
                <a:solidFill>
                  <a:schemeClr val="tx1"/>
                </a:solidFill>
                <a:latin typeface="+mj-lt"/>
              </a:rPr>
              <a:pPr algn="r">
                <a:lnSpc>
                  <a:spcPct val="90000"/>
                </a:lnSpc>
              </a:pPr>
              <a:t>‹#›</a:t>
            </a:fld>
            <a:endParaRPr lang="en-US" sz="1800">
              <a:solidFill>
                <a:schemeClr val="tx1"/>
              </a:solidFill>
              <a:latin typeface="+mj-lt"/>
            </a:endParaRPr>
          </a:p>
        </p:txBody>
      </p:sp>
      <p:grpSp>
        <p:nvGrpSpPr>
          <p:cNvPr id="17" name="Group 16">
            <a:extLst>
              <a:ext uri="{FF2B5EF4-FFF2-40B4-BE49-F238E27FC236}">
                <a16:creationId xmlns:a16="http://schemas.microsoft.com/office/drawing/2014/main" id="{F062DFBC-6461-46E5-9A65-C2BA6B55FAA7}"/>
              </a:ext>
            </a:extLst>
          </p:cNvPr>
          <p:cNvGrpSpPr/>
          <p:nvPr userDrawn="1"/>
        </p:nvGrpSpPr>
        <p:grpSpPr>
          <a:xfrm>
            <a:off x="608171" y="6445106"/>
            <a:ext cx="1184706" cy="186690"/>
            <a:chOff x="863272" y="6563918"/>
            <a:chExt cx="861082" cy="135727"/>
          </a:xfrm>
          <a:solidFill>
            <a:schemeClr val="bg1"/>
          </a:solidFill>
        </p:grpSpPr>
        <p:sp>
          <p:nvSpPr>
            <p:cNvPr id="18" name="Freeform 6">
              <a:extLst>
                <a:ext uri="{FF2B5EF4-FFF2-40B4-BE49-F238E27FC236}">
                  <a16:creationId xmlns:a16="http://schemas.microsoft.com/office/drawing/2014/main" id="{1067657A-03A1-4F4F-AD0D-A5B15521E89E}"/>
                </a:ext>
              </a:extLst>
            </p:cNvPr>
            <p:cNvSpPr>
              <a:spLocks/>
            </p:cNvSpPr>
            <p:nvPr userDrawn="1"/>
          </p:nvSpPr>
          <p:spPr bwMode="auto">
            <a:xfrm>
              <a:off x="1195963" y="6569284"/>
              <a:ext cx="181812" cy="128783"/>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800" baseline="0"/>
            </a:p>
          </p:txBody>
        </p:sp>
        <p:sp>
          <p:nvSpPr>
            <p:cNvPr id="19" name="Freeform 7">
              <a:extLst>
                <a:ext uri="{FF2B5EF4-FFF2-40B4-BE49-F238E27FC236}">
                  <a16:creationId xmlns:a16="http://schemas.microsoft.com/office/drawing/2014/main" id="{03F0FBFF-D44D-482A-B547-D551EA5D3C25}"/>
                </a:ext>
              </a:extLst>
            </p:cNvPr>
            <p:cNvSpPr>
              <a:spLocks/>
            </p:cNvSpPr>
            <p:nvPr userDrawn="1"/>
          </p:nvSpPr>
          <p:spPr bwMode="auto">
            <a:xfrm>
              <a:off x="1509084" y="6569284"/>
              <a:ext cx="70389" cy="128783"/>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800" baseline="0"/>
            </a:p>
          </p:txBody>
        </p:sp>
        <p:sp>
          <p:nvSpPr>
            <p:cNvPr id="20" name="Freeform 8">
              <a:extLst>
                <a:ext uri="{FF2B5EF4-FFF2-40B4-BE49-F238E27FC236}">
                  <a16:creationId xmlns:a16="http://schemas.microsoft.com/office/drawing/2014/main" id="{9A9535C7-EA42-4FC0-BF2F-9F86B58ECC74}"/>
                </a:ext>
              </a:extLst>
            </p:cNvPr>
            <p:cNvSpPr>
              <a:spLocks noEditPoints="1"/>
            </p:cNvSpPr>
            <p:nvPr userDrawn="1"/>
          </p:nvSpPr>
          <p:spPr bwMode="auto">
            <a:xfrm>
              <a:off x="1577894" y="6569284"/>
              <a:ext cx="115211" cy="130361"/>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800" baseline="0"/>
            </a:p>
          </p:txBody>
        </p:sp>
        <p:sp>
          <p:nvSpPr>
            <p:cNvPr id="21" name="Freeform 9">
              <a:extLst>
                <a:ext uri="{FF2B5EF4-FFF2-40B4-BE49-F238E27FC236}">
                  <a16:creationId xmlns:a16="http://schemas.microsoft.com/office/drawing/2014/main" id="{E775250D-8931-4334-BAE4-BDDB06954178}"/>
                </a:ext>
              </a:extLst>
            </p:cNvPr>
            <p:cNvSpPr>
              <a:spLocks noEditPoints="1"/>
            </p:cNvSpPr>
            <p:nvPr userDrawn="1"/>
          </p:nvSpPr>
          <p:spPr bwMode="auto">
            <a:xfrm>
              <a:off x="1377775" y="6569284"/>
              <a:ext cx="108898" cy="130361"/>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800" baseline="0"/>
            </a:p>
          </p:txBody>
        </p:sp>
        <p:sp>
          <p:nvSpPr>
            <p:cNvPr id="22" name="Freeform 10">
              <a:extLst>
                <a:ext uri="{FF2B5EF4-FFF2-40B4-BE49-F238E27FC236}">
                  <a16:creationId xmlns:a16="http://schemas.microsoft.com/office/drawing/2014/main" id="{46FFD602-6135-4BEE-BB2A-C867FBE1FFC0}"/>
                </a:ext>
              </a:extLst>
            </p:cNvPr>
            <p:cNvSpPr>
              <a:spLocks/>
            </p:cNvSpPr>
            <p:nvPr userDrawn="1"/>
          </p:nvSpPr>
          <p:spPr bwMode="auto">
            <a:xfrm>
              <a:off x="863272" y="6563918"/>
              <a:ext cx="325115" cy="135727"/>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800" baseline="0"/>
            </a:p>
          </p:txBody>
        </p:sp>
        <p:sp>
          <p:nvSpPr>
            <p:cNvPr id="23" name="Freeform 11">
              <a:extLst>
                <a:ext uri="{FF2B5EF4-FFF2-40B4-BE49-F238E27FC236}">
                  <a16:creationId xmlns:a16="http://schemas.microsoft.com/office/drawing/2014/main" id="{14A9D646-E9F0-4A52-BD9E-F04121BF45F5}"/>
                </a:ext>
              </a:extLst>
            </p:cNvPr>
            <p:cNvSpPr>
              <a:spLocks noEditPoints="1"/>
            </p:cNvSpPr>
            <p:nvPr userDrawn="1"/>
          </p:nvSpPr>
          <p:spPr bwMode="auto">
            <a:xfrm>
              <a:off x="1694683" y="6569284"/>
              <a:ext cx="29671" cy="31249"/>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800" baseline="0"/>
            </a:p>
          </p:txBody>
        </p:sp>
        <p:sp>
          <p:nvSpPr>
            <p:cNvPr id="24" name="Freeform 12">
              <a:extLst>
                <a:ext uri="{FF2B5EF4-FFF2-40B4-BE49-F238E27FC236}">
                  <a16:creationId xmlns:a16="http://schemas.microsoft.com/office/drawing/2014/main" id="{A919FBF8-B563-4387-B270-79EB182CF757}"/>
                </a:ext>
              </a:extLst>
            </p:cNvPr>
            <p:cNvSpPr>
              <a:spLocks noEditPoints="1"/>
            </p:cNvSpPr>
            <p:nvPr userDrawn="1"/>
          </p:nvSpPr>
          <p:spPr bwMode="auto">
            <a:xfrm>
              <a:off x="1703521" y="6576859"/>
              <a:ext cx="12626" cy="15151"/>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solidFill>
              <a:srgbClr val="7170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800" baseline="0"/>
            </a:p>
          </p:txBody>
        </p:sp>
      </p:grpSp>
      <p:sp>
        <p:nvSpPr>
          <p:cNvPr id="25" name="TextBox 24">
            <a:extLst>
              <a:ext uri="{FF2B5EF4-FFF2-40B4-BE49-F238E27FC236}">
                <a16:creationId xmlns:a16="http://schemas.microsoft.com/office/drawing/2014/main" id="{5B407C40-A805-4838-8B00-1B2AAC94FDCD}"/>
              </a:ext>
            </a:extLst>
          </p:cNvPr>
          <p:cNvSpPr txBox="1"/>
          <p:nvPr userDrawn="1"/>
        </p:nvSpPr>
        <p:spPr bwMode="white">
          <a:xfrm flipH="1">
            <a:off x="2074133" y="6506318"/>
            <a:ext cx="1729338" cy="186690"/>
          </a:xfrm>
          <a:prstGeom prst="rect">
            <a:avLst/>
          </a:prstGeom>
          <a:noFill/>
        </p:spPr>
        <p:txBody>
          <a:bodyPr wrap="none" lIns="0" tIns="0" rIns="0" bIns="0" rtlCol="0" anchor="ctr">
            <a:noAutofit/>
          </a:bodyPr>
          <a:lstStyle/>
          <a:p>
            <a:pPr>
              <a:lnSpc>
                <a:spcPct val="90000"/>
              </a:lnSpc>
            </a:pPr>
            <a:r>
              <a:rPr lang="en-US" sz="800" kern="1200">
                <a:solidFill>
                  <a:schemeClr val="tx1"/>
                </a:solidFill>
                <a:latin typeface="+mj-lt"/>
                <a:ea typeface="+mn-ea"/>
                <a:cs typeface="+mn-cs"/>
              </a:rPr>
              <a:t>Confidential</a:t>
            </a:r>
            <a:r>
              <a:rPr lang="en-US" sz="800">
                <a:solidFill>
                  <a:schemeClr val="bg1"/>
                </a:solidFill>
                <a:latin typeface="+mj-lt"/>
                <a:ea typeface="Verdana" panose="020B0604030504040204" pitchFamily="34" charset="0"/>
                <a:cs typeface="Verdana" panose="020B0604030504040204" pitchFamily="34" charset="0"/>
              </a:rPr>
              <a:t>  </a:t>
            </a:r>
            <a:r>
              <a:rPr lang="en-US" sz="800" kern="1200">
                <a:solidFill>
                  <a:schemeClr val="tx1"/>
                </a:solidFill>
                <a:latin typeface="+mj-lt"/>
                <a:ea typeface="+mn-ea"/>
                <a:cs typeface="Arial" panose="020B0604020202020204" pitchFamily="34" charset="0"/>
              </a:rPr>
              <a:t> │  </a:t>
            </a:r>
            <a:r>
              <a:rPr lang="en-US" sz="800" kern="1200">
                <a:solidFill>
                  <a:schemeClr val="tx1"/>
                </a:solidFill>
                <a:latin typeface="+mj-lt"/>
                <a:ea typeface="+mn-ea"/>
                <a:cs typeface="+mn-cs"/>
              </a:rPr>
              <a:t>©2020 VMware, Inc.</a:t>
            </a:r>
          </a:p>
        </p:txBody>
      </p:sp>
      <p:grpSp>
        <p:nvGrpSpPr>
          <p:cNvPr id="16" name="Group 15">
            <a:extLst>
              <a:ext uri="{FF2B5EF4-FFF2-40B4-BE49-F238E27FC236}">
                <a16:creationId xmlns:a16="http://schemas.microsoft.com/office/drawing/2014/main" id="{DF33CC84-9051-49F6-BAEC-414D83963F1B}"/>
              </a:ext>
              <a:ext uri="{C183D7F6-B498-43B3-948B-1728B52AA6E4}">
                <adec:decorative xmlns:adec="http://schemas.microsoft.com/office/drawing/2017/decorative" val="1"/>
              </a:ext>
            </a:extLst>
          </p:cNvPr>
          <p:cNvGrpSpPr/>
          <p:nvPr userDrawn="1"/>
        </p:nvGrpSpPr>
        <p:grpSpPr>
          <a:xfrm>
            <a:off x="2256009" y="1153770"/>
            <a:ext cx="12037216" cy="5196386"/>
            <a:chOff x="2255422" y="1153770"/>
            <a:chExt cx="12034082" cy="5196386"/>
          </a:xfrm>
        </p:grpSpPr>
        <p:sp>
          <p:nvSpPr>
            <p:cNvPr id="26" name="Freeform: Shape 23">
              <a:extLst>
                <a:ext uri="{FF2B5EF4-FFF2-40B4-BE49-F238E27FC236}">
                  <a16:creationId xmlns:a16="http://schemas.microsoft.com/office/drawing/2014/main" id="{1A265F8C-5EF1-4ADE-8DFB-4C1D0824655D}"/>
                </a:ext>
              </a:extLst>
            </p:cNvPr>
            <p:cNvSpPr/>
            <p:nvPr userDrawn="1"/>
          </p:nvSpPr>
          <p:spPr>
            <a:xfrm rot="13500000">
              <a:off x="6064622" y="1495417"/>
              <a:ext cx="1045539" cy="8663939"/>
            </a:xfrm>
            <a:custGeom>
              <a:avLst/>
              <a:gdLst>
                <a:gd name="connsiteX0" fmla="*/ 0 w 1042026"/>
                <a:gd name="connsiteY0" fmla="*/ 0 h 8663939"/>
                <a:gd name="connsiteX1" fmla="*/ 1042026 w 1042026"/>
                <a:gd name="connsiteY1" fmla="*/ 0 h 8663939"/>
                <a:gd name="connsiteX2" fmla="*/ 1042026 w 1042026"/>
                <a:gd name="connsiteY2" fmla="*/ 7621913 h 8663939"/>
                <a:gd name="connsiteX3" fmla="*/ 0 w 1042026"/>
                <a:gd name="connsiteY3" fmla="*/ 8663939 h 8663939"/>
              </a:gdLst>
              <a:ahLst/>
              <a:cxnLst>
                <a:cxn ang="0">
                  <a:pos x="connsiteX0" y="connsiteY0"/>
                </a:cxn>
                <a:cxn ang="0">
                  <a:pos x="connsiteX1" y="connsiteY1"/>
                </a:cxn>
                <a:cxn ang="0">
                  <a:pos x="connsiteX2" y="connsiteY2"/>
                </a:cxn>
                <a:cxn ang="0">
                  <a:pos x="connsiteX3" y="connsiteY3"/>
                </a:cxn>
              </a:cxnLst>
              <a:rect l="l" t="t" r="r" b="b"/>
              <a:pathLst>
                <a:path w="1042026" h="8663939">
                  <a:moveTo>
                    <a:pt x="0" y="0"/>
                  </a:moveTo>
                  <a:lnTo>
                    <a:pt x="1042026" y="0"/>
                  </a:lnTo>
                  <a:lnTo>
                    <a:pt x="1042026" y="7621913"/>
                  </a:lnTo>
                  <a:lnTo>
                    <a:pt x="0" y="8663939"/>
                  </a:lnTo>
                  <a:close/>
                </a:path>
              </a:pathLst>
            </a:custGeom>
            <a:gradFill>
              <a:gsLst>
                <a:gs pos="30000">
                  <a:schemeClr val="bg1">
                    <a:alpha val="0"/>
                  </a:schemeClr>
                </a:gs>
                <a:gs pos="100000">
                  <a:schemeClr val="accent3"/>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sp>
          <p:nvSpPr>
            <p:cNvPr id="27" name="Freeform: Shape 26">
              <a:extLst>
                <a:ext uri="{FF2B5EF4-FFF2-40B4-BE49-F238E27FC236}">
                  <a16:creationId xmlns:a16="http://schemas.microsoft.com/office/drawing/2014/main" id="{A51CE09C-D498-4987-86DD-9F484F2077F1}"/>
                </a:ext>
              </a:extLst>
            </p:cNvPr>
            <p:cNvSpPr/>
            <p:nvPr userDrawn="1"/>
          </p:nvSpPr>
          <p:spPr>
            <a:xfrm rot="2700000">
              <a:off x="9434765" y="-2655430"/>
              <a:ext cx="1045539" cy="8663939"/>
            </a:xfrm>
            <a:custGeom>
              <a:avLst/>
              <a:gdLst>
                <a:gd name="connsiteX0" fmla="*/ 0 w 1042026"/>
                <a:gd name="connsiteY0" fmla="*/ 0 h 8663939"/>
                <a:gd name="connsiteX1" fmla="*/ 1042026 w 1042026"/>
                <a:gd name="connsiteY1" fmla="*/ 0 h 8663939"/>
                <a:gd name="connsiteX2" fmla="*/ 1042026 w 1042026"/>
                <a:gd name="connsiteY2" fmla="*/ 7621913 h 8663939"/>
                <a:gd name="connsiteX3" fmla="*/ 0 w 1042026"/>
                <a:gd name="connsiteY3" fmla="*/ 8663939 h 8663939"/>
              </a:gdLst>
              <a:ahLst/>
              <a:cxnLst>
                <a:cxn ang="0">
                  <a:pos x="connsiteX0" y="connsiteY0"/>
                </a:cxn>
                <a:cxn ang="0">
                  <a:pos x="connsiteX1" y="connsiteY1"/>
                </a:cxn>
                <a:cxn ang="0">
                  <a:pos x="connsiteX2" y="connsiteY2"/>
                </a:cxn>
                <a:cxn ang="0">
                  <a:pos x="connsiteX3" y="connsiteY3"/>
                </a:cxn>
              </a:cxnLst>
              <a:rect l="l" t="t" r="r" b="b"/>
              <a:pathLst>
                <a:path w="1042026" h="8663939">
                  <a:moveTo>
                    <a:pt x="0" y="0"/>
                  </a:moveTo>
                  <a:lnTo>
                    <a:pt x="1042026" y="0"/>
                  </a:lnTo>
                  <a:lnTo>
                    <a:pt x="1042026" y="7621913"/>
                  </a:lnTo>
                  <a:lnTo>
                    <a:pt x="0" y="8663939"/>
                  </a:lnTo>
                  <a:close/>
                </a:path>
              </a:pathLst>
            </a:custGeom>
            <a:gradFill>
              <a:gsLst>
                <a:gs pos="22000">
                  <a:schemeClr val="bg1">
                    <a:alpha val="0"/>
                  </a:schemeClr>
                </a:gs>
                <a:gs pos="100000">
                  <a:schemeClr val="accent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spcAft>
                  <a:spcPts val="600"/>
                </a:spcAft>
              </a:pPr>
              <a:endParaRPr lang="en-US" sz="1200">
                <a:solidFill>
                  <a:schemeClr val="bg1"/>
                </a:solidFill>
              </a:endParaRPr>
            </a:p>
          </p:txBody>
        </p:sp>
      </p:grpSp>
    </p:spTree>
    <p:extLst>
      <p:ext uri="{BB962C8B-B14F-4D97-AF65-F5344CB8AC3E}">
        <p14:creationId xmlns:p14="http://schemas.microsoft.com/office/powerpoint/2010/main" val="728012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6" name="Click to edit text">
            <a:extLst>
              <a:ext uri="{FF2B5EF4-FFF2-40B4-BE49-F238E27FC236}">
                <a16:creationId xmlns:a16="http://schemas.microsoft.com/office/drawing/2014/main" id="{B29EB907-51A5-4D60-B03A-85DECB7627F9}"/>
              </a:ext>
            </a:extLst>
          </p:cNvPr>
          <p:cNvSpPr>
            <a:spLocks noGrp="1"/>
          </p:cNvSpPr>
          <p:nvPr>
            <p:ph type="body" sz="quarter" idx="23" hasCustomPrompt="1"/>
          </p:nvPr>
        </p:nvSpPr>
        <p:spPr>
          <a:xfrm>
            <a:off x="2894767" y="1359908"/>
            <a:ext cx="7317105" cy="4322783"/>
          </a:xfrm>
        </p:spPr>
        <p:txBody>
          <a:bodyPr anchor="t"/>
          <a:lstStyle>
            <a:lvl1pPr marL="0" indent="0">
              <a:spcBef>
                <a:spcPts val="1800"/>
              </a:spcBef>
              <a:buClr>
                <a:schemeClr val="accent2"/>
              </a:buClr>
              <a:buFont typeface="Open Sans" panose="020B0606030504020204" pitchFamily="34" charset="0"/>
              <a:buChar char="​"/>
              <a:defRPr>
                <a:solidFill>
                  <a:schemeClr val="bg2">
                    <a:lumMod val="25000"/>
                  </a:schemeClr>
                </a:solidFill>
              </a:defRPr>
            </a:lvl1pPr>
            <a:lvl2pPr marL="0" indent="0">
              <a:spcBef>
                <a:spcPts val="600"/>
              </a:spcBef>
              <a:buFont typeface="Open Sans" panose="020B0606030504020204" pitchFamily="34" charset="0"/>
              <a:buChar char="​"/>
              <a:defRPr/>
            </a:lvl2pPr>
            <a:lvl3pPr marL="342900" indent="0">
              <a:buFont typeface="Open Sans" panose="020B0606030504020204" pitchFamily="34" charset="0"/>
              <a:buNone/>
              <a:defRPr sz="1800"/>
            </a:lvl3pPr>
            <a:lvl4pPr marL="342900" indent="0">
              <a:buFont typeface="Open Sans" panose="020B0606030504020204" pitchFamily="34" charset="0"/>
              <a:buChar char="​"/>
              <a:tabLst/>
              <a:defRPr sz="1800">
                <a:solidFill>
                  <a:schemeClr val="tx2"/>
                </a:solidFill>
              </a:defRPr>
            </a:lvl4pPr>
            <a:lvl5pPr marL="342900" indent="0">
              <a:buFont typeface="Open Sans" panose="020B0606030504020204" pitchFamily="34" charset="0"/>
              <a:buChar char="​"/>
              <a:tabLst/>
              <a:defRPr sz="1800">
                <a:solidFill>
                  <a:schemeClr val="tx2"/>
                </a:solidFill>
              </a:defRPr>
            </a:lvl5pPr>
            <a:lvl6pPr marL="342900" indent="0">
              <a:buFont typeface="Open Sans" panose="020B0606030504020204" pitchFamily="34" charset="0"/>
              <a:buChar char="​"/>
              <a:defRPr sz="1800">
                <a:solidFill>
                  <a:schemeClr val="tx2"/>
                </a:solidFill>
              </a:defRPr>
            </a:lvl6pPr>
            <a:lvl7pPr marL="342900" indent="0">
              <a:buFont typeface="Open Sans" panose="020B0606030504020204" pitchFamily="34" charset="0"/>
              <a:buChar char="​"/>
              <a:defRPr sz="1800">
                <a:solidFill>
                  <a:schemeClr val="tx2"/>
                </a:solidFill>
              </a:defRPr>
            </a:lvl7pPr>
            <a:lvl8pPr marL="342900" indent="0">
              <a:buFont typeface="Open Sans" panose="020B0606030504020204" pitchFamily="34" charset="0"/>
              <a:buChar char="​"/>
              <a:defRPr sz="1800">
                <a:solidFill>
                  <a:schemeClr val="tx2"/>
                </a:solidFill>
              </a:defRPr>
            </a:lvl8pPr>
            <a:lvl9pPr marL="342900" indent="0">
              <a:buFont typeface="Open Sans" panose="020B0606030504020204" pitchFamily="34" charset="0"/>
              <a:buChar char="​"/>
              <a:defRPr sz="1800">
                <a:solidFill>
                  <a:schemeClr val="tx2"/>
                </a:solidFill>
              </a:defRPr>
            </a:lvl9pPr>
          </a:lstStyle>
          <a:p>
            <a:pPr lvl="0"/>
            <a:r>
              <a:rPr lang="en-US" dirty="0"/>
              <a:t>Edit text</a:t>
            </a:r>
          </a:p>
        </p:txBody>
      </p:sp>
      <p:sp>
        <p:nvSpPr>
          <p:cNvPr id="730" name="page number">
            <a:extLst>
              <a:ext uri="{FF2B5EF4-FFF2-40B4-BE49-F238E27FC236}">
                <a16:creationId xmlns:a16="http://schemas.microsoft.com/office/drawing/2014/main" id="{AB8D1A6B-3CE6-468D-804E-6300F8B6DC81}"/>
              </a:ext>
            </a:extLst>
          </p:cNvPr>
          <p:cNvSpPr txBox="1"/>
          <p:nvPr userDrawn="1"/>
        </p:nvSpPr>
        <p:spPr>
          <a:xfrm>
            <a:off x="11493934" y="6464808"/>
            <a:ext cx="438104"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dirty="0"/>
          </a:p>
        </p:txBody>
      </p:sp>
      <p:sp>
        <p:nvSpPr>
          <p:cNvPr id="2" name="TextBox 1">
            <a:extLst>
              <a:ext uri="{FF2B5EF4-FFF2-40B4-BE49-F238E27FC236}">
                <a16:creationId xmlns:a16="http://schemas.microsoft.com/office/drawing/2014/main" id="{EFAB009F-8C77-4345-BB40-5C6D1F329C80}"/>
              </a:ext>
            </a:extLst>
          </p:cNvPr>
          <p:cNvSpPr txBox="1"/>
          <p:nvPr userDrawn="1"/>
        </p:nvSpPr>
        <p:spPr>
          <a:xfrm>
            <a:off x="610449" y="1257625"/>
            <a:ext cx="1940376" cy="443198"/>
          </a:xfrm>
          <a:prstGeom prst="rect">
            <a:avLst/>
          </a:prstGeom>
        </p:spPr>
        <p:txBody>
          <a:bodyPr vert="horz" wrap="none" lIns="0" tIns="0" rIns="0" bIns="0" rtlCol="0" anchor="b">
            <a:noAutofit/>
          </a:bodyPr>
          <a:lstStyle>
            <a:lvl1pPr>
              <a:lnSpc>
                <a:spcPct val="90000"/>
              </a:lnSpc>
              <a:spcBef>
                <a:spcPct val="0"/>
              </a:spcBef>
              <a:buNone/>
              <a:defRPr sz="3200" b="0">
                <a:solidFill>
                  <a:schemeClr val="accent2"/>
                </a:solidFill>
                <a:latin typeface="+mj-lt"/>
              </a:defRPr>
            </a:lvl1pPr>
          </a:lstStyle>
          <a:p>
            <a:pPr lvl="0"/>
            <a:r>
              <a:rPr lang="en-US" sz="3200" dirty="0">
                <a:solidFill>
                  <a:schemeClr val="accent1"/>
                </a:solidFill>
              </a:rPr>
              <a:t>Agenda</a:t>
            </a:r>
          </a:p>
        </p:txBody>
      </p:sp>
    </p:spTree>
    <p:extLst>
      <p:ext uri="{BB962C8B-B14F-4D97-AF65-F5344CB8AC3E}">
        <p14:creationId xmlns:p14="http://schemas.microsoft.com/office/powerpoint/2010/main" val="1240661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24E83-0498-4D8B-94A0-3FF7CDD8F127}"/>
              </a:ext>
            </a:extLst>
          </p:cNvPr>
          <p:cNvSpPr>
            <a:spLocks noGrp="1"/>
          </p:cNvSpPr>
          <p:nvPr>
            <p:ph type="title" hasCustomPrompt="1"/>
          </p:nvPr>
        </p:nvSpPr>
        <p:spPr/>
        <p:txBody>
          <a:bodyPr/>
          <a:lstStyle>
            <a:lvl1pPr>
              <a:defRPr>
                <a:solidFill>
                  <a:schemeClr val="accent1"/>
                </a:solidFill>
              </a:defRPr>
            </a:lvl1pPr>
          </a:lstStyle>
          <a:p>
            <a:r>
              <a:rPr lang="en-US" dirty="0"/>
              <a:t>Single Content Layout Click to Add One Line Title</a:t>
            </a:r>
          </a:p>
        </p:txBody>
      </p:sp>
      <p:sp>
        <p:nvSpPr>
          <p:cNvPr id="8" name="Subtitle 2">
            <a:extLst>
              <a:ext uri="{FF2B5EF4-FFF2-40B4-BE49-F238E27FC236}">
                <a16:creationId xmlns:a16="http://schemas.microsoft.com/office/drawing/2014/main" id="{216D2F66-BB7F-4F0E-A224-A105F87676EF}"/>
              </a:ext>
            </a:extLst>
          </p:cNvPr>
          <p:cNvSpPr>
            <a:spLocks noGrp="1"/>
          </p:cNvSpPr>
          <p:nvPr>
            <p:ph type="subTitle" idx="10" hasCustomPrompt="1"/>
          </p:nvPr>
        </p:nvSpPr>
        <p:spPr>
          <a:xfrm>
            <a:off x="593021" y="1071963"/>
            <a:ext cx="10990809" cy="247743"/>
          </a:xfrm>
        </p:spPr>
        <p:txBody>
          <a:bodyPr/>
          <a:lstStyle>
            <a:lvl1pPr marL="0" indent="0" algn="l">
              <a:lnSpc>
                <a:spcPct val="100000"/>
              </a:lnSpc>
              <a:spcBef>
                <a:spcPts val="0"/>
              </a:spcBef>
              <a:buNone/>
              <a:defRPr sz="200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8" name="Content Placeholder 17">
            <a:extLst>
              <a:ext uri="{FF2B5EF4-FFF2-40B4-BE49-F238E27FC236}">
                <a16:creationId xmlns:a16="http://schemas.microsoft.com/office/drawing/2014/main" id="{D034FA3F-D529-4D8B-B6EC-A8341FCAF67E}"/>
              </a:ext>
            </a:extLst>
          </p:cNvPr>
          <p:cNvSpPr>
            <a:spLocks noGrp="1"/>
          </p:cNvSpPr>
          <p:nvPr>
            <p:ph sz="quarter" idx="14" hasCustomPrompt="1"/>
          </p:nvPr>
        </p:nvSpPr>
        <p:spPr>
          <a:xfrm>
            <a:off x="616666" y="1600201"/>
            <a:ext cx="10975658" cy="4572000"/>
          </a:xfrm>
        </p:spPr>
        <p:txBody>
          <a:bodyPr/>
          <a:lstStyle>
            <a:lvl1pPr>
              <a:spcBef>
                <a:spcPts val="1200"/>
              </a:spcBef>
              <a:defRPr>
                <a:solidFill>
                  <a:schemeClr val="bg2">
                    <a:lumMod val="25000"/>
                  </a:schemeClr>
                </a:solidFill>
              </a:defRPr>
            </a:lvl1pPr>
            <a:lvl2pPr>
              <a:spcBef>
                <a:spcPts val="1200"/>
              </a:spcBef>
              <a:defRPr>
                <a:solidFill>
                  <a:schemeClr val="bg2">
                    <a:lumMod val="25000"/>
                  </a:schemeClr>
                </a:solidFill>
              </a:defRPr>
            </a:lvl2pPr>
            <a:lvl3pPr>
              <a:spcBef>
                <a:spcPts val="1200"/>
              </a:spcBef>
              <a:defRPr>
                <a:solidFill>
                  <a:schemeClr val="bg2">
                    <a:lumMod val="25000"/>
                  </a:schemeClr>
                </a:solidFill>
              </a:defRPr>
            </a:lvl3pPr>
            <a:lvl4pPr>
              <a:spcBef>
                <a:spcPts val="1200"/>
              </a:spcBef>
              <a:defRPr>
                <a:solidFill>
                  <a:schemeClr val="bg2">
                    <a:lumMod val="25000"/>
                  </a:schemeClr>
                </a:solidFill>
              </a:defRPr>
            </a:lvl4pPr>
            <a:lvl5pPr>
              <a:spcBef>
                <a:spcPts val="1200"/>
              </a:spcBef>
              <a:defRPr>
                <a:solidFill>
                  <a:schemeClr val="bg2">
                    <a:lumMod val="25000"/>
                  </a:schemeClr>
                </a:solidFill>
              </a:defRPr>
            </a:lvl5pPr>
            <a:lvl6pPr>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age number">
            <a:extLst>
              <a:ext uri="{FF2B5EF4-FFF2-40B4-BE49-F238E27FC236}">
                <a16:creationId xmlns:a16="http://schemas.microsoft.com/office/drawing/2014/main" id="{175B5FDB-839C-A941-B264-01387F31F005}"/>
              </a:ext>
            </a:extLst>
          </p:cNvPr>
          <p:cNvSpPr txBox="1"/>
          <p:nvPr userDrawn="1"/>
        </p:nvSpPr>
        <p:spPr>
          <a:xfrm>
            <a:off x="11493934" y="6464808"/>
            <a:ext cx="438104"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dirty="0"/>
          </a:p>
        </p:txBody>
      </p:sp>
    </p:spTree>
    <p:extLst>
      <p:ext uri="{BB962C8B-B14F-4D97-AF65-F5344CB8AC3E}">
        <p14:creationId xmlns:p14="http://schemas.microsoft.com/office/powerpoint/2010/main" val="432289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90EF1-7A6F-4CAE-80CD-2BC8A8107F0C}"/>
              </a:ext>
            </a:extLst>
          </p:cNvPr>
          <p:cNvSpPr>
            <a:spLocks noGrp="1"/>
          </p:cNvSpPr>
          <p:nvPr>
            <p:ph type="title" hasCustomPrompt="1"/>
          </p:nvPr>
        </p:nvSpPr>
        <p:spPr/>
        <p:txBody>
          <a:bodyPr/>
          <a:lstStyle>
            <a:lvl1pPr>
              <a:defRPr>
                <a:solidFill>
                  <a:schemeClr val="accent1"/>
                </a:solidFill>
              </a:defRPr>
            </a:lvl1pPr>
          </a:lstStyle>
          <a:p>
            <a:r>
              <a:rPr lang="en-US" dirty="0"/>
              <a:t>Click to Add One Line Title</a:t>
            </a:r>
          </a:p>
        </p:txBody>
      </p:sp>
      <p:sp>
        <p:nvSpPr>
          <p:cNvPr id="9" name="Subtitle 2">
            <a:extLst>
              <a:ext uri="{FF2B5EF4-FFF2-40B4-BE49-F238E27FC236}">
                <a16:creationId xmlns:a16="http://schemas.microsoft.com/office/drawing/2014/main" id="{C28211D2-9BBA-4EB9-8867-E2CC72E9E0D1}"/>
              </a:ext>
            </a:extLst>
          </p:cNvPr>
          <p:cNvSpPr>
            <a:spLocks noGrp="1"/>
          </p:cNvSpPr>
          <p:nvPr>
            <p:ph type="subTitle" idx="10" hasCustomPrompt="1"/>
          </p:nvPr>
        </p:nvSpPr>
        <p:spPr>
          <a:xfrm>
            <a:off x="593021" y="1071966"/>
            <a:ext cx="10965543" cy="247743"/>
          </a:xfrm>
        </p:spPr>
        <p:txBody>
          <a:bodyPr/>
          <a:lstStyle>
            <a:lvl1pPr marL="0" indent="0" algn="l">
              <a:lnSpc>
                <a:spcPct val="100000"/>
              </a:lnSpc>
              <a:spcBef>
                <a:spcPts val="0"/>
              </a:spcBef>
              <a:buNone/>
              <a:defRPr sz="2000">
                <a:solidFill>
                  <a:schemeClr val="bg2">
                    <a:lumMod val="25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6" name="page number">
            <a:extLst>
              <a:ext uri="{FF2B5EF4-FFF2-40B4-BE49-F238E27FC236}">
                <a16:creationId xmlns:a16="http://schemas.microsoft.com/office/drawing/2014/main" id="{F2584149-C6DB-AE45-B715-90B7DF169DD6}"/>
              </a:ext>
            </a:extLst>
          </p:cNvPr>
          <p:cNvSpPr txBox="1"/>
          <p:nvPr userDrawn="1"/>
        </p:nvSpPr>
        <p:spPr>
          <a:xfrm>
            <a:off x="11493934" y="6464808"/>
            <a:ext cx="438104"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dirty="0"/>
          </a:p>
        </p:txBody>
      </p:sp>
    </p:spTree>
    <p:extLst>
      <p:ext uri="{BB962C8B-B14F-4D97-AF65-F5344CB8AC3E}">
        <p14:creationId xmlns:p14="http://schemas.microsoft.com/office/powerpoint/2010/main" val="2709578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Content Balance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00E4C6-16B5-49A9-898A-3B53C5AB065D}"/>
              </a:ext>
            </a:extLst>
          </p:cNvPr>
          <p:cNvSpPr>
            <a:spLocks noGrp="1"/>
          </p:cNvSpPr>
          <p:nvPr>
            <p:ph type="title" hasCustomPrompt="1"/>
          </p:nvPr>
        </p:nvSpPr>
        <p:spPr/>
        <p:txBody>
          <a:bodyPr/>
          <a:lstStyle>
            <a:lvl1pPr>
              <a:defRPr>
                <a:solidFill>
                  <a:schemeClr val="accent1"/>
                </a:solidFill>
              </a:defRPr>
            </a:lvl1pPr>
          </a:lstStyle>
          <a:p>
            <a:r>
              <a:rPr lang="en-US" dirty="0"/>
              <a:t>Two-content Layout Click to Add One Line Title</a:t>
            </a:r>
          </a:p>
        </p:txBody>
      </p:sp>
      <p:sp>
        <p:nvSpPr>
          <p:cNvPr id="8" name="Subtitle 2">
            <a:extLst>
              <a:ext uri="{FF2B5EF4-FFF2-40B4-BE49-F238E27FC236}">
                <a16:creationId xmlns:a16="http://schemas.microsoft.com/office/drawing/2014/main" id="{38535540-CB20-4CD5-9F73-DB64F5A49CD3}"/>
              </a:ext>
            </a:extLst>
          </p:cNvPr>
          <p:cNvSpPr>
            <a:spLocks noGrp="1"/>
          </p:cNvSpPr>
          <p:nvPr>
            <p:ph type="subTitle" idx="10" hasCustomPrompt="1"/>
          </p:nvPr>
        </p:nvSpPr>
        <p:spPr>
          <a:xfrm>
            <a:off x="593021" y="811831"/>
            <a:ext cx="10965543" cy="247743"/>
          </a:xfrm>
        </p:spPr>
        <p:txBody>
          <a:bodyPr/>
          <a:lstStyle>
            <a:lvl1pPr marL="0" indent="0" algn="l">
              <a:lnSpc>
                <a:spcPct val="100000"/>
              </a:lnSpc>
              <a:spcBef>
                <a:spcPts val="0"/>
              </a:spcBef>
              <a:buNone/>
              <a:defRPr sz="2000">
                <a:solidFill>
                  <a:schemeClr val="bg2">
                    <a:lumMod val="25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Content Placeholder 3">
            <a:extLst>
              <a:ext uri="{FF2B5EF4-FFF2-40B4-BE49-F238E27FC236}">
                <a16:creationId xmlns:a16="http://schemas.microsoft.com/office/drawing/2014/main" id="{87AF420A-ED2C-4AD1-A28B-EB26178557DE}"/>
              </a:ext>
            </a:extLst>
          </p:cNvPr>
          <p:cNvSpPr>
            <a:spLocks noGrp="1"/>
          </p:cNvSpPr>
          <p:nvPr>
            <p:ph sz="quarter" idx="17" hasCustomPrompt="1"/>
          </p:nvPr>
        </p:nvSpPr>
        <p:spPr>
          <a:xfrm>
            <a:off x="579961" y="1600200"/>
            <a:ext cx="5315167" cy="4572000"/>
          </a:xfrm>
        </p:spPr>
        <p:txBody>
          <a:bodyPr vert="horz" lIns="0" tIns="0" rIns="0" bIns="0" rtlCol="0">
            <a:noAutofit/>
          </a:bodyPr>
          <a:lstStyle>
            <a:lvl1pPr>
              <a:defRPr lang="en-US" sz="1800" dirty="0">
                <a:solidFill>
                  <a:schemeClr val="bg2">
                    <a:lumMod val="25000"/>
                  </a:schemeClr>
                </a:solidFill>
              </a:defRPr>
            </a:lvl1pPr>
            <a:lvl2pPr>
              <a:defRPr lang="en-US" sz="1600" dirty="0">
                <a:solidFill>
                  <a:schemeClr val="bg2">
                    <a:lumMod val="25000"/>
                  </a:schemeClr>
                </a:solidFill>
              </a:defRPr>
            </a:lvl2pPr>
            <a:lvl3pPr>
              <a:defRPr lang="en-US" sz="1400" dirty="0">
                <a:solidFill>
                  <a:schemeClr val="bg2">
                    <a:lumMod val="25000"/>
                  </a:schemeClr>
                </a:solidFill>
              </a:defRPr>
            </a:lvl3pPr>
            <a:lvl4pPr>
              <a:defRPr lang="en-US" sz="1200" dirty="0">
                <a:solidFill>
                  <a:schemeClr val="bg2">
                    <a:lumMod val="25000"/>
                  </a:schemeClr>
                </a:solidFill>
              </a:defRPr>
            </a:lvl4pPr>
            <a:lvl5pPr>
              <a:defRPr lang="en-US" sz="1200" dirty="0">
                <a:solidFill>
                  <a:schemeClr val="bg2">
                    <a:lumMod val="25000"/>
                  </a:schemeClr>
                </a:solidFill>
              </a:defRPr>
            </a:lvl5pPr>
            <a:lvl6pPr>
              <a:defRPr lang="en-US" sz="1200" dirty="0">
                <a:solidFill>
                  <a:schemeClr val="bg2">
                    <a:lumMod val="25000"/>
                  </a:schemeClr>
                </a:solidFill>
              </a:defRPr>
            </a:lvl6pPr>
            <a:lvl7pPr>
              <a:defRPr lang="en-US" sz="1200" dirty="0">
                <a:solidFill>
                  <a:schemeClr val="bg2">
                    <a:lumMod val="25000"/>
                  </a:schemeClr>
                </a:solidFill>
              </a:defRPr>
            </a:lvl7pPr>
            <a:lvl8pPr>
              <a:defRPr lang="en-US" sz="1200" dirty="0">
                <a:solidFill>
                  <a:schemeClr val="bg2">
                    <a:lumMod val="25000"/>
                  </a:schemeClr>
                </a:solidFill>
              </a:defRPr>
            </a:lvl8pPr>
            <a:lvl9pPr>
              <a:defRPr lang="en-US" sz="1200" dirty="0">
                <a:solidFill>
                  <a:schemeClr val="bg2">
                    <a:lumMod val="25000"/>
                  </a:schemeClr>
                </a:solidFill>
              </a:defRPr>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Nineth level</a:t>
            </a:r>
          </a:p>
        </p:txBody>
      </p:sp>
      <p:sp>
        <p:nvSpPr>
          <p:cNvPr id="12" name="Content Placeholder 3">
            <a:extLst>
              <a:ext uri="{FF2B5EF4-FFF2-40B4-BE49-F238E27FC236}">
                <a16:creationId xmlns:a16="http://schemas.microsoft.com/office/drawing/2014/main" id="{CD860A49-A98C-4F0E-AB34-4E13B89D5EBC}"/>
              </a:ext>
            </a:extLst>
          </p:cNvPr>
          <p:cNvSpPr>
            <a:spLocks noGrp="1"/>
          </p:cNvSpPr>
          <p:nvPr>
            <p:ph sz="quarter" idx="18" hasCustomPrompt="1"/>
          </p:nvPr>
        </p:nvSpPr>
        <p:spPr>
          <a:xfrm>
            <a:off x="6322934" y="1600200"/>
            <a:ext cx="5869066" cy="4572000"/>
          </a:xfrm>
        </p:spPr>
        <p:txBody>
          <a:bodyPr vert="horz" lIns="0" tIns="0" rIns="457200" bIns="0" rtlCol="0">
            <a:noAutofit/>
          </a:bodyPr>
          <a:lstStyle>
            <a:lvl1pPr>
              <a:defRPr lang="en-US" sz="1800" dirty="0">
                <a:solidFill>
                  <a:schemeClr val="bg2">
                    <a:lumMod val="25000"/>
                  </a:schemeClr>
                </a:solidFill>
              </a:defRPr>
            </a:lvl1pPr>
            <a:lvl2pPr>
              <a:defRPr lang="en-US" sz="1600" dirty="0">
                <a:solidFill>
                  <a:schemeClr val="bg2">
                    <a:lumMod val="25000"/>
                  </a:schemeClr>
                </a:solidFill>
              </a:defRPr>
            </a:lvl2pPr>
            <a:lvl3pPr>
              <a:defRPr lang="en-US" sz="1400" dirty="0">
                <a:solidFill>
                  <a:schemeClr val="bg2">
                    <a:lumMod val="25000"/>
                  </a:schemeClr>
                </a:solidFill>
              </a:defRPr>
            </a:lvl3pPr>
            <a:lvl4pPr>
              <a:defRPr lang="en-US" sz="1200" dirty="0">
                <a:solidFill>
                  <a:schemeClr val="bg2">
                    <a:lumMod val="25000"/>
                  </a:schemeClr>
                </a:solidFill>
              </a:defRPr>
            </a:lvl4pPr>
            <a:lvl5pPr>
              <a:defRPr lang="en-US" sz="1200" dirty="0">
                <a:solidFill>
                  <a:schemeClr val="bg2">
                    <a:lumMod val="25000"/>
                  </a:schemeClr>
                </a:solidFill>
              </a:defRPr>
            </a:lvl5pPr>
            <a:lvl6pPr>
              <a:defRPr lang="en-US" sz="1200" dirty="0">
                <a:solidFill>
                  <a:schemeClr val="bg2">
                    <a:lumMod val="25000"/>
                  </a:schemeClr>
                </a:solidFill>
              </a:defRPr>
            </a:lvl6pPr>
            <a:lvl7pPr>
              <a:defRPr lang="en-US" sz="1200" dirty="0">
                <a:solidFill>
                  <a:schemeClr val="bg2">
                    <a:lumMod val="25000"/>
                  </a:schemeClr>
                </a:solidFill>
              </a:defRPr>
            </a:lvl7pPr>
            <a:lvl8pPr>
              <a:defRPr lang="en-US" sz="1200" dirty="0">
                <a:solidFill>
                  <a:schemeClr val="bg2">
                    <a:lumMod val="25000"/>
                  </a:schemeClr>
                </a:solidFill>
              </a:defRPr>
            </a:lvl8pPr>
            <a:lvl9pPr>
              <a:defRPr lang="en-US" sz="1200" dirty="0">
                <a:solidFill>
                  <a:schemeClr val="bg2">
                    <a:lumMod val="25000"/>
                  </a:schemeClr>
                </a:solidFill>
              </a:defRPr>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Nineth level</a:t>
            </a:r>
          </a:p>
        </p:txBody>
      </p:sp>
      <p:sp>
        <p:nvSpPr>
          <p:cNvPr id="7" name="page number">
            <a:extLst>
              <a:ext uri="{FF2B5EF4-FFF2-40B4-BE49-F238E27FC236}">
                <a16:creationId xmlns:a16="http://schemas.microsoft.com/office/drawing/2014/main" id="{306FFEC8-099C-484D-841A-7FCB225B1895}"/>
              </a:ext>
            </a:extLst>
          </p:cNvPr>
          <p:cNvSpPr txBox="1"/>
          <p:nvPr userDrawn="1"/>
        </p:nvSpPr>
        <p:spPr>
          <a:xfrm>
            <a:off x="11493934" y="6464808"/>
            <a:ext cx="438104"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dirty="0"/>
          </a:p>
        </p:txBody>
      </p:sp>
    </p:spTree>
    <p:extLst>
      <p:ext uri="{BB962C8B-B14F-4D97-AF65-F5344CB8AC3E}">
        <p14:creationId xmlns:p14="http://schemas.microsoft.com/office/powerpoint/2010/main" val="711654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Content Balanced Color on Lef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00E4C6-16B5-49A9-898A-3B53C5AB065D}"/>
              </a:ext>
            </a:extLst>
          </p:cNvPr>
          <p:cNvSpPr>
            <a:spLocks noGrp="1"/>
          </p:cNvSpPr>
          <p:nvPr>
            <p:ph type="title" hasCustomPrompt="1"/>
          </p:nvPr>
        </p:nvSpPr>
        <p:spPr/>
        <p:txBody>
          <a:bodyPr/>
          <a:lstStyle>
            <a:lvl1pPr>
              <a:defRPr>
                <a:solidFill>
                  <a:schemeClr val="accent1"/>
                </a:solidFill>
              </a:defRPr>
            </a:lvl1pPr>
          </a:lstStyle>
          <a:p>
            <a:r>
              <a:rPr lang="en-US" dirty="0"/>
              <a:t>Two-content Layout: Text on Left, Graphic on Right - Click to Edit</a:t>
            </a:r>
          </a:p>
        </p:txBody>
      </p:sp>
      <p:sp>
        <p:nvSpPr>
          <p:cNvPr id="8" name="Subtitle 2">
            <a:extLst>
              <a:ext uri="{FF2B5EF4-FFF2-40B4-BE49-F238E27FC236}">
                <a16:creationId xmlns:a16="http://schemas.microsoft.com/office/drawing/2014/main" id="{38535540-CB20-4CD5-9F73-DB64F5A49CD3}"/>
              </a:ext>
            </a:extLst>
          </p:cNvPr>
          <p:cNvSpPr>
            <a:spLocks noGrp="1"/>
          </p:cNvSpPr>
          <p:nvPr>
            <p:ph type="subTitle" idx="10" hasCustomPrompt="1"/>
          </p:nvPr>
        </p:nvSpPr>
        <p:spPr>
          <a:xfrm>
            <a:off x="593021" y="811831"/>
            <a:ext cx="10965543" cy="247743"/>
          </a:xfrm>
        </p:spPr>
        <p:txBody>
          <a:bodyPr/>
          <a:lstStyle>
            <a:lvl1pPr marL="0" indent="0" algn="l">
              <a:lnSpc>
                <a:spcPct val="100000"/>
              </a:lnSpc>
              <a:spcBef>
                <a:spcPts val="0"/>
              </a:spcBef>
              <a:buNone/>
              <a:defRPr sz="2000">
                <a:solidFill>
                  <a:schemeClr val="bg2">
                    <a:lumMod val="25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7" name="Content Placeholder 17">
            <a:extLst>
              <a:ext uri="{FF2B5EF4-FFF2-40B4-BE49-F238E27FC236}">
                <a16:creationId xmlns:a16="http://schemas.microsoft.com/office/drawing/2014/main" id="{E4143250-D1B5-E54B-9FA1-AB95D634DBC6}"/>
              </a:ext>
            </a:extLst>
          </p:cNvPr>
          <p:cNvSpPr>
            <a:spLocks noGrp="1"/>
          </p:cNvSpPr>
          <p:nvPr>
            <p:ph sz="quarter" idx="16" hasCustomPrompt="1"/>
          </p:nvPr>
        </p:nvSpPr>
        <p:spPr bwMode="ltGray">
          <a:xfrm>
            <a:off x="0" y="1600201"/>
            <a:ext cx="5866973" cy="4572000"/>
          </a:xfrm>
          <a:solidFill>
            <a:srgbClr val="F4F8FA"/>
          </a:solidFill>
        </p:spPr>
        <p:txBody>
          <a:bodyPr vert="horz" lIns="457200" tIns="457200" rIns="457200" bIns="457200" rtlCol="0">
            <a:noAutofit/>
          </a:bodyPr>
          <a:lstStyle>
            <a:lvl1pPr>
              <a:defRPr lang="en-US" sz="1800" dirty="0">
                <a:solidFill>
                  <a:schemeClr val="bg2">
                    <a:lumMod val="25000"/>
                  </a:schemeClr>
                </a:solidFill>
              </a:defRPr>
            </a:lvl1pPr>
            <a:lvl2pPr>
              <a:defRPr lang="en-US" sz="1600" dirty="0">
                <a:solidFill>
                  <a:schemeClr val="bg2">
                    <a:lumMod val="25000"/>
                  </a:schemeClr>
                </a:solidFill>
              </a:defRPr>
            </a:lvl2pPr>
            <a:lvl3pPr>
              <a:defRPr lang="en-US" sz="1400" dirty="0">
                <a:solidFill>
                  <a:schemeClr val="bg2">
                    <a:lumMod val="25000"/>
                  </a:schemeClr>
                </a:solidFill>
              </a:defRPr>
            </a:lvl3pPr>
            <a:lvl4pPr>
              <a:defRPr lang="en-US" sz="1200" dirty="0">
                <a:solidFill>
                  <a:schemeClr val="bg2">
                    <a:lumMod val="25000"/>
                  </a:schemeClr>
                </a:solidFill>
              </a:defRPr>
            </a:lvl4pPr>
            <a:lvl5pPr>
              <a:defRPr lang="en-US" sz="1200" dirty="0">
                <a:solidFill>
                  <a:schemeClr val="bg2">
                    <a:lumMod val="25000"/>
                  </a:schemeClr>
                </a:solidFill>
              </a:defRPr>
            </a:lvl5pPr>
          </a:lstStyle>
          <a:p>
            <a:pPr lvl="0">
              <a:spcBef>
                <a:spcPts val="1200"/>
              </a:spcBef>
            </a:pPr>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7">
            <a:extLst>
              <a:ext uri="{FF2B5EF4-FFF2-40B4-BE49-F238E27FC236}">
                <a16:creationId xmlns:a16="http://schemas.microsoft.com/office/drawing/2014/main" id="{D034FA3F-D529-4D8B-B6EC-A8341FCAF67E}"/>
              </a:ext>
            </a:extLst>
          </p:cNvPr>
          <p:cNvSpPr>
            <a:spLocks noGrp="1"/>
          </p:cNvSpPr>
          <p:nvPr>
            <p:ph sz="quarter" idx="14"/>
          </p:nvPr>
        </p:nvSpPr>
        <p:spPr bwMode="ltGray">
          <a:xfrm>
            <a:off x="6296872" y="1600201"/>
            <a:ext cx="5895128" cy="4572000"/>
          </a:xfrm>
          <a:noFill/>
        </p:spPr>
        <p:txBody>
          <a:bodyPr vert="horz" lIns="594360" tIns="457200" rIns="457200" bIns="457200" rtlCol="0">
            <a:noAutofit/>
          </a:bodyPr>
          <a:lstStyle>
            <a:lvl1pPr>
              <a:spcBef>
                <a:spcPts val="1200"/>
              </a:spcBef>
              <a:defRPr lang="en-US" sz="1800" dirty="0">
                <a:solidFill>
                  <a:srgbClr val="F4F8FA"/>
                </a:solidFill>
              </a:defRPr>
            </a:lvl1pPr>
            <a:lvl2pPr>
              <a:buClr>
                <a:schemeClr val="bg1"/>
              </a:buClr>
              <a:defRPr lang="en-US" sz="1600" dirty="0">
                <a:solidFill>
                  <a:schemeClr val="bg1"/>
                </a:solidFill>
              </a:defRPr>
            </a:lvl2pPr>
            <a:lvl3pPr>
              <a:buClr>
                <a:schemeClr val="bg1"/>
              </a:buClr>
              <a:defRPr lang="en-US" sz="1400" dirty="0">
                <a:solidFill>
                  <a:schemeClr val="bg1"/>
                </a:solidFill>
              </a:defRPr>
            </a:lvl3pPr>
            <a:lvl4pPr>
              <a:buClr>
                <a:schemeClr val="bg1"/>
              </a:buClr>
              <a:defRPr lang="en-US" sz="1200" dirty="0">
                <a:solidFill>
                  <a:schemeClr val="bg1"/>
                </a:solidFill>
              </a:defRPr>
            </a:lvl4pPr>
            <a:lvl5pPr>
              <a:buClr>
                <a:schemeClr val="bg1"/>
              </a:buClr>
              <a:defRPr lang="en-US" sz="1200" dirty="0">
                <a:solidFill>
                  <a:schemeClr val="bg1"/>
                </a:solidFill>
              </a:defRPr>
            </a:lvl5pPr>
            <a:lvl6pPr>
              <a:buClrTx/>
              <a:defRPr sz="1800">
                <a:solidFill>
                  <a:schemeClr val="bg1"/>
                </a:solidFill>
              </a:defRPr>
            </a:lvl6pPr>
            <a:lvl7pPr>
              <a:buClrTx/>
              <a:defRPr sz="1400">
                <a:solidFill>
                  <a:schemeClr val="bg1"/>
                </a:solidFill>
              </a:defRPr>
            </a:lvl7pPr>
            <a:lvl8pPr>
              <a:buClrTx/>
              <a:defRPr sz="1200">
                <a:solidFill>
                  <a:schemeClr val="bg1"/>
                </a:solidFill>
              </a:defRPr>
            </a:lvl8pPr>
            <a:lvl9pPr>
              <a:buClrTx/>
              <a:defRPr sz="1800">
                <a:solidFill>
                  <a:schemeClr val="bg1"/>
                </a:solidFill>
              </a:defRPr>
            </a:lvl9pPr>
          </a:lstStyle>
          <a:p>
            <a:pPr lvl="0"/>
            <a:endParaRPr lang="en-US" dirty="0"/>
          </a:p>
        </p:txBody>
      </p:sp>
      <p:sp>
        <p:nvSpPr>
          <p:cNvPr id="10" name="page number">
            <a:extLst>
              <a:ext uri="{FF2B5EF4-FFF2-40B4-BE49-F238E27FC236}">
                <a16:creationId xmlns:a16="http://schemas.microsoft.com/office/drawing/2014/main" id="{4FD1F5D3-21E9-5341-B48A-48F1E4CF33AB}"/>
              </a:ext>
            </a:extLst>
          </p:cNvPr>
          <p:cNvSpPr txBox="1"/>
          <p:nvPr userDrawn="1"/>
        </p:nvSpPr>
        <p:spPr>
          <a:xfrm>
            <a:off x="11493934" y="6464808"/>
            <a:ext cx="438104"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dirty="0"/>
          </a:p>
        </p:txBody>
      </p:sp>
    </p:spTree>
    <p:extLst>
      <p:ext uri="{BB962C8B-B14F-4D97-AF65-F5344CB8AC3E}">
        <p14:creationId xmlns:p14="http://schemas.microsoft.com/office/powerpoint/2010/main" val="2980006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A1FE0B-90B1-4BED-9AA5-6DC9F6424E67}"/>
              </a:ext>
            </a:extLst>
          </p:cNvPr>
          <p:cNvSpPr>
            <a:spLocks noGrp="1"/>
          </p:cNvSpPr>
          <p:nvPr>
            <p:ph type="title" hasCustomPrompt="1"/>
          </p:nvPr>
        </p:nvSpPr>
        <p:spPr/>
        <p:txBody>
          <a:bodyPr/>
          <a:lstStyle>
            <a:lvl1pPr>
              <a:defRPr>
                <a:solidFill>
                  <a:schemeClr val="accent1"/>
                </a:solidFill>
              </a:defRPr>
            </a:lvl1pPr>
          </a:lstStyle>
          <a:p>
            <a:r>
              <a:rPr lang="en-US" dirty="0"/>
              <a:t>Two-content Text Comparison Layout</a:t>
            </a:r>
          </a:p>
        </p:txBody>
      </p:sp>
      <p:sp>
        <p:nvSpPr>
          <p:cNvPr id="13" name="Subtitle 2">
            <a:extLst>
              <a:ext uri="{FF2B5EF4-FFF2-40B4-BE49-F238E27FC236}">
                <a16:creationId xmlns:a16="http://schemas.microsoft.com/office/drawing/2014/main" id="{D541C7AA-97CA-4F96-9506-F144DA2CD8E2}"/>
              </a:ext>
            </a:extLst>
          </p:cNvPr>
          <p:cNvSpPr>
            <a:spLocks noGrp="1"/>
          </p:cNvSpPr>
          <p:nvPr>
            <p:ph type="subTitle" idx="10" hasCustomPrompt="1"/>
          </p:nvPr>
        </p:nvSpPr>
        <p:spPr>
          <a:xfrm>
            <a:off x="593021" y="811831"/>
            <a:ext cx="10965543" cy="247743"/>
          </a:xfrm>
        </p:spPr>
        <p:txBody>
          <a:bodyPr/>
          <a:lstStyle>
            <a:lvl1pPr marL="0" indent="0" algn="l">
              <a:lnSpc>
                <a:spcPct val="100000"/>
              </a:lnSpc>
              <a:spcBef>
                <a:spcPts val="0"/>
              </a:spcBef>
              <a:buNone/>
              <a:defRPr sz="2000">
                <a:solidFill>
                  <a:schemeClr val="bg2">
                    <a:lumMod val="25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1" name="Text Placeholder 4">
            <a:extLst>
              <a:ext uri="{FF2B5EF4-FFF2-40B4-BE49-F238E27FC236}">
                <a16:creationId xmlns:a16="http://schemas.microsoft.com/office/drawing/2014/main" id="{9E550D89-51A7-894E-88FB-394F3178F2EC}"/>
              </a:ext>
            </a:extLst>
          </p:cNvPr>
          <p:cNvSpPr>
            <a:spLocks noGrp="1"/>
          </p:cNvSpPr>
          <p:nvPr>
            <p:ph type="body" sz="quarter" idx="17" hasCustomPrompt="1"/>
          </p:nvPr>
        </p:nvSpPr>
        <p:spPr bwMode="gray">
          <a:xfrm>
            <a:off x="593021" y="1600202"/>
            <a:ext cx="5045661" cy="875370"/>
          </a:xfrm>
          <a:noFill/>
        </p:spPr>
        <p:txBody>
          <a:bodyPr vert="horz" lIns="0" tIns="91440" rIns="457200" bIns="91440" rtlCol="0" anchor="b">
            <a:noAutofit/>
          </a:bodyPr>
          <a:lstStyle>
            <a:lvl1pPr>
              <a:defRPr lang="en-US" dirty="0">
                <a:solidFill>
                  <a:schemeClr val="accent1"/>
                </a:solidFill>
              </a:defRPr>
            </a:lvl1pPr>
          </a:lstStyle>
          <a:p>
            <a:pPr lvl="0"/>
            <a:r>
              <a:rPr lang="en-US" dirty="0"/>
              <a:t>Click to add header </a:t>
            </a:r>
          </a:p>
        </p:txBody>
      </p:sp>
      <p:sp>
        <p:nvSpPr>
          <p:cNvPr id="14" name="Rectangle 13">
            <a:extLst>
              <a:ext uri="{FF2B5EF4-FFF2-40B4-BE49-F238E27FC236}">
                <a16:creationId xmlns:a16="http://schemas.microsoft.com/office/drawing/2014/main" id="{AA1B5F83-A93D-544C-8DB4-B164DBF2F72D}"/>
              </a:ext>
              <a:ext uri="{C183D7F6-B498-43B3-948B-1728B52AA6E4}">
                <adec:decorative xmlns:adec="http://schemas.microsoft.com/office/drawing/2017/decorative" val="1"/>
              </a:ext>
            </a:extLst>
          </p:cNvPr>
          <p:cNvSpPr/>
          <p:nvPr userDrawn="1"/>
        </p:nvSpPr>
        <p:spPr>
          <a:xfrm>
            <a:off x="593021" y="2484177"/>
            <a:ext cx="5045661"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dirty="0">
              <a:solidFill>
                <a:schemeClr val="bg1"/>
              </a:solidFill>
            </a:endParaRPr>
          </a:p>
        </p:txBody>
      </p:sp>
      <p:sp>
        <p:nvSpPr>
          <p:cNvPr id="10" name="Content Placeholder 17">
            <a:extLst>
              <a:ext uri="{FF2B5EF4-FFF2-40B4-BE49-F238E27FC236}">
                <a16:creationId xmlns:a16="http://schemas.microsoft.com/office/drawing/2014/main" id="{0170DFD5-97D2-3349-AE52-EB22861A6880}"/>
              </a:ext>
            </a:extLst>
          </p:cNvPr>
          <p:cNvSpPr>
            <a:spLocks noGrp="1"/>
          </p:cNvSpPr>
          <p:nvPr>
            <p:ph sz="quarter" idx="14" hasCustomPrompt="1"/>
          </p:nvPr>
        </p:nvSpPr>
        <p:spPr bwMode="gray">
          <a:xfrm>
            <a:off x="579960" y="2621021"/>
            <a:ext cx="5072916" cy="3544027"/>
          </a:xfrm>
        </p:spPr>
        <p:txBody>
          <a:bodyPr vert="horz" lIns="0" tIns="0" rIns="0" bIns="0" rtlCol="0">
            <a:noAutofit/>
          </a:bodyPr>
          <a:lstStyle>
            <a:lvl1pPr>
              <a:defRPr lang="en-US" sz="1800" dirty="0">
                <a:solidFill>
                  <a:schemeClr val="bg2">
                    <a:lumMod val="25000"/>
                  </a:schemeClr>
                </a:solidFill>
              </a:defRPr>
            </a:lvl1pPr>
            <a:lvl2pPr>
              <a:defRPr lang="en-US" sz="1600" dirty="0">
                <a:solidFill>
                  <a:schemeClr val="bg2">
                    <a:lumMod val="25000"/>
                  </a:schemeClr>
                </a:solidFill>
              </a:defRPr>
            </a:lvl2pPr>
            <a:lvl3pPr>
              <a:defRPr lang="en-US" sz="1400" dirty="0">
                <a:solidFill>
                  <a:schemeClr val="bg2">
                    <a:lumMod val="25000"/>
                  </a:schemeClr>
                </a:solidFill>
              </a:defRPr>
            </a:lvl3pPr>
            <a:lvl4pPr>
              <a:defRPr lang="en-US" sz="1200" dirty="0">
                <a:solidFill>
                  <a:schemeClr val="bg2">
                    <a:lumMod val="25000"/>
                  </a:schemeClr>
                </a:solidFill>
              </a:defRPr>
            </a:lvl4pPr>
            <a:lvl5pPr>
              <a:defRPr lang="en-US" sz="1200" dirty="0">
                <a:solidFill>
                  <a:schemeClr val="bg2">
                    <a:lumMod val="25000"/>
                  </a:schemeClr>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a:extLst>
              <a:ext uri="{FF2B5EF4-FFF2-40B4-BE49-F238E27FC236}">
                <a16:creationId xmlns:a16="http://schemas.microsoft.com/office/drawing/2014/main" id="{961E082F-F30B-BC46-BB99-CA9B65C08128}"/>
              </a:ext>
            </a:extLst>
          </p:cNvPr>
          <p:cNvSpPr>
            <a:spLocks noGrp="1"/>
          </p:cNvSpPr>
          <p:nvPr>
            <p:ph type="body" sz="quarter" idx="18" hasCustomPrompt="1"/>
          </p:nvPr>
        </p:nvSpPr>
        <p:spPr bwMode="gray">
          <a:xfrm>
            <a:off x="6558540" y="1600202"/>
            <a:ext cx="5373499" cy="875370"/>
          </a:xfrm>
          <a:noFill/>
        </p:spPr>
        <p:txBody>
          <a:bodyPr vert="horz" lIns="0" tIns="91440" rIns="457200" bIns="91440" rtlCol="0" anchor="b">
            <a:noAutofit/>
          </a:bodyPr>
          <a:lstStyle>
            <a:lvl1pPr>
              <a:defRPr lang="en-US" sz="2000">
                <a:solidFill>
                  <a:schemeClr val="accent1"/>
                </a:solidFill>
              </a:defRPr>
            </a:lvl1pPr>
          </a:lstStyle>
          <a:p>
            <a:pPr lvl="0"/>
            <a:r>
              <a:rPr lang="en-US" dirty="0"/>
              <a:t>Click to add header </a:t>
            </a:r>
          </a:p>
        </p:txBody>
      </p:sp>
      <p:sp>
        <p:nvSpPr>
          <p:cNvPr id="16" name="Rectangle 15">
            <a:extLst>
              <a:ext uri="{FF2B5EF4-FFF2-40B4-BE49-F238E27FC236}">
                <a16:creationId xmlns:a16="http://schemas.microsoft.com/office/drawing/2014/main" id="{417D4F8B-2025-D14C-A41E-9C0B401DE6B0}"/>
              </a:ext>
              <a:ext uri="{C183D7F6-B498-43B3-948B-1728B52AA6E4}">
                <adec:decorative xmlns:adec="http://schemas.microsoft.com/office/drawing/2017/decorative" val="1"/>
              </a:ext>
            </a:extLst>
          </p:cNvPr>
          <p:cNvSpPr/>
          <p:nvPr userDrawn="1"/>
        </p:nvSpPr>
        <p:spPr>
          <a:xfrm>
            <a:off x="6553688" y="2484177"/>
            <a:ext cx="5045661"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dirty="0">
              <a:solidFill>
                <a:schemeClr val="bg1"/>
              </a:solidFill>
            </a:endParaRPr>
          </a:p>
          <a:p>
            <a:pPr algn="ctr">
              <a:spcAft>
                <a:spcPts val="600"/>
              </a:spcAft>
            </a:pPr>
            <a:endParaRPr lang="en-US" sz="1200" dirty="0">
              <a:solidFill>
                <a:schemeClr val="bg1"/>
              </a:solidFill>
            </a:endParaRPr>
          </a:p>
        </p:txBody>
      </p:sp>
      <p:sp>
        <p:nvSpPr>
          <p:cNvPr id="9" name="Content Placeholder 17">
            <a:extLst>
              <a:ext uri="{FF2B5EF4-FFF2-40B4-BE49-F238E27FC236}">
                <a16:creationId xmlns:a16="http://schemas.microsoft.com/office/drawing/2014/main" id="{3EE56D9F-2DF2-4F43-A13A-4844DFE465AC}"/>
              </a:ext>
            </a:extLst>
          </p:cNvPr>
          <p:cNvSpPr>
            <a:spLocks noGrp="1"/>
          </p:cNvSpPr>
          <p:nvPr>
            <p:ph sz="quarter" idx="16" hasCustomPrompt="1"/>
          </p:nvPr>
        </p:nvSpPr>
        <p:spPr bwMode="gray">
          <a:xfrm>
            <a:off x="6557957" y="2621280"/>
            <a:ext cx="5374082" cy="3575124"/>
          </a:xfrm>
        </p:spPr>
        <p:txBody>
          <a:bodyPr vert="horz" lIns="0" tIns="0" rIns="0" bIns="0" rtlCol="0">
            <a:noAutofit/>
          </a:bodyPr>
          <a:lstStyle>
            <a:lvl1pPr>
              <a:defRPr lang="en-US" sz="1800" dirty="0">
                <a:solidFill>
                  <a:schemeClr val="bg2">
                    <a:lumMod val="25000"/>
                  </a:schemeClr>
                </a:solidFill>
              </a:defRPr>
            </a:lvl1pPr>
            <a:lvl2pPr>
              <a:defRPr lang="en-US" sz="1600" dirty="0">
                <a:solidFill>
                  <a:schemeClr val="bg2">
                    <a:lumMod val="25000"/>
                  </a:schemeClr>
                </a:solidFill>
              </a:defRPr>
            </a:lvl2pPr>
            <a:lvl3pPr>
              <a:defRPr lang="en-US" sz="1400" dirty="0">
                <a:solidFill>
                  <a:schemeClr val="bg2">
                    <a:lumMod val="25000"/>
                  </a:schemeClr>
                </a:solidFill>
              </a:defRPr>
            </a:lvl3pPr>
            <a:lvl4pPr>
              <a:defRPr lang="en-US" sz="1200" dirty="0">
                <a:solidFill>
                  <a:schemeClr val="bg2">
                    <a:lumMod val="25000"/>
                  </a:schemeClr>
                </a:solidFill>
              </a:defRPr>
            </a:lvl4pPr>
            <a:lvl5pPr>
              <a:defRPr lang="en-US" sz="1200" dirty="0">
                <a:solidFill>
                  <a:schemeClr val="bg2">
                    <a:lumMod val="25000"/>
                  </a:schemeClr>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age number">
            <a:extLst>
              <a:ext uri="{FF2B5EF4-FFF2-40B4-BE49-F238E27FC236}">
                <a16:creationId xmlns:a16="http://schemas.microsoft.com/office/drawing/2014/main" id="{3E816477-50B7-9248-BE5F-B9062610CEEE}"/>
              </a:ext>
            </a:extLst>
          </p:cNvPr>
          <p:cNvSpPr txBox="1"/>
          <p:nvPr userDrawn="1"/>
        </p:nvSpPr>
        <p:spPr>
          <a:xfrm>
            <a:off x="11493934" y="6464808"/>
            <a:ext cx="438104"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dirty="0"/>
          </a:p>
        </p:txBody>
      </p:sp>
    </p:spTree>
    <p:extLst>
      <p:ext uri="{BB962C8B-B14F-4D97-AF65-F5344CB8AC3E}">
        <p14:creationId xmlns:p14="http://schemas.microsoft.com/office/powerpoint/2010/main" val="189873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Content Comparison">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F2C94F-DA57-4BDB-8E5C-E4A0C7522314}"/>
              </a:ext>
            </a:extLst>
          </p:cNvPr>
          <p:cNvSpPr>
            <a:spLocks noGrp="1"/>
          </p:cNvSpPr>
          <p:nvPr>
            <p:ph type="title" hasCustomPrompt="1"/>
          </p:nvPr>
        </p:nvSpPr>
        <p:spPr/>
        <p:txBody>
          <a:bodyPr/>
          <a:lstStyle>
            <a:lvl1pPr>
              <a:defRPr>
                <a:solidFill>
                  <a:schemeClr val="accent1"/>
                </a:solidFill>
              </a:defRPr>
            </a:lvl1pPr>
          </a:lstStyle>
          <a:p>
            <a:r>
              <a:rPr lang="en-US" dirty="0"/>
              <a:t>Three-content Layout – Three Horizontal Text Boxes</a:t>
            </a:r>
          </a:p>
        </p:txBody>
      </p:sp>
      <p:sp>
        <p:nvSpPr>
          <p:cNvPr id="13" name="Subtitle 2">
            <a:extLst>
              <a:ext uri="{FF2B5EF4-FFF2-40B4-BE49-F238E27FC236}">
                <a16:creationId xmlns:a16="http://schemas.microsoft.com/office/drawing/2014/main" id="{FC59F98B-A991-4DEC-A409-289E778CB84A}"/>
              </a:ext>
            </a:extLst>
          </p:cNvPr>
          <p:cNvSpPr>
            <a:spLocks noGrp="1"/>
          </p:cNvSpPr>
          <p:nvPr>
            <p:ph type="subTitle" idx="10" hasCustomPrompt="1"/>
          </p:nvPr>
        </p:nvSpPr>
        <p:spPr>
          <a:xfrm>
            <a:off x="593021" y="811831"/>
            <a:ext cx="10965543" cy="247743"/>
          </a:xfrm>
        </p:spPr>
        <p:txBody>
          <a:bodyPr/>
          <a:lstStyle>
            <a:lvl1pPr marL="0" indent="0" algn="l">
              <a:lnSpc>
                <a:spcPct val="100000"/>
              </a:lnSpc>
              <a:spcBef>
                <a:spcPts val="0"/>
              </a:spcBef>
              <a:buNone/>
              <a:defRPr sz="2000">
                <a:solidFill>
                  <a:schemeClr val="bg2">
                    <a:lumMod val="25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24" name="Text Placeholder 3">
            <a:extLst>
              <a:ext uri="{FF2B5EF4-FFF2-40B4-BE49-F238E27FC236}">
                <a16:creationId xmlns:a16="http://schemas.microsoft.com/office/drawing/2014/main" id="{E0956C27-3D46-7745-A4A9-42842784C100}"/>
              </a:ext>
            </a:extLst>
          </p:cNvPr>
          <p:cNvSpPr>
            <a:spLocks noGrp="1"/>
          </p:cNvSpPr>
          <p:nvPr>
            <p:ph type="body" sz="quarter" idx="28" hasCustomPrompt="1"/>
          </p:nvPr>
        </p:nvSpPr>
        <p:spPr>
          <a:xfrm>
            <a:off x="593020" y="1582754"/>
            <a:ext cx="3594528" cy="914400"/>
          </a:xfrm>
          <a:noFill/>
        </p:spPr>
        <p:txBody>
          <a:bodyPr lIns="0" tIns="91440" rIns="182880" bIns="91440" anchor="b"/>
          <a:lstStyle>
            <a:lvl1pPr>
              <a:defRPr sz="1800">
                <a:solidFill>
                  <a:schemeClr val="accent1"/>
                </a:solidFill>
              </a:defRPr>
            </a:lvl1pPr>
            <a:lvl2pPr marL="0" indent="0">
              <a:buFont typeface="Open Sans" panose="020B0606030504020204" pitchFamily="34" charset="0"/>
              <a:buChar char="​"/>
              <a:defRPr sz="18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header</a:t>
            </a:r>
          </a:p>
        </p:txBody>
      </p:sp>
      <p:sp>
        <p:nvSpPr>
          <p:cNvPr id="27" name="Rectangle 26">
            <a:extLst>
              <a:ext uri="{FF2B5EF4-FFF2-40B4-BE49-F238E27FC236}">
                <a16:creationId xmlns:a16="http://schemas.microsoft.com/office/drawing/2014/main" id="{B164666E-28C9-844E-91D8-ECA2F1E57595}"/>
              </a:ext>
              <a:ext uri="{C183D7F6-B498-43B3-948B-1728B52AA6E4}">
                <adec:decorative xmlns:adec="http://schemas.microsoft.com/office/drawing/2017/decorative" val="1"/>
              </a:ext>
            </a:extLst>
          </p:cNvPr>
          <p:cNvSpPr/>
          <p:nvPr userDrawn="1"/>
        </p:nvSpPr>
        <p:spPr>
          <a:xfrm>
            <a:off x="593020" y="2509481"/>
            <a:ext cx="3594528"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dirty="0">
              <a:solidFill>
                <a:schemeClr val="bg1"/>
              </a:solidFill>
            </a:endParaRPr>
          </a:p>
        </p:txBody>
      </p:sp>
      <p:sp>
        <p:nvSpPr>
          <p:cNvPr id="30" name="Text Placeholder 15">
            <a:extLst>
              <a:ext uri="{FF2B5EF4-FFF2-40B4-BE49-F238E27FC236}">
                <a16:creationId xmlns:a16="http://schemas.microsoft.com/office/drawing/2014/main" id="{088F3A7B-ECB7-0E49-B754-464BE3E44868}"/>
              </a:ext>
            </a:extLst>
          </p:cNvPr>
          <p:cNvSpPr>
            <a:spLocks noGrp="1"/>
          </p:cNvSpPr>
          <p:nvPr>
            <p:ph type="body" sz="quarter" idx="27" hasCustomPrompt="1"/>
          </p:nvPr>
        </p:nvSpPr>
        <p:spPr>
          <a:xfrm>
            <a:off x="593020" y="2546330"/>
            <a:ext cx="3594528" cy="3619363"/>
          </a:xfrm>
          <a:noFill/>
          <a:ln>
            <a:noFill/>
          </a:ln>
        </p:spPr>
        <p:txBody>
          <a:bodyPr lIns="0" tIns="182880" rIns="182880" bIns="182880"/>
          <a:lstStyle>
            <a:lvl1pPr>
              <a:defRPr sz="1600">
                <a:solidFill>
                  <a:schemeClr val="bg2">
                    <a:lumMod val="25000"/>
                  </a:schemeClr>
                </a:solidFill>
              </a:defRPr>
            </a:lvl1pPr>
          </a:lstStyle>
          <a:p>
            <a:r>
              <a:rPr lang="en-US" dirty="0"/>
              <a:t>Click to add text</a:t>
            </a:r>
          </a:p>
          <a:p>
            <a:r>
              <a:rPr lang="en-US" dirty="0"/>
              <a:t>Click to add text</a:t>
            </a:r>
          </a:p>
          <a:p>
            <a:r>
              <a:rPr lang="en-US" dirty="0"/>
              <a:t>Click to add text</a:t>
            </a:r>
          </a:p>
          <a:p>
            <a:r>
              <a:rPr lang="en-US" dirty="0"/>
              <a:t>Click to add text</a:t>
            </a:r>
          </a:p>
          <a:p>
            <a:endParaRPr lang="en-US" dirty="0"/>
          </a:p>
        </p:txBody>
      </p:sp>
      <p:sp>
        <p:nvSpPr>
          <p:cNvPr id="26" name="Text Placeholder 3">
            <a:extLst>
              <a:ext uri="{FF2B5EF4-FFF2-40B4-BE49-F238E27FC236}">
                <a16:creationId xmlns:a16="http://schemas.microsoft.com/office/drawing/2014/main" id="{88975597-2DC5-4748-87A2-37C22D522B0B}"/>
              </a:ext>
            </a:extLst>
          </p:cNvPr>
          <p:cNvSpPr>
            <a:spLocks noGrp="1"/>
          </p:cNvSpPr>
          <p:nvPr>
            <p:ph type="body" sz="quarter" idx="26" hasCustomPrompt="1"/>
          </p:nvPr>
        </p:nvSpPr>
        <p:spPr>
          <a:xfrm>
            <a:off x="4416304" y="1599646"/>
            <a:ext cx="3594528" cy="914400"/>
          </a:xfrm>
          <a:noFill/>
        </p:spPr>
        <p:txBody>
          <a:bodyPr lIns="0" tIns="91440" rIns="182880" bIns="91440" anchor="b"/>
          <a:lstStyle>
            <a:lvl1pPr>
              <a:defRPr sz="1800">
                <a:solidFill>
                  <a:schemeClr val="accent1"/>
                </a:solidFill>
              </a:defRPr>
            </a:lvl1pPr>
            <a:lvl2pPr marL="0" indent="0">
              <a:buFont typeface="Open Sans" panose="020B0606030504020204" pitchFamily="34" charset="0"/>
              <a:buChar char="​"/>
              <a:defRPr sz="18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header</a:t>
            </a:r>
          </a:p>
        </p:txBody>
      </p:sp>
      <p:sp>
        <p:nvSpPr>
          <p:cNvPr id="28" name="Rectangle 27">
            <a:extLst>
              <a:ext uri="{FF2B5EF4-FFF2-40B4-BE49-F238E27FC236}">
                <a16:creationId xmlns:a16="http://schemas.microsoft.com/office/drawing/2014/main" id="{53DE0F89-6066-984A-B5C6-BC57894C3396}"/>
              </a:ext>
              <a:ext uri="{C183D7F6-B498-43B3-948B-1728B52AA6E4}">
                <adec:decorative xmlns:adec="http://schemas.microsoft.com/office/drawing/2017/decorative" val="1"/>
              </a:ext>
            </a:extLst>
          </p:cNvPr>
          <p:cNvSpPr/>
          <p:nvPr userDrawn="1"/>
        </p:nvSpPr>
        <p:spPr>
          <a:xfrm>
            <a:off x="4416304" y="2509481"/>
            <a:ext cx="3594528" cy="45719"/>
          </a:xfrm>
          <a:prstGeom prst="rect">
            <a:avLst/>
          </a:prstGeom>
          <a:gradFill>
            <a:gsLst>
              <a:gs pos="99000">
                <a:schemeClr val="accent1"/>
              </a:gs>
              <a:gs pos="23000">
                <a:schemeClr val="accent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dirty="0">
              <a:solidFill>
                <a:schemeClr val="bg1"/>
              </a:solidFill>
            </a:endParaRPr>
          </a:p>
        </p:txBody>
      </p:sp>
      <p:sp>
        <p:nvSpPr>
          <p:cNvPr id="31" name="Text Placeholder 13">
            <a:extLst>
              <a:ext uri="{FF2B5EF4-FFF2-40B4-BE49-F238E27FC236}">
                <a16:creationId xmlns:a16="http://schemas.microsoft.com/office/drawing/2014/main" id="{44EE5778-B7AD-374C-B107-63971E570839}"/>
              </a:ext>
            </a:extLst>
          </p:cNvPr>
          <p:cNvSpPr>
            <a:spLocks noGrp="1"/>
          </p:cNvSpPr>
          <p:nvPr>
            <p:ph type="body" sz="quarter" idx="25" hasCustomPrompt="1"/>
          </p:nvPr>
        </p:nvSpPr>
        <p:spPr>
          <a:xfrm>
            <a:off x="4416304" y="2546329"/>
            <a:ext cx="3594528" cy="3627562"/>
          </a:xfrm>
          <a:noFill/>
          <a:ln>
            <a:noFill/>
          </a:ln>
        </p:spPr>
        <p:txBody>
          <a:bodyPr lIns="0" tIns="182880" rIns="182880" bIns="182880"/>
          <a:lstStyle>
            <a:lvl1pPr>
              <a:defRPr sz="1600">
                <a:solidFill>
                  <a:schemeClr val="bg2">
                    <a:lumMod val="25000"/>
                  </a:schemeClr>
                </a:solidFill>
              </a:defRPr>
            </a:lvl1pPr>
          </a:lstStyle>
          <a:p>
            <a:r>
              <a:rPr lang="en-US" dirty="0"/>
              <a:t>Click to add text</a:t>
            </a:r>
          </a:p>
          <a:p>
            <a:r>
              <a:rPr lang="en-US" dirty="0"/>
              <a:t>Click to add text</a:t>
            </a:r>
          </a:p>
          <a:p>
            <a:r>
              <a:rPr lang="en-US" dirty="0"/>
              <a:t>Click to add text</a:t>
            </a:r>
          </a:p>
          <a:p>
            <a:r>
              <a:rPr lang="en-US" dirty="0"/>
              <a:t>Click to add text</a:t>
            </a:r>
          </a:p>
          <a:p>
            <a:endParaRPr lang="en-US" dirty="0"/>
          </a:p>
        </p:txBody>
      </p:sp>
      <p:sp>
        <p:nvSpPr>
          <p:cNvPr id="25" name="Text Placeholder 3">
            <a:extLst>
              <a:ext uri="{FF2B5EF4-FFF2-40B4-BE49-F238E27FC236}">
                <a16:creationId xmlns:a16="http://schemas.microsoft.com/office/drawing/2014/main" id="{F48BF931-C509-8F46-8576-3656F9F4BA19}"/>
              </a:ext>
            </a:extLst>
          </p:cNvPr>
          <p:cNvSpPr>
            <a:spLocks noGrp="1"/>
          </p:cNvSpPr>
          <p:nvPr>
            <p:ph type="body" sz="quarter" idx="23" hasCustomPrompt="1"/>
          </p:nvPr>
        </p:nvSpPr>
        <p:spPr>
          <a:xfrm>
            <a:off x="8239588" y="1600200"/>
            <a:ext cx="3594528" cy="914400"/>
          </a:xfrm>
          <a:noFill/>
        </p:spPr>
        <p:txBody>
          <a:bodyPr lIns="0" tIns="91440" rIns="182880" bIns="91440" anchor="b"/>
          <a:lstStyle>
            <a:lvl1pPr>
              <a:defRPr sz="1800">
                <a:solidFill>
                  <a:schemeClr val="accent1"/>
                </a:solidFill>
              </a:defRPr>
            </a:lvl1pPr>
            <a:lvl2pPr marL="0" indent="0">
              <a:buFont typeface="Open Sans" panose="020B0606030504020204" pitchFamily="34" charset="0"/>
              <a:buChar char="​"/>
              <a:defRPr sz="18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header</a:t>
            </a:r>
          </a:p>
        </p:txBody>
      </p:sp>
      <p:sp>
        <p:nvSpPr>
          <p:cNvPr id="29" name="Rectangle 28">
            <a:extLst>
              <a:ext uri="{FF2B5EF4-FFF2-40B4-BE49-F238E27FC236}">
                <a16:creationId xmlns:a16="http://schemas.microsoft.com/office/drawing/2014/main" id="{97B963A1-3810-7A40-8918-6D6D68B4A836}"/>
              </a:ext>
              <a:ext uri="{C183D7F6-B498-43B3-948B-1728B52AA6E4}">
                <adec:decorative xmlns:adec="http://schemas.microsoft.com/office/drawing/2017/decorative" val="1"/>
              </a:ext>
            </a:extLst>
          </p:cNvPr>
          <p:cNvSpPr/>
          <p:nvPr userDrawn="1"/>
        </p:nvSpPr>
        <p:spPr>
          <a:xfrm>
            <a:off x="8239588" y="2509480"/>
            <a:ext cx="3594528" cy="502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dirty="0">
              <a:solidFill>
                <a:schemeClr val="bg1"/>
              </a:solidFill>
            </a:endParaRPr>
          </a:p>
        </p:txBody>
      </p:sp>
      <p:sp>
        <p:nvSpPr>
          <p:cNvPr id="32" name="Text Placeholder 12">
            <a:extLst>
              <a:ext uri="{FF2B5EF4-FFF2-40B4-BE49-F238E27FC236}">
                <a16:creationId xmlns:a16="http://schemas.microsoft.com/office/drawing/2014/main" id="{7C6F38D2-AD30-AE4E-B0AD-4BAFB463F8B5}"/>
              </a:ext>
            </a:extLst>
          </p:cNvPr>
          <p:cNvSpPr>
            <a:spLocks noGrp="1"/>
          </p:cNvSpPr>
          <p:nvPr>
            <p:ph type="body" sz="quarter" idx="24" hasCustomPrompt="1"/>
          </p:nvPr>
        </p:nvSpPr>
        <p:spPr>
          <a:xfrm>
            <a:off x="8239588" y="2568633"/>
            <a:ext cx="3594528" cy="3627773"/>
          </a:xfrm>
          <a:noFill/>
          <a:ln>
            <a:noFill/>
          </a:ln>
        </p:spPr>
        <p:txBody>
          <a:bodyPr lIns="0" tIns="182880" rIns="182880" bIns="182880"/>
          <a:lstStyle>
            <a:lvl1pPr>
              <a:defRPr sz="1600">
                <a:solidFill>
                  <a:schemeClr val="bg2">
                    <a:lumMod val="25000"/>
                  </a:schemeClr>
                </a:solidFill>
              </a:defRPr>
            </a:lvl1pPr>
          </a:lstStyle>
          <a:p>
            <a:r>
              <a:rPr lang="en-US" dirty="0"/>
              <a:t>Click to add text</a:t>
            </a:r>
          </a:p>
          <a:p>
            <a:r>
              <a:rPr lang="en-US" dirty="0"/>
              <a:t>Click to add text</a:t>
            </a:r>
          </a:p>
          <a:p>
            <a:r>
              <a:rPr lang="en-US" dirty="0"/>
              <a:t>Click to add text</a:t>
            </a:r>
          </a:p>
          <a:p>
            <a:r>
              <a:rPr lang="en-US" dirty="0"/>
              <a:t>Click to add text</a:t>
            </a:r>
          </a:p>
          <a:p>
            <a:endParaRPr lang="en-US" dirty="0"/>
          </a:p>
        </p:txBody>
      </p:sp>
      <p:sp>
        <p:nvSpPr>
          <p:cNvPr id="15" name="page number">
            <a:extLst>
              <a:ext uri="{FF2B5EF4-FFF2-40B4-BE49-F238E27FC236}">
                <a16:creationId xmlns:a16="http://schemas.microsoft.com/office/drawing/2014/main" id="{7788490C-B63E-8E46-A9C1-9CF865F7FA57}"/>
              </a:ext>
            </a:extLst>
          </p:cNvPr>
          <p:cNvSpPr txBox="1"/>
          <p:nvPr userDrawn="1"/>
        </p:nvSpPr>
        <p:spPr>
          <a:xfrm>
            <a:off x="11493934" y="6464808"/>
            <a:ext cx="438104"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dirty="0"/>
          </a:p>
        </p:txBody>
      </p:sp>
    </p:spTree>
    <p:extLst>
      <p:ext uri="{BB962C8B-B14F-4D97-AF65-F5344CB8AC3E}">
        <p14:creationId xmlns:p14="http://schemas.microsoft.com/office/powerpoint/2010/main" val="2864550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Dynamic – Color on Lef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46AD2E-9306-49E7-A98B-7D26E458C2B2}"/>
              </a:ext>
            </a:extLst>
          </p:cNvPr>
          <p:cNvSpPr>
            <a:spLocks noGrp="1"/>
          </p:cNvSpPr>
          <p:nvPr>
            <p:ph type="title" hasCustomPrompt="1"/>
          </p:nvPr>
        </p:nvSpPr>
        <p:spPr/>
        <p:txBody>
          <a:bodyPr wrap="none"/>
          <a:lstStyle>
            <a:lvl1pPr>
              <a:defRPr>
                <a:solidFill>
                  <a:schemeClr val="accent1"/>
                </a:solidFill>
              </a:defRPr>
            </a:lvl1pPr>
          </a:lstStyle>
          <a:p>
            <a:r>
              <a:rPr lang="en-US" dirty="0"/>
              <a:t>Two-content Layout – Highlight Text on Left, Text/Graphic on Right</a:t>
            </a:r>
          </a:p>
        </p:txBody>
      </p:sp>
      <p:sp>
        <p:nvSpPr>
          <p:cNvPr id="14" name="Subtitle 2">
            <a:extLst>
              <a:ext uri="{FF2B5EF4-FFF2-40B4-BE49-F238E27FC236}">
                <a16:creationId xmlns:a16="http://schemas.microsoft.com/office/drawing/2014/main" id="{551435C2-3F7C-4835-8DB0-71E2C00537CF}"/>
              </a:ext>
            </a:extLst>
          </p:cNvPr>
          <p:cNvSpPr>
            <a:spLocks noGrp="1"/>
          </p:cNvSpPr>
          <p:nvPr>
            <p:ph type="subTitle" idx="10" hasCustomPrompt="1"/>
          </p:nvPr>
        </p:nvSpPr>
        <p:spPr>
          <a:xfrm>
            <a:off x="593021" y="811831"/>
            <a:ext cx="10965543" cy="247743"/>
          </a:xfrm>
        </p:spPr>
        <p:txBody>
          <a:bodyPr/>
          <a:lstStyle>
            <a:lvl1pPr marL="0" indent="0" algn="l">
              <a:lnSpc>
                <a:spcPct val="100000"/>
              </a:lnSpc>
              <a:spcBef>
                <a:spcPts val="0"/>
              </a:spcBef>
              <a:buNone/>
              <a:defRPr sz="2000">
                <a:solidFill>
                  <a:schemeClr val="bg2">
                    <a:lumMod val="25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add subtitle</a:t>
            </a:r>
          </a:p>
        </p:txBody>
      </p:sp>
      <p:sp>
        <p:nvSpPr>
          <p:cNvPr id="7" name="Rectangle 6">
            <a:extLst>
              <a:ext uri="{FF2B5EF4-FFF2-40B4-BE49-F238E27FC236}">
                <a16:creationId xmlns:a16="http://schemas.microsoft.com/office/drawing/2014/main" id="{D864AC6E-1611-244C-BA28-696924BAB259}"/>
              </a:ext>
              <a:ext uri="{C183D7F6-B498-43B3-948B-1728B52AA6E4}">
                <adec:decorative xmlns:adec="http://schemas.microsoft.com/office/drawing/2017/decorative" val="1"/>
              </a:ext>
            </a:extLst>
          </p:cNvPr>
          <p:cNvSpPr/>
          <p:nvPr userDrawn="1"/>
        </p:nvSpPr>
        <p:spPr>
          <a:xfrm flipV="1">
            <a:off x="0" y="1589925"/>
            <a:ext cx="2894766" cy="5486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dirty="0">
              <a:solidFill>
                <a:schemeClr val="bg1"/>
              </a:solidFill>
            </a:endParaRPr>
          </a:p>
          <a:p>
            <a:pPr algn="ctr">
              <a:spcAft>
                <a:spcPts val="600"/>
              </a:spcAft>
            </a:pPr>
            <a:endParaRPr lang="en-US" sz="1200" dirty="0">
              <a:solidFill>
                <a:schemeClr val="bg1"/>
              </a:solidFill>
            </a:endParaRPr>
          </a:p>
        </p:txBody>
      </p:sp>
      <p:sp>
        <p:nvSpPr>
          <p:cNvPr id="4" name="Text Placeholder 3">
            <a:extLst>
              <a:ext uri="{FF2B5EF4-FFF2-40B4-BE49-F238E27FC236}">
                <a16:creationId xmlns:a16="http://schemas.microsoft.com/office/drawing/2014/main" id="{830FD232-93CB-4B54-A933-93C11B099F7A}"/>
              </a:ext>
            </a:extLst>
          </p:cNvPr>
          <p:cNvSpPr>
            <a:spLocks noGrp="1"/>
          </p:cNvSpPr>
          <p:nvPr>
            <p:ph type="body" sz="quarter" idx="20" hasCustomPrompt="1"/>
          </p:nvPr>
        </p:nvSpPr>
        <p:spPr>
          <a:xfrm>
            <a:off x="0" y="1644789"/>
            <a:ext cx="2894767" cy="4527411"/>
          </a:xfrm>
          <a:solidFill>
            <a:srgbClr val="F4F8FA"/>
          </a:solidFill>
        </p:spPr>
        <p:txBody>
          <a:bodyPr vert="horz" lIns="457200" tIns="457200" rIns="457200" bIns="457200" rtlCol="0">
            <a:noAutofit/>
          </a:bodyPr>
          <a:lstStyle>
            <a:lvl1pPr>
              <a:defRPr lang="en-US" sz="1800" dirty="0">
                <a:solidFill>
                  <a:schemeClr val="accent1"/>
                </a:solidFill>
              </a:defRPr>
            </a:lvl1pPr>
            <a:lvl2pPr>
              <a:defRPr lang="en-US" sz="1600" dirty="0" smtClean="0">
                <a:solidFill>
                  <a:schemeClr val="accent1"/>
                </a:solidFill>
              </a:defRPr>
            </a:lvl2pPr>
            <a:lvl3pPr>
              <a:defRPr lang="en-US" sz="1400" dirty="0" smtClean="0">
                <a:solidFill>
                  <a:schemeClr val="accent1"/>
                </a:solidFill>
              </a:defRPr>
            </a:lvl3pPr>
            <a:lvl4pPr>
              <a:defRPr lang="en-US" sz="1200" dirty="0" smtClean="0">
                <a:solidFill>
                  <a:schemeClr val="accent1"/>
                </a:solidFill>
              </a:defRPr>
            </a:lvl4pPr>
            <a:lvl5pPr>
              <a:defRPr lang="en-US" sz="1200" dirty="0">
                <a:solidFill>
                  <a:schemeClr val="accent1"/>
                </a:solidFill>
              </a:defRPr>
            </a:lvl5pPr>
          </a:lstStyle>
          <a:p>
            <a:pPr lvl="0">
              <a:spcBef>
                <a:spcPts val="1200"/>
              </a:spcBef>
            </a:pPr>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a:extLst>
              <a:ext uri="{FF2B5EF4-FFF2-40B4-BE49-F238E27FC236}">
                <a16:creationId xmlns:a16="http://schemas.microsoft.com/office/drawing/2014/main" id="{577AE2CA-1B34-4F04-BD7F-F624F20E94FB}"/>
              </a:ext>
            </a:extLst>
          </p:cNvPr>
          <p:cNvSpPr>
            <a:spLocks noGrp="1"/>
          </p:cNvSpPr>
          <p:nvPr>
            <p:ph sz="quarter" idx="19" hasCustomPrompt="1"/>
          </p:nvPr>
        </p:nvSpPr>
        <p:spPr>
          <a:xfrm>
            <a:off x="3352086" y="1600200"/>
            <a:ext cx="8231744" cy="4572000"/>
          </a:xfrm>
        </p:spPr>
        <p:txBody>
          <a:bodyPr vert="horz" lIns="0" tIns="457200" rIns="0" bIns="0" rtlCol="0">
            <a:noAutofit/>
          </a:bodyPr>
          <a:lstStyle>
            <a:lvl1pPr>
              <a:defRPr lang="en-US" dirty="0" smtClean="0">
                <a:solidFill>
                  <a:schemeClr val="bg2">
                    <a:lumMod val="25000"/>
                  </a:schemeClr>
                </a:solidFill>
              </a:defRPr>
            </a:lvl1pPr>
            <a:lvl2pPr>
              <a:defRPr lang="en-US" dirty="0" smtClean="0">
                <a:solidFill>
                  <a:schemeClr val="bg2">
                    <a:lumMod val="25000"/>
                  </a:schemeClr>
                </a:solidFill>
              </a:defRPr>
            </a:lvl2pPr>
            <a:lvl3pPr>
              <a:defRPr lang="en-US" dirty="0" smtClean="0">
                <a:solidFill>
                  <a:schemeClr val="bg2">
                    <a:lumMod val="25000"/>
                  </a:schemeClr>
                </a:solidFill>
              </a:defRPr>
            </a:lvl3pPr>
            <a:lvl4pPr>
              <a:defRPr lang="en-US" dirty="0" smtClean="0">
                <a:solidFill>
                  <a:schemeClr val="bg2">
                    <a:lumMod val="25000"/>
                  </a:schemeClr>
                </a:solidFill>
              </a:defRPr>
            </a:lvl4pPr>
            <a:lvl5pPr>
              <a:defRPr lang="en-US" dirty="0" smtClean="0">
                <a:solidFill>
                  <a:schemeClr val="bg2">
                    <a:lumMod val="25000"/>
                  </a:schemeClr>
                </a:solidFill>
              </a:defRPr>
            </a:lvl5pPr>
            <a:lvl6pPr>
              <a:defRPr lang="en-US" dirty="0" smtClean="0">
                <a:solidFill>
                  <a:schemeClr val="bg2">
                    <a:lumMod val="25000"/>
                  </a:schemeClr>
                </a:solidFill>
              </a:defRPr>
            </a:lvl6pPr>
            <a:lvl7pPr>
              <a:defRPr lang="en-US" dirty="0" smtClean="0">
                <a:solidFill>
                  <a:schemeClr val="bg2">
                    <a:lumMod val="25000"/>
                  </a:schemeClr>
                </a:solidFill>
              </a:defRPr>
            </a:lvl7pPr>
            <a:lvl8pPr>
              <a:defRPr lang="en-US" dirty="0">
                <a:solidFill>
                  <a:schemeClr val="bg2">
                    <a:lumMod val="25000"/>
                  </a:schemeClr>
                </a:solidFill>
              </a:defRPr>
            </a:lvl8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a:p>
            <a:pPr marL="1270000" lvl="5" indent="-117475"/>
            <a:r>
              <a:rPr lang="en-US" dirty="0"/>
              <a:t>Sixth level</a:t>
            </a:r>
          </a:p>
          <a:p>
            <a:pPr marL="1438275" lvl="6" indent="-117475"/>
            <a:r>
              <a:rPr lang="en-US" dirty="0"/>
              <a:t>Seventh level</a:t>
            </a:r>
          </a:p>
          <a:p>
            <a:pPr marL="1554163" lvl="7" indent="-115888">
              <a:lnSpc>
                <a:spcPct val="90000"/>
              </a:lnSpc>
            </a:pPr>
            <a:r>
              <a:rPr lang="en-US" dirty="0"/>
              <a:t>Nineth level</a:t>
            </a:r>
          </a:p>
        </p:txBody>
      </p:sp>
      <p:sp>
        <p:nvSpPr>
          <p:cNvPr id="8" name="page number">
            <a:extLst>
              <a:ext uri="{FF2B5EF4-FFF2-40B4-BE49-F238E27FC236}">
                <a16:creationId xmlns:a16="http://schemas.microsoft.com/office/drawing/2014/main" id="{1A93E906-C928-C345-B032-1F5C677FAEDD}"/>
              </a:ext>
            </a:extLst>
          </p:cNvPr>
          <p:cNvSpPr txBox="1"/>
          <p:nvPr userDrawn="1"/>
        </p:nvSpPr>
        <p:spPr>
          <a:xfrm>
            <a:off x="11493934" y="6464808"/>
            <a:ext cx="438104" cy="182880"/>
          </a:xfrm>
          <a:prstGeom prst="rect">
            <a:avLst/>
          </a:prstGeom>
          <a:noFill/>
        </p:spPr>
        <p:txBody>
          <a:bodyPr wrap="none" lIns="0" tIns="0" rIns="0" bIns="0" rtlCol="0" anchor="ctr">
            <a:noAutofit/>
          </a:bodyPr>
          <a:lstStyle>
            <a:defPPr>
              <a:defRPr lang="en-US"/>
            </a:defPPr>
            <a:lvl1pPr>
              <a:lnSpc>
                <a:spcPct val="90000"/>
              </a:lnSpc>
              <a:defRPr sz="800">
                <a:solidFill>
                  <a:schemeClr val="tx2"/>
                </a:solidFill>
                <a:latin typeface="+mj-lt"/>
                <a:ea typeface="Verdana" panose="020B0604030504040204" pitchFamily="34" charset="0"/>
                <a:cs typeface="Verdana" panose="020B0604030504040204" pitchFamily="34" charset="0"/>
              </a:defRPr>
            </a:lvl1pPr>
          </a:lstStyle>
          <a:p>
            <a:pPr lvl="0" algn="r"/>
            <a:fld id="{7A51DB15-7364-4F0B-A3A0-1309F8830053}" type="slidenum">
              <a:rPr lang="en-US" sz="800" smtClean="0"/>
              <a:pPr lvl="0" algn="r"/>
              <a:t>‹#›</a:t>
            </a:fld>
            <a:endParaRPr lang="en-US" sz="800" dirty="0"/>
          </a:p>
        </p:txBody>
      </p:sp>
    </p:spTree>
    <p:extLst>
      <p:ext uri="{BB962C8B-B14F-4D97-AF65-F5344CB8AC3E}">
        <p14:creationId xmlns:p14="http://schemas.microsoft.com/office/powerpoint/2010/main" val="23166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chemeClr val="bg1"/>
        </a:solidFill>
        <a:effectLst/>
      </p:bgPr>
    </p:bg>
    <p:spTree>
      <p:nvGrpSpPr>
        <p:cNvPr id="1" name=""/>
        <p:cNvGrpSpPr/>
        <p:nvPr/>
      </p:nvGrpSpPr>
      <p:grpSpPr>
        <a:xfrm>
          <a:off x="0" y="0"/>
          <a:ext cx="0" cy="0"/>
          <a:chOff x="0" y="0"/>
          <a:chExt cx="0" cy="0"/>
        </a:xfrm>
      </p:grpSpPr>
      <p:sp>
        <p:nvSpPr>
          <p:cNvPr id="2" name="Click to edit title"/>
          <p:cNvSpPr>
            <a:spLocks noGrp="1"/>
          </p:cNvSpPr>
          <p:nvPr>
            <p:ph type="title"/>
          </p:nvPr>
        </p:nvSpPr>
        <p:spPr>
          <a:xfrm>
            <a:off x="579960" y="412750"/>
            <a:ext cx="11003870" cy="651421"/>
          </a:xfrm>
          <a:prstGeom prst="rect">
            <a:avLst/>
          </a:prstGeom>
        </p:spPr>
        <p:txBody>
          <a:bodyPr vert="horz" wrap="none" lIns="0" tIns="0" rIns="0" bIns="0" rtlCol="0" anchor="b">
            <a:noAutofit/>
          </a:bodyPr>
          <a:lstStyle/>
          <a:p>
            <a:r>
              <a:rPr lang="en-US" dirty="0"/>
              <a:t>Click to edit Master default content style</a:t>
            </a:r>
          </a:p>
        </p:txBody>
      </p:sp>
      <p:sp>
        <p:nvSpPr>
          <p:cNvPr id="3" name="Click to edit content box"/>
          <p:cNvSpPr>
            <a:spLocks noGrp="1"/>
          </p:cNvSpPr>
          <p:nvPr>
            <p:ph type="body" idx="1"/>
          </p:nvPr>
        </p:nvSpPr>
        <p:spPr>
          <a:xfrm>
            <a:off x="609600" y="1600203"/>
            <a:ext cx="10972801" cy="4580461"/>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 level</a:t>
            </a:r>
          </a:p>
          <a:p>
            <a:pPr lvl="6"/>
            <a:r>
              <a:rPr lang="en-US" dirty="0"/>
              <a:t>Seventh level</a:t>
            </a:r>
          </a:p>
          <a:p>
            <a:pPr lvl="7"/>
            <a:r>
              <a:rPr lang="en-US" dirty="0"/>
              <a:t>Eighth level</a:t>
            </a:r>
          </a:p>
          <a:p>
            <a:pPr lvl="8"/>
            <a:r>
              <a:rPr lang="en-US" dirty="0"/>
              <a:t>Nineth level</a:t>
            </a:r>
          </a:p>
        </p:txBody>
      </p:sp>
      <p:sp>
        <p:nvSpPr>
          <p:cNvPr id="4" name="Footer Placeholder 3">
            <a:extLst>
              <a:ext uri="{FF2B5EF4-FFF2-40B4-BE49-F238E27FC236}">
                <a16:creationId xmlns:a16="http://schemas.microsoft.com/office/drawing/2014/main" id="{AA6C16E6-5A1F-46F7-8642-A7F025A5BDCF}"/>
              </a:ext>
            </a:extLst>
          </p:cNvPr>
          <p:cNvSpPr>
            <a:spLocks noGrp="1"/>
          </p:cNvSpPr>
          <p:nvPr>
            <p:ph type="ftr" sz="quarter" idx="3"/>
          </p:nvPr>
        </p:nvSpPr>
        <p:spPr>
          <a:xfrm>
            <a:off x="4038065" y="7352031"/>
            <a:ext cx="411587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5" name="Slide Number Placeholder 4">
            <a:extLst>
              <a:ext uri="{FF2B5EF4-FFF2-40B4-BE49-F238E27FC236}">
                <a16:creationId xmlns:a16="http://schemas.microsoft.com/office/drawing/2014/main" id="{3E586C86-F823-4766-9B10-773EDC51CC66}"/>
              </a:ext>
            </a:extLst>
          </p:cNvPr>
          <p:cNvSpPr>
            <a:spLocks noGrp="1"/>
          </p:cNvSpPr>
          <p:nvPr>
            <p:ph type="sldNum" sz="quarter" idx="4"/>
          </p:nvPr>
        </p:nvSpPr>
        <p:spPr>
          <a:xfrm>
            <a:off x="8611256" y="7352031"/>
            <a:ext cx="274232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D295A3-96FB-4E80-91AF-4225D266C57B}" type="slidenum">
              <a:rPr lang="en-US" smtClean="0"/>
              <a:t>‹#›</a:t>
            </a:fld>
            <a:endParaRPr lang="en-US" dirty="0"/>
          </a:p>
        </p:txBody>
      </p:sp>
      <p:pic>
        <p:nvPicPr>
          <p:cNvPr id="74" name="Picture 73" descr="A green and blue arrow&#10;&#10;Description automatically generated">
            <a:extLst>
              <a:ext uri="{FF2B5EF4-FFF2-40B4-BE49-F238E27FC236}">
                <a16:creationId xmlns:a16="http://schemas.microsoft.com/office/drawing/2014/main" id="{C967C0A9-A69C-82AD-D33C-3AF05EB07560}"/>
              </a:ext>
            </a:extLst>
          </p:cNvPr>
          <p:cNvPicPr>
            <a:picLocks noChangeAspect="1"/>
          </p:cNvPicPr>
          <p:nvPr userDrawn="1"/>
        </p:nvPicPr>
        <p:blipFill rotWithShape="1">
          <a:blip r:embed="rId21"/>
          <a:srcRect b="97344"/>
          <a:stretch/>
        </p:blipFill>
        <p:spPr>
          <a:xfrm>
            <a:off x="0" y="-494"/>
            <a:ext cx="12191121" cy="182146"/>
          </a:xfrm>
          <a:prstGeom prst="rect">
            <a:avLst/>
          </a:prstGeom>
        </p:spPr>
      </p:pic>
    </p:spTree>
    <p:extLst>
      <p:ext uri="{BB962C8B-B14F-4D97-AF65-F5344CB8AC3E}">
        <p14:creationId xmlns:p14="http://schemas.microsoft.com/office/powerpoint/2010/main" val="10326893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600" b="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p:titleStyle>
    <p:bodyStyle>
      <a:lvl1pPr marL="0" indent="0" algn="l" defTabSz="914400" rtl="0" eaLnBrk="1" latinLnBrk="0" hangingPunct="1">
        <a:lnSpc>
          <a:spcPct val="100000"/>
        </a:lnSpc>
        <a:spcBef>
          <a:spcPts val="1200"/>
        </a:spcBef>
        <a:buClr>
          <a:schemeClr val="tx1">
            <a:lumMod val="60000"/>
            <a:lumOff val="40000"/>
          </a:schemeClr>
        </a:buClr>
        <a:buSzPct val="90000"/>
        <a:buFont typeface="Arial" panose="020B0604020202020204" pitchFamily="34" charset="0"/>
        <a:buChar char="​"/>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457200" indent="-184150" algn="l" defTabSz="914400" rtl="0" eaLnBrk="1" latinLnBrk="0" hangingPunct="1">
        <a:lnSpc>
          <a:spcPct val="100000"/>
        </a:lnSpc>
        <a:spcBef>
          <a:spcPts val="1200"/>
        </a:spcBef>
        <a:buClr>
          <a:schemeClr val="tx1"/>
        </a:buClr>
        <a:buSzPct val="90000"/>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744538" indent="-169863" algn="l" defTabSz="914400" rtl="0" eaLnBrk="1" latinLnBrk="0" hangingPunct="1">
        <a:lnSpc>
          <a:spcPct val="100000"/>
        </a:lnSpc>
        <a:spcBef>
          <a:spcPts val="1200"/>
        </a:spcBef>
        <a:spcAft>
          <a:spcPts val="0"/>
        </a:spcAft>
        <a:buClr>
          <a:schemeClr val="tx1"/>
        </a:buClr>
        <a:buSzPct val="90000"/>
        <a:buFont typeface="Camphor Std" panose="020B0504030404020204" pitchFamily="34" charset="0"/>
        <a:buChar char="–"/>
        <a:defRPr sz="16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969963" indent="-166688" algn="l" defTabSz="914400" rtl="0" eaLnBrk="1" latinLnBrk="0" hangingPunct="1">
        <a:lnSpc>
          <a:spcPct val="100000"/>
        </a:lnSpc>
        <a:spcBef>
          <a:spcPts val="1200"/>
        </a:spcBef>
        <a:buClr>
          <a:schemeClr val="tx1"/>
        </a:buClr>
        <a:buSzPct val="90000"/>
        <a:buFont typeface="Arial" panose="020B0604020202020204" pitchFamily="34" charset="0"/>
        <a:buChar char="•"/>
        <a:defRPr sz="14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143000" indent="-138113" algn="l" defTabSz="914400" rtl="0" eaLnBrk="1" latinLnBrk="0" hangingPunct="1">
        <a:lnSpc>
          <a:spcPct val="100000"/>
        </a:lnSpc>
        <a:spcBef>
          <a:spcPts val="1200"/>
        </a:spcBef>
        <a:buClr>
          <a:schemeClr val="tx1"/>
        </a:buClr>
        <a:buSzPct val="90000"/>
        <a:buFont typeface="Camphor Std" panose="020B0504030404020204" pitchFamily="34" charset="0"/>
        <a:buChar char="–"/>
        <a:tabLst/>
        <a:defRPr sz="14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1258888" indent="-111125" algn="l" defTabSz="914400" rtl="0" eaLnBrk="1" latinLnBrk="0" hangingPunct="1">
        <a:lnSpc>
          <a:spcPct val="100000"/>
        </a:lnSpc>
        <a:spcBef>
          <a:spcPts val="1200"/>
        </a:spcBef>
        <a:buClr>
          <a:schemeClr val="tx1"/>
        </a:buClr>
        <a:buSzPct val="90000"/>
        <a:buFont typeface="Arial" panose="020B0604020202020204" pitchFamily="34" charset="0"/>
        <a:buChar char="•"/>
        <a:tabLst/>
        <a:defRPr sz="1400" kern="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1379538" indent="-120650" algn="l" defTabSz="914400" rtl="0" eaLnBrk="1" latinLnBrk="0" hangingPunct="1">
        <a:lnSpc>
          <a:spcPct val="100000"/>
        </a:lnSpc>
        <a:spcBef>
          <a:spcPts val="1200"/>
        </a:spcBef>
        <a:buClr>
          <a:schemeClr val="tx1"/>
        </a:buClr>
        <a:buSzPct val="90000"/>
        <a:buFont typeface="System Font Regular"/>
        <a:buChar char="-"/>
        <a:tabLst/>
        <a:defRPr sz="1400" kern="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1550988" indent="-120650" algn="l" defTabSz="914400" rtl="0" eaLnBrk="1" latinLnBrk="0" hangingPunct="1">
        <a:lnSpc>
          <a:spcPct val="100000"/>
        </a:lnSpc>
        <a:spcBef>
          <a:spcPts val="1200"/>
        </a:spcBef>
        <a:buClr>
          <a:schemeClr val="tx1"/>
        </a:buClr>
        <a:buSzPct val="90000"/>
        <a:buFont typeface="Arial" panose="020B0604020202020204" pitchFamily="34" charset="0"/>
        <a:buChar char="•"/>
        <a:tabLst/>
        <a:defRPr sz="1400" kern="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1722438" indent="-120650" algn="l" defTabSz="914400" rtl="0" eaLnBrk="1" latinLnBrk="0" hangingPunct="1">
        <a:lnSpc>
          <a:spcPct val="100000"/>
        </a:lnSpc>
        <a:spcBef>
          <a:spcPts val="1200"/>
        </a:spcBef>
        <a:buClr>
          <a:schemeClr val="tx1"/>
        </a:buClr>
        <a:buSzPct val="90000"/>
        <a:buFont typeface="System Font Regular"/>
        <a:buChar char="-"/>
        <a:tabLst/>
        <a:defRPr sz="1400" kern="1200">
          <a:solidFill>
            <a:schemeClr val="tx1"/>
          </a:solidFill>
          <a:latin typeface="Calibri" panose="020F0502020204030204" pitchFamily="34" charset="0"/>
          <a:ea typeface="Calibri" panose="020F0502020204030204" pitchFamily="34" charset="0"/>
          <a:cs typeface="Calibri" panose="020F050202020403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guide id="3" orient="horz" pos="1872">
          <p15:clr>
            <a:srgbClr val="F26B43"/>
          </p15:clr>
        </p15:guide>
        <p15:guide id="4" orient="horz" pos="1584">
          <p15:clr>
            <a:srgbClr val="F26B43"/>
          </p15:clr>
        </p15:guide>
        <p15:guide id="5" orient="horz" pos="1296">
          <p15:clr>
            <a:srgbClr val="F26B43"/>
          </p15:clr>
        </p15:guide>
        <p15:guide id="6" orient="horz" pos="1008">
          <p15:clr>
            <a:srgbClr val="F26B43"/>
          </p15:clr>
        </p15:guide>
        <p15:guide id="7" orient="horz" pos="720">
          <p15:clr>
            <a:srgbClr val="F26B43"/>
          </p15:clr>
        </p15:guide>
        <p15:guide id="8" orient="horz" pos="576">
          <p15:clr>
            <a:srgbClr val="F26B43"/>
          </p15:clr>
        </p15:guide>
        <p15:guide id="9" orient="horz" pos="288">
          <p15:clr>
            <a:srgbClr val="F26B43"/>
          </p15:clr>
        </p15:guide>
        <p15:guide id="10" orient="horz">
          <p15:clr>
            <a:srgbClr val="F26B43"/>
          </p15:clr>
        </p15:guide>
        <p15:guide id="11" orient="horz" pos="2448">
          <p15:clr>
            <a:srgbClr val="F26B43"/>
          </p15:clr>
        </p15:guide>
        <p15:guide id="12" orient="horz" pos="2736">
          <p15:clr>
            <a:srgbClr val="F26B43"/>
          </p15:clr>
        </p15:guide>
        <p15:guide id="13" orient="horz" pos="3024">
          <p15:clr>
            <a:srgbClr val="F26B43"/>
          </p15:clr>
        </p15:guide>
        <p15:guide id="14" orient="horz" pos="3312">
          <p15:clr>
            <a:srgbClr val="F26B43"/>
          </p15:clr>
        </p15:guide>
        <p15:guide id="15" orient="horz" pos="3600">
          <p15:clr>
            <a:srgbClr val="F26B43"/>
          </p15:clr>
        </p15:guide>
        <p15:guide id="16" orient="horz" pos="3888">
          <p15:clr>
            <a:srgbClr val="F26B43"/>
          </p15:clr>
        </p15:guide>
        <p15:guide id="17" orient="horz" pos="4032">
          <p15:clr>
            <a:srgbClr val="F26B43"/>
          </p15:clr>
        </p15:guide>
        <p15:guide id="18" pos="3551">
          <p15:clr>
            <a:srgbClr val="F26B43"/>
          </p15:clr>
        </p15:guide>
        <p15:guide id="19" pos="3263">
          <p15:clr>
            <a:srgbClr val="F26B43"/>
          </p15:clr>
        </p15:guide>
        <p15:guide id="20" pos="2975">
          <p15:clr>
            <a:srgbClr val="F26B43"/>
          </p15:clr>
        </p15:guide>
        <p15:guide id="21" pos="2687">
          <p15:clr>
            <a:srgbClr val="F26B43"/>
          </p15:clr>
        </p15:guide>
        <p15:guide id="22" pos="2399">
          <p15:clr>
            <a:srgbClr val="F26B43"/>
          </p15:clr>
        </p15:guide>
        <p15:guide id="23" pos="2111">
          <p15:clr>
            <a:srgbClr val="F26B43"/>
          </p15:clr>
        </p15:guide>
        <p15:guide id="24" pos="1823">
          <p15:clr>
            <a:srgbClr val="F26B43"/>
          </p15:clr>
        </p15:guide>
        <p15:guide id="25" pos="1535">
          <p15:clr>
            <a:srgbClr val="F26B43"/>
          </p15:clr>
        </p15:guide>
        <p15:guide id="26" pos="1247">
          <p15:clr>
            <a:srgbClr val="F26B43"/>
          </p15:clr>
        </p15:guide>
        <p15:guide id="27" pos="959">
          <p15:clr>
            <a:srgbClr val="F26B43"/>
          </p15:clr>
        </p15:guide>
        <p15:guide id="28" pos="671">
          <p15:clr>
            <a:srgbClr val="F26B43"/>
          </p15:clr>
        </p15:guide>
        <p15:guide id="29" pos="383">
          <p15:clr>
            <a:srgbClr val="F26B43"/>
          </p15:clr>
        </p15:guide>
        <p15:guide id="30" pos="4127">
          <p15:clr>
            <a:srgbClr val="F26B43"/>
          </p15:clr>
        </p15:guide>
        <p15:guide id="31" pos="4415">
          <p15:clr>
            <a:srgbClr val="F26B43"/>
          </p15:clr>
        </p15:guide>
        <p15:guide id="32" pos="4703">
          <p15:clr>
            <a:srgbClr val="F26B43"/>
          </p15:clr>
        </p15:guide>
        <p15:guide id="33" pos="4991">
          <p15:clr>
            <a:srgbClr val="F26B43"/>
          </p15:clr>
        </p15:guide>
        <p15:guide id="34" pos="5279">
          <p15:clr>
            <a:srgbClr val="F26B43"/>
          </p15:clr>
        </p15:guide>
        <p15:guide id="35" pos="5567">
          <p15:clr>
            <a:srgbClr val="F26B43"/>
          </p15:clr>
        </p15:guide>
        <p15:guide id="36" pos="5855">
          <p15:clr>
            <a:srgbClr val="F26B43"/>
          </p15:clr>
        </p15:guide>
        <p15:guide id="37" pos="6143">
          <p15:clr>
            <a:srgbClr val="F26B43"/>
          </p15:clr>
        </p15:guide>
        <p15:guide id="38" pos="6431">
          <p15:clr>
            <a:srgbClr val="F26B43"/>
          </p15:clr>
        </p15:guide>
        <p15:guide id="39" pos="6719">
          <p15:clr>
            <a:srgbClr val="F26B43"/>
          </p15:clr>
        </p15:guide>
        <p15:guide id="40" pos="7007">
          <p15:clr>
            <a:srgbClr val="F26B43"/>
          </p15:clr>
        </p15:guide>
        <p15:guide id="41" pos="7295">
          <p15:clr>
            <a:srgbClr val="F26B43"/>
          </p15:clr>
        </p15:guide>
        <p15:guide id="42" pos="7678">
          <p15:clr>
            <a:srgbClr val="F26B43"/>
          </p15:clr>
        </p15:guide>
        <p15:guide id="43" orient="horz" pos="4320">
          <p15:clr>
            <a:srgbClr val="F26B43"/>
          </p15:clr>
        </p15:guide>
        <p15:guide id="4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7CB8A-E447-08DA-0D5F-BA806BF8B7CA}"/>
              </a:ext>
            </a:extLst>
          </p:cNvPr>
          <p:cNvSpPr>
            <a:spLocks noGrp="1"/>
          </p:cNvSpPr>
          <p:nvPr>
            <p:ph type="title"/>
          </p:nvPr>
        </p:nvSpPr>
        <p:spPr>
          <a:xfrm>
            <a:off x="5110716" y="1786906"/>
            <a:ext cx="6790661" cy="1234440"/>
          </a:xfrm>
        </p:spPr>
        <p:txBody>
          <a:bodyPr/>
          <a:lstStyle/>
          <a:p>
            <a:r>
              <a:rPr lang="en-US" sz="5400" dirty="0">
                <a:latin typeface="Calibri" panose="020F0502020204030204" pitchFamily="34" charset="0"/>
                <a:ea typeface="Calibri" panose="020F0502020204030204" pitchFamily="34" charset="0"/>
                <a:cs typeface="Calibri" panose="020F0502020204030204" pitchFamily="34" charset="0"/>
              </a:rPr>
              <a:t>vSphere Metrics</a:t>
            </a:r>
          </a:p>
        </p:txBody>
      </p:sp>
      <p:sp>
        <p:nvSpPr>
          <p:cNvPr id="3" name="Subtitle 2">
            <a:extLst>
              <a:ext uri="{FF2B5EF4-FFF2-40B4-BE49-F238E27FC236}">
                <a16:creationId xmlns:a16="http://schemas.microsoft.com/office/drawing/2014/main" id="{A5317CF8-289A-096A-2B32-B059AAC07965}"/>
              </a:ext>
            </a:extLst>
          </p:cNvPr>
          <p:cNvSpPr>
            <a:spLocks noGrp="1"/>
          </p:cNvSpPr>
          <p:nvPr>
            <p:ph type="subTitle" idx="10"/>
          </p:nvPr>
        </p:nvSpPr>
        <p:spPr>
          <a:xfrm>
            <a:off x="5109482" y="3071608"/>
            <a:ext cx="6808741" cy="416403"/>
          </a:xfrm>
        </p:spPr>
        <p:txBody>
          <a:bodyPr/>
          <a:lstStyle/>
          <a:p>
            <a:r>
              <a:rPr lang="en-US" sz="3600" dirty="0">
                <a:latin typeface="Calibri" panose="020F0502020204030204" pitchFamily="34" charset="0"/>
                <a:ea typeface="Calibri" panose="020F0502020204030204" pitchFamily="34" charset="0"/>
                <a:cs typeface="Calibri" panose="020F0502020204030204" pitchFamily="34" charset="0"/>
              </a:rPr>
              <a:t>Capacity + Performance Deep Dive</a:t>
            </a:r>
          </a:p>
        </p:txBody>
      </p:sp>
      <p:sp>
        <p:nvSpPr>
          <p:cNvPr id="4" name="Text Placeholder 3">
            <a:extLst>
              <a:ext uri="{FF2B5EF4-FFF2-40B4-BE49-F238E27FC236}">
                <a16:creationId xmlns:a16="http://schemas.microsoft.com/office/drawing/2014/main" id="{21EC7B90-C366-5437-F848-FE878238B344}"/>
              </a:ext>
            </a:extLst>
          </p:cNvPr>
          <p:cNvSpPr>
            <a:spLocks noGrp="1"/>
          </p:cNvSpPr>
          <p:nvPr>
            <p:ph type="body" sz="quarter" idx="11"/>
          </p:nvPr>
        </p:nvSpPr>
        <p:spPr>
          <a:xfrm>
            <a:off x="5083542" y="4822486"/>
            <a:ext cx="7189004" cy="355601"/>
          </a:xfrm>
        </p:spPr>
        <p:txBody>
          <a:bodyPr/>
          <a:lstStyle/>
          <a:p>
            <a:r>
              <a:rPr lang="en-US" sz="3600" dirty="0">
                <a:latin typeface="Calibri" panose="020F0502020204030204" pitchFamily="34" charset="0"/>
                <a:ea typeface="Calibri" panose="020F0502020204030204" pitchFamily="34" charset="0"/>
                <a:cs typeface="Calibri" panose="020F0502020204030204" pitchFamily="34" charset="0"/>
              </a:rPr>
              <a:t>Iwan ‘e1’ Rahabok</a:t>
            </a:r>
          </a:p>
        </p:txBody>
      </p:sp>
      <p:sp>
        <p:nvSpPr>
          <p:cNvPr id="5" name="Text Placeholder 4">
            <a:extLst>
              <a:ext uri="{FF2B5EF4-FFF2-40B4-BE49-F238E27FC236}">
                <a16:creationId xmlns:a16="http://schemas.microsoft.com/office/drawing/2014/main" id="{952FC465-E8CC-5022-CD90-E671227647BC}"/>
              </a:ext>
            </a:extLst>
          </p:cNvPr>
          <p:cNvSpPr>
            <a:spLocks noGrp="1"/>
          </p:cNvSpPr>
          <p:nvPr>
            <p:ph type="body" sz="quarter" idx="12"/>
          </p:nvPr>
        </p:nvSpPr>
        <p:spPr>
          <a:xfrm>
            <a:off x="5083542" y="5202541"/>
            <a:ext cx="7189004" cy="355601"/>
          </a:xfrm>
        </p:spPr>
        <p:txBody>
          <a:bodyPr/>
          <a:lstStyle/>
          <a:p>
            <a:r>
              <a:rPr lang="en-US" sz="3600" dirty="0">
                <a:latin typeface="Calibri" panose="020F0502020204030204" pitchFamily="34" charset="0"/>
                <a:ea typeface="Calibri" panose="020F0502020204030204" pitchFamily="34" charset="0"/>
                <a:cs typeface="Calibri" panose="020F0502020204030204" pitchFamily="34" charset="0"/>
              </a:rPr>
              <a:t>e1@broadcom.com</a:t>
            </a:r>
            <a:br>
              <a:rPr lang="en-US" sz="3600" dirty="0">
                <a:latin typeface="Calibri" panose="020F0502020204030204" pitchFamily="34" charset="0"/>
                <a:ea typeface="Calibri" panose="020F0502020204030204" pitchFamily="34" charset="0"/>
                <a:cs typeface="Calibri" panose="020F0502020204030204" pitchFamily="34" charset="0"/>
              </a:rPr>
            </a:br>
            <a:r>
              <a:rPr lang="en-US" sz="3600" dirty="0">
                <a:latin typeface="Calibri" panose="020F0502020204030204" pitchFamily="34" charset="0"/>
                <a:ea typeface="Calibri" panose="020F0502020204030204" pitchFamily="34" charset="0"/>
                <a:cs typeface="Calibri" panose="020F0502020204030204" pitchFamily="34" charset="0"/>
              </a:rPr>
              <a:t>      e1ang            9119 9226</a:t>
            </a:r>
          </a:p>
        </p:txBody>
      </p:sp>
      <p:pic>
        <p:nvPicPr>
          <p:cNvPr id="8" name="Picture 7">
            <a:extLst>
              <a:ext uri="{FF2B5EF4-FFF2-40B4-BE49-F238E27FC236}">
                <a16:creationId xmlns:a16="http://schemas.microsoft.com/office/drawing/2014/main" id="{0D281FDB-D901-E817-2905-5FBDC0D698CB}"/>
              </a:ext>
            </a:extLst>
          </p:cNvPr>
          <p:cNvPicPr>
            <a:picLocks noChangeAspect="1"/>
          </p:cNvPicPr>
          <p:nvPr/>
        </p:nvPicPr>
        <p:blipFill>
          <a:blip r:embed="rId3"/>
          <a:stretch>
            <a:fillRect/>
          </a:stretch>
        </p:blipFill>
        <p:spPr>
          <a:xfrm>
            <a:off x="5083542" y="5780701"/>
            <a:ext cx="558422" cy="543420"/>
          </a:xfrm>
          <a:prstGeom prst="rect">
            <a:avLst/>
          </a:prstGeom>
        </p:spPr>
      </p:pic>
      <p:pic>
        <p:nvPicPr>
          <p:cNvPr id="10" name="Picture 9">
            <a:extLst>
              <a:ext uri="{FF2B5EF4-FFF2-40B4-BE49-F238E27FC236}">
                <a16:creationId xmlns:a16="http://schemas.microsoft.com/office/drawing/2014/main" id="{C4C2DB98-E186-2B28-C44D-8B4D82E4EE56}"/>
              </a:ext>
            </a:extLst>
          </p:cNvPr>
          <p:cNvPicPr>
            <a:picLocks noChangeAspect="1"/>
          </p:cNvPicPr>
          <p:nvPr/>
        </p:nvPicPr>
        <p:blipFill>
          <a:blip r:embed="rId4"/>
          <a:stretch>
            <a:fillRect/>
          </a:stretch>
        </p:blipFill>
        <p:spPr>
          <a:xfrm>
            <a:off x="7241911" y="5824768"/>
            <a:ext cx="686758" cy="455285"/>
          </a:xfrm>
          <a:prstGeom prst="rect">
            <a:avLst/>
          </a:prstGeom>
          <a:ln w="6350">
            <a:solidFill>
              <a:schemeClr val="tx1"/>
            </a:solidFill>
          </a:ln>
        </p:spPr>
      </p:pic>
    </p:spTree>
    <p:extLst>
      <p:ext uri="{BB962C8B-B14F-4D97-AF65-F5344CB8AC3E}">
        <p14:creationId xmlns:p14="http://schemas.microsoft.com/office/powerpoint/2010/main" val="1947678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84B15-B17B-976A-D52E-0CDCDC969C15}"/>
              </a:ext>
            </a:extLst>
          </p:cNvPr>
          <p:cNvSpPr>
            <a:spLocks noGrp="1"/>
          </p:cNvSpPr>
          <p:nvPr>
            <p:ph type="title"/>
          </p:nvPr>
        </p:nvSpPr>
        <p:spPr/>
        <p:txBody>
          <a:bodyPr/>
          <a:lstStyle/>
          <a:p>
            <a:r>
              <a:rPr lang="en-US" dirty="0"/>
              <a:t>The 6 Metrics</a:t>
            </a:r>
          </a:p>
        </p:txBody>
      </p:sp>
      <p:sp>
        <p:nvSpPr>
          <p:cNvPr id="3" name="Subtitle 2">
            <a:extLst>
              <a:ext uri="{FF2B5EF4-FFF2-40B4-BE49-F238E27FC236}">
                <a16:creationId xmlns:a16="http://schemas.microsoft.com/office/drawing/2014/main" id="{A2AF5DA4-5A34-790C-B657-C6BE9EF30953}"/>
              </a:ext>
            </a:extLst>
          </p:cNvPr>
          <p:cNvSpPr>
            <a:spLocks noGrp="1"/>
          </p:cNvSpPr>
          <p:nvPr>
            <p:ph type="subTitle" idx="10"/>
          </p:nvPr>
        </p:nvSpPr>
        <p:spPr/>
        <p:txBody>
          <a:bodyPr/>
          <a:lstStyle/>
          <a:p>
            <a:r>
              <a:rPr lang="en-US" dirty="0"/>
              <a:t>Summary. Putting it all together</a:t>
            </a:r>
          </a:p>
        </p:txBody>
      </p:sp>
      <p:graphicFrame>
        <p:nvGraphicFramePr>
          <p:cNvPr id="4" name="Table 3">
            <a:extLst>
              <a:ext uri="{FF2B5EF4-FFF2-40B4-BE49-F238E27FC236}">
                <a16:creationId xmlns:a16="http://schemas.microsoft.com/office/drawing/2014/main" id="{1F7EFE96-1D0F-67EF-2623-35567AB7A55D}"/>
              </a:ext>
            </a:extLst>
          </p:cNvPr>
          <p:cNvGraphicFramePr>
            <a:graphicFrameLocks noGrp="1"/>
          </p:cNvGraphicFramePr>
          <p:nvPr>
            <p:extLst>
              <p:ext uri="{D42A27DB-BD31-4B8C-83A1-F6EECF244321}">
                <p14:modId xmlns:p14="http://schemas.microsoft.com/office/powerpoint/2010/main" val="4027319441"/>
              </p:ext>
            </p:extLst>
          </p:nvPr>
        </p:nvGraphicFramePr>
        <p:xfrm>
          <a:off x="579960" y="2065680"/>
          <a:ext cx="10803360" cy="3683000"/>
        </p:xfrm>
        <a:graphic>
          <a:graphicData uri="http://schemas.openxmlformats.org/drawingml/2006/table">
            <a:tbl>
              <a:tblPr firstRow="1" bandRow="1">
                <a:tableStyleId>{5C22544A-7EE6-4342-B048-85BDC9FD1C3A}</a:tableStyleId>
              </a:tblPr>
              <a:tblGrid>
                <a:gridCol w="2305130">
                  <a:extLst>
                    <a:ext uri="{9D8B030D-6E8A-4147-A177-3AD203B41FA5}">
                      <a16:colId xmlns:a16="http://schemas.microsoft.com/office/drawing/2014/main" val="1468731126"/>
                    </a:ext>
                  </a:extLst>
                </a:gridCol>
                <a:gridCol w="2999389">
                  <a:extLst>
                    <a:ext uri="{9D8B030D-6E8A-4147-A177-3AD203B41FA5}">
                      <a16:colId xmlns:a16="http://schemas.microsoft.com/office/drawing/2014/main" val="1185858833"/>
                    </a:ext>
                  </a:extLst>
                </a:gridCol>
                <a:gridCol w="5498841">
                  <a:extLst>
                    <a:ext uri="{9D8B030D-6E8A-4147-A177-3AD203B41FA5}">
                      <a16:colId xmlns:a16="http://schemas.microsoft.com/office/drawing/2014/main" val="1214256532"/>
                    </a:ext>
                  </a:extLst>
                </a:gridCol>
              </a:tblGrid>
              <a:tr h="370840">
                <a:tc>
                  <a:txBody>
                    <a:bodyPr/>
                    <a:lstStyle/>
                    <a:p>
                      <a:r>
                        <a:rPr lang="en-US" dirty="0"/>
                        <a:t>ESXi Metric Name</a:t>
                      </a:r>
                    </a:p>
                  </a:txBody>
                  <a:tcPr/>
                </a:tc>
                <a:tc>
                  <a:txBody>
                    <a:bodyPr/>
                    <a:lstStyle/>
                    <a:p>
                      <a:r>
                        <a:rPr lang="en-US" dirty="0"/>
                        <a:t>Easier Name</a:t>
                      </a:r>
                    </a:p>
                  </a:txBody>
                  <a:tcPr/>
                </a:tc>
                <a:tc>
                  <a:txBody>
                    <a:bodyPr/>
                    <a:lstStyle/>
                    <a:p>
                      <a:endParaRPr lang="en-US" dirty="0"/>
                    </a:p>
                  </a:txBody>
                  <a:tcPr/>
                </a:tc>
                <a:extLst>
                  <a:ext uri="{0D108BD9-81ED-4DB2-BD59-A6C34878D82A}">
                    <a16:rowId xmlns:a16="http://schemas.microsoft.com/office/drawing/2014/main" val="1899343612"/>
                  </a:ext>
                </a:extLst>
              </a:tr>
              <a:tr h="370840">
                <a:tc>
                  <a:txBody>
                    <a:bodyPr/>
                    <a:lstStyle/>
                    <a:p>
                      <a:r>
                        <a:rPr lang="en-US" dirty="0"/>
                        <a:t>Utilization (%)</a:t>
                      </a:r>
                    </a:p>
                  </a:txBody>
                  <a:tcPr/>
                </a:tc>
                <a:tc>
                  <a:txBody>
                    <a:bodyPr/>
                    <a:lstStyle/>
                    <a:p>
                      <a:r>
                        <a:rPr lang="en-US" dirty="0"/>
                        <a:t>Thread Utilization (%)</a:t>
                      </a:r>
                    </a:p>
                  </a:txBody>
                  <a:tcPr/>
                </a:tc>
                <a:tc>
                  <a:txBody>
                    <a:bodyPr/>
                    <a:lstStyle/>
                    <a:p>
                      <a:r>
                        <a:rPr lang="en-US" dirty="0"/>
                        <a:t>The primary counter for ESXi Capacity utilization</a:t>
                      </a:r>
                    </a:p>
                  </a:txBody>
                  <a:tcPr/>
                </a:tc>
                <a:extLst>
                  <a:ext uri="{0D108BD9-81ED-4DB2-BD59-A6C34878D82A}">
                    <a16:rowId xmlns:a16="http://schemas.microsoft.com/office/drawing/2014/main" val="4293043980"/>
                  </a:ext>
                </a:extLst>
              </a:tr>
              <a:tr h="370840">
                <a:tc>
                  <a:txBody>
                    <a:bodyPr/>
                    <a:lstStyle/>
                    <a:p>
                      <a:r>
                        <a:rPr lang="en-US" dirty="0"/>
                        <a:t>Core Utilization (%)</a:t>
                      </a:r>
                    </a:p>
                  </a:txBody>
                  <a:tcPr/>
                </a:tc>
                <a:tc>
                  <a:txBody>
                    <a:bodyPr/>
                    <a:lstStyle/>
                    <a:p>
                      <a:r>
                        <a:rPr lang="en-US" dirty="0"/>
                        <a:t>Core Utilization (%)</a:t>
                      </a:r>
                    </a:p>
                  </a:txBody>
                  <a:tcPr/>
                </a:tc>
                <a:tc>
                  <a:txBody>
                    <a:bodyPr/>
                    <a:lstStyle/>
                    <a:p>
                      <a:r>
                        <a:rPr lang="en-US" dirty="0"/>
                        <a:t>If this is not 100%, not all cores are utilized. There is imbalance (due to NUMA, shares, limit).</a:t>
                      </a:r>
                    </a:p>
                  </a:txBody>
                  <a:tcPr/>
                </a:tc>
                <a:extLst>
                  <a:ext uri="{0D108BD9-81ED-4DB2-BD59-A6C34878D82A}">
                    <a16:rowId xmlns:a16="http://schemas.microsoft.com/office/drawing/2014/main" val="2026190217"/>
                  </a:ext>
                </a:extLst>
              </a:tr>
              <a:tr h="370840">
                <a:tc>
                  <a:txBody>
                    <a:bodyPr/>
                    <a:lstStyle/>
                    <a:p>
                      <a:r>
                        <a:rPr lang="en-US" dirty="0"/>
                        <a:t>Usage (MHz)</a:t>
                      </a:r>
                    </a:p>
                  </a:txBody>
                  <a:tcPr/>
                </a:tc>
                <a:tc>
                  <a:txBody>
                    <a:bodyPr/>
                    <a:lstStyle/>
                    <a:p>
                      <a:r>
                        <a:rPr lang="en-US" dirty="0"/>
                        <a:t>Average Cycle Speed (MHz)</a:t>
                      </a:r>
                    </a:p>
                  </a:txBody>
                  <a:tcPr/>
                </a:tc>
                <a:tc>
                  <a:txBody>
                    <a:bodyPr/>
                    <a:lstStyle/>
                    <a:p>
                      <a:r>
                        <a:rPr lang="en-US" dirty="0"/>
                        <a:t>The average CPU speed if it were running non-stop during the collection period. Consider Efficiency and Frequency.</a:t>
                      </a:r>
                    </a:p>
                    <a:p>
                      <a:r>
                        <a:rPr lang="en-US" dirty="0"/>
                        <a:t>Think of “throughput” instead. </a:t>
                      </a:r>
                    </a:p>
                  </a:txBody>
                  <a:tcPr/>
                </a:tc>
                <a:extLst>
                  <a:ext uri="{0D108BD9-81ED-4DB2-BD59-A6C34878D82A}">
                    <a16:rowId xmlns:a16="http://schemas.microsoft.com/office/drawing/2014/main" val="1541898362"/>
                  </a:ext>
                </a:extLst>
              </a:tr>
              <a:tr h="370840">
                <a:tc>
                  <a:txBody>
                    <a:bodyPr/>
                    <a:lstStyle/>
                    <a:p>
                      <a:r>
                        <a:rPr lang="en-US" dirty="0"/>
                        <a:t>Used (ms)</a:t>
                      </a:r>
                    </a:p>
                  </a:txBody>
                  <a:tcPr/>
                </a:tc>
                <a:tc>
                  <a:txBody>
                    <a:bodyPr/>
                    <a:lstStyle/>
                    <a:p>
                      <a:r>
                        <a:rPr lang="en-US" dirty="0">
                          <a:solidFill>
                            <a:srgbClr val="FF0000"/>
                          </a:solidFill>
                        </a:rPr>
                        <a:t>Do not use</a:t>
                      </a:r>
                    </a:p>
                  </a:txBody>
                  <a:tcPr/>
                </a:tc>
                <a:tc>
                  <a:txBody>
                    <a:bodyPr/>
                    <a:lstStyle/>
                    <a:p>
                      <a:r>
                        <a:rPr lang="en-US" dirty="0"/>
                        <a:t>Second is illogical to express speed.</a:t>
                      </a:r>
                    </a:p>
                  </a:txBody>
                  <a:tcPr/>
                </a:tc>
                <a:extLst>
                  <a:ext uri="{0D108BD9-81ED-4DB2-BD59-A6C34878D82A}">
                    <a16:rowId xmlns:a16="http://schemas.microsoft.com/office/drawing/2014/main" val="350958305"/>
                  </a:ext>
                </a:extLst>
              </a:tr>
              <a:tr h="370840">
                <a:tc>
                  <a:txBody>
                    <a:bodyPr/>
                    <a:lstStyle/>
                    <a:p>
                      <a:r>
                        <a:rPr lang="en-US" dirty="0"/>
                        <a:t>Used (%)</a:t>
                      </a:r>
                    </a:p>
                  </a:txBody>
                  <a:tcPr/>
                </a:tc>
                <a:tc>
                  <a:txBody>
                    <a:bodyPr/>
                    <a:lstStyle/>
                    <a:p>
                      <a:r>
                        <a:rPr lang="en-US" dirty="0">
                          <a:solidFill>
                            <a:srgbClr val="FF0000"/>
                          </a:solidFill>
                        </a:rPr>
                        <a:t>Do not use</a:t>
                      </a:r>
                    </a:p>
                  </a:txBody>
                  <a:tcPr/>
                </a:tc>
                <a:tc rowSpan="2">
                  <a:txBody>
                    <a:bodyPr/>
                    <a:lstStyle/>
                    <a:p>
                      <a:r>
                        <a:rPr lang="en-US" dirty="0"/>
                        <a:t>Tend to under report as the 100% is based on nominal speed.</a:t>
                      </a:r>
                    </a:p>
                  </a:txBody>
                  <a:tcPr/>
                </a:tc>
                <a:extLst>
                  <a:ext uri="{0D108BD9-81ED-4DB2-BD59-A6C34878D82A}">
                    <a16:rowId xmlns:a16="http://schemas.microsoft.com/office/drawing/2014/main" val="40995797"/>
                  </a:ext>
                </a:extLst>
              </a:tr>
              <a:tr h="370840">
                <a:tc>
                  <a:txBody>
                    <a:bodyPr/>
                    <a:lstStyle/>
                    <a:p>
                      <a:r>
                        <a:rPr lang="en-US" dirty="0"/>
                        <a:t>Usage (%) </a:t>
                      </a:r>
                    </a:p>
                  </a:txBody>
                  <a:tcPr/>
                </a:tc>
                <a:tc>
                  <a:txBody>
                    <a:bodyPr/>
                    <a:lstStyle/>
                    <a:p>
                      <a:r>
                        <a:rPr lang="en-US" dirty="0">
                          <a:solidFill>
                            <a:srgbClr val="FF0000"/>
                          </a:solidFill>
                        </a:rPr>
                        <a:t>Do not use</a:t>
                      </a:r>
                    </a:p>
                  </a:txBody>
                  <a:tcPr/>
                </a:tc>
                <a:tc vMerge="1">
                  <a:txBody>
                    <a:bodyPr/>
                    <a:lstStyle/>
                    <a:p>
                      <a:endParaRPr dirty="0"/>
                    </a:p>
                  </a:txBody>
                  <a:tcPr/>
                </a:tc>
                <a:extLst>
                  <a:ext uri="{0D108BD9-81ED-4DB2-BD59-A6C34878D82A}">
                    <a16:rowId xmlns:a16="http://schemas.microsoft.com/office/drawing/2014/main" val="575135042"/>
                  </a:ext>
                </a:extLst>
              </a:tr>
            </a:tbl>
          </a:graphicData>
        </a:graphic>
      </p:graphicFrame>
    </p:spTree>
    <p:extLst>
      <p:ext uri="{BB962C8B-B14F-4D97-AF65-F5344CB8AC3E}">
        <p14:creationId xmlns:p14="http://schemas.microsoft.com/office/powerpoint/2010/main" val="1996449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54A98-4ED5-FB3A-27B5-7560CF7CF68A}"/>
              </a:ext>
            </a:extLst>
          </p:cNvPr>
          <p:cNvSpPr>
            <a:spLocks noGrp="1"/>
          </p:cNvSpPr>
          <p:nvPr>
            <p:ph type="title"/>
          </p:nvPr>
        </p:nvSpPr>
        <p:spPr/>
        <p:txBody>
          <a:bodyPr/>
          <a:lstStyle/>
          <a:p>
            <a:r>
              <a:rPr lang="en-US" dirty="0"/>
              <a:t>ESXi Capacity: what exactly is the value?</a:t>
            </a:r>
          </a:p>
        </p:txBody>
      </p:sp>
      <p:sp>
        <p:nvSpPr>
          <p:cNvPr id="3" name="Subtitle 2">
            <a:extLst>
              <a:ext uri="{FF2B5EF4-FFF2-40B4-BE49-F238E27FC236}">
                <a16:creationId xmlns:a16="http://schemas.microsoft.com/office/drawing/2014/main" id="{2CC31890-24BE-CCC6-89B2-2594A618717F}"/>
              </a:ext>
            </a:extLst>
          </p:cNvPr>
          <p:cNvSpPr>
            <a:spLocks noGrp="1"/>
          </p:cNvSpPr>
          <p:nvPr>
            <p:ph type="subTitle" idx="10"/>
          </p:nvPr>
        </p:nvSpPr>
        <p:spPr/>
        <p:txBody>
          <a:bodyPr/>
          <a:lstStyle/>
          <a:p>
            <a:r>
              <a:rPr lang="en-US" dirty="0"/>
              <a:t>A tale of 2 ESXi hosts</a:t>
            </a:r>
          </a:p>
        </p:txBody>
      </p:sp>
      <p:sp>
        <p:nvSpPr>
          <p:cNvPr id="4" name="Rectangle 3">
            <a:extLst>
              <a:ext uri="{FF2B5EF4-FFF2-40B4-BE49-F238E27FC236}">
                <a16:creationId xmlns:a16="http://schemas.microsoft.com/office/drawing/2014/main" id="{9D1F2AF4-FA90-E4E2-5E7E-8E4E175B8A98}"/>
              </a:ext>
            </a:extLst>
          </p:cNvPr>
          <p:cNvSpPr/>
          <p:nvPr/>
        </p:nvSpPr>
        <p:spPr>
          <a:xfrm>
            <a:off x="579960" y="1614781"/>
            <a:ext cx="3513161" cy="600501"/>
          </a:xfrm>
          <a:prstGeom prst="rect">
            <a:avLst/>
          </a:prstGeom>
          <a:ln>
            <a:noFill/>
          </a:ln>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2400" dirty="0">
                <a:solidFill>
                  <a:schemeClr val="tx1"/>
                </a:solidFill>
              </a:rPr>
              <a:t>ESXi 01</a:t>
            </a:r>
          </a:p>
        </p:txBody>
      </p:sp>
      <p:sp>
        <p:nvSpPr>
          <p:cNvPr id="5" name="Rectangle 4">
            <a:extLst>
              <a:ext uri="{FF2B5EF4-FFF2-40B4-BE49-F238E27FC236}">
                <a16:creationId xmlns:a16="http://schemas.microsoft.com/office/drawing/2014/main" id="{6CB19371-57D0-C688-D99B-5D4F024CB64F}"/>
              </a:ext>
            </a:extLst>
          </p:cNvPr>
          <p:cNvSpPr/>
          <p:nvPr/>
        </p:nvSpPr>
        <p:spPr>
          <a:xfrm>
            <a:off x="579960" y="2265325"/>
            <a:ext cx="3513161" cy="1474938"/>
          </a:xfrm>
          <a:prstGeom prst="rect">
            <a:avLst/>
          </a:prstGeom>
          <a:gradFill>
            <a:gsLst>
              <a:gs pos="0">
                <a:schemeClr val="bg1">
                  <a:lumMod val="95000"/>
                </a:schemeClr>
              </a:gs>
              <a:gs pos="50000">
                <a:schemeClr val="bg1"/>
              </a:gs>
              <a:gs pos="100000">
                <a:schemeClr val="dk1">
                  <a:tint val="15000"/>
                  <a:satMod val="350000"/>
                </a:schemeClr>
              </a:gs>
            </a:gsLst>
          </a:gradFill>
          <a:ln>
            <a:noFill/>
          </a:ln>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Aft>
                <a:spcPts val="600"/>
              </a:spcAft>
            </a:pPr>
            <a:r>
              <a:rPr lang="en-US" sz="2400" dirty="0">
                <a:solidFill>
                  <a:schemeClr val="tx1"/>
                </a:solidFill>
              </a:rPr>
              <a:t>Core: 20</a:t>
            </a:r>
          </a:p>
          <a:p>
            <a:pPr>
              <a:spcAft>
                <a:spcPts val="600"/>
              </a:spcAft>
            </a:pPr>
            <a:r>
              <a:rPr lang="en-US" sz="2400" dirty="0">
                <a:solidFill>
                  <a:schemeClr val="tx1"/>
                </a:solidFill>
              </a:rPr>
              <a:t>Thread: 40</a:t>
            </a:r>
          </a:p>
          <a:p>
            <a:pPr>
              <a:spcAft>
                <a:spcPts val="600"/>
              </a:spcAft>
            </a:pPr>
            <a:r>
              <a:rPr lang="en-US" sz="2400" dirty="0">
                <a:solidFill>
                  <a:schemeClr val="tx1"/>
                </a:solidFill>
              </a:rPr>
              <a:t>Speed: </a:t>
            </a:r>
            <a:r>
              <a:rPr lang="en-US" sz="2400" b="1" dirty="0">
                <a:solidFill>
                  <a:srgbClr val="FF0000"/>
                </a:solidFill>
              </a:rPr>
              <a:t>1</a:t>
            </a:r>
            <a:r>
              <a:rPr lang="en-US" sz="2400" dirty="0">
                <a:solidFill>
                  <a:schemeClr val="tx1"/>
                </a:solidFill>
              </a:rPr>
              <a:t> GHz</a:t>
            </a:r>
          </a:p>
        </p:txBody>
      </p:sp>
      <p:sp>
        <p:nvSpPr>
          <p:cNvPr id="6" name="Rectangle 5">
            <a:extLst>
              <a:ext uri="{FF2B5EF4-FFF2-40B4-BE49-F238E27FC236}">
                <a16:creationId xmlns:a16="http://schemas.microsoft.com/office/drawing/2014/main" id="{8183CC52-394F-4DAE-7C69-9293C83E54C5}"/>
              </a:ext>
            </a:extLst>
          </p:cNvPr>
          <p:cNvSpPr/>
          <p:nvPr/>
        </p:nvSpPr>
        <p:spPr>
          <a:xfrm>
            <a:off x="579960" y="3790307"/>
            <a:ext cx="3513161" cy="2740522"/>
          </a:xfrm>
          <a:prstGeom prst="rect">
            <a:avLst/>
          </a:prstGeom>
          <a:gradFill>
            <a:gsLst>
              <a:gs pos="0">
                <a:schemeClr val="bg1">
                  <a:lumMod val="95000"/>
                </a:schemeClr>
              </a:gs>
              <a:gs pos="50000">
                <a:schemeClr val="bg1"/>
              </a:gs>
              <a:gs pos="100000">
                <a:schemeClr val="dk1">
                  <a:tint val="15000"/>
                  <a:satMod val="350000"/>
                </a:schemeClr>
              </a:gs>
            </a:gsLst>
          </a:gradFill>
          <a:ln>
            <a:noFill/>
          </a:ln>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Aft>
                <a:spcPts val="600"/>
              </a:spcAft>
            </a:pPr>
            <a:r>
              <a:rPr lang="en-US" sz="2400" dirty="0">
                <a:solidFill>
                  <a:schemeClr val="tx1"/>
                </a:solidFill>
              </a:rPr>
              <a:t>Capacity?</a:t>
            </a:r>
          </a:p>
          <a:p>
            <a:pPr marL="457200" indent="-457200">
              <a:spcAft>
                <a:spcPts val="600"/>
              </a:spcAft>
              <a:buFont typeface="+mj-lt"/>
              <a:buAutoNum type="alphaUcPeriod"/>
            </a:pPr>
            <a:r>
              <a:rPr lang="en-US" sz="2400" dirty="0">
                <a:solidFill>
                  <a:schemeClr val="tx1"/>
                </a:solidFill>
              </a:rPr>
              <a:t>40 threads</a:t>
            </a:r>
          </a:p>
          <a:p>
            <a:pPr marL="457200" indent="-457200">
              <a:spcAft>
                <a:spcPts val="600"/>
              </a:spcAft>
              <a:buFont typeface="+mj-lt"/>
              <a:buAutoNum type="alphaUcPeriod"/>
            </a:pPr>
            <a:r>
              <a:rPr lang="en-US" sz="2400" dirty="0">
                <a:solidFill>
                  <a:schemeClr val="tx1"/>
                </a:solidFill>
              </a:rPr>
              <a:t>20 GHz</a:t>
            </a:r>
          </a:p>
          <a:p>
            <a:pPr marL="457200" indent="-457200">
              <a:spcAft>
                <a:spcPts val="600"/>
              </a:spcAft>
              <a:buFont typeface="+mj-lt"/>
              <a:buAutoNum type="alphaUcPeriod"/>
            </a:pPr>
            <a:r>
              <a:rPr lang="en-US" sz="2400" dirty="0">
                <a:solidFill>
                  <a:schemeClr val="tx1"/>
                </a:solidFill>
              </a:rPr>
              <a:t>25 GHz</a:t>
            </a:r>
          </a:p>
          <a:p>
            <a:pPr marL="457200" indent="-457200">
              <a:spcAft>
                <a:spcPts val="600"/>
              </a:spcAft>
              <a:buFont typeface="+mj-lt"/>
              <a:buAutoNum type="alphaUcPeriod"/>
            </a:pPr>
            <a:r>
              <a:rPr lang="en-US" sz="2400" dirty="0">
                <a:solidFill>
                  <a:schemeClr val="tx1"/>
                </a:solidFill>
              </a:rPr>
              <a:t>40 GHz</a:t>
            </a:r>
          </a:p>
          <a:p>
            <a:pPr marL="457200" indent="-457200">
              <a:spcAft>
                <a:spcPts val="600"/>
              </a:spcAft>
              <a:buFont typeface="+mj-lt"/>
              <a:buAutoNum type="alphaUcPeriod"/>
            </a:pPr>
            <a:r>
              <a:rPr lang="en-US" sz="2400" dirty="0">
                <a:solidFill>
                  <a:schemeClr val="tx1"/>
                </a:solidFill>
              </a:rPr>
              <a:t>It depends</a:t>
            </a:r>
          </a:p>
        </p:txBody>
      </p:sp>
      <p:sp>
        <p:nvSpPr>
          <p:cNvPr id="7" name="Rectangle 6">
            <a:extLst>
              <a:ext uri="{FF2B5EF4-FFF2-40B4-BE49-F238E27FC236}">
                <a16:creationId xmlns:a16="http://schemas.microsoft.com/office/drawing/2014/main" id="{84DB421E-EAA7-B1D5-93BC-383458C3EA85}"/>
              </a:ext>
            </a:extLst>
          </p:cNvPr>
          <p:cNvSpPr/>
          <p:nvPr/>
        </p:nvSpPr>
        <p:spPr>
          <a:xfrm>
            <a:off x="4547615" y="1614781"/>
            <a:ext cx="3513161" cy="600501"/>
          </a:xfrm>
          <a:prstGeom prst="rect">
            <a:avLst/>
          </a:prstGeom>
          <a:ln>
            <a:noFill/>
          </a:ln>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2400" dirty="0">
                <a:solidFill>
                  <a:schemeClr val="tx1"/>
                </a:solidFill>
              </a:rPr>
              <a:t>ESXi 02</a:t>
            </a:r>
          </a:p>
        </p:txBody>
      </p:sp>
      <p:sp>
        <p:nvSpPr>
          <p:cNvPr id="8" name="Rectangle 7">
            <a:extLst>
              <a:ext uri="{FF2B5EF4-FFF2-40B4-BE49-F238E27FC236}">
                <a16:creationId xmlns:a16="http://schemas.microsoft.com/office/drawing/2014/main" id="{A152DE5F-01FA-E437-8B0E-53C0AD832C34}"/>
              </a:ext>
            </a:extLst>
          </p:cNvPr>
          <p:cNvSpPr/>
          <p:nvPr/>
        </p:nvSpPr>
        <p:spPr>
          <a:xfrm>
            <a:off x="4547615" y="2265325"/>
            <a:ext cx="3513161" cy="1474938"/>
          </a:xfrm>
          <a:prstGeom prst="rect">
            <a:avLst/>
          </a:prstGeom>
          <a:gradFill>
            <a:gsLst>
              <a:gs pos="0">
                <a:schemeClr val="bg1">
                  <a:lumMod val="95000"/>
                </a:schemeClr>
              </a:gs>
              <a:gs pos="50000">
                <a:schemeClr val="bg1"/>
              </a:gs>
              <a:gs pos="100000">
                <a:schemeClr val="dk1">
                  <a:tint val="15000"/>
                  <a:satMod val="350000"/>
                </a:schemeClr>
              </a:gs>
            </a:gsLst>
          </a:gradFill>
          <a:ln>
            <a:noFill/>
          </a:ln>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Aft>
                <a:spcPts val="600"/>
              </a:spcAft>
            </a:pPr>
            <a:r>
              <a:rPr lang="en-US" sz="2400" dirty="0">
                <a:solidFill>
                  <a:schemeClr val="tx1"/>
                </a:solidFill>
              </a:rPr>
              <a:t>Core: 10</a:t>
            </a:r>
          </a:p>
          <a:p>
            <a:pPr>
              <a:spcAft>
                <a:spcPts val="600"/>
              </a:spcAft>
            </a:pPr>
            <a:r>
              <a:rPr lang="en-US" sz="2400" dirty="0">
                <a:solidFill>
                  <a:schemeClr val="tx1"/>
                </a:solidFill>
              </a:rPr>
              <a:t>Thread: 20</a:t>
            </a:r>
          </a:p>
          <a:p>
            <a:pPr>
              <a:spcAft>
                <a:spcPts val="600"/>
              </a:spcAft>
            </a:pPr>
            <a:r>
              <a:rPr lang="en-US" sz="2400" dirty="0">
                <a:solidFill>
                  <a:schemeClr val="tx1"/>
                </a:solidFill>
              </a:rPr>
              <a:t>Speed: </a:t>
            </a:r>
            <a:r>
              <a:rPr lang="en-US" sz="2400" b="1" dirty="0">
                <a:solidFill>
                  <a:srgbClr val="FF0000"/>
                </a:solidFill>
              </a:rPr>
              <a:t>2</a:t>
            </a:r>
            <a:r>
              <a:rPr lang="en-US" sz="2400" dirty="0">
                <a:solidFill>
                  <a:schemeClr val="tx1"/>
                </a:solidFill>
              </a:rPr>
              <a:t> GHz</a:t>
            </a:r>
          </a:p>
        </p:txBody>
      </p:sp>
      <p:sp>
        <p:nvSpPr>
          <p:cNvPr id="9" name="Rectangle 8">
            <a:extLst>
              <a:ext uri="{FF2B5EF4-FFF2-40B4-BE49-F238E27FC236}">
                <a16:creationId xmlns:a16="http://schemas.microsoft.com/office/drawing/2014/main" id="{16F57312-B636-695A-79DD-8ED080783516}"/>
              </a:ext>
            </a:extLst>
          </p:cNvPr>
          <p:cNvSpPr/>
          <p:nvPr/>
        </p:nvSpPr>
        <p:spPr>
          <a:xfrm>
            <a:off x="4547615" y="3790307"/>
            <a:ext cx="3513161" cy="2740522"/>
          </a:xfrm>
          <a:prstGeom prst="rect">
            <a:avLst/>
          </a:prstGeom>
          <a:gradFill>
            <a:gsLst>
              <a:gs pos="0">
                <a:schemeClr val="bg1">
                  <a:lumMod val="95000"/>
                </a:schemeClr>
              </a:gs>
              <a:gs pos="50000">
                <a:schemeClr val="bg1"/>
              </a:gs>
              <a:gs pos="100000">
                <a:schemeClr val="dk1">
                  <a:tint val="15000"/>
                  <a:satMod val="350000"/>
                </a:schemeClr>
              </a:gs>
            </a:gsLst>
          </a:gradFill>
          <a:ln>
            <a:noFill/>
          </a:ln>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Aft>
                <a:spcPts val="600"/>
              </a:spcAft>
            </a:pPr>
            <a:r>
              <a:rPr lang="en-US" sz="2400" dirty="0">
                <a:solidFill>
                  <a:schemeClr val="tx1"/>
                </a:solidFill>
              </a:rPr>
              <a:t>Capacity?</a:t>
            </a:r>
          </a:p>
          <a:p>
            <a:pPr marL="457200" indent="-457200">
              <a:spcAft>
                <a:spcPts val="600"/>
              </a:spcAft>
              <a:buFont typeface="+mj-lt"/>
              <a:buAutoNum type="alphaUcPeriod"/>
            </a:pPr>
            <a:r>
              <a:rPr lang="en-US" sz="2400" dirty="0">
                <a:solidFill>
                  <a:schemeClr val="tx1"/>
                </a:solidFill>
              </a:rPr>
              <a:t>20 threads</a:t>
            </a:r>
          </a:p>
          <a:p>
            <a:pPr marL="457200" indent="-457200">
              <a:spcAft>
                <a:spcPts val="600"/>
              </a:spcAft>
              <a:buFont typeface="+mj-lt"/>
              <a:buAutoNum type="alphaUcPeriod"/>
            </a:pPr>
            <a:r>
              <a:rPr lang="en-US" sz="2400" dirty="0">
                <a:solidFill>
                  <a:schemeClr val="tx1"/>
                </a:solidFill>
              </a:rPr>
              <a:t>20 GHz</a:t>
            </a:r>
          </a:p>
          <a:p>
            <a:pPr marL="457200" indent="-457200">
              <a:spcAft>
                <a:spcPts val="600"/>
              </a:spcAft>
              <a:buFont typeface="+mj-lt"/>
              <a:buAutoNum type="alphaUcPeriod"/>
            </a:pPr>
            <a:r>
              <a:rPr lang="en-US" sz="2400" dirty="0">
                <a:solidFill>
                  <a:schemeClr val="tx1"/>
                </a:solidFill>
              </a:rPr>
              <a:t>25 GHz</a:t>
            </a:r>
          </a:p>
          <a:p>
            <a:pPr marL="457200" indent="-457200">
              <a:spcAft>
                <a:spcPts val="600"/>
              </a:spcAft>
              <a:buFont typeface="+mj-lt"/>
              <a:buAutoNum type="alphaUcPeriod"/>
            </a:pPr>
            <a:r>
              <a:rPr lang="en-US" sz="2400" dirty="0">
                <a:solidFill>
                  <a:schemeClr val="tx1"/>
                </a:solidFill>
              </a:rPr>
              <a:t>40 GHz</a:t>
            </a:r>
          </a:p>
          <a:p>
            <a:pPr marL="457200" indent="-457200">
              <a:spcAft>
                <a:spcPts val="600"/>
              </a:spcAft>
              <a:buFont typeface="+mj-lt"/>
              <a:buAutoNum type="alphaUcPeriod"/>
            </a:pPr>
            <a:r>
              <a:rPr lang="en-US" sz="2400" dirty="0">
                <a:solidFill>
                  <a:schemeClr val="tx1"/>
                </a:solidFill>
              </a:rPr>
              <a:t>It depends</a:t>
            </a:r>
          </a:p>
          <a:p>
            <a:pPr marL="457200" indent="-457200">
              <a:spcAft>
                <a:spcPts val="600"/>
              </a:spcAft>
              <a:buFont typeface="+mj-lt"/>
              <a:buAutoNum type="alphaUcPeriod"/>
            </a:pPr>
            <a:endParaRPr lang="en-US" sz="2400" dirty="0">
              <a:solidFill>
                <a:schemeClr val="tx1"/>
              </a:solidFill>
            </a:endParaRPr>
          </a:p>
        </p:txBody>
      </p:sp>
      <p:sp>
        <p:nvSpPr>
          <p:cNvPr id="10" name="Rectangle 9">
            <a:extLst>
              <a:ext uri="{FF2B5EF4-FFF2-40B4-BE49-F238E27FC236}">
                <a16:creationId xmlns:a16="http://schemas.microsoft.com/office/drawing/2014/main" id="{B55E5EC0-7191-C35B-2D46-CE964AD658F2}"/>
              </a:ext>
            </a:extLst>
          </p:cNvPr>
          <p:cNvSpPr/>
          <p:nvPr/>
        </p:nvSpPr>
        <p:spPr>
          <a:xfrm>
            <a:off x="8875552" y="2864841"/>
            <a:ext cx="2773772" cy="2474752"/>
          </a:xfrm>
          <a:prstGeom prst="rect">
            <a:avLst/>
          </a:prstGeom>
          <a:solidFill>
            <a:schemeClr val="tx2"/>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2400" b="1" dirty="0">
                <a:solidFill>
                  <a:schemeClr val="bg1"/>
                </a:solidFill>
              </a:rPr>
              <a:t>Different specification. So the 2 answers must be different. But which ones</a:t>
            </a:r>
            <a:r>
              <a:rPr lang="en-US" sz="2400" b="1" dirty="0">
                <a:solidFill>
                  <a:srgbClr val="FF0000"/>
                </a:solidFill>
              </a:rPr>
              <a:t>?!</a:t>
            </a:r>
          </a:p>
        </p:txBody>
      </p:sp>
    </p:spTree>
    <p:extLst>
      <p:ext uri="{BB962C8B-B14F-4D97-AF65-F5344CB8AC3E}">
        <p14:creationId xmlns:p14="http://schemas.microsoft.com/office/powerpoint/2010/main" val="1326810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par>
                          <p:cTn id="23" fill="hold">
                            <p:stCondLst>
                              <p:cond delay="0"/>
                            </p:stCondLst>
                            <p:childTnLst>
                              <p:par>
                                <p:cTn id="24" presetID="22" presetClass="entr" presetSubtype="8" fill="hold" grpId="0" nodeType="afterEffect">
                                  <p:stCondLst>
                                    <p:cond delay="50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6582A-E946-785F-D99C-9BC050F06376}"/>
              </a:ext>
            </a:extLst>
          </p:cNvPr>
          <p:cNvSpPr>
            <a:spLocks noGrp="1"/>
          </p:cNvSpPr>
          <p:nvPr>
            <p:ph type="title"/>
          </p:nvPr>
        </p:nvSpPr>
        <p:spPr/>
        <p:txBody>
          <a:bodyPr/>
          <a:lstStyle/>
          <a:p>
            <a:r>
              <a:rPr lang="en-US" dirty="0"/>
              <a:t>What, in reality, is your CPU Speed?</a:t>
            </a:r>
          </a:p>
        </p:txBody>
      </p:sp>
      <p:pic>
        <p:nvPicPr>
          <p:cNvPr id="4" name="Picture 3" descr="Diagram&#10;&#10;Description automatically generated">
            <a:extLst>
              <a:ext uri="{FF2B5EF4-FFF2-40B4-BE49-F238E27FC236}">
                <a16:creationId xmlns:a16="http://schemas.microsoft.com/office/drawing/2014/main" id="{C9235D52-9449-8068-5FC8-C0EA637F8B90}"/>
              </a:ext>
            </a:extLst>
          </p:cNvPr>
          <p:cNvPicPr>
            <a:picLocks noChangeAspect="1"/>
          </p:cNvPicPr>
          <p:nvPr/>
        </p:nvPicPr>
        <p:blipFill>
          <a:blip r:embed="rId3"/>
          <a:stretch>
            <a:fillRect/>
          </a:stretch>
        </p:blipFill>
        <p:spPr>
          <a:xfrm>
            <a:off x="302230" y="1195837"/>
            <a:ext cx="6160135" cy="4981575"/>
          </a:xfrm>
          <a:prstGeom prst="rect">
            <a:avLst/>
          </a:prstGeom>
        </p:spPr>
      </p:pic>
      <p:pic>
        <p:nvPicPr>
          <p:cNvPr id="7" name="Picture 6">
            <a:extLst>
              <a:ext uri="{FF2B5EF4-FFF2-40B4-BE49-F238E27FC236}">
                <a16:creationId xmlns:a16="http://schemas.microsoft.com/office/drawing/2014/main" id="{8B3F094C-C0C1-4CAB-1CCB-7BBDD49FC2EC}"/>
              </a:ext>
            </a:extLst>
          </p:cNvPr>
          <p:cNvPicPr>
            <a:picLocks noChangeAspect="1"/>
          </p:cNvPicPr>
          <p:nvPr/>
        </p:nvPicPr>
        <p:blipFill>
          <a:blip r:embed="rId4"/>
          <a:stretch>
            <a:fillRect/>
          </a:stretch>
        </p:blipFill>
        <p:spPr>
          <a:xfrm>
            <a:off x="7154127" y="1195837"/>
            <a:ext cx="4676844" cy="5136711"/>
          </a:xfrm>
          <a:prstGeom prst="rect">
            <a:avLst/>
          </a:prstGeom>
        </p:spPr>
      </p:pic>
      <p:sp>
        <p:nvSpPr>
          <p:cNvPr id="8" name="Rectangle 7">
            <a:extLst>
              <a:ext uri="{FF2B5EF4-FFF2-40B4-BE49-F238E27FC236}">
                <a16:creationId xmlns:a16="http://schemas.microsoft.com/office/drawing/2014/main" id="{A5B833F3-1ABE-4CAE-6EFB-DBBBE7E921B8}"/>
              </a:ext>
            </a:extLst>
          </p:cNvPr>
          <p:cNvSpPr/>
          <p:nvPr/>
        </p:nvSpPr>
        <p:spPr>
          <a:xfrm>
            <a:off x="7081018" y="4484393"/>
            <a:ext cx="3925897" cy="355904"/>
          </a:xfrm>
          <a:custGeom>
            <a:avLst/>
            <a:gdLst>
              <a:gd name="connsiteX0" fmla="*/ 0 w 3925897"/>
              <a:gd name="connsiteY0" fmla="*/ 0 h 355904"/>
              <a:gd name="connsiteX1" fmla="*/ 521583 w 3925897"/>
              <a:gd name="connsiteY1" fmla="*/ 0 h 355904"/>
              <a:gd name="connsiteX2" fmla="*/ 964649 w 3925897"/>
              <a:gd name="connsiteY2" fmla="*/ 0 h 355904"/>
              <a:gd name="connsiteX3" fmla="*/ 1604009 w 3925897"/>
              <a:gd name="connsiteY3" fmla="*/ 0 h 355904"/>
              <a:gd name="connsiteX4" fmla="*/ 2125593 w 3925897"/>
              <a:gd name="connsiteY4" fmla="*/ 0 h 355904"/>
              <a:gd name="connsiteX5" fmla="*/ 2647176 w 3925897"/>
              <a:gd name="connsiteY5" fmla="*/ 0 h 355904"/>
              <a:gd name="connsiteX6" fmla="*/ 3286537 w 3925897"/>
              <a:gd name="connsiteY6" fmla="*/ 0 h 355904"/>
              <a:gd name="connsiteX7" fmla="*/ 3925897 w 3925897"/>
              <a:gd name="connsiteY7" fmla="*/ 0 h 355904"/>
              <a:gd name="connsiteX8" fmla="*/ 3925897 w 3925897"/>
              <a:gd name="connsiteY8" fmla="*/ 355904 h 355904"/>
              <a:gd name="connsiteX9" fmla="*/ 3443573 w 3925897"/>
              <a:gd name="connsiteY9" fmla="*/ 355904 h 355904"/>
              <a:gd name="connsiteX10" fmla="*/ 2882730 w 3925897"/>
              <a:gd name="connsiteY10" fmla="*/ 355904 h 355904"/>
              <a:gd name="connsiteX11" fmla="*/ 2321888 w 3925897"/>
              <a:gd name="connsiteY11" fmla="*/ 355904 h 355904"/>
              <a:gd name="connsiteX12" fmla="*/ 1800304 w 3925897"/>
              <a:gd name="connsiteY12" fmla="*/ 355904 h 355904"/>
              <a:gd name="connsiteX13" fmla="*/ 1160944 w 3925897"/>
              <a:gd name="connsiteY13" fmla="*/ 355904 h 355904"/>
              <a:gd name="connsiteX14" fmla="*/ 521583 w 3925897"/>
              <a:gd name="connsiteY14" fmla="*/ 355904 h 355904"/>
              <a:gd name="connsiteX15" fmla="*/ 0 w 3925897"/>
              <a:gd name="connsiteY15" fmla="*/ 355904 h 355904"/>
              <a:gd name="connsiteX16" fmla="*/ 0 w 3925897"/>
              <a:gd name="connsiteY16" fmla="*/ 0 h 355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25897" h="355904" extrusionOk="0">
                <a:moveTo>
                  <a:pt x="0" y="0"/>
                </a:moveTo>
                <a:cubicBezTo>
                  <a:pt x="114135" y="-6388"/>
                  <a:pt x="333046" y="40491"/>
                  <a:pt x="521583" y="0"/>
                </a:cubicBezTo>
                <a:cubicBezTo>
                  <a:pt x="710120" y="-40491"/>
                  <a:pt x="873795" y="12878"/>
                  <a:pt x="964649" y="0"/>
                </a:cubicBezTo>
                <a:cubicBezTo>
                  <a:pt x="1055503" y="-12878"/>
                  <a:pt x="1363909" y="35544"/>
                  <a:pt x="1604009" y="0"/>
                </a:cubicBezTo>
                <a:cubicBezTo>
                  <a:pt x="1844109" y="-35544"/>
                  <a:pt x="1878667" y="49499"/>
                  <a:pt x="2125593" y="0"/>
                </a:cubicBezTo>
                <a:cubicBezTo>
                  <a:pt x="2372519" y="-49499"/>
                  <a:pt x="2445705" y="32907"/>
                  <a:pt x="2647176" y="0"/>
                </a:cubicBezTo>
                <a:cubicBezTo>
                  <a:pt x="2848647" y="-32907"/>
                  <a:pt x="2986617" y="23470"/>
                  <a:pt x="3286537" y="0"/>
                </a:cubicBezTo>
                <a:cubicBezTo>
                  <a:pt x="3586457" y="-23470"/>
                  <a:pt x="3711013" y="6334"/>
                  <a:pt x="3925897" y="0"/>
                </a:cubicBezTo>
                <a:cubicBezTo>
                  <a:pt x="3932169" y="71929"/>
                  <a:pt x="3886953" y="263169"/>
                  <a:pt x="3925897" y="355904"/>
                </a:cubicBezTo>
                <a:cubicBezTo>
                  <a:pt x="3776469" y="364018"/>
                  <a:pt x="3648752" y="331760"/>
                  <a:pt x="3443573" y="355904"/>
                </a:cubicBezTo>
                <a:cubicBezTo>
                  <a:pt x="3238394" y="380048"/>
                  <a:pt x="3162329" y="335469"/>
                  <a:pt x="2882730" y="355904"/>
                </a:cubicBezTo>
                <a:cubicBezTo>
                  <a:pt x="2603131" y="376339"/>
                  <a:pt x="2570915" y="302164"/>
                  <a:pt x="2321888" y="355904"/>
                </a:cubicBezTo>
                <a:cubicBezTo>
                  <a:pt x="2072861" y="409644"/>
                  <a:pt x="2041993" y="301852"/>
                  <a:pt x="1800304" y="355904"/>
                </a:cubicBezTo>
                <a:cubicBezTo>
                  <a:pt x="1558615" y="409956"/>
                  <a:pt x="1368286" y="349279"/>
                  <a:pt x="1160944" y="355904"/>
                </a:cubicBezTo>
                <a:cubicBezTo>
                  <a:pt x="953602" y="362529"/>
                  <a:pt x="673543" y="293189"/>
                  <a:pt x="521583" y="355904"/>
                </a:cubicBezTo>
                <a:cubicBezTo>
                  <a:pt x="369623" y="418619"/>
                  <a:pt x="180141" y="294408"/>
                  <a:pt x="0" y="355904"/>
                </a:cubicBezTo>
                <a:cubicBezTo>
                  <a:pt x="-1281" y="279903"/>
                  <a:pt x="37936" y="83267"/>
                  <a:pt x="0" y="0"/>
                </a:cubicBezTo>
                <a:close/>
              </a:path>
            </a:pathLst>
          </a:custGeom>
          <a:noFill/>
          <a:ln>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9" name="Rectangle 8">
            <a:extLst>
              <a:ext uri="{FF2B5EF4-FFF2-40B4-BE49-F238E27FC236}">
                <a16:creationId xmlns:a16="http://schemas.microsoft.com/office/drawing/2014/main" id="{B4BF7C22-273A-0104-A821-61A367A3D810}"/>
              </a:ext>
            </a:extLst>
          </p:cNvPr>
          <p:cNvSpPr/>
          <p:nvPr/>
        </p:nvSpPr>
        <p:spPr>
          <a:xfrm>
            <a:off x="978474" y="6125395"/>
            <a:ext cx="4693914" cy="830997"/>
          </a:xfrm>
          <a:prstGeom prst="rect">
            <a:avLst/>
          </a:prstGeom>
          <a:noFill/>
        </p:spPr>
        <p:txBody>
          <a:bodyPr wrap="none" lIns="91440" tIns="45720" rIns="91440" bIns="45720">
            <a:spAutoFit/>
          </a:bodyPr>
          <a:lstStyle/>
          <a:p>
            <a:pPr algn="ctr"/>
            <a:r>
              <a:rPr lang="en-US" sz="4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29% higher speed</a:t>
            </a:r>
          </a:p>
        </p:txBody>
      </p:sp>
      <p:sp>
        <p:nvSpPr>
          <p:cNvPr id="10" name="Rectangle 9">
            <a:extLst>
              <a:ext uri="{FF2B5EF4-FFF2-40B4-BE49-F238E27FC236}">
                <a16:creationId xmlns:a16="http://schemas.microsoft.com/office/drawing/2014/main" id="{AEDE441C-672F-71FC-15EB-A60AC3FBB29F}"/>
              </a:ext>
            </a:extLst>
          </p:cNvPr>
          <p:cNvSpPr/>
          <p:nvPr/>
        </p:nvSpPr>
        <p:spPr>
          <a:xfrm>
            <a:off x="7424395" y="6125395"/>
            <a:ext cx="4693914" cy="830997"/>
          </a:xfrm>
          <a:prstGeom prst="rect">
            <a:avLst/>
          </a:prstGeom>
          <a:noFill/>
        </p:spPr>
        <p:txBody>
          <a:bodyPr wrap="none" lIns="91440" tIns="45720" rIns="91440" bIns="45720">
            <a:spAutoFit/>
          </a:bodyPr>
          <a:lstStyle/>
          <a:p>
            <a:pPr algn="ctr"/>
            <a:r>
              <a:rPr lang="en-US" sz="4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42% higher speed</a:t>
            </a:r>
          </a:p>
        </p:txBody>
      </p:sp>
      <p:cxnSp>
        <p:nvCxnSpPr>
          <p:cNvPr id="6" name="Straight Connector 5">
            <a:extLst>
              <a:ext uri="{FF2B5EF4-FFF2-40B4-BE49-F238E27FC236}">
                <a16:creationId xmlns:a16="http://schemas.microsoft.com/office/drawing/2014/main" id="{2CEC1F4F-2ABC-DDBA-9BED-CC2BBC2B354D}"/>
              </a:ext>
            </a:extLst>
          </p:cNvPr>
          <p:cNvCxnSpPr/>
          <p:nvPr/>
        </p:nvCxnSpPr>
        <p:spPr bwMode="gray">
          <a:xfrm>
            <a:off x="6782211" y="1108026"/>
            <a:ext cx="0" cy="5224522"/>
          </a:xfrm>
          <a:prstGeom prst="line">
            <a:avLst/>
          </a:prstGeom>
          <a:ln w="2540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963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4C62FA-3113-603F-305E-E7386285AC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A843E1-8430-42F9-4C4D-AB096A322418}"/>
              </a:ext>
            </a:extLst>
          </p:cNvPr>
          <p:cNvSpPr>
            <a:spLocks noGrp="1"/>
          </p:cNvSpPr>
          <p:nvPr>
            <p:ph type="title"/>
          </p:nvPr>
        </p:nvSpPr>
        <p:spPr/>
        <p:txBody>
          <a:bodyPr/>
          <a:lstStyle/>
          <a:p>
            <a:r>
              <a:rPr lang="en-US" dirty="0"/>
              <a:t>ESXi Capacity: what exactly is the value?</a:t>
            </a:r>
          </a:p>
        </p:txBody>
      </p:sp>
      <p:sp>
        <p:nvSpPr>
          <p:cNvPr id="3" name="Subtitle 2">
            <a:extLst>
              <a:ext uri="{FF2B5EF4-FFF2-40B4-BE49-F238E27FC236}">
                <a16:creationId xmlns:a16="http://schemas.microsoft.com/office/drawing/2014/main" id="{298E533A-6584-50C2-643F-AC07CF96C793}"/>
              </a:ext>
            </a:extLst>
          </p:cNvPr>
          <p:cNvSpPr>
            <a:spLocks noGrp="1"/>
          </p:cNvSpPr>
          <p:nvPr>
            <p:ph type="subTitle" idx="10"/>
          </p:nvPr>
        </p:nvSpPr>
        <p:spPr/>
        <p:txBody>
          <a:bodyPr/>
          <a:lstStyle/>
          <a:p>
            <a:r>
              <a:rPr lang="en-US" dirty="0"/>
              <a:t>A tale of 2 ESXi hosts</a:t>
            </a:r>
          </a:p>
        </p:txBody>
      </p:sp>
      <p:sp>
        <p:nvSpPr>
          <p:cNvPr id="4" name="Rectangle 3">
            <a:extLst>
              <a:ext uri="{FF2B5EF4-FFF2-40B4-BE49-F238E27FC236}">
                <a16:creationId xmlns:a16="http://schemas.microsoft.com/office/drawing/2014/main" id="{54B8C34A-37BE-6C74-110C-6C65E825B48C}"/>
              </a:ext>
            </a:extLst>
          </p:cNvPr>
          <p:cNvSpPr/>
          <p:nvPr/>
        </p:nvSpPr>
        <p:spPr>
          <a:xfrm>
            <a:off x="579960" y="1549465"/>
            <a:ext cx="3513161" cy="600501"/>
          </a:xfrm>
          <a:prstGeom prst="rect">
            <a:avLst/>
          </a:prstGeom>
          <a:ln>
            <a:noFill/>
          </a:ln>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2400" dirty="0">
                <a:solidFill>
                  <a:schemeClr val="tx1"/>
                </a:solidFill>
              </a:rPr>
              <a:t>ESXi 01</a:t>
            </a:r>
          </a:p>
        </p:txBody>
      </p:sp>
      <p:sp>
        <p:nvSpPr>
          <p:cNvPr id="5" name="Rectangle 4">
            <a:extLst>
              <a:ext uri="{FF2B5EF4-FFF2-40B4-BE49-F238E27FC236}">
                <a16:creationId xmlns:a16="http://schemas.microsoft.com/office/drawing/2014/main" id="{FDB47AAC-1778-6264-5F14-4237BFA3C022}"/>
              </a:ext>
            </a:extLst>
          </p:cNvPr>
          <p:cNvSpPr/>
          <p:nvPr/>
        </p:nvSpPr>
        <p:spPr>
          <a:xfrm>
            <a:off x="579960" y="2200009"/>
            <a:ext cx="3513161" cy="2290346"/>
          </a:xfrm>
          <a:prstGeom prst="rect">
            <a:avLst/>
          </a:prstGeom>
          <a:gradFill>
            <a:gsLst>
              <a:gs pos="0">
                <a:schemeClr val="bg1">
                  <a:lumMod val="95000"/>
                </a:schemeClr>
              </a:gs>
              <a:gs pos="50000">
                <a:schemeClr val="bg1"/>
              </a:gs>
              <a:gs pos="100000">
                <a:schemeClr val="dk1">
                  <a:tint val="15000"/>
                  <a:satMod val="350000"/>
                </a:schemeClr>
              </a:gs>
            </a:gsLst>
          </a:gradFill>
          <a:ln>
            <a:noFill/>
          </a:ln>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Aft>
                <a:spcPts val="600"/>
              </a:spcAft>
            </a:pPr>
            <a:r>
              <a:rPr lang="en-US" sz="2400" dirty="0">
                <a:solidFill>
                  <a:schemeClr val="tx1"/>
                </a:solidFill>
              </a:rPr>
              <a:t>Core: 20</a:t>
            </a:r>
          </a:p>
          <a:p>
            <a:pPr>
              <a:spcAft>
                <a:spcPts val="600"/>
              </a:spcAft>
            </a:pPr>
            <a:r>
              <a:rPr lang="en-US" sz="2400" dirty="0">
                <a:solidFill>
                  <a:schemeClr val="tx1"/>
                </a:solidFill>
              </a:rPr>
              <a:t>Thread: 40</a:t>
            </a:r>
          </a:p>
          <a:p>
            <a:pPr>
              <a:spcAft>
                <a:spcPts val="600"/>
              </a:spcAft>
            </a:pPr>
            <a:r>
              <a:rPr lang="en-US" sz="2400" dirty="0">
                <a:solidFill>
                  <a:schemeClr val="tx1"/>
                </a:solidFill>
              </a:rPr>
              <a:t>Nominal Speed: </a:t>
            </a:r>
            <a:r>
              <a:rPr lang="en-US" sz="2400" b="1" dirty="0">
                <a:solidFill>
                  <a:srgbClr val="FF0000"/>
                </a:solidFill>
              </a:rPr>
              <a:t>1</a:t>
            </a:r>
            <a:r>
              <a:rPr lang="en-US" sz="2400" dirty="0">
                <a:solidFill>
                  <a:schemeClr val="tx1"/>
                </a:solidFill>
              </a:rPr>
              <a:t> GHz</a:t>
            </a:r>
          </a:p>
          <a:p>
            <a:pPr>
              <a:spcAft>
                <a:spcPts val="600"/>
              </a:spcAft>
            </a:pPr>
            <a:r>
              <a:rPr lang="en-US" sz="2400" dirty="0">
                <a:solidFill>
                  <a:schemeClr val="tx1"/>
                </a:solidFill>
              </a:rPr>
              <a:t>All Cores Turbo: 1.2 GHz</a:t>
            </a:r>
          </a:p>
          <a:p>
            <a:pPr>
              <a:spcAft>
                <a:spcPts val="600"/>
              </a:spcAft>
            </a:pPr>
            <a:r>
              <a:rPr lang="en-US" sz="2400" dirty="0">
                <a:solidFill>
                  <a:schemeClr val="tx1"/>
                </a:solidFill>
              </a:rPr>
              <a:t>Single Core Turbo: 2 GHz</a:t>
            </a:r>
          </a:p>
        </p:txBody>
      </p:sp>
      <p:sp>
        <p:nvSpPr>
          <p:cNvPr id="6" name="Rectangle 5">
            <a:extLst>
              <a:ext uri="{FF2B5EF4-FFF2-40B4-BE49-F238E27FC236}">
                <a16:creationId xmlns:a16="http://schemas.microsoft.com/office/drawing/2014/main" id="{8ADB8275-4308-405A-FFC7-A875546D265E}"/>
              </a:ext>
            </a:extLst>
          </p:cNvPr>
          <p:cNvSpPr/>
          <p:nvPr/>
        </p:nvSpPr>
        <p:spPr>
          <a:xfrm>
            <a:off x="579960" y="4544784"/>
            <a:ext cx="3513161" cy="2247900"/>
          </a:xfrm>
          <a:prstGeom prst="rect">
            <a:avLst/>
          </a:prstGeom>
          <a:gradFill>
            <a:gsLst>
              <a:gs pos="0">
                <a:schemeClr val="bg1">
                  <a:lumMod val="95000"/>
                </a:schemeClr>
              </a:gs>
              <a:gs pos="50000">
                <a:schemeClr val="bg1"/>
              </a:gs>
              <a:gs pos="100000">
                <a:schemeClr val="dk1">
                  <a:tint val="15000"/>
                  <a:satMod val="350000"/>
                </a:schemeClr>
              </a:gs>
            </a:gsLst>
          </a:gradFill>
          <a:ln>
            <a:noFill/>
          </a:ln>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Aft>
                <a:spcPts val="600"/>
              </a:spcAft>
            </a:pPr>
            <a:r>
              <a:rPr lang="en-US" sz="2400" dirty="0">
                <a:solidFill>
                  <a:schemeClr val="tx1"/>
                </a:solidFill>
              </a:rPr>
              <a:t>Capacity?</a:t>
            </a:r>
          </a:p>
          <a:p>
            <a:pPr marL="457200" indent="-457200">
              <a:spcAft>
                <a:spcPts val="600"/>
              </a:spcAft>
              <a:buFont typeface="+mj-lt"/>
              <a:buAutoNum type="alphaUcPeriod"/>
            </a:pPr>
            <a:r>
              <a:rPr lang="en-US" sz="2400" dirty="0">
                <a:solidFill>
                  <a:schemeClr val="tx1"/>
                </a:solidFill>
              </a:rPr>
              <a:t>20 GHz</a:t>
            </a:r>
          </a:p>
          <a:p>
            <a:pPr marL="457200" indent="-457200">
              <a:spcAft>
                <a:spcPts val="600"/>
              </a:spcAft>
              <a:buFont typeface="+mj-lt"/>
              <a:buAutoNum type="alphaUcPeriod"/>
            </a:pPr>
            <a:r>
              <a:rPr lang="en-US" sz="2400" dirty="0">
                <a:solidFill>
                  <a:schemeClr val="tx1"/>
                </a:solidFill>
              </a:rPr>
              <a:t>25 GHz</a:t>
            </a:r>
          </a:p>
          <a:p>
            <a:pPr marL="457200" indent="-457200">
              <a:spcAft>
                <a:spcPts val="600"/>
              </a:spcAft>
              <a:buFont typeface="+mj-lt"/>
              <a:buAutoNum type="alphaUcPeriod"/>
            </a:pPr>
            <a:r>
              <a:rPr lang="en-US" sz="2400" dirty="0">
                <a:solidFill>
                  <a:schemeClr val="tx1"/>
                </a:solidFill>
              </a:rPr>
              <a:t>30 GHz</a:t>
            </a:r>
          </a:p>
          <a:p>
            <a:pPr marL="457200" indent="-457200">
              <a:spcAft>
                <a:spcPts val="600"/>
              </a:spcAft>
              <a:buFont typeface="+mj-lt"/>
              <a:buAutoNum type="alphaUcPeriod"/>
            </a:pPr>
            <a:r>
              <a:rPr lang="en-US" sz="2400" dirty="0">
                <a:solidFill>
                  <a:schemeClr val="tx1"/>
                </a:solidFill>
              </a:rPr>
              <a:t>40 GHz</a:t>
            </a:r>
          </a:p>
        </p:txBody>
      </p:sp>
      <p:sp>
        <p:nvSpPr>
          <p:cNvPr id="7" name="Rectangle 6">
            <a:extLst>
              <a:ext uri="{FF2B5EF4-FFF2-40B4-BE49-F238E27FC236}">
                <a16:creationId xmlns:a16="http://schemas.microsoft.com/office/drawing/2014/main" id="{E1858E2A-F85B-6689-13FB-0F8B4AA9CA64}"/>
              </a:ext>
            </a:extLst>
          </p:cNvPr>
          <p:cNvSpPr/>
          <p:nvPr/>
        </p:nvSpPr>
        <p:spPr>
          <a:xfrm>
            <a:off x="4547615" y="1549465"/>
            <a:ext cx="3513161" cy="600501"/>
          </a:xfrm>
          <a:prstGeom prst="rect">
            <a:avLst/>
          </a:prstGeom>
          <a:ln>
            <a:noFill/>
          </a:ln>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2400" dirty="0">
                <a:solidFill>
                  <a:schemeClr val="tx1"/>
                </a:solidFill>
              </a:rPr>
              <a:t>ESXi 02</a:t>
            </a:r>
          </a:p>
        </p:txBody>
      </p:sp>
      <p:sp>
        <p:nvSpPr>
          <p:cNvPr id="8" name="Rectangle 7">
            <a:extLst>
              <a:ext uri="{FF2B5EF4-FFF2-40B4-BE49-F238E27FC236}">
                <a16:creationId xmlns:a16="http://schemas.microsoft.com/office/drawing/2014/main" id="{28F23474-90A5-C04C-6104-40025B53C2FA}"/>
              </a:ext>
            </a:extLst>
          </p:cNvPr>
          <p:cNvSpPr/>
          <p:nvPr/>
        </p:nvSpPr>
        <p:spPr>
          <a:xfrm>
            <a:off x="4547615" y="2200009"/>
            <a:ext cx="3513161" cy="2290346"/>
          </a:xfrm>
          <a:prstGeom prst="rect">
            <a:avLst/>
          </a:prstGeom>
          <a:gradFill>
            <a:gsLst>
              <a:gs pos="0">
                <a:schemeClr val="bg1">
                  <a:lumMod val="95000"/>
                </a:schemeClr>
              </a:gs>
              <a:gs pos="50000">
                <a:schemeClr val="bg1"/>
              </a:gs>
              <a:gs pos="100000">
                <a:schemeClr val="dk1">
                  <a:tint val="15000"/>
                  <a:satMod val="350000"/>
                </a:schemeClr>
              </a:gs>
            </a:gsLst>
          </a:gradFill>
          <a:ln>
            <a:noFill/>
          </a:ln>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Aft>
                <a:spcPts val="600"/>
              </a:spcAft>
            </a:pPr>
            <a:r>
              <a:rPr lang="en-US" sz="2400" dirty="0">
                <a:solidFill>
                  <a:schemeClr val="tx1"/>
                </a:solidFill>
              </a:rPr>
              <a:t>Core: 10</a:t>
            </a:r>
          </a:p>
          <a:p>
            <a:pPr>
              <a:spcAft>
                <a:spcPts val="600"/>
              </a:spcAft>
            </a:pPr>
            <a:r>
              <a:rPr lang="en-US" sz="2400" dirty="0">
                <a:solidFill>
                  <a:schemeClr val="tx1"/>
                </a:solidFill>
              </a:rPr>
              <a:t>Thread: 20</a:t>
            </a:r>
          </a:p>
          <a:p>
            <a:pPr>
              <a:spcAft>
                <a:spcPts val="600"/>
              </a:spcAft>
            </a:pPr>
            <a:r>
              <a:rPr lang="en-US" sz="2400" dirty="0">
                <a:solidFill>
                  <a:schemeClr val="tx1"/>
                </a:solidFill>
              </a:rPr>
              <a:t>Speed: </a:t>
            </a:r>
            <a:r>
              <a:rPr lang="en-US" sz="2400" b="1" dirty="0">
                <a:solidFill>
                  <a:srgbClr val="FF0000"/>
                </a:solidFill>
              </a:rPr>
              <a:t>2</a:t>
            </a:r>
            <a:r>
              <a:rPr lang="en-US" sz="2400" dirty="0">
                <a:solidFill>
                  <a:schemeClr val="tx1"/>
                </a:solidFill>
              </a:rPr>
              <a:t> GHz</a:t>
            </a:r>
          </a:p>
          <a:p>
            <a:pPr>
              <a:spcAft>
                <a:spcPts val="600"/>
              </a:spcAft>
            </a:pPr>
            <a:r>
              <a:rPr lang="en-US" sz="2400" dirty="0">
                <a:solidFill>
                  <a:schemeClr val="tx1"/>
                </a:solidFill>
              </a:rPr>
              <a:t>All Cores Turbo: 2.4 GHz</a:t>
            </a:r>
          </a:p>
          <a:p>
            <a:pPr>
              <a:spcAft>
                <a:spcPts val="600"/>
              </a:spcAft>
            </a:pPr>
            <a:r>
              <a:rPr lang="en-US" sz="2400" dirty="0">
                <a:solidFill>
                  <a:schemeClr val="tx1"/>
                </a:solidFill>
              </a:rPr>
              <a:t>Single Core Turbo: 4 GHz</a:t>
            </a:r>
          </a:p>
        </p:txBody>
      </p:sp>
      <p:sp>
        <p:nvSpPr>
          <p:cNvPr id="9" name="Rectangle 8">
            <a:extLst>
              <a:ext uri="{FF2B5EF4-FFF2-40B4-BE49-F238E27FC236}">
                <a16:creationId xmlns:a16="http://schemas.microsoft.com/office/drawing/2014/main" id="{0AD3F571-402E-2EEC-0DC0-841E457818C9}"/>
              </a:ext>
            </a:extLst>
          </p:cNvPr>
          <p:cNvSpPr/>
          <p:nvPr/>
        </p:nvSpPr>
        <p:spPr>
          <a:xfrm>
            <a:off x="4547615" y="4544784"/>
            <a:ext cx="3513161" cy="2247900"/>
          </a:xfrm>
          <a:prstGeom prst="rect">
            <a:avLst/>
          </a:prstGeom>
          <a:gradFill>
            <a:gsLst>
              <a:gs pos="0">
                <a:schemeClr val="bg1">
                  <a:lumMod val="95000"/>
                </a:schemeClr>
              </a:gs>
              <a:gs pos="50000">
                <a:schemeClr val="bg1"/>
              </a:gs>
              <a:gs pos="100000">
                <a:schemeClr val="dk1">
                  <a:tint val="15000"/>
                  <a:satMod val="350000"/>
                </a:schemeClr>
              </a:gs>
            </a:gsLst>
          </a:gradFill>
          <a:ln>
            <a:noFill/>
          </a:ln>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Aft>
                <a:spcPts val="600"/>
              </a:spcAft>
            </a:pPr>
            <a:r>
              <a:rPr lang="en-US" sz="2400" dirty="0">
                <a:solidFill>
                  <a:schemeClr val="tx1"/>
                </a:solidFill>
              </a:rPr>
              <a:t>Capacity?</a:t>
            </a:r>
          </a:p>
          <a:p>
            <a:pPr marL="457200" indent="-457200">
              <a:spcAft>
                <a:spcPts val="600"/>
              </a:spcAft>
              <a:buFont typeface="+mj-lt"/>
              <a:buAutoNum type="alphaUcPeriod"/>
            </a:pPr>
            <a:r>
              <a:rPr lang="en-US" sz="2400" dirty="0">
                <a:solidFill>
                  <a:schemeClr val="tx1"/>
                </a:solidFill>
              </a:rPr>
              <a:t>20 GHz</a:t>
            </a:r>
          </a:p>
          <a:p>
            <a:pPr marL="457200" indent="-457200">
              <a:spcAft>
                <a:spcPts val="600"/>
              </a:spcAft>
              <a:buFont typeface="+mj-lt"/>
              <a:buAutoNum type="alphaUcPeriod"/>
            </a:pPr>
            <a:r>
              <a:rPr lang="en-US" sz="2400" dirty="0">
                <a:solidFill>
                  <a:schemeClr val="tx1"/>
                </a:solidFill>
              </a:rPr>
              <a:t>25 GHz</a:t>
            </a:r>
          </a:p>
          <a:p>
            <a:pPr marL="457200" indent="-457200">
              <a:spcAft>
                <a:spcPts val="600"/>
              </a:spcAft>
              <a:buFont typeface="+mj-lt"/>
              <a:buAutoNum type="alphaUcPeriod"/>
            </a:pPr>
            <a:r>
              <a:rPr lang="en-US" sz="2400" dirty="0">
                <a:solidFill>
                  <a:schemeClr val="tx1"/>
                </a:solidFill>
              </a:rPr>
              <a:t>30 GHz</a:t>
            </a:r>
          </a:p>
          <a:p>
            <a:pPr marL="457200" indent="-457200">
              <a:spcAft>
                <a:spcPts val="600"/>
              </a:spcAft>
              <a:buFont typeface="+mj-lt"/>
              <a:buAutoNum type="alphaUcPeriod"/>
            </a:pPr>
            <a:r>
              <a:rPr lang="en-US" sz="2400" dirty="0">
                <a:solidFill>
                  <a:schemeClr val="tx1"/>
                </a:solidFill>
              </a:rPr>
              <a:t>40 GHz</a:t>
            </a:r>
          </a:p>
          <a:p>
            <a:pPr marL="457200" indent="-457200">
              <a:spcAft>
                <a:spcPts val="600"/>
              </a:spcAft>
              <a:buFont typeface="+mj-lt"/>
              <a:buAutoNum type="alphaUcPeriod"/>
            </a:pPr>
            <a:endParaRPr lang="en-US" sz="2400" dirty="0">
              <a:solidFill>
                <a:schemeClr val="tx1"/>
              </a:solidFill>
            </a:endParaRPr>
          </a:p>
          <a:p>
            <a:pPr marL="457200" indent="-457200">
              <a:spcAft>
                <a:spcPts val="600"/>
              </a:spcAft>
              <a:buFont typeface="+mj-lt"/>
              <a:buAutoNum type="alphaUcPeriod"/>
            </a:pPr>
            <a:endParaRPr lang="en-US" sz="2400" dirty="0">
              <a:solidFill>
                <a:schemeClr val="tx1"/>
              </a:solidFill>
            </a:endParaRPr>
          </a:p>
        </p:txBody>
      </p:sp>
      <p:sp>
        <p:nvSpPr>
          <p:cNvPr id="10" name="Rectangle 9">
            <a:extLst>
              <a:ext uri="{FF2B5EF4-FFF2-40B4-BE49-F238E27FC236}">
                <a16:creationId xmlns:a16="http://schemas.microsoft.com/office/drawing/2014/main" id="{D7E73DA9-1CB6-793E-3295-8136BB3ACE82}"/>
              </a:ext>
            </a:extLst>
          </p:cNvPr>
          <p:cNvSpPr/>
          <p:nvPr/>
        </p:nvSpPr>
        <p:spPr>
          <a:xfrm>
            <a:off x="8875552" y="2864841"/>
            <a:ext cx="2773772" cy="2474752"/>
          </a:xfrm>
          <a:prstGeom prst="rect">
            <a:avLst/>
          </a:prstGeom>
          <a:solidFill>
            <a:schemeClr val="tx2"/>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2400" b="1" dirty="0">
                <a:solidFill>
                  <a:schemeClr val="bg1"/>
                </a:solidFill>
              </a:rPr>
              <a:t>Different specification. So the 2 answers must be different. But which ones</a:t>
            </a:r>
            <a:r>
              <a:rPr lang="en-US" sz="2400" b="1" dirty="0">
                <a:solidFill>
                  <a:srgbClr val="FF0000"/>
                </a:solidFill>
              </a:rPr>
              <a:t>?!</a:t>
            </a:r>
          </a:p>
        </p:txBody>
      </p:sp>
    </p:spTree>
    <p:extLst>
      <p:ext uri="{BB962C8B-B14F-4D97-AF65-F5344CB8AC3E}">
        <p14:creationId xmlns:p14="http://schemas.microsoft.com/office/powerpoint/2010/main" val="35236352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par>
                          <p:cTn id="23" fill="hold">
                            <p:stCondLst>
                              <p:cond delay="0"/>
                            </p:stCondLst>
                            <p:childTnLst>
                              <p:par>
                                <p:cTn id="24" presetID="22" presetClass="entr" presetSubtype="8" fill="hold" grpId="0" nodeType="afterEffect">
                                  <p:stCondLst>
                                    <p:cond delay="50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211B2-FC83-567D-C77D-DDB81FFC6161}"/>
              </a:ext>
            </a:extLst>
          </p:cNvPr>
          <p:cNvSpPr>
            <a:spLocks noGrp="1"/>
          </p:cNvSpPr>
          <p:nvPr>
            <p:ph type="title"/>
          </p:nvPr>
        </p:nvSpPr>
        <p:spPr/>
        <p:txBody>
          <a:bodyPr/>
          <a:lstStyle/>
          <a:p>
            <a:r>
              <a:rPr lang="en-US" dirty="0"/>
              <a:t>The Answers</a:t>
            </a:r>
          </a:p>
        </p:txBody>
      </p:sp>
      <p:sp>
        <p:nvSpPr>
          <p:cNvPr id="3" name="Subtitle 2">
            <a:extLst>
              <a:ext uri="{FF2B5EF4-FFF2-40B4-BE49-F238E27FC236}">
                <a16:creationId xmlns:a16="http://schemas.microsoft.com/office/drawing/2014/main" id="{FDBFFB26-923D-47A5-E6A0-71B45D1A4A3B}"/>
              </a:ext>
            </a:extLst>
          </p:cNvPr>
          <p:cNvSpPr>
            <a:spLocks noGrp="1"/>
          </p:cNvSpPr>
          <p:nvPr>
            <p:ph type="subTitle" idx="10"/>
          </p:nvPr>
        </p:nvSpPr>
        <p:spPr/>
        <p:txBody>
          <a:bodyPr/>
          <a:lstStyle/>
          <a:p>
            <a:r>
              <a:rPr lang="en-US" dirty="0"/>
              <a:t>2 answers, 1 for Demand Model, 1 for Capacity Model. You need both</a:t>
            </a:r>
          </a:p>
        </p:txBody>
      </p:sp>
      <p:graphicFrame>
        <p:nvGraphicFramePr>
          <p:cNvPr id="6" name="Table 5">
            <a:extLst>
              <a:ext uri="{FF2B5EF4-FFF2-40B4-BE49-F238E27FC236}">
                <a16:creationId xmlns:a16="http://schemas.microsoft.com/office/drawing/2014/main" id="{7157FD0D-E159-763F-6856-D3167A322451}"/>
              </a:ext>
            </a:extLst>
          </p:cNvPr>
          <p:cNvGraphicFramePr>
            <a:graphicFrameLocks noGrp="1"/>
          </p:cNvGraphicFramePr>
          <p:nvPr>
            <p:extLst>
              <p:ext uri="{D42A27DB-BD31-4B8C-83A1-F6EECF244321}">
                <p14:modId xmlns:p14="http://schemas.microsoft.com/office/powerpoint/2010/main" val="2317396827"/>
              </p:ext>
            </p:extLst>
          </p:nvPr>
        </p:nvGraphicFramePr>
        <p:xfrm>
          <a:off x="593022" y="1681998"/>
          <a:ext cx="7050705" cy="2237664"/>
        </p:xfrm>
        <a:graphic>
          <a:graphicData uri="http://schemas.openxmlformats.org/drawingml/2006/table">
            <a:tbl>
              <a:tblPr firstRow="1" bandRow="1">
                <a:tableStyleId>{5C22544A-7EE6-4342-B048-85BDC9FD1C3A}</a:tableStyleId>
              </a:tblPr>
              <a:tblGrid>
                <a:gridCol w="1943371">
                  <a:extLst>
                    <a:ext uri="{9D8B030D-6E8A-4147-A177-3AD203B41FA5}">
                      <a16:colId xmlns:a16="http://schemas.microsoft.com/office/drawing/2014/main" val="1065299243"/>
                    </a:ext>
                  </a:extLst>
                </a:gridCol>
                <a:gridCol w="2553667">
                  <a:extLst>
                    <a:ext uri="{9D8B030D-6E8A-4147-A177-3AD203B41FA5}">
                      <a16:colId xmlns:a16="http://schemas.microsoft.com/office/drawing/2014/main" val="2891971861"/>
                    </a:ext>
                  </a:extLst>
                </a:gridCol>
                <a:gridCol w="2553667">
                  <a:extLst>
                    <a:ext uri="{9D8B030D-6E8A-4147-A177-3AD203B41FA5}">
                      <a16:colId xmlns:a16="http://schemas.microsoft.com/office/drawing/2014/main" val="2291984529"/>
                    </a:ext>
                  </a:extLst>
                </a:gridCol>
              </a:tblGrid>
              <a:tr h="542688">
                <a:tc>
                  <a:txBody>
                    <a:bodyPr/>
                    <a:lstStyle/>
                    <a:p>
                      <a:r>
                        <a:rPr lang="en-US" dirty="0"/>
                        <a:t>Total Capacity</a:t>
                      </a:r>
                    </a:p>
                  </a:txBody>
                  <a:tcPr/>
                </a:tc>
                <a:tc>
                  <a:txBody>
                    <a:bodyPr/>
                    <a:lstStyle/>
                    <a:p>
                      <a:r>
                        <a:rPr lang="en-US" dirty="0"/>
                        <a:t>ESXi 01</a:t>
                      </a:r>
                    </a:p>
                  </a:txBody>
                  <a:tcPr/>
                </a:tc>
                <a:tc>
                  <a:txBody>
                    <a:bodyPr/>
                    <a:lstStyle/>
                    <a:p>
                      <a:r>
                        <a:rPr lang="en-US" dirty="0"/>
                        <a:t>ESXi 02</a:t>
                      </a:r>
                    </a:p>
                  </a:txBody>
                  <a:tcPr/>
                </a:tc>
                <a:extLst>
                  <a:ext uri="{0D108BD9-81ED-4DB2-BD59-A6C34878D82A}">
                    <a16:rowId xmlns:a16="http://schemas.microsoft.com/office/drawing/2014/main" val="1275133063"/>
                  </a:ext>
                </a:extLst>
              </a:tr>
              <a:tr h="542688">
                <a:tc rowSpan="3">
                  <a:txBody>
                    <a:bodyPr/>
                    <a:lstStyle/>
                    <a:p>
                      <a:r>
                        <a:rPr lang="en-US" dirty="0"/>
                        <a:t>Demand Model</a:t>
                      </a:r>
                    </a:p>
                  </a:txBody>
                  <a:tcPr/>
                </a:tc>
                <a:tc>
                  <a:txBody>
                    <a:bodyPr/>
                    <a:lstStyle/>
                    <a:p>
                      <a:r>
                        <a:rPr lang="en-US" b="1" dirty="0">
                          <a:solidFill>
                            <a:schemeClr val="bg1">
                              <a:lumMod val="50000"/>
                            </a:schemeClr>
                          </a:solidFill>
                        </a:rPr>
                        <a:t>30 GHz</a:t>
                      </a:r>
                    </a:p>
                  </a:txBody>
                  <a:tcPr/>
                </a:tc>
                <a:tc>
                  <a:txBody>
                    <a:bodyPr/>
                    <a:lstStyle/>
                    <a:p>
                      <a:r>
                        <a:rPr lang="en-US" b="1" dirty="0">
                          <a:solidFill>
                            <a:schemeClr val="bg1">
                              <a:lumMod val="50000"/>
                            </a:schemeClr>
                          </a:solidFill>
                        </a:rPr>
                        <a:t>30 GHz</a:t>
                      </a:r>
                    </a:p>
                  </a:txBody>
                  <a:tcPr/>
                </a:tc>
                <a:extLst>
                  <a:ext uri="{0D108BD9-81ED-4DB2-BD59-A6C34878D82A}">
                    <a16:rowId xmlns:a16="http://schemas.microsoft.com/office/drawing/2014/main" val="1153986328"/>
                  </a:ext>
                </a:extLst>
              </a:tr>
              <a:tr h="151040">
                <a:tc vMerge="1">
                  <a:txBody>
                    <a:bodyPr/>
                    <a:lstStyle/>
                    <a:p>
                      <a:endParaRPr lang="en-US" dirty="0"/>
                    </a:p>
                  </a:txBody>
                  <a:tcPr/>
                </a:tc>
                <a:tc gridSpan="2">
                  <a:txBody>
                    <a:bodyPr/>
                    <a:lstStyle/>
                    <a:p>
                      <a:pPr algn="l"/>
                      <a:r>
                        <a:rPr lang="en-US" sz="1400" dirty="0"/>
                        <a:t>Assuming All Core Turbo delivers 20% boost for both servers.</a:t>
                      </a:r>
                    </a:p>
                  </a:txBody>
                  <a:tcPr/>
                </a:tc>
                <a:tc hMerge="1">
                  <a:txBody>
                    <a:bodyPr/>
                    <a:lstStyle/>
                    <a:p>
                      <a:endParaRPr dirty="0"/>
                    </a:p>
                  </a:txBody>
                  <a:tcPr/>
                </a:tc>
                <a:extLst>
                  <a:ext uri="{0D108BD9-81ED-4DB2-BD59-A6C34878D82A}">
                    <a16:rowId xmlns:a16="http://schemas.microsoft.com/office/drawing/2014/main" val="4252360625"/>
                  </a:ext>
                </a:extLst>
              </a:tr>
              <a:tr h="0">
                <a:tc vMerge="1">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 20 cores x 1 GHz x 1.25 x 1.2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 10 cores x 2 GHz x 1.25 x 1.2</a:t>
                      </a:r>
                    </a:p>
                  </a:txBody>
                  <a:tcPr/>
                </a:tc>
                <a:extLst>
                  <a:ext uri="{0D108BD9-81ED-4DB2-BD59-A6C34878D82A}">
                    <a16:rowId xmlns:a16="http://schemas.microsoft.com/office/drawing/2014/main" val="3091722109"/>
                  </a:ext>
                </a:extLst>
              </a:tr>
              <a:tr h="542688">
                <a:tc>
                  <a:txBody>
                    <a:bodyPr/>
                    <a:lstStyle/>
                    <a:p>
                      <a:r>
                        <a:rPr lang="en-US" dirty="0"/>
                        <a:t>Allocation Model</a:t>
                      </a:r>
                    </a:p>
                  </a:txBody>
                  <a:tcPr/>
                </a:tc>
                <a:tc>
                  <a:txBody>
                    <a:bodyPr/>
                    <a:lstStyle/>
                    <a:p>
                      <a:r>
                        <a:rPr lang="en-US" b="1" dirty="0"/>
                        <a:t>40 threads</a:t>
                      </a:r>
                    </a:p>
                  </a:txBody>
                  <a:tcPr/>
                </a:tc>
                <a:tc>
                  <a:txBody>
                    <a:bodyPr/>
                    <a:lstStyle/>
                    <a:p>
                      <a:r>
                        <a:rPr lang="en-US" b="1" dirty="0"/>
                        <a:t>20 threads</a:t>
                      </a:r>
                    </a:p>
                  </a:txBody>
                  <a:tcPr/>
                </a:tc>
                <a:extLst>
                  <a:ext uri="{0D108BD9-81ED-4DB2-BD59-A6C34878D82A}">
                    <a16:rowId xmlns:a16="http://schemas.microsoft.com/office/drawing/2014/main" val="3358241682"/>
                  </a:ext>
                </a:extLst>
              </a:tr>
            </a:tbl>
          </a:graphicData>
        </a:graphic>
      </p:graphicFrame>
      <p:sp>
        <p:nvSpPr>
          <p:cNvPr id="7" name="Arrow: Right 6">
            <a:extLst>
              <a:ext uri="{FF2B5EF4-FFF2-40B4-BE49-F238E27FC236}">
                <a16:creationId xmlns:a16="http://schemas.microsoft.com/office/drawing/2014/main" id="{8F25823D-58FD-5F97-5C1E-059CACB46C52}"/>
              </a:ext>
            </a:extLst>
          </p:cNvPr>
          <p:cNvSpPr/>
          <p:nvPr/>
        </p:nvSpPr>
        <p:spPr>
          <a:xfrm>
            <a:off x="7380905" y="2266836"/>
            <a:ext cx="1051286" cy="454462"/>
          </a:xfrm>
          <a:prstGeom prst="rightArrow">
            <a:avLst/>
          </a:prstGeom>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8" name="TextBox 7">
            <a:extLst>
              <a:ext uri="{FF2B5EF4-FFF2-40B4-BE49-F238E27FC236}">
                <a16:creationId xmlns:a16="http://schemas.microsoft.com/office/drawing/2014/main" id="{467FA80A-62D2-CC36-6014-4CC8BB65EA3E}"/>
              </a:ext>
            </a:extLst>
          </p:cNvPr>
          <p:cNvSpPr txBox="1"/>
          <p:nvPr/>
        </p:nvSpPr>
        <p:spPr>
          <a:xfrm>
            <a:off x="8466323" y="2078568"/>
            <a:ext cx="3117507" cy="830997"/>
          </a:xfrm>
          <a:prstGeom prst="rect">
            <a:avLst/>
          </a:prstGeom>
          <a:noFill/>
        </p:spPr>
        <p:txBody>
          <a:bodyPr wrap="square" lIns="0" tIns="0" rIns="0" bIns="0" rtlCol="0">
            <a:spAutoFit/>
          </a:bodyPr>
          <a:lstStyle/>
          <a:p>
            <a:pPr algn="l"/>
            <a:r>
              <a:rPr lang="en-US" sz="1800" dirty="0">
                <a:solidFill>
                  <a:schemeClr val="tx2"/>
                </a:solidFill>
              </a:rPr>
              <a:t>These numbers masks a critical information that the 2 ESXi hosts have different speeds.</a:t>
            </a:r>
          </a:p>
        </p:txBody>
      </p:sp>
      <p:sp>
        <p:nvSpPr>
          <p:cNvPr id="9" name="TextBox 8">
            <a:extLst>
              <a:ext uri="{FF2B5EF4-FFF2-40B4-BE49-F238E27FC236}">
                <a16:creationId xmlns:a16="http://schemas.microsoft.com/office/drawing/2014/main" id="{DA8246E2-F979-091F-5A41-D4D63891DA33}"/>
              </a:ext>
            </a:extLst>
          </p:cNvPr>
          <p:cNvSpPr txBox="1"/>
          <p:nvPr/>
        </p:nvSpPr>
        <p:spPr>
          <a:xfrm>
            <a:off x="8466322" y="3171654"/>
            <a:ext cx="3117507" cy="1107996"/>
          </a:xfrm>
          <a:prstGeom prst="rect">
            <a:avLst/>
          </a:prstGeom>
          <a:noFill/>
        </p:spPr>
        <p:txBody>
          <a:bodyPr wrap="square" lIns="0" tIns="0" rIns="0" bIns="0" rtlCol="0">
            <a:spAutoFit/>
          </a:bodyPr>
          <a:lstStyle/>
          <a:p>
            <a:pPr algn="l"/>
            <a:r>
              <a:rPr lang="en-US" sz="1800" dirty="0">
                <a:solidFill>
                  <a:schemeClr val="tx2"/>
                </a:solidFill>
              </a:rPr>
              <a:t>These numbers do not consider performance. The 20 threads delivers same CPU compute cycles as the 40 threads.</a:t>
            </a:r>
          </a:p>
        </p:txBody>
      </p:sp>
      <p:sp>
        <p:nvSpPr>
          <p:cNvPr id="10" name="Arrow: Right 9">
            <a:extLst>
              <a:ext uri="{FF2B5EF4-FFF2-40B4-BE49-F238E27FC236}">
                <a16:creationId xmlns:a16="http://schemas.microsoft.com/office/drawing/2014/main" id="{C9A39357-B097-F25E-721A-C20A00739E81}"/>
              </a:ext>
            </a:extLst>
          </p:cNvPr>
          <p:cNvSpPr/>
          <p:nvPr/>
        </p:nvSpPr>
        <p:spPr>
          <a:xfrm>
            <a:off x="7380905" y="3383828"/>
            <a:ext cx="1051286" cy="454462"/>
          </a:xfrm>
          <a:prstGeom prst="rightArrow">
            <a:avLst/>
          </a:prstGeom>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11" name="Right Brace 10">
            <a:extLst>
              <a:ext uri="{FF2B5EF4-FFF2-40B4-BE49-F238E27FC236}">
                <a16:creationId xmlns:a16="http://schemas.microsoft.com/office/drawing/2014/main" id="{DAFA72E4-5DCC-A0AB-8F3F-F6CE879999F1}"/>
              </a:ext>
            </a:extLst>
          </p:cNvPr>
          <p:cNvSpPr/>
          <p:nvPr/>
        </p:nvSpPr>
        <p:spPr bwMode="gray">
          <a:xfrm rot="5400000">
            <a:off x="9735988" y="3381729"/>
            <a:ext cx="492790" cy="3032120"/>
          </a:xfrm>
          <a:prstGeom prst="rightBrace">
            <a:avLst>
              <a:gd name="adj1" fmla="val 38333"/>
              <a:gd name="adj2" fmla="val 50000"/>
            </a:avLst>
          </a:prstGeom>
          <a:ln w="2540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3121E00A-08A3-C473-6D8B-92A88C2DA7AF}"/>
              </a:ext>
            </a:extLst>
          </p:cNvPr>
          <p:cNvSpPr txBox="1"/>
          <p:nvPr/>
        </p:nvSpPr>
        <p:spPr>
          <a:xfrm>
            <a:off x="8466323" y="5204137"/>
            <a:ext cx="3117507" cy="830997"/>
          </a:xfrm>
          <a:prstGeom prst="rect">
            <a:avLst/>
          </a:prstGeom>
          <a:noFill/>
        </p:spPr>
        <p:txBody>
          <a:bodyPr wrap="square" lIns="0" tIns="0" rIns="0" bIns="0" rtlCol="0">
            <a:spAutoFit/>
          </a:bodyPr>
          <a:lstStyle/>
          <a:p>
            <a:pPr algn="l"/>
            <a:r>
              <a:rPr lang="en-US" sz="1800" dirty="0">
                <a:solidFill>
                  <a:schemeClr val="tx2"/>
                </a:solidFill>
              </a:rPr>
              <a:t>This is why you need to </a:t>
            </a:r>
            <a:r>
              <a:rPr lang="en-US" sz="1800" dirty="0">
                <a:solidFill>
                  <a:srgbClr val="00B0F0"/>
                </a:solidFill>
              </a:rPr>
              <a:t>use both numbers</a:t>
            </a:r>
            <a:r>
              <a:rPr lang="en-US" sz="1800" dirty="0">
                <a:solidFill>
                  <a:schemeClr val="tx2"/>
                </a:solidFill>
              </a:rPr>
              <a:t> when doing capacity planning and monitoring.</a:t>
            </a:r>
          </a:p>
        </p:txBody>
      </p:sp>
      <p:sp>
        <p:nvSpPr>
          <p:cNvPr id="4" name="Rectangle: Rounded Corners 3">
            <a:extLst>
              <a:ext uri="{FF2B5EF4-FFF2-40B4-BE49-F238E27FC236}">
                <a16:creationId xmlns:a16="http://schemas.microsoft.com/office/drawing/2014/main" id="{BEE5A79B-6F25-20DA-8958-CDA44C0DE876}"/>
              </a:ext>
            </a:extLst>
          </p:cNvPr>
          <p:cNvSpPr/>
          <p:nvPr/>
        </p:nvSpPr>
        <p:spPr>
          <a:xfrm>
            <a:off x="2557955" y="3397472"/>
            <a:ext cx="3807373" cy="1778530"/>
          </a:xfrm>
          <a:custGeom>
            <a:avLst/>
            <a:gdLst>
              <a:gd name="connsiteX0" fmla="*/ 0 w 3807373"/>
              <a:gd name="connsiteY0" fmla="*/ 73933 h 1778530"/>
              <a:gd name="connsiteX1" fmla="*/ 73933 w 3807373"/>
              <a:gd name="connsiteY1" fmla="*/ 0 h 1778530"/>
              <a:gd name="connsiteX2" fmla="*/ 757041 w 3807373"/>
              <a:gd name="connsiteY2" fmla="*/ 0 h 1778530"/>
              <a:gd name="connsiteX3" fmla="*/ 1330364 w 3807373"/>
              <a:gd name="connsiteY3" fmla="*/ 0 h 1778530"/>
              <a:gd name="connsiteX4" fmla="*/ 1867091 w 3807373"/>
              <a:gd name="connsiteY4" fmla="*/ 0 h 1778530"/>
              <a:gd name="connsiteX5" fmla="*/ 2513604 w 3807373"/>
              <a:gd name="connsiteY5" fmla="*/ 0 h 1778530"/>
              <a:gd name="connsiteX6" fmla="*/ 3086927 w 3807373"/>
              <a:gd name="connsiteY6" fmla="*/ 0 h 1778530"/>
              <a:gd name="connsiteX7" fmla="*/ 3733440 w 3807373"/>
              <a:gd name="connsiteY7" fmla="*/ 0 h 1778530"/>
              <a:gd name="connsiteX8" fmla="*/ 3807373 w 3807373"/>
              <a:gd name="connsiteY8" fmla="*/ 73933 h 1778530"/>
              <a:gd name="connsiteX9" fmla="*/ 3807373 w 3807373"/>
              <a:gd name="connsiteY9" fmla="*/ 584874 h 1778530"/>
              <a:gd name="connsiteX10" fmla="*/ 3807373 w 3807373"/>
              <a:gd name="connsiteY10" fmla="*/ 1128429 h 1778530"/>
              <a:gd name="connsiteX11" fmla="*/ 3807373 w 3807373"/>
              <a:gd name="connsiteY11" fmla="*/ 1704597 h 1778530"/>
              <a:gd name="connsiteX12" fmla="*/ 3733440 w 3807373"/>
              <a:gd name="connsiteY12" fmla="*/ 1778530 h 1778530"/>
              <a:gd name="connsiteX13" fmla="*/ 3123522 w 3807373"/>
              <a:gd name="connsiteY13" fmla="*/ 1778530 h 1778530"/>
              <a:gd name="connsiteX14" fmla="*/ 2586794 w 3807373"/>
              <a:gd name="connsiteY14" fmla="*/ 1778530 h 1778530"/>
              <a:gd name="connsiteX15" fmla="*/ 1976877 w 3807373"/>
              <a:gd name="connsiteY15" fmla="*/ 1778530 h 1778530"/>
              <a:gd name="connsiteX16" fmla="*/ 1293769 w 3807373"/>
              <a:gd name="connsiteY16" fmla="*/ 1778530 h 1778530"/>
              <a:gd name="connsiteX17" fmla="*/ 683851 w 3807373"/>
              <a:gd name="connsiteY17" fmla="*/ 1778530 h 1778530"/>
              <a:gd name="connsiteX18" fmla="*/ 73933 w 3807373"/>
              <a:gd name="connsiteY18" fmla="*/ 1778530 h 1778530"/>
              <a:gd name="connsiteX19" fmla="*/ 0 w 3807373"/>
              <a:gd name="connsiteY19" fmla="*/ 1704597 h 1778530"/>
              <a:gd name="connsiteX20" fmla="*/ 0 w 3807373"/>
              <a:gd name="connsiteY20" fmla="*/ 1144736 h 1778530"/>
              <a:gd name="connsiteX21" fmla="*/ 0 w 3807373"/>
              <a:gd name="connsiteY21" fmla="*/ 633794 h 1778530"/>
              <a:gd name="connsiteX22" fmla="*/ 0 w 3807373"/>
              <a:gd name="connsiteY22" fmla="*/ 73933 h 1778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07373" h="1778530" extrusionOk="0">
                <a:moveTo>
                  <a:pt x="0" y="73933"/>
                </a:moveTo>
                <a:cubicBezTo>
                  <a:pt x="-3620" y="30868"/>
                  <a:pt x="31303" y="675"/>
                  <a:pt x="73933" y="0"/>
                </a:cubicBezTo>
                <a:cubicBezTo>
                  <a:pt x="312597" y="-9768"/>
                  <a:pt x="524924" y="-11544"/>
                  <a:pt x="757041" y="0"/>
                </a:cubicBezTo>
                <a:cubicBezTo>
                  <a:pt x="989158" y="11544"/>
                  <a:pt x="1109573" y="12392"/>
                  <a:pt x="1330364" y="0"/>
                </a:cubicBezTo>
                <a:cubicBezTo>
                  <a:pt x="1551155" y="-12392"/>
                  <a:pt x="1661280" y="-7814"/>
                  <a:pt x="1867091" y="0"/>
                </a:cubicBezTo>
                <a:cubicBezTo>
                  <a:pt x="2072902" y="7814"/>
                  <a:pt x="2207587" y="-27209"/>
                  <a:pt x="2513604" y="0"/>
                </a:cubicBezTo>
                <a:cubicBezTo>
                  <a:pt x="2819621" y="27209"/>
                  <a:pt x="2951199" y="14459"/>
                  <a:pt x="3086927" y="0"/>
                </a:cubicBezTo>
                <a:cubicBezTo>
                  <a:pt x="3222655" y="-14459"/>
                  <a:pt x="3601564" y="1759"/>
                  <a:pt x="3733440" y="0"/>
                </a:cubicBezTo>
                <a:cubicBezTo>
                  <a:pt x="3773797" y="-4525"/>
                  <a:pt x="3801866" y="40754"/>
                  <a:pt x="3807373" y="73933"/>
                </a:cubicBezTo>
                <a:cubicBezTo>
                  <a:pt x="3790072" y="212021"/>
                  <a:pt x="3789250" y="457800"/>
                  <a:pt x="3807373" y="584874"/>
                </a:cubicBezTo>
                <a:cubicBezTo>
                  <a:pt x="3825496" y="711948"/>
                  <a:pt x="3830133" y="982853"/>
                  <a:pt x="3807373" y="1128429"/>
                </a:cubicBezTo>
                <a:cubicBezTo>
                  <a:pt x="3784613" y="1274005"/>
                  <a:pt x="3812974" y="1429052"/>
                  <a:pt x="3807373" y="1704597"/>
                </a:cubicBezTo>
                <a:cubicBezTo>
                  <a:pt x="3808461" y="1744354"/>
                  <a:pt x="3775752" y="1777576"/>
                  <a:pt x="3733440" y="1778530"/>
                </a:cubicBezTo>
                <a:cubicBezTo>
                  <a:pt x="3603540" y="1758814"/>
                  <a:pt x="3339586" y="1751964"/>
                  <a:pt x="3123522" y="1778530"/>
                </a:cubicBezTo>
                <a:cubicBezTo>
                  <a:pt x="2907458" y="1805096"/>
                  <a:pt x="2841043" y="1790483"/>
                  <a:pt x="2586794" y="1778530"/>
                </a:cubicBezTo>
                <a:cubicBezTo>
                  <a:pt x="2332545" y="1766577"/>
                  <a:pt x="2181748" y="1806168"/>
                  <a:pt x="1976877" y="1778530"/>
                </a:cubicBezTo>
                <a:cubicBezTo>
                  <a:pt x="1772006" y="1750892"/>
                  <a:pt x="1620593" y="1749887"/>
                  <a:pt x="1293769" y="1778530"/>
                </a:cubicBezTo>
                <a:cubicBezTo>
                  <a:pt x="966945" y="1807173"/>
                  <a:pt x="892045" y="1785684"/>
                  <a:pt x="683851" y="1778530"/>
                </a:cubicBezTo>
                <a:cubicBezTo>
                  <a:pt x="475657" y="1771376"/>
                  <a:pt x="274830" y="1800030"/>
                  <a:pt x="73933" y="1778530"/>
                </a:cubicBezTo>
                <a:cubicBezTo>
                  <a:pt x="23436" y="1778928"/>
                  <a:pt x="4051" y="1738126"/>
                  <a:pt x="0" y="1704597"/>
                </a:cubicBezTo>
                <a:cubicBezTo>
                  <a:pt x="13540" y="1451424"/>
                  <a:pt x="-26797" y="1324733"/>
                  <a:pt x="0" y="1144736"/>
                </a:cubicBezTo>
                <a:cubicBezTo>
                  <a:pt x="26797" y="964739"/>
                  <a:pt x="-16968" y="834307"/>
                  <a:pt x="0" y="633794"/>
                </a:cubicBezTo>
                <a:cubicBezTo>
                  <a:pt x="16968" y="433281"/>
                  <a:pt x="-11781" y="245440"/>
                  <a:pt x="0" y="73933"/>
                </a:cubicBezTo>
                <a:close/>
              </a:path>
            </a:pathLst>
          </a:custGeom>
          <a:noFill/>
          <a:ln w="15875" cap="flat" cmpd="sng" algn="ctr">
            <a:solidFill>
              <a:schemeClr val="accent5"/>
            </a:solidFill>
            <a:prstDash val="solid"/>
            <a:round/>
            <a:headEnd type="none" w="med" len="med"/>
            <a:tailEnd type="none" w="med" len="med"/>
            <a:extLst>
              <a:ext uri="{C807C97D-BFC1-408E-A445-0C87EB9F89A2}">
                <ask:lineSketchStyleProps xmlns:ask="http://schemas.microsoft.com/office/drawing/2018/sketchyshapes" sd="1219033472">
                  <a:prstGeom prst="roundRect">
                    <a:avLst>
                      <a:gd name="adj" fmla="val 4157"/>
                    </a:avLst>
                  </a:prstGeom>
                  <ask:type>
                    <ask:lineSketchFreehand/>
                  </ask:type>
                </ask:lineSketchStyleProps>
              </a:ext>
            </a:extLst>
          </a:ln>
        </p:spPr>
        <p:style>
          <a:lnRef idx="0">
            <a:scrgbClr r="0" g="0" b="0"/>
          </a:lnRef>
          <a:fillRef idx="0">
            <a:scrgbClr r="0" g="0" b="0"/>
          </a:fillRef>
          <a:effectRef idx="0">
            <a:scrgbClr r="0" g="0" b="0"/>
          </a:effectRef>
          <a:fontRef idx="minor">
            <a:schemeClr val="accent5"/>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dirty="0">
              <a:solidFill>
                <a:schemeClr val="bg1"/>
              </a:solidFill>
            </a:endParaRPr>
          </a:p>
        </p:txBody>
      </p:sp>
      <p:sp>
        <p:nvSpPr>
          <p:cNvPr id="5" name="TextBox 4">
            <a:extLst>
              <a:ext uri="{FF2B5EF4-FFF2-40B4-BE49-F238E27FC236}">
                <a16:creationId xmlns:a16="http://schemas.microsoft.com/office/drawing/2014/main" id="{3EACA1E9-26A8-8451-A1B8-02A177B5C898}"/>
              </a:ext>
            </a:extLst>
          </p:cNvPr>
          <p:cNvSpPr txBox="1"/>
          <p:nvPr/>
        </p:nvSpPr>
        <p:spPr>
          <a:xfrm>
            <a:off x="2970727" y="3959435"/>
            <a:ext cx="3117507" cy="1107996"/>
          </a:xfrm>
          <a:prstGeom prst="rect">
            <a:avLst/>
          </a:prstGeom>
          <a:noFill/>
        </p:spPr>
        <p:txBody>
          <a:bodyPr wrap="square" lIns="0" tIns="0" rIns="0" bIns="0" rtlCol="0">
            <a:spAutoFit/>
          </a:bodyPr>
          <a:lstStyle/>
          <a:p>
            <a:pPr algn="l"/>
            <a:r>
              <a:rPr lang="en-US" sz="1800" dirty="0">
                <a:solidFill>
                  <a:schemeClr val="tx2"/>
                </a:solidFill>
              </a:rPr>
              <a:t>This is the answer. However, in capacity planning, you need to consider Reservation </a:t>
            </a:r>
            <a:r>
              <a:rPr lang="en-US" dirty="0">
                <a:solidFill>
                  <a:schemeClr val="tx2"/>
                </a:solidFill>
              </a:rPr>
              <a:t>&amp;</a:t>
            </a:r>
            <a:r>
              <a:rPr lang="en-US" sz="1800" dirty="0">
                <a:solidFill>
                  <a:schemeClr val="tx2"/>
                </a:solidFill>
              </a:rPr>
              <a:t> Utilization</a:t>
            </a:r>
          </a:p>
        </p:txBody>
      </p:sp>
    </p:spTree>
    <p:extLst>
      <p:ext uri="{BB962C8B-B14F-4D97-AF65-F5344CB8AC3E}">
        <p14:creationId xmlns:p14="http://schemas.microsoft.com/office/powerpoint/2010/main" val="3237715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0773B-F430-4691-9082-A83A9AC40ADA}"/>
              </a:ext>
            </a:extLst>
          </p:cNvPr>
          <p:cNvSpPr>
            <a:spLocks noGrp="1"/>
          </p:cNvSpPr>
          <p:nvPr>
            <p:ph type="title"/>
          </p:nvPr>
        </p:nvSpPr>
        <p:spPr/>
        <p:txBody>
          <a:bodyPr/>
          <a:lstStyle/>
          <a:p>
            <a:r>
              <a:rPr lang="en-SG" dirty="0"/>
              <a:t>Utilization</a:t>
            </a:r>
          </a:p>
        </p:txBody>
      </p:sp>
      <p:sp>
        <p:nvSpPr>
          <p:cNvPr id="3" name="Subtitle 2">
            <a:extLst>
              <a:ext uri="{FF2B5EF4-FFF2-40B4-BE49-F238E27FC236}">
                <a16:creationId xmlns:a16="http://schemas.microsoft.com/office/drawing/2014/main" id="{032DB119-B37B-4B4F-A73A-DC265667AFA7}"/>
              </a:ext>
            </a:extLst>
          </p:cNvPr>
          <p:cNvSpPr>
            <a:spLocks noGrp="1"/>
          </p:cNvSpPr>
          <p:nvPr>
            <p:ph type="subTitle" idx="10"/>
          </p:nvPr>
        </p:nvSpPr>
        <p:spPr/>
        <p:txBody>
          <a:bodyPr/>
          <a:lstStyle/>
          <a:p>
            <a:r>
              <a:rPr lang="en-SG" dirty="0"/>
              <a:t>Just a means to </a:t>
            </a:r>
            <a:r>
              <a:rPr lang="en-SG"/>
              <a:t>an end. It’s not something you manage</a:t>
            </a:r>
            <a:endParaRPr lang="en-SG" dirty="0"/>
          </a:p>
        </p:txBody>
      </p:sp>
      <p:sp>
        <p:nvSpPr>
          <p:cNvPr id="4" name="Content Placeholder 3">
            <a:extLst>
              <a:ext uri="{FF2B5EF4-FFF2-40B4-BE49-F238E27FC236}">
                <a16:creationId xmlns:a16="http://schemas.microsoft.com/office/drawing/2014/main" id="{B764ABC9-74CF-4E0A-8E6F-06B6B656C159}"/>
              </a:ext>
            </a:extLst>
          </p:cNvPr>
          <p:cNvSpPr>
            <a:spLocks noGrp="1"/>
          </p:cNvSpPr>
          <p:nvPr>
            <p:ph sz="quarter" idx="14"/>
          </p:nvPr>
        </p:nvSpPr>
        <p:spPr>
          <a:xfrm>
            <a:off x="564303" y="1600201"/>
            <a:ext cx="10972800" cy="4572000"/>
          </a:xfrm>
        </p:spPr>
        <p:txBody>
          <a:bodyPr/>
          <a:lstStyle/>
          <a:p>
            <a:endParaRPr lang="en-SG" dirty="0"/>
          </a:p>
          <a:p>
            <a:r>
              <a:rPr lang="en-SG" dirty="0"/>
              <a:t>Utilization depends on the purpose.</a:t>
            </a:r>
          </a:p>
          <a:p>
            <a:r>
              <a:rPr lang="en-SG" dirty="0"/>
              <a:t>Different goal </a:t>
            </a:r>
            <a:r>
              <a:rPr lang="en-SG" dirty="0">
                <a:sym typeface="Wingdings" panose="05000000000000000000" pitchFamily="2" charset="2"/>
              </a:rPr>
              <a:t></a:t>
            </a:r>
            <a:r>
              <a:rPr lang="en-SG" dirty="0"/>
              <a:t> different interpretation and metrics</a:t>
            </a:r>
          </a:p>
        </p:txBody>
      </p:sp>
      <p:graphicFrame>
        <p:nvGraphicFramePr>
          <p:cNvPr id="5" name="Table 4">
            <a:extLst>
              <a:ext uri="{FF2B5EF4-FFF2-40B4-BE49-F238E27FC236}">
                <a16:creationId xmlns:a16="http://schemas.microsoft.com/office/drawing/2014/main" id="{A8CA5C01-8DF8-4EE4-A8B7-4F4CF25FC2CE}"/>
              </a:ext>
            </a:extLst>
          </p:cNvPr>
          <p:cNvGraphicFramePr>
            <a:graphicFrameLocks noGrp="1"/>
          </p:cNvGraphicFramePr>
          <p:nvPr>
            <p:extLst>
              <p:ext uri="{D42A27DB-BD31-4B8C-83A1-F6EECF244321}">
                <p14:modId xmlns:p14="http://schemas.microsoft.com/office/powerpoint/2010/main" val="526774739"/>
              </p:ext>
            </p:extLst>
          </p:nvPr>
        </p:nvGraphicFramePr>
        <p:xfrm>
          <a:off x="618094" y="2942424"/>
          <a:ext cx="5009355" cy="3486912"/>
        </p:xfrm>
        <a:graphic>
          <a:graphicData uri="http://schemas.openxmlformats.org/drawingml/2006/table">
            <a:tbl>
              <a:tblPr bandRow="1">
                <a:tableStyleId>{3B4B98B0-60AC-42C2-AFA5-B58CD77FA1E5}</a:tableStyleId>
              </a:tblPr>
              <a:tblGrid>
                <a:gridCol w="5009355">
                  <a:extLst>
                    <a:ext uri="{9D8B030D-6E8A-4147-A177-3AD203B41FA5}">
                      <a16:colId xmlns:a16="http://schemas.microsoft.com/office/drawing/2014/main" val="20000"/>
                    </a:ext>
                  </a:extLst>
                </a:gridCol>
              </a:tblGrid>
              <a:tr h="392591">
                <a:tc>
                  <a:txBody>
                    <a:bodyPr/>
                    <a:lstStyle/>
                    <a:p>
                      <a:pPr algn="ctr"/>
                      <a:r>
                        <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Performance</a:t>
                      </a:r>
                    </a:p>
                  </a:txBody>
                  <a:tcPr marL="137160" marR="137160" marT="137160" marB="137160" anchor="ctr"/>
                </a:tc>
                <a:extLst>
                  <a:ext uri="{0D108BD9-81ED-4DB2-BD59-A6C34878D82A}">
                    <a16:rowId xmlns:a16="http://schemas.microsoft.com/office/drawing/2014/main" val="10000"/>
                  </a:ext>
                </a:extLst>
              </a:tr>
              <a:tr h="471121">
                <a:tc>
                  <a:txBody>
                    <a:bodyPr/>
                    <a:lstStyle/>
                    <a:p>
                      <a:pPr algn="ctr">
                        <a:lnSpc>
                          <a:spcPct val="90000"/>
                        </a:lnSpc>
                      </a:pPr>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100% utilization is not only </a:t>
                      </a:r>
                      <a:r>
                        <a:rPr lang="en-US" sz="1600" b="1" dirty="0">
                          <a:solidFill>
                            <a:srgbClr val="00B050"/>
                          </a:solidFill>
                          <a:latin typeface="Calibri" panose="020F0502020204030204" pitchFamily="34" charset="0"/>
                          <a:ea typeface="Calibri" panose="020F0502020204030204" pitchFamily="34" charset="0"/>
                          <a:cs typeface="Calibri" panose="020F0502020204030204" pitchFamily="34" charset="0"/>
                        </a:rPr>
                        <a:t>good</a:t>
                      </a:r>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 it’s perfect. </a:t>
                      </a:r>
                    </a:p>
                    <a:p>
                      <a:pPr algn="ctr">
                        <a:lnSpc>
                          <a:spcPct val="90000"/>
                        </a:lnSpc>
                      </a:pPr>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So long there is no queue, drive this high</a:t>
                      </a:r>
                    </a:p>
                  </a:txBody>
                  <a:tcPr marL="137160" marR="137160" marT="137160" marB="137160" anchor="ctr"/>
                </a:tc>
                <a:extLst>
                  <a:ext uri="{0D108BD9-81ED-4DB2-BD59-A6C34878D82A}">
                    <a16:rowId xmlns:a16="http://schemas.microsoft.com/office/drawing/2014/main" val="10001"/>
                  </a:ext>
                </a:extLst>
              </a:tr>
              <a:tr h="0">
                <a:tc>
                  <a:txBody>
                    <a:bodyPr/>
                    <a:lstStyle/>
                    <a:p>
                      <a:pPr algn="ctr">
                        <a:lnSpc>
                          <a:spcPct val="90000"/>
                        </a:lnSpc>
                      </a:pPr>
                      <a:r>
                        <a:rPr lang="en-SG" sz="1600" dirty="0">
                          <a:solidFill>
                            <a:srgbClr val="000000"/>
                          </a:solidFill>
                          <a:latin typeface="Calibri" panose="020F0502020204030204" pitchFamily="34" charset="0"/>
                          <a:ea typeface="Calibri" panose="020F0502020204030204" pitchFamily="34" charset="0"/>
                          <a:cs typeface="Calibri" panose="020F0502020204030204" pitchFamily="34" charset="0"/>
                        </a:rPr>
                        <a:t>Low utilization may mean </a:t>
                      </a:r>
                      <a:r>
                        <a:rPr lang="en-SG" sz="1600" b="1" dirty="0">
                          <a:solidFill>
                            <a:srgbClr val="FF0000"/>
                          </a:solidFill>
                          <a:latin typeface="Calibri" panose="020F0502020204030204" pitchFamily="34" charset="0"/>
                          <a:ea typeface="Calibri" panose="020F0502020204030204" pitchFamily="34" charset="0"/>
                          <a:cs typeface="Calibri" panose="020F0502020204030204" pitchFamily="34" charset="0"/>
                        </a:rPr>
                        <a:t>bad</a:t>
                      </a:r>
                      <a:r>
                        <a:rPr lang="en-SG" sz="1600" dirty="0">
                          <a:solidFill>
                            <a:srgbClr val="000000"/>
                          </a:solidFill>
                          <a:latin typeface="Calibri" panose="020F0502020204030204" pitchFamily="34" charset="0"/>
                          <a:ea typeface="Calibri" panose="020F0502020204030204" pitchFamily="34" charset="0"/>
                          <a:cs typeface="Calibri" panose="020F0502020204030204" pitchFamily="34" charset="0"/>
                        </a:rPr>
                        <a:t> performance. Check Q</a:t>
                      </a:r>
                    </a:p>
                  </a:txBody>
                  <a:tcPr marL="137160" marR="137160" marT="137160" marB="137160" anchor="ctr"/>
                </a:tc>
                <a:extLst>
                  <a:ext uri="{0D108BD9-81ED-4DB2-BD59-A6C34878D82A}">
                    <a16:rowId xmlns:a16="http://schemas.microsoft.com/office/drawing/2014/main" val="3322812969"/>
                  </a:ext>
                </a:extLst>
              </a:tr>
              <a:tr h="0">
                <a:tc>
                  <a:txBody>
                    <a:bodyPr/>
                    <a:lstStyle/>
                    <a:p>
                      <a:pPr algn="ctr">
                        <a:lnSpc>
                          <a:spcPct val="90000"/>
                        </a:lnSpc>
                      </a:pPr>
                      <a:r>
                        <a:rPr lang="en-SG" sz="1600" dirty="0">
                          <a:solidFill>
                            <a:srgbClr val="000000"/>
                          </a:solidFill>
                          <a:latin typeface="Calibri" panose="020F0502020204030204" pitchFamily="34" charset="0"/>
                          <a:ea typeface="Calibri" panose="020F0502020204030204" pitchFamily="34" charset="0"/>
                          <a:cs typeface="Calibri" panose="020F0502020204030204" pitchFamily="34" charset="0"/>
                        </a:rPr>
                        <a:t>Look at </a:t>
                      </a:r>
                      <a:r>
                        <a:rPr lang="en-SG" sz="1600" b="1" dirty="0">
                          <a:solidFill>
                            <a:srgbClr val="0070C0"/>
                          </a:solidFill>
                          <a:latin typeface="Calibri" panose="020F0502020204030204" pitchFamily="34" charset="0"/>
                          <a:ea typeface="Calibri" panose="020F0502020204030204" pitchFamily="34" charset="0"/>
                          <a:cs typeface="Calibri" panose="020F0502020204030204" pitchFamily="34" charset="0"/>
                        </a:rPr>
                        <a:t>actual</a:t>
                      </a:r>
                      <a:r>
                        <a:rPr lang="en-SG" sz="1600" dirty="0">
                          <a:solidFill>
                            <a:srgbClr val="000000"/>
                          </a:solidFill>
                          <a:latin typeface="Calibri" panose="020F0502020204030204" pitchFamily="34" charset="0"/>
                          <a:ea typeface="Calibri" panose="020F0502020204030204" pitchFamily="34" charset="0"/>
                          <a:cs typeface="Calibri" panose="020F0502020204030204" pitchFamily="34" charset="0"/>
                        </a:rPr>
                        <a:t> utilization. Ignore Buffer and HA.</a:t>
                      </a:r>
                    </a:p>
                  </a:txBody>
                  <a:tcPr marL="137160" marR="137160" marT="137160" marB="137160" anchor="ctr"/>
                </a:tc>
                <a:extLst>
                  <a:ext uri="{0D108BD9-81ED-4DB2-BD59-A6C34878D82A}">
                    <a16:rowId xmlns:a16="http://schemas.microsoft.com/office/drawing/2014/main" val="10004"/>
                  </a:ext>
                </a:extLst>
              </a:tr>
              <a:tr h="447514">
                <a:tc>
                  <a:txBody>
                    <a:bodyPr/>
                    <a:lstStyle/>
                    <a:p>
                      <a:pPr algn="ctr">
                        <a:lnSpc>
                          <a:spcPct val="90000"/>
                        </a:lnSpc>
                      </a:pPr>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Use 20-second peak and 5 minute interval at the same time</a:t>
                      </a:r>
                    </a:p>
                  </a:txBody>
                  <a:tcPr marL="137160" marR="137160" marT="137160" marB="137160" anchor="ctr"/>
                </a:tc>
                <a:extLst>
                  <a:ext uri="{0D108BD9-81ED-4DB2-BD59-A6C34878D82A}">
                    <a16:rowId xmlns:a16="http://schemas.microsoft.com/office/drawing/2014/main" val="10003"/>
                  </a:ext>
                </a:extLst>
              </a:tr>
              <a:tr h="395315">
                <a:tc>
                  <a:txBody>
                    <a:bodyPr/>
                    <a:lstStyle/>
                    <a:p>
                      <a:pPr algn="ctr">
                        <a:lnSpc>
                          <a:spcPct val="90000"/>
                        </a:lnSpc>
                      </a:pPr>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Look at </a:t>
                      </a:r>
                      <a:r>
                        <a:rPr lang="en-US" sz="1600" strike="noStrike" dirty="0">
                          <a:solidFill>
                            <a:srgbClr val="000000"/>
                          </a:solidFill>
                          <a:latin typeface="Calibri" panose="020F0502020204030204" pitchFamily="34" charset="0"/>
                          <a:ea typeface="Calibri" panose="020F0502020204030204" pitchFamily="34" charset="0"/>
                          <a:cs typeface="Calibri" panose="020F0502020204030204" pitchFamily="34" charset="0"/>
                        </a:rPr>
                        <a:t>1 second – 1 hour</a:t>
                      </a:r>
                      <a:endParaRPr lang="en-US" sz="1600" strike="sngStrike" dirty="0">
                        <a:solidFill>
                          <a:srgbClr val="000000"/>
                        </a:solidFill>
                        <a:latin typeface="Calibri" panose="020F0502020204030204" pitchFamily="34" charset="0"/>
                        <a:ea typeface="Calibri" panose="020F0502020204030204" pitchFamily="34" charset="0"/>
                        <a:cs typeface="Calibri" panose="020F0502020204030204" pitchFamily="34" charset="0"/>
                      </a:endParaRPr>
                    </a:p>
                  </a:txBody>
                  <a:tcPr marL="137160" marR="137160" marT="137160" marB="137160" anchor="ctr"/>
                </a:tc>
                <a:extLst>
                  <a:ext uri="{0D108BD9-81ED-4DB2-BD59-A6C34878D82A}">
                    <a16:rowId xmlns:a16="http://schemas.microsoft.com/office/drawing/2014/main" val="2414800524"/>
                  </a:ext>
                </a:extLst>
              </a:tr>
            </a:tbl>
          </a:graphicData>
        </a:graphic>
      </p:graphicFrame>
      <p:graphicFrame>
        <p:nvGraphicFramePr>
          <p:cNvPr id="6" name="Table 5">
            <a:extLst>
              <a:ext uri="{FF2B5EF4-FFF2-40B4-BE49-F238E27FC236}">
                <a16:creationId xmlns:a16="http://schemas.microsoft.com/office/drawing/2014/main" id="{42FD9DC3-A541-4C08-99D6-81E8DD19515B}"/>
              </a:ext>
            </a:extLst>
          </p:cNvPr>
          <p:cNvGraphicFramePr>
            <a:graphicFrameLocks noGrp="1"/>
          </p:cNvGraphicFramePr>
          <p:nvPr>
            <p:extLst>
              <p:ext uri="{D42A27DB-BD31-4B8C-83A1-F6EECF244321}">
                <p14:modId xmlns:p14="http://schemas.microsoft.com/office/powerpoint/2010/main" val="1584028306"/>
              </p:ext>
            </p:extLst>
          </p:nvPr>
        </p:nvGraphicFramePr>
        <p:xfrm>
          <a:off x="6600056" y="2942424"/>
          <a:ext cx="4990835" cy="3486912"/>
        </p:xfrm>
        <a:graphic>
          <a:graphicData uri="http://schemas.openxmlformats.org/drawingml/2006/table">
            <a:tbl>
              <a:tblPr bandRow="1">
                <a:tableStyleId>{3B4B98B0-60AC-42C2-AFA5-B58CD77FA1E5}</a:tableStyleId>
              </a:tblPr>
              <a:tblGrid>
                <a:gridCol w="4990835">
                  <a:extLst>
                    <a:ext uri="{9D8B030D-6E8A-4147-A177-3AD203B41FA5}">
                      <a16:colId xmlns:a16="http://schemas.microsoft.com/office/drawing/2014/main" val="20001"/>
                    </a:ext>
                  </a:extLst>
                </a:gridCol>
              </a:tblGrid>
              <a:tr h="392591">
                <a:tc>
                  <a:txBody>
                    <a:bodyPr/>
                    <a:lstStyle/>
                    <a:p>
                      <a:pPr algn="ctr"/>
                      <a:r>
                        <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Capacity</a:t>
                      </a:r>
                    </a:p>
                  </a:txBody>
                  <a:tcPr marL="137160" marR="137160" marT="137160" marB="137160" anchor="ctr"/>
                </a:tc>
                <a:extLst>
                  <a:ext uri="{0D108BD9-81ED-4DB2-BD59-A6C34878D82A}">
                    <a16:rowId xmlns:a16="http://schemas.microsoft.com/office/drawing/2014/main" val="10000"/>
                  </a:ext>
                </a:extLst>
              </a:tr>
              <a:tr h="471121">
                <a:tc>
                  <a:txBody>
                    <a:bodyPr/>
                    <a:lstStyle/>
                    <a:p>
                      <a:pPr algn="ctr">
                        <a:lnSpc>
                          <a:spcPct val="90000"/>
                        </a:lnSpc>
                      </a:pPr>
                      <a:r>
                        <a:rPr lang="en-SG" sz="1600"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100% utilization is </a:t>
                      </a:r>
                      <a:r>
                        <a:rPr lang="en-SG" sz="1600" b="1" dirty="0">
                          <a:solidFill>
                            <a:srgbClr val="FF0000"/>
                          </a:solidFill>
                          <a:latin typeface="Calibri" panose="020F0502020204030204" pitchFamily="34" charset="0"/>
                          <a:ea typeface="Calibri" panose="020F0502020204030204" pitchFamily="34" charset="0"/>
                          <a:cs typeface="Calibri" panose="020F0502020204030204" pitchFamily="34" charset="0"/>
                        </a:rPr>
                        <a:t>bad</a:t>
                      </a:r>
                      <a:r>
                        <a:rPr lang="en-SG" sz="1600"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 especially it breaches Usable Capacity</a:t>
                      </a:r>
                    </a:p>
                  </a:txBody>
                  <a:tcPr marL="137160" marR="137160" marT="137160" marB="137160" anchor="ctr"/>
                </a:tc>
                <a:extLst>
                  <a:ext uri="{0D108BD9-81ED-4DB2-BD59-A6C34878D82A}">
                    <a16:rowId xmlns:a16="http://schemas.microsoft.com/office/drawing/2014/main" val="10001"/>
                  </a:ext>
                </a:extLst>
              </a:tr>
              <a:tr h="0">
                <a:tc>
                  <a:txBody>
                    <a:bodyPr/>
                    <a:lstStyle/>
                    <a:p>
                      <a:pPr algn="ctr">
                        <a:lnSpc>
                          <a:spcPct val="90000"/>
                        </a:lnSpc>
                      </a:pPr>
                      <a:r>
                        <a:rPr lang="en-SG" sz="1600" dirty="0">
                          <a:solidFill>
                            <a:srgbClr val="000000"/>
                          </a:solidFill>
                          <a:latin typeface="Calibri" panose="020F0502020204030204" pitchFamily="34" charset="0"/>
                          <a:ea typeface="Calibri" panose="020F0502020204030204" pitchFamily="34" charset="0"/>
                          <a:cs typeface="Calibri" panose="020F0502020204030204" pitchFamily="34" charset="0"/>
                        </a:rPr>
                        <a:t>Low utilization always mean </a:t>
                      </a:r>
                      <a:r>
                        <a:rPr lang="en-SG" sz="1600" b="1" dirty="0">
                          <a:solidFill>
                            <a:srgbClr val="00B050"/>
                          </a:solidFill>
                          <a:latin typeface="Calibri" panose="020F0502020204030204" pitchFamily="34" charset="0"/>
                          <a:ea typeface="Calibri" panose="020F0502020204030204" pitchFamily="34" charset="0"/>
                          <a:cs typeface="Calibri" panose="020F0502020204030204" pitchFamily="34" charset="0"/>
                        </a:rPr>
                        <a:t>good</a:t>
                      </a:r>
                      <a:r>
                        <a:rPr lang="en-SG" sz="1600" dirty="0">
                          <a:solidFill>
                            <a:srgbClr val="000000"/>
                          </a:solidFill>
                          <a:latin typeface="Calibri" panose="020F0502020204030204" pitchFamily="34" charset="0"/>
                          <a:ea typeface="Calibri" panose="020F0502020204030204" pitchFamily="34" charset="0"/>
                          <a:cs typeface="Calibri" panose="020F0502020204030204" pitchFamily="34" charset="0"/>
                        </a:rPr>
                        <a:t> capacity. Cost is bad </a:t>
                      </a:r>
                    </a:p>
                  </a:txBody>
                  <a:tcPr marL="137160" marR="137160" marT="137160" marB="137160" anchor="ctr"/>
                </a:tc>
                <a:extLst>
                  <a:ext uri="{0D108BD9-81ED-4DB2-BD59-A6C34878D82A}">
                    <a16:rowId xmlns:a16="http://schemas.microsoft.com/office/drawing/2014/main" val="3427814672"/>
                  </a:ext>
                </a:extLst>
              </a:tr>
              <a:tr h="0">
                <a:tc>
                  <a:txBody>
                    <a:bodyPr/>
                    <a:lstStyle/>
                    <a:p>
                      <a:pPr algn="ctr">
                        <a:lnSpc>
                          <a:spcPct val="90000"/>
                        </a:lnSpc>
                      </a:pPr>
                      <a:r>
                        <a:rPr lang="en-SG" sz="1600" dirty="0">
                          <a:solidFill>
                            <a:srgbClr val="000000"/>
                          </a:solidFill>
                          <a:latin typeface="Calibri" panose="020F0502020204030204" pitchFamily="34" charset="0"/>
                          <a:ea typeface="Calibri" panose="020F0502020204030204" pitchFamily="34" charset="0"/>
                          <a:cs typeface="Calibri" panose="020F0502020204030204" pitchFamily="34" charset="0"/>
                        </a:rPr>
                        <a:t>Look at </a:t>
                      </a:r>
                      <a:r>
                        <a:rPr lang="en-SG" sz="1600" b="1" dirty="0">
                          <a:solidFill>
                            <a:srgbClr val="0070C0"/>
                          </a:solidFill>
                          <a:latin typeface="Calibri" panose="020F0502020204030204" pitchFamily="34" charset="0"/>
                          <a:ea typeface="Calibri" panose="020F0502020204030204" pitchFamily="34" charset="0"/>
                          <a:cs typeface="Calibri" panose="020F0502020204030204" pitchFamily="34" charset="0"/>
                        </a:rPr>
                        <a:t>relative</a:t>
                      </a:r>
                      <a:r>
                        <a:rPr lang="en-SG" sz="1600" dirty="0">
                          <a:solidFill>
                            <a:srgbClr val="000000"/>
                          </a:solidFill>
                          <a:latin typeface="Calibri" panose="020F0502020204030204" pitchFamily="34" charset="0"/>
                          <a:ea typeface="Calibri" panose="020F0502020204030204" pitchFamily="34" charset="0"/>
                          <a:cs typeface="Calibri" panose="020F0502020204030204" pitchFamily="34" charset="0"/>
                        </a:rPr>
                        <a:t> utilization. Include Buffer and HA.</a:t>
                      </a:r>
                    </a:p>
                  </a:txBody>
                  <a:tcPr marL="137160" marR="137160" marT="137160" marB="137160" anchor="ctr"/>
                </a:tc>
                <a:extLst>
                  <a:ext uri="{0D108BD9-81ED-4DB2-BD59-A6C34878D82A}">
                    <a16:rowId xmlns:a16="http://schemas.microsoft.com/office/drawing/2014/main" val="10004"/>
                  </a:ext>
                </a:extLst>
              </a:tr>
              <a:tr h="471121">
                <a:tc>
                  <a:txBody>
                    <a:bodyPr/>
                    <a:lstStyle/>
                    <a:p>
                      <a:pPr algn="ctr">
                        <a:lnSpc>
                          <a:spcPct val="90000"/>
                        </a:lnSpc>
                      </a:pPr>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Use hourly or daily average. </a:t>
                      </a:r>
                    </a:p>
                    <a:p>
                      <a:pPr algn="ctr">
                        <a:lnSpc>
                          <a:spcPct val="90000"/>
                        </a:lnSpc>
                      </a:pPr>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Peak is taken care of by measuring contention </a:t>
                      </a:r>
                      <a:r>
                        <a:rPr lang="en-US" sz="1600" b="1" dirty="0">
                          <a:solidFill>
                            <a:srgbClr val="00B050"/>
                          </a:solidFill>
                          <a:latin typeface="Calibri" panose="020F0502020204030204" pitchFamily="34" charset="0"/>
                          <a:ea typeface="Calibri" panose="020F0502020204030204" pitchFamily="34" charset="0"/>
                          <a:cs typeface="Calibri" panose="020F0502020204030204" pitchFamily="34" charset="0"/>
                        </a:rPr>
                        <a:t>directly</a:t>
                      </a:r>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a:t>
                      </a:r>
                    </a:p>
                  </a:txBody>
                  <a:tcPr marL="137160" marR="137160" marT="137160" marB="137160" anchor="ctr"/>
                </a:tc>
                <a:extLst>
                  <a:ext uri="{0D108BD9-81ED-4DB2-BD59-A6C34878D82A}">
                    <a16:rowId xmlns:a16="http://schemas.microsoft.com/office/drawing/2014/main" val="10003"/>
                  </a:ext>
                </a:extLst>
              </a:tr>
              <a:tr h="0">
                <a:tc>
                  <a:txBody>
                    <a:bodyPr/>
                    <a:lstStyle/>
                    <a:p>
                      <a:pPr marL="0" marR="0" lvl="0" indent="0" algn="ctr" defTabSz="914126" rtl="0" eaLnBrk="1" fontAlgn="auto" latinLnBrk="0" hangingPunct="1">
                        <a:lnSpc>
                          <a:spcPct val="90000"/>
                        </a:lnSpc>
                        <a:spcBef>
                          <a:spcPts val="0"/>
                        </a:spcBef>
                        <a:spcAft>
                          <a:spcPts val="0"/>
                        </a:spcAft>
                        <a:buClrTx/>
                        <a:buSzTx/>
                        <a:buFontTx/>
                        <a:buNone/>
                        <a:tabLst/>
                        <a:defRPr/>
                      </a:pPr>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Look at 1 day – 1 year</a:t>
                      </a:r>
                    </a:p>
                  </a:txBody>
                  <a:tcPr marL="137160" marR="137160" marT="137160" marB="137160" anchor="ctr"/>
                </a:tc>
                <a:extLst>
                  <a:ext uri="{0D108BD9-81ED-4DB2-BD59-A6C34878D82A}">
                    <a16:rowId xmlns:a16="http://schemas.microsoft.com/office/drawing/2014/main" val="3029155894"/>
                  </a:ext>
                </a:extLst>
              </a:tr>
            </a:tbl>
          </a:graphicData>
        </a:graphic>
      </p:graphicFrame>
      <p:cxnSp>
        <p:nvCxnSpPr>
          <p:cNvPr id="9" name="Straight Arrow Connector 8">
            <a:extLst>
              <a:ext uri="{FF2B5EF4-FFF2-40B4-BE49-F238E27FC236}">
                <a16:creationId xmlns:a16="http://schemas.microsoft.com/office/drawing/2014/main" id="{38C92904-B10F-4969-AAAD-1EC38AAFC652}"/>
              </a:ext>
            </a:extLst>
          </p:cNvPr>
          <p:cNvCxnSpPr>
            <a:cxnSpLocks/>
          </p:cNvCxnSpPr>
          <p:nvPr/>
        </p:nvCxnSpPr>
        <p:spPr bwMode="gray">
          <a:xfrm>
            <a:off x="6098227" y="2942424"/>
            <a:ext cx="0" cy="3486912"/>
          </a:xfrm>
          <a:prstGeom prst="straightConnector1">
            <a:avLst/>
          </a:prstGeom>
          <a:ln>
            <a:solidFill>
              <a:srgbClr val="FF0000"/>
            </a:solidFill>
            <a:tailEnd type="non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06660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left)">
                                      <p:cBhvr>
                                        <p:cTn id="8" dur="500"/>
                                        <p:tgtEl>
                                          <p:spTgt spid="5"/>
                                        </p:tgtEl>
                                      </p:cBhvr>
                                    </p:animEffect>
                                  </p:childTnLst>
                                </p:cTn>
                              </p:par>
                              <p:par>
                                <p:cTn id="9" presetID="1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ppt_x</p:attrName>
                                        </p:attrNameLst>
                                      </p:cBhvr>
                                      <p:tavLst>
                                        <p:tav tm="0">
                                          <p:val>
                                            <p:strVal val="#ppt_x-#ppt_w*1.125000"/>
                                          </p:val>
                                        </p:tav>
                                        <p:tav tm="100000">
                                          <p:val>
                                            <p:strVal val="#ppt_x"/>
                                          </p:val>
                                        </p:tav>
                                      </p:tavLst>
                                    </p:anim>
                                    <p:animEffect transition="in" filter="wipe(righ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608547487"/>
              </p:ext>
            </p:extLst>
          </p:nvPr>
        </p:nvGraphicFramePr>
        <p:xfrm>
          <a:off x="2498719" y="1565009"/>
          <a:ext cx="4500000" cy="4473889"/>
        </p:xfrm>
        <a:graphic>
          <a:graphicData uri="http://schemas.openxmlformats.org/drawingml/2006/table">
            <a:tbl>
              <a:tblPr firstRow="1" bandRow="1">
                <a:tableStyleId>{C083E6E3-FA7D-4D7B-A595-EF9225AFEA82}</a:tableStyleId>
              </a:tblPr>
              <a:tblGrid>
                <a:gridCol w="4500000">
                  <a:extLst>
                    <a:ext uri="{9D8B030D-6E8A-4147-A177-3AD203B41FA5}">
                      <a16:colId xmlns:a16="http://schemas.microsoft.com/office/drawing/2014/main" val="20000"/>
                    </a:ext>
                  </a:extLst>
                </a:gridCol>
              </a:tblGrid>
              <a:tr h="676561">
                <a:tc>
                  <a:txBody>
                    <a:bodyPr/>
                    <a:lstStyle/>
                    <a:p>
                      <a:pPr algn="ctr"/>
                      <a:r>
                        <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Cluster Performance</a:t>
                      </a:r>
                    </a:p>
                  </a:txBody>
                  <a:tcPr marL="182784" marR="182784" marT="182832" marB="182832" anchor="ctr"/>
                </a:tc>
                <a:extLst>
                  <a:ext uri="{0D108BD9-81ED-4DB2-BD59-A6C34878D82A}">
                    <a16:rowId xmlns:a16="http://schemas.microsoft.com/office/drawing/2014/main" val="10000"/>
                  </a:ext>
                </a:extLst>
              </a:tr>
              <a:tr h="811892">
                <a:tc>
                  <a:txBody>
                    <a:bodyPr/>
                    <a:lstStyle/>
                    <a:p>
                      <a:pPr algn="ctr">
                        <a:lnSpc>
                          <a:spcPct val="90000"/>
                        </a:lnSpc>
                      </a:pPr>
                      <a:r>
                        <a:rPr lang="en-US" sz="1600" dirty="0">
                          <a:solidFill>
                            <a:srgbClr val="FF0000"/>
                          </a:solidFill>
                          <a:latin typeface="Calibri" panose="020F0502020204030204" pitchFamily="34" charset="0"/>
                          <a:ea typeface="Calibri" panose="020F0502020204030204" pitchFamily="34" charset="0"/>
                          <a:cs typeface="Calibri" panose="020F0502020204030204" pitchFamily="34" charset="0"/>
                        </a:rPr>
                        <a:t>VM</a:t>
                      </a:r>
                      <a:endParaRPr lang="en-US" sz="1600" dirty="0">
                        <a:latin typeface="Calibri" panose="020F0502020204030204" pitchFamily="34" charset="0"/>
                        <a:ea typeface="Calibri" panose="020F0502020204030204" pitchFamily="34" charset="0"/>
                        <a:cs typeface="Calibri" panose="020F0502020204030204" pitchFamily="34" charset="0"/>
                      </a:endParaRPr>
                    </a:p>
                    <a:p>
                      <a:pPr algn="ctr">
                        <a:lnSpc>
                          <a:spcPct val="90000"/>
                        </a:lnSpc>
                      </a:pPr>
                      <a:r>
                        <a:rPr lang="en-US" sz="1600" baseline="0" dirty="0">
                          <a:solidFill>
                            <a:srgbClr val="000000"/>
                          </a:solidFill>
                          <a:latin typeface="Calibri" panose="020F0502020204030204" pitchFamily="34" charset="0"/>
                          <a:ea typeface="Calibri" panose="020F0502020204030204" pitchFamily="34" charset="0"/>
                          <a:cs typeface="Calibri" panose="020F0502020204030204" pitchFamily="34" charset="0"/>
                        </a:rPr>
                        <a:t>How the IaaS serves its VMs</a:t>
                      </a:r>
                      <a:endPar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txBody>
                  <a:tcPr marL="182784" marR="182784" marT="182832" marB="182832" anchor="ctr"/>
                </a:tc>
                <a:extLst>
                  <a:ext uri="{0D108BD9-81ED-4DB2-BD59-A6C34878D82A}">
                    <a16:rowId xmlns:a16="http://schemas.microsoft.com/office/drawing/2014/main" val="10001"/>
                  </a:ext>
                </a:extLst>
              </a:tr>
              <a:tr h="590441">
                <a:tc>
                  <a:txBody>
                    <a:bodyPr/>
                    <a:lstStyle/>
                    <a:p>
                      <a:pPr algn="ctr">
                        <a:lnSpc>
                          <a:spcPct val="90000"/>
                        </a:lnSpc>
                      </a:pPr>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1 second – 1 hour</a:t>
                      </a:r>
                    </a:p>
                  </a:txBody>
                  <a:tcPr marL="182784" marR="182784" marT="182832" marB="182832" anchor="ctr"/>
                </a:tc>
                <a:extLst>
                  <a:ext uri="{0D108BD9-81ED-4DB2-BD59-A6C34878D82A}">
                    <a16:rowId xmlns:a16="http://schemas.microsoft.com/office/drawing/2014/main" val="10004"/>
                  </a:ext>
                </a:extLst>
              </a:tr>
              <a:tr h="811892">
                <a:tc>
                  <a:txBody>
                    <a:bodyPr/>
                    <a:lstStyle/>
                    <a:p>
                      <a:pPr algn="ctr">
                        <a:lnSpc>
                          <a:spcPct val="90000"/>
                        </a:lnSpc>
                      </a:pPr>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Contention</a:t>
                      </a:r>
                      <a:r>
                        <a:rPr lang="en-US" sz="1600" baseline="0" dirty="0">
                          <a:solidFill>
                            <a:srgbClr val="000000"/>
                          </a:solidFill>
                          <a:latin typeface="Calibri" panose="020F0502020204030204" pitchFamily="34" charset="0"/>
                          <a:ea typeface="Calibri" panose="020F0502020204030204" pitchFamily="34" charset="0"/>
                          <a:cs typeface="Calibri" panose="020F0502020204030204" pitchFamily="34" charset="0"/>
                        </a:rPr>
                        <a:t>.</a:t>
                      </a:r>
                    </a:p>
                    <a:p>
                      <a:pPr algn="ctr">
                        <a:lnSpc>
                          <a:spcPct val="90000"/>
                        </a:lnSpc>
                      </a:pPr>
                      <a:r>
                        <a:rPr lang="en-US" sz="1600" baseline="0" dirty="0">
                          <a:solidFill>
                            <a:srgbClr val="000000"/>
                          </a:solidFill>
                          <a:latin typeface="Calibri" panose="020F0502020204030204" pitchFamily="34" charset="0"/>
                          <a:ea typeface="Calibri" panose="020F0502020204030204" pitchFamily="34" charset="0"/>
                          <a:cs typeface="Calibri" panose="020F0502020204030204" pitchFamily="34" charset="0"/>
                        </a:rPr>
                        <a:t>Utilization is for troubleshooting, not monitoring</a:t>
                      </a:r>
                      <a:r>
                        <a:rPr lang="en-US" sz="1600" baseline="0" dirty="0">
                          <a:latin typeface="Calibri" panose="020F0502020204030204" pitchFamily="34" charset="0"/>
                          <a:ea typeface="Calibri" panose="020F0502020204030204" pitchFamily="34" charset="0"/>
                          <a:cs typeface="Calibri" panose="020F0502020204030204" pitchFamily="34" charset="0"/>
                        </a:rPr>
                        <a:t>.</a:t>
                      </a:r>
                    </a:p>
                  </a:txBody>
                  <a:tcPr marL="182784" marR="182784" marT="182832" marB="182832" anchor="ctr"/>
                </a:tc>
                <a:extLst>
                  <a:ext uri="{0D108BD9-81ED-4DB2-BD59-A6C34878D82A}">
                    <a16:rowId xmlns:a16="http://schemas.microsoft.com/office/drawing/2014/main" val="10002"/>
                  </a:ext>
                </a:extLst>
              </a:tr>
              <a:tr h="771211">
                <a:tc>
                  <a:txBody>
                    <a:bodyPr/>
                    <a:lstStyle/>
                    <a:p>
                      <a:pPr algn="ctr">
                        <a:lnSpc>
                          <a:spcPct val="90000"/>
                        </a:lnSpc>
                      </a:pPr>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Does</a:t>
                      </a:r>
                      <a:r>
                        <a:rPr lang="en-US" sz="1600"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not take into account. Not relevant</a:t>
                      </a:r>
                      <a:endPar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txBody>
                  <a:tcPr marL="182784" marR="182784" marT="182832" marB="182832" anchor="ctr"/>
                </a:tc>
                <a:extLst>
                  <a:ext uri="{0D108BD9-81ED-4DB2-BD59-A6C34878D82A}">
                    <a16:rowId xmlns:a16="http://schemas.microsoft.com/office/drawing/2014/main" val="10003"/>
                  </a:ext>
                </a:extLst>
              </a:tr>
              <a:tr h="811892">
                <a:tc>
                  <a:txBody>
                    <a:bodyPr/>
                    <a:lstStyle/>
                    <a:p>
                      <a:pPr algn="ctr">
                        <a:lnSpc>
                          <a:spcPct val="90000"/>
                        </a:lnSpc>
                      </a:pPr>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Based on raw.</a:t>
                      </a:r>
                    </a:p>
                    <a:p>
                      <a:pPr algn="ctr">
                        <a:lnSpc>
                          <a:spcPct val="90000"/>
                        </a:lnSpc>
                      </a:pPr>
                      <a:r>
                        <a:rPr lang="en-US" sz="1600" strike="sngStrike" dirty="0">
                          <a:solidFill>
                            <a:srgbClr val="000000"/>
                          </a:solidFill>
                          <a:latin typeface="Calibri" panose="020F0502020204030204" pitchFamily="34" charset="0"/>
                          <a:ea typeface="Calibri" panose="020F0502020204030204" pitchFamily="34" charset="0"/>
                          <a:cs typeface="Calibri" panose="020F0502020204030204" pitchFamily="34" charset="0"/>
                        </a:rPr>
                        <a:t>Usable Performance</a:t>
                      </a:r>
                    </a:p>
                  </a:txBody>
                  <a:tcPr marL="182784" marR="182784" marT="182832" marB="182832" anchor="ctr"/>
                </a:tc>
                <a:extLst>
                  <a:ext uri="{0D108BD9-81ED-4DB2-BD59-A6C34878D82A}">
                    <a16:rowId xmlns:a16="http://schemas.microsoft.com/office/drawing/2014/main" val="2414800524"/>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816903218"/>
              </p:ext>
            </p:extLst>
          </p:nvPr>
        </p:nvGraphicFramePr>
        <p:xfrm>
          <a:off x="7139081" y="1565344"/>
          <a:ext cx="4500000" cy="4473888"/>
        </p:xfrm>
        <a:graphic>
          <a:graphicData uri="http://schemas.openxmlformats.org/drawingml/2006/table">
            <a:tbl>
              <a:tblPr firstRow="1" bandRow="1">
                <a:tableStyleId>{C083E6E3-FA7D-4D7B-A595-EF9225AFEA82}</a:tableStyleId>
              </a:tblPr>
              <a:tblGrid>
                <a:gridCol w="4500000">
                  <a:extLst>
                    <a:ext uri="{9D8B030D-6E8A-4147-A177-3AD203B41FA5}">
                      <a16:colId xmlns:a16="http://schemas.microsoft.com/office/drawing/2014/main" val="20001"/>
                    </a:ext>
                  </a:extLst>
                </a:gridCol>
              </a:tblGrid>
              <a:tr h="515116">
                <a:tc>
                  <a:txBody>
                    <a:bodyPr/>
                    <a:lstStyle/>
                    <a:p>
                      <a:pPr algn="ctr"/>
                      <a:r>
                        <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Cluster Capacity</a:t>
                      </a:r>
                    </a:p>
                  </a:txBody>
                  <a:tcPr marL="182784" marR="182784" marT="182832" marB="182832" anchor="ctr"/>
                </a:tc>
                <a:extLst>
                  <a:ext uri="{0D108BD9-81ED-4DB2-BD59-A6C34878D82A}">
                    <a16:rowId xmlns:a16="http://schemas.microsoft.com/office/drawing/2014/main" val="10000"/>
                  </a:ext>
                </a:extLst>
              </a:tr>
              <a:tr h="618153">
                <a:tc>
                  <a:txBody>
                    <a:bodyPr/>
                    <a:lstStyle/>
                    <a:p>
                      <a:pPr algn="ctr">
                        <a:lnSpc>
                          <a:spcPct val="90000"/>
                        </a:lnSpc>
                      </a:pPr>
                      <a:r>
                        <a:rPr lang="en-US" sz="1600" dirty="0">
                          <a:solidFill>
                            <a:srgbClr val="FF0000"/>
                          </a:solidFill>
                          <a:latin typeface="Calibri" panose="020F0502020204030204" pitchFamily="34" charset="0"/>
                          <a:ea typeface="Calibri" panose="020F0502020204030204" pitchFamily="34" charset="0"/>
                          <a:cs typeface="Calibri" panose="020F0502020204030204" pitchFamily="34" charset="0"/>
                        </a:rPr>
                        <a:t>ESXi</a:t>
                      </a:r>
                      <a:endParaRPr lang="en-US" sz="1600" dirty="0">
                        <a:latin typeface="Calibri" panose="020F0502020204030204" pitchFamily="34" charset="0"/>
                        <a:ea typeface="Calibri" panose="020F0502020204030204" pitchFamily="34" charset="0"/>
                        <a:cs typeface="Calibri" panose="020F0502020204030204" pitchFamily="34" charset="0"/>
                      </a:endParaRPr>
                    </a:p>
                    <a:p>
                      <a:pPr algn="ctr">
                        <a:lnSpc>
                          <a:spcPct val="90000"/>
                        </a:lnSpc>
                      </a:pPr>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Are the ESXi running hot?</a:t>
                      </a:r>
                    </a:p>
                  </a:txBody>
                  <a:tcPr marL="182784" marR="182784" marT="182832" marB="182832" anchor="ctr"/>
                </a:tc>
                <a:extLst>
                  <a:ext uri="{0D108BD9-81ED-4DB2-BD59-A6C34878D82A}">
                    <a16:rowId xmlns:a16="http://schemas.microsoft.com/office/drawing/2014/main" val="10001"/>
                  </a:ext>
                </a:extLst>
              </a:tr>
              <a:tr h="449546">
                <a:tc>
                  <a:txBody>
                    <a:bodyPr/>
                    <a:lstStyle/>
                    <a:p>
                      <a:pPr algn="ctr">
                        <a:lnSpc>
                          <a:spcPct val="90000"/>
                        </a:lnSpc>
                      </a:pPr>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1 day – 1 year</a:t>
                      </a:r>
                    </a:p>
                  </a:txBody>
                  <a:tcPr marL="182784" marR="182784" marT="182832" marB="182832" anchor="ctr"/>
                </a:tc>
                <a:extLst>
                  <a:ext uri="{0D108BD9-81ED-4DB2-BD59-A6C34878D82A}">
                    <a16:rowId xmlns:a16="http://schemas.microsoft.com/office/drawing/2014/main" val="10004"/>
                  </a:ext>
                </a:extLst>
              </a:tr>
              <a:tr h="781691">
                <a:tc>
                  <a:txBody>
                    <a:bodyPr/>
                    <a:lstStyle/>
                    <a:p>
                      <a:pPr algn="ctr">
                        <a:lnSpc>
                          <a:spcPct val="90000"/>
                        </a:lnSpc>
                      </a:pPr>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Utilization.</a:t>
                      </a:r>
                    </a:p>
                    <a:p>
                      <a:pPr algn="ctr">
                        <a:lnSpc>
                          <a:spcPct val="90000"/>
                        </a:lnSpc>
                      </a:pPr>
                      <a:r>
                        <a:rPr lang="en-US" sz="1600" baseline="0" dirty="0">
                          <a:solidFill>
                            <a:srgbClr val="000000"/>
                          </a:solidFill>
                          <a:latin typeface="Calibri" panose="020F0502020204030204" pitchFamily="34" charset="0"/>
                          <a:ea typeface="Calibri" panose="020F0502020204030204" pitchFamily="34" charset="0"/>
                          <a:cs typeface="Calibri" panose="020F0502020204030204" pitchFamily="34" charset="0"/>
                        </a:rPr>
                        <a:t>So long there is no contention.</a:t>
                      </a:r>
                    </a:p>
                  </a:txBody>
                  <a:tcPr marL="182784" marR="182784" marT="182832" marB="182832" anchor="ctr"/>
                </a:tc>
                <a:extLst>
                  <a:ext uri="{0D108BD9-81ED-4DB2-BD59-A6C34878D82A}">
                    <a16:rowId xmlns:a16="http://schemas.microsoft.com/office/drawing/2014/main" val="10002"/>
                  </a:ext>
                </a:extLst>
              </a:tr>
              <a:tr h="472796">
                <a:tc>
                  <a:txBody>
                    <a:bodyPr/>
                    <a:lstStyle/>
                    <a:p>
                      <a:pPr algn="ctr">
                        <a:lnSpc>
                          <a:spcPct val="90000"/>
                        </a:lnSpc>
                      </a:pPr>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T</a:t>
                      </a:r>
                      <a:r>
                        <a:rPr lang="en-US" sz="1600" baseline="0" dirty="0">
                          <a:solidFill>
                            <a:srgbClr val="000000"/>
                          </a:solidFill>
                          <a:latin typeface="Calibri" panose="020F0502020204030204" pitchFamily="34" charset="0"/>
                          <a:ea typeface="Calibri" panose="020F0502020204030204" pitchFamily="34" charset="0"/>
                          <a:cs typeface="Calibri" panose="020F0502020204030204" pitchFamily="34" charset="0"/>
                        </a:rPr>
                        <a:t>akes into account.</a:t>
                      </a:r>
                      <a:endParaRPr lang="en-US" sz="16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ctr">
                        <a:lnSpc>
                          <a:spcPct val="90000"/>
                        </a:lnSpc>
                      </a:pPr>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Tier</a:t>
                      </a:r>
                      <a:r>
                        <a:rPr lang="en-US" sz="1600"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1 is in fact Availability-driven.</a:t>
                      </a:r>
                      <a:endPar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txBody>
                  <a:tcPr marL="182784" marR="182784" marT="182832" marB="182832" anchor="ctr"/>
                </a:tc>
                <a:extLst>
                  <a:ext uri="{0D108BD9-81ED-4DB2-BD59-A6C34878D82A}">
                    <a16:rowId xmlns:a16="http://schemas.microsoft.com/office/drawing/2014/main" val="10003"/>
                  </a:ext>
                </a:extLst>
              </a:tr>
              <a:tr h="618153">
                <a:tc>
                  <a:txBody>
                    <a:bodyPr/>
                    <a:lstStyle/>
                    <a:p>
                      <a:pPr algn="ctr">
                        <a:lnSpc>
                          <a:spcPct val="90000"/>
                        </a:lnSpc>
                      </a:pPr>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Based on usable.</a:t>
                      </a:r>
                    </a:p>
                    <a:p>
                      <a:pPr algn="ctr">
                        <a:lnSpc>
                          <a:spcPct val="90000"/>
                        </a:lnSpc>
                      </a:pPr>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Usable Capacity vs Total Capacity</a:t>
                      </a:r>
                    </a:p>
                  </a:txBody>
                  <a:tcPr marL="182784" marR="182784" marT="182832" marB="182832" anchor="ctr"/>
                </a:tc>
                <a:extLst>
                  <a:ext uri="{0D108BD9-81ED-4DB2-BD59-A6C34878D82A}">
                    <a16:rowId xmlns:a16="http://schemas.microsoft.com/office/drawing/2014/main" val="3029155894"/>
                  </a:ext>
                </a:extLst>
              </a:tr>
            </a:tbl>
          </a:graphicData>
        </a:graphic>
      </p:graphicFrame>
      <p:sp>
        <p:nvSpPr>
          <p:cNvPr id="3" name="Title 2">
            <a:extLst>
              <a:ext uri="{FF2B5EF4-FFF2-40B4-BE49-F238E27FC236}">
                <a16:creationId xmlns:a16="http://schemas.microsoft.com/office/drawing/2014/main" id="{370C64AE-C742-4A1E-82DD-81307D608BB6}"/>
              </a:ext>
            </a:extLst>
          </p:cNvPr>
          <p:cNvSpPr>
            <a:spLocks noGrp="1"/>
          </p:cNvSpPr>
          <p:nvPr>
            <p:ph type="title"/>
          </p:nvPr>
        </p:nvSpPr>
        <p:spPr/>
        <p:txBody>
          <a:bodyPr/>
          <a:lstStyle/>
          <a:p>
            <a:r>
              <a:rPr lang="en-US" dirty="0"/>
              <a:t>Performance vs Capacity</a:t>
            </a:r>
          </a:p>
        </p:txBody>
      </p:sp>
      <p:sp>
        <p:nvSpPr>
          <p:cNvPr id="6" name="Subtitle 5">
            <a:extLst>
              <a:ext uri="{FF2B5EF4-FFF2-40B4-BE49-F238E27FC236}">
                <a16:creationId xmlns:a16="http://schemas.microsoft.com/office/drawing/2014/main" id="{6A39FF68-A192-44B8-9E30-24898D25C6CE}"/>
              </a:ext>
            </a:extLst>
          </p:cNvPr>
          <p:cNvSpPr>
            <a:spLocks noGrp="1"/>
          </p:cNvSpPr>
          <p:nvPr>
            <p:ph type="subTitle" idx="10"/>
          </p:nvPr>
        </p:nvSpPr>
        <p:spPr/>
        <p:txBody>
          <a:bodyPr/>
          <a:lstStyle/>
          <a:p>
            <a:r>
              <a:rPr lang="en-US" dirty="0"/>
              <a:t>Speed vs Space</a:t>
            </a:r>
          </a:p>
        </p:txBody>
      </p:sp>
      <p:graphicFrame>
        <p:nvGraphicFramePr>
          <p:cNvPr id="11" name="Table 10">
            <a:extLst>
              <a:ext uri="{FF2B5EF4-FFF2-40B4-BE49-F238E27FC236}">
                <a16:creationId xmlns:a16="http://schemas.microsoft.com/office/drawing/2014/main" id="{821CA8C9-70EE-4BEB-850F-F04F42D64DD2}"/>
              </a:ext>
            </a:extLst>
          </p:cNvPr>
          <p:cNvGraphicFramePr>
            <a:graphicFrameLocks noGrp="1"/>
          </p:cNvGraphicFramePr>
          <p:nvPr/>
        </p:nvGraphicFramePr>
        <p:xfrm>
          <a:off x="581396" y="1565007"/>
          <a:ext cx="1750323" cy="4473887"/>
        </p:xfrm>
        <a:graphic>
          <a:graphicData uri="http://schemas.openxmlformats.org/drawingml/2006/table">
            <a:tbl>
              <a:tblPr firstRow="1" bandRow="1">
                <a:tableStyleId>{C083E6E3-FA7D-4D7B-A595-EF9225AFEA82}</a:tableStyleId>
              </a:tblPr>
              <a:tblGrid>
                <a:gridCol w="1750323">
                  <a:extLst>
                    <a:ext uri="{9D8B030D-6E8A-4147-A177-3AD203B41FA5}">
                      <a16:colId xmlns:a16="http://schemas.microsoft.com/office/drawing/2014/main" val="20000"/>
                    </a:ext>
                  </a:extLst>
                </a:gridCol>
              </a:tblGrid>
              <a:tr h="689616">
                <a:tc>
                  <a:txBody>
                    <a:bodyPr/>
                    <a:lstStyle/>
                    <a:p>
                      <a:pPr algn="l"/>
                      <a:endParaRPr lang="en-US" sz="2000" b="1" dirty="0">
                        <a:solidFill>
                          <a:srgbClr val="FFFFFF"/>
                        </a:solidFill>
                        <a:latin typeface="Calibri" panose="020F0502020204030204" pitchFamily="34" charset="0"/>
                        <a:ea typeface="Calibri" panose="020F0502020204030204" pitchFamily="34" charset="0"/>
                        <a:cs typeface="Calibri" panose="020F0502020204030204" pitchFamily="34" charset="0"/>
                      </a:endParaRPr>
                    </a:p>
                  </a:txBody>
                  <a:tcPr marL="182784" marR="182784" marT="182832" marB="182832" anchor="ctr"/>
                </a:tc>
                <a:extLst>
                  <a:ext uri="{0D108BD9-81ED-4DB2-BD59-A6C34878D82A}">
                    <a16:rowId xmlns:a16="http://schemas.microsoft.com/office/drawing/2014/main" val="10000"/>
                  </a:ext>
                </a:extLst>
              </a:tr>
              <a:tr h="817512">
                <a:tc>
                  <a:txBody>
                    <a:bodyPr/>
                    <a:lstStyle/>
                    <a:p>
                      <a:pPr algn="l">
                        <a:lnSpc>
                          <a:spcPct val="90000"/>
                        </a:lnSpc>
                      </a:pPr>
                      <a:r>
                        <a:rPr lang="en-US" sz="1600" b="1" dirty="0">
                          <a:solidFill>
                            <a:schemeClr val="tx2"/>
                          </a:solidFill>
                          <a:latin typeface="Calibri" panose="020F0502020204030204" pitchFamily="34" charset="0"/>
                          <a:ea typeface="Calibri" panose="020F0502020204030204" pitchFamily="34" charset="0"/>
                          <a:cs typeface="Calibri" panose="020F0502020204030204" pitchFamily="34" charset="0"/>
                        </a:rPr>
                        <a:t>Focus</a:t>
                      </a:r>
                    </a:p>
                  </a:txBody>
                  <a:tcPr marL="182784" marR="182784" marT="182832" marB="182832" anchor="ctr"/>
                </a:tc>
                <a:extLst>
                  <a:ext uri="{0D108BD9-81ED-4DB2-BD59-A6C34878D82A}">
                    <a16:rowId xmlns:a16="http://schemas.microsoft.com/office/drawing/2014/main" val="10001"/>
                  </a:ext>
                </a:extLst>
              </a:tr>
              <a:tr h="601834">
                <a:tc>
                  <a:txBody>
                    <a:bodyPr/>
                    <a:lstStyle/>
                    <a:p>
                      <a:pPr algn="l">
                        <a:lnSpc>
                          <a:spcPct val="90000"/>
                        </a:lnSpc>
                      </a:pPr>
                      <a:r>
                        <a:rPr lang="en-US" sz="1600" b="1" dirty="0">
                          <a:solidFill>
                            <a:schemeClr val="tx2"/>
                          </a:solidFill>
                          <a:latin typeface="Calibri" panose="020F0502020204030204" pitchFamily="34" charset="0"/>
                          <a:ea typeface="Calibri" panose="020F0502020204030204" pitchFamily="34" charset="0"/>
                          <a:cs typeface="Calibri" panose="020F0502020204030204" pitchFamily="34" charset="0"/>
                        </a:rPr>
                        <a:t>Time</a:t>
                      </a:r>
                    </a:p>
                  </a:txBody>
                  <a:tcPr marL="182784" marR="182784" marT="182832" marB="182832" anchor="ctr"/>
                </a:tc>
                <a:extLst>
                  <a:ext uri="{0D108BD9-81ED-4DB2-BD59-A6C34878D82A}">
                    <a16:rowId xmlns:a16="http://schemas.microsoft.com/office/drawing/2014/main" val="10004"/>
                  </a:ext>
                </a:extLst>
              </a:tr>
              <a:tr h="796361">
                <a:tc>
                  <a:txBody>
                    <a:bodyPr/>
                    <a:lstStyle/>
                    <a:p>
                      <a:pPr algn="l">
                        <a:lnSpc>
                          <a:spcPct val="90000"/>
                        </a:lnSpc>
                      </a:pPr>
                      <a:r>
                        <a:rPr lang="en-US" sz="1600" b="1" dirty="0">
                          <a:solidFill>
                            <a:schemeClr val="tx2"/>
                          </a:solidFill>
                          <a:latin typeface="Calibri" panose="020F0502020204030204" pitchFamily="34" charset="0"/>
                          <a:ea typeface="Calibri" panose="020F0502020204030204" pitchFamily="34" charset="0"/>
                          <a:cs typeface="Calibri" panose="020F0502020204030204" pitchFamily="34" charset="0"/>
                        </a:rPr>
                        <a:t>Counter</a:t>
                      </a:r>
                      <a:endParaRPr lang="en-US" sz="1600" b="1" baseline="0" dirty="0">
                        <a:solidFill>
                          <a:schemeClr val="tx2"/>
                        </a:solidFill>
                        <a:latin typeface="Calibri" panose="020F0502020204030204" pitchFamily="34" charset="0"/>
                        <a:ea typeface="Calibri" panose="020F0502020204030204" pitchFamily="34" charset="0"/>
                        <a:cs typeface="Calibri" panose="020F0502020204030204" pitchFamily="34" charset="0"/>
                      </a:endParaRPr>
                    </a:p>
                  </a:txBody>
                  <a:tcPr marL="182784" marR="182784" marT="182832" marB="182832" anchor="ctr"/>
                </a:tc>
                <a:extLst>
                  <a:ext uri="{0D108BD9-81ED-4DB2-BD59-A6C34878D82A}">
                    <a16:rowId xmlns:a16="http://schemas.microsoft.com/office/drawing/2014/main" val="10002"/>
                  </a:ext>
                </a:extLst>
              </a:tr>
              <a:tr h="783587">
                <a:tc>
                  <a:txBody>
                    <a:bodyPr/>
                    <a:lstStyle/>
                    <a:p>
                      <a:pPr algn="l">
                        <a:lnSpc>
                          <a:spcPct val="90000"/>
                        </a:lnSpc>
                      </a:pPr>
                      <a:r>
                        <a:rPr lang="en-US" sz="1600" b="1" baseline="0" dirty="0">
                          <a:solidFill>
                            <a:schemeClr val="tx2"/>
                          </a:solidFill>
                          <a:latin typeface="Calibri" panose="020F0502020204030204" pitchFamily="34" charset="0"/>
                          <a:ea typeface="Calibri" panose="020F0502020204030204" pitchFamily="34" charset="0"/>
                          <a:cs typeface="Calibri" panose="020F0502020204030204" pitchFamily="34" charset="0"/>
                        </a:rPr>
                        <a:t>Availability SLA</a:t>
                      </a:r>
                      <a:endParaRPr lang="en-US" sz="1600" b="1" dirty="0">
                        <a:solidFill>
                          <a:schemeClr val="tx2"/>
                        </a:solidFill>
                        <a:latin typeface="Calibri" panose="020F0502020204030204" pitchFamily="34" charset="0"/>
                        <a:ea typeface="Calibri" panose="020F0502020204030204" pitchFamily="34" charset="0"/>
                        <a:cs typeface="Calibri" panose="020F0502020204030204" pitchFamily="34" charset="0"/>
                      </a:endParaRPr>
                    </a:p>
                  </a:txBody>
                  <a:tcPr marL="182784" marR="182784" marT="182832" marB="182832" anchor="ctr"/>
                </a:tc>
                <a:extLst>
                  <a:ext uri="{0D108BD9-81ED-4DB2-BD59-A6C34878D82A}">
                    <a16:rowId xmlns:a16="http://schemas.microsoft.com/office/drawing/2014/main" val="10003"/>
                  </a:ext>
                </a:extLst>
              </a:tr>
              <a:tr h="784977">
                <a:tc>
                  <a:txBody>
                    <a:bodyPr/>
                    <a:lstStyle/>
                    <a:p>
                      <a:pPr algn="l">
                        <a:lnSpc>
                          <a:spcPct val="90000"/>
                        </a:lnSpc>
                      </a:pPr>
                      <a:r>
                        <a:rPr lang="en-US" sz="1600" b="1" dirty="0">
                          <a:solidFill>
                            <a:schemeClr val="tx2"/>
                          </a:solidFill>
                          <a:latin typeface="Calibri" panose="020F0502020204030204" pitchFamily="34" charset="0"/>
                          <a:ea typeface="Calibri" panose="020F0502020204030204" pitchFamily="34" charset="0"/>
                          <a:cs typeface="Calibri" panose="020F0502020204030204" pitchFamily="34" charset="0"/>
                        </a:rPr>
                        <a:t>Utilization</a:t>
                      </a:r>
                      <a:endParaRPr lang="en-US" sz="1600" b="1" strike="sngStrike" dirty="0">
                        <a:solidFill>
                          <a:schemeClr val="tx2"/>
                        </a:solidFill>
                        <a:latin typeface="Calibri" panose="020F0502020204030204" pitchFamily="34" charset="0"/>
                        <a:ea typeface="Calibri" panose="020F0502020204030204" pitchFamily="34" charset="0"/>
                        <a:cs typeface="Calibri" panose="020F0502020204030204" pitchFamily="34" charset="0"/>
                      </a:endParaRPr>
                    </a:p>
                  </a:txBody>
                  <a:tcPr marL="182784" marR="182784" marT="182832" marB="182832" anchor="ctr"/>
                </a:tc>
                <a:extLst>
                  <a:ext uri="{0D108BD9-81ED-4DB2-BD59-A6C34878D82A}">
                    <a16:rowId xmlns:a16="http://schemas.microsoft.com/office/drawing/2014/main" val="2414800524"/>
                  </a:ext>
                </a:extLst>
              </a:tr>
            </a:tbl>
          </a:graphicData>
        </a:graphic>
      </p:graphicFrame>
    </p:spTree>
    <p:extLst>
      <p:ext uri="{BB962C8B-B14F-4D97-AF65-F5344CB8AC3E}">
        <p14:creationId xmlns:p14="http://schemas.microsoft.com/office/powerpoint/2010/main" val="3897893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left)">
                                      <p:cBhvr>
                                        <p:cTn id="8" dur="500"/>
                                        <p:tgtEl>
                                          <p:spTgt spid="5"/>
                                        </p:tgtEl>
                                      </p:cBhvr>
                                    </p:animEffect>
                                  </p:childTnLst>
                                </p:cTn>
                              </p:par>
                              <p:par>
                                <p:cTn id="9" presetID="12" presetClass="entr" presetSubtype="8"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p:tgtEl>
                                          <p:spTgt spid="10"/>
                                        </p:tgtEl>
                                        <p:attrNameLst>
                                          <p:attrName>ppt_x</p:attrName>
                                        </p:attrNameLst>
                                      </p:cBhvr>
                                      <p:tavLst>
                                        <p:tav tm="0">
                                          <p:val>
                                            <p:strVal val="#ppt_x-#ppt_w*1.125000"/>
                                          </p:val>
                                        </p:tav>
                                        <p:tav tm="100000">
                                          <p:val>
                                            <p:strVal val="#ppt_x"/>
                                          </p:val>
                                        </p:tav>
                                      </p:tavLst>
                                    </p:anim>
                                    <p:animEffect transition="in" filter="wipe(right)">
                                      <p:cBhvr>
                                        <p:cTn id="12" dur="500"/>
                                        <p:tgtEl>
                                          <p:spTgt spid="10"/>
                                        </p:tgtEl>
                                      </p:cBhvr>
                                    </p:animEffect>
                                  </p:childTnLst>
                                </p:cTn>
                              </p:par>
                            </p:childTnLst>
                          </p:cTn>
                        </p:par>
                        <p:par>
                          <p:cTn id="13" fill="hold">
                            <p:stCondLst>
                              <p:cond delay="500"/>
                            </p:stCondLst>
                            <p:childTnLst>
                              <p:par>
                                <p:cTn id="14" presetID="12" presetClass="entr" presetSubtype="2"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ppt_x</p:attrName>
                                        </p:attrNameLst>
                                      </p:cBhvr>
                                      <p:tavLst>
                                        <p:tav tm="0">
                                          <p:val>
                                            <p:strVal val="#ppt_x+#ppt_w*1.125000"/>
                                          </p:val>
                                        </p:tav>
                                        <p:tav tm="100000">
                                          <p:val>
                                            <p:strVal val="#ppt_x"/>
                                          </p:val>
                                        </p:tav>
                                      </p:tavLst>
                                    </p:anim>
                                    <p:animEffect transition="in" filter="wipe(lef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30DC8-7207-7814-23E1-8E62EDEBDE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2F68E0-A57C-0557-5B60-408F4188D847}"/>
              </a:ext>
            </a:extLst>
          </p:cNvPr>
          <p:cNvSpPr>
            <a:spLocks noGrp="1"/>
          </p:cNvSpPr>
          <p:nvPr>
            <p:ph type="title"/>
          </p:nvPr>
        </p:nvSpPr>
        <p:spPr/>
        <p:txBody>
          <a:bodyPr/>
          <a:lstStyle/>
          <a:p>
            <a:r>
              <a:rPr lang="en-US" dirty="0"/>
              <a:t>VM CPU Metric</a:t>
            </a:r>
          </a:p>
        </p:txBody>
      </p:sp>
      <p:sp>
        <p:nvSpPr>
          <p:cNvPr id="3" name="Subtitle 2">
            <a:extLst>
              <a:ext uri="{FF2B5EF4-FFF2-40B4-BE49-F238E27FC236}">
                <a16:creationId xmlns:a16="http://schemas.microsoft.com/office/drawing/2014/main" id="{88D22409-78D8-07BD-8243-C0B1DD7BBBA2}"/>
              </a:ext>
            </a:extLst>
          </p:cNvPr>
          <p:cNvSpPr>
            <a:spLocks noGrp="1"/>
          </p:cNvSpPr>
          <p:nvPr>
            <p:ph type="subTitle" idx="10"/>
          </p:nvPr>
        </p:nvSpPr>
        <p:spPr/>
        <p:txBody>
          <a:bodyPr/>
          <a:lstStyle/>
          <a:p>
            <a:endParaRPr lang="en-US"/>
          </a:p>
        </p:txBody>
      </p:sp>
    </p:spTree>
    <p:extLst>
      <p:ext uri="{BB962C8B-B14F-4D97-AF65-F5344CB8AC3E}">
        <p14:creationId xmlns:p14="http://schemas.microsoft.com/office/powerpoint/2010/main" val="1624652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F4F5A-B39A-D9AF-9A31-185ECAF00929}"/>
              </a:ext>
            </a:extLst>
          </p:cNvPr>
          <p:cNvSpPr>
            <a:spLocks noGrp="1"/>
          </p:cNvSpPr>
          <p:nvPr>
            <p:ph type="title"/>
          </p:nvPr>
        </p:nvSpPr>
        <p:spPr/>
        <p:txBody>
          <a:bodyPr/>
          <a:lstStyle/>
          <a:p>
            <a:r>
              <a:rPr lang="en-US" dirty="0"/>
              <a:t>Quiz: Which metrics to use to rightsize VM CPU?</a:t>
            </a:r>
          </a:p>
        </p:txBody>
      </p:sp>
      <p:sp>
        <p:nvSpPr>
          <p:cNvPr id="3" name="Subtitle 2">
            <a:extLst>
              <a:ext uri="{FF2B5EF4-FFF2-40B4-BE49-F238E27FC236}">
                <a16:creationId xmlns:a16="http://schemas.microsoft.com/office/drawing/2014/main" id="{12166788-AE2A-4FC0-245A-00FA6D9E6742}"/>
              </a:ext>
            </a:extLst>
          </p:cNvPr>
          <p:cNvSpPr>
            <a:spLocks noGrp="1"/>
          </p:cNvSpPr>
          <p:nvPr>
            <p:ph type="subTitle" idx="10"/>
          </p:nvPr>
        </p:nvSpPr>
        <p:spPr/>
        <p:txBody>
          <a:bodyPr/>
          <a:lstStyle/>
          <a:p>
            <a:r>
              <a:rPr lang="en-US" dirty="0"/>
              <a:t>Context: Your App Team is asking for upsize. They say the VM needs more CPU</a:t>
            </a:r>
          </a:p>
        </p:txBody>
      </p:sp>
      <p:graphicFrame>
        <p:nvGraphicFramePr>
          <p:cNvPr id="4" name="Table 3">
            <a:extLst>
              <a:ext uri="{FF2B5EF4-FFF2-40B4-BE49-F238E27FC236}">
                <a16:creationId xmlns:a16="http://schemas.microsoft.com/office/drawing/2014/main" id="{4F0C64C1-8001-D340-6699-A4C6786DE0E2}"/>
              </a:ext>
            </a:extLst>
          </p:cNvPr>
          <p:cNvGraphicFramePr>
            <a:graphicFrameLocks noGrp="1"/>
          </p:cNvGraphicFramePr>
          <p:nvPr>
            <p:extLst>
              <p:ext uri="{D42A27DB-BD31-4B8C-83A1-F6EECF244321}">
                <p14:modId xmlns:p14="http://schemas.microsoft.com/office/powerpoint/2010/main" val="1818294846"/>
              </p:ext>
            </p:extLst>
          </p:nvPr>
        </p:nvGraphicFramePr>
        <p:xfrm>
          <a:off x="639427" y="2158378"/>
          <a:ext cx="4872139" cy="3105714"/>
        </p:xfrm>
        <a:graphic>
          <a:graphicData uri="http://schemas.openxmlformats.org/drawingml/2006/table">
            <a:tbl>
              <a:tblPr firstRow="1" bandRow="1">
                <a:tableStyleId>{5C22544A-7EE6-4342-B048-85BDC9FD1C3A}</a:tableStyleId>
              </a:tblPr>
              <a:tblGrid>
                <a:gridCol w="4872139">
                  <a:extLst>
                    <a:ext uri="{9D8B030D-6E8A-4147-A177-3AD203B41FA5}">
                      <a16:colId xmlns:a16="http://schemas.microsoft.com/office/drawing/2014/main" val="837931426"/>
                    </a:ext>
                  </a:extLst>
                </a:gridCol>
              </a:tblGrid>
              <a:tr h="517619">
                <a:tc>
                  <a:txBody>
                    <a:bodyPr/>
                    <a:lstStyle/>
                    <a:p>
                      <a:r>
                        <a:rPr lang="en-US" dirty="0"/>
                        <a:t>What metric best proves the need to upsize?</a:t>
                      </a:r>
                    </a:p>
                  </a:txBody>
                  <a:tcPr anchor="ctr"/>
                </a:tc>
                <a:extLst>
                  <a:ext uri="{0D108BD9-81ED-4DB2-BD59-A6C34878D82A}">
                    <a16:rowId xmlns:a16="http://schemas.microsoft.com/office/drawing/2014/main" val="3261380227"/>
                  </a:ext>
                </a:extLst>
              </a:tr>
              <a:tr h="517619">
                <a:tc>
                  <a:txBody>
                    <a:bodyPr/>
                    <a:lstStyle/>
                    <a:p>
                      <a:r>
                        <a:rPr lang="en-US" dirty="0"/>
                        <a:t>VM CPU Demand (MHz)?</a:t>
                      </a:r>
                    </a:p>
                  </a:txBody>
                  <a:tcPr anchor="ctr"/>
                </a:tc>
                <a:extLst>
                  <a:ext uri="{0D108BD9-81ED-4DB2-BD59-A6C34878D82A}">
                    <a16:rowId xmlns:a16="http://schemas.microsoft.com/office/drawing/2014/main" val="2906040749"/>
                  </a:ext>
                </a:extLst>
              </a:tr>
              <a:tr h="517619">
                <a:tc>
                  <a:txBody>
                    <a:bodyPr/>
                    <a:lstStyle/>
                    <a:p>
                      <a:r>
                        <a:rPr lang="en-US" dirty="0"/>
                        <a:t>VM CPU Usage (MHz)?</a:t>
                      </a:r>
                    </a:p>
                  </a:txBody>
                  <a:tcPr anchor="ctr"/>
                </a:tc>
                <a:extLst>
                  <a:ext uri="{0D108BD9-81ED-4DB2-BD59-A6C34878D82A}">
                    <a16:rowId xmlns:a16="http://schemas.microsoft.com/office/drawing/2014/main" val="3807443796"/>
                  </a:ext>
                </a:extLst>
              </a:tr>
              <a:tr h="517619">
                <a:tc>
                  <a:txBody>
                    <a:bodyPr/>
                    <a:lstStyle/>
                    <a:p>
                      <a:r>
                        <a:rPr lang="en-US" dirty="0"/>
                        <a:t>VM CPU Usage (%)?</a:t>
                      </a:r>
                    </a:p>
                  </a:txBody>
                  <a:tcPr anchor="ctr"/>
                </a:tc>
                <a:extLst>
                  <a:ext uri="{0D108BD9-81ED-4DB2-BD59-A6C34878D82A}">
                    <a16:rowId xmlns:a16="http://schemas.microsoft.com/office/drawing/2014/main" val="805073037"/>
                  </a:ext>
                </a:extLst>
              </a:tr>
              <a:tr h="517619">
                <a:tc>
                  <a:txBody>
                    <a:bodyPr/>
                    <a:lstStyle/>
                    <a:p>
                      <a:r>
                        <a:rPr lang="en-US" dirty="0"/>
                        <a:t>VM CPU Net Run (%)?</a:t>
                      </a:r>
                    </a:p>
                  </a:txBody>
                  <a:tcPr anchor="ctr"/>
                </a:tc>
                <a:extLst>
                  <a:ext uri="{0D108BD9-81ED-4DB2-BD59-A6C34878D82A}">
                    <a16:rowId xmlns:a16="http://schemas.microsoft.com/office/drawing/2014/main" val="655223932"/>
                  </a:ext>
                </a:extLst>
              </a:tr>
              <a:tr h="517619">
                <a:tc>
                  <a:txBody>
                    <a:bodyPr/>
                    <a:lstStyle/>
                    <a:p>
                      <a:r>
                        <a:rPr lang="en-US" dirty="0"/>
                        <a:t>Guest OS CPU Utilization (%)?</a:t>
                      </a:r>
                    </a:p>
                  </a:txBody>
                  <a:tcPr anchor="ctr"/>
                </a:tc>
                <a:extLst>
                  <a:ext uri="{0D108BD9-81ED-4DB2-BD59-A6C34878D82A}">
                    <a16:rowId xmlns:a16="http://schemas.microsoft.com/office/drawing/2014/main" val="3339337318"/>
                  </a:ext>
                </a:extLst>
              </a:tr>
            </a:tbl>
          </a:graphicData>
        </a:graphic>
      </p:graphicFrame>
      <p:graphicFrame>
        <p:nvGraphicFramePr>
          <p:cNvPr id="5" name="Table 4">
            <a:extLst>
              <a:ext uri="{FF2B5EF4-FFF2-40B4-BE49-F238E27FC236}">
                <a16:creationId xmlns:a16="http://schemas.microsoft.com/office/drawing/2014/main" id="{634F5F03-976D-155A-121F-197ABDEE20C8}"/>
              </a:ext>
            </a:extLst>
          </p:cNvPr>
          <p:cNvGraphicFramePr>
            <a:graphicFrameLocks noGrp="1"/>
          </p:cNvGraphicFramePr>
          <p:nvPr>
            <p:extLst>
              <p:ext uri="{D42A27DB-BD31-4B8C-83A1-F6EECF244321}">
                <p14:modId xmlns:p14="http://schemas.microsoft.com/office/powerpoint/2010/main" val="1708542191"/>
              </p:ext>
            </p:extLst>
          </p:nvPr>
        </p:nvGraphicFramePr>
        <p:xfrm>
          <a:off x="5997195" y="2158378"/>
          <a:ext cx="4872139" cy="3105714"/>
        </p:xfrm>
        <a:graphic>
          <a:graphicData uri="http://schemas.openxmlformats.org/drawingml/2006/table">
            <a:tbl>
              <a:tblPr firstRow="1" bandRow="1">
                <a:tableStyleId>{5C22544A-7EE6-4342-B048-85BDC9FD1C3A}</a:tableStyleId>
              </a:tblPr>
              <a:tblGrid>
                <a:gridCol w="4872139">
                  <a:extLst>
                    <a:ext uri="{9D8B030D-6E8A-4147-A177-3AD203B41FA5}">
                      <a16:colId xmlns:a16="http://schemas.microsoft.com/office/drawing/2014/main" val="837931426"/>
                    </a:ext>
                  </a:extLst>
                </a:gridCol>
              </a:tblGrid>
              <a:tr h="517619">
                <a:tc>
                  <a:txBody>
                    <a:bodyPr/>
                    <a:lstStyle/>
                    <a:p>
                      <a:r>
                        <a:rPr lang="en-US" dirty="0"/>
                        <a:t>What metric estimate the size of the upsize?</a:t>
                      </a:r>
                    </a:p>
                  </a:txBody>
                  <a:tcPr anchor="ctr"/>
                </a:tc>
                <a:extLst>
                  <a:ext uri="{0D108BD9-81ED-4DB2-BD59-A6C34878D82A}">
                    <a16:rowId xmlns:a16="http://schemas.microsoft.com/office/drawing/2014/main" val="3261380227"/>
                  </a:ext>
                </a:extLst>
              </a:tr>
              <a:tr h="517619">
                <a:tc>
                  <a:txBody>
                    <a:bodyPr/>
                    <a:lstStyle/>
                    <a:p>
                      <a:r>
                        <a:rPr lang="en-US" dirty="0"/>
                        <a:t>VM CPU Demand (MHz)?</a:t>
                      </a:r>
                    </a:p>
                  </a:txBody>
                  <a:tcPr anchor="ctr"/>
                </a:tc>
                <a:extLst>
                  <a:ext uri="{0D108BD9-81ED-4DB2-BD59-A6C34878D82A}">
                    <a16:rowId xmlns:a16="http://schemas.microsoft.com/office/drawing/2014/main" val="2906040749"/>
                  </a:ext>
                </a:extLst>
              </a:tr>
              <a:tr h="517619">
                <a:tc>
                  <a:txBody>
                    <a:bodyPr/>
                    <a:lstStyle/>
                    <a:p>
                      <a:r>
                        <a:rPr lang="en-US" dirty="0"/>
                        <a:t>VM CPU Usage (MHz)?</a:t>
                      </a:r>
                    </a:p>
                  </a:txBody>
                  <a:tcPr anchor="ctr"/>
                </a:tc>
                <a:extLst>
                  <a:ext uri="{0D108BD9-81ED-4DB2-BD59-A6C34878D82A}">
                    <a16:rowId xmlns:a16="http://schemas.microsoft.com/office/drawing/2014/main" val="3807443796"/>
                  </a:ext>
                </a:extLst>
              </a:tr>
              <a:tr h="517619">
                <a:tc>
                  <a:txBody>
                    <a:bodyPr/>
                    <a:lstStyle/>
                    <a:p>
                      <a:r>
                        <a:rPr lang="en-US" dirty="0"/>
                        <a:t>VM CPU Ready (ms)?</a:t>
                      </a:r>
                    </a:p>
                  </a:txBody>
                  <a:tcPr anchor="ctr"/>
                </a:tc>
                <a:extLst>
                  <a:ext uri="{0D108BD9-81ED-4DB2-BD59-A6C34878D82A}">
                    <a16:rowId xmlns:a16="http://schemas.microsoft.com/office/drawing/2014/main" val="1135064768"/>
                  </a:ext>
                </a:extLst>
              </a:tr>
              <a:tr h="517619">
                <a:tc>
                  <a:txBody>
                    <a:bodyPr/>
                    <a:lstStyle/>
                    <a:p>
                      <a:r>
                        <a:rPr lang="en-US" dirty="0"/>
                        <a:t>Guest OS CPU Run Queue?</a:t>
                      </a:r>
                    </a:p>
                  </a:txBody>
                  <a:tcPr anchor="ctr"/>
                </a:tc>
                <a:extLst>
                  <a:ext uri="{0D108BD9-81ED-4DB2-BD59-A6C34878D82A}">
                    <a16:rowId xmlns:a16="http://schemas.microsoft.com/office/drawing/2014/main" val="655223932"/>
                  </a:ext>
                </a:extLst>
              </a:tr>
              <a:tr h="517619">
                <a:tc>
                  <a:txBody>
                    <a:bodyPr/>
                    <a:lstStyle/>
                    <a:p>
                      <a:r>
                        <a:rPr lang="en-US" dirty="0"/>
                        <a:t>Guest OS CPU Context Switch?</a:t>
                      </a:r>
                    </a:p>
                  </a:txBody>
                  <a:tcPr anchor="ctr"/>
                </a:tc>
                <a:extLst>
                  <a:ext uri="{0D108BD9-81ED-4DB2-BD59-A6C34878D82A}">
                    <a16:rowId xmlns:a16="http://schemas.microsoft.com/office/drawing/2014/main" val="3339337318"/>
                  </a:ext>
                </a:extLst>
              </a:tr>
            </a:tbl>
          </a:graphicData>
        </a:graphic>
      </p:graphicFrame>
    </p:spTree>
    <p:extLst>
      <p:ext uri="{BB962C8B-B14F-4D97-AF65-F5344CB8AC3E}">
        <p14:creationId xmlns:p14="http://schemas.microsoft.com/office/powerpoint/2010/main" val="4029437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2545E8-B445-4369-B39E-D5E7E104EA12}"/>
              </a:ext>
            </a:extLst>
          </p:cNvPr>
          <p:cNvSpPr>
            <a:spLocks noGrp="1"/>
          </p:cNvSpPr>
          <p:nvPr>
            <p:ph type="title"/>
          </p:nvPr>
        </p:nvSpPr>
        <p:spPr/>
        <p:txBody>
          <a:bodyPr/>
          <a:lstStyle/>
          <a:p>
            <a:r>
              <a:rPr lang="en-US" dirty="0"/>
              <a:t>VM: CPU Metrics</a:t>
            </a:r>
          </a:p>
        </p:txBody>
      </p:sp>
      <p:sp>
        <p:nvSpPr>
          <p:cNvPr id="4" name="Subtitle 3">
            <a:extLst>
              <a:ext uri="{FF2B5EF4-FFF2-40B4-BE49-F238E27FC236}">
                <a16:creationId xmlns:a16="http://schemas.microsoft.com/office/drawing/2014/main" id="{52C5CB37-3E8A-4AEF-B1D8-800C7CE1EF43}"/>
              </a:ext>
            </a:extLst>
          </p:cNvPr>
          <p:cNvSpPr>
            <a:spLocks noGrp="1"/>
          </p:cNvSpPr>
          <p:nvPr>
            <p:ph type="subTitle" idx="10"/>
          </p:nvPr>
        </p:nvSpPr>
        <p:spPr/>
        <p:txBody>
          <a:bodyPr/>
          <a:lstStyle/>
          <a:p>
            <a:r>
              <a:rPr lang="en-US"/>
              <a:t>Basic CPU Lifecycle, without CPU Frequency and HT complication </a:t>
            </a:r>
            <a:endParaRPr lang="en-US" dirty="0"/>
          </a:p>
        </p:txBody>
      </p:sp>
      <p:pic>
        <p:nvPicPr>
          <p:cNvPr id="6" name="Picture 5">
            <a:extLst>
              <a:ext uri="{FF2B5EF4-FFF2-40B4-BE49-F238E27FC236}">
                <a16:creationId xmlns:a16="http://schemas.microsoft.com/office/drawing/2014/main" id="{8B2593A8-82C2-106C-F970-3C8A974446B1}"/>
              </a:ext>
            </a:extLst>
          </p:cNvPr>
          <p:cNvPicPr>
            <a:picLocks noChangeAspect="1"/>
          </p:cNvPicPr>
          <p:nvPr/>
        </p:nvPicPr>
        <p:blipFill>
          <a:blip r:embed="rId3"/>
          <a:stretch>
            <a:fillRect/>
          </a:stretch>
        </p:blipFill>
        <p:spPr>
          <a:xfrm>
            <a:off x="748731" y="1590164"/>
            <a:ext cx="10471433" cy="4749675"/>
          </a:xfrm>
          <a:prstGeom prst="rect">
            <a:avLst/>
          </a:prstGeom>
        </p:spPr>
      </p:pic>
    </p:spTree>
    <p:extLst>
      <p:ext uri="{BB962C8B-B14F-4D97-AF65-F5344CB8AC3E}">
        <p14:creationId xmlns:p14="http://schemas.microsoft.com/office/powerpoint/2010/main" val="2625319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85741-1AB1-C044-11FC-44788A7E988F}"/>
              </a:ext>
            </a:extLst>
          </p:cNvPr>
          <p:cNvSpPr>
            <a:spLocks noGrp="1"/>
          </p:cNvSpPr>
          <p:nvPr>
            <p:ph type="title"/>
          </p:nvPr>
        </p:nvSpPr>
        <p:spPr/>
        <p:txBody>
          <a:bodyPr/>
          <a:lstStyle/>
          <a:p>
            <a:r>
              <a:rPr lang="en-US" dirty="0"/>
              <a:t>Takeaway</a:t>
            </a:r>
          </a:p>
        </p:txBody>
      </p:sp>
      <p:sp>
        <p:nvSpPr>
          <p:cNvPr id="3" name="Subtitle 2">
            <a:extLst>
              <a:ext uri="{FF2B5EF4-FFF2-40B4-BE49-F238E27FC236}">
                <a16:creationId xmlns:a16="http://schemas.microsoft.com/office/drawing/2014/main" id="{C2177C42-095C-FA1F-DBD8-143E25A37FE6}"/>
              </a:ext>
            </a:extLst>
          </p:cNvPr>
          <p:cNvSpPr>
            <a:spLocks noGrp="1"/>
          </p:cNvSpPr>
          <p:nvPr>
            <p:ph type="subTitle" idx="10"/>
          </p:nvPr>
        </p:nvSpPr>
        <p:spPr/>
        <p:txBody>
          <a:bodyPr/>
          <a:lstStyle/>
          <a:p>
            <a:r>
              <a:rPr lang="en-US" dirty="0"/>
              <a:t>What you get from the session</a:t>
            </a:r>
          </a:p>
        </p:txBody>
      </p:sp>
      <p:sp>
        <p:nvSpPr>
          <p:cNvPr id="7" name="Rectangle 6">
            <a:extLst>
              <a:ext uri="{FF2B5EF4-FFF2-40B4-BE49-F238E27FC236}">
                <a16:creationId xmlns:a16="http://schemas.microsoft.com/office/drawing/2014/main" id="{FD09748F-A9A7-3FDB-794A-758C1833F6ED}"/>
              </a:ext>
            </a:extLst>
          </p:cNvPr>
          <p:cNvSpPr/>
          <p:nvPr/>
        </p:nvSpPr>
        <p:spPr>
          <a:xfrm>
            <a:off x="1778068" y="1939159"/>
            <a:ext cx="8897123" cy="1334822"/>
          </a:xfrm>
          <a:prstGeom prst="rect">
            <a:avLst/>
          </a:prstGeom>
          <a:gradFill>
            <a:gsLst>
              <a:gs pos="0">
                <a:schemeClr val="bg1"/>
              </a:gs>
              <a:gs pos="100000">
                <a:schemeClr val="dk1">
                  <a:tint val="15000"/>
                  <a:satMod val="350000"/>
                </a:schemeClr>
              </a:gs>
            </a:gsLst>
          </a:gradFill>
          <a:ln>
            <a:noFill/>
          </a:ln>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600"/>
              </a:spcAft>
            </a:pPr>
            <a:r>
              <a:rPr 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rPr>
              <a:t>Use contention within Windows or Linux to explain application performance is not because of shared infrastructure.</a:t>
            </a:r>
          </a:p>
          <a:p>
            <a:pPr>
              <a:spcAft>
                <a:spcPts val="600"/>
              </a:spcAft>
            </a:pPr>
            <a:r>
              <a:rPr 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rPr>
              <a:t>Explain why Guest OS metrics aren’t the same with VM metrics, and when to use which ones.</a:t>
            </a:r>
          </a:p>
        </p:txBody>
      </p:sp>
      <p:sp>
        <p:nvSpPr>
          <p:cNvPr id="8" name="Rectangle 7">
            <a:extLst>
              <a:ext uri="{FF2B5EF4-FFF2-40B4-BE49-F238E27FC236}">
                <a16:creationId xmlns:a16="http://schemas.microsoft.com/office/drawing/2014/main" id="{3FAB5F21-FEFA-E44B-5CD3-CB56E790B6FD}"/>
              </a:ext>
            </a:extLst>
          </p:cNvPr>
          <p:cNvSpPr/>
          <p:nvPr/>
        </p:nvSpPr>
        <p:spPr>
          <a:xfrm>
            <a:off x="1778068" y="3433587"/>
            <a:ext cx="8897123" cy="1334822"/>
          </a:xfrm>
          <a:prstGeom prst="rect">
            <a:avLst/>
          </a:prstGeom>
          <a:gradFill>
            <a:gsLst>
              <a:gs pos="0">
                <a:schemeClr val="bg1"/>
              </a:gs>
              <a:gs pos="100000">
                <a:schemeClr val="dk1">
                  <a:tint val="15000"/>
                  <a:satMod val="350000"/>
                </a:schemeClr>
              </a:gs>
            </a:gsLst>
          </a:gradFill>
          <a:ln>
            <a:noFill/>
          </a:ln>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600"/>
              </a:spcAft>
            </a:pPr>
            <a:r>
              <a:rPr 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rPr>
              <a:t>Reduce oversized VM by using CPU Run instead of CPU Usage.</a:t>
            </a:r>
          </a:p>
          <a:p>
            <a:pPr>
              <a:spcAft>
                <a:spcPts val="600"/>
              </a:spcAft>
            </a:pPr>
            <a:r>
              <a:rPr 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rPr>
              <a:t>Reduce confusion by clarifying performance vs capacity</a:t>
            </a:r>
          </a:p>
          <a:p>
            <a:pPr>
              <a:spcAft>
                <a:spcPts val="600"/>
              </a:spcAft>
            </a:pPr>
            <a:r>
              <a:rPr 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rPr>
              <a:t>Measure the 4 types of VM CPU contention</a:t>
            </a:r>
          </a:p>
        </p:txBody>
      </p:sp>
      <p:sp>
        <p:nvSpPr>
          <p:cNvPr id="9" name="Rectangle 8">
            <a:extLst>
              <a:ext uri="{FF2B5EF4-FFF2-40B4-BE49-F238E27FC236}">
                <a16:creationId xmlns:a16="http://schemas.microsoft.com/office/drawing/2014/main" id="{F2839037-3DD2-3B69-A3DF-18F007512909}"/>
              </a:ext>
            </a:extLst>
          </p:cNvPr>
          <p:cNvSpPr/>
          <p:nvPr/>
        </p:nvSpPr>
        <p:spPr>
          <a:xfrm>
            <a:off x="1778068" y="4916199"/>
            <a:ext cx="8897123" cy="1334822"/>
          </a:xfrm>
          <a:prstGeom prst="rect">
            <a:avLst/>
          </a:prstGeom>
          <a:gradFill>
            <a:gsLst>
              <a:gs pos="0">
                <a:schemeClr val="bg1"/>
              </a:gs>
              <a:gs pos="100000">
                <a:schemeClr val="dk1">
                  <a:tint val="15000"/>
                  <a:satMod val="350000"/>
                </a:schemeClr>
              </a:gs>
            </a:gsLst>
          </a:gradFill>
          <a:ln>
            <a:noFill/>
          </a:ln>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600"/>
              </a:spcAft>
            </a:pPr>
            <a:r>
              <a:rPr 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rPr>
              <a:t>Gain capacity by using CPU Utilization instead of CPU Usage.</a:t>
            </a:r>
          </a:p>
          <a:p>
            <a:pPr>
              <a:spcAft>
                <a:spcPts val="600"/>
              </a:spcAft>
            </a:pPr>
            <a:r>
              <a:rPr 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rPr>
              <a:t>Increase confidence by measuring contention directly as a separate metric. </a:t>
            </a:r>
          </a:p>
        </p:txBody>
      </p:sp>
      <p:sp>
        <p:nvSpPr>
          <p:cNvPr id="4" name="Rectangle 3">
            <a:extLst>
              <a:ext uri="{FF2B5EF4-FFF2-40B4-BE49-F238E27FC236}">
                <a16:creationId xmlns:a16="http://schemas.microsoft.com/office/drawing/2014/main" id="{88DBA78D-20A5-ED53-CC8A-56DE1C719EE7}"/>
              </a:ext>
            </a:extLst>
          </p:cNvPr>
          <p:cNvSpPr/>
          <p:nvPr/>
        </p:nvSpPr>
        <p:spPr>
          <a:xfrm>
            <a:off x="596962" y="1939159"/>
            <a:ext cx="1174531" cy="1334822"/>
          </a:xfrm>
          <a:prstGeom prst="rect">
            <a:avLst/>
          </a:prstGeom>
          <a:ln>
            <a:noFill/>
          </a:ln>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Guest OS</a:t>
            </a:r>
          </a:p>
        </p:txBody>
      </p:sp>
      <p:sp>
        <p:nvSpPr>
          <p:cNvPr id="5" name="Rectangle 4">
            <a:extLst>
              <a:ext uri="{FF2B5EF4-FFF2-40B4-BE49-F238E27FC236}">
                <a16:creationId xmlns:a16="http://schemas.microsoft.com/office/drawing/2014/main" id="{1D771411-58B3-2B22-BE72-6F611514D074}"/>
              </a:ext>
            </a:extLst>
          </p:cNvPr>
          <p:cNvSpPr/>
          <p:nvPr/>
        </p:nvSpPr>
        <p:spPr>
          <a:xfrm>
            <a:off x="596962" y="3433587"/>
            <a:ext cx="1174531" cy="1334822"/>
          </a:xfrm>
          <a:prstGeom prst="rect">
            <a:avLst/>
          </a:prstGeom>
          <a:ln>
            <a:noFill/>
          </a:ln>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VM</a:t>
            </a:r>
          </a:p>
        </p:txBody>
      </p:sp>
      <p:sp>
        <p:nvSpPr>
          <p:cNvPr id="6" name="Rectangle 5">
            <a:extLst>
              <a:ext uri="{FF2B5EF4-FFF2-40B4-BE49-F238E27FC236}">
                <a16:creationId xmlns:a16="http://schemas.microsoft.com/office/drawing/2014/main" id="{BD35084E-2CEB-714D-67F7-E44BA19DD93B}"/>
              </a:ext>
            </a:extLst>
          </p:cNvPr>
          <p:cNvSpPr/>
          <p:nvPr/>
        </p:nvSpPr>
        <p:spPr>
          <a:xfrm>
            <a:off x="596962" y="4916199"/>
            <a:ext cx="1174531" cy="1334822"/>
          </a:xfrm>
          <a:prstGeom prst="rect">
            <a:avLst/>
          </a:prstGeom>
          <a:ln>
            <a:noFill/>
          </a:ln>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ESXi</a:t>
            </a:r>
          </a:p>
        </p:txBody>
      </p:sp>
    </p:spTree>
    <p:extLst>
      <p:ext uri="{BB962C8B-B14F-4D97-AF65-F5344CB8AC3E}">
        <p14:creationId xmlns:p14="http://schemas.microsoft.com/office/powerpoint/2010/main" val="908853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10873-8CA2-BD61-D3E4-25B50A7AC017}"/>
              </a:ext>
            </a:extLst>
          </p:cNvPr>
          <p:cNvSpPr>
            <a:spLocks noGrp="1"/>
          </p:cNvSpPr>
          <p:nvPr>
            <p:ph type="title"/>
          </p:nvPr>
        </p:nvSpPr>
        <p:spPr/>
        <p:txBody>
          <a:bodyPr/>
          <a:lstStyle/>
          <a:p>
            <a:r>
              <a:rPr lang="en-US" dirty="0"/>
              <a:t>Metrics over Time</a:t>
            </a:r>
          </a:p>
        </p:txBody>
      </p:sp>
      <p:sp>
        <p:nvSpPr>
          <p:cNvPr id="3" name="Subtitle 2">
            <a:extLst>
              <a:ext uri="{FF2B5EF4-FFF2-40B4-BE49-F238E27FC236}">
                <a16:creationId xmlns:a16="http://schemas.microsoft.com/office/drawing/2014/main" id="{8752F431-DB56-E356-6340-513C8209930D}"/>
              </a:ext>
            </a:extLst>
          </p:cNvPr>
          <p:cNvSpPr>
            <a:spLocks noGrp="1"/>
          </p:cNvSpPr>
          <p:nvPr>
            <p:ph type="subTitle" idx="10"/>
          </p:nvPr>
        </p:nvSpPr>
        <p:spPr/>
        <p:txBody>
          <a:bodyPr/>
          <a:lstStyle/>
          <a:p>
            <a:r>
              <a:rPr lang="en-US" dirty="0"/>
              <a:t>Why are the base metrics in millisecond? </a:t>
            </a:r>
          </a:p>
        </p:txBody>
      </p:sp>
      <p:pic>
        <p:nvPicPr>
          <p:cNvPr id="8" name="Picture 7">
            <a:extLst>
              <a:ext uri="{FF2B5EF4-FFF2-40B4-BE49-F238E27FC236}">
                <a16:creationId xmlns:a16="http://schemas.microsoft.com/office/drawing/2014/main" id="{CFC39F70-A84F-4389-87FB-63FC6B34E485}"/>
              </a:ext>
            </a:extLst>
          </p:cNvPr>
          <p:cNvPicPr>
            <a:picLocks noChangeAspect="1"/>
          </p:cNvPicPr>
          <p:nvPr/>
        </p:nvPicPr>
        <p:blipFill>
          <a:blip r:embed="rId2"/>
          <a:stretch>
            <a:fillRect/>
          </a:stretch>
        </p:blipFill>
        <p:spPr>
          <a:xfrm>
            <a:off x="221392" y="2105146"/>
            <a:ext cx="11873719" cy="3361695"/>
          </a:xfrm>
          <a:prstGeom prst="rect">
            <a:avLst/>
          </a:prstGeom>
        </p:spPr>
      </p:pic>
    </p:spTree>
    <p:extLst>
      <p:ext uri="{BB962C8B-B14F-4D97-AF65-F5344CB8AC3E}">
        <p14:creationId xmlns:p14="http://schemas.microsoft.com/office/powerpoint/2010/main" val="3371683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8BDED-46EC-61E6-75B9-1DA9E118C04E}"/>
              </a:ext>
            </a:extLst>
          </p:cNvPr>
          <p:cNvSpPr>
            <a:spLocks noGrp="1"/>
          </p:cNvSpPr>
          <p:nvPr>
            <p:ph type="title"/>
          </p:nvPr>
        </p:nvSpPr>
        <p:spPr/>
        <p:txBody>
          <a:bodyPr/>
          <a:lstStyle/>
          <a:p>
            <a:r>
              <a:rPr lang="en-US" dirty="0"/>
              <a:t>From ms to %</a:t>
            </a:r>
          </a:p>
        </p:txBody>
      </p:sp>
      <p:sp>
        <p:nvSpPr>
          <p:cNvPr id="3" name="Subtitle 2">
            <a:extLst>
              <a:ext uri="{FF2B5EF4-FFF2-40B4-BE49-F238E27FC236}">
                <a16:creationId xmlns:a16="http://schemas.microsoft.com/office/drawing/2014/main" id="{CC401411-2D3B-576B-F5B2-631C2C183F16}"/>
              </a:ext>
            </a:extLst>
          </p:cNvPr>
          <p:cNvSpPr>
            <a:spLocks noGrp="1"/>
          </p:cNvSpPr>
          <p:nvPr>
            <p:ph type="subTitle" idx="10"/>
          </p:nvPr>
        </p:nvSpPr>
        <p:spPr/>
        <p:txBody>
          <a:bodyPr/>
          <a:lstStyle/>
          <a:p>
            <a:endParaRPr lang="en-US"/>
          </a:p>
        </p:txBody>
      </p:sp>
      <p:pic>
        <p:nvPicPr>
          <p:cNvPr id="4" name="Picture 3" descr="Chart, treemap chart&#10;&#10;Description automatically generated">
            <a:extLst>
              <a:ext uri="{FF2B5EF4-FFF2-40B4-BE49-F238E27FC236}">
                <a16:creationId xmlns:a16="http://schemas.microsoft.com/office/drawing/2014/main" id="{106FE8B1-C225-67F4-C87D-D4BEB2D3DD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771" y="1483260"/>
            <a:ext cx="11906458" cy="5014694"/>
          </a:xfrm>
          <a:prstGeom prst="rect">
            <a:avLst/>
          </a:prstGeom>
        </p:spPr>
      </p:pic>
    </p:spTree>
    <p:extLst>
      <p:ext uri="{BB962C8B-B14F-4D97-AF65-F5344CB8AC3E}">
        <p14:creationId xmlns:p14="http://schemas.microsoft.com/office/powerpoint/2010/main" val="3936889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2F57C-C25D-33BD-60CC-E99BD8627F76}"/>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BB9A4E31-6599-B26B-12C4-9B4548FD544E}"/>
              </a:ext>
            </a:extLst>
          </p:cNvPr>
          <p:cNvSpPr>
            <a:spLocks noGrp="1"/>
          </p:cNvSpPr>
          <p:nvPr>
            <p:ph type="subTitle" idx="10"/>
          </p:nvPr>
        </p:nvSpPr>
        <p:spPr/>
        <p:txBody>
          <a:bodyPr/>
          <a:lstStyle/>
          <a:p>
            <a:r>
              <a:rPr lang="en-US" dirty="0"/>
              <a:t>Why “performance” drops by 50% when CPU Run remains at 100%? </a:t>
            </a:r>
          </a:p>
        </p:txBody>
      </p:sp>
      <p:cxnSp>
        <p:nvCxnSpPr>
          <p:cNvPr id="4" name="Straight Connector 3">
            <a:extLst>
              <a:ext uri="{FF2B5EF4-FFF2-40B4-BE49-F238E27FC236}">
                <a16:creationId xmlns:a16="http://schemas.microsoft.com/office/drawing/2014/main" id="{D3EA9B30-4670-0E25-FE7F-8B94DA6C2A8C}"/>
              </a:ext>
            </a:extLst>
          </p:cNvPr>
          <p:cNvCxnSpPr>
            <a:cxnSpLocks/>
          </p:cNvCxnSpPr>
          <p:nvPr/>
        </p:nvCxnSpPr>
        <p:spPr bwMode="gray">
          <a:xfrm>
            <a:off x="953922" y="2251797"/>
            <a:ext cx="0" cy="3132000"/>
          </a:xfrm>
          <a:prstGeom prst="line">
            <a:avLst/>
          </a:prstGeom>
          <a:ln w="25400">
            <a:solidFill>
              <a:schemeClr val="tx1"/>
            </a:solidFill>
            <a:miter lim="800000"/>
            <a:headEnd type="triangle"/>
            <a:tailEnd type="non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6FE723D-2E44-4C61-BD7F-D22A19DADAEC}"/>
              </a:ext>
            </a:extLst>
          </p:cNvPr>
          <p:cNvSpPr txBox="1"/>
          <p:nvPr/>
        </p:nvSpPr>
        <p:spPr>
          <a:xfrm>
            <a:off x="325033" y="3450788"/>
            <a:ext cx="570669" cy="215444"/>
          </a:xfrm>
          <a:prstGeom prst="rect">
            <a:avLst/>
          </a:prstGeom>
        </p:spPr>
        <p:txBody>
          <a:bodyPr wrap="none" lIns="0" tIns="0" rIns="0" bIns="0" rtlCol="0">
            <a:spAutoFit/>
          </a:bodyPr>
          <a:lstStyle/>
          <a:p>
            <a:pPr algn="l">
              <a:spcAft>
                <a:spcPts val="600"/>
              </a:spcAft>
            </a:pPr>
            <a:r>
              <a:rPr lang="en-US" sz="1400" b="1" dirty="0">
                <a:solidFill>
                  <a:schemeClr val="tx2"/>
                </a:solidFill>
                <a:latin typeface="Calibri" panose="020F0502020204030204" pitchFamily="34" charset="0"/>
                <a:ea typeface="Calibri" panose="020F0502020204030204" pitchFamily="34" charset="0"/>
                <a:cs typeface="Calibri" panose="020F0502020204030204" pitchFamily="34" charset="0"/>
              </a:rPr>
              <a:t>1.0 GHz</a:t>
            </a:r>
          </a:p>
        </p:txBody>
      </p:sp>
      <p:sp>
        <p:nvSpPr>
          <p:cNvPr id="6" name="TextBox 5">
            <a:extLst>
              <a:ext uri="{FF2B5EF4-FFF2-40B4-BE49-F238E27FC236}">
                <a16:creationId xmlns:a16="http://schemas.microsoft.com/office/drawing/2014/main" id="{584A3442-63A1-8B65-020A-9690EF763823}"/>
              </a:ext>
            </a:extLst>
          </p:cNvPr>
          <p:cNvSpPr txBox="1"/>
          <p:nvPr/>
        </p:nvSpPr>
        <p:spPr>
          <a:xfrm>
            <a:off x="988301" y="2910361"/>
            <a:ext cx="2071977" cy="215444"/>
          </a:xfrm>
          <a:prstGeom prst="rect">
            <a:avLst/>
          </a:prstGeom>
        </p:spPr>
        <p:txBody>
          <a:bodyPr wrap="square" lIns="0" tIns="0" rIns="0" bIns="0" rtlCol="0">
            <a:spAutoFit/>
          </a:bodyPr>
          <a:lstStyle/>
          <a:p>
            <a:pPr algn="l">
              <a:spcAft>
                <a:spcPts val="600"/>
              </a:spcAft>
            </a:pPr>
            <a:r>
              <a:rPr lang="en-US" sz="1400" b="1" dirty="0">
                <a:solidFill>
                  <a:schemeClr val="tx2"/>
                </a:solidFill>
                <a:latin typeface="Calibri" panose="020F0502020204030204" pitchFamily="34" charset="0"/>
                <a:ea typeface="Calibri" panose="020F0502020204030204" pitchFamily="34" charset="0"/>
                <a:cs typeface="Calibri" panose="020F0502020204030204" pitchFamily="34" charset="0"/>
              </a:rPr>
              <a:t>All Cores Boost Frequency</a:t>
            </a:r>
          </a:p>
        </p:txBody>
      </p:sp>
      <p:cxnSp>
        <p:nvCxnSpPr>
          <p:cNvPr id="9" name="Straight Connector 8">
            <a:extLst>
              <a:ext uri="{FF2B5EF4-FFF2-40B4-BE49-F238E27FC236}">
                <a16:creationId xmlns:a16="http://schemas.microsoft.com/office/drawing/2014/main" id="{594EEEC0-9473-0175-B7F8-49A1B0529029}"/>
              </a:ext>
            </a:extLst>
          </p:cNvPr>
          <p:cNvCxnSpPr>
            <a:cxnSpLocks/>
          </p:cNvCxnSpPr>
          <p:nvPr/>
        </p:nvCxnSpPr>
        <p:spPr bwMode="gray">
          <a:xfrm>
            <a:off x="953922" y="5383797"/>
            <a:ext cx="6720669" cy="0"/>
          </a:xfrm>
          <a:prstGeom prst="line">
            <a:avLst/>
          </a:prstGeom>
          <a:ln w="25400">
            <a:solidFill>
              <a:schemeClr val="tx1"/>
            </a:solidFill>
            <a:miter lim="800000"/>
            <a:tailEnd type="triangle" w="lg" len="lg"/>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1173753F-B523-D394-79EC-B76A10A4F3E6}"/>
              </a:ext>
            </a:extLst>
          </p:cNvPr>
          <p:cNvGrpSpPr/>
          <p:nvPr/>
        </p:nvGrpSpPr>
        <p:grpSpPr>
          <a:xfrm>
            <a:off x="953923" y="2575797"/>
            <a:ext cx="6666078" cy="1080000"/>
            <a:chOff x="953922" y="2575797"/>
            <a:chExt cx="8273201" cy="1080000"/>
          </a:xfrm>
        </p:grpSpPr>
        <p:cxnSp>
          <p:nvCxnSpPr>
            <p:cNvPr id="10" name="Straight Connector 9">
              <a:extLst>
                <a:ext uri="{FF2B5EF4-FFF2-40B4-BE49-F238E27FC236}">
                  <a16:creationId xmlns:a16="http://schemas.microsoft.com/office/drawing/2014/main" id="{D56411D0-E38D-CA6F-A687-F587BA898D70}"/>
                </a:ext>
              </a:extLst>
            </p:cNvPr>
            <p:cNvCxnSpPr>
              <a:cxnSpLocks/>
            </p:cNvCxnSpPr>
            <p:nvPr/>
          </p:nvCxnSpPr>
          <p:spPr bwMode="gray">
            <a:xfrm>
              <a:off x="953922" y="3655797"/>
              <a:ext cx="8273201" cy="0"/>
            </a:xfrm>
            <a:prstGeom prst="line">
              <a:avLst/>
            </a:prstGeom>
            <a:ln w="12700">
              <a:solidFill>
                <a:schemeClr val="bg1">
                  <a:lumMod val="65000"/>
                </a:schemeClr>
              </a:solidFill>
              <a:prstDash val="sysDot"/>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653198D-CB70-B681-0D2E-108F44B96B33}"/>
                </a:ext>
              </a:extLst>
            </p:cNvPr>
            <p:cNvCxnSpPr>
              <a:cxnSpLocks/>
            </p:cNvCxnSpPr>
            <p:nvPr/>
          </p:nvCxnSpPr>
          <p:spPr bwMode="gray">
            <a:xfrm>
              <a:off x="953922" y="3115797"/>
              <a:ext cx="8273201" cy="0"/>
            </a:xfrm>
            <a:prstGeom prst="line">
              <a:avLst/>
            </a:prstGeom>
            <a:ln w="12700">
              <a:solidFill>
                <a:schemeClr val="bg1">
                  <a:lumMod val="65000"/>
                </a:schemeClr>
              </a:solidFill>
              <a:prstDash val="sysDot"/>
              <a:miter lim="800000"/>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22593F8-5621-6B7C-4D47-5DEE404493CF}"/>
                </a:ext>
              </a:extLst>
            </p:cNvPr>
            <p:cNvCxnSpPr>
              <a:cxnSpLocks/>
            </p:cNvCxnSpPr>
            <p:nvPr/>
          </p:nvCxnSpPr>
          <p:spPr bwMode="gray">
            <a:xfrm>
              <a:off x="953922" y="2575797"/>
              <a:ext cx="8273201" cy="0"/>
            </a:xfrm>
            <a:prstGeom prst="line">
              <a:avLst/>
            </a:prstGeom>
            <a:ln w="12700">
              <a:solidFill>
                <a:schemeClr val="bg1">
                  <a:lumMod val="65000"/>
                </a:schemeClr>
              </a:solidFill>
              <a:prstDash val="sysDot"/>
              <a:miter lim="800000"/>
              <a:tailEnd type="none"/>
            </a:ln>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6274549C-75CE-BEAD-DB60-1BEC6F5F96F8}"/>
              </a:ext>
            </a:extLst>
          </p:cNvPr>
          <p:cNvSpPr txBox="1"/>
          <p:nvPr/>
        </p:nvSpPr>
        <p:spPr>
          <a:xfrm>
            <a:off x="988300" y="3450788"/>
            <a:ext cx="1603217" cy="215444"/>
          </a:xfrm>
          <a:prstGeom prst="rect">
            <a:avLst/>
          </a:prstGeom>
        </p:spPr>
        <p:txBody>
          <a:bodyPr wrap="square" lIns="0" tIns="0" rIns="0" bIns="0" rtlCol="0">
            <a:spAutoFit/>
          </a:bodyPr>
          <a:lstStyle/>
          <a:p>
            <a:pPr algn="l">
              <a:spcAft>
                <a:spcPts val="600"/>
              </a:spcAft>
            </a:pPr>
            <a:r>
              <a:rPr lang="en-US" sz="1400" b="1" dirty="0">
                <a:solidFill>
                  <a:schemeClr val="tx2"/>
                </a:solidFill>
                <a:latin typeface="Calibri" panose="020F0502020204030204" pitchFamily="34" charset="0"/>
                <a:ea typeface="Calibri" panose="020F0502020204030204" pitchFamily="34" charset="0"/>
                <a:cs typeface="Calibri" panose="020F0502020204030204" pitchFamily="34" charset="0"/>
              </a:rPr>
              <a:t>Nominal Frequency</a:t>
            </a:r>
          </a:p>
        </p:txBody>
      </p:sp>
      <p:sp>
        <p:nvSpPr>
          <p:cNvPr id="14" name="TextBox 13">
            <a:extLst>
              <a:ext uri="{FF2B5EF4-FFF2-40B4-BE49-F238E27FC236}">
                <a16:creationId xmlns:a16="http://schemas.microsoft.com/office/drawing/2014/main" id="{24C95A83-A4FD-DCB6-5272-D53B898F2C7D}"/>
              </a:ext>
            </a:extLst>
          </p:cNvPr>
          <p:cNvSpPr txBox="1"/>
          <p:nvPr/>
        </p:nvSpPr>
        <p:spPr>
          <a:xfrm>
            <a:off x="815745" y="5198861"/>
            <a:ext cx="325123" cy="184666"/>
          </a:xfrm>
          <a:prstGeom prst="rect">
            <a:avLst/>
          </a:prstGeom>
        </p:spPr>
        <p:txBody>
          <a:bodyPr wrap="square" lIns="0" tIns="0" rIns="0" bIns="0" rtlCol="0">
            <a:spAutoFit/>
          </a:bodyPr>
          <a:lstStyle/>
          <a:p>
            <a:pPr algn="l">
              <a:spcAft>
                <a:spcPts val="600"/>
              </a:spcAft>
            </a:pPr>
            <a:r>
              <a:rPr lang="en-US" sz="1200" b="1">
                <a:solidFill>
                  <a:schemeClr val="tx2"/>
                </a:solidFill>
                <a:latin typeface="Calibri" panose="020F0502020204030204" pitchFamily="34" charset="0"/>
                <a:ea typeface="Calibri" panose="020F0502020204030204" pitchFamily="34" charset="0"/>
                <a:cs typeface="Calibri" panose="020F0502020204030204" pitchFamily="34" charset="0"/>
              </a:rPr>
              <a:t>0</a:t>
            </a:r>
          </a:p>
        </p:txBody>
      </p:sp>
      <p:sp>
        <p:nvSpPr>
          <p:cNvPr id="16" name="TextBox 15">
            <a:extLst>
              <a:ext uri="{FF2B5EF4-FFF2-40B4-BE49-F238E27FC236}">
                <a16:creationId xmlns:a16="http://schemas.microsoft.com/office/drawing/2014/main" id="{DD156527-EFDC-496C-AA0B-E85FF0299F89}"/>
              </a:ext>
            </a:extLst>
          </p:cNvPr>
          <p:cNvSpPr txBox="1"/>
          <p:nvPr/>
        </p:nvSpPr>
        <p:spPr>
          <a:xfrm>
            <a:off x="325033" y="2910361"/>
            <a:ext cx="570669" cy="215444"/>
          </a:xfrm>
          <a:prstGeom prst="rect">
            <a:avLst/>
          </a:prstGeom>
        </p:spPr>
        <p:txBody>
          <a:bodyPr wrap="none" lIns="0" tIns="0" rIns="0" bIns="0" rtlCol="0">
            <a:spAutoFit/>
          </a:bodyPr>
          <a:lstStyle/>
          <a:p>
            <a:pPr algn="l">
              <a:spcAft>
                <a:spcPts val="600"/>
              </a:spcAft>
            </a:pPr>
            <a:r>
              <a:rPr lang="en-US" sz="1400" b="1">
                <a:solidFill>
                  <a:schemeClr val="tx2"/>
                </a:solidFill>
                <a:latin typeface="Calibri" panose="020F0502020204030204" pitchFamily="34" charset="0"/>
                <a:ea typeface="Calibri" panose="020F0502020204030204" pitchFamily="34" charset="0"/>
                <a:cs typeface="Calibri" panose="020F0502020204030204" pitchFamily="34" charset="0"/>
              </a:rPr>
              <a:t>1.3 GHz</a:t>
            </a:r>
          </a:p>
        </p:txBody>
      </p:sp>
      <p:cxnSp>
        <p:nvCxnSpPr>
          <p:cNvPr id="19" name="Straight Connector 18">
            <a:extLst>
              <a:ext uri="{FF2B5EF4-FFF2-40B4-BE49-F238E27FC236}">
                <a16:creationId xmlns:a16="http://schemas.microsoft.com/office/drawing/2014/main" id="{74142E47-A5EF-702B-BD0D-B218BB391D03}"/>
              </a:ext>
            </a:extLst>
          </p:cNvPr>
          <p:cNvCxnSpPr/>
          <p:nvPr/>
        </p:nvCxnSpPr>
        <p:spPr bwMode="gray">
          <a:xfrm>
            <a:off x="955336" y="2575797"/>
            <a:ext cx="2194560" cy="0"/>
          </a:xfrm>
          <a:prstGeom prst="line">
            <a:avLst/>
          </a:prstGeom>
          <a:ln w="25400">
            <a:solidFill>
              <a:srgbClr val="00B050"/>
            </a:solidFill>
            <a:miter lim="800000"/>
            <a:tailEnd type="triangle" w="lg"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38D3F26-5BE0-CC26-8AE0-BD567E8FEBCA}"/>
              </a:ext>
            </a:extLst>
          </p:cNvPr>
          <p:cNvCxnSpPr/>
          <p:nvPr/>
        </p:nvCxnSpPr>
        <p:spPr bwMode="gray">
          <a:xfrm>
            <a:off x="3136706" y="3115047"/>
            <a:ext cx="2194560" cy="0"/>
          </a:xfrm>
          <a:prstGeom prst="line">
            <a:avLst/>
          </a:prstGeom>
          <a:ln w="25400">
            <a:solidFill>
              <a:srgbClr val="FFC000"/>
            </a:solidFill>
            <a:miter lim="800000"/>
            <a:tailEnd type="triangle" w="lg"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7CC6EF8-F7F1-95D4-4AEC-F1CB0C396480}"/>
              </a:ext>
            </a:extLst>
          </p:cNvPr>
          <p:cNvCxnSpPr/>
          <p:nvPr/>
        </p:nvCxnSpPr>
        <p:spPr bwMode="gray">
          <a:xfrm>
            <a:off x="5318076" y="3950144"/>
            <a:ext cx="2194560" cy="0"/>
          </a:xfrm>
          <a:prstGeom prst="line">
            <a:avLst/>
          </a:prstGeom>
          <a:ln w="25400">
            <a:solidFill>
              <a:srgbClr val="FF0000"/>
            </a:solidFill>
            <a:miter lim="800000"/>
            <a:tailEnd type="triangle" w="lg"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59D3EFB-6EA1-B1AC-AB1A-EA790D843CD5}"/>
              </a:ext>
            </a:extLst>
          </p:cNvPr>
          <p:cNvCxnSpPr>
            <a:cxnSpLocks/>
          </p:cNvCxnSpPr>
          <p:nvPr/>
        </p:nvCxnSpPr>
        <p:spPr bwMode="gray">
          <a:xfrm flipV="1">
            <a:off x="3136706" y="2349594"/>
            <a:ext cx="0" cy="3100239"/>
          </a:xfrm>
          <a:prstGeom prst="line">
            <a:avLst/>
          </a:prstGeom>
          <a:ln w="12700">
            <a:solidFill>
              <a:schemeClr val="bg1">
                <a:lumMod val="65000"/>
              </a:schemeClr>
            </a:solidFill>
            <a:prstDash val="sysDot"/>
            <a:miter lim="800000"/>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073F27C-4C20-9F69-3935-DE81F2D9A23C}"/>
              </a:ext>
            </a:extLst>
          </p:cNvPr>
          <p:cNvCxnSpPr>
            <a:cxnSpLocks/>
          </p:cNvCxnSpPr>
          <p:nvPr/>
        </p:nvCxnSpPr>
        <p:spPr bwMode="gray">
          <a:xfrm flipV="1">
            <a:off x="7512636" y="2349594"/>
            <a:ext cx="0" cy="3100239"/>
          </a:xfrm>
          <a:prstGeom prst="line">
            <a:avLst/>
          </a:prstGeom>
          <a:ln w="12700">
            <a:solidFill>
              <a:schemeClr val="bg1">
                <a:lumMod val="65000"/>
              </a:schemeClr>
            </a:solidFill>
            <a:prstDash val="sysDot"/>
            <a:miter lim="800000"/>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BB897A5-FE1F-E848-880B-023C2600002F}"/>
              </a:ext>
            </a:extLst>
          </p:cNvPr>
          <p:cNvCxnSpPr>
            <a:cxnSpLocks/>
          </p:cNvCxnSpPr>
          <p:nvPr/>
        </p:nvCxnSpPr>
        <p:spPr bwMode="gray">
          <a:xfrm flipV="1">
            <a:off x="5293051" y="2349594"/>
            <a:ext cx="0" cy="3100239"/>
          </a:xfrm>
          <a:prstGeom prst="line">
            <a:avLst/>
          </a:prstGeom>
          <a:ln w="12700">
            <a:solidFill>
              <a:schemeClr val="bg1">
                <a:lumMod val="65000"/>
              </a:schemeClr>
            </a:solidFill>
            <a:prstDash val="sysDot"/>
            <a:miter lim="800000"/>
            <a:tailEnd type="none"/>
          </a:ln>
        </p:spPr>
        <p:style>
          <a:lnRef idx="1">
            <a:schemeClr val="accent1"/>
          </a:lnRef>
          <a:fillRef idx="0">
            <a:schemeClr val="accent1"/>
          </a:fillRef>
          <a:effectRef idx="0">
            <a:schemeClr val="accent1"/>
          </a:effectRef>
          <a:fontRef idx="minor">
            <a:schemeClr val="tx1"/>
          </a:fontRef>
        </p:style>
      </p:cxnSp>
      <p:sp>
        <p:nvSpPr>
          <p:cNvPr id="29" name="Arrow: Down 28">
            <a:extLst>
              <a:ext uri="{FF2B5EF4-FFF2-40B4-BE49-F238E27FC236}">
                <a16:creationId xmlns:a16="http://schemas.microsoft.com/office/drawing/2014/main" id="{CE5D4756-DDF7-0AC4-A2CF-8F4A30428EC8}"/>
              </a:ext>
            </a:extLst>
          </p:cNvPr>
          <p:cNvSpPr/>
          <p:nvPr/>
        </p:nvSpPr>
        <p:spPr>
          <a:xfrm>
            <a:off x="2954137" y="2684417"/>
            <a:ext cx="362311" cy="363292"/>
          </a:xfrm>
          <a:prstGeom prst="downArrow">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30" name="Arrow: Down 29">
            <a:extLst>
              <a:ext uri="{FF2B5EF4-FFF2-40B4-BE49-F238E27FC236}">
                <a16:creationId xmlns:a16="http://schemas.microsoft.com/office/drawing/2014/main" id="{EAE96AFD-207A-9F2A-C217-A11B2CE3EF86}"/>
              </a:ext>
            </a:extLst>
          </p:cNvPr>
          <p:cNvSpPr/>
          <p:nvPr/>
        </p:nvSpPr>
        <p:spPr>
          <a:xfrm>
            <a:off x="5111895" y="3282016"/>
            <a:ext cx="362311" cy="602089"/>
          </a:xfrm>
          <a:prstGeom prst="downArrow">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7" name="TextBox 6">
            <a:extLst>
              <a:ext uri="{FF2B5EF4-FFF2-40B4-BE49-F238E27FC236}">
                <a16:creationId xmlns:a16="http://schemas.microsoft.com/office/drawing/2014/main" id="{D540B7F8-06AD-197E-B1A7-09EFA24AA2F3}"/>
              </a:ext>
            </a:extLst>
          </p:cNvPr>
          <p:cNvSpPr txBox="1"/>
          <p:nvPr/>
        </p:nvSpPr>
        <p:spPr>
          <a:xfrm>
            <a:off x="988301" y="2371160"/>
            <a:ext cx="2106795" cy="215444"/>
          </a:xfrm>
          <a:prstGeom prst="rect">
            <a:avLst/>
          </a:prstGeom>
        </p:spPr>
        <p:txBody>
          <a:bodyPr wrap="none" lIns="0" tIns="0" rIns="0" bIns="0" rtlCol="0">
            <a:spAutoFit/>
          </a:bodyPr>
          <a:lstStyle/>
          <a:p>
            <a:pPr algn="l">
              <a:spcAft>
                <a:spcPts val="600"/>
              </a:spcAft>
            </a:pPr>
            <a:r>
              <a:rPr lang="en-US" sz="1400" b="1" dirty="0">
                <a:solidFill>
                  <a:schemeClr val="tx2"/>
                </a:solidFill>
                <a:latin typeface="Calibri" panose="020F0502020204030204" pitchFamily="34" charset="0"/>
                <a:ea typeface="Calibri" panose="020F0502020204030204" pitchFamily="34" charset="0"/>
                <a:cs typeface="Calibri" panose="020F0502020204030204" pitchFamily="34" charset="0"/>
              </a:rPr>
              <a:t>Single Core Boost Frequency</a:t>
            </a:r>
          </a:p>
        </p:txBody>
      </p:sp>
      <p:sp>
        <p:nvSpPr>
          <p:cNvPr id="17" name="TextBox 16">
            <a:extLst>
              <a:ext uri="{FF2B5EF4-FFF2-40B4-BE49-F238E27FC236}">
                <a16:creationId xmlns:a16="http://schemas.microsoft.com/office/drawing/2014/main" id="{BD3C700D-AB0F-A8E9-3C1D-F1EE65A1E81B}"/>
              </a:ext>
            </a:extLst>
          </p:cNvPr>
          <p:cNvSpPr txBox="1"/>
          <p:nvPr/>
        </p:nvSpPr>
        <p:spPr>
          <a:xfrm>
            <a:off x="325033" y="2371160"/>
            <a:ext cx="570669" cy="215444"/>
          </a:xfrm>
          <a:prstGeom prst="rect">
            <a:avLst/>
          </a:prstGeom>
        </p:spPr>
        <p:txBody>
          <a:bodyPr wrap="none" lIns="0" tIns="0" rIns="0" bIns="0" rtlCol="0">
            <a:spAutoFit/>
          </a:bodyPr>
          <a:lstStyle/>
          <a:p>
            <a:pPr algn="l">
              <a:spcAft>
                <a:spcPts val="600"/>
              </a:spcAft>
            </a:pPr>
            <a:r>
              <a:rPr lang="en-US" sz="1400" b="1">
                <a:solidFill>
                  <a:schemeClr val="tx2"/>
                </a:solidFill>
                <a:latin typeface="Calibri" panose="020F0502020204030204" pitchFamily="34" charset="0"/>
                <a:ea typeface="Calibri" panose="020F0502020204030204" pitchFamily="34" charset="0"/>
                <a:cs typeface="Calibri" panose="020F0502020204030204" pitchFamily="34" charset="0"/>
              </a:rPr>
              <a:t>1.7 GHz</a:t>
            </a:r>
          </a:p>
        </p:txBody>
      </p:sp>
      <p:graphicFrame>
        <p:nvGraphicFramePr>
          <p:cNvPr id="33" name="Table 32">
            <a:extLst>
              <a:ext uri="{FF2B5EF4-FFF2-40B4-BE49-F238E27FC236}">
                <a16:creationId xmlns:a16="http://schemas.microsoft.com/office/drawing/2014/main" id="{E29F8EFB-B021-1831-262F-6AC7BA0512E4}"/>
              </a:ext>
            </a:extLst>
          </p:cNvPr>
          <p:cNvGraphicFramePr>
            <a:graphicFrameLocks noGrp="1"/>
          </p:cNvGraphicFramePr>
          <p:nvPr>
            <p:extLst>
              <p:ext uri="{D42A27DB-BD31-4B8C-83A1-F6EECF244321}">
                <p14:modId xmlns:p14="http://schemas.microsoft.com/office/powerpoint/2010/main" val="4092511435"/>
              </p:ext>
            </p:extLst>
          </p:nvPr>
        </p:nvGraphicFramePr>
        <p:xfrm>
          <a:off x="1193054" y="4337176"/>
          <a:ext cx="1603213" cy="741680"/>
        </p:xfrm>
        <a:graphic>
          <a:graphicData uri="http://schemas.openxmlformats.org/drawingml/2006/table">
            <a:tbl>
              <a:tblPr firstRow="1" bandRow="1">
                <a:tableStyleId>{2D5ABB26-0587-4C30-8999-92F81FD0307C}</a:tableStyleId>
              </a:tblPr>
              <a:tblGrid>
                <a:gridCol w="685737">
                  <a:extLst>
                    <a:ext uri="{9D8B030D-6E8A-4147-A177-3AD203B41FA5}">
                      <a16:colId xmlns:a16="http://schemas.microsoft.com/office/drawing/2014/main" val="3202582960"/>
                    </a:ext>
                  </a:extLst>
                </a:gridCol>
                <a:gridCol w="917476">
                  <a:extLst>
                    <a:ext uri="{9D8B030D-6E8A-4147-A177-3AD203B41FA5}">
                      <a16:colId xmlns:a16="http://schemas.microsoft.com/office/drawing/2014/main" val="236927755"/>
                    </a:ext>
                  </a:extLst>
                </a:gridCol>
              </a:tblGrid>
              <a:tr h="370840">
                <a:tc>
                  <a:txBody>
                    <a:bodyPr/>
                    <a:lstStyle/>
                    <a:p>
                      <a:r>
                        <a:rPr lang="en-US" dirty="0"/>
                        <a:t>Run:</a:t>
                      </a:r>
                    </a:p>
                  </a:txBody>
                  <a:tcPr marL="0" marR="0" marT="0" marB="0"/>
                </a:tc>
                <a:tc>
                  <a:txBody>
                    <a:bodyPr/>
                    <a:lstStyle/>
                    <a:p>
                      <a:pPr algn="r"/>
                      <a:r>
                        <a:rPr lang="en-US" dirty="0"/>
                        <a:t>100%</a:t>
                      </a:r>
                    </a:p>
                  </a:txBody>
                  <a:tcPr marL="0" marR="0" marT="0" marB="0"/>
                </a:tc>
                <a:extLst>
                  <a:ext uri="{0D108BD9-81ED-4DB2-BD59-A6C34878D82A}">
                    <a16:rowId xmlns:a16="http://schemas.microsoft.com/office/drawing/2014/main" val="451532308"/>
                  </a:ext>
                </a:extLst>
              </a:tr>
              <a:tr h="370840">
                <a:tc>
                  <a:txBody>
                    <a:bodyPr/>
                    <a:lstStyle/>
                    <a:p>
                      <a:r>
                        <a:rPr lang="en-US" dirty="0"/>
                        <a:t>Usage:</a:t>
                      </a:r>
                    </a:p>
                  </a:txBody>
                  <a:tcPr marL="0" marR="0" marT="0" marB="0"/>
                </a:tc>
                <a:tc>
                  <a:txBody>
                    <a:bodyPr/>
                    <a:lstStyle/>
                    <a:p>
                      <a:pPr algn="r"/>
                      <a:r>
                        <a:rPr lang="en-US" dirty="0"/>
                        <a:t>1.7 GHz</a:t>
                      </a:r>
                    </a:p>
                  </a:txBody>
                  <a:tcPr marL="0" marR="0" marT="0" marB="0"/>
                </a:tc>
                <a:extLst>
                  <a:ext uri="{0D108BD9-81ED-4DB2-BD59-A6C34878D82A}">
                    <a16:rowId xmlns:a16="http://schemas.microsoft.com/office/drawing/2014/main" val="1904532607"/>
                  </a:ext>
                </a:extLst>
              </a:tr>
            </a:tbl>
          </a:graphicData>
        </a:graphic>
      </p:graphicFrame>
      <p:graphicFrame>
        <p:nvGraphicFramePr>
          <p:cNvPr id="34" name="Table 33">
            <a:extLst>
              <a:ext uri="{FF2B5EF4-FFF2-40B4-BE49-F238E27FC236}">
                <a16:creationId xmlns:a16="http://schemas.microsoft.com/office/drawing/2014/main" id="{0F56841C-83CF-0336-3219-E7F6C9205EEA}"/>
              </a:ext>
            </a:extLst>
          </p:cNvPr>
          <p:cNvGraphicFramePr>
            <a:graphicFrameLocks noGrp="1"/>
          </p:cNvGraphicFramePr>
          <p:nvPr>
            <p:extLst>
              <p:ext uri="{D42A27DB-BD31-4B8C-83A1-F6EECF244321}">
                <p14:modId xmlns:p14="http://schemas.microsoft.com/office/powerpoint/2010/main" val="1174908302"/>
              </p:ext>
            </p:extLst>
          </p:nvPr>
        </p:nvGraphicFramePr>
        <p:xfrm>
          <a:off x="3396479" y="4337176"/>
          <a:ext cx="1603213" cy="741680"/>
        </p:xfrm>
        <a:graphic>
          <a:graphicData uri="http://schemas.openxmlformats.org/drawingml/2006/table">
            <a:tbl>
              <a:tblPr firstRow="1" bandRow="1">
                <a:tableStyleId>{2D5ABB26-0587-4C30-8999-92F81FD0307C}</a:tableStyleId>
              </a:tblPr>
              <a:tblGrid>
                <a:gridCol w="685737">
                  <a:extLst>
                    <a:ext uri="{9D8B030D-6E8A-4147-A177-3AD203B41FA5}">
                      <a16:colId xmlns:a16="http://schemas.microsoft.com/office/drawing/2014/main" val="3202582960"/>
                    </a:ext>
                  </a:extLst>
                </a:gridCol>
                <a:gridCol w="917476">
                  <a:extLst>
                    <a:ext uri="{9D8B030D-6E8A-4147-A177-3AD203B41FA5}">
                      <a16:colId xmlns:a16="http://schemas.microsoft.com/office/drawing/2014/main" val="236927755"/>
                    </a:ext>
                  </a:extLst>
                </a:gridCol>
              </a:tblGrid>
              <a:tr h="370840">
                <a:tc>
                  <a:txBody>
                    <a:bodyPr/>
                    <a:lstStyle/>
                    <a:p>
                      <a:r>
                        <a:rPr lang="en-US" dirty="0"/>
                        <a:t>Run:</a:t>
                      </a:r>
                    </a:p>
                  </a:txBody>
                  <a:tcPr marL="0" marR="0" marT="0" marB="0"/>
                </a:tc>
                <a:tc>
                  <a:txBody>
                    <a:bodyPr/>
                    <a:lstStyle/>
                    <a:p>
                      <a:pPr algn="r"/>
                      <a:r>
                        <a:rPr lang="en-US" dirty="0"/>
                        <a:t>100%</a:t>
                      </a:r>
                    </a:p>
                  </a:txBody>
                  <a:tcPr marL="0" marR="0" marT="0" marB="0"/>
                </a:tc>
                <a:extLst>
                  <a:ext uri="{0D108BD9-81ED-4DB2-BD59-A6C34878D82A}">
                    <a16:rowId xmlns:a16="http://schemas.microsoft.com/office/drawing/2014/main" val="451532308"/>
                  </a:ext>
                </a:extLst>
              </a:tr>
              <a:tr h="370840">
                <a:tc>
                  <a:txBody>
                    <a:bodyPr/>
                    <a:lstStyle/>
                    <a:p>
                      <a:r>
                        <a:rPr lang="en-US" dirty="0"/>
                        <a:t>Usage:</a:t>
                      </a:r>
                    </a:p>
                  </a:txBody>
                  <a:tcPr marL="0" marR="0" marT="0" marB="0"/>
                </a:tc>
                <a:tc>
                  <a:txBody>
                    <a:bodyPr/>
                    <a:lstStyle/>
                    <a:p>
                      <a:pPr algn="r"/>
                      <a:r>
                        <a:rPr lang="en-US" dirty="0"/>
                        <a:t>1.3 GHz</a:t>
                      </a:r>
                    </a:p>
                  </a:txBody>
                  <a:tcPr marL="0" marR="0" marT="0" marB="0"/>
                </a:tc>
                <a:extLst>
                  <a:ext uri="{0D108BD9-81ED-4DB2-BD59-A6C34878D82A}">
                    <a16:rowId xmlns:a16="http://schemas.microsoft.com/office/drawing/2014/main" val="1904532607"/>
                  </a:ext>
                </a:extLst>
              </a:tr>
            </a:tbl>
          </a:graphicData>
        </a:graphic>
      </p:graphicFrame>
      <p:graphicFrame>
        <p:nvGraphicFramePr>
          <p:cNvPr id="35" name="Table 34">
            <a:extLst>
              <a:ext uri="{FF2B5EF4-FFF2-40B4-BE49-F238E27FC236}">
                <a16:creationId xmlns:a16="http://schemas.microsoft.com/office/drawing/2014/main" id="{AF970028-839F-FEAE-DCE2-A8988EA2AA66}"/>
              </a:ext>
            </a:extLst>
          </p:cNvPr>
          <p:cNvGraphicFramePr>
            <a:graphicFrameLocks noGrp="1"/>
          </p:cNvGraphicFramePr>
          <p:nvPr>
            <p:extLst>
              <p:ext uri="{D42A27DB-BD31-4B8C-83A1-F6EECF244321}">
                <p14:modId xmlns:p14="http://schemas.microsoft.com/office/powerpoint/2010/main" val="217223174"/>
              </p:ext>
            </p:extLst>
          </p:nvPr>
        </p:nvGraphicFramePr>
        <p:xfrm>
          <a:off x="5599904" y="4337176"/>
          <a:ext cx="1603213" cy="741680"/>
        </p:xfrm>
        <a:graphic>
          <a:graphicData uri="http://schemas.openxmlformats.org/drawingml/2006/table">
            <a:tbl>
              <a:tblPr firstRow="1" bandRow="1">
                <a:tableStyleId>{2D5ABB26-0587-4C30-8999-92F81FD0307C}</a:tableStyleId>
              </a:tblPr>
              <a:tblGrid>
                <a:gridCol w="685737">
                  <a:extLst>
                    <a:ext uri="{9D8B030D-6E8A-4147-A177-3AD203B41FA5}">
                      <a16:colId xmlns:a16="http://schemas.microsoft.com/office/drawing/2014/main" val="3202582960"/>
                    </a:ext>
                  </a:extLst>
                </a:gridCol>
                <a:gridCol w="917476">
                  <a:extLst>
                    <a:ext uri="{9D8B030D-6E8A-4147-A177-3AD203B41FA5}">
                      <a16:colId xmlns:a16="http://schemas.microsoft.com/office/drawing/2014/main" val="236927755"/>
                    </a:ext>
                  </a:extLst>
                </a:gridCol>
              </a:tblGrid>
              <a:tr h="370840">
                <a:tc>
                  <a:txBody>
                    <a:bodyPr/>
                    <a:lstStyle/>
                    <a:p>
                      <a:r>
                        <a:rPr lang="en-US" dirty="0"/>
                        <a:t>Run:</a:t>
                      </a:r>
                    </a:p>
                  </a:txBody>
                  <a:tcPr marL="0" marR="0" marT="0" marB="0"/>
                </a:tc>
                <a:tc>
                  <a:txBody>
                    <a:bodyPr/>
                    <a:lstStyle/>
                    <a:p>
                      <a:pPr algn="r"/>
                      <a:r>
                        <a:rPr lang="en-US" dirty="0"/>
                        <a:t>100%</a:t>
                      </a:r>
                    </a:p>
                  </a:txBody>
                  <a:tcPr marL="0" marR="0" marT="0" marB="0"/>
                </a:tc>
                <a:extLst>
                  <a:ext uri="{0D108BD9-81ED-4DB2-BD59-A6C34878D82A}">
                    <a16:rowId xmlns:a16="http://schemas.microsoft.com/office/drawing/2014/main" val="451532308"/>
                  </a:ext>
                </a:extLst>
              </a:tr>
              <a:tr h="370840">
                <a:tc>
                  <a:txBody>
                    <a:bodyPr/>
                    <a:lstStyle/>
                    <a:p>
                      <a:r>
                        <a:rPr lang="en-US" dirty="0"/>
                        <a:t>Usage:</a:t>
                      </a:r>
                    </a:p>
                  </a:txBody>
                  <a:tcPr marL="0" marR="0" marT="0" marB="0"/>
                </a:tc>
                <a:tc>
                  <a:txBody>
                    <a:bodyPr/>
                    <a:lstStyle/>
                    <a:p>
                      <a:pPr algn="r"/>
                      <a:r>
                        <a:rPr lang="en-US" dirty="0"/>
                        <a:t>0.8 GHz</a:t>
                      </a:r>
                    </a:p>
                  </a:txBody>
                  <a:tcPr marL="0" marR="0" marT="0" marB="0"/>
                </a:tc>
                <a:extLst>
                  <a:ext uri="{0D108BD9-81ED-4DB2-BD59-A6C34878D82A}">
                    <a16:rowId xmlns:a16="http://schemas.microsoft.com/office/drawing/2014/main" val="1904532607"/>
                  </a:ext>
                </a:extLst>
              </a:tr>
            </a:tbl>
          </a:graphicData>
        </a:graphic>
      </p:graphicFrame>
    </p:spTree>
    <p:extLst>
      <p:ext uri="{BB962C8B-B14F-4D97-AF65-F5344CB8AC3E}">
        <p14:creationId xmlns:p14="http://schemas.microsoft.com/office/powerpoint/2010/main" val="2968172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2AAFB-FEDF-1F87-79DC-DCBA5C211485}"/>
              </a:ext>
            </a:extLst>
          </p:cNvPr>
          <p:cNvSpPr>
            <a:spLocks noGrp="1"/>
          </p:cNvSpPr>
          <p:nvPr>
            <p:ph type="title"/>
          </p:nvPr>
        </p:nvSpPr>
        <p:spPr/>
        <p:txBody>
          <a:bodyPr/>
          <a:lstStyle/>
          <a:p>
            <a:r>
              <a:rPr lang="en-US" dirty="0"/>
              <a:t>VM: CPU Usage vs CPU Net Run</a:t>
            </a:r>
          </a:p>
        </p:txBody>
      </p:sp>
      <p:pic>
        <p:nvPicPr>
          <p:cNvPr id="7" name="Picture 6">
            <a:extLst>
              <a:ext uri="{FF2B5EF4-FFF2-40B4-BE49-F238E27FC236}">
                <a16:creationId xmlns:a16="http://schemas.microsoft.com/office/drawing/2014/main" id="{9DAF6670-44C9-6BBF-72F3-E5826322C3D5}"/>
              </a:ext>
            </a:extLst>
          </p:cNvPr>
          <p:cNvPicPr>
            <a:picLocks noChangeAspect="1"/>
          </p:cNvPicPr>
          <p:nvPr/>
        </p:nvPicPr>
        <p:blipFill>
          <a:blip r:embed="rId3"/>
          <a:stretch>
            <a:fillRect/>
          </a:stretch>
        </p:blipFill>
        <p:spPr>
          <a:xfrm>
            <a:off x="2959114" y="1325397"/>
            <a:ext cx="8828997" cy="2616667"/>
          </a:xfrm>
          <a:prstGeom prst="rect">
            <a:avLst/>
          </a:prstGeom>
        </p:spPr>
      </p:pic>
      <p:pic>
        <p:nvPicPr>
          <p:cNvPr id="9" name="Picture 8">
            <a:extLst>
              <a:ext uri="{FF2B5EF4-FFF2-40B4-BE49-F238E27FC236}">
                <a16:creationId xmlns:a16="http://schemas.microsoft.com/office/drawing/2014/main" id="{439B0223-63EC-6C4C-10E6-C141B0360EB4}"/>
              </a:ext>
            </a:extLst>
          </p:cNvPr>
          <p:cNvPicPr>
            <a:picLocks noChangeAspect="1"/>
          </p:cNvPicPr>
          <p:nvPr/>
        </p:nvPicPr>
        <p:blipFill>
          <a:blip r:embed="rId4"/>
          <a:stretch>
            <a:fillRect/>
          </a:stretch>
        </p:blipFill>
        <p:spPr>
          <a:xfrm>
            <a:off x="3229581" y="4052557"/>
            <a:ext cx="8513807" cy="2702588"/>
          </a:xfrm>
          <a:prstGeom prst="rect">
            <a:avLst/>
          </a:prstGeom>
        </p:spPr>
      </p:pic>
      <p:sp>
        <p:nvSpPr>
          <p:cNvPr id="10" name="TextBox 9">
            <a:extLst>
              <a:ext uri="{FF2B5EF4-FFF2-40B4-BE49-F238E27FC236}">
                <a16:creationId xmlns:a16="http://schemas.microsoft.com/office/drawing/2014/main" id="{97395DCD-714D-BDA1-084A-00C1FF9FF31E}"/>
              </a:ext>
            </a:extLst>
          </p:cNvPr>
          <p:cNvSpPr txBox="1"/>
          <p:nvPr/>
        </p:nvSpPr>
        <p:spPr>
          <a:xfrm>
            <a:off x="447473" y="1886541"/>
            <a:ext cx="2568102" cy="1407180"/>
          </a:xfrm>
          <a:prstGeom prst="rect">
            <a:avLst/>
          </a:prstGeom>
          <a:noFill/>
        </p:spPr>
        <p:txBody>
          <a:bodyPr wrap="square" lIns="0" tIns="0" rIns="0" bIns="0" rtlCol="0">
            <a:spAutoFit/>
          </a:bodyPr>
          <a:lstStyle/>
          <a:p>
            <a:pPr algn="l">
              <a:lnSpc>
                <a:spcPct val="130000"/>
              </a:lnSpc>
            </a:pPr>
            <a:r>
              <a:rPr lang="en-US" sz="1800">
                <a:solidFill>
                  <a:schemeClr val="tx2"/>
                </a:solidFill>
              </a:rPr>
              <a:t>During high utilization, Usage (%) will over report due to CPU turbo boost</a:t>
            </a:r>
            <a:endParaRPr lang="en-US" sz="1800" dirty="0" err="1">
              <a:solidFill>
                <a:schemeClr val="tx2"/>
              </a:solidFill>
            </a:endParaRPr>
          </a:p>
        </p:txBody>
      </p:sp>
      <p:sp>
        <p:nvSpPr>
          <p:cNvPr id="11" name="TextBox 10">
            <a:extLst>
              <a:ext uri="{FF2B5EF4-FFF2-40B4-BE49-F238E27FC236}">
                <a16:creationId xmlns:a16="http://schemas.microsoft.com/office/drawing/2014/main" id="{CD0E185A-112E-BA30-B047-437895C966F9}"/>
              </a:ext>
            </a:extLst>
          </p:cNvPr>
          <p:cNvSpPr txBox="1"/>
          <p:nvPr/>
        </p:nvSpPr>
        <p:spPr>
          <a:xfrm>
            <a:off x="447473" y="4483615"/>
            <a:ext cx="2568102" cy="1407180"/>
          </a:xfrm>
          <a:prstGeom prst="rect">
            <a:avLst/>
          </a:prstGeom>
          <a:noFill/>
        </p:spPr>
        <p:txBody>
          <a:bodyPr wrap="square" lIns="0" tIns="0" rIns="0" bIns="0" rtlCol="0">
            <a:spAutoFit/>
          </a:bodyPr>
          <a:lstStyle/>
          <a:p>
            <a:pPr algn="l">
              <a:lnSpc>
                <a:spcPct val="130000"/>
              </a:lnSpc>
            </a:pPr>
            <a:r>
              <a:rPr lang="en-US" sz="1800">
                <a:solidFill>
                  <a:schemeClr val="tx2"/>
                </a:solidFill>
              </a:rPr>
              <a:t>During low utilization, Usage (%) will under report due to power savings</a:t>
            </a:r>
            <a:endParaRPr lang="en-US" sz="1800" dirty="0" err="1">
              <a:solidFill>
                <a:schemeClr val="tx2"/>
              </a:solidFill>
            </a:endParaRPr>
          </a:p>
        </p:txBody>
      </p:sp>
    </p:spTree>
    <p:extLst>
      <p:ext uri="{BB962C8B-B14F-4D97-AF65-F5344CB8AC3E}">
        <p14:creationId xmlns:p14="http://schemas.microsoft.com/office/powerpoint/2010/main" val="2392472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02F30-CF55-FC08-2477-8B19137B8F78}"/>
              </a:ext>
            </a:extLst>
          </p:cNvPr>
          <p:cNvSpPr>
            <a:spLocks noGrp="1"/>
          </p:cNvSpPr>
          <p:nvPr>
            <p:ph type="title"/>
          </p:nvPr>
        </p:nvSpPr>
        <p:spPr/>
        <p:txBody>
          <a:bodyPr/>
          <a:lstStyle/>
          <a:p>
            <a:r>
              <a:rPr lang="en-US" dirty="0"/>
              <a:t>CPU: System on a Chip</a:t>
            </a:r>
          </a:p>
        </p:txBody>
      </p:sp>
      <p:sp>
        <p:nvSpPr>
          <p:cNvPr id="3" name="Subtitle 2">
            <a:extLst>
              <a:ext uri="{FF2B5EF4-FFF2-40B4-BE49-F238E27FC236}">
                <a16:creationId xmlns:a16="http://schemas.microsoft.com/office/drawing/2014/main" id="{8C039729-5BF4-FD8B-25D7-FD09CBEDEC73}"/>
              </a:ext>
            </a:extLst>
          </p:cNvPr>
          <p:cNvSpPr>
            <a:spLocks noGrp="1"/>
          </p:cNvSpPr>
          <p:nvPr>
            <p:ph type="subTitle" idx="10"/>
          </p:nvPr>
        </p:nvSpPr>
        <p:spPr/>
        <p:txBody>
          <a:bodyPr/>
          <a:lstStyle/>
          <a:p>
            <a:endParaRPr lang="en-US" dirty="0"/>
          </a:p>
        </p:txBody>
      </p:sp>
      <p:pic>
        <p:nvPicPr>
          <p:cNvPr id="4" name="Picture 3" descr="Diagram&#10;&#10;Description automatically generated">
            <a:extLst>
              <a:ext uri="{FF2B5EF4-FFF2-40B4-BE49-F238E27FC236}">
                <a16:creationId xmlns:a16="http://schemas.microsoft.com/office/drawing/2014/main" id="{C3BB517F-0CCC-F20A-B300-CD8E88D87844}"/>
              </a:ext>
            </a:extLst>
          </p:cNvPr>
          <p:cNvPicPr>
            <a:picLocks noChangeAspect="1"/>
          </p:cNvPicPr>
          <p:nvPr/>
        </p:nvPicPr>
        <p:blipFill>
          <a:blip r:embed="rId2"/>
          <a:stretch>
            <a:fillRect/>
          </a:stretch>
        </p:blipFill>
        <p:spPr>
          <a:xfrm>
            <a:off x="541460" y="1581324"/>
            <a:ext cx="11160414" cy="4919960"/>
          </a:xfrm>
          <a:prstGeom prst="rect">
            <a:avLst/>
          </a:prstGeom>
        </p:spPr>
      </p:pic>
    </p:spTree>
    <p:extLst>
      <p:ext uri="{BB962C8B-B14F-4D97-AF65-F5344CB8AC3E}">
        <p14:creationId xmlns:p14="http://schemas.microsoft.com/office/powerpoint/2010/main" val="1129401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534CC-515D-A402-C5A9-90BD0B7516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B12F7E-72D8-0FF4-9D80-C92C06F0537D}"/>
              </a:ext>
            </a:extLst>
          </p:cNvPr>
          <p:cNvSpPr>
            <a:spLocks noGrp="1"/>
          </p:cNvSpPr>
          <p:nvPr>
            <p:ph type="title"/>
          </p:nvPr>
        </p:nvSpPr>
        <p:spPr/>
        <p:txBody>
          <a:bodyPr/>
          <a:lstStyle/>
          <a:p>
            <a:r>
              <a:rPr lang="en-US" dirty="0"/>
              <a:t>Guest OS CPU Metrics</a:t>
            </a:r>
          </a:p>
        </p:txBody>
      </p:sp>
      <p:sp>
        <p:nvSpPr>
          <p:cNvPr id="3" name="Subtitle 2">
            <a:extLst>
              <a:ext uri="{FF2B5EF4-FFF2-40B4-BE49-F238E27FC236}">
                <a16:creationId xmlns:a16="http://schemas.microsoft.com/office/drawing/2014/main" id="{711883A7-E20F-DF61-0778-D4CB4F038FA9}"/>
              </a:ext>
            </a:extLst>
          </p:cNvPr>
          <p:cNvSpPr>
            <a:spLocks noGrp="1"/>
          </p:cNvSpPr>
          <p:nvPr>
            <p:ph type="subTitle" idx="10"/>
          </p:nvPr>
        </p:nvSpPr>
        <p:spPr/>
        <p:txBody>
          <a:bodyPr/>
          <a:lstStyle/>
          <a:p>
            <a:endParaRPr lang="en-US"/>
          </a:p>
        </p:txBody>
      </p:sp>
    </p:spTree>
    <p:extLst>
      <p:ext uri="{BB962C8B-B14F-4D97-AF65-F5344CB8AC3E}">
        <p14:creationId xmlns:p14="http://schemas.microsoft.com/office/powerpoint/2010/main" val="1642543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71286-AEEA-9708-FC5B-0E62AB9E6846}"/>
              </a:ext>
            </a:extLst>
          </p:cNvPr>
          <p:cNvSpPr>
            <a:spLocks noGrp="1"/>
          </p:cNvSpPr>
          <p:nvPr>
            <p:ph type="title"/>
          </p:nvPr>
        </p:nvSpPr>
        <p:spPr/>
        <p:txBody>
          <a:bodyPr/>
          <a:lstStyle/>
          <a:p>
            <a:r>
              <a:rPr lang="en-US" dirty="0"/>
              <a:t>Guest OS vs VM</a:t>
            </a:r>
          </a:p>
        </p:txBody>
      </p:sp>
      <p:sp>
        <p:nvSpPr>
          <p:cNvPr id="3" name="Subtitle 2">
            <a:extLst>
              <a:ext uri="{FF2B5EF4-FFF2-40B4-BE49-F238E27FC236}">
                <a16:creationId xmlns:a16="http://schemas.microsoft.com/office/drawing/2014/main" id="{31EC77B1-6EB3-D4E1-9F14-5A6AA7EA2E13}"/>
              </a:ext>
            </a:extLst>
          </p:cNvPr>
          <p:cNvSpPr>
            <a:spLocks noGrp="1"/>
          </p:cNvSpPr>
          <p:nvPr>
            <p:ph type="subTitle" idx="10"/>
          </p:nvPr>
        </p:nvSpPr>
        <p:spPr/>
        <p:txBody>
          <a:bodyPr/>
          <a:lstStyle/>
          <a:p>
            <a:r>
              <a:rPr lang="en-US" dirty="0"/>
              <a:t>2 different realms</a:t>
            </a:r>
          </a:p>
        </p:txBody>
      </p:sp>
      <p:pic>
        <p:nvPicPr>
          <p:cNvPr id="4" name="Picture 3" descr="A screenshot of a computer program&#10;&#10;Description automatically generated">
            <a:extLst>
              <a:ext uri="{FF2B5EF4-FFF2-40B4-BE49-F238E27FC236}">
                <a16:creationId xmlns:a16="http://schemas.microsoft.com/office/drawing/2014/main" id="{218AA3B2-CC11-B2DE-7DF4-E6616DD3B0F2}"/>
              </a:ext>
            </a:extLst>
          </p:cNvPr>
          <p:cNvPicPr>
            <a:picLocks noChangeAspect="1"/>
          </p:cNvPicPr>
          <p:nvPr/>
        </p:nvPicPr>
        <p:blipFill>
          <a:blip r:embed="rId2"/>
          <a:stretch>
            <a:fillRect/>
          </a:stretch>
        </p:blipFill>
        <p:spPr>
          <a:xfrm>
            <a:off x="1889759" y="1657971"/>
            <a:ext cx="8978561" cy="4787279"/>
          </a:xfrm>
          <a:prstGeom prst="rect">
            <a:avLst/>
          </a:prstGeom>
        </p:spPr>
      </p:pic>
    </p:spTree>
    <p:extLst>
      <p:ext uri="{BB962C8B-B14F-4D97-AF65-F5344CB8AC3E}">
        <p14:creationId xmlns:p14="http://schemas.microsoft.com/office/powerpoint/2010/main" val="3454616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E9400-A4D1-D5DA-2FC1-FE1E58568801}"/>
              </a:ext>
            </a:extLst>
          </p:cNvPr>
          <p:cNvSpPr>
            <a:spLocks noGrp="1"/>
          </p:cNvSpPr>
          <p:nvPr>
            <p:ph type="title"/>
          </p:nvPr>
        </p:nvSpPr>
        <p:spPr/>
        <p:txBody>
          <a:bodyPr/>
          <a:lstStyle/>
          <a:p>
            <a:r>
              <a:rPr lang="en-US" dirty="0"/>
              <a:t>CPU Context Switch</a:t>
            </a:r>
          </a:p>
        </p:txBody>
      </p:sp>
      <p:sp>
        <p:nvSpPr>
          <p:cNvPr id="3" name="Subtitle 2">
            <a:extLst>
              <a:ext uri="{FF2B5EF4-FFF2-40B4-BE49-F238E27FC236}">
                <a16:creationId xmlns:a16="http://schemas.microsoft.com/office/drawing/2014/main" id="{0D3C59A4-9745-1CFA-6A2B-3DCAD2D1301F}"/>
              </a:ext>
            </a:extLst>
          </p:cNvPr>
          <p:cNvSpPr>
            <a:spLocks noGrp="1"/>
          </p:cNvSpPr>
          <p:nvPr>
            <p:ph type="subTitle" idx="10"/>
          </p:nvPr>
        </p:nvSpPr>
        <p:spPr/>
        <p:txBody>
          <a:bodyPr/>
          <a:lstStyle/>
          <a:p>
            <a:r>
              <a:rPr lang="en-US" dirty="0"/>
              <a:t>It does not correlate with CPU Usage</a:t>
            </a:r>
          </a:p>
        </p:txBody>
      </p:sp>
      <p:pic>
        <p:nvPicPr>
          <p:cNvPr id="5" name="Picture 4">
            <a:extLst>
              <a:ext uri="{FF2B5EF4-FFF2-40B4-BE49-F238E27FC236}">
                <a16:creationId xmlns:a16="http://schemas.microsoft.com/office/drawing/2014/main" id="{E2744AC0-9F4C-7589-169A-A984B0C8718E}"/>
              </a:ext>
            </a:extLst>
          </p:cNvPr>
          <p:cNvPicPr>
            <a:picLocks noChangeAspect="1"/>
          </p:cNvPicPr>
          <p:nvPr/>
        </p:nvPicPr>
        <p:blipFill>
          <a:blip r:embed="rId2"/>
          <a:stretch>
            <a:fillRect/>
          </a:stretch>
        </p:blipFill>
        <p:spPr>
          <a:xfrm>
            <a:off x="639429" y="1641364"/>
            <a:ext cx="8140237" cy="4974589"/>
          </a:xfrm>
          <a:prstGeom prst="rect">
            <a:avLst/>
          </a:prstGeom>
        </p:spPr>
      </p:pic>
    </p:spTree>
    <p:extLst>
      <p:ext uri="{BB962C8B-B14F-4D97-AF65-F5344CB8AC3E}">
        <p14:creationId xmlns:p14="http://schemas.microsoft.com/office/powerpoint/2010/main" val="1493389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A28FF-1349-C295-FABA-806F956CD27B}"/>
              </a:ext>
            </a:extLst>
          </p:cNvPr>
          <p:cNvSpPr>
            <a:spLocks noGrp="1"/>
          </p:cNvSpPr>
          <p:nvPr>
            <p:ph type="title"/>
          </p:nvPr>
        </p:nvSpPr>
        <p:spPr/>
        <p:txBody>
          <a:bodyPr/>
          <a:lstStyle/>
          <a:p>
            <a:r>
              <a:rPr lang="en-US" dirty="0"/>
              <a:t>CPU Context Switch</a:t>
            </a:r>
          </a:p>
        </p:txBody>
      </p:sp>
      <p:sp>
        <p:nvSpPr>
          <p:cNvPr id="3" name="Subtitle 2">
            <a:extLst>
              <a:ext uri="{FF2B5EF4-FFF2-40B4-BE49-F238E27FC236}">
                <a16:creationId xmlns:a16="http://schemas.microsoft.com/office/drawing/2014/main" id="{FA924AFE-67E3-710A-65A0-50B16D7402CC}"/>
              </a:ext>
            </a:extLst>
          </p:cNvPr>
          <p:cNvSpPr>
            <a:spLocks noGrp="1"/>
          </p:cNvSpPr>
          <p:nvPr>
            <p:ph type="subTitle" idx="10"/>
          </p:nvPr>
        </p:nvSpPr>
        <p:spPr/>
        <p:txBody>
          <a:bodyPr/>
          <a:lstStyle/>
          <a:p>
            <a:r>
              <a:rPr lang="en-US" dirty="0"/>
              <a:t>The chart is a Log-10 scale. Why a very wide distribution?</a:t>
            </a:r>
          </a:p>
        </p:txBody>
      </p:sp>
      <p:pic>
        <p:nvPicPr>
          <p:cNvPr id="5" name="Picture 4">
            <a:extLst>
              <a:ext uri="{FF2B5EF4-FFF2-40B4-BE49-F238E27FC236}">
                <a16:creationId xmlns:a16="http://schemas.microsoft.com/office/drawing/2014/main" id="{6E43505A-5166-C095-3DCC-14774E0D7D2C}"/>
              </a:ext>
            </a:extLst>
          </p:cNvPr>
          <p:cNvPicPr>
            <a:picLocks noChangeAspect="1"/>
          </p:cNvPicPr>
          <p:nvPr/>
        </p:nvPicPr>
        <p:blipFill>
          <a:blip r:embed="rId3"/>
          <a:stretch>
            <a:fillRect/>
          </a:stretch>
        </p:blipFill>
        <p:spPr>
          <a:xfrm>
            <a:off x="956047" y="1644027"/>
            <a:ext cx="9914479" cy="4953429"/>
          </a:xfrm>
          <a:prstGeom prst="rect">
            <a:avLst/>
          </a:prstGeom>
        </p:spPr>
      </p:pic>
    </p:spTree>
    <p:extLst>
      <p:ext uri="{BB962C8B-B14F-4D97-AF65-F5344CB8AC3E}">
        <p14:creationId xmlns:p14="http://schemas.microsoft.com/office/powerpoint/2010/main" val="2377172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E09A7-CD75-0568-D88F-B7CB1F3088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F7F12C-1D73-8480-73F7-FE9A68D0B0DB}"/>
              </a:ext>
            </a:extLst>
          </p:cNvPr>
          <p:cNvSpPr>
            <a:spLocks noGrp="1"/>
          </p:cNvSpPr>
          <p:nvPr>
            <p:ph type="title"/>
          </p:nvPr>
        </p:nvSpPr>
        <p:spPr/>
        <p:txBody>
          <a:bodyPr/>
          <a:lstStyle/>
          <a:p>
            <a:r>
              <a:rPr lang="en-US" dirty="0"/>
              <a:t>CPU Run Queue</a:t>
            </a:r>
          </a:p>
        </p:txBody>
      </p:sp>
      <p:sp>
        <p:nvSpPr>
          <p:cNvPr id="3" name="Subtitle 2">
            <a:extLst>
              <a:ext uri="{FF2B5EF4-FFF2-40B4-BE49-F238E27FC236}">
                <a16:creationId xmlns:a16="http://schemas.microsoft.com/office/drawing/2014/main" id="{806752D5-92E9-F340-7A67-6D68A3043494}"/>
              </a:ext>
            </a:extLst>
          </p:cNvPr>
          <p:cNvSpPr>
            <a:spLocks noGrp="1"/>
          </p:cNvSpPr>
          <p:nvPr>
            <p:ph type="subTitle" idx="10"/>
          </p:nvPr>
        </p:nvSpPr>
        <p:spPr/>
        <p:txBody>
          <a:bodyPr/>
          <a:lstStyle/>
          <a:p>
            <a:endParaRPr lang="en-US"/>
          </a:p>
        </p:txBody>
      </p:sp>
    </p:spTree>
    <p:extLst>
      <p:ext uri="{BB962C8B-B14F-4D97-AF65-F5344CB8AC3E}">
        <p14:creationId xmlns:p14="http://schemas.microsoft.com/office/powerpoint/2010/main" val="2200340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73042-5E18-7AB2-3E00-D89859FA67E9}"/>
              </a:ext>
            </a:extLst>
          </p:cNvPr>
          <p:cNvSpPr>
            <a:spLocks noGrp="1"/>
          </p:cNvSpPr>
          <p:nvPr>
            <p:ph type="title"/>
          </p:nvPr>
        </p:nvSpPr>
        <p:spPr/>
        <p:txBody>
          <a:bodyPr/>
          <a:lstStyle/>
          <a:p>
            <a:r>
              <a:rPr lang="en-US" dirty="0"/>
              <a:t>ESXi CPU Metric</a:t>
            </a:r>
          </a:p>
        </p:txBody>
      </p:sp>
      <p:sp>
        <p:nvSpPr>
          <p:cNvPr id="3" name="Subtitle 2">
            <a:extLst>
              <a:ext uri="{FF2B5EF4-FFF2-40B4-BE49-F238E27FC236}">
                <a16:creationId xmlns:a16="http://schemas.microsoft.com/office/drawing/2014/main" id="{F795207A-E038-19C8-C2A7-AA07CC2794F2}"/>
              </a:ext>
            </a:extLst>
          </p:cNvPr>
          <p:cNvSpPr>
            <a:spLocks noGrp="1"/>
          </p:cNvSpPr>
          <p:nvPr>
            <p:ph type="subTitle" idx="10"/>
          </p:nvPr>
        </p:nvSpPr>
        <p:spPr/>
        <p:txBody>
          <a:bodyPr/>
          <a:lstStyle/>
          <a:p>
            <a:endParaRPr lang="en-US"/>
          </a:p>
        </p:txBody>
      </p:sp>
    </p:spTree>
    <p:extLst>
      <p:ext uri="{BB962C8B-B14F-4D97-AF65-F5344CB8AC3E}">
        <p14:creationId xmlns:p14="http://schemas.microsoft.com/office/powerpoint/2010/main" val="132881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24E5A-2B57-AB3E-826D-245BE12159CA}"/>
              </a:ext>
            </a:extLst>
          </p:cNvPr>
          <p:cNvSpPr>
            <a:spLocks noGrp="1"/>
          </p:cNvSpPr>
          <p:nvPr>
            <p:ph type="title"/>
          </p:nvPr>
        </p:nvSpPr>
        <p:spPr/>
        <p:txBody>
          <a:bodyPr/>
          <a:lstStyle/>
          <a:p>
            <a:r>
              <a:rPr lang="en-US" dirty="0"/>
              <a:t>CPU Run Queue: Distribution</a:t>
            </a:r>
          </a:p>
        </p:txBody>
      </p:sp>
      <p:sp>
        <p:nvSpPr>
          <p:cNvPr id="3" name="Subtitle 2">
            <a:extLst>
              <a:ext uri="{FF2B5EF4-FFF2-40B4-BE49-F238E27FC236}">
                <a16:creationId xmlns:a16="http://schemas.microsoft.com/office/drawing/2014/main" id="{4EE8FA7E-601F-B91E-CBA5-DAA2E544896B}"/>
              </a:ext>
            </a:extLst>
          </p:cNvPr>
          <p:cNvSpPr>
            <a:spLocks noGrp="1"/>
          </p:cNvSpPr>
          <p:nvPr>
            <p:ph type="subTitle" idx="10"/>
          </p:nvPr>
        </p:nvSpPr>
        <p:spPr/>
        <p:txBody>
          <a:bodyPr/>
          <a:lstStyle/>
          <a:p>
            <a:endParaRPr lang="en-US"/>
          </a:p>
        </p:txBody>
      </p:sp>
    </p:spTree>
    <p:extLst>
      <p:ext uri="{BB962C8B-B14F-4D97-AF65-F5344CB8AC3E}">
        <p14:creationId xmlns:p14="http://schemas.microsoft.com/office/powerpoint/2010/main" val="1413140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00B557-3C01-9F6B-B37C-C4AF29E4C9D7}"/>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8CFD991C-6279-B92D-AE0C-D8CF0BBFAABF}"/>
              </a:ext>
            </a:extLst>
          </p:cNvPr>
          <p:cNvSpPr/>
          <p:nvPr/>
        </p:nvSpPr>
        <p:spPr>
          <a:xfrm>
            <a:off x="6448697" y="2164080"/>
            <a:ext cx="4419600" cy="2529840"/>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4800" dirty="0">
                <a:solidFill>
                  <a:schemeClr val="tx1"/>
                </a:solidFill>
                <a:latin typeface="Calibri" panose="020F0502020204030204" pitchFamily="34" charset="0"/>
                <a:ea typeface="Calibri" panose="020F0502020204030204" pitchFamily="34" charset="0"/>
                <a:cs typeface="Calibri" panose="020F0502020204030204" pitchFamily="34" charset="0"/>
              </a:rPr>
              <a:t>Memory Metrics</a:t>
            </a:r>
          </a:p>
        </p:txBody>
      </p:sp>
    </p:spTree>
    <p:extLst>
      <p:ext uri="{BB962C8B-B14F-4D97-AF65-F5344CB8AC3E}">
        <p14:creationId xmlns:p14="http://schemas.microsoft.com/office/powerpoint/2010/main" val="925800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67D61-4D74-9B62-118A-A3563A8FBC05}"/>
              </a:ext>
            </a:extLst>
          </p:cNvPr>
          <p:cNvSpPr>
            <a:spLocks noGrp="1"/>
          </p:cNvSpPr>
          <p:nvPr>
            <p:ph type="title"/>
          </p:nvPr>
        </p:nvSpPr>
        <p:spPr/>
        <p:txBody>
          <a:bodyPr/>
          <a:lstStyle/>
          <a:p>
            <a:r>
              <a:rPr lang="en-US"/>
              <a:t>Memory: The 4 Layers are independent</a:t>
            </a:r>
          </a:p>
        </p:txBody>
      </p:sp>
      <p:sp>
        <p:nvSpPr>
          <p:cNvPr id="193" name="Subtitle 192">
            <a:extLst>
              <a:ext uri="{FF2B5EF4-FFF2-40B4-BE49-F238E27FC236}">
                <a16:creationId xmlns:a16="http://schemas.microsoft.com/office/drawing/2014/main" id="{524395B3-99C1-9B79-9CD7-1DB124AED7D1}"/>
              </a:ext>
            </a:extLst>
          </p:cNvPr>
          <p:cNvSpPr>
            <a:spLocks noGrp="1"/>
          </p:cNvSpPr>
          <p:nvPr>
            <p:ph type="subTitle" idx="10"/>
          </p:nvPr>
        </p:nvSpPr>
        <p:spPr/>
        <p:txBody>
          <a:bodyPr/>
          <a:lstStyle/>
          <a:p>
            <a:r>
              <a:rPr lang="en-US"/>
              <a:t>Windows/Linux manage memory independently of VMM layer</a:t>
            </a:r>
          </a:p>
        </p:txBody>
      </p:sp>
      <p:sp>
        <p:nvSpPr>
          <p:cNvPr id="4" name="Rectangle: Rounded Corners 3">
            <a:extLst>
              <a:ext uri="{FF2B5EF4-FFF2-40B4-BE49-F238E27FC236}">
                <a16:creationId xmlns:a16="http://schemas.microsoft.com/office/drawing/2014/main" id="{E36452AD-4D39-F257-7333-EEA2F5DDF77A}"/>
              </a:ext>
            </a:extLst>
          </p:cNvPr>
          <p:cNvSpPr/>
          <p:nvPr/>
        </p:nvSpPr>
        <p:spPr>
          <a:xfrm>
            <a:off x="7552351" y="2467561"/>
            <a:ext cx="518604" cy="182880"/>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5" name="Rectangle 4">
            <a:extLst>
              <a:ext uri="{FF2B5EF4-FFF2-40B4-BE49-F238E27FC236}">
                <a16:creationId xmlns:a16="http://schemas.microsoft.com/office/drawing/2014/main" id="{D2F3C895-7142-DB08-19EE-6CE11E86BDBC}"/>
              </a:ext>
            </a:extLst>
          </p:cNvPr>
          <p:cNvSpPr/>
          <p:nvPr/>
        </p:nvSpPr>
        <p:spPr>
          <a:xfrm>
            <a:off x="7561460" y="1498871"/>
            <a:ext cx="3447641" cy="308941"/>
          </a:xfrm>
          <a:prstGeom prst="rect">
            <a:avLst/>
          </a:prstGeom>
          <a:gradFill flip="none" rotWithShape="1">
            <a:gsLst>
              <a:gs pos="0">
                <a:srgbClr val="FF0000">
                  <a:alpha val="50000"/>
                </a:srgbClr>
              </a:gs>
              <a:gs pos="100000">
                <a:srgbClr val="FFFF00">
                  <a:alpha val="50000"/>
                </a:srgbClr>
              </a:gs>
            </a:gsLst>
            <a:lin ang="0" scaled="1"/>
            <a:tileRect/>
          </a:gra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600"/>
              </a:spcAft>
            </a:pPr>
            <a:r>
              <a:rPr lang="en-US" sz="1100">
                <a:solidFill>
                  <a:srgbClr val="000000"/>
                </a:solidFill>
                <a:latin typeface="Calibri" panose="020F0502020204030204" pitchFamily="34" charset="0"/>
                <a:ea typeface="Calibri" panose="020F0502020204030204" pitchFamily="34" charset="0"/>
                <a:cs typeface="Calibri" panose="020F0502020204030204" pitchFamily="34" charset="0"/>
              </a:rPr>
              <a:t>In-Use</a:t>
            </a:r>
          </a:p>
        </p:txBody>
      </p:sp>
      <p:sp>
        <p:nvSpPr>
          <p:cNvPr id="6" name="Rectangle 5">
            <a:extLst>
              <a:ext uri="{FF2B5EF4-FFF2-40B4-BE49-F238E27FC236}">
                <a16:creationId xmlns:a16="http://schemas.microsoft.com/office/drawing/2014/main" id="{B9AEF550-3184-7196-3362-2A7AE0BD1481}"/>
              </a:ext>
            </a:extLst>
          </p:cNvPr>
          <p:cNvSpPr/>
          <p:nvPr/>
        </p:nvSpPr>
        <p:spPr>
          <a:xfrm>
            <a:off x="10451700" y="1580736"/>
            <a:ext cx="493115" cy="167470"/>
          </a:xfrm>
          <a:prstGeom prst="rect">
            <a:avLst/>
          </a:prstGeom>
          <a:noFill/>
          <a:ln>
            <a:noFill/>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1100">
                <a:solidFill>
                  <a:srgbClr val="000000"/>
                </a:solidFill>
                <a:latin typeface="Calibri" panose="020F0502020204030204" pitchFamily="34" charset="0"/>
                <a:ea typeface="Calibri" panose="020F0502020204030204" pitchFamily="34" charset="0"/>
                <a:cs typeface="Calibri" panose="020F0502020204030204" pitchFamily="34" charset="0"/>
              </a:rPr>
              <a:t>Cache</a:t>
            </a:r>
          </a:p>
        </p:txBody>
      </p:sp>
      <p:sp>
        <p:nvSpPr>
          <p:cNvPr id="7" name="Rectangle 6">
            <a:extLst>
              <a:ext uri="{FF2B5EF4-FFF2-40B4-BE49-F238E27FC236}">
                <a16:creationId xmlns:a16="http://schemas.microsoft.com/office/drawing/2014/main" id="{E6DDD3C3-C5EF-1A81-D26F-3778F11EC921}"/>
              </a:ext>
            </a:extLst>
          </p:cNvPr>
          <p:cNvSpPr/>
          <p:nvPr/>
        </p:nvSpPr>
        <p:spPr>
          <a:xfrm>
            <a:off x="6978046" y="2443689"/>
            <a:ext cx="675767" cy="225881"/>
          </a:xfrm>
          <a:prstGeom prst="rect">
            <a:avLst/>
          </a:prstGeom>
          <a:noFill/>
          <a:ln w="63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600"/>
              </a:spcAft>
            </a:pPr>
            <a:r>
              <a:rPr lang="en-US" sz="1100">
                <a:solidFill>
                  <a:srgbClr val="000000"/>
                </a:solidFill>
                <a:latin typeface="Calibri" panose="020F0502020204030204" pitchFamily="34" charset="0"/>
                <a:ea typeface="Calibri" panose="020F0502020204030204" pitchFamily="34" charset="0"/>
                <a:cs typeface="Calibri" panose="020F0502020204030204" pitchFamily="34" charset="0"/>
              </a:rPr>
              <a:t>Shared</a:t>
            </a:r>
          </a:p>
        </p:txBody>
      </p:sp>
      <p:sp>
        <p:nvSpPr>
          <p:cNvPr id="8" name="Rectangle 7">
            <a:extLst>
              <a:ext uri="{FF2B5EF4-FFF2-40B4-BE49-F238E27FC236}">
                <a16:creationId xmlns:a16="http://schemas.microsoft.com/office/drawing/2014/main" id="{7D5BB840-10DB-07CF-97A9-DC91BF5FBD52}"/>
              </a:ext>
            </a:extLst>
          </p:cNvPr>
          <p:cNvSpPr/>
          <p:nvPr/>
        </p:nvSpPr>
        <p:spPr>
          <a:xfrm>
            <a:off x="8048617" y="3404452"/>
            <a:ext cx="675767" cy="225881"/>
          </a:xfrm>
          <a:prstGeom prst="rect">
            <a:avLst/>
          </a:prstGeom>
          <a:noFill/>
          <a:ln w="63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600"/>
              </a:spcAft>
            </a:pPr>
            <a:r>
              <a:rPr lang="en-US" sz="1100">
                <a:solidFill>
                  <a:srgbClr val="000000"/>
                </a:solidFill>
                <a:latin typeface="Calibri" panose="020F0502020204030204" pitchFamily="34" charset="0"/>
                <a:ea typeface="Calibri" panose="020F0502020204030204" pitchFamily="34" charset="0"/>
                <a:cs typeface="Calibri" panose="020F0502020204030204" pitchFamily="34" charset="0"/>
              </a:rPr>
              <a:t>Consumed</a:t>
            </a:r>
          </a:p>
        </p:txBody>
      </p:sp>
      <p:sp>
        <p:nvSpPr>
          <p:cNvPr id="9" name="Rectangle 8">
            <a:extLst>
              <a:ext uri="{FF2B5EF4-FFF2-40B4-BE49-F238E27FC236}">
                <a16:creationId xmlns:a16="http://schemas.microsoft.com/office/drawing/2014/main" id="{3B5A3B96-A04B-B171-D2F0-E3784CC92259}"/>
              </a:ext>
            </a:extLst>
          </p:cNvPr>
          <p:cNvSpPr/>
          <p:nvPr/>
        </p:nvSpPr>
        <p:spPr>
          <a:xfrm>
            <a:off x="7588339" y="2513043"/>
            <a:ext cx="91440" cy="9144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10" name="Rectangle 9">
            <a:extLst>
              <a:ext uri="{FF2B5EF4-FFF2-40B4-BE49-F238E27FC236}">
                <a16:creationId xmlns:a16="http://schemas.microsoft.com/office/drawing/2014/main" id="{3353D7DB-029C-8F06-FF09-1AB3EFEDCF17}"/>
              </a:ext>
            </a:extLst>
          </p:cNvPr>
          <p:cNvSpPr/>
          <p:nvPr/>
        </p:nvSpPr>
        <p:spPr>
          <a:xfrm>
            <a:off x="7764451" y="2513043"/>
            <a:ext cx="91440" cy="91440"/>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11" name="Rectangle 10">
            <a:extLst>
              <a:ext uri="{FF2B5EF4-FFF2-40B4-BE49-F238E27FC236}">
                <a16:creationId xmlns:a16="http://schemas.microsoft.com/office/drawing/2014/main" id="{EE0838B2-9ABE-6F21-6929-A95FC10AE8C9}"/>
              </a:ext>
            </a:extLst>
          </p:cNvPr>
          <p:cNvSpPr/>
          <p:nvPr/>
        </p:nvSpPr>
        <p:spPr>
          <a:xfrm>
            <a:off x="7940563" y="2513043"/>
            <a:ext cx="91440" cy="91440"/>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12" name="Rectangle 11">
            <a:extLst>
              <a:ext uri="{FF2B5EF4-FFF2-40B4-BE49-F238E27FC236}">
                <a16:creationId xmlns:a16="http://schemas.microsoft.com/office/drawing/2014/main" id="{B797E845-4D89-5677-FCA7-C0350FA724AF}"/>
              </a:ext>
            </a:extLst>
          </p:cNvPr>
          <p:cNvSpPr/>
          <p:nvPr/>
        </p:nvSpPr>
        <p:spPr>
          <a:xfrm>
            <a:off x="7588339" y="3267530"/>
            <a:ext cx="91440" cy="9144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cxnSp>
        <p:nvCxnSpPr>
          <p:cNvPr id="13" name="Straight Arrow Connector 12">
            <a:extLst>
              <a:ext uri="{FF2B5EF4-FFF2-40B4-BE49-F238E27FC236}">
                <a16:creationId xmlns:a16="http://schemas.microsoft.com/office/drawing/2014/main" id="{FE631E27-F1DC-A1A3-2C28-F420817672D0}"/>
              </a:ext>
            </a:extLst>
          </p:cNvPr>
          <p:cNvCxnSpPr>
            <a:stCxn id="9" idx="2"/>
            <a:endCxn id="12" idx="0"/>
          </p:cNvCxnSpPr>
          <p:nvPr/>
        </p:nvCxnSpPr>
        <p:spPr bwMode="gray">
          <a:xfrm>
            <a:off x="7634059" y="2604483"/>
            <a:ext cx="0" cy="663047"/>
          </a:xfrm>
          <a:prstGeom prst="straightConnector1">
            <a:avLst/>
          </a:prstGeom>
          <a:ln w="9525">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73A2AF4-6E14-2EC5-62F5-E35AA0749644}"/>
              </a:ext>
            </a:extLst>
          </p:cNvPr>
          <p:cNvCxnSpPr>
            <a:cxnSpLocks/>
            <a:stCxn id="10" idx="2"/>
            <a:endCxn id="12" idx="0"/>
          </p:cNvCxnSpPr>
          <p:nvPr/>
        </p:nvCxnSpPr>
        <p:spPr bwMode="gray">
          <a:xfrm flipH="1">
            <a:off x="7634059" y="2604483"/>
            <a:ext cx="176112" cy="663047"/>
          </a:xfrm>
          <a:prstGeom prst="straightConnector1">
            <a:avLst/>
          </a:prstGeom>
          <a:ln w="9525">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6E38746-1DAA-4453-966D-92DC40A1FDC6}"/>
              </a:ext>
            </a:extLst>
          </p:cNvPr>
          <p:cNvCxnSpPr>
            <a:cxnSpLocks/>
            <a:stCxn id="11" idx="2"/>
            <a:endCxn id="12" idx="0"/>
          </p:cNvCxnSpPr>
          <p:nvPr/>
        </p:nvCxnSpPr>
        <p:spPr bwMode="gray">
          <a:xfrm flipH="1">
            <a:off x="7634059" y="2604483"/>
            <a:ext cx="352224" cy="663047"/>
          </a:xfrm>
          <a:prstGeom prst="straightConnector1">
            <a:avLst/>
          </a:prstGeom>
          <a:ln w="9525">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E3136974-B06E-C3CD-167F-53EF70C30E20}"/>
              </a:ext>
            </a:extLst>
          </p:cNvPr>
          <p:cNvSpPr/>
          <p:nvPr/>
        </p:nvSpPr>
        <p:spPr>
          <a:xfrm>
            <a:off x="7740739" y="3267530"/>
            <a:ext cx="91440" cy="91440"/>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17" name="Rectangle 16">
            <a:extLst>
              <a:ext uri="{FF2B5EF4-FFF2-40B4-BE49-F238E27FC236}">
                <a16:creationId xmlns:a16="http://schemas.microsoft.com/office/drawing/2014/main" id="{2523E326-FB13-3D89-9E63-FC4EE6CDB4AD}"/>
              </a:ext>
            </a:extLst>
          </p:cNvPr>
          <p:cNvSpPr/>
          <p:nvPr/>
        </p:nvSpPr>
        <p:spPr>
          <a:xfrm>
            <a:off x="7893139" y="3267530"/>
            <a:ext cx="91440" cy="91440"/>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18" name="Rectangle 17">
            <a:extLst>
              <a:ext uri="{FF2B5EF4-FFF2-40B4-BE49-F238E27FC236}">
                <a16:creationId xmlns:a16="http://schemas.microsoft.com/office/drawing/2014/main" id="{503564F2-4547-1D5D-FC33-2B8CA17947F3}"/>
              </a:ext>
            </a:extLst>
          </p:cNvPr>
          <p:cNvSpPr/>
          <p:nvPr/>
        </p:nvSpPr>
        <p:spPr>
          <a:xfrm>
            <a:off x="8045539" y="3267530"/>
            <a:ext cx="91440" cy="91440"/>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19" name="Rectangle 18">
            <a:extLst>
              <a:ext uri="{FF2B5EF4-FFF2-40B4-BE49-F238E27FC236}">
                <a16:creationId xmlns:a16="http://schemas.microsoft.com/office/drawing/2014/main" id="{72D3D6B8-C27B-81E5-AD81-72B8D32B537A}"/>
              </a:ext>
            </a:extLst>
          </p:cNvPr>
          <p:cNvSpPr/>
          <p:nvPr/>
        </p:nvSpPr>
        <p:spPr>
          <a:xfrm>
            <a:off x="8116675" y="2513043"/>
            <a:ext cx="91440" cy="91440"/>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20" name="Rectangle 19">
            <a:extLst>
              <a:ext uri="{FF2B5EF4-FFF2-40B4-BE49-F238E27FC236}">
                <a16:creationId xmlns:a16="http://schemas.microsoft.com/office/drawing/2014/main" id="{89F82CBD-4CE6-814B-3DD8-D456B9905B24}"/>
              </a:ext>
            </a:extLst>
          </p:cNvPr>
          <p:cNvSpPr/>
          <p:nvPr/>
        </p:nvSpPr>
        <p:spPr>
          <a:xfrm>
            <a:off x="8292787" y="2513043"/>
            <a:ext cx="91440" cy="91440"/>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21" name="Rectangle 20">
            <a:extLst>
              <a:ext uri="{FF2B5EF4-FFF2-40B4-BE49-F238E27FC236}">
                <a16:creationId xmlns:a16="http://schemas.microsoft.com/office/drawing/2014/main" id="{35C0FEC9-D6A1-7B52-84DC-15B1F1CF1A20}"/>
              </a:ext>
            </a:extLst>
          </p:cNvPr>
          <p:cNvSpPr/>
          <p:nvPr/>
        </p:nvSpPr>
        <p:spPr>
          <a:xfrm>
            <a:off x="8468899" y="2513043"/>
            <a:ext cx="91440" cy="91440"/>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cxnSp>
        <p:nvCxnSpPr>
          <p:cNvPr id="22" name="Straight Arrow Connector 21">
            <a:extLst>
              <a:ext uri="{FF2B5EF4-FFF2-40B4-BE49-F238E27FC236}">
                <a16:creationId xmlns:a16="http://schemas.microsoft.com/office/drawing/2014/main" id="{2E9F67DA-B2EC-6632-3504-F5E7CAD5693B}"/>
              </a:ext>
            </a:extLst>
          </p:cNvPr>
          <p:cNvCxnSpPr>
            <a:cxnSpLocks/>
            <a:stCxn id="19" idx="2"/>
            <a:endCxn id="16" idx="0"/>
          </p:cNvCxnSpPr>
          <p:nvPr/>
        </p:nvCxnSpPr>
        <p:spPr bwMode="gray">
          <a:xfrm flipH="1">
            <a:off x="7786459" y="2604483"/>
            <a:ext cx="375936" cy="663047"/>
          </a:xfrm>
          <a:prstGeom prst="straightConnector1">
            <a:avLst/>
          </a:prstGeom>
          <a:ln w="9525">
            <a:solidFill>
              <a:srgbClr val="00B0F0"/>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4A1F6AD-572A-8164-55A5-3A19C360E7B0}"/>
              </a:ext>
            </a:extLst>
          </p:cNvPr>
          <p:cNvCxnSpPr>
            <a:cxnSpLocks/>
            <a:stCxn id="20" idx="2"/>
            <a:endCxn id="17" idx="0"/>
          </p:cNvCxnSpPr>
          <p:nvPr/>
        </p:nvCxnSpPr>
        <p:spPr bwMode="gray">
          <a:xfrm flipH="1">
            <a:off x="7938859" y="2604483"/>
            <a:ext cx="399648" cy="663047"/>
          </a:xfrm>
          <a:prstGeom prst="straightConnector1">
            <a:avLst/>
          </a:prstGeom>
          <a:ln w="9525">
            <a:solidFill>
              <a:srgbClr val="00B0F0"/>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5AE347E-0F0B-B957-01A1-465756A2F48F}"/>
              </a:ext>
            </a:extLst>
          </p:cNvPr>
          <p:cNvCxnSpPr>
            <a:cxnSpLocks/>
            <a:stCxn id="21" idx="2"/>
            <a:endCxn id="18" idx="0"/>
          </p:cNvCxnSpPr>
          <p:nvPr/>
        </p:nvCxnSpPr>
        <p:spPr bwMode="gray">
          <a:xfrm flipH="1">
            <a:off x="8091259" y="2604483"/>
            <a:ext cx="423360" cy="663047"/>
          </a:xfrm>
          <a:prstGeom prst="straightConnector1">
            <a:avLst/>
          </a:prstGeom>
          <a:ln w="9525">
            <a:solidFill>
              <a:srgbClr val="00B0F0"/>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23BFE430-002A-628C-808F-6DEF8957BC81}"/>
              </a:ext>
            </a:extLst>
          </p:cNvPr>
          <p:cNvSpPr/>
          <p:nvPr/>
        </p:nvSpPr>
        <p:spPr>
          <a:xfrm>
            <a:off x="7722115" y="2168574"/>
            <a:ext cx="675767" cy="225881"/>
          </a:xfrm>
          <a:prstGeom prst="rect">
            <a:avLst/>
          </a:prstGeom>
          <a:noFill/>
          <a:ln w="63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600"/>
              </a:spcAft>
            </a:pPr>
            <a:r>
              <a:rPr lang="en-US" sz="1100">
                <a:solidFill>
                  <a:srgbClr val="000000"/>
                </a:solidFill>
                <a:latin typeface="Calibri" panose="020F0502020204030204" pitchFamily="34" charset="0"/>
                <a:ea typeface="Calibri" panose="020F0502020204030204" pitchFamily="34" charset="0"/>
                <a:cs typeface="Calibri" panose="020F0502020204030204" pitchFamily="34" charset="0"/>
              </a:rPr>
              <a:t>Granted</a:t>
            </a:r>
          </a:p>
        </p:txBody>
      </p:sp>
      <p:sp>
        <p:nvSpPr>
          <p:cNvPr id="26" name="Right Brace 25">
            <a:extLst>
              <a:ext uri="{FF2B5EF4-FFF2-40B4-BE49-F238E27FC236}">
                <a16:creationId xmlns:a16="http://schemas.microsoft.com/office/drawing/2014/main" id="{66E6560E-3686-19F6-7E1B-15F92C23E4B4}"/>
              </a:ext>
            </a:extLst>
          </p:cNvPr>
          <p:cNvSpPr/>
          <p:nvPr/>
        </p:nvSpPr>
        <p:spPr bwMode="gray">
          <a:xfrm rot="16200000">
            <a:off x="8018059" y="1902619"/>
            <a:ext cx="91440" cy="1005840"/>
          </a:xfrm>
          <a:prstGeom prst="rightBrace">
            <a:avLst>
              <a:gd name="adj1" fmla="val 46660"/>
              <a:gd name="adj2" fmla="val 50000"/>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Rectangle 26">
            <a:extLst>
              <a:ext uri="{FF2B5EF4-FFF2-40B4-BE49-F238E27FC236}">
                <a16:creationId xmlns:a16="http://schemas.microsoft.com/office/drawing/2014/main" id="{AC05968D-3316-C5BC-9570-4336D131A656}"/>
              </a:ext>
            </a:extLst>
          </p:cNvPr>
          <p:cNvSpPr/>
          <p:nvPr/>
        </p:nvSpPr>
        <p:spPr>
          <a:xfrm>
            <a:off x="8745175" y="2513043"/>
            <a:ext cx="91440" cy="9144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28" name="Rectangle 27">
            <a:extLst>
              <a:ext uri="{FF2B5EF4-FFF2-40B4-BE49-F238E27FC236}">
                <a16:creationId xmlns:a16="http://schemas.microsoft.com/office/drawing/2014/main" id="{B4A83F0C-2B85-3B80-BCC4-1BAE998276C1}"/>
              </a:ext>
            </a:extLst>
          </p:cNvPr>
          <p:cNvSpPr/>
          <p:nvPr/>
        </p:nvSpPr>
        <p:spPr>
          <a:xfrm>
            <a:off x="8921287" y="2513043"/>
            <a:ext cx="91440" cy="9144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29" name="Rectangle 28">
            <a:extLst>
              <a:ext uri="{FF2B5EF4-FFF2-40B4-BE49-F238E27FC236}">
                <a16:creationId xmlns:a16="http://schemas.microsoft.com/office/drawing/2014/main" id="{066C0F99-31CA-D714-3348-274A9A7AA308}"/>
              </a:ext>
            </a:extLst>
          </p:cNvPr>
          <p:cNvSpPr/>
          <p:nvPr/>
        </p:nvSpPr>
        <p:spPr>
          <a:xfrm>
            <a:off x="8924864" y="3267530"/>
            <a:ext cx="45720" cy="9144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30" name="Rectangle 29">
            <a:extLst>
              <a:ext uri="{FF2B5EF4-FFF2-40B4-BE49-F238E27FC236}">
                <a16:creationId xmlns:a16="http://schemas.microsoft.com/office/drawing/2014/main" id="{5D0D3496-3C97-562C-79F3-09393EFC0B6A}"/>
              </a:ext>
            </a:extLst>
          </p:cNvPr>
          <p:cNvSpPr/>
          <p:nvPr/>
        </p:nvSpPr>
        <p:spPr>
          <a:xfrm>
            <a:off x="8970311" y="3267530"/>
            <a:ext cx="45720" cy="9144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cxnSp>
        <p:nvCxnSpPr>
          <p:cNvPr id="31" name="Straight Arrow Connector 30">
            <a:extLst>
              <a:ext uri="{FF2B5EF4-FFF2-40B4-BE49-F238E27FC236}">
                <a16:creationId xmlns:a16="http://schemas.microsoft.com/office/drawing/2014/main" id="{9DFFC414-D1A5-A196-B846-A19B6A39F1FC}"/>
              </a:ext>
            </a:extLst>
          </p:cNvPr>
          <p:cNvCxnSpPr>
            <a:cxnSpLocks/>
            <a:stCxn id="27" idx="2"/>
            <a:endCxn id="29" idx="0"/>
          </p:cNvCxnSpPr>
          <p:nvPr/>
        </p:nvCxnSpPr>
        <p:spPr bwMode="gray">
          <a:xfrm>
            <a:off x="8790895" y="2604483"/>
            <a:ext cx="156829" cy="663047"/>
          </a:xfrm>
          <a:prstGeom prst="straightConnector1">
            <a:avLst/>
          </a:prstGeom>
          <a:ln w="9525">
            <a:solidFill>
              <a:srgbClr val="FF0000"/>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5C6782E0-6880-49FA-9998-C605889C8F46}"/>
              </a:ext>
            </a:extLst>
          </p:cNvPr>
          <p:cNvCxnSpPr>
            <a:cxnSpLocks/>
            <a:stCxn id="28" idx="2"/>
            <a:endCxn id="30" idx="0"/>
          </p:cNvCxnSpPr>
          <p:nvPr/>
        </p:nvCxnSpPr>
        <p:spPr bwMode="gray">
          <a:xfrm>
            <a:off x="8967007" y="2604483"/>
            <a:ext cx="26164" cy="663047"/>
          </a:xfrm>
          <a:prstGeom prst="straightConnector1">
            <a:avLst/>
          </a:prstGeom>
          <a:ln w="9525">
            <a:solidFill>
              <a:srgbClr val="FF0000"/>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F997B7DC-9AB6-78B9-53A7-C07A34BD3898}"/>
              </a:ext>
            </a:extLst>
          </p:cNvPr>
          <p:cNvSpPr/>
          <p:nvPr/>
        </p:nvSpPr>
        <p:spPr>
          <a:xfrm>
            <a:off x="8624563" y="2166084"/>
            <a:ext cx="864000" cy="225881"/>
          </a:xfrm>
          <a:prstGeom prst="rect">
            <a:avLst/>
          </a:prstGeom>
          <a:noFill/>
          <a:ln w="63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100">
                <a:solidFill>
                  <a:srgbClr val="000000"/>
                </a:solidFill>
                <a:latin typeface="Calibri" panose="020F0502020204030204" pitchFamily="34" charset="0"/>
                <a:ea typeface="Calibri" panose="020F0502020204030204" pitchFamily="34" charset="0"/>
                <a:cs typeface="Calibri" panose="020F0502020204030204" pitchFamily="34" charset="0"/>
              </a:rPr>
              <a:t>Compressed</a:t>
            </a:r>
          </a:p>
        </p:txBody>
      </p:sp>
      <p:sp>
        <p:nvSpPr>
          <p:cNvPr id="34" name="Right Brace 33">
            <a:extLst>
              <a:ext uri="{FF2B5EF4-FFF2-40B4-BE49-F238E27FC236}">
                <a16:creationId xmlns:a16="http://schemas.microsoft.com/office/drawing/2014/main" id="{CFF11D5E-7C79-EC8A-3694-0FFD4B1C0275}"/>
              </a:ext>
            </a:extLst>
          </p:cNvPr>
          <p:cNvSpPr/>
          <p:nvPr/>
        </p:nvSpPr>
        <p:spPr bwMode="gray">
          <a:xfrm rot="16200000">
            <a:off x="9010051" y="2085498"/>
            <a:ext cx="91440" cy="640080"/>
          </a:xfrm>
          <a:prstGeom prst="rightBrace">
            <a:avLst>
              <a:gd name="adj1" fmla="val 46660"/>
              <a:gd name="adj2" fmla="val 50000"/>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Rectangle 34">
            <a:extLst>
              <a:ext uri="{FF2B5EF4-FFF2-40B4-BE49-F238E27FC236}">
                <a16:creationId xmlns:a16="http://schemas.microsoft.com/office/drawing/2014/main" id="{2A2B8FA1-92BD-6337-A232-3E693733E80B}"/>
              </a:ext>
            </a:extLst>
          </p:cNvPr>
          <p:cNvSpPr/>
          <p:nvPr/>
        </p:nvSpPr>
        <p:spPr>
          <a:xfrm>
            <a:off x="9092042" y="2512575"/>
            <a:ext cx="91440" cy="9144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36" name="Rectangle 35">
            <a:extLst>
              <a:ext uri="{FF2B5EF4-FFF2-40B4-BE49-F238E27FC236}">
                <a16:creationId xmlns:a16="http://schemas.microsoft.com/office/drawing/2014/main" id="{A9DDAC94-2F54-3304-3D38-7482D3D2DCA5}"/>
              </a:ext>
            </a:extLst>
          </p:cNvPr>
          <p:cNvSpPr/>
          <p:nvPr/>
        </p:nvSpPr>
        <p:spPr>
          <a:xfrm>
            <a:off x="9268154" y="2512575"/>
            <a:ext cx="91440" cy="9144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37" name="Rectangle 36">
            <a:extLst>
              <a:ext uri="{FF2B5EF4-FFF2-40B4-BE49-F238E27FC236}">
                <a16:creationId xmlns:a16="http://schemas.microsoft.com/office/drawing/2014/main" id="{1939D30B-9BEA-5751-B982-230FF641EBCE}"/>
              </a:ext>
            </a:extLst>
          </p:cNvPr>
          <p:cNvSpPr/>
          <p:nvPr/>
        </p:nvSpPr>
        <p:spPr>
          <a:xfrm>
            <a:off x="9072391" y="3267530"/>
            <a:ext cx="45720" cy="9144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38" name="Rectangle 37">
            <a:extLst>
              <a:ext uri="{FF2B5EF4-FFF2-40B4-BE49-F238E27FC236}">
                <a16:creationId xmlns:a16="http://schemas.microsoft.com/office/drawing/2014/main" id="{CCB96255-5EDC-A6EC-444C-3D5D6C44C62D}"/>
              </a:ext>
            </a:extLst>
          </p:cNvPr>
          <p:cNvSpPr/>
          <p:nvPr/>
        </p:nvSpPr>
        <p:spPr>
          <a:xfrm>
            <a:off x="9117838" y="3267530"/>
            <a:ext cx="45720" cy="9144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cxnSp>
        <p:nvCxnSpPr>
          <p:cNvPr id="39" name="Straight Arrow Connector 38">
            <a:extLst>
              <a:ext uri="{FF2B5EF4-FFF2-40B4-BE49-F238E27FC236}">
                <a16:creationId xmlns:a16="http://schemas.microsoft.com/office/drawing/2014/main" id="{43595B42-8174-3068-E100-B666F4328462}"/>
              </a:ext>
            </a:extLst>
          </p:cNvPr>
          <p:cNvCxnSpPr>
            <a:cxnSpLocks/>
            <a:stCxn id="35" idx="2"/>
            <a:endCxn id="37" idx="0"/>
          </p:cNvCxnSpPr>
          <p:nvPr/>
        </p:nvCxnSpPr>
        <p:spPr bwMode="gray">
          <a:xfrm flipH="1">
            <a:off x="9095251" y="2604015"/>
            <a:ext cx="42511" cy="663515"/>
          </a:xfrm>
          <a:prstGeom prst="straightConnector1">
            <a:avLst/>
          </a:prstGeom>
          <a:ln w="9525">
            <a:solidFill>
              <a:srgbClr val="FF0000"/>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408C2816-D5EB-4797-9BA5-E1F66CD588FE}"/>
              </a:ext>
            </a:extLst>
          </p:cNvPr>
          <p:cNvCxnSpPr>
            <a:cxnSpLocks/>
            <a:stCxn id="36" idx="2"/>
            <a:endCxn id="38" idx="0"/>
          </p:cNvCxnSpPr>
          <p:nvPr/>
        </p:nvCxnSpPr>
        <p:spPr bwMode="gray">
          <a:xfrm flipH="1">
            <a:off x="9140698" y="2604015"/>
            <a:ext cx="173176" cy="663515"/>
          </a:xfrm>
          <a:prstGeom prst="straightConnector1">
            <a:avLst/>
          </a:prstGeom>
          <a:ln w="9525">
            <a:solidFill>
              <a:srgbClr val="FF0000"/>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41" name="Right Brace 40">
            <a:extLst>
              <a:ext uri="{FF2B5EF4-FFF2-40B4-BE49-F238E27FC236}">
                <a16:creationId xmlns:a16="http://schemas.microsoft.com/office/drawing/2014/main" id="{301F6A4F-8F09-6C7D-C13B-2DB80C4A6779}"/>
              </a:ext>
            </a:extLst>
          </p:cNvPr>
          <p:cNvSpPr/>
          <p:nvPr/>
        </p:nvSpPr>
        <p:spPr bwMode="gray">
          <a:xfrm rot="5400000" flipV="1">
            <a:off x="8341272" y="2617369"/>
            <a:ext cx="91440" cy="1620000"/>
          </a:xfrm>
          <a:prstGeom prst="rightBrace">
            <a:avLst>
              <a:gd name="adj1" fmla="val 46660"/>
              <a:gd name="adj2" fmla="val 50000"/>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Rectangle 41">
            <a:extLst>
              <a:ext uri="{FF2B5EF4-FFF2-40B4-BE49-F238E27FC236}">
                <a16:creationId xmlns:a16="http://schemas.microsoft.com/office/drawing/2014/main" id="{D0DCB4B5-3BBA-9C13-64D0-60BD5195D7E9}"/>
              </a:ext>
            </a:extLst>
          </p:cNvPr>
          <p:cNvSpPr/>
          <p:nvPr/>
        </p:nvSpPr>
        <p:spPr>
          <a:xfrm>
            <a:off x="9433499" y="2166015"/>
            <a:ext cx="864000" cy="225881"/>
          </a:xfrm>
          <a:prstGeom prst="rect">
            <a:avLst/>
          </a:prstGeom>
          <a:noFill/>
          <a:ln w="63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100">
                <a:solidFill>
                  <a:srgbClr val="000000"/>
                </a:solidFill>
                <a:latin typeface="Calibri" panose="020F0502020204030204" pitchFamily="34" charset="0"/>
                <a:ea typeface="Calibri" panose="020F0502020204030204" pitchFamily="34" charset="0"/>
                <a:cs typeface="Calibri" panose="020F0502020204030204" pitchFamily="34" charset="0"/>
              </a:rPr>
              <a:t>Swapped</a:t>
            </a:r>
          </a:p>
        </p:txBody>
      </p:sp>
      <p:sp>
        <p:nvSpPr>
          <p:cNvPr id="43" name="Right Brace 42">
            <a:extLst>
              <a:ext uri="{FF2B5EF4-FFF2-40B4-BE49-F238E27FC236}">
                <a16:creationId xmlns:a16="http://schemas.microsoft.com/office/drawing/2014/main" id="{1B31B433-FAC0-1B6A-1B66-12F8F6859867}"/>
              </a:ext>
            </a:extLst>
          </p:cNvPr>
          <p:cNvSpPr/>
          <p:nvPr/>
        </p:nvSpPr>
        <p:spPr bwMode="gray">
          <a:xfrm rot="16200000">
            <a:off x="9819162" y="2085498"/>
            <a:ext cx="91440" cy="640080"/>
          </a:xfrm>
          <a:prstGeom prst="rightBrace">
            <a:avLst>
              <a:gd name="adj1" fmla="val 46660"/>
              <a:gd name="adj2" fmla="val 50000"/>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Rectangle 43">
            <a:extLst>
              <a:ext uri="{FF2B5EF4-FFF2-40B4-BE49-F238E27FC236}">
                <a16:creationId xmlns:a16="http://schemas.microsoft.com/office/drawing/2014/main" id="{947EF5F2-1025-701A-A6C1-B2EEE3484414}"/>
              </a:ext>
            </a:extLst>
          </p:cNvPr>
          <p:cNvSpPr/>
          <p:nvPr/>
        </p:nvSpPr>
        <p:spPr>
          <a:xfrm>
            <a:off x="9560777" y="2513043"/>
            <a:ext cx="91440" cy="9144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45" name="Rectangle 44">
            <a:extLst>
              <a:ext uri="{FF2B5EF4-FFF2-40B4-BE49-F238E27FC236}">
                <a16:creationId xmlns:a16="http://schemas.microsoft.com/office/drawing/2014/main" id="{51E457FD-C816-4D90-9BF0-50BC36A03D9D}"/>
              </a:ext>
            </a:extLst>
          </p:cNvPr>
          <p:cNvSpPr/>
          <p:nvPr/>
        </p:nvSpPr>
        <p:spPr>
          <a:xfrm>
            <a:off x="9738510" y="2513043"/>
            <a:ext cx="91440" cy="9144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46" name="Rectangle 45">
            <a:extLst>
              <a:ext uri="{FF2B5EF4-FFF2-40B4-BE49-F238E27FC236}">
                <a16:creationId xmlns:a16="http://schemas.microsoft.com/office/drawing/2014/main" id="{07E217EA-B889-80AF-04B0-771A287BA6D9}"/>
              </a:ext>
            </a:extLst>
          </p:cNvPr>
          <p:cNvSpPr/>
          <p:nvPr/>
        </p:nvSpPr>
        <p:spPr>
          <a:xfrm>
            <a:off x="9909265" y="2512575"/>
            <a:ext cx="91440" cy="9144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47" name="Rectangle 46">
            <a:extLst>
              <a:ext uri="{FF2B5EF4-FFF2-40B4-BE49-F238E27FC236}">
                <a16:creationId xmlns:a16="http://schemas.microsoft.com/office/drawing/2014/main" id="{55B4A07A-E299-649E-8B15-9F69AAF4AE28}"/>
              </a:ext>
            </a:extLst>
          </p:cNvPr>
          <p:cNvSpPr/>
          <p:nvPr/>
        </p:nvSpPr>
        <p:spPr>
          <a:xfrm>
            <a:off x="10085377" y="2512575"/>
            <a:ext cx="91440" cy="9144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48" name="Rectangle 47">
            <a:extLst>
              <a:ext uri="{FF2B5EF4-FFF2-40B4-BE49-F238E27FC236}">
                <a16:creationId xmlns:a16="http://schemas.microsoft.com/office/drawing/2014/main" id="{E7D60A73-D833-9F47-1A53-2791B69671AE}"/>
              </a:ext>
            </a:extLst>
          </p:cNvPr>
          <p:cNvSpPr/>
          <p:nvPr/>
        </p:nvSpPr>
        <p:spPr>
          <a:xfrm>
            <a:off x="9560777" y="3267530"/>
            <a:ext cx="91440" cy="9144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49" name="Rectangle 48">
            <a:extLst>
              <a:ext uri="{FF2B5EF4-FFF2-40B4-BE49-F238E27FC236}">
                <a16:creationId xmlns:a16="http://schemas.microsoft.com/office/drawing/2014/main" id="{C791C650-EC10-7E24-C834-3947ED6A99C9}"/>
              </a:ext>
            </a:extLst>
          </p:cNvPr>
          <p:cNvSpPr/>
          <p:nvPr/>
        </p:nvSpPr>
        <p:spPr>
          <a:xfrm>
            <a:off x="9736889" y="3267530"/>
            <a:ext cx="91440" cy="9144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50" name="Rectangle 49">
            <a:extLst>
              <a:ext uri="{FF2B5EF4-FFF2-40B4-BE49-F238E27FC236}">
                <a16:creationId xmlns:a16="http://schemas.microsoft.com/office/drawing/2014/main" id="{7F967B95-5BCB-215E-D565-66B90D96DD21}"/>
              </a:ext>
            </a:extLst>
          </p:cNvPr>
          <p:cNvSpPr/>
          <p:nvPr/>
        </p:nvSpPr>
        <p:spPr>
          <a:xfrm>
            <a:off x="9907644" y="3267530"/>
            <a:ext cx="91440" cy="9144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51" name="Rectangle 50">
            <a:extLst>
              <a:ext uri="{FF2B5EF4-FFF2-40B4-BE49-F238E27FC236}">
                <a16:creationId xmlns:a16="http://schemas.microsoft.com/office/drawing/2014/main" id="{9ADAC1DA-2AFD-7498-AAB1-7589635F603B}"/>
              </a:ext>
            </a:extLst>
          </p:cNvPr>
          <p:cNvSpPr/>
          <p:nvPr/>
        </p:nvSpPr>
        <p:spPr>
          <a:xfrm>
            <a:off x="10083756" y="3267530"/>
            <a:ext cx="91440" cy="9144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52" name="Rectangle 51">
            <a:extLst>
              <a:ext uri="{FF2B5EF4-FFF2-40B4-BE49-F238E27FC236}">
                <a16:creationId xmlns:a16="http://schemas.microsoft.com/office/drawing/2014/main" id="{426EC043-F8CC-A2BF-35C7-536B31C1D464}"/>
              </a:ext>
            </a:extLst>
          </p:cNvPr>
          <p:cNvSpPr/>
          <p:nvPr/>
        </p:nvSpPr>
        <p:spPr>
          <a:xfrm>
            <a:off x="9530228" y="3404452"/>
            <a:ext cx="675767" cy="225881"/>
          </a:xfrm>
          <a:prstGeom prst="rect">
            <a:avLst/>
          </a:prstGeom>
          <a:noFill/>
          <a:ln w="63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600"/>
              </a:spcAft>
            </a:pPr>
            <a:r>
              <a:rPr lang="en-US" sz="1100">
                <a:solidFill>
                  <a:srgbClr val="000000"/>
                </a:solidFill>
                <a:latin typeface="Calibri" panose="020F0502020204030204" pitchFamily="34" charset="0"/>
                <a:ea typeface="Calibri" panose="020F0502020204030204" pitchFamily="34" charset="0"/>
                <a:cs typeface="Calibri" panose="020F0502020204030204" pitchFamily="34" charset="0"/>
              </a:rPr>
              <a:t>Swapped</a:t>
            </a:r>
          </a:p>
        </p:txBody>
      </p:sp>
      <p:sp>
        <p:nvSpPr>
          <p:cNvPr id="53" name="Right Brace 52">
            <a:extLst>
              <a:ext uri="{FF2B5EF4-FFF2-40B4-BE49-F238E27FC236}">
                <a16:creationId xmlns:a16="http://schemas.microsoft.com/office/drawing/2014/main" id="{D83039DE-5B23-028F-7D9C-B7F184CDA352}"/>
              </a:ext>
            </a:extLst>
          </p:cNvPr>
          <p:cNvSpPr/>
          <p:nvPr/>
        </p:nvSpPr>
        <p:spPr bwMode="gray">
          <a:xfrm rot="5400000" flipV="1">
            <a:off x="9821252" y="3107329"/>
            <a:ext cx="91440" cy="640080"/>
          </a:xfrm>
          <a:prstGeom prst="rightBrace">
            <a:avLst>
              <a:gd name="adj1" fmla="val 46660"/>
              <a:gd name="adj2" fmla="val 50000"/>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4" name="Straight Arrow Connector 53">
            <a:extLst>
              <a:ext uri="{FF2B5EF4-FFF2-40B4-BE49-F238E27FC236}">
                <a16:creationId xmlns:a16="http://schemas.microsoft.com/office/drawing/2014/main" id="{FF018B66-218E-F23E-5CDA-9FEA757482F6}"/>
              </a:ext>
            </a:extLst>
          </p:cNvPr>
          <p:cNvCxnSpPr>
            <a:cxnSpLocks/>
            <a:stCxn id="44" idx="2"/>
            <a:endCxn id="48" idx="0"/>
          </p:cNvCxnSpPr>
          <p:nvPr/>
        </p:nvCxnSpPr>
        <p:spPr bwMode="gray">
          <a:xfrm>
            <a:off x="9606497" y="2604483"/>
            <a:ext cx="0" cy="663047"/>
          </a:xfrm>
          <a:prstGeom prst="straightConnector1">
            <a:avLst/>
          </a:prstGeom>
          <a:ln w="9525">
            <a:solidFill>
              <a:srgbClr val="FF0000"/>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7109227C-E22A-9C36-BB2F-161EF8B81F85}"/>
              </a:ext>
            </a:extLst>
          </p:cNvPr>
          <p:cNvCxnSpPr>
            <a:cxnSpLocks/>
            <a:stCxn id="45" idx="2"/>
            <a:endCxn id="49" idx="0"/>
          </p:cNvCxnSpPr>
          <p:nvPr/>
        </p:nvCxnSpPr>
        <p:spPr bwMode="gray">
          <a:xfrm flipH="1">
            <a:off x="9782609" y="2604483"/>
            <a:ext cx="1621" cy="663047"/>
          </a:xfrm>
          <a:prstGeom prst="straightConnector1">
            <a:avLst/>
          </a:prstGeom>
          <a:ln w="9525">
            <a:solidFill>
              <a:srgbClr val="FF0000"/>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4A62B40E-12C7-FA5F-4FFC-026B04DCC45A}"/>
              </a:ext>
            </a:extLst>
          </p:cNvPr>
          <p:cNvCxnSpPr>
            <a:cxnSpLocks/>
            <a:stCxn id="46" idx="2"/>
            <a:endCxn id="50" idx="0"/>
          </p:cNvCxnSpPr>
          <p:nvPr/>
        </p:nvCxnSpPr>
        <p:spPr bwMode="gray">
          <a:xfrm flipH="1">
            <a:off x="9953364" y="2604015"/>
            <a:ext cx="1621" cy="663515"/>
          </a:xfrm>
          <a:prstGeom prst="straightConnector1">
            <a:avLst/>
          </a:prstGeom>
          <a:ln w="9525">
            <a:solidFill>
              <a:srgbClr val="FF0000"/>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6197A7D6-71A3-1F97-CBBC-5E81D9A906E5}"/>
              </a:ext>
            </a:extLst>
          </p:cNvPr>
          <p:cNvCxnSpPr>
            <a:cxnSpLocks/>
            <a:stCxn id="47" idx="2"/>
            <a:endCxn id="51" idx="0"/>
          </p:cNvCxnSpPr>
          <p:nvPr/>
        </p:nvCxnSpPr>
        <p:spPr bwMode="gray">
          <a:xfrm flipH="1">
            <a:off x="10129476" y="2604015"/>
            <a:ext cx="1621" cy="663515"/>
          </a:xfrm>
          <a:prstGeom prst="straightConnector1">
            <a:avLst/>
          </a:prstGeom>
          <a:ln w="9525">
            <a:solidFill>
              <a:srgbClr val="FF0000"/>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7DAF5B2C-1A44-7AFD-086E-057758EB20FD}"/>
              </a:ext>
            </a:extLst>
          </p:cNvPr>
          <p:cNvSpPr txBox="1"/>
          <p:nvPr/>
        </p:nvSpPr>
        <p:spPr>
          <a:xfrm>
            <a:off x="5545499" y="1587125"/>
            <a:ext cx="1133324" cy="1000274"/>
          </a:xfrm>
          <a:prstGeom prst="rect">
            <a:avLst/>
          </a:prstGeom>
        </p:spPr>
        <p:txBody>
          <a:bodyPr wrap="none" lIns="0" tIns="0" rIns="0" bIns="0" rtlCol="0">
            <a:spAutoFit/>
          </a:bodyPr>
          <a:lstStyle/>
          <a:p>
            <a:pPr algn="l">
              <a:spcAft>
                <a:spcPts val="600"/>
              </a:spcAft>
            </a:pPr>
            <a:r>
              <a:rPr lang="en-US" sz="1000" b="1" dirty="0">
                <a:solidFill>
                  <a:srgbClr val="000000"/>
                </a:solidFill>
                <a:latin typeface="Calibri" panose="020F0502020204030204" pitchFamily="34" charset="0"/>
                <a:ea typeface="Calibri" panose="020F0502020204030204" pitchFamily="34" charset="0"/>
                <a:cs typeface="Calibri" panose="020F0502020204030204" pitchFamily="34" charset="0"/>
              </a:rPr>
              <a:t>Guest OS perspective</a:t>
            </a:r>
          </a:p>
          <a:p>
            <a:pPr algn="l">
              <a:spcAft>
                <a:spcPts val="600"/>
              </a:spcAft>
            </a:pPr>
            <a:endParaRPr lang="en-US" sz="10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l">
              <a:spcAft>
                <a:spcPts val="600"/>
              </a:spcAft>
            </a:pPr>
            <a:endParaRPr lang="en-US" sz="10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l">
              <a:spcAft>
                <a:spcPts val="600"/>
              </a:spcAft>
            </a:pPr>
            <a:br>
              <a:rPr lang="en-US" sz="1000" b="1" dirty="0">
                <a:solidFill>
                  <a:srgbClr val="000000"/>
                </a:solidFill>
                <a:latin typeface="Calibri" panose="020F0502020204030204" pitchFamily="34" charset="0"/>
                <a:ea typeface="Calibri" panose="020F0502020204030204" pitchFamily="34" charset="0"/>
                <a:cs typeface="Calibri" panose="020F0502020204030204" pitchFamily="34" charset="0"/>
              </a:rPr>
            </a:br>
            <a:r>
              <a:rPr lang="en-US" sz="1000" b="1" dirty="0">
                <a:solidFill>
                  <a:srgbClr val="000000"/>
                </a:solidFill>
                <a:latin typeface="Calibri" panose="020F0502020204030204" pitchFamily="34" charset="0"/>
                <a:ea typeface="Calibri" panose="020F0502020204030204" pitchFamily="34" charset="0"/>
                <a:cs typeface="Calibri" panose="020F0502020204030204" pitchFamily="34" charset="0"/>
              </a:rPr>
              <a:t>VM perspective</a:t>
            </a:r>
          </a:p>
        </p:txBody>
      </p:sp>
      <p:sp>
        <p:nvSpPr>
          <p:cNvPr id="59" name="TextBox 58">
            <a:extLst>
              <a:ext uri="{FF2B5EF4-FFF2-40B4-BE49-F238E27FC236}">
                <a16:creationId xmlns:a16="http://schemas.microsoft.com/office/drawing/2014/main" id="{F4633F44-63A8-C2AB-E745-36D21F48770E}"/>
              </a:ext>
            </a:extLst>
          </p:cNvPr>
          <p:cNvSpPr txBox="1"/>
          <p:nvPr/>
        </p:nvSpPr>
        <p:spPr>
          <a:xfrm>
            <a:off x="5545499" y="3044392"/>
            <a:ext cx="1476366" cy="307777"/>
          </a:xfrm>
          <a:prstGeom prst="rect">
            <a:avLst/>
          </a:prstGeom>
        </p:spPr>
        <p:txBody>
          <a:bodyPr wrap="none" lIns="0" tIns="0" rIns="0" bIns="0" rtlCol="0">
            <a:spAutoFit/>
          </a:bodyPr>
          <a:lstStyle/>
          <a:p>
            <a:pPr algn="l">
              <a:spcAft>
                <a:spcPts val="600"/>
              </a:spcAft>
            </a:pPr>
            <a:r>
              <a:rPr lang="en-US" sz="1000" b="1">
                <a:solidFill>
                  <a:srgbClr val="000000"/>
                </a:solidFill>
                <a:latin typeface="Calibri" panose="020F0502020204030204" pitchFamily="34" charset="0"/>
                <a:ea typeface="Calibri" panose="020F0502020204030204" pitchFamily="34" charset="0"/>
                <a:cs typeface="Calibri" panose="020F0502020204030204" pitchFamily="34" charset="0"/>
              </a:rPr>
              <a:t>ESXi-perspective of the VM.</a:t>
            </a:r>
            <a:br>
              <a:rPr lang="en-US" sz="1000" b="1">
                <a:solidFill>
                  <a:srgbClr val="000000"/>
                </a:solidFill>
                <a:latin typeface="Calibri" panose="020F0502020204030204" pitchFamily="34" charset="0"/>
                <a:ea typeface="Calibri" panose="020F0502020204030204" pitchFamily="34" charset="0"/>
                <a:cs typeface="Calibri" panose="020F0502020204030204" pitchFamily="34" charset="0"/>
              </a:rPr>
            </a:br>
            <a:r>
              <a:rPr lang="en-US" sz="1000">
                <a:solidFill>
                  <a:srgbClr val="000000"/>
                </a:solidFill>
                <a:latin typeface="Calibri" panose="020F0502020204030204" pitchFamily="34" charset="0"/>
                <a:ea typeface="Calibri" panose="020F0502020204030204" pitchFamily="34" charset="0"/>
                <a:cs typeface="Calibri" panose="020F0502020204030204" pitchFamily="34" charset="0"/>
              </a:rPr>
              <a:t>This is physical view.</a:t>
            </a:r>
          </a:p>
        </p:txBody>
      </p:sp>
      <p:cxnSp>
        <p:nvCxnSpPr>
          <p:cNvPr id="60" name="Straight Connector 59">
            <a:extLst>
              <a:ext uri="{FF2B5EF4-FFF2-40B4-BE49-F238E27FC236}">
                <a16:creationId xmlns:a16="http://schemas.microsoft.com/office/drawing/2014/main" id="{3AFA8263-0671-D178-95EE-08EA90A0CC59}"/>
              </a:ext>
            </a:extLst>
          </p:cNvPr>
          <p:cNvCxnSpPr>
            <a:cxnSpLocks/>
          </p:cNvCxnSpPr>
          <p:nvPr/>
        </p:nvCxnSpPr>
        <p:spPr bwMode="gray">
          <a:xfrm>
            <a:off x="5545499" y="2841648"/>
            <a:ext cx="5861873" cy="0"/>
          </a:xfrm>
          <a:prstGeom prst="line">
            <a:avLst/>
          </a:prstGeom>
          <a:ln w="2540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DB77DF47-CB1F-F5D8-352D-F630441F6C46}"/>
              </a:ext>
            </a:extLst>
          </p:cNvPr>
          <p:cNvSpPr/>
          <p:nvPr/>
        </p:nvSpPr>
        <p:spPr>
          <a:xfrm>
            <a:off x="10223949" y="2166550"/>
            <a:ext cx="864000" cy="225881"/>
          </a:xfrm>
          <a:prstGeom prst="rect">
            <a:avLst/>
          </a:prstGeom>
          <a:noFill/>
          <a:ln w="63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100">
                <a:solidFill>
                  <a:srgbClr val="000000"/>
                </a:solidFill>
                <a:latin typeface="Calibri" panose="020F0502020204030204" pitchFamily="34" charset="0"/>
                <a:ea typeface="Calibri" panose="020F0502020204030204" pitchFamily="34" charset="0"/>
                <a:cs typeface="Calibri" panose="020F0502020204030204" pitchFamily="34" charset="0"/>
              </a:rPr>
              <a:t>Ballooned</a:t>
            </a:r>
          </a:p>
        </p:txBody>
      </p:sp>
      <p:sp>
        <p:nvSpPr>
          <p:cNvPr id="62" name="Right Brace 61">
            <a:extLst>
              <a:ext uri="{FF2B5EF4-FFF2-40B4-BE49-F238E27FC236}">
                <a16:creationId xmlns:a16="http://schemas.microsoft.com/office/drawing/2014/main" id="{1F46C2A8-1ED1-3E2F-4BB8-414B6A1ED6B0}"/>
              </a:ext>
            </a:extLst>
          </p:cNvPr>
          <p:cNvSpPr/>
          <p:nvPr/>
        </p:nvSpPr>
        <p:spPr bwMode="gray">
          <a:xfrm rot="16200000">
            <a:off x="10609612" y="2085498"/>
            <a:ext cx="91440" cy="640080"/>
          </a:xfrm>
          <a:prstGeom prst="rightBrace">
            <a:avLst>
              <a:gd name="adj1" fmla="val 46660"/>
              <a:gd name="adj2" fmla="val 50000"/>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Rectangle 62">
            <a:extLst>
              <a:ext uri="{FF2B5EF4-FFF2-40B4-BE49-F238E27FC236}">
                <a16:creationId xmlns:a16="http://schemas.microsoft.com/office/drawing/2014/main" id="{C50003E2-1C28-5C20-D8E6-22F0E2D8E7DB}"/>
              </a:ext>
            </a:extLst>
          </p:cNvPr>
          <p:cNvSpPr/>
          <p:nvPr/>
        </p:nvSpPr>
        <p:spPr>
          <a:xfrm>
            <a:off x="10351227" y="2513578"/>
            <a:ext cx="91440" cy="9144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64" name="Rectangle 63">
            <a:extLst>
              <a:ext uri="{FF2B5EF4-FFF2-40B4-BE49-F238E27FC236}">
                <a16:creationId xmlns:a16="http://schemas.microsoft.com/office/drawing/2014/main" id="{92398719-56E5-513A-088F-461E2D7BD5B0}"/>
              </a:ext>
            </a:extLst>
          </p:cNvPr>
          <p:cNvSpPr/>
          <p:nvPr/>
        </p:nvSpPr>
        <p:spPr>
          <a:xfrm>
            <a:off x="10528960" y="2513578"/>
            <a:ext cx="91440" cy="9144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65" name="Rectangle 64">
            <a:extLst>
              <a:ext uri="{FF2B5EF4-FFF2-40B4-BE49-F238E27FC236}">
                <a16:creationId xmlns:a16="http://schemas.microsoft.com/office/drawing/2014/main" id="{1CDEF6E1-496F-9E9B-1FC4-E4D29F3CFE37}"/>
              </a:ext>
            </a:extLst>
          </p:cNvPr>
          <p:cNvSpPr/>
          <p:nvPr/>
        </p:nvSpPr>
        <p:spPr>
          <a:xfrm>
            <a:off x="10699715" y="2513110"/>
            <a:ext cx="91440" cy="9144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66" name="Rectangle 65">
            <a:extLst>
              <a:ext uri="{FF2B5EF4-FFF2-40B4-BE49-F238E27FC236}">
                <a16:creationId xmlns:a16="http://schemas.microsoft.com/office/drawing/2014/main" id="{2DE79F70-5B0A-7919-5938-A0B32E9814A6}"/>
              </a:ext>
            </a:extLst>
          </p:cNvPr>
          <p:cNvSpPr/>
          <p:nvPr/>
        </p:nvSpPr>
        <p:spPr>
          <a:xfrm>
            <a:off x="10875827" y="2513110"/>
            <a:ext cx="91440" cy="9144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67" name="Rectangle 66">
            <a:extLst>
              <a:ext uri="{FF2B5EF4-FFF2-40B4-BE49-F238E27FC236}">
                <a16:creationId xmlns:a16="http://schemas.microsoft.com/office/drawing/2014/main" id="{CBEE415F-1677-83A9-8D5A-7D12F289085D}"/>
              </a:ext>
            </a:extLst>
          </p:cNvPr>
          <p:cNvSpPr/>
          <p:nvPr/>
        </p:nvSpPr>
        <p:spPr>
          <a:xfrm>
            <a:off x="11009104" y="1498871"/>
            <a:ext cx="432000" cy="308941"/>
          </a:xfrm>
          <a:prstGeom prst="rect">
            <a:avLst/>
          </a:prstGeom>
          <a:solidFill>
            <a:srgbClr val="92D050"/>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Aft>
                <a:spcPts val="600"/>
              </a:spcAft>
            </a:pPr>
            <a:r>
              <a:rPr lang="en-US" sz="1100">
                <a:solidFill>
                  <a:srgbClr val="000000"/>
                </a:solidFill>
                <a:latin typeface="Calibri" panose="020F0502020204030204" pitchFamily="34" charset="0"/>
                <a:ea typeface="Calibri" panose="020F0502020204030204" pitchFamily="34" charset="0"/>
                <a:cs typeface="Calibri" panose="020F0502020204030204" pitchFamily="34" charset="0"/>
              </a:rPr>
              <a:t>Free</a:t>
            </a:r>
          </a:p>
        </p:txBody>
      </p:sp>
      <p:sp>
        <p:nvSpPr>
          <p:cNvPr id="68" name="Arrow: Down 67">
            <a:extLst>
              <a:ext uri="{FF2B5EF4-FFF2-40B4-BE49-F238E27FC236}">
                <a16:creationId xmlns:a16="http://schemas.microsoft.com/office/drawing/2014/main" id="{3448F10F-5F0F-2DBA-09EE-FC613B33A2BA}"/>
              </a:ext>
            </a:extLst>
          </p:cNvPr>
          <p:cNvSpPr/>
          <p:nvPr/>
        </p:nvSpPr>
        <p:spPr>
          <a:xfrm>
            <a:off x="7813499" y="1733709"/>
            <a:ext cx="269914" cy="308941"/>
          </a:xfrm>
          <a:prstGeom prst="downArrow">
            <a:avLst>
              <a:gd name="adj1" fmla="val 38889"/>
              <a:gd name="adj2" fmla="val 5000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69" name="Arrow: Down 68">
            <a:extLst>
              <a:ext uri="{FF2B5EF4-FFF2-40B4-BE49-F238E27FC236}">
                <a16:creationId xmlns:a16="http://schemas.microsoft.com/office/drawing/2014/main" id="{CE132A42-61A0-6705-D6F2-16DF2A5CE0CF}"/>
              </a:ext>
            </a:extLst>
          </p:cNvPr>
          <p:cNvSpPr/>
          <p:nvPr/>
        </p:nvSpPr>
        <p:spPr>
          <a:xfrm>
            <a:off x="8144260" y="1733709"/>
            <a:ext cx="269914" cy="308941"/>
          </a:xfrm>
          <a:prstGeom prst="downArrow">
            <a:avLst>
              <a:gd name="adj1" fmla="val 38889"/>
              <a:gd name="adj2" fmla="val 5000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70" name="Arrow: Down 69">
            <a:extLst>
              <a:ext uri="{FF2B5EF4-FFF2-40B4-BE49-F238E27FC236}">
                <a16:creationId xmlns:a16="http://schemas.microsoft.com/office/drawing/2014/main" id="{FCD396B0-769A-5AC1-9EAF-83D23CBBB326}"/>
              </a:ext>
            </a:extLst>
          </p:cNvPr>
          <p:cNvSpPr/>
          <p:nvPr/>
        </p:nvSpPr>
        <p:spPr>
          <a:xfrm>
            <a:off x="8475021" y="1733709"/>
            <a:ext cx="269914" cy="308941"/>
          </a:xfrm>
          <a:prstGeom prst="downArrow">
            <a:avLst>
              <a:gd name="adj1" fmla="val 38889"/>
              <a:gd name="adj2" fmla="val 5000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71" name="Arrow: Down 70">
            <a:extLst>
              <a:ext uri="{FF2B5EF4-FFF2-40B4-BE49-F238E27FC236}">
                <a16:creationId xmlns:a16="http://schemas.microsoft.com/office/drawing/2014/main" id="{045C3D2F-77A9-9712-3DF3-84021882CB73}"/>
              </a:ext>
            </a:extLst>
          </p:cNvPr>
          <p:cNvSpPr/>
          <p:nvPr/>
        </p:nvSpPr>
        <p:spPr>
          <a:xfrm>
            <a:off x="8805782" y="1733709"/>
            <a:ext cx="269914" cy="308941"/>
          </a:xfrm>
          <a:prstGeom prst="downArrow">
            <a:avLst>
              <a:gd name="adj1" fmla="val 38889"/>
              <a:gd name="adj2" fmla="val 5000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72" name="Arrow: Down 71">
            <a:extLst>
              <a:ext uri="{FF2B5EF4-FFF2-40B4-BE49-F238E27FC236}">
                <a16:creationId xmlns:a16="http://schemas.microsoft.com/office/drawing/2014/main" id="{0425BF17-9791-8A3A-9D60-7F08E84F0160}"/>
              </a:ext>
            </a:extLst>
          </p:cNvPr>
          <p:cNvSpPr/>
          <p:nvPr/>
        </p:nvSpPr>
        <p:spPr>
          <a:xfrm>
            <a:off x="9136543" y="1733709"/>
            <a:ext cx="269914" cy="308941"/>
          </a:xfrm>
          <a:prstGeom prst="downArrow">
            <a:avLst>
              <a:gd name="adj1" fmla="val 38889"/>
              <a:gd name="adj2" fmla="val 5000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73" name="Arrow: Down 72">
            <a:extLst>
              <a:ext uri="{FF2B5EF4-FFF2-40B4-BE49-F238E27FC236}">
                <a16:creationId xmlns:a16="http://schemas.microsoft.com/office/drawing/2014/main" id="{D20A7CB7-405F-D4AA-28DF-8637E451256B}"/>
              </a:ext>
            </a:extLst>
          </p:cNvPr>
          <p:cNvSpPr/>
          <p:nvPr/>
        </p:nvSpPr>
        <p:spPr>
          <a:xfrm>
            <a:off x="9467304" y="1733709"/>
            <a:ext cx="269914" cy="308941"/>
          </a:xfrm>
          <a:prstGeom prst="downArrow">
            <a:avLst>
              <a:gd name="adj1" fmla="val 38889"/>
              <a:gd name="adj2" fmla="val 5000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74" name="Arrow: Down 73">
            <a:extLst>
              <a:ext uri="{FF2B5EF4-FFF2-40B4-BE49-F238E27FC236}">
                <a16:creationId xmlns:a16="http://schemas.microsoft.com/office/drawing/2014/main" id="{328BE2F5-030C-FB0A-F5D1-66BA3DF0812D}"/>
              </a:ext>
            </a:extLst>
          </p:cNvPr>
          <p:cNvSpPr/>
          <p:nvPr/>
        </p:nvSpPr>
        <p:spPr>
          <a:xfrm>
            <a:off x="9798065" y="1733709"/>
            <a:ext cx="269914" cy="308941"/>
          </a:xfrm>
          <a:prstGeom prst="downArrow">
            <a:avLst>
              <a:gd name="adj1" fmla="val 38889"/>
              <a:gd name="adj2" fmla="val 5000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75" name="Arrow: Down 74">
            <a:extLst>
              <a:ext uri="{FF2B5EF4-FFF2-40B4-BE49-F238E27FC236}">
                <a16:creationId xmlns:a16="http://schemas.microsoft.com/office/drawing/2014/main" id="{E48B83AB-3203-6098-DBAD-615DA0647ECC}"/>
              </a:ext>
            </a:extLst>
          </p:cNvPr>
          <p:cNvSpPr/>
          <p:nvPr/>
        </p:nvSpPr>
        <p:spPr>
          <a:xfrm>
            <a:off x="10128826" y="1733709"/>
            <a:ext cx="269914" cy="308941"/>
          </a:xfrm>
          <a:prstGeom prst="downArrow">
            <a:avLst>
              <a:gd name="adj1" fmla="val 38889"/>
              <a:gd name="adj2" fmla="val 5000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76" name="Arrow: Down 75">
            <a:extLst>
              <a:ext uri="{FF2B5EF4-FFF2-40B4-BE49-F238E27FC236}">
                <a16:creationId xmlns:a16="http://schemas.microsoft.com/office/drawing/2014/main" id="{010B8C79-7468-B358-8B26-D46EAD958415}"/>
              </a:ext>
            </a:extLst>
          </p:cNvPr>
          <p:cNvSpPr/>
          <p:nvPr/>
        </p:nvSpPr>
        <p:spPr>
          <a:xfrm>
            <a:off x="10459585" y="1733709"/>
            <a:ext cx="269914" cy="308941"/>
          </a:xfrm>
          <a:prstGeom prst="downArrow">
            <a:avLst>
              <a:gd name="adj1" fmla="val 38889"/>
              <a:gd name="adj2" fmla="val 5000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cxnSp>
        <p:nvCxnSpPr>
          <p:cNvPr id="77" name="Straight Connector 76">
            <a:extLst>
              <a:ext uri="{FF2B5EF4-FFF2-40B4-BE49-F238E27FC236}">
                <a16:creationId xmlns:a16="http://schemas.microsoft.com/office/drawing/2014/main" id="{21170900-4C0C-8E1C-E8E5-548C73B46156}"/>
              </a:ext>
            </a:extLst>
          </p:cNvPr>
          <p:cNvCxnSpPr>
            <a:cxnSpLocks/>
          </p:cNvCxnSpPr>
          <p:nvPr/>
        </p:nvCxnSpPr>
        <p:spPr bwMode="gray">
          <a:xfrm>
            <a:off x="11009104" y="1315861"/>
            <a:ext cx="0" cy="2226923"/>
          </a:xfrm>
          <a:prstGeom prst="line">
            <a:avLst/>
          </a:prstGeom>
          <a:ln w="25400">
            <a:solidFill>
              <a:schemeClr val="bg1">
                <a:lumMod val="85000"/>
              </a:schemeClr>
            </a:solidFill>
            <a:prstDash val="sysDot"/>
            <a:miter lim="800000"/>
            <a:tailEnd type="none"/>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CE5BC7E3-45B4-EDC9-6A0B-0BC80F977DEB}"/>
              </a:ext>
            </a:extLst>
          </p:cNvPr>
          <p:cNvCxnSpPr/>
          <p:nvPr/>
        </p:nvCxnSpPr>
        <p:spPr bwMode="gray">
          <a:xfrm>
            <a:off x="5042263" y="3840480"/>
            <a:ext cx="6891963" cy="0"/>
          </a:xfrm>
          <a:prstGeom prst="line">
            <a:avLst/>
          </a:prstGeom>
          <a:ln w="2540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809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51E4E-CFE8-5184-C4E3-DEDB9BD55038}"/>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5BCB1D17-034C-1F4D-1111-2EF8ECD185AC}"/>
              </a:ext>
            </a:extLst>
          </p:cNvPr>
          <p:cNvSpPr>
            <a:spLocks noGrp="1"/>
          </p:cNvSpPr>
          <p:nvPr>
            <p:ph type="subTitle" idx="10"/>
          </p:nvPr>
        </p:nvSpPr>
        <p:spPr/>
        <p:txBody>
          <a:bodyPr/>
          <a:lstStyle/>
          <a:p>
            <a:endParaRPr lang="en-US"/>
          </a:p>
        </p:txBody>
      </p:sp>
      <p:grpSp>
        <p:nvGrpSpPr>
          <p:cNvPr id="78" name="Group 77">
            <a:extLst>
              <a:ext uri="{FF2B5EF4-FFF2-40B4-BE49-F238E27FC236}">
                <a16:creationId xmlns:a16="http://schemas.microsoft.com/office/drawing/2014/main" id="{FFF39ED5-A206-11AC-742A-C2F09CD35A37}"/>
              </a:ext>
            </a:extLst>
          </p:cNvPr>
          <p:cNvGrpSpPr/>
          <p:nvPr/>
        </p:nvGrpSpPr>
        <p:grpSpPr>
          <a:xfrm>
            <a:off x="7395225" y="4360331"/>
            <a:ext cx="870000" cy="108000"/>
            <a:chOff x="2424000" y="1701000"/>
            <a:chExt cx="870000" cy="108000"/>
          </a:xfrm>
        </p:grpSpPr>
        <p:sp>
          <p:nvSpPr>
            <p:cNvPr id="79" name="Rectangle 78">
              <a:extLst>
                <a:ext uri="{FF2B5EF4-FFF2-40B4-BE49-F238E27FC236}">
                  <a16:creationId xmlns:a16="http://schemas.microsoft.com/office/drawing/2014/main" id="{C1541B97-3E4C-A6E7-8DB2-0E95F1325DD9}"/>
                </a:ext>
              </a:extLst>
            </p:cNvPr>
            <p:cNvSpPr/>
            <p:nvPr/>
          </p:nvSpPr>
          <p:spPr>
            <a:xfrm>
              <a:off x="2424000" y="1701000"/>
              <a:ext cx="108000" cy="1080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80" name="Rectangle 79">
              <a:extLst>
                <a:ext uri="{FF2B5EF4-FFF2-40B4-BE49-F238E27FC236}">
                  <a16:creationId xmlns:a16="http://schemas.microsoft.com/office/drawing/2014/main" id="{2131031B-0318-3B13-9D61-7C80F8A076A1}"/>
                </a:ext>
              </a:extLst>
            </p:cNvPr>
            <p:cNvSpPr/>
            <p:nvPr/>
          </p:nvSpPr>
          <p:spPr>
            <a:xfrm>
              <a:off x="2551000" y="1701000"/>
              <a:ext cx="108000" cy="1080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81" name="Rectangle 80">
              <a:extLst>
                <a:ext uri="{FF2B5EF4-FFF2-40B4-BE49-F238E27FC236}">
                  <a16:creationId xmlns:a16="http://schemas.microsoft.com/office/drawing/2014/main" id="{44A497F6-B187-F4DE-6F86-04A8A63249CB}"/>
                </a:ext>
              </a:extLst>
            </p:cNvPr>
            <p:cNvSpPr/>
            <p:nvPr/>
          </p:nvSpPr>
          <p:spPr>
            <a:xfrm>
              <a:off x="2678000" y="1701000"/>
              <a:ext cx="108000" cy="1080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82" name="Rectangle 81">
              <a:extLst>
                <a:ext uri="{FF2B5EF4-FFF2-40B4-BE49-F238E27FC236}">
                  <a16:creationId xmlns:a16="http://schemas.microsoft.com/office/drawing/2014/main" id="{F4736F94-77ED-916A-29E6-2AA9DC599CD9}"/>
                </a:ext>
              </a:extLst>
            </p:cNvPr>
            <p:cNvSpPr/>
            <p:nvPr/>
          </p:nvSpPr>
          <p:spPr>
            <a:xfrm>
              <a:off x="2805000" y="1701000"/>
              <a:ext cx="108000" cy="1080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83" name="Rectangle 82">
              <a:extLst>
                <a:ext uri="{FF2B5EF4-FFF2-40B4-BE49-F238E27FC236}">
                  <a16:creationId xmlns:a16="http://schemas.microsoft.com/office/drawing/2014/main" id="{DFEF4DF4-3DCA-1633-75F2-EFD26D14A945}"/>
                </a:ext>
              </a:extLst>
            </p:cNvPr>
            <p:cNvSpPr/>
            <p:nvPr/>
          </p:nvSpPr>
          <p:spPr>
            <a:xfrm>
              <a:off x="2932000" y="1701000"/>
              <a:ext cx="108000" cy="1080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84" name="Rectangle 83">
              <a:extLst>
                <a:ext uri="{FF2B5EF4-FFF2-40B4-BE49-F238E27FC236}">
                  <a16:creationId xmlns:a16="http://schemas.microsoft.com/office/drawing/2014/main" id="{E7EBF64A-2234-EBBD-96C8-2E3A23A44C83}"/>
                </a:ext>
              </a:extLst>
            </p:cNvPr>
            <p:cNvSpPr/>
            <p:nvPr/>
          </p:nvSpPr>
          <p:spPr>
            <a:xfrm>
              <a:off x="3186000" y="1701000"/>
              <a:ext cx="108000" cy="1080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85" name="Rectangle 84">
              <a:extLst>
                <a:ext uri="{FF2B5EF4-FFF2-40B4-BE49-F238E27FC236}">
                  <a16:creationId xmlns:a16="http://schemas.microsoft.com/office/drawing/2014/main" id="{B4B11493-9ECC-7219-EF37-465CD535287D}"/>
                </a:ext>
              </a:extLst>
            </p:cNvPr>
            <p:cNvSpPr/>
            <p:nvPr/>
          </p:nvSpPr>
          <p:spPr>
            <a:xfrm>
              <a:off x="3059000" y="1701000"/>
              <a:ext cx="108000" cy="1080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grpSp>
      <p:sp>
        <p:nvSpPr>
          <p:cNvPr id="86" name="TextBox 85">
            <a:extLst>
              <a:ext uri="{FF2B5EF4-FFF2-40B4-BE49-F238E27FC236}">
                <a16:creationId xmlns:a16="http://schemas.microsoft.com/office/drawing/2014/main" id="{CF5A2CDC-7B96-A305-BCEB-7CC2F30FD0BA}"/>
              </a:ext>
            </a:extLst>
          </p:cNvPr>
          <p:cNvSpPr txBox="1"/>
          <p:nvPr/>
        </p:nvSpPr>
        <p:spPr>
          <a:xfrm>
            <a:off x="5586513" y="4308970"/>
            <a:ext cx="1615763" cy="184666"/>
          </a:xfrm>
          <a:prstGeom prst="rect">
            <a:avLst/>
          </a:prstGeom>
        </p:spPr>
        <p:txBody>
          <a:bodyPr wrap="none" lIns="0" tIns="0" rIns="0" bIns="0" rtlCol="0">
            <a:spAutoFit/>
          </a:bodyPr>
          <a:lstStyle/>
          <a:p>
            <a:pPr algn="l">
              <a:spcAft>
                <a:spcPts val="600"/>
              </a:spcAft>
            </a:pPr>
            <a:r>
              <a:rPr lang="en-SG" sz="1200">
                <a:solidFill>
                  <a:schemeClr val="bg2">
                    <a:lumMod val="10000"/>
                  </a:schemeClr>
                </a:solidFill>
                <a:latin typeface="Calibri" panose="020F0502020204030204" pitchFamily="34" charset="0"/>
                <a:cs typeface="Calibri" panose="020F0502020204030204" pitchFamily="34" charset="0"/>
              </a:rPr>
              <a:t>Process (e.g. Chrome.exe)</a:t>
            </a:r>
          </a:p>
        </p:txBody>
      </p:sp>
      <p:sp>
        <p:nvSpPr>
          <p:cNvPr id="87" name="TextBox 86">
            <a:extLst>
              <a:ext uri="{FF2B5EF4-FFF2-40B4-BE49-F238E27FC236}">
                <a16:creationId xmlns:a16="http://schemas.microsoft.com/office/drawing/2014/main" id="{1DA62E29-2BF7-AA84-A655-CD2E8853E973}"/>
              </a:ext>
            </a:extLst>
          </p:cNvPr>
          <p:cNvSpPr txBox="1"/>
          <p:nvPr/>
        </p:nvSpPr>
        <p:spPr>
          <a:xfrm>
            <a:off x="5586513" y="4792331"/>
            <a:ext cx="1548116" cy="184666"/>
          </a:xfrm>
          <a:prstGeom prst="rect">
            <a:avLst/>
          </a:prstGeom>
        </p:spPr>
        <p:txBody>
          <a:bodyPr wrap="none" lIns="0" tIns="0" rIns="0" bIns="0" rtlCol="0">
            <a:spAutoFit/>
          </a:bodyPr>
          <a:lstStyle/>
          <a:p>
            <a:pPr algn="l">
              <a:spcAft>
                <a:spcPts val="600"/>
              </a:spcAft>
            </a:pPr>
            <a:r>
              <a:rPr lang="en-SG" sz="1200">
                <a:solidFill>
                  <a:schemeClr val="bg2">
                    <a:lumMod val="10000"/>
                  </a:schemeClr>
                </a:solidFill>
                <a:latin typeface="Calibri" panose="020F0502020204030204" pitchFamily="34" charset="0"/>
                <a:cs typeface="Calibri" panose="020F0502020204030204" pitchFamily="34" charset="0"/>
              </a:rPr>
              <a:t>Guest OS (e.g. Windows)</a:t>
            </a:r>
          </a:p>
        </p:txBody>
      </p:sp>
      <p:sp>
        <p:nvSpPr>
          <p:cNvPr id="88" name="Rectangle 87">
            <a:extLst>
              <a:ext uri="{FF2B5EF4-FFF2-40B4-BE49-F238E27FC236}">
                <a16:creationId xmlns:a16="http://schemas.microsoft.com/office/drawing/2014/main" id="{E1CC4034-51A6-ABC1-61D6-D71A400FC051}"/>
              </a:ext>
            </a:extLst>
          </p:cNvPr>
          <p:cNvSpPr/>
          <p:nvPr/>
        </p:nvSpPr>
        <p:spPr>
          <a:xfrm>
            <a:off x="7395225" y="4843692"/>
            <a:ext cx="108000" cy="1080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89" name="Rectangle 88">
            <a:extLst>
              <a:ext uri="{FF2B5EF4-FFF2-40B4-BE49-F238E27FC236}">
                <a16:creationId xmlns:a16="http://schemas.microsoft.com/office/drawing/2014/main" id="{735138FF-A62B-7224-6E13-B61BAB1F3E93}"/>
              </a:ext>
            </a:extLst>
          </p:cNvPr>
          <p:cNvSpPr/>
          <p:nvPr/>
        </p:nvSpPr>
        <p:spPr>
          <a:xfrm>
            <a:off x="7522225" y="4843692"/>
            <a:ext cx="108000" cy="1080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90" name="Rectangle 89">
            <a:extLst>
              <a:ext uri="{FF2B5EF4-FFF2-40B4-BE49-F238E27FC236}">
                <a16:creationId xmlns:a16="http://schemas.microsoft.com/office/drawing/2014/main" id="{F220A3C9-40E3-B947-1225-F3C3AA2DF910}"/>
              </a:ext>
            </a:extLst>
          </p:cNvPr>
          <p:cNvSpPr/>
          <p:nvPr/>
        </p:nvSpPr>
        <p:spPr>
          <a:xfrm>
            <a:off x="7649225" y="4843692"/>
            <a:ext cx="108000" cy="1080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91" name="Rectangle 90">
            <a:extLst>
              <a:ext uri="{FF2B5EF4-FFF2-40B4-BE49-F238E27FC236}">
                <a16:creationId xmlns:a16="http://schemas.microsoft.com/office/drawing/2014/main" id="{4C8C5DFD-817D-6A76-2BEC-7FD5CD14E0CD}"/>
              </a:ext>
            </a:extLst>
          </p:cNvPr>
          <p:cNvSpPr/>
          <p:nvPr/>
        </p:nvSpPr>
        <p:spPr>
          <a:xfrm>
            <a:off x="7776225" y="4843692"/>
            <a:ext cx="108000" cy="1080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92" name="Rectangle 91">
            <a:extLst>
              <a:ext uri="{FF2B5EF4-FFF2-40B4-BE49-F238E27FC236}">
                <a16:creationId xmlns:a16="http://schemas.microsoft.com/office/drawing/2014/main" id="{F46B6878-2FA4-769E-6EF1-6E67EE7A5BE6}"/>
              </a:ext>
            </a:extLst>
          </p:cNvPr>
          <p:cNvSpPr/>
          <p:nvPr/>
        </p:nvSpPr>
        <p:spPr>
          <a:xfrm>
            <a:off x="7903225" y="4843692"/>
            <a:ext cx="108000" cy="1080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93" name="Rectangle 92">
            <a:extLst>
              <a:ext uri="{FF2B5EF4-FFF2-40B4-BE49-F238E27FC236}">
                <a16:creationId xmlns:a16="http://schemas.microsoft.com/office/drawing/2014/main" id="{882B0348-6A9B-E4E0-38D1-7DB92B4D263C}"/>
              </a:ext>
            </a:extLst>
          </p:cNvPr>
          <p:cNvSpPr/>
          <p:nvPr/>
        </p:nvSpPr>
        <p:spPr>
          <a:xfrm>
            <a:off x="8157225" y="4843692"/>
            <a:ext cx="108000" cy="1080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94" name="Rectangle 93">
            <a:extLst>
              <a:ext uri="{FF2B5EF4-FFF2-40B4-BE49-F238E27FC236}">
                <a16:creationId xmlns:a16="http://schemas.microsoft.com/office/drawing/2014/main" id="{ACAA4296-4BCF-E4EB-F167-FB956C2DEE66}"/>
              </a:ext>
            </a:extLst>
          </p:cNvPr>
          <p:cNvSpPr/>
          <p:nvPr/>
        </p:nvSpPr>
        <p:spPr>
          <a:xfrm>
            <a:off x="8030225" y="4843692"/>
            <a:ext cx="108000" cy="1080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95" name="Rectangle 94">
            <a:extLst>
              <a:ext uri="{FF2B5EF4-FFF2-40B4-BE49-F238E27FC236}">
                <a16:creationId xmlns:a16="http://schemas.microsoft.com/office/drawing/2014/main" id="{EAF59F9F-295D-3109-079A-7C40532D0F50}"/>
              </a:ext>
            </a:extLst>
          </p:cNvPr>
          <p:cNvSpPr/>
          <p:nvPr/>
        </p:nvSpPr>
        <p:spPr>
          <a:xfrm>
            <a:off x="8285312" y="4843692"/>
            <a:ext cx="108000" cy="1080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96" name="Rectangle 95">
            <a:extLst>
              <a:ext uri="{FF2B5EF4-FFF2-40B4-BE49-F238E27FC236}">
                <a16:creationId xmlns:a16="http://schemas.microsoft.com/office/drawing/2014/main" id="{BA5BA230-BADA-E4C9-0B7B-4819395724FF}"/>
              </a:ext>
            </a:extLst>
          </p:cNvPr>
          <p:cNvSpPr/>
          <p:nvPr/>
        </p:nvSpPr>
        <p:spPr>
          <a:xfrm>
            <a:off x="8412312" y="4843692"/>
            <a:ext cx="108000" cy="1080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97" name="Rectangle 96">
            <a:extLst>
              <a:ext uri="{FF2B5EF4-FFF2-40B4-BE49-F238E27FC236}">
                <a16:creationId xmlns:a16="http://schemas.microsoft.com/office/drawing/2014/main" id="{F4296FAC-54A0-971F-70FA-1B236F01AF04}"/>
              </a:ext>
            </a:extLst>
          </p:cNvPr>
          <p:cNvSpPr/>
          <p:nvPr/>
        </p:nvSpPr>
        <p:spPr>
          <a:xfrm>
            <a:off x="8539312" y="4843692"/>
            <a:ext cx="108000" cy="1080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98" name="Rectangle 97">
            <a:extLst>
              <a:ext uri="{FF2B5EF4-FFF2-40B4-BE49-F238E27FC236}">
                <a16:creationId xmlns:a16="http://schemas.microsoft.com/office/drawing/2014/main" id="{A89B1BF8-B308-690A-96C4-FD81DDED23FA}"/>
              </a:ext>
            </a:extLst>
          </p:cNvPr>
          <p:cNvSpPr/>
          <p:nvPr/>
        </p:nvSpPr>
        <p:spPr>
          <a:xfrm>
            <a:off x="8666312" y="4843692"/>
            <a:ext cx="108000" cy="1080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99" name="Rectangle 98">
            <a:extLst>
              <a:ext uri="{FF2B5EF4-FFF2-40B4-BE49-F238E27FC236}">
                <a16:creationId xmlns:a16="http://schemas.microsoft.com/office/drawing/2014/main" id="{EFC8218B-F820-22B5-D1D0-1325EF1945A5}"/>
              </a:ext>
            </a:extLst>
          </p:cNvPr>
          <p:cNvSpPr/>
          <p:nvPr/>
        </p:nvSpPr>
        <p:spPr>
          <a:xfrm>
            <a:off x="8793312" y="4843692"/>
            <a:ext cx="108000" cy="10800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100" name="Rectangle 99">
            <a:extLst>
              <a:ext uri="{FF2B5EF4-FFF2-40B4-BE49-F238E27FC236}">
                <a16:creationId xmlns:a16="http://schemas.microsoft.com/office/drawing/2014/main" id="{28CD3B72-0F21-3E71-8DF6-1D0D7F9C727F}"/>
              </a:ext>
            </a:extLst>
          </p:cNvPr>
          <p:cNvSpPr/>
          <p:nvPr/>
        </p:nvSpPr>
        <p:spPr>
          <a:xfrm>
            <a:off x="9047312" y="4843692"/>
            <a:ext cx="108000" cy="10800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101" name="Rectangle 100">
            <a:extLst>
              <a:ext uri="{FF2B5EF4-FFF2-40B4-BE49-F238E27FC236}">
                <a16:creationId xmlns:a16="http://schemas.microsoft.com/office/drawing/2014/main" id="{18B33C4F-24A2-28C2-6A2F-1BD86748345F}"/>
              </a:ext>
            </a:extLst>
          </p:cNvPr>
          <p:cNvSpPr/>
          <p:nvPr/>
        </p:nvSpPr>
        <p:spPr>
          <a:xfrm>
            <a:off x="8920312" y="4843692"/>
            <a:ext cx="108000" cy="10800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cxnSp>
        <p:nvCxnSpPr>
          <p:cNvPr id="102" name="Straight Arrow Connector 101">
            <a:extLst>
              <a:ext uri="{FF2B5EF4-FFF2-40B4-BE49-F238E27FC236}">
                <a16:creationId xmlns:a16="http://schemas.microsoft.com/office/drawing/2014/main" id="{F83987E2-2FFD-BC5F-1775-AF42F800CDC3}"/>
              </a:ext>
            </a:extLst>
          </p:cNvPr>
          <p:cNvCxnSpPr>
            <a:cxnSpLocks/>
            <a:stCxn id="79" idx="2"/>
            <a:endCxn id="90" idx="0"/>
          </p:cNvCxnSpPr>
          <p:nvPr/>
        </p:nvCxnSpPr>
        <p:spPr bwMode="gray">
          <a:xfrm>
            <a:off x="7449225" y="4468331"/>
            <a:ext cx="254000" cy="375361"/>
          </a:xfrm>
          <a:prstGeom prst="straightConnector1">
            <a:avLst/>
          </a:prstGeom>
          <a:ln w="12700">
            <a:solidFill>
              <a:schemeClr val="accent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6252D54F-DA7C-5FB9-F42B-E171238B8CA8}"/>
              </a:ext>
            </a:extLst>
          </p:cNvPr>
          <p:cNvCxnSpPr>
            <a:cxnSpLocks/>
            <a:stCxn id="80" idx="2"/>
            <a:endCxn id="95" idx="0"/>
          </p:cNvCxnSpPr>
          <p:nvPr/>
        </p:nvCxnSpPr>
        <p:spPr bwMode="gray">
          <a:xfrm>
            <a:off x="7576225" y="4468331"/>
            <a:ext cx="763087" cy="375361"/>
          </a:xfrm>
          <a:prstGeom prst="straightConnector1">
            <a:avLst/>
          </a:prstGeom>
          <a:ln w="12700">
            <a:solidFill>
              <a:schemeClr val="accent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19B1792E-3F61-EFBB-830A-457665640F7E}"/>
              </a:ext>
            </a:extLst>
          </p:cNvPr>
          <p:cNvCxnSpPr>
            <a:cxnSpLocks/>
            <a:stCxn id="81" idx="2"/>
            <a:endCxn id="88" idx="0"/>
          </p:cNvCxnSpPr>
          <p:nvPr/>
        </p:nvCxnSpPr>
        <p:spPr bwMode="gray">
          <a:xfrm flipH="1">
            <a:off x="7449225" y="4468331"/>
            <a:ext cx="254000" cy="375361"/>
          </a:xfrm>
          <a:prstGeom prst="straightConnector1">
            <a:avLst/>
          </a:prstGeom>
          <a:ln w="12700">
            <a:solidFill>
              <a:schemeClr val="accent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05" name="Rectangle 104">
            <a:extLst>
              <a:ext uri="{FF2B5EF4-FFF2-40B4-BE49-F238E27FC236}">
                <a16:creationId xmlns:a16="http://schemas.microsoft.com/office/drawing/2014/main" id="{2B6FD79F-A5F8-2A29-DF03-19CEA25707BD}"/>
              </a:ext>
            </a:extLst>
          </p:cNvPr>
          <p:cNvSpPr/>
          <p:nvPr/>
        </p:nvSpPr>
        <p:spPr>
          <a:xfrm>
            <a:off x="7395225" y="5363665"/>
            <a:ext cx="108000" cy="1080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106" name="Rectangle 105">
            <a:extLst>
              <a:ext uri="{FF2B5EF4-FFF2-40B4-BE49-F238E27FC236}">
                <a16:creationId xmlns:a16="http://schemas.microsoft.com/office/drawing/2014/main" id="{BFC3BC0F-7450-1A15-46B8-B74E71FE3A6D}"/>
              </a:ext>
            </a:extLst>
          </p:cNvPr>
          <p:cNvSpPr/>
          <p:nvPr/>
        </p:nvSpPr>
        <p:spPr>
          <a:xfrm>
            <a:off x="7522225" y="5363665"/>
            <a:ext cx="108000" cy="1080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107" name="Rectangle 106">
            <a:extLst>
              <a:ext uri="{FF2B5EF4-FFF2-40B4-BE49-F238E27FC236}">
                <a16:creationId xmlns:a16="http://schemas.microsoft.com/office/drawing/2014/main" id="{3E8896E0-B43A-0554-DB31-179F6005CDDD}"/>
              </a:ext>
            </a:extLst>
          </p:cNvPr>
          <p:cNvSpPr/>
          <p:nvPr/>
        </p:nvSpPr>
        <p:spPr>
          <a:xfrm>
            <a:off x="7649225" y="5363665"/>
            <a:ext cx="108000" cy="1080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108" name="Rectangle 107">
            <a:extLst>
              <a:ext uri="{FF2B5EF4-FFF2-40B4-BE49-F238E27FC236}">
                <a16:creationId xmlns:a16="http://schemas.microsoft.com/office/drawing/2014/main" id="{9F4BAC0D-E068-55C9-E8A8-7BAF1171DFBF}"/>
              </a:ext>
            </a:extLst>
          </p:cNvPr>
          <p:cNvSpPr/>
          <p:nvPr/>
        </p:nvSpPr>
        <p:spPr>
          <a:xfrm>
            <a:off x="7776225" y="5363665"/>
            <a:ext cx="108000" cy="1080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109" name="Rectangle 108">
            <a:extLst>
              <a:ext uri="{FF2B5EF4-FFF2-40B4-BE49-F238E27FC236}">
                <a16:creationId xmlns:a16="http://schemas.microsoft.com/office/drawing/2014/main" id="{5684D483-B316-8001-83D2-F6A7B6A2286B}"/>
              </a:ext>
            </a:extLst>
          </p:cNvPr>
          <p:cNvSpPr/>
          <p:nvPr/>
        </p:nvSpPr>
        <p:spPr>
          <a:xfrm>
            <a:off x="7903225" y="5363665"/>
            <a:ext cx="108000" cy="1080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110" name="Rectangle 109">
            <a:extLst>
              <a:ext uri="{FF2B5EF4-FFF2-40B4-BE49-F238E27FC236}">
                <a16:creationId xmlns:a16="http://schemas.microsoft.com/office/drawing/2014/main" id="{0DE64AC6-26CC-FB1B-3810-8C5B3617202C}"/>
              </a:ext>
            </a:extLst>
          </p:cNvPr>
          <p:cNvSpPr/>
          <p:nvPr/>
        </p:nvSpPr>
        <p:spPr>
          <a:xfrm>
            <a:off x="8157225" y="5363665"/>
            <a:ext cx="108000" cy="1080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111" name="Rectangle 110">
            <a:extLst>
              <a:ext uri="{FF2B5EF4-FFF2-40B4-BE49-F238E27FC236}">
                <a16:creationId xmlns:a16="http://schemas.microsoft.com/office/drawing/2014/main" id="{4CF4FC1B-5DD4-0CF8-0AA7-45F269EB344C}"/>
              </a:ext>
            </a:extLst>
          </p:cNvPr>
          <p:cNvSpPr/>
          <p:nvPr/>
        </p:nvSpPr>
        <p:spPr>
          <a:xfrm>
            <a:off x="8030225" y="5363665"/>
            <a:ext cx="108000" cy="1080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112" name="TextBox 111">
            <a:extLst>
              <a:ext uri="{FF2B5EF4-FFF2-40B4-BE49-F238E27FC236}">
                <a16:creationId xmlns:a16="http://schemas.microsoft.com/office/drawing/2014/main" id="{802959E3-4153-94BF-A29A-07C647CE6EE6}"/>
              </a:ext>
            </a:extLst>
          </p:cNvPr>
          <p:cNvSpPr txBox="1"/>
          <p:nvPr/>
        </p:nvSpPr>
        <p:spPr>
          <a:xfrm>
            <a:off x="5586513" y="5312304"/>
            <a:ext cx="253274" cy="184666"/>
          </a:xfrm>
          <a:prstGeom prst="rect">
            <a:avLst/>
          </a:prstGeom>
        </p:spPr>
        <p:txBody>
          <a:bodyPr wrap="none" lIns="0" tIns="0" rIns="0" bIns="0" rtlCol="0">
            <a:spAutoFit/>
          </a:bodyPr>
          <a:lstStyle/>
          <a:p>
            <a:pPr algn="l">
              <a:spcAft>
                <a:spcPts val="600"/>
              </a:spcAft>
            </a:pPr>
            <a:r>
              <a:rPr lang="en-SG" sz="1200">
                <a:solidFill>
                  <a:schemeClr val="bg2">
                    <a:lumMod val="10000"/>
                  </a:schemeClr>
                </a:solidFill>
                <a:latin typeface="Calibri" panose="020F0502020204030204" pitchFamily="34" charset="0"/>
                <a:cs typeface="Calibri" panose="020F0502020204030204" pitchFamily="34" charset="0"/>
              </a:rPr>
              <a:t>VM </a:t>
            </a:r>
          </a:p>
        </p:txBody>
      </p:sp>
      <p:sp>
        <p:nvSpPr>
          <p:cNvPr id="113" name="TextBox 112">
            <a:extLst>
              <a:ext uri="{FF2B5EF4-FFF2-40B4-BE49-F238E27FC236}">
                <a16:creationId xmlns:a16="http://schemas.microsoft.com/office/drawing/2014/main" id="{E62C11B4-5963-8AD9-38EE-CCAB312FF203}"/>
              </a:ext>
            </a:extLst>
          </p:cNvPr>
          <p:cNvSpPr txBox="1"/>
          <p:nvPr/>
        </p:nvSpPr>
        <p:spPr>
          <a:xfrm>
            <a:off x="5586513" y="5903665"/>
            <a:ext cx="582532" cy="184666"/>
          </a:xfrm>
          <a:prstGeom prst="rect">
            <a:avLst/>
          </a:prstGeom>
        </p:spPr>
        <p:txBody>
          <a:bodyPr wrap="none" lIns="0" tIns="0" rIns="0" bIns="0" rtlCol="0">
            <a:spAutoFit/>
          </a:bodyPr>
          <a:lstStyle/>
          <a:p>
            <a:pPr algn="l">
              <a:spcAft>
                <a:spcPts val="600"/>
              </a:spcAft>
            </a:pPr>
            <a:r>
              <a:rPr lang="en-SG" sz="1200">
                <a:solidFill>
                  <a:schemeClr val="bg2">
                    <a:lumMod val="10000"/>
                  </a:schemeClr>
                </a:solidFill>
                <a:latin typeface="Calibri" panose="020F0502020204030204" pitchFamily="34" charset="0"/>
                <a:cs typeface="Calibri" panose="020F0502020204030204" pitchFamily="34" charset="0"/>
              </a:rPr>
              <a:t>ESXi Host</a:t>
            </a:r>
          </a:p>
        </p:txBody>
      </p:sp>
      <p:sp>
        <p:nvSpPr>
          <p:cNvPr id="114" name="Rectangle 113">
            <a:extLst>
              <a:ext uri="{FF2B5EF4-FFF2-40B4-BE49-F238E27FC236}">
                <a16:creationId xmlns:a16="http://schemas.microsoft.com/office/drawing/2014/main" id="{53D7A501-F003-F713-91F5-39555DA417EB}"/>
              </a:ext>
            </a:extLst>
          </p:cNvPr>
          <p:cNvSpPr/>
          <p:nvPr/>
        </p:nvSpPr>
        <p:spPr>
          <a:xfrm>
            <a:off x="7395225" y="5847026"/>
            <a:ext cx="108000" cy="1080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115" name="Rectangle 114">
            <a:extLst>
              <a:ext uri="{FF2B5EF4-FFF2-40B4-BE49-F238E27FC236}">
                <a16:creationId xmlns:a16="http://schemas.microsoft.com/office/drawing/2014/main" id="{158EE153-81F0-9CB7-518D-F1F7E6B86FB2}"/>
              </a:ext>
            </a:extLst>
          </p:cNvPr>
          <p:cNvSpPr/>
          <p:nvPr/>
        </p:nvSpPr>
        <p:spPr>
          <a:xfrm>
            <a:off x="7522225" y="5847026"/>
            <a:ext cx="108000" cy="108000"/>
          </a:xfrm>
          <a:prstGeom prst="rect">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116" name="Rectangle 115">
            <a:extLst>
              <a:ext uri="{FF2B5EF4-FFF2-40B4-BE49-F238E27FC236}">
                <a16:creationId xmlns:a16="http://schemas.microsoft.com/office/drawing/2014/main" id="{19EF9BB9-D30E-0DC3-2727-5405080C6E8E}"/>
              </a:ext>
            </a:extLst>
          </p:cNvPr>
          <p:cNvSpPr/>
          <p:nvPr/>
        </p:nvSpPr>
        <p:spPr>
          <a:xfrm>
            <a:off x="7649225" y="5847026"/>
            <a:ext cx="108000" cy="108000"/>
          </a:xfrm>
          <a:prstGeom prst="rect">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117" name="Rectangle 116">
            <a:extLst>
              <a:ext uri="{FF2B5EF4-FFF2-40B4-BE49-F238E27FC236}">
                <a16:creationId xmlns:a16="http://schemas.microsoft.com/office/drawing/2014/main" id="{12701CC4-9389-6E98-FA5D-7A37299C1F96}"/>
              </a:ext>
            </a:extLst>
          </p:cNvPr>
          <p:cNvSpPr/>
          <p:nvPr/>
        </p:nvSpPr>
        <p:spPr>
          <a:xfrm>
            <a:off x="7776225" y="5847026"/>
            <a:ext cx="108000" cy="108000"/>
          </a:xfrm>
          <a:prstGeom prst="rect">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118" name="Rectangle 117">
            <a:extLst>
              <a:ext uri="{FF2B5EF4-FFF2-40B4-BE49-F238E27FC236}">
                <a16:creationId xmlns:a16="http://schemas.microsoft.com/office/drawing/2014/main" id="{91B6D8F9-A4E5-9677-825C-E1BDF10020C6}"/>
              </a:ext>
            </a:extLst>
          </p:cNvPr>
          <p:cNvSpPr/>
          <p:nvPr/>
        </p:nvSpPr>
        <p:spPr>
          <a:xfrm>
            <a:off x="7903225" y="5847026"/>
            <a:ext cx="108000" cy="108000"/>
          </a:xfrm>
          <a:prstGeom prst="rect">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119" name="Rectangle 118">
            <a:extLst>
              <a:ext uri="{FF2B5EF4-FFF2-40B4-BE49-F238E27FC236}">
                <a16:creationId xmlns:a16="http://schemas.microsoft.com/office/drawing/2014/main" id="{816D11BD-928B-E0DE-B937-824A6F9E8696}"/>
              </a:ext>
            </a:extLst>
          </p:cNvPr>
          <p:cNvSpPr/>
          <p:nvPr/>
        </p:nvSpPr>
        <p:spPr>
          <a:xfrm>
            <a:off x="8157225" y="5847026"/>
            <a:ext cx="108000" cy="108000"/>
          </a:xfrm>
          <a:prstGeom prst="rect">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120" name="Rectangle 119">
            <a:extLst>
              <a:ext uri="{FF2B5EF4-FFF2-40B4-BE49-F238E27FC236}">
                <a16:creationId xmlns:a16="http://schemas.microsoft.com/office/drawing/2014/main" id="{3169DE4D-68CD-8478-29C9-92078B6FA5C2}"/>
              </a:ext>
            </a:extLst>
          </p:cNvPr>
          <p:cNvSpPr/>
          <p:nvPr/>
        </p:nvSpPr>
        <p:spPr>
          <a:xfrm>
            <a:off x="8030225" y="5847026"/>
            <a:ext cx="108000" cy="108000"/>
          </a:xfrm>
          <a:prstGeom prst="rect">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121" name="Rectangle 120">
            <a:extLst>
              <a:ext uri="{FF2B5EF4-FFF2-40B4-BE49-F238E27FC236}">
                <a16:creationId xmlns:a16="http://schemas.microsoft.com/office/drawing/2014/main" id="{9EE24B14-2C18-5DDD-18A9-12CF804E6F8E}"/>
              </a:ext>
            </a:extLst>
          </p:cNvPr>
          <p:cNvSpPr/>
          <p:nvPr/>
        </p:nvSpPr>
        <p:spPr>
          <a:xfrm>
            <a:off x="8285312" y="5847026"/>
            <a:ext cx="108000" cy="108000"/>
          </a:xfrm>
          <a:prstGeom prst="rect">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122" name="Rectangle 121">
            <a:extLst>
              <a:ext uri="{FF2B5EF4-FFF2-40B4-BE49-F238E27FC236}">
                <a16:creationId xmlns:a16="http://schemas.microsoft.com/office/drawing/2014/main" id="{57B99575-459D-B947-AD98-00ADD9275709}"/>
              </a:ext>
            </a:extLst>
          </p:cNvPr>
          <p:cNvSpPr/>
          <p:nvPr/>
        </p:nvSpPr>
        <p:spPr>
          <a:xfrm>
            <a:off x="8412312" y="5847026"/>
            <a:ext cx="108000" cy="1080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123" name="Rectangle 122">
            <a:extLst>
              <a:ext uri="{FF2B5EF4-FFF2-40B4-BE49-F238E27FC236}">
                <a16:creationId xmlns:a16="http://schemas.microsoft.com/office/drawing/2014/main" id="{E00A703B-2F35-9CD6-7DA3-4C02D806501F}"/>
              </a:ext>
            </a:extLst>
          </p:cNvPr>
          <p:cNvSpPr/>
          <p:nvPr/>
        </p:nvSpPr>
        <p:spPr>
          <a:xfrm>
            <a:off x="8539312" y="5847026"/>
            <a:ext cx="108000" cy="1080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124" name="Rectangle 123">
            <a:extLst>
              <a:ext uri="{FF2B5EF4-FFF2-40B4-BE49-F238E27FC236}">
                <a16:creationId xmlns:a16="http://schemas.microsoft.com/office/drawing/2014/main" id="{4233CA21-8A2C-FD4A-46C8-907328828FE1}"/>
              </a:ext>
            </a:extLst>
          </p:cNvPr>
          <p:cNvSpPr/>
          <p:nvPr/>
        </p:nvSpPr>
        <p:spPr>
          <a:xfrm>
            <a:off x="8666312" y="5847026"/>
            <a:ext cx="108000" cy="108000"/>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125" name="Rectangle 124">
            <a:extLst>
              <a:ext uri="{FF2B5EF4-FFF2-40B4-BE49-F238E27FC236}">
                <a16:creationId xmlns:a16="http://schemas.microsoft.com/office/drawing/2014/main" id="{D4FA99F0-3CD6-FB6D-6AE1-4DF15239FCC9}"/>
              </a:ext>
            </a:extLst>
          </p:cNvPr>
          <p:cNvSpPr/>
          <p:nvPr/>
        </p:nvSpPr>
        <p:spPr>
          <a:xfrm>
            <a:off x="8793312" y="5847026"/>
            <a:ext cx="108000" cy="108000"/>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126" name="Rectangle 125">
            <a:extLst>
              <a:ext uri="{FF2B5EF4-FFF2-40B4-BE49-F238E27FC236}">
                <a16:creationId xmlns:a16="http://schemas.microsoft.com/office/drawing/2014/main" id="{051BE092-CEC0-57D9-2B3E-9445531D03DB}"/>
              </a:ext>
            </a:extLst>
          </p:cNvPr>
          <p:cNvSpPr/>
          <p:nvPr/>
        </p:nvSpPr>
        <p:spPr>
          <a:xfrm>
            <a:off x="9047312" y="5847026"/>
            <a:ext cx="108000" cy="108000"/>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127" name="Rectangle 126">
            <a:extLst>
              <a:ext uri="{FF2B5EF4-FFF2-40B4-BE49-F238E27FC236}">
                <a16:creationId xmlns:a16="http://schemas.microsoft.com/office/drawing/2014/main" id="{2B2AC900-33D2-DFC6-F7CA-29548E8DE56F}"/>
              </a:ext>
            </a:extLst>
          </p:cNvPr>
          <p:cNvSpPr/>
          <p:nvPr/>
        </p:nvSpPr>
        <p:spPr>
          <a:xfrm>
            <a:off x="8920312" y="5847026"/>
            <a:ext cx="108000" cy="108000"/>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cxnSp>
        <p:nvCxnSpPr>
          <p:cNvPr id="128" name="Straight Arrow Connector 127">
            <a:extLst>
              <a:ext uri="{FF2B5EF4-FFF2-40B4-BE49-F238E27FC236}">
                <a16:creationId xmlns:a16="http://schemas.microsoft.com/office/drawing/2014/main" id="{0AE348F0-2F7B-A544-8C7D-A618E6C1D938}"/>
              </a:ext>
            </a:extLst>
          </p:cNvPr>
          <p:cNvCxnSpPr>
            <a:cxnSpLocks/>
            <a:stCxn id="105" idx="2"/>
            <a:endCxn id="114" idx="0"/>
          </p:cNvCxnSpPr>
          <p:nvPr/>
        </p:nvCxnSpPr>
        <p:spPr bwMode="gray">
          <a:xfrm>
            <a:off x="7449225" y="5471665"/>
            <a:ext cx="0" cy="375361"/>
          </a:xfrm>
          <a:prstGeom prst="straightConnector1">
            <a:avLst/>
          </a:prstGeom>
          <a:ln w="12700">
            <a:solidFill>
              <a:srgbClr val="00B050"/>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E31C2669-8EFD-A109-A46D-4E5D4534EA44}"/>
              </a:ext>
            </a:extLst>
          </p:cNvPr>
          <p:cNvCxnSpPr>
            <a:cxnSpLocks/>
            <a:stCxn id="106" idx="2"/>
            <a:endCxn id="114" idx="0"/>
          </p:cNvCxnSpPr>
          <p:nvPr/>
        </p:nvCxnSpPr>
        <p:spPr bwMode="gray">
          <a:xfrm flipH="1">
            <a:off x="7449225" y="5471665"/>
            <a:ext cx="127000" cy="375361"/>
          </a:xfrm>
          <a:prstGeom prst="straightConnector1">
            <a:avLst/>
          </a:prstGeom>
          <a:ln w="12700">
            <a:solidFill>
              <a:srgbClr val="00B050"/>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60DB1BCE-BF0B-8213-5083-2FE361CDBBB7}"/>
              </a:ext>
            </a:extLst>
          </p:cNvPr>
          <p:cNvCxnSpPr>
            <a:cxnSpLocks/>
            <a:stCxn id="107" idx="2"/>
            <a:endCxn id="114" idx="0"/>
          </p:cNvCxnSpPr>
          <p:nvPr/>
        </p:nvCxnSpPr>
        <p:spPr bwMode="gray">
          <a:xfrm flipH="1">
            <a:off x="7449225" y="5471665"/>
            <a:ext cx="254000" cy="375361"/>
          </a:xfrm>
          <a:prstGeom prst="straightConnector1">
            <a:avLst/>
          </a:prstGeom>
          <a:ln w="12700">
            <a:solidFill>
              <a:srgbClr val="00B050"/>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B39BAFED-338E-5BF0-F018-7E9FE7814B02}"/>
              </a:ext>
            </a:extLst>
          </p:cNvPr>
          <p:cNvCxnSpPr>
            <a:cxnSpLocks/>
            <a:stCxn id="88" idx="2"/>
            <a:endCxn id="107" idx="0"/>
          </p:cNvCxnSpPr>
          <p:nvPr/>
        </p:nvCxnSpPr>
        <p:spPr bwMode="gray">
          <a:xfrm>
            <a:off x="7449225" y="4951692"/>
            <a:ext cx="254000" cy="411973"/>
          </a:xfrm>
          <a:prstGeom prst="straightConnector1">
            <a:avLst/>
          </a:prstGeom>
          <a:ln w="12700">
            <a:solidFill>
              <a:schemeClr val="accent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32" name="Rectangle 131">
            <a:extLst>
              <a:ext uri="{FF2B5EF4-FFF2-40B4-BE49-F238E27FC236}">
                <a16:creationId xmlns:a16="http://schemas.microsoft.com/office/drawing/2014/main" id="{279AE355-2A98-F9A4-2675-2F9677AB96ED}"/>
              </a:ext>
            </a:extLst>
          </p:cNvPr>
          <p:cNvSpPr/>
          <p:nvPr/>
        </p:nvSpPr>
        <p:spPr>
          <a:xfrm>
            <a:off x="8285312" y="5365483"/>
            <a:ext cx="108000" cy="1080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133" name="Rectangle 132">
            <a:extLst>
              <a:ext uri="{FF2B5EF4-FFF2-40B4-BE49-F238E27FC236}">
                <a16:creationId xmlns:a16="http://schemas.microsoft.com/office/drawing/2014/main" id="{35404014-282B-F249-E69E-E0A4CB483169}"/>
              </a:ext>
            </a:extLst>
          </p:cNvPr>
          <p:cNvSpPr/>
          <p:nvPr/>
        </p:nvSpPr>
        <p:spPr>
          <a:xfrm>
            <a:off x="8412312" y="5365483"/>
            <a:ext cx="108000" cy="1080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134" name="Rectangle 133">
            <a:extLst>
              <a:ext uri="{FF2B5EF4-FFF2-40B4-BE49-F238E27FC236}">
                <a16:creationId xmlns:a16="http://schemas.microsoft.com/office/drawing/2014/main" id="{56A7D767-CBA4-671F-B115-50E449519518}"/>
              </a:ext>
            </a:extLst>
          </p:cNvPr>
          <p:cNvSpPr/>
          <p:nvPr/>
        </p:nvSpPr>
        <p:spPr>
          <a:xfrm>
            <a:off x="8539312" y="5365483"/>
            <a:ext cx="108000" cy="108000"/>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135" name="Rectangle 134">
            <a:extLst>
              <a:ext uri="{FF2B5EF4-FFF2-40B4-BE49-F238E27FC236}">
                <a16:creationId xmlns:a16="http://schemas.microsoft.com/office/drawing/2014/main" id="{F3865645-DEFF-00F1-6067-647DF93AFFAE}"/>
              </a:ext>
            </a:extLst>
          </p:cNvPr>
          <p:cNvSpPr/>
          <p:nvPr/>
        </p:nvSpPr>
        <p:spPr>
          <a:xfrm>
            <a:off x="8666312" y="5365483"/>
            <a:ext cx="108000" cy="108000"/>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136" name="Rectangle 135">
            <a:extLst>
              <a:ext uri="{FF2B5EF4-FFF2-40B4-BE49-F238E27FC236}">
                <a16:creationId xmlns:a16="http://schemas.microsoft.com/office/drawing/2014/main" id="{50EE1EE9-249A-B4C1-D2E5-41F2889547CC}"/>
              </a:ext>
            </a:extLst>
          </p:cNvPr>
          <p:cNvSpPr/>
          <p:nvPr/>
        </p:nvSpPr>
        <p:spPr>
          <a:xfrm>
            <a:off x="8793312" y="5365483"/>
            <a:ext cx="108000" cy="108000"/>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137" name="Rectangle 136">
            <a:extLst>
              <a:ext uri="{FF2B5EF4-FFF2-40B4-BE49-F238E27FC236}">
                <a16:creationId xmlns:a16="http://schemas.microsoft.com/office/drawing/2014/main" id="{DC625D45-DCE9-2794-BD9C-608C77FC3600}"/>
              </a:ext>
            </a:extLst>
          </p:cNvPr>
          <p:cNvSpPr/>
          <p:nvPr/>
        </p:nvSpPr>
        <p:spPr>
          <a:xfrm>
            <a:off x="9047312" y="5365483"/>
            <a:ext cx="108000" cy="108000"/>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138" name="Rectangle 137">
            <a:extLst>
              <a:ext uri="{FF2B5EF4-FFF2-40B4-BE49-F238E27FC236}">
                <a16:creationId xmlns:a16="http://schemas.microsoft.com/office/drawing/2014/main" id="{227E6D01-2DF0-0475-3803-B914F4F4A6A9}"/>
              </a:ext>
            </a:extLst>
          </p:cNvPr>
          <p:cNvSpPr/>
          <p:nvPr/>
        </p:nvSpPr>
        <p:spPr>
          <a:xfrm>
            <a:off x="8920312" y="5365483"/>
            <a:ext cx="108000" cy="108000"/>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139" name="Rectangle 138">
            <a:extLst>
              <a:ext uri="{FF2B5EF4-FFF2-40B4-BE49-F238E27FC236}">
                <a16:creationId xmlns:a16="http://schemas.microsoft.com/office/drawing/2014/main" id="{E7D50B25-8211-DCBE-40D1-CB9E0E88A3A8}"/>
              </a:ext>
            </a:extLst>
          </p:cNvPr>
          <p:cNvSpPr/>
          <p:nvPr/>
        </p:nvSpPr>
        <p:spPr>
          <a:xfrm>
            <a:off x="9179315" y="5363665"/>
            <a:ext cx="108000" cy="1080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140" name="Rectangle 139">
            <a:extLst>
              <a:ext uri="{FF2B5EF4-FFF2-40B4-BE49-F238E27FC236}">
                <a16:creationId xmlns:a16="http://schemas.microsoft.com/office/drawing/2014/main" id="{74F667B4-103D-DA7B-B78A-C3E08F4AB631}"/>
              </a:ext>
            </a:extLst>
          </p:cNvPr>
          <p:cNvSpPr/>
          <p:nvPr/>
        </p:nvSpPr>
        <p:spPr>
          <a:xfrm>
            <a:off x="9306315" y="5363665"/>
            <a:ext cx="108000" cy="1080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141" name="Rectangle 140">
            <a:extLst>
              <a:ext uri="{FF2B5EF4-FFF2-40B4-BE49-F238E27FC236}">
                <a16:creationId xmlns:a16="http://schemas.microsoft.com/office/drawing/2014/main" id="{D814B07B-CC69-4BC7-59B8-363CD8993000}"/>
              </a:ext>
            </a:extLst>
          </p:cNvPr>
          <p:cNvSpPr/>
          <p:nvPr/>
        </p:nvSpPr>
        <p:spPr>
          <a:xfrm>
            <a:off x="9433315" y="5363665"/>
            <a:ext cx="108000" cy="1080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142" name="Rectangle 141">
            <a:extLst>
              <a:ext uri="{FF2B5EF4-FFF2-40B4-BE49-F238E27FC236}">
                <a16:creationId xmlns:a16="http://schemas.microsoft.com/office/drawing/2014/main" id="{F6FF3B2D-6E76-70E2-D983-5C1F088CE17D}"/>
              </a:ext>
            </a:extLst>
          </p:cNvPr>
          <p:cNvSpPr/>
          <p:nvPr/>
        </p:nvSpPr>
        <p:spPr>
          <a:xfrm>
            <a:off x="9560315" y="5363665"/>
            <a:ext cx="108000" cy="1080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143" name="Rectangle 142">
            <a:extLst>
              <a:ext uri="{FF2B5EF4-FFF2-40B4-BE49-F238E27FC236}">
                <a16:creationId xmlns:a16="http://schemas.microsoft.com/office/drawing/2014/main" id="{A6C7FA28-1931-EEA3-3537-D5F742EFCCEB}"/>
              </a:ext>
            </a:extLst>
          </p:cNvPr>
          <p:cNvSpPr/>
          <p:nvPr/>
        </p:nvSpPr>
        <p:spPr>
          <a:xfrm>
            <a:off x="9687315" y="5363665"/>
            <a:ext cx="108000" cy="10800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144" name="Rectangle 143">
            <a:extLst>
              <a:ext uri="{FF2B5EF4-FFF2-40B4-BE49-F238E27FC236}">
                <a16:creationId xmlns:a16="http://schemas.microsoft.com/office/drawing/2014/main" id="{26DF73F4-E276-CF24-18BF-13F9238F206D}"/>
              </a:ext>
            </a:extLst>
          </p:cNvPr>
          <p:cNvSpPr/>
          <p:nvPr/>
        </p:nvSpPr>
        <p:spPr>
          <a:xfrm>
            <a:off x="9941315" y="5363665"/>
            <a:ext cx="108000" cy="10800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145" name="Rectangle 144">
            <a:extLst>
              <a:ext uri="{FF2B5EF4-FFF2-40B4-BE49-F238E27FC236}">
                <a16:creationId xmlns:a16="http://schemas.microsoft.com/office/drawing/2014/main" id="{A95A0405-A9CE-4D16-93F3-BC14AE8CD740}"/>
              </a:ext>
            </a:extLst>
          </p:cNvPr>
          <p:cNvSpPr/>
          <p:nvPr/>
        </p:nvSpPr>
        <p:spPr>
          <a:xfrm>
            <a:off x="9814315" y="5363665"/>
            <a:ext cx="108000" cy="10800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146" name="Rectangle 145">
            <a:extLst>
              <a:ext uri="{FF2B5EF4-FFF2-40B4-BE49-F238E27FC236}">
                <a16:creationId xmlns:a16="http://schemas.microsoft.com/office/drawing/2014/main" id="{D9664578-2F74-2200-B05F-A0871C279171}"/>
              </a:ext>
            </a:extLst>
          </p:cNvPr>
          <p:cNvSpPr/>
          <p:nvPr/>
        </p:nvSpPr>
        <p:spPr>
          <a:xfrm>
            <a:off x="9174312" y="5850661"/>
            <a:ext cx="108000" cy="108000"/>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147" name="Rectangle 146">
            <a:extLst>
              <a:ext uri="{FF2B5EF4-FFF2-40B4-BE49-F238E27FC236}">
                <a16:creationId xmlns:a16="http://schemas.microsoft.com/office/drawing/2014/main" id="{307EEA9A-A586-02A8-6648-FB15B6480EB3}"/>
              </a:ext>
            </a:extLst>
          </p:cNvPr>
          <p:cNvSpPr/>
          <p:nvPr/>
        </p:nvSpPr>
        <p:spPr>
          <a:xfrm>
            <a:off x="9301312" y="5850661"/>
            <a:ext cx="108000" cy="108000"/>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148" name="Rectangle 147">
            <a:extLst>
              <a:ext uri="{FF2B5EF4-FFF2-40B4-BE49-F238E27FC236}">
                <a16:creationId xmlns:a16="http://schemas.microsoft.com/office/drawing/2014/main" id="{AFD31ADA-19B8-D574-C57E-3253306DAB63}"/>
              </a:ext>
            </a:extLst>
          </p:cNvPr>
          <p:cNvSpPr/>
          <p:nvPr/>
        </p:nvSpPr>
        <p:spPr>
          <a:xfrm>
            <a:off x="9428312" y="5850661"/>
            <a:ext cx="108000" cy="108000"/>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149" name="Rectangle 148">
            <a:extLst>
              <a:ext uri="{FF2B5EF4-FFF2-40B4-BE49-F238E27FC236}">
                <a16:creationId xmlns:a16="http://schemas.microsoft.com/office/drawing/2014/main" id="{CD9F71B4-6F86-C07F-BE77-A43222FF0875}"/>
              </a:ext>
            </a:extLst>
          </p:cNvPr>
          <p:cNvSpPr/>
          <p:nvPr/>
        </p:nvSpPr>
        <p:spPr>
          <a:xfrm>
            <a:off x="9555312" y="5850661"/>
            <a:ext cx="108000" cy="108000"/>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150" name="Rectangle 149">
            <a:extLst>
              <a:ext uri="{FF2B5EF4-FFF2-40B4-BE49-F238E27FC236}">
                <a16:creationId xmlns:a16="http://schemas.microsoft.com/office/drawing/2014/main" id="{26A62322-E826-4FAA-F041-5756C46F5E8B}"/>
              </a:ext>
            </a:extLst>
          </p:cNvPr>
          <p:cNvSpPr/>
          <p:nvPr/>
        </p:nvSpPr>
        <p:spPr>
          <a:xfrm>
            <a:off x="9682312" y="5850661"/>
            <a:ext cx="108000" cy="1080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151" name="Rectangle 150">
            <a:extLst>
              <a:ext uri="{FF2B5EF4-FFF2-40B4-BE49-F238E27FC236}">
                <a16:creationId xmlns:a16="http://schemas.microsoft.com/office/drawing/2014/main" id="{78982852-E3E0-024A-69F4-2FEC32F3EDA8}"/>
              </a:ext>
            </a:extLst>
          </p:cNvPr>
          <p:cNvSpPr/>
          <p:nvPr/>
        </p:nvSpPr>
        <p:spPr>
          <a:xfrm>
            <a:off x="9936312" y="5850661"/>
            <a:ext cx="108000" cy="1080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152" name="Rectangle 151">
            <a:extLst>
              <a:ext uri="{FF2B5EF4-FFF2-40B4-BE49-F238E27FC236}">
                <a16:creationId xmlns:a16="http://schemas.microsoft.com/office/drawing/2014/main" id="{8EDCEC89-8959-0C23-1D8A-B112E3DCE1EE}"/>
              </a:ext>
            </a:extLst>
          </p:cNvPr>
          <p:cNvSpPr/>
          <p:nvPr/>
        </p:nvSpPr>
        <p:spPr>
          <a:xfrm>
            <a:off x="9809312" y="5850661"/>
            <a:ext cx="108000" cy="1080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153" name="Rectangle 152">
            <a:extLst>
              <a:ext uri="{FF2B5EF4-FFF2-40B4-BE49-F238E27FC236}">
                <a16:creationId xmlns:a16="http://schemas.microsoft.com/office/drawing/2014/main" id="{0442A154-7301-0012-C05F-2E53FFFB75F3}"/>
              </a:ext>
            </a:extLst>
          </p:cNvPr>
          <p:cNvSpPr/>
          <p:nvPr/>
        </p:nvSpPr>
        <p:spPr>
          <a:xfrm>
            <a:off x="10064399" y="5850661"/>
            <a:ext cx="108000" cy="1080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154" name="Rectangle 153">
            <a:extLst>
              <a:ext uri="{FF2B5EF4-FFF2-40B4-BE49-F238E27FC236}">
                <a16:creationId xmlns:a16="http://schemas.microsoft.com/office/drawing/2014/main" id="{09A09CF7-9B26-D3AB-D2AA-D28ADF7EFB39}"/>
              </a:ext>
            </a:extLst>
          </p:cNvPr>
          <p:cNvSpPr/>
          <p:nvPr/>
        </p:nvSpPr>
        <p:spPr>
          <a:xfrm>
            <a:off x="10191399" y="5850661"/>
            <a:ext cx="108000" cy="108000"/>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155" name="Rectangle 154">
            <a:extLst>
              <a:ext uri="{FF2B5EF4-FFF2-40B4-BE49-F238E27FC236}">
                <a16:creationId xmlns:a16="http://schemas.microsoft.com/office/drawing/2014/main" id="{9FCEFE0F-902F-6B42-6698-7BD4C2213623}"/>
              </a:ext>
            </a:extLst>
          </p:cNvPr>
          <p:cNvSpPr/>
          <p:nvPr/>
        </p:nvSpPr>
        <p:spPr>
          <a:xfrm>
            <a:off x="10318399" y="5850661"/>
            <a:ext cx="108000" cy="108000"/>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156" name="Rectangle 155">
            <a:extLst>
              <a:ext uri="{FF2B5EF4-FFF2-40B4-BE49-F238E27FC236}">
                <a16:creationId xmlns:a16="http://schemas.microsoft.com/office/drawing/2014/main" id="{EFA15EB4-09D8-1E3A-61BC-6A4A798FB2E9}"/>
              </a:ext>
            </a:extLst>
          </p:cNvPr>
          <p:cNvSpPr/>
          <p:nvPr/>
        </p:nvSpPr>
        <p:spPr>
          <a:xfrm>
            <a:off x="10445399" y="5850661"/>
            <a:ext cx="108000" cy="108000"/>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157" name="Rectangle 156">
            <a:extLst>
              <a:ext uri="{FF2B5EF4-FFF2-40B4-BE49-F238E27FC236}">
                <a16:creationId xmlns:a16="http://schemas.microsoft.com/office/drawing/2014/main" id="{25B37763-7751-6B3F-3399-3D1FF600B8F6}"/>
              </a:ext>
            </a:extLst>
          </p:cNvPr>
          <p:cNvSpPr/>
          <p:nvPr/>
        </p:nvSpPr>
        <p:spPr>
          <a:xfrm>
            <a:off x="10572399" y="5850661"/>
            <a:ext cx="108000" cy="108000"/>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158" name="Rectangle 157">
            <a:extLst>
              <a:ext uri="{FF2B5EF4-FFF2-40B4-BE49-F238E27FC236}">
                <a16:creationId xmlns:a16="http://schemas.microsoft.com/office/drawing/2014/main" id="{0AA0DF46-9121-C522-B8C6-BF88E3B8959D}"/>
              </a:ext>
            </a:extLst>
          </p:cNvPr>
          <p:cNvSpPr/>
          <p:nvPr/>
        </p:nvSpPr>
        <p:spPr>
          <a:xfrm>
            <a:off x="10826399" y="5850661"/>
            <a:ext cx="108000" cy="108000"/>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159" name="Rectangle 158">
            <a:extLst>
              <a:ext uri="{FF2B5EF4-FFF2-40B4-BE49-F238E27FC236}">
                <a16:creationId xmlns:a16="http://schemas.microsoft.com/office/drawing/2014/main" id="{2D4D27D8-5688-A793-89C6-6BB4A2AB56FA}"/>
              </a:ext>
            </a:extLst>
          </p:cNvPr>
          <p:cNvSpPr/>
          <p:nvPr/>
        </p:nvSpPr>
        <p:spPr>
          <a:xfrm>
            <a:off x="10699399" y="5850661"/>
            <a:ext cx="108000" cy="108000"/>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cxnSp>
        <p:nvCxnSpPr>
          <p:cNvPr id="160" name="Straight Arrow Connector 159">
            <a:extLst>
              <a:ext uri="{FF2B5EF4-FFF2-40B4-BE49-F238E27FC236}">
                <a16:creationId xmlns:a16="http://schemas.microsoft.com/office/drawing/2014/main" id="{0F2594CE-D546-E721-3673-962B8956D537}"/>
              </a:ext>
            </a:extLst>
          </p:cNvPr>
          <p:cNvCxnSpPr>
            <a:cxnSpLocks/>
            <a:stCxn id="132" idx="2"/>
            <a:endCxn id="122" idx="0"/>
          </p:cNvCxnSpPr>
          <p:nvPr/>
        </p:nvCxnSpPr>
        <p:spPr bwMode="gray">
          <a:xfrm>
            <a:off x="8339312" y="5473483"/>
            <a:ext cx="127000" cy="373543"/>
          </a:xfrm>
          <a:prstGeom prst="straightConnector1">
            <a:avLst/>
          </a:prstGeom>
          <a:ln w="12700">
            <a:solidFill>
              <a:schemeClr val="accent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61" name="TextBox 160">
            <a:extLst>
              <a:ext uri="{FF2B5EF4-FFF2-40B4-BE49-F238E27FC236}">
                <a16:creationId xmlns:a16="http://schemas.microsoft.com/office/drawing/2014/main" id="{A7C798AD-9244-60B7-D897-B2E66E3C4C66}"/>
              </a:ext>
            </a:extLst>
          </p:cNvPr>
          <p:cNvSpPr txBox="1"/>
          <p:nvPr/>
        </p:nvSpPr>
        <p:spPr>
          <a:xfrm>
            <a:off x="8781295" y="4951692"/>
            <a:ext cx="352661" cy="138499"/>
          </a:xfrm>
          <a:prstGeom prst="rect">
            <a:avLst/>
          </a:prstGeom>
        </p:spPr>
        <p:txBody>
          <a:bodyPr wrap="none" lIns="0" tIns="0" rIns="0" bIns="0" rtlCol="0">
            <a:spAutoFit/>
          </a:bodyPr>
          <a:lstStyle/>
          <a:p>
            <a:pPr algn="l">
              <a:spcAft>
                <a:spcPts val="600"/>
              </a:spcAft>
            </a:pPr>
            <a:r>
              <a:rPr lang="en-SG" sz="900">
                <a:solidFill>
                  <a:schemeClr val="bg2">
                    <a:lumMod val="10000"/>
                  </a:schemeClr>
                </a:solidFill>
                <a:latin typeface="Calibri" panose="020F0502020204030204" pitchFamily="34" charset="0"/>
                <a:cs typeface="Calibri" panose="020F0502020204030204" pitchFamily="34" charset="0"/>
              </a:rPr>
              <a:t>balloon</a:t>
            </a:r>
          </a:p>
        </p:txBody>
      </p:sp>
      <p:sp>
        <p:nvSpPr>
          <p:cNvPr id="162" name="TextBox 161">
            <a:extLst>
              <a:ext uri="{FF2B5EF4-FFF2-40B4-BE49-F238E27FC236}">
                <a16:creationId xmlns:a16="http://schemas.microsoft.com/office/drawing/2014/main" id="{D1B26B2E-547C-6784-C21C-FA2B0C0F40ED}"/>
              </a:ext>
            </a:extLst>
          </p:cNvPr>
          <p:cNvSpPr txBox="1"/>
          <p:nvPr/>
        </p:nvSpPr>
        <p:spPr>
          <a:xfrm>
            <a:off x="7388298" y="4198518"/>
            <a:ext cx="322204" cy="153888"/>
          </a:xfrm>
          <a:prstGeom prst="rect">
            <a:avLst/>
          </a:prstGeom>
        </p:spPr>
        <p:txBody>
          <a:bodyPr wrap="none" lIns="0" tIns="0" rIns="0" bIns="0" rtlCol="0">
            <a:spAutoFit/>
          </a:bodyPr>
          <a:lstStyle/>
          <a:p>
            <a:pPr algn="l">
              <a:spcAft>
                <a:spcPts val="600"/>
              </a:spcAft>
            </a:pPr>
            <a:r>
              <a:rPr lang="en-SG" sz="1000">
                <a:solidFill>
                  <a:schemeClr val="bg2">
                    <a:lumMod val="10000"/>
                  </a:schemeClr>
                </a:solidFill>
                <a:latin typeface="Calibri" panose="020F0502020204030204" pitchFamily="34" charset="0"/>
                <a:cs typeface="Calibri" panose="020F0502020204030204" pitchFamily="34" charset="0"/>
              </a:rPr>
              <a:t>Active</a:t>
            </a:r>
          </a:p>
        </p:txBody>
      </p:sp>
      <p:sp>
        <p:nvSpPr>
          <p:cNvPr id="163" name="TextBox 162">
            <a:extLst>
              <a:ext uri="{FF2B5EF4-FFF2-40B4-BE49-F238E27FC236}">
                <a16:creationId xmlns:a16="http://schemas.microsoft.com/office/drawing/2014/main" id="{993B86DA-1454-7713-D1EA-40395504B2BD}"/>
              </a:ext>
            </a:extLst>
          </p:cNvPr>
          <p:cNvSpPr txBox="1"/>
          <p:nvPr/>
        </p:nvSpPr>
        <p:spPr>
          <a:xfrm>
            <a:off x="7890261" y="4193136"/>
            <a:ext cx="376706" cy="153888"/>
          </a:xfrm>
          <a:prstGeom prst="rect">
            <a:avLst/>
          </a:prstGeom>
        </p:spPr>
        <p:txBody>
          <a:bodyPr wrap="none" lIns="0" tIns="0" rIns="0" bIns="0" rtlCol="0">
            <a:spAutoFit/>
          </a:bodyPr>
          <a:lstStyle/>
          <a:p>
            <a:pPr algn="l">
              <a:spcAft>
                <a:spcPts val="600"/>
              </a:spcAft>
            </a:pPr>
            <a:r>
              <a:rPr lang="en-SG" sz="1000">
                <a:solidFill>
                  <a:schemeClr val="bg2">
                    <a:lumMod val="10000"/>
                  </a:schemeClr>
                </a:solidFill>
                <a:latin typeface="Calibri" panose="020F0502020204030204" pitchFamily="34" charset="0"/>
                <a:cs typeface="Calibri" panose="020F0502020204030204" pitchFamily="34" charset="0"/>
              </a:rPr>
              <a:t>Passive</a:t>
            </a:r>
          </a:p>
        </p:txBody>
      </p:sp>
      <p:cxnSp>
        <p:nvCxnSpPr>
          <p:cNvPr id="164" name="Straight Arrow Connector 163">
            <a:extLst>
              <a:ext uri="{FF2B5EF4-FFF2-40B4-BE49-F238E27FC236}">
                <a16:creationId xmlns:a16="http://schemas.microsoft.com/office/drawing/2014/main" id="{42430134-C80D-F189-8ED9-98E4A3915A3F}"/>
              </a:ext>
            </a:extLst>
          </p:cNvPr>
          <p:cNvCxnSpPr>
            <a:cxnSpLocks/>
            <a:stCxn id="90" idx="2"/>
            <a:endCxn id="132" idx="0"/>
          </p:cNvCxnSpPr>
          <p:nvPr/>
        </p:nvCxnSpPr>
        <p:spPr bwMode="gray">
          <a:xfrm>
            <a:off x="7703225" y="4951692"/>
            <a:ext cx="636087" cy="413791"/>
          </a:xfrm>
          <a:prstGeom prst="straightConnector1">
            <a:avLst/>
          </a:prstGeom>
          <a:ln w="12700">
            <a:solidFill>
              <a:schemeClr val="accent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65" name="TextBox 164">
            <a:extLst>
              <a:ext uri="{FF2B5EF4-FFF2-40B4-BE49-F238E27FC236}">
                <a16:creationId xmlns:a16="http://schemas.microsoft.com/office/drawing/2014/main" id="{302D4A05-872F-0C48-1A90-D02A4BB06FD5}"/>
              </a:ext>
            </a:extLst>
          </p:cNvPr>
          <p:cNvSpPr txBox="1"/>
          <p:nvPr/>
        </p:nvSpPr>
        <p:spPr>
          <a:xfrm>
            <a:off x="7609449" y="5585138"/>
            <a:ext cx="168316" cy="138499"/>
          </a:xfrm>
          <a:prstGeom prst="rect">
            <a:avLst/>
          </a:prstGeom>
        </p:spPr>
        <p:txBody>
          <a:bodyPr wrap="none" lIns="0" tIns="0" rIns="0" bIns="0" rtlCol="0">
            <a:spAutoFit/>
          </a:bodyPr>
          <a:lstStyle/>
          <a:p>
            <a:pPr algn="l">
              <a:spcAft>
                <a:spcPts val="600"/>
              </a:spcAft>
            </a:pPr>
            <a:r>
              <a:rPr lang="en-SG" sz="900">
                <a:solidFill>
                  <a:schemeClr val="bg2">
                    <a:lumMod val="10000"/>
                  </a:schemeClr>
                </a:solidFill>
                <a:latin typeface="Calibri" panose="020F0502020204030204" pitchFamily="34" charset="0"/>
                <a:cs typeface="Calibri" panose="020F0502020204030204" pitchFamily="34" charset="0"/>
              </a:rPr>
              <a:t>TPS</a:t>
            </a:r>
          </a:p>
        </p:txBody>
      </p:sp>
      <p:sp>
        <p:nvSpPr>
          <p:cNvPr id="166" name="TextBox 165">
            <a:extLst>
              <a:ext uri="{FF2B5EF4-FFF2-40B4-BE49-F238E27FC236}">
                <a16:creationId xmlns:a16="http://schemas.microsoft.com/office/drawing/2014/main" id="{6F2B3356-70BC-C727-0CA5-D66BE02234FC}"/>
              </a:ext>
            </a:extLst>
          </p:cNvPr>
          <p:cNvSpPr txBox="1"/>
          <p:nvPr/>
        </p:nvSpPr>
        <p:spPr>
          <a:xfrm>
            <a:off x="9591812" y="5941277"/>
            <a:ext cx="569067" cy="138499"/>
          </a:xfrm>
          <a:prstGeom prst="rect">
            <a:avLst/>
          </a:prstGeom>
        </p:spPr>
        <p:txBody>
          <a:bodyPr wrap="none" lIns="0" tIns="0" rIns="0" bIns="0" rtlCol="0">
            <a:spAutoFit/>
          </a:bodyPr>
          <a:lstStyle/>
          <a:p>
            <a:pPr algn="l">
              <a:spcAft>
                <a:spcPts val="600"/>
              </a:spcAft>
            </a:pPr>
            <a:r>
              <a:rPr lang="en-SG" sz="900">
                <a:solidFill>
                  <a:schemeClr val="bg2">
                    <a:lumMod val="10000"/>
                  </a:schemeClr>
                </a:solidFill>
                <a:latin typeface="Calibri" panose="020F0502020204030204" pitchFamily="34" charset="0"/>
                <a:cs typeface="Calibri" panose="020F0502020204030204" pitchFamily="34" charset="0"/>
              </a:rPr>
              <a:t>compressed</a:t>
            </a:r>
          </a:p>
        </p:txBody>
      </p:sp>
      <p:grpSp>
        <p:nvGrpSpPr>
          <p:cNvPr id="167" name="Group 166">
            <a:extLst>
              <a:ext uri="{FF2B5EF4-FFF2-40B4-BE49-F238E27FC236}">
                <a16:creationId xmlns:a16="http://schemas.microsoft.com/office/drawing/2014/main" id="{EB716AAA-B01D-1063-931F-8F2A20BFCF84}"/>
              </a:ext>
            </a:extLst>
          </p:cNvPr>
          <p:cNvGrpSpPr/>
          <p:nvPr/>
        </p:nvGrpSpPr>
        <p:grpSpPr>
          <a:xfrm>
            <a:off x="7395225" y="6118970"/>
            <a:ext cx="1760087" cy="108000"/>
            <a:chOff x="2421905" y="3187695"/>
            <a:chExt cx="1760087" cy="108000"/>
          </a:xfrm>
        </p:grpSpPr>
        <p:sp>
          <p:nvSpPr>
            <p:cNvPr id="168" name="Rectangle 167">
              <a:extLst>
                <a:ext uri="{FF2B5EF4-FFF2-40B4-BE49-F238E27FC236}">
                  <a16:creationId xmlns:a16="http://schemas.microsoft.com/office/drawing/2014/main" id="{8223BD2C-26D8-5A31-184A-DEBF5989ABA8}"/>
                </a:ext>
              </a:extLst>
            </p:cNvPr>
            <p:cNvSpPr/>
            <p:nvPr/>
          </p:nvSpPr>
          <p:spPr>
            <a:xfrm>
              <a:off x="2421905" y="3187695"/>
              <a:ext cx="108000" cy="108000"/>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169" name="Rectangle 168">
              <a:extLst>
                <a:ext uri="{FF2B5EF4-FFF2-40B4-BE49-F238E27FC236}">
                  <a16:creationId xmlns:a16="http://schemas.microsoft.com/office/drawing/2014/main" id="{5DD27D1B-1176-3F68-899D-85A55CC8B71C}"/>
                </a:ext>
              </a:extLst>
            </p:cNvPr>
            <p:cNvSpPr/>
            <p:nvPr/>
          </p:nvSpPr>
          <p:spPr>
            <a:xfrm>
              <a:off x="2548905" y="3187695"/>
              <a:ext cx="108000" cy="108000"/>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170" name="Rectangle 169">
              <a:extLst>
                <a:ext uri="{FF2B5EF4-FFF2-40B4-BE49-F238E27FC236}">
                  <a16:creationId xmlns:a16="http://schemas.microsoft.com/office/drawing/2014/main" id="{D1BE2C40-969C-12BC-8985-DD8222202CDB}"/>
                </a:ext>
              </a:extLst>
            </p:cNvPr>
            <p:cNvSpPr/>
            <p:nvPr/>
          </p:nvSpPr>
          <p:spPr>
            <a:xfrm>
              <a:off x="2675905" y="3187695"/>
              <a:ext cx="108000" cy="108000"/>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171" name="Rectangle 170">
              <a:extLst>
                <a:ext uri="{FF2B5EF4-FFF2-40B4-BE49-F238E27FC236}">
                  <a16:creationId xmlns:a16="http://schemas.microsoft.com/office/drawing/2014/main" id="{9B6E8C25-CA1A-E9C4-E329-33FA66F66788}"/>
                </a:ext>
              </a:extLst>
            </p:cNvPr>
            <p:cNvSpPr/>
            <p:nvPr/>
          </p:nvSpPr>
          <p:spPr>
            <a:xfrm>
              <a:off x="2802905" y="3187695"/>
              <a:ext cx="108000" cy="108000"/>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172" name="Rectangle 171">
              <a:extLst>
                <a:ext uri="{FF2B5EF4-FFF2-40B4-BE49-F238E27FC236}">
                  <a16:creationId xmlns:a16="http://schemas.microsoft.com/office/drawing/2014/main" id="{1DF6017B-E2EA-A470-48AE-3FA975F79C4B}"/>
                </a:ext>
              </a:extLst>
            </p:cNvPr>
            <p:cNvSpPr/>
            <p:nvPr/>
          </p:nvSpPr>
          <p:spPr>
            <a:xfrm>
              <a:off x="2929905" y="3187695"/>
              <a:ext cx="108000" cy="108000"/>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173" name="Rectangle 172">
              <a:extLst>
                <a:ext uri="{FF2B5EF4-FFF2-40B4-BE49-F238E27FC236}">
                  <a16:creationId xmlns:a16="http://schemas.microsoft.com/office/drawing/2014/main" id="{D5744F71-E47A-29CB-DA8C-66BF3E7AA361}"/>
                </a:ext>
              </a:extLst>
            </p:cNvPr>
            <p:cNvSpPr/>
            <p:nvPr/>
          </p:nvSpPr>
          <p:spPr>
            <a:xfrm>
              <a:off x="3183905" y="3187695"/>
              <a:ext cx="108000" cy="108000"/>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174" name="Rectangle 173">
              <a:extLst>
                <a:ext uri="{FF2B5EF4-FFF2-40B4-BE49-F238E27FC236}">
                  <a16:creationId xmlns:a16="http://schemas.microsoft.com/office/drawing/2014/main" id="{8CC92AF9-9BFA-F4FF-8689-2F465BE3B2FF}"/>
                </a:ext>
              </a:extLst>
            </p:cNvPr>
            <p:cNvSpPr/>
            <p:nvPr/>
          </p:nvSpPr>
          <p:spPr>
            <a:xfrm>
              <a:off x="3056905" y="3187695"/>
              <a:ext cx="108000" cy="108000"/>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175" name="Rectangle 174">
              <a:extLst>
                <a:ext uri="{FF2B5EF4-FFF2-40B4-BE49-F238E27FC236}">
                  <a16:creationId xmlns:a16="http://schemas.microsoft.com/office/drawing/2014/main" id="{A2E848BD-C443-4F92-BEC1-2868143E1561}"/>
                </a:ext>
              </a:extLst>
            </p:cNvPr>
            <p:cNvSpPr/>
            <p:nvPr/>
          </p:nvSpPr>
          <p:spPr>
            <a:xfrm>
              <a:off x="3311992" y="3187695"/>
              <a:ext cx="108000" cy="108000"/>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176" name="Rectangle 175">
              <a:extLst>
                <a:ext uri="{FF2B5EF4-FFF2-40B4-BE49-F238E27FC236}">
                  <a16:creationId xmlns:a16="http://schemas.microsoft.com/office/drawing/2014/main" id="{98BE5A59-1F67-FB50-9792-41026619969F}"/>
                </a:ext>
              </a:extLst>
            </p:cNvPr>
            <p:cNvSpPr/>
            <p:nvPr/>
          </p:nvSpPr>
          <p:spPr>
            <a:xfrm>
              <a:off x="3438992" y="3187695"/>
              <a:ext cx="108000" cy="108000"/>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177" name="Rectangle 176">
              <a:extLst>
                <a:ext uri="{FF2B5EF4-FFF2-40B4-BE49-F238E27FC236}">
                  <a16:creationId xmlns:a16="http://schemas.microsoft.com/office/drawing/2014/main" id="{78394CB1-465B-FB04-5260-C9F8F83E86D5}"/>
                </a:ext>
              </a:extLst>
            </p:cNvPr>
            <p:cNvSpPr/>
            <p:nvPr/>
          </p:nvSpPr>
          <p:spPr>
            <a:xfrm>
              <a:off x="3565992" y="3187695"/>
              <a:ext cx="108000" cy="108000"/>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178" name="Rectangle 177">
              <a:extLst>
                <a:ext uri="{FF2B5EF4-FFF2-40B4-BE49-F238E27FC236}">
                  <a16:creationId xmlns:a16="http://schemas.microsoft.com/office/drawing/2014/main" id="{D5F027D9-2814-7FD5-B310-E35BEF85B2A3}"/>
                </a:ext>
              </a:extLst>
            </p:cNvPr>
            <p:cNvSpPr/>
            <p:nvPr/>
          </p:nvSpPr>
          <p:spPr>
            <a:xfrm>
              <a:off x="3692992" y="3187695"/>
              <a:ext cx="108000" cy="108000"/>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179" name="Rectangle 178">
              <a:extLst>
                <a:ext uri="{FF2B5EF4-FFF2-40B4-BE49-F238E27FC236}">
                  <a16:creationId xmlns:a16="http://schemas.microsoft.com/office/drawing/2014/main" id="{DAE13E36-FECB-E164-DF90-BAFA5BBE9FE4}"/>
                </a:ext>
              </a:extLst>
            </p:cNvPr>
            <p:cNvSpPr/>
            <p:nvPr/>
          </p:nvSpPr>
          <p:spPr>
            <a:xfrm>
              <a:off x="3819992" y="3187695"/>
              <a:ext cx="108000" cy="108000"/>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180" name="Rectangle 179">
              <a:extLst>
                <a:ext uri="{FF2B5EF4-FFF2-40B4-BE49-F238E27FC236}">
                  <a16:creationId xmlns:a16="http://schemas.microsoft.com/office/drawing/2014/main" id="{1B5CF044-726E-A312-926A-8934C296D518}"/>
                </a:ext>
              </a:extLst>
            </p:cNvPr>
            <p:cNvSpPr/>
            <p:nvPr/>
          </p:nvSpPr>
          <p:spPr>
            <a:xfrm>
              <a:off x="4073992" y="3187695"/>
              <a:ext cx="108000" cy="108000"/>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sp>
          <p:nvSpPr>
            <p:cNvPr id="181" name="Rectangle 180">
              <a:extLst>
                <a:ext uri="{FF2B5EF4-FFF2-40B4-BE49-F238E27FC236}">
                  <a16:creationId xmlns:a16="http://schemas.microsoft.com/office/drawing/2014/main" id="{F8E301D3-D76F-A202-F95C-562BF2C8DAF4}"/>
                </a:ext>
              </a:extLst>
            </p:cNvPr>
            <p:cNvSpPr/>
            <p:nvPr/>
          </p:nvSpPr>
          <p:spPr>
            <a:xfrm>
              <a:off x="3946992" y="3187695"/>
              <a:ext cx="108000" cy="108000"/>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SG" sz="1200">
                <a:solidFill>
                  <a:schemeClr val="bg1"/>
                </a:solidFill>
              </a:endParaRPr>
            </a:p>
          </p:txBody>
        </p:sp>
      </p:grpSp>
      <p:sp>
        <p:nvSpPr>
          <p:cNvPr id="182" name="TextBox 181">
            <a:extLst>
              <a:ext uri="{FF2B5EF4-FFF2-40B4-BE49-F238E27FC236}">
                <a16:creationId xmlns:a16="http://schemas.microsoft.com/office/drawing/2014/main" id="{838ACF28-05F1-5343-0E8A-0987305D3D9D}"/>
              </a:ext>
            </a:extLst>
          </p:cNvPr>
          <p:cNvSpPr txBox="1"/>
          <p:nvPr/>
        </p:nvSpPr>
        <p:spPr>
          <a:xfrm>
            <a:off x="6894347" y="5808693"/>
            <a:ext cx="381515" cy="169277"/>
          </a:xfrm>
          <a:prstGeom prst="rect">
            <a:avLst/>
          </a:prstGeom>
        </p:spPr>
        <p:txBody>
          <a:bodyPr wrap="none" lIns="0" tIns="0" rIns="0" bIns="0" rtlCol="0">
            <a:spAutoFit/>
          </a:bodyPr>
          <a:lstStyle/>
          <a:p>
            <a:pPr algn="l">
              <a:spcAft>
                <a:spcPts val="600"/>
              </a:spcAft>
            </a:pPr>
            <a:r>
              <a:rPr lang="en-SG" sz="1100">
                <a:solidFill>
                  <a:srgbClr val="7030A0"/>
                </a:solidFill>
              </a:rPr>
              <a:t>DIMM</a:t>
            </a:r>
          </a:p>
        </p:txBody>
      </p:sp>
      <p:sp>
        <p:nvSpPr>
          <p:cNvPr id="183" name="TextBox 182">
            <a:extLst>
              <a:ext uri="{FF2B5EF4-FFF2-40B4-BE49-F238E27FC236}">
                <a16:creationId xmlns:a16="http://schemas.microsoft.com/office/drawing/2014/main" id="{5B296AB1-DC0F-BFE9-71C4-6D07688B103D}"/>
              </a:ext>
            </a:extLst>
          </p:cNvPr>
          <p:cNvSpPr txBox="1"/>
          <p:nvPr/>
        </p:nvSpPr>
        <p:spPr>
          <a:xfrm>
            <a:off x="6893063" y="6088331"/>
            <a:ext cx="286938" cy="169277"/>
          </a:xfrm>
          <a:prstGeom prst="rect">
            <a:avLst/>
          </a:prstGeom>
        </p:spPr>
        <p:txBody>
          <a:bodyPr wrap="none" lIns="0" tIns="0" rIns="0" bIns="0" rtlCol="0">
            <a:spAutoFit/>
          </a:bodyPr>
          <a:lstStyle/>
          <a:p>
            <a:pPr algn="l">
              <a:spcAft>
                <a:spcPts val="600"/>
              </a:spcAft>
            </a:pPr>
            <a:r>
              <a:rPr lang="en-SG" sz="1100">
                <a:solidFill>
                  <a:srgbClr val="7030A0"/>
                </a:solidFill>
              </a:rPr>
              <a:t>Disk</a:t>
            </a:r>
          </a:p>
        </p:txBody>
      </p:sp>
      <p:sp>
        <p:nvSpPr>
          <p:cNvPr id="184" name="TextBox 183">
            <a:extLst>
              <a:ext uri="{FF2B5EF4-FFF2-40B4-BE49-F238E27FC236}">
                <a16:creationId xmlns:a16="http://schemas.microsoft.com/office/drawing/2014/main" id="{CC9C547D-2A2C-59B8-51CC-9A322DFA96A0}"/>
              </a:ext>
            </a:extLst>
          </p:cNvPr>
          <p:cNvSpPr txBox="1"/>
          <p:nvPr/>
        </p:nvSpPr>
        <p:spPr>
          <a:xfrm>
            <a:off x="7395346" y="6236150"/>
            <a:ext cx="1418658" cy="138499"/>
          </a:xfrm>
          <a:prstGeom prst="rect">
            <a:avLst/>
          </a:prstGeom>
        </p:spPr>
        <p:txBody>
          <a:bodyPr wrap="none" lIns="0" tIns="0" rIns="0" bIns="0" rtlCol="0">
            <a:spAutoFit/>
          </a:bodyPr>
          <a:lstStyle/>
          <a:p>
            <a:pPr algn="l">
              <a:spcAft>
                <a:spcPts val="600"/>
              </a:spcAft>
            </a:pPr>
            <a:r>
              <a:rPr lang="en-SG" sz="900">
                <a:solidFill>
                  <a:schemeClr val="bg2">
                    <a:lumMod val="10000"/>
                  </a:schemeClr>
                </a:solidFill>
                <a:latin typeface="Calibri" panose="020F0502020204030204" pitchFamily="34" charset="0"/>
                <a:cs typeface="Calibri" panose="020F0502020204030204" pitchFamily="34" charset="0"/>
              </a:rPr>
              <a:t>Swapped to host cache or disk</a:t>
            </a:r>
          </a:p>
        </p:txBody>
      </p:sp>
      <p:cxnSp>
        <p:nvCxnSpPr>
          <p:cNvPr id="185" name="Straight Arrow Connector 184">
            <a:extLst>
              <a:ext uri="{FF2B5EF4-FFF2-40B4-BE49-F238E27FC236}">
                <a16:creationId xmlns:a16="http://schemas.microsoft.com/office/drawing/2014/main" id="{49E11DB1-E8DE-0A5F-4DD0-A129C4B81C4C}"/>
              </a:ext>
            </a:extLst>
          </p:cNvPr>
          <p:cNvCxnSpPr>
            <a:cxnSpLocks/>
            <a:stCxn id="100" idx="2"/>
            <a:endCxn id="143" idx="0"/>
          </p:cNvCxnSpPr>
          <p:nvPr/>
        </p:nvCxnSpPr>
        <p:spPr bwMode="gray">
          <a:xfrm>
            <a:off x="9101312" y="4951692"/>
            <a:ext cx="640003" cy="411973"/>
          </a:xfrm>
          <a:prstGeom prst="straightConnector1">
            <a:avLst/>
          </a:prstGeom>
          <a:ln w="12700">
            <a:solidFill>
              <a:schemeClr val="accent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48C70E8E-59EE-6F54-CC07-C79F77759B3D}"/>
              </a:ext>
            </a:extLst>
          </p:cNvPr>
          <p:cNvCxnSpPr>
            <a:cxnSpLocks/>
          </p:cNvCxnSpPr>
          <p:nvPr/>
        </p:nvCxnSpPr>
        <p:spPr bwMode="gray">
          <a:xfrm>
            <a:off x="5586513" y="4647524"/>
            <a:ext cx="1486807" cy="0"/>
          </a:xfrm>
          <a:prstGeom prst="line">
            <a:avLst/>
          </a:prstGeom>
          <a:ln w="25400">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0" scaled="1"/>
              <a:tileRect/>
            </a:gra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4B369D61-5B91-B1B8-33F5-597E54C97AD1}"/>
              </a:ext>
            </a:extLst>
          </p:cNvPr>
          <p:cNvCxnSpPr>
            <a:cxnSpLocks/>
          </p:cNvCxnSpPr>
          <p:nvPr/>
        </p:nvCxnSpPr>
        <p:spPr bwMode="gray">
          <a:xfrm>
            <a:off x="5586513" y="5151003"/>
            <a:ext cx="1486807" cy="0"/>
          </a:xfrm>
          <a:prstGeom prst="line">
            <a:avLst/>
          </a:prstGeom>
          <a:ln w="25400">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0" scaled="1"/>
              <a:tileRect/>
            </a:gra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F257897F-6062-BB75-A3A9-07E42241F17E}"/>
              </a:ext>
            </a:extLst>
          </p:cNvPr>
          <p:cNvCxnSpPr>
            <a:cxnSpLocks/>
          </p:cNvCxnSpPr>
          <p:nvPr/>
        </p:nvCxnSpPr>
        <p:spPr bwMode="gray">
          <a:xfrm>
            <a:off x="5586513" y="5691003"/>
            <a:ext cx="1486807" cy="0"/>
          </a:xfrm>
          <a:prstGeom prst="line">
            <a:avLst/>
          </a:prstGeom>
          <a:ln w="25400">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0" scaled="1"/>
              <a:tileRect/>
            </a:gra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9" name="Straight Arrow Connector 188">
            <a:extLst>
              <a:ext uri="{FF2B5EF4-FFF2-40B4-BE49-F238E27FC236}">
                <a16:creationId xmlns:a16="http://schemas.microsoft.com/office/drawing/2014/main" id="{CE7D78F9-220D-99C0-D9A4-DA66BFA74C1A}"/>
              </a:ext>
            </a:extLst>
          </p:cNvPr>
          <p:cNvCxnSpPr>
            <a:cxnSpLocks/>
            <a:stCxn id="142" idx="2"/>
            <a:endCxn id="150" idx="0"/>
          </p:cNvCxnSpPr>
          <p:nvPr/>
        </p:nvCxnSpPr>
        <p:spPr bwMode="gray">
          <a:xfrm>
            <a:off x="9614315" y="5471665"/>
            <a:ext cx="121997" cy="378996"/>
          </a:xfrm>
          <a:prstGeom prst="straightConnector1">
            <a:avLst/>
          </a:prstGeom>
          <a:ln w="12700">
            <a:solidFill>
              <a:schemeClr val="accent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90" name="TextBox 189">
            <a:extLst>
              <a:ext uri="{FF2B5EF4-FFF2-40B4-BE49-F238E27FC236}">
                <a16:creationId xmlns:a16="http://schemas.microsoft.com/office/drawing/2014/main" id="{B0441DEF-6353-AE58-0174-50BE1B7BAB3F}"/>
              </a:ext>
            </a:extLst>
          </p:cNvPr>
          <p:cNvSpPr txBox="1"/>
          <p:nvPr/>
        </p:nvSpPr>
        <p:spPr>
          <a:xfrm>
            <a:off x="7655479" y="5944179"/>
            <a:ext cx="461665" cy="138499"/>
          </a:xfrm>
          <a:prstGeom prst="rect">
            <a:avLst/>
          </a:prstGeom>
        </p:spPr>
        <p:txBody>
          <a:bodyPr wrap="none" lIns="0" tIns="0" rIns="0" bIns="0" rtlCol="0">
            <a:spAutoFit/>
          </a:bodyPr>
          <a:lstStyle/>
          <a:p>
            <a:pPr algn="l">
              <a:spcAft>
                <a:spcPts val="600"/>
              </a:spcAft>
            </a:pPr>
            <a:r>
              <a:rPr lang="en-SG" sz="900">
                <a:solidFill>
                  <a:schemeClr val="bg2">
                    <a:lumMod val="10000"/>
                  </a:schemeClr>
                </a:solidFill>
                <a:latin typeface="Calibri" panose="020F0502020204030204" pitchFamily="34" charset="0"/>
                <a:cs typeface="Calibri" panose="020F0502020204030204" pitchFamily="34" charset="0"/>
              </a:rPr>
              <a:t>VMkernel</a:t>
            </a:r>
          </a:p>
        </p:txBody>
      </p:sp>
      <p:sp>
        <p:nvSpPr>
          <p:cNvPr id="191" name="TextBox 190">
            <a:extLst>
              <a:ext uri="{FF2B5EF4-FFF2-40B4-BE49-F238E27FC236}">
                <a16:creationId xmlns:a16="http://schemas.microsoft.com/office/drawing/2014/main" id="{965952E7-02A0-63B1-918F-5CC45770DD04}"/>
              </a:ext>
            </a:extLst>
          </p:cNvPr>
          <p:cNvSpPr txBox="1"/>
          <p:nvPr/>
        </p:nvSpPr>
        <p:spPr>
          <a:xfrm>
            <a:off x="8668125" y="5940512"/>
            <a:ext cx="636393" cy="138499"/>
          </a:xfrm>
          <a:prstGeom prst="rect">
            <a:avLst/>
          </a:prstGeom>
        </p:spPr>
        <p:txBody>
          <a:bodyPr wrap="none" lIns="0" tIns="0" rIns="0" bIns="0" rtlCol="0">
            <a:spAutoFit/>
          </a:bodyPr>
          <a:lstStyle/>
          <a:p>
            <a:pPr algn="l">
              <a:spcAft>
                <a:spcPts val="600"/>
              </a:spcAft>
            </a:pPr>
            <a:r>
              <a:rPr lang="en-SG" sz="900">
                <a:solidFill>
                  <a:schemeClr val="bg2">
                    <a:lumMod val="10000"/>
                  </a:schemeClr>
                </a:solidFill>
                <a:latin typeface="Calibri" panose="020F0502020204030204" pitchFamily="34" charset="0"/>
                <a:cs typeface="Calibri" panose="020F0502020204030204" pitchFamily="34" charset="0"/>
              </a:rPr>
              <a:t>VM overhead</a:t>
            </a:r>
          </a:p>
        </p:txBody>
      </p:sp>
      <p:cxnSp>
        <p:nvCxnSpPr>
          <p:cNvPr id="192" name="Straight Arrow Connector 191">
            <a:extLst>
              <a:ext uri="{FF2B5EF4-FFF2-40B4-BE49-F238E27FC236}">
                <a16:creationId xmlns:a16="http://schemas.microsoft.com/office/drawing/2014/main" id="{22BA9C4A-1E4F-B717-DB3A-981A3384CD04}"/>
              </a:ext>
            </a:extLst>
          </p:cNvPr>
          <p:cNvCxnSpPr>
            <a:cxnSpLocks/>
            <a:stCxn id="139" idx="2"/>
            <a:endCxn id="153" idx="0"/>
          </p:cNvCxnSpPr>
          <p:nvPr/>
        </p:nvCxnSpPr>
        <p:spPr bwMode="gray">
          <a:xfrm>
            <a:off x="9233315" y="5471665"/>
            <a:ext cx="885084" cy="378996"/>
          </a:xfrm>
          <a:prstGeom prst="straightConnector1">
            <a:avLst/>
          </a:prstGeom>
          <a:ln w="12700">
            <a:solidFill>
              <a:schemeClr val="accent1"/>
            </a:solidFill>
            <a:miter lim="800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827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198BCA-B00C-2D0E-466B-F97779F5BB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C8AB1D-D1B4-3838-795F-E4BA3F164A64}"/>
              </a:ext>
            </a:extLst>
          </p:cNvPr>
          <p:cNvSpPr>
            <a:spLocks noGrp="1"/>
          </p:cNvSpPr>
          <p:nvPr>
            <p:ph type="title"/>
          </p:nvPr>
        </p:nvSpPr>
        <p:spPr/>
        <p:txBody>
          <a:bodyPr/>
          <a:lstStyle/>
          <a:p>
            <a:r>
              <a:rPr lang="en-US" dirty="0"/>
              <a:t>Quiz: Which metrics to use to rightsize VM Memory?</a:t>
            </a:r>
          </a:p>
        </p:txBody>
      </p:sp>
      <p:sp>
        <p:nvSpPr>
          <p:cNvPr id="3" name="Subtitle 2">
            <a:extLst>
              <a:ext uri="{FF2B5EF4-FFF2-40B4-BE49-F238E27FC236}">
                <a16:creationId xmlns:a16="http://schemas.microsoft.com/office/drawing/2014/main" id="{A3436D55-C3F3-0AF0-A791-4B5B08C442EC}"/>
              </a:ext>
            </a:extLst>
          </p:cNvPr>
          <p:cNvSpPr>
            <a:spLocks noGrp="1"/>
          </p:cNvSpPr>
          <p:nvPr>
            <p:ph type="subTitle" idx="10"/>
          </p:nvPr>
        </p:nvSpPr>
        <p:spPr/>
        <p:txBody>
          <a:bodyPr/>
          <a:lstStyle/>
          <a:p>
            <a:r>
              <a:rPr lang="en-US" dirty="0"/>
              <a:t>Context: Your App Team is asking for upsize. They say the VM needs more memory</a:t>
            </a:r>
          </a:p>
        </p:txBody>
      </p:sp>
      <p:graphicFrame>
        <p:nvGraphicFramePr>
          <p:cNvPr id="4" name="Table 3">
            <a:extLst>
              <a:ext uri="{FF2B5EF4-FFF2-40B4-BE49-F238E27FC236}">
                <a16:creationId xmlns:a16="http://schemas.microsoft.com/office/drawing/2014/main" id="{E0C5099E-2CC3-A9EE-20F6-885F82FB0774}"/>
              </a:ext>
            </a:extLst>
          </p:cNvPr>
          <p:cNvGraphicFramePr>
            <a:graphicFrameLocks noGrp="1"/>
          </p:cNvGraphicFramePr>
          <p:nvPr>
            <p:extLst>
              <p:ext uri="{D42A27DB-BD31-4B8C-83A1-F6EECF244321}">
                <p14:modId xmlns:p14="http://schemas.microsoft.com/office/powerpoint/2010/main" val="2374721396"/>
              </p:ext>
            </p:extLst>
          </p:nvPr>
        </p:nvGraphicFramePr>
        <p:xfrm>
          <a:off x="639427" y="2158378"/>
          <a:ext cx="4872139" cy="3105714"/>
        </p:xfrm>
        <a:graphic>
          <a:graphicData uri="http://schemas.openxmlformats.org/drawingml/2006/table">
            <a:tbl>
              <a:tblPr firstRow="1" bandRow="1">
                <a:tableStyleId>{5C22544A-7EE6-4342-B048-85BDC9FD1C3A}</a:tableStyleId>
              </a:tblPr>
              <a:tblGrid>
                <a:gridCol w="4872139">
                  <a:extLst>
                    <a:ext uri="{9D8B030D-6E8A-4147-A177-3AD203B41FA5}">
                      <a16:colId xmlns:a16="http://schemas.microsoft.com/office/drawing/2014/main" val="837931426"/>
                    </a:ext>
                  </a:extLst>
                </a:gridCol>
              </a:tblGrid>
              <a:tr h="517619">
                <a:tc>
                  <a:txBody>
                    <a:bodyPr/>
                    <a:lstStyle/>
                    <a:p>
                      <a:r>
                        <a:rPr lang="en-US" dirty="0"/>
                        <a:t>What metric best proves the need to upsize?</a:t>
                      </a:r>
                    </a:p>
                  </a:txBody>
                  <a:tcPr anchor="ctr"/>
                </a:tc>
                <a:extLst>
                  <a:ext uri="{0D108BD9-81ED-4DB2-BD59-A6C34878D82A}">
                    <a16:rowId xmlns:a16="http://schemas.microsoft.com/office/drawing/2014/main" val="3261380227"/>
                  </a:ext>
                </a:extLst>
              </a:tr>
              <a:tr h="517619">
                <a:tc>
                  <a:txBody>
                    <a:bodyPr/>
                    <a:lstStyle/>
                    <a:p>
                      <a:r>
                        <a:rPr lang="en-US" dirty="0"/>
                        <a:t>VM Memory Consumed?</a:t>
                      </a:r>
                    </a:p>
                  </a:txBody>
                  <a:tcPr anchor="ctr"/>
                </a:tc>
                <a:extLst>
                  <a:ext uri="{0D108BD9-81ED-4DB2-BD59-A6C34878D82A}">
                    <a16:rowId xmlns:a16="http://schemas.microsoft.com/office/drawing/2014/main" val="2906040749"/>
                  </a:ext>
                </a:extLst>
              </a:tr>
              <a:tr h="517619">
                <a:tc>
                  <a:txBody>
                    <a:bodyPr/>
                    <a:lstStyle/>
                    <a:p>
                      <a:r>
                        <a:rPr lang="en-US" dirty="0"/>
                        <a:t>VM Memory Active?</a:t>
                      </a:r>
                    </a:p>
                  </a:txBody>
                  <a:tcPr anchor="ctr"/>
                </a:tc>
                <a:extLst>
                  <a:ext uri="{0D108BD9-81ED-4DB2-BD59-A6C34878D82A}">
                    <a16:rowId xmlns:a16="http://schemas.microsoft.com/office/drawing/2014/main" val="3807443796"/>
                  </a:ext>
                </a:extLst>
              </a:tr>
              <a:tr h="517619">
                <a:tc>
                  <a:txBody>
                    <a:bodyPr/>
                    <a:lstStyle/>
                    <a:p>
                      <a:r>
                        <a:rPr lang="en-US" dirty="0"/>
                        <a:t>Guest OS Used Memory?</a:t>
                      </a:r>
                    </a:p>
                  </a:txBody>
                  <a:tcPr anchor="ctr"/>
                </a:tc>
                <a:extLst>
                  <a:ext uri="{0D108BD9-81ED-4DB2-BD59-A6C34878D82A}">
                    <a16:rowId xmlns:a16="http://schemas.microsoft.com/office/drawing/2014/main" val="805073037"/>
                  </a:ext>
                </a:extLst>
              </a:tr>
              <a:tr h="517619">
                <a:tc>
                  <a:txBody>
                    <a:bodyPr/>
                    <a:lstStyle/>
                    <a:p>
                      <a:r>
                        <a:rPr lang="en-US" dirty="0"/>
                        <a:t>Guest OS Total – Free Memory?</a:t>
                      </a:r>
                    </a:p>
                  </a:txBody>
                  <a:tcPr anchor="ctr"/>
                </a:tc>
                <a:extLst>
                  <a:ext uri="{0D108BD9-81ED-4DB2-BD59-A6C34878D82A}">
                    <a16:rowId xmlns:a16="http://schemas.microsoft.com/office/drawing/2014/main" val="655223932"/>
                  </a:ext>
                </a:extLst>
              </a:tr>
              <a:tr h="517619">
                <a:tc>
                  <a:txBody>
                    <a:bodyPr/>
                    <a:lstStyle/>
                    <a:p>
                      <a:r>
                        <a:rPr lang="en-US" dirty="0"/>
                        <a:t>Guest OS Used + Cache Memory?</a:t>
                      </a:r>
                    </a:p>
                  </a:txBody>
                  <a:tcPr anchor="ctr"/>
                </a:tc>
                <a:extLst>
                  <a:ext uri="{0D108BD9-81ED-4DB2-BD59-A6C34878D82A}">
                    <a16:rowId xmlns:a16="http://schemas.microsoft.com/office/drawing/2014/main" val="3339337318"/>
                  </a:ext>
                </a:extLst>
              </a:tr>
            </a:tbl>
          </a:graphicData>
        </a:graphic>
      </p:graphicFrame>
      <p:graphicFrame>
        <p:nvGraphicFramePr>
          <p:cNvPr id="5" name="Table 4">
            <a:extLst>
              <a:ext uri="{FF2B5EF4-FFF2-40B4-BE49-F238E27FC236}">
                <a16:creationId xmlns:a16="http://schemas.microsoft.com/office/drawing/2014/main" id="{30A28E6F-29D8-4B7D-1A82-0688FCE6C03C}"/>
              </a:ext>
            </a:extLst>
          </p:cNvPr>
          <p:cNvGraphicFramePr>
            <a:graphicFrameLocks noGrp="1"/>
          </p:cNvGraphicFramePr>
          <p:nvPr>
            <p:extLst>
              <p:ext uri="{D42A27DB-BD31-4B8C-83A1-F6EECF244321}">
                <p14:modId xmlns:p14="http://schemas.microsoft.com/office/powerpoint/2010/main" val="1981003075"/>
              </p:ext>
            </p:extLst>
          </p:nvPr>
        </p:nvGraphicFramePr>
        <p:xfrm>
          <a:off x="5997195" y="2158378"/>
          <a:ext cx="4872139" cy="3105714"/>
        </p:xfrm>
        <a:graphic>
          <a:graphicData uri="http://schemas.openxmlformats.org/drawingml/2006/table">
            <a:tbl>
              <a:tblPr firstRow="1" bandRow="1">
                <a:tableStyleId>{5C22544A-7EE6-4342-B048-85BDC9FD1C3A}</a:tableStyleId>
              </a:tblPr>
              <a:tblGrid>
                <a:gridCol w="4872139">
                  <a:extLst>
                    <a:ext uri="{9D8B030D-6E8A-4147-A177-3AD203B41FA5}">
                      <a16:colId xmlns:a16="http://schemas.microsoft.com/office/drawing/2014/main" val="837931426"/>
                    </a:ext>
                  </a:extLst>
                </a:gridCol>
              </a:tblGrid>
              <a:tr h="517619">
                <a:tc>
                  <a:txBody>
                    <a:bodyPr/>
                    <a:lstStyle/>
                    <a:p>
                      <a:r>
                        <a:rPr lang="en-US" dirty="0"/>
                        <a:t>What metric estimate the size of the upsize?</a:t>
                      </a:r>
                    </a:p>
                  </a:txBody>
                  <a:tcPr anchor="ctr"/>
                </a:tc>
                <a:extLst>
                  <a:ext uri="{0D108BD9-81ED-4DB2-BD59-A6C34878D82A}">
                    <a16:rowId xmlns:a16="http://schemas.microsoft.com/office/drawing/2014/main" val="3261380227"/>
                  </a:ext>
                </a:extLst>
              </a:tr>
              <a:tr h="517619">
                <a:tc>
                  <a:txBody>
                    <a:bodyPr/>
                    <a:lstStyle/>
                    <a:p>
                      <a:r>
                        <a:rPr lang="en-US" dirty="0"/>
                        <a:t>VM Memory Ballooned?</a:t>
                      </a:r>
                    </a:p>
                  </a:txBody>
                  <a:tcPr anchor="ctr"/>
                </a:tc>
                <a:extLst>
                  <a:ext uri="{0D108BD9-81ED-4DB2-BD59-A6C34878D82A}">
                    <a16:rowId xmlns:a16="http://schemas.microsoft.com/office/drawing/2014/main" val="2906040749"/>
                  </a:ext>
                </a:extLst>
              </a:tr>
              <a:tr h="517619">
                <a:tc>
                  <a:txBody>
                    <a:bodyPr/>
                    <a:lstStyle/>
                    <a:p>
                      <a:r>
                        <a:rPr lang="en-US" dirty="0"/>
                        <a:t>VM Memory Swapped + Zipped?</a:t>
                      </a:r>
                    </a:p>
                  </a:txBody>
                  <a:tcPr anchor="ctr"/>
                </a:tc>
                <a:extLst>
                  <a:ext uri="{0D108BD9-81ED-4DB2-BD59-A6C34878D82A}">
                    <a16:rowId xmlns:a16="http://schemas.microsoft.com/office/drawing/2014/main" val="3807443796"/>
                  </a:ext>
                </a:extLst>
              </a:tr>
              <a:tr h="517619">
                <a:tc>
                  <a:txBody>
                    <a:bodyPr/>
                    <a:lstStyle/>
                    <a:p>
                      <a:r>
                        <a:rPr lang="en-US" dirty="0"/>
                        <a:t>VM Memory Latency?</a:t>
                      </a:r>
                    </a:p>
                  </a:txBody>
                  <a:tcPr anchor="ctr"/>
                </a:tc>
                <a:extLst>
                  <a:ext uri="{0D108BD9-81ED-4DB2-BD59-A6C34878D82A}">
                    <a16:rowId xmlns:a16="http://schemas.microsoft.com/office/drawing/2014/main" val="1135064768"/>
                  </a:ext>
                </a:extLst>
              </a:tr>
              <a:tr h="517619">
                <a:tc>
                  <a:txBody>
                    <a:bodyPr/>
                    <a:lstStyle/>
                    <a:p>
                      <a:r>
                        <a:rPr lang="en-US" dirty="0"/>
                        <a:t>Guest OS Memory Page-in Rate?</a:t>
                      </a:r>
                    </a:p>
                  </a:txBody>
                  <a:tcPr anchor="ctr"/>
                </a:tc>
                <a:extLst>
                  <a:ext uri="{0D108BD9-81ED-4DB2-BD59-A6C34878D82A}">
                    <a16:rowId xmlns:a16="http://schemas.microsoft.com/office/drawing/2014/main" val="655223932"/>
                  </a:ext>
                </a:extLst>
              </a:tr>
              <a:tr h="517619">
                <a:tc>
                  <a:txBody>
                    <a:bodyPr/>
                    <a:lstStyle/>
                    <a:p>
                      <a:r>
                        <a:rPr lang="en-US" dirty="0"/>
                        <a:t>Guest OS Memory Page-out Rate?</a:t>
                      </a:r>
                    </a:p>
                  </a:txBody>
                  <a:tcPr anchor="ctr"/>
                </a:tc>
                <a:extLst>
                  <a:ext uri="{0D108BD9-81ED-4DB2-BD59-A6C34878D82A}">
                    <a16:rowId xmlns:a16="http://schemas.microsoft.com/office/drawing/2014/main" val="3339337318"/>
                  </a:ext>
                </a:extLst>
              </a:tr>
            </a:tbl>
          </a:graphicData>
        </a:graphic>
      </p:graphicFrame>
    </p:spTree>
    <p:extLst>
      <p:ext uri="{BB962C8B-B14F-4D97-AF65-F5344CB8AC3E}">
        <p14:creationId xmlns:p14="http://schemas.microsoft.com/office/powerpoint/2010/main" val="3200398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BE2C5-8A8E-E54A-BB3F-84CEDE63A466}"/>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075D7F7E-71CE-602B-D6FD-4B81C22253F3}"/>
              </a:ext>
            </a:extLst>
          </p:cNvPr>
          <p:cNvSpPr/>
          <p:nvPr/>
        </p:nvSpPr>
        <p:spPr>
          <a:xfrm>
            <a:off x="6448697" y="2164080"/>
            <a:ext cx="4419600" cy="2529840"/>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4800" dirty="0">
                <a:solidFill>
                  <a:schemeClr val="tx1"/>
                </a:solidFill>
                <a:latin typeface="Calibri" panose="020F0502020204030204" pitchFamily="34" charset="0"/>
                <a:ea typeface="Calibri" panose="020F0502020204030204" pitchFamily="34" charset="0"/>
                <a:cs typeface="Calibri" panose="020F0502020204030204" pitchFamily="34" charset="0"/>
              </a:rPr>
              <a:t>Performance (%)</a:t>
            </a:r>
          </a:p>
        </p:txBody>
      </p:sp>
    </p:spTree>
    <p:extLst>
      <p:ext uri="{BB962C8B-B14F-4D97-AF65-F5344CB8AC3E}">
        <p14:creationId xmlns:p14="http://schemas.microsoft.com/office/powerpoint/2010/main" val="1294765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8828AD1-26E8-434C-94BE-F4D7BC0497A6}"/>
              </a:ext>
            </a:extLst>
          </p:cNvPr>
          <p:cNvSpPr>
            <a:spLocks noGrp="1"/>
          </p:cNvSpPr>
          <p:nvPr>
            <p:ph type="title"/>
          </p:nvPr>
        </p:nvSpPr>
        <p:spPr/>
        <p:txBody>
          <a:bodyPr/>
          <a:lstStyle/>
          <a:p>
            <a:r>
              <a:rPr lang="en-SG"/>
              <a:t>Performance (%) Modelling</a:t>
            </a:r>
            <a:endParaRPr lang="en-SG" dirty="0"/>
          </a:p>
        </p:txBody>
      </p:sp>
      <p:sp>
        <p:nvSpPr>
          <p:cNvPr id="5" name="Subtitle 4">
            <a:extLst>
              <a:ext uri="{FF2B5EF4-FFF2-40B4-BE49-F238E27FC236}">
                <a16:creationId xmlns:a16="http://schemas.microsoft.com/office/drawing/2014/main" id="{315787B9-B149-407B-B791-76B4858DC3ED}"/>
              </a:ext>
            </a:extLst>
          </p:cNvPr>
          <p:cNvSpPr>
            <a:spLocks noGrp="1"/>
          </p:cNvSpPr>
          <p:nvPr>
            <p:ph type="subTitle" idx="10"/>
          </p:nvPr>
        </p:nvSpPr>
        <p:spPr/>
        <p:txBody>
          <a:bodyPr/>
          <a:lstStyle/>
          <a:p>
            <a:r>
              <a:rPr lang="en-SG"/>
              <a:t>How to quantify vSphere performance?</a:t>
            </a:r>
            <a:endParaRPr lang="en-SG" dirty="0"/>
          </a:p>
        </p:txBody>
      </p:sp>
      <p:sp>
        <p:nvSpPr>
          <p:cNvPr id="11" name="Content Placeholder 10">
            <a:extLst>
              <a:ext uri="{FF2B5EF4-FFF2-40B4-BE49-F238E27FC236}">
                <a16:creationId xmlns:a16="http://schemas.microsoft.com/office/drawing/2014/main" id="{E6D9ABF6-EFF1-498E-89E2-B260ED0DD2DB}"/>
              </a:ext>
            </a:extLst>
          </p:cNvPr>
          <p:cNvSpPr>
            <a:spLocks noGrp="1"/>
          </p:cNvSpPr>
          <p:nvPr>
            <p:ph sz="quarter" idx="14"/>
          </p:nvPr>
        </p:nvSpPr>
        <p:spPr/>
        <p:txBody>
          <a:bodyPr/>
          <a:lstStyle/>
          <a:p>
            <a:endParaRPr lang="en-SG" b="1" dirty="0"/>
          </a:p>
          <a:p>
            <a:r>
              <a:rPr lang="en-SG" b="1" dirty="0"/>
              <a:t>Using number that is easy to understand (e.g. 0 – 100%) </a:t>
            </a:r>
          </a:p>
          <a:p>
            <a:endParaRPr lang="en-SG" b="1" dirty="0"/>
          </a:p>
          <a:p>
            <a:r>
              <a:rPr lang="en-SG" b="1" dirty="0"/>
              <a:t>Color coded: </a:t>
            </a:r>
            <a:r>
              <a:rPr lang="en-SG" b="1" dirty="0">
                <a:solidFill>
                  <a:srgbClr val="00B050"/>
                </a:solidFill>
                <a:highlight>
                  <a:srgbClr val="000000"/>
                </a:highlight>
              </a:rPr>
              <a:t>Green</a:t>
            </a:r>
            <a:r>
              <a:rPr lang="en-SG" b="1" dirty="0">
                <a:highlight>
                  <a:srgbClr val="000000"/>
                </a:highlight>
              </a:rPr>
              <a:t> </a:t>
            </a:r>
            <a:r>
              <a:rPr lang="en-SG" b="1" dirty="0">
                <a:solidFill>
                  <a:schemeClr val="bg1"/>
                </a:solidFill>
                <a:highlight>
                  <a:srgbClr val="000000"/>
                </a:highlight>
                <a:sym typeface="Wingdings" panose="05000000000000000000" pitchFamily="2" charset="2"/>
              </a:rPr>
              <a:t></a:t>
            </a:r>
            <a:r>
              <a:rPr lang="en-SG" b="1" dirty="0">
                <a:highlight>
                  <a:srgbClr val="000000"/>
                </a:highlight>
              </a:rPr>
              <a:t> </a:t>
            </a:r>
            <a:r>
              <a:rPr lang="en-SG" b="1" dirty="0">
                <a:solidFill>
                  <a:srgbClr val="FFFF00"/>
                </a:solidFill>
                <a:highlight>
                  <a:srgbClr val="000000"/>
                </a:highlight>
              </a:rPr>
              <a:t>Yellow</a:t>
            </a:r>
            <a:r>
              <a:rPr lang="en-SG" b="1" dirty="0">
                <a:highlight>
                  <a:srgbClr val="000000"/>
                </a:highlight>
              </a:rPr>
              <a:t> </a:t>
            </a:r>
            <a:r>
              <a:rPr lang="en-SG" b="1" dirty="0">
                <a:solidFill>
                  <a:schemeClr val="bg1"/>
                </a:solidFill>
                <a:highlight>
                  <a:srgbClr val="000000"/>
                </a:highlight>
                <a:sym typeface="Wingdings" panose="05000000000000000000" pitchFamily="2" charset="2"/>
              </a:rPr>
              <a:t></a:t>
            </a:r>
            <a:r>
              <a:rPr lang="en-SG" b="1" dirty="0">
                <a:highlight>
                  <a:srgbClr val="000000"/>
                </a:highlight>
              </a:rPr>
              <a:t> </a:t>
            </a:r>
            <a:r>
              <a:rPr lang="en-SG" b="1" dirty="0">
                <a:solidFill>
                  <a:srgbClr val="FFC000"/>
                </a:solidFill>
                <a:highlight>
                  <a:srgbClr val="000000"/>
                </a:highlight>
              </a:rPr>
              <a:t>Orange</a:t>
            </a:r>
            <a:r>
              <a:rPr lang="en-SG" b="1" dirty="0">
                <a:highlight>
                  <a:srgbClr val="000000"/>
                </a:highlight>
              </a:rPr>
              <a:t> </a:t>
            </a:r>
            <a:r>
              <a:rPr lang="en-SG" b="1" dirty="0">
                <a:solidFill>
                  <a:schemeClr val="bg1"/>
                </a:solidFill>
                <a:highlight>
                  <a:srgbClr val="000000"/>
                </a:highlight>
                <a:sym typeface="Wingdings" panose="05000000000000000000" pitchFamily="2" charset="2"/>
              </a:rPr>
              <a:t></a:t>
            </a:r>
            <a:r>
              <a:rPr lang="en-SG" b="1" dirty="0">
                <a:highlight>
                  <a:srgbClr val="000000"/>
                </a:highlight>
              </a:rPr>
              <a:t> </a:t>
            </a:r>
            <a:r>
              <a:rPr lang="en-SG" b="1" dirty="0">
                <a:solidFill>
                  <a:srgbClr val="FF0000"/>
                </a:solidFill>
                <a:highlight>
                  <a:srgbClr val="000000"/>
                </a:highlight>
              </a:rPr>
              <a:t>Red</a:t>
            </a:r>
            <a:r>
              <a:rPr lang="en-SG" b="1" dirty="0">
                <a:highlight>
                  <a:srgbClr val="000000"/>
                </a:highlight>
              </a:rPr>
              <a:t>.</a:t>
            </a:r>
          </a:p>
          <a:p>
            <a:endParaRPr lang="en-US" b="1" dirty="0"/>
          </a:p>
          <a:p>
            <a:r>
              <a:rPr lang="en-US" b="1" dirty="0"/>
              <a:t>Encourage Proactive Operations</a:t>
            </a:r>
          </a:p>
          <a:p>
            <a:endParaRPr lang="en-US" b="1" dirty="0"/>
          </a:p>
          <a:p>
            <a:r>
              <a:rPr lang="en-US" b="1" dirty="0"/>
              <a:t>Handle metrics with different importance</a:t>
            </a:r>
          </a:p>
          <a:p>
            <a:endParaRPr lang="en-US" b="1" dirty="0"/>
          </a:p>
          <a:p>
            <a:r>
              <a:rPr lang="en-US" b="1" dirty="0"/>
              <a:t>Handle rarely-happen metrics</a:t>
            </a:r>
          </a:p>
          <a:p>
            <a:pPr lvl="1"/>
            <a:endParaRPr lang="en-SG" b="1" dirty="0"/>
          </a:p>
        </p:txBody>
      </p:sp>
    </p:spTree>
    <p:extLst>
      <p:ext uri="{BB962C8B-B14F-4D97-AF65-F5344CB8AC3E}">
        <p14:creationId xmlns:p14="http://schemas.microsoft.com/office/powerpoint/2010/main" val="4048979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E06FA0-10E3-4E34-BE81-8BA1623FC69B}"/>
              </a:ext>
            </a:extLst>
          </p:cNvPr>
          <p:cNvSpPr>
            <a:spLocks noGrp="1"/>
          </p:cNvSpPr>
          <p:nvPr>
            <p:ph type="title"/>
          </p:nvPr>
        </p:nvSpPr>
        <p:spPr/>
        <p:txBody>
          <a:bodyPr/>
          <a:lstStyle/>
          <a:p>
            <a:r>
              <a:rPr lang="en-SG" dirty="0"/>
              <a:t>The Performance (%) metric</a:t>
            </a:r>
          </a:p>
        </p:txBody>
      </p:sp>
      <p:sp>
        <p:nvSpPr>
          <p:cNvPr id="14" name="Subtitle 13">
            <a:extLst>
              <a:ext uri="{FF2B5EF4-FFF2-40B4-BE49-F238E27FC236}">
                <a16:creationId xmlns:a16="http://schemas.microsoft.com/office/drawing/2014/main" id="{F898A43C-4620-556A-92F9-ABD29BF9F339}"/>
              </a:ext>
            </a:extLst>
          </p:cNvPr>
          <p:cNvSpPr>
            <a:spLocks noGrp="1"/>
          </p:cNvSpPr>
          <p:nvPr>
            <p:ph type="subTitle" idx="10"/>
          </p:nvPr>
        </p:nvSpPr>
        <p:spPr/>
        <p:txBody>
          <a:bodyPr/>
          <a:lstStyle/>
          <a:p>
            <a:endParaRPr lang="en-US"/>
          </a:p>
        </p:txBody>
      </p:sp>
      <p:pic>
        <p:nvPicPr>
          <p:cNvPr id="7" name="Picture 6" descr="Graphical user interface&#10;&#10;Description automatically generated with low confidence">
            <a:extLst>
              <a:ext uri="{FF2B5EF4-FFF2-40B4-BE49-F238E27FC236}">
                <a16:creationId xmlns:a16="http://schemas.microsoft.com/office/drawing/2014/main" id="{2D86D8EB-5605-4197-AB70-B5C7BA788599}"/>
              </a:ext>
            </a:extLst>
          </p:cNvPr>
          <p:cNvPicPr>
            <a:picLocks noChangeAspect="1"/>
          </p:cNvPicPr>
          <p:nvPr/>
        </p:nvPicPr>
        <p:blipFill>
          <a:blip r:embed="rId3"/>
          <a:stretch>
            <a:fillRect/>
          </a:stretch>
        </p:blipFill>
        <p:spPr>
          <a:xfrm>
            <a:off x="512493" y="2255372"/>
            <a:ext cx="10332931" cy="3481169"/>
          </a:xfrm>
          <a:prstGeom prst="rect">
            <a:avLst/>
          </a:prstGeom>
        </p:spPr>
      </p:pic>
      <p:sp>
        <p:nvSpPr>
          <p:cNvPr id="8" name="TextBox 7">
            <a:extLst>
              <a:ext uri="{FF2B5EF4-FFF2-40B4-BE49-F238E27FC236}">
                <a16:creationId xmlns:a16="http://schemas.microsoft.com/office/drawing/2014/main" id="{2956204B-BE3D-4278-9D55-C1CE5F1C2042}"/>
              </a:ext>
            </a:extLst>
          </p:cNvPr>
          <p:cNvSpPr txBox="1"/>
          <p:nvPr/>
        </p:nvSpPr>
        <p:spPr>
          <a:xfrm>
            <a:off x="579960" y="5791944"/>
            <a:ext cx="8673431" cy="307777"/>
          </a:xfrm>
          <a:prstGeom prst="rect">
            <a:avLst/>
          </a:prstGeom>
        </p:spPr>
        <p:txBody>
          <a:bodyPr vert="horz" lIns="0" tIns="0" rIns="0" bIns="0" rtlCol="0">
            <a:noAutofit/>
          </a:bodyPr>
          <a:lstStyle>
            <a:lvl1pPr indent="0">
              <a:lnSpc>
                <a:spcPct val="100000"/>
              </a:lnSpc>
              <a:spcBef>
                <a:spcPts val="1500"/>
              </a:spcBef>
              <a:buClr>
                <a:schemeClr val="tx1">
                  <a:lumMod val="60000"/>
                  <a:lumOff val="40000"/>
                </a:schemeClr>
              </a:buClr>
              <a:buSzPct val="90000"/>
              <a:buFont typeface="Arial" panose="020B0604020202020204" pitchFamily="34" charset="0"/>
              <a:buChar char="​"/>
              <a:defRPr sz="1400">
                <a:solidFill>
                  <a:schemeClr val="tx2"/>
                </a:solidFill>
              </a:defRPr>
            </a:lvl1pPr>
            <a:lvl2pPr indent="-184150">
              <a:lnSpc>
                <a:spcPct val="100000"/>
              </a:lnSpc>
              <a:spcBef>
                <a:spcPts val="300"/>
              </a:spcBef>
              <a:buClr>
                <a:schemeClr val="tx2"/>
              </a:buClr>
              <a:buSzPct val="90000"/>
              <a:buFont typeface="Arial" panose="020B0604020202020204" pitchFamily="34" charset="0"/>
              <a:buChar char="•"/>
              <a:defRPr sz="1400">
                <a:solidFill>
                  <a:schemeClr val="tx2"/>
                </a:solidFill>
              </a:defRPr>
            </a:lvl2pPr>
            <a:lvl3pPr marL="744538" indent="-169863">
              <a:lnSpc>
                <a:spcPct val="100000"/>
              </a:lnSpc>
              <a:spcBef>
                <a:spcPts val="300"/>
              </a:spcBef>
              <a:spcAft>
                <a:spcPts val="0"/>
              </a:spcAft>
              <a:buClr>
                <a:schemeClr val="tx2"/>
              </a:buClr>
              <a:buSzPct val="90000"/>
              <a:buFont typeface="Camphor Std" panose="020B0504030404020204" pitchFamily="34" charset="0"/>
              <a:buChar char="–"/>
              <a:defRPr sz="1400">
                <a:solidFill>
                  <a:schemeClr val="tx2"/>
                </a:solidFill>
              </a:defRPr>
            </a:lvl3pPr>
            <a:lvl4pPr marL="969963" indent="-166688">
              <a:lnSpc>
                <a:spcPct val="100000"/>
              </a:lnSpc>
              <a:spcBef>
                <a:spcPts val="300"/>
              </a:spcBef>
              <a:buClr>
                <a:schemeClr val="tx2"/>
              </a:buClr>
              <a:buSzPct val="90000"/>
              <a:buFont typeface="Arial" panose="020B0604020202020204" pitchFamily="34" charset="0"/>
              <a:buChar char="•"/>
              <a:defRPr sz="1400">
                <a:solidFill>
                  <a:schemeClr val="tx2"/>
                </a:solidFill>
              </a:defRPr>
            </a:lvl4pPr>
            <a:lvl5pPr marL="1143000" indent="-138113">
              <a:lnSpc>
                <a:spcPct val="100000"/>
              </a:lnSpc>
              <a:spcBef>
                <a:spcPts val="300"/>
              </a:spcBef>
              <a:buClr>
                <a:schemeClr val="tx2"/>
              </a:buClr>
              <a:buSzPct val="90000"/>
              <a:buFont typeface="Camphor Std" panose="020B0504030404020204" pitchFamily="34" charset="0"/>
              <a:buChar char="–"/>
              <a:tabLst/>
              <a:defRPr sz="1400">
                <a:solidFill>
                  <a:schemeClr val="tx2"/>
                </a:solidFill>
              </a:defRPr>
            </a:lvl5pPr>
            <a:lvl6pPr marL="228600" indent="-228600">
              <a:lnSpc>
                <a:spcPct val="100000"/>
              </a:lnSpc>
              <a:spcBef>
                <a:spcPts val="1800"/>
              </a:spcBef>
              <a:buClr>
                <a:schemeClr val="tx2"/>
              </a:buClr>
              <a:buSzPct val="90000"/>
              <a:buFont typeface="+mj-lt"/>
              <a:buAutoNum type="arabicPeriod"/>
              <a:defRPr sz="2000">
                <a:solidFill>
                  <a:schemeClr val="tx2"/>
                </a:solidFill>
              </a:defRPr>
            </a:lvl6pPr>
            <a:lvl7pPr marL="512763" indent="-228600">
              <a:lnSpc>
                <a:spcPct val="100000"/>
              </a:lnSpc>
              <a:spcBef>
                <a:spcPts val="300"/>
              </a:spcBef>
              <a:buClr>
                <a:schemeClr val="tx2"/>
              </a:buClr>
              <a:buSzPct val="90000"/>
              <a:buFont typeface="+mj-lt"/>
              <a:buAutoNum type="alphaLcPeriod"/>
              <a:defRPr sz="1600">
                <a:solidFill>
                  <a:schemeClr val="tx2"/>
                </a:solidFill>
              </a:defRPr>
            </a:lvl7pPr>
            <a:lvl8pPr marL="741363" indent="-166688">
              <a:lnSpc>
                <a:spcPct val="90000"/>
              </a:lnSpc>
              <a:spcBef>
                <a:spcPts val="600"/>
              </a:spcBef>
              <a:buClr>
                <a:schemeClr val="tx2"/>
              </a:buClr>
              <a:buSzPct val="90000"/>
              <a:buFont typeface="+mj-lt"/>
              <a:buAutoNum type="romanLcPeriod"/>
              <a:defRPr sz="1400">
                <a:solidFill>
                  <a:schemeClr val="tx2"/>
                </a:solidFill>
              </a:defRPr>
            </a:lvl8pPr>
            <a:lvl9pPr marL="284163" indent="-284163">
              <a:lnSpc>
                <a:spcPct val="100000"/>
              </a:lnSpc>
              <a:spcBef>
                <a:spcPts val="1800"/>
              </a:spcBef>
              <a:buClr>
                <a:schemeClr val="tx2"/>
              </a:buClr>
              <a:buSzPct val="90000"/>
              <a:buFont typeface="+mj-lt"/>
              <a:buAutoNum type="alphaUcPeriod"/>
              <a:defRPr sz="2000">
                <a:solidFill>
                  <a:schemeClr val="tx2"/>
                </a:solidFill>
              </a:defRPr>
            </a:lvl9pPr>
          </a:lstStyle>
          <a:p>
            <a:endParaRPr lang="en-SG"/>
          </a:p>
        </p:txBody>
      </p:sp>
      <p:sp>
        <p:nvSpPr>
          <p:cNvPr id="11" name="TextBox 10">
            <a:extLst>
              <a:ext uri="{FF2B5EF4-FFF2-40B4-BE49-F238E27FC236}">
                <a16:creationId xmlns:a16="http://schemas.microsoft.com/office/drawing/2014/main" id="{B32E3AA1-8FB5-4426-A140-3E005C45B988}"/>
              </a:ext>
            </a:extLst>
          </p:cNvPr>
          <p:cNvSpPr txBox="1"/>
          <p:nvPr/>
        </p:nvSpPr>
        <p:spPr>
          <a:xfrm>
            <a:off x="9336000" y="1784470"/>
            <a:ext cx="2592000" cy="830997"/>
          </a:xfrm>
          <a:prstGeom prst="rect">
            <a:avLst/>
          </a:prstGeom>
          <a:noFill/>
        </p:spPr>
        <p:txBody>
          <a:bodyPr wrap="square">
            <a:spAutoFit/>
          </a:bodyPr>
          <a:lstStyle/>
          <a:p>
            <a:r>
              <a:rPr lang="en-SG" sz="1200" dirty="0">
                <a:solidFill>
                  <a:schemeClr val="bg2">
                    <a:lumMod val="10000"/>
                  </a:schemeClr>
                </a:solidFill>
              </a:rPr>
              <a:t>The same 2x 4x 8x concept is applied in the threshold themselves. E.g. 1 </a:t>
            </a:r>
            <a:r>
              <a:rPr lang="en-SG" sz="1200" dirty="0">
                <a:solidFill>
                  <a:schemeClr val="bg2">
                    <a:lumMod val="10000"/>
                  </a:schemeClr>
                </a:solidFill>
                <a:sym typeface="Wingdings" panose="05000000000000000000" pitchFamily="2" charset="2"/>
              </a:rPr>
              <a:t> 2  4  8, or 2  4  8  16 being used</a:t>
            </a:r>
            <a:endParaRPr lang="en-SG" sz="1200" dirty="0">
              <a:solidFill>
                <a:schemeClr val="bg2">
                  <a:lumMod val="10000"/>
                </a:schemeClr>
              </a:solidFill>
            </a:endParaRPr>
          </a:p>
        </p:txBody>
      </p:sp>
      <p:sp>
        <p:nvSpPr>
          <p:cNvPr id="4" name="TextBox 3">
            <a:extLst>
              <a:ext uri="{FF2B5EF4-FFF2-40B4-BE49-F238E27FC236}">
                <a16:creationId xmlns:a16="http://schemas.microsoft.com/office/drawing/2014/main" id="{D7267C62-6424-4E7C-ABAC-0DDA016234BD}"/>
              </a:ext>
            </a:extLst>
          </p:cNvPr>
          <p:cNvSpPr txBox="1"/>
          <p:nvPr/>
        </p:nvSpPr>
        <p:spPr>
          <a:xfrm>
            <a:off x="10308000" y="3995956"/>
            <a:ext cx="1574149" cy="184666"/>
          </a:xfrm>
          <a:prstGeom prst="rect">
            <a:avLst/>
          </a:prstGeom>
        </p:spPr>
        <p:txBody>
          <a:bodyPr wrap="none" lIns="0" tIns="0" rIns="0" bIns="0" rtlCol="0">
            <a:spAutoFit/>
          </a:bodyPr>
          <a:lstStyle/>
          <a:p>
            <a:pPr algn="l">
              <a:spcAft>
                <a:spcPts val="600"/>
              </a:spcAft>
            </a:pPr>
            <a:r>
              <a:rPr lang="en-SG" sz="1200" dirty="0">
                <a:solidFill>
                  <a:schemeClr val="tx2">
                    <a:lumMod val="50000"/>
                  </a:schemeClr>
                </a:solidFill>
              </a:rPr>
              <a:t>Average, not Worst()</a:t>
            </a:r>
          </a:p>
        </p:txBody>
      </p:sp>
      <p:sp>
        <p:nvSpPr>
          <p:cNvPr id="5" name="Rectangle 4">
            <a:extLst>
              <a:ext uri="{FF2B5EF4-FFF2-40B4-BE49-F238E27FC236}">
                <a16:creationId xmlns:a16="http://schemas.microsoft.com/office/drawing/2014/main" id="{A7CD8A9A-D8E4-4CA4-BAD6-A39383F8CE6F}"/>
              </a:ext>
            </a:extLst>
          </p:cNvPr>
          <p:cNvSpPr/>
          <p:nvPr/>
        </p:nvSpPr>
        <p:spPr>
          <a:xfrm>
            <a:off x="0" y="6207443"/>
            <a:ext cx="12192000" cy="23780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SG" sz="1200">
                <a:solidFill>
                  <a:schemeClr val="bg1"/>
                </a:solidFill>
              </a:rPr>
              <a:t>No need per policy. This is raw, fact. It’s KPI, not SLA. Gold is supposed to be better than Bronze, and this metric will prove it</a:t>
            </a:r>
          </a:p>
        </p:txBody>
      </p:sp>
    </p:spTree>
    <p:extLst>
      <p:ext uri="{BB962C8B-B14F-4D97-AF65-F5344CB8AC3E}">
        <p14:creationId xmlns:p14="http://schemas.microsoft.com/office/powerpoint/2010/main" val="222732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F6636C-064F-E487-3554-804573079820}"/>
              </a:ext>
            </a:extLst>
          </p:cNvPr>
          <p:cNvSpPr>
            <a:spLocks noGrp="1"/>
          </p:cNvSpPr>
          <p:nvPr>
            <p:ph type="title"/>
          </p:nvPr>
        </p:nvSpPr>
        <p:spPr/>
        <p:txBody>
          <a:bodyPr/>
          <a:lstStyle/>
          <a:p>
            <a:r>
              <a:rPr lang="en-US" dirty="0"/>
              <a:t>IaaS KPI Metrics</a:t>
            </a:r>
          </a:p>
        </p:txBody>
      </p:sp>
      <p:sp>
        <p:nvSpPr>
          <p:cNvPr id="2" name="Subtitle 1">
            <a:extLst>
              <a:ext uri="{FF2B5EF4-FFF2-40B4-BE49-F238E27FC236}">
                <a16:creationId xmlns:a16="http://schemas.microsoft.com/office/drawing/2014/main" id="{1216CC2F-8111-357F-D9C2-6A51C6471CE7}"/>
              </a:ext>
            </a:extLst>
          </p:cNvPr>
          <p:cNvSpPr>
            <a:spLocks noGrp="1"/>
          </p:cNvSpPr>
          <p:nvPr>
            <p:ph type="subTitle" idx="10"/>
          </p:nvPr>
        </p:nvSpPr>
        <p:spPr/>
        <p:txBody>
          <a:bodyPr/>
          <a:lstStyle/>
          <a:p>
            <a:r>
              <a:rPr lang="en-US" dirty="0"/>
              <a:t>How to start if you do not have SLA</a:t>
            </a:r>
          </a:p>
        </p:txBody>
      </p:sp>
      <p:graphicFrame>
        <p:nvGraphicFramePr>
          <p:cNvPr id="4" name="Table 4">
            <a:extLst>
              <a:ext uri="{FF2B5EF4-FFF2-40B4-BE49-F238E27FC236}">
                <a16:creationId xmlns:a16="http://schemas.microsoft.com/office/drawing/2014/main" id="{F2BBD5CC-55DA-7C11-869F-08B9940948BC}"/>
              </a:ext>
            </a:extLst>
          </p:cNvPr>
          <p:cNvGraphicFramePr>
            <a:graphicFrameLocks noGrp="1"/>
          </p:cNvGraphicFramePr>
          <p:nvPr/>
        </p:nvGraphicFramePr>
        <p:xfrm>
          <a:off x="579960" y="1322916"/>
          <a:ext cx="11222766" cy="4500880"/>
        </p:xfrm>
        <a:graphic>
          <a:graphicData uri="http://schemas.openxmlformats.org/drawingml/2006/table">
            <a:tbl>
              <a:tblPr firstRow="1" bandRow="1">
                <a:tableStyleId>{5C22544A-7EE6-4342-B048-85BDC9FD1C3A}</a:tableStyleId>
              </a:tblPr>
              <a:tblGrid>
                <a:gridCol w="2835944">
                  <a:extLst>
                    <a:ext uri="{9D8B030D-6E8A-4147-A177-3AD203B41FA5}">
                      <a16:colId xmlns:a16="http://schemas.microsoft.com/office/drawing/2014/main" val="544853600"/>
                    </a:ext>
                  </a:extLst>
                </a:gridCol>
                <a:gridCol w="8386822">
                  <a:extLst>
                    <a:ext uri="{9D8B030D-6E8A-4147-A177-3AD203B41FA5}">
                      <a16:colId xmlns:a16="http://schemas.microsoft.com/office/drawing/2014/main" val="1334701119"/>
                    </a:ext>
                  </a:extLst>
                </a:gridCol>
              </a:tblGrid>
              <a:tr h="370840">
                <a:tc gridSpan="2">
                  <a:txBody>
                    <a:bodyPr/>
                    <a:lstStyle/>
                    <a:p>
                      <a:r>
                        <a:rPr lang="en-US" sz="1600" dirty="0"/>
                        <a:t>Performance Metric (%)</a:t>
                      </a:r>
                    </a:p>
                  </a:txBody>
                  <a:tcPr/>
                </a:tc>
                <a:tc hMerge="1">
                  <a:txBody>
                    <a:bodyPr/>
                    <a:lstStyle/>
                    <a:p>
                      <a:endParaRPr lang="en-US" sz="1600" dirty="0"/>
                    </a:p>
                  </a:txBody>
                  <a:tcPr/>
                </a:tc>
                <a:extLst>
                  <a:ext uri="{0D108BD9-81ED-4DB2-BD59-A6C34878D82A}">
                    <a16:rowId xmlns:a16="http://schemas.microsoft.com/office/drawing/2014/main" val="1745563066"/>
                  </a:ext>
                </a:extLst>
              </a:tr>
              <a:tr h="370840">
                <a:tc>
                  <a:txBody>
                    <a:bodyPr/>
                    <a:lstStyle/>
                    <a:p>
                      <a:r>
                        <a:rPr lang="en-US" sz="1600" dirty="0">
                          <a:solidFill>
                            <a:schemeClr val="tx2"/>
                          </a:solidFill>
                        </a:rPr>
                        <a:t>Biz App KPI (%)</a:t>
                      </a:r>
                    </a:p>
                  </a:txBody>
                  <a:tcPr/>
                </a:tc>
                <a:tc>
                  <a:txBody>
                    <a:bodyPr/>
                    <a:lstStyle/>
                    <a:p>
                      <a:pPr>
                        <a:spcBef>
                          <a:spcPts val="600"/>
                        </a:spcBef>
                      </a:pPr>
                      <a:r>
                        <a:rPr lang="en-US" sz="1600">
                          <a:solidFill>
                            <a:schemeClr val="tx2"/>
                          </a:solidFill>
                        </a:rPr>
                        <a:t>The metric is supported by 2 metrics </a:t>
                      </a:r>
                    </a:p>
                    <a:p>
                      <a:pPr marL="285750" indent="-285750">
                        <a:spcBef>
                          <a:spcPts val="600"/>
                        </a:spcBef>
                        <a:buFont typeface="Arial" panose="020B0604020202020204" pitchFamily="34" charset="0"/>
                        <a:buChar char="•"/>
                      </a:pPr>
                      <a:r>
                        <a:rPr lang="en-US" sz="1600">
                          <a:solidFill>
                            <a:schemeClr val="tx2"/>
                          </a:solidFill>
                        </a:rPr>
                        <a:t>Application Layer KPI (%)</a:t>
                      </a:r>
                    </a:p>
                    <a:p>
                      <a:pPr marL="285750" indent="-285750">
                        <a:spcBef>
                          <a:spcPts val="600"/>
                        </a:spcBef>
                        <a:buFont typeface="Arial" panose="020B0604020202020204" pitchFamily="34" charset="0"/>
                        <a:buChar char="•"/>
                      </a:pPr>
                      <a:r>
                        <a:rPr lang="en-US" sz="1600">
                          <a:solidFill>
                            <a:schemeClr val="tx2"/>
                          </a:solidFill>
                        </a:rPr>
                        <a:t>Infrastructure Layer KPI (%)</a:t>
                      </a:r>
                      <a:endParaRPr lang="en-US" sz="1600" dirty="0">
                        <a:solidFill>
                          <a:schemeClr val="tx2"/>
                        </a:solidFill>
                      </a:endParaRPr>
                    </a:p>
                  </a:txBody>
                  <a:tcPr/>
                </a:tc>
                <a:extLst>
                  <a:ext uri="{0D108BD9-81ED-4DB2-BD59-A6C34878D82A}">
                    <a16:rowId xmlns:a16="http://schemas.microsoft.com/office/drawing/2014/main" val="3346241074"/>
                  </a:ext>
                </a:extLst>
              </a:tr>
              <a:tr h="370840">
                <a:tc>
                  <a:txBody>
                    <a:bodyPr/>
                    <a:lstStyle/>
                    <a:p>
                      <a:r>
                        <a:rPr lang="en-US" sz="1600" dirty="0">
                          <a:solidFill>
                            <a:schemeClr val="tx2"/>
                          </a:solidFill>
                        </a:rPr>
                        <a:t>VM KPI (%)</a:t>
                      </a:r>
                    </a:p>
                  </a:txBody>
                  <a:tcPr/>
                </a:tc>
                <a:tc>
                  <a:txBody>
                    <a:bodyPr/>
                    <a:lstStyle/>
                    <a:p>
                      <a:pPr>
                        <a:spcBef>
                          <a:spcPts val="600"/>
                        </a:spcBef>
                      </a:pPr>
                      <a:r>
                        <a:rPr lang="en-US" sz="1600" dirty="0">
                          <a:solidFill>
                            <a:schemeClr val="tx2"/>
                          </a:solidFill>
                        </a:rPr>
                        <a:t>It contains Guest OS counters. If the value drops, IaaS team need to check if it’s Guest OS or VM or infrastructure by looking at the components’ metric. </a:t>
                      </a:r>
                    </a:p>
                    <a:p>
                      <a:pPr>
                        <a:spcBef>
                          <a:spcPts val="600"/>
                        </a:spcBef>
                      </a:pPr>
                      <a:r>
                        <a:rPr lang="en-US" sz="1600" dirty="0">
                          <a:solidFill>
                            <a:schemeClr val="tx2"/>
                          </a:solidFill>
                        </a:rPr>
                        <a:t>It’s unaware of Class of Service as it’s not a relative counter. However, Gold VM is expected to perform better and higher KPI reflects that</a:t>
                      </a:r>
                      <a:r>
                        <a:rPr lang="en-US" sz="1600">
                          <a:solidFill>
                            <a:schemeClr val="tx2"/>
                          </a:solidFill>
                        </a:rPr>
                        <a:t>. </a:t>
                      </a:r>
                      <a:endParaRPr lang="en-US" sz="1600" dirty="0">
                        <a:solidFill>
                          <a:schemeClr val="tx2"/>
                        </a:solidFill>
                      </a:endParaRPr>
                    </a:p>
                  </a:txBody>
                  <a:tcPr/>
                </a:tc>
                <a:extLst>
                  <a:ext uri="{0D108BD9-81ED-4DB2-BD59-A6C34878D82A}">
                    <a16:rowId xmlns:a16="http://schemas.microsoft.com/office/drawing/2014/main" val="1138182245"/>
                  </a:ext>
                </a:extLst>
              </a:tr>
              <a:tr h="370840">
                <a:tc>
                  <a:txBody>
                    <a:bodyPr/>
                    <a:lstStyle/>
                    <a:p>
                      <a:r>
                        <a:rPr lang="en-US" sz="1600" dirty="0">
                          <a:solidFill>
                            <a:schemeClr val="tx2"/>
                          </a:solidFill>
                        </a:rPr>
                        <a:t>vSphere Cluster KPI (%)</a:t>
                      </a:r>
                    </a:p>
                  </a:txBody>
                  <a:tcPr/>
                </a:tc>
                <a:tc>
                  <a:txBody>
                    <a:bodyPr/>
                    <a:lstStyle/>
                    <a:p>
                      <a:pPr>
                        <a:spcBef>
                          <a:spcPts val="600"/>
                        </a:spcBef>
                      </a:pPr>
                      <a:r>
                        <a:rPr lang="en-US" sz="1600" dirty="0">
                          <a:solidFill>
                            <a:schemeClr val="tx2"/>
                          </a:solidFill>
                        </a:rPr>
                        <a:t>Includes both VM and ESXi, so </a:t>
                      </a:r>
                      <a:r>
                        <a:rPr lang="en-US" sz="1600">
                          <a:solidFill>
                            <a:schemeClr val="tx2"/>
                          </a:solidFill>
                        </a:rPr>
                        <a:t>it is not the </a:t>
                      </a:r>
                      <a:r>
                        <a:rPr lang="en-US" sz="1600" dirty="0">
                          <a:solidFill>
                            <a:schemeClr val="tx2"/>
                          </a:solidFill>
                        </a:rPr>
                        <a:t>average of the VM KPI. VM KPI also contains Guest OS metrics, which is irrelevant to the Cluster KPI.</a:t>
                      </a:r>
                    </a:p>
                    <a:p>
                      <a:pPr>
                        <a:spcBef>
                          <a:spcPts val="600"/>
                        </a:spcBef>
                      </a:pPr>
                      <a:r>
                        <a:rPr lang="en-US" sz="1600" dirty="0">
                          <a:solidFill>
                            <a:schemeClr val="tx2"/>
                          </a:solidFill>
                        </a:rPr>
                        <a:t>Gold Cluster is expected to deliver better and higher KPI reflects that</a:t>
                      </a:r>
                      <a:r>
                        <a:rPr lang="en-US" sz="1600">
                          <a:solidFill>
                            <a:schemeClr val="tx2"/>
                          </a:solidFill>
                        </a:rPr>
                        <a:t>. </a:t>
                      </a:r>
                      <a:endParaRPr lang="en-US" sz="1600" dirty="0">
                        <a:solidFill>
                          <a:schemeClr val="tx2"/>
                        </a:solidFill>
                      </a:endParaRPr>
                    </a:p>
                  </a:txBody>
                  <a:tcPr/>
                </a:tc>
                <a:extLst>
                  <a:ext uri="{0D108BD9-81ED-4DB2-BD59-A6C34878D82A}">
                    <a16:rowId xmlns:a16="http://schemas.microsoft.com/office/drawing/2014/main" val="18440429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2"/>
                          </a:solidFill>
                        </a:rPr>
                        <a:t>vSAN KPI (%)</a:t>
                      </a:r>
                    </a:p>
                  </a:txBody>
                  <a:tcPr/>
                </a:tc>
                <a:tc>
                  <a:txBody>
                    <a:bodyPr/>
                    <a:lstStyle/>
                    <a:p>
                      <a:pPr>
                        <a:spcBef>
                          <a:spcPts val="600"/>
                        </a:spcBef>
                      </a:pPr>
                      <a:r>
                        <a:rPr lang="en-US" sz="1600" dirty="0">
                          <a:solidFill>
                            <a:schemeClr val="tx2"/>
                          </a:solidFill>
                        </a:rPr>
                        <a:t>It aims to answer if the issue is at vSAN or not</a:t>
                      </a:r>
                      <a:r>
                        <a:rPr lang="en-US" sz="1600">
                          <a:solidFill>
                            <a:schemeClr val="tx2"/>
                          </a:solidFill>
                        </a:rPr>
                        <a:t>, hence it </a:t>
                      </a:r>
                      <a:r>
                        <a:rPr lang="en-US" sz="1600" dirty="0">
                          <a:solidFill>
                            <a:schemeClr val="tx2"/>
                          </a:solidFill>
                        </a:rPr>
                        <a:t>only contains vSAN related.</a:t>
                      </a:r>
                    </a:p>
                  </a:txBody>
                  <a:tcPr/>
                </a:tc>
                <a:extLst>
                  <a:ext uri="{0D108BD9-81ED-4DB2-BD59-A6C34878D82A}">
                    <a16:rowId xmlns:a16="http://schemas.microsoft.com/office/drawing/2014/main" val="3687066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2"/>
                          </a:solidFill>
                        </a:rPr>
                        <a:t>NSX Edge KPI (%)</a:t>
                      </a:r>
                    </a:p>
                  </a:txBody>
                  <a:tcPr/>
                </a:tc>
                <a:tc rowSpan="2">
                  <a:txBody>
                    <a:bodyPr/>
                    <a:lstStyle/>
                    <a:p>
                      <a:pPr>
                        <a:spcBef>
                          <a:spcPts val="600"/>
                        </a:spcBef>
                      </a:pPr>
                      <a:r>
                        <a:rPr lang="en-US" sz="1600" dirty="0">
                          <a:solidFill>
                            <a:schemeClr val="tx2"/>
                          </a:solidFill>
                        </a:rPr>
                        <a:t>NSX has 3 distinct part (Edge, ESXi and Managers). We can’t combine the 3</a:t>
                      </a:r>
                      <a:r>
                        <a:rPr lang="en-US" sz="1600" baseline="30000" dirty="0">
                          <a:solidFill>
                            <a:schemeClr val="tx2"/>
                          </a:solidFill>
                        </a:rPr>
                        <a:t>rd</a:t>
                      </a:r>
                      <a:r>
                        <a:rPr lang="en-US" sz="1600" dirty="0">
                          <a:solidFill>
                            <a:schemeClr val="tx2"/>
                          </a:solidFill>
                        </a:rPr>
                        <a:t> one as it’s on </a:t>
                      </a:r>
                      <a:r>
                        <a:rPr lang="en-US" sz="1600">
                          <a:solidFill>
                            <a:schemeClr val="tx2"/>
                          </a:solidFill>
                        </a:rPr>
                        <a:t>management plane. What we can combine is among multiple NSX “instances”</a:t>
                      </a:r>
                      <a:endParaRPr lang="en-US" sz="1600" dirty="0">
                        <a:solidFill>
                          <a:schemeClr val="tx2"/>
                        </a:solidFill>
                      </a:endParaRPr>
                    </a:p>
                  </a:txBody>
                  <a:tcPr/>
                </a:tc>
                <a:extLst>
                  <a:ext uri="{0D108BD9-81ED-4DB2-BD59-A6C34878D82A}">
                    <a16:rowId xmlns:a16="http://schemas.microsoft.com/office/drawing/2014/main" val="274387275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2"/>
                          </a:solidFill>
                        </a:rPr>
                        <a:t>NSX Managers KPI (%)</a:t>
                      </a:r>
                    </a:p>
                  </a:txBody>
                  <a:tcPr/>
                </a:tc>
                <a:tc vMerge="1">
                  <a:txBody>
                    <a:bodyPr/>
                    <a:lstStyle/>
                    <a:p>
                      <a:pPr>
                        <a:spcBef>
                          <a:spcPts val="600"/>
                        </a:spcBef>
                      </a:pPr>
                      <a:endParaRPr lang="en-US" sz="1600" dirty="0">
                        <a:solidFill>
                          <a:schemeClr val="tx2"/>
                        </a:solidFill>
                      </a:endParaRPr>
                    </a:p>
                  </a:txBody>
                  <a:tcPr/>
                </a:tc>
                <a:extLst>
                  <a:ext uri="{0D108BD9-81ED-4DB2-BD59-A6C34878D82A}">
                    <a16:rowId xmlns:a16="http://schemas.microsoft.com/office/drawing/2014/main" val="2862151844"/>
                  </a:ext>
                </a:extLst>
              </a:tr>
            </a:tbl>
          </a:graphicData>
        </a:graphic>
      </p:graphicFrame>
      <p:sp>
        <p:nvSpPr>
          <p:cNvPr id="5" name="TextBox 4">
            <a:extLst>
              <a:ext uri="{FF2B5EF4-FFF2-40B4-BE49-F238E27FC236}">
                <a16:creationId xmlns:a16="http://schemas.microsoft.com/office/drawing/2014/main" id="{FEB003CC-48F0-1E39-2E6B-D9875401FBBC}"/>
              </a:ext>
            </a:extLst>
          </p:cNvPr>
          <p:cNvSpPr txBox="1"/>
          <p:nvPr/>
        </p:nvSpPr>
        <p:spPr>
          <a:xfrm>
            <a:off x="579960" y="5902472"/>
            <a:ext cx="9074600" cy="184666"/>
          </a:xfrm>
          <a:prstGeom prst="rect">
            <a:avLst/>
          </a:prstGeom>
        </p:spPr>
        <p:txBody>
          <a:bodyPr wrap="none" lIns="0" tIns="0" rIns="0" bIns="0" rtlCol="0">
            <a:spAutoFit/>
          </a:bodyPr>
          <a:lstStyle/>
          <a:p>
            <a:pPr algn="l">
              <a:spcAft>
                <a:spcPts val="600"/>
              </a:spcAft>
            </a:pPr>
            <a:r>
              <a:rPr lang="en-US" sz="1200">
                <a:solidFill>
                  <a:schemeClr val="tx2"/>
                </a:solidFill>
              </a:rPr>
              <a:t>vSphere DC is not something that can be modelled as it has server, storage and network elements. Rolling-up is not possible</a:t>
            </a:r>
          </a:p>
        </p:txBody>
      </p:sp>
    </p:spTree>
    <p:extLst>
      <p:ext uri="{BB962C8B-B14F-4D97-AF65-F5344CB8AC3E}">
        <p14:creationId xmlns:p14="http://schemas.microsoft.com/office/powerpoint/2010/main" val="3049390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VM Performance (%)</a:t>
            </a:r>
          </a:p>
        </p:txBody>
      </p:sp>
      <p:graphicFrame>
        <p:nvGraphicFramePr>
          <p:cNvPr id="8" name="Table 7">
            <a:extLst>
              <a:ext uri="{FF2B5EF4-FFF2-40B4-BE49-F238E27FC236}">
                <a16:creationId xmlns:a16="http://schemas.microsoft.com/office/drawing/2014/main" id="{E18B8C3C-D0A7-41D0-89BD-667A5100294E}"/>
              </a:ext>
            </a:extLst>
          </p:cNvPr>
          <p:cNvGraphicFramePr>
            <a:graphicFrameLocks noGrp="1"/>
          </p:cNvGraphicFramePr>
          <p:nvPr>
            <p:extLst>
              <p:ext uri="{D42A27DB-BD31-4B8C-83A1-F6EECF244321}">
                <p14:modId xmlns:p14="http://schemas.microsoft.com/office/powerpoint/2010/main" val="909396065"/>
              </p:ext>
            </p:extLst>
          </p:nvPr>
        </p:nvGraphicFramePr>
        <p:xfrm>
          <a:off x="219740" y="1282995"/>
          <a:ext cx="11717077" cy="5274080"/>
        </p:xfrm>
        <a:graphic>
          <a:graphicData uri="http://schemas.openxmlformats.org/drawingml/2006/table">
            <a:tbl>
              <a:tblPr firstRow="1" bandRow="1">
                <a:tableStyleId>{5C22544A-7EE6-4342-B048-85BDC9FD1C3A}</a:tableStyleId>
              </a:tblPr>
              <a:tblGrid>
                <a:gridCol w="1822589">
                  <a:extLst>
                    <a:ext uri="{9D8B030D-6E8A-4147-A177-3AD203B41FA5}">
                      <a16:colId xmlns:a16="http://schemas.microsoft.com/office/drawing/2014/main" val="3392532375"/>
                    </a:ext>
                  </a:extLst>
                </a:gridCol>
                <a:gridCol w="4173568">
                  <a:extLst>
                    <a:ext uri="{9D8B030D-6E8A-4147-A177-3AD203B41FA5}">
                      <a16:colId xmlns:a16="http://schemas.microsoft.com/office/drawing/2014/main" val="512552585"/>
                    </a:ext>
                  </a:extLst>
                </a:gridCol>
                <a:gridCol w="1430230">
                  <a:extLst>
                    <a:ext uri="{9D8B030D-6E8A-4147-A177-3AD203B41FA5}">
                      <a16:colId xmlns:a16="http://schemas.microsoft.com/office/drawing/2014/main" val="1895941119"/>
                    </a:ext>
                  </a:extLst>
                </a:gridCol>
                <a:gridCol w="1430230">
                  <a:extLst>
                    <a:ext uri="{9D8B030D-6E8A-4147-A177-3AD203B41FA5}">
                      <a16:colId xmlns:a16="http://schemas.microsoft.com/office/drawing/2014/main" val="1262886474"/>
                    </a:ext>
                  </a:extLst>
                </a:gridCol>
                <a:gridCol w="1430230">
                  <a:extLst>
                    <a:ext uri="{9D8B030D-6E8A-4147-A177-3AD203B41FA5}">
                      <a16:colId xmlns:a16="http://schemas.microsoft.com/office/drawing/2014/main" val="3995829790"/>
                    </a:ext>
                  </a:extLst>
                </a:gridCol>
                <a:gridCol w="1430230">
                  <a:extLst>
                    <a:ext uri="{9D8B030D-6E8A-4147-A177-3AD203B41FA5}">
                      <a16:colId xmlns:a16="http://schemas.microsoft.com/office/drawing/2014/main" val="3970544224"/>
                    </a:ext>
                  </a:extLst>
                </a:gridCol>
              </a:tblGrid>
              <a:tr h="351412">
                <a:tc>
                  <a:txBody>
                    <a:bodyPr/>
                    <a:lstStyle/>
                    <a:p>
                      <a:endParaRPr lang="en-SG" sz="1600" dirty="0">
                        <a:solidFill>
                          <a:schemeClr val="tx2"/>
                        </a:solidFill>
                        <a:latin typeface="Calibri" panose="020F0502020204030204" pitchFamily="34" charset="0"/>
                        <a:cs typeface="Calibri" panose="020F0502020204030204" pitchFamily="34" charset="0"/>
                      </a:endParaRPr>
                    </a:p>
                  </a:txBody>
                  <a:tcPr marL="91392" marR="91392" marT="45696" marB="45696" anchor="ctr">
                    <a:solidFill>
                      <a:schemeClr val="bg2"/>
                    </a:solidFill>
                  </a:tcPr>
                </a:tc>
                <a:tc>
                  <a:txBody>
                    <a:bodyPr/>
                    <a:lstStyle/>
                    <a:p>
                      <a:r>
                        <a:rPr lang="en-SG" sz="1600" dirty="0">
                          <a:solidFill>
                            <a:schemeClr val="tx2"/>
                          </a:solidFill>
                          <a:latin typeface="Calibri"/>
                          <a:cs typeface="Calibri"/>
                        </a:rPr>
                        <a:t>Metric</a:t>
                      </a:r>
                      <a:endParaRPr lang="en-SG" sz="1600" b="0" dirty="0">
                        <a:solidFill>
                          <a:schemeClr val="tx2"/>
                        </a:solidFill>
                        <a:latin typeface="Calibri"/>
                        <a:cs typeface="Calibri"/>
                      </a:endParaRPr>
                    </a:p>
                  </a:txBody>
                  <a:tcPr marL="91392" marR="91392" marT="45696" marB="45696" anchor="ctr">
                    <a:solidFill>
                      <a:schemeClr val="bg2"/>
                    </a:solidFill>
                  </a:tcPr>
                </a:tc>
                <a:tc>
                  <a:txBody>
                    <a:bodyPr/>
                    <a:lstStyle/>
                    <a:p>
                      <a:pPr algn="ctr"/>
                      <a:r>
                        <a:rPr lang="en-US" sz="1600">
                          <a:solidFill>
                            <a:schemeClr val="tx2"/>
                          </a:solidFill>
                          <a:latin typeface="Calibri"/>
                          <a:cs typeface="Calibri"/>
                        </a:rPr>
                        <a:t>Green</a:t>
                      </a:r>
                    </a:p>
                  </a:txBody>
                  <a:tcPr marL="91392" marR="91392" marT="45696" marB="45696" anchor="ctr">
                    <a:gradFill flip="none" rotWithShape="1">
                      <a:gsLst>
                        <a:gs pos="0">
                          <a:srgbClr val="92D050"/>
                        </a:gs>
                        <a:gs pos="100000">
                          <a:schemeClr val="bg1"/>
                        </a:gs>
                      </a:gsLst>
                      <a:lin ang="10800000" scaled="1"/>
                      <a:tileRect/>
                    </a:gradFill>
                  </a:tcPr>
                </a:tc>
                <a:tc>
                  <a:txBody>
                    <a:bodyPr/>
                    <a:lstStyle/>
                    <a:p>
                      <a:pPr algn="ctr"/>
                      <a:r>
                        <a:rPr lang="en-US" sz="1600">
                          <a:solidFill>
                            <a:schemeClr val="tx2"/>
                          </a:solidFill>
                          <a:latin typeface="Calibri"/>
                          <a:cs typeface="Calibri"/>
                        </a:rPr>
                        <a:t>Yellow</a:t>
                      </a:r>
                      <a:endParaRPr lang="en-SG" sz="1600">
                        <a:solidFill>
                          <a:schemeClr val="tx2"/>
                        </a:solidFill>
                        <a:latin typeface="Calibri"/>
                        <a:cs typeface="Calibri"/>
                      </a:endParaRPr>
                    </a:p>
                  </a:txBody>
                  <a:tcPr marL="91392" marR="91392" marT="45696" marB="45696" anchor="ctr">
                    <a:gradFill>
                      <a:gsLst>
                        <a:gs pos="0">
                          <a:srgbClr val="FFFF00"/>
                        </a:gs>
                        <a:gs pos="100000">
                          <a:schemeClr val="bg1"/>
                        </a:gs>
                      </a:gsLst>
                      <a:lin ang="10800000" scaled="1"/>
                    </a:gradFill>
                  </a:tcPr>
                </a:tc>
                <a:tc>
                  <a:txBody>
                    <a:bodyPr/>
                    <a:lstStyle/>
                    <a:p>
                      <a:pPr algn="ctr"/>
                      <a:r>
                        <a:rPr lang="en-US" sz="1600">
                          <a:solidFill>
                            <a:schemeClr val="tx2"/>
                          </a:solidFill>
                          <a:latin typeface="Calibri"/>
                          <a:cs typeface="Calibri"/>
                        </a:rPr>
                        <a:t>Orange</a:t>
                      </a:r>
                      <a:endParaRPr lang="en-SG" sz="1600">
                        <a:solidFill>
                          <a:schemeClr val="tx2"/>
                        </a:solidFill>
                        <a:latin typeface="Calibri"/>
                        <a:cs typeface="Calibri"/>
                      </a:endParaRPr>
                    </a:p>
                  </a:txBody>
                  <a:tcPr marL="91392" marR="91392" marT="45696" marB="45696" anchor="ctr">
                    <a:gradFill>
                      <a:gsLst>
                        <a:gs pos="0">
                          <a:srgbClr val="FFC000"/>
                        </a:gs>
                        <a:gs pos="100000">
                          <a:schemeClr val="bg1"/>
                        </a:gs>
                      </a:gsLst>
                      <a:lin ang="10800000" scaled="1"/>
                    </a:gradFill>
                  </a:tcPr>
                </a:tc>
                <a:tc>
                  <a:txBody>
                    <a:bodyPr/>
                    <a:lstStyle/>
                    <a:p>
                      <a:pPr algn="ctr"/>
                      <a:r>
                        <a:rPr lang="en-SG" sz="1600">
                          <a:solidFill>
                            <a:schemeClr val="tx2"/>
                          </a:solidFill>
                          <a:latin typeface="Calibri"/>
                          <a:cs typeface="Calibri"/>
                        </a:rPr>
                        <a:t>Red</a:t>
                      </a:r>
                    </a:p>
                  </a:txBody>
                  <a:tcPr marL="91392" marR="91392" marT="45696" marB="45696" anchor="ctr">
                    <a:gradFill>
                      <a:gsLst>
                        <a:gs pos="0">
                          <a:srgbClr val="FF0000"/>
                        </a:gs>
                        <a:gs pos="100000">
                          <a:schemeClr val="bg1"/>
                        </a:gs>
                      </a:gsLst>
                      <a:lin ang="10800000" scaled="1"/>
                    </a:gradFill>
                  </a:tcPr>
                </a:tc>
                <a:extLst>
                  <a:ext uri="{0D108BD9-81ED-4DB2-BD59-A6C34878D82A}">
                    <a16:rowId xmlns:a16="http://schemas.microsoft.com/office/drawing/2014/main" val="2856680443"/>
                  </a:ext>
                </a:extLst>
              </a:tr>
              <a:tr h="351412">
                <a:tc rowSpan="2">
                  <a:txBody>
                    <a:bodyPr/>
                    <a:lstStyle/>
                    <a:p>
                      <a:r>
                        <a:rPr lang="en-SG" sz="1600" b="1">
                          <a:solidFill>
                            <a:schemeClr val="tx2">
                              <a:lumMod val="50000"/>
                            </a:schemeClr>
                          </a:solidFill>
                          <a:latin typeface="Calibri"/>
                          <a:cs typeface="Calibri"/>
                        </a:rPr>
                        <a:t>Guest OS Contention</a:t>
                      </a:r>
                    </a:p>
                  </a:txBody>
                  <a:tcPr marL="91392" marR="91392" marT="45696" marB="45696" anchor="ctr"/>
                </a:tc>
                <a:tc>
                  <a:txBody>
                    <a:bodyPr/>
                    <a:lstStyle/>
                    <a:p>
                      <a:pPr lvl="0">
                        <a:buNone/>
                      </a:pPr>
                      <a:r>
                        <a:rPr lang="en-US" sz="1600" b="0" dirty="0">
                          <a:solidFill>
                            <a:schemeClr val="bg2">
                              <a:lumMod val="10000"/>
                            </a:schemeClr>
                          </a:solidFill>
                          <a:latin typeface="Calibri"/>
                          <a:cs typeface="Calibri"/>
                        </a:rPr>
                        <a:t>Peak CPU Run Queue Length per vCPU</a:t>
                      </a:r>
                      <a:endParaRPr lang="en-US" sz="1600" b="0" dirty="0">
                        <a:solidFill>
                          <a:schemeClr val="bg2">
                            <a:lumMod val="10000"/>
                          </a:schemeClr>
                        </a:solidFill>
                        <a:latin typeface="Calibri" panose="020F0502020204030204" pitchFamily="34" charset="0"/>
                        <a:cs typeface="Calibri" panose="020F0502020204030204" pitchFamily="34" charset="0"/>
                      </a:endParaRPr>
                    </a:p>
                  </a:txBody>
                  <a:tcPr marL="91392" marR="91392" marT="45696" marB="45696" anchor="ctr"/>
                </a:tc>
                <a:tc>
                  <a:txBody>
                    <a:bodyPr/>
                    <a:lstStyle/>
                    <a:p>
                      <a:pPr algn="ctr"/>
                      <a:r>
                        <a:rPr lang="en-SG" sz="1600" b="1" kern="1200" dirty="0">
                          <a:solidFill>
                            <a:schemeClr val="tx2"/>
                          </a:solidFill>
                          <a:latin typeface="Calibri"/>
                          <a:ea typeface="+mn-ea"/>
                          <a:cs typeface="Calibri"/>
                        </a:rPr>
                        <a:t>0 – 1</a:t>
                      </a:r>
                    </a:p>
                  </a:txBody>
                  <a:tcPr marL="91392" marR="91392" marT="45696" marB="45696" anchor="ctr">
                    <a:gradFill>
                      <a:gsLst>
                        <a:gs pos="0">
                          <a:srgbClr val="92D050"/>
                        </a:gs>
                        <a:gs pos="100000">
                          <a:schemeClr val="bg1"/>
                        </a:gs>
                      </a:gsLst>
                      <a:lin ang="10800000" scaled="1"/>
                    </a:gradFill>
                  </a:tcPr>
                </a:tc>
                <a:tc>
                  <a:txBody>
                    <a:bodyPr/>
                    <a:lstStyle/>
                    <a:p>
                      <a:pPr algn="ctr"/>
                      <a:r>
                        <a:rPr lang="en-SG" sz="1600" b="1" dirty="0">
                          <a:solidFill>
                            <a:schemeClr val="bg2">
                              <a:lumMod val="10000"/>
                            </a:schemeClr>
                          </a:solidFill>
                          <a:latin typeface="Calibri"/>
                          <a:cs typeface="Calibri"/>
                        </a:rPr>
                        <a:t>1 – 2</a:t>
                      </a:r>
                    </a:p>
                  </a:txBody>
                  <a:tcPr marL="91392" marR="91392" marT="45696" marB="45696" anchor="ctr">
                    <a:gradFill>
                      <a:gsLst>
                        <a:gs pos="0">
                          <a:srgbClr val="FFFF00"/>
                        </a:gs>
                        <a:gs pos="100000">
                          <a:schemeClr val="bg1"/>
                        </a:gs>
                      </a:gsLst>
                      <a:lin ang="10800000" scaled="1"/>
                    </a:gradFill>
                  </a:tcPr>
                </a:tc>
                <a:tc>
                  <a:txBody>
                    <a:bodyPr/>
                    <a:lstStyle/>
                    <a:p>
                      <a:pPr algn="ctr"/>
                      <a:r>
                        <a:rPr lang="en-SG" sz="1600" b="1" dirty="0">
                          <a:solidFill>
                            <a:schemeClr val="bg2">
                              <a:lumMod val="10000"/>
                            </a:schemeClr>
                          </a:solidFill>
                          <a:latin typeface="Calibri"/>
                          <a:cs typeface="Calibri"/>
                        </a:rPr>
                        <a:t>2 – 4</a:t>
                      </a:r>
                    </a:p>
                  </a:txBody>
                  <a:tcPr marL="91392" marR="91392" marT="45696" marB="45696" anchor="ctr">
                    <a:gradFill>
                      <a:gsLst>
                        <a:gs pos="0">
                          <a:srgbClr val="FFC000"/>
                        </a:gs>
                        <a:gs pos="100000">
                          <a:schemeClr val="bg1"/>
                        </a:gs>
                      </a:gsLst>
                      <a:lin ang="10800000" scaled="1"/>
                    </a:gradFill>
                  </a:tcPr>
                </a:tc>
                <a:tc>
                  <a:txBody>
                    <a:bodyPr/>
                    <a:lstStyle/>
                    <a:p>
                      <a:pPr algn="ctr"/>
                      <a:r>
                        <a:rPr lang="en-SG" sz="1600" b="1">
                          <a:solidFill>
                            <a:schemeClr val="bg2">
                              <a:lumMod val="10000"/>
                            </a:schemeClr>
                          </a:solidFill>
                          <a:latin typeface="Calibri"/>
                          <a:cs typeface="Calibri"/>
                        </a:rPr>
                        <a:t>4 – 8</a:t>
                      </a:r>
                    </a:p>
                  </a:txBody>
                  <a:tcPr marL="91392" marR="91392" marT="45696" marB="45696" anchor="ctr">
                    <a:gradFill>
                      <a:gsLst>
                        <a:gs pos="0">
                          <a:srgbClr val="FF0000"/>
                        </a:gs>
                        <a:gs pos="100000">
                          <a:schemeClr val="bg1"/>
                        </a:gs>
                      </a:gsLst>
                      <a:lin ang="10800000" scaled="1"/>
                    </a:gradFill>
                  </a:tcPr>
                </a:tc>
                <a:extLst>
                  <a:ext uri="{0D108BD9-81ED-4DB2-BD59-A6C34878D82A}">
                    <a16:rowId xmlns:a16="http://schemas.microsoft.com/office/drawing/2014/main" val="1699261255"/>
                  </a:ext>
                </a:extLst>
              </a:tr>
              <a:tr h="351412">
                <a:tc vMerge="1">
                  <a:txBody>
                    <a:bodyPr/>
                    <a:lstStyle/>
                    <a:p>
                      <a:endParaRPr lang="en-SG"/>
                    </a:p>
                  </a:txBody>
                  <a:tcPr/>
                </a:tc>
                <a:tc>
                  <a:txBody>
                    <a:bodyPr/>
                    <a:lstStyle/>
                    <a:p>
                      <a:r>
                        <a:rPr lang="en-SG" sz="1600" b="0" dirty="0">
                          <a:solidFill>
                            <a:schemeClr val="bg2">
                              <a:lumMod val="10000"/>
                            </a:schemeClr>
                          </a:solidFill>
                          <a:latin typeface="Calibri"/>
                          <a:cs typeface="Calibri"/>
                        </a:rPr>
                        <a:t>Peak Disk Queue Length (count)</a:t>
                      </a:r>
                      <a:endParaRPr lang="en-SG" sz="1600" b="0" dirty="0">
                        <a:solidFill>
                          <a:schemeClr val="bg2">
                            <a:lumMod val="10000"/>
                          </a:schemeClr>
                        </a:solidFill>
                        <a:latin typeface="Calibri" panose="020F0502020204030204" pitchFamily="34" charset="0"/>
                        <a:cs typeface="Calibri" panose="020F0502020204030204" pitchFamily="34" charset="0"/>
                      </a:endParaRPr>
                    </a:p>
                  </a:txBody>
                  <a:tcPr marL="91392" marR="91392" marT="45696" marB="45696" anchor="ctr"/>
                </a:tc>
                <a:tc>
                  <a:txBody>
                    <a:bodyPr/>
                    <a:lstStyle/>
                    <a:p>
                      <a:pPr algn="ctr"/>
                      <a:r>
                        <a:rPr lang="en-SG" sz="1600" b="1" kern="1200" dirty="0">
                          <a:solidFill>
                            <a:schemeClr val="tx2"/>
                          </a:solidFill>
                          <a:latin typeface="Calibri"/>
                          <a:ea typeface="+mn-ea"/>
                          <a:cs typeface="Calibri"/>
                        </a:rPr>
                        <a:t>0 – 20</a:t>
                      </a:r>
                    </a:p>
                  </a:txBody>
                  <a:tcPr marL="91392" marR="91392" marT="45696" marB="45696" anchor="ctr">
                    <a:gradFill>
                      <a:gsLst>
                        <a:gs pos="0">
                          <a:srgbClr val="92D050"/>
                        </a:gs>
                        <a:gs pos="100000">
                          <a:schemeClr val="bg1"/>
                        </a:gs>
                      </a:gsLst>
                      <a:lin ang="10800000" scaled="1"/>
                    </a:gradFill>
                  </a:tcPr>
                </a:tc>
                <a:tc>
                  <a:txBody>
                    <a:bodyPr/>
                    <a:lstStyle/>
                    <a:p>
                      <a:pPr algn="ctr"/>
                      <a:r>
                        <a:rPr lang="en-SG" sz="1600" b="1">
                          <a:solidFill>
                            <a:schemeClr val="bg2">
                              <a:lumMod val="10000"/>
                            </a:schemeClr>
                          </a:solidFill>
                          <a:latin typeface="Calibri"/>
                          <a:cs typeface="Calibri"/>
                        </a:rPr>
                        <a:t>20 – 40</a:t>
                      </a:r>
                    </a:p>
                  </a:txBody>
                  <a:tcPr marL="91392" marR="91392" marT="45696" marB="45696" anchor="ctr">
                    <a:gradFill>
                      <a:gsLst>
                        <a:gs pos="0">
                          <a:srgbClr val="FFFF00"/>
                        </a:gs>
                        <a:gs pos="100000">
                          <a:schemeClr val="bg1"/>
                        </a:gs>
                      </a:gsLst>
                      <a:lin ang="10800000" scaled="1"/>
                    </a:gradFill>
                  </a:tcPr>
                </a:tc>
                <a:tc>
                  <a:txBody>
                    <a:bodyPr/>
                    <a:lstStyle/>
                    <a:p>
                      <a:pPr algn="ctr"/>
                      <a:r>
                        <a:rPr lang="en-SG" sz="1600" b="1">
                          <a:solidFill>
                            <a:schemeClr val="bg2">
                              <a:lumMod val="10000"/>
                            </a:schemeClr>
                          </a:solidFill>
                          <a:latin typeface="Calibri"/>
                          <a:cs typeface="Calibri"/>
                        </a:rPr>
                        <a:t>40 – 80</a:t>
                      </a:r>
                    </a:p>
                  </a:txBody>
                  <a:tcPr marL="91392" marR="91392" marT="45696" marB="45696" anchor="ctr">
                    <a:gradFill>
                      <a:gsLst>
                        <a:gs pos="0">
                          <a:srgbClr val="FFC000"/>
                        </a:gs>
                        <a:gs pos="100000">
                          <a:schemeClr val="bg1"/>
                        </a:gs>
                      </a:gsLst>
                      <a:lin ang="10800000" scaled="1"/>
                    </a:gradFill>
                  </a:tcPr>
                </a:tc>
                <a:tc>
                  <a:txBody>
                    <a:bodyPr/>
                    <a:lstStyle/>
                    <a:p>
                      <a:pPr algn="ctr"/>
                      <a:r>
                        <a:rPr lang="en-SG" sz="1600" b="1">
                          <a:solidFill>
                            <a:schemeClr val="bg2">
                              <a:lumMod val="10000"/>
                            </a:schemeClr>
                          </a:solidFill>
                          <a:latin typeface="Calibri"/>
                          <a:cs typeface="Calibri"/>
                        </a:rPr>
                        <a:t>80 – 160</a:t>
                      </a:r>
                    </a:p>
                  </a:txBody>
                  <a:tcPr marL="91392" marR="91392" marT="45696" marB="45696" anchor="ctr">
                    <a:gradFill>
                      <a:gsLst>
                        <a:gs pos="0">
                          <a:srgbClr val="FF0000"/>
                        </a:gs>
                        <a:gs pos="100000">
                          <a:schemeClr val="bg1"/>
                        </a:gs>
                      </a:gsLst>
                      <a:lin ang="10800000" scaled="1"/>
                    </a:gradFill>
                  </a:tcPr>
                </a:tc>
                <a:extLst>
                  <a:ext uri="{0D108BD9-81ED-4DB2-BD59-A6C34878D82A}">
                    <a16:rowId xmlns:a16="http://schemas.microsoft.com/office/drawing/2014/main" val="3967459996"/>
                  </a:ext>
                </a:extLst>
              </a:tr>
              <a:tr h="351412">
                <a:tc rowSpan="2">
                  <a:txBody>
                    <a:bodyPr/>
                    <a:lstStyle/>
                    <a:p>
                      <a:r>
                        <a:rPr lang="en-SG" sz="1600" b="1">
                          <a:solidFill>
                            <a:schemeClr val="tx2">
                              <a:lumMod val="50000"/>
                            </a:schemeClr>
                          </a:solidFill>
                          <a:latin typeface="Calibri"/>
                          <a:cs typeface="Calibri"/>
                        </a:rPr>
                        <a:t>Guest OS </a:t>
                      </a:r>
                    </a:p>
                    <a:p>
                      <a:r>
                        <a:rPr lang="en-SG" sz="1600" b="1">
                          <a:solidFill>
                            <a:schemeClr val="tx2">
                              <a:lumMod val="50000"/>
                            </a:schemeClr>
                          </a:solidFill>
                          <a:latin typeface="Calibri" panose="020F0502020204030204" pitchFamily="34" charset="0"/>
                          <a:cs typeface="Calibri" panose="020F0502020204030204" pitchFamily="34" charset="0"/>
                        </a:rPr>
                        <a:t>Utilization</a:t>
                      </a:r>
                      <a:endParaRPr lang="en-SG" sz="1600" b="1">
                        <a:solidFill>
                          <a:schemeClr val="tx2">
                            <a:lumMod val="50000"/>
                          </a:schemeClr>
                        </a:solidFill>
                        <a:latin typeface="Calibri"/>
                        <a:cs typeface="Calibri"/>
                      </a:endParaRPr>
                    </a:p>
                  </a:txBody>
                  <a:tcPr marL="91392" marR="91392" marT="45696" marB="45696" anchor="ctr"/>
                </a:tc>
                <a:tc>
                  <a:txBody>
                    <a:bodyPr/>
                    <a:lstStyle/>
                    <a:p>
                      <a:r>
                        <a:rPr lang="en-SG" sz="1600" b="0" dirty="0">
                          <a:solidFill>
                            <a:schemeClr val="bg2">
                              <a:lumMod val="10000"/>
                            </a:schemeClr>
                          </a:solidFill>
                          <a:latin typeface="Calibri"/>
                          <a:cs typeface="Calibri"/>
                        </a:rPr>
                        <a:t>Free Memory (MB)</a:t>
                      </a:r>
                    </a:p>
                  </a:txBody>
                  <a:tcPr marL="91392" marR="91392" marT="45696" marB="45696" anchor="ctr"/>
                </a:tc>
                <a:tc>
                  <a:txBody>
                    <a:bodyPr/>
                    <a:lstStyle/>
                    <a:p>
                      <a:pPr algn="ctr"/>
                      <a:r>
                        <a:rPr lang="en-SG" sz="1600" b="1" kern="1200" dirty="0">
                          <a:solidFill>
                            <a:schemeClr val="tx2"/>
                          </a:solidFill>
                          <a:latin typeface="Calibri"/>
                          <a:ea typeface="+mn-ea"/>
                          <a:cs typeface="Calibri"/>
                        </a:rPr>
                        <a:t>512 – 1024</a:t>
                      </a:r>
                    </a:p>
                  </a:txBody>
                  <a:tcPr marL="91392" marR="91392" marT="45696" marB="45696" anchor="ctr">
                    <a:gradFill>
                      <a:gsLst>
                        <a:gs pos="0">
                          <a:srgbClr val="92D050"/>
                        </a:gs>
                        <a:gs pos="100000">
                          <a:schemeClr val="bg1"/>
                        </a:gs>
                      </a:gsLst>
                      <a:lin ang="10800000" scaled="1"/>
                    </a:gradFill>
                  </a:tcPr>
                </a:tc>
                <a:tc>
                  <a:txBody>
                    <a:bodyPr/>
                    <a:lstStyle/>
                    <a:p>
                      <a:pPr algn="ctr"/>
                      <a:r>
                        <a:rPr lang="en-SG" sz="1600" b="1">
                          <a:solidFill>
                            <a:schemeClr val="bg2">
                              <a:lumMod val="10000"/>
                            </a:schemeClr>
                          </a:solidFill>
                          <a:latin typeface="Calibri"/>
                          <a:cs typeface="Calibri"/>
                        </a:rPr>
                        <a:t>256 – 512</a:t>
                      </a:r>
                    </a:p>
                  </a:txBody>
                  <a:tcPr marL="91392" marR="91392" marT="45696" marB="45696" anchor="ctr">
                    <a:gradFill>
                      <a:gsLst>
                        <a:gs pos="0">
                          <a:srgbClr val="FFFF00"/>
                        </a:gs>
                        <a:gs pos="100000">
                          <a:schemeClr val="bg1"/>
                        </a:gs>
                      </a:gsLst>
                      <a:lin ang="10800000" scaled="1"/>
                    </a:gradFill>
                  </a:tcPr>
                </a:tc>
                <a:tc>
                  <a:txBody>
                    <a:bodyPr/>
                    <a:lstStyle/>
                    <a:p>
                      <a:pPr algn="ctr"/>
                      <a:r>
                        <a:rPr lang="en-SG" sz="1600" b="1">
                          <a:solidFill>
                            <a:schemeClr val="bg2">
                              <a:lumMod val="10000"/>
                            </a:schemeClr>
                          </a:solidFill>
                          <a:latin typeface="Calibri"/>
                          <a:cs typeface="Calibri"/>
                        </a:rPr>
                        <a:t>128 - 256</a:t>
                      </a:r>
                      <a:endParaRPr lang="en-SG" sz="1600" b="1">
                        <a:solidFill>
                          <a:schemeClr val="bg2">
                            <a:lumMod val="10000"/>
                          </a:schemeClr>
                        </a:solidFill>
                        <a:latin typeface="Calibri" panose="020F0502020204030204" pitchFamily="34" charset="0"/>
                        <a:cs typeface="Calibri" panose="020F0502020204030204" pitchFamily="34" charset="0"/>
                      </a:endParaRPr>
                    </a:p>
                  </a:txBody>
                  <a:tcPr marL="91392" marR="91392" marT="45696" marB="45696" anchor="ctr">
                    <a:gradFill>
                      <a:gsLst>
                        <a:gs pos="0">
                          <a:srgbClr val="FFC000"/>
                        </a:gs>
                        <a:gs pos="100000">
                          <a:schemeClr val="bg1"/>
                        </a:gs>
                      </a:gsLst>
                      <a:lin ang="10800000" scaled="1"/>
                    </a:gradFill>
                  </a:tcPr>
                </a:tc>
                <a:tc>
                  <a:txBody>
                    <a:bodyPr/>
                    <a:lstStyle/>
                    <a:p>
                      <a:pPr algn="ctr"/>
                      <a:r>
                        <a:rPr lang="en-SG" sz="1600" b="1">
                          <a:solidFill>
                            <a:schemeClr val="bg2">
                              <a:lumMod val="10000"/>
                            </a:schemeClr>
                          </a:solidFill>
                          <a:latin typeface="Calibri"/>
                          <a:cs typeface="Calibri"/>
                        </a:rPr>
                        <a:t>0 - 128 </a:t>
                      </a:r>
                      <a:endParaRPr lang="en-SG" sz="1600" b="1">
                        <a:solidFill>
                          <a:schemeClr val="bg2">
                            <a:lumMod val="10000"/>
                          </a:schemeClr>
                        </a:solidFill>
                        <a:latin typeface="Calibri" panose="020F0502020204030204" pitchFamily="34" charset="0"/>
                        <a:cs typeface="Calibri" panose="020F0502020204030204" pitchFamily="34" charset="0"/>
                      </a:endParaRPr>
                    </a:p>
                  </a:txBody>
                  <a:tcPr marL="91392" marR="91392" marT="45696" marB="45696" anchor="ctr">
                    <a:gradFill>
                      <a:gsLst>
                        <a:gs pos="0">
                          <a:srgbClr val="FF0000"/>
                        </a:gs>
                        <a:gs pos="100000">
                          <a:schemeClr val="bg1"/>
                        </a:gs>
                      </a:gsLst>
                      <a:lin ang="10800000" scaled="1"/>
                    </a:gradFill>
                  </a:tcPr>
                </a:tc>
                <a:extLst>
                  <a:ext uri="{0D108BD9-81ED-4DB2-BD59-A6C34878D82A}">
                    <a16:rowId xmlns:a16="http://schemas.microsoft.com/office/drawing/2014/main" val="3873265989"/>
                  </a:ext>
                </a:extLst>
              </a:tr>
              <a:tr h="351412">
                <a:tc vMerge="1">
                  <a:txBody>
                    <a:bodyPr/>
                    <a:lstStyle/>
                    <a:p>
                      <a:r>
                        <a:rPr lang="en-SG" sz="900" b="1">
                          <a:solidFill>
                            <a:schemeClr val="tx2">
                              <a:lumMod val="50000"/>
                            </a:schemeClr>
                          </a:solidFill>
                          <a:latin typeface="Calibri"/>
                          <a:cs typeface="Calibri"/>
                        </a:rPr>
                        <a:t>Guest OS</a:t>
                      </a:r>
                    </a:p>
                  </a:txBody>
                  <a:tcPr marL="91392" marR="91392" marT="45696" marB="45696" anchor="ctr"/>
                </a:tc>
                <a:tc>
                  <a:txBody>
                    <a:bodyPr/>
                    <a:lstStyle/>
                    <a:p>
                      <a:r>
                        <a:rPr lang="en-SG" sz="1600" b="0" dirty="0">
                          <a:solidFill>
                            <a:schemeClr val="bg2">
                              <a:lumMod val="10000"/>
                            </a:schemeClr>
                          </a:solidFill>
                          <a:latin typeface="Calibri"/>
                          <a:cs typeface="Calibri"/>
                        </a:rPr>
                        <a:t>RAM Page-out Rate (page/sec)</a:t>
                      </a:r>
                    </a:p>
                  </a:txBody>
                  <a:tcPr marL="91392" marR="91392" marT="45696" marB="45696" anchor="ctr"/>
                </a:tc>
                <a:tc>
                  <a:txBody>
                    <a:bodyPr/>
                    <a:lstStyle/>
                    <a:p>
                      <a:pPr algn="ctr"/>
                      <a:r>
                        <a:rPr lang="en-US" sz="1600" b="1" kern="1200" dirty="0">
                          <a:solidFill>
                            <a:schemeClr val="tx2"/>
                          </a:solidFill>
                          <a:latin typeface="Calibri"/>
                          <a:ea typeface="+mn-ea"/>
                          <a:cs typeface="Calibri"/>
                        </a:rPr>
                        <a:t>0 – 1000</a:t>
                      </a:r>
                      <a:endParaRPr lang="en-SG" sz="1600" b="1" kern="1200" dirty="0">
                        <a:solidFill>
                          <a:schemeClr val="tx2"/>
                        </a:solidFill>
                        <a:latin typeface="Calibri"/>
                        <a:ea typeface="+mn-ea"/>
                        <a:cs typeface="Calibri"/>
                      </a:endParaRPr>
                    </a:p>
                  </a:txBody>
                  <a:tcPr marL="91392" marR="91392" marT="45696" marB="45696" anchor="ctr">
                    <a:gradFill>
                      <a:gsLst>
                        <a:gs pos="0">
                          <a:srgbClr val="92D050"/>
                        </a:gs>
                        <a:gs pos="100000">
                          <a:schemeClr val="bg1"/>
                        </a:gs>
                      </a:gsLst>
                      <a:lin ang="10800000" scaled="1"/>
                    </a:gradFill>
                  </a:tcPr>
                </a:tc>
                <a:tc>
                  <a:txBody>
                    <a:bodyPr/>
                    <a:lstStyle/>
                    <a:p>
                      <a:pPr algn="ctr"/>
                      <a:r>
                        <a:rPr lang="en-US" sz="1600" b="1">
                          <a:solidFill>
                            <a:schemeClr val="bg2">
                              <a:lumMod val="10000"/>
                            </a:schemeClr>
                          </a:solidFill>
                          <a:latin typeface="Calibri"/>
                          <a:cs typeface="Calibri"/>
                        </a:rPr>
                        <a:t>1K - 2K</a:t>
                      </a:r>
                      <a:endParaRPr lang="en-SG" sz="1600" b="1">
                        <a:solidFill>
                          <a:schemeClr val="bg2">
                            <a:lumMod val="10000"/>
                          </a:schemeClr>
                        </a:solidFill>
                        <a:latin typeface="Calibri" panose="020F0502020204030204" pitchFamily="34" charset="0"/>
                        <a:cs typeface="Calibri" panose="020F0502020204030204" pitchFamily="34" charset="0"/>
                      </a:endParaRPr>
                    </a:p>
                  </a:txBody>
                  <a:tcPr marL="91392" marR="91392" marT="45696" marB="45696" anchor="ctr">
                    <a:gradFill>
                      <a:gsLst>
                        <a:gs pos="0">
                          <a:srgbClr val="FFFF00"/>
                        </a:gs>
                        <a:gs pos="100000">
                          <a:schemeClr val="bg1"/>
                        </a:gs>
                      </a:gsLst>
                      <a:lin ang="10800000" scaled="1"/>
                    </a:gradFill>
                  </a:tcPr>
                </a:tc>
                <a:tc>
                  <a:txBody>
                    <a:bodyPr/>
                    <a:lstStyle/>
                    <a:p>
                      <a:pPr algn="ctr"/>
                      <a:r>
                        <a:rPr lang="en-US" sz="1600" b="1">
                          <a:solidFill>
                            <a:schemeClr val="bg2">
                              <a:lumMod val="10000"/>
                            </a:schemeClr>
                          </a:solidFill>
                          <a:latin typeface="Calibri"/>
                          <a:cs typeface="Calibri"/>
                        </a:rPr>
                        <a:t>2K – 4K</a:t>
                      </a:r>
                      <a:endParaRPr lang="en-SG" sz="1600" b="1">
                        <a:solidFill>
                          <a:schemeClr val="bg2">
                            <a:lumMod val="10000"/>
                          </a:schemeClr>
                        </a:solidFill>
                        <a:latin typeface="Calibri"/>
                        <a:cs typeface="Calibri"/>
                      </a:endParaRPr>
                    </a:p>
                  </a:txBody>
                  <a:tcPr marL="91392" marR="91392" marT="45696" marB="45696" anchor="ctr">
                    <a:gradFill>
                      <a:gsLst>
                        <a:gs pos="0">
                          <a:srgbClr val="FFC000"/>
                        </a:gs>
                        <a:gs pos="100000">
                          <a:schemeClr val="bg1"/>
                        </a:gs>
                      </a:gsLst>
                      <a:lin ang="10800000" scaled="1"/>
                    </a:gradFill>
                  </a:tcPr>
                </a:tc>
                <a:tc>
                  <a:txBody>
                    <a:bodyPr/>
                    <a:lstStyle/>
                    <a:p>
                      <a:pPr algn="ctr"/>
                      <a:r>
                        <a:rPr lang="en-US" sz="1600" b="1">
                          <a:solidFill>
                            <a:schemeClr val="bg2">
                              <a:lumMod val="10000"/>
                            </a:schemeClr>
                          </a:solidFill>
                          <a:latin typeface="Calibri"/>
                          <a:cs typeface="Calibri"/>
                        </a:rPr>
                        <a:t>4K – 8K</a:t>
                      </a:r>
                      <a:endParaRPr lang="en-SG" sz="1600" b="1">
                        <a:solidFill>
                          <a:schemeClr val="bg2">
                            <a:lumMod val="10000"/>
                          </a:schemeClr>
                        </a:solidFill>
                        <a:latin typeface="Calibri"/>
                        <a:cs typeface="Calibri"/>
                      </a:endParaRPr>
                    </a:p>
                  </a:txBody>
                  <a:tcPr marL="91392" marR="91392" marT="45696" marB="45696" anchor="ctr">
                    <a:gradFill>
                      <a:gsLst>
                        <a:gs pos="0">
                          <a:srgbClr val="FF0000"/>
                        </a:gs>
                        <a:gs pos="100000">
                          <a:schemeClr val="bg1"/>
                        </a:gs>
                      </a:gsLst>
                      <a:lin ang="10800000" scaled="1"/>
                    </a:gradFill>
                  </a:tcPr>
                </a:tc>
                <a:extLst>
                  <a:ext uri="{0D108BD9-81ED-4DB2-BD59-A6C34878D82A}">
                    <a16:rowId xmlns:a16="http://schemas.microsoft.com/office/drawing/2014/main" val="3016842084"/>
                  </a:ext>
                </a:extLst>
              </a:tr>
              <a:tr h="351412">
                <a:tc rowSpan="7">
                  <a:txBody>
                    <a:bodyPr/>
                    <a:lstStyle/>
                    <a:p>
                      <a:r>
                        <a:rPr lang="en-SG" sz="1600" b="1">
                          <a:solidFill>
                            <a:schemeClr val="tx2">
                              <a:lumMod val="50000"/>
                            </a:schemeClr>
                          </a:solidFill>
                          <a:latin typeface="Calibri"/>
                          <a:cs typeface="Calibri"/>
                        </a:rPr>
                        <a:t>VM Contention</a:t>
                      </a:r>
                    </a:p>
                  </a:txBody>
                  <a:tcPr marL="91392" marR="91392" marT="45696" marB="45696" anchor="ctr"/>
                </a:tc>
                <a:tc>
                  <a:txBody>
                    <a:bodyPr/>
                    <a:lstStyle/>
                    <a:p>
                      <a:r>
                        <a:rPr lang="en-SG" sz="1600" b="0" dirty="0">
                          <a:solidFill>
                            <a:schemeClr val="bg2">
                              <a:lumMod val="10000"/>
                            </a:schemeClr>
                          </a:solidFill>
                          <a:latin typeface="Calibri"/>
                          <a:cs typeface="Calibri"/>
                        </a:rPr>
                        <a:t>Peak CPU </a:t>
                      </a:r>
                      <a:r>
                        <a:rPr lang="en-US" sz="1600" b="0" dirty="0">
                          <a:solidFill>
                            <a:schemeClr val="bg2">
                              <a:lumMod val="10000"/>
                            </a:schemeClr>
                          </a:solidFill>
                          <a:latin typeface="Calibri"/>
                          <a:cs typeface="Calibri"/>
                        </a:rPr>
                        <a:t>Co-Stop among any vCPU (%)</a:t>
                      </a:r>
                      <a:endParaRPr lang="en-SG" sz="1600" b="0" dirty="0">
                        <a:solidFill>
                          <a:schemeClr val="bg2">
                            <a:lumMod val="10000"/>
                          </a:schemeClr>
                        </a:solidFill>
                        <a:latin typeface="Calibri"/>
                        <a:cs typeface="Calibri"/>
                      </a:endParaRPr>
                    </a:p>
                  </a:txBody>
                  <a:tcPr marL="91392" marR="91392" marT="45696" marB="45696" anchor="ctr"/>
                </a:tc>
                <a:tc>
                  <a:txBody>
                    <a:bodyPr/>
                    <a:lstStyle/>
                    <a:p>
                      <a:pPr algn="ctr"/>
                      <a:r>
                        <a:rPr lang="en-US" sz="1600" b="1" kern="1200" dirty="0">
                          <a:solidFill>
                            <a:schemeClr val="tx2"/>
                          </a:solidFill>
                          <a:latin typeface="Calibri"/>
                          <a:ea typeface="+mn-ea"/>
                          <a:cs typeface="Calibri"/>
                        </a:rPr>
                        <a:t>0 – 1%</a:t>
                      </a:r>
                      <a:endParaRPr lang="en-SG" sz="1600" b="1" kern="1200" dirty="0">
                        <a:solidFill>
                          <a:schemeClr val="tx2"/>
                        </a:solidFill>
                        <a:latin typeface="Calibri"/>
                        <a:ea typeface="+mn-ea"/>
                        <a:cs typeface="Calibri"/>
                      </a:endParaRPr>
                    </a:p>
                  </a:txBody>
                  <a:tcPr marL="91392" marR="91392" marT="45696" marB="45696" anchor="ctr">
                    <a:gradFill>
                      <a:gsLst>
                        <a:gs pos="0">
                          <a:srgbClr val="92D050"/>
                        </a:gs>
                        <a:gs pos="100000">
                          <a:schemeClr val="bg1"/>
                        </a:gs>
                      </a:gsLst>
                      <a:lin ang="10800000" scaled="1"/>
                    </a:gradFill>
                  </a:tcPr>
                </a:tc>
                <a:tc>
                  <a:txBody>
                    <a:bodyPr/>
                    <a:lstStyle/>
                    <a:p>
                      <a:pPr algn="ctr"/>
                      <a:r>
                        <a:rPr lang="en-US" sz="1600" b="1" dirty="0">
                          <a:solidFill>
                            <a:schemeClr val="bg2">
                              <a:lumMod val="10000"/>
                            </a:schemeClr>
                          </a:solidFill>
                          <a:latin typeface="Calibri"/>
                          <a:cs typeface="Calibri"/>
                        </a:rPr>
                        <a:t>1 – 2</a:t>
                      </a:r>
                      <a:endParaRPr lang="en-SG" sz="1600" b="1" dirty="0">
                        <a:solidFill>
                          <a:schemeClr val="bg2">
                            <a:lumMod val="10000"/>
                          </a:schemeClr>
                        </a:solidFill>
                        <a:latin typeface="Calibri"/>
                        <a:cs typeface="Calibri"/>
                      </a:endParaRPr>
                    </a:p>
                  </a:txBody>
                  <a:tcPr marL="91392" marR="91392" marT="45696" marB="45696" anchor="ctr">
                    <a:gradFill>
                      <a:gsLst>
                        <a:gs pos="0">
                          <a:srgbClr val="FFFF00"/>
                        </a:gs>
                        <a:gs pos="100000">
                          <a:schemeClr val="bg1"/>
                        </a:gs>
                      </a:gsLst>
                      <a:lin ang="10800000" scaled="1"/>
                    </a:gradFill>
                  </a:tcPr>
                </a:tc>
                <a:tc>
                  <a:txBody>
                    <a:bodyPr/>
                    <a:lstStyle/>
                    <a:p>
                      <a:pPr algn="ctr"/>
                      <a:r>
                        <a:rPr lang="en-US" sz="1600" b="1">
                          <a:solidFill>
                            <a:schemeClr val="bg2">
                              <a:lumMod val="10000"/>
                            </a:schemeClr>
                          </a:solidFill>
                          <a:latin typeface="Calibri"/>
                          <a:cs typeface="Calibri"/>
                        </a:rPr>
                        <a:t>2 – 4</a:t>
                      </a:r>
                      <a:endParaRPr lang="en-SG" sz="1600" b="1">
                        <a:solidFill>
                          <a:schemeClr val="bg2">
                            <a:lumMod val="10000"/>
                          </a:schemeClr>
                        </a:solidFill>
                        <a:latin typeface="Calibri"/>
                        <a:cs typeface="Calibri"/>
                      </a:endParaRPr>
                    </a:p>
                  </a:txBody>
                  <a:tcPr marL="91392" marR="91392" marT="45696" marB="45696" anchor="ctr">
                    <a:gradFill>
                      <a:gsLst>
                        <a:gs pos="0">
                          <a:srgbClr val="FFC000"/>
                        </a:gs>
                        <a:gs pos="100000">
                          <a:schemeClr val="bg1"/>
                        </a:gs>
                      </a:gsLst>
                      <a:lin ang="10800000" scaled="1"/>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2">
                              <a:lumMod val="10000"/>
                            </a:schemeClr>
                          </a:solidFill>
                          <a:latin typeface="Calibri"/>
                          <a:cs typeface="Calibri"/>
                        </a:rPr>
                        <a:t>4 – 8%</a:t>
                      </a:r>
                      <a:endParaRPr lang="en-SG" sz="1600" b="1" dirty="0">
                        <a:solidFill>
                          <a:schemeClr val="bg2">
                            <a:lumMod val="10000"/>
                          </a:schemeClr>
                        </a:solidFill>
                        <a:latin typeface="Calibri"/>
                        <a:cs typeface="Calibri"/>
                      </a:endParaRPr>
                    </a:p>
                  </a:txBody>
                  <a:tcPr marL="91392" marR="91392" marT="45696" marB="45696" anchor="ctr">
                    <a:gradFill>
                      <a:gsLst>
                        <a:gs pos="0">
                          <a:srgbClr val="FF0000"/>
                        </a:gs>
                        <a:gs pos="100000">
                          <a:schemeClr val="bg1"/>
                        </a:gs>
                      </a:gsLst>
                      <a:lin ang="10800000" scaled="1"/>
                    </a:gradFill>
                  </a:tcPr>
                </a:tc>
                <a:extLst>
                  <a:ext uri="{0D108BD9-81ED-4DB2-BD59-A6C34878D82A}">
                    <a16:rowId xmlns:a16="http://schemas.microsoft.com/office/drawing/2014/main" val="203775862"/>
                  </a:ext>
                </a:extLst>
              </a:tr>
              <a:tr h="351412">
                <a:tc vMerge="1">
                  <a:txBody>
                    <a:bodyPr/>
                    <a:lstStyle/>
                    <a:p>
                      <a:endParaRPr lang="en-SG" sz="1400">
                        <a:solidFill>
                          <a:schemeClr val="tx2"/>
                        </a:solidFill>
                        <a:latin typeface="Calibri" panose="020F0502020204030204" pitchFamily="34" charset="0"/>
                        <a:cs typeface="Calibri" panose="020F0502020204030204" pitchFamily="34" charset="0"/>
                      </a:endParaRPr>
                    </a:p>
                  </a:txBody>
                  <a:tcPr marL="91416" marR="91416" marT="45708" marB="45708" anchor="ctr"/>
                </a:tc>
                <a:tc>
                  <a:txBody>
                    <a:bodyPr/>
                    <a:lstStyle/>
                    <a:p>
                      <a:r>
                        <a:rPr lang="en-SG" sz="1600" b="0" dirty="0">
                          <a:solidFill>
                            <a:schemeClr val="bg2">
                              <a:lumMod val="10000"/>
                            </a:schemeClr>
                          </a:solidFill>
                          <a:latin typeface="Calibri"/>
                          <a:cs typeface="Calibri"/>
                        </a:rPr>
                        <a:t>Peak CPU </a:t>
                      </a:r>
                      <a:r>
                        <a:rPr lang="en-US" sz="1600" b="0" dirty="0">
                          <a:solidFill>
                            <a:schemeClr val="bg2">
                              <a:lumMod val="10000"/>
                            </a:schemeClr>
                          </a:solidFill>
                          <a:latin typeface="Calibri"/>
                          <a:cs typeface="Calibri"/>
                        </a:rPr>
                        <a:t>Ready among any vCPU (%)</a:t>
                      </a:r>
                      <a:endParaRPr lang="en-SG" sz="1600" b="0" dirty="0">
                        <a:solidFill>
                          <a:schemeClr val="bg2">
                            <a:lumMod val="10000"/>
                          </a:schemeClr>
                        </a:solidFill>
                        <a:latin typeface="Calibri"/>
                        <a:cs typeface="Calibri"/>
                      </a:endParaRPr>
                    </a:p>
                  </a:txBody>
                  <a:tcPr marL="91392" marR="91392" marT="45696" marB="45696" anchor="ctr"/>
                </a:tc>
                <a:tc>
                  <a:txBody>
                    <a:bodyPr/>
                    <a:lstStyle/>
                    <a:p>
                      <a:pPr algn="ctr"/>
                      <a:r>
                        <a:rPr lang="en-US" sz="1600" b="1" kern="1200">
                          <a:solidFill>
                            <a:schemeClr val="tx2"/>
                          </a:solidFill>
                          <a:latin typeface="Calibri"/>
                          <a:ea typeface="+mn-ea"/>
                          <a:cs typeface="Calibri"/>
                        </a:rPr>
                        <a:t>0 – 2%</a:t>
                      </a:r>
                      <a:endParaRPr lang="en-SG" sz="1600" b="1" kern="1200">
                        <a:solidFill>
                          <a:schemeClr val="tx2"/>
                        </a:solidFill>
                        <a:latin typeface="Calibri"/>
                        <a:ea typeface="+mn-ea"/>
                        <a:cs typeface="Calibri"/>
                      </a:endParaRPr>
                    </a:p>
                  </a:txBody>
                  <a:tcPr marL="91392" marR="91392" marT="45696" marB="45696" anchor="ctr">
                    <a:gradFill>
                      <a:gsLst>
                        <a:gs pos="0">
                          <a:srgbClr val="92D050"/>
                        </a:gs>
                        <a:gs pos="100000">
                          <a:schemeClr val="bg1"/>
                        </a:gs>
                      </a:gsLst>
                      <a:lin ang="10800000" scaled="1"/>
                    </a:gradFill>
                  </a:tcPr>
                </a:tc>
                <a:tc>
                  <a:txBody>
                    <a:bodyPr/>
                    <a:lstStyle/>
                    <a:p>
                      <a:pPr algn="ctr"/>
                      <a:r>
                        <a:rPr lang="en-US" sz="1600" b="1">
                          <a:solidFill>
                            <a:schemeClr val="bg2">
                              <a:lumMod val="10000"/>
                            </a:schemeClr>
                          </a:solidFill>
                          <a:latin typeface="Calibri"/>
                          <a:cs typeface="Calibri"/>
                        </a:rPr>
                        <a:t>2 – 4%</a:t>
                      </a:r>
                      <a:endParaRPr lang="en-SG" sz="1600" b="1">
                        <a:solidFill>
                          <a:schemeClr val="bg2">
                            <a:lumMod val="10000"/>
                          </a:schemeClr>
                        </a:solidFill>
                        <a:latin typeface="Calibri"/>
                        <a:cs typeface="Calibri"/>
                      </a:endParaRPr>
                    </a:p>
                  </a:txBody>
                  <a:tcPr marL="91392" marR="91392" marT="45696" marB="45696" anchor="ctr">
                    <a:gradFill>
                      <a:gsLst>
                        <a:gs pos="0">
                          <a:srgbClr val="FFFF00"/>
                        </a:gs>
                        <a:gs pos="100000">
                          <a:schemeClr val="bg1"/>
                        </a:gs>
                      </a:gsLst>
                      <a:lin ang="10800000" scaled="1"/>
                    </a:gradFill>
                  </a:tcPr>
                </a:tc>
                <a:tc>
                  <a:txBody>
                    <a:bodyPr/>
                    <a:lstStyle/>
                    <a:p>
                      <a:pPr algn="ctr"/>
                      <a:r>
                        <a:rPr lang="en-US" sz="1600" b="1">
                          <a:solidFill>
                            <a:schemeClr val="bg2">
                              <a:lumMod val="10000"/>
                            </a:schemeClr>
                          </a:solidFill>
                          <a:latin typeface="Calibri"/>
                          <a:cs typeface="Calibri"/>
                        </a:rPr>
                        <a:t>4 – 8%</a:t>
                      </a:r>
                      <a:endParaRPr lang="en-SG" sz="1600" b="1">
                        <a:solidFill>
                          <a:schemeClr val="bg2">
                            <a:lumMod val="10000"/>
                          </a:schemeClr>
                        </a:solidFill>
                        <a:latin typeface="Calibri"/>
                        <a:cs typeface="Calibri"/>
                      </a:endParaRPr>
                    </a:p>
                  </a:txBody>
                  <a:tcPr marL="91392" marR="91392" marT="45696" marB="45696" anchor="ctr">
                    <a:gradFill>
                      <a:gsLst>
                        <a:gs pos="0">
                          <a:srgbClr val="FFC000"/>
                        </a:gs>
                        <a:gs pos="100000">
                          <a:schemeClr val="bg1"/>
                        </a:gs>
                      </a:gsLst>
                      <a:lin ang="10800000" scaled="1"/>
                    </a:gradFill>
                  </a:tcPr>
                </a:tc>
                <a:tc>
                  <a:txBody>
                    <a:bodyPr/>
                    <a:lstStyle/>
                    <a:p>
                      <a:pPr algn="ctr"/>
                      <a:r>
                        <a:rPr lang="en-SG" sz="1600" b="1">
                          <a:solidFill>
                            <a:schemeClr val="bg2">
                              <a:lumMod val="10000"/>
                            </a:schemeClr>
                          </a:solidFill>
                          <a:latin typeface="Calibri"/>
                          <a:cs typeface="Calibri"/>
                        </a:rPr>
                        <a:t>8 – 16%</a:t>
                      </a:r>
                    </a:p>
                  </a:txBody>
                  <a:tcPr marL="91392" marR="91392" marT="45696" marB="45696" anchor="ctr">
                    <a:gradFill>
                      <a:gsLst>
                        <a:gs pos="0">
                          <a:srgbClr val="FF0000"/>
                        </a:gs>
                        <a:gs pos="100000">
                          <a:schemeClr val="bg1"/>
                        </a:gs>
                      </a:gsLst>
                      <a:lin ang="10800000" scaled="1"/>
                    </a:gradFill>
                  </a:tcPr>
                </a:tc>
                <a:extLst>
                  <a:ext uri="{0D108BD9-81ED-4DB2-BD59-A6C34878D82A}">
                    <a16:rowId xmlns:a16="http://schemas.microsoft.com/office/drawing/2014/main" val="621575346"/>
                  </a:ext>
                </a:extLst>
              </a:tr>
              <a:tr h="351412">
                <a:tc vMerge="1">
                  <a:txBody>
                    <a:bodyPr/>
                    <a:lstStyle/>
                    <a:p>
                      <a:endParaRPr lang="en-US"/>
                    </a:p>
                  </a:txBody>
                  <a:tcPr/>
                </a:tc>
                <a:tc>
                  <a:txBody>
                    <a:bodyPr/>
                    <a:lstStyle/>
                    <a:p>
                      <a:r>
                        <a:rPr lang="en-SG" sz="1600" b="0" dirty="0">
                          <a:solidFill>
                            <a:schemeClr val="bg2">
                              <a:lumMod val="10000"/>
                            </a:schemeClr>
                          </a:solidFill>
                          <a:latin typeface="Calibri"/>
                          <a:cs typeface="Calibri"/>
                        </a:rPr>
                        <a:t>Peak CPU Other Wait (%)</a:t>
                      </a:r>
                    </a:p>
                  </a:txBody>
                  <a:tcPr marL="91392" marR="91392" marT="45696" marB="45696" anchor="ctr"/>
                </a:tc>
                <a:tc>
                  <a:txBody>
                    <a:bodyPr/>
                    <a:lstStyle/>
                    <a:p>
                      <a:pPr algn="ctr"/>
                      <a:r>
                        <a:rPr lang="en-US" sz="1600" b="1" kern="1200" dirty="0">
                          <a:solidFill>
                            <a:schemeClr val="tx2"/>
                          </a:solidFill>
                          <a:latin typeface="Calibri"/>
                          <a:ea typeface="+mn-ea"/>
                          <a:cs typeface="Calibri"/>
                        </a:rPr>
                        <a:t>0 – 1%</a:t>
                      </a:r>
                      <a:endParaRPr lang="en-SG" sz="1600" b="1" kern="1200" dirty="0">
                        <a:solidFill>
                          <a:schemeClr val="tx2"/>
                        </a:solidFill>
                        <a:latin typeface="Calibri"/>
                        <a:ea typeface="+mn-ea"/>
                        <a:cs typeface="Calibri"/>
                      </a:endParaRPr>
                    </a:p>
                  </a:txBody>
                  <a:tcPr marL="91392" marR="91392" marT="45696" marB="45696" anchor="ctr">
                    <a:gradFill>
                      <a:gsLst>
                        <a:gs pos="0">
                          <a:srgbClr val="92D050"/>
                        </a:gs>
                        <a:gs pos="100000">
                          <a:schemeClr val="bg1"/>
                        </a:gs>
                      </a:gsLst>
                      <a:lin ang="10800000" scaled="1"/>
                    </a:gradFill>
                  </a:tcPr>
                </a:tc>
                <a:tc>
                  <a:txBody>
                    <a:bodyPr/>
                    <a:lstStyle/>
                    <a:p>
                      <a:pPr algn="ctr"/>
                      <a:r>
                        <a:rPr lang="en-US" sz="1600" b="1">
                          <a:solidFill>
                            <a:schemeClr val="bg2">
                              <a:lumMod val="10000"/>
                            </a:schemeClr>
                          </a:solidFill>
                          <a:latin typeface="Calibri"/>
                          <a:cs typeface="Calibri"/>
                        </a:rPr>
                        <a:t>1 – 2</a:t>
                      </a:r>
                      <a:endParaRPr lang="en-SG" sz="1600" b="1">
                        <a:solidFill>
                          <a:schemeClr val="bg2">
                            <a:lumMod val="10000"/>
                          </a:schemeClr>
                        </a:solidFill>
                        <a:latin typeface="Calibri"/>
                        <a:cs typeface="Calibri"/>
                      </a:endParaRPr>
                    </a:p>
                  </a:txBody>
                  <a:tcPr marL="91392" marR="91392" marT="45696" marB="45696" anchor="ctr">
                    <a:gradFill>
                      <a:gsLst>
                        <a:gs pos="0">
                          <a:srgbClr val="FFFF00"/>
                        </a:gs>
                        <a:gs pos="100000">
                          <a:schemeClr val="bg1"/>
                        </a:gs>
                      </a:gsLst>
                      <a:lin ang="10800000" scaled="1"/>
                    </a:gradFill>
                  </a:tcPr>
                </a:tc>
                <a:tc>
                  <a:txBody>
                    <a:bodyPr/>
                    <a:lstStyle/>
                    <a:p>
                      <a:pPr algn="ctr"/>
                      <a:r>
                        <a:rPr lang="en-US" sz="1600" b="1" dirty="0">
                          <a:solidFill>
                            <a:schemeClr val="bg2">
                              <a:lumMod val="10000"/>
                            </a:schemeClr>
                          </a:solidFill>
                          <a:latin typeface="Calibri"/>
                          <a:cs typeface="Calibri"/>
                        </a:rPr>
                        <a:t>2 – 4</a:t>
                      </a:r>
                      <a:endParaRPr lang="en-SG" sz="1600" b="1" dirty="0">
                        <a:solidFill>
                          <a:schemeClr val="bg2">
                            <a:lumMod val="10000"/>
                          </a:schemeClr>
                        </a:solidFill>
                        <a:latin typeface="Calibri"/>
                        <a:cs typeface="Calibri"/>
                      </a:endParaRPr>
                    </a:p>
                  </a:txBody>
                  <a:tcPr marL="91392" marR="91392" marT="45696" marB="45696" anchor="ctr">
                    <a:gradFill>
                      <a:gsLst>
                        <a:gs pos="0">
                          <a:srgbClr val="FFC000"/>
                        </a:gs>
                        <a:gs pos="100000">
                          <a:schemeClr val="bg1"/>
                        </a:gs>
                      </a:gsLst>
                      <a:lin ang="10800000" scaled="1"/>
                    </a:gradFill>
                  </a:tcPr>
                </a:tc>
                <a:tc>
                  <a:txBody>
                    <a:bodyPr/>
                    <a:lstStyle/>
                    <a:p>
                      <a:pPr algn="ctr"/>
                      <a:r>
                        <a:rPr lang="en-SG" sz="1600" b="1">
                          <a:solidFill>
                            <a:schemeClr val="bg2">
                              <a:lumMod val="10000"/>
                            </a:schemeClr>
                          </a:solidFill>
                          <a:latin typeface="Calibri"/>
                          <a:cs typeface="Calibri"/>
                        </a:rPr>
                        <a:t>4 – 8%</a:t>
                      </a:r>
                    </a:p>
                  </a:txBody>
                  <a:tcPr marL="91392" marR="91392" marT="45696" marB="45696" anchor="ctr">
                    <a:gradFill>
                      <a:gsLst>
                        <a:gs pos="0">
                          <a:srgbClr val="FF0000"/>
                        </a:gs>
                        <a:gs pos="100000">
                          <a:schemeClr val="bg1"/>
                        </a:gs>
                      </a:gsLst>
                      <a:lin ang="10800000" scaled="1"/>
                    </a:gradFill>
                  </a:tcPr>
                </a:tc>
                <a:extLst>
                  <a:ext uri="{0D108BD9-81ED-4DB2-BD59-A6C34878D82A}">
                    <a16:rowId xmlns:a16="http://schemas.microsoft.com/office/drawing/2014/main" val="1788651314"/>
                  </a:ext>
                </a:extLst>
              </a:tr>
              <a:tr h="351412">
                <a:tc vMerge="1">
                  <a:txBody>
                    <a:bodyPr/>
                    <a:lstStyle/>
                    <a:p>
                      <a:endParaRPr lang="en-SG" sz="1400">
                        <a:solidFill>
                          <a:schemeClr val="tx2"/>
                        </a:solidFill>
                        <a:latin typeface="Calibri" panose="020F0502020204030204" pitchFamily="34" charset="0"/>
                        <a:cs typeface="Calibri" panose="020F0502020204030204" pitchFamily="34" charset="0"/>
                      </a:endParaRPr>
                    </a:p>
                  </a:txBody>
                  <a:tcPr marL="91416" marR="91416" marT="45708" marB="45708" anchor="ctr"/>
                </a:tc>
                <a:tc>
                  <a:txBody>
                    <a:bodyPr/>
                    <a:lstStyle/>
                    <a:p>
                      <a:r>
                        <a:rPr lang="en-SG" sz="1600" b="0" dirty="0">
                          <a:solidFill>
                            <a:schemeClr val="bg2">
                              <a:lumMod val="10000"/>
                            </a:schemeClr>
                          </a:solidFill>
                          <a:latin typeface="Calibri"/>
                          <a:cs typeface="Calibri"/>
                        </a:rPr>
                        <a:t>Peak CPU Overlap (%)</a:t>
                      </a:r>
                    </a:p>
                  </a:txBody>
                  <a:tcPr marL="91392" marR="91392" marT="45696" marB="45696" anchor="ctr"/>
                </a:tc>
                <a:tc>
                  <a:txBody>
                    <a:bodyPr/>
                    <a:lstStyle/>
                    <a:p>
                      <a:pPr algn="ctr"/>
                      <a:r>
                        <a:rPr lang="en-US" sz="1600" b="1" kern="1200" dirty="0">
                          <a:solidFill>
                            <a:schemeClr val="tx2"/>
                          </a:solidFill>
                          <a:latin typeface="Calibri"/>
                          <a:ea typeface="+mn-ea"/>
                          <a:cs typeface="Calibri"/>
                        </a:rPr>
                        <a:t>0 – 0.5%</a:t>
                      </a:r>
                      <a:endParaRPr lang="en-SG" sz="1600" b="1" kern="1200" dirty="0">
                        <a:solidFill>
                          <a:schemeClr val="tx2"/>
                        </a:solidFill>
                        <a:latin typeface="Calibri"/>
                        <a:ea typeface="+mn-ea"/>
                        <a:cs typeface="Calibri"/>
                      </a:endParaRPr>
                    </a:p>
                  </a:txBody>
                  <a:tcPr marL="91392" marR="91392" marT="45696" marB="45696" anchor="ctr">
                    <a:gradFill>
                      <a:gsLst>
                        <a:gs pos="0">
                          <a:srgbClr val="92D050"/>
                        </a:gs>
                        <a:gs pos="100000">
                          <a:schemeClr val="bg1"/>
                        </a:gs>
                      </a:gsLst>
                      <a:lin ang="10800000" scaled="1"/>
                    </a:gradFill>
                  </a:tcPr>
                </a:tc>
                <a:tc>
                  <a:txBody>
                    <a:bodyPr/>
                    <a:lstStyle/>
                    <a:p>
                      <a:pPr algn="ctr"/>
                      <a:r>
                        <a:rPr lang="en-US" sz="1600" b="1" dirty="0">
                          <a:solidFill>
                            <a:schemeClr val="bg2">
                              <a:lumMod val="10000"/>
                            </a:schemeClr>
                          </a:solidFill>
                          <a:latin typeface="Calibri"/>
                          <a:cs typeface="Calibri"/>
                        </a:rPr>
                        <a:t>0.5 – 1</a:t>
                      </a:r>
                      <a:endParaRPr lang="en-SG" sz="1600" b="1" dirty="0">
                        <a:solidFill>
                          <a:schemeClr val="bg2">
                            <a:lumMod val="10000"/>
                          </a:schemeClr>
                        </a:solidFill>
                        <a:latin typeface="Calibri"/>
                        <a:cs typeface="Calibri"/>
                      </a:endParaRPr>
                    </a:p>
                  </a:txBody>
                  <a:tcPr marL="91392" marR="91392" marT="45696" marB="45696" anchor="ctr">
                    <a:gradFill>
                      <a:gsLst>
                        <a:gs pos="0">
                          <a:srgbClr val="FFFF00"/>
                        </a:gs>
                        <a:gs pos="100000">
                          <a:schemeClr val="bg1"/>
                        </a:gs>
                      </a:gsLst>
                      <a:lin ang="10800000" scaled="1"/>
                    </a:gradFill>
                  </a:tcPr>
                </a:tc>
                <a:tc>
                  <a:txBody>
                    <a:bodyPr/>
                    <a:lstStyle/>
                    <a:p>
                      <a:pPr algn="ctr"/>
                      <a:r>
                        <a:rPr lang="en-US" sz="1600" b="1">
                          <a:solidFill>
                            <a:schemeClr val="bg2">
                              <a:lumMod val="10000"/>
                            </a:schemeClr>
                          </a:solidFill>
                          <a:latin typeface="Calibri"/>
                          <a:cs typeface="Calibri"/>
                        </a:rPr>
                        <a:t>1 – 2</a:t>
                      </a:r>
                      <a:endParaRPr lang="en-SG" sz="1600" b="1">
                        <a:solidFill>
                          <a:schemeClr val="bg2">
                            <a:lumMod val="10000"/>
                          </a:schemeClr>
                        </a:solidFill>
                        <a:latin typeface="Calibri"/>
                        <a:cs typeface="Calibri"/>
                      </a:endParaRPr>
                    </a:p>
                  </a:txBody>
                  <a:tcPr marL="91392" marR="91392" marT="45696" marB="45696" anchor="ctr">
                    <a:gradFill>
                      <a:gsLst>
                        <a:gs pos="0">
                          <a:srgbClr val="FFC000"/>
                        </a:gs>
                        <a:gs pos="100000">
                          <a:schemeClr val="bg1"/>
                        </a:gs>
                      </a:gsLst>
                      <a:lin ang="10800000" scaled="1"/>
                    </a:gradFill>
                  </a:tcPr>
                </a:tc>
                <a:tc>
                  <a:txBody>
                    <a:bodyPr/>
                    <a:lstStyle/>
                    <a:p>
                      <a:pPr algn="ctr"/>
                      <a:r>
                        <a:rPr lang="en-US" sz="1600" b="1">
                          <a:solidFill>
                            <a:schemeClr val="bg2">
                              <a:lumMod val="10000"/>
                            </a:schemeClr>
                          </a:solidFill>
                          <a:latin typeface="Calibri"/>
                          <a:cs typeface="Calibri"/>
                        </a:rPr>
                        <a:t>2 – 4%</a:t>
                      </a:r>
                      <a:endParaRPr lang="en-SG" sz="1600" b="1">
                        <a:solidFill>
                          <a:schemeClr val="bg2">
                            <a:lumMod val="10000"/>
                          </a:schemeClr>
                        </a:solidFill>
                        <a:latin typeface="Calibri"/>
                        <a:cs typeface="Calibri"/>
                      </a:endParaRPr>
                    </a:p>
                  </a:txBody>
                  <a:tcPr marL="91392" marR="91392" marT="45696" marB="45696" anchor="ctr">
                    <a:gradFill>
                      <a:gsLst>
                        <a:gs pos="0">
                          <a:srgbClr val="FF0000"/>
                        </a:gs>
                        <a:gs pos="100000">
                          <a:schemeClr val="bg1"/>
                        </a:gs>
                      </a:gsLst>
                      <a:lin ang="10800000" scaled="1"/>
                    </a:gradFill>
                  </a:tcPr>
                </a:tc>
                <a:extLst>
                  <a:ext uri="{0D108BD9-81ED-4DB2-BD59-A6C34878D82A}">
                    <a16:rowId xmlns:a16="http://schemas.microsoft.com/office/drawing/2014/main" val="1559900405"/>
                  </a:ext>
                </a:extLst>
              </a:tr>
              <a:tr h="351412">
                <a:tc vMerge="1">
                  <a:txBody>
                    <a:bodyPr/>
                    <a:lstStyle/>
                    <a:p>
                      <a:endParaRPr lang="en-SG"/>
                    </a:p>
                  </a:txBody>
                  <a:tcPr/>
                </a:tc>
                <a:tc>
                  <a:txBody>
                    <a:bodyPr/>
                    <a:lstStyle/>
                    <a:p>
                      <a:r>
                        <a:rPr lang="en-SG" sz="1600" b="0" dirty="0">
                          <a:solidFill>
                            <a:schemeClr val="bg2">
                              <a:lumMod val="10000"/>
                            </a:schemeClr>
                          </a:solidFill>
                          <a:latin typeface="Calibri"/>
                          <a:cs typeface="Calibri"/>
                        </a:rPr>
                        <a:t>Peak RAM Contention (%)</a:t>
                      </a:r>
                    </a:p>
                  </a:txBody>
                  <a:tcPr marL="91392" marR="91392" marT="45696" marB="45696" anchor="ctr"/>
                </a:tc>
                <a:tc>
                  <a:txBody>
                    <a:bodyPr/>
                    <a:lstStyle/>
                    <a:p>
                      <a:pPr algn="ctr"/>
                      <a:r>
                        <a:rPr lang="en-US" sz="1600" b="1" kern="1200" dirty="0">
                          <a:solidFill>
                            <a:schemeClr val="tx2"/>
                          </a:solidFill>
                          <a:latin typeface="Calibri"/>
                          <a:ea typeface="+mn-ea"/>
                          <a:cs typeface="Calibri"/>
                        </a:rPr>
                        <a:t>0 – 0.5%</a:t>
                      </a:r>
                      <a:endParaRPr lang="en-SG" sz="1600" b="1" kern="1200" dirty="0">
                        <a:solidFill>
                          <a:schemeClr val="tx2"/>
                        </a:solidFill>
                        <a:latin typeface="Calibri"/>
                        <a:ea typeface="+mn-ea"/>
                        <a:cs typeface="Calibri"/>
                      </a:endParaRPr>
                    </a:p>
                  </a:txBody>
                  <a:tcPr marL="91392" marR="91392" marT="45696" marB="45696" anchor="ctr">
                    <a:gradFill>
                      <a:gsLst>
                        <a:gs pos="0">
                          <a:srgbClr val="92D050"/>
                        </a:gs>
                        <a:gs pos="100000">
                          <a:schemeClr val="bg1"/>
                        </a:gs>
                      </a:gsLst>
                      <a:lin ang="10800000" scaled="1"/>
                    </a:gradFill>
                  </a:tcPr>
                </a:tc>
                <a:tc>
                  <a:txBody>
                    <a:bodyPr/>
                    <a:lstStyle/>
                    <a:p>
                      <a:pPr algn="ctr"/>
                      <a:r>
                        <a:rPr lang="en-US" sz="1600" b="1" dirty="0">
                          <a:solidFill>
                            <a:schemeClr val="bg2">
                              <a:lumMod val="10000"/>
                            </a:schemeClr>
                          </a:solidFill>
                          <a:latin typeface="Calibri"/>
                          <a:cs typeface="Calibri"/>
                        </a:rPr>
                        <a:t>0.5 – 1</a:t>
                      </a:r>
                      <a:endParaRPr lang="en-SG" sz="1600" b="1" dirty="0">
                        <a:solidFill>
                          <a:schemeClr val="bg2">
                            <a:lumMod val="10000"/>
                          </a:schemeClr>
                        </a:solidFill>
                        <a:latin typeface="Calibri"/>
                        <a:cs typeface="Calibri"/>
                      </a:endParaRPr>
                    </a:p>
                  </a:txBody>
                  <a:tcPr marL="91392" marR="91392" marT="45696" marB="45696" anchor="ctr">
                    <a:gradFill>
                      <a:gsLst>
                        <a:gs pos="0">
                          <a:srgbClr val="FFFF00"/>
                        </a:gs>
                        <a:gs pos="100000">
                          <a:schemeClr val="bg1"/>
                        </a:gs>
                      </a:gsLst>
                      <a:lin ang="10800000" scaled="1"/>
                    </a:gradFill>
                  </a:tcPr>
                </a:tc>
                <a:tc>
                  <a:txBody>
                    <a:bodyPr/>
                    <a:lstStyle/>
                    <a:p>
                      <a:pPr algn="ctr"/>
                      <a:r>
                        <a:rPr lang="en-US" sz="1600" b="1" dirty="0">
                          <a:solidFill>
                            <a:schemeClr val="bg2">
                              <a:lumMod val="10000"/>
                            </a:schemeClr>
                          </a:solidFill>
                          <a:latin typeface="Calibri"/>
                          <a:cs typeface="Calibri"/>
                        </a:rPr>
                        <a:t>1 – 2</a:t>
                      </a:r>
                      <a:endParaRPr lang="en-SG" sz="1600" b="1" dirty="0">
                        <a:solidFill>
                          <a:schemeClr val="bg2">
                            <a:lumMod val="10000"/>
                          </a:schemeClr>
                        </a:solidFill>
                        <a:latin typeface="Calibri"/>
                        <a:cs typeface="Calibri"/>
                      </a:endParaRPr>
                    </a:p>
                  </a:txBody>
                  <a:tcPr marL="91392" marR="91392" marT="45696" marB="45696" anchor="ctr">
                    <a:gradFill>
                      <a:gsLst>
                        <a:gs pos="0">
                          <a:srgbClr val="FFC000"/>
                        </a:gs>
                        <a:gs pos="100000">
                          <a:schemeClr val="bg1"/>
                        </a:gs>
                      </a:gsLst>
                      <a:lin ang="10800000" scaled="1"/>
                    </a:gradFill>
                  </a:tcPr>
                </a:tc>
                <a:tc>
                  <a:txBody>
                    <a:bodyPr/>
                    <a:lstStyle/>
                    <a:p>
                      <a:pPr algn="ctr"/>
                      <a:r>
                        <a:rPr lang="en-US" sz="1600" b="1">
                          <a:solidFill>
                            <a:schemeClr val="bg2">
                              <a:lumMod val="10000"/>
                            </a:schemeClr>
                          </a:solidFill>
                          <a:latin typeface="Calibri"/>
                          <a:cs typeface="Calibri"/>
                        </a:rPr>
                        <a:t>2 – 4%</a:t>
                      </a:r>
                      <a:endParaRPr lang="en-SG" sz="1600" b="1">
                        <a:solidFill>
                          <a:schemeClr val="bg2">
                            <a:lumMod val="10000"/>
                          </a:schemeClr>
                        </a:solidFill>
                        <a:latin typeface="Calibri"/>
                        <a:cs typeface="Calibri"/>
                      </a:endParaRPr>
                    </a:p>
                  </a:txBody>
                  <a:tcPr marL="91392" marR="91392" marT="45696" marB="45696" anchor="ctr">
                    <a:gradFill>
                      <a:gsLst>
                        <a:gs pos="0">
                          <a:srgbClr val="FF0000"/>
                        </a:gs>
                        <a:gs pos="100000">
                          <a:schemeClr val="bg1"/>
                        </a:gs>
                      </a:gsLst>
                      <a:lin ang="10800000" scaled="1"/>
                    </a:gradFill>
                  </a:tcPr>
                </a:tc>
                <a:extLst>
                  <a:ext uri="{0D108BD9-81ED-4DB2-BD59-A6C34878D82A}">
                    <a16:rowId xmlns:a16="http://schemas.microsoft.com/office/drawing/2014/main" val="836265989"/>
                  </a:ext>
                </a:extLst>
              </a:tr>
              <a:tr h="351412">
                <a:tc vMerge="1">
                  <a:txBody>
                    <a:bodyPr/>
                    <a:lstStyle/>
                    <a:p>
                      <a:endParaRPr lang="en-SG"/>
                    </a:p>
                  </a:txBody>
                  <a:tcPr/>
                </a:tc>
                <a:tc>
                  <a:txBody>
                    <a:bodyPr/>
                    <a:lstStyle/>
                    <a:p>
                      <a:r>
                        <a:rPr lang="en-SG" sz="1600" b="0" dirty="0">
                          <a:solidFill>
                            <a:schemeClr val="bg2">
                              <a:lumMod val="10000"/>
                            </a:schemeClr>
                          </a:solidFill>
                          <a:latin typeface="Calibri"/>
                          <a:cs typeface="Calibri"/>
                        </a:rPr>
                        <a:t>Peak Read/Write Latency among v</a:t>
                      </a:r>
                      <a:r>
                        <a:rPr lang="en-US" sz="1600" b="0" dirty="0">
                          <a:solidFill>
                            <a:schemeClr val="bg2">
                              <a:lumMod val="10000"/>
                            </a:schemeClr>
                          </a:solidFill>
                          <a:latin typeface="Calibri"/>
                          <a:cs typeface="Calibri"/>
                        </a:rPr>
                        <a:t>Disk (ms)</a:t>
                      </a:r>
                      <a:endParaRPr lang="en-SG" sz="1600" b="0" dirty="0">
                        <a:solidFill>
                          <a:schemeClr val="bg2">
                            <a:lumMod val="10000"/>
                          </a:schemeClr>
                        </a:solidFill>
                        <a:latin typeface="Calibri"/>
                        <a:cs typeface="Calibri"/>
                      </a:endParaRPr>
                    </a:p>
                  </a:txBody>
                  <a:tcPr marL="91392" marR="91392" marT="45696" marB="45696" anchor="ctr"/>
                </a:tc>
                <a:tc>
                  <a:txBody>
                    <a:bodyPr/>
                    <a:lstStyle/>
                    <a:p>
                      <a:pPr algn="ctr"/>
                      <a:r>
                        <a:rPr lang="en-US" sz="1600" b="1" kern="1200" dirty="0">
                          <a:solidFill>
                            <a:schemeClr val="tx2"/>
                          </a:solidFill>
                          <a:latin typeface="Calibri"/>
                          <a:ea typeface="+mn-ea"/>
                          <a:cs typeface="Calibri"/>
                        </a:rPr>
                        <a:t>0 – 10 ms</a:t>
                      </a:r>
                      <a:endParaRPr lang="en-SG" sz="1600" b="1" kern="1200" dirty="0">
                        <a:solidFill>
                          <a:schemeClr val="tx2"/>
                        </a:solidFill>
                        <a:latin typeface="Calibri"/>
                        <a:ea typeface="+mn-ea"/>
                        <a:cs typeface="Calibri"/>
                      </a:endParaRPr>
                    </a:p>
                  </a:txBody>
                  <a:tcPr marL="91392" marR="91392" marT="45696" marB="45696" anchor="ctr">
                    <a:gradFill>
                      <a:gsLst>
                        <a:gs pos="0">
                          <a:srgbClr val="92D050"/>
                        </a:gs>
                        <a:gs pos="100000">
                          <a:schemeClr val="bg1"/>
                        </a:gs>
                      </a:gsLst>
                      <a:lin ang="10800000" scaled="1"/>
                    </a:gradFill>
                  </a:tcPr>
                </a:tc>
                <a:tc>
                  <a:txBody>
                    <a:bodyPr/>
                    <a:lstStyle/>
                    <a:p>
                      <a:pPr algn="ctr"/>
                      <a:r>
                        <a:rPr lang="en-US" sz="1600" b="1">
                          <a:solidFill>
                            <a:schemeClr val="bg2">
                              <a:lumMod val="10000"/>
                            </a:schemeClr>
                          </a:solidFill>
                          <a:latin typeface="Calibri"/>
                          <a:cs typeface="Calibri"/>
                        </a:rPr>
                        <a:t>10 – 20 ms</a:t>
                      </a:r>
                      <a:endParaRPr lang="en-SG" sz="1600" b="1">
                        <a:solidFill>
                          <a:schemeClr val="bg2">
                            <a:lumMod val="10000"/>
                          </a:schemeClr>
                        </a:solidFill>
                        <a:latin typeface="Calibri"/>
                        <a:cs typeface="Calibri"/>
                      </a:endParaRPr>
                    </a:p>
                  </a:txBody>
                  <a:tcPr marL="91392" marR="91392" marT="45696" marB="45696" anchor="ctr">
                    <a:gradFill>
                      <a:gsLst>
                        <a:gs pos="0">
                          <a:srgbClr val="FFFF00"/>
                        </a:gs>
                        <a:gs pos="100000">
                          <a:schemeClr val="bg1"/>
                        </a:gs>
                      </a:gsLst>
                      <a:lin ang="10800000" scaled="1"/>
                    </a:gradFill>
                  </a:tcPr>
                </a:tc>
                <a:tc>
                  <a:txBody>
                    <a:bodyPr/>
                    <a:lstStyle/>
                    <a:p>
                      <a:pPr algn="ctr"/>
                      <a:r>
                        <a:rPr lang="en-SG" sz="1600" b="1" dirty="0">
                          <a:solidFill>
                            <a:schemeClr val="bg2">
                              <a:lumMod val="10000"/>
                            </a:schemeClr>
                          </a:solidFill>
                          <a:latin typeface="Calibri"/>
                          <a:cs typeface="Calibri"/>
                        </a:rPr>
                        <a:t>20 – 40 ms</a:t>
                      </a:r>
                    </a:p>
                  </a:txBody>
                  <a:tcPr marL="91392" marR="91392" marT="45696" marB="45696" anchor="ctr">
                    <a:gradFill>
                      <a:gsLst>
                        <a:gs pos="0">
                          <a:srgbClr val="FFC000"/>
                        </a:gs>
                        <a:gs pos="100000">
                          <a:schemeClr val="bg1"/>
                        </a:gs>
                      </a:gsLst>
                      <a:lin ang="10800000" scaled="1"/>
                    </a:gradFill>
                  </a:tcPr>
                </a:tc>
                <a:tc>
                  <a:txBody>
                    <a:bodyPr/>
                    <a:lstStyle/>
                    <a:p>
                      <a:pPr algn="ctr"/>
                      <a:r>
                        <a:rPr lang="en-SG" sz="1600" b="1" dirty="0">
                          <a:solidFill>
                            <a:schemeClr val="bg2">
                              <a:lumMod val="10000"/>
                            </a:schemeClr>
                          </a:solidFill>
                          <a:latin typeface="Calibri"/>
                          <a:cs typeface="Calibri"/>
                        </a:rPr>
                        <a:t>40 – 80 ms</a:t>
                      </a:r>
                    </a:p>
                  </a:txBody>
                  <a:tcPr marL="91392" marR="91392" marT="45696" marB="45696" anchor="ctr">
                    <a:gradFill>
                      <a:gsLst>
                        <a:gs pos="0">
                          <a:srgbClr val="FF0000"/>
                        </a:gs>
                        <a:gs pos="100000">
                          <a:schemeClr val="bg1"/>
                        </a:gs>
                      </a:gsLst>
                      <a:lin ang="10800000" scaled="1"/>
                    </a:gradFill>
                  </a:tcPr>
                </a:tc>
                <a:extLst>
                  <a:ext uri="{0D108BD9-81ED-4DB2-BD59-A6C34878D82A}">
                    <a16:rowId xmlns:a16="http://schemas.microsoft.com/office/drawing/2014/main" val="2433961538"/>
                  </a:ext>
                </a:extLst>
              </a:tr>
              <a:tr h="351412">
                <a:tc vMerge="1">
                  <a:txBody>
                    <a:bodyPr/>
                    <a:lstStyle/>
                    <a:p>
                      <a:endParaRPr lang="en-SG" sz="1400">
                        <a:solidFill>
                          <a:schemeClr val="tx2"/>
                        </a:solidFill>
                        <a:latin typeface="Calibri" panose="020F0502020204030204" pitchFamily="34" charset="0"/>
                        <a:cs typeface="Calibri" panose="020F0502020204030204" pitchFamily="34" charset="0"/>
                      </a:endParaRPr>
                    </a:p>
                  </a:txBody>
                  <a:tcPr marL="91416" marR="91416" marT="45708" marB="45708" anchor="ctr"/>
                </a:tc>
                <a:tc>
                  <a:txBody>
                    <a:bodyPr/>
                    <a:lstStyle/>
                    <a:p>
                      <a:r>
                        <a:rPr lang="en-SG" sz="1600" b="0" dirty="0">
                          <a:solidFill>
                            <a:schemeClr val="bg2">
                              <a:lumMod val="10000"/>
                            </a:schemeClr>
                          </a:solidFill>
                          <a:latin typeface="Calibri"/>
                          <a:cs typeface="Calibri"/>
                        </a:rPr>
                        <a:t>Peak Network TX Dropped packet (%)</a:t>
                      </a:r>
                    </a:p>
                  </a:txBody>
                  <a:tcPr marL="91392" marR="91392" marT="45696" marB="45696" anchor="ctr"/>
                </a:tc>
                <a:tc>
                  <a:txBody>
                    <a:bodyPr/>
                    <a:lstStyle/>
                    <a:p>
                      <a:pPr algn="ctr"/>
                      <a:r>
                        <a:rPr lang="en-SG" sz="1600" b="1" kern="1200" dirty="0">
                          <a:solidFill>
                            <a:schemeClr val="tx2"/>
                          </a:solidFill>
                          <a:latin typeface="Calibri"/>
                          <a:ea typeface="+mn-ea"/>
                          <a:cs typeface="Calibri"/>
                        </a:rPr>
                        <a:t>0% - 0.25%</a:t>
                      </a:r>
                    </a:p>
                  </a:txBody>
                  <a:tcPr marL="91392" marR="91392" marT="45696" marB="45696" anchor="ctr">
                    <a:gradFill>
                      <a:gsLst>
                        <a:gs pos="0">
                          <a:srgbClr val="92D050"/>
                        </a:gs>
                        <a:gs pos="100000">
                          <a:schemeClr val="bg1"/>
                        </a:gs>
                      </a:gsLst>
                      <a:lin ang="10800000" scaled="1"/>
                    </a:gradFill>
                  </a:tcPr>
                </a:tc>
                <a:tc>
                  <a:txBody>
                    <a:bodyPr/>
                    <a:lstStyle/>
                    <a:p>
                      <a:pPr algn="ctr"/>
                      <a:r>
                        <a:rPr lang="en-SG" sz="1600" b="1" kern="1200" dirty="0">
                          <a:solidFill>
                            <a:schemeClr val="tx2"/>
                          </a:solidFill>
                          <a:latin typeface="Calibri"/>
                          <a:ea typeface="+mn-ea"/>
                          <a:cs typeface="Calibri"/>
                        </a:rPr>
                        <a:t>0.25 – 0.5%</a:t>
                      </a:r>
                    </a:p>
                  </a:txBody>
                  <a:tcPr marL="91392" marR="91392" marT="45696" marB="45696" anchor="ctr">
                    <a:gradFill>
                      <a:gsLst>
                        <a:gs pos="0">
                          <a:srgbClr val="FFFF00"/>
                        </a:gs>
                        <a:gs pos="100000">
                          <a:schemeClr val="bg1"/>
                        </a:gs>
                      </a:gsLst>
                      <a:lin ang="10800000" scaled="1"/>
                    </a:gradFill>
                  </a:tcPr>
                </a:tc>
                <a:tc>
                  <a:txBody>
                    <a:bodyPr/>
                    <a:lstStyle/>
                    <a:p>
                      <a:pPr algn="ctr"/>
                      <a:r>
                        <a:rPr lang="en-SG" sz="1600" b="1">
                          <a:solidFill>
                            <a:schemeClr val="bg2">
                              <a:lumMod val="10000"/>
                            </a:schemeClr>
                          </a:solidFill>
                          <a:latin typeface="Calibri"/>
                          <a:cs typeface="Calibri"/>
                        </a:rPr>
                        <a:t>0.5 - 1%</a:t>
                      </a:r>
                    </a:p>
                  </a:txBody>
                  <a:tcPr marL="91392" marR="91392" marT="45696" marB="45696" anchor="ctr">
                    <a:gradFill>
                      <a:gsLst>
                        <a:gs pos="0">
                          <a:srgbClr val="FFC000"/>
                        </a:gs>
                        <a:gs pos="100000">
                          <a:schemeClr val="bg1"/>
                        </a:gs>
                      </a:gsLst>
                      <a:lin ang="10800000" scaled="1"/>
                    </a:gradFill>
                  </a:tcPr>
                </a:tc>
                <a:tc>
                  <a:txBody>
                    <a:bodyPr/>
                    <a:lstStyle/>
                    <a:p>
                      <a:pPr algn="ctr"/>
                      <a:r>
                        <a:rPr lang="en-SG" sz="1600" b="1" dirty="0">
                          <a:solidFill>
                            <a:schemeClr val="bg2">
                              <a:lumMod val="10000"/>
                            </a:schemeClr>
                          </a:solidFill>
                          <a:latin typeface="Calibri"/>
                          <a:cs typeface="Calibri"/>
                        </a:rPr>
                        <a:t>1 - 2%</a:t>
                      </a:r>
                    </a:p>
                  </a:txBody>
                  <a:tcPr marL="91392" marR="91392" marT="45696" marB="45696" anchor="ctr">
                    <a:gradFill>
                      <a:gsLst>
                        <a:gs pos="0">
                          <a:srgbClr val="FF0000"/>
                        </a:gs>
                        <a:gs pos="100000">
                          <a:schemeClr val="bg1"/>
                        </a:gs>
                      </a:gsLst>
                      <a:lin ang="10800000" scaled="1"/>
                    </a:gradFill>
                  </a:tcPr>
                </a:tc>
                <a:extLst>
                  <a:ext uri="{0D108BD9-81ED-4DB2-BD59-A6C34878D82A}">
                    <a16:rowId xmlns:a16="http://schemas.microsoft.com/office/drawing/2014/main" val="2954111353"/>
                  </a:ext>
                </a:extLst>
              </a:tr>
              <a:tr h="354312">
                <a:tc>
                  <a:txBody>
                    <a:bodyPr/>
                    <a:lstStyle/>
                    <a:p>
                      <a:r>
                        <a:rPr lang="en-SG" sz="1600" b="1">
                          <a:solidFill>
                            <a:schemeClr val="tx2">
                              <a:lumMod val="50000"/>
                            </a:schemeClr>
                          </a:solidFill>
                          <a:latin typeface="Calibri"/>
                          <a:cs typeface="Calibri"/>
                        </a:rPr>
                        <a:t>VM</a:t>
                      </a:r>
                      <a:r>
                        <a:rPr lang="en-SG" sz="1600" b="1">
                          <a:solidFill>
                            <a:schemeClr val="tx2">
                              <a:lumMod val="50000"/>
                            </a:schemeClr>
                          </a:solidFill>
                          <a:latin typeface="Calibri" panose="020F0502020204030204" pitchFamily="34" charset="0"/>
                          <a:cs typeface="Calibri" panose="020F0502020204030204" pitchFamily="34" charset="0"/>
                        </a:rPr>
                        <a:t> Utilization</a:t>
                      </a:r>
                    </a:p>
                  </a:txBody>
                  <a:tcPr marL="91392" marR="91392" marT="45696" marB="45696" anchor="ctr"/>
                </a:tc>
                <a:tc>
                  <a:txBody>
                    <a:bodyPr/>
                    <a:lstStyle/>
                    <a:p>
                      <a:r>
                        <a:rPr lang="en-SG" sz="1600" b="0" dirty="0">
                          <a:solidFill>
                            <a:schemeClr val="tx2"/>
                          </a:solidFill>
                          <a:latin typeface="Calibri"/>
                          <a:cs typeface="Calibri"/>
                        </a:rPr>
                        <a:t>CPU </a:t>
                      </a:r>
                      <a:r>
                        <a:rPr lang="en-SG" sz="1600" b="0" dirty="0">
                          <a:solidFill>
                            <a:schemeClr val="tx2"/>
                          </a:solidFill>
                          <a:latin typeface="Calibri" panose="020F0502020204030204" pitchFamily="34" charset="0"/>
                          <a:cs typeface="Calibri" panose="020F0502020204030204" pitchFamily="34" charset="0"/>
                        </a:rPr>
                        <a:t>Run – Overlap</a:t>
                      </a:r>
                      <a:endParaRPr lang="en-SG" sz="1600" b="0" dirty="0">
                        <a:solidFill>
                          <a:schemeClr val="tx2"/>
                        </a:solidFill>
                        <a:latin typeface="Calibri"/>
                        <a:cs typeface="Calibri"/>
                      </a:endParaRPr>
                    </a:p>
                  </a:txBody>
                  <a:tcPr marL="91392" marR="91392" marT="45696" marB="45696" anchor="ctr"/>
                </a:tc>
                <a:tc>
                  <a:txBody>
                    <a:bodyPr/>
                    <a:lstStyle/>
                    <a:p>
                      <a:pPr algn="ctr"/>
                      <a:r>
                        <a:rPr lang="en-US" sz="1600" b="1" kern="1200" dirty="0">
                          <a:solidFill>
                            <a:schemeClr val="tx2"/>
                          </a:solidFill>
                          <a:latin typeface="Calibri"/>
                          <a:ea typeface="+mn-ea"/>
                          <a:cs typeface="Calibri"/>
                        </a:rPr>
                        <a:t>0 </a:t>
                      </a:r>
                      <a:r>
                        <a:rPr lang="en-SG" sz="1600" b="1" kern="1200" dirty="0">
                          <a:solidFill>
                            <a:schemeClr val="tx2"/>
                          </a:solidFill>
                          <a:latin typeface="Calibri"/>
                          <a:ea typeface="+mn-ea"/>
                          <a:cs typeface="Calibri"/>
                        </a:rPr>
                        <a:t>– 95%</a:t>
                      </a:r>
                    </a:p>
                  </a:txBody>
                  <a:tcPr marL="91392" marR="91392" marT="45696" marB="45696" anchor="ctr">
                    <a:gradFill>
                      <a:gsLst>
                        <a:gs pos="0">
                          <a:srgbClr val="92D050"/>
                        </a:gs>
                        <a:gs pos="100000">
                          <a:schemeClr val="bg1"/>
                        </a:gs>
                      </a:gsLst>
                      <a:lin ang="10800000" scaled="1"/>
                    </a:gradFill>
                  </a:tcPr>
                </a:tc>
                <a:tc>
                  <a:txBody>
                    <a:bodyPr/>
                    <a:lstStyle/>
                    <a:p>
                      <a:pPr algn="ctr"/>
                      <a:r>
                        <a:rPr lang="en-SG" sz="1600" b="1" dirty="0">
                          <a:solidFill>
                            <a:schemeClr val="bg2">
                              <a:lumMod val="10000"/>
                            </a:schemeClr>
                          </a:solidFill>
                          <a:latin typeface="Calibri"/>
                          <a:cs typeface="Calibri"/>
                        </a:rPr>
                        <a:t>95 - 97%</a:t>
                      </a:r>
                    </a:p>
                  </a:txBody>
                  <a:tcPr marL="91392" marR="91392" marT="45696" marB="45696" anchor="ctr">
                    <a:gradFill>
                      <a:gsLst>
                        <a:gs pos="0">
                          <a:srgbClr val="FFFF00"/>
                        </a:gs>
                        <a:gs pos="100000">
                          <a:schemeClr val="bg1"/>
                        </a:gs>
                      </a:gsLst>
                      <a:lin ang="10800000" scaled="1"/>
                    </a:gradFill>
                  </a:tcPr>
                </a:tc>
                <a:tc>
                  <a:txBody>
                    <a:bodyPr/>
                    <a:lstStyle/>
                    <a:p>
                      <a:pPr algn="ctr"/>
                      <a:r>
                        <a:rPr lang="en-SG" sz="1600" b="1">
                          <a:solidFill>
                            <a:schemeClr val="bg2">
                              <a:lumMod val="10000"/>
                            </a:schemeClr>
                          </a:solidFill>
                          <a:latin typeface="Calibri"/>
                          <a:cs typeface="Calibri"/>
                        </a:rPr>
                        <a:t>97 – 99%</a:t>
                      </a:r>
                    </a:p>
                  </a:txBody>
                  <a:tcPr marL="91392" marR="91392" marT="45696" marB="45696" anchor="ctr">
                    <a:gradFill>
                      <a:gsLst>
                        <a:gs pos="0">
                          <a:srgbClr val="FFC000"/>
                        </a:gs>
                        <a:gs pos="100000">
                          <a:schemeClr val="bg1"/>
                        </a:gs>
                      </a:gsLst>
                      <a:lin ang="10800000" scaled="1"/>
                    </a:gradFill>
                  </a:tcPr>
                </a:tc>
                <a:tc>
                  <a:txBody>
                    <a:bodyPr/>
                    <a:lstStyle/>
                    <a:p>
                      <a:pPr algn="ctr"/>
                      <a:r>
                        <a:rPr lang="en-SG" sz="1600" b="1" dirty="0">
                          <a:solidFill>
                            <a:schemeClr val="bg2">
                              <a:lumMod val="10000"/>
                            </a:schemeClr>
                          </a:solidFill>
                          <a:latin typeface="Calibri"/>
                          <a:cs typeface="Calibri"/>
                        </a:rPr>
                        <a:t>99  - 100%</a:t>
                      </a:r>
                    </a:p>
                  </a:txBody>
                  <a:tcPr marL="91392" marR="91392" marT="45696" marB="45696" anchor="ctr">
                    <a:gradFill>
                      <a:gsLst>
                        <a:gs pos="0">
                          <a:srgbClr val="FF0000"/>
                        </a:gs>
                        <a:gs pos="100000">
                          <a:schemeClr val="bg1"/>
                        </a:gs>
                      </a:gsLst>
                      <a:lin ang="10800000" scaled="1"/>
                    </a:gradFill>
                  </a:tcPr>
                </a:tc>
                <a:extLst>
                  <a:ext uri="{0D108BD9-81ED-4DB2-BD59-A6C34878D82A}">
                    <a16:rowId xmlns:a16="http://schemas.microsoft.com/office/drawing/2014/main" val="860097165"/>
                  </a:ext>
                </a:extLst>
              </a:tr>
              <a:tr h="351412">
                <a:tc rowSpan="2">
                  <a:txBody>
                    <a:bodyPr/>
                    <a:lstStyle/>
                    <a:p>
                      <a:r>
                        <a:rPr lang="en-SG" sz="1600" b="1" dirty="0">
                          <a:solidFill>
                            <a:schemeClr val="tx2">
                              <a:lumMod val="50000"/>
                            </a:schemeClr>
                          </a:solidFill>
                          <a:latin typeface="Calibri" panose="020F0502020204030204" pitchFamily="34" charset="0"/>
                          <a:cs typeface="Calibri" panose="020F0502020204030204" pitchFamily="34" charset="0"/>
                        </a:rPr>
                        <a:t>IaaS High Utilization</a:t>
                      </a:r>
                    </a:p>
                  </a:txBody>
                  <a:tcPr marL="91392" marR="91392" marT="45696" marB="45696" anchor="ctr"/>
                </a:tc>
                <a:tc>
                  <a:txBody>
                    <a:bodyPr/>
                    <a:lstStyle/>
                    <a:p>
                      <a:r>
                        <a:rPr lang="en-US" sz="1600" b="0">
                          <a:solidFill>
                            <a:schemeClr val="bg2">
                              <a:lumMod val="10000"/>
                            </a:schemeClr>
                          </a:solidFill>
                          <a:latin typeface="Calibri" panose="020F0502020204030204" pitchFamily="34" charset="0"/>
                          <a:cs typeface="Calibri" panose="020F0502020204030204" pitchFamily="34" charset="0"/>
                        </a:rPr>
                        <a:t>VM Memory Ballooned (%)</a:t>
                      </a:r>
                      <a:endParaRPr lang="en-SG" sz="1600" b="0">
                        <a:solidFill>
                          <a:schemeClr val="bg2">
                            <a:lumMod val="10000"/>
                          </a:schemeClr>
                        </a:solidFill>
                        <a:latin typeface="Calibri" panose="020F0502020204030204" pitchFamily="34" charset="0"/>
                        <a:cs typeface="Calibri" panose="020F0502020204030204" pitchFamily="34" charset="0"/>
                      </a:endParaRPr>
                    </a:p>
                  </a:txBody>
                  <a:tcPr marL="91392" marR="91392" marT="45696" marB="45696" anchor="ctr"/>
                </a:tc>
                <a:tc>
                  <a:txBody>
                    <a:bodyPr/>
                    <a:lstStyle/>
                    <a:p>
                      <a:pPr algn="ctr"/>
                      <a:r>
                        <a:rPr lang="en-US" sz="1600" b="1" kern="1200" dirty="0">
                          <a:solidFill>
                            <a:schemeClr val="tx2"/>
                          </a:solidFill>
                          <a:latin typeface="Calibri"/>
                          <a:ea typeface="+mn-ea"/>
                          <a:cs typeface="Calibri"/>
                        </a:rPr>
                        <a:t>0 – 2%</a:t>
                      </a:r>
                      <a:endParaRPr lang="en-SG" sz="1600" b="1" kern="1200" dirty="0">
                        <a:solidFill>
                          <a:schemeClr val="tx2"/>
                        </a:solidFill>
                        <a:latin typeface="Calibri"/>
                        <a:ea typeface="+mn-ea"/>
                        <a:cs typeface="Calibri"/>
                      </a:endParaRPr>
                    </a:p>
                  </a:txBody>
                  <a:tcPr marL="91392" marR="91392" marT="45696" marB="45696" anchor="ctr">
                    <a:gradFill>
                      <a:gsLst>
                        <a:gs pos="0">
                          <a:srgbClr val="92D050"/>
                        </a:gs>
                        <a:gs pos="100000">
                          <a:schemeClr val="bg1"/>
                        </a:gs>
                      </a:gsLst>
                      <a:lin ang="10800000" scaled="1"/>
                    </a:gradFill>
                  </a:tcPr>
                </a:tc>
                <a:tc>
                  <a:txBody>
                    <a:bodyPr/>
                    <a:lstStyle/>
                    <a:p>
                      <a:pPr algn="ctr"/>
                      <a:r>
                        <a:rPr lang="en-US" sz="1600" b="1" dirty="0">
                          <a:solidFill>
                            <a:schemeClr val="bg2">
                              <a:lumMod val="10000"/>
                            </a:schemeClr>
                          </a:solidFill>
                          <a:latin typeface="Calibri"/>
                          <a:cs typeface="Calibri"/>
                        </a:rPr>
                        <a:t>2 – 4%</a:t>
                      </a:r>
                      <a:endParaRPr lang="en-SG" sz="1600" b="1" dirty="0">
                        <a:solidFill>
                          <a:schemeClr val="bg2">
                            <a:lumMod val="10000"/>
                          </a:schemeClr>
                        </a:solidFill>
                        <a:latin typeface="Calibri"/>
                        <a:cs typeface="Calibri"/>
                      </a:endParaRPr>
                    </a:p>
                  </a:txBody>
                  <a:tcPr marL="91392" marR="91392" marT="45696" marB="45696" anchor="ctr">
                    <a:gradFill>
                      <a:gsLst>
                        <a:gs pos="0">
                          <a:srgbClr val="FFFF00"/>
                        </a:gs>
                        <a:gs pos="100000">
                          <a:schemeClr val="bg1"/>
                        </a:gs>
                      </a:gsLst>
                      <a:lin ang="10800000" scaled="1"/>
                    </a:gradFill>
                  </a:tcPr>
                </a:tc>
                <a:tc>
                  <a:txBody>
                    <a:bodyPr/>
                    <a:lstStyle/>
                    <a:p>
                      <a:pPr algn="ctr"/>
                      <a:r>
                        <a:rPr lang="en-US" sz="1600" b="1" dirty="0">
                          <a:solidFill>
                            <a:schemeClr val="bg2">
                              <a:lumMod val="10000"/>
                            </a:schemeClr>
                          </a:solidFill>
                          <a:latin typeface="Calibri"/>
                          <a:cs typeface="Calibri"/>
                        </a:rPr>
                        <a:t>4 – 8%</a:t>
                      </a:r>
                      <a:endParaRPr lang="en-SG" sz="1600" b="1" dirty="0">
                        <a:solidFill>
                          <a:schemeClr val="bg2">
                            <a:lumMod val="10000"/>
                          </a:schemeClr>
                        </a:solidFill>
                        <a:latin typeface="Calibri"/>
                        <a:cs typeface="Calibri"/>
                      </a:endParaRPr>
                    </a:p>
                  </a:txBody>
                  <a:tcPr marL="91392" marR="91392" marT="45696" marB="45696" anchor="ctr">
                    <a:gradFill>
                      <a:gsLst>
                        <a:gs pos="0">
                          <a:srgbClr val="FFC000"/>
                        </a:gs>
                        <a:gs pos="100000">
                          <a:schemeClr val="bg1"/>
                        </a:gs>
                      </a:gsLst>
                      <a:lin ang="10800000" scaled="1"/>
                    </a:gradFill>
                  </a:tcPr>
                </a:tc>
                <a:tc>
                  <a:txBody>
                    <a:bodyPr/>
                    <a:lstStyle/>
                    <a:p>
                      <a:pPr algn="ctr"/>
                      <a:r>
                        <a:rPr lang="en-SG" sz="1600" b="1" dirty="0">
                          <a:solidFill>
                            <a:schemeClr val="bg2">
                              <a:lumMod val="10000"/>
                            </a:schemeClr>
                          </a:solidFill>
                          <a:latin typeface="Calibri"/>
                          <a:cs typeface="Calibri"/>
                        </a:rPr>
                        <a:t>8 – 16%</a:t>
                      </a:r>
                    </a:p>
                  </a:txBody>
                  <a:tcPr marL="91392" marR="91392" marT="45696" marB="45696" anchor="ctr">
                    <a:gradFill>
                      <a:gsLst>
                        <a:gs pos="0">
                          <a:srgbClr val="FF0000"/>
                        </a:gs>
                        <a:gs pos="100000">
                          <a:schemeClr val="bg1"/>
                        </a:gs>
                      </a:gsLst>
                      <a:lin ang="10800000" scaled="1"/>
                    </a:gradFill>
                  </a:tcPr>
                </a:tc>
                <a:extLst>
                  <a:ext uri="{0D108BD9-81ED-4DB2-BD59-A6C34878D82A}">
                    <a16:rowId xmlns:a16="http://schemas.microsoft.com/office/drawing/2014/main" val="2182074985"/>
                  </a:ext>
                </a:extLst>
              </a:tr>
              <a:tr h="351412">
                <a:tc vMerge="1">
                  <a:txBody>
                    <a:bodyPr/>
                    <a:lstStyle/>
                    <a:p>
                      <a:r>
                        <a:rPr lang="en-SG" sz="900" b="1">
                          <a:solidFill>
                            <a:schemeClr val="tx2">
                              <a:lumMod val="50000"/>
                            </a:schemeClr>
                          </a:solidFill>
                          <a:latin typeface="Calibri" panose="020F0502020204030204" pitchFamily="34" charset="0"/>
                          <a:cs typeface="Calibri" panose="020F0502020204030204" pitchFamily="34" charset="0"/>
                        </a:rPr>
                        <a:t>IaaS high utilization</a:t>
                      </a:r>
                    </a:p>
                  </a:txBody>
                  <a:tcPr marL="91392" marR="91392" marT="45696" marB="45696"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1600" b="0">
                          <a:solidFill>
                            <a:schemeClr val="bg2">
                              <a:lumMod val="10000"/>
                            </a:schemeClr>
                          </a:solidFill>
                          <a:latin typeface="Calibri" panose="020F0502020204030204" pitchFamily="34" charset="0"/>
                          <a:cs typeface="Calibri" panose="020F0502020204030204" pitchFamily="34" charset="0"/>
                        </a:rPr>
                        <a:t>VM Memory Compressed</a:t>
                      </a:r>
                      <a:r>
                        <a:rPr lang="en-US" sz="1600" b="0">
                          <a:solidFill>
                            <a:schemeClr val="bg2">
                              <a:lumMod val="10000"/>
                            </a:schemeClr>
                          </a:solidFill>
                          <a:latin typeface="Calibri" panose="020F0502020204030204" pitchFamily="34" charset="0"/>
                          <a:cs typeface="Calibri" panose="020F0502020204030204" pitchFamily="34" charset="0"/>
                        </a:rPr>
                        <a:t> + Swapped (%)</a:t>
                      </a:r>
                      <a:endParaRPr lang="en-SG" sz="1600" b="0">
                        <a:solidFill>
                          <a:schemeClr val="bg2">
                            <a:lumMod val="10000"/>
                          </a:schemeClr>
                        </a:solidFill>
                        <a:latin typeface="Calibri" panose="020F0502020204030204" pitchFamily="34" charset="0"/>
                        <a:cs typeface="Calibri" panose="020F0502020204030204" pitchFamily="34" charset="0"/>
                      </a:endParaRPr>
                    </a:p>
                  </a:txBody>
                  <a:tcPr marL="91392" marR="91392" marT="45696" marB="45696" anchor="ctr"/>
                </a:tc>
                <a:tc>
                  <a:txBody>
                    <a:bodyPr/>
                    <a:lstStyle/>
                    <a:p>
                      <a:pPr algn="ctr"/>
                      <a:r>
                        <a:rPr lang="en-SG" sz="1600" b="1" kern="1200" dirty="0">
                          <a:solidFill>
                            <a:schemeClr val="tx2"/>
                          </a:solidFill>
                          <a:latin typeface="Calibri"/>
                          <a:ea typeface="+mn-ea"/>
                          <a:cs typeface="Calibri"/>
                        </a:rPr>
                        <a:t>0% - 0.25%</a:t>
                      </a:r>
                    </a:p>
                  </a:txBody>
                  <a:tcPr marL="91392" marR="91392" marT="45696" marB="45696" anchor="ctr">
                    <a:gradFill>
                      <a:gsLst>
                        <a:gs pos="0">
                          <a:srgbClr val="92D050"/>
                        </a:gs>
                        <a:gs pos="100000">
                          <a:schemeClr val="bg1"/>
                        </a:gs>
                      </a:gsLst>
                      <a:lin ang="10800000" scaled="1"/>
                    </a:gradFill>
                  </a:tcPr>
                </a:tc>
                <a:tc>
                  <a:txBody>
                    <a:bodyPr/>
                    <a:lstStyle/>
                    <a:p>
                      <a:pPr algn="ctr"/>
                      <a:r>
                        <a:rPr lang="en-SG" sz="1600" b="1" kern="1200">
                          <a:solidFill>
                            <a:schemeClr val="tx2"/>
                          </a:solidFill>
                          <a:latin typeface="Calibri"/>
                          <a:ea typeface="+mn-ea"/>
                          <a:cs typeface="Calibri"/>
                        </a:rPr>
                        <a:t>0.25 – 0.5%</a:t>
                      </a:r>
                    </a:p>
                  </a:txBody>
                  <a:tcPr marL="91392" marR="91392" marT="45696" marB="45696" anchor="ctr">
                    <a:gradFill>
                      <a:gsLst>
                        <a:gs pos="0">
                          <a:srgbClr val="FFFF00"/>
                        </a:gs>
                        <a:gs pos="100000">
                          <a:schemeClr val="bg1"/>
                        </a:gs>
                      </a:gsLst>
                      <a:lin ang="10800000" scaled="1"/>
                    </a:gradFill>
                  </a:tcPr>
                </a:tc>
                <a:tc>
                  <a:txBody>
                    <a:bodyPr/>
                    <a:lstStyle/>
                    <a:p>
                      <a:pPr algn="ctr"/>
                      <a:r>
                        <a:rPr lang="en-SG" sz="1600" b="1">
                          <a:solidFill>
                            <a:schemeClr val="bg2">
                              <a:lumMod val="10000"/>
                            </a:schemeClr>
                          </a:solidFill>
                          <a:latin typeface="Calibri"/>
                          <a:cs typeface="Calibri"/>
                        </a:rPr>
                        <a:t>0.5 - 1%</a:t>
                      </a:r>
                    </a:p>
                  </a:txBody>
                  <a:tcPr marL="91392" marR="91392" marT="45696" marB="45696" anchor="ctr">
                    <a:gradFill>
                      <a:gsLst>
                        <a:gs pos="0">
                          <a:srgbClr val="FFC000"/>
                        </a:gs>
                        <a:gs pos="100000">
                          <a:schemeClr val="bg1"/>
                        </a:gs>
                      </a:gsLst>
                      <a:lin ang="10800000" scaled="1"/>
                    </a:gradFill>
                  </a:tcPr>
                </a:tc>
                <a:tc>
                  <a:txBody>
                    <a:bodyPr/>
                    <a:lstStyle/>
                    <a:p>
                      <a:pPr algn="ctr"/>
                      <a:r>
                        <a:rPr lang="en-SG" sz="1600" b="1" dirty="0">
                          <a:solidFill>
                            <a:schemeClr val="bg2">
                              <a:lumMod val="10000"/>
                            </a:schemeClr>
                          </a:solidFill>
                          <a:latin typeface="Calibri"/>
                          <a:cs typeface="Calibri"/>
                        </a:rPr>
                        <a:t>1 - 2%</a:t>
                      </a:r>
                    </a:p>
                  </a:txBody>
                  <a:tcPr marL="91392" marR="91392" marT="45696" marB="45696" anchor="ctr">
                    <a:gradFill>
                      <a:gsLst>
                        <a:gs pos="0">
                          <a:srgbClr val="FF0000"/>
                        </a:gs>
                        <a:gs pos="100000">
                          <a:schemeClr val="bg1"/>
                        </a:gs>
                      </a:gsLst>
                      <a:lin ang="10800000" scaled="1"/>
                    </a:gradFill>
                  </a:tcPr>
                </a:tc>
                <a:extLst>
                  <a:ext uri="{0D108BD9-81ED-4DB2-BD59-A6C34878D82A}">
                    <a16:rowId xmlns:a16="http://schemas.microsoft.com/office/drawing/2014/main" val="1301302573"/>
                  </a:ext>
                </a:extLst>
              </a:tr>
            </a:tbl>
          </a:graphicData>
        </a:graphic>
      </p:graphicFrame>
    </p:spTree>
    <p:extLst>
      <p:ext uri="{BB962C8B-B14F-4D97-AF65-F5344CB8AC3E}">
        <p14:creationId xmlns:p14="http://schemas.microsoft.com/office/powerpoint/2010/main" val="2502015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C12E4-753C-F0F4-0E58-3406EBB7A237}"/>
              </a:ext>
            </a:extLst>
          </p:cNvPr>
          <p:cNvSpPr>
            <a:spLocks noGrp="1"/>
          </p:cNvSpPr>
          <p:nvPr>
            <p:ph type="title"/>
          </p:nvPr>
        </p:nvSpPr>
        <p:spPr/>
        <p:txBody>
          <a:bodyPr/>
          <a:lstStyle/>
          <a:p>
            <a:r>
              <a:rPr lang="en-US"/>
              <a:t>ESXi: CPU Utilization</a:t>
            </a:r>
          </a:p>
        </p:txBody>
      </p:sp>
      <p:sp>
        <p:nvSpPr>
          <p:cNvPr id="3" name="Subtitle 2">
            <a:extLst>
              <a:ext uri="{FF2B5EF4-FFF2-40B4-BE49-F238E27FC236}">
                <a16:creationId xmlns:a16="http://schemas.microsoft.com/office/drawing/2014/main" id="{170DE448-C3ED-0C27-2204-644C0B5B4F2C}"/>
              </a:ext>
            </a:extLst>
          </p:cNvPr>
          <p:cNvSpPr>
            <a:spLocks noGrp="1"/>
          </p:cNvSpPr>
          <p:nvPr>
            <p:ph type="subTitle" idx="10"/>
          </p:nvPr>
        </p:nvSpPr>
        <p:spPr/>
        <p:txBody>
          <a:bodyPr/>
          <a:lstStyle/>
          <a:p>
            <a:r>
              <a:rPr lang="en-US" dirty="0"/>
              <a:t>Is it 50% or 75% or 100%</a:t>
            </a:r>
            <a:r>
              <a:rPr lang="en-US" dirty="0">
                <a:solidFill>
                  <a:srgbClr val="FF0000"/>
                </a:solidFill>
              </a:rPr>
              <a:t>?!</a:t>
            </a:r>
          </a:p>
        </p:txBody>
      </p:sp>
      <p:pic>
        <p:nvPicPr>
          <p:cNvPr id="6" name="Picture 5">
            <a:extLst>
              <a:ext uri="{FF2B5EF4-FFF2-40B4-BE49-F238E27FC236}">
                <a16:creationId xmlns:a16="http://schemas.microsoft.com/office/drawing/2014/main" id="{C4D5CE07-2FAA-9A79-5A0B-B94E4EAE6A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27236"/>
            <a:ext cx="12192000" cy="2857592"/>
          </a:xfrm>
          <a:prstGeom prst="rect">
            <a:avLst/>
          </a:prstGeom>
        </p:spPr>
      </p:pic>
      <p:sp>
        <p:nvSpPr>
          <p:cNvPr id="4" name="TextBox 3">
            <a:extLst>
              <a:ext uri="{FF2B5EF4-FFF2-40B4-BE49-F238E27FC236}">
                <a16:creationId xmlns:a16="http://schemas.microsoft.com/office/drawing/2014/main" id="{46F0CFF3-B3EA-D166-8038-746048AA6A32}"/>
              </a:ext>
            </a:extLst>
          </p:cNvPr>
          <p:cNvSpPr txBox="1"/>
          <p:nvPr/>
        </p:nvSpPr>
        <p:spPr>
          <a:xfrm>
            <a:off x="131427" y="4552528"/>
            <a:ext cx="11929146" cy="774827"/>
          </a:xfrm>
          <a:prstGeom prst="rect">
            <a:avLst/>
          </a:prstGeom>
          <a:solidFill>
            <a:schemeClr val="bg1"/>
          </a:solidFill>
        </p:spPr>
        <p:txBody>
          <a:bodyPr wrap="square">
            <a:spAutoFit/>
          </a:bodyPr>
          <a:lstStyle/>
          <a:p>
            <a:pPr marL="342900" marR="0" lvl="0" indent="-342900" algn="l" defTabSz="914400" rtl="0" eaLnBrk="1" fontAlgn="auto" latinLnBrk="0" hangingPunct="1">
              <a:lnSpc>
                <a:spcPct val="107000"/>
              </a:lnSpc>
              <a:spcBef>
                <a:spcPts val="300"/>
              </a:spcBef>
              <a:spcAft>
                <a:spcPts val="0"/>
              </a:spcAft>
              <a:buClrTx/>
              <a:buSzPts val="1000"/>
              <a:buFont typeface="Symbol" panose="05050102010706020507" pitchFamily="18" charset="2"/>
              <a:buChar char=""/>
              <a:tabLst>
                <a:tab pos="457200" algn="l"/>
              </a:tabLst>
              <a:defRPr/>
            </a:pPr>
            <a:r>
              <a:rPr kumimoji="0" lang="en-SG" sz="2000" b="0" i="0" u="none" strike="noStrike" kern="1200" cap="none" spc="0" normalizeH="0" baseline="0" noProof="0" dirty="0">
                <a:ln>
                  <a:noFill/>
                </a:ln>
                <a:solidFill>
                  <a:srgbClr val="000001"/>
                </a:solidFill>
                <a:effectLst/>
                <a:uLnTx/>
                <a:uFillTx/>
                <a:latin typeface="Calibri" panose="020F0502020204030204" pitchFamily="34" charset="0"/>
                <a:ea typeface="Calibri" panose="020F0502020204030204" pitchFamily="34" charset="0"/>
                <a:cs typeface="Arial" panose="020B0604020202020204" pitchFamily="34" charset="0"/>
              </a:rPr>
              <a:t>What is the actual utilization</a:t>
            </a:r>
            <a:r>
              <a:rPr kumimoji="0" lang="en-SG" sz="2000" b="0" i="0" u="none" strike="noStrike" kern="1200" cap="none" spc="0" normalizeH="0" noProof="0" dirty="0">
                <a:ln>
                  <a:noFill/>
                </a:ln>
                <a:solidFill>
                  <a:srgbClr val="000001"/>
                </a:solidFill>
                <a:effectLst/>
                <a:uLnTx/>
                <a:uFillTx/>
                <a:latin typeface="Calibri" panose="020F0502020204030204" pitchFamily="34" charset="0"/>
                <a:ea typeface="Calibri" panose="020F0502020204030204" pitchFamily="34" charset="0"/>
                <a:cs typeface="Arial" panose="020B0604020202020204" pitchFamily="34" charset="0"/>
              </a:rPr>
              <a:t> since there are 3 metrics?</a:t>
            </a:r>
            <a:endParaRPr kumimoji="0" lang="en-SG" sz="2000" b="0" i="0" u="none" strike="noStrike" kern="1200" cap="none" spc="0" normalizeH="0" baseline="0" noProof="0" dirty="0">
              <a:ln>
                <a:noFill/>
              </a:ln>
              <a:solidFill>
                <a:srgbClr val="000001"/>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7000"/>
              </a:lnSpc>
              <a:spcBef>
                <a:spcPts val="300"/>
              </a:spcBef>
              <a:spcAft>
                <a:spcPts val="0"/>
              </a:spcAft>
              <a:buClrTx/>
              <a:buSzPts val="1000"/>
              <a:buFont typeface="Symbol" panose="05050102010706020507" pitchFamily="18" charset="2"/>
              <a:buChar char=""/>
              <a:tabLst>
                <a:tab pos="457200" algn="l"/>
              </a:tabLst>
              <a:defRPr/>
            </a:pPr>
            <a:r>
              <a:rPr kumimoji="0" lang="en-SG" sz="2000" b="0" i="0" u="none" strike="noStrike" kern="1200" cap="none" spc="0" normalizeH="0" baseline="0" noProof="0" dirty="0">
                <a:ln>
                  <a:noFill/>
                </a:ln>
                <a:solidFill>
                  <a:srgbClr val="000001"/>
                </a:solidFill>
                <a:effectLst/>
                <a:uLnTx/>
                <a:uFillTx/>
                <a:latin typeface="Calibri" panose="020F0502020204030204" pitchFamily="34" charset="0"/>
                <a:ea typeface="Calibri" panose="020F0502020204030204" pitchFamily="34" charset="0"/>
                <a:cs typeface="Arial" panose="020B0604020202020204" pitchFamily="34" charset="0"/>
              </a:rPr>
              <a:t>Why is Usage &gt;</a:t>
            </a:r>
            <a:r>
              <a:rPr kumimoji="0" lang="en-SG" sz="2000" b="0" i="0" u="none" strike="noStrike" kern="1200" cap="none" spc="0" normalizeH="0" noProof="0" dirty="0">
                <a:ln>
                  <a:noFill/>
                </a:ln>
                <a:solidFill>
                  <a:srgbClr val="000001"/>
                </a:solidFill>
                <a:effectLst/>
                <a:uLnTx/>
                <a:uFillTx/>
                <a:latin typeface="Calibri" panose="020F0502020204030204" pitchFamily="34" charset="0"/>
                <a:ea typeface="Calibri" panose="020F0502020204030204" pitchFamily="34" charset="0"/>
                <a:cs typeface="Arial" panose="020B0604020202020204" pitchFamily="34" charset="0"/>
              </a:rPr>
              <a:t> 2x of </a:t>
            </a:r>
            <a:r>
              <a:rPr kumimoji="0" lang="en-SG" sz="2000" b="0" i="0" u="none" strike="noStrike" kern="1200" cap="none" spc="0" normalizeH="0" baseline="0" noProof="0" dirty="0">
                <a:ln>
                  <a:noFill/>
                </a:ln>
                <a:solidFill>
                  <a:srgbClr val="000001"/>
                </a:solidFill>
                <a:effectLst/>
                <a:uLnTx/>
                <a:uFillTx/>
                <a:latin typeface="Calibri" panose="020F0502020204030204" pitchFamily="34" charset="0"/>
                <a:ea typeface="Calibri" panose="020F0502020204030204" pitchFamily="34" charset="0"/>
                <a:cs typeface="Arial" panose="020B0604020202020204" pitchFamily="34" charset="0"/>
              </a:rPr>
              <a:t>Utilization? What causes the values to differ widely?</a:t>
            </a:r>
            <a:r>
              <a:rPr kumimoji="0" lang="en-SG" sz="2000" b="0" i="0" u="none" strike="noStrike" kern="1200" cap="none" spc="0" normalizeH="0" noProof="0" dirty="0">
                <a:ln>
                  <a:noFill/>
                </a:ln>
                <a:solidFill>
                  <a:srgbClr val="000001"/>
                </a:solidFill>
                <a:effectLst/>
                <a:uLnTx/>
                <a:uFillTx/>
                <a:latin typeface="Calibri" panose="020F0502020204030204" pitchFamily="34" charset="0"/>
                <a:ea typeface="Calibri" panose="020F0502020204030204" pitchFamily="34" charset="0"/>
                <a:cs typeface="Arial" panose="020B0604020202020204" pitchFamily="34" charset="0"/>
              </a:rPr>
              <a:t> </a:t>
            </a:r>
            <a:endParaRPr kumimoji="0" lang="en-US" sz="2000" b="0" i="0" u="none" strike="noStrike" kern="1200" cap="none" spc="0" normalizeH="0" baseline="0" noProof="0" dirty="0">
              <a:ln>
                <a:noFill/>
              </a:ln>
              <a:solidFill>
                <a:srgbClr val="000001"/>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20235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D264F-6C98-7E32-E5BE-4CE6DBD5F560}"/>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D17A33E0-D32A-C678-4C8E-4B6D26C2E802}"/>
              </a:ext>
            </a:extLst>
          </p:cNvPr>
          <p:cNvSpPr>
            <a:spLocks noGrp="1"/>
          </p:cNvSpPr>
          <p:nvPr>
            <p:ph type="subTitle" idx="10"/>
          </p:nvPr>
        </p:nvSpPr>
        <p:spPr/>
        <p:txBody>
          <a:bodyPr/>
          <a:lstStyle/>
          <a:p>
            <a:endParaRPr lang="en-US"/>
          </a:p>
        </p:txBody>
      </p:sp>
    </p:spTree>
    <p:extLst>
      <p:ext uri="{BB962C8B-B14F-4D97-AF65-F5344CB8AC3E}">
        <p14:creationId xmlns:p14="http://schemas.microsoft.com/office/powerpoint/2010/main" val="108800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ACA564-9C65-4A8D-A52A-560B06359467}"/>
              </a:ext>
            </a:extLst>
          </p:cNvPr>
          <p:cNvSpPr>
            <a:spLocks noGrp="1"/>
          </p:cNvSpPr>
          <p:nvPr>
            <p:ph type="title"/>
          </p:nvPr>
        </p:nvSpPr>
        <p:spPr/>
        <p:txBody>
          <a:bodyPr/>
          <a:lstStyle/>
          <a:p>
            <a:r>
              <a:rPr lang="en-SG" dirty="0"/>
              <a:t>vSphere Cluster Performance (%)</a:t>
            </a:r>
          </a:p>
        </p:txBody>
      </p:sp>
      <p:graphicFrame>
        <p:nvGraphicFramePr>
          <p:cNvPr id="4" name="Table 3">
            <a:extLst>
              <a:ext uri="{FF2B5EF4-FFF2-40B4-BE49-F238E27FC236}">
                <a16:creationId xmlns:a16="http://schemas.microsoft.com/office/drawing/2014/main" id="{0BBADB40-4CB5-365A-DA76-7AE6016B0FBC}"/>
              </a:ext>
            </a:extLst>
          </p:cNvPr>
          <p:cNvGraphicFramePr>
            <a:graphicFrameLocks noGrp="1"/>
          </p:cNvGraphicFramePr>
          <p:nvPr/>
        </p:nvGraphicFramePr>
        <p:xfrm>
          <a:off x="593020" y="1484998"/>
          <a:ext cx="10990809" cy="5036303"/>
        </p:xfrm>
        <a:graphic>
          <a:graphicData uri="http://schemas.openxmlformats.org/drawingml/2006/table">
            <a:tbl>
              <a:tblPr firstRow="1" bandRow="1">
                <a:tableStyleId>{5C22544A-7EE6-4342-B048-85BDC9FD1C3A}</a:tableStyleId>
              </a:tblPr>
              <a:tblGrid>
                <a:gridCol w="988539">
                  <a:extLst>
                    <a:ext uri="{9D8B030D-6E8A-4147-A177-3AD203B41FA5}">
                      <a16:colId xmlns:a16="http://schemas.microsoft.com/office/drawing/2014/main" val="585036400"/>
                    </a:ext>
                  </a:extLst>
                </a:gridCol>
                <a:gridCol w="4387026">
                  <a:extLst>
                    <a:ext uri="{9D8B030D-6E8A-4147-A177-3AD203B41FA5}">
                      <a16:colId xmlns:a16="http://schemas.microsoft.com/office/drawing/2014/main" val="2927387433"/>
                    </a:ext>
                  </a:extLst>
                </a:gridCol>
                <a:gridCol w="1403811">
                  <a:extLst>
                    <a:ext uri="{9D8B030D-6E8A-4147-A177-3AD203B41FA5}">
                      <a16:colId xmlns:a16="http://schemas.microsoft.com/office/drawing/2014/main" val="2251228866"/>
                    </a:ext>
                  </a:extLst>
                </a:gridCol>
                <a:gridCol w="1403811">
                  <a:extLst>
                    <a:ext uri="{9D8B030D-6E8A-4147-A177-3AD203B41FA5}">
                      <a16:colId xmlns:a16="http://schemas.microsoft.com/office/drawing/2014/main" val="3787273959"/>
                    </a:ext>
                  </a:extLst>
                </a:gridCol>
                <a:gridCol w="1403811">
                  <a:extLst>
                    <a:ext uri="{9D8B030D-6E8A-4147-A177-3AD203B41FA5}">
                      <a16:colId xmlns:a16="http://schemas.microsoft.com/office/drawing/2014/main" val="1260590420"/>
                    </a:ext>
                  </a:extLst>
                </a:gridCol>
                <a:gridCol w="1403811">
                  <a:extLst>
                    <a:ext uri="{9D8B030D-6E8A-4147-A177-3AD203B41FA5}">
                      <a16:colId xmlns:a16="http://schemas.microsoft.com/office/drawing/2014/main" val="4231359866"/>
                    </a:ext>
                  </a:extLst>
                </a:gridCol>
              </a:tblGrid>
              <a:tr h="419691">
                <a:tc>
                  <a:txBody>
                    <a:bodyPr/>
                    <a:lstStyle/>
                    <a:p>
                      <a:endParaRPr lang="en-SG" sz="1600" b="0" dirty="0">
                        <a:solidFill>
                          <a:schemeClr val="tx2"/>
                        </a:solidFill>
                        <a:latin typeface="Calibri"/>
                        <a:cs typeface="Calibri"/>
                      </a:endParaRPr>
                    </a:p>
                  </a:txBody>
                  <a:tcPr anchor="ctr">
                    <a:solidFill>
                      <a:schemeClr val="bg2"/>
                    </a:solidFill>
                  </a:tcPr>
                </a:tc>
                <a:tc>
                  <a:txBody>
                    <a:bodyPr/>
                    <a:lstStyle/>
                    <a:p>
                      <a:r>
                        <a:rPr lang="en-SG" sz="1600" dirty="0">
                          <a:solidFill>
                            <a:schemeClr val="tx2"/>
                          </a:solidFill>
                          <a:latin typeface="Calibri"/>
                          <a:cs typeface="Calibri"/>
                        </a:rPr>
                        <a:t>Metrics</a:t>
                      </a:r>
                      <a:endParaRPr lang="en-SG" sz="1600" b="0" dirty="0">
                        <a:solidFill>
                          <a:schemeClr val="tx2"/>
                        </a:solidFill>
                        <a:latin typeface="Calibri"/>
                        <a:cs typeface="Calibri"/>
                      </a:endParaRPr>
                    </a:p>
                  </a:txBody>
                  <a:tcPr anchor="ctr">
                    <a:solidFill>
                      <a:schemeClr val="bg2"/>
                    </a:solidFill>
                  </a:tcPr>
                </a:tc>
                <a:tc>
                  <a:txBody>
                    <a:bodyPr/>
                    <a:lstStyle/>
                    <a:p>
                      <a:pPr algn="ctr"/>
                      <a:r>
                        <a:rPr lang="en-US" sz="1600" dirty="0">
                          <a:solidFill>
                            <a:schemeClr val="tx2"/>
                          </a:solidFill>
                          <a:latin typeface="Calibri"/>
                          <a:cs typeface="Calibri"/>
                        </a:rPr>
                        <a:t>Green</a:t>
                      </a:r>
                    </a:p>
                  </a:txBody>
                  <a:tcPr anchor="ctr">
                    <a:gradFill flip="none" rotWithShape="1">
                      <a:gsLst>
                        <a:gs pos="0">
                          <a:srgbClr val="92D050"/>
                        </a:gs>
                        <a:gs pos="100000">
                          <a:schemeClr val="bg1"/>
                        </a:gs>
                      </a:gsLst>
                      <a:lin ang="10800000" scaled="1"/>
                      <a:tileRect/>
                    </a:gradFill>
                  </a:tcPr>
                </a:tc>
                <a:tc>
                  <a:txBody>
                    <a:bodyPr/>
                    <a:lstStyle/>
                    <a:p>
                      <a:pPr algn="ctr"/>
                      <a:r>
                        <a:rPr lang="en-US" sz="1600" dirty="0">
                          <a:solidFill>
                            <a:schemeClr val="tx2"/>
                          </a:solidFill>
                          <a:latin typeface="Calibri"/>
                          <a:cs typeface="Calibri"/>
                        </a:rPr>
                        <a:t>Yellow</a:t>
                      </a:r>
                      <a:endParaRPr lang="en-SG" sz="1600" dirty="0">
                        <a:solidFill>
                          <a:schemeClr val="tx2"/>
                        </a:solidFill>
                        <a:latin typeface="Calibri"/>
                        <a:cs typeface="Calibri"/>
                      </a:endParaRPr>
                    </a:p>
                  </a:txBody>
                  <a:tcPr anchor="ctr">
                    <a:gradFill>
                      <a:gsLst>
                        <a:gs pos="0">
                          <a:srgbClr val="FFFF00"/>
                        </a:gs>
                        <a:gs pos="100000">
                          <a:schemeClr val="bg1"/>
                        </a:gs>
                      </a:gsLst>
                      <a:lin ang="10800000" scaled="1"/>
                    </a:gradFill>
                  </a:tcPr>
                </a:tc>
                <a:tc>
                  <a:txBody>
                    <a:bodyPr/>
                    <a:lstStyle/>
                    <a:p>
                      <a:pPr algn="ctr"/>
                      <a:r>
                        <a:rPr lang="en-US" sz="1600" dirty="0">
                          <a:solidFill>
                            <a:schemeClr val="tx2"/>
                          </a:solidFill>
                          <a:latin typeface="Calibri"/>
                          <a:cs typeface="Calibri"/>
                        </a:rPr>
                        <a:t>Orange</a:t>
                      </a:r>
                      <a:endParaRPr lang="en-SG" sz="1600" dirty="0">
                        <a:solidFill>
                          <a:schemeClr val="tx2"/>
                        </a:solidFill>
                        <a:latin typeface="Calibri"/>
                        <a:cs typeface="Calibri"/>
                      </a:endParaRPr>
                    </a:p>
                  </a:txBody>
                  <a:tcPr anchor="ctr">
                    <a:gradFill>
                      <a:gsLst>
                        <a:gs pos="0">
                          <a:srgbClr val="FFC000"/>
                        </a:gs>
                        <a:gs pos="100000">
                          <a:schemeClr val="bg1"/>
                        </a:gs>
                      </a:gsLst>
                      <a:lin ang="10800000" scaled="1"/>
                    </a:gradFill>
                  </a:tcPr>
                </a:tc>
                <a:tc>
                  <a:txBody>
                    <a:bodyPr/>
                    <a:lstStyle/>
                    <a:p>
                      <a:pPr algn="ctr"/>
                      <a:r>
                        <a:rPr lang="en-SG" sz="1600" dirty="0">
                          <a:solidFill>
                            <a:schemeClr val="tx2"/>
                          </a:solidFill>
                          <a:latin typeface="Calibri"/>
                          <a:cs typeface="Calibri"/>
                        </a:rPr>
                        <a:t>Red</a:t>
                      </a:r>
                    </a:p>
                  </a:txBody>
                  <a:tcPr anchor="ctr">
                    <a:gradFill>
                      <a:gsLst>
                        <a:gs pos="0">
                          <a:srgbClr val="FF0000"/>
                        </a:gs>
                        <a:gs pos="100000">
                          <a:schemeClr val="bg1"/>
                        </a:gs>
                      </a:gsLst>
                      <a:lin ang="10800000" scaled="1"/>
                    </a:gradFill>
                  </a:tcPr>
                </a:tc>
                <a:extLst>
                  <a:ext uri="{0D108BD9-81ED-4DB2-BD59-A6C34878D82A}">
                    <a16:rowId xmlns:a16="http://schemas.microsoft.com/office/drawing/2014/main" val="503562707"/>
                  </a:ext>
                </a:extLst>
              </a:tr>
              <a:tr h="449724">
                <a:tc rowSpan="4">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SG" sz="1600" b="1" dirty="0">
                          <a:solidFill>
                            <a:schemeClr val="tx2"/>
                          </a:solidFill>
                          <a:latin typeface="Calibri" panose="020F0502020204030204" pitchFamily="34" charset="0"/>
                          <a:cs typeface="Calibri" panose="020F0502020204030204" pitchFamily="34" charset="0"/>
                        </a:rPr>
                        <a:t>How Deep?</a:t>
                      </a:r>
                    </a:p>
                  </a:txBody>
                  <a:tcPr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b="0" i="0" u="none" strike="noStrike" kern="1200" dirty="0">
                          <a:solidFill>
                            <a:srgbClr val="000000"/>
                          </a:solidFill>
                          <a:effectLst/>
                          <a:latin typeface="Calibri" panose="020F0502020204030204" pitchFamily="34" charset="0"/>
                          <a:ea typeface="+mn-ea"/>
                          <a:cs typeface="+mn-cs"/>
                        </a:rPr>
                        <a:t>Worst Peak vCPU Ready among all VMs </a:t>
                      </a:r>
                    </a:p>
                  </a:txBody>
                  <a:tcPr anchor="ctr"/>
                </a:tc>
                <a:tc>
                  <a:txBody>
                    <a:bodyPr/>
                    <a:lstStyle/>
                    <a:p>
                      <a:pPr algn="ctr" fontAlgn="ctr"/>
                      <a:r>
                        <a:rPr lang="en-SG" sz="1600" b="1" i="0" u="none" strike="noStrike" dirty="0">
                          <a:solidFill>
                            <a:srgbClr val="000000"/>
                          </a:solidFill>
                          <a:effectLst/>
                          <a:latin typeface="Calibri" panose="020F0502020204030204" pitchFamily="34" charset="0"/>
                        </a:rPr>
                        <a:t>0 – 4%</a:t>
                      </a:r>
                    </a:p>
                  </a:txBody>
                  <a:tcPr marL="6350" marR="6350" marT="6350" marB="0" anchor="ctr">
                    <a:gradFill>
                      <a:gsLst>
                        <a:gs pos="0">
                          <a:srgbClr val="92D050"/>
                        </a:gs>
                        <a:gs pos="100000">
                          <a:schemeClr val="bg1"/>
                        </a:gs>
                      </a:gsLst>
                      <a:lin ang="10800000" scaled="1"/>
                    </a:gradFill>
                  </a:tcPr>
                </a:tc>
                <a:tc>
                  <a:txBody>
                    <a:bodyPr/>
                    <a:lstStyle/>
                    <a:p>
                      <a:pPr algn="ctr" fontAlgn="ctr"/>
                      <a:r>
                        <a:rPr lang="en-SG" sz="1600" b="1" i="0" u="none" strike="noStrike" dirty="0">
                          <a:solidFill>
                            <a:srgbClr val="000000"/>
                          </a:solidFill>
                          <a:effectLst/>
                          <a:latin typeface="Calibri" panose="020F0502020204030204" pitchFamily="34" charset="0"/>
                        </a:rPr>
                        <a:t>4 – 8</a:t>
                      </a:r>
                    </a:p>
                  </a:txBody>
                  <a:tcPr marL="6350" marR="6350" marT="6350" marB="0" anchor="ctr">
                    <a:gradFill>
                      <a:gsLst>
                        <a:gs pos="0">
                          <a:srgbClr val="FFFF00"/>
                        </a:gs>
                        <a:gs pos="100000">
                          <a:schemeClr val="bg1"/>
                        </a:gs>
                      </a:gsLst>
                      <a:lin ang="10800000" scaled="1"/>
                    </a:gradFill>
                  </a:tcPr>
                </a:tc>
                <a:tc>
                  <a:txBody>
                    <a:bodyPr/>
                    <a:lstStyle/>
                    <a:p>
                      <a:pPr algn="ctr" fontAlgn="ctr"/>
                      <a:r>
                        <a:rPr lang="en-SG" sz="1600" b="1" i="0" u="none" strike="noStrike" dirty="0">
                          <a:solidFill>
                            <a:srgbClr val="000000"/>
                          </a:solidFill>
                          <a:effectLst/>
                          <a:latin typeface="Calibri" panose="020F0502020204030204" pitchFamily="34" charset="0"/>
                        </a:rPr>
                        <a:t>8 - 16%</a:t>
                      </a:r>
                    </a:p>
                  </a:txBody>
                  <a:tcPr marL="6350" marR="6350" marT="6350" marB="0" anchor="ctr">
                    <a:gradFill>
                      <a:gsLst>
                        <a:gs pos="0">
                          <a:srgbClr val="FFC000"/>
                        </a:gs>
                        <a:gs pos="100000">
                          <a:schemeClr val="bg1"/>
                        </a:gs>
                      </a:gsLst>
                      <a:lin ang="10800000" scaled="1"/>
                    </a:gradFill>
                  </a:tcPr>
                </a:tc>
                <a:tc>
                  <a:txBody>
                    <a:bodyPr/>
                    <a:lstStyle/>
                    <a:p>
                      <a:pPr algn="ctr" fontAlgn="ctr"/>
                      <a:r>
                        <a:rPr lang="en-SG" sz="1600" b="1" i="0" u="none" strike="noStrike" dirty="0">
                          <a:solidFill>
                            <a:srgbClr val="000000"/>
                          </a:solidFill>
                          <a:effectLst/>
                          <a:latin typeface="Calibri" panose="020F0502020204030204" pitchFamily="34" charset="0"/>
                        </a:rPr>
                        <a:t>16 - 32%</a:t>
                      </a:r>
                    </a:p>
                  </a:txBody>
                  <a:tcPr marL="6350" marR="6350" marT="6350" marB="0" anchor="ctr">
                    <a:gradFill>
                      <a:gsLst>
                        <a:gs pos="0">
                          <a:srgbClr val="FF0000"/>
                        </a:gs>
                        <a:gs pos="100000">
                          <a:schemeClr val="bg1"/>
                        </a:gs>
                      </a:gsLst>
                      <a:lin ang="10800000" scaled="1"/>
                    </a:gradFill>
                  </a:tcPr>
                </a:tc>
                <a:extLst>
                  <a:ext uri="{0D108BD9-81ED-4DB2-BD59-A6C34878D82A}">
                    <a16:rowId xmlns:a16="http://schemas.microsoft.com/office/drawing/2014/main" val="4127215221"/>
                  </a:ext>
                </a:extLst>
              </a:tr>
              <a:tr h="449724">
                <a:tc vMerge="1">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endParaRPr lang="en-SG" sz="1100" b="1">
                        <a:solidFill>
                          <a:schemeClr val="tx2"/>
                        </a:solidFill>
                        <a:latin typeface="Calibri" panose="020F0502020204030204" pitchFamily="34" charset="0"/>
                        <a:cs typeface="Calibri" panose="020F0502020204030204" pitchFamily="34" charset="0"/>
                      </a:endParaRPr>
                    </a:p>
                  </a:txBody>
                  <a:tcPr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b="0" i="0" u="none" strike="noStrike" kern="1200" dirty="0">
                          <a:solidFill>
                            <a:srgbClr val="000000"/>
                          </a:solidFill>
                          <a:effectLst/>
                          <a:latin typeface="Calibri" panose="020F0502020204030204" pitchFamily="34" charset="0"/>
                          <a:ea typeface="+mn-ea"/>
                          <a:cs typeface="+mn-cs"/>
                        </a:rPr>
                        <a:t>Worst vCPU Co-Stop among all VMs</a:t>
                      </a:r>
                    </a:p>
                  </a:txBody>
                  <a:tcPr anchor="ctr"/>
                </a:tc>
                <a:tc>
                  <a:txBody>
                    <a:bodyPr/>
                    <a:lstStyle/>
                    <a:p>
                      <a:pPr algn="ctr" fontAlgn="ctr"/>
                      <a:r>
                        <a:rPr lang="en-SG" sz="1600" b="1" i="0" u="none" strike="noStrike" dirty="0">
                          <a:solidFill>
                            <a:srgbClr val="000000"/>
                          </a:solidFill>
                          <a:effectLst/>
                          <a:latin typeface="Calibri" panose="020F0502020204030204" pitchFamily="34" charset="0"/>
                        </a:rPr>
                        <a:t>0 – 2%</a:t>
                      </a:r>
                    </a:p>
                  </a:txBody>
                  <a:tcPr marL="6350" marR="6350" marT="6350" marB="0" anchor="ctr">
                    <a:gradFill>
                      <a:gsLst>
                        <a:gs pos="0">
                          <a:srgbClr val="92D050"/>
                        </a:gs>
                        <a:gs pos="100000">
                          <a:schemeClr val="bg1"/>
                        </a:gs>
                      </a:gsLst>
                      <a:lin ang="10800000" scaled="1"/>
                    </a:gradFill>
                  </a:tcPr>
                </a:tc>
                <a:tc>
                  <a:txBody>
                    <a:bodyPr/>
                    <a:lstStyle/>
                    <a:p>
                      <a:pPr algn="ctr" fontAlgn="ctr"/>
                      <a:r>
                        <a:rPr lang="en-SG" sz="1600" b="1" i="0" u="none" strike="noStrike" dirty="0">
                          <a:solidFill>
                            <a:srgbClr val="000000"/>
                          </a:solidFill>
                          <a:effectLst/>
                          <a:latin typeface="Calibri" panose="020F0502020204030204" pitchFamily="34" charset="0"/>
                        </a:rPr>
                        <a:t>2 – 4</a:t>
                      </a:r>
                    </a:p>
                  </a:txBody>
                  <a:tcPr marL="6350" marR="6350" marT="6350" marB="0" anchor="ctr">
                    <a:gradFill>
                      <a:gsLst>
                        <a:gs pos="0">
                          <a:srgbClr val="FFFF00"/>
                        </a:gs>
                        <a:gs pos="100000">
                          <a:schemeClr val="bg1"/>
                        </a:gs>
                      </a:gsLst>
                      <a:lin ang="10800000" scaled="1"/>
                    </a:gradFill>
                  </a:tcPr>
                </a:tc>
                <a:tc>
                  <a:txBody>
                    <a:bodyPr/>
                    <a:lstStyle/>
                    <a:p>
                      <a:pPr algn="ctr" fontAlgn="ctr"/>
                      <a:r>
                        <a:rPr lang="en-SG" sz="1600" b="1" i="0" u="none" strike="noStrike" dirty="0">
                          <a:solidFill>
                            <a:srgbClr val="000000"/>
                          </a:solidFill>
                          <a:effectLst/>
                          <a:latin typeface="Calibri" panose="020F0502020204030204" pitchFamily="34" charset="0"/>
                        </a:rPr>
                        <a:t>4 – 8</a:t>
                      </a:r>
                    </a:p>
                  </a:txBody>
                  <a:tcPr marL="6350" marR="6350" marT="6350" marB="0" anchor="ctr">
                    <a:gradFill>
                      <a:gsLst>
                        <a:gs pos="0">
                          <a:srgbClr val="FFC000"/>
                        </a:gs>
                        <a:gs pos="100000">
                          <a:schemeClr val="bg1"/>
                        </a:gs>
                      </a:gsLst>
                      <a:lin ang="10800000" scaled="1"/>
                    </a:gradFill>
                  </a:tcPr>
                </a:tc>
                <a:tc>
                  <a:txBody>
                    <a:bodyPr/>
                    <a:lstStyle/>
                    <a:p>
                      <a:pPr algn="ctr" fontAlgn="ctr"/>
                      <a:r>
                        <a:rPr lang="en-SG" sz="1600" b="1" i="0" u="none" strike="noStrike" dirty="0">
                          <a:solidFill>
                            <a:srgbClr val="000000"/>
                          </a:solidFill>
                          <a:effectLst/>
                          <a:latin typeface="Calibri" panose="020F0502020204030204" pitchFamily="34" charset="0"/>
                        </a:rPr>
                        <a:t>8 - 16%</a:t>
                      </a:r>
                    </a:p>
                  </a:txBody>
                  <a:tcPr marL="6350" marR="6350" marT="6350" marB="0" anchor="ctr">
                    <a:gradFill>
                      <a:gsLst>
                        <a:gs pos="0">
                          <a:srgbClr val="FF0000"/>
                        </a:gs>
                        <a:gs pos="100000">
                          <a:schemeClr val="bg1"/>
                        </a:gs>
                      </a:gsLst>
                      <a:lin ang="10800000" scaled="1"/>
                    </a:gradFill>
                  </a:tcPr>
                </a:tc>
                <a:extLst>
                  <a:ext uri="{0D108BD9-81ED-4DB2-BD59-A6C34878D82A}">
                    <a16:rowId xmlns:a16="http://schemas.microsoft.com/office/drawing/2014/main" val="1215552943"/>
                  </a:ext>
                </a:extLst>
              </a:tr>
              <a:tr h="449724">
                <a:tc vMerge="1">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endParaRPr lang="en-SG" sz="1100" b="1">
                        <a:solidFill>
                          <a:schemeClr val="tx2"/>
                        </a:solidFill>
                        <a:latin typeface="Calibri" panose="020F0502020204030204" pitchFamily="34" charset="0"/>
                        <a:cs typeface="Calibri" panose="020F0502020204030204" pitchFamily="34" charset="0"/>
                      </a:endParaRPr>
                    </a:p>
                  </a:txBody>
                  <a:tcPr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Calibri" panose="020F0502020204030204" pitchFamily="34" charset="0"/>
                        </a:rPr>
                        <a:t>Worst Memory Latency among all VMs</a:t>
                      </a:r>
                    </a:p>
                  </a:txBody>
                  <a:tcPr anchor="ctr"/>
                </a:tc>
                <a:tc>
                  <a:txBody>
                    <a:bodyPr/>
                    <a:lstStyle/>
                    <a:p>
                      <a:pPr algn="ctr" fontAlgn="ctr"/>
                      <a:r>
                        <a:rPr lang="en-SG" sz="1600" b="1" i="0" u="none" strike="noStrike" dirty="0">
                          <a:solidFill>
                            <a:srgbClr val="000000"/>
                          </a:solidFill>
                          <a:effectLst/>
                          <a:latin typeface="Calibri" panose="020F0502020204030204" pitchFamily="34" charset="0"/>
                        </a:rPr>
                        <a:t>0 – 1%</a:t>
                      </a:r>
                    </a:p>
                  </a:txBody>
                  <a:tcPr marL="6350" marR="6350" marT="6350" marB="0" anchor="ctr">
                    <a:gradFill>
                      <a:gsLst>
                        <a:gs pos="0">
                          <a:srgbClr val="92D050"/>
                        </a:gs>
                        <a:gs pos="100000">
                          <a:schemeClr val="bg1"/>
                        </a:gs>
                      </a:gsLst>
                      <a:lin ang="10800000" scaled="1"/>
                    </a:gradFill>
                  </a:tcPr>
                </a:tc>
                <a:tc>
                  <a:txBody>
                    <a:bodyPr/>
                    <a:lstStyle/>
                    <a:p>
                      <a:pPr algn="ctr" fontAlgn="ctr"/>
                      <a:r>
                        <a:rPr lang="en-SG" sz="1600" b="1" i="0" u="none" strike="noStrike" dirty="0">
                          <a:solidFill>
                            <a:srgbClr val="000000"/>
                          </a:solidFill>
                          <a:effectLst/>
                          <a:latin typeface="Calibri" panose="020F0502020204030204" pitchFamily="34" charset="0"/>
                        </a:rPr>
                        <a:t>1 – 2</a:t>
                      </a:r>
                    </a:p>
                  </a:txBody>
                  <a:tcPr marL="6350" marR="6350" marT="6350" marB="0" anchor="ctr">
                    <a:gradFill>
                      <a:gsLst>
                        <a:gs pos="0">
                          <a:srgbClr val="FFFF00"/>
                        </a:gs>
                        <a:gs pos="100000">
                          <a:schemeClr val="bg1"/>
                        </a:gs>
                      </a:gsLst>
                      <a:lin ang="10800000" scaled="1"/>
                    </a:gradFill>
                  </a:tcPr>
                </a:tc>
                <a:tc>
                  <a:txBody>
                    <a:bodyPr/>
                    <a:lstStyle/>
                    <a:p>
                      <a:pPr algn="ctr" fontAlgn="ctr"/>
                      <a:r>
                        <a:rPr lang="en-SG" sz="1600" b="1" i="0" u="none" strike="noStrike" dirty="0">
                          <a:solidFill>
                            <a:srgbClr val="000000"/>
                          </a:solidFill>
                          <a:effectLst/>
                          <a:latin typeface="Calibri" panose="020F0502020204030204" pitchFamily="34" charset="0"/>
                        </a:rPr>
                        <a:t>2 – 4</a:t>
                      </a:r>
                    </a:p>
                  </a:txBody>
                  <a:tcPr marL="6350" marR="6350" marT="6350" marB="0" anchor="ctr">
                    <a:gradFill>
                      <a:gsLst>
                        <a:gs pos="0">
                          <a:srgbClr val="FFC000"/>
                        </a:gs>
                        <a:gs pos="100000">
                          <a:schemeClr val="bg1"/>
                        </a:gs>
                      </a:gsLst>
                      <a:lin ang="10800000" scaled="1"/>
                    </a:gradFill>
                  </a:tcPr>
                </a:tc>
                <a:tc>
                  <a:txBody>
                    <a:bodyPr/>
                    <a:lstStyle/>
                    <a:p>
                      <a:pPr algn="ctr" fontAlgn="ctr"/>
                      <a:r>
                        <a:rPr lang="en-SG" sz="1600" b="1" i="0" u="none" strike="noStrike" dirty="0">
                          <a:solidFill>
                            <a:srgbClr val="000000"/>
                          </a:solidFill>
                          <a:effectLst/>
                          <a:latin typeface="Calibri" panose="020F0502020204030204" pitchFamily="34" charset="0"/>
                        </a:rPr>
                        <a:t>4 – 8%</a:t>
                      </a:r>
                    </a:p>
                  </a:txBody>
                  <a:tcPr marL="6350" marR="6350" marT="6350" marB="0" anchor="ctr">
                    <a:gradFill>
                      <a:gsLst>
                        <a:gs pos="0">
                          <a:srgbClr val="FF0000"/>
                        </a:gs>
                        <a:gs pos="100000">
                          <a:schemeClr val="bg1"/>
                        </a:gs>
                      </a:gsLst>
                      <a:lin ang="10800000" scaled="1"/>
                    </a:gradFill>
                  </a:tcPr>
                </a:tc>
                <a:extLst>
                  <a:ext uri="{0D108BD9-81ED-4DB2-BD59-A6C34878D82A}">
                    <a16:rowId xmlns:a16="http://schemas.microsoft.com/office/drawing/2014/main" val="3929788876"/>
                  </a:ext>
                </a:extLst>
              </a:tr>
              <a:tr h="449724">
                <a:tc vMerge="1">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endParaRPr lang="en-SG" sz="1400" b="1" dirty="0">
                        <a:solidFill>
                          <a:schemeClr val="tx2"/>
                        </a:solidFill>
                        <a:latin typeface="Calibri" panose="020F0502020204030204" pitchFamily="34" charset="0"/>
                        <a:cs typeface="Calibri" panose="020F0502020204030204" pitchFamily="34" charset="0"/>
                      </a:endParaRPr>
                    </a:p>
                  </a:txBody>
                  <a:tcPr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Calibri" panose="020F0502020204030204" pitchFamily="34" charset="0"/>
                        </a:rPr>
                        <a:t>Worst ESXi (error + dropped) network packets</a:t>
                      </a:r>
                    </a:p>
                  </a:txBody>
                  <a:tcPr anchor="ctr"/>
                </a:tc>
                <a:tc>
                  <a:txBody>
                    <a:bodyPr/>
                    <a:lstStyle/>
                    <a:p>
                      <a:pPr algn="ctr"/>
                      <a:r>
                        <a:rPr lang="en-SG" sz="1600" b="1" kern="1200" dirty="0">
                          <a:solidFill>
                            <a:schemeClr val="tx2"/>
                          </a:solidFill>
                          <a:latin typeface="Calibri"/>
                          <a:ea typeface="+mn-ea"/>
                          <a:cs typeface="Calibri"/>
                        </a:rPr>
                        <a:t>0% - 0.2%</a:t>
                      </a:r>
                    </a:p>
                  </a:txBody>
                  <a:tcPr anchor="ctr">
                    <a:gradFill>
                      <a:gsLst>
                        <a:gs pos="0">
                          <a:srgbClr val="92D050"/>
                        </a:gs>
                        <a:gs pos="100000">
                          <a:schemeClr val="bg1"/>
                        </a:gs>
                      </a:gsLst>
                      <a:lin ang="10800000" scaled="1"/>
                    </a:gradFill>
                  </a:tcPr>
                </a:tc>
                <a:tc>
                  <a:txBody>
                    <a:bodyPr/>
                    <a:lstStyle/>
                    <a:p>
                      <a:pPr algn="ctr"/>
                      <a:r>
                        <a:rPr lang="en-SG" sz="1600" b="1" kern="1200" dirty="0">
                          <a:solidFill>
                            <a:schemeClr val="tx2"/>
                          </a:solidFill>
                          <a:latin typeface="Calibri"/>
                          <a:ea typeface="+mn-ea"/>
                          <a:cs typeface="Calibri"/>
                        </a:rPr>
                        <a:t>0.2 – 0.4%</a:t>
                      </a:r>
                    </a:p>
                  </a:txBody>
                  <a:tcPr anchor="ctr">
                    <a:gradFill>
                      <a:gsLst>
                        <a:gs pos="0">
                          <a:srgbClr val="FFFF00"/>
                        </a:gs>
                        <a:gs pos="100000">
                          <a:schemeClr val="bg1"/>
                        </a:gs>
                      </a:gsLst>
                      <a:lin ang="10800000" scaled="1"/>
                    </a:gradFill>
                  </a:tcPr>
                </a:tc>
                <a:tc>
                  <a:txBody>
                    <a:bodyPr/>
                    <a:lstStyle/>
                    <a:p>
                      <a:pPr algn="ctr"/>
                      <a:r>
                        <a:rPr lang="en-SG" sz="1600" b="1" dirty="0">
                          <a:solidFill>
                            <a:schemeClr val="bg2">
                              <a:lumMod val="10000"/>
                            </a:schemeClr>
                          </a:solidFill>
                          <a:latin typeface="Calibri"/>
                          <a:cs typeface="Calibri"/>
                        </a:rPr>
                        <a:t>0.4 – 0.8%</a:t>
                      </a:r>
                    </a:p>
                  </a:txBody>
                  <a:tcPr anchor="ctr">
                    <a:gradFill>
                      <a:gsLst>
                        <a:gs pos="0">
                          <a:srgbClr val="FFC000"/>
                        </a:gs>
                        <a:gs pos="100000">
                          <a:schemeClr val="bg1"/>
                        </a:gs>
                      </a:gsLst>
                      <a:lin ang="10800000" scaled="1"/>
                    </a:gradFill>
                  </a:tcPr>
                </a:tc>
                <a:tc>
                  <a:txBody>
                    <a:bodyPr/>
                    <a:lstStyle/>
                    <a:p>
                      <a:pPr algn="ctr"/>
                      <a:r>
                        <a:rPr lang="en-SG" sz="1600" b="1" dirty="0">
                          <a:solidFill>
                            <a:schemeClr val="bg2">
                              <a:lumMod val="10000"/>
                            </a:schemeClr>
                          </a:solidFill>
                          <a:latin typeface="Calibri"/>
                          <a:cs typeface="Calibri"/>
                        </a:rPr>
                        <a:t>0.8 – 1.6%</a:t>
                      </a:r>
                    </a:p>
                  </a:txBody>
                  <a:tcPr anchor="ctr">
                    <a:gradFill>
                      <a:gsLst>
                        <a:gs pos="0">
                          <a:srgbClr val="FF0000"/>
                        </a:gs>
                        <a:gs pos="100000">
                          <a:schemeClr val="bg1"/>
                        </a:gs>
                      </a:gsLst>
                      <a:lin ang="10800000" scaled="1"/>
                    </a:gradFill>
                  </a:tcPr>
                </a:tc>
                <a:extLst>
                  <a:ext uri="{0D108BD9-81ED-4DB2-BD59-A6C34878D82A}">
                    <a16:rowId xmlns:a16="http://schemas.microsoft.com/office/drawing/2014/main" val="2038335734"/>
                  </a:ext>
                </a:extLst>
              </a:tr>
              <a:tr h="449724">
                <a:tc rowSpan="6">
                  <a:txBody>
                    <a:bodyPr/>
                    <a:lstStyle/>
                    <a:p>
                      <a:pPr>
                        <a:spcBef>
                          <a:spcPts val="600"/>
                        </a:spcBef>
                        <a:spcAft>
                          <a:spcPts val="600"/>
                        </a:spcAft>
                      </a:pPr>
                      <a:r>
                        <a:rPr lang="en-SG" sz="1600" b="1" dirty="0">
                          <a:solidFill>
                            <a:schemeClr val="tx2"/>
                          </a:solidFill>
                          <a:latin typeface="Calibri" panose="020F0502020204030204" pitchFamily="34" charset="0"/>
                          <a:cs typeface="Calibri" panose="020F0502020204030204" pitchFamily="34" charset="0"/>
                        </a:rPr>
                        <a:t>How Broad?</a:t>
                      </a:r>
                    </a:p>
                  </a:txBody>
                  <a:tcPr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Calibri" panose="020F0502020204030204" pitchFamily="34" charset="0"/>
                        </a:rPr>
                        <a:t>Average </a:t>
                      </a:r>
                      <a:r>
                        <a:rPr lang="en-US" sz="1600" b="0" i="0" u="none" strike="noStrike" kern="1200" dirty="0">
                          <a:solidFill>
                            <a:srgbClr val="000000"/>
                          </a:solidFill>
                          <a:effectLst/>
                          <a:latin typeface="Calibri" panose="020F0502020204030204" pitchFamily="34" charset="0"/>
                          <a:ea typeface="+mn-ea"/>
                          <a:cs typeface="+mn-cs"/>
                        </a:rPr>
                        <a:t>Peak </a:t>
                      </a:r>
                      <a:r>
                        <a:rPr lang="en-US" sz="1600" b="0" i="0" u="none" strike="noStrike" dirty="0">
                          <a:solidFill>
                            <a:srgbClr val="000000"/>
                          </a:solidFill>
                          <a:effectLst/>
                          <a:latin typeface="Calibri" panose="020F0502020204030204" pitchFamily="34" charset="0"/>
                        </a:rPr>
                        <a:t>vCPU Ready among VMs</a:t>
                      </a:r>
                    </a:p>
                  </a:txBody>
                  <a:tcPr anchor="ctr"/>
                </a:tc>
                <a:tc>
                  <a:txBody>
                    <a:bodyPr/>
                    <a:lstStyle/>
                    <a:p>
                      <a:pPr algn="ctr" fontAlgn="ctr"/>
                      <a:r>
                        <a:rPr lang="en-SG" sz="1600" b="1" i="0" u="none" strike="noStrike" dirty="0">
                          <a:solidFill>
                            <a:srgbClr val="000000"/>
                          </a:solidFill>
                          <a:effectLst/>
                          <a:latin typeface="Calibri" panose="020F0502020204030204" pitchFamily="34" charset="0"/>
                        </a:rPr>
                        <a:t>0 – 1%</a:t>
                      </a:r>
                    </a:p>
                  </a:txBody>
                  <a:tcPr marL="6350" marR="6350" marT="6350" marB="0" anchor="ctr">
                    <a:gradFill>
                      <a:gsLst>
                        <a:gs pos="0">
                          <a:srgbClr val="92D050"/>
                        </a:gs>
                        <a:gs pos="100000">
                          <a:schemeClr val="bg1"/>
                        </a:gs>
                      </a:gsLst>
                      <a:lin ang="10800000" scaled="1"/>
                    </a:gradFill>
                  </a:tcPr>
                </a:tc>
                <a:tc>
                  <a:txBody>
                    <a:bodyPr/>
                    <a:lstStyle/>
                    <a:p>
                      <a:pPr algn="ctr" fontAlgn="ctr"/>
                      <a:r>
                        <a:rPr lang="en-SG" sz="1600" b="1" i="0" u="none" strike="noStrike" dirty="0">
                          <a:solidFill>
                            <a:srgbClr val="000000"/>
                          </a:solidFill>
                          <a:effectLst/>
                          <a:latin typeface="Calibri" panose="020F0502020204030204" pitchFamily="34" charset="0"/>
                        </a:rPr>
                        <a:t>1 – 2</a:t>
                      </a:r>
                    </a:p>
                  </a:txBody>
                  <a:tcPr marL="6350" marR="6350" marT="6350" marB="0" anchor="ctr">
                    <a:gradFill>
                      <a:gsLst>
                        <a:gs pos="0">
                          <a:srgbClr val="FFFF00"/>
                        </a:gs>
                        <a:gs pos="100000">
                          <a:schemeClr val="bg1"/>
                        </a:gs>
                      </a:gsLst>
                      <a:lin ang="10800000" scaled="1"/>
                    </a:gradFill>
                  </a:tcPr>
                </a:tc>
                <a:tc>
                  <a:txBody>
                    <a:bodyPr/>
                    <a:lstStyle/>
                    <a:p>
                      <a:pPr algn="ctr" fontAlgn="ctr"/>
                      <a:r>
                        <a:rPr lang="en-SG" sz="1600" b="1" i="0" u="none" strike="noStrike" dirty="0">
                          <a:solidFill>
                            <a:srgbClr val="000000"/>
                          </a:solidFill>
                          <a:effectLst/>
                          <a:latin typeface="Calibri" panose="020F0502020204030204" pitchFamily="34" charset="0"/>
                        </a:rPr>
                        <a:t>2 – 4</a:t>
                      </a:r>
                    </a:p>
                  </a:txBody>
                  <a:tcPr marL="6350" marR="6350" marT="6350" marB="0" anchor="ctr">
                    <a:gradFill>
                      <a:gsLst>
                        <a:gs pos="0">
                          <a:srgbClr val="FFC000"/>
                        </a:gs>
                        <a:gs pos="100000">
                          <a:schemeClr val="bg1"/>
                        </a:gs>
                      </a:gsLst>
                      <a:lin ang="10800000" scaled="1"/>
                    </a:gradFill>
                  </a:tcPr>
                </a:tc>
                <a:tc>
                  <a:txBody>
                    <a:bodyPr/>
                    <a:lstStyle/>
                    <a:p>
                      <a:pPr algn="ctr" fontAlgn="ctr"/>
                      <a:r>
                        <a:rPr lang="en-SG" sz="1600" b="1" i="0" u="none" strike="noStrike" dirty="0">
                          <a:solidFill>
                            <a:srgbClr val="000000"/>
                          </a:solidFill>
                          <a:effectLst/>
                          <a:latin typeface="Calibri" panose="020F0502020204030204" pitchFamily="34" charset="0"/>
                        </a:rPr>
                        <a:t>4 – 8%</a:t>
                      </a:r>
                    </a:p>
                  </a:txBody>
                  <a:tcPr marL="6350" marR="6350" marT="6350" marB="0" anchor="ctr">
                    <a:gradFill>
                      <a:gsLst>
                        <a:gs pos="0">
                          <a:srgbClr val="FF0000"/>
                        </a:gs>
                        <a:gs pos="100000">
                          <a:schemeClr val="bg1"/>
                        </a:gs>
                      </a:gsLst>
                      <a:lin ang="10800000" scaled="1"/>
                    </a:gradFill>
                  </a:tcPr>
                </a:tc>
                <a:extLst>
                  <a:ext uri="{0D108BD9-81ED-4DB2-BD59-A6C34878D82A}">
                    <a16:rowId xmlns:a16="http://schemas.microsoft.com/office/drawing/2014/main" val="1166837769"/>
                  </a:ext>
                </a:extLst>
              </a:tr>
              <a:tr h="449724">
                <a:tc vMerge="1">
                  <a:txBody>
                    <a:bodyPr/>
                    <a:lstStyle/>
                    <a:p>
                      <a:endParaRPr lang="en-SG" sz="1200" b="0">
                        <a:solidFill>
                          <a:schemeClr val="tx2"/>
                        </a:solidFill>
                        <a:latin typeface="Calibri" panose="020F0502020204030204" pitchFamily="34" charset="0"/>
                        <a:cs typeface="Calibri" panose="020F0502020204030204" pitchFamily="34" charset="0"/>
                      </a:endParaRPr>
                    </a:p>
                  </a:txBody>
                  <a:tcPr marL="91368" marR="91368" marT="45684" marB="45684" anchor="ctr"/>
                </a:tc>
                <a:tc>
                  <a:txBody>
                    <a:bodyPr/>
                    <a:lstStyle/>
                    <a:p>
                      <a:pPr algn="l" fontAlgn="b"/>
                      <a:r>
                        <a:rPr lang="en-US" sz="1600" b="0" i="0" u="none" strike="noStrike" dirty="0">
                          <a:solidFill>
                            <a:srgbClr val="000000"/>
                          </a:solidFill>
                          <a:effectLst/>
                          <a:latin typeface="Calibri" panose="020F0502020204030204" pitchFamily="34" charset="0"/>
                        </a:rPr>
                        <a:t>Average Peak vCPU Co-Stop among VMs</a:t>
                      </a:r>
                    </a:p>
                  </a:txBody>
                  <a:tcPr anchor="ctr"/>
                </a:tc>
                <a:tc>
                  <a:txBody>
                    <a:bodyPr/>
                    <a:lstStyle/>
                    <a:p>
                      <a:pPr algn="ctr" fontAlgn="ctr"/>
                      <a:r>
                        <a:rPr lang="en-SG" sz="1600" b="1" i="0" u="none" strike="noStrike" dirty="0">
                          <a:solidFill>
                            <a:srgbClr val="000000"/>
                          </a:solidFill>
                          <a:effectLst/>
                          <a:latin typeface="Calibri" panose="020F0502020204030204" pitchFamily="34" charset="0"/>
                        </a:rPr>
                        <a:t>0 – 1%</a:t>
                      </a:r>
                    </a:p>
                  </a:txBody>
                  <a:tcPr marL="6350" marR="6350" marT="6350" marB="0" anchor="ctr">
                    <a:gradFill>
                      <a:gsLst>
                        <a:gs pos="0">
                          <a:srgbClr val="92D050"/>
                        </a:gs>
                        <a:gs pos="100000">
                          <a:schemeClr val="bg1"/>
                        </a:gs>
                      </a:gsLst>
                      <a:lin ang="10800000" scaled="1"/>
                    </a:gradFill>
                  </a:tcPr>
                </a:tc>
                <a:tc>
                  <a:txBody>
                    <a:bodyPr/>
                    <a:lstStyle/>
                    <a:p>
                      <a:pPr algn="ctr" fontAlgn="ctr"/>
                      <a:r>
                        <a:rPr lang="en-SG" sz="1600" b="1" i="0" u="none" strike="noStrike" dirty="0">
                          <a:solidFill>
                            <a:srgbClr val="000000"/>
                          </a:solidFill>
                          <a:effectLst/>
                          <a:latin typeface="Calibri" panose="020F0502020204030204" pitchFamily="34" charset="0"/>
                        </a:rPr>
                        <a:t>1 – 2</a:t>
                      </a:r>
                    </a:p>
                  </a:txBody>
                  <a:tcPr marL="6350" marR="6350" marT="6350" marB="0" anchor="ctr">
                    <a:gradFill>
                      <a:gsLst>
                        <a:gs pos="0">
                          <a:srgbClr val="FFFF00"/>
                        </a:gs>
                        <a:gs pos="100000">
                          <a:schemeClr val="bg1"/>
                        </a:gs>
                      </a:gsLst>
                      <a:lin ang="10800000" scaled="1"/>
                    </a:gradFill>
                  </a:tcPr>
                </a:tc>
                <a:tc>
                  <a:txBody>
                    <a:bodyPr/>
                    <a:lstStyle/>
                    <a:p>
                      <a:pPr algn="ctr" fontAlgn="ctr"/>
                      <a:r>
                        <a:rPr lang="en-SG" sz="1600" b="1" i="0" u="none" strike="noStrike" dirty="0">
                          <a:solidFill>
                            <a:srgbClr val="000000"/>
                          </a:solidFill>
                          <a:effectLst/>
                          <a:latin typeface="Calibri" panose="020F0502020204030204" pitchFamily="34" charset="0"/>
                        </a:rPr>
                        <a:t>2 – 4</a:t>
                      </a:r>
                    </a:p>
                  </a:txBody>
                  <a:tcPr marL="6350" marR="6350" marT="6350" marB="0" anchor="ctr">
                    <a:gradFill>
                      <a:gsLst>
                        <a:gs pos="0">
                          <a:srgbClr val="FFC000"/>
                        </a:gs>
                        <a:gs pos="100000">
                          <a:schemeClr val="bg1"/>
                        </a:gs>
                      </a:gsLst>
                      <a:lin ang="10800000" scaled="1"/>
                    </a:gradFill>
                  </a:tcPr>
                </a:tc>
                <a:tc>
                  <a:txBody>
                    <a:bodyPr/>
                    <a:lstStyle/>
                    <a:p>
                      <a:pPr algn="ctr" fontAlgn="ctr"/>
                      <a:r>
                        <a:rPr lang="en-SG" sz="1600" b="1" i="0" u="none" strike="noStrike" dirty="0">
                          <a:solidFill>
                            <a:srgbClr val="000000"/>
                          </a:solidFill>
                          <a:effectLst/>
                          <a:latin typeface="Calibri" panose="020F0502020204030204" pitchFamily="34" charset="0"/>
                        </a:rPr>
                        <a:t>4 – 8%</a:t>
                      </a:r>
                    </a:p>
                  </a:txBody>
                  <a:tcPr marL="6350" marR="6350" marT="6350" marB="0" anchor="ctr">
                    <a:gradFill>
                      <a:gsLst>
                        <a:gs pos="0">
                          <a:srgbClr val="FF0000"/>
                        </a:gs>
                        <a:gs pos="100000">
                          <a:schemeClr val="bg1"/>
                        </a:gs>
                      </a:gsLst>
                      <a:lin ang="10800000" scaled="1"/>
                    </a:gradFill>
                  </a:tcPr>
                </a:tc>
                <a:extLst>
                  <a:ext uri="{0D108BD9-81ED-4DB2-BD59-A6C34878D82A}">
                    <a16:rowId xmlns:a16="http://schemas.microsoft.com/office/drawing/2014/main" val="866194901"/>
                  </a:ext>
                </a:extLst>
              </a:tr>
              <a:tr h="479567">
                <a:tc vMerge="1">
                  <a:txBody>
                    <a:bodyPr/>
                    <a:lstStyle/>
                    <a:p>
                      <a:endParaRPr lang="en-SG"/>
                    </a:p>
                  </a:txBody>
                  <a:tcPr/>
                </a:tc>
                <a:tc>
                  <a:txBody>
                    <a:bodyPr/>
                    <a:lstStyle/>
                    <a:p>
                      <a:pPr algn="l" fontAlgn="b"/>
                      <a:r>
                        <a:rPr lang="en-US" sz="1600" b="0" i="0" u="none" strike="noStrike" dirty="0">
                          <a:solidFill>
                            <a:srgbClr val="000000"/>
                          </a:solidFill>
                          <a:effectLst/>
                          <a:latin typeface="Calibri" panose="020F0502020204030204" pitchFamily="34" charset="0"/>
                        </a:rPr>
                        <a:t>Average Memory Latency among VMs</a:t>
                      </a:r>
                    </a:p>
                  </a:txBody>
                  <a:tcPr anchor="ctr"/>
                </a:tc>
                <a:tc>
                  <a:txBody>
                    <a:bodyPr/>
                    <a:lstStyle/>
                    <a:p>
                      <a:pPr algn="ctr"/>
                      <a:r>
                        <a:rPr lang="en-SG" sz="1600" b="1" kern="1200" dirty="0">
                          <a:solidFill>
                            <a:schemeClr val="tx2"/>
                          </a:solidFill>
                          <a:latin typeface="Calibri"/>
                          <a:ea typeface="+mn-ea"/>
                          <a:cs typeface="Calibri"/>
                        </a:rPr>
                        <a:t>0% - 0.5%</a:t>
                      </a:r>
                    </a:p>
                  </a:txBody>
                  <a:tcPr anchor="ctr">
                    <a:gradFill>
                      <a:gsLst>
                        <a:gs pos="0">
                          <a:srgbClr val="92D050"/>
                        </a:gs>
                        <a:gs pos="100000">
                          <a:schemeClr val="bg1"/>
                        </a:gs>
                      </a:gsLst>
                      <a:lin ang="10800000" scaled="1"/>
                    </a:gradFill>
                  </a:tcPr>
                </a:tc>
                <a:tc>
                  <a:txBody>
                    <a:bodyPr/>
                    <a:lstStyle/>
                    <a:p>
                      <a:pPr algn="ctr"/>
                      <a:r>
                        <a:rPr lang="en-SG" sz="1600" b="1" kern="1200" dirty="0">
                          <a:solidFill>
                            <a:schemeClr val="tx2"/>
                          </a:solidFill>
                          <a:latin typeface="Calibri"/>
                          <a:ea typeface="+mn-ea"/>
                          <a:cs typeface="Calibri"/>
                        </a:rPr>
                        <a:t>0.5 – 1%</a:t>
                      </a:r>
                    </a:p>
                  </a:txBody>
                  <a:tcPr anchor="ctr">
                    <a:gradFill>
                      <a:gsLst>
                        <a:gs pos="0">
                          <a:srgbClr val="FFFF00"/>
                        </a:gs>
                        <a:gs pos="100000">
                          <a:schemeClr val="bg1"/>
                        </a:gs>
                      </a:gsLst>
                      <a:lin ang="10800000" scaled="1"/>
                    </a:gradFill>
                  </a:tcPr>
                </a:tc>
                <a:tc>
                  <a:txBody>
                    <a:bodyPr/>
                    <a:lstStyle/>
                    <a:p>
                      <a:pPr algn="ctr"/>
                      <a:r>
                        <a:rPr lang="en-SG" sz="1600" b="1" dirty="0">
                          <a:solidFill>
                            <a:schemeClr val="bg2">
                              <a:lumMod val="10000"/>
                            </a:schemeClr>
                          </a:solidFill>
                          <a:latin typeface="Calibri"/>
                          <a:cs typeface="Calibri"/>
                        </a:rPr>
                        <a:t>1 - 2%</a:t>
                      </a:r>
                    </a:p>
                  </a:txBody>
                  <a:tcPr anchor="ctr">
                    <a:gradFill>
                      <a:gsLst>
                        <a:gs pos="0">
                          <a:srgbClr val="FFC000"/>
                        </a:gs>
                        <a:gs pos="100000">
                          <a:schemeClr val="bg1"/>
                        </a:gs>
                      </a:gsLst>
                      <a:lin ang="10800000" scaled="1"/>
                    </a:gradFill>
                  </a:tcPr>
                </a:tc>
                <a:tc>
                  <a:txBody>
                    <a:bodyPr/>
                    <a:lstStyle/>
                    <a:p>
                      <a:pPr algn="ctr"/>
                      <a:r>
                        <a:rPr lang="en-SG" sz="1600" b="1" dirty="0">
                          <a:solidFill>
                            <a:schemeClr val="bg2">
                              <a:lumMod val="10000"/>
                            </a:schemeClr>
                          </a:solidFill>
                          <a:latin typeface="Calibri"/>
                          <a:cs typeface="Calibri"/>
                        </a:rPr>
                        <a:t>2 - 4%</a:t>
                      </a:r>
                    </a:p>
                  </a:txBody>
                  <a:tcPr anchor="ctr">
                    <a:gradFill>
                      <a:gsLst>
                        <a:gs pos="0">
                          <a:srgbClr val="FF0000"/>
                        </a:gs>
                        <a:gs pos="100000">
                          <a:schemeClr val="bg1"/>
                        </a:gs>
                      </a:gsLst>
                      <a:lin ang="10800000" scaled="1"/>
                    </a:gradFill>
                  </a:tcPr>
                </a:tc>
                <a:extLst>
                  <a:ext uri="{0D108BD9-81ED-4DB2-BD59-A6C34878D82A}">
                    <a16:rowId xmlns:a16="http://schemas.microsoft.com/office/drawing/2014/main" val="344736114"/>
                  </a:ext>
                </a:extLst>
              </a:tr>
              <a:tr h="479567">
                <a:tc vMerge="1">
                  <a:txBody>
                    <a:bodyPr/>
                    <a:lstStyle/>
                    <a:p>
                      <a:pPr>
                        <a:spcBef>
                          <a:spcPts val="600"/>
                        </a:spcBef>
                        <a:spcAft>
                          <a:spcPts val="600"/>
                        </a:spcAft>
                      </a:pPr>
                      <a:endParaRPr lang="en-SG" sz="1100" b="1" dirty="0">
                        <a:solidFill>
                          <a:schemeClr val="tx2"/>
                        </a:solidFill>
                        <a:latin typeface="Calibri" panose="020F0502020204030204" pitchFamily="34" charset="0"/>
                        <a:cs typeface="Calibri" panose="020F0502020204030204" pitchFamily="34" charset="0"/>
                      </a:endParaRPr>
                    </a:p>
                  </a:txBody>
                  <a:tcPr anchor="ctr"/>
                </a:tc>
                <a:tc>
                  <a:txBody>
                    <a:bodyPr/>
                    <a:lstStyle/>
                    <a:p>
                      <a:pPr algn="l" fontAlgn="b"/>
                      <a:r>
                        <a:rPr lang="en-US" sz="1600" b="0" i="0" u="none" strike="noStrike" dirty="0">
                          <a:solidFill>
                            <a:srgbClr val="000000"/>
                          </a:solidFill>
                          <a:effectLst/>
                          <a:latin typeface="Calibri" panose="020F0502020204030204" pitchFamily="34" charset="0"/>
                        </a:rPr>
                        <a:t>Percentage of vMotion</a:t>
                      </a:r>
                    </a:p>
                  </a:txBody>
                  <a:tcPr anchor="ctr"/>
                </a:tc>
                <a:tc>
                  <a:txBody>
                    <a:bodyPr/>
                    <a:lstStyle/>
                    <a:p>
                      <a:pPr algn="ctr" fontAlgn="ctr"/>
                      <a:r>
                        <a:rPr lang="en-SG" sz="1600" b="1" i="0" u="none" strike="noStrike" dirty="0">
                          <a:solidFill>
                            <a:srgbClr val="000000"/>
                          </a:solidFill>
                          <a:effectLst/>
                          <a:latin typeface="Calibri" panose="020F0502020204030204" pitchFamily="34" charset="0"/>
                        </a:rPr>
                        <a:t>0 – 1%</a:t>
                      </a:r>
                    </a:p>
                  </a:txBody>
                  <a:tcPr marL="6350" marR="6350" marT="6350" marB="0" anchor="ctr">
                    <a:gradFill>
                      <a:gsLst>
                        <a:gs pos="0">
                          <a:srgbClr val="92D050"/>
                        </a:gs>
                        <a:gs pos="100000">
                          <a:schemeClr val="bg1"/>
                        </a:gs>
                      </a:gsLst>
                      <a:lin ang="10800000" scaled="1"/>
                    </a:gradFill>
                  </a:tcPr>
                </a:tc>
                <a:tc>
                  <a:txBody>
                    <a:bodyPr/>
                    <a:lstStyle/>
                    <a:p>
                      <a:pPr algn="ctr" fontAlgn="ctr"/>
                      <a:r>
                        <a:rPr lang="en-SG" sz="1600" b="1" i="0" u="none" strike="noStrike" dirty="0">
                          <a:solidFill>
                            <a:srgbClr val="000000"/>
                          </a:solidFill>
                          <a:effectLst/>
                          <a:latin typeface="Calibri" panose="020F0502020204030204" pitchFamily="34" charset="0"/>
                        </a:rPr>
                        <a:t>1 – 2</a:t>
                      </a:r>
                    </a:p>
                  </a:txBody>
                  <a:tcPr marL="6350" marR="6350" marT="6350" marB="0" anchor="ctr">
                    <a:gradFill>
                      <a:gsLst>
                        <a:gs pos="0">
                          <a:srgbClr val="FFFF00"/>
                        </a:gs>
                        <a:gs pos="100000">
                          <a:schemeClr val="bg1"/>
                        </a:gs>
                      </a:gsLst>
                      <a:lin ang="10800000" scaled="1"/>
                    </a:gradFill>
                  </a:tcPr>
                </a:tc>
                <a:tc>
                  <a:txBody>
                    <a:bodyPr/>
                    <a:lstStyle/>
                    <a:p>
                      <a:pPr algn="ctr" fontAlgn="ctr"/>
                      <a:r>
                        <a:rPr lang="en-SG" sz="1600" b="1" i="0" u="none" strike="noStrike" dirty="0">
                          <a:solidFill>
                            <a:srgbClr val="000000"/>
                          </a:solidFill>
                          <a:effectLst/>
                          <a:latin typeface="Calibri" panose="020F0502020204030204" pitchFamily="34" charset="0"/>
                        </a:rPr>
                        <a:t>2 – 4</a:t>
                      </a:r>
                    </a:p>
                  </a:txBody>
                  <a:tcPr marL="6350" marR="6350" marT="6350" marB="0" anchor="ctr">
                    <a:gradFill>
                      <a:gsLst>
                        <a:gs pos="0">
                          <a:srgbClr val="FFC000"/>
                        </a:gs>
                        <a:gs pos="100000">
                          <a:schemeClr val="bg1"/>
                        </a:gs>
                      </a:gsLst>
                      <a:lin ang="10800000" scaled="1"/>
                    </a:gradFill>
                  </a:tcPr>
                </a:tc>
                <a:tc>
                  <a:txBody>
                    <a:bodyPr/>
                    <a:lstStyle/>
                    <a:p>
                      <a:pPr algn="ctr" fontAlgn="ctr"/>
                      <a:r>
                        <a:rPr lang="en-SG" sz="1600" b="1" i="0" u="none" strike="noStrike" dirty="0">
                          <a:solidFill>
                            <a:srgbClr val="000000"/>
                          </a:solidFill>
                          <a:effectLst/>
                          <a:latin typeface="Calibri" panose="020F0502020204030204" pitchFamily="34" charset="0"/>
                        </a:rPr>
                        <a:t>4 – 8%</a:t>
                      </a:r>
                    </a:p>
                  </a:txBody>
                  <a:tcPr marL="6350" marR="6350" marT="6350" marB="0" anchor="ctr">
                    <a:gradFill>
                      <a:gsLst>
                        <a:gs pos="0">
                          <a:srgbClr val="FF0000"/>
                        </a:gs>
                        <a:gs pos="100000">
                          <a:schemeClr val="bg1"/>
                        </a:gs>
                      </a:gsLst>
                      <a:lin ang="10800000" scaled="1"/>
                    </a:gradFill>
                  </a:tcPr>
                </a:tc>
                <a:extLst>
                  <a:ext uri="{0D108BD9-81ED-4DB2-BD59-A6C34878D82A}">
                    <a16:rowId xmlns:a16="http://schemas.microsoft.com/office/drawing/2014/main" val="1086811821"/>
                  </a:ext>
                </a:extLst>
              </a:tr>
              <a:tr h="479567">
                <a:tc vMerge="1">
                  <a:txBody>
                    <a:bodyPr/>
                    <a:lstStyle/>
                    <a:p>
                      <a:pPr>
                        <a:spcBef>
                          <a:spcPts val="600"/>
                        </a:spcBef>
                        <a:spcAft>
                          <a:spcPts val="600"/>
                        </a:spcAft>
                      </a:pPr>
                      <a:endParaRPr lang="en-SG" sz="1400" b="1" dirty="0">
                        <a:solidFill>
                          <a:schemeClr val="tx2"/>
                        </a:solidFill>
                        <a:latin typeface="Calibri" panose="020F0502020204030204" pitchFamily="34" charset="0"/>
                        <a:cs typeface="Calibri" panose="020F0502020204030204" pitchFamily="34" charset="0"/>
                      </a:endParaRPr>
                    </a:p>
                  </a:txBody>
                  <a:tcPr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Calibri" panose="020F0502020204030204" pitchFamily="34" charset="0"/>
                        </a:rPr>
                        <a:t>Average (swapped + zipped) memory</a:t>
                      </a:r>
                    </a:p>
                  </a:txBody>
                  <a:tcPr anchor="ctr"/>
                </a:tc>
                <a:tc>
                  <a:txBody>
                    <a:bodyPr/>
                    <a:lstStyle/>
                    <a:p>
                      <a:pPr algn="ctr"/>
                      <a:r>
                        <a:rPr lang="en-SG" sz="1600" b="1" kern="1200" dirty="0">
                          <a:solidFill>
                            <a:schemeClr val="tx2"/>
                          </a:solidFill>
                          <a:latin typeface="Calibri"/>
                          <a:ea typeface="+mn-ea"/>
                          <a:cs typeface="Calibri"/>
                        </a:rPr>
                        <a:t>0% - 0.25%</a:t>
                      </a:r>
                    </a:p>
                  </a:txBody>
                  <a:tcPr anchor="ctr">
                    <a:gradFill>
                      <a:gsLst>
                        <a:gs pos="0">
                          <a:srgbClr val="92D050"/>
                        </a:gs>
                        <a:gs pos="100000">
                          <a:schemeClr val="bg1"/>
                        </a:gs>
                      </a:gsLst>
                      <a:lin ang="10800000" scaled="1"/>
                    </a:gradFill>
                  </a:tcPr>
                </a:tc>
                <a:tc>
                  <a:txBody>
                    <a:bodyPr/>
                    <a:lstStyle/>
                    <a:p>
                      <a:pPr algn="ctr"/>
                      <a:r>
                        <a:rPr lang="en-SG" sz="1600" b="1" kern="1200" dirty="0">
                          <a:solidFill>
                            <a:schemeClr val="tx2"/>
                          </a:solidFill>
                          <a:latin typeface="Calibri"/>
                          <a:ea typeface="+mn-ea"/>
                          <a:cs typeface="Calibri"/>
                        </a:rPr>
                        <a:t>0.25 – 0.5%</a:t>
                      </a:r>
                    </a:p>
                  </a:txBody>
                  <a:tcPr anchor="ctr">
                    <a:gradFill>
                      <a:gsLst>
                        <a:gs pos="0">
                          <a:srgbClr val="FFFF00"/>
                        </a:gs>
                        <a:gs pos="100000">
                          <a:schemeClr val="bg1"/>
                        </a:gs>
                      </a:gsLst>
                      <a:lin ang="10800000" scaled="1"/>
                    </a:gradFill>
                  </a:tcPr>
                </a:tc>
                <a:tc>
                  <a:txBody>
                    <a:bodyPr/>
                    <a:lstStyle/>
                    <a:p>
                      <a:pPr algn="ctr"/>
                      <a:r>
                        <a:rPr lang="en-SG" sz="1600" b="1" dirty="0">
                          <a:solidFill>
                            <a:schemeClr val="bg2">
                              <a:lumMod val="10000"/>
                            </a:schemeClr>
                          </a:solidFill>
                          <a:latin typeface="Calibri"/>
                          <a:cs typeface="Calibri"/>
                        </a:rPr>
                        <a:t>0.5 - 1%</a:t>
                      </a:r>
                    </a:p>
                  </a:txBody>
                  <a:tcPr anchor="ctr">
                    <a:gradFill>
                      <a:gsLst>
                        <a:gs pos="0">
                          <a:srgbClr val="FFC000"/>
                        </a:gs>
                        <a:gs pos="100000">
                          <a:schemeClr val="bg1"/>
                        </a:gs>
                      </a:gsLst>
                      <a:lin ang="10800000" scaled="1"/>
                    </a:gradFill>
                  </a:tcPr>
                </a:tc>
                <a:tc>
                  <a:txBody>
                    <a:bodyPr/>
                    <a:lstStyle/>
                    <a:p>
                      <a:pPr algn="ctr"/>
                      <a:r>
                        <a:rPr lang="en-SG" sz="1600" b="1" dirty="0">
                          <a:solidFill>
                            <a:schemeClr val="bg2">
                              <a:lumMod val="10000"/>
                            </a:schemeClr>
                          </a:solidFill>
                          <a:latin typeface="Calibri"/>
                          <a:cs typeface="Calibri"/>
                        </a:rPr>
                        <a:t>1 - 2%</a:t>
                      </a:r>
                    </a:p>
                  </a:txBody>
                  <a:tcPr anchor="ctr">
                    <a:gradFill>
                      <a:gsLst>
                        <a:gs pos="0">
                          <a:srgbClr val="FF0000"/>
                        </a:gs>
                        <a:gs pos="100000">
                          <a:schemeClr val="bg1"/>
                        </a:gs>
                      </a:gsLst>
                      <a:lin ang="10800000" scaled="1"/>
                    </a:gradFill>
                  </a:tcPr>
                </a:tc>
                <a:extLst>
                  <a:ext uri="{0D108BD9-81ED-4DB2-BD59-A6C34878D82A}">
                    <a16:rowId xmlns:a16="http://schemas.microsoft.com/office/drawing/2014/main" val="2382700249"/>
                  </a:ext>
                </a:extLst>
              </a:tr>
              <a:tr h="479567">
                <a:tc vMerge="1">
                  <a:txBody>
                    <a:bodyPr/>
                    <a:lstStyle/>
                    <a:p>
                      <a:pPr>
                        <a:spcBef>
                          <a:spcPts val="600"/>
                        </a:spcBef>
                        <a:spcAft>
                          <a:spcPts val="600"/>
                        </a:spcAft>
                      </a:pPr>
                      <a:endParaRPr lang="en-SG" sz="1400" b="1" dirty="0">
                        <a:solidFill>
                          <a:schemeClr val="tx2"/>
                        </a:solidFill>
                        <a:latin typeface="Calibri" panose="020F0502020204030204" pitchFamily="34" charset="0"/>
                        <a:cs typeface="Calibri" panose="020F0502020204030204" pitchFamily="34" charset="0"/>
                      </a:endParaRPr>
                    </a:p>
                  </a:txBody>
                  <a:tcPr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Calibri" panose="020F0502020204030204" pitchFamily="34" charset="0"/>
                        </a:rPr>
                        <a:t>Average Balloon memory</a:t>
                      </a:r>
                    </a:p>
                  </a:txBody>
                  <a:tcPr anchor="ctr"/>
                </a:tc>
                <a:tc>
                  <a:txBody>
                    <a:bodyPr/>
                    <a:lstStyle/>
                    <a:p>
                      <a:pPr algn="ctr" fontAlgn="ctr"/>
                      <a:r>
                        <a:rPr lang="en-SG" sz="1600" b="1" i="0" u="none" strike="noStrike" dirty="0">
                          <a:solidFill>
                            <a:srgbClr val="000000"/>
                          </a:solidFill>
                          <a:effectLst/>
                          <a:latin typeface="Calibri" panose="020F0502020204030204" pitchFamily="34" charset="0"/>
                        </a:rPr>
                        <a:t>0 – 1%</a:t>
                      </a:r>
                    </a:p>
                  </a:txBody>
                  <a:tcPr marL="6350" marR="6350" marT="6350" marB="0" anchor="ctr">
                    <a:gradFill>
                      <a:gsLst>
                        <a:gs pos="0">
                          <a:srgbClr val="92D050"/>
                        </a:gs>
                        <a:gs pos="100000">
                          <a:schemeClr val="bg1"/>
                        </a:gs>
                      </a:gsLst>
                      <a:lin ang="10800000" scaled="1"/>
                    </a:gradFill>
                  </a:tcPr>
                </a:tc>
                <a:tc>
                  <a:txBody>
                    <a:bodyPr/>
                    <a:lstStyle/>
                    <a:p>
                      <a:pPr algn="ctr" fontAlgn="ctr"/>
                      <a:r>
                        <a:rPr lang="en-SG" sz="1600" b="1" i="0" u="none" strike="noStrike" dirty="0">
                          <a:solidFill>
                            <a:srgbClr val="000000"/>
                          </a:solidFill>
                          <a:effectLst/>
                          <a:latin typeface="Calibri" panose="020F0502020204030204" pitchFamily="34" charset="0"/>
                        </a:rPr>
                        <a:t>1 – 2</a:t>
                      </a:r>
                    </a:p>
                  </a:txBody>
                  <a:tcPr marL="6350" marR="6350" marT="6350" marB="0" anchor="ctr">
                    <a:gradFill>
                      <a:gsLst>
                        <a:gs pos="0">
                          <a:srgbClr val="FFFF00"/>
                        </a:gs>
                        <a:gs pos="100000">
                          <a:schemeClr val="bg1"/>
                        </a:gs>
                      </a:gsLst>
                      <a:lin ang="10800000" scaled="1"/>
                    </a:gradFill>
                  </a:tcPr>
                </a:tc>
                <a:tc>
                  <a:txBody>
                    <a:bodyPr/>
                    <a:lstStyle/>
                    <a:p>
                      <a:pPr algn="ctr" fontAlgn="ctr"/>
                      <a:r>
                        <a:rPr lang="en-SG" sz="1600" b="1" i="0" u="none" strike="noStrike" dirty="0">
                          <a:solidFill>
                            <a:srgbClr val="000000"/>
                          </a:solidFill>
                          <a:effectLst/>
                          <a:latin typeface="Calibri" panose="020F0502020204030204" pitchFamily="34" charset="0"/>
                        </a:rPr>
                        <a:t>2 – 4</a:t>
                      </a:r>
                    </a:p>
                  </a:txBody>
                  <a:tcPr marL="6350" marR="6350" marT="6350" marB="0" anchor="ctr">
                    <a:gradFill>
                      <a:gsLst>
                        <a:gs pos="0">
                          <a:srgbClr val="FFC000"/>
                        </a:gs>
                        <a:gs pos="100000">
                          <a:schemeClr val="bg1"/>
                        </a:gs>
                      </a:gsLst>
                      <a:lin ang="10800000" scaled="1"/>
                    </a:gradFill>
                  </a:tcPr>
                </a:tc>
                <a:tc>
                  <a:txBody>
                    <a:bodyPr/>
                    <a:lstStyle/>
                    <a:p>
                      <a:pPr algn="ctr" fontAlgn="ctr"/>
                      <a:r>
                        <a:rPr lang="en-SG" sz="1600" b="1" i="0" u="none" strike="noStrike" dirty="0">
                          <a:solidFill>
                            <a:srgbClr val="000000"/>
                          </a:solidFill>
                          <a:effectLst/>
                          <a:latin typeface="Calibri" panose="020F0502020204030204" pitchFamily="34" charset="0"/>
                        </a:rPr>
                        <a:t>4 – 8%</a:t>
                      </a:r>
                    </a:p>
                  </a:txBody>
                  <a:tcPr marL="6350" marR="6350" marT="6350" marB="0" anchor="ctr">
                    <a:gradFill>
                      <a:gsLst>
                        <a:gs pos="0">
                          <a:srgbClr val="FF0000"/>
                        </a:gs>
                        <a:gs pos="100000">
                          <a:schemeClr val="bg1"/>
                        </a:gs>
                      </a:gsLst>
                      <a:lin ang="10800000" scaled="1"/>
                    </a:gradFill>
                  </a:tcPr>
                </a:tc>
                <a:extLst>
                  <a:ext uri="{0D108BD9-81ED-4DB2-BD59-A6C34878D82A}">
                    <a16:rowId xmlns:a16="http://schemas.microsoft.com/office/drawing/2014/main" val="1904701540"/>
                  </a:ext>
                </a:extLst>
              </a:tr>
            </a:tbl>
          </a:graphicData>
        </a:graphic>
      </p:graphicFrame>
      <p:sp>
        <p:nvSpPr>
          <p:cNvPr id="6" name="Subtitle 5">
            <a:extLst>
              <a:ext uri="{FF2B5EF4-FFF2-40B4-BE49-F238E27FC236}">
                <a16:creationId xmlns:a16="http://schemas.microsoft.com/office/drawing/2014/main" id="{78686971-A665-9A32-C825-29D916A88D15}"/>
              </a:ext>
            </a:extLst>
          </p:cNvPr>
          <p:cNvSpPr>
            <a:spLocks noGrp="1"/>
          </p:cNvSpPr>
          <p:nvPr>
            <p:ph type="subTitle" idx="10"/>
          </p:nvPr>
        </p:nvSpPr>
        <p:spPr/>
        <p:txBody>
          <a:bodyPr/>
          <a:lstStyle/>
          <a:p>
            <a:endParaRPr lang="en-US"/>
          </a:p>
        </p:txBody>
      </p:sp>
    </p:spTree>
    <p:extLst>
      <p:ext uri="{BB962C8B-B14F-4D97-AF65-F5344CB8AC3E}">
        <p14:creationId xmlns:p14="http://schemas.microsoft.com/office/powerpoint/2010/main" val="2723721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C86B6-62B4-BA53-5980-CD94659A14BB}"/>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9F03DED7-984E-B8BF-50A6-E6394357E429}"/>
              </a:ext>
            </a:extLst>
          </p:cNvPr>
          <p:cNvSpPr>
            <a:spLocks noGrp="1"/>
          </p:cNvSpPr>
          <p:nvPr>
            <p:ph type="subTitle" idx="10"/>
          </p:nvPr>
        </p:nvSpPr>
        <p:spPr/>
        <p:txBody>
          <a:bodyPr/>
          <a:lstStyle/>
          <a:p>
            <a:endParaRPr lang="en-US"/>
          </a:p>
        </p:txBody>
      </p:sp>
      <p:sp>
        <p:nvSpPr>
          <p:cNvPr id="4" name="Content Placeholder 3">
            <a:extLst>
              <a:ext uri="{FF2B5EF4-FFF2-40B4-BE49-F238E27FC236}">
                <a16:creationId xmlns:a16="http://schemas.microsoft.com/office/drawing/2014/main" id="{BB72EE64-A13C-5870-7EB3-C680CE630B5D}"/>
              </a:ext>
            </a:extLst>
          </p:cNvPr>
          <p:cNvSpPr>
            <a:spLocks noGrp="1"/>
          </p:cNvSpPr>
          <p:nvPr>
            <p:ph sz="quarter" idx="14"/>
          </p:nvPr>
        </p:nvSpPr>
        <p:spPr/>
        <p:txBody>
          <a:bodyPr/>
          <a:lstStyle/>
          <a:p>
            <a:r>
              <a:rPr lang="en-US" dirty="0"/>
              <a:t>Size the Guest OS, not the VM</a:t>
            </a:r>
          </a:p>
        </p:txBody>
      </p:sp>
    </p:spTree>
    <p:extLst>
      <p:ext uri="{BB962C8B-B14F-4D97-AF65-F5344CB8AC3E}">
        <p14:creationId xmlns:p14="http://schemas.microsoft.com/office/powerpoint/2010/main" val="4156587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79419-62AA-0CB8-78D7-CFB4D019C4FA}"/>
            </a:ext>
          </a:extLst>
        </p:cNvPr>
        <p:cNvGrpSpPr/>
        <p:nvPr/>
      </p:nvGrpSpPr>
      <p:grpSpPr>
        <a:xfrm>
          <a:off x="0" y="0"/>
          <a:ext cx="0" cy="0"/>
          <a:chOff x="0" y="0"/>
          <a:chExt cx="0" cy="0"/>
        </a:xfrm>
      </p:grpSpPr>
    </p:spTree>
    <p:extLst>
      <p:ext uri="{BB962C8B-B14F-4D97-AF65-F5344CB8AC3E}">
        <p14:creationId xmlns:p14="http://schemas.microsoft.com/office/powerpoint/2010/main" val="410758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19FD8-F352-8D28-5B8B-3DED9E472088}"/>
              </a:ext>
            </a:extLst>
          </p:cNvPr>
          <p:cNvSpPr>
            <a:spLocks noGrp="1"/>
          </p:cNvSpPr>
          <p:nvPr>
            <p:ph type="title"/>
          </p:nvPr>
        </p:nvSpPr>
        <p:spPr/>
        <p:txBody>
          <a:bodyPr/>
          <a:lstStyle/>
          <a:p>
            <a:r>
              <a:rPr lang="en-US"/>
              <a:t>Metrics are complex</a:t>
            </a:r>
          </a:p>
        </p:txBody>
      </p:sp>
      <p:sp>
        <p:nvSpPr>
          <p:cNvPr id="3" name="Subtitle 2">
            <a:extLst>
              <a:ext uri="{FF2B5EF4-FFF2-40B4-BE49-F238E27FC236}">
                <a16:creationId xmlns:a16="http://schemas.microsoft.com/office/drawing/2014/main" id="{EB56569B-46F4-4DD7-7C71-6F9C271A05ED}"/>
              </a:ext>
            </a:extLst>
          </p:cNvPr>
          <p:cNvSpPr>
            <a:spLocks noGrp="1"/>
          </p:cNvSpPr>
          <p:nvPr>
            <p:ph type="subTitle" idx="10"/>
          </p:nvPr>
        </p:nvSpPr>
        <p:spPr/>
        <p:txBody>
          <a:bodyPr/>
          <a:lstStyle/>
          <a:p>
            <a:r>
              <a:rPr lang="en-US"/>
              <a:t>In VCF Operations 5.2, we’ve started the simplification without losing visibility</a:t>
            </a:r>
          </a:p>
        </p:txBody>
      </p:sp>
      <p:sp>
        <p:nvSpPr>
          <p:cNvPr id="9" name="Content Placeholder 8">
            <a:extLst>
              <a:ext uri="{FF2B5EF4-FFF2-40B4-BE49-F238E27FC236}">
                <a16:creationId xmlns:a16="http://schemas.microsoft.com/office/drawing/2014/main" id="{3DAA121E-6852-674E-87ED-77E86FC27A37}"/>
              </a:ext>
            </a:extLst>
          </p:cNvPr>
          <p:cNvSpPr>
            <a:spLocks noGrp="1"/>
          </p:cNvSpPr>
          <p:nvPr>
            <p:ph sz="quarter" idx="14"/>
          </p:nvPr>
        </p:nvSpPr>
        <p:spPr>
          <a:xfrm>
            <a:off x="616666" y="1600201"/>
            <a:ext cx="4859875" cy="4572000"/>
          </a:xfrm>
        </p:spPr>
        <p:txBody>
          <a:bodyPr/>
          <a:lstStyle/>
          <a:p>
            <a:r>
              <a:rPr lang="en-US"/>
              <a:t>4 layers. 4 different sets of metrics</a:t>
            </a:r>
          </a:p>
          <a:p>
            <a:pPr lvl="1"/>
            <a:r>
              <a:rPr lang="en-US"/>
              <a:t>Process vs Guest OS vs VM vs ESXi</a:t>
            </a:r>
          </a:p>
          <a:p>
            <a:pPr lvl="1"/>
            <a:r>
              <a:rPr lang="en-US"/>
              <a:t>Know them well so correct alerts with correct metrics are set</a:t>
            </a:r>
          </a:p>
          <a:p>
            <a:r>
              <a:rPr lang="en-US"/>
              <a:t>We’ve started adding Guest OS alerts. </a:t>
            </a:r>
          </a:p>
          <a:p>
            <a:pPr lvl="1"/>
            <a:r>
              <a:rPr lang="en-US"/>
              <a:t>Helps VCF Admin defends the IaaS (VM, Resource Pool) layer from complaint that it’s not serving the VMs well.</a:t>
            </a:r>
          </a:p>
          <a:p>
            <a:pPr lvl="1"/>
            <a:r>
              <a:rPr lang="en-US"/>
              <a:t>The queue are likely higher than industry standard, but no complain. This is akin to you have plague in your artery but you don’t feel it.</a:t>
            </a:r>
          </a:p>
          <a:p>
            <a:endParaRPr lang="en-US"/>
          </a:p>
          <a:p>
            <a:endParaRPr lang="en-US"/>
          </a:p>
        </p:txBody>
      </p:sp>
      <p:pic>
        <p:nvPicPr>
          <p:cNvPr id="10" name="Content Placeholder 6" descr="A diagram of a computer&#10;&#10;Description automatically generated">
            <a:extLst>
              <a:ext uri="{FF2B5EF4-FFF2-40B4-BE49-F238E27FC236}">
                <a16:creationId xmlns:a16="http://schemas.microsoft.com/office/drawing/2014/main" id="{807437A0-ADB8-2FD4-9485-E1178B28FB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6541" y="1553901"/>
            <a:ext cx="6467515" cy="4572000"/>
          </a:xfrm>
          <a:prstGeom prst="rect">
            <a:avLst/>
          </a:prstGeom>
        </p:spPr>
      </p:pic>
    </p:spTree>
    <p:extLst>
      <p:ext uri="{BB962C8B-B14F-4D97-AF65-F5344CB8AC3E}">
        <p14:creationId xmlns:p14="http://schemas.microsoft.com/office/powerpoint/2010/main" val="389053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1C8F07-5A83-4DD6-9F3A-B59D1021A2F3}"/>
              </a:ext>
            </a:extLst>
          </p:cNvPr>
          <p:cNvSpPr>
            <a:spLocks noGrp="1"/>
          </p:cNvSpPr>
          <p:nvPr>
            <p:ph type="title"/>
          </p:nvPr>
        </p:nvSpPr>
        <p:spPr/>
        <p:txBody>
          <a:bodyPr/>
          <a:lstStyle/>
          <a:p>
            <a:r>
              <a:rPr lang="en-US" dirty="0"/>
              <a:t>Nuances in Counters</a:t>
            </a:r>
          </a:p>
        </p:txBody>
      </p:sp>
      <p:sp>
        <p:nvSpPr>
          <p:cNvPr id="4" name="Subtitle 3">
            <a:extLst>
              <a:ext uri="{FF2B5EF4-FFF2-40B4-BE49-F238E27FC236}">
                <a16:creationId xmlns:a16="http://schemas.microsoft.com/office/drawing/2014/main" id="{601533B3-F04C-4D00-A0EB-0CBE75911F4B}"/>
              </a:ext>
            </a:extLst>
          </p:cNvPr>
          <p:cNvSpPr>
            <a:spLocks noGrp="1"/>
          </p:cNvSpPr>
          <p:nvPr>
            <p:ph type="subTitle" idx="10"/>
          </p:nvPr>
        </p:nvSpPr>
        <p:spPr/>
        <p:txBody>
          <a:bodyPr/>
          <a:lstStyle/>
          <a:p>
            <a:r>
              <a:rPr lang="en-US" dirty="0"/>
              <a:t>New layer alters behavior of adjacent layers. Virtualization impacts metrics differently</a:t>
            </a:r>
          </a:p>
        </p:txBody>
      </p:sp>
      <p:graphicFrame>
        <p:nvGraphicFramePr>
          <p:cNvPr id="2" name="Content Placeholder 1">
            <a:extLst>
              <a:ext uri="{FF2B5EF4-FFF2-40B4-BE49-F238E27FC236}">
                <a16:creationId xmlns:a16="http://schemas.microsoft.com/office/drawing/2014/main" id="{0DB9F65A-CE7D-45D5-BAF1-FAC66BC692EF}"/>
              </a:ext>
            </a:extLst>
          </p:cNvPr>
          <p:cNvGraphicFramePr>
            <a:graphicFrameLocks noGrp="1"/>
          </p:cNvGraphicFramePr>
          <p:nvPr>
            <p:ph sz="quarter" idx="14"/>
          </p:nvPr>
        </p:nvGraphicFramePr>
        <p:xfrm>
          <a:off x="1590" y="1260682"/>
          <a:ext cx="6654134" cy="4957238"/>
        </p:xfrm>
        <a:graphic>
          <a:graphicData uri="http://schemas.openxmlformats.org/drawingml/2006/table">
            <a:tbl>
              <a:tblPr firstRow="1" bandRow="1">
                <a:tableStyleId>{EB9631B5-78F2-41C9-869B-9F39066F8104}</a:tableStyleId>
              </a:tblPr>
              <a:tblGrid>
                <a:gridCol w="2272354">
                  <a:extLst>
                    <a:ext uri="{9D8B030D-6E8A-4147-A177-3AD203B41FA5}">
                      <a16:colId xmlns:a16="http://schemas.microsoft.com/office/drawing/2014/main" val="3770385697"/>
                    </a:ext>
                  </a:extLst>
                </a:gridCol>
                <a:gridCol w="4381780">
                  <a:extLst>
                    <a:ext uri="{9D8B030D-6E8A-4147-A177-3AD203B41FA5}">
                      <a16:colId xmlns:a16="http://schemas.microsoft.com/office/drawing/2014/main" val="1344264506"/>
                    </a:ext>
                  </a:extLst>
                </a:gridCol>
              </a:tblGrid>
              <a:tr h="443932">
                <a:tc>
                  <a:txBody>
                    <a:bodyPr/>
                    <a:lstStyle/>
                    <a:p>
                      <a:r>
                        <a:rPr lang="en-SG"/>
                        <a:t>Nuance</a:t>
                      </a:r>
                    </a:p>
                  </a:txBody>
                  <a:tcPr/>
                </a:tc>
                <a:tc>
                  <a:txBody>
                    <a:bodyPr/>
                    <a:lstStyle/>
                    <a:p>
                      <a:r>
                        <a:rPr lang="en-SG" dirty="0"/>
                        <a:t>Examples</a:t>
                      </a:r>
                    </a:p>
                  </a:txBody>
                  <a:tcPr/>
                </a:tc>
                <a:extLst>
                  <a:ext uri="{0D108BD9-81ED-4DB2-BD59-A6C34878D82A}">
                    <a16:rowId xmlns:a16="http://schemas.microsoft.com/office/drawing/2014/main" val="3293779901"/>
                  </a:ext>
                </a:extLst>
              </a:tr>
              <a:tr h="1313298">
                <a:tc>
                  <a:txBody>
                    <a:bodyPr/>
                    <a:lstStyle/>
                    <a:p>
                      <a:r>
                        <a:rPr lang="en-US" sz="1200" kern="1200" dirty="0">
                          <a:solidFill>
                            <a:schemeClr val="tx2"/>
                          </a:solidFill>
                          <a:effectLst/>
                          <a:latin typeface="+mn-lt"/>
                          <a:ea typeface="+mn-ea"/>
                          <a:cs typeface="+mn-cs"/>
                        </a:rPr>
                        <a:t>Same name, different formula</a:t>
                      </a:r>
                      <a:endParaRPr lang="en-SG" sz="1200" dirty="0">
                        <a:solidFill>
                          <a:srgbClr val="FF0000"/>
                        </a:solidFill>
                      </a:endParaRPr>
                    </a:p>
                  </a:txBody>
                  <a:tcPr anchor="ctr"/>
                </a:tc>
                <a:tc>
                  <a:txBody>
                    <a:bodyPr/>
                    <a:lstStyle/>
                    <a:p>
                      <a:pPr lvl="0">
                        <a:spcBef>
                          <a:spcPts val="600"/>
                        </a:spcBef>
                      </a:pPr>
                      <a:r>
                        <a:rPr lang="en-US" sz="1200" b="1" kern="1200" dirty="0">
                          <a:solidFill>
                            <a:schemeClr val="tx2"/>
                          </a:solidFill>
                          <a:effectLst/>
                          <a:latin typeface="+mn-lt"/>
                          <a:ea typeface="+mn-ea"/>
                          <a:cs typeface="+mn-cs"/>
                        </a:rPr>
                        <a:t>Memory Usage</a:t>
                      </a:r>
                      <a:r>
                        <a:rPr lang="en-US" sz="1200" kern="1200" dirty="0">
                          <a:solidFill>
                            <a:schemeClr val="tx2"/>
                          </a:solidFill>
                          <a:effectLst/>
                          <a:latin typeface="+mn-lt"/>
                          <a:ea typeface="+mn-ea"/>
                          <a:cs typeface="+mn-cs"/>
                        </a:rPr>
                        <a:t>: VM maps to Active, ESXi maps to Consumed, Cluster maps to Consumed + ESXi Overhead</a:t>
                      </a:r>
                      <a:endParaRPr lang="en-SG" sz="1200" kern="1200" dirty="0">
                        <a:solidFill>
                          <a:schemeClr val="tx2"/>
                        </a:solidFill>
                        <a:effectLst/>
                        <a:latin typeface="+mn-lt"/>
                        <a:ea typeface="+mn-ea"/>
                        <a:cs typeface="+mn-cs"/>
                      </a:endParaRPr>
                    </a:p>
                    <a:p>
                      <a:pPr lvl="0">
                        <a:spcBef>
                          <a:spcPts val="600"/>
                        </a:spcBef>
                      </a:pPr>
                      <a:r>
                        <a:rPr lang="en-US" sz="1200" b="1" kern="1200" dirty="0">
                          <a:solidFill>
                            <a:schemeClr val="tx2"/>
                          </a:solidFill>
                          <a:effectLst/>
                          <a:latin typeface="+mn-lt"/>
                          <a:ea typeface="+mn-ea"/>
                          <a:cs typeface="+mn-cs"/>
                        </a:rPr>
                        <a:t>Memory Consumed</a:t>
                      </a:r>
                      <a:r>
                        <a:rPr lang="en-US" sz="1200" kern="1200" dirty="0">
                          <a:solidFill>
                            <a:schemeClr val="tx2"/>
                          </a:solidFill>
                          <a:effectLst/>
                          <a:latin typeface="+mn-lt"/>
                          <a:ea typeface="+mn-ea"/>
                          <a:cs typeface="+mn-cs"/>
                        </a:rPr>
                        <a:t>: in ESXi this includes memory consumed by ESXi, while in Cluster it only includes memory consumed by VM (</a:t>
                      </a:r>
                      <a:r>
                        <a:rPr lang="en-US" sz="1200" kern="1200" dirty="0" err="1">
                          <a:solidFill>
                            <a:schemeClr val="tx2"/>
                          </a:solidFill>
                          <a:effectLst/>
                          <a:latin typeface="+mn-lt"/>
                          <a:ea typeface="+mn-ea"/>
                          <a:cs typeface="+mn-cs"/>
                        </a:rPr>
                        <a:t>VMkernel</a:t>
                      </a:r>
                      <a:r>
                        <a:rPr lang="en-US" sz="1200" kern="1200" dirty="0">
                          <a:solidFill>
                            <a:schemeClr val="tx2"/>
                          </a:solidFill>
                          <a:effectLst/>
                          <a:latin typeface="+mn-lt"/>
                          <a:ea typeface="+mn-ea"/>
                          <a:cs typeface="+mn-cs"/>
                        </a:rPr>
                        <a:t> memory excluded)</a:t>
                      </a:r>
                      <a:endParaRPr lang="en-SG" sz="1200" kern="1200" dirty="0">
                        <a:solidFill>
                          <a:schemeClr val="tx2"/>
                        </a:solidFill>
                        <a:effectLst/>
                        <a:latin typeface="+mn-lt"/>
                        <a:ea typeface="+mn-ea"/>
                        <a:cs typeface="+mn-cs"/>
                      </a:endParaRPr>
                    </a:p>
                  </a:txBody>
                  <a:tcPr anchor="ctr"/>
                </a:tc>
                <a:extLst>
                  <a:ext uri="{0D108BD9-81ED-4DB2-BD59-A6C34878D82A}">
                    <a16:rowId xmlns:a16="http://schemas.microsoft.com/office/drawing/2014/main" val="1805967196"/>
                  </a:ext>
                </a:extLst>
              </a:tr>
              <a:tr h="998846">
                <a:tc>
                  <a:txBody>
                    <a:bodyPr/>
                    <a:lstStyle/>
                    <a:p>
                      <a:r>
                        <a:rPr lang="en-US" sz="1200" kern="1200" dirty="0">
                          <a:solidFill>
                            <a:schemeClr val="tx2"/>
                          </a:solidFill>
                          <a:effectLst/>
                          <a:latin typeface="+mn-lt"/>
                          <a:ea typeface="+mn-ea"/>
                          <a:cs typeface="+mn-cs"/>
                        </a:rPr>
                        <a:t>Same name, different behavior</a:t>
                      </a:r>
                      <a:endParaRPr lang="en-SG" sz="1200" dirty="0">
                        <a:solidFill>
                          <a:schemeClr val="tx2"/>
                        </a:solidFill>
                      </a:endParaRPr>
                    </a:p>
                  </a:txBody>
                  <a:tcPr anchor="ctr"/>
                </a:tc>
                <a:tc>
                  <a:txBody>
                    <a:bodyPr/>
                    <a:lstStyle/>
                    <a:p>
                      <a:pPr>
                        <a:spcBef>
                          <a:spcPts val="600"/>
                        </a:spcBef>
                      </a:pPr>
                      <a:r>
                        <a:rPr lang="en-US" sz="1200" dirty="0">
                          <a:solidFill>
                            <a:schemeClr val="tx2"/>
                          </a:solidFill>
                        </a:rPr>
                        <a:t>VM RAM Reservation is permanent (once requested), hence impacts memory utilization. </a:t>
                      </a:r>
                      <a:br>
                        <a:rPr lang="en-US" sz="1200" dirty="0">
                          <a:solidFill>
                            <a:schemeClr val="tx2"/>
                          </a:solidFill>
                        </a:rPr>
                      </a:br>
                      <a:r>
                        <a:rPr lang="en-US" sz="1200" dirty="0">
                          <a:solidFill>
                            <a:schemeClr val="tx2"/>
                          </a:solidFill>
                        </a:rPr>
                        <a:t>VM CPU Reservation is on demand, it does not impact CPU utilization. </a:t>
                      </a:r>
                      <a:endParaRPr lang="en-SG" sz="1200" dirty="0">
                        <a:solidFill>
                          <a:schemeClr val="tx2"/>
                        </a:solidFill>
                      </a:endParaRPr>
                    </a:p>
                  </a:txBody>
                  <a:tcPr anchor="ctr"/>
                </a:tc>
                <a:extLst>
                  <a:ext uri="{0D108BD9-81ED-4DB2-BD59-A6C34878D82A}">
                    <a16:rowId xmlns:a16="http://schemas.microsoft.com/office/drawing/2014/main" val="2434245553"/>
                  </a:ext>
                </a:extLst>
              </a:tr>
              <a:tr h="776881">
                <a:tc>
                  <a:txBody>
                    <a:bodyPr/>
                    <a:lstStyle/>
                    <a:p>
                      <a:r>
                        <a:rPr lang="en-US" sz="1200" kern="1200" dirty="0">
                          <a:solidFill>
                            <a:schemeClr val="tx2"/>
                          </a:solidFill>
                          <a:effectLst/>
                          <a:latin typeface="+mn-lt"/>
                          <a:ea typeface="+mn-ea"/>
                          <a:cs typeface="+mn-cs"/>
                        </a:rPr>
                        <a:t>Same name, different meaning</a:t>
                      </a:r>
                      <a:endParaRPr lang="en-SG" sz="1200" dirty="0">
                        <a:solidFill>
                          <a:schemeClr val="tx2"/>
                        </a:solidFill>
                      </a:endParaRPr>
                    </a:p>
                  </a:txBody>
                  <a:tcPr anchor="ctr"/>
                </a:tc>
                <a:tc>
                  <a:txBody>
                    <a:bodyPr/>
                    <a:lstStyle/>
                    <a:p>
                      <a:pPr lvl="0">
                        <a:spcBef>
                          <a:spcPts val="600"/>
                        </a:spcBef>
                      </a:pPr>
                      <a:r>
                        <a:rPr lang="en-US" sz="1200" kern="1200" dirty="0">
                          <a:solidFill>
                            <a:schemeClr val="tx2"/>
                          </a:solidFill>
                          <a:effectLst/>
                          <a:latin typeface="+mn-lt"/>
                          <a:ea typeface="+mn-ea"/>
                          <a:cs typeface="+mn-cs"/>
                        </a:rPr>
                        <a:t>Disk Latency and Memory Latency indicate performance problem. CPU Latency does not. It excludes Ready &amp; Co-Stop, the 2 main performance metrics.</a:t>
                      </a:r>
                    </a:p>
                  </a:txBody>
                  <a:tcPr anchor="ctr"/>
                </a:tc>
                <a:extLst>
                  <a:ext uri="{0D108BD9-81ED-4DB2-BD59-A6C34878D82A}">
                    <a16:rowId xmlns:a16="http://schemas.microsoft.com/office/drawing/2014/main" val="965837954"/>
                  </a:ext>
                </a:extLst>
              </a:tr>
              <a:tr h="647400">
                <a:tc>
                  <a:txBody>
                    <a:bodyPr/>
                    <a:lstStyle/>
                    <a:p>
                      <a:r>
                        <a:rPr lang="en-SG" sz="1200" kern="1200" dirty="0">
                          <a:solidFill>
                            <a:schemeClr val="tx2"/>
                          </a:solidFill>
                          <a:effectLst/>
                          <a:latin typeface="+mn-lt"/>
                          <a:ea typeface="+mn-ea"/>
                          <a:cs typeface="+mn-cs"/>
                        </a:rPr>
                        <a:t>Same meaning, different name</a:t>
                      </a:r>
                    </a:p>
                  </a:txBody>
                  <a:tcPr anchor="ctr"/>
                </a:tc>
                <a:tc>
                  <a:txBody>
                    <a:bodyPr/>
                    <a:lstStyle/>
                    <a:p>
                      <a:pPr marL="0" marR="0" lvl="0" indent="0" algn="l" defTabSz="914126" rtl="0" eaLnBrk="1" fontAlgn="auto" latinLnBrk="0" hangingPunct="1">
                        <a:lnSpc>
                          <a:spcPct val="100000"/>
                        </a:lnSpc>
                        <a:spcBef>
                          <a:spcPts val="600"/>
                        </a:spcBef>
                        <a:spcAft>
                          <a:spcPts val="0"/>
                        </a:spcAft>
                        <a:buClrTx/>
                        <a:buSzTx/>
                        <a:buFontTx/>
                        <a:buNone/>
                        <a:tabLst/>
                        <a:defRPr/>
                      </a:pPr>
                      <a:r>
                        <a:rPr lang="en-SG" sz="1200" dirty="0">
                          <a:solidFill>
                            <a:schemeClr val="tx2"/>
                          </a:solidFill>
                        </a:rPr>
                        <a:t>VM CPU Run = ESXi CPU Utilization.</a:t>
                      </a:r>
                    </a:p>
                    <a:p>
                      <a:pPr marL="0" marR="0" lvl="0" indent="0" algn="l" defTabSz="914126" rtl="0" eaLnBrk="1" fontAlgn="auto" latinLnBrk="0" hangingPunct="1">
                        <a:lnSpc>
                          <a:spcPct val="100000"/>
                        </a:lnSpc>
                        <a:spcBef>
                          <a:spcPts val="600"/>
                        </a:spcBef>
                        <a:spcAft>
                          <a:spcPts val="0"/>
                        </a:spcAft>
                        <a:buClrTx/>
                        <a:buSzTx/>
                        <a:buFontTx/>
                        <a:buNone/>
                        <a:tabLst/>
                        <a:defRPr/>
                      </a:pPr>
                      <a:r>
                        <a:rPr lang="en-SG" sz="1200" dirty="0">
                          <a:solidFill>
                            <a:schemeClr val="tx2"/>
                          </a:solidFill>
                        </a:rPr>
                        <a:t>VM CPU Latency (in vCenter) = VM CPU Contention (in vR Ops)</a:t>
                      </a:r>
                    </a:p>
                  </a:txBody>
                  <a:tcPr anchor="ctr"/>
                </a:tc>
                <a:extLst>
                  <a:ext uri="{0D108BD9-81ED-4DB2-BD59-A6C34878D82A}">
                    <a16:rowId xmlns:a16="http://schemas.microsoft.com/office/drawing/2014/main" val="4121726218"/>
                  </a:ext>
                </a:extLst>
              </a:tr>
              <a:tr h="776881">
                <a:tc>
                  <a:txBody>
                    <a:bodyPr/>
                    <a:lstStyle/>
                    <a:p>
                      <a:r>
                        <a:rPr lang="en-US" sz="1200" kern="1200" dirty="0">
                          <a:solidFill>
                            <a:schemeClr val="tx2"/>
                          </a:solidFill>
                          <a:effectLst/>
                          <a:latin typeface="+mn-lt"/>
                          <a:ea typeface="+mn-ea"/>
                          <a:cs typeface="+mn-cs"/>
                        </a:rPr>
                        <a:t>Same name, different formula,</a:t>
                      </a:r>
                      <a:br>
                        <a:rPr lang="en-US" sz="1200" kern="1200" dirty="0">
                          <a:solidFill>
                            <a:schemeClr val="tx2"/>
                          </a:solidFill>
                          <a:effectLst/>
                          <a:latin typeface="+mn-lt"/>
                          <a:ea typeface="+mn-ea"/>
                          <a:cs typeface="+mn-cs"/>
                        </a:rPr>
                      </a:br>
                      <a:r>
                        <a:rPr lang="en-US" sz="1200" kern="1200" dirty="0">
                          <a:solidFill>
                            <a:schemeClr val="tx2"/>
                          </a:solidFill>
                          <a:effectLst/>
                          <a:latin typeface="+mn-lt"/>
                          <a:ea typeface="+mn-ea"/>
                          <a:cs typeface="+mn-cs"/>
                        </a:rPr>
                        <a:t>depending on </a:t>
                      </a:r>
                      <a:r>
                        <a:rPr lang="en-US" sz="1200" kern="1200" dirty="0">
                          <a:solidFill>
                            <a:srgbClr val="FF0000"/>
                          </a:solidFill>
                          <a:effectLst/>
                          <a:latin typeface="+mn-lt"/>
                          <a:ea typeface="+mn-ea"/>
                          <a:cs typeface="+mn-cs"/>
                        </a:rPr>
                        <a:t>where</a:t>
                      </a:r>
                      <a:r>
                        <a:rPr lang="en-US" sz="1200" kern="1200" dirty="0">
                          <a:solidFill>
                            <a:schemeClr val="tx2"/>
                          </a:solidFill>
                          <a:effectLst/>
                          <a:latin typeface="+mn-lt"/>
                          <a:ea typeface="+mn-ea"/>
                          <a:cs typeface="+mn-cs"/>
                        </a:rPr>
                        <a:t> you measure it</a:t>
                      </a:r>
                      <a:endParaRPr lang="en-SG" sz="1200" dirty="0">
                        <a:solidFill>
                          <a:schemeClr val="tx2"/>
                        </a:solidFill>
                      </a:endParaRPr>
                    </a:p>
                  </a:txBody>
                  <a:tcPr anchor="ctr"/>
                </a:tc>
                <a:tc>
                  <a:txBody>
                    <a:bodyPr/>
                    <a:lstStyle/>
                    <a:p>
                      <a:pPr>
                        <a:spcBef>
                          <a:spcPts val="600"/>
                        </a:spcBef>
                      </a:pPr>
                      <a:r>
                        <a:rPr lang="en-US" sz="1200" kern="1200" dirty="0">
                          <a:solidFill>
                            <a:schemeClr val="tx2"/>
                          </a:solidFill>
                          <a:effectLst/>
                          <a:latin typeface="+mn-lt"/>
                          <a:ea typeface="+mn-ea"/>
                          <a:cs typeface="+mn-cs"/>
                        </a:rPr>
                        <a:t>VM CPU Used in vCPU level does not include System time. At VM level it does. </a:t>
                      </a:r>
                      <a:br>
                        <a:rPr lang="en-US" sz="1200" kern="1200" dirty="0">
                          <a:solidFill>
                            <a:schemeClr val="tx2"/>
                          </a:solidFill>
                          <a:effectLst/>
                          <a:latin typeface="+mn-lt"/>
                          <a:ea typeface="+mn-ea"/>
                          <a:cs typeface="+mn-cs"/>
                        </a:rPr>
                      </a:br>
                      <a:r>
                        <a:rPr lang="en-US" sz="1200" kern="1200" dirty="0">
                          <a:solidFill>
                            <a:schemeClr val="tx2"/>
                          </a:solidFill>
                          <a:effectLst/>
                          <a:latin typeface="+mn-lt"/>
                          <a:ea typeface="+mn-ea"/>
                          <a:cs typeface="+mn-cs"/>
                        </a:rPr>
                        <a:t>Reason is System time does not exist at vCPU level.</a:t>
                      </a:r>
                      <a:endParaRPr lang="en-SG" sz="1200" dirty="0">
                        <a:solidFill>
                          <a:schemeClr val="tx2"/>
                        </a:solidFill>
                      </a:endParaRPr>
                    </a:p>
                  </a:txBody>
                  <a:tcPr anchor="ctr"/>
                </a:tc>
                <a:extLst>
                  <a:ext uri="{0D108BD9-81ED-4DB2-BD59-A6C34878D82A}">
                    <a16:rowId xmlns:a16="http://schemas.microsoft.com/office/drawing/2014/main" val="3349094319"/>
                  </a:ext>
                </a:extLst>
              </a:tr>
            </a:tbl>
          </a:graphicData>
        </a:graphic>
      </p:graphicFrame>
      <p:pic>
        <p:nvPicPr>
          <p:cNvPr id="7" name="Picture 6">
            <a:extLst>
              <a:ext uri="{FF2B5EF4-FFF2-40B4-BE49-F238E27FC236}">
                <a16:creationId xmlns:a16="http://schemas.microsoft.com/office/drawing/2014/main" id="{BCF86696-BAE4-0492-B189-699261F1F701}"/>
              </a:ext>
            </a:extLst>
          </p:cNvPr>
          <p:cNvPicPr>
            <a:picLocks noChangeAspect="1"/>
          </p:cNvPicPr>
          <p:nvPr/>
        </p:nvPicPr>
        <p:blipFill>
          <a:blip r:embed="rId3"/>
          <a:stretch>
            <a:fillRect/>
          </a:stretch>
        </p:blipFill>
        <p:spPr>
          <a:xfrm>
            <a:off x="6918049" y="1470404"/>
            <a:ext cx="4985339" cy="4808114"/>
          </a:xfrm>
          <a:prstGeom prst="rect">
            <a:avLst/>
          </a:prstGeom>
        </p:spPr>
      </p:pic>
    </p:spTree>
    <p:extLst>
      <p:ext uri="{BB962C8B-B14F-4D97-AF65-F5344CB8AC3E}">
        <p14:creationId xmlns:p14="http://schemas.microsoft.com/office/powerpoint/2010/main" val="3548210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2D8DE38-C017-473A-B792-B53511140906}"/>
              </a:ext>
            </a:extLst>
          </p:cNvPr>
          <p:cNvSpPr/>
          <p:nvPr/>
        </p:nvSpPr>
        <p:spPr>
          <a:xfrm>
            <a:off x="420889" y="4992494"/>
            <a:ext cx="1192955" cy="707886"/>
          </a:xfrm>
          <a:prstGeom prst="rect">
            <a:avLst/>
          </a:prstGeom>
          <a:noFill/>
        </p:spPr>
        <p:txBody>
          <a:bodyPr wrap="none" lIns="91440" tIns="45720" rIns="91440" bIns="45720">
            <a:spAutoFit/>
          </a:bodyPr>
          <a:lstStyle/>
          <a:p>
            <a:r>
              <a:rPr lang="en-US" sz="4000" b="1" cap="none" spc="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SLA</a:t>
            </a:r>
          </a:p>
        </p:txBody>
      </p:sp>
      <p:sp>
        <p:nvSpPr>
          <p:cNvPr id="6" name="Rectangle 5">
            <a:extLst>
              <a:ext uri="{FF2B5EF4-FFF2-40B4-BE49-F238E27FC236}">
                <a16:creationId xmlns:a16="http://schemas.microsoft.com/office/drawing/2014/main" id="{50E3E97B-BB0E-496E-867B-173E8C650046}"/>
              </a:ext>
            </a:extLst>
          </p:cNvPr>
          <p:cNvSpPr/>
          <p:nvPr/>
        </p:nvSpPr>
        <p:spPr>
          <a:xfrm>
            <a:off x="420889" y="3344059"/>
            <a:ext cx="955711" cy="707886"/>
          </a:xfrm>
          <a:prstGeom prst="rect">
            <a:avLst/>
          </a:prstGeom>
          <a:noFill/>
        </p:spPr>
        <p:txBody>
          <a:bodyPr wrap="none" lIns="91440" tIns="45720" rIns="91440" bIns="45720">
            <a:spAutoFit/>
          </a:bodyPr>
          <a:lstStyle/>
          <a:p>
            <a:r>
              <a:rPr lang="en-US" sz="4000" b="1" cap="none" spc="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SLI</a:t>
            </a:r>
          </a:p>
        </p:txBody>
      </p:sp>
      <p:sp>
        <p:nvSpPr>
          <p:cNvPr id="8" name="Rectangle 7">
            <a:extLst>
              <a:ext uri="{FF2B5EF4-FFF2-40B4-BE49-F238E27FC236}">
                <a16:creationId xmlns:a16="http://schemas.microsoft.com/office/drawing/2014/main" id="{777BD02D-6756-4B23-9889-13AA6DE601CB}"/>
              </a:ext>
            </a:extLst>
          </p:cNvPr>
          <p:cNvSpPr/>
          <p:nvPr/>
        </p:nvSpPr>
        <p:spPr>
          <a:xfrm>
            <a:off x="420889" y="1397561"/>
            <a:ext cx="1029448" cy="707886"/>
          </a:xfrm>
          <a:prstGeom prst="rect">
            <a:avLst/>
          </a:prstGeom>
          <a:noFill/>
        </p:spPr>
        <p:txBody>
          <a:bodyPr wrap="none" lIns="91440" tIns="45720" rIns="91440" bIns="45720">
            <a:spAutoFit/>
          </a:bodyPr>
          <a:lstStyle/>
          <a:p>
            <a:r>
              <a:rPr lang="en-US" sz="4000" b="1" cap="none" spc="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KPI</a:t>
            </a:r>
          </a:p>
        </p:txBody>
      </p:sp>
      <p:sp>
        <p:nvSpPr>
          <p:cNvPr id="5" name="Title 4">
            <a:extLst>
              <a:ext uri="{FF2B5EF4-FFF2-40B4-BE49-F238E27FC236}">
                <a16:creationId xmlns:a16="http://schemas.microsoft.com/office/drawing/2014/main" id="{A6A61D12-39B9-4851-A01B-633DD34C9B30}"/>
              </a:ext>
            </a:extLst>
          </p:cNvPr>
          <p:cNvSpPr>
            <a:spLocks noGrp="1"/>
          </p:cNvSpPr>
          <p:nvPr>
            <p:ph type="title"/>
          </p:nvPr>
        </p:nvSpPr>
        <p:spPr/>
        <p:txBody>
          <a:bodyPr/>
          <a:lstStyle/>
          <a:p>
            <a:r>
              <a:rPr lang="en-SG"/>
              <a:t>KPI </a:t>
            </a:r>
            <a:r>
              <a:rPr lang="en-SG">
                <a:sym typeface="Wingdings" panose="05000000000000000000" pitchFamily="2" charset="2"/>
              </a:rPr>
              <a:t> SLI  </a:t>
            </a:r>
            <a:r>
              <a:rPr lang="en-SG"/>
              <a:t>SLA</a:t>
            </a:r>
          </a:p>
        </p:txBody>
      </p:sp>
      <p:sp>
        <p:nvSpPr>
          <p:cNvPr id="7" name="Subtitle 6">
            <a:extLst>
              <a:ext uri="{FF2B5EF4-FFF2-40B4-BE49-F238E27FC236}">
                <a16:creationId xmlns:a16="http://schemas.microsoft.com/office/drawing/2014/main" id="{6F155568-C821-46D0-B1C3-37B25C914374}"/>
              </a:ext>
            </a:extLst>
          </p:cNvPr>
          <p:cNvSpPr>
            <a:spLocks noGrp="1"/>
          </p:cNvSpPr>
          <p:nvPr>
            <p:ph type="subTitle" idx="10"/>
          </p:nvPr>
        </p:nvSpPr>
        <p:spPr/>
        <p:txBody>
          <a:bodyPr/>
          <a:lstStyle/>
          <a:p>
            <a:r>
              <a:rPr lang="en-SG"/>
              <a:t>How they work together. Consumer and Provider. 6 metrics</a:t>
            </a:r>
          </a:p>
        </p:txBody>
      </p:sp>
      <p:sp>
        <p:nvSpPr>
          <p:cNvPr id="9" name="TextBox 8">
            <a:extLst>
              <a:ext uri="{FF2B5EF4-FFF2-40B4-BE49-F238E27FC236}">
                <a16:creationId xmlns:a16="http://schemas.microsoft.com/office/drawing/2014/main" id="{4ED902FB-E941-4AA5-8DB5-FA19F10054CA}"/>
              </a:ext>
            </a:extLst>
          </p:cNvPr>
          <p:cNvSpPr txBox="1"/>
          <p:nvPr/>
        </p:nvSpPr>
        <p:spPr>
          <a:xfrm>
            <a:off x="1641296" y="1549545"/>
            <a:ext cx="3854153" cy="1661993"/>
          </a:xfrm>
          <a:prstGeom prst="rect">
            <a:avLst/>
          </a:prstGeom>
        </p:spPr>
        <p:txBody>
          <a:bodyPr wrap="square" lIns="0" tIns="0" rIns="0" bIns="0" rtlCol="0">
            <a:spAutoFit/>
          </a:bodyPr>
          <a:lstStyle/>
          <a:p>
            <a:pPr algn="l">
              <a:spcAft>
                <a:spcPts val="600"/>
              </a:spcAft>
            </a:pPr>
            <a:r>
              <a:rPr lang="en-SG" sz="800">
                <a:solidFill>
                  <a:schemeClr val="bg2">
                    <a:lumMod val="10000"/>
                  </a:schemeClr>
                </a:solidFill>
                <a:latin typeface="Calibri" panose="020F0502020204030204" pitchFamily="34" charset="0"/>
                <a:cs typeface="Calibri" panose="020F0502020204030204" pitchFamily="34" charset="0"/>
              </a:rPr>
              <a:t>Start with this. If you don’t have KPI, promising SLI will result in even more complaint. You need to back up your SLI with actual ability to monitor and troubleshoot. KPI goes wider and deeper than SLI.</a:t>
            </a:r>
          </a:p>
          <a:p>
            <a:pPr>
              <a:spcAft>
                <a:spcPts val="600"/>
              </a:spcAft>
            </a:pPr>
            <a:r>
              <a:rPr lang="en-SG" sz="800">
                <a:solidFill>
                  <a:schemeClr val="bg2">
                    <a:lumMod val="10000"/>
                  </a:schemeClr>
                </a:solidFill>
                <a:latin typeface="Calibri" panose="020F0502020204030204" pitchFamily="34" charset="0"/>
                <a:cs typeface="Calibri" panose="020F0502020204030204" pitchFamily="34" charset="0"/>
              </a:rPr>
              <a:t>It measures absolute performance (fact, reality), not relative (against promised threshold). If </a:t>
            </a:r>
            <a:r>
              <a:rPr lang="en-SG" sz="800">
                <a:solidFill>
                  <a:srgbClr val="0070C0"/>
                </a:solidFill>
                <a:latin typeface="Calibri" panose="020F0502020204030204" pitchFamily="34" charset="0"/>
                <a:cs typeface="Calibri" panose="020F0502020204030204" pitchFamily="34" charset="0"/>
              </a:rPr>
              <a:t>Gold is better than Bronze, you need to be able to prove it. </a:t>
            </a:r>
            <a:r>
              <a:rPr lang="en-SG" sz="800">
                <a:solidFill>
                  <a:schemeClr val="bg2">
                    <a:lumMod val="10000"/>
                  </a:schemeClr>
                </a:solidFill>
                <a:latin typeface="Calibri" panose="020F0502020204030204" pitchFamily="34" charset="0"/>
                <a:cs typeface="Calibri" panose="020F0502020204030204" pitchFamily="34" charset="0"/>
              </a:rPr>
              <a:t>KP applies the same Green-Yellow-Orange-Red range for all, regardless of class of service. KPI is not related to contract.</a:t>
            </a:r>
          </a:p>
          <a:p>
            <a:pPr algn="l">
              <a:spcAft>
                <a:spcPts val="600"/>
              </a:spcAft>
            </a:pPr>
            <a:r>
              <a:rPr lang="en-SG" sz="800" b="1">
                <a:solidFill>
                  <a:srgbClr val="00B050"/>
                </a:solidFill>
                <a:latin typeface="Calibri" panose="020F0502020204030204" pitchFamily="34" charset="0"/>
                <a:cs typeface="Calibri" panose="020F0502020204030204" pitchFamily="34" charset="0"/>
              </a:rPr>
              <a:t>VM KPI includes VM, Guest OS, and Apps metrics. </a:t>
            </a:r>
          </a:p>
          <a:p>
            <a:pPr algn="l">
              <a:spcAft>
                <a:spcPts val="600"/>
              </a:spcAft>
            </a:pPr>
            <a:r>
              <a:rPr lang="en-SG" sz="800" b="1">
                <a:solidFill>
                  <a:srgbClr val="00B050"/>
                </a:solidFill>
                <a:latin typeface="Calibri" panose="020F0502020204030204" pitchFamily="34" charset="0"/>
                <a:cs typeface="Calibri" panose="020F0502020204030204" pitchFamily="34" charset="0"/>
              </a:rPr>
              <a:t>Cluster KPI &gt;&lt; average of its VM KPI. </a:t>
            </a:r>
          </a:p>
          <a:p>
            <a:pPr>
              <a:spcAft>
                <a:spcPts val="600"/>
              </a:spcAft>
            </a:pPr>
            <a:r>
              <a:rPr lang="en-SG" sz="800">
                <a:solidFill>
                  <a:schemeClr val="bg2">
                    <a:lumMod val="10000"/>
                  </a:schemeClr>
                </a:solidFill>
                <a:latin typeface="Calibri" panose="020F0502020204030204" pitchFamily="34" charset="0"/>
                <a:cs typeface="Calibri" panose="020F0502020204030204" pitchFamily="34" charset="0"/>
              </a:rPr>
              <a:t>Infra KPIs are internal to provider, while VM KPI is for each VM owner. They measure different things. This is KPI, not SLI, so the 2 layers are not related. VM KPI has Guest OS metrics, which is irrelevant to Infra. Cluster KPI has ESXi metrics.</a:t>
            </a:r>
          </a:p>
        </p:txBody>
      </p:sp>
      <p:sp>
        <p:nvSpPr>
          <p:cNvPr id="11" name="TextBox 10">
            <a:extLst>
              <a:ext uri="{FF2B5EF4-FFF2-40B4-BE49-F238E27FC236}">
                <a16:creationId xmlns:a16="http://schemas.microsoft.com/office/drawing/2014/main" id="{C67DD15E-7F9C-4EB0-AA3D-8D30317D7C8D}"/>
              </a:ext>
            </a:extLst>
          </p:cNvPr>
          <p:cNvSpPr txBox="1"/>
          <p:nvPr/>
        </p:nvSpPr>
        <p:spPr>
          <a:xfrm>
            <a:off x="1641295" y="3379428"/>
            <a:ext cx="3854154" cy="1538883"/>
          </a:xfrm>
          <a:prstGeom prst="rect">
            <a:avLst/>
          </a:prstGeom>
        </p:spPr>
        <p:txBody>
          <a:bodyPr wrap="square" lIns="0" tIns="0" rIns="0" bIns="0" rtlCol="0">
            <a:spAutoFit/>
          </a:bodyPr>
          <a:lstStyle/>
          <a:p>
            <a:pPr>
              <a:spcAft>
                <a:spcPts val="600"/>
              </a:spcAft>
            </a:pPr>
            <a:r>
              <a:rPr lang="en-SG" sz="800">
                <a:solidFill>
                  <a:schemeClr val="bg2">
                    <a:lumMod val="10000"/>
                  </a:schemeClr>
                </a:solidFill>
                <a:latin typeface="Calibri" panose="020F0502020204030204" pitchFamily="34" charset="0"/>
                <a:cs typeface="Calibri" panose="020F0502020204030204" pitchFamily="34" charset="0"/>
              </a:rPr>
              <a:t>KPI can’t explain why Gold can be better than Bronze yet Gold fails SLA while Bronze pass SLA. This is where SLI comes in. Notice the name Service Level. SLI is a small subset of the KPI metrics. Only the ones listed in the business contract. </a:t>
            </a:r>
          </a:p>
          <a:p>
            <a:pPr>
              <a:spcAft>
                <a:spcPts val="600"/>
              </a:spcAft>
            </a:pPr>
            <a:r>
              <a:rPr lang="en-SG" sz="800">
                <a:solidFill>
                  <a:schemeClr val="bg2">
                    <a:lumMod val="10000"/>
                  </a:schemeClr>
                </a:solidFill>
                <a:latin typeface="Calibri" panose="020F0502020204030204" pitchFamily="34" charset="0"/>
                <a:cs typeface="Calibri" panose="020F0502020204030204" pitchFamily="34" charset="0"/>
              </a:rPr>
              <a:t>KPI is absolute, SLI is relative. </a:t>
            </a:r>
          </a:p>
          <a:p>
            <a:pPr algn="l">
              <a:spcAft>
                <a:spcPts val="600"/>
              </a:spcAft>
            </a:pPr>
            <a:r>
              <a:rPr lang="en-SG" sz="800" b="1">
                <a:solidFill>
                  <a:srgbClr val="00B050"/>
                </a:solidFill>
                <a:latin typeface="Calibri" panose="020F0502020204030204" pitchFamily="34" charset="0"/>
                <a:cs typeface="Calibri" panose="020F0502020204030204" pitchFamily="34" charset="0"/>
              </a:rPr>
              <a:t>VM SLI = Average of 4 SLI (CPU, RAM, Disk, Network)</a:t>
            </a:r>
            <a:br>
              <a:rPr lang="en-SG" sz="800" b="1">
                <a:solidFill>
                  <a:srgbClr val="00B050"/>
                </a:solidFill>
                <a:latin typeface="Calibri" panose="020F0502020204030204" pitchFamily="34" charset="0"/>
                <a:cs typeface="Calibri" panose="020F0502020204030204" pitchFamily="34" charset="0"/>
              </a:rPr>
            </a:br>
            <a:r>
              <a:rPr lang="en-SG" sz="800">
                <a:solidFill>
                  <a:schemeClr val="bg2">
                    <a:lumMod val="10000"/>
                  </a:schemeClr>
                </a:solidFill>
                <a:latin typeface="Calibri" panose="020F0502020204030204" pitchFamily="34" charset="0"/>
                <a:cs typeface="Calibri" panose="020F0502020204030204" pitchFamily="34" charset="0"/>
              </a:rPr>
              <a:t>1 standard for all class of service. So expects Bronze to fail more, which is what it should be.</a:t>
            </a:r>
          </a:p>
          <a:p>
            <a:pPr algn="l">
              <a:spcAft>
                <a:spcPts val="600"/>
              </a:spcAft>
            </a:pPr>
            <a:r>
              <a:rPr lang="en-SG" sz="800">
                <a:solidFill>
                  <a:schemeClr val="bg2">
                    <a:lumMod val="10000"/>
                  </a:schemeClr>
                </a:solidFill>
                <a:latin typeface="Calibri" panose="020F0502020204030204" pitchFamily="34" charset="0"/>
                <a:cs typeface="Calibri" panose="020F0502020204030204" pitchFamily="34" charset="0"/>
              </a:rPr>
              <a:t>Cluster SLI &gt;&lt; Average of its VM SLI</a:t>
            </a:r>
            <a:br>
              <a:rPr lang="en-SG" sz="800">
                <a:solidFill>
                  <a:schemeClr val="bg2">
                    <a:lumMod val="10000"/>
                  </a:schemeClr>
                </a:solidFill>
                <a:latin typeface="Calibri" panose="020F0502020204030204" pitchFamily="34" charset="0"/>
                <a:cs typeface="Calibri" panose="020F0502020204030204" pitchFamily="34" charset="0"/>
              </a:rPr>
            </a:br>
            <a:r>
              <a:rPr lang="en-SG" sz="800">
                <a:solidFill>
                  <a:schemeClr val="bg2">
                    <a:lumMod val="10000"/>
                  </a:schemeClr>
                </a:solidFill>
                <a:latin typeface="Calibri" panose="020F0502020204030204" pitchFamily="34" charset="0"/>
                <a:cs typeface="Calibri" panose="020F0502020204030204" pitchFamily="34" charset="0"/>
              </a:rPr>
              <a:t>Cluster SLI = Count of VM that fails SLA.</a:t>
            </a:r>
          </a:p>
          <a:p>
            <a:pPr>
              <a:spcAft>
                <a:spcPts val="600"/>
              </a:spcAft>
            </a:pPr>
            <a:r>
              <a:rPr lang="en-SG" sz="800">
                <a:solidFill>
                  <a:schemeClr val="bg2">
                    <a:lumMod val="10000"/>
                  </a:schemeClr>
                </a:solidFill>
                <a:latin typeface="Calibri" panose="020F0502020204030204" pitchFamily="34" charset="0"/>
                <a:cs typeface="Calibri" panose="020F0502020204030204" pitchFamily="34" charset="0"/>
              </a:rPr>
              <a:t>SLI is a 5-minute counter, so can’t be used yet as the business contract is defined in 30-days. SLA is required for that. Both use the same metric.</a:t>
            </a:r>
          </a:p>
        </p:txBody>
      </p:sp>
      <p:sp>
        <p:nvSpPr>
          <p:cNvPr id="13" name="TextBox 12">
            <a:extLst>
              <a:ext uri="{FF2B5EF4-FFF2-40B4-BE49-F238E27FC236}">
                <a16:creationId xmlns:a16="http://schemas.microsoft.com/office/drawing/2014/main" id="{BE625201-D961-4175-8558-16A3387E088A}"/>
              </a:ext>
            </a:extLst>
          </p:cNvPr>
          <p:cNvSpPr txBox="1"/>
          <p:nvPr/>
        </p:nvSpPr>
        <p:spPr>
          <a:xfrm>
            <a:off x="1628304" y="5134412"/>
            <a:ext cx="3966883" cy="1461939"/>
          </a:xfrm>
          <a:prstGeom prst="rect">
            <a:avLst/>
          </a:prstGeom>
        </p:spPr>
        <p:txBody>
          <a:bodyPr wrap="square" lIns="0" tIns="0" rIns="0" bIns="0" rtlCol="0">
            <a:spAutoFit/>
          </a:bodyPr>
          <a:lstStyle/>
          <a:p>
            <a:pPr algn="l">
              <a:spcAft>
                <a:spcPts val="600"/>
              </a:spcAft>
            </a:pPr>
            <a:r>
              <a:rPr lang="en-SG" sz="800" b="1">
                <a:solidFill>
                  <a:schemeClr val="bg2">
                    <a:lumMod val="10000"/>
                  </a:schemeClr>
                </a:solidFill>
                <a:latin typeface="Calibri" panose="020F0502020204030204" pitchFamily="34" charset="0"/>
                <a:cs typeface="Calibri" panose="020F0502020204030204" pitchFamily="34" charset="0"/>
              </a:rPr>
              <a:t>VM SLA = 30-day average of VM SLI. </a:t>
            </a:r>
            <a:br>
              <a:rPr lang="en-SG" sz="800" b="1">
                <a:solidFill>
                  <a:schemeClr val="bg2">
                    <a:lumMod val="10000"/>
                  </a:schemeClr>
                </a:solidFill>
                <a:latin typeface="Calibri" panose="020F0502020204030204" pitchFamily="34" charset="0"/>
                <a:cs typeface="Calibri" panose="020F0502020204030204" pitchFamily="34" charset="0"/>
              </a:rPr>
            </a:br>
            <a:r>
              <a:rPr lang="en-SG" sz="800">
                <a:solidFill>
                  <a:schemeClr val="bg2">
                    <a:lumMod val="10000"/>
                  </a:schemeClr>
                </a:solidFill>
                <a:latin typeface="Calibri" panose="020F0502020204030204" pitchFamily="34" charset="0"/>
                <a:cs typeface="Calibri" panose="020F0502020204030204" pitchFamily="34" charset="0"/>
              </a:rPr>
              <a:t>Yes, a simple average over the SLA measurement period. </a:t>
            </a:r>
            <a:br>
              <a:rPr lang="en-SG" sz="800">
                <a:solidFill>
                  <a:schemeClr val="bg2">
                    <a:lumMod val="10000"/>
                  </a:schemeClr>
                </a:solidFill>
                <a:latin typeface="Calibri" panose="020F0502020204030204" pitchFamily="34" charset="0"/>
                <a:cs typeface="Calibri" panose="020F0502020204030204" pitchFamily="34" charset="0"/>
              </a:rPr>
            </a:br>
            <a:r>
              <a:rPr lang="en-SG" sz="800">
                <a:solidFill>
                  <a:srgbClr val="FF0000"/>
                </a:solidFill>
                <a:latin typeface="Calibri" panose="020F0502020204030204" pitchFamily="34" charset="0"/>
                <a:cs typeface="Calibri" panose="020F0502020204030204" pitchFamily="34" charset="0"/>
              </a:rPr>
              <a:t>Warning: </a:t>
            </a:r>
            <a:r>
              <a:rPr lang="en-SG" sz="800">
                <a:solidFill>
                  <a:schemeClr val="bg2">
                    <a:lumMod val="10000"/>
                  </a:schemeClr>
                </a:solidFill>
                <a:latin typeface="Calibri" panose="020F0502020204030204" pitchFamily="34" charset="0"/>
                <a:cs typeface="Calibri" panose="020F0502020204030204" pitchFamily="34" charset="0"/>
              </a:rPr>
              <a:t>It can take up to 30-days to “forget” the failure in the past because the counter is average of last 30 days. It does not care about the future</a:t>
            </a:r>
          </a:p>
          <a:p>
            <a:pPr algn="l">
              <a:spcAft>
                <a:spcPts val="600"/>
              </a:spcAft>
            </a:pPr>
            <a:r>
              <a:rPr lang="en-SG" sz="800" b="1">
                <a:solidFill>
                  <a:schemeClr val="bg2">
                    <a:lumMod val="10000"/>
                  </a:schemeClr>
                </a:solidFill>
                <a:latin typeface="Calibri" panose="020F0502020204030204" pitchFamily="34" charset="0"/>
                <a:cs typeface="Calibri" panose="020F0502020204030204" pitchFamily="34" charset="0"/>
              </a:rPr>
              <a:t>Cluster SLA &gt;&lt; 30-day average of Cluster SLI</a:t>
            </a:r>
            <a:r>
              <a:rPr lang="en-SG" sz="800">
                <a:solidFill>
                  <a:schemeClr val="bg2">
                    <a:lumMod val="10000"/>
                  </a:schemeClr>
                </a:solidFill>
                <a:latin typeface="Calibri" panose="020F0502020204030204" pitchFamily="34" charset="0"/>
                <a:cs typeface="Calibri" panose="020F0502020204030204" pitchFamily="34" charset="0"/>
              </a:rPr>
              <a:t>. </a:t>
            </a:r>
            <a:br>
              <a:rPr lang="en-SG" sz="800">
                <a:solidFill>
                  <a:schemeClr val="bg2">
                    <a:lumMod val="10000"/>
                  </a:schemeClr>
                </a:solidFill>
                <a:latin typeface="Calibri" panose="020F0502020204030204" pitchFamily="34" charset="0"/>
                <a:cs typeface="Calibri" panose="020F0502020204030204" pitchFamily="34" charset="0"/>
              </a:rPr>
            </a:br>
            <a:r>
              <a:rPr lang="en-SG" sz="800" b="1">
                <a:solidFill>
                  <a:schemeClr val="bg2">
                    <a:lumMod val="10000"/>
                  </a:schemeClr>
                </a:solidFill>
                <a:latin typeface="Calibri" panose="020F0502020204030204" pitchFamily="34" charset="0"/>
                <a:cs typeface="Calibri" panose="020F0502020204030204" pitchFamily="34" charset="0"/>
              </a:rPr>
              <a:t>Cluster SLA &gt;&lt; Average of its VM SLA</a:t>
            </a:r>
            <a:br>
              <a:rPr lang="en-SG" sz="800">
                <a:solidFill>
                  <a:schemeClr val="bg2">
                    <a:lumMod val="10000"/>
                  </a:schemeClr>
                </a:solidFill>
                <a:latin typeface="Calibri" panose="020F0502020204030204" pitchFamily="34" charset="0"/>
                <a:cs typeface="Calibri" panose="020F0502020204030204" pitchFamily="34" charset="0"/>
              </a:rPr>
            </a:br>
            <a:r>
              <a:rPr lang="en-SG" sz="800">
                <a:solidFill>
                  <a:schemeClr val="bg2">
                    <a:lumMod val="10000"/>
                  </a:schemeClr>
                </a:solidFill>
                <a:latin typeface="Calibri" panose="020F0502020204030204" pitchFamily="34" charset="0"/>
                <a:cs typeface="Calibri" panose="020F0502020204030204" pitchFamily="34" charset="0"/>
              </a:rPr>
              <a:t>It is % of VM who fails SLA. </a:t>
            </a:r>
          </a:p>
          <a:p>
            <a:pPr algn="l">
              <a:spcAft>
                <a:spcPts val="600"/>
              </a:spcAft>
            </a:pPr>
            <a:r>
              <a:rPr lang="en-SG" sz="800">
                <a:solidFill>
                  <a:schemeClr val="bg2">
                    <a:lumMod val="10000"/>
                  </a:schemeClr>
                </a:solidFill>
                <a:latin typeface="Calibri" panose="020F0502020204030204" pitchFamily="34" charset="0"/>
                <a:cs typeface="Calibri" panose="020F0502020204030204" pitchFamily="34" charset="0"/>
              </a:rPr>
              <a:t>SLA is compared against guarantee. It’s typically near 100% but never 100%. E.g. Gold is 99.99% while Bronze is 99.97%</a:t>
            </a:r>
          </a:p>
          <a:p>
            <a:pPr algn="l">
              <a:spcAft>
                <a:spcPts val="600"/>
              </a:spcAft>
            </a:pPr>
            <a:r>
              <a:rPr lang="en-SG" sz="800">
                <a:solidFill>
                  <a:schemeClr val="bg2">
                    <a:lumMod val="10000"/>
                  </a:schemeClr>
                </a:solidFill>
                <a:latin typeface="Calibri" panose="020F0502020204030204" pitchFamily="34" charset="0"/>
                <a:cs typeface="Calibri" panose="020F0502020204030204" pitchFamily="34" charset="0"/>
              </a:rPr>
              <a:t>It is both the goal and the reality. No such thing as internal SLA as that’s just SLA + Buffer.</a:t>
            </a:r>
          </a:p>
        </p:txBody>
      </p:sp>
      <p:grpSp>
        <p:nvGrpSpPr>
          <p:cNvPr id="79" name="Group 78">
            <a:extLst>
              <a:ext uri="{FF2B5EF4-FFF2-40B4-BE49-F238E27FC236}">
                <a16:creationId xmlns:a16="http://schemas.microsoft.com/office/drawing/2014/main" id="{4C53077B-B8DE-4424-947A-473746C2DF69}"/>
              </a:ext>
            </a:extLst>
          </p:cNvPr>
          <p:cNvGrpSpPr/>
          <p:nvPr/>
        </p:nvGrpSpPr>
        <p:grpSpPr>
          <a:xfrm>
            <a:off x="287039" y="3293990"/>
            <a:ext cx="10498906" cy="1649166"/>
            <a:chOff x="826442" y="3046399"/>
            <a:chExt cx="9371462" cy="1649166"/>
          </a:xfrm>
        </p:grpSpPr>
        <p:cxnSp>
          <p:nvCxnSpPr>
            <p:cNvPr id="15" name="Straight Connector 14">
              <a:extLst>
                <a:ext uri="{FF2B5EF4-FFF2-40B4-BE49-F238E27FC236}">
                  <a16:creationId xmlns:a16="http://schemas.microsoft.com/office/drawing/2014/main" id="{AF9C9B67-B269-4EE0-86BD-DF7F3FB5AFFE}"/>
                </a:ext>
              </a:extLst>
            </p:cNvPr>
            <p:cNvCxnSpPr>
              <a:cxnSpLocks/>
            </p:cNvCxnSpPr>
            <p:nvPr/>
          </p:nvCxnSpPr>
          <p:spPr bwMode="gray">
            <a:xfrm>
              <a:off x="826442" y="3046399"/>
              <a:ext cx="9371462" cy="0"/>
            </a:xfrm>
            <a:prstGeom prst="line">
              <a:avLst/>
            </a:prstGeom>
            <a:ln w="15875">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shape">
                  <a:fillToRect l="50000" t="50000" r="50000" b="50000"/>
                </a:path>
                <a:tileRect/>
              </a:gra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9CCE0B1-BF62-4B32-900D-B44578D353DC}"/>
                </a:ext>
              </a:extLst>
            </p:cNvPr>
            <p:cNvCxnSpPr>
              <a:cxnSpLocks/>
            </p:cNvCxnSpPr>
            <p:nvPr/>
          </p:nvCxnSpPr>
          <p:spPr bwMode="gray">
            <a:xfrm>
              <a:off x="826442" y="4695565"/>
              <a:ext cx="9371462" cy="0"/>
            </a:xfrm>
            <a:prstGeom prst="line">
              <a:avLst/>
            </a:prstGeom>
            <a:ln w="15875">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shape">
                  <a:fillToRect l="50000" t="50000" r="50000" b="50000"/>
                </a:path>
                <a:tileRect/>
              </a:gra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20" name="Rectangle 19">
            <a:extLst>
              <a:ext uri="{FF2B5EF4-FFF2-40B4-BE49-F238E27FC236}">
                <a16:creationId xmlns:a16="http://schemas.microsoft.com/office/drawing/2014/main" id="{418455C4-0217-445B-B157-2DF43DDB35AD}"/>
              </a:ext>
            </a:extLst>
          </p:cNvPr>
          <p:cNvSpPr/>
          <p:nvPr/>
        </p:nvSpPr>
        <p:spPr>
          <a:xfrm>
            <a:off x="5762310" y="1261545"/>
            <a:ext cx="6120473" cy="200055"/>
          </a:xfrm>
          <a:prstGeom prst="rect">
            <a:avLst/>
          </a:prstGeom>
          <a:gradFill flip="none" rotWithShape="1">
            <a:gsLst>
              <a:gs pos="0">
                <a:schemeClr val="bg1"/>
              </a:gs>
              <a:gs pos="100000">
                <a:schemeClr val="tx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SG" sz="1400" b="1">
                <a:solidFill>
                  <a:schemeClr val="bg2">
                    <a:lumMod val="10000"/>
                  </a:schemeClr>
                </a:solidFill>
                <a:latin typeface="Calibri" panose="020F0502020204030204" pitchFamily="34" charset="0"/>
                <a:cs typeface="Calibri" panose="020F0502020204030204" pitchFamily="34" charset="0"/>
              </a:rPr>
              <a:t>Example</a:t>
            </a:r>
            <a:endParaRPr lang="en-SG" sz="900">
              <a:solidFill>
                <a:schemeClr val="bg2">
                  <a:lumMod val="10000"/>
                </a:schemeClr>
              </a:solidFill>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324465A3-0957-4497-A8FE-708F0738A183}"/>
              </a:ext>
            </a:extLst>
          </p:cNvPr>
          <p:cNvSpPr/>
          <p:nvPr/>
        </p:nvSpPr>
        <p:spPr>
          <a:xfrm>
            <a:off x="5759686" y="2224019"/>
            <a:ext cx="982105" cy="246456"/>
          </a:xfrm>
          <a:prstGeom prst="rect">
            <a:avLst/>
          </a:prstGeom>
          <a:gradFill flip="none" rotWithShape="1">
            <a:gsLst>
              <a:gs pos="0">
                <a:schemeClr val="bg1"/>
              </a:gs>
              <a:gs pos="100000">
                <a:schemeClr val="tx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600"/>
              </a:spcAft>
            </a:pPr>
            <a:r>
              <a:rPr lang="en-SG" sz="800">
                <a:solidFill>
                  <a:schemeClr val="bg2">
                    <a:lumMod val="10000"/>
                  </a:schemeClr>
                </a:solidFill>
                <a:latin typeface="Calibri" panose="020F0502020204030204" pitchFamily="34" charset="0"/>
                <a:cs typeface="Calibri" panose="020F0502020204030204" pitchFamily="34" charset="0"/>
              </a:rPr>
              <a:t>Gold VM 001</a:t>
            </a:r>
          </a:p>
        </p:txBody>
      </p:sp>
      <p:sp>
        <p:nvSpPr>
          <p:cNvPr id="3" name="Rectangle 2">
            <a:extLst>
              <a:ext uri="{FF2B5EF4-FFF2-40B4-BE49-F238E27FC236}">
                <a16:creationId xmlns:a16="http://schemas.microsoft.com/office/drawing/2014/main" id="{CB6BB787-A607-4966-8991-9B71B4F8DC4B}"/>
              </a:ext>
            </a:extLst>
          </p:cNvPr>
          <p:cNvSpPr/>
          <p:nvPr/>
        </p:nvSpPr>
        <p:spPr>
          <a:xfrm>
            <a:off x="5759686" y="1920708"/>
            <a:ext cx="3838701" cy="246456"/>
          </a:xfrm>
          <a:prstGeom prst="rect">
            <a:avLst/>
          </a:prstGeom>
          <a:gradFill flip="none" rotWithShape="1">
            <a:gsLst>
              <a:gs pos="0">
                <a:schemeClr val="bg1"/>
              </a:gs>
              <a:gs pos="100000">
                <a:schemeClr val="tx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SG" sz="900">
                <a:solidFill>
                  <a:schemeClr val="bg2">
                    <a:lumMod val="10000"/>
                  </a:schemeClr>
                </a:solidFill>
                <a:latin typeface="Calibri" panose="020F0502020204030204" pitchFamily="34" charset="0"/>
                <a:cs typeface="Calibri" panose="020F0502020204030204" pitchFamily="34" charset="0"/>
              </a:rPr>
              <a:t>KPI (last 5 minutes)</a:t>
            </a:r>
          </a:p>
        </p:txBody>
      </p:sp>
      <p:sp>
        <p:nvSpPr>
          <p:cNvPr id="10" name="Rectangle 9">
            <a:extLst>
              <a:ext uri="{FF2B5EF4-FFF2-40B4-BE49-F238E27FC236}">
                <a16:creationId xmlns:a16="http://schemas.microsoft.com/office/drawing/2014/main" id="{8BE1664D-223C-4005-938F-7B7E9C28C60D}"/>
              </a:ext>
            </a:extLst>
          </p:cNvPr>
          <p:cNvSpPr/>
          <p:nvPr/>
        </p:nvSpPr>
        <p:spPr>
          <a:xfrm>
            <a:off x="6759368" y="2527330"/>
            <a:ext cx="467020" cy="246456"/>
          </a:xfrm>
          <a:prstGeom prst="rect">
            <a:avLst/>
          </a:prstGeom>
          <a:gradFill flip="none" rotWithShape="1">
            <a:gsLst>
              <a:gs pos="0">
                <a:schemeClr val="bg1"/>
              </a:gs>
              <a:gs pos="100000">
                <a:schemeClr val="tx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SG" sz="800">
                <a:solidFill>
                  <a:schemeClr val="bg2">
                    <a:lumMod val="10000"/>
                  </a:schemeClr>
                </a:solidFill>
                <a:latin typeface="Calibri" panose="020F0502020204030204" pitchFamily="34" charset="0"/>
                <a:cs typeface="Calibri" panose="020F0502020204030204" pitchFamily="34" charset="0"/>
              </a:rPr>
              <a:t>88.8%</a:t>
            </a:r>
          </a:p>
        </p:txBody>
      </p:sp>
      <p:sp>
        <p:nvSpPr>
          <p:cNvPr id="12" name="Rectangle 11">
            <a:extLst>
              <a:ext uri="{FF2B5EF4-FFF2-40B4-BE49-F238E27FC236}">
                <a16:creationId xmlns:a16="http://schemas.microsoft.com/office/drawing/2014/main" id="{23450248-897F-4D04-B2B8-16AEC8B7BFC3}"/>
              </a:ext>
            </a:extLst>
          </p:cNvPr>
          <p:cNvSpPr/>
          <p:nvPr/>
        </p:nvSpPr>
        <p:spPr>
          <a:xfrm>
            <a:off x="5759686" y="2527330"/>
            <a:ext cx="982105" cy="246456"/>
          </a:xfrm>
          <a:prstGeom prst="rect">
            <a:avLst/>
          </a:prstGeom>
          <a:gradFill flip="none" rotWithShape="1">
            <a:gsLst>
              <a:gs pos="0">
                <a:schemeClr val="bg1"/>
              </a:gs>
              <a:gs pos="100000">
                <a:schemeClr val="tx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600"/>
              </a:spcAft>
            </a:pPr>
            <a:r>
              <a:rPr lang="en-SG" sz="800">
                <a:solidFill>
                  <a:schemeClr val="bg2">
                    <a:lumMod val="10000"/>
                  </a:schemeClr>
                </a:solidFill>
                <a:latin typeface="Calibri" panose="020F0502020204030204" pitchFamily="34" charset="0"/>
                <a:cs typeface="Calibri" panose="020F0502020204030204" pitchFamily="34" charset="0"/>
              </a:rPr>
              <a:t>Bronze VM 001</a:t>
            </a:r>
          </a:p>
        </p:txBody>
      </p:sp>
      <p:sp>
        <p:nvSpPr>
          <p:cNvPr id="26" name="Rectangle 25">
            <a:extLst>
              <a:ext uri="{FF2B5EF4-FFF2-40B4-BE49-F238E27FC236}">
                <a16:creationId xmlns:a16="http://schemas.microsoft.com/office/drawing/2014/main" id="{EB916AF8-16E5-4644-8A2C-18E90AEF39C3}"/>
              </a:ext>
            </a:extLst>
          </p:cNvPr>
          <p:cNvSpPr/>
          <p:nvPr/>
        </p:nvSpPr>
        <p:spPr>
          <a:xfrm>
            <a:off x="6759368" y="2224019"/>
            <a:ext cx="467020" cy="246456"/>
          </a:xfrm>
          <a:prstGeom prst="rect">
            <a:avLst/>
          </a:prstGeom>
          <a:gradFill flip="none" rotWithShape="1">
            <a:gsLst>
              <a:gs pos="0">
                <a:schemeClr val="bg1"/>
              </a:gs>
              <a:gs pos="100000">
                <a:schemeClr val="tx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SG" sz="800">
                <a:solidFill>
                  <a:schemeClr val="bg2">
                    <a:lumMod val="10000"/>
                  </a:schemeClr>
                </a:solidFill>
                <a:latin typeface="Calibri" panose="020F0502020204030204" pitchFamily="34" charset="0"/>
                <a:cs typeface="Calibri" panose="020F0502020204030204" pitchFamily="34" charset="0"/>
              </a:rPr>
              <a:t>99.3%</a:t>
            </a:r>
          </a:p>
        </p:txBody>
      </p:sp>
      <p:sp>
        <p:nvSpPr>
          <p:cNvPr id="28" name="Rectangle 27">
            <a:extLst>
              <a:ext uri="{FF2B5EF4-FFF2-40B4-BE49-F238E27FC236}">
                <a16:creationId xmlns:a16="http://schemas.microsoft.com/office/drawing/2014/main" id="{660384A6-4942-48C7-892D-81E614649A0E}"/>
              </a:ext>
            </a:extLst>
          </p:cNvPr>
          <p:cNvSpPr/>
          <p:nvPr/>
        </p:nvSpPr>
        <p:spPr>
          <a:xfrm>
            <a:off x="7413203" y="2223627"/>
            <a:ext cx="1654494" cy="246456"/>
          </a:xfrm>
          <a:prstGeom prst="rect">
            <a:avLst/>
          </a:prstGeom>
          <a:gradFill flip="none" rotWithShape="1">
            <a:gsLst>
              <a:gs pos="0">
                <a:schemeClr val="bg1"/>
              </a:gs>
              <a:gs pos="100000">
                <a:schemeClr val="tx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600"/>
              </a:spcAft>
            </a:pPr>
            <a:r>
              <a:rPr lang="en-SG" sz="800">
                <a:solidFill>
                  <a:schemeClr val="bg2">
                    <a:lumMod val="10000"/>
                  </a:schemeClr>
                </a:solidFill>
                <a:latin typeface="Calibri" panose="020F0502020204030204" pitchFamily="34" charset="0"/>
                <a:cs typeface="Calibri" panose="020F0502020204030204" pitchFamily="34" charset="0"/>
              </a:rPr>
              <a:t>Gold Cluster 01</a:t>
            </a:r>
          </a:p>
        </p:txBody>
      </p:sp>
      <p:sp>
        <p:nvSpPr>
          <p:cNvPr id="30" name="Rectangle 29">
            <a:extLst>
              <a:ext uri="{FF2B5EF4-FFF2-40B4-BE49-F238E27FC236}">
                <a16:creationId xmlns:a16="http://schemas.microsoft.com/office/drawing/2014/main" id="{E062481C-3C6E-4902-A3E0-D5748B58AFC8}"/>
              </a:ext>
            </a:extLst>
          </p:cNvPr>
          <p:cNvSpPr/>
          <p:nvPr/>
        </p:nvSpPr>
        <p:spPr>
          <a:xfrm>
            <a:off x="9080290" y="2526938"/>
            <a:ext cx="518097" cy="246456"/>
          </a:xfrm>
          <a:prstGeom prst="rect">
            <a:avLst/>
          </a:prstGeom>
          <a:gradFill flip="none" rotWithShape="1">
            <a:gsLst>
              <a:gs pos="0">
                <a:schemeClr val="bg1"/>
              </a:gs>
              <a:gs pos="100000">
                <a:schemeClr val="tx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SG" sz="800">
                <a:solidFill>
                  <a:schemeClr val="bg2">
                    <a:lumMod val="10000"/>
                  </a:schemeClr>
                </a:solidFill>
                <a:latin typeface="Calibri" panose="020F0502020204030204" pitchFamily="34" charset="0"/>
                <a:cs typeface="Calibri" panose="020F0502020204030204" pitchFamily="34" charset="0"/>
              </a:rPr>
              <a:t>93.1%</a:t>
            </a:r>
          </a:p>
        </p:txBody>
      </p:sp>
      <p:sp>
        <p:nvSpPr>
          <p:cNvPr id="32" name="Rectangle 31">
            <a:extLst>
              <a:ext uri="{FF2B5EF4-FFF2-40B4-BE49-F238E27FC236}">
                <a16:creationId xmlns:a16="http://schemas.microsoft.com/office/drawing/2014/main" id="{9BE0E4F6-2E65-494D-869C-CE1FAF57C370}"/>
              </a:ext>
            </a:extLst>
          </p:cNvPr>
          <p:cNvSpPr/>
          <p:nvPr/>
        </p:nvSpPr>
        <p:spPr>
          <a:xfrm>
            <a:off x="7413202" y="2526938"/>
            <a:ext cx="1654493" cy="246456"/>
          </a:xfrm>
          <a:prstGeom prst="rect">
            <a:avLst/>
          </a:prstGeom>
          <a:gradFill flip="none" rotWithShape="1">
            <a:gsLst>
              <a:gs pos="0">
                <a:schemeClr val="bg1"/>
              </a:gs>
              <a:gs pos="100000">
                <a:schemeClr val="tx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600"/>
              </a:spcAft>
            </a:pPr>
            <a:r>
              <a:rPr lang="en-SG" sz="800">
                <a:solidFill>
                  <a:schemeClr val="bg2">
                    <a:lumMod val="10000"/>
                  </a:schemeClr>
                </a:solidFill>
                <a:latin typeface="Calibri" panose="020F0502020204030204" pitchFamily="34" charset="0"/>
                <a:cs typeface="Calibri" panose="020F0502020204030204" pitchFamily="34" charset="0"/>
              </a:rPr>
              <a:t>Bronze Cluster 01</a:t>
            </a:r>
          </a:p>
        </p:txBody>
      </p:sp>
      <p:sp>
        <p:nvSpPr>
          <p:cNvPr id="34" name="Rectangle 33">
            <a:extLst>
              <a:ext uri="{FF2B5EF4-FFF2-40B4-BE49-F238E27FC236}">
                <a16:creationId xmlns:a16="http://schemas.microsoft.com/office/drawing/2014/main" id="{19FDD286-E226-4475-B4EC-A00878146C21}"/>
              </a:ext>
            </a:extLst>
          </p:cNvPr>
          <p:cNvSpPr/>
          <p:nvPr/>
        </p:nvSpPr>
        <p:spPr>
          <a:xfrm>
            <a:off x="9080290" y="2223627"/>
            <a:ext cx="518097" cy="246456"/>
          </a:xfrm>
          <a:prstGeom prst="rect">
            <a:avLst/>
          </a:prstGeom>
          <a:gradFill flip="none" rotWithShape="1">
            <a:gsLst>
              <a:gs pos="0">
                <a:schemeClr val="bg1"/>
              </a:gs>
              <a:gs pos="100000">
                <a:schemeClr val="tx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SG" sz="800">
                <a:solidFill>
                  <a:schemeClr val="bg2">
                    <a:lumMod val="10000"/>
                  </a:schemeClr>
                </a:solidFill>
                <a:latin typeface="Calibri" panose="020F0502020204030204" pitchFamily="34" charset="0"/>
                <a:cs typeface="Calibri" panose="020F0502020204030204" pitchFamily="34" charset="0"/>
              </a:rPr>
              <a:t>99.6%</a:t>
            </a:r>
          </a:p>
        </p:txBody>
      </p:sp>
      <p:sp>
        <p:nvSpPr>
          <p:cNvPr id="36" name="Rectangle 35">
            <a:extLst>
              <a:ext uri="{FF2B5EF4-FFF2-40B4-BE49-F238E27FC236}">
                <a16:creationId xmlns:a16="http://schemas.microsoft.com/office/drawing/2014/main" id="{038F023B-CD68-4521-B6FA-FE8E8B5066D1}"/>
              </a:ext>
            </a:extLst>
          </p:cNvPr>
          <p:cNvSpPr/>
          <p:nvPr/>
        </p:nvSpPr>
        <p:spPr>
          <a:xfrm>
            <a:off x="5762311" y="3884540"/>
            <a:ext cx="982105" cy="246456"/>
          </a:xfrm>
          <a:prstGeom prst="rect">
            <a:avLst/>
          </a:prstGeom>
          <a:gradFill flip="none" rotWithShape="1">
            <a:gsLst>
              <a:gs pos="0">
                <a:schemeClr val="bg1"/>
              </a:gs>
              <a:gs pos="100000">
                <a:schemeClr val="tx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600"/>
              </a:spcAft>
            </a:pPr>
            <a:r>
              <a:rPr lang="en-SG" sz="800">
                <a:solidFill>
                  <a:schemeClr val="bg2">
                    <a:lumMod val="10000"/>
                  </a:schemeClr>
                </a:solidFill>
                <a:latin typeface="Calibri" panose="020F0502020204030204" pitchFamily="34" charset="0"/>
                <a:cs typeface="Calibri" panose="020F0502020204030204" pitchFamily="34" charset="0"/>
              </a:rPr>
              <a:t>Gold VM 001</a:t>
            </a:r>
          </a:p>
        </p:txBody>
      </p:sp>
      <p:sp>
        <p:nvSpPr>
          <p:cNvPr id="38" name="Rectangle 37">
            <a:extLst>
              <a:ext uri="{FF2B5EF4-FFF2-40B4-BE49-F238E27FC236}">
                <a16:creationId xmlns:a16="http://schemas.microsoft.com/office/drawing/2014/main" id="{9954103E-B791-4352-9B44-4833F688DE68}"/>
              </a:ext>
            </a:extLst>
          </p:cNvPr>
          <p:cNvSpPr/>
          <p:nvPr/>
        </p:nvSpPr>
        <p:spPr>
          <a:xfrm>
            <a:off x="5759687" y="3581229"/>
            <a:ext cx="3822317" cy="246456"/>
          </a:xfrm>
          <a:prstGeom prst="rect">
            <a:avLst/>
          </a:prstGeom>
          <a:gradFill flip="none" rotWithShape="1">
            <a:gsLst>
              <a:gs pos="0">
                <a:schemeClr val="bg1"/>
              </a:gs>
              <a:gs pos="100000">
                <a:schemeClr val="tx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SG" sz="900">
                <a:solidFill>
                  <a:schemeClr val="bg2">
                    <a:lumMod val="10000"/>
                  </a:schemeClr>
                </a:solidFill>
                <a:latin typeface="Calibri" panose="020F0502020204030204" pitchFamily="34" charset="0"/>
                <a:cs typeface="Calibri" panose="020F0502020204030204" pitchFamily="34" charset="0"/>
              </a:rPr>
              <a:t>SLI (last 5 minutes)</a:t>
            </a:r>
          </a:p>
        </p:txBody>
      </p:sp>
      <p:sp>
        <p:nvSpPr>
          <p:cNvPr id="40" name="Rectangle 39">
            <a:extLst>
              <a:ext uri="{FF2B5EF4-FFF2-40B4-BE49-F238E27FC236}">
                <a16:creationId xmlns:a16="http://schemas.microsoft.com/office/drawing/2014/main" id="{8A10A320-7F57-4588-B07A-993AFA13950F}"/>
              </a:ext>
            </a:extLst>
          </p:cNvPr>
          <p:cNvSpPr/>
          <p:nvPr/>
        </p:nvSpPr>
        <p:spPr>
          <a:xfrm>
            <a:off x="6761993" y="4187851"/>
            <a:ext cx="467020" cy="246456"/>
          </a:xfrm>
          <a:prstGeom prst="rect">
            <a:avLst/>
          </a:prstGeom>
          <a:gradFill flip="none" rotWithShape="1">
            <a:gsLst>
              <a:gs pos="0">
                <a:schemeClr val="bg1"/>
              </a:gs>
              <a:gs pos="100000">
                <a:srgbClr val="00B050"/>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SG" sz="800">
                <a:solidFill>
                  <a:schemeClr val="bg2">
                    <a:lumMod val="10000"/>
                  </a:schemeClr>
                </a:solidFill>
                <a:latin typeface="Calibri" panose="020F0502020204030204" pitchFamily="34" charset="0"/>
                <a:cs typeface="Calibri" panose="020F0502020204030204" pitchFamily="34" charset="0"/>
              </a:rPr>
              <a:t>100%</a:t>
            </a:r>
          </a:p>
        </p:txBody>
      </p:sp>
      <p:sp>
        <p:nvSpPr>
          <p:cNvPr id="42" name="Rectangle 41">
            <a:extLst>
              <a:ext uri="{FF2B5EF4-FFF2-40B4-BE49-F238E27FC236}">
                <a16:creationId xmlns:a16="http://schemas.microsoft.com/office/drawing/2014/main" id="{A1D06D7A-8FE9-433C-8AA5-D7C7DE099B12}"/>
              </a:ext>
            </a:extLst>
          </p:cNvPr>
          <p:cNvSpPr/>
          <p:nvPr/>
        </p:nvSpPr>
        <p:spPr>
          <a:xfrm>
            <a:off x="5762311" y="4187851"/>
            <a:ext cx="982105" cy="246456"/>
          </a:xfrm>
          <a:prstGeom prst="rect">
            <a:avLst/>
          </a:prstGeom>
          <a:gradFill flip="none" rotWithShape="1">
            <a:gsLst>
              <a:gs pos="0">
                <a:schemeClr val="bg1"/>
              </a:gs>
              <a:gs pos="100000">
                <a:schemeClr val="tx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600"/>
              </a:spcAft>
            </a:pPr>
            <a:r>
              <a:rPr lang="en-SG" sz="800">
                <a:solidFill>
                  <a:schemeClr val="bg2">
                    <a:lumMod val="10000"/>
                  </a:schemeClr>
                </a:solidFill>
                <a:latin typeface="Calibri" panose="020F0502020204030204" pitchFamily="34" charset="0"/>
                <a:cs typeface="Calibri" panose="020F0502020204030204" pitchFamily="34" charset="0"/>
              </a:rPr>
              <a:t>Bronze VM 001</a:t>
            </a:r>
          </a:p>
        </p:txBody>
      </p:sp>
      <p:sp>
        <p:nvSpPr>
          <p:cNvPr id="44" name="Rectangle 43">
            <a:extLst>
              <a:ext uri="{FF2B5EF4-FFF2-40B4-BE49-F238E27FC236}">
                <a16:creationId xmlns:a16="http://schemas.microsoft.com/office/drawing/2014/main" id="{A0FD8AFB-126F-4FA1-AB11-22D1E3F28181}"/>
              </a:ext>
            </a:extLst>
          </p:cNvPr>
          <p:cNvSpPr/>
          <p:nvPr/>
        </p:nvSpPr>
        <p:spPr>
          <a:xfrm>
            <a:off x="6761993" y="3884540"/>
            <a:ext cx="467020" cy="246456"/>
          </a:xfrm>
          <a:prstGeom prst="rect">
            <a:avLst/>
          </a:prstGeom>
          <a:gradFill flip="none" rotWithShape="1">
            <a:gsLst>
              <a:gs pos="0">
                <a:schemeClr val="bg1"/>
              </a:gs>
              <a:gs pos="100000">
                <a:srgbClr val="FF0000"/>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SG" sz="800">
                <a:solidFill>
                  <a:schemeClr val="bg2">
                    <a:lumMod val="10000"/>
                  </a:schemeClr>
                </a:solidFill>
                <a:latin typeface="Calibri" panose="020F0502020204030204" pitchFamily="34" charset="0"/>
                <a:cs typeface="Calibri" panose="020F0502020204030204" pitchFamily="34" charset="0"/>
              </a:rPr>
              <a:t>75%</a:t>
            </a:r>
          </a:p>
        </p:txBody>
      </p:sp>
      <p:sp>
        <p:nvSpPr>
          <p:cNvPr id="46" name="Rectangle 45">
            <a:extLst>
              <a:ext uri="{FF2B5EF4-FFF2-40B4-BE49-F238E27FC236}">
                <a16:creationId xmlns:a16="http://schemas.microsoft.com/office/drawing/2014/main" id="{A831BBFF-2733-4B55-B98A-3A6521D9125B}"/>
              </a:ext>
            </a:extLst>
          </p:cNvPr>
          <p:cNvSpPr/>
          <p:nvPr/>
        </p:nvSpPr>
        <p:spPr>
          <a:xfrm>
            <a:off x="7415828" y="3884148"/>
            <a:ext cx="932251" cy="246456"/>
          </a:xfrm>
          <a:prstGeom prst="rect">
            <a:avLst/>
          </a:prstGeom>
          <a:gradFill flip="none" rotWithShape="1">
            <a:gsLst>
              <a:gs pos="0">
                <a:schemeClr val="bg1"/>
              </a:gs>
              <a:gs pos="100000">
                <a:schemeClr val="tx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600"/>
              </a:spcAft>
            </a:pPr>
            <a:r>
              <a:rPr lang="en-SG" sz="800">
                <a:solidFill>
                  <a:schemeClr val="bg2">
                    <a:lumMod val="10000"/>
                  </a:schemeClr>
                </a:solidFill>
                <a:latin typeface="Calibri" panose="020F0502020204030204" pitchFamily="34" charset="0"/>
                <a:cs typeface="Calibri" panose="020F0502020204030204" pitchFamily="34" charset="0"/>
              </a:rPr>
              <a:t>Gold Cluster 01</a:t>
            </a:r>
          </a:p>
        </p:txBody>
      </p:sp>
      <p:sp>
        <p:nvSpPr>
          <p:cNvPr id="48" name="Rectangle 47">
            <a:extLst>
              <a:ext uri="{FF2B5EF4-FFF2-40B4-BE49-F238E27FC236}">
                <a16:creationId xmlns:a16="http://schemas.microsoft.com/office/drawing/2014/main" id="{BF77C44C-86CB-4CFF-9C36-F0350C517697}"/>
              </a:ext>
            </a:extLst>
          </p:cNvPr>
          <p:cNvSpPr/>
          <p:nvPr/>
        </p:nvSpPr>
        <p:spPr>
          <a:xfrm>
            <a:off x="8364534" y="4187459"/>
            <a:ext cx="705788" cy="246456"/>
          </a:xfrm>
          <a:prstGeom prst="rect">
            <a:avLst/>
          </a:prstGeom>
          <a:gradFill flip="none" rotWithShape="1">
            <a:gsLst>
              <a:gs pos="0">
                <a:schemeClr val="bg1"/>
              </a:gs>
              <a:gs pos="100000">
                <a:srgbClr val="00B050"/>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SG" sz="800">
                <a:solidFill>
                  <a:schemeClr val="bg2">
                    <a:lumMod val="10000"/>
                  </a:schemeClr>
                </a:solidFill>
                <a:latin typeface="Calibri" panose="020F0502020204030204" pitchFamily="34" charset="0"/>
                <a:cs typeface="Calibri" panose="020F0502020204030204" pitchFamily="34" charset="0"/>
              </a:rPr>
              <a:t>0 / 200 VM</a:t>
            </a:r>
          </a:p>
        </p:txBody>
      </p:sp>
      <p:sp>
        <p:nvSpPr>
          <p:cNvPr id="50" name="Rectangle 49">
            <a:extLst>
              <a:ext uri="{FF2B5EF4-FFF2-40B4-BE49-F238E27FC236}">
                <a16:creationId xmlns:a16="http://schemas.microsoft.com/office/drawing/2014/main" id="{05CB180E-77AF-4354-ACA4-53AFFB28AC01}"/>
              </a:ext>
            </a:extLst>
          </p:cNvPr>
          <p:cNvSpPr/>
          <p:nvPr/>
        </p:nvSpPr>
        <p:spPr>
          <a:xfrm>
            <a:off x="7415828" y="4187459"/>
            <a:ext cx="932251" cy="246456"/>
          </a:xfrm>
          <a:prstGeom prst="rect">
            <a:avLst/>
          </a:prstGeom>
          <a:gradFill flip="none" rotWithShape="1">
            <a:gsLst>
              <a:gs pos="0">
                <a:schemeClr val="bg1"/>
              </a:gs>
              <a:gs pos="100000">
                <a:schemeClr val="tx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600"/>
              </a:spcAft>
            </a:pPr>
            <a:r>
              <a:rPr lang="en-SG" sz="800">
                <a:solidFill>
                  <a:schemeClr val="bg2">
                    <a:lumMod val="10000"/>
                  </a:schemeClr>
                </a:solidFill>
                <a:latin typeface="Calibri" panose="020F0502020204030204" pitchFamily="34" charset="0"/>
                <a:cs typeface="Calibri" panose="020F0502020204030204" pitchFamily="34" charset="0"/>
              </a:rPr>
              <a:t>Bronze Cluster 01</a:t>
            </a:r>
          </a:p>
        </p:txBody>
      </p:sp>
      <p:sp>
        <p:nvSpPr>
          <p:cNvPr id="52" name="Rectangle 51">
            <a:extLst>
              <a:ext uri="{FF2B5EF4-FFF2-40B4-BE49-F238E27FC236}">
                <a16:creationId xmlns:a16="http://schemas.microsoft.com/office/drawing/2014/main" id="{D28B7700-DEC2-49CC-BE92-FD8BB7570348}"/>
              </a:ext>
            </a:extLst>
          </p:cNvPr>
          <p:cNvSpPr/>
          <p:nvPr/>
        </p:nvSpPr>
        <p:spPr>
          <a:xfrm>
            <a:off x="8364534" y="3884148"/>
            <a:ext cx="705788" cy="246456"/>
          </a:xfrm>
          <a:prstGeom prst="rect">
            <a:avLst/>
          </a:prstGeom>
          <a:gradFill flip="none" rotWithShape="1">
            <a:gsLst>
              <a:gs pos="0">
                <a:schemeClr val="bg1"/>
              </a:gs>
              <a:gs pos="100000">
                <a:srgbClr val="FF0000"/>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SG" sz="800">
                <a:solidFill>
                  <a:schemeClr val="bg2">
                    <a:lumMod val="10000"/>
                  </a:schemeClr>
                </a:solidFill>
                <a:latin typeface="Calibri" panose="020F0502020204030204" pitchFamily="34" charset="0"/>
                <a:cs typeface="Calibri" panose="020F0502020204030204" pitchFamily="34" charset="0"/>
              </a:rPr>
              <a:t>2 / 100 VM</a:t>
            </a:r>
          </a:p>
        </p:txBody>
      </p:sp>
      <p:sp>
        <p:nvSpPr>
          <p:cNvPr id="54" name="Rectangle 53">
            <a:extLst>
              <a:ext uri="{FF2B5EF4-FFF2-40B4-BE49-F238E27FC236}">
                <a16:creationId xmlns:a16="http://schemas.microsoft.com/office/drawing/2014/main" id="{C0106CEC-546A-4DD6-B9C0-E17975CA9E4D}"/>
              </a:ext>
            </a:extLst>
          </p:cNvPr>
          <p:cNvSpPr/>
          <p:nvPr/>
        </p:nvSpPr>
        <p:spPr>
          <a:xfrm>
            <a:off x="9082915" y="3887404"/>
            <a:ext cx="499090" cy="246456"/>
          </a:xfrm>
          <a:prstGeom prst="rect">
            <a:avLst/>
          </a:prstGeom>
          <a:gradFill flip="none" rotWithShape="1">
            <a:gsLst>
              <a:gs pos="0">
                <a:schemeClr val="bg1"/>
              </a:gs>
              <a:gs pos="100000">
                <a:srgbClr val="FF0000"/>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SG" sz="800">
                <a:solidFill>
                  <a:schemeClr val="bg2">
                    <a:lumMod val="10000"/>
                  </a:schemeClr>
                </a:solidFill>
                <a:latin typeface="Calibri" panose="020F0502020204030204" pitchFamily="34" charset="0"/>
                <a:cs typeface="Calibri" panose="020F0502020204030204" pitchFamily="34" charset="0"/>
              </a:rPr>
              <a:t>98%</a:t>
            </a:r>
          </a:p>
        </p:txBody>
      </p:sp>
      <p:sp>
        <p:nvSpPr>
          <p:cNvPr id="56" name="Rectangle 55">
            <a:extLst>
              <a:ext uri="{FF2B5EF4-FFF2-40B4-BE49-F238E27FC236}">
                <a16:creationId xmlns:a16="http://schemas.microsoft.com/office/drawing/2014/main" id="{04EBBDEA-544F-402D-92DD-9570FDE6DC30}"/>
              </a:ext>
            </a:extLst>
          </p:cNvPr>
          <p:cNvSpPr/>
          <p:nvPr/>
        </p:nvSpPr>
        <p:spPr>
          <a:xfrm>
            <a:off x="9082915" y="4187459"/>
            <a:ext cx="499090" cy="246456"/>
          </a:xfrm>
          <a:prstGeom prst="rect">
            <a:avLst/>
          </a:prstGeom>
          <a:gradFill flip="none" rotWithShape="1">
            <a:gsLst>
              <a:gs pos="0">
                <a:schemeClr val="bg1"/>
              </a:gs>
              <a:gs pos="100000">
                <a:srgbClr val="00B050"/>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SG" sz="800">
                <a:solidFill>
                  <a:schemeClr val="bg2">
                    <a:lumMod val="10000"/>
                  </a:schemeClr>
                </a:solidFill>
                <a:latin typeface="Calibri" panose="020F0502020204030204" pitchFamily="34" charset="0"/>
                <a:cs typeface="Calibri" panose="020F0502020204030204" pitchFamily="34" charset="0"/>
              </a:rPr>
              <a:t>100%</a:t>
            </a:r>
          </a:p>
        </p:txBody>
      </p:sp>
      <p:sp>
        <p:nvSpPr>
          <p:cNvPr id="58" name="Rectangle 57">
            <a:extLst>
              <a:ext uri="{FF2B5EF4-FFF2-40B4-BE49-F238E27FC236}">
                <a16:creationId xmlns:a16="http://schemas.microsoft.com/office/drawing/2014/main" id="{9EEE9A3C-42F9-4018-AB52-BDB793063D1E}"/>
              </a:ext>
            </a:extLst>
          </p:cNvPr>
          <p:cNvSpPr/>
          <p:nvPr/>
        </p:nvSpPr>
        <p:spPr>
          <a:xfrm>
            <a:off x="5762310" y="5607625"/>
            <a:ext cx="982105" cy="246456"/>
          </a:xfrm>
          <a:prstGeom prst="rect">
            <a:avLst/>
          </a:prstGeom>
          <a:gradFill flip="none" rotWithShape="1">
            <a:gsLst>
              <a:gs pos="0">
                <a:schemeClr val="bg1"/>
              </a:gs>
              <a:gs pos="100000">
                <a:schemeClr val="tx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600"/>
              </a:spcAft>
            </a:pPr>
            <a:r>
              <a:rPr lang="en-SG" sz="800">
                <a:solidFill>
                  <a:schemeClr val="bg2">
                    <a:lumMod val="10000"/>
                  </a:schemeClr>
                </a:solidFill>
                <a:latin typeface="Calibri" panose="020F0502020204030204" pitchFamily="34" charset="0"/>
                <a:cs typeface="Calibri" panose="020F0502020204030204" pitchFamily="34" charset="0"/>
              </a:rPr>
              <a:t>Gold VM 001</a:t>
            </a:r>
          </a:p>
        </p:txBody>
      </p:sp>
      <p:sp>
        <p:nvSpPr>
          <p:cNvPr id="60" name="Rectangle 59">
            <a:extLst>
              <a:ext uri="{FF2B5EF4-FFF2-40B4-BE49-F238E27FC236}">
                <a16:creationId xmlns:a16="http://schemas.microsoft.com/office/drawing/2014/main" id="{136CDE9D-B90A-4B7F-90AA-15615CF44EAB}"/>
              </a:ext>
            </a:extLst>
          </p:cNvPr>
          <p:cNvSpPr/>
          <p:nvPr/>
        </p:nvSpPr>
        <p:spPr>
          <a:xfrm>
            <a:off x="5759686" y="5304314"/>
            <a:ext cx="3822317" cy="246456"/>
          </a:xfrm>
          <a:prstGeom prst="rect">
            <a:avLst/>
          </a:prstGeom>
          <a:gradFill flip="none" rotWithShape="1">
            <a:gsLst>
              <a:gs pos="0">
                <a:schemeClr val="bg1"/>
              </a:gs>
              <a:gs pos="100000">
                <a:schemeClr val="tx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SG" sz="900">
                <a:solidFill>
                  <a:schemeClr val="bg2">
                    <a:lumMod val="10000"/>
                  </a:schemeClr>
                </a:solidFill>
                <a:latin typeface="Calibri" panose="020F0502020204030204" pitchFamily="34" charset="0"/>
                <a:cs typeface="Calibri" panose="020F0502020204030204" pitchFamily="34" charset="0"/>
              </a:rPr>
              <a:t>SLA (last 30 days)</a:t>
            </a:r>
          </a:p>
        </p:txBody>
      </p:sp>
      <p:sp>
        <p:nvSpPr>
          <p:cNvPr id="62" name="Rectangle 61">
            <a:extLst>
              <a:ext uri="{FF2B5EF4-FFF2-40B4-BE49-F238E27FC236}">
                <a16:creationId xmlns:a16="http://schemas.microsoft.com/office/drawing/2014/main" id="{A9CB1F63-3897-4846-84F4-181589A358C2}"/>
              </a:ext>
            </a:extLst>
          </p:cNvPr>
          <p:cNvSpPr/>
          <p:nvPr/>
        </p:nvSpPr>
        <p:spPr>
          <a:xfrm>
            <a:off x="6761993" y="5607625"/>
            <a:ext cx="467020" cy="246456"/>
          </a:xfrm>
          <a:prstGeom prst="rect">
            <a:avLst/>
          </a:prstGeom>
          <a:gradFill flip="none" rotWithShape="1">
            <a:gsLst>
              <a:gs pos="0">
                <a:schemeClr val="bg1"/>
              </a:gs>
              <a:gs pos="100000">
                <a:srgbClr val="00B050"/>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SG" sz="800">
                <a:solidFill>
                  <a:schemeClr val="bg2">
                    <a:lumMod val="10000"/>
                  </a:schemeClr>
                </a:solidFill>
                <a:latin typeface="Calibri" panose="020F0502020204030204" pitchFamily="34" charset="0"/>
                <a:cs typeface="Calibri" panose="020F0502020204030204" pitchFamily="34" charset="0"/>
              </a:rPr>
              <a:t>Pass</a:t>
            </a:r>
          </a:p>
        </p:txBody>
      </p:sp>
      <p:sp>
        <p:nvSpPr>
          <p:cNvPr id="64" name="Rectangle 63">
            <a:extLst>
              <a:ext uri="{FF2B5EF4-FFF2-40B4-BE49-F238E27FC236}">
                <a16:creationId xmlns:a16="http://schemas.microsoft.com/office/drawing/2014/main" id="{A57925C9-1F15-459A-8BFB-501848EFF627}"/>
              </a:ext>
            </a:extLst>
          </p:cNvPr>
          <p:cNvSpPr/>
          <p:nvPr/>
        </p:nvSpPr>
        <p:spPr>
          <a:xfrm>
            <a:off x="5762310" y="5926224"/>
            <a:ext cx="982105" cy="246456"/>
          </a:xfrm>
          <a:prstGeom prst="rect">
            <a:avLst/>
          </a:prstGeom>
          <a:gradFill flip="none" rotWithShape="1">
            <a:gsLst>
              <a:gs pos="0">
                <a:schemeClr val="bg1"/>
              </a:gs>
              <a:gs pos="100000">
                <a:schemeClr val="tx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600"/>
              </a:spcAft>
            </a:pPr>
            <a:r>
              <a:rPr lang="en-SG" sz="800">
                <a:solidFill>
                  <a:schemeClr val="bg2">
                    <a:lumMod val="10000"/>
                  </a:schemeClr>
                </a:solidFill>
                <a:latin typeface="Calibri" panose="020F0502020204030204" pitchFamily="34" charset="0"/>
                <a:cs typeface="Calibri" panose="020F0502020204030204" pitchFamily="34" charset="0"/>
              </a:rPr>
              <a:t>Bronze VM 001</a:t>
            </a:r>
          </a:p>
        </p:txBody>
      </p:sp>
      <p:sp>
        <p:nvSpPr>
          <p:cNvPr id="66" name="Rectangle 65">
            <a:extLst>
              <a:ext uri="{FF2B5EF4-FFF2-40B4-BE49-F238E27FC236}">
                <a16:creationId xmlns:a16="http://schemas.microsoft.com/office/drawing/2014/main" id="{56AAFAB1-44E3-48C8-8C04-375D64CD60B2}"/>
              </a:ext>
            </a:extLst>
          </p:cNvPr>
          <p:cNvSpPr/>
          <p:nvPr/>
        </p:nvSpPr>
        <p:spPr>
          <a:xfrm>
            <a:off x="6761993" y="5926224"/>
            <a:ext cx="467020" cy="246456"/>
          </a:xfrm>
          <a:prstGeom prst="rect">
            <a:avLst/>
          </a:prstGeom>
          <a:gradFill flip="none" rotWithShape="1">
            <a:gsLst>
              <a:gs pos="0">
                <a:schemeClr val="bg1"/>
              </a:gs>
              <a:gs pos="100000">
                <a:srgbClr val="FF0000"/>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SG" sz="800">
                <a:solidFill>
                  <a:schemeClr val="bg2">
                    <a:lumMod val="10000"/>
                  </a:schemeClr>
                </a:solidFill>
                <a:latin typeface="Calibri" panose="020F0502020204030204" pitchFamily="34" charset="0"/>
                <a:cs typeface="Calibri" panose="020F0502020204030204" pitchFamily="34" charset="0"/>
              </a:rPr>
              <a:t>Fail</a:t>
            </a:r>
          </a:p>
        </p:txBody>
      </p:sp>
      <p:sp>
        <p:nvSpPr>
          <p:cNvPr id="68" name="Rectangle 67">
            <a:extLst>
              <a:ext uri="{FF2B5EF4-FFF2-40B4-BE49-F238E27FC236}">
                <a16:creationId xmlns:a16="http://schemas.microsoft.com/office/drawing/2014/main" id="{E9ED8E75-7E2A-4FF5-B2EB-5F046A004137}"/>
              </a:ext>
            </a:extLst>
          </p:cNvPr>
          <p:cNvSpPr/>
          <p:nvPr/>
        </p:nvSpPr>
        <p:spPr>
          <a:xfrm>
            <a:off x="7415827" y="5607625"/>
            <a:ext cx="932251" cy="246456"/>
          </a:xfrm>
          <a:prstGeom prst="rect">
            <a:avLst/>
          </a:prstGeom>
          <a:gradFill flip="none" rotWithShape="1">
            <a:gsLst>
              <a:gs pos="0">
                <a:schemeClr val="bg1"/>
              </a:gs>
              <a:gs pos="100000">
                <a:schemeClr val="tx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600"/>
              </a:spcAft>
            </a:pPr>
            <a:r>
              <a:rPr lang="en-SG" sz="800">
                <a:solidFill>
                  <a:schemeClr val="bg2">
                    <a:lumMod val="10000"/>
                  </a:schemeClr>
                </a:solidFill>
                <a:latin typeface="Calibri" panose="020F0502020204030204" pitchFamily="34" charset="0"/>
                <a:cs typeface="Calibri" panose="020F0502020204030204" pitchFamily="34" charset="0"/>
              </a:rPr>
              <a:t>Gold Cluster 01</a:t>
            </a:r>
          </a:p>
        </p:txBody>
      </p:sp>
      <p:sp>
        <p:nvSpPr>
          <p:cNvPr id="70" name="Rectangle 69">
            <a:extLst>
              <a:ext uri="{FF2B5EF4-FFF2-40B4-BE49-F238E27FC236}">
                <a16:creationId xmlns:a16="http://schemas.microsoft.com/office/drawing/2014/main" id="{76C810E3-79D0-4830-A512-7FBE2EB4E4EE}"/>
              </a:ext>
            </a:extLst>
          </p:cNvPr>
          <p:cNvSpPr/>
          <p:nvPr/>
        </p:nvSpPr>
        <p:spPr>
          <a:xfrm>
            <a:off x="8364534" y="5607625"/>
            <a:ext cx="705788" cy="246456"/>
          </a:xfrm>
          <a:prstGeom prst="rect">
            <a:avLst/>
          </a:prstGeom>
          <a:gradFill flip="none" rotWithShape="1">
            <a:gsLst>
              <a:gs pos="0">
                <a:schemeClr val="bg1"/>
              </a:gs>
              <a:gs pos="100000">
                <a:srgbClr val="00B050"/>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SG" sz="800">
                <a:solidFill>
                  <a:schemeClr val="bg2">
                    <a:lumMod val="10000"/>
                  </a:schemeClr>
                </a:solidFill>
                <a:latin typeface="Calibri" panose="020F0502020204030204" pitchFamily="34" charset="0"/>
                <a:cs typeface="Calibri" panose="020F0502020204030204" pitchFamily="34" charset="0"/>
              </a:rPr>
              <a:t>0 / 100 VM</a:t>
            </a:r>
          </a:p>
        </p:txBody>
      </p:sp>
      <p:sp>
        <p:nvSpPr>
          <p:cNvPr id="72" name="Rectangle 71">
            <a:extLst>
              <a:ext uri="{FF2B5EF4-FFF2-40B4-BE49-F238E27FC236}">
                <a16:creationId xmlns:a16="http://schemas.microsoft.com/office/drawing/2014/main" id="{1EAFA760-DEDB-45BD-AA00-417C4BCBD72D}"/>
              </a:ext>
            </a:extLst>
          </p:cNvPr>
          <p:cNvSpPr/>
          <p:nvPr/>
        </p:nvSpPr>
        <p:spPr>
          <a:xfrm>
            <a:off x="7415827" y="5926224"/>
            <a:ext cx="932251" cy="246456"/>
          </a:xfrm>
          <a:prstGeom prst="rect">
            <a:avLst/>
          </a:prstGeom>
          <a:gradFill flip="none" rotWithShape="1">
            <a:gsLst>
              <a:gs pos="0">
                <a:schemeClr val="bg1"/>
              </a:gs>
              <a:gs pos="100000">
                <a:schemeClr val="tx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600"/>
              </a:spcAft>
            </a:pPr>
            <a:r>
              <a:rPr lang="en-SG" sz="800">
                <a:solidFill>
                  <a:schemeClr val="bg2">
                    <a:lumMod val="10000"/>
                  </a:schemeClr>
                </a:solidFill>
                <a:latin typeface="Calibri" panose="020F0502020204030204" pitchFamily="34" charset="0"/>
                <a:cs typeface="Calibri" panose="020F0502020204030204" pitchFamily="34" charset="0"/>
              </a:rPr>
              <a:t>Bronze Cluster 01</a:t>
            </a:r>
          </a:p>
        </p:txBody>
      </p:sp>
      <p:sp>
        <p:nvSpPr>
          <p:cNvPr id="74" name="Rectangle 73">
            <a:extLst>
              <a:ext uri="{FF2B5EF4-FFF2-40B4-BE49-F238E27FC236}">
                <a16:creationId xmlns:a16="http://schemas.microsoft.com/office/drawing/2014/main" id="{7E1883B0-B362-447D-AB47-4FCAA05E7200}"/>
              </a:ext>
            </a:extLst>
          </p:cNvPr>
          <p:cNvSpPr/>
          <p:nvPr/>
        </p:nvSpPr>
        <p:spPr>
          <a:xfrm>
            <a:off x="8364534" y="5926224"/>
            <a:ext cx="705788" cy="246456"/>
          </a:xfrm>
          <a:prstGeom prst="rect">
            <a:avLst/>
          </a:prstGeom>
          <a:gradFill flip="none" rotWithShape="1">
            <a:gsLst>
              <a:gs pos="0">
                <a:schemeClr val="bg1"/>
              </a:gs>
              <a:gs pos="100000">
                <a:srgbClr val="FF0000"/>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SG" sz="800">
                <a:solidFill>
                  <a:schemeClr val="bg2">
                    <a:lumMod val="10000"/>
                  </a:schemeClr>
                </a:solidFill>
                <a:latin typeface="Calibri" panose="020F0502020204030204" pitchFamily="34" charset="0"/>
                <a:cs typeface="Calibri" panose="020F0502020204030204" pitchFamily="34" charset="0"/>
              </a:rPr>
              <a:t>2 / 200 VM</a:t>
            </a:r>
          </a:p>
        </p:txBody>
      </p:sp>
      <p:sp>
        <p:nvSpPr>
          <p:cNvPr id="76" name="Rectangle 75">
            <a:extLst>
              <a:ext uri="{FF2B5EF4-FFF2-40B4-BE49-F238E27FC236}">
                <a16:creationId xmlns:a16="http://schemas.microsoft.com/office/drawing/2014/main" id="{680B2CD2-88A7-4D39-99A3-A116FF8204EB}"/>
              </a:ext>
            </a:extLst>
          </p:cNvPr>
          <p:cNvSpPr/>
          <p:nvPr/>
        </p:nvSpPr>
        <p:spPr>
          <a:xfrm>
            <a:off x="9082915" y="5926224"/>
            <a:ext cx="499090" cy="246456"/>
          </a:xfrm>
          <a:prstGeom prst="rect">
            <a:avLst/>
          </a:prstGeom>
          <a:gradFill flip="none" rotWithShape="1">
            <a:gsLst>
              <a:gs pos="0">
                <a:schemeClr val="bg1"/>
              </a:gs>
              <a:gs pos="100000">
                <a:srgbClr val="FF0000"/>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SG" sz="800">
                <a:solidFill>
                  <a:schemeClr val="bg2">
                    <a:lumMod val="10000"/>
                  </a:schemeClr>
                </a:solidFill>
                <a:latin typeface="Calibri" panose="020F0502020204030204" pitchFamily="34" charset="0"/>
                <a:cs typeface="Calibri" panose="020F0502020204030204" pitchFamily="34" charset="0"/>
              </a:rPr>
              <a:t>99%</a:t>
            </a:r>
          </a:p>
        </p:txBody>
      </p:sp>
      <p:sp>
        <p:nvSpPr>
          <p:cNvPr id="78" name="Rectangle 77">
            <a:extLst>
              <a:ext uri="{FF2B5EF4-FFF2-40B4-BE49-F238E27FC236}">
                <a16:creationId xmlns:a16="http://schemas.microsoft.com/office/drawing/2014/main" id="{B7BF69EF-85A0-4B2F-8C60-EC9B7F12376E}"/>
              </a:ext>
            </a:extLst>
          </p:cNvPr>
          <p:cNvSpPr/>
          <p:nvPr/>
        </p:nvSpPr>
        <p:spPr>
          <a:xfrm>
            <a:off x="9082915" y="5607625"/>
            <a:ext cx="499090" cy="246456"/>
          </a:xfrm>
          <a:prstGeom prst="rect">
            <a:avLst/>
          </a:prstGeom>
          <a:gradFill flip="none" rotWithShape="1">
            <a:gsLst>
              <a:gs pos="0">
                <a:schemeClr val="bg1"/>
              </a:gs>
              <a:gs pos="100000">
                <a:srgbClr val="00B050"/>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SG" sz="800">
                <a:solidFill>
                  <a:schemeClr val="bg2">
                    <a:lumMod val="10000"/>
                  </a:schemeClr>
                </a:solidFill>
                <a:latin typeface="Calibri" panose="020F0502020204030204" pitchFamily="34" charset="0"/>
                <a:cs typeface="Calibri" panose="020F0502020204030204" pitchFamily="34" charset="0"/>
              </a:rPr>
              <a:t>100%</a:t>
            </a:r>
          </a:p>
        </p:txBody>
      </p:sp>
      <p:sp>
        <p:nvSpPr>
          <p:cNvPr id="80" name="TextBox 79">
            <a:extLst>
              <a:ext uri="{FF2B5EF4-FFF2-40B4-BE49-F238E27FC236}">
                <a16:creationId xmlns:a16="http://schemas.microsoft.com/office/drawing/2014/main" id="{8CEDCB01-FC5F-4E5A-982A-31B1FA0A2C74}"/>
              </a:ext>
            </a:extLst>
          </p:cNvPr>
          <p:cNvSpPr txBox="1"/>
          <p:nvPr/>
        </p:nvSpPr>
        <p:spPr>
          <a:xfrm>
            <a:off x="9775721" y="2011090"/>
            <a:ext cx="1834379" cy="369332"/>
          </a:xfrm>
          <a:prstGeom prst="rect">
            <a:avLst/>
          </a:prstGeom>
        </p:spPr>
        <p:txBody>
          <a:bodyPr wrap="square" lIns="0" tIns="0" rIns="0" bIns="0" rtlCol="0">
            <a:spAutoFit/>
          </a:bodyPr>
          <a:lstStyle/>
          <a:p>
            <a:pPr algn="l">
              <a:spcAft>
                <a:spcPts val="600"/>
              </a:spcAft>
            </a:pPr>
            <a:r>
              <a:rPr lang="en-SG" sz="800">
                <a:solidFill>
                  <a:srgbClr val="0070C0"/>
                </a:solidFill>
                <a:latin typeface="Calibri" panose="020F0502020204030204" pitchFamily="34" charset="0"/>
                <a:cs typeface="Calibri" panose="020F0502020204030204" pitchFamily="34" charset="0"/>
              </a:rPr>
              <a:t>Gold VM 001 and Bronze VM 001 happen to be unlucky. Other VMs are doing better, as cluster number is higher.</a:t>
            </a:r>
          </a:p>
        </p:txBody>
      </p:sp>
      <p:sp>
        <p:nvSpPr>
          <p:cNvPr id="82" name="TextBox 81">
            <a:extLst>
              <a:ext uri="{FF2B5EF4-FFF2-40B4-BE49-F238E27FC236}">
                <a16:creationId xmlns:a16="http://schemas.microsoft.com/office/drawing/2014/main" id="{BB579D99-0736-4DCC-9172-DBA7E20C2F80}"/>
              </a:ext>
            </a:extLst>
          </p:cNvPr>
          <p:cNvSpPr txBox="1"/>
          <p:nvPr/>
        </p:nvSpPr>
        <p:spPr>
          <a:xfrm>
            <a:off x="9778346" y="3379428"/>
            <a:ext cx="2104437" cy="1261884"/>
          </a:xfrm>
          <a:prstGeom prst="rect">
            <a:avLst/>
          </a:prstGeom>
        </p:spPr>
        <p:txBody>
          <a:bodyPr wrap="square" lIns="0" tIns="0" rIns="0" bIns="0" rtlCol="0">
            <a:spAutoFit/>
          </a:bodyPr>
          <a:lstStyle/>
          <a:p>
            <a:pPr algn="l">
              <a:spcAft>
                <a:spcPts val="600"/>
              </a:spcAft>
            </a:pPr>
            <a:r>
              <a:rPr lang="en-SG" sz="800">
                <a:solidFill>
                  <a:srgbClr val="0070C0"/>
                </a:solidFill>
                <a:latin typeface="Calibri" panose="020F0502020204030204" pitchFamily="34" charset="0"/>
                <a:cs typeface="Calibri" panose="020F0502020204030204" pitchFamily="34" charset="0"/>
              </a:rPr>
              <a:t>Notice Cluster SLI does not care about VM SLI value. It only cares pass or fail. It counts how many fails that’s all. </a:t>
            </a:r>
          </a:p>
          <a:p>
            <a:pPr algn="l">
              <a:spcAft>
                <a:spcPts val="600"/>
              </a:spcAft>
            </a:pPr>
            <a:r>
              <a:rPr lang="en-SG" sz="800">
                <a:solidFill>
                  <a:srgbClr val="0070C0"/>
                </a:solidFill>
                <a:latin typeface="Calibri" panose="020F0502020204030204" pitchFamily="34" charset="0"/>
                <a:cs typeface="Calibri" panose="020F0502020204030204" pitchFamily="34" charset="0"/>
              </a:rPr>
              <a:t>Why Bronze VM KPI is lower than its SLI? Unlikely but possible. Reason is KPI uses more metrics &amp; scope includes Guest OS (not just IaaS).</a:t>
            </a:r>
          </a:p>
          <a:p>
            <a:pPr algn="l">
              <a:spcAft>
                <a:spcPts val="600"/>
              </a:spcAft>
            </a:pPr>
            <a:r>
              <a:rPr lang="en-SG" sz="800">
                <a:solidFill>
                  <a:srgbClr val="0070C0"/>
                </a:solidFill>
                <a:latin typeface="Calibri" panose="020F0502020204030204" pitchFamily="34" charset="0"/>
                <a:cs typeface="Calibri" panose="020F0502020204030204" pitchFamily="34" charset="0"/>
              </a:rPr>
              <a:t>The Gold VM and the Gold Cluster fail to meet their promised threshold. But this is just 5 minute, it does not mean SLA is breached.</a:t>
            </a:r>
          </a:p>
        </p:txBody>
      </p:sp>
      <p:sp>
        <p:nvSpPr>
          <p:cNvPr id="84" name="TextBox 83">
            <a:extLst>
              <a:ext uri="{FF2B5EF4-FFF2-40B4-BE49-F238E27FC236}">
                <a16:creationId xmlns:a16="http://schemas.microsoft.com/office/drawing/2014/main" id="{B8B5CF9B-EE46-42D7-BBF4-F2BD99A009A6}"/>
              </a:ext>
            </a:extLst>
          </p:cNvPr>
          <p:cNvSpPr txBox="1"/>
          <p:nvPr/>
        </p:nvSpPr>
        <p:spPr>
          <a:xfrm>
            <a:off x="9778346" y="5366656"/>
            <a:ext cx="2011418" cy="369332"/>
          </a:xfrm>
          <a:prstGeom prst="rect">
            <a:avLst/>
          </a:prstGeom>
        </p:spPr>
        <p:txBody>
          <a:bodyPr wrap="square" lIns="0" tIns="0" rIns="0" bIns="0" rtlCol="0">
            <a:spAutoFit/>
          </a:bodyPr>
          <a:lstStyle/>
          <a:p>
            <a:pPr algn="l">
              <a:spcAft>
                <a:spcPts val="600"/>
              </a:spcAft>
            </a:pPr>
            <a:r>
              <a:rPr lang="en-SG" sz="800">
                <a:solidFill>
                  <a:srgbClr val="0070C0"/>
                </a:solidFill>
                <a:latin typeface="Calibri" panose="020F0502020204030204" pitchFamily="34" charset="0"/>
                <a:cs typeface="Calibri" panose="020F0502020204030204" pitchFamily="34" charset="0"/>
              </a:rPr>
              <a:t>Looking at the last 30 days, Gold pass while Bronze fail. A single SLI failure may not mean SLA failure. </a:t>
            </a:r>
          </a:p>
        </p:txBody>
      </p:sp>
      <p:sp>
        <p:nvSpPr>
          <p:cNvPr id="86" name="TextBox 85">
            <a:extLst>
              <a:ext uri="{FF2B5EF4-FFF2-40B4-BE49-F238E27FC236}">
                <a16:creationId xmlns:a16="http://schemas.microsoft.com/office/drawing/2014/main" id="{B174416D-5961-4F28-9239-9CDF8DF298FE}"/>
              </a:ext>
            </a:extLst>
          </p:cNvPr>
          <p:cNvSpPr txBox="1"/>
          <p:nvPr/>
        </p:nvSpPr>
        <p:spPr>
          <a:xfrm>
            <a:off x="5686408" y="1458435"/>
            <a:ext cx="4268734" cy="200055"/>
          </a:xfrm>
          <a:prstGeom prst="rect">
            <a:avLst/>
          </a:prstGeom>
          <a:noFill/>
        </p:spPr>
        <p:txBody>
          <a:bodyPr wrap="square">
            <a:spAutoFit/>
          </a:bodyPr>
          <a:lstStyle/>
          <a:p>
            <a:r>
              <a:rPr lang="en-SG" sz="700">
                <a:solidFill>
                  <a:schemeClr val="bg2">
                    <a:lumMod val="10000"/>
                  </a:schemeClr>
                </a:solidFill>
                <a:latin typeface="Calibri" panose="020F0502020204030204" pitchFamily="34" charset="0"/>
                <a:cs typeface="Calibri" panose="020F0502020204030204" pitchFamily="34" charset="0"/>
              </a:rPr>
              <a:t>(Notice the </a:t>
            </a:r>
            <a:r>
              <a:rPr lang="en-SG" sz="700" i="1">
                <a:solidFill>
                  <a:srgbClr val="FF0000"/>
                </a:solidFill>
                <a:latin typeface="Calibri" panose="020F0502020204030204" pitchFamily="34" charset="0"/>
                <a:cs typeface="Calibri" panose="020F0502020204030204" pitchFamily="34" charset="0"/>
              </a:rPr>
              <a:t>inconsistency</a:t>
            </a:r>
            <a:r>
              <a:rPr lang="en-SG" sz="700">
                <a:solidFill>
                  <a:schemeClr val="bg2">
                    <a:lumMod val="10000"/>
                  </a:schemeClr>
                </a:solidFill>
                <a:latin typeface="Calibri" panose="020F0502020204030204" pitchFamily="34" charset="0"/>
                <a:cs typeface="Calibri" panose="020F0502020204030204" pitchFamily="34" charset="0"/>
              </a:rPr>
              <a:t> in the numbers. They are intentional to show the difference between KPI, SLI and SLA)</a:t>
            </a:r>
            <a:endParaRPr lang="en-SG" sz="700">
              <a:solidFill>
                <a:schemeClr val="bg2">
                  <a:lumMod val="10000"/>
                </a:schemeClr>
              </a:solidFill>
            </a:endParaRPr>
          </a:p>
        </p:txBody>
      </p:sp>
    </p:spTree>
    <p:extLst>
      <p:ext uri="{BB962C8B-B14F-4D97-AF65-F5344CB8AC3E}">
        <p14:creationId xmlns:p14="http://schemas.microsoft.com/office/powerpoint/2010/main" val="14783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1865FB-36F9-E6EB-B79A-9E461E53F0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6D6558-9713-F0D3-36AD-50BF6CEF010D}"/>
              </a:ext>
            </a:extLst>
          </p:cNvPr>
          <p:cNvSpPr>
            <a:spLocks noGrp="1"/>
          </p:cNvSpPr>
          <p:nvPr>
            <p:ph type="title"/>
          </p:nvPr>
        </p:nvSpPr>
        <p:spPr/>
        <p:txBody>
          <a:bodyPr/>
          <a:lstStyle/>
          <a:p>
            <a:r>
              <a:rPr lang="en-US" dirty="0"/>
              <a:t>Capacity Planning</a:t>
            </a:r>
          </a:p>
        </p:txBody>
      </p:sp>
      <p:sp>
        <p:nvSpPr>
          <p:cNvPr id="3" name="Subtitle 2">
            <a:extLst>
              <a:ext uri="{FF2B5EF4-FFF2-40B4-BE49-F238E27FC236}">
                <a16:creationId xmlns:a16="http://schemas.microsoft.com/office/drawing/2014/main" id="{C13003F1-8852-0E66-FF95-6DD2C680727C}"/>
              </a:ext>
            </a:extLst>
          </p:cNvPr>
          <p:cNvSpPr>
            <a:spLocks noGrp="1"/>
          </p:cNvSpPr>
          <p:nvPr>
            <p:ph type="subTitle" idx="10"/>
          </p:nvPr>
        </p:nvSpPr>
        <p:spPr/>
        <p:txBody>
          <a:bodyPr/>
          <a:lstStyle/>
          <a:p>
            <a:endParaRPr lang="en-US"/>
          </a:p>
        </p:txBody>
      </p:sp>
    </p:spTree>
    <p:extLst>
      <p:ext uri="{BB962C8B-B14F-4D97-AF65-F5344CB8AC3E}">
        <p14:creationId xmlns:p14="http://schemas.microsoft.com/office/powerpoint/2010/main" val="4057174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45152D-2D49-FDFC-3742-0B2B6DFCD3D1}"/>
              </a:ext>
            </a:extLst>
          </p:cNvPr>
          <p:cNvSpPr/>
          <p:nvPr/>
        </p:nvSpPr>
        <p:spPr>
          <a:xfrm>
            <a:off x="2540515" y="4114516"/>
            <a:ext cx="2198082" cy="482795"/>
          </a:xfrm>
          <a:prstGeom prst="rect">
            <a:avLst/>
          </a:prstGeom>
          <a:ln/>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dirty="0">
                <a:solidFill>
                  <a:schemeClr val="tx2"/>
                </a:solidFill>
                <a:latin typeface="Calibri" panose="020F0502020204030204" pitchFamily="34" charset="0"/>
                <a:ea typeface="Calibri" panose="020F0502020204030204" pitchFamily="34" charset="0"/>
                <a:cs typeface="Calibri" panose="020F0502020204030204" pitchFamily="34" charset="0"/>
              </a:rPr>
              <a:t>Hypervisor Overhead</a:t>
            </a:r>
          </a:p>
        </p:txBody>
      </p:sp>
      <p:sp>
        <p:nvSpPr>
          <p:cNvPr id="12" name="Rectangle 11">
            <a:extLst>
              <a:ext uri="{FF2B5EF4-FFF2-40B4-BE49-F238E27FC236}">
                <a16:creationId xmlns:a16="http://schemas.microsoft.com/office/drawing/2014/main" id="{783234B3-60A7-3956-12AD-2E3727F811DD}"/>
              </a:ext>
            </a:extLst>
          </p:cNvPr>
          <p:cNvSpPr/>
          <p:nvPr/>
        </p:nvSpPr>
        <p:spPr>
          <a:xfrm>
            <a:off x="2540515" y="2142678"/>
            <a:ext cx="2198082" cy="482795"/>
          </a:xfrm>
          <a:prstGeom prst="rect">
            <a:avLst/>
          </a:prstGeom>
          <a:ln/>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dirty="0">
                <a:solidFill>
                  <a:schemeClr val="tx2"/>
                </a:solidFill>
                <a:latin typeface="Calibri" panose="020F0502020204030204" pitchFamily="34" charset="0"/>
                <a:ea typeface="Calibri" panose="020F0502020204030204" pitchFamily="34" charset="0"/>
                <a:cs typeface="Calibri" panose="020F0502020204030204" pitchFamily="34" charset="0"/>
              </a:rPr>
              <a:t>All Cores Turbo</a:t>
            </a:r>
          </a:p>
        </p:txBody>
      </p:sp>
      <p:sp>
        <p:nvSpPr>
          <p:cNvPr id="13" name="Rectangle 12">
            <a:extLst>
              <a:ext uri="{FF2B5EF4-FFF2-40B4-BE49-F238E27FC236}">
                <a16:creationId xmlns:a16="http://schemas.microsoft.com/office/drawing/2014/main" id="{71D3E4E2-795C-6135-DAD3-1AE15F4FA7D3}"/>
              </a:ext>
            </a:extLst>
          </p:cNvPr>
          <p:cNvSpPr/>
          <p:nvPr/>
        </p:nvSpPr>
        <p:spPr>
          <a:xfrm>
            <a:off x="2540515" y="1659883"/>
            <a:ext cx="2198082" cy="482795"/>
          </a:xfrm>
          <a:prstGeom prst="rect">
            <a:avLst/>
          </a:prstGeom>
          <a:ln/>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dirty="0">
                <a:solidFill>
                  <a:schemeClr val="tx2"/>
                </a:solidFill>
                <a:latin typeface="Calibri" panose="020F0502020204030204" pitchFamily="34" charset="0"/>
                <a:ea typeface="Calibri" panose="020F0502020204030204" pitchFamily="34" charset="0"/>
                <a:cs typeface="Calibri" panose="020F0502020204030204" pitchFamily="34" charset="0"/>
              </a:rPr>
              <a:t>Hyper Threading</a:t>
            </a:r>
          </a:p>
        </p:txBody>
      </p:sp>
      <p:sp>
        <p:nvSpPr>
          <p:cNvPr id="14" name="Rectangle 13">
            <a:extLst>
              <a:ext uri="{FF2B5EF4-FFF2-40B4-BE49-F238E27FC236}">
                <a16:creationId xmlns:a16="http://schemas.microsoft.com/office/drawing/2014/main" id="{04036DBB-E96D-01A3-B28F-AC1A17DEA490}"/>
              </a:ext>
            </a:extLst>
          </p:cNvPr>
          <p:cNvSpPr/>
          <p:nvPr/>
        </p:nvSpPr>
        <p:spPr>
          <a:xfrm>
            <a:off x="2540515" y="2625474"/>
            <a:ext cx="2198082" cy="1489042"/>
          </a:xfrm>
          <a:prstGeom prst="rect">
            <a:avLst/>
          </a:prstGeom>
          <a:ln/>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dirty="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6DDA3F91-43EC-500E-A147-200D0CD07256}"/>
              </a:ext>
            </a:extLst>
          </p:cNvPr>
          <p:cNvSpPr>
            <a:spLocks noGrp="1"/>
          </p:cNvSpPr>
          <p:nvPr>
            <p:ph type="title"/>
          </p:nvPr>
        </p:nvSpPr>
        <p:spPr/>
        <p:txBody>
          <a:bodyPr/>
          <a:lstStyle/>
          <a:p>
            <a:r>
              <a:rPr lang="en-US" dirty="0"/>
              <a:t>ESXi Capacity Planning</a:t>
            </a:r>
          </a:p>
        </p:txBody>
      </p:sp>
      <p:sp>
        <p:nvSpPr>
          <p:cNvPr id="3" name="Subtitle 2">
            <a:extLst>
              <a:ext uri="{FF2B5EF4-FFF2-40B4-BE49-F238E27FC236}">
                <a16:creationId xmlns:a16="http://schemas.microsoft.com/office/drawing/2014/main" id="{2542C407-A5B3-6A12-AE78-ADC3B80AF1D8}"/>
              </a:ext>
            </a:extLst>
          </p:cNvPr>
          <p:cNvSpPr>
            <a:spLocks noGrp="1"/>
          </p:cNvSpPr>
          <p:nvPr>
            <p:ph type="subTitle" idx="10"/>
          </p:nvPr>
        </p:nvSpPr>
        <p:spPr/>
        <p:txBody>
          <a:bodyPr/>
          <a:lstStyle/>
          <a:p>
            <a:r>
              <a:rPr lang="en-US" dirty="0"/>
              <a:t>Allocation Model and Demand Model: use both together</a:t>
            </a:r>
          </a:p>
        </p:txBody>
      </p:sp>
      <p:graphicFrame>
        <p:nvGraphicFramePr>
          <p:cNvPr id="6" name="Table 5">
            <a:extLst>
              <a:ext uri="{FF2B5EF4-FFF2-40B4-BE49-F238E27FC236}">
                <a16:creationId xmlns:a16="http://schemas.microsoft.com/office/drawing/2014/main" id="{C9A31EF2-4E44-07B2-66C7-A17BE2F1A41F}"/>
              </a:ext>
            </a:extLst>
          </p:cNvPr>
          <p:cNvGraphicFramePr>
            <a:graphicFrameLocks noGrp="1"/>
          </p:cNvGraphicFramePr>
          <p:nvPr>
            <p:extLst>
              <p:ext uri="{D42A27DB-BD31-4B8C-83A1-F6EECF244321}">
                <p14:modId xmlns:p14="http://schemas.microsoft.com/office/powerpoint/2010/main" val="2845774029"/>
              </p:ext>
            </p:extLst>
          </p:nvPr>
        </p:nvGraphicFramePr>
        <p:xfrm>
          <a:off x="1844566" y="4806846"/>
          <a:ext cx="2894031" cy="2011680"/>
        </p:xfrm>
        <a:graphic>
          <a:graphicData uri="http://schemas.openxmlformats.org/drawingml/2006/table">
            <a:tbl>
              <a:tblPr bandRow="1">
                <a:tableStyleId>{7E9639D4-E3E2-4D34-9284-5A2195B3D0D7}</a:tableStyleId>
              </a:tblPr>
              <a:tblGrid>
                <a:gridCol w="1636772">
                  <a:extLst>
                    <a:ext uri="{9D8B030D-6E8A-4147-A177-3AD203B41FA5}">
                      <a16:colId xmlns:a16="http://schemas.microsoft.com/office/drawing/2014/main" val="1090491380"/>
                    </a:ext>
                  </a:extLst>
                </a:gridCol>
                <a:gridCol w="1257259">
                  <a:extLst>
                    <a:ext uri="{9D8B030D-6E8A-4147-A177-3AD203B41FA5}">
                      <a16:colId xmlns:a16="http://schemas.microsoft.com/office/drawing/2014/main" val="3708613093"/>
                    </a:ext>
                  </a:extLst>
                </a:gridCol>
              </a:tblGrid>
              <a:tr h="0">
                <a:tc>
                  <a:txBody>
                    <a:bodyPr/>
                    <a:lstStyle/>
                    <a:p>
                      <a:r>
                        <a:rPr lang="en-US" sz="1600" dirty="0"/>
                        <a:t>Total Capacity</a:t>
                      </a:r>
                    </a:p>
                  </a:txBody>
                  <a:tcPr/>
                </a:tc>
                <a:tc>
                  <a:txBody>
                    <a:bodyPr/>
                    <a:lstStyle/>
                    <a:p>
                      <a:pPr algn="r"/>
                      <a:r>
                        <a:rPr lang="en-US" sz="1600" dirty="0"/>
                        <a:t>64 cores</a:t>
                      </a:r>
                    </a:p>
                  </a:txBody>
                  <a:tcPr/>
                </a:tc>
                <a:extLst>
                  <a:ext uri="{0D108BD9-81ED-4DB2-BD59-A6C34878D82A}">
                    <a16:rowId xmlns:a16="http://schemas.microsoft.com/office/drawing/2014/main" val="3741124484"/>
                  </a:ext>
                </a:extLst>
              </a:tr>
              <a:tr h="0">
                <a:tc>
                  <a:txBody>
                    <a:bodyPr/>
                    <a:lstStyle/>
                    <a:p>
                      <a:r>
                        <a:rPr lang="en-US" sz="1600" dirty="0"/>
                        <a:t>Total Capacity</a:t>
                      </a:r>
                    </a:p>
                  </a:txBody>
                  <a:tcPr/>
                </a:tc>
                <a:tc>
                  <a:txBody>
                    <a:bodyPr/>
                    <a:lstStyle/>
                    <a:p>
                      <a:pPr algn="r"/>
                      <a:r>
                        <a:rPr lang="en-US" sz="1600" dirty="0"/>
                        <a:t>128 threads</a:t>
                      </a:r>
                    </a:p>
                  </a:txBody>
                  <a:tcPr/>
                </a:tc>
                <a:extLst>
                  <a:ext uri="{0D108BD9-81ED-4DB2-BD59-A6C34878D82A}">
                    <a16:rowId xmlns:a16="http://schemas.microsoft.com/office/drawing/2014/main" val="171426287"/>
                  </a:ext>
                </a:extLst>
              </a:tr>
              <a:tr h="0">
                <a:tc>
                  <a:txBody>
                    <a:bodyPr/>
                    <a:lstStyle/>
                    <a:p>
                      <a:r>
                        <a:rPr lang="en-US" sz="1600" dirty="0"/>
                        <a:t>Base Clock speed</a:t>
                      </a:r>
                    </a:p>
                  </a:txBody>
                  <a:tcPr/>
                </a:tc>
                <a:tc>
                  <a:txBody>
                    <a:bodyPr/>
                    <a:lstStyle/>
                    <a:p>
                      <a:pPr algn="r"/>
                      <a:r>
                        <a:rPr lang="en-US" sz="1600" dirty="0"/>
                        <a:t>2.5 GHz</a:t>
                      </a:r>
                    </a:p>
                  </a:txBody>
                  <a:tcPr/>
                </a:tc>
                <a:extLst>
                  <a:ext uri="{0D108BD9-81ED-4DB2-BD59-A6C34878D82A}">
                    <a16:rowId xmlns:a16="http://schemas.microsoft.com/office/drawing/2014/main" val="80967670"/>
                  </a:ext>
                </a:extLst>
              </a:tr>
              <a:tr h="0">
                <a:tc>
                  <a:txBody>
                    <a:bodyPr/>
                    <a:lstStyle/>
                    <a:p>
                      <a:r>
                        <a:rPr lang="en-US" sz="1600" dirty="0"/>
                        <a:t>All Cores Turbo</a:t>
                      </a:r>
                    </a:p>
                  </a:txBody>
                  <a:tcPr/>
                </a:tc>
                <a:tc>
                  <a:txBody>
                    <a:bodyPr/>
                    <a:lstStyle/>
                    <a:p>
                      <a:pPr algn="r"/>
                      <a:r>
                        <a:rPr lang="en-US" sz="1600" dirty="0"/>
                        <a:t>3.2 GHz</a:t>
                      </a:r>
                    </a:p>
                  </a:txBody>
                  <a:tcPr/>
                </a:tc>
                <a:extLst>
                  <a:ext uri="{0D108BD9-81ED-4DB2-BD59-A6C34878D82A}">
                    <a16:rowId xmlns:a16="http://schemas.microsoft.com/office/drawing/2014/main" val="4089196022"/>
                  </a:ext>
                </a:extLst>
              </a:tr>
              <a:tr h="0">
                <a:tc rowSpan="2">
                  <a:txBody>
                    <a:bodyPr/>
                    <a:lstStyle/>
                    <a:p>
                      <a:r>
                        <a:rPr lang="en-US" sz="1600" dirty="0"/>
                        <a:t>Kernel Overhead (NSX, vSAN, etc.)</a:t>
                      </a:r>
                    </a:p>
                  </a:txBody>
                  <a:tcPr/>
                </a:tc>
                <a:tc>
                  <a:txBody>
                    <a:bodyPr/>
                    <a:lstStyle/>
                    <a:p>
                      <a:pPr algn="r"/>
                      <a:r>
                        <a:rPr lang="en-US" sz="1600" dirty="0"/>
                        <a:t>30 GHz</a:t>
                      </a:r>
                    </a:p>
                  </a:txBody>
                  <a:tcPr/>
                </a:tc>
                <a:extLst>
                  <a:ext uri="{0D108BD9-81ED-4DB2-BD59-A6C34878D82A}">
                    <a16:rowId xmlns:a16="http://schemas.microsoft.com/office/drawing/2014/main" val="1619286884"/>
                  </a:ext>
                </a:extLst>
              </a:tr>
              <a:tr h="0">
                <a:tc vMerge="1">
                  <a:txBody>
                    <a:bodyPr/>
                    <a:lstStyle/>
                    <a:p>
                      <a:endParaRPr lang="en-US" sz="1600" dirty="0"/>
                    </a:p>
                  </a:txBody>
                  <a:tcPr/>
                </a:tc>
                <a:tc>
                  <a:txBody>
                    <a:bodyPr/>
                    <a:lstStyle/>
                    <a:p>
                      <a:pPr algn="r"/>
                      <a:r>
                        <a:rPr lang="en-US" sz="1600" dirty="0"/>
                        <a:t>12 threads</a:t>
                      </a:r>
                    </a:p>
                  </a:txBody>
                  <a:tcPr/>
                </a:tc>
                <a:extLst>
                  <a:ext uri="{0D108BD9-81ED-4DB2-BD59-A6C34878D82A}">
                    <a16:rowId xmlns:a16="http://schemas.microsoft.com/office/drawing/2014/main" val="1935518691"/>
                  </a:ext>
                </a:extLst>
              </a:tr>
            </a:tbl>
          </a:graphicData>
        </a:graphic>
      </p:graphicFrame>
      <p:grpSp>
        <p:nvGrpSpPr>
          <p:cNvPr id="19" name="Group 18">
            <a:extLst>
              <a:ext uri="{FF2B5EF4-FFF2-40B4-BE49-F238E27FC236}">
                <a16:creationId xmlns:a16="http://schemas.microsoft.com/office/drawing/2014/main" id="{9E1C7E72-E580-DCB7-FA29-5CC531069EF5}"/>
              </a:ext>
            </a:extLst>
          </p:cNvPr>
          <p:cNvGrpSpPr/>
          <p:nvPr/>
        </p:nvGrpSpPr>
        <p:grpSpPr>
          <a:xfrm>
            <a:off x="2099772" y="2630210"/>
            <a:ext cx="2638825" cy="1971295"/>
            <a:chOff x="593021" y="3508540"/>
            <a:chExt cx="2487336" cy="1971295"/>
          </a:xfrm>
        </p:grpSpPr>
        <p:cxnSp>
          <p:nvCxnSpPr>
            <p:cNvPr id="8" name="Straight Connector 7">
              <a:extLst>
                <a:ext uri="{FF2B5EF4-FFF2-40B4-BE49-F238E27FC236}">
                  <a16:creationId xmlns:a16="http://schemas.microsoft.com/office/drawing/2014/main" id="{46D68C29-2652-BD1D-9871-6E982F30259F}"/>
                </a:ext>
              </a:extLst>
            </p:cNvPr>
            <p:cNvCxnSpPr/>
            <p:nvPr/>
          </p:nvCxnSpPr>
          <p:spPr bwMode="gray">
            <a:xfrm>
              <a:off x="593021" y="3508540"/>
              <a:ext cx="2487336" cy="0"/>
            </a:xfrm>
            <a:prstGeom prst="line">
              <a:avLst/>
            </a:prstGeom>
            <a:ln w="2540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9BADF83-D2DD-197C-AF1E-3D2F6DCF36F2}"/>
                </a:ext>
              </a:extLst>
            </p:cNvPr>
            <p:cNvCxnSpPr>
              <a:cxnSpLocks/>
            </p:cNvCxnSpPr>
            <p:nvPr/>
          </p:nvCxnSpPr>
          <p:spPr bwMode="gray">
            <a:xfrm>
              <a:off x="593021" y="5479835"/>
              <a:ext cx="2487336" cy="0"/>
            </a:xfrm>
            <a:prstGeom prst="line">
              <a:avLst/>
            </a:prstGeom>
            <a:ln w="2540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2F1E673-E05D-7962-06FE-31317C1829CB}"/>
                </a:ext>
              </a:extLst>
            </p:cNvPr>
            <p:cNvCxnSpPr>
              <a:cxnSpLocks/>
            </p:cNvCxnSpPr>
            <p:nvPr/>
          </p:nvCxnSpPr>
          <p:spPr bwMode="gray">
            <a:xfrm>
              <a:off x="593021" y="4997041"/>
              <a:ext cx="2487336" cy="0"/>
            </a:xfrm>
            <a:prstGeom prst="line">
              <a:avLst/>
            </a:prstGeom>
            <a:ln w="2540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6D4A88F7-A404-9D51-0FEA-CEAAF3F1E497}"/>
              </a:ext>
            </a:extLst>
          </p:cNvPr>
          <p:cNvSpPr txBox="1"/>
          <p:nvPr/>
        </p:nvSpPr>
        <p:spPr>
          <a:xfrm>
            <a:off x="1890792" y="3821095"/>
            <a:ext cx="594715" cy="294183"/>
          </a:xfrm>
          <a:prstGeom prst="rect">
            <a:avLst/>
          </a:prstGeom>
          <a:noFill/>
        </p:spPr>
        <p:txBody>
          <a:bodyPr wrap="none" lIns="0" tIns="0" rIns="0" bIns="0" rtlCol="0">
            <a:spAutoFit/>
          </a:bodyPr>
          <a:lstStyle/>
          <a:p>
            <a:pPr algn="l">
              <a:lnSpc>
                <a:spcPct val="130000"/>
              </a:lnSpc>
            </a:pPr>
            <a:r>
              <a:rPr lang="en-US" sz="1600" dirty="0">
                <a:solidFill>
                  <a:schemeClr val="tx2"/>
                </a:solidFill>
              </a:rPr>
              <a:t>30 GHz</a:t>
            </a:r>
          </a:p>
        </p:txBody>
      </p:sp>
      <p:sp>
        <p:nvSpPr>
          <p:cNvPr id="22" name="TextBox 21">
            <a:extLst>
              <a:ext uri="{FF2B5EF4-FFF2-40B4-BE49-F238E27FC236}">
                <a16:creationId xmlns:a16="http://schemas.microsoft.com/office/drawing/2014/main" id="{AF326BB6-8BF2-432D-2B99-9830DB8EC7D7}"/>
              </a:ext>
            </a:extLst>
          </p:cNvPr>
          <p:cNvSpPr txBox="1"/>
          <p:nvPr/>
        </p:nvSpPr>
        <p:spPr>
          <a:xfrm>
            <a:off x="511772" y="2603995"/>
            <a:ext cx="1961499" cy="294183"/>
          </a:xfrm>
          <a:prstGeom prst="rect">
            <a:avLst/>
          </a:prstGeom>
          <a:noFill/>
        </p:spPr>
        <p:txBody>
          <a:bodyPr wrap="none" lIns="0" tIns="0" rIns="0" bIns="0" rtlCol="0">
            <a:spAutoFit/>
          </a:bodyPr>
          <a:lstStyle/>
          <a:p>
            <a:pPr algn="l">
              <a:lnSpc>
                <a:spcPct val="130000"/>
              </a:lnSpc>
            </a:pPr>
            <a:r>
              <a:rPr lang="en-US" sz="1600" dirty="0">
                <a:solidFill>
                  <a:schemeClr val="tx2"/>
                </a:solidFill>
              </a:rPr>
              <a:t>Base Frequency x Cores</a:t>
            </a:r>
          </a:p>
        </p:txBody>
      </p:sp>
      <p:sp>
        <p:nvSpPr>
          <p:cNvPr id="23" name="TextBox 22">
            <a:extLst>
              <a:ext uri="{FF2B5EF4-FFF2-40B4-BE49-F238E27FC236}">
                <a16:creationId xmlns:a16="http://schemas.microsoft.com/office/drawing/2014/main" id="{C079B6AA-E877-9970-3575-29CDA83349FF}"/>
              </a:ext>
            </a:extLst>
          </p:cNvPr>
          <p:cNvSpPr txBox="1"/>
          <p:nvPr/>
        </p:nvSpPr>
        <p:spPr>
          <a:xfrm>
            <a:off x="1994988" y="4301792"/>
            <a:ext cx="490519" cy="294183"/>
          </a:xfrm>
          <a:prstGeom prst="rect">
            <a:avLst/>
          </a:prstGeom>
          <a:noFill/>
        </p:spPr>
        <p:txBody>
          <a:bodyPr wrap="none" lIns="0" tIns="0" rIns="0" bIns="0" rtlCol="0">
            <a:spAutoFit/>
          </a:bodyPr>
          <a:lstStyle/>
          <a:p>
            <a:pPr algn="l">
              <a:lnSpc>
                <a:spcPct val="130000"/>
              </a:lnSpc>
            </a:pPr>
            <a:r>
              <a:rPr lang="en-US" sz="1600" dirty="0">
                <a:solidFill>
                  <a:schemeClr val="tx2"/>
                </a:solidFill>
              </a:rPr>
              <a:t>0 GHz</a:t>
            </a:r>
          </a:p>
        </p:txBody>
      </p:sp>
      <p:sp>
        <p:nvSpPr>
          <p:cNvPr id="25" name="TextBox 24">
            <a:extLst>
              <a:ext uri="{FF2B5EF4-FFF2-40B4-BE49-F238E27FC236}">
                <a16:creationId xmlns:a16="http://schemas.microsoft.com/office/drawing/2014/main" id="{7528C80D-312D-72DD-CEEC-F40F04587B4B}"/>
              </a:ext>
            </a:extLst>
          </p:cNvPr>
          <p:cNvSpPr txBox="1"/>
          <p:nvPr/>
        </p:nvSpPr>
        <p:spPr>
          <a:xfrm>
            <a:off x="6805800" y="5338028"/>
            <a:ext cx="4381520" cy="1051185"/>
          </a:xfrm>
          <a:prstGeom prst="rect">
            <a:avLst/>
          </a:prstGeom>
          <a:noFill/>
        </p:spPr>
        <p:txBody>
          <a:bodyPr wrap="none" lIns="0" tIns="0" rIns="0" bIns="0" rtlCol="0">
            <a:spAutoFit/>
          </a:bodyPr>
          <a:lstStyle/>
          <a:p>
            <a:pPr algn="l">
              <a:lnSpc>
                <a:spcPct val="130000"/>
              </a:lnSpc>
            </a:pPr>
            <a:r>
              <a:rPr lang="en-US" sz="1800" dirty="0">
                <a:solidFill>
                  <a:schemeClr val="tx2"/>
                </a:solidFill>
              </a:rPr>
              <a:t>Effective speed per thread </a:t>
            </a:r>
          </a:p>
          <a:p>
            <a:pPr algn="l">
              <a:lnSpc>
                <a:spcPct val="130000"/>
              </a:lnSpc>
            </a:pPr>
            <a:r>
              <a:rPr lang="en-US" sz="1800" dirty="0">
                <a:solidFill>
                  <a:schemeClr val="tx2"/>
                </a:solidFill>
              </a:rPr>
              <a:t>= 3.2 GHz All Cores Turbo * 1.25 HT / 2 threads</a:t>
            </a:r>
          </a:p>
          <a:p>
            <a:pPr algn="l">
              <a:lnSpc>
                <a:spcPct val="130000"/>
              </a:lnSpc>
            </a:pPr>
            <a:r>
              <a:rPr lang="en-US" dirty="0">
                <a:solidFill>
                  <a:schemeClr val="tx2"/>
                </a:solidFill>
              </a:rPr>
              <a:t>= 2.0 GHz</a:t>
            </a:r>
            <a:endParaRPr lang="en-US" sz="1800" dirty="0">
              <a:solidFill>
                <a:schemeClr val="tx2"/>
              </a:solidFill>
            </a:endParaRPr>
          </a:p>
        </p:txBody>
      </p:sp>
      <p:sp>
        <p:nvSpPr>
          <p:cNvPr id="27" name="Rectangle 26">
            <a:extLst>
              <a:ext uri="{FF2B5EF4-FFF2-40B4-BE49-F238E27FC236}">
                <a16:creationId xmlns:a16="http://schemas.microsoft.com/office/drawing/2014/main" id="{F0E3A13C-2F87-B8A0-E50E-367BB0F2D7B4}"/>
              </a:ext>
            </a:extLst>
          </p:cNvPr>
          <p:cNvSpPr/>
          <p:nvPr/>
        </p:nvSpPr>
        <p:spPr>
          <a:xfrm>
            <a:off x="5535374" y="4114516"/>
            <a:ext cx="2198082" cy="482795"/>
          </a:xfrm>
          <a:prstGeom prst="rect">
            <a:avLst/>
          </a:prstGeom>
          <a:ln/>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dirty="0">
                <a:solidFill>
                  <a:schemeClr val="tx2"/>
                </a:solidFill>
                <a:latin typeface="Calibri" panose="020F0502020204030204" pitchFamily="34" charset="0"/>
                <a:ea typeface="Calibri" panose="020F0502020204030204" pitchFamily="34" charset="0"/>
                <a:cs typeface="Calibri" panose="020F0502020204030204" pitchFamily="34" charset="0"/>
              </a:rPr>
              <a:t>Hypervisor Overhead</a:t>
            </a:r>
          </a:p>
        </p:txBody>
      </p:sp>
      <p:sp>
        <p:nvSpPr>
          <p:cNvPr id="28" name="Rectangle 27">
            <a:extLst>
              <a:ext uri="{FF2B5EF4-FFF2-40B4-BE49-F238E27FC236}">
                <a16:creationId xmlns:a16="http://schemas.microsoft.com/office/drawing/2014/main" id="{263C1FF6-E80A-A20A-D7EE-7C684ABAD24B}"/>
              </a:ext>
            </a:extLst>
          </p:cNvPr>
          <p:cNvSpPr/>
          <p:nvPr/>
        </p:nvSpPr>
        <p:spPr>
          <a:xfrm>
            <a:off x="5535374" y="2625474"/>
            <a:ext cx="2198082" cy="1489042"/>
          </a:xfrm>
          <a:prstGeom prst="rect">
            <a:avLst/>
          </a:prstGeom>
          <a:ln/>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dirty="0">
                <a:solidFill>
                  <a:schemeClr val="tx2"/>
                </a:solidFill>
                <a:latin typeface="Calibri" panose="020F0502020204030204" pitchFamily="34" charset="0"/>
                <a:ea typeface="Calibri" panose="020F0502020204030204" pitchFamily="34" charset="0"/>
                <a:cs typeface="Calibri" panose="020F0502020204030204" pitchFamily="34" charset="0"/>
              </a:rPr>
              <a:t>Threads, not Core</a:t>
            </a:r>
          </a:p>
        </p:txBody>
      </p:sp>
      <p:grpSp>
        <p:nvGrpSpPr>
          <p:cNvPr id="29" name="Group 28">
            <a:extLst>
              <a:ext uri="{FF2B5EF4-FFF2-40B4-BE49-F238E27FC236}">
                <a16:creationId xmlns:a16="http://schemas.microsoft.com/office/drawing/2014/main" id="{DB5C983C-6F3B-F6CB-F049-C4159B0723AD}"/>
              </a:ext>
            </a:extLst>
          </p:cNvPr>
          <p:cNvGrpSpPr/>
          <p:nvPr/>
        </p:nvGrpSpPr>
        <p:grpSpPr>
          <a:xfrm>
            <a:off x="5094631" y="2630210"/>
            <a:ext cx="2638825" cy="1971295"/>
            <a:chOff x="593021" y="3508540"/>
            <a:chExt cx="2487336" cy="1971295"/>
          </a:xfrm>
        </p:grpSpPr>
        <p:cxnSp>
          <p:nvCxnSpPr>
            <p:cNvPr id="30" name="Straight Connector 29">
              <a:extLst>
                <a:ext uri="{FF2B5EF4-FFF2-40B4-BE49-F238E27FC236}">
                  <a16:creationId xmlns:a16="http://schemas.microsoft.com/office/drawing/2014/main" id="{2180B64B-0D3D-EDC6-8A44-5615F6DFCB7D}"/>
                </a:ext>
              </a:extLst>
            </p:cNvPr>
            <p:cNvCxnSpPr/>
            <p:nvPr/>
          </p:nvCxnSpPr>
          <p:spPr bwMode="gray">
            <a:xfrm>
              <a:off x="593021" y="3508540"/>
              <a:ext cx="2487336" cy="0"/>
            </a:xfrm>
            <a:prstGeom prst="line">
              <a:avLst/>
            </a:prstGeom>
            <a:ln w="2540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C9C7512-4798-EA07-97FD-A368A93DAD1A}"/>
                </a:ext>
              </a:extLst>
            </p:cNvPr>
            <p:cNvCxnSpPr>
              <a:cxnSpLocks/>
            </p:cNvCxnSpPr>
            <p:nvPr/>
          </p:nvCxnSpPr>
          <p:spPr bwMode="gray">
            <a:xfrm>
              <a:off x="593021" y="5479835"/>
              <a:ext cx="2487336" cy="0"/>
            </a:xfrm>
            <a:prstGeom prst="line">
              <a:avLst/>
            </a:prstGeom>
            <a:ln w="2540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09B4CFD-2EBE-927D-6F6D-FBC2E544F78E}"/>
                </a:ext>
              </a:extLst>
            </p:cNvPr>
            <p:cNvCxnSpPr>
              <a:cxnSpLocks/>
            </p:cNvCxnSpPr>
            <p:nvPr/>
          </p:nvCxnSpPr>
          <p:spPr bwMode="gray">
            <a:xfrm>
              <a:off x="593021" y="4997041"/>
              <a:ext cx="2487336" cy="0"/>
            </a:xfrm>
            <a:prstGeom prst="line">
              <a:avLst/>
            </a:prstGeom>
            <a:ln w="2540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33" name="TextBox 32">
            <a:extLst>
              <a:ext uri="{FF2B5EF4-FFF2-40B4-BE49-F238E27FC236}">
                <a16:creationId xmlns:a16="http://schemas.microsoft.com/office/drawing/2014/main" id="{0AF50935-9A5B-CF1B-1345-D9B037CE80FC}"/>
              </a:ext>
            </a:extLst>
          </p:cNvPr>
          <p:cNvSpPr txBox="1"/>
          <p:nvPr/>
        </p:nvSpPr>
        <p:spPr>
          <a:xfrm>
            <a:off x="5242519" y="3785626"/>
            <a:ext cx="208390" cy="294183"/>
          </a:xfrm>
          <a:prstGeom prst="rect">
            <a:avLst/>
          </a:prstGeom>
          <a:noFill/>
        </p:spPr>
        <p:txBody>
          <a:bodyPr wrap="none" lIns="0" tIns="0" rIns="0" bIns="0" rtlCol="0">
            <a:spAutoFit/>
          </a:bodyPr>
          <a:lstStyle/>
          <a:p>
            <a:pPr algn="l">
              <a:lnSpc>
                <a:spcPct val="130000"/>
              </a:lnSpc>
            </a:pPr>
            <a:r>
              <a:rPr lang="en-US" sz="1600" dirty="0">
                <a:solidFill>
                  <a:schemeClr val="tx2"/>
                </a:solidFill>
              </a:rPr>
              <a:t>12</a:t>
            </a:r>
          </a:p>
        </p:txBody>
      </p:sp>
      <p:sp>
        <p:nvSpPr>
          <p:cNvPr id="34" name="TextBox 33">
            <a:extLst>
              <a:ext uri="{FF2B5EF4-FFF2-40B4-BE49-F238E27FC236}">
                <a16:creationId xmlns:a16="http://schemas.microsoft.com/office/drawing/2014/main" id="{AA06D30D-FFC9-0E90-05BF-B5D3E05D8CBC}"/>
              </a:ext>
            </a:extLst>
          </p:cNvPr>
          <p:cNvSpPr txBox="1"/>
          <p:nvPr/>
        </p:nvSpPr>
        <p:spPr>
          <a:xfrm>
            <a:off x="5138323" y="2325877"/>
            <a:ext cx="312586" cy="294183"/>
          </a:xfrm>
          <a:prstGeom prst="rect">
            <a:avLst/>
          </a:prstGeom>
          <a:noFill/>
        </p:spPr>
        <p:txBody>
          <a:bodyPr wrap="none" lIns="0" tIns="0" rIns="0" bIns="0" rtlCol="0">
            <a:spAutoFit/>
          </a:bodyPr>
          <a:lstStyle/>
          <a:p>
            <a:pPr algn="l">
              <a:lnSpc>
                <a:spcPct val="130000"/>
              </a:lnSpc>
            </a:pPr>
            <a:r>
              <a:rPr lang="en-US" sz="1600" dirty="0">
                <a:solidFill>
                  <a:schemeClr val="tx2"/>
                </a:solidFill>
              </a:rPr>
              <a:t>128</a:t>
            </a:r>
          </a:p>
        </p:txBody>
      </p:sp>
      <p:sp>
        <p:nvSpPr>
          <p:cNvPr id="35" name="TextBox 34">
            <a:extLst>
              <a:ext uri="{FF2B5EF4-FFF2-40B4-BE49-F238E27FC236}">
                <a16:creationId xmlns:a16="http://schemas.microsoft.com/office/drawing/2014/main" id="{A80A1988-3059-CCD6-08AC-280AD56D39BF}"/>
              </a:ext>
            </a:extLst>
          </p:cNvPr>
          <p:cNvSpPr txBox="1"/>
          <p:nvPr/>
        </p:nvSpPr>
        <p:spPr>
          <a:xfrm>
            <a:off x="5346713" y="4266323"/>
            <a:ext cx="104196" cy="294183"/>
          </a:xfrm>
          <a:prstGeom prst="rect">
            <a:avLst/>
          </a:prstGeom>
          <a:noFill/>
        </p:spPr>
        <p:txBody>
          <a:bodyPr wrap="none" lIns="0" tIns="0" rIns="0" bIns="0" rtlCol="0">
            <a:spAutoFit/>
          </a:bodyPr>
          <a:lstStyle/>
          <a:p>
            <a:pPr algn="l">
              <a:lnSpc>
                <a:spcPct val="130000"/>
              </a:lnSpc>
            </a:pPr>
            <a:r>
              <a:rPr lang="en-US" sz="1600" dirty="0">
                <a:solidFill>
                  <a:schemeClr val="tx2"/>
                </a:solidFill>
              </a:rPr>
              <a:t>0</a:t>
            </a:r>
          </a:p>
        </p:txBody>
      </p:sp>
      <p:sp>
        <p:nvSpPr>
          <p:cNvPr id="36" name="Right Brace 35">
            <a:extLst>
              <a:ext uri="{FF2B5EF4-FFF2-40B4-BE49-F238E27FC236}">
                <a16:creationId xmlns:a16="http://schemas.microsoft.com/office/drawing/2014/main" id="{3C55BF52-701E-3ACB-8574-D02075AF0351}"/>
              </a:ext>
            </a:extLst>
          </p:cNvPr>
          <p:cNvSpPr/>
          <p:nvPr/>
        </p:nvSpPr>
        <p:spPr bwMode="gray">
          <a:xfrm>
            <a:off x="7817921" y="2620060"/>
            <a:ext cx="277444" cy="1489042"/>
          </a:xfrm>
          <a:prstGeom prst="rightBrace">
            <a:avLst>
              <a:gd name="adj1" fmla="val 29499"/>
              <a:gd name="adj2" fmla="val 50000"/>
            </a:avLst>
          </a:prstGeom>
          <a:ln w="2540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Box 36">
            <a:extLst>
              <a:ext uri="{FF2B5EF4-FFF2-40B4-BE49-F238E27FC236}">
                <a16:creationId xmlns:a16="http://schemas.microsoft.com/office/drawing/2014/main" id="{C52FA319-D96A-203A-E713-F88B79BEF629}"/>
              </a:ext>
            </a:extLst>
          </p:cNvPr>
          <p:cNvSpPr txBox="1"/>
          <p:nvPr/>
        </p:nvSpPr>
        <p:spPr>
          <a:xfrm>
            <a:off x="8349365" y="2707427"/>
            <a:ext cx="3552447" cy="1611339"/>
          </a:xfrm>
          <a:prstGeom prst="rect">
            <a:avLst/>
          </a:prstGeom>
          <a:noFill/>
        </p:spPr>
        <p:txBody>
          <a:bodyPr wrap="none" lIns="0" tIns="0" rIns="0" bIns="0" rtlCol="0">
            <a:spAutoFit/>
          </a:bodyPr>
          <a:lstStyle/>
          <a:p>
            <a:pPr algn="l">
              <a:lnSpc>
                <a:spcPct val="130000"/>
              </a:lnSpc>
            </a:pPr>
            <a:r>
              <a:rPr lang="en-US" sz="1600" dirty="0">
                <a:solidFill>
                  <a:schemeClr val="tx2"/>
                </a:solidFill>
              </a:rPr>
              <a:t>Usable Capacity</a:t>
            </a:r>
          </a:p>
          <a:p>
            <a:pPr algn="l">
              <a:lnSpc>
                <a:spcPct val="130000"/>
              </a:lnSpc>
            </a:pPr>
            <a:r>
              <a:rPr lang="en-US" sz="1600" dirty="0">
                <a:solidFill>
                  <a:schemeClr val="tx2"/>
                </a:solidFill>
              </a:rPr>
              <a:t>= Total Threads – Hypervisor Overhead</a:t>
            </a:r>
          </a:p>
          <a:p>
            <a:pPr algn="l">
              <a:lnSpc>
                <a:spcPct val="130000"/>
              </a:lnSpc>
            </a:pPr>
            <a:r>
              <a:rPr lang="en-US" sz="1600" dirty="0">
                <a:solidFill>
                  <a:schemeClr val="tx2"/>
                </a:solidFill>
              </a:rPr>
              <a:t>= 128 – 12</a:t>
            </a:r>
          </a:p>
          <a:p>
            <a:pPr algn="l">
              <a:lnSpc>
                <a:spcPct val="130000"/>
              </a:lnSpc>
            </a:pPr>
            <a:r>
              <a:rPr lang="en-US" sz="1600" dirty="0">
                <a:solidFill>
                  <a:schemeClr val="tx2"/>
                </a:solidFill>
              </a:rPr>
              <a:t>= 116 threads</a:t>
            </a:r>
          </a:p>
          <a:p>
            <a:pPr algn="l">
              <a:lnSpc>
                <a:spcPct val="130000"/>
              </a:lnSpc>
            </a:pPr>
            <a:r>
              <a:rPr lang="en-US" sz="1600" dirty="0">
                <a:solidFill>
                  <a:schemeClr val="tx2"/>
                </a:solidFill>
              </a:rPr>
              <a:t>Count overcommit ratio from this number.</a:t>
            </a:r>
          </a:p>
        </p:txBody>
      </p:sp>
      <p:sp>
        <p:nvSpPr>
          <p:cNvPr id="38" name="TextBox 37">
            <a:extLst>
              <a:ext uri="{FF2B5EF4-FFF2-40B4-BE49-F238E27FC236}">
                <a16:creationId xmlns:a16="http://schemas.microsoft.com/office/drawing/2014/main" id="{B434DCA2-C47E-5873-BDD4-D291E06C1847}"/>
              </a:ext>
            </a:extLst>
          </p:cNvPr>
          <p:cNvSpPr txBox="1"/>
          <p:nvPr/>
        </p:nvSpPr>
        <p:spPr>
          <a:xfrm>
            <a:off x="1786598" y="2326004"/>
            <a:ext cx="698909" cy="294183"/>
          </a:xfrm>
          <a:prstGeom prst="rect">
            <a:avLst/>
          </a:prstGeom>
          <a:noFill/>
        </p:spPr>
        <p:txBody>
          <a:bodyPr wrap="none" lIns="0" tIns="0" rIns="0" bIns="0" rtlCol="0">
            <a:spAutoFit/>
          </a:bodyPr>
          <a:lstStyle/>
          <a:p>
            <a:pPr algn="l">
              <a:lnSpc>
                <a:spcPct val="130000"/>
              </a:lnSpc>
            </a:pPr>
            <a:r>
              <a:rPr lang="en-US" sz="1600" dirty="0">
                <a:solidFill>
                  <a:schemeClr val="tx2"/>
                </a:solidFill>
              </a:rPr>
              <a:t>160 GHz</a:t>
            </a:r>
          </a:p>
        </p:txBody>
      </p:sp>
    </p:spTree>
    <p:extLst>
      <p:ext uri="{BB962C8B-B14F-4D97-AF65-F5344CB8AC3E}">
        <p14:creationId xmlns:p14="http://schemas.microsoft.com/office/powerpoint/2010/main" val="4045675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B4CF2-5A5A-98C8-4B83-4B93E3E9FC27}"/>
              </a:ext>
            </a:extLst>
          </p:cNvPr>
          <p:cNvSpPr>
            <a:spLocks noGrp="1"/>
          </p:cNvSpPr>
          <p:nvPr>
            <p:ph type="title"/>
          </p:nvPr>
        </p:nvSpPr>
        <p:spPr/>
        <p:txBody>
          <a:bodyPr/>
          <a:lstStyle/>
          <a:p>
            <a:r>
              <a:rPr lang="en-US" dirty="0"/>
              <a:t>For those standing at the back….</a:t>
            </a:r>
            <a:r>
              <a:rPr lang="en-US" dirty="0">
                <a:sym typeface="Wingdings" panose="05000000000000000000" pitchFamily="2" charset="2"/>
              </a:rPr>
              <a:t></a:t>
            </a:r>
            <a:endParaRPr lang="en-US" dirty="0"/>
          </a:p>
        </p:txBody>
      </p:sp>
      <p:pic>
        <p:nvPicPr>
          <p:cNvPr id="8" name="Picture 7">
            <a:extLst>
              <a:ext uri="{FF2B5EF4-FFF2-40B4-BE49-F238E27FC236}">
                <a16:creationId xmlns:a16="http://schemas.microsoft.com/office/drawing/2014/main" id="{D166299A-4C9C-690B-B662-FF0FB415DFEA}"/>
              </a:ext>
            </a:extLst>
          </p:cNvPr>
          <p:cNvPicPr>
            <a:picLocks noChangeAspect="1"/>
          </p:cNvPicPr>
          <p:nvPr/>
        </p:nvPicPr>
        <p:blipFill>
          <a:blip r:embed="rId3"/>
          <a:stretch>
            <a:fillRect/>
          </a:stretch>
        </p:blipFill>
        <p:spPr>
          <a:xfrm>
            <a:off x="579960" y="1266706"/>
            <a:ext cx="8258982" cy="5138288"/>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16F2058D-530F-6906-B139-46E0F9B47F02}"/>
              </a:ext>
            </a:extLst>
          </p:cNvPr>
          <p:cNvSpPr txBox="1"/>
          <p:nvPr/>
        </p:nvSpPr>
        <p:spPr>
          <a:xfrm>
            <a:off x="8878698" y="5218076"/>
            <a:ext cx="2823905" cy="1336071"/>
          </a:xfrm>
          <a:prstGeom prst="rect">
            <a:avLst/>
          </a:prstGeom>
          <a:noFill/>
        </p:spPr>
        <p:txBody>
          <a:bodyPr wrap="square">
            <a:spAutoFit/>
          </a:bodyPr>
          <a:lstStyle/>
          <a:p>
            <a:pPr marR="0" lvl="0" algn="l" defTabSz="914400" rtl="0" eaLnBrk="1" fontAlgn="auto" latinLnBrk="0" hangingPunct="1">
              <a:lnSpc>
                <a:spcPct val="107000"/>
              </a:lnSpc>
              <a:spcBef>
                <a:spcPts val="300"/>
              </a:spcBef>
              <a:spcAft>
                <a:spcPts val="0"/>
              </a:spcAft>
              <a:buClrTx/>
              <a:buSzPts val="1000"/>
              <a:tabLst>
                <a:tab pos="457200" algn="l"/>
              </a:tabLst>
              <a:defRPr/>
            </a:pPr>
            <a:r>
              <a:rPr kumimoji="0" lang="en-SG" sz="2400" b="0" i="0" u="none" strike="noStrike" kern="1200" cap="none" spc="0" normalizeH="0" baseline="0" noProof="0" dirty="0">
                <a:ln>
                  <a:noFill/>
                </a:ln>
                <a:solidFill>
                  <a:srgbClr val="000001"/>
                </a:solidFill>
                <a:effectLst/>
                <a:uLnTx/>
                <a:uFillTx/>
                <a:latin typeface="Calibri" panose="020F0502020204030204" pitchFamily="34" charset="0"/>
                <a:ea typeface="Calibri" panose="020F0502020204030204" pitchFamily="34" charset="0"/>
                <a:cs typeface="Arial" panose="020B0604020202020204" pitchFamily="34" charset="0"/>
              </a:rPr>
              <a:t>Usage</a:t>
            </a:r>
          </a:p>
          <a:p>
            <a:pPr marR="0" lvl="0" algn="l" defTabSz="914400" rtl="0" eaLnBrk="1" fontAlgn="auto" latinLnBrk="0" hangingPunct="1">
              <a:lnSpc>
                <a:spcPct val="107000"/>
              </a:lnSpc>
              <a:spcBef>
                <a:spcPts val="300"/>
              </a:spcBef>
              <a:spcAft>
                <a:spcPts val="0"/>
              </a:spcAft>
              <a:buClrTx/>
              <a:buSzPts val="1000"/>
              <a:tabLst>
                <a:tab pos="457200" algn="l"/>
              </a:tabLst>
              <a:defRPr/>
            </a:pPr>
            <a:r>
              <a:rPr kumimoji="0" lang="en-SG" sz="2400" b="0" i="0" u="none" strike="noStrike" kern="1200" cap="none" spc="0" normalizeH="0" baseline="0" noProof="0" dirty="0">
                <a:ln>
                  <a:noFill/>
                </a:ln>
                <a:solidFill>
                  <a:srgbClr val="000001"/>
                </a:solidFill>
                <a:effectLst/>
                <a:uLnTx/>
                <a:uFillTx/>
                <a:latin typeface="Calibri" panose="020F0502020204030204" pitchFamily="34" charset="0"/>
                <a:ea typeface="Calibri" panose="020F0502020204030204" pitchFamily="34" charset="0"/>
                <a:cs typeface="Arial" panose="020B0604020202020204" pitchFamily="34" charset="0"/>
              </a:rPr>
              <a:t>Utilization </a:t>
            </a:r>
          </a:p>
          <a:p>
            <a:pPr marR="0" lvl="0" algn="l" defTabSz="914400" rtl="0" eaLnBrk="1" fontAlgn="auto" latinLnBrk="0" hangingPunct="1">
              <a:lnSpc>
                <a:spcPct val="107000"/>
              </a:lnSpc>
              <a:spcBef>
                <a:spcPts val="300"/>
              </a:spcBef>
              <a:spcAft>
                <a:spcPts val="0"/>
              </a:spcAft>
              <a:buClrTx/>
              <a:buSzPts val="1000"/>
              <a:tabLst>
                <a:tab pos="457200" algn="l"/>
              </a:tabLst>
              <a:defRPr/>
            </a:pPr>
            <a:r>
              <a:rPr kumimoji="0" lang="en-GB" sz="2400" b="0" i="0" u="none" strike="noStrike" kern="1200" cap="none" spc="0" normalizeH="0" baseline="0" noProof="0" dirty="0">
                <a:ln>
                  <a:noFill/>
                </a:ln>
                <a:solidFill>
                  <a:srgbClr val="000001"/>
                </a:solidFill>
                <a:effectLst/>
                <a:uLnTx/>
                <a:uFillTx/>
                <a:latin typeface="Calibri" panose="020F0502020204030204" pitchFamily="34" charset="0"/>
                <a:ea typeface="Calibri" panose="020F0502020204030204" pitchFamily="34" charset="0"/>
                <a:cs typeface="Arial" panose="020B0604020202020204" pitchFamily="34" charset="0"/>
              </a:rPr>
              <a:t>Core Utilization </a:t>
            </a:r>
            <a:endParaRPr lang="en-US" sz="2400" dirty="0"/>
          </a:p>
        </p:txBody>
      </p:sp>
    </p:spTree>
    <p:extLst>
      <p:ext uri="{BB962C8B-B14F-4D97-AF65-F5344CB8AC3E}">
        <p14:creationId xmlns:p14="http://schemas.microsoft.com/office/powerpoint/2010/main" val="1501436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52FD9-9ACA-AFB2-6B46-89D78FB5C0EB}"/>
              </a:ext>
            </a:extLst>
          </p:cNvPr>
          <p:cNvSpPr>
            <a:spLocks noGrp="1"/>
          </p:cNvSpPr>
          <p:nvPr>
            <p:ph type="title"/>
          </p:nvPr>
        </p:nvSpPr>
        <p:spPr/>
        <p:txBody>
          <a:bodyPr/>
          <a:lstStyle/>
          <a:p>
            <a:r>
              <a:rPr lang="en-US" dirty="0"/>
              <a:t>Car | CPU</a:t>
            </a:r>
          </a:p>
        </p:txBody>
      </p:sp>
      <p:sp>
        <p:nvSpPr>
          <p:cNvPr id="4" name="Subtitle 3">
            <a:extLst>
              <a:ext uri="{FF2B5EF4-FFF2-40B4-BE49-F238E27FC236}">
                <a16:creationId xmlns:a16="http://schemas.microsoft.com/office/drawing/2014/main" id="{80866024-1C10-C528-5C0D-00CD5486B8C2}"/>
              </a:ext>
            </a:extLst>
          </p:cNvPr>
          <p:cNvSpPr>
            <a:spLocks noGrp="1"/>
          </p:cNvSpPr>
          <p:nvPr>
            <p:ph type="subTitle" idx="10"/>
          </p:nvPr>
        </p:nvSpPr>
        <p:spPr/>
        <p:txBody>
          <a:bodyPr/>
          <a:lstStyle/>
          <a:p>
            <a:r>
              <a:rPr lang="en-US" dirty="0"/>
              <a:t>There are 2 aspects for CPU utilization</a:t>
            </a:r>
          </a:p>
        </p:txBody>
      </p:sp>
      <p:graphicFrame>
        <p:nvGraphicFramePr>
          <p:cNvPr id="6" name="Content Placeholder 5">
            <a:extLst>
              <a:ext uri="{FF2B5EF4-FFF2-40B4-BE49-F238E27FC236}">
                <a16:creationId xmlns:a16="http://schemas.microsoft.com/office/drawing/2014/main" id="{E1A9CA03-F8DB-1104-D63A-DE589B4D73E6}"/>
              </a:ext>
            </a:extLst>
          </p:cNvPr>
          <p:cNvGraphicFramePr>
            <a:graphicFrameLocks noGrp="1"/>
          </p:cNvGraphicFramePr>
          <p:nvPr>
            <p:ph sz="quarter" idx="14"/>
            <p:extLst>
              <p:ext uri="{D42A27DB-BD31-4B8C-83A1-F6EECF244321}">
                <p14:modId xmlns:p14="http://schemas.microsoft.com/office/powerpoint/2010/main" val="1708410409"/>
              </p:ext>
            </p:extLst>
          </p:nvPr>
        </p:nvGraphicFramePr>
        <p:xfrm>
          <a:off x="545305" y="1912982"/>
          <a:ext cx="8971562" cy="1950720"/>
        </p:xfrm>
        <a:graphic>
          <a:graphicData uri="http://schemas.openxmlformats.org/drawingml/2006/table">
            <a:tbl>
              <a:tblPr firstRow="1" bandRow="1">
                <a:tableStyleId>{2D5ABB26-0587-4C30-8999-92F81FD0307C}</a:tableStyleId>
              </a:tblPr>
              <a:tblGrid>
                <a:gridCol w="4485781">
                  <a:extLst>
                    <a:ext uri="{9D8B030D-6E8A-4147-A177-3AD203B41FA5}">
                      <a16:colId xmlns:a16="http://schemas.microsoft.com/office/drawing/2014/main" val="113039833"/>
                    </a:ext>
                  </a:extLst>
                </a:gridCol>
                <a:gridCol w="4485781">
                  <a:extLst>
                    <a:ext uri="{9D8B030D-6E8A-4147-A177-3AD203B41FA5}">
                      <a16:colId xmlns:a16="http://schemas.microsoft.com/office/drawing/2014/main" val="1322922186"/>
                    </a:ext>
                  </a:extLst>
                </a:gridCol>
              </a:tblGrid>
              <a:tr h="370840">
                <a:tc>
                  <a:txBody>
                    <a:bodyPr/>
                    <a:lstStyle/>
                    <a:p>
                      <a:r>
                        <a:rPr lang="en-US" sz="2000" b="1" dirty="0"/>
                        <a:t>A car is travelling…</a:t>
                      </a:r>
                    </a:p>
                  </a:txBody>
                  <a:tcPr/>
                </a:tc>
                <a:tc>
                  <a:txBody>
                    <a:bodyPr/>
                    <a:lstStyle/>
                    <a:p>
                      <a:r>
                        <a:rPr lang="en-US" sz="2000" b="1" dirty="0"/>
                        <a:t>A CPU is running…</a:t>
                      </a:r>
                    </a:p>
                  </a:txBody>
                  <a:tcPr/>
                </a:tc>
                <a:extLst>
                  <a:ext uri="{0D108BD9-81ED-4DB2-BD59-A6C34878D82A}">
                    <a16:rowId xmlns:a16="http://schemas.microsoft.com/office/drawing/2014/main" val="542803565"/>
                  </a:ext>
                </a:extLst>
              </a:tr>
              <a:tr h="370840">
                <a:tc>
                  <a:txBody>
                    <a:bodyPr/>
                    <a:lstStyle/>
                    <a:p>
                      <a:r>
                        <a:rPr lang="en-US" dirty="0"/>
                        <a:t>In the last 10 minutes, it drove for 9 minutes and stopped for 1 minute. So it was moving for </a:t>
                      </a:r>
                      <a:r>
                        <a:rPr lang="en-US" dirty="0">
                          <a:solidFill>
                            <a:srgbClr val="00B0F0"/>
                          </a:solidFill>
                        </a:rPr>
                        <a:t>90% of the time.</a:t>
                      </a:r>
                    </a:p>
                  </a:txBody>
                  <a:tcPr/>
                </a:tc>
                <a:tc>
                  <a:txBody>
                    <a:bodyPr/>
                    <a:lstStyle/>
                    <a:p>
                      <a:r>
                        <a:rPr lang="en-US" dirty="0"/>
                        <a:t>In the last 10 minutes, it ran for 9 minutes and idle for 1 minute. So it was running </a:t>
                      </a:r>
                      <a:r>
                        <a:rPr lang="en-US" dirty="0">
                          <a:solidFill>
                            <a:srgbClr val="00B0F0"/>
                          </a:solidFill>
                        </a:rPr>
                        <a:t>for 90% of the time</a:t>
                      </a:r>
                      <a:r>
                        <a:rPr lang="en-US" dirty="0"/>
                        <a:t>. </a:t>
                      </a:r>
                    </a:p>
                  </a:txBody>
                  <a:tcPr/>
                </a:tc>
                <a:extLst>
                  <a:ext uri="{0D108BD9-81ED-4DB2-BD59-A6C34878D82A}">
                    <a16:rowId xmlns:a16="http://schemas.microsoft.com/office/drawing/2014/main" val="2081548479"/>
                  </a:ext>
                </a:extLst>
              </a:tr>
              <a:tr h="370840">
                <a:tc>
                  <a:txBody>
                    <a:bodyPr/>
                    <a:lstStyle/>
                    <a:p>
                      <a:r>
                        <a:rPr lang="en-US" dirty="0"/>
                        <a:t>When it was moving, its </a:t>
                      </a:r>
                      <a:r>
                        <a:rPr lang="en-US" dirty="0">
                          <a:solidFill>
                            <a:srgbClr val="00B0F0"/>
                          </a:solidFill>
                        </a:rPr>
                        <a:t>speed</a:t>
                      </a:r>
                      <a:r>
                        <a:rPr lang="en-US" dirty="0"/>
                        <a:t> average 60 km/hour. Speed varies due to traffic.</a:t>
                      </a:r>
                    </a:p>
                  </a:txBody>
                  <a:tcPr/>
                </a:tc>
                <a:tc>
                  <a:txBody>
                    <a:bodyPr/>
                    <a:lstStyle/>
                    <a:p>
                      <a:r>
                        <a:rPr lang="en-US" dirty="0"/>
                        <a:t>When it was running, its </a:t>
                      </a:r>
                      <a:r>
                        <a:rPr lang="en-US" dirty="0">
                          <a:solidFill>
                            <a:srgbClr val="00B0F0"/>
                          </a:solidFill>
                        </a:rPr>
                        <a:t>speed</a:t>
                      </a:r>
                      <a:r>
                        <a:rPr lang="en-US" dirty="0"/>
                        <a:t> average 3 GHz. </a:t>
                      </a:r>
                      <a:br>
                        <a:rPr lang="en-US" dirty="0"/>
                      </a:br>
                      <a:r>
                        <a:rPr lang="en-US" dirty="0"/>
                        <a:t>Speed varies due to power management.</a:t>
                      </a:r>
                    </a:p>
                  </a:txBody>
                  <a:tcPr/>
                </a:tc>
                <a:extLst>
                  <a:ext uri="{0D108BD9-81ED-4DB2-BD59-A6C34878D82A}">
                    <a16:rowId xmlns:a16="http://schemas.microsoft.com/office/drawing/2014/main" val="3352203439"/>
                  </a:ext>
                </a:extLst>
              </a:tr>
            </a:tbl>
          </a:graphicData>
        </a:graphic>
      </p:graphicFrame>
      <p:sp>
        <p:nvSpPr>
          <p:cNvPr id="27" name="Arrow: Right 26">
            <a:extLst>
              <a:ext uri="{FF2B5EF4-FFF2-40B4-BE49-F238E27FC236}">
                <a16:creationId xmlns:a16="http://schemas.microsoft.com/office/drawing/2014/main" id="{6E559D38-9809-9008-858E-188910BFD437}"/>
              </a:ext>
            </a:extLst>
          </p:cNvPr>
          <p:cNvSpPr/>
          <p:nvPr/>
        </p:nvSpPr>
        <p:spPr>
          <a:xfrm>
            <a:off x="9516867" y="2615255"/>
            <a:ext cx="876072" cy="416134"/>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28" name="Arrow: Right 27">
            <a:extLst>
              <a:ext uri="{FF2B5EF4-FFF2-40B4-BE49-F238E27FC236}">
                <a16:creationId xmlns:a16="http://schemas.microsoft.com/office/drawing/2014/main" id="{82EFB318-A7D3-5E0A-73A9-95C3B0766952}"/>
              </a:ext>
            </a:extLst>
          </p:cNvPr>
          <p:cNvSpPr/>
          <p:nvPr/>
        </p:nvSpPr>
        <p:spPr>
          <a:xfrm>
            <a:off x="9516867" y="3272051"/>
            <a:ext cx="876072" cy="416134"/>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29" name="TextBox 28">
            <a:extLst>
              <a:ext uri="{FF2B5EF4-FFF2-40B4-BE49-F238E27FC236}">
                <a16:creationId xmlns:a16="http://schemas.microsoft.com/office/drawing/2014/main" id="{45E2C15D-EB55-2427-FF2D-943100ACE508}"/>
              </a:ext>
            </a:extLst>
          </p:cNvPr>
          <p:cNvSpPr txBox="1"/>
          <p:nvPr/>
        </p:nvSpPr>
        <p:spPr>
          <a:xfrm>
            <a:off x="10442217" y="2615255"/>
            <a:ext cx="1170192" cy="330988"/>
          </a:xfrm>
          <a:prstGeom prst="rect">
            <a:avLst/>
          </a:prstGeom>
          <a:noFill/>
        </p:spPr>
        <p:txBody>
          <a:bodyPr wrap="none" lIns="0" tIns="0" rIns="0" bIns="0" rtlCol="0">
            <a:spAutoFit/>
          </a:bodyPr>
          <a:lstStyle/>
          <a:p>
            <a:pPr algn="l">
              <a:lnSpc>
                <a:spcPct val="130000"/>
              </a:lnSpc>
            </a:pPr>
            <a:r>
              <a:rPr lang="en-US" sz="1800" dirty="0">
                <a:solidFill>
                  <a:schemeClr val="tx2"/>
                </a:solidFill>
              </a:rPr>
              <a:t>CPU Run (%)</a:t>
            </a:r>
          </a:p>
        </p:txBody>
      </p:sp>
      <p:sp>
        <p:nvSpPr>
          <p:cNvPr id="30" name="TextBox 29">
            <a:extLst>
              <a:ext uri="{FF2B5EF4-FFF2-40B4-BE49-F238E27FC236}">
                <a16:creationId xmlns:a16="http://schemas.microsoft.com/office/drawing/2014/main" id="{CE4FE965-BC9F-4A22-8C2D-FD735B1AE8C2}"/>
              </a:ext>
            </a:extLst>
          </p:cNvPr>
          <p:cNvSpPr txBox="1"/>
          <p:nvPr/>
        </p:nvSpPr>
        <p:spPr>
          <a:xfrm>
            <a:off x="10442217" y="3272051"/>
            <a:ext cx="1639551" cy="330988"/>
          </a:xfrm>
          <a:prstGeom prst="rect">
            <a:avLst/>
          </a:prstGeom>
          <a:noFill/>
        </p:spPr>
        <p:txBody>
          <a:bodyPr wrap="none" lIns="0" tIns="0" rIns="0" bIns="0" rtlCol="0">
            <a:spAutoFit/>
          </a:bodyPr>
          <a:lstStyle/>
          <a:p>
            <a:pPr algn="l">
              <a:lnSpc>
                <a:spcPct val="130000"/>
              </a:lnSpc>
            </a:pPr>
            <a:r>
              <a:rPr lang="en-US" sz="1800" dirty="0">
                <a:solidFill>
                  <a:schemeClr val="tx2"/>
                </a:solidFill>
              </a:rPr>
              <a:t>CPU Usage (MHz)</a:t>
            </a:r>
          </a:p>
        </p:txBody>
      </p:sp>
      <p:cxnSp>
        <p:nvCxnSpPr>
          <p:cNvPr id="11" name="Straight Arrow Connector 10">
            <a:extLst>
              <a:ext uri="{FF2B5EF4-FFF2-40B4-BE49-F238E27FC236}">
                <a16:creationId xmlns:a16="http://schemas.microsoft.com/office/drawing/2014/main" id="{9852D3EF-E311-F25D-7D14-C8535051D6E4}"/>
              </a:ext>
            </a:extLst>
          </p:cNvPr>
          <p:cNvCxnSpPr>
            <a:cxnSpLocks/>
          </p:cNvCxnSpPr>
          <p:nvPr/>
        </p:nvCxnSpPr>
        <p:spPr bwMode="gray">
          <a:xfrm flipV="1">
            <a:off x="2606006" y="4297680"/>
            <a:ext cx="0" cy="1576769"/>
          </a:xfrm>
          <a:prstGeom prst="straightConnector1">
            <a:avLst/>
          </a:prstGeom>
          <a:ln w="31750">
            <a:solidFill>
              <a:schemeClr val="tx1"/>
            </a:solidFill>
            <a:miter lim="800000"/>
            <a:headEnd type="ova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9A25DAA3-A5AA-1BB9-AAD3-FCE9F856D7B2}"/>
              </a:ext>
            </a:extLst>
          </p:cNvPr>
          <p:cNvSpPr/>
          <p:nvPr/>
        </p:nvSpPr>
        <p:spPr>
          <a:xfrm>
            <a:off x="2601759" y="5883792"/>
            <a:ext cx="1203511" cy="302559"/>
          </a:xfrm>
          <a:prstGeom prst="rect">
            <a:avLst/>
          </a:prstGeom>
          <a:ln>
            <a:no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400" b="1" dirty="0">
                <a:solidFill>
                  <a:schemeClr val="tx1"/>
                </a:solidFill>
              </a:rPr>
              <a:t>Idle</a:t>
            </a:r>
          </a:p>
        </p:txBody>
      </p:sp>
      <p:sp>
        <p:nvSpPr>
          <p:cNvPr id="9" name="Rectangle 8">
            <a:extLst>
              <a:ext uri="{FF2B5EF4-FFF2-40B4-BE49-F238E27FC236}">
                <a16:creationId xmlns:a16="http://schemas.microsoft.com/office/drawing/2014/main" id="{E5FEE186-9954-A777-E0FD-BD4DF4AECF8C}"/>
              </a:ext>
            </a:extLst>
          </p:cNvPr>
          <p:cNvSpPr/>
          <p:nvPr/>
        </p:nvSpPr>
        <p:spPr>
          <a:xfrm>
            <a:off x="5008781" y="5883792"/>
            <a:ext cx="1203511" cy="302559"/>
          </a:xfrm>
          <a:prstGeom prst="rect">
            <a:avLst/>
          </a:prstGeom>
          <a:ln>
            <a:no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400" b="1" dirty="0">
                <a:solidFill>
                  <a:schemeClr val="tx1"/>
                </a:solidFill>
              </a:rPr>
              <a:t>Idle</a:t>
            </a:r>
          </a:p>
        </p:txBody>
      </p:sp>
      <p:sp>
        <p:nvSpPr>
          <p:cNvPr id="12" name="Rectangle 11">
            <a:extLst>
              <a:ext uri="{FF2B5EF4-FFF2-40B4-BE49-F238E27FC236}">
                <a16:creationId xmlns:a16="http://schemas.microsoft.com/office/drawing/2014/main" id="{1AF2BF0B-E5D7-624C-BBD3-FD138876D016}"/>
              </a:ext>
            </a:extLst>
          </p:cNvPr>
          <p:cNvSpPr/>
          <p:nvPr/>
        </p:nvSpPr>
        <p:spPr>
          <a:xfrm>
            <a:off x="3805270" y="5883792"/>
            <a:ext cx="1203511" cy="302559"/>
          </a:xfrm>
          <a:prstGeom prst="rect">
            <a:avLst/>
          </a:prstGeom>
          <a:ln>
            <a:no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400" b="1" dirty="0">
                <a:solidFill>
                  <a:schemeClr val="tx1"/>
                </a:solidFill>
              </a:rPr>
              <a:t>Run</a:t>
            </a:r>
          </a:p>
        </p:txBody>
      </p:sp>
      <p:sp>
        <p:nvSpPr>
          <p:cNvPr id="18" name="Rectangle 17">
            <a:extLst>
              <a:ext uri="{FF2B5EF4-FFF2-40B4-BE49-F238E27FC236}">
                <a16:creationId xmlns:a16="http://schemas.microsoft.com/office/drawing/2014/main" id="{192B508E-D080-B126-249F-6DA305E3F653}"/>
              </a:ext>
            </a:extLst>
          </p:cNvPr>
          <p:cNvSpPr/>
          <p:nvPr/>
        </p:nvSpPr>
        <p:spPr>
          <a:xfrm>
            <a:off x="6212292" y="5883792"/>
            <a:ext cx="1203511" cy="302559"/>
          </a:xfrm>
          <a:prstGeom prst="rect">
            <a:avLst/>
          </a:prstGeom>
          <a:ln>
            <a:no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400" b="1" dirty="0">
                <a:solidFill>
                  <a:schemeClr val="tx1"/>
                </a:solidFill>
              </a:rPr>
              <a:t>Run</a:t>
            </a:r>
          </a:p>
        </p:txBody>
      </p:sp>
      <p:cxnSp>
        <p:nvCxnSpPr>
          <p:cNvPr id="19" name="Straight Arrow Connector 18">
            <a:extLst>
              <a:ext uri="{FF2B5EF4-FFF2-40B4-BE49-F238E27FC236}">
                <a16:creationId xmlns:a16="http://schemas.microsoft.com/office/drawing/2014/main" id="{740BCE79-3213-F8CE-7BE6-5FCBE60851E2}"/>
              </a:ext>
            </a:extLst>
          </p:cNvPr>
          <p:cNvCxnSpPr>
            <a:cxnSpLocks/>
          </p:cNvCxnSpPr>
          <p:nvPr/>
        </p:nvCxnSpPr>
        <p:spPr bwMode="gray">
          <a:xfrm>
            <a:off x="2601759" y="5874449"/>
            <a:ext cx="5153588" cy="0"/>
          </a:xfrm>
          <a:prstGeom prst="straightConnector1">
            <a:avLst/>
          </a:prstGeom>
          <a:ln w="31750">
            <a:solidFill>
              <a:schemeClr val="tx1"/>
            </a:solidFill>
            <a:miter lim="800000"/>
            <a:headEnd type="oval"/>
            <a:tailEnd type="triangle"/>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7E89BEEE-2368-6E8D-8851-DB5B5BDF5FD0}"/>
              </a:ext>
            </a:extLst>
          </p:cNvPr>
          <p:cNvSpPr/>
          <p:nvPr/>
        </p:nvSpPr>
        <p:spPr>
          <a:xfrm>
            <a:off x="3795188" y="4773973"/>
            <a:ext cx="1216958" cy="1116106"/>
          </a:xfrm>
          <a:custGeom>
            <a:avLst/>
            <a:gdLst>
              <a:gd name="connsiteX0" fmla="*/ 0 w 1216958"/>
              <a:gd name="connsiteY0" fmla="*/ 1082489 h 1116106"/>
              <a:gd name="connsiteX1" fmla="*/ 33617 w 1216958"/>
              <a:gd name="connsiteY1" fmla="*/ 874059 h 1116106"/>
              <a:gd name="connsiteX2" fmla="*/ 47064 w 1216958"/>
              <a:gd name="connsiteY2" fmla="*/ 759759 h 1116106"/>
              <a:gd name="connsiteX3" fmla="*/ 53788 w 1216958"/>
              <a:gd name="connsiteY3" fmla="*/ 732865 h 1116106"/>
              <a:gd name="connsiteX4" fmla="*/ 73958 w 1216958"/>
              <a:gd name="connsiteY4" fmla="*/ 705971 h 1116106"/>
              <a:gd name="connsiteX5" fmla="*/ 100853 w 1216958"/>
              <a:gd name="connsiteY5" fmla="*/ 719418 h 1116106"/>
              <a:gd name="connsiteX6" fmla="*/ 141194 w 1216958"/>
              <a:gd name="connsiteY6" fmla="*/ 880783 h 1116106"/>
              <a:gd name="connsiteX7" fmla="*/ 188258 w 1216958"/>
              <a:gd name="connsiteY7" fmla="*/ 652183 h 1116106"/>
              <a:gd name="connsiteX8" fmla="*/ 262217 w 1216958"/>
              <a:gd name="connsiteY8" fmla="*/ 860612 h 1116106"/>
              <a:gd name="connsiteX9" fmla="*/ 295835 w 1216958"/>
              <a:gd name="connsiteY9" fmla="*/ 759759 h 1116106"/>
              <a:gd name="connsiteX10" fmla="*/ 389964 w 1216958"/>
              <a:gd name="connsiteY10" fmla="*/ 584947 h 1116106"/>
              <a:gd name="connsiteX11" fmla="*/ 437029 w 1216958"/>
              <a:gd name="connsiteY11" fmla="*/ 672353 h 1116106"/>
              <a:gd name="connsiteX12" fmla="*/ 470647 w 1216958"/>
              <a:gd name="connsiteY12" fmla="*/ 800100 h 1116106"/>
              <a:gd name="connsiteX13" fmla="*/ 544606 w 1216958"/>
              <a:gd name="connsiteY13" fmla="*/ 806824 h 1116106"/>
              <a:gd name="connsiteX14" fmla="*/ 558053 w 1216958"/>
              <a:gd name="connsiteY14" fmla="*/ 826994 h 1116106"/>
              <a:gd name="connsiteX15" fmla="*/ 692523 w 1216958"/>
              <a:gd name="connsiteY15" fmla="*/ 228600 h 1116106"/>
              <a:gd name="connsiteX16" fmla="*/ 746311 w 1216958"/>
              <a:gd name="connsiteY16" fmla="*/ 0 h 1116106"/>
              <a:gd name="connsiteX17" fmla="*/ 826994 w 1216958"/>
              <a:gd name="connsiteY17" fmla="*/ 463924 h 1116106"/>
              <a:gd name="connsiteX18" fmla="*/ 833717 w 1216958"/>
              <a:gd name="connsiteY18" fmla="*/ 531159 h 1116106"/>
              <a:gd name="connsiteX19" fmla="*/ 840441 w 1216958"/>
              <a:gd name="connsiteY19" fmla="*/ 584947 h 1116106"/>
              <a:gd name="connsiteX20" fmla="*/ 880782 w 1216958"/>
              <a:gd name="connsiteY20" fmla="*/ 625289 h 1116106"/>
              <a:gd name="connsiteX21" fmla="*/ 907676 w 1216958"/>
              <a:gd name="connsiteY21" fmla="*/ 632012 h 1116106"/>
              <a:gd name="connsiteX22" fmla="*/ 968188 w 1216958"/>
              <a:gd name="connsiteY22" fmla="*/ 833718 h 1116106"/>
              <a:gd name="connsiteX23" fmla="*/ 981635 w 1216958"/>
              <a:gd name="connsiteY23" fmla="*/ 813547 h 1116106"/>
              <a:gd name="connsiteX24" fmla="*/ 995082 w 1216958"/>
              <a:gd name="connsiteY24" fmla="*/ 786653 h 1116106"/>
              <a:gd name="connsiteX25" fmla="*/ 1055594 w 1216958"/>
              <a:gd name="connsiteY25" fmla="*/ 948018 h 1116106"/>
              <a:gd name="connsiteX26" fmla="*/ 1082488 w 1216958"/>
              <a:gd name="connsiteY26" fmla="*/ 389965 h 1116106"/>
              <a:gd name="connsiteX27" fmla="*/ 1122829 w 1216958"/>
              <a:gd name="connsiteY27" fmla="*/ 242047 h 1116106"/>
              <a:gd name="connsiteX28" fmla="*/ 1156447 w 1216958"/>
              <a:gd name="connsiteY28" fmla="*/ 558053 h 1116106"/>
              <a:gd name="connsiteX29" fmla="*/ 1163170 w 1216958"/>
              <a:gd name="connsiteY29" fmla="*/ 685800 h 1116106"/>
              <a:gd name="connsiteX30" fmla="*/ 1169894 w 1216958"/>
              <a:gd name="connsiteY30" fmla="*/ 1035424 h 1116106"/>
              <a:gd name="connsiteX31" fmla="*/ 1176617 w 1216958"/>
              <a:gd name="connsiteY31" fmla="*/ 1055594 h 1116106"/>
              <a:gd name="connsiteX32" fmla="*/ 1203511 w 1216958"/>
              <a:gd name="connsiteY32" fmla="*/ 1075765 h 1116106"/>
              <a:gd name="connsiteX33" fmla="*/ 1216958 w 1216958"/>
              <a:gd name="connsiteY33" fmla="*/ 1116106 h 1116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216958" h="1116106">
                <a:moveTo>
                  <a:pt x="0" y="1082489"/>
                </a:moveTo>
                <a:cubicBezTo>
                  <a:pt x="11206" y="1013012"/>
                  <a:pt x="23462" y="943697"/>
                  <a:pt x="33617" y="874059"/>
                </a:cubicBezTo>
                <a:cubicBezTo>
                  <a:pt x="39153" y="836098"/>
                  <a:pt x="41639" y="797736"/>
                  <a:pt x="47064" y="759759"/>
                </a:cubicBezTo>
                <a:cubicBezTo>
                  <a:pt x="48371" y="750611"/>
                  <a:pt x="49655" y="741130"/>
                  <a:pt x="53788" y="732865"/>
                </a:cubicBezTo>
                <a:cubicBezTo>
                  <a:pt x="58799" y="722842"/>
                  <a:pt x="67235" y="714936"/>
                  <a:pt x="73958" y="705971"/>
                </a:cubicBezTo>
                <a:cubicBezTo>
                  <a:pt x="82923" y="710453"/>
                  <a:pt x="95293" y="711078"/>
                  <a:pt x="100853" y="719418"/>
                </a:cubicBezTo>
                <a:cubicBezTo>
                  <a:pt x="132488" y="766870"/>
                  <a:pt x="133564" y="827376"/>
                  <a:pt x="141194" y="880783"/>
                </a:cubicBezTo>
                <a:cubicBezTo>
                  <a:pt x="176862" y="673907"/>
                  <a:pt x="150316" y="747036"/>
                  <a:pt x="188258" y="652183"/>
                </a:cubicBezTo>
                <a:cubicBezTo>
                  <a:pt x="212911" y="721659"/>
                  <a:pt x="238904" y="930549"/>
                  <a:pt x="262217" y="860612"/>
                </a:cubicBezTo>
                <a:cubicBezTo>
                  <a:pt x="273423" y="826994"/>
                  <a:pt x="280935" y="791911"/>
                  <a:pt x="295835" y="759759"/>
                </a:cubicBezTo>
                <a:cubicBezTo>
                  <a:pt x="323662" y="699712"/>
                  <a:pt x="389964" y="584947"/>
                  <a:pt x="389964" y="584947"/>
                </a:cubicBezTo>
                <a:cubicBezTo>
                  <a:pt x="405652" y="614082"/>
                  <a:pt x="424544" y="641708"/>
                  <a:pt x="437029" y="672353"/>
                </a:cubicBezTo>
                <a:cubicBezTo>
                  <a:pt x="454725" y="715788"/>
                  <a:pt x="461843" y="756086"/>
                  <a:pt x="470647" y="800100"/>
                </a:cubicBezTo>
                <a:cubicBezTo>
                  <a:pt x="499728" y="625607"/>
                  <a:pt x="473460" y="650304"/>
                  <a:pt x="544606" y="806824"/>
                </a:cubicBezTo>
                <a:cubicBezTo>
                  <a:pt x="547950" y="814180"/>
                  <a:pt x="553571" y="820271"/>
                  <a:pt x="558053" y="826994"/>
                </a:cubicBezTo>
                <a:cubicBezTo>
                  <a:pt x="624581" y="328036"/>
                  <a:pt x="554821" y="716819"/>
                  <a:pt x="692523" y="228600"/>
                </a:cubicBezTo>
                <a:cubicBezTo>
                  <a:pt x="713773" y="153259"/>
                  <a:pt x="746311" y="0"/>
                  <a:pt x="746311" y="0"/>
                </a:cubicBezTo>
                <a:cubicBezTo>
                  <a:pt x="773205" y="154641"/>
                  <a:pt x="811377" y="307740"/>
                  <a:pt x="826994" y="463924"/>
                </a:cubicBezTo>
                <a:cubicBezTo>
                  <a:pt x="829235" y="486336"/>
                  <a:pt x="831230" y="508773"/>
                  <a:pt x="833717" y="531159"/>
                </a:cubicBezTo>
                <a:cubicBezTo>
                  <a:pt x="835712" y="549117"/>
                  <a:pt x="832360" y="568786"/>
                  <a:pt x="840441" y="584947"/>
                </a:cubicBezTo>
                <a:cubicBezTo>
                  <a:pt x="848946" y="601956"/>
                  <a:pt x="867335" y="611842"/>
                  <a:pt x="880782" y="625289"/>
                </a:cubicBezTo>
                <a:cubicBezTo>
                  <a:pt x="887108" y="606313"/>
                  <a:pt x="889487" y="580750"/>
                  <a:pt x="907676" y="632012"/>
                </a:cubicBezTo>
                <a:cubicBezTo>
                  <a:pt x="931150" y="698167"/>
                  <a:pt x="945989" y="767125"/>
                  <a:pt x="968188" y="833718"/>
                </a:cubicBezTo>
                <a:cubicBezTo>
                  <a:pt x="972670" y="826994"/>
                  <a:pt x="977626" y="820563"/>
                  <a:pt x="981635" y="813547"/>
                </a:cubicBezTo>
                <a:cubicBezTo>
                  <a:pt x="986608" y="804845"/>
                  <a:pt x="988482" y="779110"/>
                  <a:pt x="995082" y="786653"/>
                </a:cubicBezTo>
                <a:cubicBezTo>
                  <a:pt x="1009466" y="803092"/>
                  <a:pt x="1048810" y="927666"/>
                  <a:pt x="1055594" y="948018"/>
                </a:cubicBezTo>
                <a:cubicBezTo>
                  <a:pt x="1059224" y="828224"/>
                  <a:pt x="1054596" y="557316"/>
                  <a:pt x="1082488" y="389965"/>
                </a:cubicBezTo>
                <a:cubicBezTo>
                  <a:pt x="1103114" y="266210"/>
                  <a:pt x="1086717" y="296216"/>
                  <a:pt x="1122829" y="242047"/>
                </a:cubicBezTo>
                <a:cubicBezTo>
                  <a:pt x="1218255" y="337473"/>
                  <a:pt x="1146621" y="253460"/>
                  <a:pt x="1156447" y="558053"/>
                </a:cubicBezTo>
                <a:cubicBezTo>
                  <a:pt x="1157822" y="600672"/>
                  <a:pt x="1160929" y="643218"/>
                  <a:pt x="1163170" y="685800"/>
                </a:cubicBezTo>
                <a:cubicBezTo>
                  <a:pt x="1165411" y="802341"/>
                  <a:pt x="1165658" y="918938"/>
                  <a:pt x="1169894" y="1035424"/>
                </a:cubicBezTo>
                <a:cubicBezTo>
                  <a:pt x="1170152" y="1042506"/>
                  <a:pt x="1172080" y="1050150"/>
                  <a:pt x="1176617" y="1055594"/>
                </a:cubicBezTo>
                <a:cubicBezTo>
                  <a:pt x="1183791" y="1064203"/>
                  <a:pt x="1194546" y="1069041"/>
                  <a:pt x="1203511" y="1075765"/>
                </a:cubicBezTo>
                <a:lnTo>
                  <a:pt x="1216958" y="1116106"/>
                </a:lnTo>
              </a:path>
            </a:pathLst>
          </a:custGeom>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a:p>
        </p:txBody>
      </p:sp>
      <p:sp>
        <p:nvSpPr>
          <p:cNvPr id="23" name="Freeform: Shape 22">
            <a:extLst>
              <a:ext uri="{FF2B5EF4-FFF2-40B4-BE49-F238E27FC236}">
                <a16:creationId xmlns:a16="http://schemas.microsoft.com/office/drawing/2014/main" id="{2EDE85F8-1D90-B881-B75A-D62510A13453}"/>
              </a:ext>
            </a:extLst>
          </p:cNvPr>
          <p:cNvSpPr/>
          <p:nvPr/>
        </p:nvSpPr>
        <p:spPr>
          <a:xfrm>
            <a:off x="6202211" y="4921891"/>
            <a:ext cx="1216959" cy="954744"/>
          </a:xfrm>
          <a:custGeom>
            <a:avLst/>
            <a:gdLst>
              <a:gd name="connsiteX0" fmla="*/ 0 w 1216959"/>
              <a:gd name="connsiteY0" fmla="*/ 948018 h 954744"/>
              <a:gd name="connsiteX1" fmla="*/ 87406 w 1216959"/>
              <a:gd name="connsiteY1" fmla="*/ 806823 h 954744"/>
              <a:gd name="connsiteX2" fmla="*/ 147918 w 1216959"/>
              <a:gd name="connsiteY2" fmla="*/ 948018 h 954744"/>
              <a:gd name="connsiteX3" fmla="*/ 255494 w 1216959"/>
              <a:gd name="connsiteY3" fmla="*/ 793376 h 954744"/>
              <a:gd name="connsiteX4" fmla="*/ 302559 w 1216959"/>
              <a:gd name="connsiteY4" fmla="*/ 746312 h 954744"/>
              <a:gd name="connsiteX5" fmla="*/ 329453 w 1216959"/>
              <a:gd name="connsiteY5" fmla="*/ 847165 h 954744"/>
              <a:gd name="connsiteX6" fmla="*/ 410135 w 1216959"/>
              <a:gd name="connsiteY6" fmla="*/ 726141 h 954744"/>
              <a:gd name="connsiteX7" fmla="*/ 470647 w 1216959"/>
              <a:gd name="connsiteY7" fmla="*/ 820271 h 954744"/>
              <a:gd name="connsiteX8" fmla="*/ 591671 w 1216959"/>
              <a:gd name="connsiteY8" fmla="*/ 450476 h 954744"/>
              <a:gd name="connsiteX9" fmla="*/ 652183 w 1216959"/>
              <a:gd name="connsiteY9" fmla="*/ 329453 h 954744"/>
              <a:gd name="connsiteX10" fmla="*/ 692524 w 1216959"/>
              <a:gd name="connsiteY10" fmla="*/ 470647 h 954744"/>
              <a:gd name="connsiteX11" fmla="*/ 753035 w 1216959"/>
              <a:gd name="connsiteY11" fmla="*/ 490818 h 954744"/>
              <a:gd name="connsiteX12" fmla="*/ 806824 w 1216959"/>
              <a:gd name="connsiteY12" fmla="*/ 658906 h 954744"/>
              <a:gd name="connsiteX13" fmla="*/ 826994 w 1216959"/>
              <a:gd name="connsiteY13" fmla="*/ 672353 h 954744"/>
              <a:gd name="connsiteX14" fmla="*/ 867335 w 1216959"/>
              <a:gd name="connsiteY14" fmla="*/ 558053 h 954744"/>
              <a:gd name="connsiteX15" fmla="*/ 927847 w 1216959"/>
              <a:gd name="connsiteY15" fmla="*/ 672353 h 954744"/>
              <a:gd name="connsiteX16" fmla="*/ 961465 w 1216959"/>
              <a:gd name="connsiteY16" fmla="*/ 766482 h 954744"/>
              <a:gd name="connsiteX17" fmla="*/ 995083 w 1216959"/>
              <a:gd name="connsiteY17" fmla="*/ 658906 h 954744"/>
              <a:gd name="connsiteX18" fmla="*/ 1015253 w 1216959"/>
              <a:gd name="connsiteY18" fmla="*/ 672353 h 954744"/>
              <a:gd name="connsiteX19" fmla="*/ 1062318 w 1216959"/>
              <a:gd name="connsiteY19" fmla="*/ 773206 h 954744"/>
              <a:gd name="connsiteX20" fmla="*/ 1082488 w 1216959"/>
              <a:gd name="connsiteY20" fmla="*/ 564776 h 954744"/>
              <a:gd name="connsiteX21" fmla="*/ 1116106 w 1216959"/>
              <a:gd name="connsiteY21" fmla="*/ 389965 h 954744"/>
              <a:gd name="connsiteX22" fmla="*/ 1136277 w 1216959"/>
              <a:gd name="connsiteY22" fmla="*/ 302559 h 954744"/>
              <a:gd name="connsiteX23" fmla="*/ 1149724 w 1216959"/>
              <a:gd name="connsiteY23" fmla="*/ 188259 h 954744"/>
              <a:gd name="connsiteX24" fmla="*/ 1169894 w 1216959"/>
              <a:gd name="connsiteY24" fmla="*/ 100853 h 954744"/>
              <a:gd name="connsiteX25" fmla="*/ 1183341 w 1216959"/>
              <a:gd name="connsiteY25" fmla="*/ 0 h 954744"/>
              <a:gd name="connsiteX26" fmla="*/ 1190065 w 1216959"/>
              <a:gd name="connsiteY26" fmla="*/ 100853 h 954744"/>
              <a:gd name="connsiteX27" fmla="*/ 1196788 w 1216959"/>
              <a:gd name="connsiteY27" fmla="*/ 948018 h 954744"/>
              <a:gd name="connsiteX28" fmla="*/ 1216959 w 1216959"/>
              <a:gd name="connsiteY28" fmla="*/ 954741 h 954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6959" h="954744">
                <a:moveTo>
                  <a:pt x="0" y="948018"/>
                </a:moveTo>
                <a:cubicBezTo>
                  <a:pt x="6901" y="906616"/>
                  <a:pt x="20002" y="787564"/>
                  <a:pt x="87406" y="806823"/>
                </a:cubicBezTo>
                <a:cubicBezTo>
                  <a:pt x="136641" y="820890"/>
                  <a:pt x="127747" y="900953"/>
                  <a:pt x="147918" y="948018"/>
                </a:cubicBezTo>
                <a:cubicBezTo>
                  <a:pt x="183777" y="896471"/>
                  <a:pt x="217289" y="843209"/>
                  <a:pt x="255494" y="793376"/>
                </a:cubicBezTo>
                <a:cubicBezTo>
                  <a:pt x="268993" y="775769"/>
                  <a:pt x="284616" y="733262"/>
                  <a:pt x="302559" y="746312"/>
                </a:cubicBezTo>
                <a:cubicBezTo>
                  <a:pt x="330697" y="766776"/>
                  <a:pt x="320488" y="813547"/>
                  <a:pt x="329453" y="847165"/>
                </a:cubicBezTo>
                <a:cubicBezTo>
                  <a:pt x="356347" y="806824"/>
                  <a:pt x="362507" y="735213"/>
                  <a:pt x="410135" y="726141"/>
                </a:cubicBezTo>
                <a:cubicBezTo>
                  <a:pt x="446777" y="719162"/>
                  <a:pt x="450132" y="851424"/>
                  <a:pt x="470647" y="820271"/>
                </a:cubicBezTo>
                <a:cubicBezTo>
                  <a:pt x="541980" y="711951"/>
                  <a:pt x="546679" y="572121"/>
                  <a:pt x="591671" y="450476"/>
                </a:cubicBezTo>
                <a:cubicBezTo>
                  <a:pt x="607317" y="408174"/>
                  <a:pt x="632012" y="369794"/>
                  <a:pt x="652183" y="329453"/>
                </a:cubicBezTo>
                <a:cubicBezTo>
                  <a:pt x="665630" y="376518"/>
                  <a:pt x="682268" y="422786"/>
                  <a:pt x="692524" y="470647"/>
                </a:cubicBezTo>
                <a:cubicBezTo>
                  <a:pt x="726677" y="630029"/>
                  <a:pt x="690532" y="678328"/>
                  <a:pt x="753035" y="490818"/>
                </a:cubicBezTo>
                <a:cubicBezTo>
                  <a:pt x="770965" y="546847"/>
                  <a:pt x="784628" y="604426"/>
                  <a:pt x="806824" y="658906"/>
                </a:cubicBezTo>
                <a:cubicBezTo>
                  <a:pt x="809873" y="666389"/>
                  <a:pt x="822837" y="679282"/>
                  <a:pt x="826994" y="672353"/>
                </a:cubicBezTo>
                <a:cubicBezTo>
                  <a:pt x="847781" y="637707"/>
                  <a:pt x="853888" y="596153"/>
                  <a:pt x="867335" y="558053"/>
                </a:cubicBezTo>
                <a:cubicBezTo>
                  <a:pt x="887506" y="596153"/>
                  <a:pt x="910103" y="633064"/>
                  <a:pt x="927847" y="672353"/>
                </a:cubicBezTo>
                <a:cubicBezTo>
                  <a:pt x="941560" y="702717"/>
                  <a:pt x="928795" y="773016"/>
                  <a:pt x="961465" y="766482"/>
                </a:cubicBezTo>
                <a:cubicBezTo>
                  <a:pt x="998304" y="759114"/>
                  <a:pt x="983877" y="694765"/>
                  <a:pt x="995083" y="658906"/>
                </a:cubicBezTo>
                <a:cubicBezTo>
                  <a:pt x="1001806" y="663388"/>
                  <a:pt x="1011156" y="665388"/>
                  <a:pt x="1015253" y="672353"/>
                </a:cubicBezTo>
                <a:cubicBezTo>
                  <a:pt x="1034062" y="704329"/>
                  <a:pt x="1042656" y="804665"/>
                  <a:pt x="1062318" y="773206"/>
                </a:cubicBezTo>
                <a:cubicBezTo>
                  <a:pt x="1099312" y="714015"/>
                  <a:pt x="1072786" y="633900"/>
                  <a:pt x="1082488" y="564776"/>
                </a:cubicBezTo>
                <a:cubicBezTo>
                  <a:pt x="1090735" y="506014"/>
                  <a:pt x="1104182" y="448093"/>
                  <a:pt x="1116106" y="389965"/>
                </a:cubicBezTo>
                <a:cubicBezTo>
                  <a:pt x="1122115" y="360674"/>
                  <a:pt x="1131361" y="332053"/>
                  <a:pt x="1136277" y="302559"/>
                </a:cubicBezTo>
                <a:cubicBezTo>
                  <a:pt x="1142584" y="264718"/>
                  <a:pt x="1143417" y="226100"/>
                  <a:pt x="1149724" y="188259"/>
                </a:cubicBezTo>
                <a:cubicBezTo>
                  <a:pt x="1154640" y="158765"/>
                  <a:pt x="1164638" y="130288"/>
                  <a:pt x="1169894" y="100853"/>
                </a:cubicBezTo>
                <a:cubicBezTo>
                  <a:pt x="1175856" y="67466"/>
                  <a:pt x="1178859" y="33618"/>
                  <a:pt x="1183341" y="0"/>
                </a:cubicBezTo>
                <a:cubicBezTo>
                  <a:pt x="1185582" y="33618"/>
                  <a:pt x="1189587" y="67164"/>
                  <a:pt x="1190065" y="100853"/>
                </a:cubicBezTo>
                <a:cubicBezTo>
                  <a:pt x="1194070" y="383222"/>
                  <a:pt x="1187898" y="665761"/>
                  <a:pt x="1196788" y="948018"/>
                </a:cubicBezTo>
                <a:cubicBezTo>
                  <a:pt x="1197011" y="955102"/>
                  <a:pt x="1216959" y="954741"/>
                  <a:pt x="1216959" y="954741"/>
                </a:cubicBezTo>
              </a:path>
            </a:pathLst>
          </a:custGeom>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108A7AD8-9954-B921-7E26-FA9596360B2D}"/>
              </a:ext>
            </a:extLst>
          </p:cNvPr>
          <p:cNvSpPr txBox="1"/>
          <p:nvPr/>
        </p:nvSpPr>
        <p:spPr>
          <a:xfrm>
            <a:off x="2053423" y="4921891"/>
            <a:ext cx="432811" cy="330988"/>
          </a:xfrm>
          <a:prstGeom prst="rect">
            <a:avLst/>
          </a:prstGeom>
          <a:noFill/>
        </p:spPr>
        <p:txBody>
          <a:bodyPr wrap="none" lIns="0" tIns="0" rIns="0" bIns="0" rtlCol="0">
            <a:spAutoFit/>
          </a:bodyPr>
          <a:lstStyle/>
          <a:p>
            <a:pPr algn="l">
              <a:lnSpc>
                <a:spcPct val="130000"/>
              </a:lnSpc>
            </a:pPr>
            <a:r>
              <a:rPr lang="en-US" sz="1800" dirty="0">
                <a:solidFill>
                  <a:schemeClr val="tx2"/>
                </a:solidFill>
              </a:rPr>
              <a:t>MHz</a:t>
            </a:r>
          </a:p>
        </p:txBody>
      </p:sp>
      <p:cxnSp>
        <p:nvCxnSpPr>
          <p:cNvPr id="33" name="Straight Connector 32">
            <a:extLst>
              <a:ext uri="{FF2B5EF4-FFF2-40B4-BE49-F238E27FC236}">
                <a16:creationId xmlns:a16="http://schemas.microsoft.com/office/drawing/2014/main" id="{C3D4C82F-8253-C3D5-57B4-55B11FF1256F}"/>
              </a:ext>
            </a:extLst>
          </p:cNvPr>
          <p:cNvCxnSpPr>
            <a:cxnSpLocks/>
          </p:cNvCxnSpPr>
          <p:nvPr/>
        </p:nvCxnSpPr>
        <p:spPr bwMode="gray">
          <a:xfrm>
            <a:off x="2601759" y="5383499"/>
            <a:ext cx="5261164" cy="0"/>
          </a:xfrm>
          <a:prstGeom prst="line">
            <a:avLst/>
          </a:prstGeom>
          <a:ln w="12700">
            <a:solidFill>
              <a:srgbClr val="FF0000"/>
            </a:solidFill>
            <a:prstDash val="sysDot"/>
            <a:miter lim="800000"/>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9BCCDE0-24C4-C4F5-A154-71FC20BC392B}"/>
              </a:ext>
            </a:extLst>
          </p:cNvPr>
          <p:cNvCxnSpPr>
            <a:cxnSpLocks/>
          </p:cNvCxnSpPr>
          <p:nvPr/>
        </p:nvCxnSpPr>
        <p:spPr bwMode="gray">
          <a:xfrm>
            <a:off x="2601759" y="5071621"/>
            <a:ext cx="5261164" cy="0"/>
          </a:xfrm>
          <a:prstGeom prst="line">
            <a:avLst/>
          </a:prstGeom>
          <a:ln w="12700">
            <a:solidFill>
              <a:srgbClr val="FF0000"/>
            </a:solidFill>
            <a:prstDash val="sysDot"/>
            <a:miter lim="800000"/>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D130A39-DC45-9110-071B-B215465BC7AC}"/>
              </a:ext>
            </a:extLst>
          </p:cNvPr>
          <p:cNvCxnSpPr>
            <a:cxnSpLocks/>
          </p:cNvCxnSpPr>
          <p:nvPr/>
        </p:nvCxnSpPr>
        <p:spPr bwMode="gray">
          <a:xfrm>
            <a:off x="2601759" y="4758209"/>
            <a:ext cx="5261164" cy="0"/>
          </a:xfrm>
          <a:prstGeom prst="line">
            <a:avLst/>
          </a:prstGeom>
          <a:ln w="12700">
            <a:solidFill>
              <a:srgbClr val="FF0000"/>
            </a:solidFill>
            <a:prstDash val="sysDot"/>
            <a:miter lim="800000"/>
            <a:tailEnd type="non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FB2ADDA0-FCE9-802C-D3B8-B57CFFBBF8D4}"/>
              </a:ext>
            </a:extLst>
          </p:cNvPr>
          <p:cNvSpPr txBox="1"/>
          <p:nvPr/>
        </p:nvSpPr>
        <p:spPr>
          <a:xfrm>
            <a:off x="4301215" y="6202827"/>
            <a:ext cx="1415131" cy="330988"/>
          </a:xfrm>
          <a:prstGeom prst="rect">
            <a:avLst/>
          </a:prstGeom>
          <a:noFill/>
        </p:spPr>
        <p:txBody>
          <a:bodyPr wrap="none" lIns="0" tIns="0" rIns="0" bIns="0" rtlCol="0">
            <a:spAutoFit/>
          </a:bodyPr>
          <a:lstStyle/>
          <a:p>
            <a:pPr algn="l">
              <a:lnSpc>
                <a:spcPct val="130000"/>
              </a:lnSpc>
            </a:pPr>
            <a:r>
              <a:rPr lang="en-US" sz="1800" dirty="0">
                <a:solidFill>
                  <a:schemeClr val="tx2"/>
                </a:solidFill>
              </a:rPr>
              <a:t>Time (seconds)</a:t>
            </a:r>
          </a:p>
        </p:txBody>
      </p:sp>
      <p:sp>
        <p:nvSpPr>
          <p:cNvPr id="39" name="TextBox 38">
            <a:extLst>
              <a:ext uri="{FF2B5EF4-FFF2-40B4-BE49-F238E27FC236}">
                <a16:creationId xmlns:a16="http://schemas.microsoft.com/office/drawing/2014/main" id="{230BC5DB-66E8-96D3-9916-4F40912AEE36}"/>
              </a:ext>
            </a:extLst>
          </p:cNvPr>
          <p:cNvSpPr txBox="1"/>
          <p:nvPr/>
        </p:nvSpPr>
        <p:spPr>
          <a:xfrm>
            <a:off x="7889819" y="5177664"/>
            <a:ext cx="1627048" cy="330988"/>
          </a:xfrm>
          <a:prstGeom prst="rect">
            <a:avLst/>
          </a:prstGeom>
          <a:noFill/>
        </p:spPr>
        <p:txBody>
          <a:bodyPr wrap="none" lIns="0" tIns="0" rIns="0" bIns="0" rtlCol="0">
            <a:spAutoFit/>
          </a:bodyPr>
          <a:lstStyle/>
          <a:p>
            <a:pPr algn="l">
              <a:lnSpc>
                <a:spcPct val="130000"/>
              </a:lnSpc>
            </a:pPr>
            <a:r>
              <a:rPr lang="en-US" sz="1800" dirty="0">
                <a:solidFill>
                  <a:schemeClr val="tx2"/>
                </a:solidFill>
              </a:rPr>
              <a:t>Base Clock Speed</a:t>
            </a:r>
          </a:p>
        </p:txBody>
      </p:sp>
      <p:sp>
        <p:nvSpPr>
          <p:cNvPr id="40" name="TextBox 39">
            <a:extLst>
              <a:ext uri="{FF2B5EF4-FFF2-40B4-BE49-F238E27FC236}">
                <a16:creationId xmlns:a16="http://schemas.microsoft.com/office/drawing/2014/main" id="{C0D7B2CD-83D2-11D2-EA2E-7FD62997B122}"/>
              </a:ext>
            </a:extLst>
          </p:cNvPr>
          <p:cNvSpPr txBox="1"/>
          <p:nvPr/>
        </p:nvSpPr>
        <p:spPr>
          <a:xfrm>
            <a:off x="7889819" y="4863938"/>
            <a:ext cx="2066591" cy="330988"/>
          </a:xfrm>
          <a:prstGeom prst="rect">
            <a:avLst/>
          </a:prstGeom>
          <a:noFill/>
        </p:spPr>
        <p:txBody>
          <a:bodyPr wrap="none" lIns="0" tIns="0" rIns="0" bIns="0" rtlCol="0">
            <a:spAutoFit/>
          </a:bodyPr>
          <a:lstStyle/>
          <a:p>
            <a:pPr algn="l">
              <a:lnSpc>
                <a:spcPct val="130000"/>
              </a:lnSpc>
            </a:pPr>
            <a:r>
              <a:rPr lang="en-US" sz="1800" dirty="0">
                <a:solidFill>
                  <a:schemeClr val="tx2"/>
                </a:solidFill>
              </a:rPr>
              <a:t>All-Cores Turbo Speed</a:t>
            </a:r>
          </a:p>
        </p:txBody>
      </p:sp>
      <p:sp>
        <p:nvSpPr>
          <p:cNvPr id="41" name="TextBox 40">
            <a:extLst>
              <a:ext uri="{FF2B5EF4-FFF2-40B4-BE49-F238E27FC236}">
                <a16:creationId xmlns:a16="http://schemas.microsoft.com/office/drawing/2014/main" id="{A78E366D-7A58-79C6-A2F4-3AEFA52E9B9A}"/>
              </a:ext>
            </a:extLst>
          </p:cNvPr>
          <p:cNvSpPr txBox="1"/>
          <p:nvPr/>
        </p:nvSpPr>
        <p:spPr>
          <a:xfrm>
            <a:off x="7889819" y="4550211"/>
            <a:ext cx="1854995" cy="330988"/>
          </a:xfrm>
          <a:prstGeom prst="rect">
            <a:avLst/>
          </a:prstGeom>
          <a:noFill/>
        </p:spPr>
        <p:txBody>
          <a:bodyPr wrap="none" lIns="0" tIns="0" rIns="0" bIns="0" rtlCol="0">
            <a:spAutoFit/>
          </a:bodyPr>
          <a:lstStyle/>
          <a:p>
            <a:pPr algn="l">
              <a:lnSpc>
                <a:spcPct val="130000"/>
              </a:lnSpc>
            </a:pPr>
            <a:r>
              <a:rPr lang="en-US" sz="1800" dirty="0">
                <a:solidFill>
                  <a:schemeClr val="tx2"/>
                </a:solidFill>
              </a:rPr>
              <a:t>1-Core Turbo Speed</a:t>
            </a:r>
          </a:p>
        </p:txBody>
      </p:sp>
    </p:spTree>
    <p:extLst>
      <p:ext uri="{BB962C8B-B14F-4D97-AF65-F5344CB8AC3E}">
        <p14:creationId xmlns:p14="http://schemas.microsoft.com/office/powerpoint/2010/main" val="3817863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BF0705-7C25-9C0B-E11E-0B7858A5F01E}"/>
              </a:ext>
            </a:extLst>
          </p:cNvPr>
          <p:cNvSpPr>
            <a:spLocks noGrp="1"/>
          </p:cNvSpPr>
          <p:nvPr>
            <p:ph type="title"/>
          </p:nvPr>
        </p:nvSpPr>
        <p:spPr/>
        <p:txBody>
          <a:bodyPr/>
          <a:lstStyle/>
          <a:p>
            <a:r>
              <a:rPr lang="en-US" dirty="0"/>
              <a:t>vCPU | pThread | </a:t>
            </a:r>
            <a:r>
              <a:rPr lang="en-US" dirty="0" err="1"/>
              <a:t>pCore</a:t>
            </a:r>
            <a:endParaRPr lang="en-US" dirty="0"/>
          </a:p>
        </p:txBody>
      </p:sp>
      <p:sp>
        <p:nvSpPr>
          <p:cNvPr id="6" name="Subtitle 5">
            <a:extLst>
              <a:ext uri="{FF2B5EF4-FFF2-40B4-BE49-F238E27FC236}">
                <a16:creationId xmlns:a16="http://schemas.microsoft.com/office/drawing/2014/main" id="{AA3ACF58-AAFF-4AC0-55D6-9FFDABB61883}"/>
              </a:ext>
            </a:extLst>
          </p:cNvPr>
          <p:cNvSpPr>
            <a:spLocks noGrp="1"/>
          </p:cNvSpPr>
          <p:nvPr>
            <p:ph type="subTitle" idx="10"/>
          </p:nvPr>
        </p:nvSpPr>
        <p:spPr/>
        <p:txBody>
          <a:bodyPr/>
          <a:lstStyle/>
          <a:p>
            <a:r>
              <a:rPr lang="en-US" dirty="0"/>
              <a:t>There are 3 different perspectives. Measured independently.</a:t>
            </a:r>
          </a:p>
        </p:txBody>
      </p:sp>
      <p:sp>
        <p:nvSpPr>
          <p:cNvPr id="7" name="Rectangle 6">
            <a:extLst>
              <a:ext uri="{FF2B5EF4-FFF2-40B4-BE49-F238E27FC236}">
                <a16:creationId xmlns:a16="http://schemas.microsoft.com/office/drawing/2014/main" id="{1ACCAE78-60EF-A4CA-BE48-5A6B0C04D39F}"/>
              </a:ext>
            </a:extLst>
          </p:cNvPr>
          <p:cNvSpPr/>
          <p:nvPr/>
        </p:nvSpPr>
        <p:spPr>
          <a:xfrm>
            <a:off x="4101968" y="2513372"/>
            <a:ext cx="914400" cy="324000"/>
          </a:xfrm>
          <a:prstGeom prst="rect">
            <a:avLst/>
          </a:prstGeom>
          <a:gradFill flip="none" rotWithShape="1">
            <a:gsLst>
              <a:gs pos="0">
                <a:schemeClr val="bg1"/>
              </a:gs>
              <a:gs pos="100000">
                <a:schemeClr val="bg1">
                  <a:lumMod val="75000"/>
                </a:schemeClr>
              </a:gs>
            </a:gsLst>
            <a:lin ang="5400000" scaled="1"/>
            <a:tileRect/>
          </a:grad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600" b="1" dirty="0">
                <a:solidFill>
                  <a:schemeClr val="tx2"/>
                </a:solidFill>
                <a:latin typeface="Calibri" panose="020F0502020204030204" pitchFamily="34" charset="0"/>
                <a:ea typeface="Calibri" panose="020F0502020204030204" pitchFamily="34" charset="0"/>
                <a:cs typeface="Calibri" panose="020F0502020204030204" pitchFamily="34" charset="0"/>
              </a:rPr>
              <a:t>Wait</a:t>
            </a:r>
          </a:p>
        </p:txBody>
      </p:sp>
      <p:sp>
        <p:nvSpPr>
          <p:cNvPr id="8" name="Rectangle 7">
            <a:extLst>
              <a:ext uri="{FF2B5EF4-FFF2-40B4-BE49-F238E27FC236}">
                <a16:creationId xmlns:a16="http://schemas.microsoft.com/office/drawing/2014/main" id="{3C607DD4-6904-E2F1-FC05-0DFA933D3D46}"/>
              </a:ext>
            </a:extLst>
          </p:cNvPr>
          <p:cNvSpPr/>
          <p:nvPr/>
        </p:nvSpPr>
        <p:spPr>
          <a:xfrm>
            <a:off x="3319962" y="2513372"/>
            <a:ext cx="774677" cy="324000"/>
          </a:xfrm>
          <a:prstGeom prst="rect">
            <a:avLst/>
          </a:prstGeom>
          <a:gradFill flip="none" rotWithShape="1">
            <a:gsLst>
              <a:gs pos="0">
                <a:schemeClr val="bg1"/>
              </a:gs>
              <a:gs pos="100000">
                <a:schemeClr val="bg1">
                  <a:lumMod val="75000"/>
                </a:schemeClr>
              </a:gs>
            </a:gsLst>
            <a:lin ang="5400000" scaled="1"/>
            <a:tileRect/>
          </a:grad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600" b="1" dirty="0">
                <a:solidFill>
                  <a:schemeClr val="tx2"/>
                </a:solidFill>
                <a:latin typeface="Calibri" panose="020F0502020204030204" pitchFamily="34" charset="0"/>
                <a:ea typeface="Calibri" panose="020F0502020204030204" pitchFamily="34" charset="0"/>
                <a:cs typeface="Calibri" panose="020F0502020204030204" pitchFamily="34" charset="0"/>
              </a:rPr>
              <a:t>Ready</a:t>
            </a:r>
          </a:p>
        </p:txBody>
      </p:sp>
      <p:sp>
        <p:nvSpPr>
          <p:cNvPr id="9" name="Rectangle 8">
            <a:extLst>
              <a:ext uri="{FF2B5EF4-FFF2-40B4-BE49-F238E27FC236}">
                <a16:creationId xmlns:a16="http://schemas.microsoft.com/office/drawing/2014/main" id="{67776B0F-7852-3684-5FE8-3A76DC5F18F4}"/>
              </a:ext>
            </a:extLst>
          </p:cNvPr>
          <p:cNvSpPr/>
          <p:nvPr/>
        </p:nvSpPr>
        <p:spPr>
          <a:xfrm>
            <a:off x="2455963" y="2513372"/>
            <a:ext cx="864000" cy="324000"/>
          </a:xfrm>
          <a:prstGeom prst="rect">
            <a:avLst/>
          </a:prstGeom>
          <a:gradFill flip="none" rotWithShape="1">
            <a:gsLst>
              <a:gs pos="0">
                <a:schemeClr val="bg1"/>
              </a:gs>
              <a:gs pos="100000">
                <a:schemeClr val="bg1">
                  <a:lumMod val="75000"/>
                </a:schemeClr>
              </a:gs>
            </a:gsLst>
            <a:lin ang="5400000" scaled="1"/>
            <a:tileRect/>
          </a:grad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600" b="1" dirty="0">
                <a:solidFill>
                  <a:schemeClr val="tx2"/>
                </a:solidFill>
                <a:latin typeface="Calibri" panose="020F0502020204030204" pitchFamily="34" charset="0"/>
                <a:ea typeface="Calibri" panose="020F0502020204030204" pitchFamily="34" charset="0"/>
                <a:cs typeface="Calibri" panose="020F0502020204030204" pitchFamily="34" charset="0"/>
              </a:rPr>
              <a:t>Co-stop</a:t>
            </a:r>
          </a:p>
        </p:txBody>
      </p:sp>
      <p:sp>
        <p:nvSpPr>
          <p:cNvPr id="10" name="Rectangle 9">
            <a:extLst>
              <a:ext uri="{FF2B5EF4-FFF2-40B4-BE49-F238E27FC236}">
                <a16:creationId xmlns:a16="http://schemas.microsoft.com/office/drawing/2014/main" id="{95EAFCED-74BD-8ECB-DDC8-2B13B0535E74}"/>
              </a:ext>
            </a:extLst>
          </p:cNvPr>
          <p:cNvSpPr/>
          <p:nvPr/>
        </p:nvSpPr>
        <p:spPr>
          <a:xfrm>
            <a:off x="5576661" y="2513372"/>
            <a:ext cx="1850887" cy="324000"/>
          </a:xfrm>
          <a:prstGeom prst="rect">
            <a:avLst/>
          </a:prstGeom>
          <a:gradFill flip="none" rotWithShape="1">
            <a:gsLst>
              <a:gs pos="0">
                <a:schemeClr val="bg1"/>
              </a:gs>
              <a:gs pos="100000">
                <a:schemeClr val="accent3">
                  <a:lumMod val="60000"/>
                  <a:lumOff val="40000"/>
                  <a:alpha val="50000"/>
                </a:schemeClr>
              </a:gs>
            </a:gsLst>
            <a:lin ang="5400000" scaled="1"/>
            <a:tileRect/>
          </a:grad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600" b="1" dirty="0">
                <a:solidFill>
                  <a:schemeClr val="tx2"/>
                </a:solidFill>
                <a:latin typeface="Calibri" panose="020F0502020204030204" pitchFamily="34" charset="0"/>
                <a:ea typeface="Calibri" panose="020F0502020204030204" pitchFamily="34" charset="0"/>
                <a:cs typeface="Calibri" panose="020F0502020204030204" pitchFamily="34" charset="0"/>
              </a:rPr>
              <a:t>Run</a:t>
            </a:r>
          </a:p>
        </p:txBody>
      </p:sp>
      <p:sp>
        <p:nvSpPr>
          <p:cNvPr id="11" name="Rectangle 10">
            <a:extLst>
              <a:ext uri="{FF2B5EF4-FFF2-40B4-BE49-F238E27FC236}">
                <a16:creationId xmlns:a16="http://schemas.microsoft.com/office/drawing/2014/main" id="{30FC975D-BBE2-6B6C-A8A3-47ACAAF5F49E}"/>
              </a:ext>
            </a:extLst>
          </p:cNvPr>
          <p:cNvSpPr/>
          <p:nvPr/>
        </p:nvSpPr>
        <p:spPr>
          <a:xfrm>
            <a:off x="2455963" y="4934587"/>
            <a:ext cx="1645920" cy="324000"/>
          </a:xfrm>
          <a:prstGeom prst="rect">
            <a:avLst/>
          </a:prstGeom>
          <a:gradFill flip="none" rotWithShape="1">
            <a:gsLst>
              <a:gs pos="0">
                <a:schemeClr val="bg1"/>
              </a:gs>
              <a:gs pos="100000">
                <a:schemeClr val="accent3">
                  <a:lumMod val="60000"/>
                  <a:lumOff val="40000"/>
                  <a:alpha val="50000"/>
                </a:schemeClr>
              </a:gs>
            </a:gsLst>
            <a:lin ang="5400000" scaled="1"/>
            <a:tileRect/>
          </a:grad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600" b="1" dirty="0">
                <a:solidFill>
                  <a:schemeClr val="tx2"/>
                </a:solidFill>
                <a:latin typeface="Calibri" panose="020F0502020204030204" pitchFamily="34" charset="0"/>
                <a:ea typeface="Calibri" panose="020F0502020204030204" pitchFamily="34" charset="0"/>
                <a:cs typeface="Calibri" panose="020F0502020204030204" pitchFamily="34" charset="0"/>
              </a:rPr>
              <a:t>Core Utilisation</a:t>
            </a:r>
          </a:p>
        </p:txBody>
      </p:sp>
      <p:sp>
        <p:nvSpPr>
          <p:cNvPr id="12" name="Rectangle 11">
            <a:extLst>
              <a:ext uri="{FF2B5EF4-FFF2-40B4-BE49-F238E27FC236}">
                <a16:creationId xmlns:a16="http://schemas.microsoft.com/office/drawing/2014/main" id="{8E7C6420-CB5D-8F34-5D27-C053F0F031A1}"/>
              </a:ext>
            </a:extLst>
          </p:cNvPr>
          <p:cNvSpPr/>
          <p:nvPr/>
        </p:nvSpPr>
        <p:spPr>
          <a:xfrm>
            <a:off x="4101967" y="4934587"/>
            <a:ext cx="1479577" cy="324000"/>
          </a:xfrm>
          <a:prstGeom prst="rect">
            <a:avLst/>
          </a:prstGeom>
          <a:gradFill flip="none" rotWithShape="1">
            <a:gsLst>
              <a:gs pos="0">
                <a:schemeClr val="bg1">
                  <a:lumMod val="50000"/>
                </a:schemeClr>
              </a:gs>
              <a:gs pos="100000">
                <a:schemeClr val="bg1">
                  <a:lumMod val="85000"/>
                </a:schemeClr>
              </a:gs>
            </a:gsLst>
            <a:lin ang="5400000" scaled="1"/>
            <a:tileRect/>
          </a:grad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600" b="1" dirty="0">
                <a:solidFill>
                  <a:schemeClr val="tx2"/>
                </a:solidFill>
                <a:latin typeface="Calibri" panose="020F0502020204030204" pitchFamily="34" charset="0"/>
                <a:ea typeface="Calibri" panose="020F0502020204030204" pitchFamily="34" charset="0"/>
                <a:cs typeface="Calibri" panose="020F0502020204030204" pitchFamily="34" charset="0"/>
              </a:rPr>
              <a:t>Idle</a:t>
            </a:r>
          </a:p>
        </p:txBody>
      </p:sp>
      <p:sp>
        <p:nvSpPr>
          <p:cNvPr id="14" name="Rectangle 13">
            <a:extLst>
              <a:ext uri="{FF2B5EF4-FFF2-40B4-BE49-F238E27FC236}">
                <a16:creationId xmlns:a16="http://schemas.microsoft.com/office/drawing/2014/main" id="{47655472-A562-1514-BA60-4A5F82D8EAFE}"/>
              </a:ext>
            </a:extLst>
          </p:cNvPr>
          <p:cNvSpPr/>
          <p:nvPr/>
        </p:nvSpPr>
        <p:spPr>
          <a:xfrm>
            <a:off x="5576661" y="2899315"/>
            <a:ext cx="1850895" cy="324000"/>
          </a:xfrm>
          <a:prstGeom prst="rect">
            <a:avLst/>
          </a:prstGeom>
          <a:gradFill flip="none" rotWithShape="1">
            <a:gsLst>
              <a:gs pos="0">
                <a:schemeClr val="bg1"/>
              </a:gs>
              <a:gs pos="100000">
                <a:schemeClr val="accent3">
                  <a:lumMod val="60000"/>
                  <a:lumOff val="40000"/>
                  <a:alpha val="50000"/>
                </a:schemeClr>
              </a:gs>
            </a:gsLst>
            <a:lin ang="5400000" scaled="1"/>
            <a:tileRect/>
          </a:grad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600" b="1" dirty="0">
                <a:solidFill>
                  <a:schemeClr val="tx2"/>
                </a:solidFill>
                <a:latin typeface="Calibri" panose="020F0502020204030204" pitchFamily="34" charset="0"/>
                <a:ea typeface="Calibri" panose="020F0502020204030204" pitchFamily="34" charset="0"/>
                <a:cs typeface="Calibri" panose="020F0502020204030204" pitchFamily="34" charset="0"/>
              </a:rPr>
              <a:t>Utilisation</a:t>
            </a:r>
          </a:p>
        </p:txBody>
      </p:sp>
      <p:sp>
        <p:nvSpPr>
          <p:cNvPr id="15" name="Rectangle 14">
            <a:extLst>
              <a:ext uri="{FF2B5EF4-FFF2-40B4-BE49-F238E27FC236}">
                <a16:creationId xmlns:a16="http://schemas.microsoft.com/office/drawing/2014/main" id="{F9EE2811-EF94-09B7-5852-18709AABA2AF}"/>
              </a:ext>
            </a:extLst>
          </p:cNvPr>
          <p:cNvSpPr/>
          <p:nvPr/>
        </p:nvSpPr>
        <p:spPr>
          <a:xfrm>
            <a:off x="4101968" y="3649416"/>
            <a:ext cx="914400" cy="324000"/>
          </a:xfrm>
          <a:prstGeom prst="rect">
            <a:avLst/>
          </a:prstGeom>
          <a:gradFill flip="none" rotWithShape="1">
            <a:gsLst>
              <a:gs pos="0">
                <a:schemeClr val="bg1"/>
              </a:gs>
              <a:gs pos="100000">
                <a:schemeClr val="bg1">
                  <a:lumMod val="75000"/>
                </a:schemeClr>
              </a:gs>
            </a:gsLst>
            <a:lin ang="5400000" scaled="1"/>
            <a:tileRect/>
          </a:grad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600" b="1" dirty="0">
                <a:solidFill>
                  <a:schemeClr val="tx2"/>
                </a:solidFill>
                <a:latin typeface="Calibri" panose="020F0502020204030204" pitchFamily="34" charset="0"/>
                <a:ea typeface="Calibri" panose="020F0502020204030204" pitchFamily="34" charset="0"/>
                <a:cs typeface="Calibri" panose="020F0502020204030204" pitchFamily="34" charset="0"/>
              </a:rPr>
              <a:t>Wait</a:t>
            </a:r>
          </a:p>
        </p:txBody>
      </p:sp>
      <p:sp>
        <p:nvSpPr>
          <p:cNvPr id="16" name="Rectangle 15">
            <a:extLst>
              <a:ext uri="{FF2B5EF4-FFF2-40B4-BE49-F238E27FC236}">
                <a16:creationId xmlns:a16="http://schemas.microsoft.com/office/drawing/2014/main" id="{E822684E-6DB4-A191-C3C9-6141C350259F}"/>
              </a:ext>
            </a:extLst>
          </p:cNvPr>
          <p:cNvSpPr/>
          <p:nvPr/>
        </p:nvSpPr>
        <p:spPr>
          <a:xfrm>
            <a:off x="5576662" y="3649416"/>
            <a:ext cx="914400" cy="324000"/>
          </a:xfrm>
          <a:prstGeom prst="rect">
            <a:avLst/>
          </a:prstGeom>
          <a:gradFill flip="none" rotWithShape="1">
            <a:gsLst>
              <a:gs pos="0">
                <a:schemeClr val="bg1"/>
              </a:gs>
              <a:gs pos="100000">
                <a:schemeClr val="bg1">
                  <a:lumMod val="75000"/>
                </a:schemeClr>
              </a:gs>
            </a:gsLst>
            <a:lin ang="5400000" scaled="1"/>
            <a:tileRect/>
          </a:grad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600" b="1" dirty="0">
                <a:solidFill>
                  <a:schemeClr val="tx2"/>
                </a:solidFill>
                <a:latin typeface="Calibri" panose="020F0502020204030204" pitchFamily="34" charset="0"/>
                <a:ea typeface="Calibri" panose="020F0502020204030204" pitchFamily="34" charset="0"/>
                <a:cs typeface="Calibri" panose="020F0502020204030204" pitchFamily="34" charset="0"/>
              </a:rPr>
              <a:t>Ready</a:t>
            </a:r>
          </a:p>
        </p:txBody>
      </p:sp>
      <p:sp>
        <p:nvSpPr>
          <p:cNvPr id="17" name="Rectangle 16">
            <a:extLst>
              <a:ext uri="{FF2B5EF4-FFF2-40B4-BE49-F238E27FC236}">
                <a16:creationId xmlns:a16="http://schemas.microsoft.com/office/drawing/2014/main" id="{CB394E5D-C2CF-88BA-E6F3-FE43C2BD3DB2}"/>
              </a:ext>
            </a:extLst>
          </p:cNvPr>
          <p:cNvSpPr/>
          <p:nvPr/>
        </p:nvSpPr>
        <p:spPr>
          <a:xfrm>
            <a:off x="6513169" y="3649416"/>
            <a:ext cx="914400" cy="324000"/>
          </a:xfrm>
          <a:prstGeom prst="rect">
            <a:avLst/>
          </a:prstGeom>
          <a:gradFill flip="none" rotWithShape="1">
            <a:gsLst>
              <a:gs pos="0">
                <a:schemeClr val="bg1"/>
              </a:gs>
              <a:gs pos="100000">
                <a:schemeClr val="bg1">
                  <a:lumMod val="75000"/>
                </a:schemeClr>
              </a:gs>
            </a:gsLst>
            <a:lin ang="5400000" scaled="1"/>
            <a:tileRect/>
          </a:grad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600" b="1" dirty="0">
                <a:solidFill>
                  <a:schemeClr val="tx2"/>
                </a:solidFill>
                <a:latin typeface="Calibri" panose="020F0502020204030204" pitchFamily="34" charset="0"/>
                <a:ea typeface="Calibri" panose="020F0502020204030204" pitchFamily="34" charset="0"/>
                <a:cs typeface="Calibri" panose="020F0502020204030204" pitchFamily="34" charset="0"/>
              </a:rPr>
              <a:t>Co-stop</a:t>
            </a:r>
          </a:p>
        </p:txBody>
      </p:sp>
      <p:sp>
        <p:nvSpPr>
          <p:cNvPr id="18" name="Rectangle 17">
            <a:extLst>
              <a:ext uri="{FF2B5EF4-FFF2-40B4-BE49-F238E27FC236}">
                <a16:creationId xmlns:a16="http://schemas.microsoft.com/office/drawing/2014/main" id="{3534D20D-AF66-406D-7466-6C4D16EC388D}"/>
              </a:ext>
            </a:extLst>
          </p:cNvPr>
          <p:cNvSpPr/>
          <p:nvPr/>
        </p:nvSpPr>
        <p:spPr>
          <a:xfrm>
            <a:off x="2455963" y="3649416"/>
            <a:ext cx="1645920" cy="324000"/>
          </a:xfrm>
          <a:prstGeom prst="rect">
            <a:avLst/>
          </a:prstGeom>
          <a:gradFill flip="none" rotWithShape="1">
            <a:gsLst>
              <a:gs pos="0">
                <a:schemeClr val="bg1"/>
              </a:gs>
              <a:gs pos="100000">
                <a:schemeClr val="accent3">
                  <a:lumMod val="60000"/>
                  <a:lumOff val="40000"/>
                  <a:alpha val="50000"/>
                </a:schemeClr>
              </a:gs>
            </a:gsLst>
            <a:lin ang="5400000" scaled="1"/>
            <a:tileRect/>
          </a:grad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600" b="1" dirty="0">
                <a:solidFill>
                  <a:schemeClr val="tx2"/>
                </a:solidFill>
                <a:latin typeface="Calibri" panose="020F0502020204030204" pitchFamily="34" charset="0"/>
                <a:ea typeface="Calibri" panose="020F0502020204030204" pitchFamily="34" charset="0"/>
                <a:cs typeface="Calibri" panose="020F0502020204030204" pitchFamily="34" charset="0"/>
              </a:rPr>
              <a:t>Run</a:t>
            </a:r>
          </a:p>
        </p:txBody>
      </p:sp>
      <p:sp>
        <p:nvSpPr>
          <p:cNvPr id="20" name="Rectangle 19">
            <a:extLst>
              <a:ext uri="{FF2B5EF4-FFF2-40B4-BE49-F238E27FC236}">
                <a16:creationId xmlns:a16="http://schemas.microsoft.com/office/drawing/2014/main" id="{93CF0136-6B1D-0E98-6FAC-A6B58EE5F07A}"/>
              </a:ext>
            </a:extLst>
          </p:cNvPr>
          <p:cNvSpPr/>
          <p:nvPr/>
        </p:nvSpPr>
        <p:spPr>
          <a:xfrm>
            <a:off x="2455963" y="4036117"/>
            <a:ext cx="1645920" cy="324000"/>
          </a:xfrm>
          <a:prstGeom prst="rect">
            <a:avLst/>
          </a:prstGeom>
          <a:gradFill flip="none" rotWithShape="1">
            <a:gsLst>
              <a:gs pos="0">
                <a:schemeClr val="bg1"/>
              </a:gs>
              <a:gs pos="100000">
                <a:schemeClr val="accent3">
                  <a:lumMod val="60000"/>
                  <a:lumOff val="40000"/>
                  <a:alpha val="50000"/>
                </a:schemeClr>
              </a:gs>
            </a:gsLst>
            <a:lin ang="5400000" scaled="1"/>
            <a:tileRect/>
          </a:grad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600" b="1" dirty="0">
                <a:solidFill>
                  <a:schemeClr val="tx2"/>
                </a:solidFill>
                <a:latin typeface="Calibri" panose="020F0502020204030204" pitchFamily="34" charset="0"/>
                <a:ea typeface="Calibri" panose="020F0502020204030204" pitchFamily="34" charset="0"/>
                <a:cs typeface="Calibri" panose="020F0502020204030204" pitchFamily="34" charset="0"/>
              </a:rPr>
              <a:t>Utilisation</a:t>
            </a:r>
          </a:p>
        </p:txBody>
      </p:sp>
      <p:cxnSp>
        <p:nvCxnSpPr>
          <p:cNvPr id="21" name="Straight Connector 20">
            <a:extLst>
              <a:ext uri="{FF2B5EF4-FFF2-40B4-BE49-F238E27FC236}">
                <a16:creationId xmlns:a16="http://schemas.microsoft.com/office/drawing/2014/main" id="{186CB73C-6378-15F1-702C-EA74821B8DCC}"/>
              </a:ext>
            </a:extLst>
          </p:cNvPr>
          <p:cNvCxnSpPr>
            <a:cxnSpLocks/>
          </p:cNvCxnSpPr>
          <p:nvPr/>
        </p:nvCxnSpPr>
        <p:spPr bwMode="gray">
          <a:xfrm>
            <a:off x="4101968" y="2493653"/>
            <a:ext cx="0" cy="2484000"/>
          </a:xfrm>
          <a:prstGeom prst="line">
            <a:avLst/>
          </a:prstGeom>
          <a:ln w="12700">
            <a:solidFill>
              <a:srgbClr val="FF0000">
                <a:alpha val="50000"/>
              </a:srgbClr>
            </a:solidFill>
            <a:prstDash val="sysDot"/>
            <a:miter lim="800000"/>
            <a:tailEnd type="non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DCD39454-E0D5-8748-AACC-F58F8F8BB370}"/>
              </a:ext>
            </a:extLst>
          </p:cNvPr>
          <p:cNvSpPr/>
          <p:nvPr/>
        </p:nvSpPr>
        <p:spPr>
          <a:xfrm>
            <a:off x="5581554" y="4934587"/>
            <a:ext cx="1845991" cy="324000"/>
          </a:xfrm>
          <a:prstGeom prst="rect">
            <a:avLst/>
          </a:prstGeom>
          <a:gradFill flip="none" rotWithShape="1">
            <a:gsLst>
              <a:gs pos="0">
                <a:schemeClr val="bg1"/>
              </a:gs>
              <a:gs pos="100000">
                <a:schemeClr val="accent3">
                  <a:lumMod val="60000"/>
                  <a:lumOff val="40000"/>
                  <a:alpha val="50000"/>
                </a:schemeClr>
              </a:gs>
            </a:gsLst>
            <a:lin ang="5400000" scaled="1"/>
            <a:tileRect/>
          </a:grad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600" b="1" dirty="0">
                <a:solidFill>
                  <a:schemeClr val="tx2"/>
                </a:solidFill>
                <a:latin typeface="Calibri" panose="020F0502020204030204" pitchFamily="34" charset="0"/>
                <a:ea typeface="Calibri" panose="020F0502020204030204" pitchFamily="34" charset="0"/>
                <a:cs typeface="Calibri" panose="020F0502020204030204" pitchFamily="34" charset="0"/>
              </a:rPr>
              <a:t>Core Utilisation</a:t>
            </a:r>
          </a:p>
        </p:txBody>
      </p:sp>
      <p:sp>
        <p:nvSpPr>
          <p:cNvPr id="24" name="TextBox 23">
            <a:extLst>
              <a:ext uri="{FF2B5EF4-FFF2-40B4-BE49-F238E27FC236}">
                <a16:creationId xmlns:a16="http://schemas.microsoft.com/office/drawing/2014/main" id="{94973BDD-155F-CBB3-671E-E919C5C6C443}"/>
              </a:ext>
            </a:extLst>
          </p:cNvPr>
          <p:cNvSpPr txBox="1"/>
          <p:nvPr/>
        </p:nvSpPr>
        <p:spPr>
          <a:xfrm>
            <a:off x="621288" y="2487776"/>
            <a:ext cx="1829412" cy="294183"/>
          </a:xfrm>
          <a:prstGeom prst="rect">
            <a:avLst/>
          </a:prstGeom>
          <a:noFill/>
        </p:spPr>
        <p:txBody>
          <a:bodyPr wrap="none" lIns="0" tIns="0" rIns="0" bIns="0" rtlCol="0" anchor="ctr">
            <a:spAutoFit/>
          </a:bodyPr>
          <a:lstStyle/>
          <a:p>
            <a:pPr algn="l">
              <a:lnSpc>
                <a:spcPct val="130000"/>
              </a:lnSpc>
            </a:pPr>
            <a:r>
              <a:rPr lang="en-US" sz="1600" b="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VM vCPU perspective</a:t>
            </a:r>
          </a:p>
        </p:txBody>
      </p:sp>
      <p:sp>
        <p:nvSpPr>
          <p:cNvPr id="26" name="TextBox 25">
            <a:extLst>
              <a:ext uri="{FF2B5EF4-FFF2-40B4-BE49-F238E27FC236}">
                <a16:creationId xmlns:a16="http://schemas.microsoft.com/office/drawing/2014/main" id="{70ECB450-0052-C4ED-22BB-7398868FF4E6}"/>
              </a:ext>
            </a:extLst>
          </p:cNvPr>
          <p:cNvSpPr txBox="1"/>
          <p:nvPr/>
        </p:nvSpPr>
        <p:spPr>
          <a:xfrm>
            <a:off x="621288" y="2873719"/>
            <a:ext cx="1628331" cy="294183"/>
          </a:xfrm>
          <a:prstGeom prst="rect">
            <a:avLst/>
          </a:prstGeom>
          <a:noFill/>
        </p:spPr>
        <p:txBody>
          <a:bodyPr wrap="none" lIns="0" tIns="0" rIns="0" bIns="0" rtlCol="0" anchor="ctr">
            <a:spAutoFit/>
          </a:bodyPr>
          <a:lstStyle/>
          <a:p>
            <a:pPr algn="l">
              <a:lnSpc>
                <a:spcPct val="130000"/>
              </a:lnSpc>
            </a:pPr>
            <a:r>
              <a:rPr lang="en-US" sz="1600" b="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Thread perspective</a:t>
            </a:r>
          </a:p>
        </p:txBody>
      </p:sp>
      <p:sp>
        <p:nvSpPr>
          <p:cNvPr id="28" name="TextBox 27">
            <a:extLst>
              <a:ext uri="{FF2B5EF4-FFF2-40B4-BE49-F238E27FC236}">
                <a16:creationId xmlns:a16="http://schemas.microsoft.com/office/drawing/2014/main" id="{9301BC91-4FE5-09FB-DB94-91D4E92FC217}"/>
              </a:ext>
            </a:extLst>
          </p:cNvPr>
          <p:cNvSpPr txBox="1"/>
          <p:nvPr/>
        </p:nvSpPr>
        <p:spPr>
          <a:xfrm>
            <a:off x="621288" y="4908991"/>
            <a:ext cx="1424749" cy="294183"/>
          </a:xfrm>
          <a:prstGeom prst="rect">
            <a:avLst/>
          </a:prstGeom>
          <a:noFill/>
        </p:spPr>
        <p:txBody>
          <a:bodyPr wrap="none" lIns="0" tIns="0" rIns="0" bIns="0" rtlCol="0" anchor="ctr">
            <a:spAutoFit/>
          </a:bodyPr>
          <a:lstStyle/>
          <a:p>
            <a:pPr algn="l">
              <a:lnSpc>
                <a:spcPct val="130000"/>
              </a:lnSpc>
            </a:pPr>
            <a:r>
              <a:rPr lang="en-US" sz="1600" b="1"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Core perspective</a:t>
            </a:r>
          </a:p>
        </p:txBody>
      </p:sp>
      <p:cxnSp>
        <p:nvCxnSpPr>
          <p:cNvPr id="25" name="Straight Connector 24">
            <a:extLst>
              <a:ext uri="{FF2B5EF4-FFF2-40B4-BE49-F238E27FC236}">
                <a16:creationId xmlns:a16="http://schemas.microsoft.com/office/drawing/2014/main" id="{9D8F9918-9B96-C9FD-4EEE-769AE352CDA8}"/>
              </a:ext>
            </a:extLst>
          </p:cNvPr>
          <p:cNvCxnSpPr>
            <a:cxnSpLocks/>
          </p:cNvCxnSpPr>
          <p:nvPr/>
        </p:nvCxnSpPr>
        <p:spPr bwMode="gray">
          <a:xfrm>
            <a:off x="499106" y="3649416"/>
            <a:ext cx="5887588" cy="0"/>
          </a:xfrm>
          <a:prstGeom prst="line">
            <a:avLst/>
          </a:prstGeom>
          <a:ln w="12700">
            <a:solidFill>
              <a:schemeClr val="bg1">
                <a:lumMod val="8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6C2865E-947E-AE37-4D0C-07D89A79969E}"/>
              </a:ext>
            </a:extLst>
          </p:cNvPr>
          <p:cNvCxnSpPr>
            <a:cxnSpLocks/>
          </p:cNvCxnSpPr>
          <p:nvPr/>
        </p:nvCxnSpPr>
        <p:spPr bwMode="gray">
          <a:xfrm>
            <a:off x="621289" y="2902436"/>
            <a:ext cx="5887588" cy="0"/>
          </a:xfrm>
          <a:prstGeom prst="line">
            <a:avLst/>
          </a:prstGeom>
          <a:ln w="12700">
            <a:solidFill>
              <a:schemeClr val="bg1">
                <a:lumMod val="8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FC89AA0-21CF-37B3-2D2F-F43D18AAD866}"/>
              </a:ext>
            </a:extLst>
          </p:cNvPr>
          <p:cNvCxnSpPr>
            <a:cxnSpLocks/>
          </p:cNvCxnSpPr>
          <p:nvPr/>
        </p:nvCxnSpPr>
        <p:spPr bwMode="gray">
          <a:xfrm>
            <a:off x="621289" y="4934587"/>
            <a:ext cx="5887588" cy="0"/>
          </a:xfrm>
          <a:prstGeom prst="line">
            <a:avLst/>
          </a:prstGeom>
          <a:ln w="12700">
            <a:solidFill>
              <a:schemeClr val="bg1">
                <a:lumMod val="8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1" name="Arrow: Right 30">
            <a:extLst>
              <a:ext uri="{FF2B5EF4-FFF2-40B4-BE49-F238E27FC236}">
                <a16:creationId xmlns:a16="http://schemas.microsoft.com/office/drawing/2014/main" id="{0376C67A-C4C0-C78E-58B3-82469C33F5B1}"/>
              </a:ext>
            </a:extLst>
          </p:cNvPr>
          <p:cNvSpPr/>
          <p:nvPr/>
        </p:nvSpPr>
        <p:spPr>
          <a:xfrm>
            <a:off x="621288" y="1695481"/>
            <a:ext cx="5887588" cy="720259"/>
          </a:xfrm>
          <a:prstGeom prst="rightArrow">
            <a:avLst/>
          </a:prstGeom>
          <a:gradFill flip="none" rotWithShape="1">
            <a:gsLst>
              <a:gs pos="0">
                <a:schemeClr val="bg1">
                  <a:lumMod val="95000"/>
                </a:schemeClr>
              </a:gs>
              <a:gs pos="100000">
                <a:schemeClr val="bg1">
                  <a:lumMod val="65000"/>
                </a:schemeClr>
              </a:gs>
            </a:gsLst>
            <a:lin ang="810000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400" b="1" dirty="0">
                <a:solidFill>
                  <a:srgbClr val="000000"/>
                </a:solidFill>
                <a:latin typeface="Calibri" panose="020F0502020204030204" pitchFamily="34" charset="0"/>
                <a:ea typeface="Calibri" panose="020F0502020204030204" pitchFamily="34" charset="0"/>
                <a:cs typeface="Calibri" panose="020F0502020204030204" pitchFamily="34" charset="0"/>
              </a:rPr>
              <a:t>The passage of time. Reported every 20000 millisecond in vCenter UI</a:t>
            </a:r>
          </a:p>
        </p:txBody>
      </p:sp>
      <p:sp>
        <p:nvSpPr>
          <p:cNvPr id="32" name="Rectangle 31">
            <a:extLst>
              <a:ext uri="{FF2B5EF4-FFF2-40B4-BE49-F238E27FC236}">
                <a16:creationId xmlns:a16="http://schemas.microsoft.com/office/drawing/2014/main" id="{6FC9B040-EFFA-F09C-2EF6-A55CF6901BA8}"/>
              </a:ext>
            </a:extLst>
          </p:cNvPr>
          <p:cNvSpPr/>
          <p:nvPr/>
        </p:nvSpPr>
        <p:spPr>
          <a:xfrm>
            <a:off x="5033156" y="2513372"/>
            <a:ext cx="540000" cy="324000"/>
          </a:xfrm>
          <a:prstGeom prst="rect">
            <a:avLst/>
          </a:prstGeom>
          <a:gradFill flip="none" rotWithShape="1">
            <a:gsLst>
              <a:gs pos="0">
                <a:schemeClr val="bg1"/>
              </a:gs>
              <a:gs pos="100000">
                <a:schemeClr val="bg1">
                  <a:lumMod val="75000"/>
                </a:schemeClr>
              </a:gs>
            </a:gsLst>
            <a:lin ang="5400000" scaled="1"/>
            <a:tileRect/>
          </a:grad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600" b="1" dirty="0">
                <a:solidFill>
                  <a:schemeClr val="tx2"/>
                </a:solidFill>
                <a:latin typeface="Calibri" panose="020F0502020204030204" pitchFamily="34" charset="0"/>
                <a:ea typeface="Calibri" panose="020F0502020204030204" pitchFamily="34" charset="0"/>
                <a:cs typeface="Calibri" panose="020F0502020204030204" pitchFamily="34" charset="0"/>
              </a:rPr>
              <a:t>Idle</a:t>
            </a:r>
          </a:p>
        </p:txBody>
      </p:sp>
      <p:sp>
        <p:nvSpPr>
          <p:cNvPr id="33" name="Rectangle 32">
            <a:extLst>
              <a:ext uri="{FF2B5EF4-FFF2-40B4-BE49-F238E27FC236}">
                <a16:creationId xmlns:a16="http://schemas.microsoft.com/office/drawing/2014/main" id="{A0AEE351-4620-3D47-01AA-B58B972E0DC5}"/>
              </a:ext>
            </a:extLst>
          </p:cNvPr>
          <p:cNvSpPr/>
          <p:nvPr/>
        </p:nvSpPr>
        <p:spPr>
          <a:xfrm>
            <a:off x="5033156" y="3649416"/>
            <a:ext cx="540000" cy="324000"/>
          </a:xfrm>
          <a:prstGeom prst="rect">
            <a:avLst/>
          </a:prstGeom>
          <a:gradFill flip="none" rotWithShape="1">
            <a:gsLst>
              <a:gs pos="0">
                <a:schemeClr val="bg1"/>
              </a:gs>
              <a:gs pos="100000">
                <a:schemeClr val="bg1">
                  <a:lumMod val="75000"/>
                </a:schemeClr>
              </a:gs>
            </a:gsLst>
            <a:lin ang="5400000" scaled="1"/>
            <a:tileRect/>
          </a:grad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600" b="1" dirty="0">
                <a:solidFill>
                  <a:schemeClr val="tx2"/>
                </a:solidFill>
                <a:latin typeface="Calibri" panose="020F0502020204030204" pitchFamily="34" charset="0"/>
                <a:ea typeface="Calibri" panose="020F0502020204030204" pitchFamily="34" charset="0"/>
                <a:cs typeface="Calibri" panose="020F0502020204030204" pitchFamily="34" charset="0"/>
              </a:rPr>
              <a:t>Idle</a:t>
            </a:r>
          </a:p>
        </p:txBody>
      </p:sp>
      <p:cxnSp>
        <p:nvCxnSpPr>
          <p:cNvPr id="23" name="Straight Connector 22">
            <a:extLst>
              <a:ext uri="{FF2B5EF4-FFF2-40B4-BE49-F238E27FC236}">
                <a16:creationId xmlns:a16="http://schemas.microsoft.com/office/drawing/2014/main" id="{74B8F7C5-CAD6-93CB-1F35-3695D4A0D877}"/>
              </a:ext>
            </a:extLst>
          </p:cNvPr>
          <p:cNvCxnSpPr>
            <a:cxnSpLocks/>
          </p:cNvCxnSpPr>
          <p:nvPr/>
        </p:nvCxnSpPr>
        <p:spPr bwMode="gray">
          <a:xfrm>
            <a:off x="5573156" y="2513372"/>
            <a:ext cx="0" cy="2484000"/>
          </a:xfrm>
          <a:prstGeom prst="line">
            <a:avLst/>
          </a:prstGeom>
          <a:ln w="12700">
            <a:solidFill>
              <a:srgbClr val="FF0000">
                <a:alpha val="50000"/>
              </a:srgbClr>
            </a:solidFill>
            <a:prstDash val="sysDot"/>
            <a:miter lim="800000"/>
            <a:tailEnd type="non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BF5DC180-66BE-0338-79C8-56C7CBA0EA2C}"/>
              </a:ext>
            </a:extLst>
          </p:cNvPr>
          <p:cNvSpPr/>
          <p:nvPr/>
        </p:nvSpPr>
        <p:spPr>
          <a:xfrm>
            <a:off x="7827660" y="1695481"/>
            <a:ext cx="3948953" cy="4362419"/>
          </a:xfrm>
          <a:prstGeom prst="rect">
            <a:avLst/>
          </a:prstGeom>
          <a:solidFill>
            <a:schemeClr val="bg1">
              <a:lumMod val="95000"/>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30000"/>
              </a:lnSpc>
            </a:pPr>
            <a:r>
              <a:rPr lang="en-US" sz="2000" dirty="0">
                <a:solidFill>
                  <a:schemeClr val="tx2"/>
                </a:solidFill>
                <a:latin typeface="Calibri" panose="020F0502020204030204" pitchFamily="34" charset="0"/>
                <a:ea typeface="Calibri" panose="020F0502020204030204" pitchFamily="34" charset="0"/>
                <a:cs typeface="Calibri" panose="020F0502020204030204" pitchFamily="34" charset="0"/>
              </a:rPr>
              <a:t>The actual CPU instruction processing happens in the core, not in the thread. So it’s the core that is “</a:t>
            </a:r>
            <a:r>
              <a:rPr lang="en-US" sz="2000" dirty="0">
                <a:solidFill>
                  <a:srgbClr val="00B0F0"/>
                </a:solidFill>
                <a:latin typeface="Calibri" panose="020F0502020204030204" pitchFamily="34" charset="0"/>
                <a:ea typeface="Calibri" panose="020F0502020204030204" pitchFamily="34" charset="0"/>
                <a:cs typeface="Calibri" panose="020F0502020204030204" pitchFamily="34" charset="0"/>
              </a:rPr>
              <a:t>running</a:t>
            </a:r>
            <a:r>
              <a:rPr lang="en-US" sz="2000" dirty="0">
                <a:solidFill>
                  <a:schemeClr val="tx2"/>
                </a:solidFill>
                <a:latin typeface="Calibri" panose="020F0502020204030204" pitchFamily="34" charset="0"/>
                <a:ea typeface="Calibri" panose="020F0502020204030204" pitchFamily="34" charset="0"/>
                <a:cs typeface="Calibri" panose="020F0502020204030204" pitchFamily="34" charset="0"/>
              </a:rPr>
              <a:t>”. Think of the thread as the entry gates. Whether it’s 1 or 2 gates providing the input, the core is working.</a:t>
            </a:r>
          </a:p>
        </p:txBody>
      </p:sp>
      <p:cxnSp>
        <p:nvCxnSpPr>
          <p:cNvPr id="38" name="Straight Connector 37">
            <a:extLst>
              <a:ext uri="{FF2B5EF4-FFF2-40B4-BE49-F238E27FC236}">
                <a16:creationId xmlns:a16="http://schemas.microsoft.com/office/drawing/2014/main" id="{5D8EC296-4DB4-D0B6-FF21-069E838CC55B}"/>
              </a:ext>
            </a:extLst>
          </p:cNvPr>
          <p:cNvCxnSpPr/>
          <p:nvPr/>
        </p:nvCxnSpPr>
        <p:spPr bwMode="gray">
          <a:xfrm>
            <a:off x="7546858" y="1695481"/>
            <a:ext cx="0" cy="4597743"/>
          </a:xfrm>
          <a:prstGeom prst="line">
            <a:avLst/>
          </a:prstGeom>
          <a:ln w="12700">
            <a:solidFill>
              <a:schemeClr val="bg1">
                <a:lumMod val="65000"/>
              </a:schemeClr>
            </a:solidFill>
            <a:prstDash val="sysDot"/>
            <a:miter lim="800000"/>
            <a:tailEnd type="non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55249E19-5BCD-2402-6124-45C18E779821}"/>
              </a:ext>
            </a:extLst>
          </p:cNvPr>
          <p:cNvSpPr/>
          <p:nvPr/>
        </p:nvSpPr>
        <p:spPr>
          <a:xfrm>
            <a:off x="4101967" y="4036117"/>
            <a:ext cx="3325602" cy="324000"/>
          </a:xfrm>
          <a:prstGeom prst="rect">
            <a:avLst/>
          </a:prstGeom>
          <a:gradFill flip="none" rotWithShape="1">
            <a:gsLst>
              <a:gs pos="0">
                <a:schemeClr val="bg1">
                  <a:lumMod val="50000"/>
                </a:schemeClr>
              </a:gs>
              <a:gs pos="100000">
                <a:schemeClr val="bg1">
                  <a:lumMod val="85000"/>
                </a:schemeClr>
              </a:gs>
            </a:gsLst>
            <a:lin ang="5400000" scaled="1"/>
            <a:tileRect/>
          </a:grad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600" b="1" dirty="0">
                <a:solidFill>
                  <a:schemeClr val="tx2"/>
                </a:solidFill>
                <a:latin typeface="Calibri" panose="020F0502020204030204" pitchFamily="34" charset="0"/>
                <a:ea typeface="Calibri" panose="020F0502020204030204" pitchFamily="34" charset="0"/>
                <a:cs typeface="Calibri" panose="020F0502020204030204" pitchFamily="34" charset="0"/>
              </a:rPr>
              <a:t>Idle</a:t>
            </a:r>
          </a:p>
        </p:txBody>
      </p:sp>
      <p:sp>
        <p:nvSpPr>
          <p:cNvPr id="13" name="Rectangle 12">
            <a:extLst>
              <a:ext uri="{FF2B5EF4-FFF2-40B4-BE49-F238E27FC236}">
                <a16:creationId xmlns:a16="http://schemas.microsoft.com/office/drawing/2014/main" id="{BB597CCB-05E9-E0C4-F887-1253B6099FC0}"/>
              </a:ext>
            </a:extLst>
          </p:cNvPr>
          <p:cNvSpPr/>
          <p:nvPr/>
        </p:nvSpPr>
        <p:spPr>
          <a:xfrm>
            <a:off x="2455962" y="2899315"/>
            <a:ext cx="3120699" cy="324000"/>
          </a:xfrm>
          <a:prstGeom prst="rect">
            <a:avLst/>
          </a:prstGeom>
          <a:gradFill flip="none" rotWithShape="1">
            <a:gsLst>
              <a:gs pos="0">
                <a:schemeClr val="bg1">
                  <a:lumMod val="50000"/>
                </a:schemeClr>
              </a:gs>
              <a:gs pos="100000">
                <a:schemeClr val="bg1">
                  <a:lumMod val="85000"/>
                </a:schemeClr>
              </a:gs>
            </a:gsLst>
            <a:lin ang="5400000" scaled="1"/>
            <a:tileRect/>
          </a:grad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600" b="1" dirty="0">
                <a:solidFill>
                  <a:schemeClr val="tx2"/>
                </a:solidFill>
                <a:latin typeface="Calibri" panose="020F0502020204030204" pitchFamily="34" charset="0"/>
                <a:ea typeface="Calibri" panose="020F0502020204030204" pitchFamily="34" charset="0"/>
                <a:cs typeface="Calibri" panose="020F0502020204030204" pitchFamily="34" charset="0"/>
              </a:rPr>
              <a:t>Idle</a:t>
            </a:r>
          </a:p>
        </p:txBody>
      </p:sp>
    </p:spTree>
    <p:extLst>
      <p:ext uri="{BB962C8B-B14F-4D97-AF65-F5344CB8AC3E}">
        <p14:creationId xmlns:p14="http://schemas.microsoft.com/office/powerpoint/2010/main" val="668488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sosceles Triangle 8">
            <a:extLst>
              <a:ext uri="{FF2B5EF4-FFF2-40B4-BE49-F238E27FC236}">
                <a16:creationId xmlns:a16="http://schemas.microsoft.com/office/drawing/2014/main" id="{F7E78FA9-8D98-80D0-0A8C-DD918CDD12A6}"/>
              </a:ext>
            </a:extLst>
          </p:cNvPr>
          <p:cNvSpPr/>
          <p:nvPr/>
        </p:nvSpPr>
        <p:spPr>
          <a:xfrm flipV="1">
            <a:off x="3546907" y="2199377"/>
            <a:ext cx="2341496" cy="1535236"/>
          </a:xfrm>
          <a:prstGeom prst="triangle">
            <a:avLst>
              <a:gd name="adj" fmla="val 0"/>
            </a:avLst>
          </a:prstGeom>
          <a:solidFill>
            <a:srgbClr val="FF0000">
              <a:alpha val="60000"/>
            </a:srgb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32" name="Freeform: Shape 31">
            <a:extLst>
              <a:ext uri="{FF2B5EF4-FFF2-40B4-BE49-F238E27FC236}">
                <a16:creationId xmlns:a16="http://schemas.microsoft.com/office/drawing/2014/main" id="{00EC77D9-3666-48F9-D8A6-6FB68895FE94}"/>
              </a:ext>
            </a:extLst>
          </p:cNvPr>
          <p:cNvSpPr/>
          <p:nvPr/>
        </p:nvSpPr>
        <p:spPr>
          <a:xfrm>
            <a:off x="1206591" y="2185871"/>
            <a:ext cx="2342508" cy="3061698"/>
          </a:xfrm>
          <a:custGeom>
            <a:avLst/>
            <a:gdLst>
              <a:gd name="connsiteX0" fmla="*/ 2342508 w 2342508"/>
              <a:gd name="connsiteY0" fmla="*/ 0 h 3061698"/>
              <a:gd name="connsiteX1" fmla="*/ 2342508 w 2342508"/>
              <a:gd name="connsiteY1" fmla="*/ 1541123 h 3061698"/>
              <a:gd name="connsiteX2" fmla="*/ 0 w 2342508"/>
              <a:gd name="connsiteY2" fmla="*/ 3061698 h 3061698"/>
              <a:gd name="connsiteX3" fmla="*/ 2342508 w 2342508"/>
              <a:gd name="connsiteY3" fmla="*/ 0 h 3061698"/>
            </a:gdLst>
            <a:ahLst/>
            <a:cxnLst>
              <a:cxn ang="0">
                <a:pos x="connsiteX0" y="connsiteY0"/>
              </a:cxn>
              <a:cxn ang="0">
                <a:pos x="connsiteX1" y="connsiteY1"/>
              </a:cxn>
              <a:cxn ang="0">
                <a:pos x="connsiteX2" y="connsiteY2"/>
              </a:cxn>
              <a:cxn ang="0">
                <a:pos x="connsiteX3" y="connsiteY3"/>
              </a:cxn>
            </a:cxnLst>
            <a:rect l="l" t="t" r="r" b="b"/>
            <a:pathLst>
              <a:path w="2342508" h="3061698">
                <a:moveTo>
                  <a:pt x="2342508" y="0"/>
                </a:moveTo>
                <a:lnTo>
                  <a:pt x="2342508" y="1541123"/>
                </a:lnTo>
                <a:lnTo>
                  <a:pt x="0" y="3061698"/>
                </a:lnTo>
                <a:lnTo>
                  <a:pt x="2342508" y="0"/>
                </a:lnTo>
                <a:close/>
              </a:path>
            </a:pathLst>
          </a:custGeom>
          <a:solidFill>
            <a:srgbClr val="FF0000">
              <a:alpha val="30000"/>
            </a:srgb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cxnSp>
        <p:nvCxnSpPr>
          <p:cNvPr id="24" name="Straight Connector 23">
            <a:extLst>
              <a:ext uri="{FF2B5EF4-FFF2-40B4-BE49-F238E27FC236}">
                <a16:creationId xmlns:a16="http://schemas.microsoft.com/office/drawing/2014/main" id="{34B2E86A-E7D7-C2D7-2A6E-30A5BECC588C}"/>
              </a:ext>
            </a:extLst>
          </p:cNvPr>
          <p:cNvCxnSpPr>
            <a:cxnSpLocks/>
          </p:cNvCxnSpPr>
          <p:nvPr/>
        </p:nvCxnSpPr>
        <p:spPr bwMode="gray">
          <a:xfrm>
            <a:off x="4374801" y="2600313"/>
            <a:ext cx="0" cy="3603812"/>
          </a:xfrm>
          <a:prstGeom prst="line">
            <a:avLst/>
          </a:prstGeom>
          <a:ln w="12700">
            <a:solidFill>
              <a:schemeClr val="bg1">
                <a:lumMod val="75000"/>
              </a:schemeClr>
            </a:solidFill>
            <a:prstDash val="sysDot"/>
            <a:miter lim="800000"/>
            <a:tailEnd type="non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B1B5B0A-78C0-DAED-3F09-64DEDF750020}"/>
              </a:ext>
            </a:extLst>
          </p:cNvPr>
          <p:cNvSpPr>
            <a:spLocks noGrp="1"/>
          </p:cNvSpPr>
          <p:nvPr>
            <p:ph type="title"/>
          </p:nvPr>
        </p:nvSpPr>
        <p:spPr/>
        <p:txBody>
          <a:bodyPr/>
          <a:lstStyle/>
          <a:p>
            <a:r>
              <a:rPr lang="en-US" dirty="0"/>
              <a:t>Why 2 metrics are needed</a:t>
            </a:r>
          </a:p>
        </p:txBody>
      </p:sp>
      <p:sp>
        <p:nvSpPr>
          <p:cNvPr id="3" name="Subtitle 2">
            <a:extLst>
              <a:ext uri="{FF2B5EF4-FFF2-40B4-BE49-F238E27FC236}">
                <a16:creationId xmlns:a16="http://schemas.microsoft.com/office/drawing/2014/main" id="{67142E65-869F-F337-BCB5-9B1CAA5604D1}"/>
              </a:ext>
            </a:extLst>
          </p:cNvPr>
          <p:cNvSpPr>
            <a:spLocks noGrp="1"/>
          </p:cNvSpPr>
          <p:nvPr>
            <p:ph type="subTitle" idx="10"/>
          </p:nvPr>
        </p:nvSpPr>
        <p:spPr/>
        <p:txBody>
          <a:bodyPr/>
          <a:lstStyle/>
          <a:p>
            <a:r>
              <a:rPr lang="en-US" dirty="0"/>
              <a:t>You want all cores used first, before threads are sharing a core</a:t>
            </a:r>
          </a:p>
        </p:txBody>
      </p:sp>
      <p:cxnSp>
        <p:nvCxnSpPr>
          <p:cNvPr id="6" name="Straight Arrow Connector 5">
            <a:extLst>
              <a:ext uri="{FF2B5EF4-FFF2-40B4-BE49-F238E27FC236}">
                <a16:creationId xmlns:a16="http://schemas.microsoft.com/office/drawing/2014/main" id="{FDCD90E7-5F30-7D7B-5BE6-DA80C9380186}"/>
              </a:ext>
            </a:extLst>
          </p:cNvPr>
          <p:cNvCxnSpPr>
            <a:cxnSpLocks/>
          </p:cNvCxnSpPr>
          <p:nvPr/>
        </p:nvCxnSpPr>
        <p:spPr bwMode="gray">
          <a:xfrm flipV="1">
            <a:off x="1217144" y="1901367"/>
            <a:ext cx="0" cy="3325964"/>
          </a:xfrm>
          <a:prstGeom prst="straightConnector1">
            <a:avLst/>
          </a:prstGeom>
          <a:ln w="31750">
            <a:solidFill>
              <a:schemeClr val="tx1"/>
            </a:solidFill>
            <a:miter lim="8000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4165B689-9427-F4B9-973A-BEDE931CB90F}"/>
              </a:ext>
            </a:extLst>
          </p:cNvPr>
          <p:cNvCxnSpPr>
            <a:cxnSpLocks/>
          </p:cNvCxnSpPr>
          <p:nvPr/>
        </p:nvCxnSpPr>
        <p:spPr bwMode="gray">
          <a:xfrm>
            <a:off x="1212897" y="5227331"/>
            <a:ext cx="5153588" cy="0"/>
          </a:xfrm>
          <a:prstGeom prst="straightConnector1">
            <a:avLst/>
          </a:prstGeom>
          <a:ln w="31750">
            <a:solidFill>
              <a:schemeClr val="tx1"/>
            </a:solidFill>
            <a:miter lim="8000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E22665-505E-844F-860C-5B975E6AB59F}"/>
              </a:ext>
            </a:extLst>
          </p:cNvPr>
          <p:cNvCxnSpPr>
            <a:cxnSpLocks/>
          </p:cNvCxnSpPr>
          <p:nvPr/>
        </p:nvCxnSpPr>
        <p:spPr bwMode="gray">
          <a:xfrm flipV="1">
            <a:off x="1212897" y="2187695"/>
            <a:ext cx="2334212" cy="3039636"/>
          </a:xfrm>
          <a:prstGeom prst="line">
            <a:avLst/>
          </a:prstGeom>
          <a:ln w="2540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9CA4FEE-2E08-580B-C556-E5DF174FE270}"/>
              </a:ext>
            </a:extLst>
          </p:cNvPr>
          <p:cNvCxnSpPr>
            <a:cxnSpLocks/>
          </p:cNvCxnSpPr>
          <p:nvPr/>
        </p:nvCxnSpPr>
        <p:spPr bwMode="gray">
          <a:xfrm>
            <a:off x="1212897" y="3714332"/>
            <a:ext cx="5261164" cy="0"/>
          </a:xfrm>
          <a:prstGeom prst="line">
            <a:avLst/>
          </a:prstGeom>
          <a:ln w="12700">
            <a:solidFill>
              <a:srgbClr val="FF0000"/>
            </a:solidFill>
            <a:prstDash val="sysDot"/>
            <a:miter lim="800000"/>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EEDD2E9-B678-70A8-A7A1-795EEF93E7D7}"/>
              </a:ext>
            </a:extLst>
          </p:cNvPr>
          <p:cNvCxnSpPr>
            <a:cxnSpLocks/>
          </p:cNvCxnSpPr>
          <p:nvPr/>
        </p:nvCxnSpPr>
        <p:spPr bwMode="gray">
          <a:xfrm>
            <a:off x="1212897" y="2201332"/>
            <a:ext cx="5261164" cy="0"/>
          </a:xfrm>
          <a:prstGeom prst="line">
            <a:avLst/>
          </a:prstGeom>
          <a:ln w="12700">
            <a:solidFill>
              <a:srgbClr val="FF0000"/>
            </a:solidFill>
            <a:prstDash val="sysDot"/>
            <a:miter lim="800000"/>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F05E773-A4E2-4A74-9D35-49FFEC93FCD1}"/>
              </a:ext>
            </a:extLst>
          </p:cNvPr>
          <p:cNvSpPr txBox="1"/>
          <p:nvPr/>
        </p:nvSpPr>
        <p:spPr>
          <a:xfrm>
            <a:off x="597696" y="1995496"/>
            <a:ext cx="516167" cy="330988"/>
          </a:xfrm>
          <a:prstGeom prst="rect">
            <a:avLst/>
          </a:prstGeom>
          <a:noFill/>
        </p:spPr>
        <p:txBody>
          <a:bodyPr wrap="none" lIns="0" tIns="0" rIns="0" bIns="0" rtlCol="0">
            <a:spAutoFit/>
          </a:bodyPr>
          <a:lstStyle/>
          <a:p>
            <a:pPr algn="l">
              <a:lnSpc>
                <a:spcPct val="130000"/>
              </a:lnSpc>
            </a:pPr>
            <a:r>
              <a:rPr lang="en-US" sz="1800" dirty="0">
                <a:solidFill>
                  <a:schemeClr val="tx2"/>
                </a:solidFill>
              </a:rPr>
              <a:t>100%</a:t>
            </a:r>
          </a:p>
        </p:txBody>
      </p:sp>
      <p:sp>
        <p:nvSpPr>
          <p:cNvPr id="14" name="TextBox 13">
            <a:extLst>
              <a:ext uri="{FF2B5EF4-FFF2-40B4-BE49-F238E27FC236}">
                <a16:creationId xmlns:a16="http://schemas.microsoft.com/office/drawing/2014/main" id="{55652732-0532-3137-4555-420B7EB0E31C}"/>
              </a:ext>
            </a:extLst>
          </p:cNvPr>
          <p:cNvSpPr txBox="1"/>
          <p:nvPr/>
        </p:nvSpPr>
        <p:spPr>
          <a:xfrm>
            <a:off x="714715" y="3492984"/>
            <a:ext cx="399148" cy="330988"/>
          </a:xfrm>
          <a:prstGeom prst="rect">
            <a:avLst/>
          </a:prstGeom>
          <a:noFill/>
        </p:spPr>
        <p:txBody>
          <a:bodyPr wrap="none" lIns="0" tIns="0" rIns="0" bIns="0" rtlCol="0">
            <a:spAutoFit/>
          </a:bodyPr>
          <a:lstStyle/>
          <a:p>
            <a:pPr algn="l">
              <a:lnSpc>
                <a:spcPct val="130000"/>
              </a:lnSpc>
            </a:pPr>
            <a:r>
              <a:rPr lang="en-US" sz="1800" dirty="0">
                <a:solidFill>
                  <a:schemeClr val="tx2"/>
                </a:solidFill>
              </a:rPr>
              <a:t>50%</a:t>
            </a:r>
          </a:p>
        </p:txBody>
      </p:sp>
      <p:sp>
        <p:nvSpPr>
          <p:cNvPr id="15" name="TextBox 14">
            <a:extLst>
              <a:ext uri="{FF2B5EF4-FFF2-40B4-BE49-F238E27FC236}">
                <a16:creationId xmlns:a16="http://schemas.microsoft.com/office/drawing/2014/main" id="{82C7DE2B-E381-379F-A1B6-D1915FFA5478}"/>
              </a:ext>
            </a:extLst>
          </p:cNvPr>
          <p:cNvSpPr txBox="1"/>
          <p:nvPr/>
        </p:nvSpPr>
        <p:spPr>
          <a:xfrm>
            <a:off x="2954261" y="1770075"/>
            <a:ext cx="1443344" cy="330988"/>
          </a:xfrm>
          <a:prstGeom prst="rect">
            <a:avLst/>
          </a:prstGeom>
          <a:noFill/>
        </p:spPr>
        <p:txBody>
          <a:bodyPr wrap="none" lIns="0" tIns="0" rIns="0" bIns="0" rtlCol="0">
            <a:spAutoFit/>
          </a:bodyPr>
          <a:lstStyle/>
          <a:p>
            <a:pPr algn="l">
              <a:lnSpc>
                <a:spcPct val="130000"/>
              </a:lnSpc>
            </a:pPr>
            <a:r>
              <a:rPr lang="en-US" sz="1800" dirty="0">
                <a:solidFill>
                  <a:schemeClr val="tx2"/>
                </a:solidFill>
              </a:rPr>
              <a:t>Core Utilization</a:t>
            </a:r>
          </a:p>
        </p:txBody>
      </p:sp>
      <p:cxnSp>
        <p:nvCxnSpPr>
          <p:cNvPr id="20" name="Straight Connector 19">
            <a:extLst>
              <a:ext uri="{FF2B5EF4-FFF2-40B4-BE49-F238E27FC236}">
                <a16:creationId xmlns:a16="http://schemas.microsoft.com/office/drawing/2014/main" id="{C8543CB5-1626-4413-718B-097B37DD6CF7}"/>
              </a:ext>
            </a:extLst>
          </p:cNvPr>
          <p:cNvCxnSpPr/>
          <p:nvPr/>
        </p:nvCxnSpPr>
        <p:spPr bwMode="gray">
          <a:xfrm>
            <a:off x="3547109" y="2201332"/>
            <a:ext cx="3124668" cy="0"/>
          </a:xfrm>
          <a:prstGeom prst="line">
            <a:avLst/>
          </a:prstGeom>
          <a:ln w="2540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6" name="Star: 5 Points 15">
            <a:extLst>
              <a:ext uri="{FF2B5EF4-FFF2-40B4-BE49-F238E27FC236}">
                <a16:creationId xmlns:a16="http://schemas.microsoft.com/office/drawing/2014/main" id="{E9EE01BC-0741-D64F-6E78-2DEACF7E194F}"/>
              </a:ext>
            </a:extLst>
          </p:cNvPr>
          <p:cNvSpPr/>
          <p:nvPr/>
        </p:nvSpPr>
        <p:spPr>
          <a:xfrm>
            <a:off x="3405916" y="2047372"/>
            <a:ext cx="282387" cy="280647"/>
          </a:xfrm>
          <a:prstGeom prst="star5">
            <a:avLst/>
          </a:prstGeom>
          <a:ln/>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cxnSp>
        <p:nvCxnSpPr>
          <p:cNvPr id="21" name="Straight Connector 20">
            <a:extLst>
              <a:ext uri="{FF2B5EF4-FFF2-40B4-BE49-F238E27FC236}">
                <a16:creationId xmlns:a16="http://schemas.microsoft.com/office/drawing/2014/main" id="{3B7A983C-7417-5116-435E-626400508815}"/>
              </a:ext>
            </a:extLst>
          </p:cNvPr>
          <p:cNvCxnSpPr>
            <a:cxnSpLocks/>
          </p:cNvCxnSpPr>
          <p:nvPr/>
        </p:nvCxnSpPr>
        <p:spPr bwMode="gray">
          <a:xfrm flipV="1">
            <a:off x="1209476" y="3714331"/>
            <a:ext cx="2337632" cy="1526637"/>
          </a:xfrm>
          <a:prstGeom prst="line">
            <a:avLst/>
          </a:prstGeom>
          <a:ln w="25400">
            <a:solidFill>
              <a:schemeClr val="tx1"/>
            </a:solidFill>
            <a:miter lim="800000"/>
            <a:tailEnd type="ova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C29239EF-5579-DCEA-318C-48182045FA89}"/>
              </a:ext>
            </a:extLst>
          </p:cNvPr>
          <p:cNvSpPr txBox="1"/>
          <p:nvPr/>
        </p:nvSpPr>
        <p:spPr>
          <a:xfrm>
            <a:off x="5248100" y="1770075"/>
            <a:ext cx="1664558" cy="330988"/>
          </a:xfrm>
          <a:prstGeom prst="rect">
            <a:avLst/>
          </a:prstGeom>
          <a:noFill/>
        </p:spPr>
        <p:txBody>
          <a:bodyPr wrap="none" lIns="0" tIns="0" rIns="0" bIns="0" rtlCol="0">
            <a:spAutoFit/>
          </a:bodyPr>
          <a:lstStyle/>
          <a:p>
            <a:pPr algn="l">
              <a:lnSpc>
                <a:spcPct val="130000"/>
              </a:lnSpc>
            </a:pPr>
            <a:r>
              <a:rPr lang="en-US" sz="1800" dirty="0">
                <a:solidFill>
                  <a:schemeClr val="tx2"/>
                </a:solidFill>
              </a:rPr>
              <a:t>Thread Utilization</a:t>
            </a:r>
          </a:p>
        </p:txBody>
      </p:sp>
      <p:cxnSp>
        <p:nvCxnSpPr>
          <p:cNvPr id="30" name="Straight Connector 29">
            <a:extLst>
              <a:ext uri="{FF2B5EF4-FFF2-40B4-BE49-F238E27FC236}">
                <a16:creationId xmlns:a16="http://schemas.microsoft.com/office/drawing/2014/main" id="{EA48AC85-1DE2-CF14-25FC-1B3CDE2CC599}"/>
              </a:ext>
            </a:extLst>
          </p:cNvPr>
          <p:cNvCxnSpPr>
            <a:cxnSpLocks/>
          </p:cNvCxnSpPr>
          <p:nvPr/>
        </p:nvCxnSpPr>
        <p:spPr bwMode="gray">
          <a:xfrm flipV="1">
            <a:off x="3539442" y="2201332"/>
            <a:ext cx="2337632" cy="1526637"/>
          </a:xfrm>
          <a:prstGeom prst="line">
            <a:avLst/>
          </a:prstGeom>
          <a:ln w="25400">
            <a:solidFill>
              <a:schemeClr val="tx1"/>
            </a:solidFill>
            <a:prstDash val="sysDot"/>
            <a:miter lim="800000"/>
            <a:tailEnd type="ova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EDA1F31F-EBDD-77D4-1F11-8191D800340B}"/>
              </a:ext>
            </a:extLst>
          </p:cNvPr>
          <p:cNvSpPr txBox="1"/>
          <p:nvPr/>
        </p:nvSpPr>
        <p:spPr>
          <a:xfrm>
            <a:off x="8095827" y="2342825"/>
            <a:ext cx="3389352" cy="430887"/>
          </a:xfrm>
          <a:prstGeom prst="rect">
            <a:avLst/>
          </a:prstGeom>
          <a:noFill/>
        </p:spPr>
        <p:txBody>
          <a:bodyPr wrap="square" lIns="0" tIns="0" rIns="0" bIns="0" rtlCol="0">
            <a:spAutoFit/>
          </a:bodyPr>
          <a:lstStyle/>
          <a:p>
            <a:pPr algn="l"/>
            <a:r>
              <a:rPr lang="en-US" sz="1400" dirty="0">
                <a:solidFill>
                  <a:schemeClr val="tx2"/>
                </a:solidFill>
              </a:rPr>
              <a:t>All cores are fully utilized. Before this point, you have idle core.</a:t>
            </a:r>
          </a:p>
        </p:txBody>
      </p:sp>
      <p:sp>
        <p:nvSpPr>
          <p:cNvPr id="34" name="Star: 5 Points 33">
            <a:extLst>
              <a:ext uri="{FF2B5EF4-FFF2-40B4-BE49-F238E27FC236}">
                <a16:creationId xmlns:a16="http://schemas.microsoft.com/office/drawing/2014/main" id="{10F78939-C359-8D20-2357-31C52682AF78}"/>
              </a:ext>
            </a:extLst>
          </p:cNvPr>
          <p:cNvSpPr/>
          <p:nvPr/>
        </p:nvSpPr>
        <p:spPr>
          <a:xfrm>
            <a:off x="7744799" y="2405173"/>
            <a:ext cx="282387" cy="280647"/>
          </a:xfrm>
          <a:prstGeom prst="star5">
            <a:avLst/>
          </a:prstGeom>
          <a:ln/>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35" name="Rectangle: Rounded Corners 34">
            <a:extLst>
              <a:ext uri="{FF2B5EF4-FFF2-40B4-BE49-F238E27FC236}">
                <a16:creationId xmlns:a16="http://schemas.microsoft.com/office/drawing/2014/main" id="{D24D4003-83A6-DA5A-CA7C-AF355A229CF6}"/>
              </a:ext>
            </a:extLst>
          </p:cNvPr>
          <p:cNvSpPr/>
          <p:nvPr/>
        </p:nvSpPr>
        <p:spPr>
          <a:xfrm>
            <a:off x="7744799" y="3047750"/>
            <a:ext cx="282387" cy="247743"/>
          </a:xfrm>
          <a:prstGeom prst="roundRect">
            <a:avLst/>
          </a:prstGeom>
          <a:solidFill>
            <a:srgbClr val="FF0000">
              <a:alpha val="30000"/>
            </a:srgb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36" name="TextBox 35">
            <a:extLst>
              <a:ext uri="{FF2B5EF4-FFF2-40B4-BE49-F238E27FC236}">
                <a16:creationId xmlns:a16="http://schemas.microsoft.com/office/drawing/2014/main" id="{54B8EDDA-2A5B-B7E7-821C-7388571E785A}"/>
              </a:ext>
            </a:extLst>
          </p:cNvPr>
          <p:cNvSpPr txBox="1"/>
          <p:nvPr/>
        </p:nvSpPr>
        <p:spPr>
          <a:xfrm>
            <a:off x="8095827" y="2951677"/>
            <a:ext cx="3389352" cy="430887"/>
          </a:xfrm>
          <a:prstGeom prst="rect">
            <a:avLst/>
          </a:prstGeom>
          <a:noFill/>
        </p:spPr>
        <p:txBody>
          <a:bodyPr wrap="square" lIns="0" tIns="0" rIns="0" bIns="0" rtlCol="0">
            <a:spAutoFit/>
          </a:bodyPr>
          <a:lstStyle/>
          <a:p>
            <a:pPr algn="l"/>
            <a:r>
              <a:rPr lang="en-US" sz="1400" dirty="0">
                <a:solidFill>
                  <a:schemeClr val="tx2"/>
                </a:solidFill>
              </a:rPr>
              <a:t>Any point here means </a:t>
            </a:r>
            <a:r>
              <a:rPr lang="en-US"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en-US" sz="1400" dirty="0">
                <a:solidFill>
                  <a:schemeClr val="tx2"/>
                </a:solidFill>
              </a:rPr>
              <a:t>1 cores are running 2 threads, yet </a:t>
            </a:r>
            <a:r>
              <a:rPr lang="en-US"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en-US" sz="1400" dirty="0">
                <a:solidFill>
                  <a:schemeClr val="tx2"/>
                </a:solidFill>
              </a:rPr>
              <a:t>1 core is idle. Not good.</a:t>
            </a:r>
          </a:p>
        </p:txBody>
      </p:sp>
      <p:sp>
        <p:nvSpPr>
          <p:cNvPr id="37" name="Rectangle: Rounded Corners 36">
            <a:extLst>
              <a:ext uri="{FF2B5EF4-FFF2-40B4-BE49-F238E27FC236}">
                <a16:creationId xmlns:a16="http://schemas.microsoft.com/office/drawing/2014/main" id="{A91A5224-A426-E361-D855-EB2EB53BCDC9}"/>
              </a:ext>
            </a:extLst>
          </p:cNvPr>
          <p:cNvSpPr/>
          <p:nvPr/>
        </p:nvSpPr>
        <p:spPr>
          <a:xfrm>
            <a:off x="7744799" y="3657423"/>
            <a:ext cx="282387" cy="247743"/>
          </a:xfrm>
          <a:prstGeom prst="roundRect">
            <a:avLst/>
          </a:prstGeom>
          <a:solidFill>
            <a:srgbClr val="FF0000">
              <a:alpha val="60000"/>
            </a:srgb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39" name="TextBox 38">
            <a:extLst>
              <a:ext uri="{FF2B5EF4-FFF2-40B4-BE49-F238E27FC236}">
                <a16:creationId xmlns:a16="http://schemas.microsoft.com/office/drawing/2014/main" id="{77C26D1F-4EEE-9282-B185-83886728E001}"/>
              </a:ext>
            </a:extLst>
          </p:cNvPr>
          <p:cNvSpPr txBox="1"/>
          <p:nvPr/>
        </p:nvSpPr>
        <p:spPr>
          <a:xfrm>
            <a:off x="8102398" y="3560529"/>
            <a:ext cx="3389352" cy="430887"/>
          </a:xfrm>
          <a:prstGeom prst="rect">
            <a:avLst/>
          </a:prstGeom>
          <a:noFill/>
        </p:spPr>
        <p:txBody>
          <a:bodyPr wrap="square" lIns="0" tIns="0" rIns="0" bIns="0" rtlCol="0">
            <a:spAutoFit/>
          </a:bodyPr>
          <a:lstStyle/>
          <a:p>
            <a:pPr algn="l"/>
            <a:r>
              <a:rPr lang="en-US" sz="14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en-US" sz="1400" dirty="0">
                <a:solidFill>
                  <a:schemeClr val="tx2"/>
                </a:solidFill>
              </a:rPr>
              <a:t>1 cores are running 2 threads. Be careful of performance impact</a:t>
            </a:r>
          </a:p>
        </p:txBody>
      </p:sp>
      <p:sp>
        <p:nvSpPr>
          <p:cNvPr id="40" name="TextBox 39">
            <a:extLst>
              <a:ext uri="{FF2B5EF4-FFF2-40B4-BE49-F238E27FC236}">
                <a16:creationId xmlns:a16="http://schemas.microsoft.com/office/drawing/2014/main" id="{A6DB7CE2-13CD-0AB1-4936-E3763BCA870D}"/>
              </a:ext>
            </a:extLst>
          </p:cNvPr>
          <p:cNvSpPr txBox="1"/>
          <p:nvPr/>
        </p:nvSpPr>
        <p:spPr>
          <a:xfrm>
            <a:off x="831734" y="4963541"/>
            <a:ext cx="282129" cy="330988"/>
          </a:xfrm>
          <a:prstGeom prst="rect">
            <a:avLst/>
          </a:prstGeom>
          <a:noFill/>
        </p:spPr>
        <p:txBody>
          <a:bodyPr wrap="none" lIns="0" tIns="0" rIns="0" bIns="0" rtlCol="0">
            <a:spAutoFit/>
          </a:bodyPr>
          <a:lstStyle/>
          <a:p>
            <a:pPr algn="l">
              <a:lnSpc>
                <a:spcPct val="130000"/>
              </a:lnSpc>
            </a:pPr>
            <a:r>
              <a:rPr lang="en-US" sz="1800" dirty="0">
                <a:solidFill>
                  <a:schemeClr val="tx2"/>
                </a:solidFill>
              </a:rPr>
              <a:t>0%</a:t>
            </a:r>
          </a:p>
        </p:txBody>
      </p:sp>
      <p:sp>
        <p:nvSpPr>
          <p:cNvPr id="42" name="Rectangle: Rounded Corners 41">
            <a:extLst>
              <a:ext uri="{FF2B5EF4-FFF2-40B4-BE49-F238E27FC236}">
                <a16:creationId xmlns:a16="http://schemas.microsoft.com/office/drawing/2014/main" id="{8969309D-426F-5DEA-F6D2-462798AA28FA}"/>
              </a:ext>
            </a:extLst>
          </p:cNvPr>
          <p:cNvSpPr/>
          <p:nvPr/>
        </p:nvSpPr>
        <p:spPr>
          <a:xfrm>
            <a:off x="7744799" y="4267096"/>
            <a:ext cx="282387" cy="247743"/>
          </a:xfrm>
          <a:prstGeom prst="round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43" name="TextBox 42">
            <a:extLst>
              <a:ext uri="{FF2B5EF4-FFF2-40B4-BE49-F238E27FC236}">
                <a16:creationId xmlns:a16="http://schemas.microsoft.com/office/drawing/2014/main" id="{1BFA7AF5-AF72-91AB-9F51-A4CD4A13BB94}"/>
              </a:ext>
            </a:extLst>
          </p:cNvPr>
          <p:cNvSpPr txBox="1"/>
          <p:nvPr/>
        </p:nvSpPr>
        <p:spPr>
          <a:xfrm>
            <a:off x="8102398" y="4169381"/>
            <a:ext cx="3389352" cy="430887"/>
          </a:xfrm>
          <a:prstGeom prst="rect">
            <a:avLst/>
          </a:prstGeom>
          <a:noFill/>
        </p:spPr>
        <p:txBody>
          <a:bodyPr wrap="square" lIns="0" tIns="0" rIns="0" bIns="0" rtlCol="0">
            <a:spAutoFit/>
          </a:bodyPr>
          <a:lstStyle/>
          <a:p>
            <a:pPr algn="l"/>
            <a:r>
              <a:rPr lang="en-US" sz="1400" dirty="0">
                <a:solidFill>
                  <a:schemeClr val="tx2"/>
                </a:solidFill>
              </a:rPr>
              <a:t>This combination does not exist, as it’s not possible for the pair of values.</a:t>
            </a:r>
          </a:p>
        </p:txBody>
      </p:sp>
      <p:sp>
        <p:nvSpPr>
          <p:cNvPr id="45" name="TextBox 44">
            <a:extLst>
              <a:ext uri="{FF2B5EF4-FFF2-40B4-BE49-F238E27FC236}">
                <a16:creationId xmlns:a16="http://schemas.microsoft.com/office/drawing/2014/main" id="{D43EF3AD-0745-C365-A8B4-4C94343DAD8B}"/>
              </a:ext>
            </a:extLst>
          </p:cNvPr>
          <p:cNvSpPr txBox="1"/>
          <p:nvPr/>
        </p:nvSpPr>
        <p:spPr>
          <a:xfrm>
            <a:off x="8102398" y="4778234"/>
            <a:ext cx="3389351" cy="430887"/>
          </a:xfrm>
          <a:prstGeom prst="rect">
            <a:avLst/>
          </a:prstGeom>
          <a:noFill/>
        </p:spPr>
        <p:txBody>
          <a:bodyPr wrap="square" lIns="0" tIns="0" rIns="0" bIns="0" rtlCol="0">
            <a:spAutoFit/>
          </a:bodyPr>
          <a:lstStyle>
            <a:defPPr>
              <a:defRPr lang="en-US"/>
            </a:defPPr>
            <a:lvl1pPr>
              <a:defRPr sz="1400">
                <a:solidFill>
                  <a:schemeClr val="tx2"/>
                </a:solidFill>
              </a:defRPr>
            </a:lvl1pPr>
          </a:lstStyle>
          <a:p>
            <a:r>
              <a:rPr lang="en-US" dirty="0"/>
              <a:t>Buffer for Cluster HA. Don’t reach this else availability issue creates performance issue </a:t>
            </a:r>
          </a:p>
        </p:txBody>
      </p:sp>
      <p:sp>
        <p:nvSpPr>
          <p:cNvPr id="4" name="Rectangle: Rounded Corners 3">
            <a:extLst>
              <a:ext uri="{FF2B5EF4-FFF2-40B4-BE49-F238E27FC236}">
                <a16:creationId xmlns:a16="http://schemas.microsoft.com/office/drawing/2014/main" id="{EF10A6AC-C49F-4688-3062-928ADA305EDE}"/>
              </a:ext>
            </a:extLst>
          </p:cNvPr>
          <p:cNvSpPr/>
          <p:nvPr/>
        </p:nvSpPr>
        <p:spPr>
          <a:xfrm>
            <a:off x="7744799" y="4876768"/>
            <a:ext cx="282387" cy="247743"/>
          </a:xfrm>
          <a:prstGeom prst="round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5" name="Freeform: Shape 4">
            <a:extLst>
              <a:ext uri="{FF2B5EF4-FFF2-40B4-BE49-F238E27FC236}">
                <a16:creationId xmlns:a16="http://schemas.microsoft.com/office/drawing/2014/main" id="{1E66E6FA-F066-AA2E-5CEB-7E6E71A8E9E9}"/>
              </a:ext>
            </a:extLst>
          </p:cNvPr>
          <p:cNvSpPr/>
          <p:nvPr/>
        </p:nvSpPr>
        <p:spPr>
          <a:xfrm>
            <a:off x="1212123" y="2197636"/>
            <a:ext cx="2334784" cy="3026823"/>
          </a:xfrm>
          <a:custGeom>
            <a:avLst/>
            <a:gdLst>
              <a:gd name="connsiteX0" fmla="*/ 0 w 2334784"/>
              <a:gd name="connsiteY0" fmla="*/ 0 h 3026823"/>
              <a:gd name="connsiteX1" fmla="*/ 0 w 2334784"/>
              <a:gd name="connsiteY1" fmla="*/ 3026823 h 3026823"/>
              <a:gd name="connsiteX2" fmla="*/ 2334784 w 2334784"/>
              <a:gd name="connsiteY2" fmla="*/ 0 h 3026823"/>
              <a:gd name="connsiteX3" fmla="*/ 0 w 2334784"/>
              <a:gd name="connsiteY3" fmla="*/ 0 h 3026823"/>
            </a:gdLst>
            <a:ahLst/>
            <a:cxnLst>
              <a:cxn ang="0">
                <a:pos x="connsiteX0" y="connsiteY0"/>
              </a:cxn>
              <a:cxn ang="0">
                <a:pos x="connsiteX1" y="connsiteY1"/>
              </a:cxn>
              <a:cxn ang="0">
                <a:pos x="connsiteX2" y="connsiteY2"/>
              </a:cxn>
              <a:cxn ang="0">
                <a:pos x="connsiteX3" y="connsiteY3"/>
              </a:cxn>
            </a:cxnLst>
            <a:rect l="l" t="t" r="r" b="b"/>
            <a:pathLst>
              <a:path w="2334784" h="3026823">
                <a:moveTo>
                  <a:pt x="0" y="0"/>
                </a:moveTo>
                <a:lnTo>
                  <a:pt x="0" y="3026823"/>
                </a:lnTo>
                <a:lnTo>
                  <a:pt x="2334784" y="0"/>
                </a:lnTo>
                <a:lnTo>
                  <a:pt x="0" y="0"/>
                </a:lnTo>
                <a:close/>
              </a:path>
            </a:pathLst>
          </a:custGeom>
          <a:solidFill>
            <a:schemeClr val="dk1">
              <a:alpha val="4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8" name="Isosceles Triangle 7">
            <a:extLst>
              <a:ext uri="{FF2B5EF4-FFF2-40B4-BE49-F238E27FC236}">
                <a16:creationId xmlns:a16="http://schemas.microsoft.com/office/drawing/2014/main" id="{BDB2816D-6C8C-CCA6-D1CE-55023158E42B}"/>
              </a:ext>
            </a:extLst>
          </p:cNvPr>
          <p:cNvSpPr/>
          <p:nvPr/>
        </p:nvSpPr>
        <p:spPr>
          <a:xfrm>
            <a:off x="1221392" y="2208880"/>
            <a:ext cx="4662764" cy="3009456"/>
          </a:xfrm>
          <a:prstGeom prst="triangle">
            <a:avLst>
              <a:gd name="adj" fmla="val 100000"/>
            </a:avLst>
          </a:prstGeom>
          <a:solidFill>
            <a:schemeClr val="dk1">
              <a:alpha val="4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17" name="Isosceles Triangle 16">
            <a:extLst>
              <a:ext uri="{FF2B5EF4-FFF2-40B4-BE49-F238E27FC236}">
                <a16:creationId xmlns:a16="http://schemas.microsoft.com/office/drawing/2014/main" id="{528468EB-3387-295A-3592-BD40CB4133A6}"/>
              </a:ext>
            </a:extLst>
          </p:cNvPr>
          <p:cNvSpPr/>
          <p:nvPr/>
        </p:nvSpPr>
        <p:spPr>
          <a:xfrm rot="5400000">
            <a:off x="5384967" y="2092850"/>
            <a:ext cx="409374" cy="622425"/>
          </a:xfrm>
          <a:prstGeom prst="triangle">
            <a:avLst>
              <a:gd name="adj" fmla="val 0"/>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a:solidFill>
                <a:schemeClr val="bg1"/>
              </a:solidFill>
            </a:endParaRPr>
          </a:p>
        </p:txBody>
      </p:sp>
      <p:sp>
        <p:nvSpPr>
          <p:cNvPr id="18" name="Rectangle 17">
            <a:extLst>
              <a:ext uri="{FF2B5EF4-FFF2-40B4-BE49-F238E27FC236}">
                <a16:creationId xmlns:a16="http://schemas.microsoft.com/office/drawing/2014/main" id="{8872275C-7C7E-60DE-C14D-5A6533B5894C}"/>
              </a:ext>
            </a:extLst>
          </p:cNvPr>
          <p:cNvSpPr/>
          <p:nvPr/>
        </p:nvSpPr>
        <p:spPr>
          <a:xfrm>
            <a:off x="972798" y="5896022"/>
            <a:ext cx="10365598" cy="815032"/>
          </a:xfrm>
          <a:prstGeom prst="rect">
            <a:avLst/>
          </a:prstGeom>
          <a:solidFill>
            <a:schemeClr val="bg1">
              <a:lumMod val="95000"/>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600"/>
              </a:spcAft>
            </a:pPr>
            <a:r>
              <a:rPr lang="en-US" sz="1400" dirty="0">
                <a:solidFill>
                  <a:schemeClr val="tx1"/>
                </a:solidFill>
              </a:rPr>
              <a:t>Can you now explain why Core Utilization (%) can be up to 2x higher Thread Utilization (%)? </a:t>
            </a:r>
          </a:p>
          <a:p>
            <a:pPr>
              <a:spcAft>
                <a:spcPts val="600"/>
              </a:spcAft>
            </a:pPr>
            <a:r>
              <a:rPr lang="en-US" sz="1400" dirty="0">
                <a:solidFill>
                  <a:schemeClr val="tx1"/>
                </a:solidFill>
              </a:rPr>
              <a:t>What’s the difference between “</a:t>
            </a:r>
            <a:r>
              <a:rPr lang="en-US" sz="1400" b="1" dirty="0">
                <a:solidFill>
                  <a:schemeClr val="tx1"/>
                </a:solidFill>
              </a:rPr>
              <a:t>Core Util = </a:t>
            </a:r>
            <a:r>
              <a:rPr lang="en-US" sz="1400" b="1" dirty="0">
                <a:solidFill>
                  <a:srgbClr val="FF0000"/>
                </a:solidFill>
              </a:rPr>
              <a:t>50</a:t>
            </a:r>
            <a:r>
              <a:rPr lang="en-US" sz="1400" b="1" dirty="0">
                <a:solidFill>
                  <a:schemeClr val="tx1"/>
                </a:solidFill>
              </a:rPr>
              <a:t>% Util = 50%”</a:t>
            </a:r>
            <a:r>
              <a:rPr lang="en-US" sz="1400" dirty="0">
                <a:solidFill>
                  <a:schemeClr val="tx1"/>
                </a:solidFill>
              </a:rPr>
              <a:t> AND “</a:t>
            </a:r>
            <a:r>
              <a:rPr lang="en-US" sz="1400" b="1" dirty="0">
                <a:solidFill>
                  <a:schemeClr val="tx1"/>
                </a:solidFill>
              </a:rPr>
              <a:t>Core Util = </a:t>
            </a:r>
            <a:r>
              <a:rPr lang="en-US" sz="1400" b="1" dirty="0">
                <a:solidFill>
                  <a:srgbClr val="FF0000"/>
                </a:solidFill>
              </a:rPr>
              <a:t>100</a:t>
            </a:r>
            <a:r>
              <a:rPr lang="en-US" sz="1400" b="1" dirty="0">
                <a:solidFill>
                  <a:schemeClr val="tx1"/>
                </a:solidFill>
              </a:rPr>
              <a:t>%, Util = 50%”</a:t>
            </a:r>
            <a:r>
              <a:rPr lang="en-US" sz="1400" dirty="0">
                <a:solidFill>
                  <a:schemeClr val="tx1"/>
                </a:solidFill>
              </a:rPr>
              <a:t>?</a:t>
            </a:r>
          </a:p>
        </p:txBody>
      </p:sp>
    </p:spTree>
    <p:extLst>
      <p:ext uri="{BB962C8B-B14F-4D97-AF65-F5344CB8AC3E}">
        <p14:creationId xmlns:p14="http://schemas.microsoft.com/office/powerpoint/2010/main" val="620678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B3FCF2B-3839-C9A6-3951-E619968A699F}"/>
              </a:ext>
            </a:extLst>
          </p:cNvPr>
          <p:cNvSpPr txBox="1"/>
          <p:nvPr/>
        </p:nvSpPr>
        <p:spPr>
          <a:xfrm>
            <a:off x="2753762" y="946289"/>
            <a:ext cx="2898648" cy="709874"/>
          </a:xfrm>
          <a:prstGeom prst="rect">
            <a:avLst/>
          </a:prstGeom>
          <a:ln>
            <a:noFill/>
          </a:ln>
          <a:effectLst/>
        </p:spPr>
        <p:style>
          <a:lnRef idx="1">
            <a:schemeClr val="dk1"/>
          </a:lnRef>
          <a:fillRef idx="2">
            <a:schemeClr val="dk1"/>
          </a:fillRef>
          <a:effectRef idx="1">
            <a:schemeClr val="dk1"/>
          </a:effectRef>
          <a:fontRef idx="minor">
            <a:schemeClr val="dk1"/>
          </a:fontRef>
        </p:style>
        <p:txBody>
          <a:bodyPr wrap="square" lIns="91440" tIns="0" rIns="91440" bIns="91440" rtlCol="0">
            <a:spAutoFit/>
          </a:bodyPr>
          <a:lstStyle/>
          <a:p>
            <a:pPr algn="l">
              <a:lnSpc>
                <a:spcPct val="130000"/>
              </a:lnSpc>
            </a:pPr>
            <a:r>
              <a:rPr lang="en-US" sz="1800" b="1" dirty="0">
                <a:solidFill>
                  <a:schemeClr val="tx2"/>
                </a:solidFill>
                <a:latin typeface="Calibri" panose="020F0502020204030204" pitchFamily="34" charset="0"/>
                <a:ea typeface="Calibri" panose="020F0502020204030204" pitchFamily="34" charset="0"/>
                <a:cs typeface="Calibri" panose="020F0502020204030204" pitchFamily="34" charset="0"/>
              </a:rPr>
              <a:t>“Time Taken”</a:t>
            </a:r>
          </a:p>
          <a:p>
            <a:pPr>
              <a:lnSpc>
                <a:spcPct val="130000"/>
              </a:lnSpc>
            </a:pPr>
            <a:r>
              <a:rPr lang="en-US" sz="1400" dirty="0">
                <a:solidFill>
                  <a:schemeClr val="tx2"/>
                </a:solidFill>
                <a:latin typeface="Calibri" panose="020F0502020204030204" pitchFamily="34" charset="0"/>
                <a:ea typeface="Calibri" panose="020F0502020204030204" pitchFamily="34" charset="0"/>
                <a:cs typeface="Calibri" panose="020F0502020204030204" pitchFamily="34" charset="0"/>
              </a:rPr>
              <a:t>CPU run time in the sampling period</a:t>
            </a:r>
          </a:p>
        </p:txBody>
      </p:sp>
      <p:sp>
        <p:nvSpPr>
          <p:cNvPr id="5" name="TextBox 4">
            <a:extLst>
              <a:ext uri="{FF2B5EF4-FFF2-40B4-BE49-F238E27FC236}">
                <a16:creationId xmlns:a16="http://schemas.microsoft.com/office/drawing/2014/main" id="{2E9C145A-D7E6-A7F0-C17F-F48EF5F310A8}"/>
              </a:ext>
            </a:extLst>
          </p:cNvPr>
          <p:cNvSpPr txBox="1"/>
          <p:nvPr/>
        </p:nvSpPr>
        <p:spPr>
          <a:xfrm>
            <a:off x="6442543" y="946289"/>
            <a:ext cx="2902527" cy="709874"/>
          </a:xfrm>
          <a:prstGeom prst="rect">
            <a:avLst/>
          </a:prstGeom>
          <a:ln>
            <a:noFill/>
          </a:ln>
          <a:effectLst/>
        </p:spPr>
        <p:style>
          <a:lnRef idx="1">
            <a:schemeClr val="dk1"/>
          </a:lnRef>
          <a:fillRef idx="2">
            <a:schemeClr val="dk1"/>
          </a:fillRef>
          <a:effectRef idx="1">
            <a:schemeClr val="dk1"/>
          </a:effectRef>
          <a:fontRef idx="minor">
            <a:schemeClr val="dk1"/>
          </a:fontRef>
        </p:style>
        <p:txBody>
          <a:bodyPr wrap="square" lIns="91440" tIns="0" rIns="91440" bIns="91440" rtlCol="0">
            <a:spAutoFit/>
          </a:bodyPr>
          <a:lstStyle/>
          <a:p>
            <a:pPr algn="l">
              <a:lnSpc>
                <a:spcPct val="130000"/>
              </a:lnSpc>
            </a:pPr>
            <a:r>
              <a:rPr lang="en-US" sz="1800" b="1" dirty="0">
                <a:solidFill>
                  <a:schemeClr val="tx2"/>
                </a:solidFill>
                <a:latin typeface="Calibri" panose="020F0502020204030204" pitchFamily="34" charset="0"/>
                <a:ea typeface="Calibri" panose="020F0502020204030204" pitchFamily="34" charset="0"/>
                <a:cs typeface="Calibri" panose="020F0502020204030204" pitchFamily="34" charset="0"/>
              </a:rPr>
              <a:t>“Distance Travelled”</a:t>
            </a:r>
          </a:p>
          <a:p>
            <a:pPr>
              <a:lnSpc>
                <a:spcPct val="130000"/>
              </a:lnSpc>
            </a:pPr>
            <a:r>
              <a:rPr lang="en-US" sz="1400" dirty="0">
                <a:solidFill>
                  <a:schemeClr val="tx2"/>
                </a:solidFill>
                <a:latin typeface="Calibri" panose="020F0502020204030204" pitchFamily="34" charset="0"/>
                <a:ea typeface="Calibri" panose="020F0502020204030204" pitchFamily="34" charset="0"/>
                <a:cs typeface="Calibri" panose="020F0502020204030204" pitchFamily="34" charset="0"/>
              </a:rPr>
              <a:t>CPU cycles processed during the run</a:t>
            </a:r>
          </a:p>
        </p:txBody>
      </p:sp>
      <p:sp>
        <p:nvSpPr>
          <p:cNvPr id="8" name="TextBox 7">
            <a:extLst>
              <a:ext uri="{FF2B5EF4-FFF2-40B4-BE49-F238E27FC236}">
                <a16:creationId xmlns:a16="http://schemas.microsoft.com/office/drawing/2014/main" id="{7AA99692-22B6-9485-4947-3106713710D1}"/>
              </a:ext>
            </a:extLst>
          </p:cNvPr>
          <p:cNvSpPr txBox="1"/>
          <p:nvPr/>
        </p:nvSpPr>
        <p:spPr>
          <a:xfrm>
            <a:off x="2753761" y="1656163"/>
            <a:ext cx="2902527" cy="1002262"/>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dk1"/>
          </a:fontRef>
        </p:style>
        <p:txBody>
          <a:bodyPr wrap="square" lIns="91440" tIns="91440" rIns="91440" bIns="91440" rtlCol="0">
            <a:spAutoFit/>
          </a:bodyPr>
          <a:lstStyle/>
          <a:p>
            <a:pPr algn="l">
              <a:lnSpc>
                <a:spcPct val="130000"/>
              </a:lnSpc>
            </a:pPr>
            <a:r>
              <a:rPr lang="en-US" sz="1400" dirty="0">
                <a:solidFill>
                  <a:srgbClr val="0070C0"/>
                </a:solidFill>
                <a:latin typeface="Calibri" panose="020F0502020204030204" pitchFamily="34" charset="0"/>
                <a:ea typeface="Calibri" panose="020F0502020204030204" pitchFamily="34" charset="0"/>
                <a:cs typeface="Calibri" panose="020F0502020204030204" pitchFamily="34" charset="0"/>
              </a:rPr>
              <a:t>VM vCPU Run (%)</a:t>
            </a:r>
          </a:p>
          <a:p>
            <a:pPr algn="l">
              <a:lnSpc>
                <a:spcPct val="130000"/>
              </a:lnSpc>
            </a:pPr>
            <a:r>
              <a:rPr lang="en-US" sz="1400" dirty="0">
                <a:solidFill>
                  <a:srgbClr val="0070C0"/>
                </a:solidFill>
                <a:latin typeface="Calibri" panose="020F0502020204030204" pitchFamily="34" charset="0"/>
                <a:ea typeface="Calibri" panose="020F0502020204030204" pitchFamily="34" charset="0"/>
                <a:cs typeface="Calibri" panose="020F0502020204030204" pitchFamily="34" charset="0"/>
              </a:rPr>
              <a:t>ESXi Thread Utilization (%)</a:t>
            </a:r>
          </a:p>
          <a:p>
            <a:pPr algn="l">
              <a:lnSpc>
                <a:spcPct val="130000"/>
              </a:lnSpc>
            </a:pPr>
            <a:r>
              <a:rPr lang="en-US" sz="1400" dirty="0">
                <a:solidFill>
                  <a:srgbClr val="0070C0"/>
                </a:solidFill>
                <a:latin typeface="Calibri" panose="020F0502020204030204" pitchFamily="34" charset="0"/>
                <a:ea typeface="Calibri" panose="020F0502020204030204" pitchFamily="34" charset="0"/>
                <a:cs typeface="Calibri" panose="020F0502020204030204" pitchFamily="34" charset="0"/>
              </a:rPr>
              <a:t>ESXi Core Utilization (%)</a:t>
            </a:r>
          </a:p>
        </p:txBody>
      </p:sp>
      <p:sp>
        <p:nvSpPr>
          <p:cNvPr id="9" name="TextBox 8">
            <a:extLst>
              <a:ext uri="{FF2B5EF4-FFF2-40B4-BE49-F238E27FC236}">
                <a16:creationId xmlns:a16="http://schemas.microsoft.com/office/drawing/2014/main" id="{9B0314B2-0AA6-0023-CEE7-DF4086DF4873}"/>
              </a:ext>
            </a:extLst>
          </p:cNvPr>
          <p:cNvSpPr txBox="1"/>
          <p:nvPr/>
        </p:nvSpPr>
        <p:spPr>
          <a:xfrm>
            <a:off x="6442543" y="1656163"/>
            <a:ext cx="2902527" cy="1002262"/>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dk1"/>
          </a:fontRef>
        </p:style>
        <p:txBody>
          <a:bodyPr wrap="square" lIns="91440" tIns="91440" rIns="91440" bIns="91440" rtlCol="0">
            <a:spAutoFit/>
          </a:bodyPr>
          <a:lstStyle/>
          <a:p>
            <a:pPr algn="l">
              <a:lnSpc>
                <a:spcPct val="130000"/>
              </a:lnSpc>
            </a:pPr>
            <a:r>
              <a:rPr lang="en-US" sz="1400" dirty="0">
                <a:solidFill>
                  <a:srgbClr val="0070C0"/>
                </a:solidFill>
                <a:latin typeface="Calibri" panose="020F0502020204030204" pitchFamily="34" charset="0"/>
                <a:ea typeface="Calibri" panose="020F0502020204030204" pitchFamily="34" charset="0"/>
                <a:cs typeface="Calibri" panose="020F0502020204030204" pitchFamily="34" charset="0"/>
              </a:rPr>
              <a:t>VM vCPU Usage (MHz)</a:t>
            </a:r>
          </a:p>
          <a:p>
            <a:pPr algn="l">
              <a:lnSpc>
                <a:spcPct val="130000"/>
              </a:lnSpc>
            </a:pPr>
            <a:r>
              <a:rPr lang="en-US" sz="1400" dirty="0">
                <a:solidFill>
                  <a:srgbClr val="0070C0"/>
                </a:solidFill>
                <a:latin typeface="Calibri" panose="020F0502020204030204" pitchFamily="34" charset="0"/>
                <a:ea typeface="Calibri" panose="020F0502020204030204" pitchFamily="34" charset="0"/>
                <a:cs typeface="Calibri" panose="020F0502020204030204" pitchFamily="34" charset="0"/>
              </a:rPr>
              <a:t>ESXi Thread Usage (MHz)</a:t>
            </a:r>
          </a:p>
          <a:p>
            <a:pPr algn="l">
              <a:lnSpc>
                <a:spcPct val="130000"/>
              </a:lnSpc>
            </a:pPr>
            <a:r>
              <a:rPr lang="en-US" sz="1400" dirty="0">
                <a:solidFill>
                  <a:srgbClr val="0070C0"/>
                </a:solidFill>
                <a:latin typeface="Calibri" panose="020F0502020204030204" pitchFamily="34" charset="0"/>
                <a:ea typeface="Calibri" panose="020F0502020204030204" pitchFamily="34" charset="0"/>
                <a:cs typeface="Calibri" panose="020F0502020204030204" pitchFamily="34" charset="0"/>
              </a:rPr>
              <a:t>ESXi Core Usage (MHz)</a:t>
            </a:r>
          </a:p>
        </p:txBody>
      </p:sp>
      <p:sp>
        <p:nvSpPr>
          <p:cNvPr id="10" name="Arrow: Bent 9">
            <a:extLst>
              <a:ext uri="{FF2B5EF4-FFF2-40B4-BE49-F238E27FC236}">
                <a16:creationId xmlns:a16="http://schemas.microsoft.com/office/drawing/2014/main" id="{ABF7E27B-5CB1-A9F0-EA1F-4E913AFDEF99}"/>
              </a:ext>
            </a:extLst>
          </p:cNvPr>
          <p:cNvSpPr/>
          <p:nvPr/>
        </p:nvSpPr>
        <p:spPr>
          <a:xfrm flipV="1">
            <a:off x="6442543" y="2658425"/>
            <a:ext cx="685801" cy="920228"/>
          </a:xfrm>
          <a:prstGeom prst="bentArrow">
            <a:avLst/>
          </a:prstGeom>
          <a:ln>
            <a:noFill/>
          </a:ln>
          <a:effectLst/>
        </p:spPr>
        <p:style>
          <a:lnRef idx="1">
            <a:schemeClr val="dk1"/>
          </a:lnRef>
          <a:fillRef idx="2">
            <a:schemeClr val="dk1"/>
          </a:fillRef>
          <a:effectRef idx="1">
            <a:schemeClr val="dk1"/>
          </a:effectRef>
          <a:fontRef idx="minor">
            <a:schemeClr val="dk1"/>
          </a:fontRef>
        </p:style>
        <p:txBody>
          <a:bodyPr wrap="square" lIns="91440" tIns="0" rIns="91440" bIns="91440" rtlCol="0">
            <a:spAutoFit/>
          </a:bodyPr>
          <a:lstStyle/>
          <a:p>
            <a:pPr>
              <a:lnSpc>
                <a:spcPct val="130000"/>
              </a:lnSpc>
            </a:pPr>
            <a:endParaRPr lang="en-US" b="1">
              <a:solidFill>
                <a:schemeClr val="tx2"/>
              </a:solidFill>
            </a:endParaRPr>
          </a:p>
        </p:txBody>
      </p:sp>
      <p:sp>
        <p:nvSpPr>
          <p:cNvPr id="11" name="Arrow: Right 10">
            <a:extLst>
              <a:ext uri="{FF2B5EF4-FFF2-40B4-BE49-F238E27FC236}">
                <a16:creationId xmlns:a16="http://schemas.microsoft.com/office/drawing/2014/main" id="{9F21D26C-814D-5C3F-5797-A73FDC5B9CD4}"/>
              </a:ext>
            </a:extLst>
          </p:cNvPr>
          <p:cNvSpPr/>
          <p:nvPr/>
        </p:nvSpPr>
        <p:spPr>
          <a:xfrm>
            <a:off x="5791376" y="1235708"/>
            <a:ext cx="529936" cy="840910"/>
          </a:xfrm>
          <a:prstGeom prst="rightArrow">
            <a:avLst/>
          </a:prstGeom>
          <a:ln>
            <a:noFill/>
          </a:ln>
          <a:effectLst/>
        </p:spPr>
        <p:style>
          <a:lnRef idx="1">
            <a:schemeClr val="dk1"/>
          </a:lnRef>
          <a:fillRef idx="2">
            <a:schemeClr val="dk1"/>
          </a:fillRef>
          <a:effectRef idx="1">
            <a:schemeClr val="dk1"/>
          </a:effectRef>
          <a:fontRef idx="minor">
            <a:schemeClr val="dk1"/>
          </a:fontRef>
        </p:style>
        <p:txBody>
          <a:bodyPr wrap="square" lIns="91440" tIns="0" rIns="91440" bIns="91440" rtlCol="0">
            <a:spAutoFit/>
          </a:bodyPr>
          <a:lstStyle/>
          <a:p>
            <a:pPr>
              <a:lnSpc>
                <a:spcPct val="130000"/>
              </a:lnSpc>
            </a:pPr>
            <a:endParaRPr lang="en-US" b="1">
              <a:solidFill>
                <a:schemeClr val="tx2"/>
              </a:solidFill>
            </a:endParaRPr>
          </a:p>
        </p:txBody>
      </p:sp>
      <p:sp>
        <p:nvSpPr>
          <p:cNvPr id="12" name="TextBox 11">
            <a:extLst>
              <a:ext uri="{FF2B5EF4-FFF2-40B4-BE49-F238E27FC236}">
                <a16:creationId xmlns:a16="http://schemas.microsoft.com/office/drawing/2014/main" id="{8AC4A704-BD00-383C-E9B5-CE3B308F9DC2}"/>
              </a:ext>
            </a:extLst>
          </p:cNvPr>
          <p:cNvSpPr txBox="1"/>
          <p:nvPr/>
        </p:nvSpPr>
        <p:spPr>
          <a:xfrm>
            <a:off x="7128334" y="2976427"/>
            <a:ext cx="2902527" cy="709874"/>
          </a:xfrm>
          <a:prstGeom prst="rect">
            <a:avLst/>
          </a:prstGeom>
          <a:ln>
            <a:noFill/>
          </a:ln>
          <a:effectLst/>
        </p:spPr>
        <p:style>
          <a:lnRef idx="1">
            <a:schemeClr val="dk1"/>
          </a:lnRef>
          <a:fillRef idx="2">
            <a:schemeClr val="dk1"/>
          </a:fillRef>
          <a:effectRef idx="1">
            <a:schemeClr val="dk1"/>
          </a:effectRef>
          <a:fontRef idx="minor">
            <a:schemeClr val="dk1"/>
          </a:fontRef>
        </p:style>
        <p:txBody>
          <a:bodyPr wrap="square" lIns="91440" tIns="0" rIns="91440" bIns="91440" rtlCol="0">
            <a:spAutoFit/>
          </a:bodyPr>
          <a:lstStyle/>
          <a:p>
            <a:pPr algn="l">
              <a:lnSpc>
                <a:spcPct val="130000"/>
              </a:lnSpc>
            </a:pPr>
            <a:r>
              <a:rPr lang="en-US" sz="1800" b="1" dirty="0">
                <a:solidFill>
                  <a:schemeClr val="tx2"/>
                </a:solidFill>
                <a:latin typeface="Calibri" panose="020F0502020204030204" pitchFamily="34" charset="0"/>
                <a:ea typeface="Calibri" panose="020F0502020204030204" pitchFamily="34" charset="0"/>
                <a:cs typeface="Calibri" panose="020F0502020204030204" pitchFamily="34" charset="0"/>
              </a:rPr>
              <a:t>Efficiency</a:t>
            </a:r>
          </a:p>
          <a:p>
            <a:pPr>
              <a:lnSpc>
                <a:spcPct val="130000"/>
              </a:lnSpc>
            </a:pPr>
            <a:r>
              <a:rPr lang="en-US" sz="1400" dirty="0">
                <a:solidFill>
                  <a:schemeClr val="tx2"/>
                </a:solidFill>
                <a:latin typeface="Calibri" panose="020F0502020204030204" pitchFamily="34" charset="0"/>
                <a:ea typeface="Calibri" panose="020F0502020204030204" pitchFamily="34" charset="0"/>
                <a:cs typeface="Calibri" panose="020F0502020204030204" pitchFamily="34" charset="0"/>
              </a:rPr>
              <a:t>Account for Hyper Threading impact</a:t>
            </a:r>
          </a:p>
        </p:txBody>
      </p:sp>
      <p:sp>
        <p:nvSpPr>
          <p:cNvPr id="13" name="TextBox 12">
            <a:extLst>
              <a:ext uri="{FF2B5EF4-FFF2-40B4-BE49-F238E27FC236}">
                <a16:creationId xmlns:a16="http://schemas.microsoft.com/office/drawing/2014/main" id="{7936B448-9D5F-AD26-4518-32FD0C3A9671}"/>
              </a:ext>
            </a:extLst>
          </p:cNvPr>
          <p:cNvSpPr txBox="1"/>
          <p:nvPr/>
        </p:nvSpPr>
        <p:spPr>
          <a:xfrm>
            <a:off x="7128334" y="3686301"/>
            <a:ext cx="2902527" cy="1485728"/>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dk1"/>
          </a:fontRef>
        </p:style>
        <p:txBody>
          <a:bodyPr wrap="square" lIns="91440" tIns="91440" rIns="91440" bIns="91440" rtlCol="0">
            <a:spAutoFit/>
          </a:bodyPr>
          <a:lstStyle/>
          <a:p>
            <a:pPr algn="l">
              <a:lnSpc>
                <a:spcPct val="130000"/>
              </a:lnSpc>
            </a:pPr>
            <a:endParaRPr lang="en-US" sz="1100" b="1" kern="1400" spc="-50" dirty="0">
              <a:solidFill>
                <a:srgbClr val="0070C0"/>
              </a:solidFill>
              <a:latin typeface="Lucida Console" panose="020B0609040504020204" pitchFamily="49" charset="0"/>
            </a:endParaRPr>
          </a:p>
          <a:p>
            <a:pPr algn="l">
              <a:lnSpc>
                <a:spcPct val="130000"/>
              </a:lnSpc>
            </a:pPr>
            <a:endParaRPr lang="en-US" sz="1100" b="1" kern="1400" spc="-50" dirty="0">
              <a:solidFill>
                <a:srgbClr val="0070C0"/>
              </a:solidFill>
              <a:latin typeface="Lucida Console" panose="020B0609040504020204" pitchFamily="49" charset="0"/>
            </a:endParaRPr>
          </a:p>
          <a:p>
            <a:pPr algn="l">
              <a:lnSpc>
                <a:spcPct val="130000"/>
              </a:lnSpc>
            </a:pPr>
            <a:endParaRPr lang="en-US" sz="1100" b="1" kern="1400" spc="-50" dirty="0">
              <a:solidFill>
                <a:srgbClr val="0070C0"/>
              </a:solidFill>
              <a:latin typeface="Lucida Console" panose="020B0609040504020204" pitchFamily="49" charset="0"/>
            </a:endParaRPr>
          </a:p>
          <a:p>
            <a:pPr algn="l">
              <a:lnSpc>
                <a:spcPct val="130000"/>
              </a:lnSpc>
            </a:pPr>
            <a:endParaRPr lang="en-US" sz="1100" b="1" kern="1400" spc="-50" dirty="0">
              <a:solidFill>
                <a:srgbClr val="0070C0"/>
              </a:solidFill>
              <a:latin typeface="Lucida Console" panose="020B0609040504020204" pitchFamily="49" charset="0"/>
            </a:endParaRPr>
          </a:p>
          <a:p>
            <a:pPr algn="l">
              <a:lnSpc>
                <a:spcPct val="130000"/>
              </a:lnSpc>
            </a:pPr>
            <a:endParaRPr lang="en-US" sz="1100" b="1" kern="1400" spc="-50" dirty="0">
              <a:solidFill>
                <a:srgbClr val="0070C0"/>
              </a:solidFill>
              <a:latin typeface="Lucida Console" panose="020B0609040504020204" pitchFamily="49" charset="0"/>
            </a:endParaRPr>
          </a:p>
          <a:p>
            <a:pPr algn="l">
              <a:lnSpc>
                <a:spcPct val="130000"/>
              </a:lnSpc>
            </a:pPr>
            <a:endParaRPr lang="en-US" sz="1100" b="1" kern="1400" spc="-50" dirty="0">
              <a:solidFill>
                <a:srgbClr val="0070C0"/>
              </a:solidFill>
              <a:latin typeface="Lucida Console" panose="020B0609040504020204" pitchFamily="49" charset="0"/>
            </a:endParaRPr>
          </a:p>
        </p:txBody>
      </p:sp>
      <p:sp>
        <p:nvSpPr>
          <p:cNvPr id="14" name="Arrow: Bent 13">
            <a:extLst>
              <a:ext uri="{FF2B5EF4-FFF2-40B4-BE49-F238E27FC236}">
                <a16:creationId xmlns:a16="http://schemas.microsoft.com/office/drawing/2014/main" id="{FFA6BC24-9C6F-C2A5-B3E2-2881BBFC4FE6}"/>
              </a:ext>
            </a:extLst>
          </p:cNvPr>
          <p:cNvSpPr/>
          <p:nvPr/>
        </p:nvSpPr>
        <p:spPr>
          <a:xfrm flipV="1">
            <a:off x="6442543" y="2689048"/>
            <a:ext cx="685783" cy="3191490"/>
          </a:xfrm>
          <a:prstGeom prst="bentArrow">
            <a:avLst>
              <a:gd name="adj1" fmla="val 25000"/>
              <a:gd name="adj2" fmla="val 25000"/>
              <a:gd name="adj3" fmla="val 25000"/>
              <a:gd name="adj4" fmla="val 51796"/>
            </a:avLst>
          </a:prstGeom>
          <a:ln>
            <a:noFill/>
          </a:ln>
          <a:effectLst/>
        </p:spPr>
        <p:style>
          <a:lnRef idx="1">
            <a:schemeClr val="dk1"/>
          </a:lnRef>
          <a:fillRef idx="2">
            <a:schemeClr val="dk1"/>
          </a:fillRef>
          <a:effectRef idx="1">
            <a:schemeClr val="dk1"/>
          </a:effectRef>
          <a:fontRef idx="minor">
            <a:schemeClr val="dk1"/>
          </a:fontRef>
        </p:style>
        <p:txBody>
          <a:bodyPr wrap="square" lIns="91440" tIns="0" rIns="91440" bIns="91440" rtlCol="0">
            <a:spAutoFit/>
          </a:bodyPr>
          <a:lstStyle/>
          <a:p>
            <a:pPr>
              <a:lnSpc>
                <a:spcPct val="130000"/>
              </a:lnSpc>
            </a:pPr>
            <a:endParaRPr lang="en-US" b="1">
              <a:solidFill>
                <a:schemeClr val="tx2"/>
              </a:solidFill>
            </a:endParaRPr>
          </a:p>
        </p:txBody>
      </p:sp>
      <p:sp>
        <p:nvSpPr>
          <p:cNvPr id="15" name="TextBox 14">
            <a:extLst>
              <a:ext uri="{FF2B5EF4-FFF2-40B4-BE49-F238E27FC236}">
                <a16:creationId xmlns:a16="http://schemas.microsoft.com/office/drawing/2014/main" id="{75713D95-C9AA-DCAA-6508-E1304F83564C}"/>
              </a:ext>
            </a:extLst>
          </p:cNvPr>
          <p:cNvSpPr txBox="1"/>
          <p:nvPr/>
        </p:nvSpPr>
        <p:spPr>
          <a:xfrm>
            <a:off x="7128327" y="5269265"/>
            <a:ext cx="2902527" cy="709874"/>
          </a:xfrm>
          <a:prstGeom prst="rect">
            <a:avLst/>
          </a:prstGeom>
          <a:ln>
            <a:noFill/>
          </a:ln>
          <a:effectLst/>
        </p:spPr>
        <p:style>
          <a:lnRef idx="1">
            <a:schemeClr val="dk1"/>
          </a:lnRef>
          <a:fillRef idx="2">
            <a:schemeClr val="dk1"/>
          </a:fillRef>
          <a:effectRef idx="1">
            <a:schemeClr val="dk1"/>
          </a:effectRef>
          <a:fontRef idx="minor">
            <a:schemeClr val="dk1"/>
          </a:fontRef>
        </p:style>
        <p:txBody>
          <a:bodyPr wrap="square" lIns="91440" tIns="0" rIns="91440" bIns="91440" rtlCol="0">
            <a:spAutoFit/>
          </a:bodyPr>
          <a:lstStyle/>
          <a:p>
            <a:pPr algn="l">
              <a:lnSpc>
                <a:spcPct val="130000"/>
              </a:lnSpc>
            </a:pPr>
            <a:r>
              <a:rPr lang="en-US" sz="1800" b="1" dirty="0">
                <a:solidFill>
                  <a:schemeClr val="tx2"/>
                </a:solidFill>
                <a:latin typeface="Calibri" panose="020F0502020204030204" pitchFamily="34" charset="0"/>
                <a:ea typeface="Calibri" panose="020F0502020204030204" pitchFamily="34" charset="0"/>
                <a:cs typeface="Calibri" panose="020F0502020204030204" pitchFamily="34" charset="0"/>
              </a:rPr>
              <a:t>Frequency</a:t>
            </a:r>
          </a:p>
          <a:p>
            <a:pPr>
              <a:lnSpc>
                <a:spcPct val="130000"/>
              </a:lnSpc>
            </a:pPr>
            <a:r>
              <a:rPr lang="en-US" sz="1400" dirty="0">
                <a:solidFill>
                  <a:schemeClr val="tx2"/>
                </a:solidFill>
                <a:latin typeface="Calibri" panose="020F0502020204030204" pitchFamily="34" charset="0"/>
                <a:ea typeface="Calibri" panose="020F0502020204030204" pitchFamily="34" charset="0"/>
                <a:cs typeface="Calibri" panose="020F0502020204030204" pitchFamily="34" charset="0"/>
              </a:rPr>
              <a:t>Account for CPU Speed impact</a:t>
            </a:r>
          </a:p>
        </p:txBody>
      </p:sp>
      <p:sp>
        <p:nvSpPr>
          <p:cNvPr id="16" name="TextBox 15">
            <a:extLst>
              <a:ext uri="{FF2B5EF4-FFF2-40B4-BE49-F238E27FC236}">
                <a16:creationId xmlns:a16="http://schemas.microsoft.com/office/drawing/2014/main" id="{D67EA156-2A62-0C38-7022-C7C28DF2B01E}"/>
              </a:ext>
            </a:extLst>
          </p:cNvPr>
          <p:cNvSpPr txBox="1"/>
          <p:nvPr/>
        </p:nvSpPr>
        <p:spPr>
          <a:xfrm>
            <a:off x="7128327" y="5979139"/>
            <a:ext cx="2902527" cy="830997"/>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dk1"/>
          </a:fontRef>
        </p:style>
        <p:txBody>
          <a:bodyPr wrap="square" lIns="91440" tIns="91440" rIns="91440" bIns="91440" rtlCol="0">
            <a:spAutoFit/>
          </a:bodyPr>
          <a:lstStyle>
            <a:defPPr>
              <a:defRPr lang="en-US"/>
            </a:defPPr>
            <a:lvl1pPr>
              <a:lnSpc>
                <a:spcPct val="130000"/>
              </a:lnSpc>
              <a:defRPr sz="1400">
                <a:solidFill>
                  <a:srgbClr val="0070C0"/>
                </a:solidFill>
              </a:defRPr>
            </a:lvl1pPr>
          </a:lstStyle>
          <a:p>
            <a:pPr>
              <a:lnSpc>
                <a:spcPct val="100000"/>
              </a:lnSpc>
            </a:pPr>
            <a:r>
              <a:rPr lang="en-US" dirty="0"/>
              <a:t>All the 5 counters are volatile, typically upwards 15% - 40% due to Turbo Boost. </a:t>
            </a:r>
          </a:p>
        </p:txBody>
      </p:sp>
      <p:sp>
        <p:nvSpPr>
          <p:cNvPr id="17" name="TextBox 16">
            <a:extLst>
              <a:ext uri="{FF2B5EF4-FFF2-40B4-BE49-F238E27FC236}">
                <a16:creationId xmlns:a16="http://schemas.microsoft.com/office/drawing/2014/main" id="{D8464707-B06B-F1F8-9E59-FDFAB828E18D}"/>
              </a:ext>
            </a:extLst>
          </p:cNvPr>
          <p:cNvSpPr txBox="1"/>
          <p:nvPr/>
        </p:nvSpPr>
        <p:spPr>
          <a:xfrm>
            <a:off x="10085462" y="3780173"/>
            <a:ext cx="2101283" cy="1077218"/>
          </a:xfrm>
          <a:prstGeom prst="rect">
            <a:avLst/>
          </a:prstGeom>
          <a:noFill/>
        </p:spPr>
        <p:txBody>
          <a:bodyPr wrap="square" lIns="0" tIns="0" rIns="0" bIns="0" rtlCol="0">
            <a:spAutoFit/>
          </a:bodyPr>
          <a:lstStyle/>
          <a:p>
            <a:pPr algn="l"/>
            <a:r>
              <a:rPr lang="en-US" sz="1400" dirty="0">
                <a:solidFill>
                  <a:schemeClr val="tx2"/>
                </a:solidFill>
                <a:latin typeface="Calibri" panose="020F0502020204030204" pitchFamily="34" charset="0"/>
                <a:ea typeface="Calibri" panose="020F0502020204030204" pitchFamily="34" charset="0"/>
                <a:cs typeface="Calibri" panose="020F0502020204030204" pitchFamily="34" charset="0"/>
              </a:rPr>
              <a:t>In this example, the CPU base speed is 1 GHz for ease of calculation.</a:t>
            </a:r>
          </a:p>
          <a:p>
            <a:pPr algn="l"/>
            <a:r>
              <a:rPr lang="en-US" sz="1400" dirty="0">
                <a:solidFill>
                  <a:schemeClr val="tx2"/>
                </a:solidFill>
                <a:latin typeface="Calibri" panose="020F0502020204030204" pitchFamily="34" charset="0"/>
                <a:ea typeface="Calibri" panose="020F0502020204030204" pitchFamily="34" charset="0"/>
                <a:cs typeface="Calibri" panose="020F0502020204030204" pitchFamily="34" charset="0"/>
              </a:rPr>
              <a:t>Notice the sum of both threads equal the core. </a:t>
            </a:r>
          </a:p>
        </p:txBody>
      </p:sp>
      <p:sp>
        <p:nvSpPr>
          <p:cNvPr id="18" name="Right Brace 17">
            <a:extLst>
              <a:ext uri="{FF2B5EF4-FFF2-40B4-BE49-F238E27FC236}">
                <a16:creationId xmlns:a16="http://schemas.microsoft.com/office/drawing/2014/main" id="{95FE9466-AAF4-9E1A-9CE9-437BF32699CC}"/>
              </a:ext>
            </a:extLst>
          </p:cNvPr>
          <p:cNvSpPr/>
          <p:nvPr/>
        </p:nvSpPr>
        <p:spPr bwMode="gray">
          <a:xfrm>
            <a:off x="9404660" y="946289"/>
            <a:ext cx="275896" cy="1712136"/>
          </a:xfrm>
          <a:prstGeom prst="rightBrace">
            <a:avLst>
              <a:gd name="adj1" fmla="val 23958"/>
              <a:gd name="adj2" fmla="val 50000"/>
            </a:avLst>
          </a:prstGeom>
          <a:ln w="25400">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82491A3F-7A24-A6A3-139D-9FEE9E4A450A}"/>
              </a:ext>
            </a:extLst>
          </p:cNvPr>
          <p:cNvSpPr txBox="1"/>
          <p:nvPr/>
        </p:nvSpPr>
        <p:spPr>
          <a:xfrm>
            <a:off x="9768053" y="1442209"/>
            <a:ext cx="2508560" cy="1097673"/>
          </a:xfrm>
          <a:prstGeom prst="rect">
            <a:avLst/>
          </a:prstGeom>
          <a:noFill/>
        </p:spPr>
        <p:txBody>
          <a:bodyPr wrap="square" lIns="0" tIns="0" rIns="0" bIns="0" rtlCol="0">
            <a:spAutoFit/>
          </a:bodyPr>
          <a:lstStyle/>
          <a:p>
            <a:pPr algn="l">
              <a:lnSpc>
                <a:spcPct val="130000"/>
              </a:lnSpc>
            </a:pPr>
            <a:r>
              <a:rPr lang="en-US" sz="1400" dirty="0">
                <a:solidFill>
                  <a:schemeClr val="tx2"/>
                </a:solidFill>
                <a:latin typeface="Calibri" panose="020F0502020204030204" pitchFamily="34" charset="0"/>
                <a:ea typeface="Calibri" panose="020F0502020204030204" pitchFamily="34" charset="0"/>
                <a:cs typeface="Calibri" panose="020F0502020204030204" pitchFamily="34" charset="0"/>
              </a:rPr>
              <a:t>The Usage metric has 3 factors:</a:t>
            </a:r>
          </a:p>
          <a:p>
            <a:pPr marL="173038" indent="-173038" algn="l">
              <a:lnSpc>
                <a:spcPct val="130000"/>
              </a:lnSpc>
              <a:buFont typeface="Arial" panose="020B0604020202020204" pitchFamily="34" charset="0"/>
              <a:buChar char="•"/>
            </a:pPr>
            <a:r>
              <a:rPr lang="en-US" sz="1400" dirty="0">
                <a:solidFill>
                  <a:schemeClr val="tx2"/>
                </a:solidFill>
                <a:latin typeface="Calibri" panose="020F0502020204030204" pitchFamily="34" charset="0"/>
                <a:ea typeface="Calibri" panose="020F0502020204030204" pitchFamily="34" charset="0"/>
                <a:cs typeface="Calibri" panose="020F0502020204030204" pitchFamily="34" charset="0"/>
              </a:rPr>
              <a:t>Running time</a:t>
            </a:r>
          </a:p>
          <a:p>
            <a:pPr marL="173038" indent="-173038" algn="l">
              <a:lnSpc>
                <a:spcPct val="130000"/>
              </a:lnSpc>
              <a:buFont typeface="Arial" panose="020B0604020202020204" pitchFamily="34" charset="0"/>
              <a:buChar char="•"/>
            </a:pPr>
            <a:r>
              <a:rPr lang="en-US" sz="1400" dirty="0">
                <a:solidFill>
                  <a:schemeClr val="tx2"/>
                </a:solidFill>
                <a:latin typeface="Calibri" panose="020F0502020204030204" pitchFamily="34" charset="0"/>
                <a:ea typeface="Calibri" panose="020F0502020204030204" pitchFamily="34" charset="0"/>
                <a:cs typeface="Calibri" panose="020F0502020204030204" pitchFamily="34" charset="0"/>
              </a:rPr>
              <a:t>Efficiency of the run</a:t>
            </a:r>
          </a:p>
          <a:p>
            <a:pPr marL="173038" indent="-173038" algn="l">
              <a:lnSpc>
                <a:spcPct val="130000"/>
              </a:lnSpc>
              <a:buFont typeface="Arial" panose="020B0604020202020204" pitchFamily="34" charset="0"/>
              <a:buChar char="•"/>
            </a:pPr>
            <a:r>
              <a:rPr lang="en-US" sz="1400" dirty="0">
                <a:solidFill>
                  <a:schemeClr val="tx2"/>
                </a:solidFill>
                <a:latin typeface="Calibri" panose="020F0502020204030204" pitchFamily="34" charset="0"/>
                <a:ea typeface="Calibri" panose="020F0502020204030204" pitchFamily="34" charset="0"/>
                <a:cs typeface="Calibri" panose="020F0502020204030204" pitchFamily="34" charset="0"/>
              </a:rPr>
              <a:t>Speed of the run</a:t>
            </a:r>
          </a:p>
        </p:txBody>
      </p:sp>
      <p:sp>
        <p:nvSpPr>
          <p:cNvPr id="20" name="TextBox 19">
            <a:extLst>
              <a:ext uri="{FF2B5EF4-FFF2-40B4-BE49-F238E27FC236}">
                <a16:creationId xmlns:a16="http://schemas.microsoft.com/office/drawing/2014/main" id="{C370C3F5-10B4-9AE2-EF2A-A7B905C0D3C9}"/>
              </a:ext>
            </a:extLst>
          </p:cNvPr>
          <p:cNvSpPr txBox="1"/>
          <p:nvPr/>
        </p:nvSpPr>
        <p:spPr>
          <a:xfrm>
            <a:off x="2753760" y="2819462"/>
            <a:ext cx="2898647" cy="646331"/>
          </a:xfrm>
          <a:prstGeom prst="rect">
            <a:avLst/>
          </a:prstGeom>
          <a:noFill/>
        </p:spPr>
        <p:txBody>
          <a:bodyPr wrap="square" lIns="0" tIns="0" rIns="0" bIns="0" rtlCol="0">
            <a:spAutoFit/>
          </a:bodyPr>
          <a:lstStyle/>
          <a:p>
            <a:pPr algn="l"/>
            <a:r>
              <a:rPr lang="en-US" sz="1400" dirty="0">
                <a:solidFill>
                  <a:schemeClr val="tx2"/>
                </a:solidFill>
                <a:latin typeface="Calibri" panose="020F0502020204030204" pitchFamily="34" charset="0"/>
                <a:ea typeface="Calibri" panose="020F0502020204030204" pitchFamily="34" charset="0"/>
                <a:cs typeface="Calibri" panose="020F0502020204030204" pitchFamily="34" charset="0"/>
              </a:rPr>
              <a:t>The 3 metrics maps to the 3 layers. </a:t>
            </a:r>
          </a:p>
          <a:p>
            <a:pPr algn="l"/>
            <a:r>
              <a:rPr lang="en-US" sz="1400" dirty="0">
                <a:solidFill>
                  <a:schemeClr val="tx2"/>
                </a:solidFill>
                <a:latin typeface="Calibri" panose="020F0502020204030204" pitchFamily="34" charset="0"/>
                <a:ea typeface="Calibri" panose="020F0502020204030204" pitchFamily="34" charset="0"/>
                <a:cs typeface="Calibri" panose="020F0502020204030204" pitchFamily="34" charset="0"/>
              </a:rPr>
              <a:t>A VM vCPU maps to a physical thread, which in turn runs on a shared core.</a:t>
            </a:r>
          </a:p>
        </p:txBody>
      </p:sp>
      <p:sp>
        <p:nvSpPr>
          <p:cNvPr id="21" name="Title 20">
            <a:extLst>
              <a:ext uri="{FF2B5EF4-FFF2-40B4-BE49-F238E27FC236}">
                <a16:creationId xmlns:a16="http://schemas.microsoft.com/office/drawing/2014/main" id="{6A318209-30E7-0952-F2D0-E249A90F85B0}"/>
              </a:ext>
            </a:extLst>
          </p:cNvPr>
          <p:cNvSpPr>
            <a:spLocks noGrp="1"/>
          </p:cNvSpPr>
          <p:nvPr>
            <p:ph type="title"/>
          </p:nvPr>
        </p:nvSpPr>
        <p:spPr/>
        <p:txBody>
          <a:bodyPr/>
          <a:lstStyle/>
          <a:p>
            <a:r>
              <a:rPr lang="en-US" dirty="0"/>
              <a:t>Summary</a:t>
            </a:r>
          </a:p>
        </p:txBody>
      </p:sp>
      <p:graphicFrame>
        <p:nvGraphicFramePr>
          <p:cNvPr id="2" name="Table 1">
            <a:extLst>
              <a:ext uri="{FF2B5EF4-FFF2-40B4-BE49-F238E27FC236}">
                <a16:creationId xmlns:a16="http://schemas.microsoft.com/office/drawing/2014/main" id="{044E9967-CAB9-4551-440B-EA3EDAB7081B}"/>
              </a:ext>
            </a:extLst>
          </p:cNvPr>
          <p:cNvGraphicFramePr>
            <a:graphicFrameLocks noGrp="1"/>
          </p:cNvGraphicFramePr>
          <p:nvPr>
            <p:extLst>
              <p:ext uri="{D42A27DB-BD31-4B8C-83A1-F6EECF244321}">
                <p14:modId xmlns:p14="http://schemas.microsoft.com/office/powerpoint/2010/main" val="3359560935"/>
              </p:ext>
            </p:extLst>
          </p:nvPr>
        </p:nvGraphicFramePr>
        <p:xfrm>
          <a:off x="7234765" y="3792945"/>
          <a:ext cx="3693887" cy="1371600"/>
        </p:xfrm>
        <a:graphic>
          <a:graphicData uri="http://schemas.openxmlformats.org/drawingml/2006/table">
            <a:tbl>
              <a:tblPr firstRow="1" bandRow="1">
                <a:tableStyleId>{5940675A-B579-460E-94D1-54222C63F5DA}</a:tableStyleId>
              </a:tblPr>
              <a:tblGrid>
                <a:gridCol w="411452">
                  <a:extLst>
                    <a:ext uri="{9D8B030D-6E8A-4147-A177-3AD203B41FA5}">
                      <a16:colId xmlns:a16="http://schemas.microsoft.com/office/drawing/2014/main" val="714870400"/>
                    </a:ext>
                  </a:extLst>
                </a:gridCol>
                <a:gridCol w="742971">
                  <a:extLst>
                    <a:ext uri="{9D8B030D-6E8A-4147-A177-3AD203B41FA5}">
                      <a16:colId xmlns:a16="http://schemas.microsoft.com/office/drawing/2014/main" val="4139692518"/>
                    </a:ext>
                  </a:extLst>
                </a:gridCol>
                <a:gridCol w="703659">
                  <a:extLst>
                    <a:ext uri="{9D8B030D-6E8A-4147-A177-3AD203B41FA5}">
                      <a16:colId xmlns:a16="http://schemas.microsoft.com/office/drawing/2014/main" val="3035622998"/>
                    </a:ext>
                  </a:extLst>
                </a:gridCol>
                <a:gridCol w="750833">
                  <a:extLst>
                    <a:ext uri="{9D8B030D-6E8A-4147-A177-3AD203B41FA5}">
                      <a16:colId xmlns:a16="http://schemas.microsoft.com/office/drawing/2014/main" val="1099604424"/>
                    </a:ext>
                  </a:extLst>
                </a:gridCol>
                <a:gridCol w="1084972">
                  <a:extLst>
                    <a:ext uri="{9D8B030D-6E8A-4147-A177-3AD203B41FA5}">
                      <a16:colId xmlns:a16="http://schemas.microsoft.com/office/drawing/2014/main" val="1288450841"/>
                    </a:ext>
                  </a:extLst>
                </a:gridCol>
              </a:tblGrid>
              <a:tr h="0">
                <a:tc>
                  <a:txBody>
                    <a:bodyPr/>
                    <a:lstStyle/>
                    <a:p>
                      <a:r>
                        <a:rPr lang="en-US" sz="1400" dirty="0">
                          <a:solidFill>
                            <a:srgbClr val="0070C0"/>
                          </a:solidFill>
                          <a:latin typeface="Calibri" panose="020F0502020204030204" pitchFamily="34" charset="0"/>
                          <a:ea typeface="Calibri" panose="020F0502020204030204" pitchFamily="34" charset="0"/>
                          <a:cs typeface="Calibri" panose="020F0502020204030204" pitchFamily="34" charset="0"/>
                        </a:rPr>
                        <a:t>VM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dirty="0">
                          <a:solidFill>
                            <a:srgbClr val="0070C0"/>
                          </a:solidFill>
                          <a:latin typeface="Calibri" panose="020F0502020204030204" pitchFamily="34" charset="0"/>
                          <a:ea typeface="Calibri" panose="020F0502020204030204" pitchFamily="34" charset="0"/>
                          <a:cs typeface="Calibri" panose="020F0502020204030204" pitchFamily="34" charset="0"/>
                        </a:rPr>
                        <a:t>vCPU 1</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dirty="0">
                          <a:solidFill>
                            <a:srgbClr val="0070C0"/>
                          </a:solidFill>
                          <a:latin typeface="Calibri" panose="020F0502020204030204" pitchFamily="34" charset="0"/>
                          <a:ea typeface="Calibri" panose="020F0502020204030204" pitchFamily="34" charset="0"/>
                          <a:cs typeface="Calibri" panose="020F0502020204030204" pitchFamily="34" charset="0"/>
                        </a:rPr>
                        <a:t>Usage </a:t>
                      </a:r>
                      <a:r>
                        <a:rPr lang="en-US" sz="1400" dirty="0">
                          <a:solidFill>
                            <a:srgbClr val="0070C0"/>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n-US" sz="1400" dirty="0">
                        <a:solidFill>
                          <a:srgbClr val="0070C0"/>
                        </a:solidFill>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400" dirty="0">
                          <a:solidFill>
                            <a:srgbClr val="0070C0"/>
                          </a:solidFill>
                          <a:latin typeface="Calibri" panose="020F0502020204030204" pitchFamily="34" charset="0"/>
                          <a:ea typeface="Calibri" panose="020F0502020204030204" pitchFamily="34" charset="0"/>
                          <a:cs typeface="Calibri" panose="020F0502020204030204" pitchFamily="34" charset="0"/>
                        </a:rPr>
                        <a:t>625 MHz</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en-US" dirty="0">
                        <a:solidFill>
                          <a:srgbClr val="0070C0"/>
                        </a:solidFill>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97252130"/>
                  </a:ext>
                </a:extLst>
              </a:tr>
              <a:tr h="0">
                <a:tc>
                  <a:txBody>
                    <a:bodyPr/>
                    <a:lstStyle/>
                    <a:p>
                      <a:r>
                        <a:rPr lang="en-US" sz="1400" dirty="0">
                          <a:solidFill>
                            <a:srgbClr val="0070C0"/>
                          </a:solidFill>
                          <a:latin typeface="Calibri" panose="020F0502020204030204" pitchFamily="34" charset="0"/>
                          <a:ea typeface="Calibri" panose="020F0502020204030204" pitchFamily="34" charset="0"/>
                          <a:cs typeface="Calibri" panose="020F0502020204030204" pitchFamily="34" charset="0"/>
                        </a:rPr>
                        <a:t>VM</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dirty="0">
                          <a:solidFill>
                            <a:srgbClr val="0070C0"/>
                          </a:solidFill>
                          <a:latin typeface="Calibri" panose="020F0502020204030204" pitchFamily="34" charset="0"/>
                          <a:ea typeface="Calibri" panose="020F0502020204030204" pitchFamily="34" charset="0"/>
                          <a:cs typeface="Calibri" panose="020F0502020204030204" pitchFamily="34" charset="0"/>
                        </a:rPr>
                        <a:t>vCPU 2</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dirty="0">
                          <a:solidFill>
                            <a:srgbClr val="0070C0"/>
                          </a:solidFill>
                          <a:latin typeface="Calibri" panose="020F0502020204030204" pitchFamily="34" charset="0"/>
                          <a:ea typeface="Calibri" panose="020F0502020204030204" pitchFamily="34" charset="0"/>
                          <a:cs typeface="Calibri" panose="020F0502020204030204" pitchFamily="34" charset="0"/>
                        </a:rPr>
                        <a:t>Usage </a:t>
                      </a:r>
                      <a:r>
                        <a:rPr lang="en-US" sz="1400" dirty="0">
                          <a:solidFill>
                            <a:srgbClr val="0070C0"/>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n-US" sz="1400" dirty="0">
                        <a:solidFill>
                          <a:srgbClr val="0070C0"/>
                        </a:solidFill>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400" dirty="0">
                          <a:solidFill>
                            <a:srgbClr val="0070C0"/>
                          </a:solidFill>
                          <a:latin typeface="Calibri" panose="020F0502020204030204" pitchFamily="34" charset="0"/>
                          <a:ea typeface="Calibri" panose="020F0502020204030204" pitchFamily="34" charset="0"/>
                          <a:cs typeface="Calibri" panose="020F0502020204030204" pitchFamily="34" charset="0"/>
                        </a:rPr>
                        <a:t>625 MHz</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en-US" dirty="0">
                        <a:solidFill>
                          <a:srgbClr val="0070C0"/>
                        </a:solidFill>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29070743"/>
                  </a:ext>
                </a:extLst>
              </a:tr>
              <a:tr h="0">
                <a:tc>
                  <a:txBody>
                    <a:bodyPr/>
                    <a:lstStyle/>
                    <a:p>
                      <a:r>
                        <a:rPr lang="en-US" sz="1400" dirty="0">
                          <a:solidFill>
                            <a:srgbClr val="0070C0"/>
                          </a:solidFill>
                          <a:latin typeface="Calibri" panose="020F0502020204030204" pitchFamily="34" charset="0"/>
                          <a:ea typeface="Calibri" panose="020F0502020204030204" pitchFamily="34" charset="0"/>
                          <a:cs typeface="Calibri" panose="020F0502020204030204" pitchFamily="34" charset="0"/>
                        </a:rPr>
                        <a:t>ESXi</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dirty="0">
                          <a:solidFill>
                            <a:srgbClr val="0070C0"/>
                          </a:solidFill>
                          <a:latin typeface="Calibri" panose="020F0502020204030204" pitchFamily="34" charset="0"/>
                          <a:ea typeface="Calibri" panose="020F0502020204030204" pitchFamily="34" charset="0"/>
                          <a:cs typeface="Calibri" panose="020F0502020204030204" pitchFamily="34" charset="0"/>
                        </a:rPr>
                        <a:t>Thread 1</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dirty="0">
                          <a:solidFill>
                            <a:srgbClr val="0070C0"/>
                          </a:solidFill>
                          <a:latin typeface="Calibri" panose="020F0502020204030204" pitchFamily="34" charset="0"/>
                          <a:ea typeface="Calibri" panose="020F0502020204030204" pitchFamily="34" charset="0"/>
                          <a:cs typeface="Calibri" panose="020F0502020204030204" pitchFamily="34" charset="0"/>
                        </a:rPr>
                        <a:t>Usage </a:t>
                      </a:r>
                      <a:r>
                        <a:rPr lang="en-US" sz="1400" dirty="0">
                          <a:solidFill>
                            <a:srgbClr val="0070C0"/>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n-US" sz="1400" dirty="0">
                        <a:solidFill>
                          <a:srgbClr val="0070C0"/>
                        </a:solidFill>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400" dirty="0">
                          <a:solidFill>
                            <a:srgbClr val="0070C0"/>
                          </a:solidFill>
                          <a:latin typeface="Calibri" panose="020F0502020204030204" pitchFamily="34" charset="0"/>
                          <a:ea typeface="Calibri" panose="020F0502020204030204" pitchFamily="34" charset="0"/>
                          <a:cs typeface="Calibri" panose="020F0502020204030204" pitchFamily="34" charset="0"/>
                        </a:rPr>
                        <a:t>625 MHz</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en-US" dirty="0">
                        <a:solidFill>
                          <a:srgbClr val="0070C0"/>
                        </a:solidFill>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3060536"/>
                  </a:ext>
                </a:extLst>
              </a:tr>
              <a:tr h="0">
                <a:tc>
                  <a:txBody>
                    <a:bodyPr/>
                    <a:lstStyle/>
                    <a:p>
                      <a:r>
                        <a:rPr lang="en-US" sz="1400" dirty="0">
                          <a:solidFill>
                            <a:srgbClr val="0070C0"/>
                          </a:solidFill>
                          <a:latin typeface="Calibri" panose="020F0502020204030204" pitchFamily="34" charset="0"/>
                          <a:ea typeface="Calibri" panose="020F0502020204030204" pitchFamily="34" charset="0"/>
                          <a:cs typeface="Calibri" panose="020F0502020204030204" pitchFamily="34" charset="0"/>
                        </a:rPr>
                        <a:t>ESXi</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dirty="0">
                          <a:solidFill>
                            <a:srgbClr val="0070C0"/>
                          </a:solidFill>
                          <a:latin typeface="Calibri" panose="020F0502020204030204" pitchFamily="34" charset="0"/>
                          <a:ea typeface="Calibri" panose="020F0502020204030204" pitchFamily="34" charset="0"/>
                          <a:cs typeface="Calibri" panose="020F0502020204030204" pitchFamily="34" charset="0"/>
                        </a:rPr>
                        <a:t>Thread 1</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dirty="0">
                          <a:solidFill>
                            <a:srgbClr val="0070C0"/>
                          </a:solidFill>
                          <a:latin typeface="Calibri" panose="020F0502020204030204" pitchFamily="34" charset="0"/>
                          <a:ea typeface="Calibri" panose="020F0502020204030204" pitchFamily="34" charset="0"/>
                          <a:cs typeface="Calibri" panose="020F0502020204030204" pitchFamily="34" charset="0"/>
                        </a:rPr>
                        <a:t>Usage </a:t>
                      </a:r>
                      <a:r>
                        <a:rPr lang="en-US" sz="1400" dirty="0">
                          <a:solidFill>
                            <a:srgbClr val="0070C0"/>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n-US" sz="1400" dirty="0">
                        <a:solidFill>
                          <a:srgbClr val="0070C0"/>
                        </a:solidFill>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400" dirty="0">
                          <a:solidFill>
                            <a:srgbClr val="0070C0"/>
                          </a:solidFill>
                          <a:latin typeface="Calibri" panose="020F0502020204030204" pitchFamily="34" charset="0"/>
                          <a:ea typeface="Calibri" panose="020F0502020204030204" pitchFamily="34" charset="0"/>
                          <a:cs typeface="Calibri" panose="020F0502020204030204" pitchFamily="34" charset="0"/>
                        </a:rPr>
                        <a:t>625 MHz</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en-US" dirty="0">
                        <a:solidFill>
                          <a:srgbClr val="0070C0"/>
                        </a:solidFill>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23238240"/>
                  </a:ext>
                </a:extLst>
              </a:tr>
              <a:tr h="0">
                <a:tc>
                  <a:txBody>
                    <a:bodyPr/>
                    <a:lstStyle/>
                    <a:p>
                      <a:r>
                        <a:rPr lang="en-US" sz="1400" dirty="0">
                          <a:solidFill>
                            <a:srgbClr val="0070C0"/>
                          </a:solidFill>
                          <a:latin typeface="Calibri" panose="020F0502020204030204" pitchFamily="34" charset="0"/>
                          <a:ea typeface="Calibri" panose="020F0502020204030204" pitchFamily="34" charset="0"/>
                          <a:cs typeface="Calibri" panose="020F0502020204030204" pitchFamily="34" charset="0"/>
                        </a:rPr>
                        <a:t>ESXi</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dirty="0">
                          <a:solidFill>
                            <a:srgbClr val="0070C0"/>
                          </a:solidFill>
                          <a:latin typeface="Calibri" panose="020F0502020204030204" pitchFamily="34" charset="0"/>
                          <a:ea typeface="Calibri" panose="020F0502020204030204" pitchFamily="34" charset="0"/>
                          <a:cs typeface="Calibri" panose="020F0502020204030204" pitchFamily="34" charset="0"/>
                        </a:rPr>
                        <a:t>Core</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dirty="0">
                          <a:solidFill>
                            <a:srgbClr val="0070C0"/>
                          </a:solidFill>
                          <a:latin typeface="Calibri" panose="020F0502020204030204" pitchFamily="34" charset="0"/>
                          <a:ea typeface="Calibri" panose="020F0502020204030204" pitchFamily="34" charset="0"/>
                          <a:cs typeface="Calibri" panose="020F0502020204030204" pitchFamily="34" charset="0"/>
                        </a:rPr>
                        <a:t>Usage </a:t>
                      </a:r>
                      <a:r>
                        <a:rPr lang="en-US" sz="1400" dirty="0">
                          <a:solidFill>
                            <a:srgbClr val="0070C0"/>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n-US" sz="1400" dirty="0">
                        <a:solidFill>
                          <a:srgbClr val="0070C0"/>
                        </a:solidFill>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400" dirty="0">
                          <a:solidFill>
                            <a:srgbClr val="0070C0"/>
                          </a:solidFill>
                          <a:latin typeface="Calibri" panose="020F0502020204030204" pitchFamily="34" charset="0"/>
                          <a:ea typeface="Calibri" panose="020F0502020204030204" pitchFamily="34" charset="0"/>
                          <a:cs typeface="Calibri" panose="020F0502020204030204" pitchFamily="34" charset="0"/>
                        </a:rPr>
                        <a:t>1250 MHz</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en-US" dirty="0">
                        <a:solidFill>
                          <a:srgbClr val="0070C0"/>
                        </a:solidFill>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84437516"/>
                  </a:ext>
                </a:extLst>
              </a:tr>
            </a:tbl>
          </a:graphicData>
        </a:graphic>
      </p:graphicFrame>
    </p:spTree>
    <p:extLst>
      <p:ext uri="{BB962C8B-B14F-4D97-AF65-F5344CB8AC3E}">
        <p14:creationId xmlns:p14="http://schemas.microsoft.com/office/powerpoint/2010/main" val="806376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VMware_white_16x9">
  <a:themeElements>
    <a:clrScheme name="Custom 1">
      <a:dk1>
        <a:srgbClr val="000001"/>
      </a:dk1>
      <a:lt1>
        <a:srgbClr val="FFFFFF"/>
      </a:lt1>
      <a:dk2>
        <a:srgbClr val="1B1E35"/>
      </a:dk2>
      <a:lt2>
        <a:srgbClr val="F2F2F2"/>
      </a:lt2>
      <a:accent1>
        <a:srgbClr val="007B8C"/>
      </a:accent1>
      <a:accent2>
        <a:srgbClr val="005C8A"/>
      </a:accent2>
      <a:accent3>
        <a:srgbClr val="0098C7"/>
      </a:accent3>
      <a:accent4>
        <a:srgbClr val="61A60E"/>
      </a:accent4>
      <a:accent5>
        <a:srgbClr val="6C4B93"/>
      </a:accent5>
      <a:accent6>
        <a:srgbClr val="EDB516"/>
      </a:accent6>
      <a:hlink>
        <a:srgbClr val="005B83"/>
      </a:hlink>
      <a:folHlink>
        <a:srgbClr val="005B83"/>
      </a:folHlink>
    </a:clrScheme>
    <a:fontScheme name="Custom 19">
      <a:majorFont>
        <a:latin typeface="Metropolis Light"/>
        <a:ea typeface=""/>
        <a:cs typeface=""/>
      </a:majorFont>
      <a:minorFont>
        <a:latin typeface="Metropoli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Aft>
            <a:spcPts val="600"/>
          </a:spcAft>
          <a:defRPr sz="120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bwMode="gray">
        <a:ln w="25400">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lnSpc>
            <a:spcPct val="130000"/>
          </a:lnSpc>
          <a:defRPr sz="1800" dirty="0" err="1" smtClean="0">
            <a:solidFill>
              <a:schemeClr val="tx2"/>
            </a:solidFill>
          </a:defRPr>
        </a:defPPr>
      </a:lstStyle>
    </a:txDef>
  </a:objectDefaults>
  <a:extraClrSchemeLst/>
  <a:custClrLst>
    <a:custClr name="Orange">
      <a:srgbClr val="E18728"/>
    </a:custClr>
    <a:custClr name="Red">
      <a:srgbClr val="B72835"/>
    </a:custClr>
    <a:custClr name="Light Grey">
      <a:srgbClr val="E8E8EA"/>
    </a:custClr>
    <a:custClr name="Dark Grey">
      <a:srgbClr val="53565A"/>
    </a:custClr>
  </a:custClrLst>
  <a:extLst>
    <a:ext uri="{05A4C25C-085E-4340-85A3-A5531E510DB2}">
      <thm15:themeFamily xmlns:thm15="http://schemas.microsoft.com/office/thememl/2012/main" name="skinny-PPT-Light-June-2020-ACCESSIBLE" id="{0CECDBDA-90D1-134F-87E2-EE3800325540}" vid="{7B09F0D8-43AA-FF47-8B59-F16F1FFE81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28384</TotalTime>
  <Words>7702</Words>
  <Application>Microsoft Office PowerPoint</Application>
  <PresentationFormat>Widescreen</PresentationFormat>
  <Paragraphs>893</Paragraphs>
  <Slides>48</Slides>
  <Notes>31</Notes>
  <HiddenSlides>1</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48</vt:i4>
      </vt:variant>
    </vt:vector>
  </HeadingPairs>
  <TitlesOfParts>
    <vt:vector size="60" baseType="lpstr">
      <vt:lpstr>Aptos</vt:lpstr>
      <vt:lpstr>Arial</vt:lpstr>
      <vt:lpstr>Calibri</vt:lpstr>
      <vt:lpstr>Camphor Std</vt:lpstr>
      <vt:lpstr>Lucida Console</vt:lpstr>
      <vt:lpstr>Metropolis</vt:lpstr>
      <vt:lpstr>Metropolis-Regular</vt:lpstr>
      <vt:lpstr>Open Sans</vt:lpstr>
      <vt:lpstr>Symbol</vt:lpstr>
      <vt:lpstr>System Font Regular</vt:lpstr>
      <vt:lpstr>Wingdings</vt:lpstr>
      <vt:lpstr>1_VMware_white_16x9</vt:lpstr>
      <vt:lpstr>vSphere Metrics</vt:lpstr>
      <vt:lpstr>Takeaway</vt:lpstr>
      <vt:lpstr>ESXi CPU Metric</vt:lpstr>
      <vt:lpstr>ESXi: CPU Utilization</vt:lpstr>
      <vt:lpstr>For those standing at the back….</vt:lpstr>
      <vt:lpstr>Car | CPU</vt:lpstr>
      <vt:lpstr>vCPU | pThread | pCore</vt:lpstr>
      <vt:lpstr>Why 2 metrics are needed</vt:lpstr>
      <vt:lpstr>Summary</vt:lpstr>
      <vt:lpstr>The 6 Metrics</vt:lpstr>
      <vt:lpstr>ESXi Capacity: what exactly is the value?</vt:lpstr>
      <vt:lpstr>What, in reality, is your CPU Speed?</vt:lpstr>
      <vt:lpstr>ESXi Capacity: what exactly is the value?</vt:lpstr>
      <vt:lpstr>The Answers</vt:lpstr>
      <vt:lpstr>Utilization</vt:lpstr>
      <vt:lpstr>Performance vs Capacity</vt:lpstr>
      <vt:lpstr>VM CPU Metric</vt:lpstr>
      <vt:lpstr>Quiz: Which metrics to use to rightsize VM CPU?</vt:lpstr>
      <vt:lpstr>VM: CPU Metrics</vt:lpstr>
      <vt:lpstr>Metrics over Time</vt:lpstr>
      <vt:lpstr>From ms to %</vt:lpstr>
      <vt:lpstr>PowerPoint Presentation</vt:lpstr>
      <vt:lpstr>VM: CPU Usage vs CPU Net Run</vt:lpstr>
      <vt:lpstr>CPU: System on a Chip</vt:lpstr>
      <vt:lpstr>Guest OS CPU Metrics</vt:lpstr>
      <vt:lpstr>Guest OS vs VM</vt:lpstr>
      <vt:lpstr>CPU Context Switch</vt:lpstr>
      <vt:lpstr>CPU Context Switch</vt:lpstr>
      <vt:lpstr>CPU Run Queue</vt:lpstr>
      <vt:lpstr>CPU Run Queue: Distribution</vt:lpstr>
      <vt:lpstr>PowerPoint Presentation</vt:lpstr>
      <vt:lpstr>Memory: The 4 Layers are independent</vt:lpstr>
      <vt:lpstr>PowerPoint Presentation</vt:lpstr>
      <vt:lpstr>Quiz: Which metrics to use to rightsize VM Memory?</vt:lpstr>
      <vt:lpstr>PowerPoint Presentation</vt:lpstr>
      <vt:lpstr>Performance (%) Modelling</vt:lpstr>
      <vt:lpstr>The Performance (%) metric</vt:lpstr>
      <vt:lpstr>IaaS KPI Metrics</vt:lpstr>
      <vt:lpstr>VM Performance (%)</vt:lpstr>
      <vt:lpstr>PowerPoint Presentation</vt:lpstr>
      <vt:lpstr>vSphere Cluster Performance (%)</vt:lpstr>
      <vt:lpstr>PowerPoint Presentation</vt:lpstr>
      <vt:lpstr>PowerPoint Presentation</vt:lpstr>
      <vt:lpstr>Metrics are complex</vt:lpstr>
      <vt:lpstr>Nuances in Counters</vt:lpstr>
      <vt:lpstr>KPI  SLI  SLA</vt:lpstr>
      <vt:lpstr>Capacity Planning</vt:lpstr>
      <vt:lpstr>ESXi Capacity Planning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Iwan Rahabok</dc:creator>
  <cp:lastModifiedBy>Iwan Rahabok</cp:lastModifiedBy>
  <cp:revision>136</cp:revision>
  <dcterms:created xsi:type="dcterms:W3CDTF">2025-02-11T14:44:25Z</dcterms:created>
  <dcterms:modified xsi:type="dcterms:W3CDTF">2025-05-16T12:00:50Z</dcterms:modified>
</cp:coreProperties>
</file>