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ink/ink1.xml" ContentType="application/inkml+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notesSlides/notesSlide21.xml" ContentType="application/vnd.openxmlformats-officedocument.presentationml.notesSlide+xml"/>
  <Override PartName="/ppt/tags/tag4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notesSlides/notesSlide31.xml" ContentType="application/vnd.openxmlformats-officedocument.presentationml.notesSlide+xml"/>
  <Override PartName="/ppt/tags/tag49.xml" ContentType="application/vnd.openxmlformats-officedocument.presentationml.tags+xml"/>
  <Override PartName="/ppt/notesSlides/notesSlide32.xml" ContentType="application/vnd.openxmlformats-officedocument.presentationml.notesSlide+xml"/>
  <Override PartName="/ppt/tags/tag50.xml" ContentType="application/vnd.openxmlformats-officedocument.presentationml.tags+xml"/>
  <Override PartName="/ppt/notesSlides/notesSlide33.xml" ContentType="application/vnd.openxmlformats-officedocument.presentationml.notesSlide+xml"/>
  <Override PartName="/ppt/tags/tag51.xml" ContentType="application/vnd.openxmlformats-officedocument.presentationml.tags+xml"/>
  <Override PartName="/ppt/notesSlides/notesSlide34.xml" ContentType="application/vnd.openxmlformats-officedocument.presentationml.notesSlide+xml"/>
  <Override PartName="/ppt/tags/tag5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3.xml" ContentType="application/vnd.openxmlformats-officedocument.presentationml.tags+xml"/>
  <Override PartName="/ppt/notesSlides/notesSlide38.xml" ContentType="application/vnd.openxmlformats-officedocument.presentationml.notesSlide+xml"/>
  <Override PartName="/ppt/tags/tag5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55.xml" ContentType="application/vnd.openxmlformats-officedocument.presentationml.tags+xml"/>
  <Override PartName="/ppt/notesSlides/notesSlide41.xml" ContentType="application/vnd.openxmlformats-officedocument.presentationml.notesSlide+xml"/>
  <Override PartName="/ppt/tags/tag5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4"/>
  </p:sldMasterIdLst>
  <p:notesMasterIdLst>
    <p:notesMasterId r:id="rId55"/>
  </p:notesMasterIdLst>
  <p:handoutMasterIdLst>
    <p:handoutMasterId r:id="rId56"/>
  </p:handoutMasterIdLst>
  <p:sldIdLst>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Lst>
  <p:sldSz cx="12192000" cy="6858000"/>
  <p:notesSz cx="7315200" cy="9601200"/>
  <p:embeddedFontLst>
    <p:embeddedFont>
      <p:font typeface="Metropolis Semi Bold" panose="020B0604020202020204" charset="0"/>
      <p:bold r:id="rId57"/>
    </p:embeddedFont>
    <p:embeddedFont>
      <p:font typeface="Verdana" panose="020B0604030504040204" pitchFamily="34" charset="0"/>
      <p:regular r:id="rId58"/>
      <p:bold r:id="rId59"/>
      <p:italic r:id="rId60"/>
      <p:boldItalic r:id="rId61"/>
    </p:embeddedFont>
    <p:embeddedFont>
      <p:font typeface="Metropolis" panose="020B0604020202020204" charset="0"/>
      <p:regular r:id="rId62"/>
    </p:embeddedFont>
    <p:embeddedFont>
      <p:font typeface="Calibri" panose="020F0502020204030204" pitchFamily="34" charset="0"/>
      <p:regular r:id="rId63"/>
      <p:bold r:id="rId64"/>
      <p:italic r:id="rId65"/>
      <p:boldItalic r:id="rId66"/>
    </p:embeddedFont>
  </p:embeddedFontLst>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9"/>
    <a:srgbClr val="006990"/>
    <a:srgbClr val="F89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2"/>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86047" autoAdjust="0"/>
  </p:normalViewPr>
  <p:slideViewPr>
    <p:cSldViewPr snapToGrid="0">
      <p:cViewPr varScale="1">
        <p:scale>
          <a:sx n="115" d="100"/>
          <a:sy n="115" d="100"/>
        </p:scale>
        <p:origin x="432"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63" d="100"/>
          <a:sy n="63" d="100"/>
        </p:scale>
        <p:origin x="2698"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3.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7027" tIns="48513" rIns="97027" bIns="48513" rtlCol="0"/>
          <a:lstStyle>
            <a:lvl1pPr algn="r">
              <a:defRPr sz="1300"/>
            </a:lvl1pPr>
          </a:lstStyle>
          <a:p>
            <a:fld id="{FB004553-04C5-4BB3-AD4E-8B2EF3CDDAF9}" type="datetimeFigureOut">
              <a:rPr lang="en-US" smtClean="0"/>
              <a:t>1/21/2023</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7027" tIns="48513" rIns="97027" bIns="48513" rtlCol="0" anchor="b"/>
          <a:lstStyle>
            <a:lvl1pPr algn="r">
              <a:defRPr sz="1300"/>
            </a:lvl1pPr>
          </a:lstStyle>
          <a:p>
            <a:fld id="{2E6A881F-0910-47D3-BD01-4F68834EC353}" type="slidenum">
              <a:rPr lang="en-US" smtClean="0"/>
              <a:t>‹#›</a:t>
            </a:fld>
            <a:endParaRPr lang="en-US" dirty="0"/>
          </a:p>
        </p:txBody>
      </p:sp>
    </p:spTree>
    <p:custDataLst>
      <p:tags r:id="rId2"/>
    </p:custDataLst>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3-09T12:32:52.089"/>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27" tIns="48513" rIns="97027" bIns="4851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7027" tIns="48513" rIns="97027" bIns="48513" rtlCol="0"/>
          <a:lstStyle>
            <a:lvl1pPr algn="r">
              <a:defRPr sz="1300"/>
            </a:lvl1pPr>
          </a:lstStyle>
          <a:p>
            <a:fld id="{3CB6F0DB-E055-41D0-9102-627A646E4242}" type="datetimeFigureOut">
              <a:rPr lang="en-US" smtClean="0"/>
              <a:t>1/21/2023</a:t>
            </a:fld>
            <a:endParaRPr lang="en-US" dirty="0"/>
          </a:p>
        </p:txBody>
      </p:sp>
      <p:sp>
        <p:nvSpPr>
          <p:cNvPr id="4" name="Slide Image Placeholder 3"/>
          <p:cNvSpPr>
            <a:spLocks noGrp="1" noRot="1" noChangeAspect="1"/>
          </p:cNvSpPr>
          <p:nvPr>
            <p:ph type="sldImg" idx="2"/>
          </p:nvPr>
        </p:nvSpPr>
        <p:spPr>
          <a:xfrm>
            <a:off x="884238" y="639763"/>
            <a:ext cx="5546725" cy="3121025"/>
          </a:xfrm>
          <a:prstGeom prst="rect">
            <a:avLst/>
          </a:prstGeom>
          <a:noFill/>
          <a:ln w="12700">
            <a:solidFill>
              <a:prstClr val="black"/>
            </a:solidFill>
          </a:ln>
        </p:spPr>
        <p:txBody>
          <a:bodyPr vert="horz" lIns="97027" tIns="48513" rIns="97027" bIns="48513" rtlCol="0" anchor="ctr"/>
          <a:lstStyle/>
          <a:p>
            <a:endParaRPr lang="en-US" dirty="0"/>
          </a:p>
        </p:txBody>
      </p:sp>
      <p:sp>
        <p:nvSpPr>
          <p:cNvPr id="5" name="Notes Placeholder 4"/>
          <p:cNvSpPr>
            <a:spLocks noGrp="1"/>
          </p:cNvSpPr>
          <p:nvPr>
            <p:ph type="body" sz="quarter" idx="3"/>
          </p:nvPr>
        </p:nvSpPr>
        <p:spPr>
          <a:xfrm>
            <a:off x="487680" y="4000500"/>
            <a:ext cx="6339840" cy="512064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7027" tIns="48513" rIns="97027" bIns="485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7027" tIns="48513" rIns="97027" bIns="48513" rtlCol="0" anchor="b"/>
          <a:lstStyle>
            <a:lvl1pPr algn="r">
              <a:defRPr sz="1300"/>
            </a:lvl1pPr>
          </a:lstStyle>
          <a:p>
            <a:fld id="{9F4FBC3A-A12C-40F9-BB8D-BC30C7901396}" type="slidenum">
              <a:rPr lang="en-US" smtClean="0"/>
              <a:t>‹#›</a:t>
            </a:fld>
            <a:endParaRPr lang="en-US" dirty="0"/>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vmware.com/resources/compatibility/search.php"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vmware.com/resources/compatibility/search.php?deviceCategory=vsan"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cs.vmware.com/en/VMware-vSphere/index.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vmware.com/solutions/trustvmware/ceip.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0" name="Slide preview"/>
          <p:cNvSpPr>
            <a:spLocks noGrp="1" noRot="1" noChangeAspect="1"/>
          </p:cNvSpPr>
          <p:nvPr>
            <p:ph type="sldImg"/>
          </p:nvPr>
        </p:nvSpPr>
        <p:spPr/>
      </p:sp>
      <p:sp>
        <p:nvSpPr>
          <p:cNvPr id="10001" name="Notes"/>
          <p:cNvSpPr>
            <a:spLocks noGrp="1"/>
          </p:cNvSpPr>
          <p:nvPr>
            <p:ph type="body" idx="1"/>
          </p:nvPr>
        </p:nvSpPr>
        <p:spPr/>
        <p:txBody>
          <a:bodyPr wrap="square" rtlCol="0"/>
          <a:lstStyle/>
          <a:p>
            <a:pPr marL="0" indent="0">
              <a:buNone/>
            </a:pPr>
            <a:endParaRPr/>
          </a:p>
        </p:txBody>
      </p:sp>
      <p:sp>
        <p:nvSpPr>
          <p:cNvPr id="10002" name="Slide number"/>
          <p:cNvSpPr>
            <a:spLocks noGrp="1"/>
          </p:cNvSpPr>
          <p:nvPr>
            <p:ph type="sldNum" sz="quarter" idx="10"/>
          </p:nvPr>
        </p:nvSpPr>
        <p:spPr/>
        <p:txBody>
          <a:bodyPr/>
          <a:lstStyle/>
          <a:p>
            <a:fld id="{C18812F0-6685-476B-B832-AFB48F091983}" type="slidenum">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2" name="Slide preview"/>
          <p:cNvSpPr>
            <a:spLocks noGrp="1" noRot="1" noChangeAspect="1"/>
          </p:cNvSpPr>
          <p:nvPr>
            <p:ph type="sldImg"/>
          </p:nvPr>
        </p:nvSpPr>
        <p:spPr/>
      </p:sp>
      <p:sp>
        <p:nvSpPr>
          <p:cNvPr id="1003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For details about upgrading vCenter, see </a:t>
            </a:r>
            <a:r>
              <a:rPr lang="en-US" sz="1000" i="1" dirty="0">
                <a:solidFill>
                  <a:srgbClr val="000000"/>
                </a:solidFill>
                <a:latin typeface="Metropolis" panose="00000500000000000000" pitchFamily="2" charset="0"/>
                <a:cs typeface="Courier New" pitchFamily="49" charset="0"/>
              </a:rPr>
              <a:t>vCenter Server Upgrade</a:t>
            </a:r>
            <a:r>
              <a:rPr lang="en-GB" sz="1000" dirty="0">
                <a:solidFill>
                  <a:schemeClr val="tx2"/>
                </a:solidFill>
                <a:latin typeface="Metropolis" panose="00000500000000000000" pitchFamily="2" charset="0"/>
                <a:cs typeface="Times New Roman" panose="02020603050405020304" pitchFamily="18" charset="0"/>
              </a:rPr>
              <a:t> at https://docs.vmware.com/en/VMware-vSphere/index.html.</a:t>
            </a:r>
          </a:p>
        </p:txBody>
      </p:sp>
      <p:sp>
        <p:nvSpPr>
          <p:cNvPr id="10034" name="Slide number"/>
          <p:cNvSpPr>
            <a:spLocks noGrp="1"/>
          </p:cNvSpPr>
          <p:nvPr>
            <p:ph type="sldNum" sz="quarter" idx="10"/>
          </p:nvPr>
        </p:nvSpPr>
        <p:spPr/>
        <p:txBody>
          <a:bodyPr/>
          <a:lstStyle/>
          <a:p>
            <a:fld id="{C18812F0-6685-476B-B832-AFB48F091983}" type="slidenum">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6" name="Slide preview"/>
          <p:cNvSpPr>
            <a:spLocks noGrp="1" noRot="1" noChangeAspect="1"/>
          </p:cNvSpPr>
          <p:nvPr>
            <p:ph type="sldImg"/>
          </p:nvPr>
        </p:nvSpPr>
        <p:spPr/>
      </p:sp>
      <p:sp>
        <p:nvSpPr>
          <p:cNvPr id="10037"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Upgrading vSphere includes the following tasks:</a:t>
            </a:r>
          </a:p>
          <a:p>
            <a:pPr>
              <a:buFont typeface="+mj-lt"/>
              <a:buAutoNum type="arabicPeriod"/>
            </a:pPr>
            <a:r>
              <a:rPr/>
              <a:t>Read the vSphere release notes.</a:t>
            </a:r>
          </a:p>
          <a:p>
            <a:pPr>
              <a:buFont typeface="+mj-lt"/>
              <a:buAutoNum type="arabicPeriod" startAt="2"/>
            </a:pPr>
            <a:r>
              <a:rPr/>
              <a:t>Verify that you backed up your vSphere configuration.</a:t>
            </a:r>
          </a:p>
          <a:p>
            <a:pPr>
              <a:buFont typeface="+mj-lt"/>
              <a:buAutoNum type="arabicPeriod" startAt="3"/>
            </a:pPr>
            <a:r>
              <a:rPr/>
              <a:t>If the vSphere environment includes VMware solutions or plug-ins, verify that they are compatible with the vCenter version to which you upgrade.</a:t>
            </a:r>
          </a:p>
          <a:p>
            <a:pPr>
              <a:buFont typeface="+mj-lt"/>
              <a:buAutoNum type="arabicPeriod" startAt="4"/>
            </a:pPr>
            <a:r>
              <a:rPr/>
              <a:t>Upgrade vCenter.</a:t>
            </a:r>
          </a:p>
          <a:p>
            <a:pPr>
              <a:buFont typeface="+mj-lt"/>
              <a:buAutoNum type="arabicPeriod" startAt="5"/>
            </a:pPr>
            <a:r>
              <a:rPr/>
              <a:t>Upgrade your ESXi hosts.</a:t>
            </a:r>
          </a:p>
          <a:p>
            <a:pPr>
              <a:buFont typeface="+mj-lt"/>
              <a:buAutoNum type="arabicPeriod" startAt="6"/>
            </a:pPr>
            <a:r>
              <a:rPr/>
              <a:t>Upgrade your VMs manually or by using vSphere Lifecycle Manager.</a:t>
            </a:r>
          </a:p>
          <a:p>
            <a:pPr marL="0" indent="0">
              <a:buNone/>
            </a:pPr>
            <a:r>
              <a:rPr lang="en-GB" sz="1000" dirty="0">
                <a:solidFill>
                  <a:schemeClr val="tx2"/>
                </a:solidFill>
                <a:latin typeface="Metropolis" panose="00000500000000000000" pitchFamily="2" charset="0"/>
                <a:cs typeface="Times New Roman" panose="02020603050405020304" pitchFamily="18" charset="0"/>
              </a:rPr>
              <a:t>For details about upgrading vCenter, see </a:t>
            </a:r>
            <a:r>
              <a:rPr lang="en-US" sz="1000" i="1" dirty="0">
                <a:solidFill>
                  <a:srgbClr val="000000"/>
                </a:solidFill>
                <a:latin typeface="Metropolis" panose="00000500000000000000" pitchFamily="2" charset="0"/>
                <a:cs typeface="Courier New" pitchFamily="49" charset="0"/>
              </a:rPr>
              <a:t>vCenter Server Upgrade</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For details about upgrading ESXi, see </a:t>
            </a:r>
            <a:r>
              <a:rPr lang="en-US" sz="1000" i="1" dirty="0">
                <a:solidFill>
                  <a:srgbClr val="000000"/>
                </a:solidFill>
                <a:latin typeface="Metropolis" panose="00000500000000000000" pitchFamily="2" charset="0"/>
                <a:cs typeface="Courier New" pitchFamily="49" charset="0"/>
              </a:rPr>
              <a:t>VMware ESXi Upgrade</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For details about upgrading VMs with vSphere Lifecycle Manager, see </a:t>
            </a:r>
            <a:r>
              <a:rPr lang="en-US" sz="1000" i="1" dirty="0">
                <a:solidFill>
                  <a:srgbClr val="000000"/>
                </a:solidFill>
                <a:latin typeface="Metropolis" panose="00000500000000000000" pitchFamily="2" charset="0"/>
                <a:cs typeface="Courier New" pitchFamily="49" charset="0"/>
              </a:rPr>
              <a:t>Managing Host and Cluster Lifecycle</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038" name="Slide number"/>
          <p:cNvSpPr>
            <a:spLocks noGrp="1"/>
          </p:cNvSpPr>
          <p:nvPr>
            <p:ph type="sldNum" sz="quarter" idx="10"/>
          </p:nvPr>
        </p:nvSpPr>
        <p:spPr/>
        <p:txBody>
          <a:bodyPr/>
          <a:lstStyle/>
          <a:p>
            <a:fld id="{C18812F0-6685-476B-B832-AFB48F091983}" type="slidenum">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9" name="Slide preview"/>
          <p:cNvSpPr>
            <a:spLocks noGrp="1" noRot="1" noChangeAspect="1"/>
          </p:cNvSpPr>
          <p:nvPr>
            <p:ph type="sldImg"/>
          </p:nvPr>
        </p:nvSpPr>
        <p:spPr/>
      </p:sp>
      <p:sp>
        <p:nvSpPr>
          <p:cNvPr id="10040" name="Notes"/>
          <p:cNvSpPr>
            <a:spLocks noGrp="1"/>
          </p:cNvSpPr>
          <p:nvPr>
            <p:ph type="body" idx="1"/>
          </p:nvPr>
        </p:nvSpPr>
        <p:spPr/>
        <p:txBody>
          <a:bodyPr wrap="square" rtlCol="0"/>
          <a:lstStyle/>
          <a:p>
            <a:pPr marL="0" indent="0">
              <a:buNone/>
            </a:pPr>
            <a:endParaRPr/>
          </a:p>
        </p:txBody>
      </p:sp>
      <p:sp>
        <p:nvSpPr>
          <p:cNvPr id="10041" name="Slide number"/>
          <p:cNvSpPr>
            <a:spLocks noGrp="1"/>
          </p:cNvSpPr>
          <p:nvPr>
            <p:ph type="sldNum" sz="quarter" idx="10"/>
          </p:nvPr>
        </p:nvSpPr>
        <p:spPr/>
        <p:txBody>
          <a:bodyPr/>
          <a:lstStyle/>
          <a:p>
            <a:fld id="{C18812F0-6685-476B-B832-AFB48F091983}" type="slidenum">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3" name="Slide preview"/>
          <p:cNvSpPr>
            <a:spLocks noGrp="1" noRot="1" noChangeAspect="1"/>
          </p:cNvSpPr>
          <p:nvPr>
            <p:ph type="sldImg"/>
          </p:nvPr>
        </p:nvSpPr>
        <p:spPr/>
      </p:sp>
      <p:sp>
        <p:nvSpPr>
          <p:cNvPr id="10044" name="Notes"/>
          <p:cNvSpPr>
            <a:spLocks noGrp="1"/>
          </p:cNvSpPr>
          <p:nvPr>
            <p:ph type="body" idx="1"/>
          </p:nvPr>
        </p:nvSpPr>
        <p:spPr/>
        <p:txBody>
          <a:bodyPr wrap="square" rtlCol="0"/>
          <a:lstStyle/>
          <a:p>
            <a:pPr marL="0" indent="0">
              <a:buNone/>
            </a:pPr>
            <a:endParaRPr/>
          </a:p>
        </p:txBody>
      </p:sp>
      <p:sp>
        <p:nvSpPr>
          <p:cNvPr id="10045" name="Slide number"/>
          <p:cNvSpPr>
            <a:spLocks noGrp="1"/>
          </p:cNvSpPr>
          <p:nvPr>
            <p:ph type="sldNum" sz="quarter" idx="10"/>
          </p:nvPr>
        </p:nvSpPr>
        <p:spPr/>
        <p:txBody>
          <a:bodyPr/>
          <a:lstStyle/>
          <a:p>
            <a:fld id="{C18812F0-6685-476B-B832-AFB48F091983}" type="slidenum">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7" name="Slide preview"/>
          <p:cNvSpPr>
            <a:spLocks noGrp="1" noRot="1" noChangeAspect="1"/>
          </p:cNvSpPr>
          <p:nvPr>
            <p:ph type="sldImg"/>
          </p:nvPr>
        </p:nvSpPr>
        <p:spPr/>
      </p:sp>
      <p:sp>
        <p:nvSpPr>
          <p:cNvPr id="10048" name="Notes"/>
          <p:cNvSpPr>
            <a:spLocks noGrp="1"/>
          </p:cNvSpPr>
          <p:nvPr>
            <p:ph type="body" idx="1"/>
          </p:nvPr>
        </p:nvSpPr>
        <p:spPr/>
        <p:txBody>
          <a:bodyPr wrap="square" rtlCol="0"/>
          <a:lstStyle/>
          <a:p>
            <a:pPr marL="0" indent="0">
              <a:buNone/>
            </a:pPr>
            <a:endParaRPr/>
          </a:p>
        </p:txBody>
      </p:sp>
      <p:sp>
        <p:nvSpPr>
          <p:cNvPr id="10049" name="Slide number"/>
          <p:cNvSpPr>
            <a:spLocks noGrp="1"/>
          </p:cNvSpPr>
          <p:nvPr>
            <p:ph type="sldNum" sz="quarter" idx="10"/>
          </p:nvPr>
        </p:nvSpPr>
        <p:spPr/>
        <p:txBody>
          <a:bodyPr/>
          <a:lstStyle/>
          <a:p>
            <a:fld id="{C18812F0-6685-476B-B832-AFB48F091983}" type="slidenum">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1" name="Slide preview"/>
          <p:cNvSpPr>
            <a:spLocks noGrp="1" noRot="1" noChangeAspect="1"/>
          </p:cNvSpPr>
          <p:nvPr>
            <p:ph type="sldImg"/>
          </p:nvPr>
        </p:nvSpPr>
        <p:spPr/>
      </p:sp>
      <p:sp>
        <p:nvSpPr>
          <p:cNvPr id="10052"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ESXi base image is a complete ESXi installation package and is enough to start an ESXi host. Only VMware creates and releases ESXi base images.</a:t>
            </a:r>
          </a:p>
          <a:p>
            <a:pPr marL="0" indent="0">
              <a:buNone/>
            </a:pPr>
            <a:r>
              <a:rPr lang="en-GB" sz="1000" dirty="0">
                <a:solidFill>
                  <a:schemeClr val="tx2"/>
                </a:solidFill>
                <a:latin typeface="Metropolis" panose="00000500000000000000" pitchFamily="2" charset="0"/>
                <a:cs typeface="Times New Roman" panose="02020603050405020304" pitchFamily="18" charset="0"/>
              </a:rPr>
              <a:t>The ESXi base image is a grouping of components. You must select at least the base image or vSphere version when creating a cluster image.</a:t>
            </a:r>
          </a:p>
          <a:p>
            <a:pPr marL="0" indent="0">
              <a:buNone/>
            </a:pPr>
            <a:r>
              <a:rPr lang="en-GB" sz="1000" dirty="0">
                <a:solidFill>
                  <a:schemeClr val="tx2"/>
                </a:solidFill>
                <a:latin typeface="Metropolis" panose="00000500000000000000" pitchFamily="2" charset="0"/>
                <a:cs typeface="Times New Roman" panose="02020603050405020304" pitchFamily="18" charset="0"/>
              </a:rPr>
              <a:t>The component is the smallest unit that is used by vSphere Lifecycle Manager to install VMware and third-party software on ESXi hosts. Components are the basic packaging for VIBs and metadata. The metadata provides the name and version of the component.</a:t>
            </a:r>
          </a:p>
          <a:p>
            <a:pPr marL="0" indent="0">
              <a:buNone/>
            </a:pPr>
            <a:r>
              <a:rPr lang="en-GB" sz="1000" dirty="0">
                <a:solidFill>
                  <a:schemeClr val="tx2"/>
                </a:solidFill>
                <a:latin typeface="Metropolis" panose="00000500000000000000" pitchFamily="2" charset="0"/>
                <a:cs typeface="Times New Roman" panose="02020603050405020304" pitchFamily="18" charset="0"/>
              </a:rPr>
              <a:t>On installation, a component provides you with a visible feature. For example, a third-party vendor's network driver is provided as a component. Components are optional elements to add to a cluster image.</a:t>
            </a:r>
          </a:p>
          <a:p>
            <a:pPr marL="0" indent="0">
              <a:buNone/>
            </a:pPr>
            <a:r>
              <a:rPr lang="en-GB" sz="1000" dirty="0">
                <a:solidFill>
                  <a:schemeClr val="tx2"/>
                </a:solidFill>
                <a:latin typeface="Metropolis" panose="00000500000000000000" pitchFamily="2" charset="0"/>
                <a:cs typeface="Times New Roman" panose="02020603050405020304" pitchFamily="18" charset="0"/>
              </a:rPr>
              <a:t>Vendor add-ons are custom OEM images. Each add-on is a collection of components customized for a family of servers. OEMs can add, update, or remove components from a base image to create an add-on. Selecting an add-on is optional.</a:t>
            </a:r>
          </a:p>
          <a:p>
            <a:pPr marL="0" indent="0">
              <a:buNone/>
            </a:pPr>
            <a:r>
              <a:rPr lang="en-GB" sz="1000" dirty="0">
                <a:solidFill>
                  <a:schemeClr val="tx2"/>
                </a:solidFill>
                <a:latin typeface="Metropolis" panose="00000500000000000000" pitchFamily="2" charset="0"/>
                <a:cs typeface="Times New Roman" panose="02020603050405020304" pitchFamily="18" charset="0"/>
              </a:rPr>
              <a:t>The firmware and drivers add-on is a vendor-provided add-on. It contains the components that encapsulate firmware and driver update packages for a specific server type. To add a firmware and drivers add-on to your image, you must first install the Hardware Support Manager plug-in for the respective family of servers.</a:t>
            </a:r>
          </a:p>
        </p:txBody>
      </p:sp>
      <p:sp>
        <p:nvSpPr>
          <p:cNvPr id="10053" name="Slide number"/>
          <p:cNvSpPr>
            <a:spLocks noGrp="1"/>
          </p:cNvSpPr>
          <p:nvPr>
            <p:ph type="sldNum" sz="quarter" idx="10"/>
          </p:nvPr>
        </p:nvSpPr>
        <p:spPr/>
        <p:txBody>
          <a:bodyPr/>
          <a:lstStyle/>
          <a:p>
            <a:fld id="{C18812F0-6685-476B-B832-AFB48F091983}" type="slidenum">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 name="Slide preview"/>
          <p:cNvSpPr>
            <a:spLocks noGrp="1" noRot="1" noChangeAspect="1"/>
          </p:cNvSpPr>
          <p:nvPr>
            <p:ph type="sldImg"/>
          </p:nvPr>
        </p:nvSpPr>
        <p:spPr/>
      </p:sp>
      <p:sp>
        <p:nvSpPr>
          <p:cNvPr id="10056"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you select a downloaded file, the details appear to the right:</a:t>
            </a:r>
          </a:p>
          <a:p>
            <a:pPr>
              <a:buFont typeface="Arial" pitchFamily="34" charset="0"/>
              <a:buChar char="•"/>
            </a:pPr>
            <a:r>
              <a:rPr/>
              <a:t>When you select an ESXi version, the details include the version name, build number, category, and description, and the list of components that make up the base image.</a:t>
            </a:r>
          </a:p>
          <a:p>
            <a:pPr>
              <a:buFont typeface="Arial" pitchFamily="34" charset="0"/>
              <a:buChar char="•"/>
            </a:pPr>
            <a:r>
              <a:rPr/>
              <a:t>When you select a vendor add-on, the details include the add-on name, version, vendor name, release date, category, and the list of added or removed components.</a:t>
            </a:r>
          </a:p>
          <a:p>
            <a:pPr>
              <a:buFont typeface="Arial" pitchFamily="34" charset="0"/>
              <a:buChar char="•"/>
            </a:pPr>
            <a:r>
              <a:rPr/>
              <a:t>When you select a component, the details include the component name, version, publisher, release date, category, severity, and contents (VIBs).</a:t>
            </a:r>
          </a:p>
          <a:p>
            <a:pPr marL="0" indent="0">
              <a:buNone/>
            </a:pPr>
            <a:r>
              <a:rPr lang="en-GB" sz="1000" dirty="0">
                <a:solidFill>
                  <a:schemeClr val="tx2"/>
                </a:solidFill>
                <a:latin typeface="Metropolis" panose="00000500000000000000" pitchFamily="2" charset="0"/>
                <a:cs typeface="Times New Roman" panose="02020603050405020304" pitchFamily="18" charset="0"/>
              </a:rPr>
              <a:t>Downloading host updates and related metadata is a predefined automatic process that you can modify. The automatic download task is enabled by default and starts immediately after you deploy vCenter. After the initial download, the task runs according to its schedule.</a:t>
            </a:r>
          </a:p>
        </p:txBody>
      </p:sp>
      <p:sp>
        <p:nvSpPr>
          <p:cNvPr id="10057" name="Slide number"/>
          <p:cNvSpPr>
            <a:spLocks noGrp="1"/>
          </p:cNvSpPr>
          <p:nvPr>
            <p:ph type="sldNum" sz="quarter" idx="10"/>
          </p:nvPr>
        </p:nvSpPr>
        <p:spPr/>
        <p:txBody>
          <a:bodyPr/>
          <a:lstStyle/>
          <a:p>
            <a:fld id="{C18812F0-6685-476B-B832-AFB48F091983}" type="slidenum">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9" name="Slide preview"/>
          <p:cNvSpPr>
            <a:spLocks noGrp="1" noRot="1" noChangeAspect="1"/>
          </p:cNvSpPr>
          <p:nvPr>
            <p:ph type="sldImg"/>
          </p:nvPr>
        </p:nvSpPr>
        <p:spPr/>
      </p:sp>
      <p:sp>
        <p:nvSpPr>
          <p:cNvPr id="10060"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An online depot is the hosted version of the software updates that VMware, OEMs, and third-party software providers ship. You enable vSphere Lifecycle Manager to access an online depot by providing a URL to that depot.</a:t>
            </a:r>
          </a:p>
          <a:p>
            <a:pPr marL="0" indent="0">
              <a:buNone/>
            </a:pPr>
            <a:r>
              <a:rPr lang="en-GB" sz="1000" dirty="0">
                <a:solidFill>
                  <a:schemeClr val="tx2"/>
                </a:solidFill>
                <a:latin typeface="Metropolis" panose="00000500000000000000" pitchFamily="2" charset="0"/>
                <a:cs typeface="Times New Roman" panose="02020603050405020304" pitchFamily="18" charset="0"/>
              </a:rPr>
              <a:t>An Internet connection is required to access an online depot.</a:t>
            </a:r>
          </a:p>
        </p:txBody>
      </p:sp>
      <p:sp>
        <p:nvSpPr>
          <p:cNvPr id="10061" name="Slide number"/>
          <p:cNvSpPr>
            <a:spLocks noGrp="1"/>
          </p:cNvSpPr>
          <p:nvPr>
            <p:ph type="sldNum" sz="quarter" idx="10"/>
          </p:nvPr>
        </p:nvSpPr>
        <p:spPr/>
        <p:txBody>
          <a:bodyPr/>
          <a:lstStyle/>
          <a:p>
            <a:fld id="{C18812F0-6685-476B-B832-AFB48F091983}" type="slidenum">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3" name="Slide preview"/>
          <p:cNvSpPr>
            <a:spLocks noGrp="1" noRot="1" noChangeAspect="1"/>
          </p:cNvSpPr>
          <p:nvPr>
            <p:ph type="sldImg"/>
          </p:nvPr>
        </p:nvSpPr>
        <p:spPr/>
      </p:sp>
      <p:sp>
        <p:nvSpPr>
          <p:cNvPr id="10064"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click </a:t>
            </a:r>
            <a:r>
              <a:rPr lang="en-US" sz="1000" b="1" dirty="0">
                <a:solidFill>
                  <a:srgbClr val="000000"/>
                </a:solidFill>
                <a:latin typeface="Metropolis Semi Bold" panose="00000700000000000000" pitchFamily="2" charset="0"/>
                <a:cs typeface="Courier New" pitchFamily="49" charset="0"/>
              </a:rPr>
              <a:t>NEW</a:t>
            </a:r>
            <a:r>
              <a:rPr lang="en-GB" sz="1000" dirty="0">
                <a:solidFill>
                  <a:schemeClr val="tx2"/>
                </a:solidFill>
                <a:latin typeface="Metropolis" panose="00000500000000000000" pitchFamily="2" charset="0"/>
                <a:cs typeface="Times New Roman" panose="02020603050405020304" pitchFamily="18" charset="0"/>
              </a:rPr>
              <a:t> to add other download sources besides the VMware download sources. For example, third-party vendors might provide a download source (depot) that contains images for additional components such as CIM modules.</a:t>
            </a:r>
          </a:p>
          <a:p>
            <a:pPr marL="0" indent="0">
              <a:buNone/>
            </a:pPr>
            <a:r>
              <a:rPr lang="en-GB" sz="1000" dirty="0">
                <a:solidFill>
                  <a:schemeClr val="tx2"/>
                </a:solidFill>
                <a:latin typeface="Metropolis" panose="00000500000000000000" pitchFamily="2" charset="0"/>
                <a:cs typeface="Times New Roman" panose="02020603050405020304" pitchFamily="18" charset="0"/>
              </a:rPr>
              <a:t>However, working with additional third-party depots and independent components is rarely necessary. In most cases, the vendor add-ons that are available in the official VMware depot provide full OEM customization for ESXi.</a:t>
            </a:r>
          </a:p>
          <a:p>
            <a:pPr marL="0" indent="0">
              <a:buNone/>
            </a:pPr>
            <a:r>
              <a:rPr lang="en-GB" sz="1000" dirty="0">
                <a:solidFill>
                  <a:schemeClr val="tx2"/>
                </a:solidFill>
                <a:latin typeface="Metropolis" panose="00000500000000000000" pitchFamily="2" charset="0"/>
                <a:cs typeface="Times New Roman" panose="02020603050405020304" pitchFamily="18" charset="0"/>
              </a:rPr>
              <a:t>vSphere Lifecycle Manager downloads to the local vSphere Lifecycle Manager depot the content from all the online depots that you configure it to use.</a:t>
            </a:r>
          </a:p>
        </p:txBody>
      </p:sp>
      <p:sp>
        <p:nvSpPr>
          <p:cNvPr id="10065" name="Slide number"/>
          <p:cNvSpPr>
            <a:spLocks noGrp="1"/>
          </p:cNvSpPr>
          <p:nvPr>
            <p:ph type="sldNum" sz="quarter" idx="10"/>
          </p:nvPr>
        </p:nvSpPr>
        <p:spPr/>
        <p:txBody>
          <a:bodyPr/>
          <a:lstStyle/>
          <a:p>
            <a:fld id="{C18812F0-6685-476B-B832-AFB48F091983}" type="slidenum">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7" name="Slide preview"/>
          <p:cNvSpPr>
            <a:spLocks noGrp="1" noRot="1" noChangeAspect="1"/>
          </p:cNvSpPr>
          <p:nvPr>
            <p:ph type="sldImg"/>
          </p:nvPr>
        </p:nvSpPr>
        <p:spPr/>
      </p:sp>
      <p:sp>
        <p:nvSpPr>
          <p:cNvPr id="10068"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use the import option to populate the vSphere Lifecycle Manager depot with updates from an offline bundle, for example, one provided by VMware. Apart from the legacy patches and extensions, an offline bundle can also contain an ESXi base image, a vendor add-on, or third-party software, for example, asynchronous drivers specific to the OEM hardware requirements.</a:t>
            </a:r>
          </a:p>
        </p:txBody>
      </p:sp>
      <p:sp>
        <p:nvSpPr>
          <p:cNvPr id="10069" name="Slide number"/>
          <p:cNvSpPr>
            <a:spLocks noGrp="1"/>
          </p:cNvSpPr>
          <p:nvPr>
            <p:ph type="sldNum" sz="quarter" idx="10"/>
          </p:nvPr>
        </p:nvSpPr>
        <p:spPr/>
        <p:txBody>
          <a:bodyPr/>
          <a:lstStyle/>
          <a:p>
            <a:fld id="{C18812F0-6685-476B-B832-AFB48F091983}" type="slidenum">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3" name="Slide preview"/>
          <p:cNvSpPr>
            <a:spLocks noGrp="1" noRot="1" noChangeAspect="1"/>
          </p:cNvSpPr>
          <p:nvPr>
            <p:ph type="sldImg"/>
          </p:nvPr>
        </p:nvSpPr>
        <p:spPr/>
      </p:sp>
      <p:sp>
        <p:nvSpPr>
          <p:cNvPr id="10004" name="Notes"/>
          <p:cNvSpPr>
            <a:spLocks noGrp="1"/>
          </p:cNvSpPr>
          <p:nvPr>
            <p:ph type="body" idx="1"/>
          </p:nvPr>
        </p:nvSpPr>
        <p:spPr/>
        <p:txBody>
          <a:bodyPr wrap="square" rtlCol="0"/>
          <a:lstStyle/>
          <a:p>
            <a:pPr marL="0" indent="0">
              <a:buNone/>
            </a:pPr>
            <a:endParaRPr/>
          </a:p>
        </p:txBody>
      </p:sp>
      <p:sp>
        <p:nvSpPr>
          <p:cNvPr id="10005" name="Slide number"/>
          <p:cNvSpPr>
            <a:spLocks noGrp="1"/>
          </p:cNvSpPr>
          <p:nvPr>
            <p:ph type="sldNum" sz="quarter" idx="10"/>
          </p:nvPr>
        </p:nvSpPr>
        <p:spPr/>
        <p:txBody>
          <a:bodyPr/>
          <a:lstStyle/>
          <a:p>
            <a:fld id="{C18812F0-6685-476B-B832-AFB48F091983}" type="slidenum">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1" name="Slide preview"/>
          <p:cNvSpPr>
            <a:spLocks noGrp="1" noRot="1" noChangeAspect="1"/>
          </p:cNvSpPr>
          <p:nvPr>
            <p:ph type="sldImg"/>
          </p:nvPr>
        </p:nvSpPr>
        <p:spPr/>
      </p:sp>
      <p:sp>
        <p:nvSpPr>
          <p:cNvPr id="10072" name="Notes"/>
          <p:cNvSpPr>
            <a:spLocks noGrp="1"/>
          </p:cNvSpPr>
          <p:nvPr>
            <p:ph type="body" idx="1"/>
          </p:nvPr>
        </p:nvSpPr>
        <p:spPr/>
        <p:txBody>
          <a:bodyPr wrap="square" rtlCol="0"/>
          <a:lstStyle/>
          <a:p>
            <a:pPr marL="0" indent="0">
              <a:buNone/>
            </a:pPr>
            <a:endParaRPr/>
          </a:p>
        </p:txBody>
      </p:sp>
      <p:sp>
        <p:nvSpPr>
          <p:cNvPr id="10073" name="Slide number"/>
          <p:cNvSpPr>
            <a:spLocks noGrp="1"/>
          </p:cNvSpPr>
          <p:nvPr>
            <p:ph type="sldNum" sz="quarter" idx="10"/>
          </p:nvPr>
        </p:nvSpPr>
        <p:spPr/>
        <p:txBody>
          <a:bodyPr/>
          <a:lstStyle/>
          <a:p>
            <a:fld id="{C18812F0-6685-476B-B832-AFB48F091983}" type="slidenum">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5" name="Slide preview"/>
          <p:cNvSpPr>
            <a:spLocks noGrp="1" noRot="1" noChangeAspect="1"/>
          </p:cNvSpPr>
          <p:nvPr>
            <p:ph type="sldImg"/>
          </p:nvPr>
        </p:nvSpPr>
        <p:spPr/>
      </p:sp>
      <p:sp>
        <p:nvSpPr>
          <p:cNvPr id="10076"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In the Create Cluster wizard, you specify an image to be applied to the hosts. You can import an image from an ESXi host that is in the same or a different vCenter instance. You can also import an image from an ESXi host that is not managed by vCenter:</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Import image from an existing host in the vCenter inventory</a:t>
            </a:r>
            <a:r>
              <a:rPr/>
              <a:t>: Select this method to import an image from a host that is in the same vCenter inventory.</a:t>
            </a:r>
          </a:p>
          <a:p>
            <a:pPr>
              <a:buFont typeface="Arial" pitchFamily="34" charset="0"/>
              <a:buChar char="•"/>
            </a:pPr>
            <a:r>
              <a:rPr lang="en-US" b="1" dirty="0">
                <a:solidFill>
                  <a:srgbClr val="000000"/>
                </a:solidFill>
                <a:latin typeface="Metropolis Semi Bold" panose="00000700000000000000" pitchFamily="2" charset="0"/>
                <a:cs typeface="Courier New" pitchFamily="49" charset="0"/>
              </a:rPr>
              <a:t>Import image from a new host</a:t>
            </a:r>
            <a:r>
              <a:rPr/>
              <a:t>: Select this method to import an image from a host that is in a different vCenter instance or a standalone host that is not added to a vCenter instance. You can use the option to move the selected host to the cluster.</a:t>
            </a:r>
          </a:p>
        </p:txBody>
      </p:sp>
      <p:sp>
        <p:nvSpPr>
          <p:cNvPr id="10077" name="Slide number"/>
          <p:cNvSpPr>
            <a:spLocks noGrp="1"/>
          </p:cNvSpPr>
          <p:nvPr>
            <p:ph type="sldNum" sz="quarter" idx="10"/>
          </p:nvPr>
        </p:nvSpPr>
        <p:spPr/>
        <p:txBody>
          <a:bodyPr/>
          <a:lstStyle/>
          <a:p>
            <a:fld id="{C18812F0-6685-476B-B832-AFB48F091983}" type="slidenum">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9" name="Slide preview"/>
          <p:cNvSpPr>
            <a:spLocks noGrp="1" noRot="1" noChangeAspect="1"/>
          </p:cNvSpPr>
          <p:nvPr>
            <p:ph type="sldImg"/>
          </p:nvPr>
        </p:nvSpPr>
        <p:spPr/>
      </p:sp>
      <p:sp>
        <p:nvSpPr>
          <p:cNvPr id="10080" name="Notes"/>
          <p:cNvSpPr>
            <a:spLocks noGrp="1"/>
          </p:cNvSpPr>
          <p:nvPr>
            <p:ph type="body" idx="1"/>
          </p:nvPr>
        </p:nvSpPr>
        <p:spPr/>
        <p:txBody>
          <a:bodyPr wrap="square" rtlCol="0"/>
          <a:lstStyle/>
          <a:p>
            <a:pPr marL="0" indent="0">
              <a:buNone/>
            </a:pPr>
            <a:endParaRPr/>
          </a:p>
        </p:txBody>
      </p:sp>
      <p:sp>
        <p:nvSpPr>
          <p:cNvPr id="10081" name="Slide number"/>
          <p:cNvSpPr>
            <a:spLocks noGrp="1"/>
          </p:cNvSpPr>
          <p:nvPr>
            <p:ph type="sldNum" sz="quarter" idx="10"/>
          </p:nvPr>
        </p:nvSpPr>
        <p:spPr/>
        <p:txBody>
          <a:bodyPr/>
          <a:lstStyle/>
          <a:p>
            <a:fld id="{C18812F0-6685-476B-B832-AFB48F091983}" type="slidenum">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2" name="Slide preview"/>
          <p:cNvSpPr>
            <a:spLocks noGrp="1" noRot="1" noChangeAspect="1"/>
          </p:cNvSpPr>
          <p:nvPr>
            <p:ph type="sldImg"/>
          </p:nvPr>
        </p:nvSpPr>
        <p:spPr/>
      </p:sp>
      <p:sp>
        <p:nvSpPr>
          <p:cNvPr id="10083" name="Notes"/>
          <p:cNvSpPr>
            <a:spLocks noGrp="1"/>
          </p:cNvSpPr>
          <p:nvPr>
            <p:ph type="body" idx="1"/>
          </p:nvPr>
        </p:nvSpPr>
        <p:spPr/>
        <p:txBody>
          <a:bodyPr wrap="square" rtlCol="0"/>
          <a:lstStyle/>
          <a:p>
            <a:pPr marL="0" indent="0">
              <a:buNone/>
            </a:pPr>
            <a:endParaRPr/>
          </a:p>
        </p:txBody>
      </p:sp>
      <p:sp>
        <p:nvSpPr>
          <p:cNvPr id="10084" name="Slide number"/>
          <p:cNvSpPr>
            <a:spLocks noGrp="1"/>
          </p:cNvSpPr>
          <p:nvPr>
            <p:ph type="sldNum" sz="quarter" idx="10"/>
          </p:nvPr>
        </p:nvSpPr>
        <p:spPr/>
        <p:txBody>
          <a:bodyPr/>
          <a:lstStyle/>
          <a:p>
            <a:fld id="{C18812F0-6685-476B-B832-AFB48F091983}" type="slidenum">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 name="Slide preview"/>
          <p:cNvSpPr>
            <a:spLocks noGrp="1" noRot="1" noChangeAspect="1"/>
          </p:cNvSpPr>
          <p:nvPr>
            <p:ph type="sldImg"/>
          </p:nvPr>
        </p:nvSpPr>
        <p:spPr/>
      </p:sp>
      <p:sp>
        <p:nvSpPr>
          <p:cNvPr id="10087"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status of a host can be unknown, compliant, out of compliance, or not compatible with the image.</a:t>
            </a:r>
          </a:p>
          <a:p>
            <a:pPr>
              <a:buFont typeface="Arial" pitchFamily="34" charset="0"/>
              <a:buChar char="•"/>
            </a:pPr>
            <a:r>
              <a:rPr/>
              <a:t>A host status is unknown before you check compliance.</a:t>
            </a:r>
          </a:p>
          <a:p>
            <a:pPr>
              <a:buFont typeface="Arial" pitchFamily="34" charset="0"/>
              <a:buChar char="•"/>
            </a:pPr>
            <a:r>
              <a:rPr/>
              <a:t>A compliant host is one whose installed software and firmware matches the ESXi image defined for the cluster and with no standalone VIBs or differing components.</a:t>
            </a:r>
          </a:p>
          <a:p>
            <a:pPr>
              <a:buFont typeface="Arial" pitchFamily="34" charset="0"/>
              <a:buChar char="•"/>
            </a:pPr>
            <a:r>
              <a:rPr/>
              <a:t>If the host is out of compliance, a message about the impact of remediation appears. In the example, the host must be rebooted as part of the remediation. Another impact that might be reported is the requirement that the host enters maintenance mode.</a:t>
            </a:r>
          </a:p>
          <a:p>
            <a:pPr>
              <a:buFont typeface="Arial" pitchFamily="34" charset="0"/>
              <a:buChar char="•"/>
            </a:pPr>
            <a:r>
              <a:rPr/>
              <a:t>A host is not compatible if it is running software and firmware that is newer than the desired cluster image version, or if the host does not meet the installation requirements for the vSphere build.</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check the image compliance at the level of various vCenter objects:</a:t>
            </a:r>
          </a:p>
          <a:p>
            <a:pPr>
              <a:buFont typeface="Arial" pitchFamily="34" charset="0"/>
              <a:buChar char="•"/>
            </a:pPr>
            <a:r>
              <a:rPr/>
              <a:t>At the host level for a specific ESXi host in a cluster</a:t>
            </a:r>
          </a:p>
          <a:p>
            <a:pPr>
              <a:buFont typeface="Arial" pitchFamily="34" charset="0"/>
              <a:buChar char="•"/>
            </a:pPr>
            <a:r>
              <a:rPr/>
              <a:t>At the cluster level for all ESXi hosts in the cluster</a:t>
            </a:r>
          </a:p>
          <a:p>
            <a:pPr>
              <a:buFont typeface="Arial" pitchFamily="34" charset="0"/>
              <a:buChar char="•"/>
            </a:pPr>
            <a:r>
              <a:rPr/>
              <a:t>At the data center level for all clusters and hosts in the data center</a:t>
            </a:r>
          </a:p>
          <a:p>
            <a:pPr>
              <a:buFont typeface="Arial" pitchFamily="34" charset="0"/>
              <a:buChar char="•"/>
            </a:pPr>
            <a:r>
              <a:rPr/>
              <a:t>At the vCenter level for all data centers, clusters, and ESXi hosts in the vCenter inventory.</a:t>
            </a:r>
          </a:p>
        </p:txBody>
      </p:sp>
      <p:sp>
        <p:nvSpPr>
          <p:cNvPr id="10088" name="Slide number"/>
          <p:cNvSpPr>
            <a:spLocks noGrp="1"/>
          </p:cNvSpPr>
          <p:nvPr>
            <p:ph type="sldNum" sz="quarter" idx="10"/>
          </p:nvPr>
        </p:nvSpPr>
        <p:spPr/>
        <p:txBody>
          <a:bodyPr/>
          <a:lstStyle/>
          <a:p>
            <a:fld id="{C18812F0-6685-476B-B832-AFB48F091983}" type="slidenum">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0" name="Slide preview"/>
          <p:cNvSpPr>
            <a:spLocks noGrp="1" noRot="1" noChangeAspect="1"/>
          </p:cNvSpPr>
          <p:nvPr>
            <p:ph type="sldImg"/>
          </p:nvPr>
        </p:nvSpPr>
        <p:spPr/>
      </p:sp>
      <p:sp>
        <p:nvSpPr>
          <p:cNvPr id="10091" name="Notes"/>
          <p:cNvSpPr>
            <a:spLocks noGrp="1"/>
          </p:cNvSpPr>
          <p:nvPr>
            <p:ph type="body" idx="1"/>
          </p:nvPr>
        </p:nvSpPr>
        <p:spPr/>
        <p:txBody>
          <a:bodyPr wrap="square" rtlCol="0"/>
          <a:lstStyle/>
          <a:p>
            <a:pPr marL="0" indent="0">
              <a:buNone/>
            </a:pPr>
            <a:endParaRPr/>
          </a:p>
        </p:txBody>
      </p:sp>
      <p:sp>
        <p:nvSpPr>
          <p:cNvPr id="10092" name="Slide number"/>
          <p:cNvSpPr>
            <a:spLocks noGrp="1"/>
          </p:cNvSpPr>
          <p:nvPr>
            <p:ph type="sldNum" sz="quarter" idx="10"/>
          </p:nvPr>
        </p:nvSpPr>
        <p:spPr/>
        <p:txBody>
          <a:bodyPr/>
          <a:lstStyle/>
          <a:p>
            <a:fld id="{C18812F0-6685-476B-B832-AFB48F091983}" type="slidenum">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 name="Slide preview"/>
          <p:cNvSpPr>
            <a:spLocks noGrp="1" noRot="1" noChangeAspect="1"/>
          </p:cNvSpPr>
          <p:nvPr>
            <p:ph type="sldImg"/>
          </p:nvPr>
        </p:nvSpPr>
        <p:spPr/>
      </p:sp>
      <p:sp>
        <p:nvSpPr>
          <p:cNvPr id="1009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Staging patches and extensions speeds up the remediation process and minimizes the time that each host spends in maintenance mode.</a:t>
            </a:r>
          </a:p>
          <a:p>
            <a:pPr marL="0" indent="0">
              <a:buNone/>
            </a:pPr>
            <a:r>
              <a:rPr lang="en-GB" sz="1000" dirty="0">
                <a:solidFill>
                  <a:schemeClr val="tx2"/>
                </a:solidFill>
                <a:latin typeface="Metropolis" panose="00000500000000000000" pitchFamily="2" charset="0"/>
                <a:cs typeface="Times New Roman" panose="02020603050405020304" pitchFamily="18" charset="0"/>
              </a:rPr>
              <a:t>Without staging, the patches and extensions are transferred to the host during maintenance mode. As a result, the host is unavailable to run VMs for a longer period of time than if the updates were staged beforehand.</a:t>
            </a:r>
          </a:p>
        </p:txBody>
      </p:sp>
      <p:sp>
        <p:nvSpPr>
          <p:cNvPr id="10098" name="Slide number"/>
          <p:cNvSpPr>
            <a:spLocks noGrp="1"/>
          </p:cNvSpPr>
          <p:nvPr>
            <p:ph type="sldNum" sz="quarter" idx="10"/>
          </p:nvPr>
        </p:nvSpPr>
        <p:spPr/>
        <p:txBody>
          <a:bodyPr/>
          <a:lstStyle/>
          <a:p>
            <a:fld id="{C18812F0-6685-476B-B832-AFB48F091983}" type="slidenum">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0" name="Slide preview"/>
          <p:cNvSpPr>
            <a:spLocks noGrp="1" noRot="1" noChangeAspect="1"/>
          </p:cNvSpPr>
          <p:nvPr>
            <p:ph type="sldImg"/>
          </p:nvPr>
        </p:nvSpPr>
        <p:spPr/>
      </p:sp>
      <p:sp>
        <p:nvSpPr>
          <p:cNvPr id="1010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vSphere Lifecycle Manager can perform a remediation pre-check on images. If the pre-check is successful, vSphere Lifecycle Manager applies the image to the hosts.</a:t>
            </a:r>
          </a:p>
          <a:p>
            <a:pPr marL="0" indent="0">
              <a:buNone/>
            </a:pPr>
            <a:r>
              <a:rPr lang="en-GB" sz="1000" dirty="0">
                <a:solidFill>
                  <a:schemeClr val="tx2"/>
                </a:solidFill>
                <a:latin typeface="Metropolis" panose="00000500000000000000" pitchFamily="2" charset="0"/>
                <a:cs typeface="Times New Roman" panose="02020603050405020304" pitchFamily="18" charset="0"/>
              </a:rPr>
              <a:t>During each step of a remediation process, vSphere Lifecycle Manager determines the readiness of the host to enter or exit maintenance mode or be rebooted.</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you remediate a cluster that you manage with an image, vSphere Lifecycle Manager applies the following elements to the ESXi hosts:</a:t>
            </a:r>
          </a:p>
          <a:p>
            <a:pPr>
              <a:buFont typeface="Arial" pitchFamily="34" charset="0"/>
              <a:buChar char="•"/>
            </a:pPr>
            <a:r>
              <a:rPr/>
              <a:t>ESXi image version</a:t>
            </a:r>
          </a:p>
          <a:p>
            <a:pPr>
              <a:buFont typeface="Arial" pitchFamily="34" charset="0"/>
              <a:buChar char="•"/>
            </a:pPr>
            <a:r>
              <a:rPr/>
              <a:t>Optional: vendor addon</a:t>
            </a:r>
          </a:p>
          <a:p>
            <a:pPr>
              <a:buFont typeface="Arial" pitchFamily="34" charset="0"/>
              <a:buChar char="•"/>
            </a:pPr>
            <a:r>
              <a:rPr/>
              <a:t>Optional: firmware and driver addons</a:t>
            </a:r>
          </a:p>
          <a:p>
            <a:pPr>
              <a:buFont typeface="Arial" pitchFamily="34" charset="0"/>
              <a:buChar char="•"/>
            </a:pPr>
            <a:r>
              <a:rPr/>
              <a:t>Optional: user specified components</a:t>
            </a:r>
          </a:p>
        </p:txBody>
      </p:sp>
      <p:sp>
        <p:nvSpPr>
          <p:cNvPr id="10102" name="Slide number"/>
          <p:cNvSpPr>
            <a:spLocks noGrp="1"/>
          </p:cNvSpPr>
          <p:nvPr>
            <p:ph type="sldNum" sz="quarter" idx="10"/>
          </p:nvPr>
        </p:nvSpPr>
        <p:spPr/>
        <p:txBody>
          <a:bodyPr/>
          <a:lstStyle/>
          <a:p>
            <a:fld id="{C18812F0-6685-476B-B832-AFB48F091983}" type="slidenum">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4" name="Slide preview"/>
          <p:cNvSpPr>
            <a:spLocks noGrp="1" noRot="1" noChangeAspect="1"/>
          </p:cNvSpPr>
          <p:nvPr>
            <p:ph type="sldImg"/>
          </p:nvPr>
        </p:nvSpPr>
        <p:spPr/>
      </p:sp>
      <p:sp>
        <p:nvSpPr>
          <p:cNvPr id="10105"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The Review Remediation Impact dialog box includes the following information:</a:t>
            </a:r>
          </a:p>
          <a:p>
            <a:pPr>
              <a:buFont typeface="Arial" pitchFamily="34" charset="0"/>
              <a:buChar char="•"/>
            </a:pPr>
            <a:r>
              <a:rPr/>
              <a:t>Impact summary</a:t>
            </a:r>
          </a:p>
          <a:p>
            <a:pPr>
              <a:buFont typeface="Arial" pitchFamily="34" charset="0"/>
              <a:buChar char="•"/>
            </a:pPr>
            <a:r>
              <a:rPr/>
              <a:t>Applicable remediation settings</a:t>
            </a:r>
          </a:p>
          <a:p>
            <a:pPr>
              <a:buFont typeface="Arial" pitchFamily="34" charset="0"/>
              <a:buChar char="•"/>
            </a:pPr>
            <a:r>
              <a:rPr/>
              <a:t>End User License Agreement</a:t>
            </a:r>
          </a:p>
          <a:p>
            <a:pPr>
              <a:buFont typeface="Arial" pitchFamily="34" charset="0"/>
              <a:buChar char="•"/>
            </a:pPr>
            <a:r>
              <a:rPr/>
              <a:t>Impact to specific hosts</a:t>
            </a:r>
          </a:p>
        </p:txBody>
      </p:sp>
      <p:sp>
        <p:nvSpPr>
          <p:cNvPr id="10106" name="Slide number"/>
          <p:cNvSpPr>
            <a:spLocks noGrp="1"/>
          </p:cNvSpPr>
          <p:nvPr>
            <p:ph type="sldNum" sz="quarter" idx="10"/>
          </p:nvPr>
        </p:nvSpPr>
        <p:spPr/>
        <p:txBody>
          <a:bodyPr/>
          <a:lstStyle/>
          <a:p>
            <a:fld id="{C18812F0-6685-476B-B832-AFB48F091983}" type="slidenum">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8" name="Slide preview"/>
          <p:cNvSpPr>
            <a:spLocks noGrp="1" noRot="1" noChangeAspect="1"/>
          </p:cNvSpPr>
          <p:nvPr>
            <p:ph type="sldImg"/>
          </p:nvPr>
        </p:nvSpPr>
        <p:spPr/>
      </p:sp>
      <p:sp>
        <p:nvSpPr>
          <p:cNvPr id="1010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When upgrading a cluster with vSphere Lifecycle Manager, by default, ESXi hosts are remediated sequentially, which can be a time-consuming process. To speed up the cluster upgrade process and reduce the downtime window, you can configure</a:t>
            </a:r>
          </a:p>
          <a:p>
            <a:pPr marL="0" indent="0">
              <a:buNone/>
            </a:pPr>
            <a:r>
              <a:rPr lang="en-GB" sz="1000" dirty="0">
                <a:solidFill>
                  <a:schemeClr val="tx2"/>
                </a:solidFill>
                <a:latin typeface="Metropolis" panose="00000500000000000000" pitchFamily="2" charset="0"/>
                <a:cs typeface="Times New Roman" panose="02020603050405020304" pitchFamily="18" charset="0"/>
              </a:rPr>
              <a:t>vSphere Lifecycle Manager to remediate hosts in parallel using the cluster image. The hosts must be in maintenance mode. Hosts that are not in maintenance mode are skipped, but you can upgrade them separately later.</a:t>
            </a:r>
          </a:p>
        </p:txBody>
      </p:sp>
      <p:sp>
        <p:nvSpPr>
          <p:cNvPr id="10110" name="Slide number"/>
          <p:cNvSpPr>
            <a:spLocks noGrp="1"/>
          </p:cNvSpPr>
          <p:nvPr>
            <p:ph type="sldNum" sz="quarter" idx="10"/>
          </p:nvPr>
        </p:nvSpPr>
        <p:spPr/>
        <p:txBody>
          <a:bodyPr/>
          <a:lstStyle/>
          <a:p>
            <a:fld id="{C18812F0-6685-476B-B832-AFB48F091983}" type="slidenum">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6" name="Slide preview"/>
          <p:cNvSpPr>
            <a:spLocks noGrp="1" noRot="1" noChangeAspect="1"/>
          </p:cNvSpPr>
          <p:nvPr>
            <p:ph type="sldImg"/>
          </p:nvPr>
        </p:nvSpPr>
        <p:spPr/>
      </p:sp>
      <p:sp>
        <p:nvSpPr>
          <p:cNvPr id="10007" name="Notes"/>
          <p:cNvSpPr>
            <a:spLocks noGrp="1"/>
          </p:cNvSpPr>
          <p:nvPr>
            <p:ph type="body" idx="1"/>
          </p:nvPr>
        </p:nvSpPr>
        <p:spPr/>
        <p:txBody>
          <a:bodyPr wrap="square" rtlCol="0"/>
          <a:lstStyle/>
          <a:p>
            <a:pPr marL="0" indent="0">
              <a:buNone/>
            </a:pPr>
            <a:endParaRPr/>
          </a:p>
        </p:txBody>
      </p:sp>
      <p:sp>
        <p:nvSpPr>
          <p:cNvPr id="10008" name="Slide number"/>
          <p:cNvSpPr>
            <a:spLocks noGrp="1"/>
          </p:cNvSpPr>
          <p:nvPr>
            <p:ph type="sldNum" sz="quarter" idx="10"/>
          </p:nvPr>
        </p:nvSpPr>
        <p:spPr/>
        <p:txBody>
          <a:bodyPr/>
          <a:lstStyle/>
          <a:p>
            <a:fld id="{C18812F0-6685-476B-B832-AFB48F091983}" type="slidenum">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2" name="Slide preview"/>
          <p:cNvSpPr>
            <a:spLocks noGrp="1" noRot="1" noChangeAspect="1"/>
          </p:cNvSpPr>
          <p:nvPr>
            <p:ph type="sldImg"/>
          </p:nvPr>
        </p:nvSpPr>
        <p:spPr/>
      </p:sp>
      <p:sp>
        <p:nvSpPr>
          <p:cNvPr id="10113"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generate recommendations, vSphere Lifecycle Manager checks what software is available in the vSphere Lifecycle Manager depot. vSphere Lifecycle Manager also checks the depot for what firmware is available from the selected hardware support manager. Based on the available software, firmware, and, for vSAN clusters, the hardware compatibility checks, vSphere Lifecycle Manager provides you with the latest and most appropriate image for your environment.</a:t>
            </a:r>
          </a:p>
        </p:txBody>
      </p:sp>
      <p:sp>
        <p:nvSpPr>
          <p:cNvPr id="10114" name="Slide number"/>
          <p:cNvSpPr>
            <a:spLocks noGrp="1"/>
          </p:cNvSpPr>
          <p:nvPr>
            <p:ph type="sldNum" sz="quarter" idx="10"/>
          </p:nvPr>
        </p:nvSpPr>
        <p:spPr/>
        <p:txBody>
          <a:bodyPr/>
          <a:lstStyle/>
          <a:p>
            <a:fld id="{C18812F0-6685-476B-B832-AFB48F091983}" type="slidenum">
              <a:t>34</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6" name="Slide preview"/>
          <p:cNvSpPr>
            <a:spLocks noGrp="1" noRot="1" noChangeAspect="1"/>
          </p:cNvSpPr>
          <p:nvPr>
            <p:ph type="sldImg"/>
          </p:nvPr>
        </p:nvSpPr>
        <p:spPr/>
      </p:sp>
      <p:sp>
        <p:nvSpPr>
          <p:cNvPr id="1011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recommendation that vSphere Lifecycle Manager generates is based on the major ESXi version in the image that the cluster uses. vSphere Lifecycle Manager recommends the most recent ESXi version that causes no hardware compatibility problems or regressions.</a:t>
            </a:r>
          </a:p>
          <a:p>
            <a:pPr marL="0" indent="0">
              <a:buNone/>
            </a:pPr>
            <a:r>
              <a:rPr lang="en-GB" sz="1000" dirty="0">
                <a:solidFill>
                  <a:schemeClr val="tx2"/>
                </a:solidFill>
                <a:latin typeface="Metropolis" panose="00000500000000000000" pitchFamily="2" charset="0"/>
                <a:cs typeface="Times New Roman" panose="02020603050405020304" pitchFamily="18" charset="0"/>
              </a:rPr>
              <a:t>For example, if the current image for the cluster is version 7.0 U3f and the versions 7.0U3g and 8.0 are available in the image depot, the latest image in the current series recommendation ESXi version 7.0U3g. Version 8.0 is not considered to be the latest image version because 8.0 starts a new series of a major release.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you view recommended images, the following types of images appear in vSphere:</a:t>
            </a:r>
          </a:p>
          <a:p>
            <a:pPr>
              <a:buFont typeface="Arial" pitchFamily="34" charset="0"/>
              <a:buChar char="•"/>
            </a:pPr>
            <a:r>
              <a:rPr/>
              <a:t>CURRENT IMAGE: The image specification that is running on the cluster.</a:t>
            </a:r>
          </a:p>
          <a:p>
            <a:pPr>
              <a:buFont typeface="Arial" pitchFamily="34" charset="0"/>
              <a:buChar char="•"/>
            </a:pPr>
            <a:r>
              <a:rPr/>
              <a:t>LATEST IN CURRENT SERIES: If available, a later version in the same release series appears.</a:t>
            </a:r>
          </a:p>
          <a:p>
            <a:pPr marL="0" indent="0">
              <a:buNone/>
            </a:pPr>
            <a:r>
              <a:rPr lang="en-GB" sz="1000" dirty="0">
                <a:solidFill>
                  <a:schemeClr val="tx2"/>
                </a:solidFill>
                <a:latin typeface="Metropolis" panose="00000500000000000000" pitchFamily="2" charset="0"/>
                <a:cs typeface="Times New Roman" panose="02020603050405020304" pitchFamily="18" charset="0"/>
              </a:rPr>
              <a:t>If the current image is the same as the latest release, no recommendations appear.</a:t>
            </a:r>
          </a:p>
        </p:txBody>
      </p:sp>
      <p:sp>
        <p:nvSpPr>
          <p:cNvPr id="10118" name="Slide number"/>
          <p:cNvSpPr>
            <a:spLocks noGrp="1"/>
          </p:cNvSpPr>
          <p:nvPr>
            <p:ph type="sldNum" sz="quarter" idx="10"/>
          </p:nvPr>
        </p:nvSpPr>
        <p:spPr/>
        <p:txBody>
          <a:bodyPr/>
          <a:lstStyle/>
          <a:p>
            <a:fld id="{C18812F0-6685-476B-B832-AFB48F091983}" type="slidenum">
              <a:t>35</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0" name="Slide preview"/>
          <p:cNvSpPr>
            <a:spLocks noGrp="1" noRot="1" noChangeAspect="1"/>
          </p:cNvSpPr>
          <p:nvPr>
            <p:ph type="sldImg"/>
          </p:nvPr>
        </p:nvSpPr>
        <p:spPr/>
      </p:sp>
      <p:sp>
        <p:nvSpPr>
          <p:cNvPr id="1012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You can edit the image by changing, adding, or removing components, such as the ESXi image version, vendor add-ons, firmware and driver add-ons, and other components.</a:t>
            </a:r>
          </a:p>
        </p:txBody>
      </p:sp>
      <p:sp>
        <p:nvSpPr>
          <p:cNvPr id="10122" name="Slide number"/>
          <p:cNvSpPr>
            <a:spLocks noGrp="1"/>
          </p:cNvSpPr>
          <p:nvPr>
            <p:ph type="sldNum" sz="quarter" idx="10"/>
          </p:nvPr>
        </p:nvSpPr>
        <p:spPr/>
        <p:txBody>
          <a:bodyPr/>
          <a:lstStyle/>
          <a:p>
            <a:fld id="{C18812F0-6685-476B-B832-AFB48F091983}" type="slidenum">
              <a:t>36</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4" name="Slide preview"/>
          <p:cNvSpPr>
            <a:spLocks noGrp="1" noRot="1" noChangeAspect="1"/>
          </p:cNvSpPr>
          <p:nvPr>
            <p:ph type="sldImg"/>
          </p:nvPr>
        </p:nvSpPr>
        <p:spPr/>
      </p:sp>
      <p:sp>
        <p:nvSpPr>
          <p:cNvPr id="1012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Hardware compatibility lists are lists of hardware certified for use with various vSphere releases.</a:t>
            </a:r>
          </a:p>
          <a:p>
            <a:pPr marL="0" indent="0">
              <a:buNone/>
            </a:pPr>
            <a:r>
              <a:rPr lang="en-GB" sz="1000" dirty="0">
                <a:solidFill>
                  <a:schemeClr val="tx2"/>
                </a:solidFill>
                <a:latin typeface="Metropolis" panose="00000500000000000000" pitchFamily="2" charset="0"/>
                <a:cs typeface="Times New Roman" panose="02020603050405020304" pitchFamily="18" charset="0"/>
              </a:rPr>
              <a:t>The VMware Compatibility Guide contains information about server models and I/O devices that are certified for use with particular vSphere releases. You can access this guide at </a:t>
            </a:r>
            <a:r>
              <a:rPr sz="1000">
                <a:hlinkClick r:id="rId3"/>
              </a:rPr>
              <a:t>https://www.vmware.com/resources/compatibility/search.php</a:t>
            </a:r>
            <a:r>
              <a:rPr lang="en-GB" sz="1000" dirty="0">
                <a:solidFill>
                  <a:schemeClr val="tx2"/>
                </a:solidFill>
                <a:latin typeface="Metropolis" panose="00000500000000000000" pitchFamily="2" charset="0"/>
                <a:cs typeface="Times New Roman" panose="02020603050405020304" pitchFamily="18" charset="0"/>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Besides VMware Compatibility Guide, vSAN maintains a separate hardware compatibility list that lists all I/O and networking device controller hardware and the respective firmware versions certified for use with vSAN. The vSAN HCL also contains information about the disk drives that a specific vSphere release supports and the earliest disk drive firmware version certified for use with vSAN. You can view information in the vSAN hardware compatibility list at </a:t>
            </a:r>
            <a:r>
              <a:rPr sz="1000">
                <a:hlinkClick r:id="rId4"/>
              </a:rPr>
              <a:t>https://www.vmware.com/resources/compatibility/search.php?deviceCategory=vsan</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126" name="Slide number"/>
          <p:cNvSpPr>
            <a:spLocks noGrp="1"/>
          </p:cNvSpPr>
          <p:nvPr>
            <p:ph type="sldNum" sz="quarter" idx="10"/>
          </p:nvPr>
        </p:nvSpPr>
        <p:spPr/>
        <p:txBody>
          <a:bodyPr/>
          <a:lstStyle/>
          <a:p>
            <a:fld id="{C18812F0-6685-476B-B832-AFB48F091983}" type="slidenum">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8" name="Slide preview"/>
          <p:cNvSpPr>
            <a:spLocks noGrp="1" noRot="1" noChangeAspect="1"/>
          </p:cNvSpPr>
          <p:nvPr>
            <p:ph type="sldImg"/>
          </p:nvPr>
        </p:nvSpPr>
        <p:spPr/>
      </p:sp>
      <p:sp>
        <p:nvSpPr>
          <p:cNvPr id="1012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To manage the configuration settings of all hosts in a cluster, you must first manage the cluster with a single image.</a:t>
            </a:r>
          </a:p>
          <a:p>
            <a:pPr marL="0" indent="0">
              <a:buNone/>
            </a:pPr>
            <a:r>
              <a:rPr lang="en-GB" sz="1000" dirty="0">
                <a:solidFill>
                  <a:schemeClr val="tx2"/>
                </a:solidFill>
                <a:latin typeface="Metropolis" panose="00000500000000000000" pitchFamily="2" charset="0"/>
                <a:cs typeface="Times New Roman" panose="02020603050405020304" pitchFamily="18" charset="0"/>
              </a:rPr>
              <a:t>Also, all hosts in the cluster must be 8.0 or later.</a:t>
            </a:r>
          </a:p>
          <a:p>
            <a:pPr marL="0" indent="0">
              <a:buNone/>
            </a:pPr>
            <a:r>
              <a:rPr lang="en-GB" sz="1000" dirty="0">
                <a:solidFill>
                  <a:schemeClr val="tx2"/>
                </a:solidFill>
                <a:latin typeface="Metropolis" panose="00000500000000000000" pitchFamily="2" charset="0"/>
                <a:cs typeface="Times New Roman" panose="02020603050405020304" pitchFamily="18" charset="0"/>
              </a:rPr>
              <a:t>Configuration Manager does not support the configuration of vSphere Distributed Switches or VMware NSX for ESXi hosts.</a:t>
            </a:r>
          </a:p>
          <a:p>
            <a:pPr marL="0" indent="0">
              <a:buNone/>
            </a:pPr>
            <a:r>
              <a:rPr lang="en-GB" sz="1000" dirty="0">
                <a:solidFill>
                  <a:schemeClr val="tx2"/>
                </a:solidFill>
                <a:latin typeface="Metropolis" panose="00000500000000000000" pitchFamily="2" charset="0"/>
                <a:cs typeface="Times New Roman" panose="02020603050405020304" pitchFamily="18" charset="0"/>
              </a:rPr>
              <a:t>Since Configuration Manager is a technology preview (Tech Preview) feature, support requests are serviced. This feature should not be used in a production environment.</a:t>
            </a:r>
          </a:p>
          <a:p>
            <a:pPr marL="0" indent="0">
              <a:buNone/>
            </a:pPr>
            <a:r>
              <a:rPr lang="en-GB" sz="1000" dirty="0">
                <a:solidFill>
                  <a:schemeClr val="tx2"/>
                </a:solidFill>
                <a:latin typeface="Metropolis" panose="00000500000000000000" pitchFamily="2" charset="0"/>
                <a:cs typeface="Times New Roman" panose="02020603050405020304" pitchFamily="18" charset="0"/>
              </a:rPr>
              <a:t>For production environments, use host profiles to manage the configuration settings of the hosts in a cluster. For details, see </a:t>
            </a:r>
            <a:r>
              <a:rPr lang="en-US" sz="1000" i="1" dirty="0">
                <a:solidFill>
                  <a:srgbClr val="000000"/>
                </a:solidFill>
                <a:latin typeface="Metropolis" panose="00000500000000000000" pitchFamily="2" charset="0"/>
                <a:cs typeface="Courier New" pitchFamily="49" charset="0"/>
              </a:rPr>
              <a:t>vSphere Host Profiles</a:t>
            </a:r>
            <a:r>
              <a:rPr lang="en-GB" sz="1000" dirty="0">
                <a:solidFill>
                  <a:schemeClr val="tx2"/>
                </a:solidFill>
                <a:latin typeface="Metropolis" panose="00000500000000000000" pitchFamily="2" charset="0"/>
                <a:cs typeface="Times New Roman" panose="02020603050405020304" pitchFamily="18" charset="0"/>
              </a:rPr>
              <a:t> at </a:t>
            </a:r>
            <a:r>
              <a:rPr sz="1000">
                <a:hlinkClick r:id="rId3"/>
              </a:rPr>
              <a:t>https://docs.vmware.com/en/VMware-vSphere/index.html</a:t>
            </a:r>
            <a:r>
              <a:rPr lang="en-GB" sz="1000" dirty="0">
                <a:solidFill>
                  <a:schemeClr val="tx2"/>
                </a:solidFill>
                <a:latin typeface="Metropolis" panose="00000500000000000000" pitchFamily="2" charset="0"/>
                <a:cs typeface="Times New Roman" panose="02020603050405020304" pitchFamily="18" charset="0"/>
              </a:rPr>
              <a:t>.</a:t>
            </a:r>
          </a:p>
        </p:txBody>
      </p:sp>
      <p:sp>
        <p:nvSpPr>
          <p:cNvPr id="10130" name="Slide number"/>
          <p:cNvSpPr>
            <a:spLocks noGrp="1"/>
          </p:cNvSpPr>
          <p:nvPr>
            <p:ph type="sldNum" sz="quarter" idx="10"/>
          </p:nvPr>
        </p:nvSpPr>
        <p:spPr/>
        <p:txBody>
          <a:bodyPr/>
          <a:lstStyle/>
          <a:p>
            <a:fld id="{C18812F0-6685-476B-B832-AFB48F091983}" type="slidenum">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2" name="Slide preview"/>
          <p:cNvSpPr>
            <a:spLocks noGrp="1" noRot="1" noChangeAspect="1"/>
          </p:cNvSpPr>
          <p:nvPr>
            <p:ph type="sldImg"/>
          </p:nvPr>
        </p:nvSpPr>
        <p:spPr/>
      </p:sp>
      <p:sp>
        <p:nvSpPr>
          <p:cNvPr id="10133" name="Notes"/>
          <p:cNvSpPr>
            <a:spLocks noGrp="1"/>
          </p:cNvSpPr>
          <p:nvPr>
            <p:ph type="body" idx="1"/>
          </p:nvPr>
        </p:nvSpPr>
        <p:spPr/>
        <p:txBody>
          <a:bodyPr wrap="square" rtlCol="0"/>
          <a:lstStyle/>
          <a:p>
            <a:pPr marL="0" indent="0">
              <a:buNone/>
            </a:pPr>
            <a:endParaRPr/>
          </a:p>
        </p:txBody>
      </p:sp>
      <p:sp>
        <p:nvSpPr>
          <p:cNvPr id="10134" name="Slide number"/>
          <p:cNvSpPr>
            <a:spLocks noGrp="1"/>
          </p:cNvSpPr>
          <p:nvPr>
            <p:ph type="sldNum" sz="quarter" idx="10"/>
          </p:nvPr>
        </p:nvSpPr>
        <p:spPr/>
        <p:txBody>
          <a:bodyPr/>
          <a:lstStyle/>
          <a:p>
            <a:fld id="{C18812F0-6685-476B-B832-AFB48F091983}" type="slidenum">
              <a:t>40</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5" name="Slide preview"/>
          <p:cNvSpPr>
            <a:spLocks noGrp="1" noRot="1" noChangeAspect="1"/>
          </p:cNvSpPr>
          <p:nvPr>
            <p:ph type="sldImg"/>
          </p:nvPr>
        </p:nvSpPr>
        <p:spPr/>
      </p:sp>
      <p:sp>
        <p:nvSpPr>
          <p:cNvPr id="10136" name="Notes"/>
          <p:cNvSpPr>
            <a:spLocks noGrp="1"/>
          </p:cNvSpPr>
          <p:nvPr>
            <p:ph type="body" idx="1"/>
          </p:nvPr>
        </p:nvSpPr>
        <p:spPr/>
        <p:txBody>
          <a:bodyPr wrap="square" rtlCol="0"/>
          <a:lstStyle/>
          <a:p>
            <a:pPr marL="0" indent="0">
              <a:buNone/>
            </a:pPr>
            <a:endParaRPr/>
          </a:p>
        </p:txBody>
      </p:sp>
      <p:sp>
        <p:nvSpPr>
          <p:cNvPr id="10137" name="Slide number"/>
          <p:cNvSpPr>
            <a:spLocks noGrp="1"/>
          </p:cNvSpPr>
          <p:nvPr>
            <p:ph type="sldNum" sz="quarter" idx="10"/>
          </p:nvPr>
        </p:nvSpPr>
        <p:spPr/>
        <p:txBody>
          <a:bodyPr/>
          <a:lstStyle/>
          <a:p>
            <a:fld id="{C18812F0-6685-476B-B832-AFB48F091983}" type="slidenum">
              <a:t>41</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 name="Slide preview"/>
          <p:cNvSpPr>
            <a:spLocks noGrp="1" noRot="1" noChangeAspect="1"/>
          </p:cNvSpPr>
          <p:nvPr>
            <p:ph type="sldImg"/>
          </p:nvPr>
        </p:nvSpPr>
        <p:spPr/>
      </p:sp>
      <p:sp>
        <p:nvSpPr>
          <p:cNvPr id="10139" name="Notes"/>
          <p:cNvSpPr>
            <a:spLocks noGrp="1"/>
          </p:cNvSpPr>
          <p:nvPr>
            <p:ph type="body" idx="1"/>
          </p:nvPr>
        </p:nvSpPr>
        <p:spPr/>
        <p:txBody>
          <a:bodyPr wrap="square" rtlCol="0"/>
          <a:lstStyle/>
          <a:p>
            <a:pPr marL="0" indent="0">
              <a:buNone/>
            </a:pPr>
            <a:endParaRPr/>
          </a:p>
        </p:txBody>
      </p:sp>
      <p:sp>
        <p:nvSpPr>
          <p:cNvPr id="10140" name="Slide number"/>
          <p:cNvSpPr>
            <a:spLocks noGrp="1"/>
          </p:cNvSpPr>
          <p:nvPr>
            <p:ph type="sldNum" sz="quarter" idx="10"/>
          </p:nvPr>
        </p:nvSpPr>
        <p:spPr/>
        <p:txBody>
          <a:bodyPr/>
          <a:lstStyle/>
          <a:p>
            <a:fld id="{C18812F0-6685-476B-B832-AFB48F091983}" type="slidenum">
              <a:t>42</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2" name="Slide preview"/>
          <p:cNvSpPr>
            <a:spLocks noGrp="1" noRot="1" noChangeAspect="1"/>
          </p:cNvSpPr>
          <p:nvPr>
            <p:ph type="sldImg"/>
          </p:nvPr>
        </p:nvSpPr>
        <p:spPr/>
      </p:sp>
      <p:sp>
        <p:nvSpPr>
          <p:cNvPr id="10143" name="Notes"/>
          <p:cNvSpPr>
            <a:spLocks noGrp="1"/>
          </p:cNvSpPr>
          <p:nvPr>
            <p:ph type="body" idx="1"/>
          </p:nvPr>
        </p:nvSpPr>
        <p:spPr/>
        <p:txBody>
          <a:bodyPr wrap="square" rtlCol="0"/>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 VM has one of the following VMware Tools status values:</a:t>
            </a:r>
          </a:p>
          <a:p>
            <a:pPr>
              <a:buFont typeface="Arial" pitchFamily="34" charset="0"/>
              <a:buChar char="•"/>
            </a:pPr>
            <a:r>
              <a:rPr/>
              <a:t>Up to Date:</a:t>
            </a:r>
          </a:p>
          <a:p>
            <a:pPr lvl="1">
              <a:buFont typeface="Calibri" pitchFamily="34" charset="0"/>
              <a:buChar char="–"/>
            </a:pPr>
            <a:r>
              <a:rPr/>
              <a:t>VMware Tools is installed, supported, and the version is compliant.</a:t>
            </a:r>
          </a:p>
          <a:p>
            <a:pPr lvl="1">
              <a:buFont typeface="Calibri" pitchFamily="34" charset="0"/>
              <a:buChar char="–"/>
            </a:pPr>
            <a:r>
              <a:rPr/>
              <a:t>VMware Tools is installed, supported, and the version is newer than the version that is available on the ESXi host.</a:t>
            </a:r>
          </a:p>
          <a:p>
            <a:pPr>
              <a:buFont typeface="Arial" pitchFamily="34" charset="0"/>
              <a:buChar char="•"/>
            </a:pPr>
            <a:r>
              <a:rPr/>
              <a:t>Upgrade Available:</a:t>
            </a:r>
          </a:p>
          <a:p>
            <a:pPr lvl="1">
              <a:buFont typeface="Calibri" pitchFamily="34" charset="0"/>
              <a:buChar char="–"/>
            </a:pPr>
            <a:r>
              <a:rPr/>
              <a:t>VMware Tools is installed, but the version is old.</a:t>
            </a:r>
          </a:p>
          <a:p>
            <a:pPr lvl="1">
              <a:buFont typeface="Calibri" pitchFamily="34" charset="0"/>
              <a:buChar char="–"/>
            </a:pPr>
            <a:r>
              <a:rPr/>
              <a:t>VMware Tools is installed and supported, but a newer version is available on the ESXi host.</a:t>
            </a:r>
          </a:p>
          <a:p>
            <a:pPr>
              <a:buFont typeface="Arial" pitchFamily="34" charset="0"/>
              <a:buChar char="•"/>
            </a:pPr>
            <a:r>
              <a:rPr/>
              <a:t>Version Unsupported:</a:t>
            </a:r>
          </a:p>
          <a:p>
            <a:pPr lvl="1">
              <a:buFont typeface="Calibri" pitchFamily="34" charset="0"/>
              <a:buChar char="–"/>
            </a:pPr>
            <a:r>
              <a:rPr/>
              <a:t>VMware Tools is installed, but the version is old.</a:t>
            </a:r>
          </a:p>
          <a:p>
            <a:pPr lvl="1">
              <a:buFont typeface="Calibri" pitchFamily="34" charset="0"/>
              <a:buChar char="–"/>
            </a:pPr>
            <a:r>
              <a:rPr/>
              <a:t>VMware Tools is installed, but the version has a known problem and must be immediately upgraded.</a:t>
            </a:r>
          </a:p>
          <a:p>
            <a:pPr lvl="1">
              <a:buFont typeface="Calibri" pitchFamily="34" charset="0"/>
              <a:buChar char="–"/>
            </a:pPr>
            <a:r>
              <a:rPr/>
              <a:t>VMware Tools is installed, but the version is too new to work correctly with this virtual machine.</a:t>
            </a:r>
          </a:p>
          <a:p>
            <a:pPr>
              <a:buFont typeface="Arial" pitchFamily="34" charset="0"/>
              <a:buChar char="•"/>
            </a:pPr>
            <a:r>
              <a:rPr/>
              <a:t>Not Installed: VMware Tools is not installed on this virtual machine. Consider installing VMware Tools in this VM.</a:t>
            </a:r>
          </a:p>
          <a:p>
            <a:pPr>
              <a:buFont typeface="Arial" pitchFamily="34" charset="0"/>
              <a:buChar char="•"/>
            </a:pPr>
            <a:r>
              <a:rPr/>
              <a:t>Guest Managed: vSphere does not manage VMware Tools. For example, your VM is running the Linux OpenVMTools package. Use native Linux package management tools to upgrade VMware Tools.</a:t>
            </a:r>
          </a:p>
          <a:p>
            <a:pPr>
              <a:buFont typeface="Arial" pitchFamily="34" charset="0"/>
              <a:buChar char="•"/>
            </a:pPr>
            <a:r>
              <a:rPr/>
              <a:t>Unknown: The status of the virtual machine has not been checked. Verify that the VM is powered on before you click </a:t>
            </a:r>
            <a:r>
              <a:rPr lang="en-US" b="1" dirty="0">
                <a:solidFill>
                  <a:srgbClr val="000000"/>
                </a:solidFill>
                <a:latin typeface="Metropolis Semi Bold" panose="00000700000000000000" pitchFamily="2" charset="0"/>
                <a:cs typeface="Courier New" pitchFamily="49" charset="0"/>
              </a:rPr>
              <a:t>CHECK STATUS</a:t>
            </a:r>
            <a:r>
              <a:rPr/>
              <a:t>.</a:t>
            </a:r>
          </a:p>
        </p:txBody>
      </p:sp>
      <p:sp>
        <p:nvSpPr>
          <p:cNvPr id="10144" name="Slide number"/>
          <p:cNvSpPr>
            <a:spLocks noGrp="1"/>
          </p:cNvSpPr>
          <p:nvPr>
            <p:ph type="sldNum" sz="quarter" idx="10"/>
          </p:nvPr>
        </p:nvSpPr>
        <p:spPr/>
        <p:txBody>
          <a:bodyPr/>
          <a:lstStyle/>
          <a:p>
            <a:fld id="{C18812F0-6685-476B-B832-AFB48F091983}" type="slidenum">
              <a:t>43</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6" name="Slide preview"/>
          <p:cNvSpPr>
            <a:spLocks noGrp="1" noRot="1" noChangeAspect="1"/>
          </p:cNvSpPr>
          <p:nvPr>
            <p:ph type="sldImg"/>
          </p:nvPr>
        </p:nvSpPr>
        <p:spPr/>
      </p:sp>
      <p:sp>
        <p:nvSpPr>
          <p:cNvPr id="10147"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Plan the VMware Tools upgrade during your maintenance window, especially if a reboot of the VM is required after the upgrade completes.</a:t>
            </a:r>
          </a:p>
        </p:txBody>
      </p:sp>
      <p:sp>
        <p:nvSpPr>
          <p:cNvPr id="10148" name="Slide number"/>
          <p:cNvSpPr>
            <a:spLocks noGrp="1"/>
          </p:cNvSpPr>
          <p:nvPr>
            <p:ph type="sldNum" sz="quarter" idx="10"/>
          </p:nvPr>
        </p:nvSpPr>
        <p:spPr/>
        <p:txBody>
          <a:bodyPr/>
          <a:lstStyle/>
          <a:p>
            <a:fld id="{C18812F0-6685-476B-B832-AFB48F091983}" type="slidenum">
              <a:t>44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0" name="Slide preview"/>
          <p:cNvSpPr>
            <a:spLocks noGrp="1" noRot="1" noChangeAspect="1"/>
          </p:cNvSpPr>
          <p:nvPr>
            <p:ph type="sldImg"/>
          </p:nvPr>
        </p:nvSpPr>
        <p:spPr/>
      </p:sp>
      <p:sp>
        <p:nvSpPr>
          <p:cNvPr id="10011" name="Notes"/>
          <p:cNvSpPr>
            <a:spLocks noGrp="1"/>
          </p:cNvSpPr>
          <p:nvPr>
            <p:ph type="body" idx="1"/>
          </p:nvPr>
        </p:nvSpPr>
        <p:spPr/>
        <p:txBody>
          <a:bodyPr wrap="square" rtlCol="0"/>
          <a:lstStyle/>
          <a:p>
            <a:pPr marL="0" indent="0">
              <a:buNone/>
            </a:pPr>
            <a:endParaRPr/>
          </a:p>
        </p:txBody>
      </p:sp>
      <p:sp>
        <p:nvSpPr>
          <p:cNvPr id="10012" name="Slide number"/>
          <p:cNvSpPr>
            <a:spLocks noGrp="1"/>
          </p:cNvSpPr>
          <p:nvPr>
            <p:ph type="sldNum" sz="quarter" idx="10"/>
          </p:nvPr>
        </p:nvSpPr>
        <p:spPr/>
        <p:txBody>
          <a:bodyPr/>
          <a:lstStyle/>
          <a:p>
            <a:fld id="{C18812F0-6685-476B-B832-AFB48F091983}" type="slidenum">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9" name="Slide preview"/>
          <p:cNvSpPr>
            <a:spLocks noGrp="1" noRot="1" noChangeAspect="1"/>
          </p:cNvSpPr>
          <p:nvPr>
            <p:ph type="sldImg"/>
          </p:nvPr>
        </p:nvSpPr>
        <p:spPr/>
      </p:sp>
      <p:sp>
        <p:nvSpPr>
          <p:cNvPr id="10150" name="Notes"/>
          <p:cNvSpPr>
            <a:spLocks noGrp="1"/>
          </p:cNvSpPr>
          <p:nvPr>
            <p:ph type="body" idx="1"/>
          </p:nvPr>
        </p:nvSpPr>
        <p:spPr/>
        <p:txBody>
          <a:bodyPr wrap="square" rtlCol="0"/>
          <a:lstStyle/>
          <a:p>
            <a:pPr marL="0" indent="0">
              <a:buNone/>
            </a:pPr>
            <a:endParaRPr/>
          </a:p>
        </p:txBody>
      </p:sp>
      <p:sp>
        <p:nvSpPr>
          <p:cNvPr id="10151" name="Slide number"/>
          <p:cNvSpPr>
            <a:spLocks noGrp="1"/>
          </p:cNvSpPr>
          <p:nvPr>
            <p:ph type="sldNum" sz="quarter" idx="10"/>
          </p:nvPr>
        </p:nvSpPr>
        <p:spPr/>
        <p:txBody>
          <a:bodyPr/>
          <a:lstStyle/>
          <a:p>
            <a:fld id="{C18812F0-6685-476B-B832-AFB48F091983}" type="slidenum">
              <a:t>45</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3" name="Slide preview"/>
          <p:cNvSpPr>
            <a:spLocks noGrp="1" noRot="1" noChangeAspect="1"/>
          </p:cNvSpPr>
          <p:nvPr>
            <p:ph type="sldImg"/>
          </p:nvPr>
        </p:nvSpPr>
        <p:spPr/>
      </p:sp>
      <p:sp>
        <p:nvSpPr>
          <p:cNvPr id="10154" name="Notes"/>
          <p:cNvSpPr>
            <a:spLocks noGrp="1"/>
          </p:cNvSpPr>
          <p:nvPr>
            <p:ph type="body" idx="1"/>
          </p:nvPr>
        </p:nvSpPr>
        <p:spPr/>
        <p:txBody>
          <a:bodyPr wrap="square" rtlCol="0"/>
          <a:lstStyle/>
          <a:p>
            <a:pPr marL="0" indent="0">
              <a:buNone/>
            </a:pPr>
            <a:endParaRPr/>
          </a:p>
        </p:txBody>
      </p:sp>
      <p:sp>
        <p:nvSpPr>
          <p:cNvPr id="10155" name="Slide number"/>
          <p:cNvSpPr>
            <a:spLocks noGrp="1"/>
          </p:cNvSpPr>
          <p:nvPr>
            <p:ph type="sldNum" sz="quarter" idx="10"/>
          </p:nvPr>
        </p:nvSpPr>
        <p:spPr/>
        <p:txBody>
          <a:bodyPr/>
          <a:lstStyle/>
          <a:p>
            <a:fld id="{C18812F0-6685-476B-B832-AFB48F091983}" type="slidenum">
              <a:t>46</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7" name="Slide preview"/>
          <p:cNvSpPr>
            <a:spLocks noGrp="1" noRot="1" noChangeAspect="1"/>
          </p:cNvSpPr>
          <p:nvPr>
            <p:ph type="sldImg"/>
          </p:nvPr>
        </p:nvSpPr>
        <p:spPr/>
      </p:sp>
      <p:sp>
        <p:nvSpPr>
          <p:cNvPr id="10158" name="Notes"/>
          <p:cNvSpPr>
            <a:spLocks noGrp="1"/>
          </p:cNvSpPr>
          <p:nvPr>
            <p:ph type="body" idx="1"/>
          </p:nvPr>
        </p:nvSpPr>
        <p:spPr/>
        <p:txBody>
          <a:bodyPr wrap="square" rtlCol="0"/>
          <a:lstStyle/>
          <a:p>
            <a:pPr marL="0" indent="0">
              <a:buNone/>
            </a:pPr>
            <a:endParaRPr/>
          </a:p>
        </p:txBody>
      </p:sp>
      <p:sp>
        <p:nvSpPr>
          <p:cNvPr id="10159" name="Slide number"/>
          <p:cNvSpPr>
            <a:spLocks noGrp="1"/>
          </p:cNvSpPr>
          <p:nvPr>
            <p:ph type="sldNum" sz="quarter" idx="10"/>
          </p:nvPr>
        </p:nvSpPr>
        <p:spPr/>
        <p:txBody>
          <a:bodyPr/>
          <a:lstStyle/>
          <a:p>
            <a:fld id="{C18812F0-6685-476B-B832-AFB48F091983}" type="slidenum">
              <a:t>47</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0" name="Slide preview"/>
          <p:cNvSpPr>
            <a:spLocks noGrp="1" noRot="1" noChangeAspect="1"/>
          </p:cNvSpPr>
          <p:nvPr>
            <p:ph type="sldImg"/>
          </p:nvPr>
        </p:nvSpPr>
        <p:spPr/>
      </p:sp>
      <p:sp>
        <p:nvSpPr>
          <p:cNvPr id="10161" name="Notes"/>
          <p:cNvSpPr>
            <a:spLocks noGrp="1"/>
          </p:cNvSpPr>
          <p:nvPr>
            <p:ph type="body" idx="1"/>
          </p:nvPr>
        </p:nvSpPr>
        <p:spPr/>
        <p:txBody>
          <a:bodyPr wrap="square" rtlCol="0"/>
          <a:lstStyle/>
          <a:p>
            <a:pPr marL="0" indent="0">
              <a:buNone/>
            </a:pPr>
            <a:endParaRPr/>
          </a:p>
        </p:txBody>
      </p:sp>
      <p:sp>
        <p:nvSpPr>
          <p:cNvPr id="10162" name="Slide number"/>
          <p:cNvSpPr>
            <a:spLocks noGrp="1"/>
          </p:cNvSpPr>
          <p:nvPr>
            <p:ph type="sldNum" sz="quarter" idx="10"/>
          </p:nvPr>
        </p:nvSpPr>
        <p:spPr/>
        <p:txBody>
          <a:bodyPr/>
          <a:lstStyle/>
          <a:p>
            <a:fld id="{C18812F0-6685-476B-B832-AFB48F091983}" type="slidenum">
              <a:t>48</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3" name="Slide preview"/>
          <p:cNvSpPr>
            <a:spLocks noGrp="1" noRot="1" noChangeAspect="1"/>
          </p:cNvSpPr>
          <p:nvPr>
            <p:ph type="sldImg"/>
          </p:nvPr>
        </p:nvSpPr>
        <p:spPr/>
      </p:sp>
      <p:sp>
        <p:nvSpPr>
          <p:cNvPr id="10164" name="Notes"/>
          <p:cNvSpPr>
            <a:spLocks noGrp="1"/>
          </p:cNvSpPr>
          <p:nvPr>
            <p:ph type="body" idx="1"/>
          </p:nvPr>
        </p:nvSpPr>
        <p:spPr/>
        <p:txBody>
          <a:bodyPr wrap="square" rtlCol="0"/>
          <a:lstStyle/>
          <a:p>
            <a:pPr marL="0" indent="0">
              <a:buNone/>
            </a:pPr>
            <a:endParaRPr/>
          </a:p>
        </p:txBody>
      </p:sp>
      <p:sp>
        <p:nvSpPr>
          <p:cNvPr id="10165" name="Slide number"/>
          <p:cNvSpPr>
            <a:spLocks noGrp="1"/>
          </p:cNvSpPr>
          <p:nvPr>
            <p:ph type="sldNum" sz="quarter" idx="10"/>
          </p:nvPr>
        </p:nvSpPr>
        <p:spPr/>
        <p:txBody>
          <a:bodyPr/>
          <a:lstStyle/>
          <a:p>
            <a:fld id="{C18812F0-6685-476B-B832-AFB48F091983}" type="slidenum">
              <a:t>49</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6" name="Slide preview"/>
          <p:cNvSpPr>
            <a:spLocks noGrp="1" noRot="1" noChangeAspect="1"/>
          </p:cNvSpPr>
          <p:nvPr>
            <p:ph type="sldImg"/>
          </p:nvPr>
        </p:nvSpPr>
        <p:spPr/>
      </p:sp>
      <p:sp>
        <p:nvSpPr>
          <p:cNvPr id="10167" name="Notes"/>
          <p:cNvSpPr>
            <a:spLocks noGrp="1"/>
          </p:cNvSpPr>
          <p:nvPr>
            <p:ph type="body" idx="1"/>
          </p:nvPr>
        </p:nvSpPr>
        <p:spPr/>
        <p:txBody>
          <a:bodyPr wrap="square" rtlCol="0"/>
          <a:lstStyle/>
          <a:p>
            <a:pPr marL="0" indent="0">
              <a:buNone/>
            </a:pPr>
            <a:endParaRPr/>
          </a:p>
        </p:txBody>
      </p:sp>
      <p:sp>
        <p:nvSpPr>
          <p:cNvPr id="10168" name="Slide number"/>
          <p:cNvSpPr>
            <a:spLocks noGrp="1"/>
          </p:cNvSpPr>
          <p:nvPr>
            <p:ph type="sldNum" sz="quarter" idx="10"/>
          </p:nvPr>
        </p:nvSpPr>
        <p:spPr/>
        <p:txBody>
          <a:bodyPr/>
          <a:lstStyle/>
          <a:p>
            <a:fld id="{C18812F0-6685-476B-B832-AFB48F091983}" type="slidenum">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3" name="Slide preview"/>
          <p:cNvSpPr>
            <a:spLocks noGrp="1" noRot="1" noChangeAspect="1"/>
          </p:cNvSpPr>
          <p:nvPr>
            <p:ph type="sldImg"/>
          </p:nvPr>
        </p:nvSpPr>
        <p:spPr/>
      </p:sp>
      <p:sp>
        <p:nvSpPr>
          <p:cNvPr id="10014" name="Notes"/>
          <p:cNvSpPr>
            <a:spLocks noGrp="1"/>
          </p:cNvSpPr>
          <p:nvPr>
            <p:ph type="body" idx="1"/>
          </p:nvPr>
        </p:nvSpPr>
        <p:spPr/>
        <p:txBody>
          <a:bodyPr wrap="square" rtlCol="0"/>
          <a:lstStyle/>
          <a:p>
            <a:pPr marL="0" indent="0">
              <a:buNone/>
            </a:pPr>
            <a:endParaRPr/>
          </a:p>
        </p:txBody>
      </p:sp>
      <p:sp>
        <p:nvSpPr>
          <p:cNvPr id="10015" name="Slide number"/>
          <p:cNvSpPr>
            <a:spLocks noGrp="1"/>
          </p:cNvSpPr>
          <p:nvPr>
            <p:ph type="sldNum" sz="quarter" idx="10"/>
          </p:nvPr>
        </p:nvSpPr>
        <p:spPr/>
        <p:txBody>
          <a:bodyPr/>
          <a:lstStyle/>
          <a:p>
            <a:fld id="{C18812F0-6685-476B-B832-AFB48F091983}" type="slidenum">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6" name="Slide preview"/>
          <p:cNvSpPr>
            <a:spLocks noGrp="1" noRot="1" noChangeAspect="1"/>
          </p:cNvSpPr>
          <p:nvPr>
            <p:ph type="sldImg"/>
          </p:nvPr>
        </p:nvSpPr>
        <p:spPr/>
      </p:sp>
      <p:sp>
        <p:nvSpPr>
          <p:cNvPr id="10017" name="Notes"/>
          <p:cNvSpPr>
            <a:spLocks noGrp="1"/>
          </p:cNvSpPr>
          <p:nvPr>
            <p:ph type="body" idx="1"/>
          </p:nvPr>
        </p:nvSpPr>
        <p:spPr/>
        <p:txBody>
          <a:bodyPr wrap="square" rtlCol="0"/>
          <a:lstStyle/>
          <a:p>
            <a:pPr marL="0" indent="0">
              <a:buNone/>
            </a:pPr>
            <a:endParaRPr/>
          </a:p>
        </p:txBody>
      </p:sp>
      <p:sp>
        <p:nvSpPr>
          <p:cNvPr id="10018" name="Slide number"/>
          <p:cNvSpPr>
            <a:spLocks noGrp="1"/>
          </p:cNvSpPr>
          <p:nvPr>
            <p:ph type="sldNum" sz="quarter" idx="10"/>
          </p:nvPr>
        </p:nvSpPr>
        <p:spPr/>
        <p:txBody>
          <a:bodyPr/>
          <a:lstStyle/>
          <a:p>
            <a:fld id="{C18812F0-6685-476B-B832-AFB48F091983}" type="slidenum">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0" name="Slide preview"/>
          <p:cNvSpPr>
            <a:spLocks noGrp="1" noRot="1" noChangeAspect="1"/>
          </p:cNvSpPr>
          <p:nvPr>
            <p:ph type="sldImg"/>
          </p:nvPr>
        </p:nvSpPr>
        <p:spPr/>
      </p:sp>
      <p:sp>
        <p:nvSpPr>
          <p:cNvPr id="10021"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Customer Experience Improvement Program (CEIP) is a program that provides you with features to help you proactively manage your vSphere environment. The vCenter interoperability report, also referred to as vCenter Server Update Planner, is one of the features that CEIP offers.</a:t>
            </a:r>
          </a:p>
          <a:p>
            <a:pPr marL="0" indent="0">
              <a:buNone/>
            </a:pPr>
            <a:r>
              <a:rPr lang="en-GB" sz="1000" dirty="0">
                <a:solidFill>
                  <a:schemeClr val="tx2"/>
                </a:solidFill>
                <a:latin typeface="Metropolis" panose="00000500000000000000" pitchFamily="2" charset="0"/>
                <a:cs typeface="Times New Roman" panose="02020603050405020304" pitchFamily="18" charset="0"/>
              </a:rPr>
              <a:t>To join CEIP, click the </a:t>
            </a:r>
            <a:r>
              <a:rPr lang="en-US" sz="1000" b="1" dirty="0">
                <a:solidFill>
                  <a:srgbClr val="000000"/>
                </a:solidFill>
                <a:latin typeface="Metropolis Semi Bold" panose="00000700000000000000" pitchFamily="2" charset="0"/>
                <a:cs typeface="Courier New" pitchFamily="49" charset="0"/>
              </a:rPr>
              <a:t>Learn more and enable CEIP</a:t>
            </a:r>
            <a:r>
              <a:rPr lang="en-GB" sz="1000" dirty="0">
                <a:solidFill>
                  <a:schemeClr val="tx2"/>
                </a:solidFill>
                <a:latin typeface="Metropolis" panose="00000500000000000000" pitchFamily="2" charset="0"/>
                <a:cs typeface="Times New Roman" panose="02020603050405020304" pitchFamily="18" charset="0"/>
              </a:rPr>
              <a:t> link in the message and click </a:t>
            </a:r>
            <a:r>
              <a:rPr lang="en-US" sz="1000" b="1" dirty="0">
                <a:solidFill>
                  <a:srgbClr val="000000"/>
                </a:solidFill>
                <a:latin typeface="Metropolis Semi Bold" panose="00000700000000000000" pitchFamily="2" charset="0"/>
                <a:cs typeface="Courier New" pitchFamily="49" charset="0"/>
              </a:rPr>
              <a:t>JOIN PROGRAM</a:t>
            </a:r>
            <a:r>
              <a:rPr lang="en-GB" sz="1000" dirty="0">
                <a:solidFill>
                  <a:schemeClr val="tx2"/>
                </a:solidFill>
                <a:latin typeface="Metropolis" panose="00000500000000000000" pitchFamily="2" charset="0"/>
                <a:cs typeface="Times New Roman" panose="02020603050405020304" pitchFamily="18" charset="0"/>
              </a:rPr>
              <a: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Alternatively, you can join or leave the program using the following steps:</a:t>
            </a:r>
          </a:p>
          <a:p>
            <a:pPr>
              <a:buFont typeface="+mj-lt"/>
              <a:buAutoNum type="arabicPeriod"/>
            </a:pPr>
            <a:r>
              <a:rPr/>
              <a:t>From the main menu, select </a:t>
            </a:r>
            <a:r>
              <a:rPr lang="en-US" b="1" dirty="0">
                <a:solidFill>
                  <a:srgbClr val="000000"/>
                </a:solidFill>
                <a:latin typeface="Metropolis Semi Bold" panose="00000700000000000000" pitchFamily="2" charset="0"/>
                <a:cs typeface="Courier New" pitchFamily="49" charset="0"/>
              </a:rPr>
              <a:t>Administration</a:t>
            </a:r>
            <a:r>
              <a:rPr/>
              <a:t>.</a:t>
            </a:r>
          </a:p>
          <a:p>
            <a:pPr>
              <a:buFont typeface="+mj-lt"/>
              <a:buAutoNum type="arabicPeriod" startAt="2"/>
            </a:pPr>
            <a:r>
              <a:rPr/>
              <a:t>Under </a:t>
            </a:r>
            <a:r>
              <a:rPr lang="en-US" b="1" dirty="0">
                <a:solidFill>
                  <a:srgbClr val="000000"/>
                </a:solidFill>
                <a:latin typeface="Metropolis Semi Bold" panose="00000700000000000000" pitchFamily="2" charset="0"/>
                <a:cs typeface="Courier New" pitchFamily="49" charset="0"/>
              </a:rPr>
              <a:t>Deployment</a:t>
            </a:r>
            <a:r>
              <a:rPr/>
              <a:t>, select </a:t>
            </a:r>
            <a:r>
              <a:rPr lang="en-US" b="1" dirty="0">
                <a:solidFill>
                  <a:srgbClr val="000000"/>
                </a:solidFill>
                <a:latin typeface="Metropolis Semi Bold" panose="00000700000000000000" pitchFamily="2" charset="0"/>
                <a:cs typeface="Courier New" pitchFamily="49" charset="0"/>
              </a:rPr>
              <a:t>Customer Experience Improvement Program</a:t>
            </a:r>
            <a:r>
              <a:rPr/>
              <a:t>.</a:t>
            </a:r>
          </a:p>
          <a:p>
            <a:pPr>
              <a:buFont typeface="+mj-lt"/>
              <a:buAutoNum type="arabicPeriod" startAt="3"/>
            </a:pPr>
            <a:r>
              <a:rPr/>
              <a:t>Click </a:t>
            </a:r>
            <a:r>
              <a:rPr lang="en-US" b="1" dirty="0">
                <a:solidFill>
                  <a:srgbClr val="000000"/>
                </a:solidFill>
                <a:latin typeface="Metropolis Semi Bold" panose="00000700000000000000" pitchFamily="2" charset="0"/>
                <a:cs typeface="Courier New" pitchFamily="49" charset="0"/>
              </a:rPr>
              <a:t>JOIN PROGRAM</a:t>
            </a:r>
            <a:r>
              <a:rPr/>
              <a:t> (or </a:t>
            </a:r>
            <a:r>
              <a:rPr lang="en-US" b="1" dirty="0">
                <a:solidFill>
                  <a:srgbClr val="000000"/>
                </a:solidFill>
                <a:latin typeface="Metropolis Semi Bold" panose="00000700000000000000" pitchFamily="2" charset="0"/>
                <a:cs typeface="Courier New" pitchFamily="49" charset="0"/>
              </a:rPr>
              <a:t>LEAVE PROGRAM</a:t>
            </a:r>
            <a:r>
              <a:rPr/>
              <a:t>).</a:t>
            </a:r>
          </a:p>
          <a:p>
            <a:pPr marL="0" indent="0">
              <a:buNone/>
            </a:pPr>
            <a:r>
              <a:rPr lang="en-GB" sz="1000" dirty="0">
                <a:solidFill>
                  <a:schemeClr val="tx2"/>
                </a:solidFill>
                <a:latin typeface="Metropolis" panose="00000500000000000000" pitchFamily="2" charset="0"/>
                <a:cs typeface="Times New Roman" panose="02020603050405020304" pitchFamily="18" charset="0"/>
              </a:rPr>
              <a:t>You can find more information on VMware's CEIP by visiting </a:t>
            </a:r>
            <a:r>
              <a:rPr sz="1000">
                <a:hlinkClick r:id="rId3"/>
              </a:rPr>
              <a:t>https://www.vmware.com/solutions/trustvmware/ceip.html</a:t>
            </a:r>
          </a:p>
        </p:txBody>
      </p:sp>
      <p:sp>
        <p:nvSpPr>
          <p:cNvPr id="10022" name="Slide number"/>
          <p:cNvSpPr>
            <a:spLocks noGrp="1"/>
          </p:cNvSpPr>
          <p:nvPr>
            <p:ph type="sldNum" sz="quarter" idx="10"/>
          </p:nvPr>
        </p:nvSpPr>
        <p:spPr/>
        <p:txBody>
          <a:bodyPr/>
          <a:lstStyle/>
          <a:p>
            <a:fld id="{C18812F0-6685-476B-B832-AFB48F091983}" type="slidenum">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 name="Slide preview"/>
          <p:cNvSpPr>
            <a:spLocks noGrp="1" noRot="1" noChangeAspect="1"/>
          </p:cNvSpPr>
          <p:nvPr>
            <p:ph type="sldImg"/>
          </p:nvPr>
        </p:nvSpPr>
        <p:spPr/>
      </p:sp>
      <p:sp>
        <p:nvSpPr>
          <p:cNvPr id="10025"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In the vSphere Client, the Interoperability page appears on the </a:t>
            </a:r>
            <a:r>
              <a:rPr lang="en-US" sz="1000" b="1" dirty="0">
                <a:solidFill>
                  <a:srgbClr val="000000"/>
                </a:solidFill>
                <a:latin typeface="Metropolis Semi Bold" panose="00000700000000000000" pitchFamily="2" charset="0"/>
                <a:cs typeface="Courier New" pitchFamily="49" charset="0"/>
              </a:rPr>
              <a:t>Monitor</a:t>
            </a:r>
            <a:r>
              <a:rPr lang="en-GB" sz="1000" dirty="0">
                <a:solidFill>
                  <a:schemeClr val="tx2"/>
                </a:solidFill>
                <a:latin typeface="Metropolis" panose="00000500000000000000" pitchFamily="2" charset="0"/>
                <a:cs typeface="Times New Roman" panose="02020603050405020304" pitchFamily="18" charset="0"/>
              </a:rPr>
              <a:t> tab of vCenter. This page displays VMware products currently registered with vCenter.</a:t>
            </a:r>
          </a:p>
          <a:p>
            <a:pPr marL="0" indent="0">
              <a:buNone/>
            </a:pPr>
            <a:r>
              <a:rPr lang="en-GB" sz="1000" dirty="0">
                <a:solidFill>
                  <a:schemeClr val="tx2"/>
                </a:solidFill>
                <a:latin typeface="Metropolis" panose="00000500000000000000" pitchFamily="2" charset="0"/>
                <a:cs typeface="Times New Roman" panose="02020603050405020304" pitchFamily="18" charset="0"/>
              </a:rPr>
              <a:t>This report shows the product name, the current version of the product, and the product version that is compatible with the current version of vCenter.</a:t>
            </a:r>
          </a:p>
          <a:p>
            <a:pPr marL="0" indent="0">
              <a:buNone/>
            </a:pPr>
            <a:r>
              <a:rPr lang="en-GB" sz="1000" dirty="0">
                <a:solidFill>
                  <a:schemeClr val="tx2"/>
                </a:solidFill>
                <a:latin typeface="Metropolis" panose="00000500000000000000" pitchFamily="2" charset="0"/>
                <a:cs typeface="Times New Roman" panose="02020603050405020304" pitchFamily="18" charset="0"/>
              </a:rPr>
              <a:t>If VMware products in your environment are undetected, you can click </a:t>
            </a:r>
            <a:r>
              <a:rPr lang="en-US" sz="1000" b="1" dirty="0">
                <a:solidFill>
                  <a:srgbClr val="000000"/>
                </a:solidFill>
                <a:latin typeface="Metropolis Semi Bold" panose="00000700000000000000" pitchFamily="2" charset="0"/>
                <a:cs typeface="Courier New" pitchFamily="49" charset="0"/>
              </a:rPr>
              <a:t>MODIFY PRODUCT LIST</a:t>
            </a:r>
            <a:r>
              <a:rPr lang="en-GB" sz="1000" dirty="0">
                <a:solidFill>
                  <a:schemeClr val="tx2"/>
                </a:solidFill>
                <a:latin typeface="Metropolis" panose="00000500000000000000" pitchFamily="2" charset="0"/>
                <a:cs typeface="Times New Roman" panose="02020603050405020304" pitchFamily="18" charset="0"/>
              </a:rPr>
              <a:t> to manually add them to the list of products to check and regenerate the interoperability report.</a:t>
            </a:r>
          </a:p>
        </p:txBody>
      </p:sp>
      <p:sp>
        <p:nvSpPr>
          <p:cNvPr id="10026" name="Slide number"/>
          <p:cNvSpPr>
            <a:spLocks noGrp="1"/>
          </p:cNvSpPr>
          <p:nvPr>
            <p:ph type="sldNum" sz="quarter" idx="10"/>
          </p:nvPr>
        </p:nvSpPr>
        <p:spPr/>
        <p:txBody>
          <a:bodyPr/>
          <a:lstStyle/>
          <a:p>
            <a:fld id="{C18812F0-6685-476B-B832-AFB48F091983}" type="slidenum">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8" name="Slide preview"/>
          <p:cNvSpPr>
            <a:spLocks noGrp="1" noRot="1" noChangeAspect="1"/>
          </p:cNvSpPr>
          <p:nvPr>
            <p:ph type="sldImg"/>
          </p:nvPr>
        </p:nvSpPr>
        <p:spPr/>
      </p:sp>
      <p:sp>
        <p:nvSpPr>
          <p:cNvPr id="10029" name="Notes"/>
          <p:cNvSpPr>
            <a:spLocks noGrp="1"/>
          </p:cNvSpPr>
          <p:nvPr>
            <p:ph type="body" idx="1"/>
          </p:nvPr>
        </p:nvSpPr>
        <p:spPr/>
        <p:txBody>
          <a:bodyPr wrap="square" rtlCol="0"/>
          <a:lstStyle/>
          <a:p>
            <a:pPr marL="0" indent="0">
              <a:buNone/>
            </a:pPr>
            <a:r>
              <a:rPr lang="en-GB" sz="1000" dirty="0">
                <a:solidFill>
                  <a:schemeClr val="tx2"/>
                </a:solidFill>
                <a:latin typeface="Metropolis" panose="00000500000000000000" pitchFamily="2" charset="0"/>
                <a:cs typeface="Times New Roman" panose="02020603050405020304" pitchFamily="18" charset="0"/>
              </a:rPr>
              <a:t>The Update pane lists the vCenter updates that you can select. Details include release date, version, severity, and other information about each vCenter update available. The Type column tells you if the release item is an update, an upgrade, or a patch. If multiple versions appear, the recommended version is preselected.</a:t>
            </a:r>
          </a:p>
          <a:p>
            <a:pPr marL="0" indent="0">
              <a:buNone/>
            </a:pPr>
            <a:r>
              <a:rPr lang="en-GB" sz="1000" dirty="0">
                <a:solidFill>
                  <a:schemeClr val="tx2"/>
                </a:solidFill>
                <a:latin typeface="Metropolis" panose="00000500000000000000" pitchFamily="2" charset="0"/>
                <a:cs typeface="Times New Roman" panose="02020603050405020304" pitchFamily="18" charset="0"/>
              </a:rPr>
              <a:t>vCenter updates and patches are located in a default VMware repository URL. You can configure the vCenter Server Appliance to use the default VMware repository URL or a custom repository URL, for example, a repository URL that you previously built on a local Web server running within your data center.</a:t>
            </a:r>
          </a:p>
          <a:p>
            <a:pPr marL="0" indent="0">
              <a:buNone/>
            </a:pPr>
            <a:r>
              <a:rPr lang="en-GB" sz="1000" dirty="0">
                <a:solidFill>
                  <a:schemeClr val="tx2"/>
                </a:solidFill>
                <a:latin typeface="Metropolis" panose="00000500000000000000" pitchFamily="2" charset="0"/>
                <a:cs typeface="Times New Roman" panose="02020603050405020304" pitchFamily="18" charset="0"/>
              </a:rPr>
              <a:t>For details about upgrading and patching vCenter, see vCenter Server Upgrade at https://docs.vmware.com/en/VMware-vSphere/index.html.</a:t>
            </a:r>
          </a:p>
        </p:txBody>
      </p:sp>
      <p:sp>
        <p:nvSpPr>
          <p:cNvPr id="10030" name="Slide number"/>
          <p:cNvSpPr>
            <a:spLocks noGrp="1"/>
          </p:cNvSpPr>
          <p:nvPr>
            <p:ph type="sldNum" sz="quarter" idx="10"/>
          </p:nvPr>
        </p:nvSpPr>
        <p:spPr/>
        <p:txBody>
          <a:bodyPr/>
          <a:lstStyle/>
          <a:p>
            <a:fld id="{C18812F0-6685-476B-B832-AFB48F091983}" type="slidenum">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id="{C3DD2351-D1CA-47A3-8487-FA7F85ED06C0}"/>
              </a:ext>
              <a:ext uri="{C183D7F6-B498-43B3-948B-1728B52AA6E4}">
                <adec:decorative xmlns="" xmlns:a16="http://schemas.microsoft.com/office/drawing/2014/main" xmlns:a14="http://schemas.microsoft.com/office/drawing/2010/main" xmlns:mc="http://schemas.openxmlformats.org/markup-compatibility/2006" xmlns:p14="http://schemas.microsoft.com/office/powerpoint/2010/main" xmlns:adec="http://schemas.microsoft.com/office/drawing/2017/decorative" val="1"/>
              </a:ext>
            </a:extLst>
          </p:cNvPr>
          <p:cNvGrpSpPr/>
          <p:nvPr userDrawn="1"/>
        </p:nvGrpSpPr>
        <p:grpSpPr>
          <a:xfrm>
            <a:off x="-1488217" y="1084671"/>
            <a:ext cx="9623529" cy="5494609"/>
            <a:chOff x="-1488217" y="1084671"/>
            <a:chExt cx="9623529" cy="5494609"/>
          </a:xfrm>
        </p:grpSpPr>
        <p:sp>
          <p:nvSpPr>
            <p:cNvPr id="29" name="Freeform 34">
              <a:extLst>
                <a:ext uri="{FF2B5EF4-FFF2-40B4-BE49-F238E27FC236}">
                  <a16:creationId xmlns:a16="http://schemas.microsoft.com/office/drawing/2014/main" id="{4153883E-5B63-41FF-9365-5A1D4F9742B6}"/>
                </a:ext>
                <a:ext uri="{C183D7F6-B498-43B3-948B-1728B52AA6E4}">
                  <adec:decorative xmlns="" xmlns:a16="http://schemas.microsoft.com/office/drawing/2014/main" xmlns:a14="http://schemas.microsoft.com/office/drawing/2010/main" xmlns:mc="http://schemas.openxmlformats.org/markup-compatibility/2006" xmlns:p14="http://schemas.microsoft.com/office/powerpoint/2010/main" xmlns:adec="http://schemas.microsoft.com/office/drawing/2017/decorative"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0" name="Freeform 33">
              <a:extLst>
                <a:ext uri="{FF2B5EF4-FFF2-40B4-BE49-F238E27FC236}">
                  <a16:creationId xmlns:a16="http://schemas.microsoft.com/office/drawing/2014/main" id="{9DBEF94E-4B36-4EFA-B091-E33335E64804}"/>
                </a:ext>
                <a:ext uri="{C183D7F6-B498-43B3-948B-1728B52AA6E4}">
                  <adec:decorative xmlns="" xmlns:a16="http://schemas.microsoft.com/office/drawing/2014/main" xmlns:a14="http://schemas.microsoft.com/office/drawing/2010/main" xmlns:mc="http://schemas.openxmlformats.org/markup-compatibility/2006" xmlns:p14="http://schemas.microsoft.com/office/powerpoint/2010/main" xmlns:adec="http://schemas.microsoft.com/office/drawing/2017/decorative"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sp>
        <p:nvSpPr>
          <p:cNvPr id="16" name="Title 1">
            <a:extLst>
              <a:ext uri="{FF2B5EF4-FFF2-40B4-BE49-F238E27FC236}">
                <a16:creationId xmlns:a16="http://schemas.microsoft.com/office/drawing/2014/main"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lang="en-US" dirty="0"/>
              <a:t>Click to edit Master title style</a:t>
            </a:r>
          </a:p>
        </p:txBody>
      </p:sp>
      <p:grpSp>
        <p:nvGrpSpPr>
          <p:cNvPr id="19" name="Group 18">
            <a:extLst>
              <a:ext uri="{FF2B5EF4-FFF2-40B4-BE49-F238E27FC236}">
                <a16:creationId xmlns:a16="http://schemas.microsoft.com/office/drawing/2014/main"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
        <p:nvSpPr>
          <p:cNvPr id="36" name="TextBox 35">
            <a:extLst>
              <a:ext uri="{FF2B5EF4-FFF2-40B4-BE49-F238E27FC236}">
                <a16:creationId xmlns:a16="http://schemas.microsoft.com/office/drawing/2014/main" id="{39FC8472-2F9C-4390-AD12-2DEC71630743}"/>
              </a:ext>
            </a:extLst>
          </p:cNvPr>
          <p:cNvSpPr txBox="1"/>
          <p:nvPr userDrawn="1"/>
        </p:nvSpPr>
        <p:spPr bwMode="white">
          <a:xfrm flipH="1">
            <a:off x="2301169" y="6513824"/>
            <a:ext cx="1729338" cy="186690"/>
          </a:xfrm>
          <a:prstGeom prst="rect">
            <a:avLst/>
          </a:prstGeom>
          <a:noFill/>
        </p:spPr>
        <p:txBody>
          <a:bodyPr wrap="none" lIns="0" tIns="0" rIns="0" bIns="0" rtlCol="0" anchor="ctr">
            <a:noAutofit/>
          </a:bodyPr>
          <a:lstStyle/>
          <a:p>
            <a:pPr>
              <a:lnSpc>
                <a:spcPct val="90000"/>
              </a:lnSpc>
            </a:pPr>
            <a:r>
              <a:rPr lang="en-US" sz="1000" dirty="0">
                <a:solidFill>
                  <a:schemeClr val="bg1"/>
                </a:solidFill>
                <a:latin typeface="+mj-lt"/>
                <a:ea typeface="Verdana" panose="020B0604030504040204" pitchFamily="34" charset="0"/>
                <a:cs typeface="Verdana" panose="020B0604030504040204" pitchFamily="34" charset="0"/>
              </a:rPr>
              <a:t> © 2022 VMware, Inc.</a:t>
            </a:r>
          </a:p>
        </p:txBody>
      </p:sp>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CFEB676F-F7B5-4486-A265-8D3830C84F4C}"/>
                  </a:ext>
                </a:extLst>
              </p14:cNvPr>
              <p14:cNvContentPartPr/>
              <p14:nvPr userDrawn="1"/>
            </p14:nvContentPartPr>
            <p14:xfrm>
              <a:off x="9862161" y="4881179"/>
              <a:ext cx="240" cy="240"/>
            </p14:xfrm>
          </p:contentPart>
        </mc:Choice>
        <mc:Fallback xmlns="" xmlns:a16="http://schemas.microsoft.com/office/drawing/2014/main" xmlns:adec="http://schemas.microsoft.com/office/drawing/2017/decorative" xmlns:a14="http://schemas.microsoft.com/office/drawing/2010/main">
          <p:pic>
            <p:nvPicPr>
              <p:cNvPr id="37" name="Ink 36">
                <a:extLst>
                  <a:ext uri="{FF2B5EF4-FFF2-40B4-BE49-F238E27FC236}">
                    <a16:creationId xmlns:a16="http://schemas.microsoft.com/office/drawing/2014/main" id="{CFEB676F-F7B5-4486-A265-8D3830C84F4C}"/>
                  </a:ext>
                </a:extLst>
              </p:cNvPr>
              <p:cNvPicPr/>
              <p:nvPr/>
            </p:nvPicPr>
            <p:blipFill>
              <a:blip r:embed="rId5"/>
              <a:stretch>
                <a:fillRect/>
              </a:stretch>
            </p:blipFill>
            <p:spPr>
              <a:xfrm>
                <a:off x="9858081" y="4877099"/>
                <a:ext cx="7920" cy="7920"/>
              </a:xfrm>
              <a:prstGeom prst="rect">
                <a:avLst/>
              </a:prstGeom>
            </p:spPr>
          </p:pic>
        </mc:Fallback>
      </mc:AlternateContent>
      <p:sp>
        <p:nvSpPr>
          <p:cNvPr id="3" name="Content Placeholder 2"/>
          <p:cNvSpPr>
            <a:spLocks noGrp="1"/>
          </p:cNvSpPr>
          <p:nvPr>
            <p:ph sz="quarter" idx="11" hasCustomPrompt="1"/>
          </p:nvPr>
        </p:nvSpPr>
        <p:spPr>
          <a:xfrm>
            <a:off x="6096000" y="3965135"/>
            <a:ext cx="5181409" cy="692625"/>
          </a:xfrm>
          <a:prstGeom prst="rect">
            <a:avLst/>
          </a:prstGeom>
        </p:spPr>
        <p:txBody>
          <a:bodyPr anchor="b" anchorCtr="0"/>
          <a:lstStyle>
            <a:lvl1pPr marL="0" marR="0" indent="1614488" algn="r" defTabSz="808038" rtl="0" eaLnBrk="1" fontAlgn="auto" latinLnBrk="0" hangingPunct="1">
              <a:lnSpc>
                <a:spcPct val="90000"/>
              </a:lnSpc>
              <a:spcBef>
                <a:spcPts val="1200"/>
              </a:spcBef>
              <a:spcAft>
                <a:spcPts val="0"/>
              </a:spcAft>
              <a:buClrTx/>
              <a:buSzPct val="90000"/>
              <a:buFontTx/>
              <a:buNone/>
              <a:tabLst/>
              <a:defRPr lang="en-GB" sz="2400" kern="1200" baseline="0" dirty="0">
                <a:solidFill>
                  <a:schemeClr val="tx1"/>
                </a:solidFill>
                <a:latin typeface="+mj-lt"/>
                <a:ea typeface="+mn-ea"/>
                <a:cs typeface="+mn-cs"/>
              </a:defRPr>
            </a:lvl1pPr>
          </a:lstStyle>
          <a:p>
            <a:pPr marL="0" marR="0" lvl="0" indent="0" algn="l" defTabSz="914400" rtl="0" eaLnBrk="1" fontAlgn="auto" latinLnBrk="0" hangingPunct="1">
              <a:lnSpc>
                <a:spcPct val="90000"/>
              </a:lnSpc>
              <a:spcBef>
                <a:spcPts val="1200"/>
              </a:spcBef>
              <a:spcAft>
                <a:spcPts val="0"/>
              </a:spcAft>
              <a:buClrTx/>
              <a:buSzPct val="90000"/>
              <a:buFontTx/>
              <a:buNone/>
              <a:tabLst/>
              <a:defRPr/>
            </a:pPr>
            <a:r>
              <a:rPr lang="en-US" dirty="0"/>
              <a:t>Module #</a:t>
            </a:r>
            <a:endParaRPr lang="en-GB" dirty="0"/>
          </a:p>
        </p:txBody>
      </p:sp>
    </p:spTree>
    <p:custDataLst>
      <p:tags r:id="rId1"/>
    </p:custDataLst>
    <p:extLst>
      <p:ext uri="{BB962C8B-B14F-4D97-AF65-F5344CB8AC3E}">
        <p14:creationId xmlns:p14="http://schemas.microsoft.com/office/powerpoint/2010/main" val="3383309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x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8">
            <a:extLst>
              <a:ext uri="{FF2B5EF4-FFF2-40B4-BE49-F238E27FC236}">
                <a16:creationId xmlns:a16="http://schemas.microsoft.com/office/drawing/2014/main" id="{10AAE179-ACC5-47B4-993F-CFFC46783022}"/>
              </a:ext>
            </a:extLst>
          </p:cNvPr>
          <p:cNvSpPr>
            <a:spLocks noGrp="1"/>
          </p:cNvSpPr>
          <p:nvPr>
            <p:ph type="ftr" sz="quarter" idx="14"/>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id="{BCCE028A-A024-47D3-A4FE-A7B77B0B8583}"/>
              </a:ext>
            </a:extLst>
          </p:cNvPr>
          <p:cNvSpPr>
            <a:spLocks noGrp="1"/>
          </p:cNvSpPr>
          <p:nvPr>
            <p:ph sz="quarter" idx="15"/>
          </p:nvPr>
        </p:nvSpPr>
        <p:spPr>
          <a:xfrm>
            <a:off x="609600" y="914400"/>
            <a:ext cx="3592513"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077976A5-AB63-4421-B7C0-5E3B9DD2CBEF}"/>
              </a:ext>
            </a:extLst>
          </p:cNvPr>
          <p:cNvSpPr>
            <a:spLocks noGrp="1"/>
          </p:cNvSpPr>
          <p:nvPr>
            <p:ph sz="quarter" idx="16"/>
          </p:nvPr>
        </p:nvSpPr>
        <p:spPr>
          <a:xfrm>
            <a:off x="4340225" y="914400"/>
            <a:ext cx="3538537"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6284450F-5DF1-4BE6-BCFB-D995651D84A8}"/>
              </a:ext>
            </a:extLst>
          </p:cNvPr>
          <p:cNvSpPr>
            <a:spLocks noGrp="1"/>
          </p:cNvSpPr>
          <p:nvPr>
            <p:ph sz="quarter" idx="17"/>
          </p:nvPr>
        </p:nvSpPr>
        <p:spPr>
          <a:xfrm>
            <a:off x="7999256" y="914400"/>
            <a:ext cx="3583144" cy="245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76C1DCA6-9676-4D2A-9A39-934A4CB5991C}"/>
              </a:ext>
            </a:extLst>
          </p:cNvPr>
          <p:cNvSpPr>
            <a:spLocks noGrp="1"/>
          </p:cNvSpPr>
          <p:nvPr>
            <p:ph sz="quarter" idx="18"/>
          </p:nvPr>
        </p:nvSpPr>
        <p:spPr>
          <a:xfrm>
            <a:off x="609600" y="3507200"/>
            <a:ext cx="3592512" cy="2874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124739A5-AC9B-435B-84D5-3C3D5606F3A9}"/>
              </a:ext>
            </a:extLst>
          </p:cNvPr>
          <p:cNvSpPr>
            <a:spLocks noGrp="1"/>
          </p:cNvSpPr>
          <p:nvPr>
            <p:ph sz="quarter" idx="19"/>
          </p:nvPr>
        </p:nvSpPr>
        <p:spPr>
          <a:xfrm>
            <a:off x="4340225" y="3506788"/>
            <a:ext cx="3538538"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9F49D82A-1E28-425B-B8CF-AC94311AB72F}"/>
              </a:ext>
            </a:extLst>
          </p:cNvPr>
          <p:cNvSpPr>
            <a:spLocks noGrp="1"/>
          </p:cNvSpPr>
          <p:nvPr>
            <p:ph sz="quarter" idx="20"/>
          </p:nvPr>
        </p:nvSpPr>
        <p:spPr>
          <a:xfrm>
            <a:off x="7966075" y="3506788"/>
            <a:ext cx="361632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1940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Z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id="{FEF8E274-A9A5-414C-9A38-2C70B85B4A76}"/>
              </a:ext>
            </a:extLst>
          </p:cNvPr>
          <p:cNvSpPr>
            <a:spLocks noGrp="1"/>
          </p:cNvSpPr>
          <p:nvPr>
            <p:ph type="ftr" sz="quarter" idx="12"/>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id="{2E346702-588E-4F03-9EEB-E703ACD3CA2D}"/>
              </a:ext>
            </a:extLst>
          </p:cNvPr>
          <p:cNvSpPr>
            <a:spLocks noGrp="1"/>
          </p:cNvSpPr>
          <p:nvPr>
            <p:ph sz="quarter" idx="13"/>
          </p:nvPr>
        </p:nvSpPr>
        <p:spPr>
          <a:xfrm>
            <a:off x="609600" y="918583"/>
            <a:ext cx="5421689" cy="24505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id="{EF30A3E4-39ED-4B95-8078-DADA4A648770}"/>
              </a:ext>
            </a:extLst>
          </p:cNvPr>
          <p:cNvSpPr>
            <a:spLocks noGrp="1"/>
          </p:cNvSpPr>
          <p:nvPr>
            <p:ph sz="quarter" idx="14"/>
          </p:nvPr>
        </p:nvSpPr>
        <p:spPr>
          <a:xfrm>
            <a:off x="6169401" y="919162"/>
            <a:ext cx="5412999" cy="244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053813AD-733A-4F6A-8177-2E6613C04BF8}"/>
              </a:ext>
            </a:extLst>
          </p:cNvPr>
          <p:cNvSpPr>
            <a:spLocks noGrp="1"/>
          </p:cNvSpPr>
          <p:nvPr>
            <p:ph sz="quarter" idx="15"/>
          </p:nvPr>
        </p:nvSpPr>
        <p:spPr>
          <a:xfrm>
            <a:off x="609600" y="3506788"/>
            <a:ext cx="5421688" cy="2874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id="{FB1B0973-6DD0-4BAA-9E78-D1951C2DC08C}"/>
              </a:ext>
            </a:extLst>
          </p:cNvPr>
          <p:cNvSpPr>
            <a:spLocks noGrp="1"/>
          </p:cNvSpPr>
          <p:nvPr>
            <p:ph sz="quarter" idx="16"/>
          </p:nvPr>
        </p:nvSpPr>
        <p:spPr>
          <a:xfrm>
            <a:off x="6169025" y="3506788"/>
            <a:ext cx="5413375" cy="287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12714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377837" y="914400"/>
            <a:ext cx="7204563"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Tree>
    <p:custDataLst>
      <p:tags r:id="rId1"/>
    </p:custDataLst>
    <p:extLst>
      <p:ext uri="{BB962C8B-B14F-4D97-AF65-F5344CB8AC3E}">
        <p14:creationId xmlns:p14="http://schemas.microsoft.com/office/powerpoint/2010/main" val="321187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ThirdOne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id="{A4A39F82-4F84-4F7C-A7E0-574DD4A2D2EF}"/>
              </a:ext>
            </a:extLst>
          </p:cNvPr>
          <p:cNvSpPr>
            <a:spLocks noGrp="1"/>
          </p:cNvSpPr>
          <p:nvPr>
            <p:ph sz="quarter" idx="11"/>
          </p:nvPr>
        </p:nvSpPr>
        <p:spPr>
          <a:xfrm>
            <a:off x="609600" y="914400"/>
            <a:ext cx="72644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5807AFE-9169-4709-B0F3-68880FE5EBF5}"/>
              </a:ext>
            </a:extLst>
          </p:cNvPr>
          <p:cNvSpPr>
            <a:spLocks noGrp="1"/>
          </p:cNvSpPr>
          <p:nvPr>
            <p:ph sz="quarter" idx="12"/>
          </p:nvPr>
        </p:nvSpPr>
        <p:spPr>
          <a:xfrm>
            <a:off x="8011855" y="914400"/>
            <a:ext cx="357054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73863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And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id="{F58FAB0E-4E3B-4A40-BCA8-03219A34BD9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id="{459E8C1A-0B0D-49C0-B0FA-E7519E73C77C}"/>
              </a:ext>
            </a:extLst>
          </p:cNvPr>
          <p:cNvSpPr>
            <a:spLocks noGrp="1"/>
          </p:cNvSpPr>
          <p:nvPr>
            <p:ph sz="quarter" idx="11"/>
          </p:nvPr>
        </p:nvSpPr>
        <p:spPr>
          <a:xfrm>
            <a:off x="609600" y="914400"/>
            <a:ext cx="7981144"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F006E961-0735-4D61-9836-6F2D3FB72447}"/>
              </a:ext>
            </a:extLst>
          </p:cNvPr>
          <p:cNvSpPr>
            <a:spLocks noGrp="1"/>
          </p:cNvSpPr>
          <p:nvPr>
            <p:ph sz="quarter" idx="14"/>
          </p:nvPr>
        </p:nvSpPr>
        <p:spPr>
          <a:xfrm>
            <a:off x="8750809" y="914400"/>
            <a:ext cx="2831592"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27748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TextAndTwo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113682-DB3B-41F9-9E40-9743882FDAB3}"/>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4">
            <a:extLst>
              <a:ext uri="{FF2B5EF4-FFF2-40B4-BE49-F238E27FC236}">
                <a16:creationId xmlns:a16="http://schemas.microsoft.com/office/drawing/2014/main" id="{9FA4EACB-49C2-416E-B993-25DB8CB2D45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2" name="Content Placeholder 11">
            <a:extLst>
              <a:ext uri="{FF2B5EF4-FFF2-40B4-BE49-F238E27FC236}">
                <a16:creationId xmlns:a16="http://schemas.microsoft.com/office/drawing/2014/main" id="{F9B60763-18B5-48EC-B33D-D7068C9A9941}"/>
              </a:ext>
            </a:extLst>
          </p:cNvPr>
          <p:cNvSpPr>
            <a:spLocks noGrp="1"/>
          </p:cNvSpPr>
          <p:nvPr>
            <p:ph sz="quarter" idx="11"/>
          </p:nvPr>
        </p:nvSpPr>
        <p:spPr>
          <a:xfrm>
            <a:off x="609600" y="914401"/>
            <a:ext cx="10972800" cy="6061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id="{5ECCAB4E-AD7D-4739-B86C-ADAC5395DDD8}"/>
              </a:ext>
            </a:extLst>
          </p:cNvPr>
          <p:cNvSpPr>
            <a:spLocks noGrp="1"/>
          </p:cNvSpPr>
          <p:nvPr>
            <p:ph sz="quarter" idx="12"/>
          </p:nvPr>
        </p:nvSpPr>
        <p:spPr>
          <a:xfrm>
            <a:off x="609600" y="1670050"/>
            <a:ext cx="10972800" cy="228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a:extLst>
              <a:ext uri="{FF2B5EF4-FFF2-40B4-BE49-F238E27FC236}">
                <a16:creationId xmlns:a16="http://schemas.microsoft.com/office/drawing/2014/main" id="{C85FD018-B5ED-41A7-B9D1-3D7BB3AA188A}"/>
              </a:ext>
            </a:extLst>
          </p:cNvPr>
          <p:cNvSpPr>
            <a:spLocks noGrp="1"/>
          </p:cNvSpPr>
          <p:nvPr>
            <p:ph sz="quarter" idx="13"/>
          </p:nvPr>
        </p:nvSpPr>
        <p:spPr>
          <a:xfrm>
            <a:off x="609600" y="4094924"/>
            <a:ext cx="109728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34883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DoubleTextAnd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C866F9-C46F-4FAC-BD0F-64A8B64BA1F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id="{F5717891-C086-478F-80C7-829FA89B5E45}"/>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id="{E03BDCEB-7DE3-41AD-8CB7-3DE4D8A0E3F1}"/>
              </a:ext>
            </a:extLst>
          </p:cNvPr>
          <p:cNvSpPr>
            <a:spLocks noGrp="1"/>
          </p:cNvSpPr>
          <p:nvPr>
            <p:ph sz="quarter" idx="11"/>
          </p:nvPr>
        </p:nvSpPr>
        <p:spPr>
          <a:xfrm>
            <a:off x="609600" y="914400"/>
            <a:ext cx="10972800" cy="595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a:extLst>
              <a:ext uri="{FF2B5EF4-FFF2-40B4-BE49-F238E27FC236}">
                <a16:creationId xmlns:a16="http://schemas.microsoft.com/office/drawing/2014/main" id="{C62B7808-8002-4C0D-83F6-9268D0875CA4}"/>
              </a:ext>
            </a:extLst>
          </p:cNvPr>
          <p:cNvSpPr>
            <a:spLocks noGrp="1"/>
          </p:cNvSpPr>
          <p:nvPr>
            <p:ph sz="quarter" idx="12"/>
          </p:nvPr>
        </p:nvSpPr>
        <p:spPr>
          <a:xfrm>
            <a:off x="609600" y="1681163"/>
            <a:ext cx="10972800" cy="1905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a:extLst>
              <a:ext uri="{FF2B5EF4-FFF2-40B4-BE49-F238E27FC236}">
                <a16:creationId xmlns:a16="http://schemas.microsoft.com/office/drawing/2014/main" id="{261C5819-0F16-4F70-B5C1-8018B6FE3D95}"/>
              </a:ext>
            </a:extLst>
          </p:cNvPr>
          <p:cNvSpPr>
            <a:spLocks noGrp="1"/>
          </p:cNvSpPr>
          <p:nvPr>
            <p:ph sz="quarter" idx="13"/>
          </p:nvPr>
        </p:nvSpPr>
        <p:spPr>
          <a:xfrm>
            <a:off x="609600" y="3744151"/>
            <a:ext cx="10972800" cy="594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4">
            <a:extLst>
              <a:ext uri="{FF2B5EF4-FFF2-40B4-BE49-F238E27FC236}">
                <a16:creationId xmlns:a16="http://schemas.microsoft.com/office/drawing/2014/main" id="{F91C310B-1E1B-489D-BE58-5A26F49ACBC8}"/>
              </a:ext>
            </a:extLst>
          </p:cNvPr>
          <p:cNvSpPr>
            <a:spLocks noGrp="1"/>
          </p:cNvSpPr>
          <p:nvPr>
            <p:ph sz="quarter" idx="14"/>
          </p:nvPr>
        </p:nvSpPr>
        <p:spPr>
          <a:xfrm>
            <a:off x="609600" y="4483730"/>
            <a:ext cx="10972800" cy="18980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8900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5" name="Footer Placeholder 4">
            <a:extLst>
              <a:ext uri="{FF2B5EF4-FFF2-40B4-BE49-F238E27FC236}">
                <a16:creationId xmlns:a16="http://schemas.microsoft.com/office/drawing/2014/main"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5" name="Content Placeholder 14">
            <a:extLst>
              <a:ext uri="{FF2B5EF4-FFF2-40B4-BE49-F238E27FC236}">
                <a16:creationId xmlns:a16="http://schemas.microsoft.com/office/drawing/2014/main" id="{24EBDB0D-B085-4510-8561-DD5222D13F40}"/>
              </a:ext>
            </a:extLst>
          </p:cNvPr>
          <p:cNvSpPr>
            <a:spLocks noGrp="1"/>
          </p:cNvSpPr>
          <p:nvPr>
            <p:ph sz="quarter" idx="11"/>
          </p:nvPr>
        </p:nvSpPr>
        <p:spPr>
          <a:xfrm>
            <a:off x="609600" y="914399"/>
            <a:ext cx="10972800" cy="2674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F1A5B1A8-ACF7-44A1-92DB-AE8378552D9F}"/>
              </a:ext>
            </a:extLst>
          </p:cNvPr>
          <p:cNvSpPr>
            <a:spLocks noGrp="1"/>
          </p:cNvSpPr>
          <p:nvPr>
            <p:ph sz="quarter" idx="12"/>
          </p:nvPr>
        </p:nvSpPr>
        <p:spPr>
          <a:xfrm>
            <a:off x="609600" y="3702622"/>
            <a:ext cx="10972800" cy="2679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14757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ThreeThir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7182B34-166A-48D1-B388-A2DD16484A09}"/>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4">
            <a:extLst>
              <a:ext uri="{FF2B5EF4-FFF2-40B4-BE49-F238E27FC236}">
                <a16:creationId xmlns:a16="http://schemas.microsoft.com/office/drawing/2014/main" id="{0CC7F86C-CCF9-4A61-8C8E-920BE2046849}"/>
              </a:ext>
            </a:extLst>
          </p:cNvPr>
          <p:cNvSpPr>
            <a:spLocks noGrp="1"/>
          </p:cNvSpPr>
          <p:nvPr>
            <p:ph type="ftr" sz="quarter" idx="12"/>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id="{54681421-1C2B-4972-8A91-5D2D5F512DE9}"/>
              </a:ext>
            </a:extLst>
          </p:cNvPr>
          <p:cNvSpPr>
            <a:spLocks noGrp="1"/>
          </p:cNvSpPr>
          <p:nvPr>
            <p:ph sz="quarter" idx="13"/>
          </p:nvPr>
        </p:nvSpPr>
        <p:spPr>
          <a:xfrm>
            <a:off x="609600" y="922908"/>
            <a:ext cx="10972800" cy="1737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19D7906B-E895-427A-A8F5-57E31ACBDC91}"/>
              </a:ext>
            </a:extLst>
          </p:cNvPr>
          <p:cNvSpPr>
            <a:spLocks noGrp="1"/>
          </p:cNvSpPr>
          <p:nvPr>
            <p:ph sz="quarter" idx="14"/>
          </p:nvPr>
        </p:nvSpPr>
        <p:spPr>
          <a:xfrm>
            <a:off x="609600" y="2770632"/>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E18F22C-42FD-4648-ADBC-39FDD715FFF6}"/>
              </a:ext>
            </a:extLst>
          </p:cNvPr>
          <p:cNvSpPr>
            <a:spLocks noGrp="1"/>
          </p:cNvSpPr>
          <p:nvPr>
            <p:ph sz="quarter" idx="15"/>
          </p:nvPr>
        </p:nvSpPr>
        <p:spPr>
          <a:xfrm>
            <a:off x="609600" y="4635056"/>
            <a:ext cx="10972800" cy="1737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3946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FourQuart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id="{DE4E6B00-792F-49BE-8FF6-D49384268034}"/>
              </a:ext>
            </a:extLst>
          </p:cNvPr>
          <p:cNvSpPr>
            <a:spLocks noGrp="1"/>
          </p:cNvSpPr>
          <p:nvPr>
            <p:ph sz="quarter" idx="14"/>
          </p:nvPr>
        </p:nvSpPr>
        <p:spPr>
          <a:xfrm>
            <a:off x="609600" y="914400"/>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77EF4169-2F64-476B-8F0C-43510F30C78F}"/>
              </a:ext>
            </a:extLst>
          </p:cNvPr>
          <p:cNvSpPr>
            <a:spLocks noGrp="1"/>
          </p:cNvSpPr>
          <p:nvPr>
            <p:ph sz="quarter" idx="15"/>
          </p:nvPr>
        </p:nvSpPr>
        <p:spPr>
          <a:xfrm>
            <a:off x="609600" y="2322767"/>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BA65D799-E8A0-439D-9734-6C7C59C9A668}"/>
              </a:ext>
            </a:extLst>
          </p:cNvPr>
          <p:cNvSpPr>
            <a:spLocks noGrp="1"/>
          </p:cNvSpPr>
          <p:nvPr>
            <p:ph sz="quarter" idx="16"/>
          </p:nvPr>
        </p:nvSpPr>
        <p:spPr>
          <a:xfrm>
            <a:off x="609600" y="3730371"/>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416CBAB3-EED4-4258-9876-66DD07DCD980}"/>
              </a:ext>
            </a:extLst>
          </p:cNvPr>
          <p:cNvSpPr>
            <a:spLocks noGrp="1"/>
          </p:cNvSpPr>
          <p:nvPr>
            <p:ph sz="quarter" idx="17"/>
          </p:nvPr>
        </p:nvSpPr>
        <p:spPr>
          <a:xfrm>
            <a:off x="609600" y="5120386"/>
            <a:ext cx="10972800" cy="126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2380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lang="en-US" dirty="0"/>
              <a:t>Click to edit Master title style</a:t>
            </a:r>
          </a:p>
        </p:txBody>
      </p:sp>
      <p:sp>
        <p:nvSpPr>
          <p:cNvPr id="8" name="TextBox 7">
            <a:extLst>
              <a:ext uri="{FF2B5EF4-FFF2-40B4-BE49-F238E27FC236}">
                <a16:creationId xmlns:a16="http://schemas.microsoft.com/office/drawing/2014/main" id="{220D0FA5-0FE7-4E63-8184-468E1E542227}"/>
              </a:ext>
            </a:extLst>
          </p:cNvPr>
          <p:cNvSpPr txBox="1"/>
          <p:nvPr userDrawn="1"/>
        </p:nvSpPr>
        <p:spPr>
          <a:xfrm>
            <a:off x="10031883" y="6530269"/>
            <a:ext cx="2335608" cy="210979"/>
          </a:xfrm>
          <a:prstGeom prst="rect">
            <a:avLst/>
          </a:prstGeom>
          <a:noFill/>
        </p:spPr>
        <p:txBody>
          <a:bodyPr wrap="square" lIns="0" tIns="0" rIns="0" bIns="0" rtlCol="0">
            <a:noAutofit/>
          </a:bodyPr>
          <a:lstStyle/>
          <a:p>
            <a:pPr algn="l">
              <a:lnSpc>
                <a:spcPct val="90000"/>
              </a:lnSpc>
            </a:pPr>
            <a:r>
              <a:rPr lang="en-US" sz="700" dirty="0">
                <a:solidFill>
                  <a:schemeClr val="bg1"/>
                </a:solidFill>
              </a:rPr>
              <a:t>© 2019</a:t>
            </a:r>
            <a:r>
              <a:rPr lang="en-US" sz="700" baseline="0" dirty="0">
                <a:solidFill>
                  <a:schemeClr val="bg1"/>
                </a:solidFill>
              </a:rPr>
              <a:t> VMware Inc. All rights reserved.</a:t>
            </a:r>
            <a:endParaRPr lang="en-US" sz="700" dirty="0">
              <a:solidFill>
                <a:schemeClr val="bg1"/>
              </a:solidFill>
            </a:endParaRPr>
          </a:p>
        </p:txBody>
      </p:sp>
      <p:pic>
        <p:nvPicPr>
          <p:cNvPr id="10" name="Picture 4" descr="C:\Users\jmaltese\AppData\Local\Temp\6\SNAGHTML1ac7bba0.PNG">
            <a:extLst>
              <a:ext uri="{FF2B5EF4-FFF2-40B4-BE49-F238E27FC236}">
                <a16:creationId xmlns:a16="http://schemas.microsoft.com/office/drawing/2014/main" id="{3E92330F-F74F-4FC0-A158-D8A6B4F52B6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id="{B999E0C6-A3AD-45C1-8074-C40C2E8DABB5}"/>
              </a:ext>
              <a:ext uri="{C183D7F6-B498-43B3-948B-1728B52AA6E4}">
                <adec:decorative xmlns="" xmlns:a16="http://schemas.microsoft.com/office/drawing/2014/main" xmlns:a14="http://schemas.microsoft.com/office/drawing/2010/main" xmlns:p14="http://schemas.microsoft.com/office/powerpoint/2010/main" xmlns:adec="http://schemas.microsoft.com/office/drawing/2017/decorative"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id="{2DF976D8-14AA-4404-9DEB-5D56025CBE9B}"/>
                </a:ext>
                <a:ext uri="{C183D7F6-B498-43B3-948B-1728B52AA6E4}">
                  <adec:decorative xmlns="" xmlns:a16="http://schemas.microsoft.com/office/drawing/2014/main" xmlns:a14="http://schemas.microsoft.com/office/drawing/2010/main" xmlns:p14="http://schemas.microsoft.com/office/powerpoint/2010/main"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id="{02B193DB-01D8-40AF-B55A-6248DB98127F}"/>
                </a:ext>
                <a:ext uri="{C183D7F6-B498-43B3-948B-1728B52AA6E4}">
                  <adec:decorative xmlns="" xmlns:a16="http://schemas.microsoft.com/office/drawing/2014/main" xmlns:a14="http://schemas.microsoft.com/office/drawing/2010/main" xmlns:p14="http://schemas.microsoft.com/office/powerpoint/2010/main"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Tree>
    <p:custDataLst>
      <p:tags r:id="rId1"/>
    </p:custDataLst>
    <p:extLst>
      <p:ext uri="{BB962C8B-B14F-4D97-AF65-F5344CB8AC3E}">
        <p14:creationId xmlns:p14="http://schemas.microsoft.com/office/powerpoint/2010/main" val="889196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id="{CF2E4B06-25AF-457F-B679-291337716B14}"/>
              </a:ext>
            </a:extLst>
          </p:cNvPr>
          <p:cNvSpPr>
            <a:spLocks noGrp="1"/>
          </p:cNvSpPr>
          <p:nvPr>
            <p:ph sz="quarter" idx="14"/>
          </p:nvPr>
        </p:nvSpPr>
        <p:spPr>
          <a:xfrm>
            <a:off x="609600" y="914400"/>
            <a:ext cx="10972800" cy="1764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E6091F57-CD45-4EFB-9930-8D47B12D4AD8}"/>
              </a:ext>
            </a:extLst>
          </p:cNvPr>
          <p:cNvSpPr>
            <a:spLocks noGrp="1"/>
          </p:cNvSpPr>
          <p:nvPr>
            <p:ph sz="quarter" idx="15"/>
          </p:nvPr>
        </p:nvSpPr>
        <p:spPr>
          <a:xfrm>
            <a:off x="609600" y="2788920"/>
            <a:ext cx="1097280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14692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scriptionWithFourZo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98019B4-5AAA-456E-A9DD-12ED4799FC86}"/>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9" name="Footer Placeholder 4">
            <a:extLst>
              <a:ext uri="{FF2B5EF4-FFF2-40B4-BE49-F238E27FC236}">
                <a16:creationId xmlns:a16="http://schemas.microsoft.com/office/drawing/2014/main" id="{4DD94C64-0C87-480D-B2D7-3FE6DC333606}"/>
              </a:ext>
            </a:extLst>
          </p:cNvPr>
          <p:cNvSpPr>
            <a:spLocks noGrp="1"/>
          </p:cNvSpPr>
          <p:nvPr>
            <p:ph type="ftr" sz="quarter" idx="10"/>
          </p:nvPr>
        </p:nvSpPr>
        <p:spPr>
          <a:xfrm>
            <a:off x="3327662" y="6464899"/>
            <a:ext cx="8254738" cy="301661"/>
          </a:xfrm>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3" name="Content Placeholder 12">
            <a:extLst>
              <a:ext uri="{FF2B5EF4-FFF2-40B4-BE49-F238E27FC236}">
                <a16:creationId xmlns:a16="http://schemas.microsoft.com/office/drawing/2014/main" id="{9D412ED3-656C-487F-BC98-51A477296576}"/>
              </a:ext>
            </a:extLst>
          </p:cNvPr>
          <p:cNvSpPr>
            <a:spLocks noGrp="1"/>
          </p:cNvSpPr>
          <p:nvPr>
            <p:ph sz="quarter" idx="11"/>
          </p:nvPr>
        </p:nvSpPr>
        <p:spPr>
          <a:xfrm>
            <a:off x="609600" y="923544"/>
            <a:ext cx="10972800" cy="60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id="{78984C72-A26A-41BE-B6E1-303B687E911E}"/>
              </a:ext>
            </a:extLst>
          </p:cNvPr>
          <p:cNvSpPr>
            <a:spLocks noGrp="1"/>
          </p:cNvSpPr>
          <p:nvPr>
            <p:ph sz="quarter" idx="12"/>
          </p:nvPr>
        </p:nvSpPr>
        <p:spPr>
          <a:xfrm>
            <a:off x="609600" y="1664208"/>
            <a:ext cx="541747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a:extLst>
              <a:ext uri="{FF2B5EF4-FFF2-40B4-BE49-F238E27FC236}">
                <a16:creationId xmlns:a16="http://schemas.microsoft.com/office/drawing/2014/main" id="{CD865366-0962-4AF8-9FBF-B657D8EEA79D}"/>
              </a:ext>
            </a:extLst>
          </p:cNvPr>
          <p:cNvSpPr>
            <a:spLocks noGrp="1"/>
          </p:cNvSpPr>
          <p:nvPr>
            <p:ph sz="quarter" idx="13"/>
          </p:nvPr>
        </p:nvSpPr>
        <p:spPr>
          <a:xfrm>
            <a:off x="6164928" y="1664208"/>
            <a:ext cx="5417472" cy="230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03D454DF-6CCB-4FD8-B865-EE170768B696}"/>
              </a:ext>
            </a:extLst>
          </p:cNvPr>
          <p:cNvSpPr>
            <a:spLocks noGrp="1"/>
          </p:cNvSpPr>
          <p:nvPr>
            <p:ph sz="quarter" idx="14"/>
          </p:nvPr>
        </p:nvSpPr>
        <p:spPr>
          <a:xfrm>
            <a:off x="609600" y="4087368"/>
            <a:ext cx="5418138"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3">
            <a:extLst>
              <a:ext uri="{FF2B5EF4-FFF2-40B4-BE49-F238E27FC236}">
                <a16:creationId xmlns:a16="http://schemas.microsoft.com/office/drawing/2014/main" id="{62D6DFB4-A536-44A9-A8AF-D5824D7B025B}"/>
              </a:ext>
            </a:extLst>
          </p:cNvPr>
          <p:cNvSpPr>
            <a:spLocks noGrp="1"/>
          </p:cNvSpPr>
          <p:nvPr>
            <p:ph sz="quarter" idx="15"/>
          </p:nvPr>
        </p:nvSpPr>
        <p:spPr>
          <a:xfrm>
            <a:off x="6167026" y="4088093"/>
            <a:ext cx="5422392" cy="230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88393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52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7BBE-13CB-4E43-8281-B3F1E3EFF8CF}"/>
              </a:ext>
            </a:extLst>
          </p:cNvPr>
          <p:cNvSpPr>
            <a:spLocks noGrp="1"/>
          </p:cNvSpPr>
          <p:nvPr>
            <p:ph type="title"/>
          </p:nvPr>
        </p:nvSpPr>
        <p:spPr/>
        <p:txBody>
          <a:bodyPr anchor="ctr" anchorCtr="0"/>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7" name="Footer Placeholder 6">
            <a:extLst>
              <a:ext uri="{FF2B5EF4-FFF2-40B4-BE49-F238E27FC236}">
                <a16:creationId xmlns:a16="http://schemas.microsoft.com/office/drawing/2014/main" id="{D2F82163-5CBA-48E5-A22D-C030D5928FF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4" name="Content Placeholder 3">
            <a:extLst>
              <a:ext uri="{FF2B5EF4-FFF2-40B4-BE49-F238E27FC236}">
                <a16:creationId xmlns:a16="http://schemas.microsoft.com/office/drawing/2014/main" id="{B924104D-00F9-4719-866F-5EE42F625519}"/>
              </a:ext>
            </a:extLst>
          </p:cNvPr>
          <p:cNvSpPr>
            <a:spLocks noGrp="1"/>
          </p:cNvSpPr>
          <p:nvPr>
            <p:ph sz="quarter" idx="11"/>
          </p:nvPr>
        </p:nvSpPr>
        <p:spPr>
          <a:xfrm>
            <a:off x="609600" y="914400"/>
            <a:ext cx="10972800"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97061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6911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Content_Anima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lvl="0"/>
            <a:r>
              <a:rPr lang="en-US" dirty="0"/>
              <a:t>Click to edit Master text styles</a:t>
            </a:r>
          </a:p>
        </p:txBody>
      </p:sp>
      <p:sp>
        <p:nvSpPr>
          <p:cNvPr id="7" name="Footer Placeholder 6">
            <a:extLst>
              <a:ext uri="{FF2B5EF4-FFF2-40B4-BE49-F238E27FC236}">
                <a16:creationId xmlns:a16="http://schemas.microsoft.com/office/drawing/2014/main" id="{3A98C190-4135-4A36-B60A-704147DB0E03}"/>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8" name="Content Placeholder 7">
            <a:extLst>
              <a:ext uri="{FF2B5EF4-FFF2-40B4-BE49-F238E27FC236}">
                <a16:creationId xmlns:a16="http://schemas.microsoft.com/office/drawing/2014/main" id="{7BED48D6-5E08-4BBE-A22B-926F5CAE8633}"/>
              </a:ext>
            </a:extLst>
          </p:cNvPr>
          <p:cNvSpPr>
            <a:spLocks noGrp="1"/>
          </p:cNvSpPr>
          <p:nvPr>
            <p:ph sz="quarter" idx="12"/>
          </p:nvPr>
        </p:nvSpPr>
        <p:spPr>
          <a:xfrm>
            <a:off x="609600" y="1582738"/>
            <a:ext cx="10972800" cy="479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raphic 4">
            <a:extLst>
              <a:ext uri="{FF2B5EF4-FFF2-40B4-BE49-F238E27FC236}">
                <a16:creationId xmlns:a16="http://schemas.microsoft.com/office/drawing/2014/main" id="{EC70DB90-F2D2-427E-A924-7587BC92BC19}"/>
              </a:ext>
            </a:extLst>
          </p:cNvPr>
          <p:cNvSpPr/>
          <p:nvPr userDrawn="1"/>
        </p:nvSpPr>
        <p:spPr>
          <a:xfrm>
            <a:off x="11707653" y="6387734"/>
            <a:ext cx="371010" cy="371010"/>
          </a:xfrm>
          <a:custGeom>
            <a:avLst/>
            <a:gdLst>
              <a:gd name="connsiteX0" fmla="*/ 185505 w 371010"/>
              <a:gd name="connsiteY0" fmla="*/ 0 h 371010"/>
              <a:gd name="connsiteX1" fmla="*/ 0 w 371010"/>
              <a:gd name="connsiteY1" fmla="*/ 185505 h 371010"/>
              <a:gd name="connsiteX2" fmla="*/ 185505 w 371010"/>
              <a:gd name="connsiteY2" fmla="*/ 371011 h 371010"/>
              <a:gd name="connsiteX3" fmla="*/ 371011 w 371010"/>
              <a:gd name="connsiteY3" fmla="*/ 185505 h 371010"/>
              <a:gd name="connsiteX4" fmla="*/ 185505 w 371010"/>
              <a:gd name="connsiteY4" fmla="*/ 0 h 371010"/>
              <a:gd name="connsiteX5" fmla="*/ 272050 w 371010"/>
              <a:gd name="connsiteY5" fmla="*/ 203458 h 371010"/>
              <a:gd name="connsiteX6" fmla="*/ 140401 w 371010"/>
              <a:gd name="connsiteY6" fmla="*/ 279006 h 371010"/>
              <a:gd name="connsiteX7" fmla="*/ 113697 w 371010"/>
              <a:gd name="connsiteY7" fmla="*/ 263298 h 371010"/>
              <a:gd name="connsiteX8" fmla="*/ 113697 w 371010"/>
              <a:gd name="connsiteY8" fmla="*/ 107713 h 371010"/>
              <a:gd name="connsiteX9" fmla="*/ 140401 w 371010"/>
              <a:gd name="connsiteY9" fmla="*/ 92005 h 371010"/>
              <a:gd name="connsiteX10" fmla="*/ 272050 w 371010"/>
              <a:gd name="connsiteY10" fmla="*/ 172041 h 371010"/>
              <a:gd name="connsiteX11" fmla="*/ 272050 w 371010"/>
              <a:gd name="connsiteY11" fmla="*/ 203458 h 37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010" h="371010">
                <a:moveTo>
                  <a:pt x="185505" y="0"/>
                </a:moveTo>
                <a:cubicBezTo>
                  <a:pt x="83029" y="0"/>
                  <a:pt x="0" y="83029"/>
                  <a:pt x="0" y="185505"/>
                </a:cubicBezTo>
                <a:cubicBezTo>
                  <a:pt x="0" y="287982"/>
                  <a:pt x="83029" y="371011"/>
                  <a:pt x="185505" y="371011"/>
                </a:cubicBezTo>
                <a:cubicBezTo>
                  <a:pt x="287982" y="371011"/>
                  <a:pt x="371011" y="287982"/>
                  <a:pt x="371011" y="185505"/>
                </a:cubicBezTo>
                <a:cubicBezTo>
                  <a:pt x="371011" y="83029"/>
                  <a:pt x="287982" y="0"/>
                  <a:pt x="185505" y="0"/>
                </a:cubicBezTo>
                <a:close/>
                <a:moveTo>
                  <a:pt x="272050" y="203458"/>
                </a:moveTo>
                <a:lnTo>
                  <a:pt x="140401" y="279006"/>
                </a:lnTo>
                <a:cubicBezTo>
                  <a:pt x="128582" y="285589"/>
                  <a:pt x="113697" y="277136"/>
                  <a:pt x="113697" y="263298"/>
                </a:cubicBezTo>
                <a:lnTo>
                  <a:pt x="113697" y="107713"/>
                </a:lnTo>
                <a:cubicBezTo>
                  <a:pt x="113697" y="93950"/>
                  <a:pt x="128507" y="85422"/>
                  <a:pt x="140401" y="92005"/>
                </a:cubicBezTo>
                <a:lnTo>
                  <a:pt x="272050" y="172041"/>
                </a:lnTo>
                <a:cubicBezTo>
                  <a:pt x="284317" y="178923"/>
                  <a:pt x="284317" y="196651"/>
                  <a:pt x="272050" y="203458"/>
                </a:cubicBezTo>
                <a:close/>
              </a:path>
            </a:pathLst>
          </a:custGeom>
          <a:solidFill>
            <a:schemeClr val="accent1"/>
          </a:solidFill>
          <a:ln w="744" cap="flat">
            <a:noFill/>
            <a:prstDash val="solid"/>
            <a:miter/>
          </a:ln>
        </p:spPr>
        <p:txBody>
          <a:bodyPr rtlCol="0" anchor="ctr"/>
          <a:lstStyle/>
          <a:p>
            <a:endParaRPr lang="en-GB"/>
          </a:p>
        </p:txBody>
      </p:sp>
    </p:spTree>
    <p:custDataLst>
      <p:tags r:id="rId1"/>
    </p:custDataLst>
    <p:extLst>
      <p:ext uri="{BB962C8B-B14F-4D97-AF65-F5344CB8AC3E}">
        <p14:creationId xmlns:p14="http://schemas.microsoft.com/office/powerpoint/2010/main" val="338403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1" name="Content Placeholder 10">
            <a:extLst>
              <a:ext uri="{FF2B5EF4-FFF2-40B4-BE49-F238E27FC236}">
                <a16:creationId xmlns:a16="http://schemas.microsoft.com/office/drawing/2014/main" id="{03C94062-1286-4C6A-8575-A88C141666A3}"/>
              </a:ext>
            </a:extLst>
          </p:cNvPr>
          <p:cNvSpPr>
            <a:spLocks noGrp="1"/>
          </p:cNvSpPr>
          <p:nvPr>
            <p:ph sz="quarter" idx="11"/>
          </p:nvPr>
        </p:nvSpPr>
        <p:spPr>
          <a:xfrm>
            <a:off x="609600" y="914400"/>
            <a:ext cx="541496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4E9B68EA-4A98-4398-BBF4-205E456744B4}"/>
              </a:ext>
            </a:extLst>
          </p:cNvPr>
          <p:cNvSpPr>
            <a:spLocks noGrp="1"/>
          </p:cNvSpPr>
          <p:nvPr>
            <p:ph sz="quarter" idx="12"/>
          </p:nvPr>
        </p:nvSpPr>
        <p:spPr>
          <a:xfrm>
            <a:off x="6162675" y="914400"/>
            <a:ext cx="5419725"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5626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amp;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lang="en-US" dirty="0"/>
              <a:t>Click to edit Master title style</a:t>
            </a:r>
          </a:p>
        </p:txBody>
      </p:sp>
      <p:sp>
        <p:nvSpPr>
          <p:cNvPr id="5" name="Footer Placeholder 4">
            <a:extLst>
              <a:ext uri="{FF2B5EF4-FFF2-40B4-BE49-F238E27FC236}">
                <a16:creationId xmlns:a16="http://schemas.microsoft.com/office/drawing/2014/main" id="{40A1BD94-730B-4E88-AB87-7EC608A844C3}"/>
              </a:ext>
            </a:extLst>
          </p:cNvPr>
          <p:cNvSpPr>
            <a:spLocks noGrp="1"/>
          </p:cNvSpPr>
          <p:nvPr>
            <p:ph type="ftr" sz="quarter" idx="10"/>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6" name="Content Placeholder 2"/>
          <p:cNvSpPr>
            <a:spLocks noGrp="1"/>
          </p:cNvSpPr>
          <p:nvPr>
            <p:ph idx="11" hasCustomPrompt="1"/>
          </p:nvPr>
        </p:nvSpPr>
        <p:spPr>
          <a:xfrm>
            <a:off x="609600" y="914400"/>
            <a:ext cx="10972800" cy="587830"/>
          </a:xfrm>
          <a:prstGeom prst="rect">
            <a:avLst/>
          </a:prstGeom>
        </p:spPr>
        <p:txBody>
          <a:bodyPr>
            <a:noAutofit/>
          </a:bodyPr>
          <a:lstStyle/>
          <a:p>
            <a:pPr lvl="0"/>
            <a:r>
              <a:rPr lang="en-US" dirty="0"/>
              <a:t>Click to edit Master text styles</a:t>
            </a:r>
          </a:p>
        </p:txBody>
      </p:sp>
      <p:sp>
        <p:nvSpPr>
          <p:cNvPr id="16" name="Content Placeholder 15">
            <a:extLst>
              <a:ext uri="{FF2B5EF4-FFF2-40B4-BE49-F238E27FC236}">
                <a16:creationId xmlns:a16="http://schemas.microsoft.com/office/drawing/2014/main" id="{32859F83-E3E3-4345-83AB-12C9183F59E8}"/>
              </a:ext>
            </a:extLst>
          </p:cNvPr>
          <p:cNvSpPr>
            <a:spLocks noGrp="1"/>
          </p:cNvSpPr>
          <p:nvPr>
            <p:ph sz="quarter" idx="12"/>
          </p:nvPr>
        </p:nvSpPr>
        <p:spPr>
          <a:xfrm>
            <a:off x="609600" y="1687513"/>
            <a:ext cx="5407025"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4A9AFF7D-D413-42E0-86B9-4049720DFF42}"/>
              </a:ext>
            </a:extLst>
          </p:cNvPr>
          <p:cNvSpPr>
            <a:spLocks noGrp="1"/>
          </p:cNvSpPr>
          <p:nvPr>
            <p:ph sz="quarter" idx="13"/>
          </p:nvPr>
        </p:nvSpPr>
        <p:spPr>
          <a:xfrm>
            <a:off x="6180524" y="1687513"/>
            <a:ext cx="5401872" cy="4694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4763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lang="en-US" dirty="0"/>
              <a:t>Click to edit Master title style</a:t>
            </a:r>
          </a:p>
        </p:txBody>
      </p:sp>
      <p:sp>
        <p:nvSpPr>
          <p:cNvPr id="6" name="Footer Placeholder 5">
            <a:extLst>
              <a:ext uri="{FF2B5EF4-FFF2-40B4-BE49-F238E27FC236}">
                <a16:creationId xmlns:a16="http://schemas.microsoft.com/office/drawing/2014/main" id="{5CFB6980-3CA4-4D02-A538-B650413C5B6E}"/>
              </a:ext>
            </a:extLst>
          </p:cNvPr>
          <p:cNvSpPr>
            <a:spLocks noGrp="1"/>
          </p:cNvSpPr>
          <p:nvPr>
            <p:ph type="ftr" sz="quarter" idx="11"/>
          </p:nvPr>
        </p:nvSpPr>
        <p:spPr/>
        <p:txBody>
          <a:bodyPr/>
          <a:lstStyle/>
          <a:p>
            <a:pPr>
              <a:lnSpc>
                <a:spcPct val="90000"/>
              </a:lnSpc>
            </a:pPr>
            <a:r>
              <a:rPr lang="en-US"/>
              <a:t>{CoverPage-Title}</a:t>
            </a:r>
            <a:r>
              <a:rPr lang="en-US" altLang="en-US"/>
              <a:t>      </a:t>
            </a:r>
            <a:r>
              <a:rPr lang="en-US" altLang="en-US" b="1"/>
              <a:t>|</a:t>
            </a:r>
            <a:r>
              <a:rPr lang="en-US" altLang="en-US"/>
              <a:t>     </a:t>
            </a:r>
            <a:r>
              <a:rPr lang="en-US"/>
              <a:t>{Module-#} - {Slide-#Module}</a:t>
            </a:r>
            <a:endParaRPr lang="en-US" dirty="0"/>
          </a:p>
        </p:txBody>
      </p:sp>
      <p:sp>
        <p:nvSpPr>
          <p:cNvPr id="14" name="Content Placeholder 13">
            <a:extLst>
              <a:ext uri="{FF2B5EF4-FFF2-40B4-BE49-F238E27FC236}">
                <a16:creationId xmlns:a16="http://schemas.microsoft.com/office/drawing/2014/main" id="{FE1A6142-64E7-4352-A1A3-F600DC870167}"/>
              </a:ext>
            </a:extLst>
          </p:cNvPr>
          <p:cNvSpPr>
            <a:spLocks noGrp="1"/>
          </p:cNvSpPr>
          <p:nvPr>
            <p:ph sz="quarter" idx="12"/>
          </p:nvPr>
        </p:nvSpPr>
        <p:spPr>
          <a:xfrm>
            <a:off x="609599" y="914400"/>
            <a:ext cx="3592883" cy="546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F82B646F-90D1-4F9B-B639-A9DB2B375764}"/>
              </a:ext>
            </a:extLst>
          </p:cNvPr>
          <p:cNvSpPr>
            <a:spLocks noGrp="1"/>
          </p:cNvSpPr>
          <p:nvPr>
            <p:ph sz="quarter" idx="13"/>
          </p:nvPr>
        </p:nvSpPr>
        <p:spPr>
          <a:xfrm>
            <a:off x="4340225" y="914400"/>
            <a:ext cx="3540125" cy="5467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id="{ABC63A76-DFF4-4EAF-8DF3-9C8F57105027}"/>
              </a:ext>
            </a:extLst>
          </p:cNvPr>
          <p:cNvSpPr>
            <a:spLocks noGrp="1"/>
          </p:cNvSpPr>
          <p:nvPr>
            <p:ph sz="quarter" idx="14"/>
          </p:nvPr>
        </p:nvSpPr>
        <p:spPr>
          <a:xfrm>
            <a:off x="8018463" y="914400"/>
            <a:ext cx="3563937" cy="5478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60556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30200"/>
            <a:ext cx="10972800" cy="355600"/>
          </a:xfrm>
          <a:prstGeom prst="rect">
            <a:avLst/>
          </a:prstGeom>
        </p:spPr>
        <p:txBody>
          <a:bodyPr vert="horz" lIns="0" tIns="0" rIns="0" bIns="0" rtlCol="0" anchor="ctr" anchorCtr="0">
            <a:noAutofit/>
          </a:bodyPr>
          <a:lstStyle/>
          <a:p>
            <a:r>
              <a:rPr lang="en-US" dirty="0"/>
              <a:t>Click to edit Master title style</a:t>
            </a:r>
          </a:p>
        </p:txBody>
      </p:sp>
      <p:grpSp>
        <p:nvGrpSpPr>
          <p:cNvPr id="10" name="Group 9">
            <a:extLst>
              <a:ext uri="{FF2B5EF4-FFF2-40B4-BE49-F238E27FC236}">
                <a16:creationId xmlns:a16="http://schemas.microsoft.com/office/drawing/2014/main" id="{C172C06D-1803-4C35-8D70-DF9CE41F4A81}"/>
              </a:ext>
            </a:extLst>
          </p:cNvPr>
          <p:cNvGrpSpPr/>
          <p:nvPr userDrawn="1"/>
        </p:nvGrpSpPr>
        <p:grpSpPr bwMode="black">
          <a:xfrm>
            <a:off x="617878" y="6446044"/>
            <a:ext cx="1099793" cy="173355"/>
            <a:chOff x="-84138" y="5622925"/>
            <a:chExt cx="4330701" cy="682626"/>
          </a:xfrm>
        </p:grpSpPr>
        <p:sp>
          <p:nvSpPr>
            <p:cNvPr id="11" name="Freeform 6">
              <a:extLst>
                <a:ext uri="{FF2B5EF4-FFF2-40B4-BE49-F238E27FC236}">
                  <a16:creationId xmlns:a16="http://schemas.microsoft.com/office/drawing/2014/main" id="{8306ADC8-842E-40E5-B464-274C206DC740}"/>
                </a:ext>
              </a:extLst>
            </p:cNvPr>
            <p:cNvSpPr>
              <a:spLocks/>
            </p:cNvSpPr>
            <p:nvPr userDrawn="1"/>
          </p:nvSpPr>
          <p:spPr bwMode="black">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2" name="Freeform 7">
              <a:extLst>
                <a:ext uri="{FF2B5EF4-FFF2-40B4-BE49-F238E27FC236}">
                  <a16:creationId xmlns:a16="http://schemas.microsoft.com/office/drawing/2014/main" id="{F7629DED-7E51-4D04-A3DA-0948F7C0FC28}"/>
                </a:ext>
              </a:extLst>
            </p:cNvPr>
            <p:cNvSpPr>
              <a:spLocks/>
            </p:cNvSpPr>
            <p:nvPr userDrawn="1"/>
          </p:nvSpPr>
          <p:spPr bwMode="black">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3" name="Freeform 8">
              <a:extLst>
                <a:ext uri="{FF2B5EF4-FFF2-40B4-BE49-F238E27FC236}">
                  <a16:creationId xmlns:a16="http://schemas.microsoft.com/office/drawing/2014/main" id="{8A899963-025E-474B-8372-FD0BE405DD57}"/>
                </a:ext>
              </a:extLst>
            </p:cNvPr>
            <p:cNvSpPr>
              <a:spLocks noEditPoints="1"/>
            </p:cNvSpPr>
            <p:nvPr userDrawn="1"/>
          </p:nvSpPr>
          <p:spPr bwMode="black">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4" name="Freeform 9">
              <a:extLst>
                <a:ext uri="{FF2B5EF4-FFF2-40B4-BE49-F238E27FC236}">
                  <a16:creationId xmlns:a16="http://schemas.microsoft.com/office/drawing/2014/main" id="{F8A5C80C-D11D-4411-BBF4-7C4829D0129D}"/>
                </a:ext>
              </a:extLst>
            </p:cNvPr>
            <p:cNvSpPr>
              <a:spLocks noEditPoints="1"/>
            </p:cNvSpPr>
            <p:nvPr userDrawn="1"/>
          </p:nvSpPr>
          <p:spPr bwMode="black">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5" name="Freeform 10">
              <a:extLst>
                <a:ext uri="{FF2B5EF4-FFF2-40B4-BE49-F238E27FC236}">
                  <a16:creationId xmlns:a16="http://schemas.microsoft.com/office/drawing/2014/main" id="{D59175B6-1C26-46D5-8425-7C21ADF9AFE2}"/>
                </a:ext>
              </a:extLst>
            </p:cNvPr>
            <p:cNvSpPr>
              <a:spLocks/>
            </p:cNvSpPr>
            <p:nvPr userDrawn="1"/>
          </p:nvSpPr>
          <p:spPr bwMode="black">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6" name="Freeform 11">
              <a:extLst>
                <a:ext uri="{FF2B5EF4-FFF2-40B4-BE49-F238E27FC236}">
                  <a16:creationId xmlns:a16="http://schemas.microsoft.com/office/drawing/2014/main" id="{17C1EC96-57C2-4D48-A569-67D9D2B9F287}"/>
                </a:ext>
              </a:extLst>
            </p:cNvPr>
            <p:cNvSpPr>
              <a:spLocks noEditPoints="1"/>
            </p:cNvSpPr>
            <p:nvPr userDrawn="1"/>
          </p:nvSpPr>
          <p:spPr bwMode="black">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sp>
          <p:nvSpPr>
            <p:cNvPr id="19" name="Freeform 12">
              <a:extLst>
                <a:ext uri="{FF2B5EF4-FFF2-40B4-BE49-F238E27FC236}">
                  <a16:creationId xmlns:a16="http://schemas.microsoft.com/office/drawing/2014/main" id="{26644959-1D9B-4B11-815B-938665DB0544}"/>
                </a:ext>
              </a:extLst>
            </p:cNvPr>
            <p:cNvSpPr>
              <a:spLocks noEditPoints="1"/>
            </p:cNvSpPr>
            <p:nvPr userDrawn="1"/>
          </p:nvSpPr>
          <p:spPr bwMode="black">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0"/>
            </a:p>
          </p:txBody>
        </p:sp>
      </p:grpSp>
      <p:sp>
        <p:nvSpPr>
          <p:cNvPr id="23" name="TextBox 22">
            <a:extLst>
              <a:ext uri="{FF2B5EF4-FFF2-40B4-BE49-F238E27FC236}">
                <a16:creationId xmlns:a16="http://schemas.microsoft.com/office/drawing/2014/main" id="{922B5E2F-27D2-4ADB-A717-421A85D9158A}"/>
              </a:ext>
            </a:extLst>
          </p:cNvPr>
          <p:cNvSpPr txBox="1"/>
          <p:nvPr userDrawn="1"/>
        </p:nvSpPr>
        <p:spPr>
          <a:xfrm>
            <a:off x="2117556" y="6510278"/>
            <a:ext cx="1965493" cy="150871"/>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800" dirty="0">
                <a:solidFill>
                  <a:schemeClr val="tx1"/>
                </a:solidFill>
                <a:latin typeface="+mj-lt"/>
              </a:rPr>
              <a:t>© </a:t>
            </a:r>
            <a:r>
              <a:rPr lang="is-IS" sz="800" dirty="0">
                <a:solidFill>
                  <a:schemeClr val="tx1"/>
                </a:solidFill>
                <a:latin typeface="+mj-lt"/>
              </a:rPr>
              <a:t>2022 </a:t>
            </a:r>
            <a:r>
              <a:rPr lang="en-US" sz="800" dirty="0">
                <a:solidFill>
                  <a:schemeClr val="tx1"/>
                </a:solidFill>
                <a:latin typeface="+mj-lt"/>
              </a:rPr>
              <a:t>VMware, Inc.</a:t>
            </a:r>
          </a:p>
          <a:p>
            <a:pPr>
              <a:lnSpc>
                <a:spcPct val="90000"/>
              </a:lnSpc>
            </a:pPr>
            <a:endParaRPr lang="en-US" sz="800" dirty="0">
              <a:solidFill>
                <a:schemeClr val="tx1"/>
              </a:solidFill>
              <a:latin typeface="+mj-lt"/>
            </a:endParaRPr>
          </a:p>
        </p:txBody>
      </p:sp>
      <p:sp>
        <p:nvSpPr>
          <p:cNvPr id="17" name="Footer Placeholder 4">
            <a:extLst>
              <a:ext uri="{FF2B5EF4-FFF2-40B4-BE49-F238E27FC236}">
                <a16:creationId xmlns:a16="http://schemas.microsoft.com/office/drawing/2014/main" id="{BD7F4BC5-315C-4E61-8376-A7B09E8D9DAB}"/>
              </a:ext>
            </a:extLst>
          </p:cNvPr>
          <p:cNvSpPr>
            <a:spLocks noGrp="1"/>
          </p:cNvSpPr>
          <p:nvPr>
            <p:ph type="ftr" sz="quarter" idx="3"/>
          </p:nvPr>
        </p:nvSpPr>
        <p:spPr>
          <a:xfrm>
            <a:off x="3327662" y="6464899"/>
            <a:ext cx="8254738" cy="301661"/>
          </a:xfrm>
          <a:prstGeom prst="rect">
            <a:avLst/>
          </a:prstGeom>
        </p:spPr>
        <p:txBody>
          <a:bodyPr/>
          <a:lstStyle>
            <a:lvl1pPr algn="r">
              <a:defRPr sz="800"/>
            </a:lvl1pPr>
          </a:lstStyle>
          <a:p>
            <a:pPr>
              <a:lnSpc>
                <a:spcPct val="90000"/>
              </a:lnSpc>
            </a:pPr>
            <a:r>
              <a:rPr lang="en-US" dirty="0"/>
              <a:t>{</a:t>
            </a:r>
            <a:r>
              <a:rPr lang="en-US" dirty="0" err="1"/>
              <a:t>CoverPage</a:t>
            </a:r>
            <a:r>
              <a:rPr lang="en-US" dirty="0"/>
              <a:t>-Title}</a:t>
            </a:r>
            <a:r>
              <a:rPr lang="en-US" altLang="en-US" dirty="0"/>
              <a:t>      </a:t>
            </a:r>
            <a:r>
              <a:rPr lang="en-US" altLang="en-US" b="1" dirty="0"/>
              <a:t>|</a:t>
            </a:r>
            <a:r>
              <a:rPr lang="en-US" altLang="en-US" dirty="0"/>
              <a:t>     </a:t>
            </a:r>
            <a:r>
              <a:rPr lang="en-US" dirty="0"/>
              <a:t>{Module-#} - {Slide-#Module}</a:t>
            </a:r>
          </a:p>
        </p:txBody>
      </p:sp>
      <p:sp>
        <p:nvSpPr>
          <p:cNvPr id="4" name="Text Placeholder 3">
            <a:extLst>
              <a:ext uri="{FF2B5EF4-FFF2-40B4-BE49-F238E27FC236}">
                <a16:creationId xmlns:a16="http://schemas.microsoft.com/office/drawing/2014/main" id="{B62C14BA-62A4-47F1-B37F-627F80BCE6F0}"/>
              </a:ext>
            </a:extLst>
          </p:cNvPr>
          <p:cNvSpPr>
            <a:spLocks noGrp="1"/>
          </p:cNvSpPr>
          <p:nvPr>
            <p:ph type="body" idx="1"/>
          </p:nvPr>
        </p:nvSpPr>
        <p:spPr>
          <a:xfrm>
            <a:off x="609600" y="911224"/>
            <a:ext cx="10972800" cy="547052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Gradient-colored box">
            <a:extLst>
              <a:ext uri="{FF2B5EF4-FFF2-40B4-BE49-F238E27FC236}">
                <a16:creationId xmlns:a16="http://schemas.microsoft.com/office/drawing/2014/main" id="{C63D99CF-4352-408F-8FF3-57D51A0D131F}"/>
              </a:ext>
              <a:ext uri="{C183D7F6-B498-43B3-948B-1728B52AA6E4}">
                <adec:decorative xmlns="" xmlns:a16="http://schemas.microsoft.com/office/drawing/2014/main" xmlns:a14="http://schemas.microsoft.com/office/drawing/2010/main" xmlns:p14="http://schemas.microsoft.com/office/powerpoint/2010/main" xmlns:p15="http://schemas.microsoft.com/office/powerpoint/2012/main"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p:blipFill>
        <p:spPr>
          <a:xfrm>
            <a:off x="-1" y="6766560"/>
            <a:ext cx="12188825" cy="95224"/>
          </a:xfrm>
          <a:prstGeom prst="rect">
            <a:avLst/>
          </a:prstGeom>
        </p:spPr>
      </p:pic>
    </p:spTree>
    <p:custDataLst>
      <p:tags r:id="rId23"/>
    </p:custDataLst>
    <p:extLst>
      <p:ext uri="{BB962C8B-B14F-4D97-AF65-F5344CB8AC3E}">
        <p14:creationId xmlns:p14="http://schemas.microsoft.com/office/powerpoint/2010/main" val="2841782731"/>
      </p:ext>
    </p:extLst>
  </p:cSld>
  <p:clrMap bg1="lt1" tx1="dk1" bg2="lt2" tx2="dk2" accent1="accent1" accent2="accent2" accent3="accent3" accent4="accent4" accent5="accent5" accent6="accent6" hlink="hlink" folHlink="folHlink"/>
  <p:sldLayoutIdLst>
    <p:sldLayoutId id="2147483686" r:id="rId1"/>
    <p:sldLayoutId id="2147483689" r:id="rId2"/>
    <p:sldLayoutId id="2147483718" r:id="rId3"/>
    <p:sldLayoutId id="2147483714" r:id="rId4"/>
    <p:sldLayoutId id="2147483705" r:id="rId5"/>
    <p:sldLayoutId id="2147483720" r:id="rId6"/>
    <p:sldLayoutId id="2147483690" r:id="rId7"/>
    <p:sldLayoutId id="2147483707" r:id="rId8"/>
    <p:sldLayoutId id="2147483702" r:id="rId9"/>
    <p:sldLayoutId id="2147483703" r:id="rId10"/>
    <p:sldLayoutId id="2147483704" r:id="rId11"/>
    <p:sldLayoutId id="2147483719" r:id="rId12"/>
    <p:sldLayoutId id="2147483700" r:id="rId13"/>
    <p:sldLayoutId id="2147483715" r:id="rId14"/>
    <p:sldLayoutId id="2147483708" r:id="rId15"/>
    <p:sldLayoutId id="2147483709" r:id="rId16"/>
    <p:sldLayoutId id="2147483710" r:id="rId17"/>
    <p:sldLayoutId id="2147483711" r:id="rId18"/>
    <p:sldLayoutId id="2147483712" r:id="rId19"/>
    <p:sldLayoutId id="2147483716" r:id="rId20"/>
    <p:sldLayoutId id="2147483713" r:id="rId21"/>
  </p:sldLayoutIdLst>
  <p:hf hdr="0" ftr="0" dt="0"/>
  <p:txStyles>
    <p:titleStyle>
      <a:lvl1pPr algn="l" defTabSz="914400" rtl="0" eaLnBrk="1" latinLnBrk="0" hangingPunct="1">
        <a:lnSpc>
          <a:spcPts val="2400"/>
        </a:lnSpc>
        <a:spcBef>
          <a:spcPct val="0"/>
        </a:spcBef>
        <a:buNone/>
        <a:defRPr sz="2200" b="0" kern="1200" baseline="0">
          <a:solidFill>
            <a:srgbClr val="003D79"/>
          </a:solidFill>
          <a:latin typeface="+mj-lt"/>
          <a:ea typeface="+mj-ea"/>
          <a:cs typeface="+mj-cs"/>
        </a:defRPr>
      </a:lvl1pPr>
    </p:titleStyle>
    <p:bodyStyle>
      <a:lvl1pPr marL="292100" indent="-292100" algn="l" defTabSz="914400" rtl="0" eaLnBrk="1" latinLnBrk="0" hangingPunct="1">
        <a:lnSpc>
          <a:spcPts val="2000"/>
        </a:lnSpc>
        <a:spcBef>
          <a:spcPts val="1200"/>
        </a:spcBef>
        <a:buClrTx/>
        <a:buSzPct val="90000"/>
        <a:buFontTx/>
        <a:buNone/>
        <a:defRPr sz="1800" kern="1200" baseline="0">
          <a:solidFill>
            <a:schemeClr val="tx2"/>
          </a:solidFill>
          <a:latin typeface="Metropolis" panose="00000500000000000000" pitchFamily="2" charset="0"/>
          <a:ea typeface="+mn-ea"/>
          <a:cs typeface="+mn-cs"/>
        </a:defRPr>
      </a:lvl1pPr>
      <a:lvl2pPr marL="569913" indent="-277813" algn="l" defTabSz="914400" rtl="0" eaLnBrk="1" latinLnBrk="0" hangingPunct="1">
        <a:lnSpc>
          <a:spcPts val="2000"/>
        </a:lnSpc>
        <a:spcBef>
          <a:spcPts val="1200"/>
        </a:spcBef>
        <a:buClrTx/>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2pPr>
      <a:lvl3pPr marL="862013" indent="-292100"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3pPr>
      <a:lvl4pPr marL="1139825" indent="-277813" algn="l" defTabSz="914400" rtl="0" eaLnBrk="1" latinLnBrk="0" hangingPunct="1">
        <a:lnSpc>
          <a:spcPts val="2000"/>
        </a:lnSpc>
        <a:spcBef>
          <a:spcPts val="1200"/>
        </a:spcBef>
        <a:buClr>
          <a:schemeClr val="tx2"/>
        </a:buClr>
        <a:buSzPct val="100000"/>
        <a:buFont typeface="Arial" panose="020B0604020202020204" pitchFamily="34" charset="0"/>
        <a:buChar char="•"/>
        <a:defRPr sz="1800" kern="1200">
          <a:solidFill>
            <a:schemeClr val="tx2"/>
          </a:solidFill>
          <a:latin typeface="Metropolis" panose="00000500000000000000" pitchFamily="2" charset="0"/>
          <a:ea typeface="+mn-ea"/>
          <a:cs typeface="+mn-cs"/>
        </a:defRPr>
      </a:lvl4pPr>
      <a:lvl5pPr marL="1431925" indent="-292100" algn="l" defTabSz="857250" rtl="0" eaLnBrk="1" latinLnBrk="0" hangingPunct="1">
        <a:lnSpc>
          <a:spcPts val="2000"/>
        </a:lnSpc>
        <a:spcBef>
          <a:spcPts val="1200"/>
        </a:spcBef>
        <a:buClr>
          <a:schemeClr val="tx2"/>
        </a:buClr>
        <a:buSzPct val="100000"/>
        <a:buFont typeface="Arial" panose="020B0604020202020204" pitchFamily="34" charset="0"/>
        <a:buChar char="–"/>
        <a:defRPr sz="1800" kern="1200" baseline="0">
          <a:solidFill>
            <a:schemeClr val="tx2"/>
          </a:solidFill>
          <a:latin typeface="Metropolis" panose="00000500000000000000" pitchFamily="2" charset="0"/>
          <a:ea typeface="+mn-ea"/>
          <a:cs typeface="+mn-cs"/>
        </a:defRPr>
      </a:lvl5pPr>
      <a:lvl6pPr marL="901700" indent="0" algn="l" defTabSz="914400" rtl="0" eaLnBrk="1" latinLnBrk="0" hangingPunct="1">
        <a:lnSpc>
          <a:spcPct val="90000"/>
        </a:lnSpc>
        <a:spcBef>
          <a:spcPts val="600"/>
        </a:spcBef>
        <a:buClr>
          <a:schemeClr val="tx2"/>
        </a:buClr>
        <a:buSzPct val="90000"/>
        <a:buFont typeface="Arial" panose="020B0604020202020204" pitchFamily="34" charset="0"/>
        <a:buNone/>
        <a:defRPr sz="1400" kern="1200">
          <a:solidFill>
            <a:schemeClr val="tx2"/>
          </a:solidFill>
          <a:latin typeface="+mn-lt"/>
          <a:ea typeface="+mn-ea"/>
          <a:cs typeface="+mn-cs"/>
        </a:defRPr>
      </a:lvl6pPr>
      <a:lvl7pPr marL="1709738" indent="-277813" algn="l" defTabSz="914400" rtl="0" eaLnBrk="1" latinLnBrk="0" hangingPunct="1">
        <a:lnSpc>
          <a:spcPct val="90000"/>
        </a:lnSpc>
        <a:spcBef>
          <a:spcPts val="1200"/>
        </a:spcBef>
        <a:buClrTx/>
        <a:buSzPct val="100000"/>
        <a:buFont typeface="Arial" panose="020B0604020202020204" pitchFamily="34" charset="0"/>
        <a:buChar char="•"/>
        <a:defRPr sz="2000" kern="1200">
          <a:solidFill>
            <a:schemeClr val="tx2"/>
          </a:solidFill>
          <a:latin typeface="+mn-lt"/>
          <a:ea typeface="+mn-ea"/>
          <a:cs typeface="+mn-cs"/>
        </a:defRPr>
      </a:lvl7pPr>
      <a:lvl8pPr marL="1874520" indent="-182880" algn="l" defTabSz="914400" rtl="0" eaLnBrk="1" latinLnBrk="0" hangingPunct="1">
        <a:lnSpc>
          <a:spcPct val="90000"/>
        </a:lnSpc>
        <a:spcBef>
          <a:spcPts val="600"/>
        </a:spcBef>
        <a:buClrTx/>
        <a:buSzPct val="90000"/>
        <a:buFont typeface="Calibri" panose="020F0502020204030204" pitchFamily="34" charset="0"/>
        <a:buChar char="–"/>
        <a:defRPr sz="1400" kern="1200">
          <a:solidFill>
            <a:schemeClr val="tx2"/>
          </a:solidFill>
          <a:latin typeface="+mn-lt"/>
          <a:ea typeface="+mn-ea"/>
          <a:cs typeface="+mn-cs"/>
        </a:defRPr>
      </a:lvl8pPr>
      <a:lvl9pPr marL="2103120" indent="-182880" algn="l" defTabSz="914400" rtl="0" eaLnBrk="1" latinLnBrk="0" hangingPunct="1">
        <a:lnSpc>
          <a:spcPct val="90000"/>
        </a:lnSpc>
        <a:spcBef>
          <a:spcPts val="600"/>
        </a:spcBef>
        <a:buClrTx/>
        <a:buSzPct val="90000"/>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userDrawn="1">
          <p15:clr>
            <a:srgbClr val="F26B43"/>
          </p15:clr>
        </p15:guide>
        <p15:guide id="2" orient="horz" pos="576" userDrawn="1">
          <p15:clr>
            <a:srgbClr val="F26B43"/>
          </p15:clr>
        </p15:guide>
        <p15:guide id="3" pos="3840" userDrawn="1">
          <p15:clr>
            <a:srgbClr val="F26B43"/>
          </p15:clr>
        </p15:guide>
        <p15:guide id="4" pos="384" userDrawn="1">
          <p15:clr>
            <a:srgbClr val="F26B43"/>
          </p15:clr>
        </p15:guide>
        <p15:guide id="5" pos="7296"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3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3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35.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ags" Target="../tags/tag3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3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39.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40.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41.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44.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45.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46.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0.xml"/><Relationship Id="rId1" Type="http://schemas.openxmlformats.org/officeDocument/2006/relationships/tags" Target="../tags/tag4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48.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49.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50.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51.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53.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54.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ags" Target="../tags/tag55.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56.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2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name="TitleSlide">
    <p:spTree>
      <p:nvGrpSpPr>
        <p:cNvPr id="1" name=""/>
        <p:cNvGrpSpPr/>
        <p:nvPr/>
      </p:nvGrpSpPr>
      <p:grpSpPr>
        <a:xfrm>
          <a:off x="0" y="0"/>
          <a:ext cx="0" cy="0"/>
          <a:chOff x="0" y="0"/>
          <a:chExt cx="0" cy="0"/>
        </a:xfrm>
      </p:grpSpPr>
      <p:grpSp>
        <p:nvGrpSpPr>
          <p:cNvPr id="28" name="parallelogram graphics">
            <a:extLst>
              <a:ext uri="{FF2B5EF4-FFF2-40B4-BE49-F238E27FC236}">
                <a16:creationId xmlns:a16="http://schemas.microsoft.com/office/drawing/2014/main" id="{C3DD2351-D1CA-47A3-8487-FA7F85ED06C0}"/>
              </a:ext>
              <a:ext uri="{C183D7F6-B498-43B3-948B-1728B52AA6E4}">
                <adec:decorative xmlns="" xmlns:adec="http://schemas.microsoft.com/office/drawing/2017/decorative" val="1"/>
              </a:ext>
            </a:extLst>
          </p:cNvPr>
          <p:cNvGrpSpPr/>
          <p:nvPr userDrawn="1"/>
        </p:nvGrpSpPr>
        <p:grpSpPr>
          <a:xfrm>
            <a:off x="-1488217" y="1084671"/>
            <a:ext cx="9623529" cy="5494609"/>
            <a:chOff x="-1488217" y="1084671"/>
            <a:chExt cx="9623529" cy="5494609"/>
          </a:xfrm>
        </p:grpSpPr>
      </p:grpSp>
      <p:sp>
        <p:nvSpPr>
          <p:cNvPr id="16" name="Title 1">
            <a:extLst>
              <a:ext uri="{FF2B5EF4-FFF2-40B4-BE49-F238E27FC236}">
                <a16:creationId xmlns:a16="http://schemas.microsoft.com/office/drawing/2014/main" id="{2951C415-1758-4709-B881-2226BDD77675}"/>
              </a:ext>
            </a:extLst>
          </p:cNvPr>
          <p:cNvSpPr>
            <a:spLocks noGrp="1"/>
          </p:cNvSpPr>
          <p:nvPr>
            <p:ph type="title"/>
          </p:nvPr>
        </p:nvSpPr>
        <p:spPr>
          <a:xfrm>
            <a:off x="6096000" y="2215803"/>
            <a:ext cx="5187381" cy="1234440"/>
          </a:xfrm>
        </p:spPr>
        <p:txBody>
          <a:bodyPr wrap="square" anchor="b" anchorCtr="0"/>
          <a:lstStyle>
            <a:lvl1pPr algn="r">
              <a:lnSpc>
                <a:spcPts val="3400"/>
              </a:lnSpc>
              <a:defRPr sz="3200" b="0" cap="none" baseline="0"/>
            </a:lvl1pPr>
          </a:lstStyle>
          <a:p>
            <a:r>
              <a:rPr/>
              <a:t>Managing the vSphere Lifecycle</a:t>
            </a:r>
          </a:p>
        </p:txBody>
      </p:sp>
      <p:grpSp>
        <p:nvGrpSpPr>
          <p:cNvPr id="19" name="Group 18">
            <a:extLst>
              <a:ext uri="{FF2B5EF4-FFF2-40B4-BE49-F238E27FC236}">
                <a16:creationId xmlns:a16="http://schemas.microsoft.com/office/drawing/2014/main" id="{F662A218-7EC5-4C26-90F9-4C8166F3EF66}"/>
              </a:ext>
            </a:extLst>
          </p:cNvPr>
          <p:cNvGrpSpPr/>
          <p:nvPr userDrawn="1"/>
        </p:nvGrpSpPr>
        <p:grpSpPr>
          <a:xfrm>
            <a:off x="608171" y="6447600"/>
            <a:ext cx="1424756" cy="224518"/>
            <a:chOff x="863272" y="6563918"/>
            <a:chExt cx="861082" cy="135727"/>
          </a:xfrm>
          <a:solidFill>
            <a:schemeClr val="bg1"/>
          </a:solidFill>
        </p:grpSpPr>
        <p:sp>
          <p:nvSpPr>
            <p:cNvPr id="20" name="Freeform 6">
              <a:extLst>
                <a:ext uri="{FF2B5EF4-FFF2-40B4-BE49-F238E27FC236}">
                  <a16:creationId xmlns:a16="http://schemas.microsoft.com/office/drawing/2014/main" id="{D2B61455-20AC-4408-9D87-B04FFD7905D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1" name="Freeform 7">
              <a:extLst>
                <a:ext uri="{FF2B5EF4-FFF2-40B4-BE49-F238E27FC236}">
                  <a16:creationId xmlns:a16="http://schemas.microsoft.com/office/drawing/2014/main" id="{C8CD4FF6-3DC6-4615-AB39-3DF7C9ED209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2" name="Freeform 8">
              <a:extLst>
                <a:ext uri="{FF2B5EF4-FFF2-40B4-BE49-F238E27FC236}">
                  <a16:creationId xmlns:a16="http://schemas.microsoft.com/office/drawing/2014/main" id="{93ED9EF2-B0A3-4080-80FF-D8D0974E9498}"/>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3" name="Freeform 9">
              <a:extLst>
                <a:ext uri="{FF2B5EF4-FFF2-40B4-BE49-F238E27FC236}">
                  <a16:creationId xmlns:a16="http://schemas.microsoft.com/office/drawing/2014/main" id="{2AB7AA43-11EE-4E56-A876-EA235A60D5FC}"/>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4" name="Freeform 10">
              <a:extLst>
                <a:ext uri="{FF2B5EF4-FFF2-40B4-BE49-F238E27FC236}">
                  <a16:creationId xmlns:a16="http://schemas.microsoft.com/office/drawing/2014/main" id="{18C906CE-6B18-4A24-B6F3-37C2D07E9914}"/>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5" name="Freeform 11">
              <a:extLst>
                <a:ext uri="{FF2B5EF4-FFF2-40B4-BE49-F238E27FC236}">
                  <a16:creationId xmlns:a16="http://schemas.microsoft.com/office/drawing/2014/main" id="{43859B0A-3053-4B1E-BBEF-AD11EABDF4C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sp>
          <p:nvSpPr>
            <p:cNvPr id="26" name="Freeform 12">
              <a:extLst>
                <a:ext uri="{FF2B5EF4-FFF2-40B4-BE49-F238E27FC236}">
                  <a16:creationId xmlns:a16="http://schemas.microsoft.com/office/drawing/2014/main" id="{480957FB-BCF1-411D-91E8-D3CB10A9BBF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chemeClr val="tx2"/>
                </a:solidFill>
              </a:endParaRPr>
            </a:p>
          </p:txBody>
        </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Upgrading vCenter Server Appliance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You use the vCenter installer to upgrade vCenter Server Appliance to a newer version.</a:t>
            </a:r>
          </a:p>
        </p:txBody>
      </p:sp>
      <p:sp>
        <p:nvSpPr>
          <p:cNvPr id="7" name="Footer Placeholder 6">
            <a:extLst>
              <a:ext uri="{FF2B5EF4-FFF2-40B4-BE49-F238E27FC236}">
                <a16:creationId xmlns:a16="http://schemas.microsoft.com/office/drawing/2014/main" id="{3A98C190-4135-4A36-B60A-704147DB0E03}"/>
              </a:ext>
            </a:extLst>
          </p:cNvPr>
          <p:cNvSpPr>
            <a:spLocks noGrp="1"/>
          </p:cNvSpPr>
          <p:nvPr>
            <p:ph type="ftr" sz="quarter" idx="11"/>
          </p:nvPr>
        </p:nvSpPr>
        <p:spPr/>
        <p:txBody>
          <a:bodyPr/>
          <a:lstStyle/>
          <a:p>
            <a:pPr>
              <a:lnSpc>
                <a:spcPct val="90000"/>
              </a:lnSpc>
            </a:pPr>
            <a:r>
              <a:rPr lang="en-US"/>
              <a:t>M10_Managing the vSphere Lifecycle      |     1 - 10</a:t>
            </a:r>
            <a:endParaRPr lang="en-US" dirty="0"/>
          </a:p>
        </p:txBody>
      </p:sp>
      <p:pic>
        <p:nvPicPr>
          <p:cNvPr id="8" name="Content Placeholder 7|4404|2048">
            <a:extLst>
              <a:ext uri="{FF2B5EF4-FFF2-40B4-BE49-F238E27FC236}">
                <a16:creationId xmlns:a16="http://schemas.microsoft.com/office/drawing/2014/main" id="{7BED48D6-5E08-4BBE-A22B-926F5CAE8633}"/>
              </a:ext>
            </a:extLst>
          </p:cNvPr>
          <p:cNvPicPr>
            <a:picLocks noGrp="1" noChangeAspect="1"/>
          </p:cNvPicPr>
          <p:nvPr>
            <p:ph sz="quarter" idx="12"/>
          </p:nvPr>
        </p:nvPicPr>
        <p:blipFill>
          <a:blip r:embed="rId4"/>
          <a:stretch>
            <a:fillRect/>
          </a:stretch>
        </p:blipFill>
        <p:spPr>
          <a:xfrm>
            <a:off x="936125" y="1582738"/>
            <a:ext cx="10319750" cy="4799012"/>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Overview of the vSphere Upgrade Process</a:t>
            </a:r>
          </a:p>
        </p:txBody>
      </p:sp>
      <p:sp>
        <p:nvSpPr>
          <p:cNvPr id="5" name="Footer Placeholder 4">
            <a:extLst>
              <a:ext uri="{FF2B5EF4-FFF2-40B4-BE49-F238E27FC236}">
                <a16:creationId xmlns:a16="http://schemas.microsoft.com/office/drawing/2014/main" id="{40A1BD94-730B-4E88-AB87-7EC608A844C3}"/>
              </a:ext>
            </a:extLst>
          </p:cNvPr>
          <p:cNvSpPr>
            <a:spLocks noGrp="1"/>
          </p:cNvSpPr>
          <p:nvPr>
            <p:ph type="ftr" sz="quarter" idx="10"/>
          </p:nvPr>
        </p:nvSpPr>
        <p:spPr/>
        <p:txBody>
          <a:bodyPr/>
          <a:lstStyle/>
          <a:p>
            <a:pPr>
              <a:lnSpc>
                <a:spcPct val="90000"/>
              </a:lnSpc>
            </a:pPr>
            <a:r>
              <a:rPr lang="en-US"/>
              <a:t>M10_Managing the vSphere Lifecycle      |     1 - 11</a:t>
            </a:r>
            <a:endParaRPr lang="en-US" dirty="0"/>
          </a:p>
        </p:txBody>
      </p:sp>
      <p:sp>
        <p:nvSpPr>
          <p:cNvPr id="11" name="Content Placeholder 10">
            <a:extLst>
              <a:ext uri="{FF2B5EF4-FFF2-40B4-BE49-F238E27FC236}">
                <a16:creationId xmlns:a16="http://schemas.microsoft.com/office/drawing/2014/main" id="{03C94062-1286-4C6A-8575-A88C141666A3}"/>
              </a:ext>
            </a:extLst>
          </p:cNvPr>
          <p:cNvSpPr>
            <a:spLocks noGrp="1"/>
          </p:cNvSpPr>
          <p:nvPr>
            <p:ph sz="quarter" idx="11"/>
          </p:nvPr>
        </p:nvSpPr>
        <p:spPr>
          <a:xfrm>
            <a:off x="609600" y="914400"/>
            <a:ext cx="5414963" cy="5467350"/>
          </a:xfrm>
        </p:spPr>
        <p:txBody>
          <a:bodyPr/>
          <a:lstStyle/>
          <a:p>
            <a:pPr marL="0" indent="0">
              <a:buNone/>
            </a:pPr>
            <a:r>
              <a:rPr/>
              <a:t>vSphere is a product with multiple components to upgrade.</a:t>
            </a:r>
          </a:p>
          <a:p>
            <a:pPr marL="0" indent="0">
              <a:buNone/>
            </a:pPr>
            <a:r>
              <a:rPr/>
              <a:t>Knowing the required sequence of tasks is vital for a successful vSphere upgrade.</a:t>
            </a:r>
          </a:p>
        </p:txBody>
      </p:sp>
      <p:pic>
        <p:nvPicPr>
          <p:cNvPr id="13" name="Content Placeholder 12|200|587">
            <a:extLst>
              <a:ext uri="{FF2B5EF4-FFF2-40B4-BE49-F238E27FC236}">
                <a16:creationId xmlns:a16="http://schemas.microsoft.com/office/drawing/2014/main" id="{4E9B68EA-4A98-4398-BBF4-205E456744B4}"/>
              </a:ext>
            </a:extLst>
          </p:cNvPr>
          <p:cNvPicPr>
            <a:picLocks noGrp="1" noChangeAspect="1"/>
          </p:cNvPicPr>
          <p:nvPr>
            <p:ph sz="quarter" idx="12"/>
          </p:nvPr>
        </p:nvPicPr>
        <p:blipFill>
          <a:blip r:embed="rId4"/>
          <a:stretch>
            <a:fillRect/>
          </a:stretch>
        </p:blipFill>
        <p:spPr>
          <a:xfrm>
            <a:off x="7940450" y="914400"/>
            <a:ext cx="1864174" cy="5467350"/>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1 - 12</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Plan for vCenter updates and upgrades by generating interoperability reports</a:t>
            </a:r>
          </a:p>
          <a:p>
            <a:pPr>
              <a:buFont typeface="Arial" pitchFamily="34" charset="0"/>
              <a:buChar char="•"/>
            </a:pPr>
            <a:r>
              <a:rPr/>
              <a:t>Recognize how to update vCenter with the latest patches, updates, and upgrades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Overview of vSphere Lifecycle Manager</a:t>
            </a:r>
          </a:p>
        </p:txBody>
      </p:sp>
      <p:pic>
        <p:nvPicPr>
          <p:cNvPr id="10" name="Picture 4" descr="C:\Users\jmaltese\AppData\Local\Temp\6\SNAGHTML1ac7bba0.PNG">
            <a:extLst>
              <a:ext uri="{FF2B5EF4-FFF2-40B4-BE49-F238E27FC236}">
                <a16:creationId xmlns:a16="http://schemas.microsoft.com/office/drawing/2014/main"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id="{B999E0C6-A3AD-45C1-8074-C40C2E8DABB5}"/>
              </a:ext>
              <a:ext uri="{C183D7F6-B498-43B3-948B-1728B52AA6E4}">
                <adec:decorative xmlns="" xmlns:adec="http://schemas.microsoft.com/office/drawing/2017/decorative"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id="{2DF976D8-14AA-4404-9DEB-5D56025CBE9B}"/>
                </a:ext>
                <a:ext uri="{C183D7F6-B498-43B3-948B-1728B52AA6E4}">
                  <adec:decorative xmlns=""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id="{02B193DB-01D8-40AF-B55A-6248DB98127F}"/>
                </a:ext>
                <a:ext uri="{C183D7F6-B498-43B3-948B-1728B52AA6E4}">
                  <adec:decorative xmlns=""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42"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1 - 14</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Recognize features of vSphere Lifecycle Manager</a:t>
            </a:r>
          </a:p>
          <a:p>
            <a:pPr>
              <a:buFont typeface="Arial" pitchFamily="34" charset="0"/>
              <a:buChar char="•"/>
            </a:pPr>
            <a:r>
              <a:rPr/>
              <a:t>Import images into the vSphere Lifecycle Manager image depot</a:t>
            </a:r>
          </a:p>
          <a:p>
            <a:pPr>
              <a:buFont typeface="Arial" pitchFamily="34" charset="0"/>
              <a:buChar char="•"/>
            </a:pPr>
            <a:r>
              <a:rPr/>
              <a:t>Change the download source for patches and updates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TwoThirdOne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vSphere Lifecycle Manager</a:t>
            </a:r>
          </a:p>
        </p:txBody>
      </p:sp>
      <p:sp>
        <p:nvSpPr>
          <p:cNvPr id="5" name="Footer Placeholder 4">
            <a:extLst>
              <a:ext uri="{FF2B5EF4-FFF2-40B4-BE49-F238E27FC236}">
                <a16:creationId xmlns:a16="http://schemas.microsoft.com/office/drawing/2014/main" id="{F58FAB0E-4E3B-4A40-BCA8-03219A34BD9D}"/>
              </a:ext>
            </a:extLst>
          </p:cNvPr>
          <p:cNvSpPr>
            <a:spLocks noGrp="1"/>
          </p:cNvSpPr>
          <p:nvPr>
            <p:ph type="ftr" sz="quarter" idx="10"/>
          </p:nvPr>
        </p:nvSpPr>
        <p:spPr/>
        <p:txBody>
          <a:bodyPr/>
          <a:lstStyle/>
          <a:p>
            <a:pPr>
              <a:lnSpc>
                <a:spcPct val="90000"/>
              </a:lnSpc>
            </a:pPr>
            <a:r>
              <a:rPr lang="en-US"/>
              <a:t>M10_Managing the vSphere Lifecycle      |     1 - 15</a:t>
            </a:r>
            <a:endParaRPr lang="en-US" dirty="0"/>
          </a:p>
        </p:txBody>
      </p:sp>
      <p:sp>
        <p:nvSpPr>
          <p:cNvPr id="12" name="Content Placeholder 11">
            <a:extLst>
              <a:ext uri="{FF2B5EF4-FFF2-40B4-BE49-F238E27FC236}">
                <a16:creationId xmlns:a16="http://schemas.microsoft.com/office/drawing/2014/main" id="{A4A39F82-4F84-4F7C-A7E0-574DD4A2D2EF}"/>
              </a:ext>
            </a:extLst>
          </p:cNvPr>
          <p:cNvSpPr>
            <a:spLocks noGrp="1"/>
          </p:cNvSpPr>
          <p:nvPr>
            <p:ph sz="quarter" idx="11"/>
          </p:nvPr>
        </p:nvSpPr>
        <p:spPr>
          <a:xfrm>
            <a:off x="609600" y="914400"/>
            <a:ext cx="7264400" cy="5467350"/>
          </a:xfrm>
        </p:spPr>
        <p:txBody>
          <a:bodyPr/>
          <a:lstStyle/>
          <a:p>
            <a:pPr marL="0" indent="0">
              <a:buNone/>
            </a:pPr>
            <a:r>
              <a:rPr/>
              <a:t>vSphere Lifecycle Manager enables centralized and simplified life cycle management for ESXi hosts in a cluster through the use of images.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vSphere Lifecycle Manager includes the following tasks:</a:t>
            </a:r>
          </a:p>
          <a:p>
            <a:pPr>
              <a:buFont typeface="Arial" pitchFamily="34" charset="0"/>
              <a:buChar char="•"/>
            </a:pPr>
            <a:r>
              <a:rPr/>
              <a:t>Managing VMware Tools and VM hardware upgrades</a:t>
            </a:r>
          </a:p>
          <a:p>
            <a:pPr>
              <a:buFont typeface="Arial" pitchFamily="34" charset="0"/>
              <a:buChar char="•"/>
            </a:pPr>
            <a:r>
              <a:rPr/>
              <a:t>Upgrading and patching ESXi hosts</a:t>
            </a:r>
          </a:p>
          <a:p>
            <a:pPr>
              <a:buFont typeface="Arial" pitchFamily="34" charset="0"/>
              <a:buChar char="•"/>
            </a:pPr>
            <a:r>
              <a:rPr/>
              <a:t>Installing and updating third-party software on ESXi hosts</a:t>
            </a:r>
          </a:p>
          <a:p>
            <a:pPr>
              <a:buFont typeface="Arial" pitchFamily="34" charset="0"/>
              <a:buChar char="•"/>
            </a:pPr>
            <a:r>
              <a:rPr/>
              <a:t>Installing and updating ESXi drivers and firmware</a:t>
            </a:r>
          </a:p>
          <a:p>
            <a:pPr>
              <a:buFont typeface="Arial" pitchFamily="34" charset="0"/>
              <a:buChar char="•"/>
            </a:pPr>
            <a:r>
              <a:rPr/>
              <a:t>Standardizing ESXi images across hosts in a cluster</a:t>
            </a:r>
          </a:p>
          <a:p>
            <a:pPr marL="0" indent="0">
              <a:buNone/>
            </a:pPr>
            <a:r>
              <a:rPr/>
              <a:t>From the main menu, select </a:t>
            </a:r>
            <a:r>
              <a:rPr lang="en-US" b="1" dirty="0">
                <a:solidFill>
                  <a:srgbClr val="000000"/>
                </a:solidFill>
                <a:latin typeface="Metropolis Semi Bold" panose="00000700000000000000" pitchFamily="2" charset="0"/>
                <a:cs typeface="Courier New" pitchFamily="49" charset="0"/>
              </a:rPr>
              <a:t>Lifecycle Manager</a:t>
            </a:r>
            <a:r>
              <a:rPr/>
              <a:t>.</a:t>
            </a:r>
          </a:p>
        </p:txBody>
      </p:sp>
      <p:pic>
        <p:nvPicPr>
          <p:cNvPr id="14" name="Content Placeholder 13|300|870">
            <a:extLst>
              <a:ext uri="{FF2B5EF4-FFF2-40B4-BE49-F238E27FC236}">
                <a16:creationId xmlns:a16="http://schemas.microsoft.com/office/drawing/2014/main" id="{A5807AFE-9169-4709-B0F3-68880FE5EBF5}"/>
              </a:ext>
            </a:extLst>
          </p:cNvPr>
          <p:cNvPicPr>
            <a:picLocks noGrp="1" noChangeAspect="1"/>
          </p:cNvPicPr>
          <p:nvPr>
            <p:ph sz="quarter" idx="12"/>
          </p:nvPr>
        </p:nvPicPr>
        <p:blipFill>
          <a:blip r:embed="rId4"/>
          <a:stretch>
            <a:fillRect/>
          </a:stretch>
        </p:blipFill>
        <p:spPr>
          <a:xfrm>
            <a:off x="8851109" y="914400"/>
            <a:ext cx="1892037" cy="5467350"/>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TwoThirdOne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Images</a:t>
            </a:r>
          </a:p>
        </p:txBody>
      </p:sp>
      <p:sp>
        <p:nvSpPr>
          <p:cNvPr id="5" name="Footer Placeholder 4">
            <a:extLst>
              <a:ext uri="{FF2B5EF4-FFF2-40B4-BE49-F238E27FC236}">
                <a16:creationId xmlns:a16="http://schemas.microsoft.com/office/drawing/2014/main" id="{F58FAB0E-4E3B-4A40-BCA8-03219A34BD9D}"/>
              </a:ext>
            </a:extLst>
          </p:cNvPr>
          <p:cNvSpPr>
            <a:spLocks noGrp="1"/>
          </p:cNvSpPr>
          <p:nvPr>
            <p:ph type="ftr" sz="quarter" idx="10"/>
          </p:nvPr>
        </p:nvSpPr>
        <p:spPr/>
        <p:txBody>
          <a:bodyPr/>
          <a:lstStyle/>
          <a:p>
            <a:pPr>
              <a:lnSpc>
                <a:spcPct val="90000"/>
              </a:lnSpc>
            </a:pPr>
            <a:r>
              <a:rPr lang="en-US"/>
              <a:t>M10_Managing the vSphere Lifecycle      |     1 - 16</a:t>
            </a:r>
            <a:endParaRPr lang="en-US" dirty="0"/>
          </a:p>
        </p:txBody>
      </p:sp>
      <p:sp>
        <p:nvSpPr>
          <p:cNvPr id="12" name="Content Placeholder 11">
            <a:extLst>
              <a:ext uri="{FF2B5EF4-FFF2-40B4-BE49-F238E27FC236}">
                <a16:creationId xmlns:a16="http://schemas.microsoft.com/office/drawing/2014/main" id="{A4A39F82-4F84-4F7C-A7E0-574DD4A2D2EF}"/>
              </a:ext>
            </a:extLst>
          </p:cNvPr>
          <p:cNvSpPr>
            <a:spLocks noGrp="1"/>
          </p:cNvSpPr>
          <p:nvPr>
            <p:ph sz="quarter" idx="11"/>
          </p:nvPr>
        </p:nvSpPr>
        <p:spPr>
          <a:xfrm>
            <a:off x="609600" y="914400"/>
            <a:ext cx="7264400" cy="5467350"/>
          </a:xfrm>
        </p:spPr>
        <p:txBody>
          <a:bodyPr/>
          <a:lstStyle/>
          <a:p>
            <a:pPr marL="0" indent="0">
              <a:buNone/>
            </a:pPr>
            <a:r>
              <a:rPr/>
              <a:t>Managing clusters with images helps to standardize the software running on your ESXi hosts.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An ESXi image consists of several elements:</a:t>
            </a:r>
          </a:p>
          <a:p>
            <a:pPr>
              <a:buFont typeface="Arial" pitchFamily="34" charset="0"/>
              <a:buChar char="•"/>
            </a:pPr>
            <a:r>
              <a:rPr/>
              <a:t>ESXi base image: An update that provides software fixes and enhancements</a:t>
            </a:r>
          </a:p>
          <a:p>
            <a:pPr>
              <a:buFont typeface="Arial" pitchFamily="34" charset="0"/>
              <a:buChar char="•"/>
            </a:pPr>
            <a:r>
              <a:rPr/>
              <a:t>Components: A logical grouping of one or more VIBs (vSphere Installation Bundles) that encapsulates functionality in ESXi</a:t>
            </a:r>
          </a:p>
          <a:p>
            <a:pPr>
              <a:buFont typeface="Arial" pitchFamily="34" charset="0"/>
              <a:buChar char="•"/>
            </a:pPr>
            <a:r>
              <a:rPr/>
              <a:t>Vendor add-ons: Sets of components that OEMs create and distribute</a:t>
            </a:r>
          </a:p>
          <a:p>
            <a:pPr>
              <a:buFont typeface="Arial" pitchFamily="34" charset="0"/>
              <a:buChar char="•"/>
            </a:pPr>
            <a:r>
              <a:rPr/>
              <a:t>Firmware and Drivers Add-On: Firmware and driver bundles that you can define for your cluster image</a:t>
            </a:r>
          </a:p>
          <a:p>
            <a:pPr lvl="1">
              <a:buFont typeface="Calibri" pitchFamily="34" charset="0"/>
              <a:buChar char="–"/>
            </a:pPr>
            <a:r>
              <a:rPr/>
              <a:t>Requires the Hardware Support Manager plug-in for the desired server family</a:t>
            </a:r>
          </a:p>
          <a:p>
            <a:pPr marL="0" indent="0">
              <a:buNone/>
            </a:pPr>
            <a:r>
              <a:rPr/>
              <a:t>To maintain consistency, you apply a single ESXi image to all hosts in a cluster.</a:t>
            </a:r>
          </a:p>
        </p:txBody>
      </p:sp>
      <p:pic>
        <p:nvPicPr>
          <p:cNvPr id="14" name="Content Placeholder 13|249|396">
            <a:extLst>
              <a:ext uri="{FF2B5EF4-FFF2-40B4-BE49-F238E27FC236}">
                <a16:creationId xmlns:a16="http://schemas.microsoft.com/office/drawing/2014/main" id="{A5807AFE-9169-4709-B0F3-68880FE5EBF5}"/>
              </a:ext>
            </a:extLst>
          </p:cNvPr>
          <p:cNvPicPr>
            <a:picLocks noGrp="1" noChangeAspect="1"/>
          </p:cNvPicPr>
          <p:nvPr>
            <p:ph sz="quarter" idx="12"/>
          </p:nvPr>
        </p:nvPicPr>
        <p:blipFill>
          <a:blip r:embed="rId4"/>
          <a:stretch>
            <a:fillRect/>
          </a:stretch>
        </p:blipFill>
        <p:spPr>
          <a:xfrm>
            <a:off x="8079479" y="914400"/>
            <a:ext cx="3435296" cy="5467350"/>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About Image Depots</a:t>
            </a:r>
          </a:p>
        </p:txBody>
      </p:sp>
      <p:sp>
        <p:nvSpPr>
          <p:cNvPr id="5" name="Footer Placeholder 4">
            <a:extLst>
              <a:ext uri="{FF2B5EF4-FFF2-40B4-BE49-F238E27FC236}">
                <a16:creationId xmlns:a16="http://schemas.microsoft.com/office/drawing/2014/main"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M10_Managing the vSphere Lifecycle      |     1 - 17</a:t>
            </a:r>
            <a:endParaRPr lang="en-US" dirty="0"/>
          </a:p>
        </p:txBody>
      </p:sp>
      <p:sp>
        <p:nvSpPr>
          <p:cNvPr id="15" name="Content Placeholder 14">
            <a:extLst>
              <a:ext uri="{FF2B5EF4-FFF2-40B4-BE49-F238E27FC236}">
                <a16:creationId xmlns:a16="http://schemas.microsoft.com/office/drawing/2014/main" id="{24EBDB0D-B085-4510-8561-DD5222D13F40}"/>
              </a:ext>
            </a:extLst>
          </p:cNvPr>
          <p:cNvSpPr>
            <a:spLocks noGrp="1"/>
          </p:cNvSpPr>
          <p:nvPr>
            <p:ph sz="quarter" idx="11"/>
          </p:nvPr>
        </p:nvSpPr>
        <p:spPr>
          <a:xfrm>
            <a:off x="609600" y="914399"/>
            <a:ext cx="10972800" cy="2674261"/>
          </a:xfrm>
        </p:spPr>
        <p:txBody>
          <a:bodyPr/>
          <a:lstStyle/>
          <a:p>
            <a:pPr marL="0" indent="0">
              <a:buNone/>
            </a:pPr>
            <a:r>
              <a:rPr/>
              <a:t>The vSphere Lifecycle Manager image depot represents all software available for consumption to vSphere Lifecycle Manager:</a:t>
            </a:r>
          </a:p>
          <a:p>
            <a:pPr>
              <a:buFont typeface="Arial" pitchFamily="34" charset="0"/>
              <a:buChar char="•"/>
            </a:pPr>
            <a:r>
              <a:rPr/>
              <a:t>The depot is located on the vCenter system.</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In the </a:t>
            </a:r>
            <a:r>
              <a:rPr lang="en-US" b="1" dirty="0">
                <a:solidFill>
                  <a:srgbClr val="000000"/>
                </a:solidFill>
                <a:latin typeface="Metropolis Semi Bold" panose="00000700000000000000" pitchFamily="2" charset="0"/>
                <a:cs typeface="Courier New" pitchFamily="49" charset="0"/>
              </a:rPr>
              <a:t>Image Depot</a:t>
            </a:r>
            <a:r>
              <a:rPr lang="en-US" dirty="0">
                <a:solidFill>
                  <a:schemeClr val="tx2"/>
                </a:solidFill>
                <a:latin typeface="Metropolis" panose="00000500000000000000" pitchFamily="2" charset="0"/>
                <a:cs typeface="Calibri" pitchFamily="34" charset="0"/>
              </a:rPr>
              <a:t> tab, you can view details about downloaded content:</a:t>
            </a:r>
          </a:p>
          <a:p>
            <a:pPr>
              <a:buFont typeface="Arial" pitchFamily="34" charset="0"/>
              <a:buChar char="•"/>
            </a:pPr>
            <a:r>
              <a:rPr/>
              <a:t>ESXi base images</a:t>
            </a:r>
          </a:p>
          <a:p>
            <a:pPr>
              <a:buFont typeface="Arial" pitchFamily="34" charset="0"/>
              <a:buChar char="•"/>
            </a:pPr>
            <a:r>
              <a:rPr/>
              <a:t>Vendor add-ons</a:t>
            </a:r>
          </a:p>
          <a:p>
            <a:pPr>
              <a:buFont typeface="Arial" pitchFamily="34" charset="0"/>
              <a:buChar char="•"/>
            </a:pPr>
            <a:r>
              <a:rPr/>
              <a:t>Third-party components</a:t>
            </a:r>
          </a:p>
        </p:txBody>
      </p:sp>
      <p:pic>
        <p:nvPicPr>
          <p:cNvPr id="19" name="Content Placeholder 18|2809|971">
            <a:extLst>
              <a:ext uri="{FF2B5EF4-FFF2-40B4-BE49-F238E27FC236}">
                <a16:creationId xmlns:a16="http://schemas.microsoft.com/office/drawing/2014/main" id="{F1A5B1A8-ACF7-44A1-92DB-AE8378552D9F}"/>
              </a:ext>
            </a:extLst>
          </p:cNvPr>
          <p:cNvPicPr>
            <a:picLocks noGrp="1" noChangeAspect="1"/>
          </p:cNvPicPr>
          <p:nvPr>
            <p:ph sz="quarter" idx="12"/>
          </p:nvPr>
        </p:nvPicPr>
        <p:blipFill>
          <a:blip r:embed="rId4"/>
          <a:stretch>
            <a:fillRect/>
          </a:stretch>
        </p:blipFill>
        <p:spPr>
          <a:xfrm>
            <a:off x="2220691" y="3702622"/>
            <a:ext cx="7750618" cy="2679192"/>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VertHalfHalf">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E00445-D9A2-4DE6-9028-E5C6963BD15C}"/>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Importing Content Into the Image Depot from Online Sources</a:t>
            </a:r>
          </a:p>
        </p:txBody>
      </p:sp>
      <p:sp>
        <p:nvSpPr>
          <p:cNvPr id="5" name="Footer Placeholder 4">
            <a:extLst>
              <a:ext uri="{FF2B5EF4-FFF2-40B4-BE49-F238E27FC236}">
                <a16:creationId xmlns:a16="http://schemas.microsoft.com/office/drawing/2014/main" id="{690CD7B5-1413-4504-818E-42D4BAAF2CD8}"/>
              </a:ext>
            </a:extLst>
          </p:cNvPr>
          <p:cNvSpPr>
            <a:spLocks noGrp="1"/>
          </p:cNvSpPr>
          <p:nvPr>
            <p:ph type="ftr" sz="quarter" idx="10"/>
          </p:nvPr>
        </p:nvSpPr>
        <p:spPr>
          <a:xfrm>
            <a:off x="3327662" y="6464899"/>
            <a:ext cx="8254738" cy="301661"/>
          </a:xfrm>
        </p:spPr>
        <p:txBody>
          <a:bodyPr/>
          <a:lstStyle/>
          <a:p>
            <a:pPr>
              <a:lnSpc>
                <a:spcPct val="90000"/>
              </a:lnSpc>
            </a:pPr>
            <a:r>
              <a:rPr lang="en-US"/>
              <a:t>M10_Managing the vSphere Lifecycle      |     1 - 18</a:t>
            </a:r>
            <a:endParaRPr lang="en-US" dirty="0"/>
          </a:p>
        </p:txBody>
      </p:sp>
      <p:sp>
        <p:nvSpPr>
          <p:cNvPr id="15" name="Content Placeholder 14">
            <a:extLst>
              <a:ext uri="{FF2B5EF4-FFF2-40B4-BE49-F238E27FC236}">
                <a16:creationId xmlns:a16="http://schemas.microsoft.com/office/drawing/2014/main" id="{24EBDB0D-B085-4510-8561-DD5222D13F40}"/>
              </a:ext>
            </a:extLst>
          </p:cNvPr>
          <p:cNvSpPr>
            <a:spLocks noGrp="1"/>
          </p:cNvSpPr>
          <p:nvPr>
            <p:ph sz="quarter" idx="11"/>
          </p:nvPr>
        </p:nvSpPr>
        <p:spPr>
          <a:xfrm>
            <a:off x="609600" y="914399"/>
            <a:ext cx="10972800" cy="2674261"/>
          </a:xfrm>
        </p:spPr>
        <p:txBody>
          <a:bodyPr/>
          <a:lstStyle/>
          <a:p>
            <a:pPr marL="0" indent="0">
              <a:buNone/>
            </a:pPr>
            <a:r>
              <a:rPr/>
              <a:t>At regular intervals, vSphere Lifecycle Manager downloads updates from configured download sources to the image depot.</a:t>
            </a:r>
          </a:p>
          <a:p>
            <a:pPr marL="0" indent="0">
              <a:buNone/>
            </a:pPr>
            <a:r>
              <a:rPr/>
              <a:t>Regardless of the download schedule, you can manually initiate synchronization between the image depot and the download sources.</a:t>
            </a:r>
          </a:p>
          <a:p>
            <a:pPr marL="0" indent="0">
              <a:buNone/>
            </a:pPr>
            <a:r>
              <a:rPr/>
              <a:t>From the </a:t>
            </a:r>
            <a:r>
              <a:rPr lang="en-US" b="1" dirty="0">
                <a:solidFill>
                  <a:srgbClr val="000000"/>
                </a:solidFill>
                <a:latin typeface="Metropolis Semi Bold" panose="00000700000000000000" pitchFamily="2" charset="0"/>
                <a:cs typeface="Courier New" pitchFamily="49" charset="0"/>
              </a:rPr>
              <a:t>ACTIONS</a:t>
            </a:r>
            <a:r>
              <a:rPr/>
              <a:t> drop-down menu in the Lifecycle Manager pane, select </a:t>
            </a:r>
            <a:r>
              <a:rPr lang="en-US" b="1" dirty="0">
                <a:solidFill>
                  <a:srgbClr val="000000"/>
                </a:solidFill>
                <a:latin typeface="Metropolis Semi Bold" panose="00000700000000000000" pitchFamily="2" charset="0"/>
                <a:cs typeface="Courier New" pitchFamily="49" charset="0"/>
              </a:rPr>
              <a:t>Sync Updates</a:t>
            </a:r>
            <a:r>
              <a:rPr/>
              <a:t>.</a:t>
            </a:r>
          </a:p>
        </p:txBody>
      </p:sp>
      <p:pic>
        <p:nvPicPr>
          <p:cNvPr id="19" name="Content Placeholder 18|4606|1164">
            <a:extLst>
              <a:ext uri="{FF2B5EF4-FFF2-40B4-BE49-F238E27FC236}">
                <a16:creationId xmlns:a16="http://schemas.microsoft.com/office/drawing/2014/main" id="{F1A5B1A8-ACF7-44A1-92DB-AE8378552D9F}"/>
              </a:ext>
            </a:extLst>
          </p:cNvPr>
          <p:cNvPicPr>
            <a:picLocks noGrp="1" noChangeAspect="1"/>
          </p:cNvPicPr>
          <p:nvPr>
            <p:ph sz="quarter" idx="12"/>
          </p:nvPr>
        </p:nvPicPr>
        <p:blipFill>
          <a:blip r:embed="rId4"/>
          <a:stretch>
            <a:fillRect/>
          </a:stretch>
        </p:blipFill>
        <p:spPr>
          <a:xfrm>
            <a:off x="795159" y="3702622"/>
            <a:ext cx="10601682" cy="2679192"/>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Specifying the Download Source</a:t>
            </a:r>
          </a:p>
        </p:txBody>
      </p:sp>
      <p:sp>
        <p:nvSpPr>
          <p:cNvPr id="9" name="Footer Placeholder 4">
            <a:extLst>
              <a:ext uri="{FF2B5EF4-FFF2-40B4-BE49-F238E27FC236}">
                <a16:creationId xmlns:a16="http://schemas.microsoft.com/office/drawing/2014/main"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M10_Managing the vSphere Lifecycle      |     1 - 19</a:t>
            </a:r>
            <a:endParaRPr lang="en-US" dirty="0"/>
          </a:p>
        </p:txBody>
      </p:sp>
      <p:sp>
        <p:nvSpPr>
          <p:cNvPr id="4" name="Content Placeholder 3">
            <a:extLst>
              <a:ext uri="{FF2B5EF4-FFF2-40B4-BE49-F238E27FC236}">
                <a16:creationId xmlns:a16="http://schemas.microsoft.com/office/drawing/2014/main" id="{CF2E4B06-25AF-457F-B679-291337716B14}"/>
              </a:ext>
            </a:extLst>
          </p:cNvPr>
          <p:cNvSpPr>
            <a:spLocks noGrp="1"/>
          </p:cNvSpPr>
          <p:nvPr>
            <p:ph sz="quarter" idx="14"/>
          </p:nvPr>
        </p:nvSpPr>
        <p:spPr>
          <a:xfrm>
            <a:off x="609600" y="914400"/>
            <a:ext cx="10972800" cy="1764792"/>
          </a:xfrm>
        </p:spPr>
        <p:txBody>
          <a:bodyPr/>
          <a:lstStyle/>
          <a:p>
            <a:pPr marL="0" indent="0">
              <a:buNone/>
            </a:pPr>
            <a:r>
              <a:rPr/>
              <a:t>Select </a:t>
            </a:r>
            <a:r>
              <a:rPr lang="en-US" b="1" dirty="0">
                <a:solidFill>
                  <a:srgbClr val="000000"/>
                </a:solidFill>
                <a:latin typeface="Metropolis Semi Bold" panose="00000700000000000000" pitchFamily="2" charset="0"/>
                <a:cs typeface="Courier New" pitchFamily="49" charset="0"/>
              </a:rPr>
              <a:t>Settings</a:t>
            </a:r>
            <a:r>
              <a:rPr/>
              <a:t> &gt; </a:t>
            </a:r>
            <a:r>
              <a:rPr lang="en-US" b="1" dirty="0">
                <a:solidFill>
                  <a:srgbClr val="000000"/>
                </a:solidFill>
                <a:latin typeface="Metropolis Semi Bold" panose="00000700000000000000" pitchFamily="2" charset="0"/>
                <a:cs typeface="Courier New" pitchFamily="49" charset="0"/>
              </a:rPr>
              <a:t>Patch Setup</a:t>
            </a:r>
            <a:r>
              <a:rPr/>
              <a:t> to view the default download sources.</a:t>
            </a:r>
          </a:p>
          <a:p>
            <a:pPr marL="0" indent="0">
              <a:buNone/>
            </a:pPr>
            <a:r>
              <a:rPr/>
              <a:t>From this pane, you can change the download source or add a URL to configure a custom download source.</a:t>
            </a:r>
          </a:p>
        </p:txBody>
      </p:sp>
      <p:pic>
        <p:nvPicPr>
          <p:cNvPr id="12" name="Content Placeholder 11|2782|904">
            <a:extLst>
              <a:ext uri="{FF2B5EF4-FFF2-40B4-BE49-F238E27FC236}">
                <a16:creationId xmlns:a16="http://schemas.microsoft.com/office/drawing/2014/main" id="{E6091F57-CD45-4EFB-9930-8D47B12D4AD8}"/>
              </a:ext>
            </a:extLst>
          </p:cNvPr>
          <p:cNvPicPr>
            <a:picLocks noGrp="1" noChangeAspect="1"/>
          </p:cNvPicPr>
          <p:nvPr>
            <p:ph sz="quarter" idx="15"/>
          </p:nvPr>
        </p:nvPicPr>
        <p:blipFill>
          <a:blip r:embed="rId4"/>
          <a:stretch>
            <a:fillRect/>
          </a:stretch>
        </p:blipFill>
        <p:spPr>
          <a:xfrm>
            <a:off x="609600" y="2788920"/>
            <a:ext cx="10972800" cy="3565568"/>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Importance</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1 - 2</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marL="0" indent="0">
              <a:buNone/>
            </a:pPr>
            <a:r>
              <a:rPr/>
              <a:t>Managing the life cycle of vSphere involves keeping vCenter and ESXi hosts up to date and integrated with other VMware and third-party solutions. It also involves keeping VMware Tools and virtual hardware in a VM up to date. To achieve these goals, you must understand how to keep vCenter up-to-date and how to use the features provided by vSphere Lifecycle Manager, namely, cluster-level management of ESXi hosts.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Importing Content Into the Image Depot from Offline Sources</a:t>
            </a:r>
          </a:p>
        </p:txBody>
      </p:sp>
      <p:sp>
        <p:nvSpPr>
          <p:cNvPr id="9" name="Footer Placeholder 4">
            <a:extLst>
              <a:ext uri="{FF2B5EF4-FFF2-40B4-BE49-F238E27FC236}">
                <a16:creationId xmlns:a16="http://schemas.microsoft.com/office/drawing/2014/main"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M10_Managing the vSphere Lifecycle      |     1 - 20</a:t>
            </a:r>
            <a:endParaRPr lang="en-US" dirty="0"/>
          </a:p>
        </p:txBody>
      </p:sp>
      <p:sp>
        <p:nvSpPr>
          <p:cNvPr id="4" name="Content Placeholder 3">
            <a:extLst>
              <a:ext uri="{FF2B5EF4-FFF2-40B4-BE49-F238E27FC236}">
                <a16:creationId xmlns:a16="http://schemas.microsoft.com/office/drawing/2014/main" id="{CF2E4B06-25AF-457F-B679-291337716B14}"/>
              </a:ext>
            </a:extLst>
          </p:cNvPr>
          <p:cNvSpPr>
            <a:spLocks noGrp="1"/>
          </p:cNvSpPr>
          <p:nvPr>
            <p:ph sz="quarter" idx="14"/>
          </p:nvPr>
        </p:nvSpPr>
        <p:spPr>
          <a:xfrm>
            <a:off x="609600" y="914400"/>
            <a:ext cx="10972800" cy="1764792"/>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also import updates from an offline bundle:</a:t>
            </a:r>
          </a:p>
          <a:p>
            <a:pPr>
              <a:buFont typeface="Arial" pitchFamily="34" charset="0"/>
              <a:buChar char="•"/>
            </a:pPr>
            <a:r>
              <a:rPr/>
              <a:t>From the </a:t>
            </a:r>
            <a:r>
              <a:rPr lang="en-US" b="1" dirty="0">
                <a:solidFill>
                  <a:srgbClr val="000000"/>
                </a:solidFill>
                <a:latin typeface="Metropolis Semi Bold" panose="00000700000000000000" pitchFamily="2" charset="0"/>
                <a:cs typeface="Courier New" pitchFamily="49" charset="0"/>
              </a:rPr>
              <a:t>Actions</a:t>
            </a:r>
            <a:r>
              <a:rPr/>
              <a:t> drop-down menu, select </a:t>
            </a:r>
            <a:r>
              <a:rPr lang="en-US" b="1" dirty="0">
                <a:solidFill>
                  <a:srgbClr val="000000"/>
                </a:solidFill>
                <a:latin typeface="Metropolis Semi Bold" panose="00000700000000000000" pitchFamily="2" charset="0"/>
                <a:cs typeface="Courier New" pitchFamily="49" charset="0"/>
              </a:rPr>
              <a:t>Import Updates</a:t>
            </a:r>
            <a:r>
              <a:rPr/>
              <a:t>.</a:t>
            </a:r>
          </a:p>
          <a:p>
            <a:pPr>
              <a:buFont typeface="Arial" pitchFamily="34" charset="0"/>
              <a:buChar char="•"/>
            </a:pPr>
            <a:r>
              <a:rPr/>
              <a:t>Enter a URL or browse for a ZIP file that contains the update (an ESXi image, vendor add-on or component).</a:t>
            </a:r>
          </a:p>
        </p:txBody>
      </p:sp>
      <p:pic>
        <p:nvPicPr>
          <p:cNvPr id="12" name="Content Placeholder 11|3694|1274">
            <a:extLst>
              <a:ext uri="{FF2B5EF4-FFF2-40B4-BE49-F238E27FC236}">
                <a16:creationId xmlns:a16="http://schemas.microsoft.com/office/drawing/2014/main" id="{E6091F57-CD45-4EFB-9930-8D47B12D4AD8}"/>
              </a:ext>
            </a:extLst>
          </p:cNvPr>
          <p:cNvPicPr>
            <a:picLocks noGrp="1" noChangeAspect="1"/>
          </p:cNvPicPr>
          <p:nvPr>
            <p:ph sz="quarter" idx="15"/>
          </p:nvPr>
        </p:nvPicPr>
        <p:blipFill>
          <a:blip r:embed="rId4"/>
          <a:stretch>
            <a:fillRect/>
          </a:stretch>
        </p:blipFill>
        <p:spPr>
          <a:xfrm>
            <a:off x="886138" y="2788920"/>
            <a:ext cx="10419723" cy="3593592"/>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1 - 21</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Recognize features of vSphere Lifecycle Manager</a:t>
            </a:r>
          </a:p>
          <a:p>
            <a:pPr>
              <a:buFont typeface="Arial" pitchFamily="34" charset="0"/>
              <a:buChar char="•"/>
            </a:pPr>
            <a:r>
              <a:rPr/>
              <a:t>Import images into the vSphere Lifecycle Manager image depot</a:t>
            </a:r>
          </a:p>
          <a:p>
            <a:pPr>
              <a:buFont typeface="Arial" pitchFamily="34" charset="0"/>
              <a:buChar char="•"/>
            </a:pPr>
            <a:r>
              <a:rPr/>
              <a:t>Change the download source for patches and updates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Managing the Life Cycle of ESXi Hosts and Clusters</a:t>
            </a:r>
          </a:p>
        </p:txBody>
      </p:sp>
      <p:pic>
        <p:nvPicPr>
          <p:cNvPr id="10" name="Picture 4" descr="C:\Users\jmaltese\AppData\Local\Temp\6\SNAGHTML1ac7bba0.PNG">
            <a:extLst>
              <a:ext uri="{FF2B5EF4-FFF2-40B4-BE49-F238E27FC236}">
                <a16:creationId xmlns:a16="http://schemas.microsoft.com/office/drawing/2014/main"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id="{B999E0C6-A3AD-45C1-8074-C40C2E8DABB5}"/>
              </a:ext>
              <a:ext uri="{C183D7F6-B498-43B3-948B-1728B52AA6E4}">
                <adec:decorative xmlns="" xmlns:adec="http://schemas.microsoft.com/office/drawing/2017/decorative"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id="{2DF976D8-14AA-4404-9DEB-5D56025CBE9B}"/>
                </a:ext>
                <a:ext uri="{C183D7F6-B498-43B3-948B-1728B52AA6E4}">
                  <adec:decorative xmlns=""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id="{02B193DB-01D8-40AF-B55A-6248DB98127F}"/>
                </a:ext>
                <a:ext uri="{C183D7F6-B498-43B3-948B-1728B52AA6E4}">
                  <adec:decorative xmlns=""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70"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1 - 23</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Activate vSphere Lifecycle Manager in a cluster and define a cluster image</a:t>
            </a:r>
          </a:p>
          <a:p>
            <a:pPr>
              <a:buFont typeface="Arial" pitchFamily="34" charset="0"/>
              <a:buChar char="•"/>
            </a:pPr>
            <a:r>
              <a:rPr/>
              <a:t>Validate ESXi host compliance against a cluster image</a:t>
            </a:r>
          </a:p>
          <a:p>
            <a:pPr>
              <a:buFont typeface="Arial" pitchFamily="34" charset="0"/>
              <a:buChar char="•"/>
            </a:pPr>
            <a:r>
              <a:rPr/>
              <a:t>Remediate ESXi hosts using vSphere Lifecycle Manager</a:t>
            </a:r>
          </a:p>
          <a:p>
            <a:pPr>
              <a:buFont typeface="Arial" pitchFamily="34" charset="0"/>
              <a:buChar char="•"/>
            </a:pPr>
            <a:r>
              <a:rPr/>
              <a:t>View recommended images for a cluster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Creating a Cluster and Specifying an Image</a:t>
            </a:r>
          </a:p>
        </p:txBody>
      </p:sp>
      <p:pic>
        <p:nvPicPr>
          <p:cNvPr id="3" name="Content Placeholder 2|2818|1576"/>
          <p:cNvPicPr>
            <a:picLocks noGrp="1" noChangeAspect="1"/>
          </p:cNvPicPr>
          <p:nvPr>
            <p:ph sz="half" idx="1"/>
          </p:nvPr>
        </p:nvPicPr>
        <p:blipFill>
          <a:blip r:embed="rId4"/>
          <a:stretch>
            <a:fillRect/>
          </a:stretch>
        </p:blipFill>
        <p:spPr>
          <a:xfrm>
            <a:off x="5246443" y="914400"/>
            <a:ext cx="5467350"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A vSphere Lifecycle Manager cluster is a cluster of ESXi hosts that you can manage with a single image.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creating a cluster, you can select a cluster image:</a:t>
            </a:r>
          </a:p>
          <a:p>
            <a:pPr>
              <a:buFont typeface="+mj-lt"/>
              <a:buAutoNum type="arabicPeriod"/>
            </a:pPr>
            <a:r>
              <a:rPr/>
              <a:t>Create a cluster.</a:t>
            </a:r>
          </a:p>
          <a:p>
            <a:pPr>
              <a:buFont typeface="+mj-lt"/>
              <a:buAutoNum type="arabicPeriod" startAt="2"/>
            </a:pPr>
            <a:r>
              <a:rPr/>
              <a:t>Select the </a:t>
            </a:r>
            <a:r>
              <a:rPr lang="en-US" b="1" dirty="0">
                <a:solidFill>
                  <a:srgbClr val="000000"/>
                </a:solidFill>
                <a:latin typeface="Metropolis Semi Bold" panose="00000700000000000000" pitchFamily="2" charset="0"/>
                <a:cs typeface="Courier New" pitchFamily="49" charset="0"/>
              </a:rPr>
              <a:t>Manage all hosts in the cluster with a single image </a:t>
            </a:r>
            <a:r>
              <a:rPr/>
              <a:t>check box.</a:t>
            </a:r>
          </a:p>
          <a:p>
            <a:pPr>
              <a:buFont typeface="+mj-lt"/>
              <a:buAutoNum type="arabicPeriod" startAt="3"/>
            </a:pPr>
            <a:r>
              <a:rPr/>
              <a:t>Choose the image to use for the cluster.</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1 - 24</a:t>
            </a:r>
            <a:endParaRPr lang="en-US" dirty="0"/>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Viewing Cluster Image Information</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The Image pane in the </a:t>
            </a:r>
            <a:r>
              <a:rPr lang="en-US" b="1" dirty="0">
                <a:solidFill>
                  <a:srgbClr val="000000"/>
                </a:solidFill>
                <a:latin typeface="Metropolis Semi Bold" panose="00000700000000000000" pitchFamily="2" charset="0"/>
                <a:cs typeface="Courier New" pitchFamily="49" charset="0"/>
              </a:rPr>
              <a:t>Updates</a:t>
            </a:r>
            <a:r>
              <a:rPr/>
              <a:t> tab shows the image for the cluster.</a:t>
            </a:r>
          </a:p>
        </p:txBody>
      </p:sp>
      <p:sp>
        <p:nvSpPr>
          <p:cNvPr id="7" name="Footer Placeholder 6">
            <a:extLst>
              <a:ext uri="{FF2B5EF4-FFF2-40B4-BE49-F238E27FC236}">
                <a16:creationId xmlns:a16="http://schemas.microsoft.com/office/drawing/2014/main" id="{3A98C190-4135-4A36-B60A-704147DB0E03}"/>
              </a:ext>
            </a:extLst>
          </p:cNvPr>
          <p:cNvSpPr>
            <a:spLocks noGrp="1"/>
          </p:cNvSpPr>
          <p:nvPr>
            <p:ph type="ftr" sz="quarter" idx="11"/>
          </p:nvPr>
        </p:nvSpPr>
        <p:spPr/>
        <p:txBody>
          <a:bodyPr/>
          <a:lstStyle/>
          <a:p>
            <a:pPr>
              <a:lnSpc>
                <a:spcPct val="90000"/>
              </a:lnSpc>
            </a:pPr>
            <a:r>
              <a:rPr lang="en-US"/>
              <a:t>M10_Managing the vSphere Lifecycle      |     1 - 25</a:t>
            </a:r>
            <a:endParaRPr lang="en-US" dirty="0"/>
          </a:p>
        </p:txBody>
      </p:sp>
      <p:pic>
        <p:nvPicPr>
          <p:cNvPr id="8" name="Content Placeholder 7|1558|436">
            <a:extLst>
              <a:ext uri="{FF2B5EF4-FFF2-40B4-BE49-F238E27FC236}">
                <a16:creationId xmlns:a16="http://schemas.microsoft.com/office/drawing/2014/main" id="{7BED48D6-5E08-4BBE-A22B-926F5CAE8633}"/>
              </a:ext>
            </a:extLst>
          </p:cNvPr>
          <p:cNvPicPr>
            <a:picLocks noGrp="1" noChangeAspect="1"/>
          </p:cNvPicPr>
          <p:nvPr>
            <p:ph sz="quarter" idx="12"/>
          </p:nvPr>
        </p:nvPicPr>
        <p:blipFill>
          <a:blip r:embed="rId4"/>
          <a:stretch>
            <a:fillRect/>
          </a:stretch>
        </p:blipFill>
        <p:spPr>
          <a:xfrm>
            <a:off x="609600" y="1582738"/>
            <a:ext cx="10972800" cy="3070539"/>
          </a:xfrm>
          <a:prstGeom prst="rect">
            <a:avLst/>
          </a:prstGeom>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Overview of Managing Clusters with vSphere Lifecycle Manager</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1 - 26</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marL="0" indent="0">
              <a:buNone/>
            </a:pPr>
            <a:r>
              <a:rPr/>
              <a:t>Over time, software updates become available in the image depot.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Using images from the image depot to update ESXi hosts is a multi-stage process:</a:t>
            </a:r>
          </a:p>
          <a:p>
            <a:pPr>
              <a:buFont typeface="+mj-lt"/>
              <a:buAutoNum type="arabicPeriod"/>
            </a:pPr>
            <a:r>
              <a:rPr/>
              <a:t>Check the compliance of the ESXi hosts in the cluster against the image specification.</a:t>
            </a:r>
          </a:p>
          <a:p>
            <a:pPr>
              <a:buFont typeface="+mj-lt"/>
              <a:buAutoNum type="arabicPeriod" startAt="2"/>
            </a:pPr>
            <a:r>
              <a:rPr/>
              <a:t>Run a remediation pre-check on the hosts in the cluster to ensure software and hardware compatibility with the image.</a:t>
            </a:r>
          </a:p>
          <a:p>
            <a:pPr>
              <a:buFont typeface="+mj-lt"/>
              <a:buAutoNum type="arabicPeriod" startAt="3"/>
            </a:pPr>
            <a:r>
              <a:rPr/>
              <a:t>Remediate the non-compliant ESXi hosts in the cluster.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Checking Compliance of Host Against an Image</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After you define a cluster image, you can perform a compliance check to compare the cluster image with the software and firmware that runs on the ESXi hosts in the cluster.</a:t>
            </a:r>
          </a:p>
        </p:txBody>
      </p:sp>
      <p:sp>
        <p:nvSpPr>
          <p:cNvPr id="7" name="Footer Placeholder 6">
            <a:extLst>
              <a:ext uri="{FF2B5EF4-FFF2-40B4-BE49-F238E27FC236}">
                <a16:creationId xmlns:a16="http://schemas.microsoft.com/office/drawing/2014/main" id="{3A98C190-4135-4A36-B60A-704147DB0E03}"/>
              </a:ext>
            </a:extLst>
          </p:cNvPr>
          <p:cNvSpPr>
            <a:spLocks noGrp="1"/>
          </p:cNvSpPr>
          <p:nvPr>
            <p:ph type="ftr" sz="quarter" idx="11"/>
          </p:nvPr>
        </p:nvSpPr>
        <p:spPr/>
        <p:txBody>
          <a:bodyPr/>
          <a:lstStyle/>
          <a:p>
            <a:pPr>
              <a:lnSpc>
                <a:spcPct val="90000"/>
              </a:lnSpc>
            </a:pPr>
            <a:r>
              <a:rPr lang="en-US"/>
              <a:t>M10_Managing the vSphere Lifecycle      |     1 - 27</a:t>
            </a:r>
            <a:endParaRPr lang="en-US" dirty="0"/>
          </a:p>
        </p:txBody>
      </p:sp>
      <p:pic>
        <p:nvPicPr>
          <p:cNvPr id="8" name="Content Placeholder 7|2818|1448">
            <a:extLst>
              <a:ext uri="{FF2B5EF4-FFF2-40B4-BE49-F238E27FC236}">
                <a16:creationId xmlns:a16="http://schemas.microsoft.com/office/drawing/2014/main" id="{7BED48D6-5E08-4BBE-A22B-926F5CAE8633}"/>
              </a:ext>
            </a:extLst>
          </p:cNvPr>
          <p:cNvPicPr>
            <a:picLocks noGrp="1" noChangeAspect="1"/>
          </p:cNvPicPr>
          <p:nvPr>
            <p:ph sz="quarter" idx="12"/>
          </p:nvPr>
        </p:nvPicPr>
        <p:blipFill>
          <a:blip r:embed="rId4"/>
          <a:stretch>
            <a:fillRect/>
          </a:stretch>
        </p:blipFill>
        <p:spPr>
          <a:xfrm>
            <a:off x="1426243" y="1582738"/>
            <a:ext cx="9339513" cy="4799012"/>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Running a Remediation Pre-check</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To ensure that the cluster's health is good and that no problems occur during the remediation process of your ESXi hosts, you can perform a remediation pre-check.</a:t>
            </a:r>
          </a:p>
        </p:txBody>
      </p:sp>
      <p:sp>
        <p:nvSpPr>
          <p:cNvPr id="7" name="Footer Placeholder 6">
            <a:extLst>
              <a:ext uri="{FF2B5EF4-FFF2-40B4-BE49-F238E27FC236}">
                <a16:creationId xmlns:a16="http://schemas.microsoft.com/office/drawing/2014/main" id="{3A98C190-4135-4A36-B60A-704147DB0E03}"/>
              </a:ext>
            </a:extLst>
          </p:cNvPr>
          <p:cNvSpPr>
            <a:spLocks noGrp="1"/>
          </p:cNvSpPr>
          <p:nvPr>
            <p:ph type="ftr" sz="quarter" idx="11"/>
          </p:nvPr>
        </p:nvSpPr>
        <p:spPr/>
        <p:txBody>
          <a:bodyPr/>
          <a:lstStyle/>
          <a:p>
            <a:pPr>
              <a:lnSpc>
                <a:spcPct val="90000"/>
              </a:lnSpc>
            </a:pPr>
            <a:r>
              <a:rPr lang="en-US"/>
              <a:t>M10_Managing the vSphere Lifecycle      |     1 - 28</a:t>
            </a:r>
            <a:endParaRPr lang="en-US" dirty="0"/>
          </a:p>
        </p:txBody>
      </p:sp>
      <p:pic>
        <p:nvPicPr>
          <p:cNvPr id="8" name="Content Placeholder 7|2814|1828">
            <a:extLst>
              <a:ext uri="{FF2B5EF4-FFF2-40B4-BE49-F238E27FC236}">
                <a16:creationId xmlns:a16="http://schemas.microsoft.com/office/drawing/2014/main" id="{7BED48D6-5E08-4BBE-A22B-926F5CAE8633}"/>
              </a:ext>
            </a:extLst>
          </p:cNvPr>
          <p:cNvPicPr>
            <a:picLocks noGrp="1" noChangeAspect="1"/>
          </p:cNvPicPr>
          <p:nvPr>
            <p:ph sz="quarter" idx="12"/>
          </p:nvPr>
        </p:nvPicPr>
        <p:blipFill>
          <a:blip r:embed="rId4"/>
          <a:stretch>
            <a:fillRect/>
          </a:stretch>
        </p:blipFill>
        <p:spPr>
          <a:xfrm>
            <a:off x="2402231" y="1582738"/>
            <a:ext cx="7387537" cy="4799012"/>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2200"/>
              </a:lnSpc>
              <a:defRPr/>
            </a:lvl1pPr>
          </a:lstStyle>
          <a:p>
            <a:r>
              <a:rPr/>
              <a:t>Staging the Cluster</a:t>
            </a:r>
          </a:p>
        </p:txBody>
      </p:sp>
      <p:sp>
        <p:nvSpPr>
          <p:cNvPr id="5" name="Footer Placeholder 4">
            <a:extLst>
              <a:ext uri="{FF2B5EF4-FFF2-40B4-BE49-F238E27FC236}">
                <a16:creationId xmlns:a16="http://schemas.microsoft.com/office/drawing/2014/main" id="{40A1BD94-730B-4E88-AB87-7EC608A844C3}"/>
              </a:ext>
            </a:extLst>
          </p:cNvPr>
          <p:cNvSpPr>
            <a:spLocks noGrp="1"/>
          </p:cNvSpPr>
          <p:nvPr>
            <p:ph type="ftr" sz="quarter" idx="10"/>
          </p:nvPr>
        </p:nvSpPr>
        <p:spPr/>
        <p:txBody>
          <a:bodyPr/>
          <a:lstStyle/>
          <a:p>
            <a:pPr>
              <a:lnSpc>
                <a:spcPct val="90000"/>
              </a:lnSpc>
            </a:pPr>
            <a:r>
              <a:rPr lang="en-US"/>
              <a:t>M10_Managing the vSphere Lifecycle      |     1 - 29</a:t>
            </a:r>
            <a:endParaRPr lang="en-US" dirty="0"/>
          </a:p>
        </p:txBody>
      </p:sp>
      <p:sp>
        <p:nvSpPr>
          <p:cNvPr id="11" name="Content Placeholder 10">
            <a:extLst>
              <a:ext uri="{FF2B5EF4-FFF2-40B4-BE49-F238E27FC236}">
                <a16:creationId xmlns:a16="http://schemas.microsoft.com/office/drawing/2014/main" id="{03C94062-1286-4C6A-8575-A88C141666A3}"/>
              </a:ext>
            </a:extLst>
          </p:cNvPr>
          <p:cNvSpPr>
            <a:spLocks noGrp="1"/>
          </p:cNvSpPr>
          <p:nvPr>
            <p:ph sz="quarter" idx="11"/>
          </p:nvPr>
        </p:nvSpPr>
        <p:spPr>
          <a:xfrm>
            <a:off x="609600" y="914400"/>
            <a:ext cx="5414963" cy="5467350"/>
          </a:xfrm>
        </p:spPr>
        <p:txBody>
          <a:bodyPr/>
          <a:lstStyle/>
          <a:p>
            <a:pPr marL="0" indent="0">
              <a:buNone/>
            </a:pPr>
            <a:r>
              <a:rPr/>
              <a:t>Staging is the process during which vSphere Lifecycle Manager downloads patches and extensions from the image depot to the ESXi hosts.</a:t>
            </a:r>
          </a:p>
          <a:p>
            <a:pPr marL="0" indent="0">
              <a:buNone/>
            </a:pPr>
            <a:r>
              <a:rPr/>
              <a:t>During staging, the patches and extensions are not installed on the host.</a:t>
            </a:r>
          </a:p>
          <a:p>
            <a:pPr marL="0" indent="0">
              <a:buNone/>
            </a:pPr>
            <a:r>
              <a:rPr/>
              <a:t>Staging patches and extensions speeds up the remediation process, because the patches and extensions are already available locally on the hosts.</a:t>
            </a:r>
          </a:p>
        </p:txBody>
      </p:sp>
      <p:grpSp>
        <p:nvGrpSpPr>
          <p:cNvPr id="10095" name="CaptionGroup"/>
          <p:cNvGrpSpPr/>
          <p:nvPr/>
        </p:nvGrpSpPr>
        <p:grpSpPr>
          <a:xfrm>
            <a:off x="6162675" y="914400"/>
            <a:ext cx="5419725" cy="3845631"/>
            <a:chOff x="6162675" y="914400"/>
            <a:chExt cx="5419725" cy="3845631"/>
          </a:xfrm>
        </p:grpSpPr>
        <p:pic>
          <p:nvPicPr>
            <p:cNvPr id="13" name="Content Placeholder 12|2970|1943">
              <a:extLst>
                <a:ext uri="{FF2B5EF4-FFF2-40B4-BE49-F238E27FC236}">
                  <a16:creationId xmlns:a16="http://schemas.microsoft.com/office/drawing/2014/main" id="{4E9B68EA-4A98-4398-BBF4-205E456744B4}"/>
                </a:ext>
              </a:extLst>
            </p:cNvPr>
            <p:cNvPicPr>
              <a:picLocks noGrp="1" noChangeAspect="1"/>
            </p:cNvPicPr>
            <p:nvPr>
              <p:ph sz="quarter" idx="12"/>
            </p:nvPr>
          </p:nvPicPr>
          <p:blipFill>
            <a:blip r:embed="rId4"/>
            <a:stretch>
              <a:fillRect/>
            </a:stretch>
          </p:blipFill>
          <p:spPr>
            <a:xfrm>
              <a:off x="6162675" y="914400"/>
              <a:ext cx="5419725" cy="3545631"/>
            </a:xfrm>
            <a:prstGeom prst="rect">
              <a:avLst/>
            </a:prstGeom>
          </p:spPr>
        </p:pic>
        <p:sp>
          <p:nvSpPr>
            <p:cNvPr id="10094" name="Caption"/>
            <p:cNvSpPr txBox="1"/>
            <p:nvPr/>
          </p:nvSpPr>
          <p:spPr>
            <a:xfrm>
              <a:off x="6162675" y="4460031"/>
              <a:ext cx="5419725" cy="300000"/>
            </a:xfrm>
            <a:prstGeom prst="rect">
              <a:avLst/>
            </a:prstGeom>
            <a:noFill/>
          </p:spPr>
          <p:txBody>
            <a:bodyPr wrap="square" rtlCol="0"/>
            <a:lstStyle/>
            <a:p>
              <a:pPr marL="0" indent="0" algn="ctr">
                <a:buNone/>
              </a:pPr>
              <a:r>
                <a:rPr/>
                <a:t>A green icon next to a host indicates that the current image has been staged to the host.</a:t>
              </a:r>
            </a:p>
          </p:txBody>
        </p:sp>
      </p:gr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Module Lessons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1 - 3</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a:buFont typeface="+mj-lt"/>
              <a:buAutoNum type="arabicPeriod"/>
            </a:pPr>
            <a:r>
              <a:rPr/>
              <a:t>Managing the vCenter Life Cycle</a:t>
            </a:r>
          </a:p>
          <a:p>
            <a:pPr>
              <a:buFont typeface="+mj-lt"/>
              <a:buAutoNum type="arabicPeriod" startAt="2"/>
            </a:pPr>
            <a:r>
              <a:rPr/>
              <a:t>Overview of vSphere Lifecycle Manager</a:t>
            </a:r>
          </a:p>
          <a:p>
            <a:pPr>
              <a:buFont typeface="+mj-lt"/>
              <a:buAutoNum type="arabicPeriod" startAt="3"/>
            </a:pPr>
            <a:r>
              <a:rPr/>
              <a:t>Managing the Life Cycle of ESXi Hosts and Clusters</a:t>
            </a:r>
          </a:p>
          <a:p>
            <a:pPr>
              <a:buFont typeface="+mj-lt"/>
              <a:buAutoNum type="arabicPeriod" startAt="4"/>
            </a:pPr>
            <a:r>
              <a:rPr/>
              <a:t>Managing the Life Cycle of VMware Tools and VM Hardware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Remediating a Cluster Against an Image</a:t>
            </a:r>
          </a:p>
        </p:txBody>
      </p:sp>
      <p:pic>
        <p:nvPicPr>
          <p:cNvPr id="3" name="Content Placeholder 2|2814|1828"/>
          <p:cNvPicPr>
            <a:picLocks noGrp="1" noChangeAspect="1"/>
          </p:cNvPicPr>
          <p:nvPr>
            <p:ph sz="half" idx="1"/>
          </p:nvPr>
        </p:nvPicPr>
        <p:blipFill>
          <a:blip r:embed="rId4"/>
          <a:stretch>
            <a:fillRect/>
          </a:stretch>
        </p:blipFill>
        <p:spPr>
          <a:xfrm>
            <a:off x="4377837" y="914400"/>
            <a:ext cx="7204563" cy="46801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Remediation makes the selected hosts compliant with the cluster image.</a:t>
            </a:r>
          </a:p>
          <a:p>
            <a:pPr marL="0" indent="0">
              <a:buNone/>
            </a:pPr>
            <a:r>
              <a:rPr/>
              <a:t>You can remediate the entire cluster or a single ESXi host, or simply pre-check hosts without updating them.</a:t>
            </a:r>
          </a:p>
          <a:p>
            <a:pPr marL="0" indent="0">
              <a:buNone/>
            </a:pPr>
            <a:r>
              <a:rPr/>
              <a:t>The goal is to make the entire cluster compliant with the image.</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1 - 30</a:t>
            </a:r>
            <a:endParaRPr lang="en-US" dirty="0"/>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Reviewing Remediation Impact</a:t>
            </a:r>
          </a:p>
        </p:txBody>
      </p:sp>
      <p:pic>
        <p:nvPicPr>
          <p:cNvPr id="3" name="Content Placeholder 2|1230|768"/>
          <p:cNvPicPr>
            <a:picLocks noGrp="1" noChangeAspect="1"/>
          </p:cNvPicPr>
          <p:nvPr>
            <p:ph sz="half" idx="1"/>
          </p:nvPr>
        </p:nvPicPr>
        <p:blipFill>
          <a:blip r:embed="rId4"/>
          <a:stretch>
            <a:fillRect/>
          </a:stretch>
        </p:blipFill>
        <p:spPr>
          <a:xfrm>
            <a:off x="4377837" y="914400"/>
            <a:ext cx="7204563" cy="4498458"/>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The Review Remediation Impact dialog box contains information about all changes that remediation performs on the hosts in the cluster.</a:t>
            </a:r>
          </a:p>
          <a:p>
            <a:pPr marL="0" indent="0">
              <a:buNone/>
            </a:pPr>
            <a:r>
              <a:rPr/>
              <a:t>vSphere Lifecycle Manager performs a remediation pre-check before each remediation.</a:t>
            </a:r>
          </a:p>
          <a:p>
            <a:pPr marL="0" indent="0">
              <a:buNone/>
            </a:pPr>
            <a:r>
              <a:rPr/>
              <a:t>If the pre-check is successful, vSphere Lifecycle Manager applies the image to the hosts.</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1 - 31</a:t>
            </a:r>
            <a:endParaRPr lang="en-US" dirty="0"/>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Parallel Remediation</a:t>
            </a:r>
          </a:p>
        </p:txBody>
      </p:sp>
      <p:pic>
        <p:nvPicPr>
          <p:cNvPr id="3" name="Content Placeholder 2|2937|2575"/>
          <p:cNvPicPr>
            <a:picLocks noGrp="1" noChangeAspect="1"/>
          </p:cNvPicPr>
          <p:nvPr>
            <p:ph sz="half" idx="1"/>
          </p:nvPr>
        </p:nvPicPr>
        <p:blipFill>
          <a:blip r:embed="rId4"/>
          <a:stretch>
            <a:fillRect/>
          </a:stretch>
        </p:blipFill>
        <p:spPr>
          <a:xfrm>
            <a:off x="4862137" y="914400"/>
            <a:ext cx="6235963"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You can configure vSphere Lifecycle Manager to perform parallel remediation in a cluster.</a:t>
            </a:r>
          </a:p>
          <a:p>
            <a:pPr marL="0" indent="0">
              <a:buNone/>
            </a:pPr>
            <a:r>
              <a:rPr/>
              <a:t>Parallel remediation remediates all hosts that are in maintenance mode in parallel instead of in sequence.</a:t>
            </a:r>
          </a:p>
          <a:p>
            <a:pPr marL="0" indent="0">
              <a:buNone/>
            </a:pPr>
            <a:r>
              <a:rPr/>
              <a:t>You can also specify the maximum number of concurrent remediations.</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1 - 32</a:t>
            </a:r>
            <a:endParaRPr lang="en-US" dirty="0"/>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vSphere Lifecycle Manager Integration with vSphere DRS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1 - 33</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When performing remediation operations on a cluster that is configured for vSphere DRS, vSphere Lifecycle Manager automatically integrates with vSphere DRS:</a:t>
            </a:r>
          </a:p>
          <a:p>
            <a:pPr>
              <a:buFont typeface="Arial" pitchFamily="34" charset="0"/>
              <a:buChar char="•"/>
            </a:pPr>
            <a:r>
              <a:rPr/>
              <a:t>When vSphere Lifecycle Manager places hosts in the maintenance mode, vSphere DRS evacuates each host before the host is patched.</a:t>
            </a:r>
          </a:p>
          <a:p>
            <a:pPr>
              <a:buFont typeface="Arial" pitchFamily="34" charset="0"/>
              <a:buChar char="•"/>
            </a:pPr>
            <a:r>
              <a:rPr/>
              <a:t>When vSphere Lifecycle Manager attempts to place a host in the maintenance mode, certain checks are performed to verify that the ESXi host can enter the maintenance mode.</a:t>
            </a:r>
          </a:p>
          <a:p>
            <a:pPr>
              <a:buFont typeface="Arial" pitchFamily="34" charset="0"/>
              <a:buChar char="•"/>
            </a:pPr>
            <a:r>
              <a:rPr/>
              <a:t>The vSphere Client reports any configuration problems that might prevent an ESXi host from entering the maintenance mode.</a:t>
            </a:r>
          </a:p>
          <a:p>
            <a:pPr>
              <a:buFont typeface="Arial" pitchFamily="34" charset="0"/>
              <a:buChar char="•"/>
            </a:pPr>
            <a:r>
              <a:rPr/>
              <a:t>After a host is patched and rebooted, vSphere Lifecycle Manager exits the host from the maintenance mode and vSphere DRS migrates some VMs back to the host.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VertOneThirdTwoThir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6C10B7-3BB1-4683-8642-FF4CB4B5728E}"/>
              </a:ext>
            </a:extLst>
          </p:cNvPr>
          <p:cNvSpPr>
            <a:spLocks noGrp="1"/>
          </p:cNvSpPr>
          <p:nvPr>
            <p:ph type="title"/>
          </p:nvPr>
        </p:nvSpPr>
        <p:spPr>
          <a:xfrm>
            <a:off x="609600" y="330200"/>
            <a:ext cx="10972800" cy="355600"/>
          </a:xfrm>
        </p:spPr>
        <p:txBody>
          <a:bodyPr/>
          <a:lstStyle>
            <a:lvl1pPr algn="l" defTabSz="914400" rtl="0" eaLnBrk="1" latinLnBrk="0" hangingPunct="1">
              <a:lnSpc>
                <a:spcPts val="2200"/>
              </a:lnSpc>
              <a:spcBef>
                <a:spcPct val="0"/>
              </a:spcBef>
              <a:buNone/>
              <a:defRPr lang="en-US" sz="2200" b="0" kern="1200" baseline="0" dirty="0">
                <a:solidFill>
                  <a:srgbClr val="003D79"/>
                </a:solidFill>
                <a:latin typeface="+mj-lt"/>
                <a:ea typeface="+mj-ea"/>
                <a:cs typeface="+mj-cs"/>
              </a:defRPr>
            </a:lvl1pPr>
          </a:lstStyle>
          <a:p>
            <a:r>
              <a:rPr/>
              <a:t>Recommended Images</a:t>
            </a:r>
          </a:p>
        </p:txBody>
      </p:sp>
      <p:sp>
        <p:nvSpPr>
          <p:cNvPr id="9" name="Footer Placeholder 4">
            <a:extLst>
              <a:ext uri="{FF2B5EF4-FFF2-40B4-BE49-F238E27FC236}">
                <a16:creationId xmlns:a16="http://schemas.microsoft.com/office/drawing/2014/main" id="{FF92C2E2-FA32-4759-B4F4-998062C13EA9}"/>
              </a:ext>
            </a:extLst>
          </p:cNvPr>
          <p:cNvSpPr>
            <a:spLocks noGrp="1"/>
          </p:cNvSpPr>
          <p:nvPr>
            <p:ph type="ftr" sz="quarter" idx="13"/>
          </p:nvPr>
        </p:nvSpPr>
        <p:spPr>
          <a:xfrm>
            <a:off x="3327662" y="6464899"/>
            <a:ext cx="8254738" cy="301661"/>
          </a:xfrm>
        </p:spPr>
        <p:txBody>
          <a:bodyPr/>
          <a:lstStyle/>
          <a:p>
            <a:pPr>
              <a:lnSpc>
                <a:spcPct val="90000"/>
              </a:lnSpc>
            </a:pPr>
            <a:r>
              <a:rPr lang="en-US"/>
              <a:t>M10_Managing the vSphere Lifecycle      |     1 - 34</a:t>
            </a:r>
            <a:endParaRPr lang="en-US" dirty="0"/>
          </a:p>
        </p:txBody>
      </p:sp>
      <p:sp>
        <p:nvSpPr>
          <p:cNvPr id="4" name="Content Placeholder 3">
            <a:extLst>
              <a:ext uri="{FF2B5EF4-FFF2-40B4-BE49-F238E27FC236}">
                <a16:creationId xmlns:a16="http://schemas.microsoft.com/office/drawing/2014/main" id="{CF2E4B06-25AF-457F-B679-291337716B14}"/>
              </a:ext>
            </a:extLst>
          </p:cNvPr>
          <p:cNvSpPr>
            <a:spLocks noGrp="1"/>
          </p:cNvSpPr>
          <p:nvPr>
            <p:ph sz="quarter" idx="14"/>
          </p:nvPr>
        </p:nvSpPr>
        <p:spPr>
          <a:xfrm>
            <a:off x="609600" y="914400"/>
            <a:ext cx="10972800" cy="1764792"/>
          </a:xfrm>
        </p:spPr>
        <p:txBody>
          <a:bodyPr/>
          <a:lstStyle/>
          <a:p>
            <a:pPr marL="0" indent="0">
              <a:buNone/>
            </a:pPr>
            <a:r>
              <a:rPr/>
              <a:t>Using vSphere Lifecycle Manager, you can check for recommended images for a cluster that you manage with an image.</a:t>
            </a:r>
          </a:p>
          <a:p>
            <a:pPr marL="0" indent="0">
              <a:buNone/>
            </a:pPr>
            <a:r>
              <a:rPr/>
              <a:t>vSphere Lifecycle Manager checks for compatibility across the image components. The process verifies that the recommended image has no missing dependencies or conflicting components.</a:t>
            </a:r>
          </a:p>
        </p:txBody>
      </p:sp>
      <p:pic>
        <p:nvPicPr>
          <p:cNvPr id="12" name="Content Placeholder 11|2818|843">
            <a:extLst>
              <a:ext uri="{FF2B5EF4-FFF2-40B4-BE49-F238E27FC236}">
                <a16:creationId xmlns:a16="http://schemas.microsoft.com/office/drawing/2014/main" id="{E6091F57-CD45-4EFB-9930-8D47B12D4AD8}"/>
              </a:ext>
            </a:extLst>
          </p:cNvPr>
          <p:cNvPicPr>
            <a:picLocks noGrp="1" noChangeAspect="1"/>
          </p:cNvPicPr>
          <p:nvPr>
            <p:ph sz="quarter" idx="15"/>
          </p:nvPr>
        </p:nvPicPr>
        <p:blipFill>
          <a:blip r:embed="rId4"/>
          <a:stretch>
            <a:fillRect/>
          </a:stretch>
        </p:blipFill>
        <p:spPr>
          <a:xfrm>
            <a:off x="609600" y="2788920"/>
            <a:ext cx="10972800" cy="3083909"/>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Viewing Recommended Images</a:t>
            </a:r>
          </a:p>
        </p:txBody>
      </p:sp>
      <p:pic>
        <p:nvPicPr>
          <p:cNvPr id="3" name="Content Placeholder 2|2818|2607"/>
          <p:cNvPicPr>
            <a:picLocks noGrp="1" noChangeAspect="1"/>
          </p:cNvPicPr>
          <p:nvPr>
            <p:ph sz="half" idx="1"/>
          </p:nvPr>
        </p:nvPicPr>
        <p:blipFill>
          <a:blip r:embed="rId4"/>
          <a:stretch>
            <a:fillRect/>
          </a:stretch>
        </p:blipFill>
        <p:spPr>
          <a:xfrm>
            <a:off x="5025191" y="914400"/>
            <a:ext cx="5909854"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To view recommended images for a cluster, click </a:t>
            </a:r>
            <a:r>
              <a:rPr lang="en-US" b="1" dirty="0">
                <a:solidFill>
                  <a:srgbClr val="000000"/>
                </a:solidFill>
                <a:latin typeface="Metropolis Semi Bold" panose="00000700000000000000" pitchFamily="2" charset="0"/>
                <a:cs typeface="Courier New" pitchFamily="49" charset="0"/>
              </a:rPr>
              <a:t>Recommendations</a:t>
            </a:r>
            <a:r>
              <a:rPr/>
              <a:t> at the top, or select </a:t>
            </a:r>
            <a:r>
              <a:rPr lang="en-US" b="1" dirty="0">
                <a:solidFill>
                  <a:srgbClr val="000000"/>
                </a:solidFill>
                <a:latin typeface="Metropolis Semi Bold" panose="00000700000000000000" pitchFamily="2" charset="0"/>
                <a:cs typeface="Courier New" pitchFamily="49" charset="0"/>
              </a:rPr>
              <a:t>View recommended images</a:t>
            </a:r>
            <a:r>
              <a:rPr/>
              <a:t> from the drop-down menu.</a:t>
            </a:r>
          </a:p>
          <a:p>
            <a:pPr marL="0" indent="0">
              <a:buNone/>
            </a:pPr>
            <a:r>
              <a:rPr/>
              <a:t>The recommended image is always in the major release series of the ESXi version of the image for the cluster.</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1 - 35</a:t>
            </a:r>
            <a:endParaRPr lang="en-US" dirty="0"/>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Customizing Cluster Images</a:t>
            </a:r>
          </a:p>
        </p:txBody>
      </p:sp>
      <p:pic>
        <p:nvPicPr>
          <p:cNvPr id="3" name="Content Placeholder 2|3405|2057"/>
          <p:cNvPicPr>
            <a:picLocks noGrp="1" noChangeAspect="1"/>
          </p:cNvPicPr>
          <p:nvPr>
            <p:ph sz="half" idx="1"/>
          </p:nvPr>
        </p:nvPicPr>
        <p:blipFill>
          <a:blip r:embed="rId4"/>
          <a:stretch>
            <a:fillRect/>
          </a:stretch>
        </p:blipFill>
        <p:spPr>
          <a:xfrm>
            <a:off x="4377837" y="914400"/>
            <a:ext cx="7204563" cy="4352359"/>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After you start managing a cluster with an image, you can edit the image:</a:t>
            </a:r>
          </a:p>
          <a:p>
            <a:pPr>
              <a:buFont typeface="Arial" pitchFamily="34" charset="0"/>
              <a:buChar char="•"/>
            </a:pPr>
            <a:r>
              <a:rPr/>
              <a:t>Change the base image.</a:t>
            </a:r>
          </a:p>
          <a:p>
            <a:pPr>
              <a:buFont typeface="Arial" pitchFamily="34" charset="0"/>
              <a:buChar char="•"/>
            </a:pPr>
            <a:r>
              <a:rPr/>
              <a:t>Change, add, and remove components.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Before saving the image specification, you can validate it:</a:t>
            </a:r>
          </a:p>
          <a:p>
            <a:pPr>
              <a:buFont typeface="Arial" pitchFamily="34" charset="0"/>
              <a:buChar char="•"/>
            </a:pPr>
            <a:r>
              <a:rPr/>
              <a:t>Ensures completeness of the image</a:t>
            </a:r>
          </a:p>
          <a:p>
            <a:pPr>
              <a:buFont typeface="Arial" pitchFamily="34" charset="0"/>
              <a:buChar char="•"/>
            </a:pPr>
            <a:r>
              <a:rPr/>
              <a:t>Verifies that the image has no missing component dependencies</a:t>
            </a:r>
          </a:p>
          <a:p>
            <a:pPr>
              <a:buFont typeface="Arial" pitchFamily="34" charset="0"/>
              <a:buChar char="•"/>
            </a:pPr>
            <a:r>
              <a:rPr/>
              <a:t>Confirms that components do not conflict with one another</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1 - 36</a:t>
            </a:r>
            <a:endParaRPr lang="en-US" dirty="0"/>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Hardware Compatibility</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Hardware compatibility checks ensure that the host or cluster hardware is compliant with the VMware Compatibility Guide and vSAN Hardware Compatibility List.</a:t>
            </a:r>
          </a:p>
        </p:txBody>
      </p:sp>
      <p:sp>
        <p:nvSpPr>
          <p:cNvPr id="7" name="Footer Placeholder 6">
            <a:extLst>
              <a:ext uri="{FF2B5EF4-FFF2-40B4-BE49-F238E27FC236}">
                <a16:creationId xmlns:a16="http://schemas.microsoft.com/office/drawing/2014/main" id="{3A98C190-4135-4A36-B60A-704147DB0E03}"/>
              </a:ext>
            </a:extLst>
          </p:cNvPr>
          <p:cNvSpPr>
            <a:spLocks noGrp="1"/>
          </p:cNvSpPr>
          <p:nvPr>
            <p:ph type="ftr" sz="quarter" idx="11"/>
          </p:nvPr>
        </p:nvSpPr>
        <p:spPr/>
        <p:txBody>
          <a:bodyPr/>
          <a:lstStyle/>
          <a:p>
            <a:pPr>
              <a:lnSpc>
                <a:spcPct val="90000"/>
              </a:lnSpc>
            </a:pPr>
            <a:r>
              <a:rPr lang="en-US"/>
              <a:t>M10_Managing the vSphere Lifecycle      |     1 - 37</a:t>
            </a:r>
            <a:endParaRPr lang="en-US" dirty="0"/>
          </a:p>
        </p:txBody>
      </p:sp>
      <p:pic>
        <p:nvPicPr>
          <p:cNvPr id="8" name="Content Placeholder 7|1430|554">
            <a:extLst>
              <a:ext uri="{FF2B5EF4-FFF2-40B4-BE49-F238E27FC236}">
                <a16:creationId xmlns:a16="http://schemas.microsoft.com/office/drawing/2014/main" id="{7BED48D6-5E08-4BBE-A22B-926F5CAE8633}"/>
              </a:ext>
            </a:extLst>
          </p:cNvPr>
          <p:cNvPicPr>
            <a:picLocks noGrp="1" noChangeAspect="1"/>
          </p:cNvPicPr>
          <p:nvPr>
            <p:ph sz="quarter" idx="12"/>
          </p:nvPr>
        </p:nvPicPr>
        <p:blipFill>
          <a:blip r:embed="rId4"/>
          <a:stretch>
            <a:fillRect/>
          </a:stretch>
        </p:blipFill>
        <p:spPr>
          <a:xfrm>
            <a:off x="609600" y="1582738"/>
            <a:ext cx="10972800" cy="4251001"/>
          </a:xfrm>
          <a:prstGeom prst="rect">
            <a:avLst/>
          </a:prstGeom>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Tech Preview: Managing Host Configurations</a:t>
            </a:r>
          </a:p>
        </p:txBody>
      </p:sp>
      <p:pic>
        <p:nvPicPr>
          <p:cNvPr id="3" name="Content Placeholder 2|2818|1755"/>
          <p:cNvPicPr>
            <a:picLocks noGrp="1" noChangeAspect="1"/>
          </p:cNvPicPr>
          <p:nvPr>
            <p:ph sz="half" idx="1"/>
          </p:nvPr>
        </p:nvPicPr>
        <p:blipFill>
          <a:blip r:embed="rId4"/>
          <a:stretch>
            <a:fillRect/>
          </a:stretch>
        </p:blipFill>
        <p:spPr>
          <a:xfrm>
            <a:off x="4377837" y="914400"/>
            <a:ext cx="7204563" cy="4486873"/>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You can manage the configuration settings of all hosts in a cluster:</a:t>
            </a:r>
          </a:p>
          <a:p>
            <a:pPr>
              <a:buFont typeface="Arial" pitchFamily="34" charset="0"/>
              <a:buChar char="•"/>
            </a:pPr>
            <a:r>
              <a:rPr/>
              <a:t>Known as Configuration Manager</a:t>
            </a:r>
          </a:p>
          <a:p>
            <a:pPr>
              <a:buFont typeface="Arial" pitchFamily="34" charset="0"/>
              <a:buChar char="•"/>
            </a:pPr>
            <a:r>
              <a:rPr/>
              <a:t>A Tech Preview feature: vSphere 8.0 provides you with early access to test the feature and provide feedback.</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1 - 38</a:t>
            </a:r>
            <a:endParaRPr lang="en-US" dirty="0"/>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1 - 39</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Activate vSphere Lifecycle Manager in a cluster and define a cluster image</a:t>
            </a:r>
          </a:p>
          <a:p>
            <a:pPr>
              <a:buFont typeface="Arial" pitchFamily="34" charset="0"/>
              <a:buChar char="•"/>
            </a:pPr>
            <a:r>
              <a:rPr/>
              <a:t>Validate ESXi host compliance against a cluster image</a:t>
            </a:r>
          </a:p>
          <a:p>
            <a:pPr>
              <a:buFont typeface="Arial" pitchFamily="34" charset="0"/>
              <a:buChar char="•"/>
            </a:pPr>
            <a:r>
              <a:rPr/>
              <a:t>Remediate ESXi hosts using vSphere Lifecycle Manager</a:t>
            </a:r>
          </a:p>
          <a:p>
            <a:pPr>
              <a:buFont typeface="Arial" pitchFamily="34" charset="0"/>
              <a:buChar char="•"/>
            </a:pPr>
            <a:r>
              <a:rPr/>
              <a:t>View recommended images for a cluster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Managing the vCenter Life Cycle</a:t>
            </a:r>
          </a:p>
        </p:txBody>
      </p:sp>
      <p:pic>
        <p:nvPicPr>
          <p:cNvPr id="10" name="Picture 4" descr="C:\Users\jmaltese\AppData\Local\Temp\6\SNAGHTML1ac7bba0.PNG">
            <a:extLst>
              <a:ext uri="{FF2B5EF4-FFF2-40B4-BE49-F238E27FC236}">
                <a16:creationId xmlns:a16="http://schemas.microsoft.com/office/drawing/2014/main"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id="{B999E0C6-A3AD-45C1-8074-C40C2E8DABB5}"/>
              </a:ext>
              <a:ext uri="{C183D7F6-B498-43B3-948B-1728B52AA6E4}">
                <adec:decorative xmlns="" xmlns:adec="http://schemas.microsoft.com/office/drawing/2017/decorative"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id="{2DF976D8-14AA-4404-9DEB-5D56025CBE9B}"/>
                </a:ext>
                <a:ext uri="{C183D7F6-B498-43B3-948B-1728B52AA6E4}">
                  <adec:decorative xmlns=""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id="{02B193DB-01D8-40AF-B55A-6248DB98127F}"/>
                </a:ext>
                <a:ext uri="{C183D7F6-B498-43B3-948B-1728B52AA6E4}">
                  <adec:decorative xmlns=""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009"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Transi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C0B194-305E-4C52-A3BC-D1DEDF46186A}"/>
              </a:ext>
            </a:extLst>
          </p:cNvPr>
          <p:cNvSpPr>
            <a:spLocks noGrp="1"/>
          </p:cNvSpPr>
          <p:nvPr>
            <p:ph type="title"/>
          </p:nvPr>
        </p:nvSpPr>
        <p:spPr>
          <a:xfrm>
            <a:off x="616855" y="1676400"/>
            <a:ext cx="7257143" cy="1752600"/>
          </a:xfrm>
        </p:spPr>
        <p:txBody>
          <a:bodyPr anchor="b"/>
          <a:lstStyle>
            <a:lvl1pPr algn="l">
              <a:lnSpc>
                <a:spcPts val="3000"/>
              </a:lnSpc>
              <a:defRPr sz="2800" b="0" cap="none" baseline="0"/>
            </a:lvl1pPr>
          </a:lstStyle>
          <a:p>
            <a:r>
              <a:rPr/>
              <a:t>Managing the Life Cycle of VMware Tools and VM Hardware</a:t>
            </a:r>
          </a:p>
        </p:txBody>
      </p:sp>
      <p:pic>
        <p:nvPicPr>
          <p:cNvPr id="10" name="Picture 4" descr="C:\Users\jmaltese\AppData\Local\Temp\6\SNAGHTML1ac7bba0.PNG">
            <a:extLst>
              <a:ext uri="{FF2B5EF4-FFF2-40B4-BE49-F238E27FC236}">
                <a16:creationId xmlns:a16="http://schemas.microsoft.com/office/drawing/2014/main" id="{3E92330F-F74F-4FC0-A158-D8A6B4F52B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 y="6447600"/>
            <a:ext cx="1408739" cy="2627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parallelogram graphics">
            <a:extLst>
              <a:ext uri="{FF2B5EF4-FFF2-40B4-BE49-F238E27FC236}">
                <a16:creationId xmlns:a16="http://schemas.microsoft.com/office/drawing/2014/main" id="{B999E0C6-A3AD-45C1-8074-C40C2E8DABB5}"/>
              </a:ext>
              <a:ext uri="{C183D7F6-B498-43B3-948B-1728B52AA6E4}">
                <adec:decorative xmlns="" xmlns:adec="http://schemas.microsoft.com/office/drawing/2017/decorative" val="1"/>
              </a:ext>
            </a:extLst>
          </p:cNvPr>
          <p:cNvGrpSpPr/>
          <p:nvPr userDrawn="1"/>
        </p:nvGrpSpPr>
        <p:grpSpPr>
          <a:xfrm>
            <a:off x="5180604" y="3294915"/>
            <a:ext cx="9157084" cy="2284913"/>
            <a:chOff x="5180604" y="3294915"/>
            <a:chExt cx="9157084" cy="2284913"/>
          </a:xfrm>
        </p:grpSpPr>
        <p:sp>
          <p:nvSpPr>
            <p:cNvPr id="14" name="Freeform 25">
              <a:extLst>
                <a:ext uri="{FF2B5EF4-FFF2-40B4-BE49-F238E27FC236}">
                  <a16:creationId xmlns:a16="http://schemas.microsoft.com/office/drawing/2014/main" id="{2DF976D8-14AA-4404-9DEB-5D56025CBE9B}"/>
                </a:ext>
                <a:ext uri="{C183D7F6-B498-43B3-948B-1728B52AA6E4}">
                  <adec:decorative xmlns=""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15" name="Freeform: Shape 14">
              <a:extLst>
                <a:ext uri="{FF2B5EF4-FFF2-40B4-BE49-F238E27FC236}">
                  <a16:creationId xmlns:a16="http://schemas.microsoft.com/office/drawing/2014/main" id="{02B193DB-01D8-40AF-B55A-6248DB98127F}"/>
                </a:ext>
                <a:ext uri="{C183D7F6-B498-43B3-948B-1728B52AA6E4}">
                  <adec:decorative xmlns=""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grpSp>
      <p:sp>
        <p:nvSpPr>
          <p:cNvPr id="10131" name="NewShape"/>
          <p:cNvSpPr txBox="1"/>
          <p:nvPr/>
        </p:nvSpPr>
        <p:spPr>
          <a:xfrm>
            <a:off x="1571604" y="1285860"/>
            <a:ext cx="3643338" cy="369332"/>
          </a:xfrm>
          <a:prstGeom prst="rect">
            <a:avLst/>
          </a:prstGeom>
          <a:noFill/>
        </p:spPr>
        <p:txBody>
          <a:bodyPr wrap="square" rtlCol="0"/>
          <a:lstStyle/>
          <a:p>
            <a:pPr marL="0" indent="0">
              <a:buNone/>
            </a:pPr>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1 - 41</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Use vSphere Lifecycle Manager to upgrade VMware Tools and VM hardware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Keeping VMware Tools Up To Date</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1 - 42</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marL="0" indent="0">
              <a:buNone/>
            </a:pPr>
            <a:r>
              <a:rPr/>
              <a:t>VMware can provide a new release of VMware Tools with a release of ESXi.</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New releases include:</a:t>
            </a:r>
          </a:p>
          <a:p>
            <a:pPr>
              <a:buFont typeface="Arial" pitchFamily="34" charset="0"/>
              <a:buChar char="•"/>
            </a:pPr>
            <a:r>
              <a:rPr/>
              <a:t>Bug fixes</a:t>
            </a:r>
          </a:p>
          <a:p>
            <a:pPr>
              <a:buFont typeface="Arial" pitchFamily="34" charset="0"/>
              <a:buChar char="•"/>
            </a:pPr>
            <a:r>
              <a:rPr/>
              <a:t>Security patches</a:t>
            </a:r>
          </a:p>
          <a:p>
            <a:pPr>
              <a:buFont typeface="Arial" pitchFamily="34" charset="0"/>
              <a:buChar char="•"/>
            </a:pPr>
            <a:r>
              <a:rPr/>
              <a:t>New driver support for ESXi enhancements</a:t>
            </a:r>
          </a:p>
          <a:p>
            <a:pPr>
              <a:buFont typeface="Arial" pitchFamily="34" charset="0"/>
              <a:buChar char="•"/>
            </a:pPr>
            <a:r>
              <a:rPr/>
              <a:t>Performance enhancements for virtual devices</a:t>
            </a:r>
          </a:p>
          <a:p>
            <a:pPr marL="0" indent="0">
              <a:buNone/>
            </a:pPr>
            <a:r>
              <a:rPr/>
              <a:t>Keeping VMware Tools up to date is an important part of ongoing data center maintenance.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Upgrading VMware Tools (1)</a:t>
            </a:r>
          </a:p>
        </p:txBody>
      </p:sp>
      <p:pic>
        <p:nvPicPr>
          <p:cNvPr id="3" name="Content Placeholder 2|3042|1756"/>
          <p:cNvPicPr>
            <a:picLocks noGrp="1" noChangeAspect="1"/>
          </p:cNvPicPr>
          <p:nvPr>
            <p:ph sz="half" idx="1"/>
          </p:nvPr>
        </p:nvPicPr>
        <p:blipFill>
          <a:blip r:embed="rId4"/>
          <a:stretch>
            <a:fillRect/>
          </a:stretch>
        </p:blipFill>
        <p:spPr>
          <a:xfrm>
            <a:off x="4377837" y="914400"/>
            <a:ext cx="7204563" cy="4158847"/>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From a host or cluster's </a:t>
            </a:r>
            <a:r>
              <a:rPr lang="en-US" b="1" dirty="0">
                <a:solidFill>
                  <a:srgbClr val="000000"/>
                </a:solidFill>
                <a:latin typeface="Metropolis Semi Bold" panose="00000700000000000000" pitchFamily="2" charset="0"/>
                <a:cs typeface="Courier New" pitchFamily="49" charset="0"/>
              </a:rPr>
              <a:t>Updates</a:t>
            </a:r>
            <a:r>
              <a:rPr/>
              <a:t> tab, select </a:t>
            </a:r>
            <a:r>
              <a:rPr lang="en-US" b="1" dirty="0">
                <a:solidFill>
                  <a:srgbClr val="000000"/>
                </a:solidFill>
                <a:latin typeface="Metropolis Semi Bold" panose="00000700000000000000" pitchFamily="2" charset="0"/>
                <a:cs typeface="Courier New" pitchFamily="49" charset="0"/>
              </a:rPr>
              <a:t>VMware Tools</a:t>
            </a:r>
            <a:r>
              <a:rPr/>
              <a:t>.</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Step 1: Check the status of VMware Tools running in your VMs:</a:t>
            </a:r>
          </a:p>
          <a:p>
            <a:pPr>
              <a:buFont typeface="Arial" pitchFamily="34" charset="0"/>
              <a:buChar char="•"/>
            </a:pPr>
            <a:r>
              <a:rPr/>
              <a:t>Up to Date</a:t>
            </a:r>
          </a:p>
          <a:p>
            <a:pPr>
              <a:buFont typeface="Arial" pitchFamily="34" charset="0"/>
              <a:buChar char="•"/>
            </a:pPr>
            <a:r>
              <a:rPr/>
              <a:t>Upgrade Available</a:t>
            </a:r>
          </a:p>
          <a:p>
            <a:pPr>
              <a:buFont typeface="Arial" pitchFamily="34" charset="0"/>
              <a:buChar char="•"/>
            </a:pPr>
            <a:r>
              <a:rPr/>
              <a:t>Version Unsupported</a:t>
            </a:r>
          </a:p>
          <a:p>
            <a:pPr>
              <a:buFont typeface="Arial" pitchFamily="34" charset="0"/>
              <a:buChar char="•"/>
            </a:pPr>
            <a:r>
              <a:rPr/>
              <a:t>Not Installed</a:t>
            </a:r>
          </a:p>
          <a:p>
            <a:pPr>
              <a:buFont typeface="Arial" pitchFamily="34" charset="0"/>
              <a:buChar char="•"/>
            </a:pPr>
            <a:r>
              <a:rPr/>
              <a:t>Guest Managed</a:t>
            </a:r>
          </a:p>
          <a:p>
            <a:pPr>
              <a:buFont typeface="Arial" pitchFamily="34" charset="0"/>
              <a:buChar char="•"/>
            </a:pPr>
            <a:r>
              <a:rPr/>
              <a:t>Unknown</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1 - 43</a:t>
            </a:r>
            <a:endParaRPr lang="en-US" dirty="0"/>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Upgrading VMware Tools (2)</a:t>
            </a:r>
          </a:p>
        </p:txBody>
      </p:sp>
      <p:pic>
        <p:nvPicPr>
          <p:cNvPr id="3" name="Content Placeholder 2|1000|1312"/>
          <p:cNvPicPr>
            <a:picLocks noGrp="1" noChangeAspect="1"/>
          </p:cNvPicPr>
          <p:nvPr>
            <p:ph sz="half" idx="1"/>
          </p:nvPr>
        </p:nvPicPr>
        <p:blipFill>
          <a:blip r:embed="rId4"/>
          <a:stretch>
            <a:fillRect/>
          </a:stretch>
        </p:blipFill>
        <p:spPr>
          <a:xfrm>
            <a:off x="5415265" y="914400"/>
            <a:ext cx="5129706"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Select the VMs that use VMware Tools whose version you want to upgrade.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Step 2: Click </a:t>
            </a:r>
            <a:r>
              <a:rPr lang="en-US" b="1" dirty="0">
                <a:solidFill>
                  <a:srgbClr val="000000"/>
                </a:solidFill>
                <a:latin typeface="Metropolis Semi Bold" panose="00000700000000000000" pitchFamily="2" charset="0"/>
                <a:cs typeface="Courier New" pitchFamily="49" charset="0"/>
              </a:rPr>
              <a:t>UPGRADE TO MATCH HOST</a:t>
            </a:r>
            <a:r>
              <a:rPr lang="en-US" dirty="0">
                <a:solidFill>
                  <a:schemeClr val="tx2"/>
                </a:solidFill>
                <a:latin typeface="Metropolis" panose="00000500000000000000" pitchFamily="2" charset="0"/>
                <a:cs typeface="Calibri" pitchFamily="34" charset="0"/>
              </a:rPr>
              <a:t>.</a:t>
            </a:r>
          </a:p>
          <a:p>
            <a:pPr>
              <a:buFont typeface="+mj-lt"/>
              <a:buAutoNum type="arabicPeriod"/>
            </a:pPr>
            <a:r>
              <a:rPr/>
              <a:t>Select the VMs to upgrade.</a:t>
            </a:r>
          </a:p>
          <a:p>
            <a:pPr>
              <a:buFont typeface="+mj-lt"/>
              <a:buAutoNum type="arabicPeriod" startAt="2"/>
            </a:pPr>
            <a:r>
              <a:rPr/>
              <a:t>Schedule the upgrade.</a:t>
            </a:r>
          </a:p>
          <a:p>
            <a:pPr lvl="0">
              <a:buFont typeface="Arial" pitchFamily="34" charset="0"/>
              <a:buChar char=" "/>
            </a:pPr>
            <a:r>
              <a:rPr/>
              <a:t>Plan the upgrade during your maintenance window.</a:t>
            </a:r>
          </a:p>
          <a:p>
            <a:pPr>
              <a:buFont typeface="+mj-lt"/>
              <a:buAutoNum type="arabicPeriod" startAt="3"/>
            </a:pPr>
            <a:r>
              <a:rPr/>
              <a:t>Select rollback options.</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1 - 44</a:t>
            </a:r>
            <a:endParaRPr lang="en-US" dirty="0"/>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Keeping VM Hardware Up To Date</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1 - 45</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marL="0" indent="0">
              <a:buNone/>
            </a:pPr>
            <a:r>
              <a:rPr/>
              <a:t>With almost every update of ESXi, VMware provides a new release of VM hardware.</a:t>
            </a:r>
          </a:p>
          <a:p>
            <a:pPr marL="0" indent="0">
              <a:buNone/>
            </a:pPr>
            <a:r>
              <a:rPr/>
              <a:t>As ESXi improves its hardware support, VMware often carries that support into its VMs.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New releases include:</a:t>
            </a:r>
          </a:p>
          <a:p>
            <a:pPr>
              <a:buFont typeface="Arial" pitchFamily="34" charset="0"/>
              <a:buChar char="•"/>
            </a:pPr>
            <a:r>
              <a:rPr/>
              <a:t>Greater configuration maximums</a:t>
            </a:r>
          </a:p>
          <a:p>
            <a:pPr>
              <a:buFont typeface="Arial" pitchFamily="34" charset="0"/>
              <a:buChar char="•"/>
            </a:pPr>
            <a:r>
              <a:rPr/>
              <a:t>New types of hardware (for example, vGPU, vNVMe, vSGX, vTPM, and so on)</a:t>
            </a:r>
          </a:p>
          <a:p>
            <a:pPr marL="0" indent="0">
              <a:buNone/>
            </a:pPr>
            <a:r>
              <a:rPr/>
              <a:t>Always upgrade VMware Tools before upgrading VM hardware.</a:t>
            </a:r>
          </a:p>
          <a:p>
            <a:pPr marL="0" indent="0">
              <a:buNone/>
            </a:pPr>
            <a:r>
              <a:rPr/>
              <a:t>Consider upgrading VM hardware only when new features are required.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Upgrading VM Hardware (1)</a:t>
            </a:r>
          </a:p>
        </p:txBody>
      </p:sp>
      <p:pic>
        <p:nvPicPr>
          <p:cNvPr id="3" name="Content Placeholder 2|3054|1765"/>
          <p:cNvPicPr>
            <a:picLocks noGrp="1" noChangeAspect="1"/>
          </p:cNvPicPr>
          <p:nvPr>
            <p:ph sz="half" idx="1"/>
          </p:nvPr>
        </p:nvPicPr>
        <p:blipFill>
          <a:blip r:embed="rId4"/>
          <a:stretch>
            <a:fillRect/>
          </a:stretch>
        </p:blipFill>
        <p:spPr>
          <a:xfrm>
            <a:off x="4377837" y="914400"/>
            <a:ext cx="7204563" cy="4163737"/>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Select VM Hardware to upgrade your VMs' hardware.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Step 1: Check the status of the VM hardware running in your VMs:</a:t>
            </a:r>
          </a:p>
          <a:p>
            <a:pPr>
              <a:buFont typeface="Arial" pitchFamily="34" charset="0"/>
              <a:buChar char="•"/>
            </a:pPr>
            <a:r>
              <a:rPr/>
              <a:t>Upgrade Available: Upgrade VM hardware to match the current version available for your ESXi hosts.</a:t>
            </a:r>
          </a:p>
          <a:p>
            <a:pPr>
              <a:buFont typeface="Arial" pitchFamily="34" charset="0"/>
              <a:buChar char="•"/>
            </a:pPr>
            <a:r>
              <a:rPr/>
              <a:t>Up to Date: The version of VM hardware configured in the VM matches the latest available version for the ESXi host.</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1 - 46</a:t>
            </a:r>
            <a:endParaRPr lang="en-US" dirty="0"/>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Upgrading VM Hardware (2)</a:t>
            </a:r>
          </a:p>
        </p:txBody>
      </p:sp>
      <p:pic>
        <p:nvPicPr>
          <p:cNvPr id="3" name="Content Placeholder 2|1664|1765"/>
          <p:cNvPicPr>
            <a:picLocks noGrp="1" noChangeAspect="1"/>
          </p:cNvPicPr>
          <p:nvPr>
            <p:ph sz="half" idx="1"/>
          </p:nvPr>
        </p:nvPicPr>
        <p:blipFill>
          <a:blip r:embed="rId4"/>
          <a:stretch>
            <a:fillRect/>
          </a:stretch>
        </p:blipFill>
        <p:spPr>
          <a:xfrm>
            <a:off x="5402875" y="914400"/>
            <a:ext cx="5154487" cy="5467350"/>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Step 2: Select the VMs whose hardware version you want to upgrade.</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Step 3: Click </a:t>
            </a:r>
            <a:r>
              <a:rPr lang="en-US" b="1" dirty="0">
                <a:solidFill>
                  <a:srgbClr val="000000"/>
                </a:solidFill>
                <a:latin typeface="Metropolis Semi Bold" panose="00000700000000000000" pitchFamily="2" charset="0"/>
                <a:cs typeface="Courier New" pitchFamily="49" charset="0"/>
              </a:rPr>
              <a:t>UPGRADE TO MATCH HOST</a:t>
            </a:r>
            <a:r>
              <a:rPr lang="en-US" dirty="0">
                <a:solidFill>
                  <a:schemeClr val="tx2"/>
                </a:solidFill>
                <a:latin typeface="Metropolis" panose="00000500000000000000" pitchFamily="2" charset="0"/>
                <a:cs typeface="Calibri" pitchFamily="34" charset="0"/>
              </a:rPr>
              <a:t>.</a:t>
            </a:r>
          </a:p>
          <a:p>
            <a:pPr>
              <a:buFont typeface="+mj-lt"/>
              <a:buAutoNum type="arabicPeriod"/>
            </a:pPr>
            <a:r>
              <a:rPr/>
              <a:t>Schedule the upgrade.</a:t>
            </a:r>
          </a:p>
          <a:p>
            <a:pPr lvl="0">
              <a:buFont typeface="Arial" pitchFamily="34" charset="0"/>
              <a:buChar char=" "/>
            </a:pPr>
            <a:r>
              <a:rPr/>
              <a:t>Plan the upgrade during your maintenance window.</a:t>
            </a:r>
          </a:p>
          <a:p>
            <a:pPr>
              <a:buFont typeface="+mj-lt"/>
              <a:buAutoNum type="arabicPeriod" startAt="2"/>
            </a:pPr>
            <a:r>
              <a:rPr/>
              <a:t>Select rollback options.</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1 - 47</a:t>
            </a:r>
            <a:endParaRPr lang="en-US" dirty="0"/>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Lab 1: Using vSphere Lifecycle Manager</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1 - 48</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Update ESXi hosts using vSphere Lifecycle Manager:</a:t>
            </a:r>
          </a:p>
          <a:p>
            <a:pPr>
              <a:buFont typeface="+mj-lt"/>
              <a:buAutoNum type="arabicPeriod"/>
            </a:pPr>
            <a:r>
              <a:rPr/>
              <a:t>Create a Cluster and Select an Image</a:t>
            </a:r>
          </a:p>
          <a:p>
            <a:pPr>
              <a:buFont typeface="+mj-lt"/>
              <a:buAutoNum type="arabicPeriod" startAt="2"/>
            </a:pPr>
            <a:r>
              <a:rPr/>
              <a:t>Add ESXi Hosts to the Cluster</a:t>
            </a:r>
          </a:p>
          <a:p>
            <a:pPr>
              <a:buFont typeface="+mj-lt"/>
              <a:buAutoNum type="arabicPeriod" startAt="3"/>
            </a:pPr>
            <a:r>
              <a:rPr/>
              <a:t>Check for Host Compliance</a:t>
            </a:r>
          </a:p>
          <a:p>
            <a:pPr>
              <a:buFont typeface="+mj-lt"/>
              <a:buAutoNum type="arabicPeriod" startAt="4"/>
            </a:pPr>
            <a:r>
              <a:rPr/>
              <a:t>Remediate Noncompliant Hosts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Review of Learner Objectives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1 - 49</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Use vSphere Lifecycle Manager to upgrade VMware Tools and VM hardware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Learner Objectives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1 - 5</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Plan for vCenter updates and upgrades by generating interoperability reports</a:t>
            </a:r>
          </a:p>
          <a:p>
            <a:pPr>
              <a:buFont typeface="Arial" pitchFamily="34" charset="0"/>
              <a:buChar char="•"/>
            </a:pPr>
            <a:r>
              <a:rPr/>
              <a:t>Recognize how to update vCenter with the latest patches, updates, and upgrades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Key Points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dirty="0"/>
              <a:t>M10_Managing the vSphere </a:t>
            </a:r>
            <a:r>
              <a:rPr lang="en-US" smtClean="0"/>
              <a:t>Lifecycle – Technet24      </a:t>
            </a:r>
            <a:r>
              <a:rPr lang="en-US"/>
              <a:t>|     1 - 50</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a:buFont typeface="Arial" pitchFamily="34" charset="0"/>
              <a:buChar char="•"/>
            </a:pPr>
            <a:r>
              <a:rPr/>
              <a:t>You can generate interoperability reports to verify that your vCenter system meets the minimum requirements for a successful upgrade. It also verifies the order in which vCenter and other products should be upgraded.</a:t>
            </a:r>
          </a:p>
          <a:p>
            <a:pPr>
              <a:buFont typeface="Arial" pitchFamily="34" charset="0"/>
              <a:buChar char="•"/>
            </a:pPr>
            <a:r>
              <a:rPr/>
              <a:t>vSphere Lifecycle Manager centralizes automated patch and version management for clusters, ESXi hosts, drivers and firmware, VM hardware, and VMware Tools.</a:t>
            </a:r>
          </a:p>
          <a:p>
            <a:pPr>
              <a:buFont typeface="Arial" pitchFamily="34" charset="0"/>
              <a:buChar char="•"/>
            </a:pPr>
            <a:r>
              <a:rPr/>
              <a:t>In vSphere Lifecycle Manager, you can manage ESXi hosts by using images.</a:t>
            </a:r>
          </a:p>
          <a:p>
            <a:pPr>
              <a:buFont typeface="Arial" pitchFamily="34" charset="0"/>
              <a:buChar char="•"/>
            </a:pPr>
            <a:r>
              <a:rPr/>
              <a:t>Keeping VMware Tools up to date is an important part of ongoing data center maintenance.</a:t>
            </a:r>
          </a:p>
          <a:p>
            <a:pPr>
              <a:buFont typeface="Arial" pitchFamily="34" charset="0"/>
              <a:buChar char="•"/>
            </a:pPr>
            <a:r>
              <a:rPr/>
              <a:t>Consider upgrading VM hardware only when new features are required.</a:t>
            </a:r>
          </a:p>
          <a:p>
            <a:pPr marL="0" indent="0">
              <a:buNone/>
            </a:pPr>
            <a:r>
              <a:rPr/>
              <a:t>Questions?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ing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923-D2E2-4677-A54B-37B7C98B9474}"/>
              </a:ext>
            </a:extLst>
          </p:cNvPr>
          <p:cNvSpPr>
            <a:spLocks noGrp="1"/>
          </p:cNvSpPr>
          <p:nvPr>
            <p:ph type="title"/>
          </p:nvPr>
        </p:nvSpPr>
        <p:spPr/>
        <p:txBody>
          <a:bodyPr/>
          <a:lstStyle/>
          <a:p>
            <a:r>
              <a:rPr/>
              <a:t>About Upgrades, Updates, and Patches</a:t>
            </a:r>
          </a:p>
        </p:txBody>
      </p:sp>
      <p:sp>
        <p:nvSpPr>
          <p:cNvPr id="3" name="Footer Placeholder 2">
            <a:extLst>
              <a:ext uri="{FF2B5EF4-FFF2-40B4-BE49-F238E27FC236}">
                <a16:creationId xmlns:a16="http://schemas.microsoft.com/office/drawing/2014/main" id="{5B8AA77A-6A9C-4C61-BBA0-0DBA6EEFE20D}"/>
              </a:ext>
            </a:extLst>
          </p:cNvPr>
          <p:cNvSpPr>
            <a:spLocks noGrp="1"/>
          </p:cNvSpPr>
          <p:nvPr>
            <p:ph type="ftr" sz="quarter" idx="10"/>
          </p:nvPr>
        </p:nvSpPr>
        <p:spPr/>
        <p:txBody>
          <a:bodyPr/>
          <a:lstStyle/>
          <a:p>
            <a:pPr>
              <a:lnSpc>
                <a:spcPct val="90000"/>
              </a:lnSpc>
            </a:pPr>
            <a:r>
              <a:rPr lang="en-US"/>
              <a:t>M10_Managing the vSphere Lifecycle      |     1 - 6</a:t>
            </a:r>
            <a:endParaRPr lang="en-US" dirty="0"/>
          </a:p>
        </p:txBody>
      </p:sp>
      <p:sp>
        <p:nvSpPr>
          <p:cNvPr id="6" name="Content Placeholder 5">
            <a:extLst>
              <a:ext uri="{FF2B5EF4-FFF2-40B4-BE49-F238E27FC236}">
                <a16:creationId xmlns:a16="http://schemas.microsoft.com/office/drawing/2014/main" id="{A3D9C313-9D74-4417-9CE5-3067F940B13A}"/>
              </a:ext>
            </a:extLst>
          </p:cNvPr>
          <p:cNvSpPr>
            <a:spLocks noGrp="1"/>
          </p:cNvSpPr>
          <p:nvPr>
            <p:ph sz="quarter" idx="12"/>
          </p:nvPr>
        </p:nvSpPr>
        <p:spPr>
          <a:xfrm>
            <a:off x="609600" y="914400"/>
            <a:ext cx="10972800" cy="5467349"/>
          </a:xfrm>
        </p:spPr>
        <p:txBody>
          <a:bodyPr/>
          <a:lstStyle/>
          <a:p>
            <a:pPr marL="0" indent="0">
              <a:buNone/>
            </a:pPr>
            <a:r>
              <a:rPr/>
              <a:t>vSphere products distinguish between upgrades, updates, and patches:</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Upgrades:</a:t>
            </a:r>
          </a:p>
          <a:p>
            <a:pPr>
              <a:buFont typeface="Arial" pitchFamily="34" charset="0"/>
              <a:buChar char="•"/>
            </a:pPr>
            <a:r>
              <a:rPr/>
              <a:t>Major change to the software</a:t>
            </a:r>
          </a:p>
          <a:p>
            <a:pPr>
              <a:buFont typeface="Arial" pitchFamily="34" charset="0"/>
              <a:buChar char="•"/>
            </a:pPr>
            <a:r>
              <a:rPr/>
              <a:t>Either digit in the release number changes, for example, 6.7, 7.0, 8.0</a:t>
            </a:r>
          </a:p>
          <a:p>
            <a:pPr marL="0" lvl="0" indent="0">
              <a:lnSpc>
                <a:spcPts val="2000"/>
              </a:lnSpc>
              <a:spcBef>
                <a:spcPts val="1200"/>
              </a:spcBef>
              <a:spcAft>
                <a:spcPts val="0"/>
              </a:spcAft>
              <a:buNone/>
            </a:pPr>
            <a:r>
              <a:rPr lang="en-US" dirty="0">
                <a:solidFill>
                  <a:schemeClr val="tx2"/>
                </a:solidFill>
                <a:latin typeface="Metropolis" panose="00000500000000000000" pitchFamily="2" charset="0"/>
                <a:cs typeface="Calibri" pitchFamily="34" charset="0"/>
              </a:rPr>
              <a:t>Updates and Patches:</a:t>
            </a:r>
          </a:p>
          <a:p>
            <a:pPr>
              <a:buFont typeface="Arial" pitchFamily="34" charset="0"/>
              <a:buChar char="•"/>
            </a:pPr>
            <a:r>
              <a:rPr/>
              <a:t>Smaller changes to the software</a:t>
            </a:r>
          </a:p>
          <a:p>
            <a:pPr>
              <a:buFont typeface="Arial" pitchFamily="34" charset="0"/>
              <a:buChar char="•"/>
            </a:pPr>
            <a:r>
              <a:rPr/>
              <a:t>Update number is added to release number, for example, 7.0 Update 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Planning for vCenter Updates and Upgrades</a:t>
            </a:r>
          </a:p>
        </p:txBody>
      </p:sp>
      <p:pic>
        <p:nvPicPr>
          <p:cNvPr id="3" name="Content Placeholder 2|1230|736"/>
          <p:cNvPicPr>
            <a:picLocks noGrp="1" noChangeAspect="1"/>
          </p:cNvPicPr>
          <p:nvPr>
            <p:ph sz="half" idx="1"/>
          </p:nvPr>
        </p:nvPicPr>
        <p:blipFill>
          <a:blip r:embed="rId4"/>
          <a:stretch>
            <a:fillRect/>
          </a:stretch>
        </p:blipFill>
        <p:spPr>
          <a:xfrm>
            <a:off x="4377837" y="914400"/>
            <a:ext cx="7204563" cy="4310466"/>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To plan for vCenter updates and upgrades, you can produce interoperability reports about VMware products associated with vCenter.</a:t>
            </a:r>
          </a:p>
          <a:p>
            <a:pPr marL="0" indent="0">
              <a:buNone/>
            </a:pPr>
            <a:r>
              <a:rPr/>
              <a:t>You check VMware products against both the installed version of vCenter and the version to which you plan to upgrade.</a:t>
            </a:r>
          </a:p>
          <a:p>
            <a:pPr marL="0" indent="0">
              <a:buNone/>
            </a:pPr>
            <a:r>
              <a:rPr/>
              <a:t>To generate interoperability reports, you must first join the VMware Customer Experience Improvement Program (CEIP).</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1 - 7</a:t>
            </a:r>
            <a:endParaRPr lang="en-US" dirty="0"/>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OneThirdTwoThi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Generating the Interoperability Report</a:t>
            </a:r>
          </a:p>
        </p:txBody>
      </p:sp>
      <p:pic>
        <p:nvPicPr>
          <p:cNvPr id="3" name="Content Placeholder 2|1228|608"/>
          <p:cNvPicPr>
            <a:picLocks noGrp="1" noChangeAspect="1"/>
          </p:cNvPicPr>
          <p:nvPr>
            <p:ph sz="half" idx="1"/>
          </p:nvPr>
        </p:nvPicPr>
        <p:blipFill>
          <a:blip r:embed="rId4"/>
          <a:stretch>
            <a:fillRect/>
          </a:stretch>
        </p:blipFill>
        <p:spPr>
          <a:xfrm>
            <a:off x="4377837" y="914400"/>
            <a:ext cx="7204563" cy="3567079"/>
          </a:xfrm>
          <a:prstGeom prst="rect">
            <a:avLst/>
          </a:prstGeom>
        </p:spPr>
      </p:pic>
      <p:sp>
        <p:nvSpPr>
          <p:cNvPr id="4" name="Content Placeholder 3"/>
          <p:cNvSpPr>
            <a:spLocks noGrp="1"/>
          </p:cNvSpPr>
          <p:nvPr>
            <p:ph sz="half" idx="2"/>
          </p:nvPr>
        </p:nvSpPr>
        <p:spPr>
          <a:xfrm>
            <a:off x="609600" y="914400"/>
            <a:ext cx="3592800" cy="5467350"/>
          </a:xfrm>
        </p:spPr>
        <p:txBody>
          <a:bodyPr/>
          <a:lstStyle>
            <a:lvl1pPr>
              <a:defRPr sz="1800"/>
            </a:lvl1pPr>
            <a:lvl2pPr>
              <a:defRPr sz="1800"/>
            </a:lvl2pPr>
            <a:lvl3pPr>
              <a:defRPr sz="1800"/>
            </a:lvl3pPr>
            <a:lvl4pPr>
              <a:defRPr sz="1800"/>
            </a:lvl4pPr>
            <a:lvl5pPr>
              <a:defRPr sz="1800"/>
            </a:lvl5pPr>
            <a:lvl6pPr>
              <a:defRPr sz="1400"/>
            </a:lvl6pPr>
            <a:lvl7pPr>
              <a:defRPr sz="2000"/>
            </a:lvl7pPr>
            <a:lvl8pPr>
              <a:defRPr sz="1400"/>
            </a:lvl8pPr>
            <a:lvl9pPr>
              <a:defRPr sz="1400"/>
            </a:lvl9pPr>
          </a:lstStyle>
          <a:p>
            <a:pPr marL="0" indent="0">
              <a:buNone/>
            </a:pPr>
            <a:r>
              <a:rPr/>
              <a:t>The Interoperability page on the vCenter instance's </a:t>
            </a:r>
            <a:r>
              <a:rPr lang="en-US" b="1" dirty="0">
                <a:solidFill>
                  <a:srgbClr val="000000"/>
                </a:solidFill>
                <a:latin typeface="Metropolis Semi Bold" panose="00000700000000000000" pitchFamily="2" charset="0"/>
                <a:cs typeface="Courier New" pitchFamily="49" charset="0"/>
              </a:rPr>
              <a:t>Monitor</a:t>
            </a:r>
            <a:r>
              <a:rPr/>
              <a:t> tab shows VMware products that are currently registered with vCenter and their compatibility with the current version of vCenter.</a:t>
            </a:r>
          </a:p>
          <a:p>
            <a:pPr marL="0" indent="0">
              <a:buNone/>
            </a:pPr>
            <a:r>
              <a:rPr/>
              <a:t>You can export report results in CSV format and use the report as a guide to prepare for an update.</a:t>
            </a:r>
          </a:p>
        </p:txBody>
      </p:sp>
      <p:sp>
        <p:nvSpPr>
          <p:cNvPr id="5" name="Footer Placeholder 4">
            <a:extLst>
              <a:ext uri="{FF2B5EF4-FFF2-40B4-BE49-F238E27FC236}">
                <a16:creationId xmlns:a16="http://schemas.microsoft.com/office/drawing/2014/main" id="{548F23CA-9C87-4559-89F8-42A3CC9D03F3}"/>
              </a:ext>
            </a:extLst>
          </p:cNvPr>
          <p:cNvSpPr>
            <a:spLocks noGrp="1"/>
          </p:cNvSpPr>
          <p:nvPr>
            <p:ph type="ftr" sz="quarter" idx="10"/>
          </p:nvPr>
        </p:nvSpPr>
        <p:spPr/>
        <p:txBody>
          <a:bodyPr/>
          <a:lstStyle/>
          <a:p>
            <a:pPr>
              <a:lnSpc>
                <a:spcPct val="90000"/>
              </a:lnSpc>
            </a:pPr>
            <a:r>
              <a:rPr lang="en-US"/>
              <a:t>M10_Managing the vSphere Lifecycle      |     1 - 8</a:t>
            </a:r>
            <a:endParaRPr lang="en-US" dirty="0"/>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TextAnd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330200"/>
            <a:ext cx="10972800" cy="355600"/>
          </a:xfrm>
        </p:spPr>
        <p:txBody>
          <a:bodyPr/>
          <a:lstStyle>
            <a:lvl1pPr algn="l" defTabSz="914400" rtl="0" eaLnBrk="1" latinLnBrk="0" hangingPunct="1">
              <a:lnSpc>
                <a:spcPts val="2400"/>
              </a:lnSpc>
              <a:spcBef>
                <a:spcPct val="0"/>
              </a:spcBef>
              <a:buNone/>
              <a:defRPr lang="en-US" sz="2200" b="0" kern="1200" baseline="0" dirty="0">
                <a:solidFill>
                  <a:srgbClr val="003D79"/>
                </a:solidFill>
                <a:latin typeface="+mj-lt"/>
                <a:ea typeface="+mj-ea"/>
                <a:cs typeface="+mj-cs"/>
              </a:defRPr>
            </a:lvl1pPr>
          </a:lstStyle>
          <a:p>
            <a:r>
              <a:rPr/>
              <a:t>Updating and Patching vCenter</a:t>
            </a:r>
          </a:p>
        </p:txBody>
      </p:sp>
      <p:sp>
        <p:nvSpPr>
          <p:cNvPr id="3" name="Content Placeholder 2"/>
          <p:cNvSpPr>
            <a:spLocks noGrp="1"/>
          </p:cNvSpPr>
          <p:nvPr>
            <p:ph idx="1"/>
          </p:nvPr>
        </p:nvSpPr>
        <p:spPr>
          <a:xfrm>
            <a:off x="609600" y="914400"/>
            <a:ext cx="10972800" cy="587830"/>
          </a:xfrm>
          <a:prstGeom prst="rect">
            <a:avLst/>
          </a:prstGeom>
        </p:spPr>
        <p:txBody>
          <a:bodyPr>
            <a:noAutofit/>
          </a:bodyPr>
          <a:lstStyle>
            <a:lvl1pPr>
              <a:defRPr/>
            </a:lvl1pPr>
          </a:lstStyle>
          <a:p>
            <a:pPr marL="0" indent="0">
              <a:buNone/>
            </a:pPr>
            <a:r>
              <a:rPr/>
              <a:t>To manage the life cycle of vCenter, use the vCenter Management Interface to update and patch vCenter.</a:t>
            </a:r>
          </a:p>
        </p:txBody>
      </p:sp>
      <p:sp>
        <p:nvSpPr>
          <p:cNvPr id="7" name="Footer Placeholder 6">
            <a:extLst>
              <a:ext uri="{FF2B5EF4-FFF2-40B4-BE49-F238E27FC236}">
                <a16:creationId xmlns:a16="http://schemas.microsoft.com/office/drawing/2014/main" id="{3A98C190-4135-4A36-B60A-704147DB0E03}"/>
              </a:ext>
            </a:extLst>
          </p:cNvPr>
          <p:cNvSpPr>
            <a:spLocks noGrp="1"/>
          </p:cNvSpPr>
          <p:nvPr>
            <p:ph type="ftr" sz="quarter" idx="11"/>
          </p:nvPr>
        </p:nvSpPr>
        <p:spPr/>
        <p:txBody>
          <a:bodyPr/>
          <a:lstStyle/>
          <a:p>
            <a:pPr>
              <a:lnSpc>
                <a:spcPct val="90000"/>
              </a:lnSpc>
            </a:pPr>
            <a:r>
              <a:rPr lang="en-US"/>
              <a:t>M10_Managing the vSphere Lifecycle      |     1 - 9</a:t>
            </a:r>
            <a:endParaRPr lang="en-US" dirty="0"/>
          </a:p>
        </p:txBody>
      </p:sp>
      <p:pic>
        <p:nvPicPr>
          <p:cNvPr id="8" name="Content Placeholder 7|2814|1274">
            <a:extLst>
              <a:ext uri="{FF2B5EF4-FFF2-40B4-BE49-F238E27FC236}">
                <a16:creationId xmlns:a16="http://schemas.microsoft.com/office/drawing/2014/main" id="{7BED48D6-5E08-4BBE-A22B-926F5CAE8633}"/>
              </a:ext>
            </a:extLst>
          </p:cNvPr>
          <p:cNvPicPr>
            <a:picLocks noGrp="1" noChangeAspect="1"/>
          </p:cNvPicPr>
          <p:nvPr>
            <p:ph sz="quarter" idx="12"/>
          </p:nvPr>
        </p:nvPicPr>
        <p:blipFill>
          <a:blip r:embed="rId4"/>
          <a:stretch>
            <a:fillRect/>
          </a:stretch>
        </p:blipFill>
        <p:spPr>
          <a:xfrm>
            <a:off x="795993" y="1582738"/>
            <a:ext cx="10600014" cy="4799012"/>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mp;lt;Module_Title&amp;gt;&amp;quot;&quot;/&gt;&lt;property id=&quot;20307&quot; value=&quot;332&quot;/&gt;&lt;/object&gt;&lt;object type=&quot;3&quot; unique_id=&quot;10005&quot;&gt;&lt;property id=&quot;20148&quot; value=&quot;5&quot;/&gt;&lt;property id=&quot;20300&quot; value=&quot;Slide 2 - &amp;quot;You Are Here&amp;quot;&quot;/&gt;&lt;property id=&quot;20307&quot; value=&quot;333&quot;/&gt;&lt;/object&gt;&lt;object type=&quot;3&quot; unique_id=&quot;10006&quot;&gt;&lt;property id=&quot;20148&quot; value=&quot;5&quot;/&gt;&lt;property id=&quot;20300&quot; value=&quot;Slide 3 - &amp;quot;You Are Here&amp;quot;&quot;/&gt;&lt;property id=&quot;20307&quot; value=&quot;334&quot;/&gt;&lt;/object&gt;&lt;object type=&quot;3&quot; unique_id=&quot;10007&quot;&gt;&lt;property id=&quot;20148&quot; value=&quot;5&quot;/&gt;&lt;property id=&quot;20300&quot; value=&quot;Slide 4 - &amp;quot;Importance&amp;quot;&quot;/&gt;&lt;property id=&quot;20307&quot; value=&quot;335&quot;/&gt;&lt;/object&gt;&lt;object type=&quot;3&quot; unique_id=&quot;10008&quot;&gt;&lt;property id=&quot;20148&quot; value=&quot;5&quot;/&gt;&lt;property id=&quot;20300&quot; value=&quot;Slide 5 - &amp;quot;Typographical Conventions&amp;quot;&quot;/&gt;&lt;property id=&quot;20307&quot; value=&quot;336&quot;/&gt;&lt;/object&gt;&lt;object type=&quot;3&quot; unique_id=&quot;10009&quot;&gt;&lt;property id=&quot;20148&quot; value=&quot;5&quot;/&gt;&lt;property id=&quot;20300&quot; value=&quot;Slide 6 - &amp;quot;Module Lessons&amp;quot;&quot;/&gt;&lt;property id=&quot;20307&quot; value=&quot;337&quot;/&gt;&lt;/object&gt;&lt;object type=&quot;3&quot; unique_id=&quot;10010&quot;&gt;&lt;property id=&quot;20148&quot; value=&quot;5&quot;/&gt;&lt;property id=&quot;20300&quot; value=&quot;Slide 7 - &amp;quot;Lesson #:&amp;#x0D;&amp;#x0A;&amp;lt;Lesson_Title&amp;gt;&amp;quot;&quot;/&gt;&lt;property id=&quot;20307&quot; value=&quot;338&quot;/&gt;&lt;/object&gt;&lt;object type=&quot;3&quot; unique_id=&quot;10011&quot;&gt;&lt;property id=&quot;20148&quot; value=&quot;5&quot;/&gt;&lt;property id=&quot;20300&quot; value=&quot;Slide 8 - &amp;quot;Learner Objectives&amp;quot;&quot;/&gt;&lt;property id=&quot;20307&quot; value=&quot;339&quot;/&gt;&lt;/object&gt;&lt;object type=&quot;3&quot; unique_id=&quot;10012&quot;&gt;&lt;property id=&quot;20148&quot; value=&quot;5&quot;/&gt;&lt;property id=&quot;20300&quot; value=&quot;Slide 9 - &amp;quot;&amp;lt;Content_Slide_Title&amp;gt;&amp;amp;#x09;&amp;quot;&quot;/&gt;&lt;property id=&quot;20307&quot; value=&quot;340&quot;/&gt;&lt;/object&gt;&lt;object type=&quot;3&quot; unique_id=&quot;10013&quot;&gt;&lt;property id=&quot;20148&quot; value=&quot;5&quot;/&gt;&lt;property id=&quot;20300&quot; value=&quot;Slide 12 - &amp;quot;Lab #: &amp;lt; Lab Title&amp;gt;&amp;quot;&quot;/&gt;&lt;property id=&quot;20307&quot; value=&quot;341&quot;/&gt;&lt;/object&gt;&lt;object type=&quot;3&quot; unique_id=&quot;10014&quot;&gt;&lt;property id=&quot;20148&quot; value=&quot;5&quot;/&gt;&lt;property id=&quot;20300&quot; value=&quot;Slide 13 - &amp;quot;Review of Learner Objectives&amp;quot;&quot;/&gt;&lt;property id=&quot;20307&quot; value=&quot;342&quot;/&gt;&lt;/object&gt;&lt;object type=&quot;3&quot; unique_id=&quot;10015&quot;&gt;&lt;property id=&quot;20148&quot; value=&quot;5&quot;/&gt;&lt;property id=&quot;20300&quot; value=&quot;Slide 14 - &amp;quot;References&amp;quot;&quot;/&gt;&lt;property id=&quot;20307&quot; value=&quot;350&quot;/&gt;&lt;/object&gt;&lt;object type=&quot;3&quot; unique_id=&quot;10016&quot;&gt;&lt;property id=&quot;20148&quot; value=&quot;5&quot;/&gt;&lt;property id=&quot;20300&quot; value=&quot;Slide 16 - &amp;quot;Key Points&amp;quot;&quot;/&gt;&lt;property id=&quot;20307&quot; value=&quot;344&quot;/&gt;&lt;/object&gt;&lt;object type=&quot;3&quot; unique_id=&quot;10017&quot;&gt;&lt;property id=&quot;20148&quot; value=&quot;5&quot;/&gt;&lt;property id=&quot;20300&quot; value=&quot;Slide 19 - &amp;quot;Basic Table Styles (1)&amp;quot;&quot;/&gt;&lt;property id=&quot;20307&quot; value=&quot;345&quot;/&gt;&lt;/object&gt;&lt;object type=&quot;3&quot; unique_id=&quot;10018&quot;&gt;&lt;property id=&quot;20148&quot; value=&quot;5&quot;/&gt;&lt;property id=&quot;20300&quot; value=&quot;Slide 20 - &amp;quot;Basic Table Styles (1)&amp;quot;&quot;/&gt;&lt;property id=&quot;20307&quot; value=&quot;346&quot;/&gt;&lt;/object&gt;&lt;object type=&quot;3&quot; unique_id=&quot;10019&quot;&gt;&lt;property id=&quot;20148&quot; value=&quot;5&quot;/&gt;&lt;property id=&quot;20300&quot; value=&quot;Slide 21 - &amp;quot;Theme Colors&amp;quot;&quot;/&gt;&lt;property id=&quot;20307&quot; value=&quot;349&quot;/&gt;&lt;/object&gt;&lt;object type=&quot;3&quot; unique_id=&quot;10020&quot;&gt;&lt;property id=&quot;20148&quot; value=&quot;5&quot;/&gt;&lt;property id=&quot;20300&quot; value=&quot;Slide 22 - &amp;quot;Shape Styles&amp;quot;&quot;/&gt;&lt;property id=&quot;20307&quot; value=&quot;347&quot;/&gt;&lt;/object&gt;&lt;object type=&quot;3&quot; unique_id=&quot;10021&quot;&gt;&lt;property id=&quot;20148&quot; value=&quot;5&quot;/&gt;&lt;property id=&quot;20300&quot; value=&quot;Slide 23 - &amp;quot;VMware Color Palette&amp;quot;&quot;/&gt;&lt;property id=&quot;20307&quot; value=&quot;348&quot;/&gt;&lt;/object&gt;&lt;object type=&quot;3&quot; unique_id=&quot;10022&quot;&gt;&lt;property id=&quot;20148&quot; value=&quot;5&quot;/&gt;&lt;property id=&quot;20300&quot; value=&quot;Slide 17 - &amp;quot;VMware Education Overview&amp;quot;&quot;/&gt;&lt;property id=&quot;20307&quot; value=&quot;353&quot;/&gt;&lt;/object&gt;&lt;object type=&quot;3&quot; unique_id=&quot;10023&quot;&gt;&lt;property id=&quot;20148&quot; value=&quot;5&quot;/&gt;&lt;property id=&quot;20300&quot; value=&quot;Slide 18 - &amp;quot;Animated Slide&amp;quot;&quot;/&gt;&lt;property id=&quot;20307&quot; value=&quot;352&quot;/&gt;&lt;/object&gt;&lt;object type=&quot;3&quot; unique_id=&quot;10156&quot;&gt;&lt;property id=&quot;20148&quot; value=&quot;5&quot;/&gt;&lt;property id=&quot;20300&quot; value=&quot;Slide 15 - &amp;quot;VMware Online Resources&amp;quot;&quot;/&gt;&lt;property id=&quot;20307&quot; value=&quot;354&quot;/&gt;&lt;/object&gt;&lt;object type=&quot;3&quot; unique_id=&quot;10249&quot;&gt;&lt;property id=&quot;20148&quot; value=&quot;5&quot;/&gt;&lt;property id=&quot;20300&quot; value=&quot;Slide 11 - &amp;quot;Labs&amp;quot;&quot;/&gt;&lt;property id=&quot;20307&quot; value=&quot;355&quot;/&gt;&lt;/object&gt;&lt;object type=&quot;3&quot; unique_id=&quot;47825&quot;&gt;&lt;property id=&quot;20148&quot; value=&quot;5&quot;/&gt;&lt;property id=&quot;20300&quot; value=&quot;Slide 10 - &amp;quot;Demonstration: &amp;lt;Demo_Title&amp;gt;&amp;quot;&quot;/&gt;&lt;property id=&quot;20307&quot; value=&quot;356&quot;/&gt;&lt;/object&gt;&lt;/object&gt;&lt;/object&gt;&lt;/database&gt;"/>
  <p:tag name="SECTOMILLISECCONVERTED" val="1"/>
  <p:tag name="ARTICULATE_DESIGN_ID_CORP_TEMPLATE_ILT" val="iISgXMud"/>
  <p:tag name="ARTICULATE_SLIDE_COUNT" val="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RP_TEMPLATE_ILT">
  <a:themeElements>
    <a:clrScheme name="VMware Palette">
      <a:dk1>
        <a:srgbClr val="717074"/>
      </a:dk1>
      <a:lt1>
        <a:srgbClr val="FFFFFF"/>
      </a:lt1>
      <a:dk2>
        <a:srgbClr val="000000"/>
      </a:dk2>
      <a:lt2>
        <a:srgbClr val="F2F2F2"/>
      </a:lt2>
      <a:accent1>
        <a:srgbClr val="0091DA"/>
      </a:accent1>
      <a:accent2>
        <a:srgbClr val="1A4288"/>
      </a:accent2>
      <a:accent3>
        <a:srgbClr val="00C1D5"/>
      </a:accent3>
      <a:accent4>
        <a:srgbClr val="78BE20"/>
      </a:accent4>
      <a:accent5>
        <a:srgbClr val="7F35B2"/>
      </a:accent5>
      <a:accent6>
        <a:srgbClr val="459B36"/>
      </a:accent6>
      <a:hlink>
        <a:srgbClr val="0091DA"/>
      </a:hlink>
      <a:folHlink>
        <a:srgbClr val="00C1D5"/>
      </a:folHlink>
    </a:clrScheme>
    <a:fontScheme name="Metropolis">
      <a:majorFont>
        <a:latin typeface="Metropolis"/>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90000"/>
          </a:lnSpc>
          <a:defRPr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2"/>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z="1600" dirty="0" err="1" smtClean="0">
            <a:solidFill>
              <a:schemeClr val="tx2"/>
            </a:solidFill>
          </a:defRPr>
        </a:defPPr>
      </a:lstStyle>
    </a:txDef>
  </a:objectDefaults>
  <a:extraClrSchemeLst/>
  <a:custClrLst>
    <a:custClr name="PMS130">
      <a:srgbClr val="FDB813"/>
    </a:custClr>
    <a:custClr name="PMS144">
      <a:srgbClr val="F8981D"/>
    </a:custClr>
    <a:custClr name="PMS180">
      <a:srgbClr val="D9541E"/>
    </a:custClr>
    <a:custClr name="PMS1807">
      <a:srgbClr val="9E3039"/>
    </a:custClr>
    <a:custClr name="PMS195">
      <a:srgbClr val="820024"/>
    </a:custClr>
    <a:custClr name="PMS174">
      <a:srgbClr val="9A3B26"/>
    </a:custClr>
    <a:custClr name="PMS7519">
      <a:srgbClr val="574319"/>
    </a:custClr>
    <a:custClr name="PMS654">
      <a:srgbClr val="003D79"/>
    </a:custClr>
  </a:custClrLst>
</a:theme>
</file>

<file path=ppt/theme/theme2.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b3a237d-4129-4a2a-8fb3-b20be8ca4bd3" xsi:nil="true"/>
    <lcf76f155ced4ddcb4097134ff3c332f xmlns="a4a8c131-09ff-4a54-b4e3-48d9e04cb7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A8F7220265D24A8FD96E06CE3EB83D" ma:contentTypeVersion="18" ma:contentTypeDescription="Create a new document." ma:contentTypeScope="" ma:versionID="13b76c8b8cde62f1d3fffeb720101631">
  <xsd:schema xmlns:xsd="http://www.w3.org/2001/XMLSchema" xmlns:xs="http://www.w3.org/2001/XMLSchema" xmlns:p="http://schemas.microsoft.com/office/2006/metadata/properties" xmlns:ns2="a4a8c131-09ff-4a54-b4e3-48d9e04cb701" xmlns:ns3="5314321b-caf6-496c-a06c-e1bc96aee751" xmlns:ns4="eb3a237d-4129-4a2a-8fb3-b20be8ca4bd3" targetNamespace="http://schemas.microsoft.com/office/2006/metadata/properties" ma:root="true" ma:fieldsID="4b35df6a39d7c3f932c3f324dd127fbc" ns2:_="" ns3:_="" ns4:_="">
    <xsd:import namespace="a4a8c131-09ff-4a54-b4e3-48d9e04cb701"/>
    <xsd:import namespace="5314321b-caf6-496c-a06c-e1bc96aee751"/>
    <xsd:import namespace="eb3a237d-4129-4a2a-8fb3-b20be8ca4b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a8c131-09ff-4a54-b4e3-48d9e04cb7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5e2881d-93c9-4b6d-a08c-48bb4ed1ec6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14321b-caf6-496c-a06c-e1bc96aee75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3a237d-4129-4a2a-8fb3-b20be8ca4b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e1eaf7f-addb-46a9-9c2f-51f3381f9791}" ma:internalName="TaxCatchAll" ma:showField="CatchAllData" ma:web="5314321b-caf6-496c-a06c-e1bc96aee7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E1B28F-E5E7-45ED-8615-0C251948E2CB}">
  <ds:schemaRefs>
    <ds:schemaRef ds:uri="http://schemas.microsoft.com/sharepoint/v3/contenttype/forms"/>
  </ds:schemaRefs>
</ds:datastoreItem>
</file>

<file path=customXml/itemProps2.xml><?xml version="1.0" encoding="utf-8"?>
<ds:datastoreItem xmlns:ds="http://schemas.openxmlformats.org/officeDocument/2006/customXml" ds:itemID="{45B261A6-73F5-45EF-B1C6-978CDD0C2A2B}">
  <ds:schemaRefs>
    <ds:schemaRef ds:uri="http://schemas.microsoft.com/office/2006/metadata/properties"/>
    <ds:schemaRef ds:uri="http://schemas.microsoft.com/office/infopath/2007/PartnerControls"/>
    <ds:schemaRef ds:uri="eb3a237d-4129-4a2a-8fb3-b20be8ca4bd3"/>
    <ds:schemaRef ds:uri="a4a8c131-09ff-4a54-b4e3-48d9e04cb701"/>
  </ds:schemaRefs>
</ds:datastoreItem>
</file>

<file path=customXml/itemProps3.xml><?xml version="1.0" encoding="utf-8"?>
<ds:datastoreItem xmlns:ds="http://schemas.openxmlformats.org/officeDocument/2006/customXml" ds:itemID="{F57FD1EE-020F-4B59-8CC9-08A49167EB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a8c131-09ff-4a54-b4e3-48d9e04cb701"/>
    <ds:schemaRef ds:uri="5314321b-caf6-496c-a06c-e1bc96aee751"/>
    <ds:schemaRef ds:uri="eb3a237d-4129-4a2a-8fb3-b20be8ca4b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180</TotalTime>
  <Words>5145</Words>
  <Application>Microsoft Office PowerPoint</Application>
  <PresentationFormat>Widescreen</PresentationFormat>
  <Paragraphs>406</Paragraphs>
  <Slides>50</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Courier New</vt:lpstr>
      <vt:lpstr>Times New Roman</vt:lpstr>
      <vt:lpstr>Metropolis Semi Bold</vt:lpstr>
      <vt:lpstr>Verdana</vt:lpstr>
      <vt:lpstr>Metropolis</vt:lpstr>
      <vt:lpstr>Calibri</vt:lpstr>
      <vt:lpstr>Arial</vt:lpstr>
      <vt:lpstr>CORP_TEMPLATE_ILT</vt:lpstr>
      <vt:lpstr>Managing the vSphere Lifecycle</vt:lpstr>
      <vt:lpstr>Importance</vt:lpstr>
      <vt:lpstr>Module Lessons</vt:lpstr>
      <vt:lpstr>Managing the vCenter Life Cycle</vt:lpstr>
      <vt:lpstr>Learner Objectives</vt:lpstr>
      <vt:lpstr>About Upgrades, Updates, and Patches</vt:lpstr>
      <vt:lpstr>Planning for vCenter Updates and Upgrades</vt:lpstr>
      <vt:lpstr>Generating the Interoperability Report</vt:lpstr>
      <vt:lpstr>Updating and Patching vCenter</vt:lpstr>
      <vt:lpstr>Upgrading vCenter Server Appliance</vt:lpstr>
      <vt:lpstr>Overview of the vSphere Upgrade Process</vt:lpstr>
      <vt:lpstr>Review of Learner Objectives</vt:lpstr>
      <vt:lpstr>Overview of vSphere Lifecycle Manager</vt:lpstr>
      <vt:lpstr>Learner Objectives</vt:lpstr>
      <vt:lpstr>About vSphere Lifecycle Manager</vt:lpstr>
      <vt:lpstr>About Images</vt:lpstr>
      <vt:lpstr>About Image Depots</vt:lpstr>
      <vt:lpstr>Importing Content Into the Image Depot from Online Sources</vt:lpstr>
      <vt:lpstr>Specifying the Download Source</vt:lpstr>
      <vt:lpstr>Importing Content Into the Image Depot from Offline Sources</vt:lpstr>
      <vt:lpstr>Review of Learner Objectives</vt:lpstr>
      <vt:lpstr>Managing the Life Cycle of ESXi Hosts and Clusters</vt:lpstr>
      <vt:lpstr>Learner Objectives</vt:lpstr>
      <vt:lpstr>Creating a Cluster and Specifying an Image</vt:lpstr>
      <vt:lpstr>Viewing Cluster Image Information</vt:lpstr>
      <vt:lpstr>Overview of Managing Clusters with vSphere Lifecycle Manager</vt:lpstr>
      <vt:lpstr>Checking Compliance of Host Against an Image</vt:lpstr>
      <vt:lpstr>Running a Remediation Pre-check</vt:lpstr>
      <vt:lpstr>Staging the Cluster</vt:lpstr>
      <vt:lpstr>Remediating a Cluster Against an Image</vt:lpstr>
      <vt:lpstr>Reviewing Remediation Impact</vt:lpstr>
      <vt:lpstr>Parallel Remediation</vt:lpstr>
      <vt:lpstr>vSphere Lifecycle Manager Integration with vSphere DRS</vt:lpstr>
      <vt:lpstr>Recommended Images</vt:lpstr>
      <vt:lpstr>Viewing Recommended Images</vt:lpstr>
      <vt:lpstr>Customizing Cluster Images</vt:lpstr>
      <vt:lpstr>Hardware Compatibility</vt:lpstr>
      <vt:lpstr>Tech Preview: Managing Host Configurations</vt:lpstr>
      <vt:lpstr>Review of Learner Objectives</vt:lpstr>
      <vt:lpstr>Managing the Life Cycle of VMware Tools and VM Hardware</vt:lpstr>
      <vt:lpstr>Learner Objectives</vt:lpstr>
      <vt:lpstr>Keeping VMware Tools Up To Date</vt:lpstr>
      <vt:lpstr>Upgrading VMware Tools (1)</vt:lpstr>
      <vt:lpstr>Upgrading VMware Tools (2)</vt:lpstr>
      <vt:lpstr>Keeping VM Hardware Up To Date</vt:lpstr>
      <vt:lpstr>Upgrading VM Hardware (1)</vt:lpstr>
      <vt:lpstr>Upgrading VM Hardware (2)</vt:lpstr>
      <vt:lpstr>Lab 1: Using vSphere Lifecycle Manager</vt:lpstr>
      <vt:lpstr>Review of Learner Objectives</vt:lpstr>
      <vt:lpstr>Key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Twibill</dc:creator>
  <cp:lastModifiedBy>amin</cp:lastModifiedBy>
  <cp:revision>7</cp:revision>
  <dcterms:created xsi:type="dcterms:W3CDTF">2014-01-24T17:41:39Z</dcterms:created>
  <dcterms:modified xsi:type="dcterms:W3CDTF">2023-01-21T07:59:29Z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ED8BB885-D5B6-46F3-BA1E-78804FD79BDE</vt:lpwstr>
  </property>
  <property fmtid="{D5CDD505-2E9C-101B-9397-08002B2CF9AE}" pid="3" name="ArticulatePath">
    <vt:lpwstr>2018CurrDevTemplate_030918_16x9</vt:lpwstr>
  </property>
  <property fmtid="{D5CDD505-2E9C-101B-9397-08002B2CF9AE}" pid="4" name="Option-CenterImages">
    <vt:lpwstr>No</vt:lpwstr>
  </property>
  <property fmtid="{D5CDD505-2E9C-101B-9397-08002B2CF9AE}" pid="5" name="Generated">
    <vt:filetime>2022-11-21T22:09:25Z</vt:filetime>
  </property>
  <property fmtid="{D5CDD505-2E9C-101B-9397-08002B2CF9AE}" pid="6" name="PowerPoint Output Version">
    <vt:lpwstr>2022.8.2 Build 20000103.0517</vt:lpwstr>
  </property>
  <property fmtid="{D5CDD505-2E9C-101B-9397-08002B2CF9AE}" pid="7" name="ContentTypeId">
    <vt:lpwstr>0x01010049A8F7220265D24A8FD96E06CE3EB83D</vt:lpwstr>
  </property>
</Properties>
</file>