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ink/ink1.xml" ContentType="application/inkml+xml"/>
  <Override PartName="/ppt/commentAuthors.xml" ContentType="application/vnd.openxmlformats-officedocument.presentationml.commentAuthors+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25.xml" ContentType="application/vnd.openxmlformats-officedocument.presentationml.tags+xml"/>
  <Override PartName="/ppt/tags/tag17.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16.xml" ContentType="application/vnd.openxmlformats-officedocument.presentationml.tags+xml"/>
  <Override PartName="/ppt/tags/tag32.xml" ContentType="application/vnd.openxmlformats-officedocument.presentationml.tags+xml"/>
  <Override PartName="/ppt/tags/tag30.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31.xml" ContentType="application/vnd.openxmlformats-officedocument.presentationml.tags+xml"/>
  <Override PartName="/ppt/tags/tag23.xml" ContentType="application/vnd.openxmlformats-officedocument.presentationml.tags+xml"/>
  <Override PartName="/ppt/tags/tag44.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4.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34"/>
  </p:notesMasterIdLst>
  <p:handoutMasterIdLst>
    <p:handoutMasterId r:id="rId35"/>
  </p:handoutMasterIdLst>
  <p:sldIdLst>
    <p:sldId id="300"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Lst>
  <p:sldSz cx="12192000" cy="6858000"/>
  <p:notesSz cx="7315200" cy="9601200"/>
  <p:embeddedFontLst>
    <p:embeddedFont>
      <p:font typeface="Calibri" pitchFamily="34" charset="0"/>
      <p:regular r:id="rId36"/>
      <p:bold r:id="rId37"/>
      <p:italic r:id="rId38"/>
      <p:boldItalic r:id="rId39"/>
    </p:embeddedFont>
    <p:embeddedFont>
      <p:font typeface="Metropolis" pitchFamily="2" charset="0"/>
      <p:regular r:id="rId40"/>
    </p:embeddedFont>
    <p:embeddedFont>
      <p:font typeface="Verdana" pitchFamily="34" charset="0"/>
      <p:regular r:id="rId41"/>
      <p:bold r:id="rId42"/>
      <p:italic r:id="rId43"/>
      <p:boldItalic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9"/>
    <a:srgbClr val="006990"/>
    <a:srgbClr val="F89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2"/>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86047" autoAdjust="0"/>
  </p:normalViewPr>
  <p:slideViewPr>
    <p:cSldViewPr snapToGrid="0">
      <p:cViewPr varScale="1">
        <p:scale>
          <a:sx n="43" d="100"/>
          <a:sy n="43" d="100"/>
        </p:scale>
        <p:origin x="-20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63" d="100"/>
          <a:sy n="63" d="100"/>
        </p:scale>
        <p:origin x="2698"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gs" Target="tags/tag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27" tIns="48513" rIns="97027" bIns="4851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7027" tIns="48513" rIns="97027" bIns="48513" rtlCol="0"/>
          <a:lstStyle>
            <a:lvl1pPr algn="r">
              <a:defRPr sz="1300"/>
            </a:lvl1pPr>
          </a:lstStyle>
          <a:p>
            <a:fld id="{FB004553-04C5-4BB3-AD4E-8B2EF3CDDAF9}" type="datetimeFigureOut">
              <a:rPr lang="en-US" smtClean="0"/>
              <a:t>11/21/2022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7027" tIns="48513" rIns="97027" bIns="485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7027" tIns="48513" rIns="97027" bIns="48513" rtlCol="0" anchor="b"/>
          <a:lstStyle>
            <a:lvl1pPr algn="r">
              <a:defRPr sz="1300"/>
            </a:lvl1pPr>
          </a:lstStyle>
          <a:p>
            <a:fld id="{2E6A881F-0910-47D3-BD01-4F68834EC353}" type="slidenum">
              <a:rPr lang="en-US" smtClean="0"/>
              <a:t>‹#›</a:t>
            </a:fld>
            <a:endParaRPr lang="en-US" dirty="0"/>
          </a:p>
        </p:txBody>
      </p:sp>
    </p:spTree>
    <p:custDataLst>
      <p:tags r:id="rId2"/>
    </p:custDataLst>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3-09T12:32:52.089"/>
    </inkml:context>
    <inkml:brush xml:id="br0">
      <inkml:brushProperty name="width" value="0.03333" units="cm"/>
      <inkml:brushProperty name="height" value="0.03333" units="cm"/>
    </inkml:brush>
  </inkml:definitions>
  <inkml:trace contextRef="#ctx0" brushRef="#br0">13866 7577 4258 0 0,'0'0'-944'0'0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27" tIns="48513" rIns="97027" bIns="4851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7027" tIns="48513" rIns="97027" bIns="48513" rtlCol="0"/>
          <a:lstStyle>
            <a:lvl1pPr algn="r">
              <a:defRPr sz="1300"/>
            </a:lvl1pPr>
          </a:lstStyle>
          <a:p>
            <a:fld id="{3CB6F0DB-E055-41D0-9102-627A646E4242}" type="datetimeFigureOut">
              <a:rPr lang="en-US" smtClean="0"/>
              <a:t>11/21/2022</a:t>
            </a:fld>
            <a:endParaRPr lang="en-US" dirty="0"/>
          </a:p>
        </p:txBody>
      </p:sp>
      <p:sp>
        <p:nvSpPr>
          <p:cNvPr id="4" name="Slide Image Placeholder 3"/>
          <p:cNvSpPr>
            <a:spLocks noGrp="1" noRot="1" noChangeAspect="1"/>
          </p:cNvSpPr>
          <p:nvPr>
            <p:ph type="sldImg" idx="2"/>
          </p:nvPr>
        </p:nvSpPr>
        <p:spPr>
          <a:xfrm>
            <a:off x="884238" y="639763"/>
            <a:ext cx="5546725" cy="3121025"/>
          </a:xfrm>
          <a:prstGeom prst="rect">
            <a:avLst/>
          </a:prstGeom>
          <a:noFill/>
          <a:ln w="12700">
            <a:solidFill>
              <a:prstClr val="black"/>
            </a:solidFill>
          </a:ln>
        </p:spPr>
        <p:txBody>
          <a:bodyPr vert="horz" lIns="97027" tIns="48513" rIns="97027" bIns="48513" rtlCol="0" anchor="ctr"/>
          <a:lstStyle/>
          <a:p>
            <a:endParaRPr lang="en-US" dirty="0"/>
          </a:p>
        </p:txBody>
      </p:sp>
      <p:sp>
        <p:nvSpPr>
          <p:cNvPr id="5" name="Notes Placeholder 4"/>
          <p:cNvSpPr>
            <a:spLocks noGrp="1"/>
          </p:cNvSpPr>
          <p:nvPr>
            <p:ph type="body" sz="quarter" idx="3"/>
          </p:nvPr>
        </p:nvSpPr>
        <p:spPr>
          <a:xfrm>
            <a:off x="487680" y="4000500"/>
            <a:ext cx="6339840" cy="512064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7027" tIns="48513" rIns="97027" bIns="485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7027" tIns="48513" rIns="97027" bIns="48513" rtlCol="0" anchor="b"/>
          <a:lstStyle>
            <a:lvl1pPr algn="r">
              <a:defRPr sz="1300"/>
            </a:lvl1pPr>
          </a:lstStyle>
          <a:p>
            <a:fld id="{9F4FBC3A-A12C-40F9-BB8D-BC30C7901396}" type="slidenum">
              <a:rPr lang="en-US" smtClean="0"/>
              <a:t>‹#›</a:t>
            </a:fld>
            <a:endParaRPr lang="en-US" dirty="0"/>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sphereplu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de.vmware.com/web/tool/12.0.0/vmware-powercli"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ode.vmware.com/web/tool/7.0/esxcli"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mware.com/resources/compatibilit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2" name="Slide preview"/>
          <p:cNvSpPr>
            <a:spLocks noGrp="1" noRot="1" noChangeAspect="1"/>
          </p:cNvSpPr>
          <p:nvPr>
            <p:ph type="sldImg"/>
          </p:nvPr>
        </p:nvSpPr>
        <p:spPr/>
      </p:sp>
      <p:sp>
        <p:nvSpPr>
          <p:cNvPr id="10003" name="Notes"/>
          <p:cNvSpPr>
            <a:spLocks noGrp="1"/>
          </p:cNvSpPr>
          <p:nvPr>
            <p:ph type="body" idx="1"/>
          </p:nvPr>
        </p:nvSpPr>
        <p:spPr/>
        <p:txBody>
          <a:bodyPr wrap="square" rtlCol="0"/>
          <a:lstStyle/>
          <a:p>
            <a:pPr marL="0" indent="0">
              <a:buNone/>
            </a:pPr>
            <a:endParaRPr/>
          </a:p>
        </p:txBody>
      </p:sp>
      <p:sp>
        <p:nvSpPr>
          <p:cNvPr id="10004" name="Slide number"/>
          <p:cNvSpPr>
            <a:spLocks noGrp="1"/>
          </p:cNvSpPr>
          <p:nvPr>
            <p:ph type="sldNum" sz="quarter" idx="10"/>
          </p:nvPr>
        </p:nvSpPr>
        <p:spPr/>
        <p:txBody>
          <a:bodyPr/>
          <a:lstStyle/>
          <a:p>
            <a:fld id="{C18812F0-6685-476B-B832-AFB48F091983}" type="slidenum">
              <a:t>6</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9" name="Slide preview"/>
          <p:cNvSpPr>
            <a:spLocks noGrp="1" noRot="1" noChangeAspect="1"/>
          </p:cNvSpPr>
          <p:nvPr>
            <p:ph type="sldImg"/>
          </p:nvPr>
        </p:nvSpPr>
        <p:spPr/>
      </p:sp>
      <p:sp>
        <p:nvSpPr>
          <p:cNvPr id="10040"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vSphere+ supports traditional workloads based on VMs, plus modern workloads based on containers. There is no difference between vSphere+ and vSphere in the types of workloads supported. Your workloads run on-premises on ESXi hosts. None of your workloads or on-premises vSphere infrastructure are moved to the cloud.</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vSphere+ consists of both on-premises and cloud components:</a:t>
            </a:r>
          </a:p>
          <a:p>
            <a:pPr>
              <a:buFont typeface="Arial" pitchFamily="34" charset="0"/>
              <a:buChar char="•"/>
            </a:pPr>
            <a:r>
              <a:rPr/>
              <a:t>On-premises components:</a:t>
            </a:r>
          </a:p>
          <a:p>
            <a:pPr lvl="1">
              <a:buFont typeface="Calibri" pitchFamily="34" charset="0"/>
              <a:buChar char="–"/>
            </a:pPr>
            <a:r>
              <a:rPr/>
              <a:t>vCenter instances and ESXi hosts</a:t>
            </a:r>
          </a:p>
          <a:p>
            <a:pPr lvl="1">
              <a:buFont typeface="Calibri" pitchFamily="34" charset="0"/>
              <a:buChar char="–"/>
            </a:pPr>
            <a:r>
              <a:rPr/>
              <a:t>Cloud gateway that connects vCenter instances to the VMware Cloud Console</a:t>
            </a:r>
          </a:p>
          <a:p>
            <a:pPr>
              <a:buFont typeface="Arial" pitchFamily="34" charset="0"/>
              <a:buChar char="•"/>
            </a:pPr>
            <a:r>
              <a:rPr/>
              <a:t>Cloud components:</a:t>
            </a:r>
          </a:p>
          <a:p>
            <a:pPr lvl="1">
              <a:buFont typeface="Calibri" pitchFamily="34" charset="0"/>
              <a:buChar char="–"/>
            </a:pPr>
            <a:r>
              <a:rPr/>
              <a:t>VMware Cloud Console, where you can centrally manage on-premises infrastructure and access cloud services</a:t>
            </a:r>
          </a:p>
          <a:p>
            <a:pPr lvl="1">
              <a:buFont typeface="Calibri" pitchFamily="34" charset="0"/>
              <a:buChar char="–"/>
            </a:pPr>
            <a:r>
              <a:rPr/>
              <a:t>Cloud services for admins (or IT operations) and developers (or DevOps) that augment and enhance on-premises capabilities</a:t>
            </a:r>
          </a:p>
          <a:p>
            <a:pPr marL="0" indent="0">
              <a:buNone/>
            </a:pPr>
            <a:r>
              <a:rPr lang="en-GB" sz="1000" dirty="0">
                <a:solidFill>
                  <a:schemeClr val="tx2"/>
                </a:solidFill>
                <a:latin typeface="Metropolis" panose="00000500000000000000" pitchFamily="2" charset="0"/>
                <a:cs typeface="Times New Roman" panose="02020603050405020304" pitchFamily="18" charset="0"/>
              </a:rPr>
              <a:t>vSphere+ has no special hardware requirements beyond the basic vSphere requirements.</a:t>
            </a:r>
          </a:p>
          <a:p>
            <a:pPr marL="0" indent="0">
              <a:buNone/>
            </a:pPr>
            <a:r>
              <a:rPr lang="en-GB" sz="1000" dirty="0">
                <a:solidFill>
                  <a:schemeClr val="tx2"/>
                </a:solidFill>
                <a:latin typeface="Metropolis" panose="00000500000000000000" pitchFamily="2" charset="0"/>
                <a:cs typeface="Times New Roman" panose="02020603050405020304" pitchFamily="18" charset="0"/>
              </a:rPr>
              <a:t>For more details on vSphere+, see </a:t>
            </a:r>
            <a:r>
              <a:rPr sz="1000">
                <a:hlinkClick r:id="rId3"/>
              </a:rPr>
              <a:t>https://vsphereplus.com</a:t>
            </a:r>
            <a:r>
              <a:rPr lang="en-GB" sz="1000" dirty="0">
                <a:solidFill>
                  <a:schemeClr val="tx2"/>
                </a:solidFill>
                <a:latin typeface="Metropolis" panose="00000500000000000000" pitchFamily="2" charset="0"/>
                <a:cs typeface="Times New Roman" panose="02020603050405020304" pitchFamily="18" charset="0"/>
              </a:rPr>
              <a:t>.</a:t>
            </a:r>
          </a:p>
        </p:txBody>
      </p:sp>
      <p:sp>
        <p:nvSpPr>
          <p:cNvPr id="10041" name="Slide number"/>
          <p:cNvSpPr>
            <a:spLocks noGrp="1"/>
          </p:cNvSpPr>
          <p:nvPr>
            <p:ph type="sldNum" sz="quarter" idx="10"/>
          </p:nvPr>
        </p:nvSpPr>
        <p:spPr/>
        <p:txBody>
          <a:bodyPr/>
          <a:lstStyle/>
          <a:p>
            <a:fld id="{C18812F0-6685-476B-B832-AFB48F091983}" type="slidenum">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3" name="Slide preview"/>
          <p:cNvSpPr>
            <a:spLocks noGrp="1" noRot="1" noChangeAspect="1"/>
          </p:cNvSpPr>
          <p:nvPr>
            <p:ph type="sldImg"/>
          </p:nvPr>
        </p:nvSpPr>
        <p:spPr/>
      </p:sp>
      <p:sp>
        <p:nvSpPr>
          <p:cNvPr id="10044"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VMware is developing vSphere+ add-on services to expedite disaster recovery, ransomware protection, capacity planning and more. For a list of add-on services currently available for purchase or in development, contact your VMware partner or sales representative.</a:t>
            </a:r>
          </a:p>
          <a:p>
            <a:pPr marL="0" indent="0">
              <a:buNone/>
            </a:pPr>
            <a:r>
              <a:rPr lang="en-GB" sz="1000" dirty="0">
                <a:solidFill>
                  <a:schemeClr val="tx2"/>
                </a:solidFill>
                <a:latin typeface="Metropolis" panose="00000500000000000000" pitchFamily="2" charset="0"/>
                <a:cs typeface="Times New Roman" panose="02020603050405020304" pitchFamily="18" charset="0"/>
              </a:rPr>
              <a:t>vSphere+ includes extensive developer services, including VM service, Storage service, Network service, Registry service, Tanzu Kubernetes Grid service, Tanzu integrated services, Tanzu Mission-Control Essentials and more. These services are included with vSphere+ at no additional charge.</a:t>
            </a:r>
          </a:p>
          <a:p>
            <a:pPr marL="0" indent="0">
              <a:buNone/>
            </a:pPr>
            <a:r>
              <a:rPr lang="en-GB" sz="1000" dirty="0">
                <a:solidFill>
                  <a:schemeClr val="tx2"/>
                </a:solidFill>
                <a:latin typeface="Metropolis" panose="00000500000000000000" pitchFamily="2" charset="0"/>
                <a:cs typeface="Times New Roman" panose="02020603050405020304" pitchFamily="18" charset="0"/>
              </a:rPr>
              <a:t>vSphere+ includes extensive admin services, including Global Inventory service, Event View service, Security Health Check service, VM Provisioning service, Lifecycle Management service, Configuration Management service and more. These services are included with vSphere+ at no additional charge.</a:t>
            </a:r>
          </a:p>
        </p:txBody>
      </p:sp>
      <p:sp>
        <p:nvSpPr>
          <p:cNvPr id="10045" name="Slide number"/>
          <p:cNvSpPr>
            <a:spLocks noGrp="1"/>
          </p:cNvSpPr>
          <p:nvPr>
            <p:ph type="sldNum" sz="quarter" idx="10"/>
          </p:nvPr>
        </p:nvSpPr>
        <p:spPr/>
        <p:txBody>
          <a:bodyPr/>
          <a:lstStyle/>
          <a:p>
            <a:fld id="{C18812F0-6685-476B-B832-AFB48F091983}" type="slidenum">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7" name="Slide preview"/>
          <p:cNvSpPr>
            <a:spLocks noGrp="1" noRot="1" noChangeAspect="1"/>
          </p:cNvSpPr>
          <p:nvPr>
            <p:ph type="sldImg"/>
          </p:nvPr>
        </p:nvSpPr>
        <p:spPr/>
      </p:sp>
      <p:sp>
        <p:nvSpPr>
          <p:cNvPr id="10048"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VMware Host Client is an HTML5-based user interface that you can use to manage individual ESXi hosts directly when vCenter Server is unavailable. VMware Host Client is provided from ESXi. You access it from a supported browser at https://&lt;ESXi_FQDN_or_IP_Address&gt;/ui.</a:t>
            </a:r>
          </a:p>
          <a:p>
            <a:pPr marL="0" indent="0">
              <a:buNone/>
            </a:pPr>
            <a:r>
              <a:rPr lang="en-GB" sz="1000" dirty="0">
                <a:solidFill>
                  <a:schemeClr val="tx2"/>
                </a:solidFill>
                <a:latin typeface="Metropolis" panose="00000500000000000000" pitchFamily="2" charset="0"/>
                <a:cs typeface="Times New Roman" panose="02020603050405020304" pitchFamily="18" charset="0"/>
              </a:rPr>
              <a:t>The vSphere Client is an HTML5-based client. You manage the vSphere environment with the vSphere Client by connecting to vCenter Server and managing the vCenter Server object inventory. You access the vSphere Client from a supported browser at https://&lt;vCenter_FQDN_or_IP_Address&gt;/ui.</a:t>
            </a:r>
          </a:p>
          <a:p>
            <a:pPr marL="0" indent="0">
              <a:buNone/>
            </a:pPr>
            <a:r>
              <a:rPr lang="en-GB" sz="1000" dirty="0">
                <a:solidFill>
                  <a:schemeClr val="tx2"/>
                </a:solidFill>
                <a:latin typeface="Metropolis" panose="00000500000000000000" pitchFamily="2" charset="0"/>
                <a:cs typeface="Times New Roman" panose="02020603050405020304" pitchFamily="18" charset="0"/>
              </a:rPr>
              <a:t>PowerCLI is a command-line and scripting tool that is built on Windows PowerShell. The tool provides a PowerShell interface to the vSphere API. PowerCLI provides more than 700 cmdlets for managing and automating vSphere. For more information about PowerCLI, see </a:t>
            </a:r>
            <a:r>
              <a:rPr sz="1000">
                <a:hlinkClick r:id="rId3"/>
              </a:rPr>
              <a:t>https://code.vmware.com/web/tool/12.0.0/vmware-powercli</a:t>
            </a:r>
            <a:r>
              <a:rPr lang="en-GB" sz="1000" dirty="0">
                <a:solidFill>
                  <a:schemeClr val="tx2"/>
                </a:solidFill>
                <a:latin typeface="Metropolis" panose="00000500000000000000" pitchFamily="2" charset="0"/>
                <a:cs typeface="Times New Roman" panose="02020603050405020304" pitchFamily="18" charset="0"/>
              </a:rPr>
              <a:t>.</a:t>
            </a:r>
          </a:p>
          <a:p>
            <a:pPr marL="0" indent="0">
              <a:buNone/>
            </a:pPr>
            <a:r>
              <a:rPr lang="en-GB" sz="1000" dirty="0">
                <a:solidFill>
                  <a:schemeClr val="tx2"/>
                </a:solidFill>
                <a:latin typeface="Metropolis" panose="00000500000000000000" pitchFamily="2" charset="0"/>
                <a:cs typeface="Times New Roman" panose="02020603050405020304" pitchFamily="18" charset="0"/>
              </a:rPr>
              <a:t>vSphere ESXi Shell provides a command-line interface for running essential maintenance commands. You use the vSphere ESXi Shell mainly for troubleshooting purposes.</a:t>
            </a:r>
          </a:p>
          <a:p>
            <a:pPr marL="0" indent="0">
              <a:buNone/>
            </a:pPr>
            <a:r>
              <a:rPr lang="en-GB" sz="1000" dirty="0">
                <a:solidFill>
                  <a:schemeClr val="tx2"/>
                </a:solidFill>
                <a:latin typeface="Metropolis" panose="00000500000000000000" pitchFamily="2" charset="0"/>
                <a:cs typeface="Times New Roman" panose="02020603050405020304" pitchFamily="18" charset="0"/>
              </a:rPr>
              <a:t>From the vSphere ESXi Shell, you can run ESXCLI commands. You can use the ESXCLI command set lets you remotely manage ESXi hosts. ESXCLI commands can be run against a vCenter system and target any ESXi system.</a:t>
            </a:r>
            <a:r>
              <a:t/>
            </a:r>
            <a:br/>
            <a:r>
              <a:rPr lang="en-GB" sz="1000" dirty="0">
                <a:solidFill>
                  <a:schemeClr val="tx2"/>
                </a:solidFill>
                <a:latin typeface="Metropolis" panose="00000500000000000000" pitchFamily="2" charset="0"/>
                <a:cs typeface="Times New Roman" panose="02020603050405020304" pitchFamily="18" charset="0"/>
              </a:rPr>
              <a:t>You can download ESXCLI from the VMware {code} page at </a:t>
            </a:r>
            <a:r>
              <a:rPr sz="1000">
                <a:hlinkClick r:id="rId4"/>
              </a:rPr>
              <a:t>https://code.vmware.com/web/tool/7.0/esxcli</a:t>
            </a:r>
            <a:r>
              <a:rPr lang="en-GB" sz="1000" dirty="0">
                <a:solidFill>
                  <a:schemeClr val="tx2"/>
                </a:solidFill>
                <a:latin typeface="Metropolis" panose="00000500000000000000" pitchFamily="2" charset="0"/>
                <a:cs typeface="Times New Roman" panose="02020603050405020304" pitchFamily="18" charset="0"/>
              </a:rPr>
              <a:t>. You can install ESXCLI on a Windows or Linux system.</a:t>
            </a:r>
          </a:p>
        </p:txBody>
      </p:sp>
      <p:sp>
        <p:nvSpPr>
          <p:cNvPr id="10049" name="Slide number"/>
          <p:cNvSpPr>
            <a:spLocks noGrp="1"/>
          </p:cNvSpPr>
          <p:nvPr>
            <p:ph type="sldNum" sz="quarter" idx="10"/>
          </p:nvPr>
        </p:nvSpPr>
        <p:spPr/>
        <p:txBody>
          <a:bodyPr/>
          <a:lstStyle/>
          <a:p>
            <a:fld id="{C18812F0-6685-476B-B832-AFB48F091983}" type="slidenum">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2" name="Slide preview"/>
          <p:cNvSpPr>
            <a:spLocks noGrp="1" noRot="1" noChangeAspect="1"/>
          </p:cNvSpPr>
          <p:nvPr>
            <p:ph type="sldImg"/>
          </p:nvPr>
        </p:nvSpPr>
        <p:spPr/>
      </p:sp>
      <p:sp>
        <p:nvSpPr>
          <p:cNvPr id="10053"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A virtual machine is an abstraction in software of a physical machine. ESXi manages the physical resources that are used by virtual machines as virtual resources.</a:t>
            </a:r>
          </a:p>
          <a:p>
            <a:pPr marL="0" indent="0">
              <a:buNone/>
            </a:pPr>
            <a:r>
              <a:rPr lang="en-GB" sz="1000" dirty="0">
                <a:solidFill>
                  <a:schemeClr val="tx2"/>
                </a:solidFill>
                <a:latin typeface="Metropolis" panose="00000500000000000000" pitchFamily="2" charset="0"/>
                <a:cs typeface="Times New Roman" panose="02020603050405020304" pitchFamily="18" charset="0"/>
              </a:rPr>
              <a:t>For the list of all supported operating systems, see </a:t>
            </a:r>
            <a:r>
              <a:rPr lang="en-US" sz="1000" i="1" dirty="0">
                <a:solidFill>
                  <a:srgbClr val="000000"/>
                </a:solidFill>
                <a:latin typeface="Metropolis" panose="00000500000000000000" pitchFamily="2" charset="0"/>
                <a:cs typeface="Courier New" pitchFamily="49" charset="0"/>
              </a:rPr>
              <a:t>VMware Compatibility Guide</a:t>
            </a:r>
            <a:r>
              <a:rPr lang="en-GB" sz="1000" dirty="0">
                <a:solidFill>
                  <a:schemeClr val="tx2"/>
                </a:solidFill>
                <a:latin typeface="Metropolis" panose="00000500000000000000" pitchFamily="2" charset="0"/>
                <a:cs typeface="Times New Roman" panose="02020603050405020304" pitchFamily="18" charset="0"/>
              </a:rPr>
              <a:t> at </a:t>
            </a:r>
            <a:r>
              <a:rPr sz="1000">
                <a:hlinkClick r:id="rId3"/>
              </a:rPr>
              <a:t>https://www.vmware.com/resources/compatibility</a:t>
            </a:r>
            <a:r>
              <a:rPr lang="en-GB" sz="1000" dirty="0">
                <a:solidFill>
                  <a:schemeClr val="tx2"/>
                </a:solidFill>
                <a:latin typeface="Metropolis" panose="00000500000000000000" pitchFamily="2" charset="0"/>
                <a:cs typeface="Times New Roman" panose="02020603050405020304" pitchFamily="18" charset="0"/>
              </a:rPr>
              <a:t>.</a:t>
            </a:r>
          </a:p>
        </p:txBody>
      </p:sp>
      <p:sp>
        <p:nvSpPr>
          <p:cNvPr id="10054" name="Slide number"/>
          <p:cNvSpPr>
            <a:spLocks noGrp="1"/>
          </p:cNvSpPr>
          <p:nvPr>
            <p:ph type="sldNum" sz="quarter" idx="10"/>
          </p:nvPr>
        </p:nvSpPr>
        <p:spPr/>
        <p:txBody>
          <a:bodyPr/>
          <a:lstStyle/>
          <a:p>
            <a:fld id="{C18812F0-6685-476B-B832-AFB48F091983}" type="slidenum">
              <a:t>22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6" name="Slide preview"/>
          <p:cNvSpPr>
            <a:spLocks noGrp="1" noRot="1" noChangeAspect="1"/>
          </p:cNvSpPr>
          <p:nvPr>
            <p:ph type="sldImg"/>
          </p:nvPr>
        </p:nvSpPr>
        <p:spPr/>
      </p:sp>
      <p:sp>
        <p:nvSpPr>
          <p:cNvPr id="10057"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You can use virtualization to consolidate and run multiple workloads as VMs on a single computer.</a:t>
            </a:r>
          </a:p>
          <a:p>
            <a:pPr marL="0" indent="0">
              <a:buNone/>
            </a:pPr>
            <a:r>
              <a:rPr lang="en-GB" sz="1000" dirty="0">
                <a:solidFill>
                  <a:schemeClr val="tx2"/>
                </a:solidFill>
                <a:latin typeface="Metropolis" panose="00000500000000000000" pitchFamily="2" charset="0"/>
                <a:cs typeface="Times New Roman" panose="02020603050405020304" pitchFamily="18" charset="0"/>
              </a:rPr>
              <a:t>The slide shows the differences between a virtualized and a non-virtualized host. In traditional architectures, the operating system interacts directly with the installed hardware. The operating system schedules processes to run, allocates memory to applications, sends and receives data on network interfaces, and reads from and writes to attached storage devices. In comparison, a virtualized host interacts with the installed hardware through a thin layer of software called the virtualization layer or hypervisor.</a:t>
            </a:r>
          </a:p>
          <a:p>
            <a:pPr marL="0" indent="0">
              <a:buNone/>
            </a:pPr>
            <a:r>
              <a:rPr lang="en-GB" sz="1000" dirty="0">
                <a:solidFill>
                  <a:schemeClr val="tx2"/>
                </a:solidFill>
                <a:latin typeface="Metropolis" panose="00000500000000000000" pitchFamily="2" charset="0"/>
                <a:cs typeface="Times New Roman" panose="02020603050405020304" pitchFamily="18" charset="0"/>
              </a:rPr>
              <a:t>The hypervisor provides physical hardware resources dynamically to VMs as needed to support the operation of the VMs. With the hypervisor, VMs can operate with a degree of independence from the underlying physical hardware. For example, a VM can be moved from one physical host to another. In addition, its virtual disks can be moved from one type of storage to another without affecting the functioning of the VM.</a:t>
            </a:r>
          </a:p>
        </p:txBody>
      </p:sp>
      <p:sp>
        <p:nvSpPr>
          <p:cNvPr id="10058" name="Slide number"/>
          <p:cNvSpPr>
            <a:spLocks noGrp="1"/>
          </p:cNvSpPr>
          <p:nvPr>
            <p:ph type="sldNum" sz="quarter" idx="10"/>
          </p:nvPr>
        </p:nvSpPr>
        <p:spPr/>
        <p:txBody>
          <a:bodyPr/>
          <a:lstStyle/>
          <a:p>
            <a:fld id="{C18812F0-6685-476B-B832-AFB48F091983}" type="slidenum">
              <a:t>23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0" name="Slide preview"/>
          <p:cNvSpPr>
            <a:spLocks noGrp="1" noRot="1" noChangeAspect="1"/>
          </p:cNvSpPr>
          <p:nvPr>
            <p:ph type="sldImg"/>
          </p:nvPr>
        </p:nvSpPr>
        <p:spPr/>
      </p:sp>
      <p:sp>
        <p:nvSpPr>
          <p:cNvPr id="10061"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With virtualization, you can run multiple VMs on a single physical host, with each VM sharing the resources of one physical computer across multiple environments. VMs share access to CPUs and are scheduled to run by the hypervisor. In addition, VMs are assigned their own region of memory to use and share access to the physical network cards and disk controllers. Different VMs can run different operating systems and applications on the same physical computer.</a:t>
            </a:r>
          </a:p>
          <a:p>
            <a:pPr marL="0" indent="0">
              <a:buNone/>
            </a:pPr>
            <a:r>
              <a:rPr lang="en-GB" sz="1000" dirty="0">
                <a:solidFill>
                  <a:schemeClr val="tx2"/>
                </a:solidFill>
                <a:latin typeface="Metropolis" panose="00000500000000000000" pitchFamily="2" charset="0"/>
                <a:cs typeface="Times New Roman" panose="02020603050405020304" pitchFamily="18" charset="0"/>
              </a:rPr>
              <a:t>When multiple VMs run on an ESXi host, each VM is allocated a portion of the physical resources. The hypervisor manages VM schedules, similarly to traditional operating system management of memory allocation and application scheduling. These VMs run on various CPUs. The ESXi hypervisor can also over commit memory. Memory is over committed when the combined virtual RAM of your powered-on VMs is larger than the physical RAM available on the host.</a:t>
            </a:r>
          </a:p>
          <a:p>
            <a:pPr marL="0" indent="0">
              <a:buNone/>
            </a:pPr>
            <a:r>
              <a:rPr lang="en-GB" sz="1000" dirty="0">
                <a:solidFill>
                  <a:schemeClr val="tx2"/>
                </a:solidFill>
                <a:latin typeface="Metropolis" panose="00000500000000000000" pitchFamily="2" charset="0"/>
                <a:cs typeface="Times New Roman" panose="02020603050405020304" pitchFamily="18" charset="0"/>
              </a:rPr>
              <a:t>VMs, like applications, use network and disk bandwidth. However, VMs are managed with elaborate control mechanisms to manage how much access is available for each VM. With the default resource allocation settings, all VMs associated with the same ESXi host receive an equal share of available resources.</a:t>
            </a:r>
          </a:p>
        </p:txBody>
      </p:sp>
      <p:sp>
        <p:nvSpPr>
          <p:cNvPr id="10062" name="Slide number"/>
          <p:cNvSpPr>
            <a:spLocks noGrp="1"/>
          </p:cNvSpPr>
          <p:nvPr>
            <p:ph type="sldNum" sz="quarter" idx="10"/>
          </p:nvPr>
        </p:nvSpPr>
        <p:spPr/>
        <p:txBody>
          <a:bodyPr/>
          <a:lstStyle/>
          <a:p>
            <a:fld id="{C18812F0-6685-476B-B832-AFB48F091983}" type="slidenum">
              <a:t>24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4" name="Slide preview"/>
          <p:cNvSpPr>
            <a:spLocks noGrp="1" noRot="1" noChangeAspect="1"/>
          </p:cNvSpPr>
          <p:nvPr>
            <p:ph type="sldImg"/>
          </p:nvPr>
        </p:nvSpPr>
        <p:spPr/>
      </p:sp>
      <p:sp>
        <p:nvSpPr>
          <p:cNvPr id="10065"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The virtualization layer runs instructions only when needed to make VMs operate as if they were running directly on a physical machine. CPU virtualization is not emulation. With a software emulator, programs can run on a computer system other than the one for which they were originally written. Emulation provides portability, but might negatively affect performance. CPU virtualization is not emulation because the supported guest operating systems are designed for x64 processors. Using the hypervisor, the operating systems can run natively on the hosts’ physical x64 processors.</a:t>
            </a:r>
          </a:p>
          <a:p>
            <a:pPr marL="0" indent="0">
              <a:buNone/>
            </a:pPr>
            <a:r>
              <a:rPr lang="en-GB" sz="1000" dirty="0">
                <a:solidFill>
                  <a:schemeClr val="tx2"/>
                </a:solidFill>
                <a:latin typeface="Metropolis" panose="00000500000000000000" pitchFamily="2" charset="0"/>
                <a:cs typeface="Times New Roman" panose="02020603050405020304" pitchFamily="18" charset="0"/>
              </a:rPr>
              <a:t>When many virtual VMs run on an ESXi host, the VMs might compete for CPU resources. When CPU contention occurs, the ESXi host time slices the physical processors across all virtual machines so that each VM runs as if it has a specified number of virtual processors.</a:t>
            </a:r>
          </a:p>
        </p:txBody>
      </p:sp>
      <p:sp>
        <p:nvSpPr>
          <p:cNvPr id="10066" name="Slide number"/>
          <p:cNvSpPr>
            <a:spLocks noGrp="1"/>
          </p:cNvSpPr>
          <p:nvPr>
            <p:ph type="sldNum" sz="quarter" idx="10"/>
          </p:nvPr>
        </p:nvSpPr>
        <p:spPr/>
        <p:txBody>
          <a:bodyPr/>
          <a:lstStyle/>
          <a:p>
            <a:fld id="{C18812F0-6685-476B-B832-AFB48F091983}" type="slidenum">
              <a:t>25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8" name="Slide preview"/>
          <p:cNvSpPr>
            <a:spLocks noGrp="1" noRot="1" noChangeAspect="1"/>
          </p:cNvSpPr>
          <p:nvPr>
            <p:ph type="sldImg"/>
          </p:nvPr>
        </p:nvSpPr>
        <p:spPr/>
      </p:sp>
      <p:sp>
        <p:nvSpPr>
          <p:cNvPr id="10069"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When an application starts, it uses the interfaces provided by the operating system to allocate or release virtual memory pages during the execution. Virtual memory is an old technique used in most general-purpose operating systems. Operating systems use virtual memory to present more memory to applications than to which they have physical access. Almost all modern processors have hardware to support virtual memory.</a:t>
            </a:r>
          </a:p>
          <a:p>
            <a:pPr marL="0" indent="0">
              <a:buNone/>
            </a:pPr>
            <a:r>
              <a:rPr lang="en-GB" sz="1000" dirty="0">
                <a:solidFill>
                  <a:schemeClr val="tx2"/>
                </a:solidFill>
                <a:latin typeface="Metropolis" panose="00000500000000000000" pitchFamily="2" charset="0"/>
                <a:cs typeface="Times New Roman" panose="02020603050405020304" pitchFamily="18" charset="0"/>
              </a:rPr>
              <a:t>Virtual memory creates a uniform virtual address space for applications. With the operating system and hardware, virtual memory can handle the address translation between the virtual address space and the physical address space. The technique adapts the execution environment to support large address spaces, process protection, file mapping, and swapping in modern computer systems.</a:t>
            </a:r>
            <a:r>
              <a:t/>
            </a:r>
            <a:br/>
            <a:r>
              <a:rPr lang="en-GB" sz="1000" dirty="0">
                <a:solidFill>
                  <a:schemeClr val="tx2"/>
                </a:solidFill>
                <a:latin typeface="Metropolis" panose="00000500000000000000" pitchFamily="2" charset="0"/>
                <a:cs typeface="Times New Roman" panose="02020603050405020304" pitchFamily="18" charset="0"/>
              </a:rPr>
              <a:t>In a virtualized environment, the VMware virtualization layer creates a contiguous addressable memory space for the VM when it is started. The allocated memory space is configured when the VM is created and has the same properties as the virtual address space. With this configuration, the hypervisor can run multiple VMs simultaneously while protecting the memory of each VM from being accessed by others.</a:t>
            </a:r>
          </a:p>
        </p:txBody>
      </p:sp>
      <p:sp>
        <p:nvSpPr>
          <p:cNvPr id="10070" name="Slide number"/>
          <p:cNvSpPr>
            <a:spLocks noGrp="1"/>
          </p:cNvSpPr>
          <p:nvPr>
            <p:ph type="sldNum" sz="quarter" idx="10"/>
          </p:nvPr>
        </p:nvSpPr>
        <p:spPr/>
        <p:txBody>
          <a:bodyPr/>
          <a:lstStyle/>
          <a:p>
            <a:fld id="{C18812F0-6685-476B-B832-AFB48F091983}" type="slidenum">
              <a:t>26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2" name="Slide preview"/>
          <p:cNvSpPr>
            <a:spLocks noGrp="1" noRot="1" noChangeAspect="1"/>
          </p:cNvSpPr>
          <p:nvPr>
            <p:ph type="sldImg"/>
          </p:nvPr>
        </p:nvSpPr>
        <p:spPr/>
      </p:sp>
      <p:sp>
        <p:nvSpPr>
          <p:cNvPr id="10073"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A VM can be configured with one or more virtual Ethernet adapters. VMs use virtual switches on the same ESXi host to communicate with one another by using the same protocols that are used over physical switches, without the need for additional hardware. Virtual switches also support VLANs that are compatible with standard VLAN implementations from other networking equipment vendors. With VMware virtual networking, you can link local VMs together and link local VMs to the external network through a virtual switch.</a:t>
            </a:r>
          </a:p>
          <a:p>
            <a:pPr marL="0" indent="0">
              <a:buNone/>
            </a:pPr>
            <a:r>
              <a:rPr lang="en-GB" sz="1000" dirty="0">
                <a:solidFill>
                  <a:schemeClr val="tx2"/>
                </a:solidFill>
                <a:latin typeface="Metropolis" panose="00000500000000000000" pitchFamily="2" charset="0"/>
                <a:cs typeface="Times New Roman" panose="02020603050405020304" pitchFamily="18" charset="0"/>
              </a:rPr>
              <a:t>A virtual switch, like a physical Ethernet switch, forwards frames at the data link layer. An ESXi host might contain multiple virtual switches. The virtual switch connects to the external network through outbound Ethernet adapters, called vmnics. The virtual switch can bind multiple vmnics together, like NIC teaming on a traditional server, offering greater availability and bandwidth to the VMs using the virtual switch.</a:t>
            </a:r>
          </a:p>
          <a:p>
            <a:pPr marL="0" indent="0">
              <a:buNone/>
            </a:pPr>
            <a:r>
              <a:rPr lang="en-GB" sz="1000" dirty="0">
                <a:solidFill>
                  <a:schemeClr val="tx2"/>
                </a:solidFill>
                <a:latin typeface="Metropolis" panose="00000500000000000000" pitchFamily="2" charset="0"/>
                <a:cs typeface="Times New Roman" panose="02020603050405020304" pitchFamily="18" charset="0"/>
              </a:rPr>
              <a:t>Virtual switches are similar to modern physical Ethernet switches in many ways. Like a physical switch, each virtual switch is isolated and has its own forwarding table. Every destination that the switch looks up can match only ports on the same virtual switch where the frame originated. The feature improves security and makes it difficult for hackers to break virtual switch isolation.</a:t>
            </a:r>
          </a:p>
          <a:p>
            <a:pPr marL="0" indent="0">
              <a:buNone/>
            </a:pPr>
            <a:r>
              <a:rPr lang="en-GB" sz="1000" dirty="0">
                <a:solidFill>
                  <a:schemeClr val="tx2"/>
                </a:solidFill>
                <a:latin typeface="Metropolis" panose="00000500000000000000" pitchFamily="2" charset="0"/>
                <a:cs typeface="Times New Roman" panose="02020603050405020304" pitchFamily="18" charset="0"/>
              </a:rPr>
              <a:t>Virtual switches also support VLAN segmentation at the port level, so that each port can be configured as an access or trunk port, providing access to either single or multiple VLANs.</a:t>
            </a:r>
          </a:p>
          <a:p>
            <a:pPr marL="0" indent="0">
              <a:buNone/>
            </a:pPr>
            <a:r>
              <a:rPr lang="en-GB" sz="1000" dirty="0">
                <a:solidFill>
                  <a:schemeClr val="tx2"/>
                </a:solidFill>
                <a:latin typeface="Metropolis" panose="00000500000000000000" pitchFamily="2" charset="0"/>
                <a:cs typeface="Times New Roman" panose="02020603050405020304" pitchFamily="18" charset="0"/>
              </a:rPr>
              <a:t>However, unlike physical switches, virtual switches do not require the spanning tree protocol (STP) because a single-tier networking topology is enforced. Multiple virtual switches cannot be interconnected, and network traffic cannot flow directly from one virtual switch to another virtual switch on the same host. Virtual switches provide all the ports that you need in one switch. Virtual switches do not need to be cascaded because virtual switches do not share physical Ethernet adapters and leaks do not occur between virtual switches.</a:t>
            </a:r>
          </a:p>
        </p:txBody>
      </p:sp>
      <p:sp>
        <p:nvSpPr>
          <p:cNvPr id="10074" name="Slide number"/>
          <p:cNvSpPr>
            <a:spLocks noGrp="1"/>
          </p:cNvSpPr>
          <p:nvPr>
            <p:ph type="sldNum" sz="quarter" idx="10"/>
          </p:nvPr>
        </p:nvSpPr>
        <p:spPr/>
        <p:txBody>
          <a:bodyPr/>
          <a:lstStyle/>
          <a:p>
            <a:fld id="{C18812F0-6685-476B-B832-AFB48F091983}" type="slidenum">
              <a:t>27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 name="Slide preview"/>
          <p:cNvSpPr>
            <a:spLocks noGrp="1" noRot="1" noChangeAspect="1"/>
          </p:cNvSpPr>
          <p:nvPr>
            <p:ph type="sldImg"/>
          </p:nvPr>
        </p:nvSpPr>
        <p:spPr/>
      </p:sp>
      <p:sp>
        <p:nvSpPr>
          <p:cNvPr id="10077"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To store virtual disks, ESXi uses datastores, which are logical containers that hide the specifics of physical storage from VMs and provide a uniform model for storing VM files.</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vSphere supports the following types of datastores:</a:t>
            </a:r>
          </a:p>
          <a:p>
            <a:pPr>
              <a:buFont typeface="Arial" pitchFamily="34" charset="0"/>
              <a:buChar char="•"/>
            </a:pPr>
            <a:r>
              <a:rPr/>
              <a:t>VMFS: VMware Virtual Machine File System (VMFS) is a clustered file system that provides storage virtualization optimized for virtual machine. Multiple ESXi hosts can read and write to the same VMFS datastore simultaneously.</a:t>
            </a:r>
          </a:p>
          <a:p>
            <a:pPr>
              <a:buFont typeface="Arial" pitchFamily="34" charset="0"/>
              <a:buChar char="•"/>
            </a:pPr>
            <a:r>
              <a:rPr/>
              <a:t>NFS: Network File System (NFS) is a file-sharing protocol that ESXi hosts use to communicate with a network-attached storage (NAS) device.</a:t>
            </a:r>
          </a:p>
          <a:p>
            <a:pPr>
              <a:buFont typeface="Arial" pitchFamily="34" charset="0"/>
              <a:buChar char="•"/>
            </a:pPr>
            <a:r>
              <a:rPr/>
              <a:t>vSAN: vSAN is a software-defined storage solution that provides shared storage for virtual machines. vSAN virtualizes local physical storage in the form of HDD or SSD devices on ESXi hosts in a cluster, turning them into a unified datastore.</a:t>
            </a:r>
          </a:p>
          <a:p>
            <a:pPr>
              <a:buFont typeface="Arial" pitchFamily="34" charset="0"/>
              <a:buChar char="•"/>
            </a:pPr>
            <a:r>
              <a:rPr/>
              <a:t>vSphere Virtual Volumes: The datastore virtualizes SAN and NAS devices by abstracting physical hardware resources to logical pools of capacity. Storage arrays or servers are designed to manage all aspects of vSphere Virtual Volumes datastores and ESXi hosts have no direct access to a vSphere Virtual Volumes storage.</a:t>
            </a:r>
          </a:p>
        </p:txBody>
      </p:sp>
      <p:sp>
        <p:nvSpPr>
          <p:cNvPr id="10078" name="Slide number"/>
          <p:cNvSpPr>
            <a:spLocks noGrp="1"/>
          </p:cNvSpPr>
          <p:nvPr>
            <p:ph type="sldNum" sz="quarter" idx="10"/>
          </p:nvPr>
        </p:nvSpPr>
        <p:spPr/>
        <p:txBody>
          <a:bodyPr/>
          <a:lstStyle/>
          <a:p>
            <a:fld id="{C18812F0-6685-476B-B832-AFB48F091983}" type="slidenum">
              <a:t>28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6" name="Slide preview"/>
          <p:cNvSpPr>
            <a:spLocks noGrp="1" noRot="1" noChangeAspect="1"/>
          </p:cNvSpPr>
          <p:nvPr>
            <p:ph type="sldImg"/>
          </p:nvPr>
        </p:nvSpPr>
        <p:spPr/>
      </p:sp>
      <p:sp>
        <p:nvSpPr>
          <p:cNvPr id="10007" name="Notes"/>
          <p:cNvSpPr>
            <a:spLocks noGrp="1"/>
          </p:cNvSpPr>
          <p:nvPr>
            <p:ph type="body" idx="1"/>
          </p:nvPr>
        </p:nvSpPr>
        <p:spPr/>
        <p:txBody>
          <a:bodyPr wrap="square" rtlCol="0"/>
          <a:lstStyle/>
          <a:p>
            <a:pPr marL="0" indent="0">
              <a:buNone/>
            </a:pPr>
            <a:endParaRPr/>
          </a:p>
        </p:txBody>
      </p:sp>
      <p:sp>
        <p:nvSpPr>
          <p:cNvPr id="10008" name="Slide number"/>
          <p:cNvSpPr>
            <a:spLocks noGrp="1"/>
          </p:cNvSpPr>
          <p:nvPr>
            <p:ph type="sldNum" sz="quarter" idx="10"/>
          </p:nvPr>
        </p:nvSpPr>
        <p:spPr/>
        <p:txBody>
          <a:bodyPr/>
          <a:lstStyle/>
          <a:p>
            <a:fld id="{C18812F0-6685-476B-B832-AFB48F091983}" type="slidenum">
              <a:t>7</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0" name="Slide preview"/>
          <p:cNvSpPr>
            <a:spLocks noGrp="1" noRot="1" noChangeAspect="1"/>
          </p:cNvSpPr>
          <p:nvPr>
            <p:ph type="sldImg"/>
          </p:nvPr>
        </p:nvSpPr>
        <p:spPr/>
      </p:sp>
      <p:sp>
        <p:nvSpPr>
          <p:cNvPr id="10081"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GPUs (graphical processing units) can be used by developers of server applications. Although servers do not usually have monitors, GPU support is important and relevant to server virtualization. You can configure VMs with up to four vGPU devices to cover use cases requiring multiple GPU accelerators. VMware supports AMD and NVIDIA graphics cards.</a:t>
            </a:r>
          </a:p>
        </p:txBody>
      </p:sp>
      <p:sp>
        <p:nvSpPr>
          <p:cNvPr id="10082" name="Slide number"/>
          <p:cNvSpPr>
            <a:spLocks noGrp="1"/>
          </p:cNvSpPr>
          <p:nvPr>
            <p:ph type="sldNum" sz="quarter" idx="10"/>
          </p:nvPr>
        </p:nvSpPr>
        <p:spPr/>
        <p:txBody>
          <a:bodyPr/>
          <a:lstStyle/>
          <a:p>
            <a:fld id="{C18812F0-6685-476B-B832-AFB48F091983}" type="slidenum">
              <a:t>29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4" name="Slide preview"/>
          <p:cNvSpPr>
            <a:spLocks noGrp="1" noRot="1" noChangeAspect="1"/>
          </p:cNvSpPr>
          <p:nvPr>
            <p:ph type="sldImg"/>
          </p:nvPr>
        </p:nvSpPr>
        <p:spPr/>
      </p:sp>
      <p:sp>
        <p:nvSpPr>
          <p:cNvPr id="10085"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With vSphere Bitfusion, GPUs on one host can be used by virtual machines running on other hosts.</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Business use cases for sharing GPUs include the following areas:</a:t>
            </a:r>
          </a:p>
          <a:p>
            <a:pPr>
              <a:buFont typeface="Arial" pitchFamily="34" charset="0"/>
              <a:buChar char="•"/>
            </a:pPr>
            <a:r>
              <a:rPr/>
              <a:t>Entertainment and visualizations, such as rendering of complex animations and 3D graphics</a:t>
            </a:r>
          </a:p>
          <a:p>
            <a:pPr>
              <a:buFont typeface="Arial" pitchFamily="34" charset="0"/>
              <a:buChar char="•"/>
            </a:pPr>
            <a:r>
              <a:rPr/>
              <a:t>Transportation and government, such as autonomous vehicles and smart city projects</a:t>
            </a:r>
          </a:p>
          <a:p>
            <a:pPr>
              <a:buFont typeface="Arial" pitchFamily="34" charset="0"/>
              <a:buChar char="•"/>
            </a:pPr>
            <a:r>
              <a:rPr/>
              <a:t>Manufacturing and shipping, for example, optimizing factory workflows and supply chain logistics</a:t>
            </a:r>
          </a:p>
          <a:p>
            <a:pPr>
              <a:buFont typeface="Arial" pitchFamily="34" charset="0"/>
              <a:buChar char="•"/>
            </a:pPr>
            <a:r>
              <a:rPr/>
              <a:t>Infectious disease and epidemiology, for example, vaccine research and modeling how viruses spread</a:t>
            </a:r>
          </a:p>
          <a:p>
            <a:pPr>
              <a:buFont typeface="Arial" pitchFamily="34" charset="0"/>
              <a:buChar char="•"/>
            </a:pPr>
            <a:r>
              <a:rPr/>
              <a:t>Higher education, such as allocating GPU resources for research both in and out of the classroom</a:t>
            </a:r>
          </a:p>
          <a:p>
            <a:pPr>
              <a:buFont typeface="Arial" pitchFamily="34" charset="0"/>
              <a:buChar char="•"/>
            </a:pPr>
            <a:r>
              <a:rPr/>
              <a:t>Retail, such as inventory management, analyzing buyer behavior, and helping to detect fraud</a:t>
            </a:r>
          </a:p>
          <a:p>
            <a:pPr>
              <a:buFont typeface="Arial" pitchFamily="34" charset="0"/>
              <a:buChar char="•"/>
            </a:pPr>
            <a:r>
              <a:rPr/>
              <a:t>Robotics, such as creating models for performing mundane or dangerous tasks</a:t>
            </a:r>
          </a:p>
          <a:p>
            <a:pPr>
              <a:buFont typeface="Arial" pitchFamily="34" charset="0"/>
              <a:buChar char="•"/>
            </a:pPr>
            <a:r>
              <a:rPr/>
              <a:t>Financial services, such as risk-analysis</a:t>
            </a:r>
          </a:p>
        </p:txBody>
      </p:sp>
      <p:sp>
        <p:nvSpPr>
          <p:cNvPr id="10086" name="Slide number"/>
          <p:cNvSpPr>
            <a:spLocks noGrp="1"/>
          </p:cNvSpPr>
          <p:nvPr>
            <p:ph type="sldNum" sz="quarter" idx="10"/>
          </p:nvPr>
        </p:nvSpPr>
        <p:spPr/>
        <p:txBody>
          <a:bodyPr/>
          <a:lstStyle/>
          <a:p>
            <a:fld id="{C18812F0-6685-476B-B832-AFB48F091983}" type="slidenum">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0" name="Slide preview"/>
          <p:cNvSpPr>
            <a:spLocks noGrp="1" noRot="1" noChangeAspect="1"/>
          </p:cNvSpPr>
          <p:nvPr>
            <p:ph type="sldImg"/>
          </p:nvPr>
        </p:nvSpPr>
        <p:spPr/>
      </p:sp>
      <p:sp>
        <p:nvSpPr>
          <p:cNvPr id="10011"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Traditionally, operating systems and software run on a physical computer. Several challenges are posed to running a large number of physical servers in a data center. The model is not flexible and can be inefficient. The planning and cost of proper infrastructure (square footage, rack space, power, cooling, cabling, and server provisioning) are but a few of the problems that IT staff must address.</a:t>
            </a:r>
          </a:p>
          <a:p>
            <a:pPr marL="0" indent="0">
              <a:buNone/>
            </a:pPr>
            <a:r>
              <a:rPr lang="en-GB" sz="1000" dirty="0">
                <a:solidFill>
                  <a:schemeClr val="tx2"/>
                </a:solidFill>
                <a:latin typeface="Metropolis" panose="00000500000000000000" pitchFamily="2" charset="0"/>
                <a:cs typeface="Times New Roman" panose="02020603050405020304" pitchFamily="18" charset="0"/>
              </a:rPr>
              <a:t>Typically, a one-to-one relationship exists between a physical computer and the software that it runs. This relationship leaves most computers vastly underused. The cost of the space and power required to house, run, and keep these systems cool can be expensive.</a:t>
            </a:r>
          </a:p>
          <a:p>
            <a:pPr marL="0" indent="0">
              <a:buNone/>
            </a:pPr>
            <a:r>
              <a:rPr lang="en-GB" sz="1000" dirty="0">
                <a:solidFill>
                  <a:schemeClr val="tx2"/>
                </a:solidFill>
                <a:latin typeface="Metropolis" panose="00000500000000000000" pitchFamily="2" charset="0"/>
                <a:cs typeface="Times New Roman" panose="02020603050405020304" pitchFamily="18" charset="0"/>
              </a:rPr>
              <a:t>Provisioning physical servers is a time-consuming process. In nonvirtualized environments, time must be allotted to procure new hardware, place it in the data center, install an operating system, and patch the operating system. Installing and configuring the required applications can take weeks. This process also includes a myriad of other tasks to integrate the system into the infrastructure, for example, configuring firewall rules, enabling switch ports, and provisioning storage.</a:t>
            </a:r>
          </a:p>
        </p:txBody>
      </p:sp>
      <p:sp>
        <p:nvSpPr>
          <p:cNvPr id="10012" name="Slide number"/>
          <p:cNvSpPr>
            <a:spLocks noGrp="1"/>
          </p:cNvSpPr>
          <p:nvPr>
            <p:ph type="sldNum" sz="quarter" idx="10"/>
          </p:nvPr>
        </p:nvSpPr>
        <p:spPr/>
        <p:txBody>
          <a:bodyPr/>
          <a:lstStyle/>
          <a:p>
            <a:fld id="{C18812F0-6685-476B-B832-AFB48F091983}" type="slidenum">
              <a:t>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 name="Slide preview"/>
          <p:cNvSpPr>
            <a:spLocks noGrp="1" noRot="1" noChangeAspect="1"/>
          </p:cNvSpPr>
          <p:nvPr>
            <p:ph type="sldImg"/>
          </p:nvPr>
        </p:nvSpPr>
        <p:spPr/>
      </p:sp>
      <p:sp>
        <p:nvSpPr>
          <p:cNvPr id="10015"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Virtualization enables you to run more workloads on a single server by consolidating the environment so that your applications run on virtual machines. Converting to a virtualized data center reduces the required data center square footage, rack space, power, cooling, cabling, storage, and network components by reducing the sheer number of physical machines.</a:t>
            </a:r>
          </a:p>
          <a:p>
            <a:pPr marL="0" indent="0">
              <a:buNone/>
            </a:pPr>
            <a:r>
              <a:rPr lang="en-GB" sz="1000" dirty="0">
                <a:solidFill>
                  <a:schemeClr val="tx2"/>
                </a:solidFill>
                <a:latin typeface="Metropolis" panose="00000500000000000000" pitchFamily="2" charset="0"/>
                <a:cs typeface="Times New Roman" panose="02020603050405020304" pitchFamily="18" charset="0"/>
              </a:rPr>
              <a:t>The reduction of physical machines can be realized by converting physical machines to virtual machines and consolidating the converted machines onto a single host.</a:t>
            </a:r>
          </a:p>
          <a:p>
            <a:pPr marL="0" indent="0">
              <a:buNone/>
            </a:pPr>
            <a:r>
              <a:rPr lang="en-GB" sz="1000" dirty="0">
                <a:solidFill>
                  <a:schemeClr val="tx2"/>
                </a:solidFill>
                <a:latin typeface="Metropolis" panose="00000500000000000000" pitchFamily="2" charset="0"/>
                <a:cs typeface="Times New Roman" panose="02020603050405020304" pitchFamily="18" charset="0"/>
              </a:rPr>
              <a:t>Using virtualization technology also changes the way servers are provisioned. You do not need to wait for the hardware to be procured or cabling to be installed. Virtual machine provisioning is performed using an intuitive graphical user interface. In contrast to the long process of deploying physical servers, deploying virtual machines can be deployed in a matter of minutes.</a:t>
            </a:r>
          </a:p>
        </p:txBody>
      </p:sp>
      <p:sp>
        <p:nvSpPr>
          <p:cNvPr id="10016" name="Slide number"/>
          <p:cNvSpPr>
            <a:spLocks noGrp="1"/>
          </p:cNvSpPr>
          <p:nvPr>
            <p:ph type="sldNum" sz="quarter" idx="10"/>
          </p:nvPr>
        </p:nvSpPr>
        <p:spPr/>
        <p:txBody>
          <a:bodyPr/>
          <a:lstStyle/>
          <a:p>
            <a:fld id="{C18812F0-6685-476B-B832-AFB48F091983}" type="slidenum">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8" name="Slide preview"/>
          <p:cNvSpPr>
            <a:spLocks noGrp="1" noRot="1" noChangeAspect="1"/>
          </p:cNvSpPr>
          <p:nvPr>
            <p:ph type="sldImg"/>
          </p:nvPr>
        </p:nvSpPr>
        <p:spPr/>
      </p:sp>
      <p:sp>
        <p:nvSpPr>
          <p:cNvPr id="10019"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A virtual machine (VM) includes a set of specification and configuration files and is supported by the physical resources of a host. Every VM has virtual devices that provide the same functionality as physical hardware but are more portable, more secure, and easier to manage.</a:t>
            </a:r>
          </a:p>
          <a:p>
            <a:pPr marL="0" indent="0">
              <a:buNone/>
            </a:pPr>
            <a:r>
              <a:rPr lang="en-GB" sz="1000" dirty="0">
                <a:solidFill>
                  <a:schemeClr val="tx2"/>
                </a:solidFill>
                <a:latin typeface="Metropolis" panose="00000500000000000000" pitchFamily="2" charset="0"/>
                <a:cs typeface="Times New Roman" panose="02020603050405020304" pitchFamily="18" charset="0"/>
              </a:rPr>
              <a:t>VMs include an operating system, applications, VMware Tools, virtual resources, and hardware that you manage in the same way that you manage a physical computer.</a:t>
            </a:r>
          </a:p>
          <a:p>
            <a:pPr marL="0" indent="0">
              <a:buNone/>
            </a:pPr>
            <a:r>
              <a:rPr lang="en-GB" sz="1000" dirty="0">
                <a:solidFill>
                  <a:schemeClr val="tx2"/>
                </a:solidFill>
                <a:latin typeface="Metropolis" panose="00000500000000000000" pitchFamily="2" charset="0"/>
                <a:cs typeface="Times New Roman" panose="02020603050405020304" pitchFamily="18" charset="0"/>
              </a:rPr>
              <a:t>VMware Tools is a bundle of drivers. Using these drivers, the guest operating system can interact efficiently with the virtual hardware. VMware Tools also adds extra functionality so that ESXi can better manage the VMs use of physical hardware.</a:t>
            </a:r>
          </a:p>
        </p:txBody>
      </p:sp>
      <p:sp>
        <p:nvSpPr>
          <p:cNvPr id="10020" name="Slide number"/>
          <p:cNvSpPr>
            <a:spLocks noGrp="1"/>
          </p:cNvSpPr>
          <p:nvPr>
            <p:ph type="sldNum" sz="quarter" idx="10"/>
          </p:nvPr>
        </p:nvSpPr>
        <p:spPr/>
        <p:txBody>
          <a:bodyPr/>
          <a:lstStyle/>
          <a:p>
            <a:fld id="{C18812F0-6685-476B-B832-AFB48F091983}" type="slidenum">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3" name="Slide preview"/>
          <p:cNvSpPr>
            <a:spLocks noGrp="1" noRot="1" noChangeAspect="1"/>
          </p:cNvSpPr>
          <p:nvPr>
            <p:ph type="sldImg"/>
          </p:nvPr>
        </p:nvSpPr>
        <p:spPr/>
      </p:sp>
      <p:sp>
        <p:nvSpPr>
          <p:cNvPr id="10024"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In a physical machine, the operating system (for example, Windows or Linux) is installed directly on the hardware. The operating system requires specific device drivers to support specific hardware. If the computer is upgraded with new hardware, new device drivers are required.</a:t>
            </a:r>
          </a:p>
          <a:p>
            <a:pPr marL="0" indent="0">
              <a:buNone/>
            </a:pPr>
            <a:r>
              <a:rPr lang="en-GB" sz="1000" dirty="0">
                <a:solidFill>
                  <a:schemeClr val="tx2"/>
                </a:solidFill>
                <a:latin typeface="Metropolis" panose="00000500000000000000" pitchFamily="2" charset="0"/>
                <a:cs typeface="Times New Roman" panose="02020603050405020304" pitchFamily="18" charset="0"/>
              </a:rPr>
              <a:t>If applications interface directly with hardware drivers, an upgrade to the hardware, drivers, or both can have significant repercussions if incompatibilities exist. Because of these potential repercussions, hands-on technical support personnel must test hardware upgrades against a wide variety of application suites and operating systems. Such testing costs time and money.</a:t>
            </a:r>
          </a:p>
          <a:p>
            <a:pPr marL="0" indent="0">
              <a:buNone/>
            </a:pPr>
            <a:r>
              <a:rPr lang="en-GB" sz="1000" dirty="0">
                <a:solidFill>
                  <a:schemeClr val="tx2"/>
                </a:solidFill>
                <a:latin typeface="Metropolis" panose="00000500000000000000" pitchFamily="2" charset="0"/>
                <a:cs typeface="Times New Roman" panose="02020603050405020304" pitchFamily="18" charset="0"/>
              </a:rPr>
              <a:t>Virtualizing these systems saves on such costs because VMs are 100 percent software.</a:t>
            </a:r>
          </a:p>
          <a:p>
            <a:pPr marL="0" indent="0">
              <a:buNone/>
            </a:pPr>
            <a:r>
              <a:rPr lang="en-GB" sz="1000" dirty="0">
                <a:solidFill>
                  <a:schemeClr val="tx2"/>
                </a:solidFill>
                <a:latin typeface="Metropolis" panose="00000500000000000000" pitchFamily="2" charset="0"/>
                <a:cs typeface="Times New Roman" panose="02020603050405020304" pitchFamily="18" charset="0"/>
              </a:rPr>
              <a:t>Multiple VMs are isolated from one another. You can have a database server and an email server running on the same physical computer. The isolation between the VMs means that software-dependency conflicts are not a problem. Even users with system administrator privileges on a VM guest operating system cannot breach the layer of isolation to access another VM. The users must explicitly be granted access by the ESXi system administrator. As a result of VM isolation, if a guest operating system running in a VM fails, other VMs on the same host are unaffected and continue to run.</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A guest operating system failure does not affect access and performance:</a:t>
            </a:r>
          </a:p>
          <a:p>
            <a:pPr>
              <a:buFont typeface="Arial" pitchFamily="34" charset="0"/>
              <a:buChar char="•"/>
            </a:pPr>
            <a:r>
              <a:rPr/>
              <a:t>Users can still access the other VMs.</a:t>
            </a:r>
          </a:p>
          <a:p>
            <a:pPr>
              <a:buFont typeface="Arial" pitchFamily="34" charset="0"/>
              <a:buChar char="•"/>
            </a:pPr>
            <a:r>
              <a:rPr/>
              <a:t>The operational VMs can access the resources that they need.</a:t>
            </a:r>
          </a:p>
          <a:p>
            <a:pPr>
              <a:buFont typeface="Arial" pitchFamily="34" charset="0"/>
              <a:buChar char="•"/>
            </a:pPr>
            <a:r>
              <a:rPr/>
              <a:t>The other VMs can still perform.</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With VMs, you can consolidate your physical servers and make more efficient use of your hardware. Because a VM is a set of files, features that are not available or not as efficient on physical architectures are available to you, for example:</a:t>
            </a:r>
          </a:p>
          <a:p>
            <a:pPr>
              <a:buFont typeface="Arial" pitchFamily="34" charset="0"/>
              <a:buChar char="•"/>
            </a:pPr>
            <a:r>
              <a:rPr/>
              <a:t>You can rapidly and consistently provision VMs.</a:t>
            </a:r>
          </a:p>
          <a:p>
            <a:pPr>
              <a:buFont typeface="Arial" pitchFamily="34" charset="0"/>
              <a:buChar char="•"/>
            </a:pPr>
            <a:r>
              <a:rPr/>
              <a:t>With VMs, you can use live migration, fault tolerance, high availability, and disaster recovery scenarios to increase the uptime and reduce recovery time from failures.</a:t>
            </a:r>
          </a:p>
          <a:p>
            <a:pPr>
              <a:buFont typeface="Arial" pitchFamily="34" charset="0"/>
              <a:buChar char="•"/>
            </a:pPr>
            <a:r>
              <a:rPr/>
              <a:t>You can use multitenancy to mix VMs to specialized configurations, such as a demilitarized zone (DMZ).</a:t>
            </a:r>
          </a:p>
          <a:p>
            <a:pPr marL="0" indent="0">
              <a:buNone/>
            </a:pPr>
            <a:r>
              <a:rPr lang="en-GB" sz="1000" dirty="0">
                <a:solidFill>
                  <a:schemeClr val="tx2"/>
                </a:solidFill>
                <a:latin typeface="Metropolis" panose="00000500000000000000" pitchFamily="2" charset="0"/>
                <a:cs typeface="Times New Roman" panose="02020603050405020304" pitchFamily="18" charset="0"/>
              </a:rPr>
              <a:t>With VMs, you can support legacy applications and operating systems on newer hardware when maintenance contracts on the existing hardware expire.</a:t>
            </a:r>
          </a:p>
        </p:txBody>
      </p:sp>
      <p:sp>
        <p:nvSpPr>
          <p:cNvPr id="10025" name="Slide number"/>
          <p:cNvSpPr>
            <a:spLocks noGrp="1"/>
          </p:cNvSpPr>
          <p:nvPr>
            <p:ph type="sldNum" sz="quarter" idx="10"/>
          </p:nvPr>
        </p:nvSpPr>
        <p:spPr/>
        <p:txBody>
          <a:bodyPr/>
          <a:lstStyle/>
          <a:p>
            <a:fld id="{C18812F0-6685-476B-B832-AFB48F091983}" type="slidenum">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7" name="Slide preview"/>
          <p:cNvSpPr>
            <a:spLocks noGrp="1" noRot="1" noChangeAspect="1"/>
          </p:cNvSpPr>
          <p:nvPr>
            <p:ph type="sldImg"/>
          </p:nvPr>
        </p:nvSpPr>
        <p:spPr/>
      </p:sp>
      <p:sp>
        <p:nvSpPr>
          <p:cNvPr id="10028"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vCenter Server and ESXi are core to run a vSphere environment.</a:t>
            </a:r>
          </a:p>
          <a:p>
            <a:pPr marL="0" indent="0">
              <a:buNone/>
            </a:pPr>
            <a:r>
              <a:rPr lang="en-GB" sz="1000" dirty="0">
                <a:solidFill>
                  <a:schemeClr val="tx2"/>
                </a:solidFill>
                <a:latin typeface="Metropolis" panose="00000500000000000000" pitchFamily="2" charset="0"/>
                <a:cs typeface="Times New Roman" panose="02020603050405020304" pitchFamily="18" charset="0"/>
              </a:rPr>
              <a:t>vSphere is a virtualization platform that provides virtualization, management, resource optimization, application availability, and operational automation capabilities.</a:t>
            </a:r>
          </a:p>
          <a:p>
            <a:pPr marL="0" indent="0">
              <a:buNone/>
            </a:pPr>
            <a:r>
              <a:rPr lang="en-GB" sz="1000" dirty="0">
                <a:solidFill>
                  <a:schemeClr val="tx2"/>
                </a:solidFill>
                <a:latin typeface="Metropolis" panose="00000500000000000000" pitchFamily="2" charset="0"/>
                <a:cs typeface="Times New Roman" panose="02020603050405020304" pitchFamily="18" charset="0"/>
              </a:rPr>
              <a:t>vSphere virtualizes and aggregates the underlying physical hardware resources across multiple systems and provides pools of virtual resources to the data center.</a:t>
            </a:r>
          </a:p>
          <a:p>
            <a:pPr marL="0" indent="0">
              <a:buNone/>
            </a:pPr>
            <a:r>
              <a:rPr lang="en-GB" sz="1000" dirty="0">
                <a:solidFill>
                  <a:schemeClr val="tx2"/>
                </a:solidFill>
                <a:latin typeface="Metropolis" panose="00000500000000000000" pitchFamily="2" charset="0"/>
                <a:cs typeface="Times New Roman" panose="02020603050405020304" pitchFamily="18" charset="0"/>
              </a:rPr>
              <a:t>In addition, vSphere provides a set of distributed services that enable detailed, policy-driven resource allocation, high availability, and scalability of the entire virtual data center.</a:t>
            </a:r>
          </a:p>
        </p:txBody>
      </p:sp>
      <p:sp>
        <p:nvSpPr>
          <p:cNvPr id="10029" name="Slide number"/>
          <p:cNvSpPr>
            <a:spLocks noGrp="1"/>
          </p:cNvSpPr>
          <p:nvPr>
            <p:ph type="sldNum" sz="quarter" idx="10"/>
          </p:nvPr>
        </p:nvSpPr>
        <p:spPr/>
        <p:txBody>
          <a:bodyPr/>
          <a:lstStyle/>
          <a:p>
            <a:fld id="{C18812F0-6685-476B-B832-AFB48F091983}" type="slidenum">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1" name="Slide preview"/>
          <p:cNvSpPr>
            <a:spLocks noGrp="1" noRot="1" noChangeAspect="1"/>
          </p:cNvSpPr>
          <p:nvPr>
            <p:ph type="sldImg"/>
          </p:nvPr>
        </p:nvSpPr>
        <p:spPr/>
      </p:sp>
      <p:sp>
        <p:nvSpPr>
          <p:cNvPr id="10032"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Server virtualization allows companies to create multiple operating systems that run on a single physical server, called VMs. Each VM has access to the underlying server’s computing resources.</a:t>
            </a:r>
          </a:p>
          <a:p>
            <a:pPr marL="0" indent="0">
              <a:buNone/>
            </a:pPr>
            <a:r>
              <a:rPr lang="en-GB" sz="1000" dirty="0">
                <a:solidFill>
                  <a:schemeClr val="tx2"/>
                </a:solidFill>
                <a:latin typeface="Metropolis" panose="00000500000000000000" pitchFamily="2" charset="0"/>
                <a:cs typeface="Times New Roman" panose="02020603050405020304" pitchFamily="18" charset="0"/>
              </a:rPr>
              <a:t>Network virtualization is the complete reproduction of a physical network in software. Applications run on the virtual network exactly as if on a physical network.</a:t>
            </a:r>
          </a:p>
          <a:p>
            <a:pPr marL="0" indent="0">
              <a:buNone/>
            </a:pPr>
            <a:r>
              <a:rPr lang="en-GB" sz="1000" dirty="0">
                <a:solidFill>
                  <a:schemeClr val="tx2"/>
                </a:solidFill>
                <a:latin typeface="Metropolis" panose="00000500000000000000" pitchFamily="2" charset="0"/>
                <a:cs typeface="Times New Roman" panose="02020603050405020304" pitchFamily="18" charset="0"/>
              </a:rPr>
              <a:t>Storage virtualization is the process of creating a software-based representation of network storage devices into what appears to be a single unit.</a:t>
            </a:r>
          </a:p>
          <a:p>
            <a:pPr marL="0" indent="0">
              <a:buNone/>
            </a:pPr>
            <a:r>
              <a:rPr lang="en-GB" sz="1000" dirty="0">
                <a:solidFill>
                  <a:schemeClr val="tx2"/>
                </a:solidFill>
                <a:latin typeface="Metropolis" panose="00000500000000000000" pitchFamily="2" charset="0"/>
                <a:cs typeface="Times New Roman" panose="02020603050405020304" pitchFamily="18" charset="0"/>
              </a:rPr>
              <a:t>By deploying desktops as a managed service, you can respond more quickly to changing needs and opportunities.</a:t>
            </a:r>
          </a:p>
        </p:txBody>
      </p:sp>
      <p:sp>
        <p:nvSpPr>
          <p:cNvPr id="10033" name="Slide number"/>
          <p:cNvSpPr>
            <a:spLocks noGrp="1"/>
          </p:cNvSpPr>
          <p:nvPr>
            <p:ph type="sldNum" sz="quarter" idx="10"/>
          </p:nvPr>
        </p:nvSpPr>
        <p:spPr/>
        <p:txBody>
          <a:bodyPr/>
          <a:lstStyle/>
          <a:p>
            <a:fld id="{C18812F0-6685-476B-B832-AFB48F091983}" type="slidenum">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 name="Slide preview"/>
          <p:cNvSpPr>
            <a:spLocks noGrp="1" noRot="1" noChangeAspect="1"/>
          </p:cNvSpPr>
          <p:nvPr>
            <p:ph type="sldImg"/>
          </p:nvPr>
        </p:nvSpPr>
        <p:spPr/>
      </p:sp>
      <p:sp>
        <p:nvSpPr>
          <p:cNvPr id="10036" name="Notes"/>
          <p:cNvSpPr>
            <a:spLocks noGrp="1"/>
          </p:cNvSpPr>
          <p:nvPr>
            <p:ph type="body" idx="1"/>
          </p:nvPr>
        </p:nvSpPr>
        <p:spPr/>
        <p:txBody>
          <a:bodyPr wrap="square" rtlCol="0"/>
          <a:lstStyle/>
          <a:p>
            <a:pPr marL="0" indent="0">
              <a:buNone/>
            </a:pPr>
            <a:r>
              <a:rPr lang="en-GB" sz="1000" dirty="0">
                <a:solidFill>
                  <a:schemeClr val="tx2"/>
                </a:solidFill>
                <a:latin typeface="Metropolis" panose="00000500000000000000" pitchFamily="2" charset="0"/>
                <a:cs typeface="Times New Roman" panose="02020603050405020304" pitchFamily="18" charset="0"/>
              </a:rPr>
              <a:t>A software-defined virtual data center (SDDC) is deployed with isolated computing, storage, networking, and security resources that are more efficient, more manageable, and more scalable than the traditional, hardware-based data center.</a:t>
            </a:r>
          </a:p>
          <a:p>
            <a:pPr marL="0" indent="0">
              <a:buNone/>
            </a:pPr>
            <a:r>
              <a:rPr lang="en-GB" sz="1000" dirty="0">
                <a:solidFill>
                  <a:schemeClr val="tx2"/>
                </a:solidFill>
                <a:latin typeface="Metropolis" panose="00000500000000000000" pitchFamily="2" charset="0"/>
                <a:cs typeface="Times New Roman" panose="02020603050405020304" pitchFamily="18" charset="0"/>
              </a:rPr>
              <a:t>All the resources (CPU, memory, disk, and network) of a software-defined data center are an abstraction in software of the physical resources. The abstraction provides the benefits of virtualization at all levels of the infrastructure, independent of the physical infrastructure.</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An SDDC can include the following components:</a:t>
            </a:r>
          </a:p>
          <a:p>
            <a:pPr>
              <a:buFont typeface="Arial" pitchFamily="34" charset="0"/>
              <a:buChar char="•"/>
            </a:pPr>
            <a:r>
              <a:rPr/>
              <a:t>Service management and automation: Use service management and automation to track and analyze the operation of multiple data sources in the multiregional SDDC. Deploy VMware Aria Operations and vRealize Log Insight across multiple nodes for continued availability and increased log ingestion rates.</a:t>
            </a:r>
          </a:p>
          <a:p>
            <a:pPr>
              <a:buFont typeface="Arial" pitchFamily="34" charset="0"/>
              <a:buChar char="•"/>
            </a:pPr>
            <a:r>
              <a:rPr/>
              <a:t>Cloud management layer: The layer includes the service catalog, which has the facilities to deploy. The cloud management layer also includes orchestration, which provides the workflows to deploy catalog items, and the self-service portal for end users to access and use the SDDC.</a:t>
            </a:r>
          </a:p>
          <a:p>
            <a:pPr>
              <a:buFont typeface="Arial" pitchFamily="34" charset="0"/>
              <a:buChar char="•"/>
            </a:pPr>
            <a:r>
              <a:rPr/>
              <a:t>Virtual infrastructure layer: The layer establishes a robust virtualized environment that all the other solutions can integrate. The virtual infrastructure layer includes the virtualization platform for the hypervisor, pools of resources, and virtualization control. Additional processes and technologies build on the infrastructure to support Infrastructure as a Service (IaaS) and Platform as a Service (PaaS).</a:t>
            </a:r>
          </a:p>
          <a:p>
            <a:pPr>
              <a:buFont typeface="Arial" pitchFamily="34" charset="0"/>
              <a:buChar char="•"/>
            </a:pPr>
            <a:r>
              <a:rPr/>
              <a:t>Physical layer: The lowest layer of the solution includes compute, storage, and network components.</a:t>
            </a:r>
          </a:p>
          <a:p>
            <a:pPr>
              <a:buFont typeface="Arial" pitchFamily="34" charset="0"/>
              <a:buChar char="•"/>
            </a:pPr>
            <a:r>
              <a:rPr/>
              <a:t>Security: Customers use the layer of the platform to meet the demanding compliance requirements for virtualized workloads and manage business risk.</a:t>
            </a:r>
          </a:p>
        </p:txBody>
      </p:sp>
      <p:sp>
        <p:nvSpPr>
          <p:cNvPr id="10037" name="Slide number"/>
          <p:cNvSpPr>
            <a:spLocks noGrp="1"/>
          </p:cNvSpPr>
          <p:nvPr>
            <p:ph type="sldNum" sz="quarter" idx="10"/>
          </p:nvPr>
        </p:nvSpPr>
        <p:spPr/>
        <p:txBody>
          <a:bodyPr/>
          <a:lstStyle/>
          <a:p>
            <a:fld id="{C18812F0-6685-476B-B832-AFB48F091983}" type="slidenum">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grpSp>
        <p:nvGrpSpPr>
          <p:cNvPr id="28" name="parallelogram graphics">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C3DD2351-D1CA-47A3-8487-FA7F85ED06C0}"/>
              </a:ext>
              <a:ext uri="{C183D7F6-B498-43B3-948B-1728B52AA6E4}">
                <adec:decorative xmlns:adec="http://schemas.microsoft.com/office/drawing/2017/decorative" xmlns:p14="http://schemas.microsoft.com/office/powerpoint/2010/main" xmlns:mc="http://schemas.openxmlformats.org/markup-compatibility/2006" xmlns:a14="http://schemas.microsoft.com/office/drawing/2010/main" xmlns:a16="http://schemas.microsoft.com/office/drawing/2014/main" xmlns="" val="1"/>
              </a:ext>
            </a:extLst>
          </p:cNvPr>
          <p:cNvGrpSpPr/>
          <p:nvPr userDrawn="1"/>
        </p:nvGrpSpPr>
        <p:grpSpPr>
          <a:xfrm>
            <a:off x="-1488217" y="1084671"/>
            <a:ext cx="9623529" cy="5494609"/>
            <a:chOff x="-1488217" y="1084671"/>
            <a:chExt cx="9623529" cy="5494609"/>
          </a:xfrm>
        </p:grpSpPr>
        <p:sp>
          <p:nvSpPr>
            <p:cNvPr id="29" name="Freeform 3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4153883E-5B63-41FF-9365-5A1D4F9742B6}"/>
                </a:ext>
                <a:ext uri="{C183D7F6-B498-43B3-948B-1728B52AA6E4}">
                  <adec:decorative xmlns:adec="http://schemas.microsoft.com/office/drawing/2017/decorative" xmlns:p14="http://schemas.microsoft.com/office/powerpoint/2010/main" xmlns:mc="http://schemas.openxmlformats.org/markup-compatibility/2006" xmlns:a14="http://schemas.microsoft.com/office/drawing/2010/main" xmlns:a16="http://schemas.microsoft.com/office/drawing/2014/main" xmlns="" val="1"/>
                </a:ext>
              </a:extLst>
            </p:cNvPr>
            <p:cNvSpPr/>
            <p:nvPr userDrawn="1"/>
          </p:nvSpPr>
          <p:spPr>
            <a:xfrm rot="2700000">
              <a:off x="2061554" y="1519285"/>
              <a:ext cx="2801109" cy="7318881"/>
            </a:xfrm>
            <a:custGeom>
              <a:avLst/>
              <a:gdLst>
                <a:gd name="connsiteX0" fmla="*/ 0 w 2801109"/>
                <a:gd name="connsiteY0" fmla="*/ 0 h 7318881"/>
                <a:gd name="connsiteX1" fmla="*/ 2801109 w 2801109"/>
                <a:gd name="connsiteY1" fmla="*/ 0 h 7318881"/>
                <a:gd name="connsiteX2" fmla="*/ 2801109 w 2801109"/>
                <a:gd name="connsiteY2" fmla="*/ 4642648 h 7318881"/>
                <a:gd name="connsiteX3" fmla="*/ 163834 w 2801109"/>
                <a:gd name="connsiteY3" fmla="*/ 7318881 h 7318881"/>
                <a:gd name="connsiteX4" fmla="*/ 0 w 2801109"/>
                <a:gd name="connsiteY4" fmla="*/ 7155046 h 7318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109" h="7318881">
                  <a:moveTo>
                    <a:pt x="0" y="0"/>
                  </a:moveTo>
                  <a:lnTo>
                    <a:pt x="2801109" y="0"/>
                  </a:lnTo>
                  <a:lnTo>
                    <a:pt x="2801109" y="4642648"/>
                  </a:lnTo>
                  <a:lnTo>
                    <a:pt x="163834" y="7318881"/>
                  </a:lnTo>
                  <a:lnTo>
                    <a:pt x="0" y="7155046"/>
                  </a:lnTo>
                  <a:close/>
                </a:path>
              </a:pathLst>
            </a:custGeom>
            <a:gradFill>
              <a:gsLst>
                <a:gs pos="25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0" name="Freeform 3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9DBEF94E-4B36-4EFA-B091-E33335E64804}"/>
                </a:ext>
                <a:ext uri="{C183D7F6-B498-43B3-948B-1728B52AA6E4}">
                  <adec:decorative xmlns:adec="http://schemas.microsoft.com/office/drawing/2017/decorative" xmlns:p14="http://schemas.microsoft.com/office/powerpoint/2010/main" xmlns:mc="http://schemas.openxmlformats.org/markup-compatibility/2006" xmlns:a14="http://schemas.microsoft.com/office/drawing/2010/main" xmlns:a16="http://schemas.microsoft.com/office/drawing/2014/main" xmlns="" val="1"/>
                </a:ext>
              </a:extLst>
            </p:cNvPr>
            <p:cNvSpPr/>
            <p:nvPr userDrawn="1"/>
          </p:nvSpPr>
          <p:spPr>
            <a:xfrm rot="2700000">
              <a:off x="1987453" y="-2390999"/>
              <a:ext cx="2672190" cy="9623529"/>
            </a:xfrm>
            <a:custGeom>
              <a:avLst/>
              <a:gdLst>
                <a:gd name="connsiteX0" fmla="*/ 0 w 2672190"/>
                <a:gd name="connsiteY0" fmla="*/ 2669635 h 9623529"/>
                <a:gd name="connsiteX1" fmla="*/ 2669635 w 2672190"/>
                <a:gd name="connsiteY1" fmla="*/ 0 h 9623529"/>
                <a:gd name="connsiteX2" fmla="*/ 2669635 w 2672190"/>
                <a:gd name="connsiteY2" fmla="*/ 8389488 h 9623529"/>
                <a:gd name="connsiteX3" fmla="*/ 2671345 w 2672190"/>
                <a:gd name="connsiteY3" fmla="*/ 8407448 h 9623529"/>
                <a:gd name="connsiteX4" fmla="*/ 2671258 w 2672190"/>
                <a:gd name="connsiteY4" fmla="*/ 9386208 h 9623529"/>
                <a:gd name="connsiteX5" fmla="*/ 1437129 w 2672190"/>
                <a:gd name="connsiteY5" fmla="*/ 9623529 h 9623529"/>
                <a:gd name="connsiteX6" fmla="*/ 0 w 2672190"/>
                <a:gd name="connsiteY6" fmla="*/ 8186399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190" h="9623529">
                  <a:moveTo>
                    <a:pt x="0" y="2669635"/>
                  </a:moveTo>
                  <a:lnTo>
                    <a:pt x="2669635" y="0"/>
                  </a:lnTo>
                  <a:lnTo>
                    <a:pt x="2669635" y="8389488"/>
                  </a:lnTo>
                  <a:lnTo>
                    <a:pt x="2671345" y="8407448"/>
                  </a:lnTo>
                  <a:cubicBezTo>
                    <a:pt x="2674309" y="8739688"/>
                    <a:pt x="2668294" y="9053968"/>
                    <a:pt x="2671258" y="9386208"/>
                  </a:cubicBezTo>
                  <a:lnTo>
                    <a:pt x="1437129" y="9623529"/>
                  </a:lnTo>
                  <a:lnTo>
                    <a:pt x="0" y="8186399"/>
                  </a:lnTo>
                  <a:close/>
                </a:path>
              </a:pathLst>
            </a:custGeom>
            <a:gradFill>
              <a:gsLst>
                <a:gs pos="33000">
                  <a:schemeClr val="accent4"/>
                </a:gs>
                <a:gs pos="78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sp>
        <p:nvSpPr>
          <p:cNvPr id="16" name="Title 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2951C415-1758-4709-B881-2226BDD77675}"/>
              </a:ext>
            </a:extLst>
          </p:cNvPr>
          <p:cNvSpPr>
            <a:spLocks noGrp="1"/>
          </p:cNvSpPr>
          <p:nvPr>
            <p:ph type="title"/>
          </p:nvPr>
        </p:nvSpPr>
        <p:spPr>
          <a:xfrm>
            <a:off x="6096000" y="2215803"/>
            <a:ext cx="5187381" cy="1234440"/>
          </a:xfrm>
        </p:spPr>
        <p:txBody>
          <a:bodyPr wrap="square" anchor="b" anchorCtr="0"/>
          <a:lstStyle>
            <a:lvl1pPr algn="r">
              <a:lnSpc>
                <a:spcPts val="3400"/>
              </a:lnSpc>
              <a:defRPr sz="3200" b="0" cap="none" baseline="0"/>
            </a:lvl1pPr>
          </a:lstStyle>
          <a:p>
            <a:r>
              <a:rPr lang="en-US" dirty="0"/>
              <a:t>Click to edit Master title style</a:t>
            </a:r>
          </a:p>
        </p:txBody>
      </p:sp>
      <p:grpSp>
        <p:nvGrpSpPr>
          <p:cNvPr id="19" name="Group 1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F662A218-7EC5-4C26-90F9-4C8166F3EF66}"/>
              </a:ext>
            </a:extLst>
          </p:cNvPr>
          <p:cNvGrpSpPr/>
          <p:nvPr userDrawn="1"/>
        </p:nvGrpSpPr>
        <p:grpSpPr>
          <a:xfrm>
            <a:off x="608171" y="6447600"/>
            <a:ext cx="1424756" cy="224518"/>
            <a:chOff x="863272" y="6563918"/>
            <a:chExt cx="861082" cy="135727"/>
          </a:xfrm>
          <a:solidFill>
            <a:schemeClr val="bg1"/>
          </a:solidFill>
        </p:grpSpPr>
        <p:sp>
          <p:nvSpPr>
            <p:cNvPr id="20" name="Freeform 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D2B61455-20AC-4408-9D87-B04FFD7905DC}"/>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1" name="Freeform 7">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C8CD4FF6-3DC6-4615-AB39-3DF7C9ED209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2" name="Freeform 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93ED9EF2-B0A3-4080-80FF-D8D0974E9498}"/>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3" name="Freeform 9">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2AB7AA43-11EE-4E56-A876-EA235A60D5FC}"/>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4" name="Freeform 10">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18C906CE-6B18-4A24-B6F3-37C2D07E9914}"/>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5" name="Freeform 11">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43859B0A-3053-4B1E-BBEF-AD11EABDF4CF}"/>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6" name="Freeform 1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480957FB-BCF1-411D-91E8-D3CB10A9BBF6}"/>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grpSp>
      <p:sp>
        <p:nvSpPr>
          <p:cNvPr id="36" name="TextBox 3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adec="http://schemas.microsoft.com/office/drawing/2017/decorative" xmlns="" id="{39FC8472-2F9C-4390-AD12-2DEC71630743}"/>
              </a:ext>
            </a:extLst>
          </p:cNvPr>
          <p:cNvSpPr txBox="1"/>
          <p:nvPr userDrawn="1"/>
        </p:nvSpPr>
        <p:spPr bwMode="white">
          <a:xfrm flipH="1">
            <a:off x="2301169" y="6513824"/>
            <a:ext cx="1729338" cy="186690"/>
          </a:xfrm>
          <a:prstGeom prst="rect">
            <a:avLst/>
          </a:prstGeom>
          <a:noFill/>
        </p:spPr>
        <p:txBody>
          <a:bodyPr wrap="none" lIns="0" tIns="0" rIns="0" bIns="0" rtlCol="0" anchor="ctr">
            <a:noAutofit/>
          </a:bodyPr>
          <a:lstStyle/>
          <a:p>
            <a:pPr>
              <a:lnSpc>
                <a:spcPct val="90000"/>
              </a:lnSpc>
            </a:pPr>
            <a:r>
              <a:rPr lang="en-US" sz="1000" dirty="0">
                <a:solidFill>
                  <a:schemeClr val="bg1"/>
                </a:solidFill>
                <a:latin typeface="+mj-lt"/>
                <a:ea typeface="Verdana" panose="020B0604030504040204" pitchFamily="34" charset="0"/>
                <a:cs typeface="Verdana" panose="020B0604030504040204" pitchFamily="34" charset="0"/>
              </a:rPr>
              <a:t> © 2022 VMware, Inc.</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xmlns:a14="http://schemas.microsoft.com/office/drawing/2010/main" xmlns:adec="http://schemas.microsoft.com/office/drawing/2017/decorative" xmlns="" id="{CFEB676F-F7B5-4486-A265-8D3830C84F4C}"/>
                  </a:ext>
                </a:extLst>
              </p14:cNvPr>
              <p14:cNvContentPartPr/>
              <p14:nvPr userDrawn="1"/>
            </p14:nvContentPartPr>
            <p14:xfrm>
              <a:off x="9862161" y="4881179"/>
              <a:ext cx="240" cy="240"/>
            </p14:xfrm>
          </p:contentPart>
        </mc:Choice>
        <mc:Fallback xmlns:a14="http://schemas.microsoft.com/office/drawing/2010/main" xmlns:adec="http://schemas.microsoft.com/office/drawing/2017/decorative" xmlns:a16="http://schemas.microsoft.com/office/drawing/2014/main" xmlns="">
          <p:pic>
            <p:nvPicPr>
              <p:cNvPr id="37" name="Ink 36">
                <a:extLst>
                  <a:ext uri="{FF2B5EF4-FFF2-40B4-BE49-F238E27FC236}">
                    <a16:creationId xmlns:a16="http://schemas.microsoft.com/office/drawing/2014/main" id="{CFEB676F-F7B5-4486-A265-8D3830C84F4C}"/>
                  </a:ext>
                </a:extLst>
              </p:cNvPr>
              <p:cNvPicPr/>
              <p:nvPr/>
            </p:nvPicPr>
            <p:blipFill>
              <a:blip r:embed="rId5"/>
              <a:stretch>
                <a:fillRect/>
              </a:stretch>
            </p:blipFill>
            <p:spPr>
              <a:xfrm>
                <a:off x="9858081" y="4877099"/>
                <a:ext cx="7920" cy="7920"/>
              </a:xfrm>
              <a:prstGeom prst="rect">
                <a:avLst/>
              </a:prstGeom>
            </p:spPr>
          </p:pic>
        </mc:Fallback>
      </mc:AlternateContent>
      <p:sp>
        <p:nvSpPr>
          <p:cNvPr id="3" name="Content Placeholder 2"/>
          <p:cNvSpPr>
            <a:spLocks noGrp="1"/>
          </p:cNvSpPr>
          <p:nvPr>
            <p:ph sz="quarter" idx="11" hasCustomPrompt="1"/>
          </p:nvPr>
        </p:nvSpPr>
        <p:spPr>
          <a:xfrm>
            <a:off x="6096000" y="3965135"/>
            <a:ext cx="5181409" cy="692625"/>
          </a:xfrm>
          <a:prstGeom prst="rect">
            <a:avLst/>
          </a:prstGeom>
        </p:spPr>
        <p:txBody>
          <a:bodyPr anchor="b" anchorCtr="0"/>
          <a:lstStyle>
            <a:lvl1pPr marL="0" marR="0" indent="1614488" algn="r" defTabSz="808038" rtl="0" eaLnBrk="1" fontAlgn="auto" latinLnBrk="0" hangingPunct="1">
              <a:lnSpc>
                <a:spcPct val="90000"/>
              </a:lnSpc>
              <a:spcBef>
                <a:spcPts val="1200"/>
              </a:spcBef>
              <a:spcAft>
                <a:spcPts val="0"/>
              </a:spcAft>
              <a:buClrTx/>
              <a:buSzPct val="90000"/>
              <a:buFontTx/>
              <a:buNone/>
              <a:tabLst/>
              <a:defRPr lang="en-GB" sz="2400" kern="1200" baseline="0" dirty="0">
                <a:solidFill>
                  <a:schemeClr val="tx1"/>
                </a:solidFill>
                <a:latin typeface="+mj-lt"/>
                <a:ea typeface="+mn-ea"/>
                <a:cs typeface="+mn-cs"/>
              </a:defRPr>
            </a:lvl1pPr>
          </a:lstStyle>
          <a:p>
            <a:pPr marL="0" marR="0" lvl="0" indent="0" algn="l" defTabSz="914400" rtl="0" eaLnBrk="1" fontAlgn="auto" latinLnBrk="0" hangingPunct="1">
              <a:lnSpc>
                <a:spcPct val="90000"/>
              </a:lnSpc>
              <a:spcBef>
                <a:spcPts val="1200"/>
              </a:spcBef>
              <a:spcAft>
                <a:spcPts val="0"/>
              </a:spcAft>
              <a:buClrTx/>
              <a:buSzPct val="90000"/>
              <a:buFontTx/>
              <a:buNone/>
              <a:tabLst/>
              <a:defRPr/>
            </a:pPr>
            <a:r>
              <a:rPr lang="en-US" dirty="0"/>
              <a:t>Module #</a:t>
            </a:r>
            <a:endParaRPr lang="en-GB" dirty="0"/>
          </a:p>
        </p:txBody>
      </p:sp>
    </p:spTree>
    <p:custDataLst>
      <p:tags r:id="rId1"/>
    </p:custDataLst>
    <p:extLst>
      <p:ext uri="{BB962C8B-B14F-4D97-AF65-F5344CB8AC3E}">
        <p14:creationId xmlns:p14="http://schemas.microsoft.com/office/powerpoint/2010/main" val="338330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Z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9" name="Footer Placeholder 8">
            <a:extLst>
              <a:ext uri="{FF2B5EF4-FFF2-40B4-BE49-F238E27FC236}">
                <a16:creationId xmlns:a16="http://schemas.microsoft.com/office/drawing/2014/main" xmlns:p14="http://schemas.microsoft.com/office/powerpoint/2010/main" xmlns="" id="{10AAE179-ACC5-47B4-993F-CFFC46783022}"/>
              </a:ext>
            </a:extLst>
          </p:cNvPr>
          <p:cNvSpPr>
            <a:spLocks noGrp="1"/>
          </p:cNvSpPr>
          <p:nvPr>
            <p:ph type="ftr" sz="quarter" idx="14"/>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5" name="Content Placeholder 14">
            <a:extLst>
              <a:ext uri="{FF2B5EF4-FFF2-40B4-BE49-F238E27FC236}">
                <a16:creationId xmlns:a16="http://schemas.microsoft.com/office/drawing/2014/main" xmlns:p14="http://schemas.microsoft.com/office/powerpoint/2010/main" xmlns="" id="{BCCE028A-A024-47D3-A4FE-A7B77B0B8583}"/>
              </a:ext>
            </a:extLst>
          </p:cNvPr>
          <p:cNvSpPr>
            <a:spLocks noGrp="1"/>
          </p:cNvSpPr>
          <p:nvPr>
            <p:ph sz="quarter" idx="15"/>
          </p:nvPr>
        </p:nvSpPr>
        <p:spPr>
          <a:xfrm>
            <a:off x="609600" y="914400"/>
            <a:ext cx="3592513" cy="245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xmlns:p14="http://schemas.microsoft.com/office/powerpoint/2010/main" xmlns="" id="{077976A5-AB63-4421-B7C0-5E3B9DD2CBEF}"/>
              </a:ext>
            </a:extLst>
          </p:cNvPr>
          <p:cNvSpPr>
            <a:spLocks noGrp="1"/>
          </p:cNvSpPr>
          <p:nvPr>
            <p:ph sz="quarter" idx="16"/>
          </p:nvPr>
        </p:nvSpPr>
        <p:spPr>
          <a:xfrm>
            <a:off x="4340225" y="914400"/>
            <a:ext cx="3538537" cy="245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xmlns:p14="http://schemas.microsoft.com/office/powerpoint/2010/main" xmlns="" id="{6284450F-5DF1-4BE6-BCFB-D995651D84A8}"/>
              </a:ext>
            </a:extLst>
          </p:cNvPr>
          <p:cNvSpPr>
            <a:spLocks noGrp="1"/>
          </p:cNvSpPr>
          <p:nvPr>
            <p:ph sz="quarter" idx="17"/>
          </p:nvPr>
        </p:nvSpPr>
        <p:spPr>
          <a:xfrm>
            <a:off x="7999256" y="914400"/>
            <a:ext cx="3583144" cy="245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xmlns:p14="http://schemas.microsoft.com/office/powerpoint/2010/main" xmlns="" id="{76C1DCA6-9676-4D2A-9A39-934A4CB5991C}"/>
              </a:ext>
            </a:extLst>
          </p:cNvPr>
          <p:cNvSpPr>
            <a:spLocks noGrp="1"/>
          </p:cNvSpPr>
          <p:nvPr>
            <p:ph sz="quarter" idx="18"/>
          </p:nvPr>
        </p:nvSpPr>
        <p:spPr>
          <a:xfrm>
            <a:off x="609600" y="3507200"/>
            <a:ext cx="3592512" cy="287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xmlns:p14="http://schemas.microsoft.com/office/powerpoint/2010/main" xmlns="" id="{124739A5-AC9B-435B-84D5-3C3D5606F3A9}"/>
              </a:ext>
            </a:extLst>
          </p:cNvPr>
          <p:cNvSpPr>
            <a:spLocks noGrp="1"/>
          </p:cNvSpPr>
          <p:nvPr>
            <p:ph sz="quarter" idx="19"/>
          </p:nvPr>
        </p:nvSpPr>
        <p:spPr>
          <a:xfrm>
            <a:off x="4340225" y="3506788"/>
            <a:ext cx="3538538" cy="287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xmlns:p14="http://schemas.microsoft.com/office/powerpoint/2010/main" xmlns="" id="{9F49D82A-1E28-425B-B8CF-AC94311AB72F}"/>
              </a:ext>
            </a:extLst>
          </p:cNvPr>
          <p:cNvSpPr>
            <a:spLocks noGrp="1"/>
          </p:cNvSpPr>
          <p:nvPr>
            <p:ph sz="quarter" idx="20"/>
          </p:nvPr>
        </p:nvSpPr>
        <p:spPr>
          <a:xfrm>
            <a:off x="7966075" y="3506788"/>
            <a:ext cx="3616325" cy="287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1940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Z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7" name="Footer Placeholder 6">
            <a:extLst>
              <a:ext uri="{FF2B5EF4-FFF2-40B4-BE49-F238E27FC236}">
                <a16:creationId xmlns:a16="http://schemas.microsoft.com/office/drawing/2014/main" xmlns:p14="http://schemas.microsoft.com/office/powerpoint/2010/main" xmlns="" id="{FEF8E274-A9A5-414C-9A38-2C70B85B4A76}"/>
              </a:ext>
            </a:extLst>
          </p:cNvPr>
          <p:cNvSpPr>
            <a:spLocks noGrp="1"/>
          </p:cNvSpPr>
          <p:nvPr>
            <p:ph type="ftr" sz="quarter" idx="12"/>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2" name="Content Placeholder 11">
            <a:extLst>
              <a:ext uri="{FF2B5EF4-FFF2-40B4-BE49-F238E27FC236}">
                <a16:creationId xmlns:a16="http://schemas.microsoft.com/office/drawing/2014/main" xmlns:p14="http://schemas.microsoft.com/office/powerpoint/2010/main" xmlns="" id="{2E346702-588E-4F03-9EEB-E703ACD3CA2D}"/>
              </a:ext>
            </a:extLst>
          </p:cNvPr>
          <p:cNvSpPr>
            <a:spLocks noGrp="1"/>
          </p:cNvSpPr>
          <p:nvPr>
            <p:ph sz="quarter" idx="13"/>
          </p:nvPr>
        </p:nvSpPr>
        <p:spPr>
          <a:xfrm>
            <a:off x="609600" y="918583"/>
            <a:ext cx="5421689" cy="24505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xmlns:p14="http://schemas.microsoft.com/office/powerpoint/2010/main" xmlns="" id="{EF30A3E4-39ED-4B95-8078-DADA4A648770}"/>
              </a:ext>
            </a:extLst>
          </p:cNvPr>
          <p:cNvSpPr>
            <a:spLocks noGrp="1"/>
          </p:cNvSpPr>
          <p:nvPr>
            <p:ph sz="quarter" idx="14"/>
          </p:nvPr>
        </p:nvSpPr>
        <p:spPr>
          <a:xfrm>
            <a:off x="6169401" y="919162"/>
            <a:ext cx="5412999" cy="244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xmlns:p14="http://schemas.microsoft.com/office/powerpoint/2010/main" xmlns="" id="{053813AD-733A-4F6A-8177-2E6613C04BF8}"/>
              </a:ext>
            </a:extLst>
          </p:cNvPr>
          <p:cNvSpPr>
            <a:spLocks noGrp="1"/>
          </p:cNvSpPr>
          <p:nvPr>
            <p:ph sz="quarter" idx="15"/>
          </p:nvPr>
        </p:nvSpPr>
        <p:spPr>
          <a:xfrm>
            <a:off x="609600" y="3506788"/>
            <a:ext cx="5421688" cy="2874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xmlns:p14="http://schemas.microsoft.com/office/powerpoint/2010/main" xmlns="" id="{FB1B0973-6DD0-4BAA-9E78-D1951C2DC08C}"/>
              </a:ext>
            </a:extLst>
          </p:cNvPr>
          <p:cNvSpPr>
            <a:spLocks noGrp="1"/>
          </p:cNvSpPr>
          <p:nvPr>
            <p:ph sz="quarter" idx="16"/>
          </p:nvPr>
        </p:nvSpPr>
        <p:spPr>
          <a:xfrm>
            <a:off x="6169025" y="3506788"/>
            <a:ext cx="5413375" cy="287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21271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OneThirdTwo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377837" y="914400"/>
            <a:ext cx="7204563" cy="5467350"/>
          </a:xfrm>
        </p:spPr>
        <p:txBody>
          <a:bodyPr/>
          <a:lstStyle>
            <a:lvl1pPr>
              <a:defRPr sz="1800"/>
            </a:lvl1pPr>
            <a:lvl2pPr>
              <a:defRPr sz="1800"/>
            </a:lvl2pPr>
            <a:lvl3pPr>
              <a:defRPr sz="1800"/>
            </a:lvl3pPr>
            <a:lvl4pPr>
              <a:defRPr sz="1800"/>
            </a:lvl4pPr>
            <a:lvl5pPr>
              <a:defRPr sz="1800"/>
            </a:lvl5pPr>
            <a:lvl6pPr>
              <a:defRPr sz="1400"/>
            </a:lvl6pPr>
            <a:lvl7pPr>
              <a:defRPr sz="20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 y="914400"/>
            <a:ext cx="3592800" cy="5467350"/>
          </a:xfrm>
        </p:spPr>
        <p:txBody>
          <a:bodyPr/>
          <a:lstStyle>
            <a:lvl1pPr>
              <a:defRPr sz="1800"/>
            </a:lvl1pPr>
            <a:lvl2pPr>
              <a:defRPr sz="1800"/>
            </a:lvl2pPr>
            <a:lvl3pPr>
              <a:defRPr sz="1800"/>
            </a:lvl3pPr>
            <a:lvl4pPr>
              <a:defRPr sz="1800"/>
            </a:lvl4pPr>
            <a:lvl5pPr>
              <a:defRPr sz="1800"/>
            </a:lvl5pPr>
            <a:lvl6pPr>
              <a:defRPr sz="1400"/>
            </a:lvl6pPr>
            <a:lvl7pPr>
              <a:defRPr sz="20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p14="http://schemas.microsoft.com/office/powerpoint/2010/main" xmlns="" id="{548F23CA-9C87-4559-89F8-42A3CC9D03F3}"/>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Tree>
    <p:custDataLst>
      <p:tags r:id="rId1"/>
    </p:custDataLst>
    <p:extLst>
      <p:ext uri="{BB962C8B-B14F-4D97-AF65-F5344CB8AC3E}">
        <p14:creationId xmlns:p14="http://schemas.microsoft.com/office/powerpoint/2010/main" val="321187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ThirdOne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5" name="Footer Placeholder 4">
            <a:extLst>
              <a:ext uri="{FF2B5EF4-FFF2-40B4-BE49-F238E27FC236}">
                <a16:creationId xmlns:a16="http://schemas.microsoft.com/office/drawing/2014/main" xmlns:p14="http://schemas.microsoft.com/office/powerpoint/2010/main" xmlns="" id="{F58FAB0E-4E3B-4A40-BCA8-03219A34BD9D}"/>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2" name="Content Placeholder 11">
            <a:extLst>
              <a:ext uri="{FF2B5EF4-FFF2-40B4-BE49-F238E27FC236}">
                <a16:creationId xmlns:a16="http://schemas.microsoft.com/office/drawing/2014/main" xmlns:p14="http://schemas.microsoft.com/office/powerpoint/2010/main" xmlns="" id="{A4A39F82-4F84-4F7C-A7E0-574DD4A2D2EF}"/>
              </a:ext>
            </a:extLst>
          </p:cNvPr>
          <p:cNvSpPr>
            <a:spLocks noGrp="1"/>
          </p:cNvSpPr>
          <p:nvPr>
            <p:ph sz="quarter" idx="11"/>
          </p:nvPr>
        </p:nvSpPr>
        <p:spPr>
          <a:xfrm>
            <a:off x="609600" y="914400"/>
            <a:ext cx="7264400"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xmlns:p14="http://schemas.microsoft.com/office/powerpoint/2010/main" xmlns="" id="{A5807AFE-9169-4709-B0F3-68880FE5EBF5}"/>
              </a:ext>
            </a:extLst>
          </p:cNvPr>
          <p:cNvSpPr>
            <a:spLocks noGrp="1"/>
          </p:cNvSpPr>
          <p:nvPr>
            <p:ph sz="quarter" idx="12"/>
          </p:nvPr>
        </p:nvSpPr>
        <p:spPr>
          <a:xfrm>
            <a:off x="8011855" y="914400"/>
            <a:ext cx="3570545"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7386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And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5" name="Footer Placeholder 4">
            <a:extLst>
              <a:ext uri="{FF2B5EF4-FFF2-40B4-BE49-F238E27FC236}">
                <a16:creationId xmlns:a16="http://schemas.microsoft.com/office/drawing/2014/main" xmlns:p14="http://schemas.microsoft.com/office/powerpoint/2010/main" xmlns="" id="{F58FAB0E-4E3B-4A40-BCA8-03219A34BD9D}"/>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1" name="Content Placeholder 10">
            <a:extLst>
              <a:ext uri="{FF2B5EF4-FFF2-40B4-BE49-F238E27FC236}">
                <a16:creationId xmlns:a16="http://schemas.microsoft.com/office/drawing/2014/main" xmlns:p14="http://schemas.microsoft.com/office/powerpoint/2010/main" xmlns="" id="{459E8C1A-0B0D-49C0-B0FA-E7519E73C77C}"/>
              </a:ext>
            </a:extLst>
          </p:cNvPr>
          <p:cNvSpPr>
            <a:spLocks noGrp="1"/>
          </p:cNvSpPr>
          <p:nvPr>
            <p:ph sz="quarter" idx="11"/>
          </p:nvPr>
        </p:nvSpPr>
        <p:spPr>
          <a:xfrm>
            <a:off x="609600" y="914400"/>
            <a:ext cx="7981144"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xmlns:p14="http://schemas.microsoft.com/office/powerpoint/2010/main" xmlns="" id="{F006E961-0735-4D61-9836-6F2D3FB72447}"/>
              </a:ext>
            </a:extLst>
          </p:cNvPr>
          <p:cNvSpPr>
            <a:spLocks noGrp="1"/>
          </p:cNvSpPr>
          <p:nvPr>
            <p:ph sz="quarter" idx="14"/>
          </p:nvPr>
        </p:nvSpPr>
        <p:spPr>
          <a:xfrm>
            <a:off x="8750809" y="914400"/>
            <a:ext cx="2831592"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27748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TextAndTwo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p14="http://schemas.microsoft.com/office/powerpoint/2010/main" xmlns="" id="{0F113682-DB3B-41F9-9E40-9743882FDAB3}"/>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6" name="Footer Placeholder 4">
            <a:extLst>
              <a:ext uri="{FF2B5EF4-FFF2-40B4-BE49-F238E27FC236}">
                <a16:creationId xmlns:a16="http://schemas.microsoft.com/office/drawing/2014/main" xmlns:p14="http://schemas.microsoft.com/office/powerpoint/2010/main" xmlns="" id="{9FA4EACB-49C2-416E-B993-25DB8CB2D458}"/>
              </a:ext>
            </a:extLst>
          </p:cNvPr>
          <p:cNvSpPr>
            <a:spLocks noGrp="1"/>
          </p:cNvSpPr>
          <p:nvPr>
            <p:ph type="ftr" sz="quarter" idx="10"/>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2" name="Content Placeholder 11">
            <a:extLst>
              <a:ext uri="{FF2B5EF4-FFF2-40B4-BE49-F238E27FC236}">
                <a16:creationId xmlns:a16="http://schemas.microsoft.com/office/drawing/2014/main" xmlns:p14="http://schemas.microsoft.com/office/powerpoint/2010/main" xmlns="" id="{F9B60763-18B5-48EC-B33D-D7068C9A9941}"/>
              </a:ext>
            </a:extLst>
          </p:cNvPr>
          <p:cNvSpPr>
            <a:spLocks noGrp="1"/>
          </p:cNvSpPr>
          <p:nvPr>
            <p:ph sz="quarter" idx="11"/>
          </p:nvPr>
        </p:nvSpPr>
        <p:spPr>
          <a:xfrm>
            <a:off x="609600" y="914401"/>
            <a:ext cx="10972800" cy="6061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xmlns:p14="http://schemas.microsoft.com/office/powerpoint/2010/main" xmlns="" id="{5ECCAB4E-AD7D-4739-B86C-ADAC5395DDD8}"/>
              </a:ext>
            </a:extLst>
          </p:cNvPr>
          <p:cNvSpPr>
            <a:spLocks noGrp="1"/>
          </p:cNvSpPr>
          <p:nvPr>
            <p:ph sz="quarter" idx="12"/>
          </p:nvPr>
        </p:nvSpPr>
        <p:spPr>
          <a:xfrm>
            <a:off x="609600" y="1670050"/>
            <a:ext cx="10972800" cy="228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a:extLst>
              <a:ext uri="{FF2B5EF4-FFF2-40B4-BE49-F238E27FC236}">
                <a16:creationId xmlns:a16="http://schemas.microsoft.com/office/drawing/2014/main" xmlns:p14="http://schemas.microsoft.com/office/powerpoint/2010/main" xmlns="" id="{C85FD018-B5ED-41A7-B9D1-3D7BB3AA188A}"/>
              </a:ext>
            </a:extLst>
          </p:cNvPr>
          <p:cNvSpPr>
            <a:spLocks noGrp="1"/>
          </p:cNvSpPr>
          <p:nvPr>
            <p:ph sz="quarter" idx="13"/>
          </p:nvPr>
        </p:nvSpPr>
        <p:spPr>
          <a:xfrm>
            <a:off x="609600" y="4094924"/>
            <a:ext cx="10972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3488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DoubleTextAnd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p14="http://schemas.microsoft.com/office/powerpoint/2010/main" xmlns="" id="{F6C866F9-C46F-4FAC-BD0F-64A8B64BA1F6}"/>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7" name="Footer Placeholder 4">
            <a:extLst>
              <a:ext uri="{FF2B5EF4-FFF2-40B4-BE49-F238E27FC236}">
                <a16:creationId xmlns:a16="http://schemas.microsoft.com/office/drawing/2014/main" xmlns:p14="http://schemas.microsoft.com/office/powerpoint/2010/main" xmlns="" id="{F5717891-C086-478F-80C7-829FA89B5E45}"/>
              </a:ext>
            </a:extLst>
          </p:cNvPr>
          <p:cNvSpPr>
            <a:spLocks noGrp="1"/>
          </p:cNvSpPr>
          <p:nvPr>
            <p:ph type="ftr" sz="quarter" idx="10"/>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3" name="Content Placeholder 12">
            <a:extLst>
              <a:ext uri="{FF2B5EF4-FFF2-40B4-BE49-F238E27FC236}">
                <a16:creationId xmlns:a16="http://schemas.microsoft.com/office/drawing/2014/main" xmlns:p14="http://schemas.microsoft.com/office/powerpoint/2010/main" xmlns="" id="{E03BDCEB-7DE3-41AD-8CB7-3DE4D8A0E3F1}"/>
              </a:ext>
            </a:extLst>
          </p:cNvPr>
          <p:cNvSpPr>
            <a:spLocks noGrp="1"/>
          </p:cNvSpPr>
          <p:nvPr>
            <p:ph sz="quarter" idx="11"/>
          </p:nvPr>
        </p:nvSpPr>
        <p:spPr>
          <a:xfrm>
            <a:off x="609600" y="914400"/>
            <a:ext cx="10972800" cy="595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0">
            <a:extLst>
              <a:ext uri="{FF2B5EF4-FFF2-40B4-BE49-F238E27FC236}">
                <a16:creationId xmlns:a16="http://schemas.microsoft.com/office/drawing/2014/main" xmlns:p14="http://schemas.microsoft.com/office/powerpoint/2010/main" xmlns="" id="{C62B7808-8002-4C0D-83F6-9268D0875CA4}"/>
              </a:ext>
            </a:extLst>
          </p:cNvPr>
          <p:cNvSpPr>
            <a:spLocks noGrp="1"/>
          </p:cNvSpPr>
          <p:nvPr>
            <p:ph sz="quarter" idx="12"/>
          </p:nvPr>
        </p:nvSpPr>
        <p:spPr>
          <a:xfrm>
            <a:off x="609600" y="1681163"/>
            <a:ext cx="10972800" cy="1905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2">
            <a:extLst>
              <a:ext uri="{FF2B5EF4-FFF2-40B4-BE49-F238E27FC236}">
                <a16:creationId xmlns:a16="http://schemas.microsoft.com/office/drawing/2014/main" xmlns:p14="http://schemas.microsoft.com/office/powerpoint/2010/main" xmlns="" id="{261C5819-0F16-4F70-B5C1-8018B6FE3D95}"/>
              </a:ext>
            </a:extLst>
          </p:cNvPr>
          <p:cNvSpPr>
            <a:spLocks noGrp="1"/>
          </p:cNvSpPr>
          <p:nvPr>
            <p:ph sz="quarter" idx="13"/>
          </p:nvPr>
        </p:nvSpPr>
        <p:spPr>
          <a:xfrm>
            <a:off x="609600" y="3744151"/>
            <a:ext cx="10972800" cy="594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4">
            <a:extLst>
              <a:ext uri="{FF2B5EF4-FFF2-40B4-BE49-F238E27FC236}">
                <a16:creationId xmlns:a16="http://schemas.microsoft.com/office/drawing/2014/main" xmlns:p14="http://schemas.microsoft.com/office/powerpoint/2010/main" xmlns="" id="{F91C310B-1E1B-489D-BE58-5A26F49ACBC8}"/>
              </a:ext>
            </a:extLst>
          </p:cNvPr>
          <p:cNvSpPr>
            <a:spLocks noGrp="1"/>
          </p:cNvSpPr>
          <p:nvPr>
            <p:ph sz="quarter" idx="14"/>
          </p:nvPr>
        </p:nvSpPr>
        <p:spPr>
          <a:xfrm>
            <a:off x="609600" y="4483730"/>
            <a:ext cx="10972800" cy="18980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89003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HalfHalf">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p14="http://schemas.microsoft.com/office/powerpoint/2010/main" xmlns="" id="{81E00445-D9A2-4DE6-9028-E5C6963BD15C}"/>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5" name="Footer Placeholder 4">
            <a:extLst>
              <a:ext uri="{FF2B5EF4-FFF2-40B4-BE49-F238E27FC236}">
                <a16:creationId xmlns:a16="http://schemas.microsoft.com/office/drawing/2014/main" xmlns:p14="http://schemas.microsoft.com/office/powerpoint/2010/main" xmlns="" id="{690CD7B5-1413-4504-818E-42D4BAAF2CD8}"/>
              </a:ext>
            </a:extLst>
          </p:cNvPr>
          <p:cNvSpPr>
            <a:spLocks noGrp="1"/>
          </p:cNvSpPr>
          <p:nvPr>
            <p:ph type="ftr" sz="quarter" idx="10"/>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5" name="Content Placeholder 14">
            <a:extLst>
              <a:ext uri="{FF2B5EF4-FFF2-40B4-BE49-F238E27FC236}">
                <a16:creationId xmlns:a16="http://schemas.microsoft.com/office/drawing/2014/main" xmlns:p14="http://schemas.microsoft.com/office/powerpoint/2010/main" xmlns="" id="{24EBDB0D-B085-4510-8561-DD5222D13F40}"/>
              </a:ext>
            </a:extLst>
          </p:cNvPr>
          <p:cNvSpPr>
            <a:spLocks noGrp="1"/>
          </p:cNvSpPr>
          <p:nvPr>
            <p:ph sz="quarter" idx="11"/>
          </p:nvPr>
        </p:nvSpPr>
        <p:spPr>
          <a:xfrm>
            <a:off x="609600" y="914399"/>
            <a:ext cx="10972800" cy="267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xmlns:p14="http://schemas.microsoft.com/office/powerpoint/2010/main" xmlns="" id="{F1A5B1A8-ACF7-44A1-92DB-AE8378552D9F}"/>
              </a:ext>
            </a:extLst>
          </p:cNvPr>
          <p:cNvSpPr>
            <a:spLocks noGrp="1"/>
          </p:cNvSpPr>
          <p:nvPr>
            <p:ph sz="quarter" idx="12"/>
          </p:nvPr>
        </p:nvSpPr>
        <p:spPr>
          <a:xfrm>
            <a:off x="609600" y="3702622"/>
            <a:ext cx="10972800" cy="267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14757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ThreeThir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p14="http://schemas.microsoft.com/office/powerpoint/2010/main" xmlns="" id="{77182B34-166A-48D1-B388-A2DD16484A09}"/>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7" name="Footer Placeholder 4">
            <a:extLst>
              <a:ext uri="{FF2B5EF4-FFF2-40B4-BE49-F238E27FC236}">
                <a16:creationId xmlns:a16="http://schemas.microsoft.com/office/drawing/2014/main" xmlns:p14="http://schemas.microsoft.com/office/powerpoint/2010/main" xmlns="" id="{0CC7F86C-CCF9-4A61-8C8E-920BE2046849}"/>
              </a:ext>
            </a:extLst>
          </p:cNvPr>
          <p:cNvSpPr>
            <a:spLocks noGrp="1"/>
          </p:cNvSpPr>
          <p:nvPr>
            <p:ph type="ftr" sz="quarter" idx="12"/>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1" name="Content Placeholder 10">
            <a:extLst>
              <a:ext uri="{FF2B5EF4-FFF2-40B4-BE49-F238E27FC236}">
                <a16:creationId xmlns:a16="http://schemas.microsoft.com/office/drawing/2014/main" xmlns:p14="http://schemas.microsoft.com/office/powerpoint/2010/main" xmlns="" id="{54681421-1C2B-4972-8A91-5D2D5F512DE9}"/>
              </a:ext>
            </a:extLst>
          </p:cNvPr>
          <p:cNvSpPr>
            <a:spLocks noGrp="1"/>
          </p:cNvSpPr>
          <p:nvPr>
            <p:ph sz="quarter" idx="13"/>
          </p:nvPr>
        </p:nvSpPr>
        <p:spPr>
          <a:xfrm>
            <a:off x="609600" y="922908"/>
            <a:ext cx="10972800" cy="1737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xmlns:p14="http://schemas.microsoft.com/office/powerpoint/2010/main" xmlns="" id="{19D7906B-E895-427A-A8F5-57E31ACBDC91}"/>
              </a:ext>
            </a:extLst>
          </p:cNvPr>
          <p:cNvSpPr>
            <a:spLocks noGrp="1"/>
          </p:cNvSpPr>
          <p:nvPr>
            <p:ph sz="quarter" idx="14"/>
          </p:nvPr>
        </p:nvSpPr>
        <p:spPr>
          <a:xfrm>
            <a:off x="609600" y="2770632"/>
            <a:ext cx="10972800" cy="1737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xmlns:p14="http://schemas.microsoft.com/office/powerpoint/2010/main" xmlns="" id="{1E18F22C-42FD-4648-ADBC-39FDD715FFF6}"/>
              </a:ext>
            </a:extLst>
          </p:cNvPr>
          <p:cNvSpPr>
            <a:spLocks noGrp="1"/>
          </p:cNvSpPr>
          <p:nvPr>
            <p:ph sz="quarter" idx="15"/>
          </p:nvPr>
        </p:nvSpPr>
        <p:spPr>
          <a:xfrm>
            <a:off x="609600" y="4635056"/>
            <a:ext cx="10972800" cy="1737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739460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FourQuart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p14="http://schemas.microsoft.com/office/powerpoint/2010/main" xmlns=""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9" name="Footer Placeholder 4">
            <a:extLst>
              <a:ext uri="{FF2B5EF4-FFF2-40B4-BE49-F238E27FC236}">
                <a16:creationId xmlns:a16="http://schemas.microsoft.com/office/drawing/2014/main" xmlns:p14="http://schemas.microsoft.com/office/powerpoint/2010/main" xmlns=""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4" name="Content Placeholder 3">
            <a:extLst>
              <a:ext uri="{FF2B5EF4-FFF2-40B4-BE49-F238E27FC236}">
                <a16:creationId xmlns:a16="http://schemas.microsoft.com/office/drawing/2014/main" xmlns:p14="http://schemas.microsoft.com/office/powerpoint/2010/main" xmlns="" id="{DE4E6B00-792F-49BE-8FF6-D49384268034}"/>
              </a:ext>
            </a:extLst>
          </p:cNvPr>
          <p:cNvSpPr>
            <a:spLocks noGrp="1"/>
          </p:cNvSpPr>
          <p:nvPr>
            <p:ph sz="quarter" idx="14"/>
          </p:nvPr>
        </p:nvSpPr>
        <p:spPr>
          <a:xfrm>
            <a:off x="609600" y="914400"/>
            <a:ext cx="10972800" cy="126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xmlns:p14="http://schemas.microsoft.com/office/powerpoint/2010/main" xmlns="" id="{77EF4169-2F64-476B-8F0C-43510F30C78F}"/>
              </a:ext>
            </a:extLst>
          </p:cNvPr>
          <p:cNvSpPr>
            <a:spLocks noGrp="1"/>
          </p:cNvSpPr>
          <p:nvPr>
            <p:ph sz="quarter" idx="15"/>
          </p:nvPr>
        </p:nvSpPr>
        <p:spPr>
          <a:xfrm>
            <a:off x="609600" y="2322767"/>
            <a:ext cx="10972800" cy="126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xmlns:p14="http://schemas.microsoft.com/office/powerpoint/2010/main" xmlns="" id="{BA65D799-E8A0-439D-9734-6C7C59C9A668}"/>
              </a:ext>
            </a:extLst>
          </p:cNvPr>
          <p:cNvSpPr>
            <a:spLocks noGrp="1"/>
          </p:cNvSpPr>
          <p:nvPr>
            <p:ph sz="quarter" idx="16"/>
          </p:nvPr>
        </p:nvSpPr>
        <p:spPr>
          <a:xfrm>
            <a:off x="609600" y="3730371"/>
            <a:ext cx="10972800" cy="126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xmlns:p14="http://schemas.microsoft.com/office/powerpoint/2010/main" xmlns="" id="{416CBAB3-EED4-4258-9876-66DD07DCD980}"/>
              </a:ext>
            </a:extLst>
          </p:cNvPr>
          <p:cNvSpPr>
            <a:spLocks noGrp="1"/>
          </p:cNvSpPr>
          <p:nvPr>
            <p:ph sz="quarter" idx="17"/>
          </p:nvPr>
        </p:nvSpPr>
        <p:spPr>
          <a:xfrm>
            <a:off x="609600" y="5120386"/>
            <a:ext cx="10972800" cy="1261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2380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p14="http://schemas.microsoft.com/office/powerpoint/2010/main" xmlns:adec="http://schemas.microsoft.com/office/drawing/2017/decorative" xmlns:a14="http://schemas.microsoft.com/office/drawing/2010/main" xmlns="" id="{7EC0B194-305E-4C52-A3BC-D1DEDF46186A}"/>
              </a:ext>
            </a:extLst>
          </p:cNvPr>
          <p:cNvSpPr>
            <a:spLocks noGrp="1"/>
          </p:cNvSpPr>
          <p:nvPr>
            <p:ph type="title"/>
          </p:nvPr>
        </p:nvSpPr>
        <p:spPr>
          <a:xfrm>
            <a:off x="616855" y="1676400"/>
            <a:ext cx="7257143" cy="1752600"/>
          </a:xfrm>
        </p:spPr>
        <p:txBody>
          <a:bodyPr anchor="b"/>
          <a:lstStyle>
            <a:lvl1pPr algn="l">
              <a:lnSpc>
                <a:spcPts val="3000"/>
              </a:lnSpc>
              <a:defRPr sz="2800" b="0" cap="none" baseline="0"/>
            </a:lvl1pPr>
          </a:lstStyle>
          <a:p>
            <a:r>
              <a:rPr lang="en-US" dirty="0"/>
              <a:t>Click to edit Master title style</a:t>
            </a:r>
          </a:p>
        </p:txBody>
      </p:sp>
      <p:sp>
        <p:nvSpPr>
          <p:cNvPr id="8" name="TextBox 7">
            <a:extLst>
              <a:ext uri="{FF2B5EF4-FFF2-40B4-BE49-F238E27FC236}">
                <a16:creationId xmlns:a16="http://schemas.microsoft.com/office/drawing/2014/main" xmlns:p14="http://schemas.microsoft.com/office/powerpoint/2010/main" xmlns:adec="http://schemas.microsoft.com/office/drawing/2017/decorative" xmlns:a14="http://schemas.microsoft.com/office/drawing/2010/main" xmlns="" id="{220D0FA5-0FE7-4E63-8184-468E1E542227}"/>
              </a:ext>
            </a:extLst>
          </p:cNvPr>
          <p:cNvSpPr txBox="1"/>
          <p:nvPr userDrawn="1"/>
        </p:nvSpPr>
        <p:spPr>
          <a:xfrm>
            <a:off x="10031883" y="6530269"/>
            <a:ext cx="2335608" cy="210979"/>
          </a:xfrm>
          <a:prstGeom prst="rect">
            <a:avLst/>
          </a:prstGeom>
          <a:noFill/>
        </p:spPr>
        <p:txBody>
          <a:bodyPr wrap="square" lIns="0" tIns="0" rIns="0" bIns="0" rtlCol="0">
            <a:noAutofit/>
          </a:bodyPr>
          <a:lstStyle/>
          <a:p>
            <a:pPr algn="l">
              <a:lnSpc>
                <a:spcPct val="90000"/>
              </a:lnSpc>
            </a:pPr>
            <a:r>
              <a:rPr lang="en-US" sz="700" dirty="0">
                <a:solidFill>
                  <a:schemeClr val="bg1"/>
                </a:solidFill>
              </a:rPr>
              <a:t>© 2019</a:t>
            </a:r>
            <a:r>
              <a:rPr lang="en-US" sz="700" baseline="0" dirty="0">
                <a:solidFill>
                  <a:schemeClr val="bg1"/>
                </a:solidFill>
              </a:rPr>
              <a:t> VMware Inc. All rights reserved.</a:t>
            </a:r>
            <a:endParaRPr lang="en-US" sz="700" dirty="0">
              <a:solidFill>
                <a:schemeClr val="bg1"/>
              </a:solidFill>
            </a:endParaRPr>
          </a:p>
        </p:txBody>
      </p:sp>
      <p:pic>
        <p:nvPicPr>
          <p:cNvPr id="10" name="Picture 4" descr="C:\Users\jmaltese\AppData\Local\Temp\6\SNAGHTML1ac7bba0.PNG">
            <a:extLst>
              <a:ext uri="{FF2B5EF4-FFF2-40B4-BE49-F238E27FC236}">
                <a16:creationId xmlns:a16="http://schemas.microsoft.com/office/drawing/2014/main" xmlns:p14="http://schemas.microsoft.com/office/powerpoint/2010/main" xmlns:adec="http://schemas.microsoft.com/office/drawing/2017/decorative" xmlns:a14="http://schemas.microsoft.com/office/drawing/2010/main" xmlns="" id="{3E92330F-F74F-4FC0-A158-D8A6B4F52B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47600"/>
            <a:ext cx="1408739" cy="2627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parallelogram graphics">
            <a:extLst>
              <a:ext uri="{FF2B5EF4-FFF2-40B4-BE49-F238E27FC236}">
                <a16:creationId xmlns:a16="http://schemas.microsoft.com/office/drawing/2014/main" xmlns:p14="http://schemas.microsoft.com/office/powerpoint/2010/main" xmlns:adec="http://schemas.microsoft.com/office/drawing/2017/decorative" xmlns:a14="http://schemas.microsoft.com/office/drawing/2010/main" xmlns="" id="{B999E0C6-A3AD-45C1-8074-C40C2E8DABB5}"/>
              </a:ext>
              <a:ext uri="{C183D7F6-B498-43B3-948B-1728B52AA6E4}">
                <adec:decorative xmlns:adec="http://schemas.microsoft.com/office/drawing/2017/decorative" xmlns:p14="http://schemas.microsoft.com/office/powerpoint/2010/main" xmlns:a14="http://schemas.microsoft.com/office/drawing/2010/main" xmlns:a16="http://schemas.microsoft.com/office/drawing/2014/main" xmlns="" val="1"/>
              </a:ext>
            </a:extLst>
          </p:cNvPr>
          <p:cNvGrpSpPr/>
          <p:nvPr userDrawn="1"/>
        </p:nvGrpSpPr>
        <p:grpSpPr>
          <a:xfrm>
            <a:off x="5180604" y="3294915"/>
            <a:ext cx="9157084" cy="2284913"/>
            <a:chOff x="5180604" y="3294915"/>
            <a:chExt cx="9157084" cy="2284913"/>
          </a:xfrm>
        </p:grpSpPr>
        <p:sp>
          <p:nvSpPr>
            <p:cNvPr id="14" name="Freeform 25">
              <a:extLst>
                <a:ext uri="{FF2B5EF4-FFF2-40B4-BE49-F238E27FC236}">
                  <a16:creationId xmlns:a16="http://schemas.microsoft.com/office/drawing/2014/main" xmlns:p14="http://schemas.microsoft.com/office/powerpoint/2010/main" xmlns:adec="http://schemas.microsoft.com/office/drawing/2017/decorative" xmlns:a14="http://schemas.microsoft.com/office/drawing/2010/main" xmlns="" id="{2DF976D8-14AA-4404-9DEB-5D56025CBE9B}"/>
                </a:ext>
                <a:ext uri="{C183D7F6-B498-43B3-948B-1728B52AA6E4}">
                  <adec:decorative xmlns:adec="http://schemas.microsoft.com/office/drawing/2017/decorative" xmlns:p14="http://schemas.microsoft.com/office/powerpoint/2010/main" xmlns:a14="http://schemas.microsoft.com/office/drawing/2010/main" xmlns:a16="http://schemas.microsoft.com/office/drawing/2014/main" xmlns=""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15" name="Freeform: Shape 14">
              <a:extLst>
                <a:ext uri="{FF2B5EF4-FFF2-40B4-BE49-F238E27FC236}">
                  <a16:creationId xmlns:a16="http://schemas.microsoft.com/office/drawing/2014/main" xmlns:p14="http://schemas.microsoft.com/office/powerpoint/2010/main" xmlns:adec="http://schemas.microsoft.com/office/drawing/2017/decorative" xmlns:a14="http://schemas.microsoft.com/office/drawing/2010/main" xmlns="" id="{02B193DB-01D8-40AF-B55A-6248DB98127F}"/>
                </a:ext>
                <a:ext uri="{C183D7F6-B498-43B3-948B-1728B52AA6E4}">
                  <adec:decorative xmlns:adec="http://schemas.microsoft.com/office/drawing/2017/decorative" xmlns:p14="http://schemas.microsoft.com/office/powerpoint/2010/main" xmlns:a14="http://schemas.microsoft.com/office/drawing/2010/main" xmlns:a16="http://schemas.microsoft.com/office/drawing/2014/main" xmlns=""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4"/>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grpSp>
    </p:spTree>
    <p:custDataLst>
      <p:tags r:id="rId1"/>
    </p:custDataLst>
    <p:extLst>
      <p:ext uri="{BB962C8B-B14F-4D97-AF65-F5344CB8AC3E}">
        <p14:creationId xmlns:p14="http://schemas.microsoft.com/office/powerpoint/2010/main" val="889196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OneThirdTwoThir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p14="http://schemas.microsoft.com/office/powerpoint/2010/main" xmlns=""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9" name="Footer Placeholder 4">
            <a:extLst>
              <a:ext uri="{FF2B5EF4-FFF2-40B4-BE49-F238E27FC236}">
                <a16:creationId xmlns:a16="http://schemas.microsoft.com/office/drawing/2014/main" xmlns:p14="http://schemas.microsoft.com/office/powerpoint/2010/main" xmlns=""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4" name="Content Placeholder 3">
            <a:extLst>
              <a:ext uri="{FF2B5EF4-FFF2-40B4-BE49-F238E27FC236}">
                <a16:creationId xmlns:a16="http://schemas.microsoft.com/office/drawing/2014/main" xmlns:p14="http://schemas.microsoft.com/office/powerpoint/2010/main" xmlns="" id="{CF2E4B06-25AF-457F-B679-291337716B14}"/>
              </a:ext>
            </a:extLst>
          </p:cNvPr>
          <p:cNvSpPr>
            <a:spLocks noGrp="1"/>
          </p:cNvSpPr>
          <p:nvPr>
            <p:ph sz="quarter" idx="14"/>
          </p:nvPr>
        </p:nvSpPr>
        <p:spPr>
          <a:xfrm>
            <a:off x="609600" y="914400"/>
            <a:ext cx="10972800" cy="1764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xmlns:p14="http://schemas.microsoft.com/office/powerpoint/2010/main" xmlns="" id="{E6091F57-CD45-4EFB-9930-8D47B12D4AD8}"/>
              </a:ext>
            </a:extLst>
          </p:cNvPr>
          <p:cNvSpPr>
            <a:spLocks noGrp="1"/>
          </p:cNvSpPr>
          <p:nvPr>
            <p:ph sz="quarter" idx="15"/>
          </p:nvPr>
        </p:nvSpPr>
        <p:spPr>
          <a:xfrm>
            <a:off x="609600" y="2788920"/>
            <a:ext cx="1097280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14692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scriptionWithFourZo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p14="http://schemas.microsoft.com/office/powerpoint/2010/main" xmlns="" id="{898019B4-5AAA-456E-A9DD-12ED4799FC86}"/>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9" name="Footer Placeholder 4">
            <a:extLst>
              <a:ext uri="{FF2B5EF4-FFF2-40B4-BE49-F238E27FC236}">
                <a16:creationId xmlns:a16="http://schemas.microsoft.com/office/drawing/2014/main" xmlns:p14="http://schemas.microsoft.com/office/powerpoint/2010/main" xmlns="" id="{4DD94C64-0C87-480D-B2D7-3FE6DC333606}"/>
              </a:ext>
            </a:extLst>
          </p:cNvPr>
          <p:cNvSpPr>
            <a:spLocks noGrp="1"/>
          </p:cNvSpPr>
          <p:nvPr>
            <p:ph type="ftr" sz="quarter" idx="10"/>
          </p:nvPr>
        </p:nvSpPr>
        <p:spPr>
          <a:xfrm>
            <a:off x="3327662" y="6464899"/>
            <a:ext cx="8254738" cy="301661"/>
          </a:xfrm>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3" name="Content Placeholder 12">
            <a:extLst>
              <a:ext uri="{FF2B5EF4-FFF2-40B4-BE49-F238E27FC236}">
                <a16:creationId xmlns:a16="http://schemas.microsoft.com/office/drawing/2014/main" xmlns:p14="http://schemas.microsoft.com/office/powerpoint/2010/main" xmlns="" id="{9D412ED3-656C-487F-BC98-51A477296576}"/>
              </a:ext>
            </a:extLst>
          </p:cNvPr>
          <p:cNvSpPr>
            <a:spLocks noGrp="1"/>
          </p:cNvSpPr>
          <p:nvPr>
            <p:ph sz="quarter" idx="11"/>
          </p:nvPr>
        </p:nvSpPr>
        <p:spPr>
          <a:xfrm>
            <a:off x="609600" y="923544"/>
            <a:ext cx="10972800" cy="60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xmlns:p14="http://schemas.microsoft.com/office/powerpoint/2010/main" xmlns="" id="{78984C72-A26A-41BE-B6E1-303B687E911E}"/>
              </a:ext>
            </a:extLst>
          </p:cNvPr>
          <p:cNvSpPr>
            <a:spLocks noGrp="1"/>
          </p:cNvSpPr>
          <p:nvPr>
            <p:ph sz="quarter" idx="12"/>
          </p:nvPr>
        </p:nvSpPr>
        <p:spPr>
          <a:xfrm>
            <a:off x="609600" y="1664208"/>
            <a:ext cx="5417472" cy="230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a:extLst>
              <a:ext uri="{FF2B5EF4-FFF2-40B4-BE49-F238E27FC236}">
                <a16:creationId xmlns:a16="http://schemas.microsoft.com/office/drawing/2014/main" xmlns:p14="http://schemas.microsoft.com/office/powerpoint/2010/main" xmlns="" id="{CD865366-0962-4AF8-9FBF-B657D8EEA79D}"/>
              </a:ext>
            </a:extLst>
          </p:cNvPr>
          <p:cNvSpPr>
            <a:spLocks noGrp="1"/>
          </p:cNvSpPr>
          <p:nvPr>
            <p:ph sz="quarter" idx="13"/>
          </p:nvPr>
        </p:nvSpPr>
        <p:spPr>
          <a:xfrm>
            <a:off x="6164928" y="1664208"/>
            <a:ext cx="5417472" cy="230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xmlns:p14="http://schemas.microsoft.com/office/powerpoint/2010/main" xmlns="" id="{03D454DF-6CCB-4FD8-B865-EE170768B696}"/>
              </a:ext>
            </a:extLst>
          </p:cNvPr>
          <p:cNvSpPr>
            <a:spLocks noGrp="1"/>
          </p:cNvSpPr>
          <p:nvPr>
            <p:ph sz="quarter" idx="14"/>
          </p:nvPr>
        </p:nvSpPr>
        <p:spPr>
          <a:xfrm>
            <a:off x="609600" y="4087368"/>
            <a:ext cx="5418138" cy="230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3">
            <a:extLst>
              <a:ext uri="{FF2B5EF4-FFF2-40B4-BE49-F238E27FC236}">
                <a16:creationId xmlns:a16="http://schemas.microsoft.com/office/drawing/2014/main" xmlns:p14="http://schemas.microsoft.com/office/powerpoint/2010/main" xmlns="" id="{62D6DFB4-A536-44A9-A8AF-D5824D7B025B}"/>
              </a:ext>
            </a:extLst>
          </p:cNvPr>
          <p:cNvSpPr>
            <a:spLocks noGrp="1"/>
          </p:cNvSpPr>
          <p:nvPr>
            <p:ph sz="quarter" idx="15"/>
          </p:nvPr>
        </p:nvSpPr>
        <p:spPr>
          <a:xfrm>
            <a:off x="6167026" y="4088093"/>
            <a:ext cx="5422392" cy="230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88393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6CA78923-D2E2-4677-A54B-37B7C98B947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p14="http://schemas.microsoft.com/office/powerpoint/2010/main" xmlns="" id="{5B8AA77A-6A9C-4C61-BBA0-0DBA6EEFE20D}"/>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6" name="Content Placeholder 5">
            <a:extLst>
              <a:ext uri="{FF2B5EF4-FFF2-40B4-BE49-F238E27FC236}">
                <a16:creationId xmlns:a16="http://schemas.microsoft.com/office/drawing/2014/main" xmlns:p14="http://schemas.microsoft.com/office/powerpoint/2010/main" xmlns="" id="{A3D9C313-9D74-4417-9CE5-3067F940B13A}"/>
              </a:ext>
            </a:extLst>
          </p:cNvPr>
          <p:cNvSpPr>
            <a:spLocks noGrp="1"/>
          </p:cNvSpPr>
          <p:nvPr>
            <p:ph sz="quarter" idx="12"/>
          </p:nvPr>
        </p:nvSpPr>
        <p:spPr>
          <a:xfrm>
            <a:off x="609600" y="914400"/>
            <a:ext cx="10972800" cy="5467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5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9C817BBE-13CB-4E43-8281-B3F1E3EFF8CF}"/>
              </a:ext>
            </a:extLst>
          </p:cNvPr>
          <p:cNvSpPr>
            <a:spLocks noGrp="1"/>
          </p:cNvSpPr>
          <p:nvPr>
            <p:ph type="title"/>
          </p:nvPr>
        </p:nvSpPr>
        <p:spPr/>
        <p:txBody>
          <a:bodyPr anchor="ctr" anchorCtr="0"/>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7" name="Footer Placeholder 6">
            <a:extLst>
              <a:ext uri="{FF2B5EF4-FFF2-40B4-BE49-F238E27FC236}">
                <a16:creationId xmlns:a16="http://schemas.microsoft.com/office/drawing/2014/main" xmlns:p14="http://schemas.microsoft.com/office/powerpoint/2010/main" xmlns="" id="{D2F82163-5CBA-48E5-A22D-C030D5928FF3}"/>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4" name="Content Placeholder 3">
            <a:extLst>
              <a:ext uri="{FF2B5EF4-FFF2-40B4-BE49-F238E27FC236}">
                <a16:creationId xmlns:a16="http://schemas.microsoft.com/office/drawing/2014/main" xmlns:p14="http://schemas.microsoft.com/office/powerpoint/2010/main" xmlns="" id="{B924104D-00F9-4719-866F-5EE42F625519}"/>
              </a:ext>
            </a:extLst>
          </p:cNvPr>
          <p:cNvSpPr>
            <a:spLocks noGrp="1"/>
          </p:cNvSpPr>
          <p:nvPr>
            <p:ph sz="quarter" idx="11"/>
          </p:nvPr>
        </p:nvSpPr>
        <p:spPr>
          <a:xfrm>
            <a:off x="609600" y="914400"/>
            <a:ext cx="10972800"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706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lvl="0"/>
            <a:r>
              <a:rPr lang="en-US" dirty="0"/>
              <a:t>Click to edit Master text styles</a:t>
            </a:r>
          </a:p>
        </p:txBody>
      </p:sp>
      <p:sp>
        <p:nvSpPr>
          <p:cNvPr id="7" name="Footer Placeholder 6">
            <a:extLst>
              <a:ext uri="{FF2B5EF4-FFF2-40B4-BE49-F238E27FC236}">
                <a16:creationId xmlns:a16="http://schemas.microsoft.com/office/drawing/2014/main" xmlns:p14="http://schemas.microsoft.com/office/powerpoint/2010/main" xmlns="" id="{3A98C190-4135-4A36-B60A-704147DB0E03}"/>
              </a:ext>
            </a:extLst>
          </p:cNvPr>
          <p:cNvSpPr>
            <a:spLocks noGrp="1"/>
          </p:cNvSpPr>
          <p:nvPr>
            <p:ph type="ftr" sz="quarter" idx="11"/>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8" name="Content Placeholder 7">
            <a:extLst>
              <a:ext uri="{FF2B5EF4-FFF2-40B4-BE49-F238E27FC236}">
                <a16:creationId xmlns:a16="http://schemas.microsoft.com/office/drawing/2014/main" xmlns:p14="http://schemas.microsoft.com/office/powerpoint/2010/main" xmlns="" id="{7BED48D6-5E08-4BBE-A22B-926F5CAE8633}"/>
              </a:ext>
            </a:extLst>
          </p:cNvPr>
          <p:cNvSpPr>
            <a:spLocks noGrp="1"/>
          </p:cNvSpPr>
          <p:nvPr>
            <p:ph sz="quarter" idx="12"/>
          </p:nvPr>
        </p:nvSpPr>
        <p:spPr>
          <a:xfrm>
            <a:off x="609600" y="1582738"/>
            <a:ext cx="10972800" cy="4799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6911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Content_Anima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lvl="0"/>
            <a:r>
              <a:rPr lang="en-US" dirty="0"/>
              <a:t>Click to edit Master text styles</a:t>
            </a:r>
          </a:p>
        </p:txBody>
      </p:sp>
      <p:sp>
        <p:nvSpPr>
          <p:cNvPr id="7" name="Footer Placeholder 6">
            <a:extLst>
              <a:ext uri="{FF2B5EF4-FFF2-40B4-BE49-F238E27FC236}">
                <a16:creationId xmlns:a16="http://schemas.microsoft.com/office/drawing/2014/main" xmlns:p14="http://schemas.microsoft.com/office/powerpoint/2010/main" xmlns="" id="{3A98C190-4135-4A36-B60A-704147DB0E03}"/>
              </a:ext>
            </a:extLst>
          </p:cNvPr>
          <p:cNvSpPr>
            <a:spLocks noGrp="1"/>
          </p:cNvSpPr>
          <p:nvPr>
            <p:ph type="ftr" sz="quarter" idx="11"/>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8" name="Content Placeholder 7">
            <a:extLst>
              <a:ext uri="{FF2B5EF4-FFF2-40B4-BE49-F238E27FC236}">
                <a16:creationId xmlns:a16="http://schemas.microsoft.com/office/drawing/2014/main" xmlns:p14="http://schemas.microsoft.com/office/powerpoint/2010/main" xmlns="" id="{7BED48D6-5E08-4BBE-A22B-926F5CAE8633}"/>
              </a:ext>
            </a:extLst>
          </p:cNvPr>
          <p:cNvSpPr>
            <a:spLocks noGrp="1"/>
          </p:cNvSpPr>
          <p:nvPr>
            <p:ph sz="quarter" idx="12"/>
          </p:nvPr>
        </p:nvSpPr>
        <p:spPr>
          <a:xfrm>
            <a:off x="609600" y="1582738"/>
            <a:ext cx="10972800" cy="4799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raphic 4">
            <a:extLst>
              <a:ext uri="{FF2B5EF4-FFF2-40B4-BE49-F238E27FC236}">
                <a16:creationId xmlns:a16="http://schemas.microsoft.com/office/drawing/2014/main" xmlns:p14="http://schemas.microsoft.com/office/powerpoint/2010/main" xmlns="" id="{EC70DB90-F2D2-427E-A924-7587BC92BC19}"/>
              </a:ext>
            </a:extLst>
          </p:cNvPr>
          <p:cNvSpPr/>
          <p:nvPr userDrawn="1"/>
        </p:nvSpPr>
        <p:spPr>
          <a:xfrm>
            <a:off x="11707653" y="6387734"/>
            <a:ext cx="371010" cy="371010"/>
          </a:xfrm>
          <a:custGeom>
            <a:avLst/>
            <a:gdLst>
              <a:gd name="connsiteX0" fmla="*/ 185505 w 371010"/>
              <a:gd name="connsiteY0" fmla="*/ 0 h 371010"/>
              <a:gd name="connsiteX1" fmla="*/ 0 w 371010"/>
              <a:gd name="connsiteY1" fmla="*/ 185505 h 371010"/>
              <a:gd name="connsiteX2" fmla="*/ 185505 w 371010"/>
              <a:gd name="connsiteY2" fmla="*/ 371011 h 371010"/>
              <a:gd name="connsiteX3" fmla="*/ 371011 w 371010"/>
              <a:gd name="connsiteY3" fmla="*/ 185505 h 371010"/>
              <a:gd name="connsiteX4" fmla="*/ 185505 w 371010"/>
              <a:gd name="connsiteY4" fmla="*/ 0 h 371010"/>
              <a:gd name="connsiteX5" fmla="*/ 272050 w 371010"/>
              <a:gd name="connsiteY5" fmla="*/ 203458 h 371010"/>
              <a:gd name="connsiteX6" fmla="*/ 140401 w 371010"/>
              <a:gd name="connsiteY6" fmla="*/ 279006 h 371010"/>
              <a:gd name="connsiteX7" fmla="*/ 113697 w 371010"/>
              <a:gd name="connsiteY7" fmla="*/ 263298 h 371010"/>
              <a:gd name="connsiteX8" fmla="*/ 113697 w 371010"/>
              <a:gd name="connsiteY8" fmla="*/ 107713 h 371010"/>
              <a:gd name="connsiteX9" fmla="*/ 140401 w 371010"/>
              <a:gd name="connsiteY9" fmla="*/ 92005 h 371010"/>
              <a:gd name="connsiteX10" fmla="*/ 272050 w 371010"/>
              <a:gd name="connsiteY10" fmla="*/ 172041 h 371010"/>
              <a:gd name="connsiteX11" fmla="*/ 272050 w 371010"/>
              <a:gd name="connsiteY11" fmla="*/ 203458 h 37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010" h="371010">
                <a:moveTo>
                  <a:pt x="185505" y="0"/>
                </a:moveTo>
                <a:cubicBezTo>
                  <a:pt x="83029" y="0"/>
                  <a:pt x="0" y="83029"/>
                  <a:pt x="0" y="185505"/>
                </a:cubicBezTo>
                <a:cubicBezTo>
                  <a:pt x="0" y="287982"/>
                  <a:pt x="83029" y="371011"/>
                  <a:pt x="185505" y="371011"/>
                </a:cubicBezTo>
                <a:cubicBezTo>
                  <a:pt x="287982" y="371011"/>
                  <a:pt x="371011" y="287982"/>
                  <a:pt x="371011" y="185505"/>
                </a:cubicBezTo>
                <a:cubicBezTo>
                  <a:pt x="371011" y="83029"/>
                  <a:pt x="287982" y="0"/>
                  <a:pt x="185505" y="0"/>
                </a:cubicBezTo>
                <a:close/>
                <a:moveTo>
                  <a:pt x="272050" y="203458"/>
                </a:moveTo>
                <a:lnTo>
                  <a:pt x="140401" y="279006"/>
                </a:lnTo>
                <a:cubicBezTo>
                  <a:pt x="128582" y="285589"/>
                  <a:pt x="113697" y="277136"/>
                  <a:pt x="113697" y="263298"/>
                </a:cubicBezTo>
                <a:lnTo>
                  <a:pt x="113697" y="107713"/>
                </a:lnTo>
                <a:cubicBezTo>
                  <a:pt x="113697" y="93950"/>
                  <a:pt x="128507" y="85422"/>
                  <a:pt x="140401" y="92005"/>
                </a:cubicBezTo>
                <a:lnTo>
                  <a:pt x="272050" y="172041"/>
                </a:lnTo>
                <a:cubicBezTo>
                  <a:pt x="284317" y="178923"/>
                  <a:pt x="284317" y="196651"/>
                  <a:pt x="272050" y="203458"/>
                </a:cubicBezTo>
                <a:close/>
              </a:path>
            </a:pathLst>
          </a:custGeom>
          <a:solidFill>
            <a:schemeClr val="accent1"/>
          </a:solidFill>
          <a:ln w="744" cap="flat">
            <a:no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338403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200"/>
              </a:lnSpc>
              <a:defRPr/>
            </a:lvl1pPr>
          </a:lstStyle>
          <a:p>
            <a:r>
              <a:rPr lang="en-US" dirty="0"/>
              <a:t>Click to edit Master title style</a:t>
            </a:r>
          </a:p>
        </p:txBody>
      </p:sp>
      <p:sp>
        <p:nvSpPr>
          <p:cNvPr id="5" name="Footer Placeholder 4">
            <a:extLst>
              <a:ext uri="{FF2B5EF4-FFF2-40B4-BE49-F238E27FC236}">
                <a16:creationId xmlns:a16="http://schemas.microsoft.com/office/drawing/2014/main" xmlns:p14="http://schemas.microsoft.com/office/powerpoint/2010/main" xmlns="" id="{40A1BD94-730B-4E88-AB87-7EC608A844C3}"/>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1" name="Content Placeholder 10">
            <a:extLst>
              <a:ext uri="{FF2B5EF4-FFF2-40B4-BE49-F238E27FC236}">
                <a16:creationId xmlns:a16="http://schemas.microsoft.com/office/drawing/2014/main" xmlns:p14="http://schemas.microsoft.com/office/powerpoint/2010/main" xmlns="" id="{03C94062-1286-4C6A-8575-A88C141666A3}"/>
              </a:ext>
            </a:extLst>
          </p:cNvPr>
          <p:cNvSpPr>
            <a:spLocks noGrp="1"/>
          </p:cNvSpPr>
          <p:nvPr>
            <p:ph sz="quarter" idx="11"/>
          </p:nvPr>
        </p:nvSpPr>
        <p:spPr>
          <a:xfrm>
            <a:off x="609600" y="914400"/>
            <a:ext cx="5414963"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xmlns:p14="http://schemas.microsoft.com/office/powerpoint/2010/main" xmlns="" id="{4E9B68EA-4A98-4398-BBF4-205E456744B4}"/>
              </a:ext>
            </a:extLst>
          </p:cNvPr>
          <p:cNvSpPr>
            <a:spLocks noGrp="1"/>
          </p:cNvSpPr>
          <p:nvPr>
            <p:ph sz="quarter" idx="12"/>
          </p:nvPr>
        </p:nvSpPr>
        <p:spPr>
          <a:xfrm>
            <a:off x="6162675" y="914400"/>
            <a:ext cx="5419725"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05626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amp;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200"/>
              </a:lnSpc>
              <a:defRPr/>
            </a:lvl1pPr>
          </a:lstStyle>
          <a:p>
            <a:r>
              <a:rPr lang="en-US" dirty="0"/>
              <a:t>Click to edit Master title style</a:t>
            </a:r>
          </a:p>
        </p:txBody>
      </p:sp>
      <p:sp>
        <p:nvSpPr>
          <p:cNvPr id="5" name="Footer Placeholder 4">
            <a:extLst>
              <a:ext uri="{FF2B5EF4-FFF2-40B4-BE49-F238E27FC236}">
                <a16:creationId xmlns:a16="http://schemas.microsoft.com/office/drawing/2014/main" xmlns:p14="http://schemas.microsoft.com/office/powerpoint/2010/main" xmlns="" id="{40A1BD94-730B-4E88-AB87-7EC608A844C3}"/>
              </a:ext>
            </a:extLst>
          </p:cNvPr>
          <p:cNvSpPr>
            <a:spLocks noGrp="1"/>
          </p:cNvSpPr>
          <p:nvPr>
            <p:ph type="ftr" sz="quarter" idx="10"/>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6" name="Content Placeholder 2"/>
          <p:cNvSpPr>
            <a:spLocks noGrp="1"/>
          </p:cNvSpPr>
          <p:nvPr>
            <p:ph idx="11" hasCustomPrompt="1"/>
          </p:nvPr>
        </p:nvSpPr>
        <p:spPr>
          <a:xfrm>
            <a:off x="609600" y="914400"/>
            <a:ext cx="10972800" cy="587830"/>
          </a:xfrm>
          <a:prstGeom prst="rect">
            <a:avLst/>
          </a:prstGeom>
        </p:spPr>
        <p:txBody>
          <a:bodyPr>
            <a:noAutofit/>
          </a:bodyPr>
          <a:lstStyle/>
          <a:p>
            <a:pPr lvl="0"/>
            <a:r>
              <a:rPr lang="en-US" dirty="0"/>
              <a:t>Click to edit Master text styles</a:t>
            </a:r>
          </a:p>
        </p:txBody>
      </p:sp>
      <p:sp>
        <p:nvSpPr>
          <p:cNvPr id="16" name="Content Placeholder 15">
            <a:extLst>
              <a:ext uri="{FF2B5EF4-FFF2-40B4-BE49-F238E27FC236}">
                <a16:creationId xmlns:a16="http://schemas.microsoft.com/office/drawing/2014/main" xmlns:p14="http://schemas.microsoft.com/office/powerpoint/2010/main" xmlns="" id="{32859F83-E3E3-4345-83AB-12C9183F59E8}"/>
              </a:ext>
            </a:extLst>
          </p:cNvPr>
          <p:cNvSpPr>
            <a:spLocks noGrp="1"/>
          </p:cNvSpPr>
          <p:nvPr>
            <p:ph sz="quarter" idx="12"/>
          </p:nvPr>
        </p:nvSpPr>
        <p:spPr>
          <a:xfrm>
            <a:off x="609600" y="1687513"/>
            <a:ext cx="5407025" cy="4694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xmlns:p14="http://schemas.microsoft.com/office/powerpoint/2010/main" xmlns="" id="{4A9AFF7D-D413-42E0-86B9-4049720DFF42}"/>
              </a:ext>
            </a:extLst>
          </p:cNvPr>
          <p:cNvSpPr>
            <a:spLocks noGrp="1"/>
          </p:cNvSpPr>
          <p:nvPr>
            <p:ph sz="quarter" idx="13"/>
          </p:nvPr>
        </p:nvSpPr>
        <p:spPr>
          <a:xfrm>
            <a:off x="6180524" y="1687513"/>
            <a:ext cx="5401872" cy="4694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14763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lang="en-US" dirty="0"/>
              <a:t>Click to edit Master title style</a:t>
            </a:r>
          </a:p>
        </p:txBody>
      </p:sp>
      <p:sp>
        <p:nvSpPr>
          <p:cNvPr id="6" name="Footer Placeholder 5">
            <a:extLst>
              <a:ext uri="{FF2B5EF4-FFF2-40B4-BE49-F238E27FC236}">
                <a16:creationId xmlns:a16="http://schemas.microsoft.com/office/drawing/2014/main" xmlns:p14="http://schemas.microsoft.com/office/powerpoint/2010/main" xmlns="" id="{5CFB6980-3CA4-4D02-A538-B650413C5B6E}"/>
              </a:ext>
            </a:extLst>
          </p:cNvPr>
          <p:cNvSpPr>
            <a:spLocks noGrp="1"/>
          </p:cNvSpPr>
          <p:nvPr>
            <p:ph type="ftr" sz="quarter" idx="11"/>
          </p:nvPr>
        </p:nvSpPr>
        <p:spPr/>
        <p:txBody>
          <a:bodyPr/>
          <a:lstStyle/>
          <a:p>
            <a:pPr>
              <a:lnSpc>
                <a:spcPct val="90000"/>
              </a:lnSpc>
            </a:pPr>
            <a:r>
              <a:rPr lang="en-US"/>
              <a:t>{CoverPage-Title}</a:t>
            </a:r>
            <a:r>
              <a:rPr lang="en-US" altLang="en-US"/>
              <a:t>      </a:t>
            </a:r>
            <a:r>
              <a:rPr lang="en-US" altLang="en-US" b="1"/>
              <a:t>|</a:t>
            </a:r>
            <a:r>
              <a:rPr lang="en-US" altLang="en-US"/>
              <a:t>     </a:t>
            </a:r>
            <a:r>
              <a:rPr lang="en-US"/>
              <a:t>{Module-#} - {Slide-#Module}</a:t>
            </a:r>
            <a:endParaRPr lang="en-US" dirty="0"/>
          </a:p>
        </p:txBody>
      </p:sp>
      <p:sp>
        <p:nvSpPr>
          <p:cNvPr id="14" name="Content Placeholder 13">
            <a:extLst>
              <a:ext uri="{FF2B5EF4-FFF2-40B4-BE49-F238E27FC236}">
                <a16:creationId xmlns:a16="http://schemas.microsoft.com/office/drawing/2014/main" xmlns:p14="http://schemas.microsoft.com/office/powerpoint/2010/main" xmlns="" id="{FE1A6142-64E7-4352-A1A3-F600DC870167}"/>
              </a:ext>
            </a:extLst>
          </p:cNvPr>
          <p:cNvSpPr>
            <a:spLocks noGrp="1"/>
          </p:cNvSpPr>
          <p:nvPr>
            <p:ph sz="quarter" idx="12"/>
          </p:nvPr>
        </p:nvSpPr>
        <p:spPr>
          <a:xfrm>
            <a:off x="609599" y="914400"/>
            <a:ext cx="3592883" cy="546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xmlns:p14="http://schemas.microsoft.com/office/powerpoint/2010/main" xmlns="" id="{F82B646F-90D1-4F9B-B639-A9DB2B375764}"/>
              </a:ext>
            </a:extLst>
          </p:cNvPr>
          <p:cNvSpPr>
            <a:spLocks noGrp="1"/>
          </p:cNvSpPr>
          <p:nvPr>
            <p:ph sz="quarter" idx="13"/>
          </p:nvPr>
        </p:nvSpPr>
        <p:spPr>
          <a:xfrm>
            <a:off x="4340225" y="914400"/>
            <a:ext cx="3540125" cy="5467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xmlns:p14="http://schemas.microsoft.com/office/powerpoint/2010/main" xmlns="" id="{ABC63A76-DFF4-4EAF-8DF3-9C8F57105027}"/>
              </a:ext>
            </a:extLst>
          </p:cNvPr>
          <p:cNvSpPr>
            <a:spLocks noGrp="1"/>
          </p:cNvSpPr>
          <p:nvPr>
            <p:ph sz="quarter" idx="14"/>
          </p:nvPr>
        </p:nvSpPr>
        <p:spPr>
          <a:xfrm>
            <a:off x="8018463" y="914400"/>
            <a:ext cx="3563937" cy="5478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26055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0200"/>
            <a:ext cx="10972800" cy="355600"/>
          </a:xfrm>
          <a:prstGeom prst="rect">
            <a:avLst/>
          </a:prstGeom>
        </p:spPr>
        <p:txBody>
          <a:bodyPr vert="horz" lIns="0" tIns="0" rIns="0" bIns="0" rtlCol="0" anchor="ctr" anchorCtr="0">
            <a:noAutofit/>
          </a:bodyPr>
          <a:lstStyle/>
          <a:p>
            <a:r>
              <a:rPr lang="en-US" dirty="0"/>
              <a:t>Click to edit Master title style</a:t>
            </a:r>
          </a:p>
        </p:txBody>
      </p:sp>
      <p:grpSp>
        <p:nvGrpSpPr>
          <p:cNvPr id="10" name="Group 9">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C172C06D-1803-4C35-8D70-DF9CE41F4A81}"/>
              </a:ext>
            </a:extLst>
          </p:cNvPr>
          <p:cNvGrpSpPr/>
          <p:nvPr userDrawn="1"/>
        </p:nvGrpSpPr>
        <p:grpSpPr bwMode="black">
          <a:xfrm>
            <a:off x="617878" y="6446044"/>
            <a:ext cx="1099793" cy="173355"/>
            <a:chOff x="-84138" y="5622925"/>
            <a:chExt cx="4330701" cy="682626"/>
          </a:xfrm>
        </p:grpSpPr>
        <p:sp>
          <p:nvSpPr>
            <p:cNvPr id="11" name="Freeform 6">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8306ADC8-842E-40E5-B464-274C206DC740}"/>
                </a:ext>
              </a:extLst>
            </p:cNvPr>
            <p:cNvSpPr>
              <a:spLocks/>
            </p:cNvSpPr>
            <p:nvPr userDrawn="1"/>
          </p:nvSpPr>
          <p:spPr bwMode="black">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2" name="Freeform 7">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F7629DED-7E51-4D04-A3DA-0948F7C0FC28}"/>
                </a:ext>
              </a:extLst>
            </p:cNvPr>
            <p:cNvSpPr>
              <a:spLocks/>
            </p:cNvSpPr>
            <p:nvPr userDrawn="1"/>
          </p:nvSpPr>
          <p:spPr bwMode="black">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3" name="Freeform 8">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8A899963-025E-474B-8372-FD0BE405DD57}"/>
                </a:ext>
              </a:extLst>
            </p:cNvPr>
            <p:cNvSpPr>
              <a:spLocks noEditPoints="1"/>
            </p:cNvSpPr>
            <p:nvPr userDrawn="1"/>
          </p:nvSpPr>
          <p:spPr bwMode="black">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4" name="Freeform 9">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F8A5C80C-D11D-4411-BBF4-7C4829D0129D}"/>
                </a:ext>
              </a:extLst>
            </p:cNvPr>
            <p:cNvSpPr>
              <a:spLocks noEditPoints="1"/>
            </p:cNvSpPr>
            <p:nvPr userDrawn="1"/>
          </p:nvSpPr>
          <p:spPr bwMode="black">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5" name="Freeform 10">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D59175B6-1C26-46D5-8425-7C21ADF9AFE2}"/>
                </a:ext>
              </a:extLst>
            </p:cNvPr>
            <p:cNvSpPr>
              <a:spLocks/>
            </p:cNvSpPr>
            <p:nvPr userDrawn="1"/>
          </p:nvSpPr>
          <p:spPr bwMode="black">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6" name="Freeform 11">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17C1EC96-57C2-4D48-A569-67D9D2B9F287}"/>
                </a:ext>
              </a:extLst>
            </p:cNvPr>
            <p:cNvSpPr>
              <a:spLocks noEditPoints="1"/>
            </p:cNvSpPr>
            <p:nvPr userDrawn="1"/>
          </p:nvSpPr>
          <p:spPr bwMode="black">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sp>
          <p:nvSpPr>
            <p:cNvPr id="19" name="Freeform 12">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26644959-1D9B-4B11-815B-938665DB0544}"/>
                </a:ext>
              </a:extLst>
            </p:cNvPr>
            <p:cNvSpPr>
              <a:spLocks noEditPoints="1"/>
            </p:cNvSpPr>
            <p:nvPr userDrawn="1"/>
          </p:nvSpPr>
          <p:spPr bwMode="black">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aseline="0"/>
            </a:p>
          </p:txBody>
        </p:sp>
      </p:grpSp>
      <p:sp>
        <p:nvSpPr>
          <p:cNvPr id="23" name="TextBox 22">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922B5E2F-27D2-4ADB-A717-421A85D9158A}"/>
              </a:ext>
            </a:extLst>
          </p:cNvPr>
          <p:cNvSpPr txBox="1"/>
          <p:nvPr userDrawn="1"/>
        </p:nvSpPr>
        <p:spPr>
          <a:xfrm>
            <a:off x="2117556" y="6510278"/>
            <a:ext cx="1965493" cy="15087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800" dirty="0">
                <a:solidFill>
                  <a:schemeClr val="tx1"/>
                </a:solidFill>
                <a:latin typeface="+mj-lt"/>
              </a:rPr>
              <a:t>© </a:t>
            </a:r>
            <a:r>
              <a:rPr lang="is-IS" sz="800" dirty="0">
                <a:solidFill>
                  <a:schemeClr val="tx1"/>
                </a:solidFill>
                <a:latin typeface="+mj-lt"/>
              </a:rPr>
              <a:t>2022 </a:t>
            </a:r>
            <a:r>
              <a:rPr lang="en-US" sz="800" dirty="0">
                <a:solidFill>
                  <a:schemeClr val="tx1"/>
                </a:solidFill>
                <a:latin typeface="+mj-lt"/>
              </a:rPr>
              <a:t>VMware, Inc.</a:t>
            </a:r>
          </a:p>
          <a:p>
            <a:pPr>
              <a:lnSpc>
                <a:spcPct val="90000"/>
              </a:lnSpc>
            </a:pPr>
            <a:endParaRPr lang="en-US" sz="800" dirty="0">
              <a:solidFill>
                <a:schemeClr val="tx1"/>
              </a:solidFill>
              <a:latin typeface="+mj-lt"/>
            </a:endParaRPr>
          </a:p>
        </p:txBody>
      </p:sp>
      <p:sp>
        <p:nvSpPr>
          <p:cNvPr id="17" name="Footer Placeholder 4">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BD7F4BC5-315C-4E61-8376-A7B09E8D9DAB}"/>
              </a:ext>
            </a:extLst>
          </p:cNvPr>
          <p:cNvSpPr>
            <a:spLocks noGrp="1"/>
          </p:cNvSpPr>
          <p:nvPr>
            <p:ph type="ftr" sz="quarter" idx="3"/>
          </p:nvPr>
        </p:nvSpPr>
        <p:spPr>
          <a:xfrm>
            <a:off x="3327662" y="6464899"/>
            <a:ext cx="8254738" cy="301661"/>
          </a:xfrm>
          <a:prstGeom prst="rect">
            <a:avLst/>
          </a:prstGeom>
        </p:spPr>
        <p:txBody>
          <a:bodyPr/>
          <a:lstStyle>
            <a:lvl1pPr algn="r">
              <a:defRPr sz="800"/>
            </a:lvl1pPr>
          </a:lstStyle>
          <a:p>
            <a:pPr>
              <a:lnSpc>
                <a:spcPct val="90000"/>
              </a:lnSpc>
            </a:pPr>
            <a:r>
              <a:rPr lang="en-US" dirty="0"/>
              <a:t>{</a:t>
            </a:r>
            <a:r>
              <a:rPr lang="en-US" dirty="0" err="1"/>
              <a:t>CoverPage</a:t>
            </a:r>
            <a:r>
              <a:rPr lang="en-US" dirty="0"/>
              <a:t>-Title}</a:t>
            </a:r>
            <a:r>
              <a:rPr lang="en-US" altLang="en-US" dirty="0"/>
              <a:t>      </a:t>
            </a:r>
            <a:r>
              <a:rPr lang="en-US" altLang="en-US" b="1" dirty="0"/>
              <a:t>|</a:t>
            </a:r>
            <a:r>
              <a:rPr lang="en-US" altLang="en-US" dirty="0"/>
              <a:t>     </a:t>
            </a:r>
            <a:r>
              <a:rPr lang="en-US" dirty="0"/>
              <a:t>{Module-#} - {Slide-#Module}</a:t>
            </a:r>
          </a:p>
        </p:txBody>
      </p:sp>
      <p:sp>
        <p:nvSpPr>
          <p:cNvPr id="4" name="Text Placeholder 3">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B62C14BA-62A4-47F1-B37F-627F80BCE6F0}"/>
              </a:ext>
            </a:extLst>
          </p:cNvPr>
          <p:cNvSpPr>
            <a:spLocks noGrp="1"/>
          </p:cNvSpPr>
          <p:nvPr>
            <p:ph type="body" idx="1"/>
          </p:nvPr>
        </p:nvSpPr>
        <p:spPr>
          <a:xfrm>
            <a:off x="609600" y="911224"/>
            <a:ext cx="10972800" cy="547052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Gradient-colored box">
            <a:extLst>
              <a:ext uri="{FF2B5EF4-FFF2-40B4-BE49-F238E27FC236}">
                <a16:creationId xmlns:a16="http://schemas.microsoft.com/office/drawing/2014/main" xmlns:p15="http://schemas.microsoft.com/office/powerpoint/2012/main" xmlns:p14="http://schemas.microsoft.com/office/powerpoint/2010/main" xmlns:adec="http://schemas.microsoft.com/office/drawing/2017/decorative" xmlns:a14="http://schemas.microsoft.com/office/drawing/2010/main" xmlns="" id="{C63D99CF-4352-408F-8FF3-57D51A0D131F}"/>
              </a:ext>
              <a:ext uri="{C183D7F6-B498-43B3-948B-1728B52AA6E4}">
                <adec:decorative xmlns:adec="http://schemas.microsoft.com/office/drawing/2017/decorative" xmlns:p15="http://schemas.microsoft.com/office/powerpoint/2012/main" xmlns:p14="http://schemas.microsoft.com/office/powerpoint/2010/main" xmlns:a14="http://schemas.microsoft.com/office/drawing/2010/main" xmlns:a16="http://schemas.microsoft.com/office/drawing/2014/main" xmlns="" val="1"/>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 y="6766560"/>
            <a:ext cx="12188825" cy="95224"/>
          </a:xfrm>
          <a:prstGeom prst="rect">
            <a:avLst/>
          </a:prstGeom>
        </p:spPr>
      </p:pic>
    </p:spTree>
    <p:custDataLst>
      <p:tags r:id="rId23"/>
    </p:custDataLst>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718" r:id="rId3"/>
    <p:sldLayoutId id="2147483714" r:id="rId4"/>
    <p:sldLayoutId id="2147483705" r:id="rId5"/>
    <p:sldLayoutId id="2147483720" r:id="rId6"/>
    <p:sldLayoutId id="2147483690" r:id="rId7"/>
    <p:sldLayoutId id="2147483707" r:id="rId8"/>
    <p:sldLayoutId id="2147483702" r:id="rId9"/>
    <p:sldLayoutId id="2147483703" r:id="rId10"/>
    <p:sldLayoutId id="2147483704" r:id="rId11"/>
    <p:sldLayoutId id="2147483719" r:id="rId12"/>
    <p:sldLayoutId id="2147483700" r:id="rId13"/>
    <p:sldLayoutId id="2147483715" r:id="rId14"/>
    <p:sldLayoutId id="2147483708" r:id="rId15"/>
    <p:sldLayoutId id="2147483709" r:id="rId16"/>
    <p:sldLayoutId id="2147483710" r:id="rId17"/>
    <p:sldLayoutId id="2147483711" r:id="rId18"/>
    <p:sldLayoutId id="2147483712" r:id="rId19"/>
    <p:sldLayoutId id="2147483716" r:id="rId20"/>
    <p:sldLayoutId id="2147483713" r:id="rId21"/>
  </p:sldLayoutIdLst>
  <p:hf hdr="0" ftr="0" dt="0"/>
  <p:txStyles>
    <p:titleStyle>
      <a:lvl1pPr algn="l" defTabSz="914400" rtl="0" eaLnBrk="1" latinLnBrk="0" hangingPunct="1">
        <a:lnSpc>
          <a:spcPts val="2400"/>
        </a:lnSpc>
        <a:spcBef>
          <a:spcPct val="0"/>
        </a:spcBef>
        <a:buNone/>
        <a:defRPr sz="2200" b="0" kern="1200" baseline="0">
          <a:solidFill>
            <a:srgbClr val="003D79"/>
          </a:solidFill>
          <a:latin typeface="+mj-lt"/>
          <a:ea typeface="+mj-ea"/>
          <a:cs typeface="+mj-cs"/>
        </a:defRPr>
      </a:lvl1pPr>
    </p:titleStyle>
    <p:bodyStyle>
      <a:lvl1pPr marL="292100" indent="-292100" algn="l" defTabSz="914400" rtl="0" eaLnBrk="1" latinLnBrk="0" hangingPunct="1">
        <a:lnSpc>
          <a:spcPts val="2000"/>
        </a:lnSpc>
        <a:spcBef>
          <a:spcPts val="1200"/>
        </a:spcBef>
        <a:buClrTx/>
        <a:buSzPct val="90000"/>
        <a:buFontTx/>
        <a:buNone/>
        <a:defRPr sz="1800" kern="1200" baseline="0">
          <a:solidFill>
            <a:schemeClr val="tx2"/>
          </a:solidFill>
          <a:latin typeface="Metropolis" panose="00000500000000000000" pitchFamily="2" charset="0"/>
          <a:ea typeface="+mn-ea"/>
          <a:cs typeface="+mn-cs"/>
        </a:defRPr>
      </a:lvl1pPr>
      <a:lvl2pPr marL="569913" indent="-277813" algn="l" defTabSz="914400" rtl="0" eaLnBrk="1" latinLnBrk="0" hangingPunct="1">
        <a:lnSpc>
          <a:spcPts val="2000"/>
        </a:lnSpc>
        <a:spcBef>
          <a:spcPts val="1200"/>
        </a:spcBef>
        <a:buClrTx/>
        <a:buSzPct val="100000"/>
        <a:buFont typeface="Arial" panose="020B0604020202020204" pitchFamily="34" charset="0"/>
        <a:buChar char="•"/>
        <a:defRPr sz="1800" kern="1200" baseline="0">
          <a:solidFill>
            <a:schemeClr val="tx2"/>
          </a:solidFill>
          <a:latin typeface="Metropolis" panose="00000500000000000000" pitchFamily="2" charset="0"/>
          <a:ea typeface="+mn-ea"/>
          <a:cs typeface="+mn-cs"/>
        </a:defRPr>
      </a:lvl2pPr>
      <a:lvl3pPr marL="862013" indent="-292100" algn="l" defTabSz="914400" rtl="0" eaLnBrk="1" latinLnBrk="0" hangingPunct="1">
        <a:lnSpc>
          <a:spcPts val="2000"/>
        </a:lnSpc>
        <a:spcBef>
          <a:spcPts val="1200"/>
        </a:spcBef>
        <a:buClr>
          <a:schemeClr val="tx2"/>
        </a:buClr>
        <a:buSzPct val="100000"/>
        <a:buFont typeface="Arial" panose="020B0604020202020204" pitchFamily="34" charset="0"/>
        <a:buChar char="–"/>
        <a:defRPr sz="1800" kern="1200" baseline="0">
          <a:solidFill>
            <a:schemeClr val="tx2"/>
          </a:solidFill>
          <a:latin typeface="Metropolis" panose="00000500000000000000" pitchFamily="2" charset="0"/>
          <a:ea typeface="+mn-ea"/>
          <a:cs typeface="+mn-cs"/>
        </a:defRPr>
      </a:lvl3pPr>
      <a:lvl4pPr marL="1139825" indent="-277813" algn="l" defTabSz="914400" rtl="0" eaLnBrk="1" latinLnBrk="0" hangingPunct="1">
        <a:lnSpc>
          <a:spcPts val="2000"/>
        </a:lnSpc>
        <a:spcBef>
          <a:spcPts val="1200"/>
        </a:spcBef>
        <a:buClr>
          <a:schemeClr val="tx2"/>
        </a:buClr>
        <a:buSzPct val="100000"/>
        <a:buFont typeface="Arial" panose="020B0604020202020204" pitchFamily="34" charset="0"/>
        <a:buChar char="•"/>
        <a:defRPr sz="1800" kern="1200">
          <a:solidFill>
            <a:schemeClr val="tx2"/>
          </a:solidFill>
          <a:latin typeface="Metropolis" panose="00000500000000000000" pitchFamily="2" charset="0"/>
          <a:ea typeface="+mn-ea"/>
          <a:cs typeface="+mn-cs"/>
        </a:defRPr>
      </a:lvl4pPr>
      <a:lvl5pPr marL="1431925" indent="-292100" algn="l" defTabSz="857250" rtl="0" eaLnBrk="1" latinLnBrk="0" hangingPunct="1">
        <a:lnSpc>
          <a:spcPts val="2000"/>
        </a:lnSpc>
        <a:spcBef>
          <a:spcPts val="1200"/>
        </a:spcBef>
        <a:buClr>
          <a:schemeClr val="tx2"/>
        </a:buClr>
        <a:buSzPct val="100000"/>
        <a:buFont typeface="Arial" panose="020B0604020202020204" pitchFamily="34" charset="0"/>
        <a:buChar char="–"/>
        <a:defRPr sz="1800" kern="1200" baseline="0">
          <a:solidFill>
            <a:schemeClr val="tx2"/>
          </a:solidFill>
          <a:latin typeface="Metropolis" panose="00000500000000000000" pitchFamily="2" charset="0"/>
          <a:ea typeface="+mn-ea"/>
          <a:cs typeface="+mn-cs"/>
        </a:defRPr>
      </a:lvl5pPr>
      <a:lvl6pPr marL="901700" indent="0" algn="l" defTabSz="914400" rtl="0" eaLnBrk="1" latinLnBrk="0" hangingPunct="1">
        <a:lnSpc>
          <a:spcPct val="90000"/>
        </a:lnSpc>
        <a:spcBef>
          <a:spcPts val="600"/>
        </a:spcBef>
        <a:buClr>
          <a:schemeClr val="tx2"/>
        </a:buClr>
        <a:buSzPct val="90000"/>
        <a:buFont typeface="Arial" panose="020B0604020202020204" pitchFamily="34" charset="0"/>
        <a:buNone/>
        <a:defRPr sz="1400" kern="1200">
          <a:solidFill>
            <a:schemeClr val="tx2"/>
          </a:solidFill>
          <a:latin typeface="+mn-lt"/>
          <a:ea typeface="+mn-ea"/>
          <a:cs typeface="+mn-cs"/>
        </a:defRPr>
      </a:lvl6pPr>
      <a:lvl7pPr marL="1709738" indent="-277813" algn="l" defTabSz="914400" rtl="0" eaLnBrk="1" latinLnBrk="0" hangingPunct="1">
        <a:lnSpc>
          <a:spcPct val="90000"/>
        </a:lnSpc>
        <a:spcBef>
          <a:spcPts val="1200"/>
        </a:spcBef>
        <a:buClrTx/>
        <a:buSzPct val="100000"/>
        <a:buFont typeface="Arial" panose="020B0604020202020204" pitchFamily="34" charset="0"/>
        <a:buChar char="•"/>
        <a:defRPr sz="2000" kern="1200">
          <a:solidFill>
            <a:schemeClr val="tx2"/>
          </a:solidFill>
          <a:latin typeface="+mn-lt"/>
          <a:ea typeface="+mn-ea"/>
          <a:cs typeface="+mn-cs"/>
        </a:defRPr>
      </a:lvl7pPr>
      <a:lvl8pPr marL="1874520" indent="-182880" algn="l" defTabSz="914400" rtl="0" eaLnBrk="1" latinLnBrk="0" hangingPunct="1">
        <a:lnSpc>
          <a:spcPct val="90000"/>
        </a:lnSpc>
        <a:spcBef>
          <a:spcPts val="600"/>
        </a:spcBef>
        <a:buClrTx/>
        <a:buSzPct val="90000"/>
        <a:buFont typeface="Calibri" panose="020F0502020204030204" pitchFamily="34" charset="0"/>
        <a:buChar char="–"/>
        <a:defRPr sz="1400" kern="1200">
          <a:solidFill>
            <a:schemeClr val="tx2"/>
          </a:solidFill>
          <a:latin typeface="+mn-lt"/>
          <a:ea typeface="+mn-ea"/>
          <a:cs typeface="+mn-cs"/>
        </a:defRPr>
      </a:lvl8pPr>
      <a:lvl9pPr marL="2103120" indent="-182880" algn="l" defTabSz="914400" rtl="0" eaLnBrk="1" latinLnBrk="0" hangingPunct="1">
        <a:lnSpc>
          <a:spcPct val="90000"/>
        </a:lnSpc>
        <a:spcBef>
          <a:spcPts val="600"/>
        </a:spcBef>
        <a:buClrTx/>
        <a:buSzPct val="90000"/>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p14="http://schemas.microsoft.com/office/powerpoint/2010/main" xmlns:adec="http://schemas.microsoft.com/office/drawing/2017/decorative" xmlns:a14="http://schemas.microsoft.com/office/drawing/2010/main" xmlns:a16="http://schemas.microsoft.com/office/drawing/2014/main" xmlns="">
        <p15:guide id="1" orient="horz" pos="4020" userDrawn="1">
          <p15:clr>
            <a:srgbClr val="F26B43"/>
          </p15:clr>
        </p15:guide>
        <p15:guide id="2" orient="horz" pos="576" userDrawn="1">
          <p15:clr>
            <a:srgbClr val="F26B43"/>
          </p15:clr>
        </p15:guide>
        <p15:guide id="3" pos="3840" userDrawn="1">
          <p15:clr>
            <a:srgbClr val="F26B43"/>
          </p15:clr>
        </p15:guide>
        <p15:guide id="4" pos="384" userDrawn="1">
          <p15:clr>
            <a:srgbClr val="F26B43"/>
          </p15:clr>
        </p15:guide>
        <p15:guide id="5" pos="7296"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8.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3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34.xml"/><Relationship Id="rId5" Type="http://schemas.openxmlformats.org/officeDocument/2006/relationships/image" Target="../media/image13.png"/><Relationship Id="rId4" Type="http://schemas.openxmlformats.org/officeDocument/2006/relationships/hyperlink" Target="https://ports.vmwar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39.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4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TitleSlide">
    <p:spTree>
      <p:nvGrpSpPr>
        <p:cNvPr id="1" name=""/>
        <p:cNvGrpSpPr/>
        <p:nvPr/>
      </p:nvGrpSpPr>
      <p:grpSpPr>
        <a:xfrm>
          <a:off x="0" y="0"/>
          <a:ext cx="0" cy="0"/>
          <a:chOff x="0" y="0"/>
          <a:chExt cx="0" cy="0"/>
        </a:xfrm>
      </p:grpSpPr>
      <p:grpSp>
        <p:nvGrpSpPr>
          <p:cNvPr id="28" name="parallelogram graphics">
            <a:extLst>
              <a:ext uri="{FF2B5EF4-FFF2-40B4-BE49-F238E27FC236}">
                <a16:creationId xmlns:a16="http://schemas.microsoft.com/office/drawing/2014/main" xmlns="" id="{C3DD2351-D1CA-47A3-8487-FA7F85ED06C0}"/>
              </a:ext>
              <a:ext uri="{C183D7F6-B498-43B3-948B-1728B52AA6E4}">
                <adec:decorative xmlns:adec="http://schemas.microsoft.com/office/drawing/2017/decorative" xmlns="" val="1"/>
              </a:ext>
            </a:extLst>
          </p:cNvPr>
          <p:cNvGrpSpPr/>
          <p:nvPr userDrawn="1"/>
        </p:nvGrpSpPr>
        <p:grpSpPr>
          <a:xfrm>
            <a:off x="-1488217" y="1084671"/>
            <a:ext cx="9623529" cy="5494609"/>
            <a:chOff x="-1488217" y="1084671"/>
            <a:chExt cx="9623529" cy="5494609"/>
          </a:xfrm>
        </p:grpSpPr>
      </p:grpSp>
      <p:sp>
        <p:nvSpPr>
          <p:cNvPr id="16" name="Title 1">
            <a:extLst>
              <a:ext uri="{FF2B5EF4-FFF2-40B4-BE49-F238E27FC236}">
                <a16:creationId xmlns:a16="http://schemas.microsoft.com/office/drawing/2014/main" xmlns="" id="{2951C415-1758-4709-B881-2226BDD77675}"/>
              </a:ext>
            </a:extLst>
          </p:cNvPr>
          <p:cNvSpPr>
            <a:spLocks noGrp="1"/>
          </p:cNvSpPr>
          <p:nvPr>
            <p:ph type="title"/>
          </p:nvPr>
        </p:nvSpPr>
        <p:spPr>
          <a:xfrm>
            <a:off x="6096000" y="2215803"/>
            <a:ext cx="5187381" cy="1234440"/>
          </a:xfrm>
        </p:spPr>
        <p:txBody>
          <a:bodyPr wrap="square" anchor="b" anchorCtr="0"/>
          <a:lstStyle>
            <a:lvl1pPr algn="r">
              <a:lnSpc>
                <a:spcPts val="3400"/>
              </a:lnSpc>
              <a:defRPr sz="3200" b="0" cap="none" baseline="0"/>
            </a:lvl1pPr>
          </a:lstStyle>
          <a:p>
            <a:r>
              <a:rPr/>
              <a:t>vSphere and Virtualization Overview</a:t>
            </a:r>
          </a:p>
        </p:txBody>
      </p:sp>
      <p:grpSp>
        <p:nvGrpSpPr>
          <p:cNvPr id="19" name="Group 18">
            <a:extLst>
              <a:ext uri="{FF2B5EF4-FFF2-40B4-BE49-F238E27FC236}">
                <a16:creationId xmlns:a16="http://schemas.microsoft.com/office/drawing/2014/main" xmlns="" id="{F662A218-7EC5-4C26-90F9-4C8166F3EF66}"/>
              </a:ext>
            </a:extLst>
          </p:cNvPr>
          <p:cNvGrpSpPr/>
          <p:nvPr userDrawn="1"/>
        </p:nvGrpSpPr>
        <p:grpSpPr>
          <a:xfrm>
            <a:off x="608171" y="6447600"/>
            <a:ext cx="1424756" cy="224518"/>
            <a:chOff x="863272" y="6563918"/>
            <a:chExt cx="861082" cy="135727"/>
          </a:xfrm>
          <a:solidFill>
            <a:schemeClr val="bg1"/>
          </a:solidFill>
        </p:grpSpPr>
        <p:sp>
          <p:nvSpPr>
            <p:cNvPr id="20" name="Freeform 6">
              <a:extLst>
                <a:ext uri="{FF2B5EF4-FFF2-40B4-BE49-F238E27FC236}">
                  <a16:creationId xmlns:a16="http://schemas.microsoft.com/office/drawing/2014/main" xmlns="" id="{D2B61455-20AC-4408-9D87-B04FFD7905DC}"/>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1" name="Freeform 7">
              <a:extLst>
                <a:ext uri="{FF2B5EF4-FFF2-40B4-BE49-F238E27FC236}">
                  <a16:creationId xmlns:a16="http://schemas.microsoft.com/office/drawing/2014/main" xmlns="" id="{C8CD4FF6-3DC6-4615-AB39-3DF7C9ED209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2" name="Freeform 8">
              <a:extLst>
                <a:ext uri="{FF2B5EF4-FFF2-40B4-BE49-F238E27FC236}">
                  <a16:creationId xmlns:a16="http://schemas.microsoft.com/office/drawing/2014/main" xmlns="" id="{93ED9EF2-B0A3-4080-80FF-D8D0974E9498}"/>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3" name="Freeform 9">
              <a:extLst>
                <a:ext uri="{FF2B5EF4-FFF2-40B4-BE49-F238E27FC236}">
                  <a16:creationId xmlns:a16="http://schemas.microsoft.com/office/drawing/2014/main" xmlns="" id="{2AB7AA43-11EE-4E56-A876-EA235A60D5FC}"/>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4" name="Freeform 10">
              <a:extLst>
                <a:ext uri="{FF2B5EF4-FFF2-40B4-BE49-F238E27FC236}">
                  <a16:creationId xmlns:a16="http://schemas.microsoft.com/office/drawing/2014/main" xmlns="" id="{18C906CE-6B18-4A24-B6F3-37C2D07E9914}"/>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5" name="Freeform 11">
              <a:extLst>
                <a:ext uri="{FF2B5EF4-FFF2-40B4-BE49-F238E27FC236}">
                  <a16:creationId xmlns:a16="http://schemas.microsoft.com/office/drawing/2014/main" xmlns="" id="{43859B0A-3053-4B1E-BBEF-AD11EABDF4CF}"/>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sp>
          <p:nvSpPr>
            <p:cNvPr id="26" name="Freeform 12">
              <a:extLst>
                <a:ext uri="{FF2B5EF4-FFF2-40B4-BE49-F238E27FC236}">
                  <a16:creationId xmlns:a16="http://schemas.microsoft.com/office/drawing/2014/main" xmlns="" id="{480957FB-BCF1-411D-91E8-D3CB10A9BBF6}"/>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2"/>
                </a:solidFill>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Text&amp;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200"/>
              </a:lnSpc>
              <a:defRPr/>
            </a:lvl1pPr>
          </a:lstStyle>
          <a:p>
            <a:r>
              <a:rPr/>
              <a:t>About Virtual Machines</a:t>
            </a:r>
          </a:p>
        </p:txBody>
      </p:sp>
      <p:sp>
        <p:nvSpPr>
          <p:cNvPr id="5" name="Footer Placeholder 4">
            <a:extLst>
              <a:ext uri="{FF2B5EF4-FFF2-40B4-BE49-F238E27FC236}">
                <a16:creationId xmlns:a16="http://schemas.microsoft.com/office/drawing/2014/main" xmlns="" id="{40A1BD94-730B-4E88-AB87-7EC608A844C3}"/>
              </a:ext>
            </a:extLst>
          </p:cNvPr>
          <p:cNvSpPr>
            <a:spLocks noGrp="1"/>
          </p:cNvSpPr>
          <p:nvPr>
            <p:ph type="ftr" sz="quarter" idx="10"/>
          </p:nvPr>
        </p:nvSpPr>
        <p:spPr/>
        <p:txBody>
          <a:bodyPr/>
          <a:lstStyle/>
          <a:p>
            <a:pPr>
              <a:lnSpc>
                <a:spcPct val="90000"/>
              </a:lnSpc>
            </a:pPr>
            <a:r>
              <a:rPr lang="en-US"/>
              <a:t>M02_vSphere and Virtualization Overview      |     1 - 10</a:t>
            </a:r>
            <a:endParaRPr lang="en-US" dirty="0"/>
          </a:p>
        </p:txBody>
      </p:sp>
      <p:sp>
        <p:nvSpPr>
          <p:cNvPr id="6" name="Content Placeholder 2"/>
          <p:cNvSpPr>
            <a:spLocks noGrp="1"/>
          </p:cNvSpPr>
          <p:nvPr>
            <p:ph idx="11"/>
          </p:nvPr>
        </p:nvSpPr>
        <p:spPr>
          <a:xfrm>
            <a:off x="609600" y="914400"/>
            <a:ext cx="10972800" cy="587830"/>
          </a:xfrm>
          <a:prstGeom prst="rect">
            <a:avLst/>
          </a:prstGeom>
        </p:spPr>
        <p:txBody>
          <a:bodyPr>
            <a:noAutofit/>
          </a:bodyPr>
          <a:lstStyle/>
          <a:p>
            <a:pPr marL="0" indent="0">
              <a:buNone/>
            </a:pPr>
            <a:r>
              <a:rPr/>
              <a:t>A virtual machine (VM) is a software representation of a physical computer and its components.</a:t>
            </a:r>
          </a:p>
        </p:txBody>
      </p:sp>
      <p:pic>
        <p:nvPicPr>
          <p:cNvPr id="16" name="Content Placeholder 15|500|168">
            <a:extLst>
              <a:ext uri="{FF2B5EF4-FFF2-40B4-BE49-F238E27FC236}">
                <a16:creationId xmlns:a16="http://schemas.microsoft.com/office/drawing/2014/main" xmlns="" id="{32859F83-E3E3-4345-83AB-12C9183F59E8}"/>
              </a:ext>
            </a:extLst>
          </p:cNvPr>
          <p:cNvPicPr>
            <a:picLocks noGrp="1" noChangeAspect="1"/>
          </p:cNvPicPr>
          <p:nvPr>
            <p:ph sz="quarter" idx="12"/>
          </p:nvPr>
        </p:nvPicPr>
        <p:blipFill>
          <a:blip r:embed="rId4"/>
          <a:stretch>
            <a:fillRect/>
          </a:stretch>
        </p:blipFill>
        <p:spPr>
          <a:xfrm>
            <a:off x="609600" y="1687513"/>
            <a:ext cx="5407025" cy="1818082"/>
          </a:xfrm>
          <a:prstGeom prst="rect">
            <a:avLst/>
          </a:prstGeom>
        </p:spPr>
      </p:pic>
      <p:sp>
        <p:nvSpPr>
          <p:cNvPr id="18" name="Content Placeholder 17">
            <a:extLst>
              <a:ext uri="{FF2B5EF4-FFF2-40B4-BE49-F238E27FC236}">
                <a16:creationId xmlns:a16="http://schemas.microsoft.com/office/drawing/2014/main" xmlns="" id="{4A9AFF7D-D413-42E0-86B9-4049720DFF42}"/>
              </a:ext>
            </a:extLst>
          </p:cNvPr>
          <p:cNvSpPr>
            <a:spLocks noGrp="1"/>
          </p:cNvSpPr>
          <p:nvPr>
            <p:ph sz="quarter" idx="13"/>
          </p:nvPr>
        </p:nvSpPr>
        <p:spPr>
          <a:xfrm>
            <a:off x="6180524" y="1687513"/>
            <a:ext cx="5401872" cy="4694237"/>
          </a:xfrm>
        </p:spPr>
        <p: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The virtual machine includes the following components:</a:t>
            </a:r>
          </a:p>
          <a:p>
            <a:pPr>
              <a:buFont typeface="Arial" pitchFamily="34" charset="0"/>
              <a:buChar char="•"/>
            </a:pPr>
            <a:r>
              <a:rPr/>
              <a:t>Guest operating system</a:t>
            </a:r>
          </a:p>
          <a:p>
            <a:pPr>
              <a:buFont typeface="Arial" pitchFamily="34" charset="0"/>
              <a:buChar char="•"/>
            </a:pPr>
            <a:r>
              <a:rPr/>
              <a:t>VMware Tools</a:t>
            </a:r>
          </a:p>
          <a:p>
            <a:pPr>
              <a:buFont typeface="Arial" pitchFamily="34" charset="0"/>
              <a:buChar char="•"/>
            </a:pPr>
            <a:r>
              <a:rPr/>
              <a:t>Virtual resources, such as:</a:t>
            </a:r>
          </a:p>
          <a:p>
            <a:pPr lvl="1">
              <a:buFont typeface="Calibri" pitchFamily="34" charset="0"/>
              <a:buChar char="–"/>
            </a:pPr>
            <a:r>
              <a:rPr/>
              <a:t>CPU and memory</a:t>
            </a:r>
          </a:p>
          <a:p>
            <a:pPr lvl="1">
              <a:buFont typeface="Calibri" pitchFamily="34" charset="0"/>
              <a:buChar char="–"/>
            </a:pPr>
            <a:r>
              <a:rPr/>
              <a:t>Network adapters</a:t>
            </a:r>
          </a:p>
          <a:p>
            <a:pPr lvl="1">
              <a:buFont typeface="Calibri" pitchFamily="34" charset="0"/>
              <a:buChar char="–"/>
            </a:pPr>
            <a:r>
              <a:rPr/>
              <a:t>Disks and controllers</a:t>
            </a:r>
          </a:p>
          <a:p>
            <a:pPr lvl="1">
              <a:buFont typeface="Calibri" pitchFamily="34" charset="0"/>
              <a:buChar char="–"/>
            </a:pPr>
            <a:r>
              <a:rPr/>
              <a:t>GPUs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FourZ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a:t>Benefits of Using Virtual Machines</a:t>
            </a:r>
          </a:p>
        </p:txBody>
      </p:sp>
      <p:sp>
        <p:nvSpPr>
          <p:cNvPr id="7" name="Footer Placeholder 6">
            <a:extLst>
              <a:ext uri="{FF2B5EF4-FFF2-40B4-BE49-F238E27FC236}">
                <a16:creationId xmlns:a16="http://schemas.microsoft.com/office/drawing/2014/main" xmlns="" id="{FEF8E274-A9A5-414C-9A38-2C70B85B4A76}"/>
              </a:ext>
            </a:extLst>
          </p:cNvPr>
          <p:cNvSpPr>
            <a:spLocks noGrp="1"/>
          </p:cNvSpPr>
          <p:nvPr>
            <p:ph type="ftr" sz="quarter" idx="12"/>
          </p:nvPr>
        </p:nvSpPr>
        <p:spPr/>
        <p:txBody>
          <a:bodyPr/>
          <a:lstStyle/>
          <a:p>
            <a:pPr>
              <a:lnSpc>
                <a:spcPct val="90000"/>
              </a:lnSpc>
            </a:pPr>
            <a:r>
              <a:rPr lang="en-US"/>
              <a:t>M02_vSphere and Virtualization Overview      |     1 - 11</a:t>
            </a:r>
            <a:endParaRPr lang="en-US" dirty="0"/>
          </a:p>
        </p:txBody>
      </p:sp>
      <p:sp>
        <p:nvSpPr>
          <p:cNvPr id="12" name="Content Placeholder 11">
            <a:extLst>
              <a:ext uri="{FF2B5EF4-FFF2-40B4-BE49-F238E27FC236}">
                <a16:creationId xmlns:a16="http://schemas.microsoft.com/office/drawing/2014/main" xmlns="" id="{2E346702-588E-4F03-9EEB-E703ACD3CA2D}"/>
              </a:ext>
            </a:extLst>
          </p:cNvPr>
          <p:cNvSpPr>
            <a:spLocks noGrp="1"/>
          </p:cNvSpPr>
          <p:nvPr>
            <p:ph sz="quarter" idx="13"/>
          </p:nvPr>
        </p:nvSpPr>
        <p:spPr>
          <a:xfrm>
            <a:off x="609600" y="918583"/>
            <a:ext cx="5421689" cy="2450505"/>
          </a:xfrm>
        </p:spPr>
        <p: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Physical machines have the following constraints:</a:t>
            </a:r>
          </a:p>
          <a:p>
            <a:pPr>
              <a:buFont typeface="Arial" pitchFamily="34" charset="0"/>
              <a:buChar char="•"/>
            </a:pPr>
            <a:r>
              <a:rPr/>
              <a:t>Difficult to move or copy</a:t>
            </a:r>
          </a:p>
          <a:p>
            <a:pPr>
              <a:buFont typeface="Arial" pitchFamily="34" charset="0"/>
              <a:buChar char="•"/>
            </a:pPr>
            <a:r>
              <a:rPr/>
              <a:t>Bound to a specific set of hardware components</a:t>
            </a:r>
          </a:p>
          <a:p>
            <a:pPr>
              <a:buFont typeface="Arial" pitchFamily="34" charset="0"/>
              <a:buChar char="•"/>
            </a:pPr>
            <a:r>
              <a:rPr/>
              <a:t>Often have a short life cycle</a:t>
            </a:r>
          </a:p>
          <a:p>
            <a:pPr>
              <a:buFont typeface="Arial" pitchFamily="34" charset="0"/>
              <a:buChar char="•"/>
            </a:pPr>
            <a:r>
              <a:rPr/>
              <a:t>Require personal contact to upgrade hardware</a:t>
            </a:r>
          </a:p>
        </p:txBody>
      </p:sp>
      <p:sp>
        <p:nvSpPr>
          <p:cNvPr id="14" name="Content Placeholder 13">
            <a:extLst>
              <a:ext uri="{FF2B5EF4-FFF2-40B4-BE49-F238E27FC236}">
                <a16:creationId xmlns:a16="http://schemas.microsoft.com/office/drawing/2014/main" xmlns="" id="{EF30A3E4-39ED-4B95-8078-DADA4A648770}"/>
              </a:ext>
            </a:extLst>
          </p:cNvPr>
          <p:cNvSpPr>
            <a:spLocks noGrp="1"/>
          </p:cNvSpPr>
          <p:nvPr>
            <p:ph sz="quarter" idx="14"/>
          </p:nvPr>
        </p:nvSpPr>
        <p:spPr>
          <a:xfrm>
            <a:off x="6169401" y="919162"/>
            <a:ext cx="5412999" cy="2449925"/>
          </a:xfrm>
        </p:spPr>
        <p: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Virtual machines provide the following benefits:</a:t>
            </a:r>
          </a:p>
          <a:p>
            <a:pPr>
              <a:buFont typeface="Arial" pitchFamily="34" charset="0"/>
              <a:buChar char="•"/>
            </a:pPr>
            <a:r>
              <a:rPr/>
              <a:t>Easy to move or copy</a:t>
            </a:r>
          </a:p>
          <a:p>
            <a:pPr>
              <a:buFont typeface="Arial" pitchFamily="34" charset="0"/>
              <a:buChar char="•"/>
            </a:pPr>
            <a:r>
              <a:rPr/>
              <a:t>Independent of physical hardware because VMs are encapsulated into files</a:t>
            </a:r>
          </a:p>
          <a:p>
            <a:pPr>
              <a:buFont typeface="Arial" pitchFamily="34" charset="0"/>
              <a:buChar char="•"/>
            </a:pPr>
            <a:r>
              <a:rPr/>
              <a:t>Isolated from other VMs running on the same physical hardware</a:t>
            </a:r>
          </a:p>
          <a:p>
            <a:pPr>
              <a:buFont typeface="Arial" pitchFamily="34" charset="0"/>
              <a:buChar char="•"/>
            </a:pPr>
            <a:r>
              <a:rPr/>
              <a:t>Insulated from physical hardware changes</a:t>
            </a:r>
          </a:p>
        </p:txBody>
      </p:sp>
      <p:pic>
        <p:nvPicPr>
          <p:cNvPr id="16" name="Content Placeholder 15|156|229">
            <a:extLst>
              <a:ext uri="{FF2B5EF4-FFF2-40B4-BE49-F238E27FC236}">
                <a16:creationId xmlns:a16="http://schemas.microsoft.com/office/drawing/2014/main" xmlns="" id="{053813AD-733A-4F6A-8177-2E6613C04BF8}"/>
              </a:ext>
            </a:extLst>
          </p:cNvPr>
          <p:cNvPicPr>
            <a:picLocks noGrp="1" noChangeAspect="1"/>
          </p:cNvPicPr>
          <p:nvPr>
            <p:ph sz="quarter" idx="15"/>
          </p:nvPr>
        </p:nvPicPr>
        <p:blipFill>
          <a:blip r:embed="rId4"/>
          <a:stretch>
            <a:fillRect/>
          </a:stretch>
        </p:blipFill>
        <p:spPr>
          <a:xfrm>
            <a:off x="2338971" y="3506788"/>
            <a:ext cx="1962946" cy="2874962"/>
          </a:xfrm>
          <a:prstGeom prst="rect">
            <a:avLst/>
          </a:prstGeom>
        </p:spPr>
      </p:pic>
      <p:pic>
        <p:nvPicPr>
          <p:cNvPr id="18" name="Content Placeholder 17|156|153">
            <a:extLst>
              <a:ext uri="{FF2B5EF4-FFF2-40B4-BE49-F238E27FC236}">
                <a16:creationId xmlns:a16="http://schemas.microsoft.com/office/drawing/2014/main" xmlns="" id="{FB1B0973-6DD0-4BAA-9E78-D1951C2DC08C}"/>
              </a:ext>
            </a:extLst>
          </p:cNvPr>
          <p:cNvPicPr>
            <a:picLocks noGrp="1" noChangeAspect="1"/>
          </p:cNvPicPr>
          <p:nvPr>
            <p:ph sz="quarter" idx="16"/>
          </p:nvPr>
        </p:nvPicPr>
        <p:blipFill>
          <a:blip r:embed="rId5"/>
          <a:stretch>
            <a:fillRect/>
          </a:stretch>
        </p:blipFill>
        <p:spPr>
          <a:xfrm>
            <a:off x="7411194" y="3506788"/>
            <a:ext cx="2929036" cy="2874962"/>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200"/>
              </a:lnSpc>
              <a:defRPr/>
            </a:lvl1pPr>
          </a:lstStyle>
          <a:p>
            <a:r>
              <a:rPr/>
              <a:t>About vSphere</a:t>
            </a:r>
          </a:p>
        </p:txBody>
      </p:sp>
      <p:sp>
        <p:nvSpPr>
          <p:cNvPr id="5" name="Footer Placeholder 4">
            <a:extLst>
              <a:ext uri="{FF2B5EF4-FFF2-40B4-BE49-F238E27FC236}">
                <a16:creationId xmlns:a16="http://schemas.microsoft.com/office/drawing/2014/main" xmlns="" id="{40A1BD94-730B-4E88-AB87-7EC608A844C3}"/>
              </a:ext>
            </a:extLst>
          </p:cNvPr>
          <p:cNvSpPr>
            <a:spLocks noGrp="1"/>
          </p:cNvSpPr>
          <p:nvPr>
            <p:ph type="ftr" sz="quarter" idx="10"/>
          </p:nvPr>
        </p:nvSpPr>
        <p:spPr/>
        <p:txBody>
          <a:bodyPr/>
          <a:lstStyle/>
          <a:p>
            <a:pPr>
              <a:lnSpc>
                <a:spcPct val="90000"/>
              </a:lnSpc>
            </a:pPr>
            <a:r>
              <a:rPr lang="en-US"/>
              <a:t>M02_vSphere and Virtualization Overview      |     1 - 12</a:t>
            </a:r>
            <a:endParaRPr lang="en-US" dirty="0"/>
          </a:p>
        </p:txBody>
      </p:sp>
      <p:sp>
        <p:nvSpPr>
          <p:cNvPr id="11" name="Content Placeholder 10">
            <a:extLst>
              <a:ext uri="{FF2B5EF4-FFF2-40B4-BE49-F238E27FC236}">
                <a16:creationId xmlns:a16="http://schemas.microsoft.com/office/drawing/2014/main" xmlns="" id="{03C94062-1286-4C6A-8575-A88C141666A3}"/>
              </a:ext>
            </a:extLst>
          </p:cNvPr>
          <p:cNvSpPr>
            <a:spLocks noGrp="1"/>
          </p:cNvSpPr>
          <p:nvPr>
            <p:ph sz="quarter" idx="11"/>
          </p:nvPr>
        </p:nvSpPr>
        <p:spPr>
          <a:xfrm>
            <a:off x="609600" y="914400"/>
            <a:ext cx="5414963" cy="5467350"/>
          </a:xfrm>
        </p:spPr>
        <p: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vSphere is the virtualization platform that includes two core administrative components for running virtual machines:</a:t>
            </a:r>
          </a:p>
          <a:p>
            <a:pPr>
              <a:buFont typeface="Arial" pitchFamily="34" charset="0"/>
              <a:buChar char="•"/>
            </a:pPr>
            <a:r>
              <a:rPr/>
              <a:t>ESXi: Hypervisor on which you run virtual machines</a:t>
            </a:r>
          </a:p>
          <a:p>
            <a:pPr>
              <a:buFont typeface="Arial" pitchFamily="34" charset="0"/>
              <a:buChar char="•"/>
            </a:pPr>
            <a:r>
              <a:rPr/>
              <a:t>vCenter: Central administration platform for ESXi hosts, virtual machines, storage, and networking</a:t>
            </a:r>
          </a:p>
        </p:txBody>
      </p:sp>
      <p:pic>
        <p:nvPicPr>
          <p:cNvPr id="13" name="Content Placeholder 12|496|467">
            <a:extLst>
              <a:ext uri="{FF2B5EF4-FFF2-40B4-BE49-F238E27FC236}">
                <a16:creationId xmlns:a16="http://schemas.microsoft.com/office/drawing/2014/main" xmlns="" id="{4E9B68EA-4A98-4398-BBF4-205E456744B4}"/>
              </a:ext>
            </a:extLst>
          </p:cNvPr>
          <p:cNvPicPr>
            <a:picLocks noGrp="1" noChangeAspect="1"/>
          </p:cNvPicPr>
          <p:nvPr>
            <p:ph sz="quarter" idx="12"/>
          </p:nvPr>
        </p:nvPicPr>
        <p:blipFill>
          <a:blip r:embed="rId4"/>
          <a:stretch>
            <a:fillRect/>
          </a:stretch>
        </p:blipFill>
        <p:spPr>
          <a:xfrm>
            <a:off x="6162675" y="914400"/>
            <a:ext cx="5419725" cy="5100301"/>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OneThirdTwo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Types of Virtualization</a:t>
            </a:r>
          </a:p>
        </p:txBody>
      </p:sp>
      <p:pic>
        <p:nvPicPr>
          <p:cNvPr id="3" name="Content Placeholder 2|1000|620"/>
          <p:cNvPicPr>
            <a:picLocks noGrp="1" noChangeAspect="1"/>
          </p:cNvPicPr>
          <p:nvPr>
            <p:ph sz="half" idx="1"/>
          </p:nvPr>
        </p:nvPicPr>
        <p:blipFill>
          <a:blip r:embed="rId4"/>
          <a:stretch>
            <a:fillRect/>
          </a:stretch>
        </p:blipFill>
        <p:spPr>
          <a:xfrm>
            <a:off x="4377837" y="914400"/>
            <a:ext cx="7204563" cy="4458156"/>
          </a:xfrm>
          <a:prstGeom prst="rect">
            <a:avLst/>
          </a:prstGeom>
        </p:spPr>
      </p:pic>
      <p:sp>
        <p:nvSpPr>
          <p:cNvPr id="4" name="Content Placeholder 3"/>
          <p:cNvSpPr>
            <a:spLocks noGrp="1"/>
          </p:cNvSpPr>
          <p:nvPr>
            <p:ph sz="half" idx="2"/>
          </p:nvPr>
        </p:nvSpPr>
        <p:spPr>
          <a:xfrm>
            <a:off x="609600" y="914400"/>
            <a:ext cx="3592800" cy="5467350"/>
          </a:xfrm>
        </p:spPr>
        <p:txBody>
          <a:bodyPr/>
          <a:lstStyle>
            <a:lvl1pPr>
              <a:defRPr sz="1800"/>
            </a:lvl1pPr>
            <a:lvl2pPr>
              <a:defRPr sz="1800"/>
            </a:lvl2pPr>
            <a:lvl3pPr>
              <a:defRPr sz="1800"/>
            </a:lvl3pPr>
            <a:lvl4pPr>
              <a:defRPr sz="1800"/>
            </a:lvl4pPr>
            <a:lvl5pPr>
              <a:defRPr sz="1800"/>
            </a:lvl5pPr>
            <a:lvl6pPr>
              <a:defRPr sz="1400"/>
            </a:lvl6pPr>
            <a:lvl7pPr>
              <a:defRPr sz="2000"/>
            </a:lvl7pPr>
            <a:lvl8pPr>
              <a:defRPr sz="1400"/>
            </a:lvl8pPr>
            <a:lvl9pPr>
              <a:defRPr sz="1400"/>
            </a:lvl9pPr>
          </a:lstStyle>
          <a:p>
            <a:pPr marL="0" indent="0">
              <a:buNone/>
            </a:pPr>
            <a:r>
              <a:rPr/>
              <a:t>Virtualization is the process of creating a software-based representation of a physical unit, such as a server, desktop, network, or storage device.</a:t>
            </a:r>
          </a:p>
          <a:p>
            <a:pPr marL="0" indent="0">
              <a:buNone/>
            </a:pPr>
            <a:r>
              <a:rPr/>
              <a:t>Virtualization is the single most effective way to reduce IT expenses while boosting efficiency and agility for all business sizes.</a:t>
            </a:r>
          </a:p>
        </p:txBody>
      </p:sp>
      <p:sp>
        <p:nvSpPr>
          <p:cNvPr id="5" name="Footer Placeholder 4">
            <a:extLst>
              <a:ext uri="{FF2B5EF4-FFF2-40B4-BE49-F238E27FC236}">
                <a16:creationId xmlns:a16="http://schemas.microsoft.com/office/drawing/2014/main" xmlns="" id="{548F23CA-9C87-4559-89F8-42A3CC9D03F3}"/>
              </a:ext>
            </a:extLst>
          </p:cNvPr>
          <p:cNvSpPr>
            <a:spLocks noGrp="1"/>
          </p:cNvSpPr>
          <p:nvPr>
            <p:ph type="ftr" sz="quarter" idx="10"/>
          </p:nvPr>
        </p:nvSpPr>
        <p:spPr/>
        <p:txBody>
          <a:bodyPr/>
          <a:lstStyle/>
          <a:p>
            <a:pPr>
              <a:lnSpc>
                <a:spcPct val="90000"/>
              </a:lnSpc>
            </a:pPr>
            <a:r>
              <a:rPr lang="en-US"/>
              <a:t>M02_vSphere and Virtualization Overview      |     1 - 13</a:t>
            </a:r>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About the Software-Defined Data Center</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marL="0" indent="0">
              <a:buNone/>
            </a:pPr>
            <a:r>
              <a:rPr/>
              <a:t>In a software-defined data center (SDDC), all infrastructure is virtualized, and the control of the data center is automated by software. vSphere is the foundation of the SDDC.</a:t>
            </a:r>
          </a:p>
        </p:txBody>
      </p:sp>
      <p:sp>
        <p:nvSpPr>
          <p:cNvPr id="7" name="Footer Placeholder 6">
            <a:extLst>
              <a:ext uri="{FF2B5EF4-FFF2-40B4-BE49-F238E27FC236}">
                <a16:creationId xmlns:a16="http://schemas.microsoft.com/office/drawing/2014/main" xmlns="" id="{3A98C190-4135-4A36-B60A-704147DB0E03}"/>
              </a:ext>
            </a:extLst>
          </p:cNvPr>
          <p:cNvSpPr>
            <a:spLocks noGrp="1"/>
          </p:cNvSpPr>
          <p:nvPr>
            <p:ph type="ftr" sz="quarter" idx="11"/>
          </p:nvPr>
        </p:nvSpPr>
        <p:spPr/>
        <p:txBody>
          <a:bodyPr/>
          <a:lstStyle/>
          <a:p>
            <a:pPr>
              <a:lnSpc>
                <a:spcPct val="90000"/>
              </a:lnSpc>
            </a:pPr>
            <a:r>
              <a:rPr lang="en-US"/>
              <a:t>M02_vSphere and Virtualization Overview      |     1 - 14</a:t>
            </a:r>
            <a:endParaRPr lang="en-US" dirty="0"/>
          </a:p>
        </p:txBody>
      </p:sp>
      <p:pic>
        <p:nvPicPr>
          <p:cNvPr id="8" name="Content Placeholder 7|966|469">
            <a:extLst>
              <a:ext uri="{FF2B5EF4-FFF2-40B4-BE49-F238E27FC236}">
                <a16:creationId xmlns:a16="http://schemas.microsoft.com/office/drawing/2014/main" xmlns="" id="{7BED48D6-5E08-4BBE-A22B-926F5CAE8633}"/>
              </a:ext>
            </a:extLst>
          </p:cNvPr>
          <p:cNvPicPr>
            <a:picLocks noGrp="1" noChangeAspect="1"/>
          </p:cNvPicPr>
          <p:nvPr>
            <p:ph sz="quarter" idx="12"/>
          </p:nvPr>
        </p:nvPicPr>
        <p:blipFill>
          <a:blip r:embed="rId4"/>
          <a:stretch>
            <a:fillRect/>
          </a:stretch>
        </p:blipFill>
        <p:spPr>
          <a:xfrm>
            <a:off x="1152085" y="1582738"/>
            <a:ext cx="9887830" cy="4799012"/>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VertOneThirdTwoThir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a:t>About vSphere+</a:t>
            </a:r>
          </a:p>
        </p:txBody>
      </p:sp>
      <p:sp>
        <p:nvSpPr>
          <p:cNvPr id="9" name="Footer Placeholder 4">
            <a:extLst>
              <a:ext uri="{FF2B5EF4-FFF2-40B4-BE49-F238E27FC236}">
                <a16:creationId xmlns:a16="http://schemas.microsoft.com/office/drawing/2014/main" xmlns=""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M02_vSphere and Virtualization Overview      |     1 - 15</a:t>
            </a:r>
            <a:endParaRPr lang="en-US" dirty="0"/>
          </a:p>
        </p:txBody>
      </p:sp>
      <p:sp>
        <p:nvSpPr>
          <p:cNvPr id="4" name="Content Placeholder 3">
            <a:extLst>
              <a:ext uri="{FF2B5EF4-FFF2-40B4-BE49-F238E27FC236}">
                <a16:creationId xmlns:a16="http://schemas.microsoft.com/office/drawing/2014/main" xmlns="" id="{CF2E4B06-25AF-457F-B679-291337716B14}"/>
              </a:ext>
            </a:extLst>
          </p:cNvPr>
          <p:cNvSpPr>
            <a:spLocks noGrp="1"/>
          </p:cNvSpPr>
          <p:nvPr>
            <p:ph sz="quarter" idx="14"/>
          </p:nvPr>
        </p:nvSpPr>
        <p:spPr>
          <a:xfrm>
            <a:off x="609600" y="914400"/>
            <a:ext cx="10972800" cy="1764792"/>
          </a:xfrm>
        </p:spPr>
        <p:txBody>
          <a:bodyPr/>
          <a:lstStyle/>
          <a:p>
            <a:pPr marL="0" indent="0">
              <a:buNone/>
            </a:pPr>
            <a:r>
              <a:rPr/>
              <a:t>VMware vSphere+ is a subscription-based offering that brings the benefits of cloud to on-premises workloads.</a:t>
            </a:r>
          </a:p>
          <a:p>
            <a:pPr marL="0" indent="0">
              <a:buNone/>
            </a:pPr>
            <a:r>
              <a:rPr/>
              <a:t>vSphere+ consists of on-premises and cloud components that interact with each other.</a:t>
            </a:r>
          </a:p>
          <a:p>
            <a:pPr marL="0" indent="0">
              <a:buNone/>
            </a:pPr>
            <a:r>
              <a:rPr/>
              <a:t>vSphere+ lets you centrally manage your on-premises workloads from a cloud console, with access to cloud services.</a:t>
            </a:r>
          </a:p>
        </p:txBody>
      </p:sp>
      <p:pic>
        <p:nvPicPr>
          <p:cNvPr id="12" name="Content Placeholder 11|2152|1012">
            <a:extLst>
              <a:ext uri="{FF2B5EF4-FFF2-40B4-BE49-F238E27FC236}">
                <a16:creationId xmlns:a16="http://schemas.microsoft.com/office/drawing/2014/main" xmlns="" id="{E6091F57-CD45-4EFB-9930-8D47B12D4AD8}"/>
              </a:ext>
            </a:extLst>
          </p:cNvPr>
          <p:cNvPicPr>
            <a:picLocks noGrp="1" noChangeAspect="1"/>
          </p:cNvPicPr>
          <p:nvPr>
            <p:ph sz="quarter" idx="15"/>
          </p:nvPr>
        </p:nvPicPr>
        <p:blipFill>
          <a:blip r:embed="rId4"/>
          <a:stretch>
            <a:fillRect/>
          </a:stretch>
        </p:blipFill>
        <p:spPr>
          <a:xfrm>
            <a:off x="1825123" y="2788920"/>
            <a:ext cx="8541753" cy="3593592"/>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200"/>
              </a:lnSpc>
              <a:defRPr/>
            </a:lvl1pPr>
          </a:lstStyle>
          <a:p>
            <a:r>
              <a:rPr/>
              <a:t>vSphere+: Accessing Cloud Services</a:t>
            </a:r>
          </a:p>
        </p:txBody>
      </p:sp>
      <p:sp>
        <p:nvSpPr>
          <p:cNvPr id="5" name="Footer Placeholder 4">
            <a:extLst>
              <a:ext uri="{FF2B5EF4-FFF2-40B4-BE49-F238E27FC236}">
                <a16:creationId xmlns:a16="http://schemas.microsoft.com/office/drawing/2014/main" xmlns="" id="{40A1BD94-730B-4E88-AB87-7EC608A844C3}"/>
              </a:ext>
            </a:extLst>
          </p:cNvPr>
          <p:cNvSpPr>
            <a:spLocks noGrp="1"/>
          </p:cNvSpPr>
          <p:nvPr>
            <p:ph type="ftr" sz="quarter" idx="10"/>
          </p:nvPr>
        </p:nvSpPr>
        <p:spPr/>
        <p:txBody>
          <a:bodyPr/>
          <a:lstStyle/>
          <a:p>
            <a:pPr>
              <a:lnSpc>
                <a:spcPct val="90000"/>
              </a:lnSpc>
            </a:pPr>
            <a:r>
              <a:rPr lang="en-US"/>
              <a:t>M02_vSphere and Virtualization Overview      |     1 - 16</a:t>
            </a:r>
            <a:endParaRPr lang="en-US" dirty="0"/>
          </a:p>
        </p:txBody>
      </p:sp>
      <p:sp>
        <p:nvSpPr>
          <p:cNvPr id="11" name="Content Placeholder 10">
            <a:extLst>
              <a:ext uri="{FF2B5EF4-FFF2-40B4-BE49-F238E27FC236}">
                <a16:creationId xmlns:a16="http://schemas.microsoft.com/office/drawing/2014/main" xmlns="" id="{03C94062-1286-4C6A-8575-A88C141666A3}"/>
              </a:ext>
            </a:extLst>
          </p:cNvPr>
          <p:cNvSpPr>
            <a:spLocks noGrp="1"/>
          </p:cNvSpPr>
          <p:nvPr>
            <p:ph sz="quarter" idx="11"/>
          </p:nvPr>
        </p:nvSpPr>
        <p:spPr>
          <a:xfrm>
            <a:off x="609600" y="914400"/>
            <a:ext cx="5414963" cy="5467350"/>
          </a:xfrm>
        </p:spPr>
        <p: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vSphere+ lets you access cloud services to augment and enhance on-premises capabilities:</a:t>
            </a:r>
          </a:p>
          <a:p>
            <a:pPr>
              <a:buFont typeface="Arial" pitchFamily="34" charset="0"/>
              <a:buChar char="•"/>
            </a:pPr>
            <a:r>
              <a:rPr/>
              <a:t>Admin Services</a:t>
            </a:r>
          </a:p>
          <a:p>
            <a:pPr lvl="1">
              <a:buFont typeface="Calibri" pitchFamily="34" charset="0"/>
              <a:buChar char="–"/>
            </a:pPr>
            <a:r>
              <a:rPr/>
              <a:t>Inventory management</a:t>
            </a:r>
          </a:p>
          <a:p>
            <a:pPr lvl="1">
              <a:buFont typeface="Calibri" pitchFamily="34" charset="0"/>
              <a:buChar char="–"/>
            </a:pPr>
            <a:r>
              <a:rPr/>
              <a:t>Events and alerts management</a:t>
            </a:r>
          </a:p>
          <a:p>
            <a:pPr lvl="1">
              <a:buFont typeface="Calibri" pitchFamily="34" charset="0"/>
              <a:buChar char="–"/>
            </a:pPr>
            <a:r>
              <a:rPr/>
              <a:t>VM provisioning</a:t>
            </a:r>
          </a:p>
          <a:p>
            <a:pPr lvl="1">
              <a:buFont typeface="Calibri" pitchFamily="34" charset="0"/>
              <a:buChar char="–"/>
            </a:pPr>
            <a:r>
              <a:rPr/>
              <a:t>Lifecycle management</a:t>
            </a:r>
          </a:p>
          <a:p>
            <a:pPr lvl="1">
              <a:buFont typeface="Calibri" pitchFamily="34" charset="0"/>
              <a:buChar char="–"/>
            </a:pPr>
            <a:r>
              <a:rPr/>
              <a:t>Configuration management</a:t>
            </a:r>
          </a:p>
          <a:p>
            <a:pPr>
              <a:buFont typeface="Arial" pitchFamily="34" charset="0"/>
              <a:buChar char="•"/>
            </a:pPr>
            <a:r>
              <a:rPr/>
              <a:t>Developer Services</a:t>
            </a:r>
          </a:p>
          <a:p>
            <a:pPr lvl="1">
              <a:buFont typeface="Calibri" pitchFamily="34" charset="0"/>
              <a:buChar char="–"/>
            </a:pPr>
            <a:r>
              <a:rPr/>
              <a:t>Tanzu Kubernetes Grid</a:t>
            </a:r>
          </a:p>
          <a:p>
            <a:pPr lvl="1">
              <a:buFont typeface="Calibri" pitchFamily="34" charset="0"/>
              <a:buChar char="–"/>
            </a:pPr>
            <a:r>
              <a:rPr/>
              <a:t>Tanzu integrated services</a:t>
            </a:r>
          </a:p>
          <a:p>
            <a:pPr>
              <a:buFont typeface="Arial" pitchFamily="34" charset="0"/>
              <a:buChar char="•"/>
            </a:pPr>
            <a:r>
              <a:rPr/>
              <a:t>Add-On Services</a:t>
            </a:r>
          </a:p>
          <a:p>
            <a:pPr lvl="1">
              <a:buFont typeface="Calibri" pitchFamily="34" charset="0"/>
              <a:buChar char="–"/>
            </a:pPr>
            <a:r>
              <a:rPr/>
              <a:t>Disaster recovery</a:t>
            </a:r>
          </a:p>
        </p:txBody>
      </p:sp>
      <p:pic>
        <p:nvPicPr>
          <p:cNvPr id="13" name="Content Placeholder 12|1014|1184">
            <a:extLst>
              <a:ext uri="{FF2B5EF4-FFF2-40B4-BE49-F238E27FC236}">
                <a16:creationId xmlns:a16="http://schemas.microsoft.com/office/drawing/2014/main" xmlns="" id="{4E9B68EA-4A98-4398-BBF4-205E456744B4}"/>
              </a:ext>
            </a:extLst>
          </p:cNvPr>
          <p:cNvPicPr>
            <a:picLocks noGrp="1" noChangeAspect="1"/>
          </p:cNvPicPr>
          <p:nvPr>
            <p:ph sz="quarter" idx="12"/>
          </p:nvPr>
        </p:nvPicPr>
        <p:blipFill>
          <a:blip r:embed="rId4"/>
          <a:stretch>
            <a:fillRect/>
          </a:stretch>
        </p:blipFill>
        <p:spPr>
          <a:xfrm>
            <a:off x="6531366" y="914400"/>
            <a:ext cx="4682342" cy="546735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VertOneThirdTwoThir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a:t>vSphere User Interfaces</a:t>
            </a:r>
          </a:p>
        </p:txBody>
      </p:sp>
      <p:sp>
        <p:nvSpPr>
          <p:cNvPr id="9" name="Footer Placeholder 4">
            <a:extLst>
              <a:ext uri="{FF2B5EF4-FFF2-40B4-BE49-F238E27FC236}">
                <a16:creationId xmlns:a16="http://schemas.microsoft.com/office/drawing/2014/main" xmlns=""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M02_vSphere and Virtualization Overview      |     1 - 17</a:t>
            </a:r>
            <a:endParaRPr lang="en-US" dirty="0"/>
          </a:p>
        </p:txBody>
      </p:sp>
      <p:sp>
        <p:nvSpPr>
          <p:cNvPr id="4" name="Content Placeholder 3">
            <a:extLst>
              <a:ext uri="{FF2B5EF4-FFF2-40B4-BE49-F238E27FC236}">
                <a16:creationId xmlns:a16="http://schemas.microsoft.com/office/drawing/2014/main" xmlns="" id="{CF2E4B06-25AF-457F-B679-291337716B14}"/>
              </a:ext>
            </a:extLst>
          </p:cNvPr>
          <p:cNvSpPr>
            <a:spLocks noGrp="1"/>
          </p:cNvSpPr>
          <p:nvPr>
            <p:ph sz="quarter" idx="14"/>
          </p:nvPr>
        </p:nvSpPr>
        <p:spPr>
          <a:xfrm>
            <a:off x="609600" y="914400"/>
            <a:ext cx="10972800" cy="1764792"/>
          </a:xfrm>
        </p:spPr>
        <p:txBody>
          <a:bodyPr/>
          <a:lstStyle/>
          <a:p>
            <a:pPr marL="0" indent="0">
              <a:buNone/>
            </a:pPr>
            <a:r>
              <a:rPr/>
              <a:t>You can use the vSphere Client, PowerCLI, VMware Host Client, vSphere ESXi Shell and ESXCLI to interact with the vSphere environment.</a:t>
            </a:r>
          </a:p>
          <a:p>
            <a:pPr marL="0" indent="0">
              <a:buNone/>
            </a:pPr>
            <a:r>
              <a:rPr/>
              <a:t>For information about ports and protocols, see </a:t>
            </a:r>
            <a:r>
              <a:rPr>
                <a:hlinkClick r:id="rId4"/>
              </a:rPr>
              <a:t>https://ports.vmware.com</a:t>
            </a:r>
            <a:r>
              <a:rPr/>
              <a:t>.</a:t>
            </a:r>
          </a:p>
        </p:txBody>
      </p:sp>
      <p:pic>
        <p:nvPicPr>
          <p:cNvPr id="12" name="Content Placeholder 11|957|540">
            <a:extLst>
              <a:ext uri="{FF2B5EF4-FFF2-40B4-BE49-F238E27FC236}">
                <a16:creationId xmlns:a16="http://schemas.microsoft.com/office/drawing/2014/main" xmlns="" id="{E6091F57-CD45-4EFB-9930-8D47B12D4AD8}"/>
              </a:ext>
            </a:extLst>
          </p:cNvPr>
          <p:cNvPicPr>
            <a:picLocks noGrp="1" noChangeAspect="1"/>
          </p:cNvPicPr>
          <p:nvPr>
            <p:ph sz="quarter" idx="15"/>
          </p:nvPr>
        </p:nvPicPr>
        <p:blipFill>
          <a:blip r:embed="rId5"/>
          <a:stretch>
            <a:fillRect/>
          </a:stretch>
        </p:blipFill>
        <p:spPr>
          <a:xfrm>
            <a:off x="2846646" y="2788920"/>
            <a:ext cx="6498707" cy="3593592"/>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Lab 1: Accessing the Lab Environment</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1 - 18</a:t>
            </a:r>
            <a:endParaRPr lang="en-US" dirty="0"/>
          </a:p>
        </p:txBody>
      </p:sp>
      <p:sp>
        <p:nvSpPr>
          <p:cNvPr id="6" name="Content Placeholder 5">
            <a:extLst>
              <a:ext uri="{FF2B5EF4-FFF2-40B4-BE49-F238E27FC236}">
                <a16:creationId xmlns:a16="http://schemas.microsoft.com/office/drawing/2014/main" xmlns="" id="{A3D9C313-9D74-4417-9CE5-3067F940B13A}"/>
              </a:ext>
            </a:extLst>
          </p:cNvPr>
          <p:cNvSpPr>
            <a:spLocks noGrp="1"/>
          </p:cNvSpPr>
          <p:nvPr>
            <p:ph sz="quarter" idx="12"/>
          </p:nvPr>
        </p:nvSpPr>
        <p:spPr>
          <a:xfrm>
            <a:off x="609600" y="914400"/>
            <a:ext cx="10972800" cy="5467349"/>
          </a:xfrm>
        </p:spPr>
        <p: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Log in to the Console VM and access the vSphere Client and VMware Host Client:</a:t>
            </a:r>
          </a:p>
          <a:p>
            <a:pPr>
              <a:buFont typeface="+mj-lt"/>
              <a:buAutoNum type="arabicPeriod"/>
            </a:pPr>
            <a:r>
              <a:rPr/>
              <a:t>Access the Student Console</a:t>
            </a:r>
          </a:p>
          <a:p>
            <a:pPr>
              <a:buFont typeface="+mj-lt"/>
              <a:buAutoNum type="arabicPeriod" startAt="2"/>
            </a:pPr>
            <a:r>
              <a:rPr/>
              <a:t>Log In to an ESXi Host with VMware Host Client</a:t>
            </a:r>
          </a:p>
          <a:p>
            <a:pPr>
              <a:buFont typeface="+mj-lt"/>
              <a:buAutoNum type="arabicPeriod" startAt="3"/>
            </a:pPr>
            <a:r>
              <a:rPr/>
              <a:t>Log In to vCenter with the vSphere Client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Review of Learner Objectives</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1 - 19</a:t>
            </a:r>
            <a:endParaRPr lang="en-US" dirty="0"/>
          </a:p>
        </p:txBody>
      </p:sp>
      <p:sp>
        <p:nvSpPr>
          <p:cNvPr id="6" name="Content Placeholder 5">
            <a:extLst>
              <a:ext uri="{FF2B5EF4-FFF2-40B4-BE49-F238E27FC236}">
                <a16:creationId xmlns:a16="http://schemas.microsoft.com/office/drawing/2014/main" xmlns="" id="{A3D9C313-9D74-4417-9CE5-3067F940B13A}"/>
              </a:ext>
            </a:extLst>
          </p:cNvPr>
          <p:cNvSpPr>
            <a:spLocks noGrp="1"/>
          </p:cNvSpPr>
          <p:nvPr>
            <p:ph sz="quarter" idx="12"/>
          </p:nvPr>
        </p:nvSpPr>
        <p:spPr>
          <a:xfrm>
            <a:off x="609600" y="914400"/>
            <a:ext cx="10972800" cy="5467349"/>
          </a:xfrm>
        </p:spPr>
        <p:txBody>
          <a:bodyPr/>
          <a:lstStyle/>
          <a:p>
            <a:pPr>
              <a:buFont typeface="Arial" pitchFamily="34" charset="0"/>
              <a:buChar char="•"/>
            </a:pPr>
            <a:r>
              <a:rPr/>
              <a:t>Explain basic virtualization concepts</a:t>
            </a:r>
          </a:p>
          <a:p>
            <a:pPr>
              <a:buFont typeface="Arial" pitchFamily="34" charset="0"/>
              <a:buChar char="•"/>
            </a:pPr>
            <a:r>
              <a:rPr/>
              <a:t>Describe vSphere</a:t>
            </a:r>
          </a:p>
          <a:p>
            <a:pPr>
              <a:buFont typeface="Arial" pitchFamily="34" charset="0"/>
              <a:buChar char="•"/>
            </a:pPr>
            <a:r>
              <a:rPr/>
              <a:t>Describe how vSphere fits in the software-defined data center</a:t>
            </a:r>
          </a:p>
          <a:p>
            <a:pPr>
              <a:buFont typeface="Arial" pitchFamily="34" charset="0"/>
              <a:buChar char="•"/>
            </a:pPr>
            <a:r>
              <a:rPr/>
              <a:t>Describe vSphere+</a:t>
            </a:r>
          </a:p>
          <a:p>
            <a:pPr>
              <a:buFont typeface="Arial" pitchFamily="34" charset="0"/>
              <a:buChar char="•"/>
            </a:pPr>
            <a:r>
              <a:rPr/>
              <a:t>Recognize the user interfaces for accessing vSphere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Importance</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1 - 2</a:t>
            </a:r>
            <a:endParaRPr lang="en-US" dirty="0"/>
          </a:p>
        </p:txBody>
      </p:sp>
      <p:sp>
        <p:nvSpPr>
          <p:cNvPr id="6" name="Content Placeholder 5">
            <a:extLst>
              <a:ext uri="{FF2B5EF4-FFF2-40B4-BE49-F238E27FC236}">
                <a16:creationId xmlns:a16="http://schemas.microsoft.com/office/drawing/2014/main" xmlns="" id="{A3D9C313-9D74-4417-9CE5-3067F940B13A}"/>
              </a:ext>
            </a:extLst>
          </p:cNvPr>
          <p:cNvSpPr>
            <a:spLocks noGrp="1"/>
          </p:cNvSpPr>
          <p:nvPr>
            <p:ph sz="quarter" idx="12"/>
          </p:nvPr>
        </p:nvSpPr>
        <p:spPr>
          <a:xfrm>
            <a:off x="609600" y="914400"/>
            <a:ext cx="10972800" cy="5467349"/>
          </a:xfrm>
        </p:spPr>
        <p:txBody>
          <a:bodyPr/>
          <a:lstStyle/>
          <a:p>
            <a:pPr marL="0" indent="0">
              <a:buNone/>
            </a:pPr>
            <a:r>
              <a:rPr/>
              <a:t>As a vSphere administrator, you must be familiar with the components on which vSphere is based.</a:t>
            </a:r>
          </a:p>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You must also understand the following concepts:</a:t>
            </a:r>
          </a:p>
          <a:p>
            <a:pPr>
              <a:buFont typeface="Arial" pitchFamily="34" charset="0"/>
              <a:buChar char="•"/>
            </a:pPr>
            <a:r>
              <a:rPr/>
              <a:t>Virtualization, the role of the ESXi hypervisor in virtualization, and virtual machines</a:t>
            </a:r>
          </a:p>
          <a:p>
            <a:pPr>
              <a:buFont typeface="Arial" pitchFamily="34" charset="0"/>
              <a:buChar char="•"/>
            </a:pPr>
            <a:r>
              <a:rPr/>
              <a:t>Fundamental vSphere components and the use of vSphere in the software-defined data center</a:t>
            </a:r>
          </a:p>
          <a:p>
            <a:pPr>
              <a:buFont typeface="Arial" pitchFamily="34" charset="0"/>
              <a:buChar char="•"/>
            </a:pPr>
            <a:r>
              <a:rPr/>
              <a:t>When to use each one of the user interfaces to administer and manage vSphere environments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Transi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7EC0B194-305E-4C52-A3BC-D1DEDF46186A}"/>
              </a:ext>
            </a:extLst>
          </p:cNvPr>
          <p:cNvSpPr>
            <a:spLocks noGrp="1"/>
          </p:cNvSpPr>
          <p:nvPr>
            <p:ph type="title"/>
          </p:nvPr>
        </p:nvSpPr>
        <p:spPr>
          <a:xfrm>
            <a:off x="616855" y="1676400"/>
            <a:ext cx="7257143" cy="1752600"/>
          </a:xfrm>
        </p:spPr>
        <p:txBody>
          <a:bodyPr anchor="b"/>
          <a:lstStyle>
            <a:lvl1pPr algn="l">
              <a:lnSpc>
                <a:spcPts val="3000"/>
              </a:lnSpc>
              <a:defRPr sz="2800" b="0" cap="none" baseline="0"/>
            </a:lvl1pPr>
          </a:lstStyle>
          <a:p>
            <a:r>
              <a:rPr/>
              <a:t>vSphere Virtualization of Resources</a:t>
            </a:r>
          </a:p>
        </p:txBody>
      </p:sp>
      <p:pic>
        <p:nvPicPr>
          <p:cNvPr id="10" name="Picture 4" descr="C:\Users\jmaltese\AppData\Local\Temp\6\SNAGHTML1ac7bba0.PNG">
            <a:extLst>
              <a:ext uri="{FF2B5EF4-FFF2-40B4-BE49-F238E27FC236}">
                <a16:creationId xmlns:a16="http://schemas.microsoft.com/office/drawing/2014/main" xmlns="" id="{3E92330F-F74F-4FC0-A158-D8A6B4F52B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47600"/>
            <a:ext cx="1408739" cy="2627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parallelogram graphics">
            <a:extLst>
              <a:ext uri="{FF2B5EF4-FFF2-40B4-BE49-F238E27FC236}">
                <a16:creationId xmlns:a16="http://schemas.microsoft.com/office/drawing/2014/main" xmlns="" id="{B999E0C6-A3AD-45C1-8074-C40C2E8DABB5}"/>
              </a:ext>
              <a:ext uri="{C183D7F6-B498-43B3-948B-1728B52AA6E4}">
                <adec:decorative xmlns:adec="http://schemas.microsoft.com/office/drawing/2017/decorative" xmlns="" val="1"/>
              </a:ext>
            </a:extLst>
          </p:cNvPr>
          <p:cNvGrpSpPr/>
          <p:nvPr userDrawn="1"/>
        </p:nvGrpSpPr>
        <p:grpSpPr>
          <a:xfrm>
            <a:off x="5180604" y="3294915"/>
            <a:ext cx="9157084" cy="2284913"/>
            <a:chOff x="5180604" y="3294915"/>
            <a:chExt cx="9157084" cy="2284913"/>
          </a:xfrm>
        </p:grpSpPr>
        <p:sp>
          <p:nvSpPr>
            <p:cNvPr id="14" name="Freeform 25">
              <a:extLst>
                <a:ext uri="{FF2B5EF4-FFF2-40B4-BE49-F238E27FC236}">
                  <a16:creationId xmlns:a16="http://schemas.microsoft.com/office/drawing/2014/main" xmlns="" id="{2DF976D8-14AA-4404-9DEB-5D56025CBE9B}"/>
                </a:ext>
                <a:ext uri="{C183D7F6-B498-43B3-948B-1728B52AA6E4}">
                  <adec:decorative xmlns:adec="http://schemas.microsoft.com/office/drawing/2017/decorative" xmlns=""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15" name="Freeform: Shape 14">
              <a:extLst>
                <a:ext uri="{FF2B5EF4-FFF2-40B4-BE49-F238E27FC236}">
                  <a16:creationId xmlns:a16="http://schemas.microsoft.com/office/drawing/2014/main" xmlns="" id="{02B193DB-01D8-40AF-B55A-6248DB98127F}"/>
                </a:ext>
                <a:ext uri="{C183D7F6-B498-43B3-948B-1728B52AA6E4}">
                  <adec:decorative xmlns:adec="http://schemas.microsoft.com/office/drawing/2017/decorative" xmlns=""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4"/>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grpSp>
      <p:sp>
        <p:nvSpPr>
          <p:cNvPr id="10050" name="NewShape"/>
          <p:cNvSpPr txBox="1"/>
          <p:nvPr/>
        </p:nvSpPr>
        <p:spPr>
          <a:xfrm>
            <a:off x="1571604" y="1285860"/>
            <a:ext cx="3643338" cy="369332"/>
          </a:xfrm>
          <a:prstGeom prst="rect">
            <a:avLst/>
          </a:prstGeom>
          <a:noFill/>
        </p:spPr>
        <p:txBody>
          <a:bodyPr wrap="square" rtlCol="0"/>
          <a:lstStyle/>
          <a:p>
            <a:pPr marL="0" indent="0">
              <a:buNone/>
            </a:pPr>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Learner Objectives</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1 - 21</a:t>
            </a:r>
            <a:endParaRPr lang="en-US" dirty="0"/>
          </a:p>
        </p:txBody>
      </p:sp>
      <p:sp>
        <p:nvSpPr>
          <p:cNvPr id="6" name="Content Placeholder 5">
            <a:extLst>
              <a:ext uri="{FF2B5EF4-FFF2-40B4-BE49-F238E27FC236}">
                <a16:creationId xmlns:a16="http://schemas.microsoft.com/office/drawing/2014/main" xmlns="" id="{A3D9C313-9D74-4417-9CE5-3067F940B13A}"/>
              </a:ext>
            </a:extLst>
          </p:cNvPr>
          <p:cNvSpPr>
            <a:spLocks noGrp="1"/>
          </p:cNvSpPr>
          <p:nvPr>
            <p:ph sz="quarter" idx="12"/>
          </p:nvPr>
        </p:nvSpPr>
        <p:spPr>
          <a:xfrm>
            <a:off x="609600" y="914400"/>
            <a:ext cx="10972800" cy="5467349"/>
          </a:xfrm>
        </p:spPr>
        <p:txBody>
          <a:bodyPr/>
          <a:lstStyle/>
          <a:p>
            <a:pPr>
              <a:buFont typeface="Arial" pitchFamily="34" charset="0"/>
              <a:buChar char="•"/>
            </a:pPr>
            <a:r>
              <a:rPr/>
              <a:t>Explain how ESXi interacts with resources:</a:t>
            </a:r>
          </a:p>
          <a:p>
            <a:pPr lvl="1">
              <a:buFont typeface="Calibri" pitchFamily="34" charset="0"/>
              <a:buChar char="–"/>
            </a:pPr>
            <a:r>
              <a:rPr/>
              <a:t>CPUs</a:t>
            </a:r>
          </a:p>
          <a:p>
            <a:pPr lvl="1">
              <a:buFont typeface="Calibri" pitchFamily="34" charset="0"/>
              <a:buChar char="–"/>
            </a:pPr>
            <a:r>
              <a:rPr/>
              <a:t>Memory</a:t>
            </a:r>
          </a:p>
          <a:p>
            <a:pPr lvl="1">
              <a:buFont typeface="Calibri" pitchFamily="34" charset="0"/>
              <a:buChar char="–"/>
            </a:pPr>
            <a:r>
              <a:rPr/>
              <a:t>Networks</a:t>
            </a:r>
          </a:p>
          <a:p>
            <a:pPr lvl="1">
              <a:buFont typeface="Calibri" pitchFamily="34" charset="0"/>
              <a:buChar char="–"/>
            </a:pPr>
            <a:r>
              <a:rPr/>
              <a:t>Storage</a:t>
            </a:r>
          </a:p>
          <a:p>
            <a:pPr lvl="1">
              <a:buFont typeface="Calibri" pitchFamily="34" charset="0"/>
              <a:buChar char="–"/>
            </a:pPr>
            <a:r>
              <a:rPr/>
              <a:t>GPUs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OneThirdTwo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Virtual Machine: Guest and Consumer of ESXi Host</a:t>
            </a:r>
          </a:p>
        </p:txBody>
      </p:sp>
      <p:pic>
        <p:nvPicPr>
          <p:cNvPr id="3" name="Content Placeholder 2|465|483"/>
          <p:cNvPicPr>
            <a:picLocks noGrp="1" noChangeAspect="1"/>
          </p:cNvPicPr>
          <p:nvPr>
            <p:ph sz="half" idx="1"/>
          </p:nvPr>
        </p:nvPicPr>
        <p:blipFill>
          <a:blip r:embed="rId4"/>
          <a:stretch>
            <a:fillRect/>
          </a:stretch>
        </p:blipFill>
        <p:spPr>
          <a:xfrm>
            <a:off x="5346986" y="914400"/>
            <a:ext cx="5266264" cy="5467350"/>
          </a:xfrm>
          <a:prstGeom prst="rect">
            <a:avLst/>
          </a:prstGeom>
        </p:spPr>
      </p:pic>
      <p:sp>
        <p:nvSpPr>
          <p:cNvPr id="4" name="Content Placeholder 3"/>
          <p:cNvSpPr>
            <a:spLocks noGrp="1"/>
          </p:cNvSpPr>
          <p:nvPr>
            <p:ph sz="half" idx="2"/>
          </p:nvPr>
        </p:nvSpPr>
        <p:spPr>
          <a:xfrm>
            <a:off x="609600" y="914400"/>
            <a:ext cx="3592800" cy="5467350"/>
          </a:xfrm>
        </p:spPr>
        <p:txBody>
          <a:bodyPr/>
          <a:lstStyle>
            <a:lvl1pPr>
              <a:defRPr sz="1800"/>
            </a:lvl1pPr>
            <a:lvl2pPr>
              <a:defRPr sz="1800"/>
            </a:lvl2pPr>
            <a:lvl3pPr>
              <a:defRPr sz="1800"/>
            </a:lvl3pPr>
            <a:lvl4pPr>
              <a:defRPr sz="1800"/>
            </a:lvl4pPr>
            <a:lvl5pPr>
              <a:defRPr sz="1800"/>
            </a:lvl5pPr>
            <a:lvl6pPr>
              <a:defRPr sz="1400"/>
            </a:lvl6pPr>
            <a:lvl7pPr>
              <a:defRPr sz="2000"/>
            </a:lvl7pPr>
            <a:lvl8pPr>
              <a:defRPr sz="1400"/>
            </a:lvl8pPr>
            <a:lvl9pPr>
              <a:defRPr sz="1400"/>
            </a:lvl9pPr>
          </a:lstStyle>
          <a:p>
            <a:pPr marL="0" indent="0">
              <a:buNone/>
            </a:pPr>
            <a:r>
              <a:rPr/>
              <a:t>Any application in any supported OS can run in a VM (guest) and use CPU, memory, disk, and network from host-based resources.</a:t>
            </a:r>
          </a:p>
        </p:txBody>
      </p:sp>
      <p:sp>
        <p:nvSpPr>
          <p:cNvPr id="5" name="Footer Placeholder 4">
            <a:extLst>
              <a:ext uri="{FF2B5EF4-FFF2-40B4-BE49-F238E27FC236}">
                <a16:creationId xmlns:a16="http://schemas.microsoft.com/office/drawing/2014/main" xmlns="" id="{548F23CA-9C87-4559-89F8-42A3CC9D03F3}"/>
              </a:ext>
            </a:extLst>
          </p:cNvPr>
          <p:cNvSpPr>
            <a:spLocks noGrp="1"/>
          </p:cNvSpPr>
          <p:nvPr>
            <p:ph type="ftr" sz="quarter" idx="10"/>
          </p:nvPr>
        </p:nvSpPr>
        <p:spPr/>
        <p:txBody>
          <a:bodyPr/>
          <a:lstStyle/>
          <a:p>
            <a:pPr>
              <a:lnSpc>
                <a:spcPct val="90000"/>
              </a:lnSpc>
            </a:pPr>
            <a:r>
              <a:rPr lang="en-US"/>
              <a:t>M02_vSphere and Virtualization Overview      |     1 - 22</a:t>
            </a:r>
            <a:endParaRPr lang="en-US"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Physical and Virtual Architecture</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marL="0" indent="0">
              <a:buNone/>
            </a:pPr>
            <a:r>
              <a:rPr/>
              <a:t>Virtualization technology abstracts physical components to software components and provides solutions for many IT problems.</a:t>
            </a:r>
          </a:p>
        </p:txBody>
      </p:sp>
      <p:sp>
        <p:nvSpPr>
          <p:cNvPr id="7" name="Footer Placeholder 6">
            <a:extLst>
              <a:ext uri="{FF2B5EF4-FFF2-40B4-BE49-F238E27FC236}">
                <a16:creationId xmlns:a16="http://schemas.microsoft.com/office/drawing/2014/main" xmlns="" id="{3A98C190-4135-4A36-B60A-704147DB0E03}"/>
              </a:ext>
            </a:extLst>
          </p:cNvPr>
          <p:cNvSpPr>
            <a:spLocks noGrp="1"/>
          </p:cNvSpPr>
          <p:nvPr>
            <p:ph type="ftr" sz="quarter" idx="11"/>
          </p:nvPr>
        </p:nvSpPr>
        <p:spPr/>
        <p:txBody>
          <a:bodyPr/>
          <a:lstStyle/>
          <a:p>
            <a:pPr>
              <a:lnSpc>
                <a:spcPct val="90000"/>
              </a:lnSpc>
            </a:pPr>
            <a:r>
              <a:rPr lang="en-US"/>
              <a:t>M02_vSphere and Virtualization Overview      |     1 - 23</a:t>
            </a:r>
            <a:endParaRPr lang="en-US" dirty="0"/>
          </a:p>
        </p:txBody>
      </p:sp>
      <p:pic>
        <p:nvPicPr>
          <p:cNvPr id="8" name="Content Placeholder 7|970|378">
            <a:extLst>
              <a:ext uri="{FF2B5EF4-FFF2-40B4-BE49-F238E27FC236}">
                <a16:creationId xmlns:a16="http://schemas.microsoft.com/office/drawing/2014/main" xmlns="" id="{7BED48D6-5E08-4BBE-A22B-926F5CAE8633}"/>
              </a:ext>
            </a:extLst>
          </p:cNvPr>
          <p:cNvPicPr>
            <a:picLocks noGrp="1" noChangeAspect="1"/>
          </p:cNvPicPr>
          <p:nvPr>
            <p:ph sz="quarter" idx="12"/>
          </p:nvPr>
        </p:nvPicPr>
        <p:blipFill>
          <a:blip r:embed="rId4"/>
          <a:stretch>
            <a:fillRect/>
          </a:stretch>
        </p:blipFill>
        <p:spPr>
          <a:xfrm>
            <a:off x="609600" y="1582738"/>
            <a:ext cx="10972800" cy="4281671"/>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OneThirdTwo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Physical Resource Sharing</a:t>
            </a:r>
          </a:p>
        </p:txBody>
      </p:sp>
      <p:pic>
        <p:nvPicPr>
          <p:cNvPr id="3" name="Content Placeholder 2|597|463"/>
          <p:cNvPicPr>
            <a:picLocks noGrp="1" noChangeAspect="1"/>
          </p:cNvPicPr>
          <p:nvPr>
            <p:ph sz="half" idx="1"/>
          </p:nvPr>
        </p:nvPicPr>
        <p:blipFill>
          <a:blip r:embed="rId4"/>
          <a:stretch>
            <a:fillRect/>
          </a:stretch>
        </p:blipFill>
        <p:spPr>
          <a:xfrm>
            <a:off x="4459734" y="914400"/>
            <a:ext cx="7040769" cy="5467350"/>
          </a:xfrm>
          <a:prstGeom prst="rect">
            <a:avLst/>
          </a:prstGeom>
        </p:spPr>
      </p:pic>
      <p:sp>
        <p:nvSpPr>
          <p:cNvPr id="4" name="Content Placeholder 3"/>
          <p:cNvSpPr>
            <a:spLocks noGrp="1"/>
          </p:cNvSpPr>
          <p:nvPr>
            <p:ph sz="half" idx="2"/>
          </p:nvPr>
        </p:nvSpPr>
        <p:spPr>
          <a:xfrm>
            <a:off x="609600" y="914400"/>
            <a:ext cx="3592800" cy="5467350"/>
          </a:xfrm>
        </p:spPr>
        <p:txBody>
          <a:bodyPr/>
          <a:lstStyle>
            <a:lvl1pPr>
              <a:defRPr sz="1800"/>
            </a:lvl1pPr>
            <a:lvl2pPr>
              <a:defRPr sz="1800"/>
            </a:lvl2pPr>
            <a:lvl3pPr>
              <a:defRPr sz="1800"/>
            </a:lvl3pPr>
            <a:lvl4pPr>
              <a:defRPr sz="1800"/>
            </a:lvl4pPr>
            <a:lvl5pPr>
              <a:defRPr sz="1800"/>
            </a:lvl5pPr>
            <a:lvl6pPr>
              <a:defRPr sz="1400"/>
            </a:lvl6pPr>
            <a:lvl7pPr>
              <a:defRPr sz="2000"/>
            </a:lvl7pPr>
            <a:lvl8pPr>
              <a:defRPr sz="1400"/>
            </a:lvl8pPr>
            <a:lvl9pPr>
              <a:defRPr sz="1400"/>
            </a:lvl9pPr>
          </a:lstStyle>
          <a:p>
            <a:pPr marL="0" indent="0">
              <a:buNone/>
            </a:pPr>
            <a:r>
              <a:rPr/>
              <a:t>Multiple VMs, running on a physical host, share computing, memory, network, and storage resources of the host.</a:t>
            </a:r>
          </a:p>
        </p:txBody>
      </p:sp>
      <p:sp>
        <p:nvSpPr>
          <p:cNvPr id="5" name="Footer Placeholder 4">
            <a:extLst>
              <a:ext uri="{FF2B5EF4-FFF2-40B4-BE49-F238E27FC236}">
                <a16:creationId xmlns:a16="http://schemas.microsoft.com/office/drawing/2014/main" xmlns="" id="{548F23CA-9C87-4559-89F8-42A3CC9D03F3}"/>
              </a:ext>
            </a:extLst>
          </p:cNvPr>
          <p:cNvSpPr>
            <a:spLocks noGrp="1"/>
          </p:cNvSpPr>
          <p:nvPr>
            <p:ph type="ftr" sz="quarter" idx="10"/>
          </p:nvPr>
        </p:nvSpPr>
        <p:spPr/>
        <p:txBody>
          <a:bodyPr/>
          <a:lstStyle/>
          <a:p>
            <a:pPr>
              <a:lnSpc>
                <a:spcPct val="90000"/>
              </a:lnSpc>
            </a:pPr>
            <a:r>
              <a:rPr lang="en-US"/>
              <a:t>M02_vSphere and Virtualization Overview      |     1 - 24</a:t>
            </a:r>
            <a:endParaRPr 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VertOneThirdTwoThir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a:t>CPU Virtualization</a:t>
            </a:r>
          </a:p>
        </p:txBody>
      </p:sp>
      <p:sp>
        <p:nvSpPr>
          <p:cNvPr id="9" name="Footer Placeholder 4">
            <a:extLst>
              <a:ext uri="{FF2B5EF4-FFF2-40B4-BE49-F238E27FC236}">
                <a16:creationId xmlns:a16="http://schemas.microsoft.com/office/drawing/2014/main" xmlns=""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M02_vSphere and Virtualization Overview      |     1 - 25</a:t>
            </a:r>
            <a:endParaRPr lang="en-US" dirty="0"/>
          </a:p>
        </p:txBody>
      </p:sp>
      <p:sp>
        <p:nvSpPr>
          <p:cNvPr id="4" name="Content Placeholder 3">
            <a:extLst>
              <a:ext uri="{FF2B5EF4-FFF2-40B4-BE49-F238E27FC236}">
                <a16:creationId xmlns:a16="http://schemas.microsoft.com/office/drawing/2014/main" xmlns="" id="{CF2E4B06-25AF-457F-B679-291337716B14}"/>
              </a:ext>
            </a:extLst>
          </p:cNvPr>
          <p:cNvSpPr>
            <a:spLocks noGrp="1"/>
          </p:cNvSpPr>
          <p:nvPr>
            <p:ph sz="quarter" idx="14"/>
          </p:nvPr>
        </p:nvSpPr>
        <p:spPr>
          <a:xfrm>
            <a:off x="609600" y="914400"/>
            <a:ext cx="10972800" cy="1764792"/>
          </a:xfrm>
        </p:spPr>
        <p:txBody>
          <a:bodyPr/>
          <a:lstStyle/>
          <a:p>
            <a:pPr marL="0" indent="0">
              <a:buNone/>
            </a:pPr>
            <a:r>
              <a:rPr/>
              <a:t>In a physical environment, the operating system assumes the ownership of all the physical CPUs in the system.</a:t>
            </a:r>
          </a:p>
          <a:p>
            <a:pPr marL="0" indent="0">
              <a:buNone/>
            </a:pPr>
            <a:r>
              <a:rPr/>
              <a:t>CPU virtualization emphasizes performance and runs directly on the available CPUs.</a:t>
            </a:r>
          </a:p>
        </p:txBody>
      </p:sp>
      <p:pic>
        <p:nvPicPr>
          <p:cNvPr id="12" name="Content Placeholder 11|958|406">
            <a:extLst>
              <a:ext uri="{FF2B5EF4-FFF2-40B4-BE49-F238E27FC236}">
                <a16:creationId xmlns:a16="http://schemas.microsoft.com/office/drawing/2014/main" xmlns="" id="{E6091F57-CD45-4EFB-9930-8D47B12D4AD8}"/>
              </a:ext>
            </a:extLst>
          </p:cNvPr>
          <p:cNvPicPr>
            <a:picLocks noGrp="1" noChangeAspect="1"/>
          </p:cNvPicPr>
          <p:nvPr>
            <p:ph sz="quarter" idx="15"/>
          </p:nvPr>
        </p:nvPicPr>
        <p:blipFill>
          <a:blip r:embed="rId4"/>
          <a:stretch>
            <a:fillRect/>
          </a:stretch>
        </p:blipFill>
        <p:spPr>
          <a:xfrm>
            <a:off x="1866749" y="2788920"/>
            <a:ext cx="8458501" cy="3593592"/>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VertOneThirdTwoThir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76C10B7-3BB1-4683-8642-FF4CB4B5728E}"/>
              </a:ext>
            </a:extLst>
          </p:cNvPr>
          <p:cNvSpPr>
            <a:spLocks noGrp="1"/>
          </p:cNvSpPr>
          <p:nvPr>
            <p:ph type="title"/>
          </p:nvPr>
        </p:nvSpPr>
        <p:spPr>
          <a:xfrm>
            <a:off x="609600" y="330200"/>
            <a:ext cx="10972800" cy="355600"/>
          </a:xfrm>
        </p:spPr>
        <p:txBody>
          <a:bodyPr/>
          <a:lstStyle>
            <a:lvl1pPr algn="l" defTabSz="914400" rtl="0" eaLnBrk="1" latinLnBrk="0" hangingPunct="1">
              <a:lnSpc>
                <a:spcPts val="2200"/>
              </a:lnSpc>
              <a:spcBef>
                <a:spcPct val="0"/>
              </a:spcBef>
              <a:buNone/>
              <a:defRPr lang="en-US" sz="2200" b="0" kern="1200" baseline="0" dirty="0">
                <a:solidFill>
                  <a:srgbClr val="003D79"/>
                </a:solidFill>
                <a:latin typeface="+mj-lt"/>
                <a:ea typeface="+mj-ea"/>
                <a:cs typeface="+mj-cs"/>
              </a:defRPr>
            </a:lvl1pPr>
          </a:lstStyle>
          <a:p>
            <a:r>
              <a:rPr/>
              <a:t>Physical and Virtualized Host Memory Usage</a:t>
            </a:r>
          </a:p>
        </p:txBody>
      </p:sp>
      <p:sp>
        <p:nvSpPr>
          <p:cNvPr id="9" name="Footer Placeholder 4">
            <a:extLst>
              <a:ext uri="{FF2B5EF4-FFF2-40B4-BE49-F238E27FC236}">
                <a16:creationId xmlns:a16="http://schemas.microsoft.com/office/drawing/2014/main" xmlns="" id="{FF92C2E2-FA32-4759-B4F4-998062C13EA9}"/>
              </a:ext>
            </a:extLst>
          </p:cNvPr>
          <p:cNvSpPr>
            <a:spLocks noGrp="1"/>
          </p:cNvSpPr>
          <p:nvPr>
            <p:ph type="ftr" sz="quarter" idx="13"/>
          </p:nvPr>
        </p:nvSpPr>
        <p:spPr>
          <a:xfrm>
            <a:off x="3327662" y="6464899"/>
            <a:ext cx="8254738" cy="301661"/>
          </a:xfrm>
        </p:spPr>
        <p:txBody>
          <a:bodyPr/>
          <a:lstStyle/>
          <a:p>
            <a:pPr>
              <a:lnSpc>
                <a:spcPct val="90000"/>
              </a:lnSpc>
            </a:pPr>
            <a:r>
              <a:rPr lang="en-US"/>
              <a:t>M02_vSphere and Virtualization Overview      |     1 - 26</a:t>
            </a:r>
            <a:endParaRPr lang="en-US" dirty="0"/>
          </a:p>
        </p:txBody>
      </p:sp>
      <p:sp>
        <p:nvSpPr>
          <p:cNvPr id="4" name="Content Placeholder 3">
            <a:extLst>
              <a:ext uri="{FF2B5EF4-FFF2-40B4-BE49-F238E27FC236}">
                <a16:creationId xmlns:a16="http://schemas.microsoft.com/office/drawing/2014/main" xmlns="" id="{CF2E4B06-25AF-457F-B679-291337716B14}"/>
              </a:ext>
            </a:extLst>
          </p:cNvPr>
          <p:cNvSpPr>
            <a:spLocks noGrp="1"/>
          </p:cNvSpPr>
          <p:nvPr>
            <p:ph sz="quarter" idx="14"/>
          </p:nvPr>
        </p:nvSpPr>
        <p:spPr>
          <a:xfrm>
            <a:off x="609600" y="914400"/>
            <a:ext cx="10972800" cy="1764792"/>
          </a:xfrm>
        </p:spPr>
        <p:txBody>
          <a:bodyPr/>
          <a:lstStyle/>
          <a:p>
            <a:pPr marL="0" indent="0">
              <a:buNone/>
            </a:pPr>
            <a:r>
              <a:rPr/>
              <a:t>In a physical environment, the operating system assumes the ownership of all the physical memory in the system.</a:t>
            </a:r>
          </a:p>
          <a:p>
            <a:pPr marL="0" indent="0">
              <a:buNone/>
            </a:pPr>
            <a:r>
              <a:rPr/>
              <a:t>Memory pages are allocated to virtual machines on first access.</a:t>
            </a:r>
          </a:p>
        </p:txBody>
      </p:sp>
      <p:pic>
        <p:nvPicPr>
          <p:cNvPr id="12" name="Content Placeholder 11|300|119">
            <a:extLst>
              <a:ext uri="{FF2B5EF4-FFF2-40B4-BE49-F238E27FC236}">
                <a16:creationId xmlns:a16="http://schemas.microsoft.com/office/drawing/2014/main" xmlns="" id="{E6091F57-CD45-4EFB-9930-8D47B12D4AD8}"/>
              </a:ext>
            </a:extLst>
          </p:cNvPr>
          <p:cNvPicPr>
            <a:picLocks noGrp="1" noChangeAspect="1"/>
          </p:cNvPicPr>
          <p:nvPr>
            <p:ph sz="quarter" idx="15"/>
          </p:nvPr>
        </p:nvPicPr>
        <p:blipFill>
          <a:blip r:embed="rId4"/>
          <a:stretch>
            <a:fillRect/>
          </a:stretch>
        </p:blipFill>
        <p:spPr>
          <a:xfrm>
            <a:off x="1561339" y="2788920"/>
            <a:ext cx="9069321" cy="3593592"/>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Physical and Virtual Networking</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marL="0" indent="0">
              <a:buNone/>
            </a:pPr>
            <a:r>
              <a:rPr/>
              <a:t>Virtual Ethernet adapters and virtual switches are key virtual networking components.</a:t>
            </a:r>
          </a:p>
        </p:txBody>
      </p:sp>
      <p:sp>
        <p:nvSpPr>
          <p:cNvPr id="7" name="Footer Placeholder 6">
            <a:extLst>
              <a:ext uri="{FF2B5EF4-FFF2-40B4-BE49-F238E27FC236}">
                <a16:creationId xmlns:a16="http://schemas.microsoft.com/office/drawing/2014/main" xmlns="" id="{3A98C190-4135-4A36-B60A-704147DB0E03}"/>
              </a:ext>
            </a:extLst>
          </p:cNvPr>
          <p:cNvSpPr>
            <a:spLocks noGrp="1"/>
          </p:cNvSpPr>
          <p:nvPr>
            <p:ph type="ftr" sz="quarter" idx="11"/>
          </p:nvPr>
        </p:nvSpPr>
        <p:spPr/>
        <p:txBody>
          <a:bodyPr/>
          <a:lstStyle/>
          <a:p>
            <a:pPr>
              <a:lnSpc>
                <a:spcPct val="90000"/>
              </a:lnSpc>
            </a:pPr>
            <a:r>
              <a:rPr lang="en-US"/>
              <a:t>M02_vSphere and Virtualization Overview      |     1 - 27</a:t>
            </a:r>
            <a:endParaRPr lang="en-US" dirty="0"/>
          </a:p>
        </p:txBody>
      </p:sp>
      <p:pic>
        <p:nvPicPr>
          <p:cNvPr id="8" name="Content Placeholder 7|300|139">
            <a:extLst>
              <a:ext uri="{FF2B5EF4-FFF2-40B4-BE49-F238E27FC236}">
                <a16:creationId xmlns:a16="http://schemas.microsoft.com/office/drawing/2014/main" xmlns="" id="{7BED48D6-5E08-4BBE-A22B-926F5CAE8633}"/>
              </a:ext>
            </a:extLst>
          </p:cNvPr>
          <p:cNvPicPr>
            <a:picLocks noGrp="1" noChangeAspect="1"/>
          </p:cNvPicPr>
          <p:nvPr>
            <p:ph sz="quarter" idx="12"/>
          </p:nvPr>
        </p:nvPicPr>
        <p:blipFill>
          <a:blip r:embed="rId4"/>
          <a:stretch>
            <a:fillRect/>
          </a:stretch>
        </p:blipFill>
        <p:spPr>
          <a:xfrm>
            <a:off x="898783" y="1582738"/>
            <a:ext cx="10394433" cy="4799012"/>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Physical File Systems and Datastores</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marL="0" indent="0">
              <a:buNone/>
            </a:pPr>
            <a:r>
              <a:rPr/>
              <a:t>vSphere datastores provide a distributed storage architecture, where multiple ESXi hosts can read or write to the shared storage concurrently.</a:t>
            </a:r>
          </a:p>
        </p:txBody>
      </p:sp>
      <p:sp>
        <p:nvSpPr>
          <p:cNvPr id="7" name="Footer Placeholder 6">
            <a:extLst>
              <a:ext uri="{FF2B5EF4-FFF2-40B4-BE49-F238E27FC236}">
                <a16:creationId xmlns:a16="http://schemas.microsoft.com/office/drawing/2014/main" xmlns="" id="{3A98C190-4135-4A36-B60A-704147DB0E03}"/>
              </a:ext>
            </a:extLst>
          </p:cNvPr>
          <p:cNvSpPr>
            <a:spLocks noGrp="1"/>
          </p:cNvSpPr>
          <p:nvPr>
            <p:ph type="ftr" sz="quarter" idx="11"/>
          </p:nvPr>
        </p:nvSpPr>
        <p:spPr/>
        <p:txBody>
          <a:bodyPr/>
          <a:lstStyle/>
          <a:p>
            <a:pPr>
              <a:lnSpc>
                <a:spcPct val="90000"/>
              </a:lnSpc>
            </a:pPr>
            <a:r>
              <a:rPr lang="en-US"/>
              <a:t>M02_vSphere and Virtualization Overview      |     1 - 28</a:t>
            </a:r>
            <a:endParaRPr lang="en-US" dirty="0"/>
          </a:p>
        </p:txBody>
      </p:sp>
      <p:pic>
        <p:nvPicPr>
          <p:cNvPr id="8" name="Content Placeholder 7|300|129">
            <a:extLst>
              <a:ext uri="{FF2B5EF4-FFF2-40B4-BE49-F238E27FC236}">
                <a16:creationId xmlns:a16="http://schemas.microsoft.com/office/drawing/2014/main" xmlns="" id="{7BED48D6-5E08-4BBE-A22B-926F5CAE8633}"/>
              </a:ext>
            </a:extLst>
          </p:cNvPr>
          <p:cNvPicPr>
            <a:picLocks noGrp="1" noChangeAspect="1"/>
          </p:cNvPicPr>
          <p:nvPr>
            <p:ph sz="quarter" idx="12"/>
          </p:nvPr>
        </p:nvPicPr>
        <p:blipFill>
          <a:blip r:embed="rId4"/>
          <a:stretch>
            <a:fillRect/>
          </a:stretch>
        </p:blipFill>
        <p:spPr>
          <a:xfrm>
            <a:off x="609600" y="1582738"/>
            <a:ext cx="10972800" cy="4733925"/>
          </a:xfrm>
          <a:prstGeom prst="rect">
            <a:avLst/>
          </a:prstGeo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Text&amp;SideBy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200"/>
              </a:lnSpc>
              <a:defRPr/>
            </a:lvl1pPr>
          </a:lstStyle>
          <a:p>
            <a:r>
              <a:rPr/>
              <a:t>GPU Virtualization</a:t>
            </a:r>
          </a:p>
        </p:txBody>
      </p:sp>
      <p:sp>
        <p:nvSpPr>
          <p:cNvPr id="5" name="Footer Placeholder 4">
            <a:extLst>
              <a:ext uri="{FF2B5EF4-FFF2-40B4-BE49-F238E27FC236}">
                <a16:creationId xmlns:a16="http://schemas.microsoft.com/office/drawing/2014/main" xmlns="" id="{40A1BD94-730B-4E88-AB87-7EC608A844C3}"/>
              </a:ext>
            </a:extLst>
          </p:cNvPr>
          <p:cNvSpPr>
            <a:spLocks noGrp="1"/>
          </p:cNvSpPr>
          <p:nvPr>
            <p:ph type="ftr" sz="quarter" idx="10"/>
          </p:nvPr>
        </p:nvSpPr>
        <p:spPr/>
        <p:txBody>
          <a:bodyPr/>
          <a:lstStyle/>
          <a:p>
            <a:pPr>
              <a:lnSpc>
                <a:spcPct val="90000"/>
              </a:lnSpc>
            </a:pPr>
            <a:r>
              <a:rPr lang="en-US"/>
              <a:t>M02_vSphere and Virtualization Overview      |     1 - 29</a:t>
            </a:r>
            <a:endParaRPr lang="en-US" dirty="0"/>
          </a:p>
        </p:txBody>
      </p:sp>
      <p:sp>
        <p:nvSpPr>
          <p:cNvPr id="6" name="Content Placeholder 2"/>
          <p:cNvSpPr>
            <a:spLocks noGrp="1"/>
          </p:cNvSpPr>
          <p:nvPr>
            <p:ph idx="11"/>
          </p:nvPr>
        </p:nvSpPr>
        <p:spPr>
          <a:xfrm>
            <a:off x="609600" y="914400"/>
            <a:ext cx="10972800" cy="587830"/>
          </a:xfrm>
          <a:prstGeom prst="rect">
            <a:avLst/>
          </a:prstGeom>
        </p:spPr>
        <p:txBody>
          <a:bodyPr>
            <a:noAutofit/>
          </a:bodyPr>
          <a:lstStyle/>
          <a:p>
            <a:pPr marL="0" indent="0">
              <a:buNone/>
            </a:pPr>
            <a:r>
              <a:rPr/>
              <a:t>GPU graphics devices optimize complex graphics operations. These operations can run at high performance without overloading the CPU.</a:t>
            </a:r>
          </a:p>
        </p:txBody>
      </p:sp>
      <p:sp>
        <p:nvSpPr>
          <p:cNvPr id="16" name="Content Placeholder 15">
            <a:extLst>
              <a:ext uri="{FF2B5EF4-FFF2-40B4-BE49-F238E27FC236}">
                <a16:creationId xmlns:a16="http://schemas.microsoft.com/office/drawing/2014/main" xmlns="" id="{32859F83-E3E3-4345-83AB-12C9183F59E8}"/>
              </a:ext>
            </a:extLst>
          </p:cNvPr>
          <p:cNvSpPr>
            <a:spLocks noGrp="1"/>
          </p:cNvSpPr>
          <p:nvPr>
            <p:ph sz="quarter" idx="12"/>
          </p:nvPr>
        </p:nvSpPr>
        <p:spPr>
          <a:xfrm>
            <a:off x="609600" y="1687513"/>
            <a:ext cx="5407025" cy="4694237"/>
          </a:xfrm>
        </p:spPr>
        <p:txBody>
          <a:bodyPr/>
          <a:lstStyle/>
          <a:p>
            <a:pPr marL="0" lvl="0" indent="0">
              <a:lnSpc>
                <a:spcPts val="2000"/>
              </a:lnSpc>
              <a:spcBef>
                <a:spcPts val="1200"/>
              </a:spcBef>
              <a:spcAft>
                <a:spcPts val="0"/>
              </a:spcAft>
              <a:buNone/>
            </a:pPr>
            <a:r>
              <a:rPr lang="en-US" dirty="0">
                <a:solidFill>
                  <a:schemeClr val="tx2"/>
                </a:solidFill>
                <a:latin typeface="Metropolis" panose="00000500000000000000" pitchFamily="2" charset="0"/>
                <a:cs typeface="Calibri" pitchFamily="34" charset="0"/>
              </a:rPr>
              <a:t>Virtual GPUs can be added to VMs for the following use cases:</a:t>
            </a:r>
          </a:p>
          <a:p>
            <a:pPr>
              <a:buFont typeface="Arial" pitchFamily="34" charset="0"/>
              <a:buChar char="•"/>
            </a:pPr>
            <a:r>
              <a:rPr/>
              <a:t>Rich 2D and 3D graphics</a:t>
            </a:r>
          </a:p>
          <a:p>
            <a:pPr>
              <a:buFont typeface="Arial" pitchFamily="34" charset="0"/>
              <a:buChar char="•"/>
            </a:pPr>
            <a:r>
              <a:rPr/>
              <a:t>VMware Horizon virtual desktops</a:t>
            </a:r>
          </a:p>
          <a:p>
            <a:pPr>
              <a:buFont typeface="Arial" pitchFamily="34" charset="0"/>
              <a:buChar char="•"/>
            </a:pPr>
            <a:r>
              <a:rPr/>
              <a:t>Graphics-intensive applications</a:t>
            </a:r>
          </a:p>
          <a:p>
            <a:pPr>
              <a:buFont typeface="Arial" pitchFamily="34" charset="0"/>
              <a:buChar char="•"/>
            </a:pPr>
            <a:r>
              <a:rPr/>
              <a:t>Scientific computation applications</a:t>
            </a:r>
          </a:p>
          <a:p>
            <a:pPr>
              <a:buFont typeface="Arial" pitchFamily="34" charset="0"/>
              <a:buChar char="•"/>
            </a:pPr>
            <a:r>
              <a:rPr/>
              <a:t>Artificial intelligence (AI) and machine learning (ML) workloads</a:t>
            </a:r>
          </a:p>
        </p:txBody>
      </p:sp>
      <p:pic>
        <p:nvPicPr>
          <p:cNvPr id="18" name="Content Placeholder 17|900|366">
            <a:extLst>
              <a:ext uri="{FF2B5EF4-FFF2-40B4-BE49-F238E27FC236}">
                <a16:creationId xmlns:a16="http://schemas.microsoft.com/office/drawing/2014/main" xmlns="" id="{4A9AFF7D-D413-42E0-86B9-4049720DFF42}"/>
              </a:ext>
            </a:extLst>
          </p:cNvPr>
          <p:cNvPicPr>
            <a:picLocks noGrp="1" noChangeAspect="1"/>
          </p:cNvPicPr>
          <p:nvPr>
            <p:ph sz="quarter" idx="13"/>
          </p:nvPr>
        </p:nvPicPr>
        <p:blipFill>
          <a:blip r:embed="rId4"/>
          <a:stretch>
            <a:fillRect/>
          </a:stretch>
        </p:blipFill>
        <p:spPr>
          <a:xfrm>
            <a:off x="6180524" y="1687513"/>
            <a:ext cx="5401872" cy="2194848"/>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Module Lessons</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1 - 3</a:t>
            </a:r>
            <a:endParaRPr lang="en-US" dirty="0"/>
          </a:p>
        </p:txBody>
      </p:sp>
      <p:sp>
        <p:nvSpPr>
          <p:cNvPr id="6" name="Content Placeholder 5">
            <a:extLst>
              <a:ext uri="{FF2B5EF4-FFF2-40B4-BE49-F238E27FC236}">
                <a16:creationId xmlns:a16="http://schemas.microsoft.com/office/drawing/2014/main" xmlns="" id="{A3D9C313-9D74-4417-9CE5-3067F940B13A}"/>
              </a:ext>
            </a:extLst>
          </p:cNvPr>
          <p:cNvSpPr>
            <a:spLocks noGrp="1"/>
          </p:cNvSpPr>
          <p:nvPr>
            <p:ph sz="quarter" idx="12"/>
          </p:nvPr>
        </p:nvSpPr>
        <p:spPr>
          <a:xfrm>
            <a:off x="609600" y="914400"/>
            <a:ext cx="10972800" cy="5467349"/>
          </a:xfrm>
        </p:spPr>
        <p:txBody>
          <a:bodyPr/>
          <a:lstStyle/>
          <a:p>
            <a:pPr>
              <a:buFont typeface="+mj-lt"/>
              <a:buAutoNum type="arabicPeriod"/>
            </a:pPr>
            <a:r>
              <a:rPr/>
              <a:t>vSphere Virtualization Overview</a:t>
            </a:r>
          </a:p>
          <a:p>
            <a:pPr>
              <a:buFont typeface="+mj-lt"/>
              <a:buAutoNum type="arabicPeriod" startAt="2"/>
            </a:pPr>
            <a:r>
              <a:rPr/>
              <a:t>vSphere Virtualization of Resources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Sharing GPUs with vSphere Bitfusion</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marL="0" indent="0">
              <a:buNone/>
            </a:pPr>
            <a:r>
              <a:rPr/>
              <a:t>vSphere Bitfusion virtualizes hardware accelerators such as GPUs to provide a pool of shared, network-accessible resources that support AI and ML workloads.</a:t>
            </a:r>
          </a:p>
        </p:txBody>
      </p:sp>
      <p:sp>
        <p:nvSpPr>
          <p:cNvPr id="7" name="Footer Placeholder 6">
            <a:extLst>
              <a:ext uri="{FF2B5EF4-FFF2-40B4-BE49-F238E27FC236}">
                <a16:creationId xmlns:a16="http://schemas.microsoft.com/office/drawing/2014/main" xmlns="" id="{3A98C190-4135-4A36-B60A-704147DB0E03}"/>
              </a:ext>
            </a:extLst>
          </p:cNvPr>
          <p:cNvSpPr>
            <a:spLocks noGrp="1"/>
          </p:cNvSpPr>
          <p:nvPr>
            <p:ph type="ftr" sz="quarter" idx="11"/>
          </p:nvPr>
        </p:nvSpPr>
        <p:spPr/>
        <p:txBody>
          <a:bodyPr/>
          <a:lstStyle/>
          <a:p>
            <a:pPr>
              <a:lnSpc>
                <a:spcPct val="90000"/>
              </a:lnSpc>
            </a:pPr>
            <a:r>
              <a:rPr lang="en-US"/>
              <a:t>M02_vSphere and Virtualization Overview      |     1 - 30</a:t>
            </a:r>
            <a:endParaRPr lang="en-US" dirty="0"/>
          </a:p>
        </p:txBody>
      </p:sp>
      <p:pic>
        <p:nvPicPr>
          <p:cNvPr id="8" name="Content Placeholder 7|806|369">
            <a:extLst>
              <a:ext uri="{FF2B5EF4-FFF2-40B4-BE49-F238E27FC236}">
                <a16:creationId xmlns:a16="http://schemas.microsoft.com/office/drawing/2014/main" xmlns="" id="{7BED48D6-5E08-4BBE-A22B-926F5CAE8633}"/>
              </a:ext>
            </a:extLst>
          </p:cNvPr>
          <p:cNvPicPr>
            <a:picLocks noGrp="1" noChangeAspect="1"/>
          </p:cNvPicPr>
          <p:nvPr>
            <p:ph sz="quarter" idx="12"/>
          </p:nvPr>
        </p:nvPicPr>
        <p:blipFill>
          <a:blip r:embed="rId4"/>
          <a:stretch>
            <a:fillRect/>
          </a:stretch>
        </p:blipFill>
        <p:spPr>
          <a:xfrm>
            <a:off x="853906" y="1582738"/>
            <a:ext cx="10484188" cy="4799012"/>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Review of Learner Objectives</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1 - 31</a:t>
            </a:r>
            <a:endParaRPr lang="en-US" dirty="0"/>
          </a:p>
        </p:txBody>
      </p:sp>
      <p:sp>
        <p:nvSpPr>
          <p:cNvPr id="6" name="Content Placeholder 5">
            <a:extLst>
              <a:ext uri="{FF2B5EF4-FFF2-40B4-BE49-F238E27FC236}">
                <a16:creationId xmlns:a16="http://schemas.microsoft.com/office/drawing/2014/main" xmlns="" id="{A3D9C313-9D74-4417-9CE5-3067F940B13A}"/>
              </a:ext>
            </a:extLst>
          </p:cNvPr>
          <p:cNvSpPr>
            <a:spLocks noGrp="1"/>
          </p:cNvSpPr>
          <p:nvPr>
            <p:ph sz="quarter" idx="12"/>
          </p:nvPr>
        </p:nvSpPr>
        <p:spPr>
          <a:xfrm>
            <a:off x="609600" y="914400"/>
            <a:ext cx="10972800" cy="5467349"/>
          </a:xfrm>
        </p:spPr>
        <p:txBody>
          <a:bodyPr/>
          <a:lstStyle/>
          <a:p>
            <a:pPr>
              <a:buFont typeface="Arial" pitchFamily="34" charset="0"/>
              <a:buChar char="•"/>
            </a:pPr>
            <a:r>
              <a:rPr/>
              <a:t>Explain how ESXi interacts with resources:</a:t>
            </a:r>
          </a:p>
          <a:p>
            <a:pPr lvl="1">
              <a:buFont typeface="Calibri" pitchFamily="34" charset="0"/>
              <a:buChar char="–"/>
            </a:pPr>
            <a:r>
              <a:rPr/>
              <a:t>CPUs</a:t>
            </a:r>
          </a:p>
          <a:p>
            <a:pPr lvl="1">
              <a:buFont typeface="Calibri" pitchFamily="34" charset="0"/>
              <a:buChar char="–"/>
            </a:pPr>
            <a:r>
              <a:rPr/>
              <a:t>Memory</a:t>
            </a:r>
          </a:p>
          <a:p>
            <a:pPr lvl="1">
              <a:buFont typeface="Calibri" pitchFamily="34" charset="0"/>
              <a:buChar char="–"/>
            </a:pPr>
            <a:r>
              <a:rPr/>
              <a:t>Networks</a:t>
            </a:r>
          </a:p>
          <a:p>
            <a:pPr lvl="1">
              <a:buFont typeface="Calibri" pitchFamily="34" charset="0"/>
              <a:buChar char="–"/>
            </a:pPr>
            <a:r>
              <a:rPr/>
              <a:t>Storage</a:t>
            </a:r>
          </a:p>
          <a:p>
            <a:pPr lvl="1">
              <a:buFont typeface="Calibri" pitchFamily="34" charset="0"/>
              <a:buChar char="–"/>
            </a:pPr>
            <a:r>
              <a:rPr/>
              <a:t>GPUs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Key Points</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1 - 32</a:t>
            </a:r>
            <a:endParaRPr lang="en-US" dirty="0"/>
          </a:p>
        </p:txBody>
      </p:sp>
      <p:sp>
        <p:nvSpPr>
          <p:cNvPr id="6" name="Content Placeholder 5">
            <a:extLst>
              <a:ext uri="{FF2B5EF4-FFF2-40B4-BE49-F238E27FC236}">
                <a16:creationId xmlns:a16="http://schemas.microsoft.com/office/drawing/2014/main" xmlns="" id="{A3D9C313-9D74-4417-9CE5-3067F940B13A}"/>
              </a:ext>
            </a:extLst>
          </p:cNvPr>
          <p:cNvSpPr>
            <a:spLocks noGrp="1"/>
          </p:cNvSpPr>
          <p:nvPr>
            <p:ph sz="quarter" idx="12"/>
          </p:nvPr>
        </p:nvSpPr>
        <p:spPr>
          <a:xfrm>
            <a:off x="609600" y="914400"/>
            <a:ext cx="10972800" cy="5467349"/>
          </a:xfrm>
        </p:spPr>
        <p:txBody>
          <a:bodyPr/>
          <a:lstStyle/>
          <a:p>
            <a:pPr>
              <a:buFont typeface="Arial" pitchFamily="34" charset="0"/>
              <a:buChar char="•"/>
            </a:pPr>
            <a:r>
              <a:rPr/>
              <a:t>Virtual machines are hardware independent.</a:t>
            </a:r>
          </a:p>
          <a:p>
            <a:pPr>
              <a:buFont typeface="Arial" pitchFamily="34" charset="0"/>
              <a:buChar char="•"/>
            </a:pPr>
            <a:r>
              <a:rPr/>
              <a:t>vSphere consists of two core components, ESXi and vCenter Server.</a:t>
            </a:r>
          </a:p>
          <a:p>
            <a:pPr>
              <a:buFont typeface="Arial" pitchFamily="34" charset="0"/>
              <a:buChar char="•"/>
            </a:pPr>
            <a:r>
              <a:rPr/>
              <a:t>The ESXi hypervisor runs directly on the host.</a:t>
            </a:r>
          </a:p>
          <a:p>
            <a:pPr>
              <a:buFont typeface="Arial" pitchFamily="34" charset="0"/>
              <a:buChar char="•"/>
            </a:pPr>
            <a:r>
              <a:rPr/>
              <a:t>VMs share the physical resources of the ESXi host on which they reside.</a:t>
            </a:r>
          </a:p>
          <a:p>
            <a:pPr>
              <a:buFont typeface="Arial" pitchFamily="34" charset="0"/>
              <a:buChar char="•"/>
            </a:pPr>
            <a:r>
              <a:rPr/>
              <a:t>vSphere abstracts CPUs, GPUs, memory, storage, and networking for VM use.</a:t>
            </a:r>
          </a:p>
          <a:p>
            <a:pPr marL="0" indent="0">
              <a:buNone/>
            </a:pPr>
            <a:r>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Transi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7EC0B194-305E-4C52-A3BC-D1DEDF46186A}"/>
              </a:ext>
            </a:extLst>
          </p:cNvPr>
          <p:cNvSpPr>
            <a:spLocks noGrp="1"/>
          </p:cNvSpPr>
          <p:nvPr>
            <p:ph type="title"/>
          </p:nvPr>
        </p:nvSpPr>
        <p:spPr>
          <a:xfrm>
            <a:off x="616855" y="1676400"/>
            <a:ext cx="7257143" cy="1752600"/>
          </a:xfrm>
        </p:spPr>
        <p:txBody>
          <a:bodyPr anchor="b"/>
          <a:lstStyle>
            <a:lvl1pPr algn="l">
              <a:lnSpc>
                <a:spcPts val="3000"/>
              </a:lnSpc>
              <a:defRPr sz="2800" b="0" cap="none" baseline="0"/>
            </a:lvl1pPr>
          </a:lstStyle>
          <a:p>
            <a:r>
              <a:rPr/>
              <a:t>vSphere Virtualization Overview</a:t>
            </a:r>
          </a:p>
        </p:txBody>
      </p:sp>
      <p:pic>
        <p:nvPicPr>
          <p:cNvPr id="10" name="Picture 4" descr="C:\Users\jmaltese\AppData\Local\Temp\6\SNAGHTML1ac7bba0.PNG">
            <a:extLst>
              <a:ext uri="{FF2B5EF4-FFF2-40B4-BE49-F238E27FC236}">
                <a16:creationId xmlns:a16="http://schemas.microsoft.com/office/drawing/2014/main" xmlns="" id="{3E92330F-F74F-4FC0-A158-D8A6B4F52B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47600"/>
            <a:ext cx="1408739" cy="2627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parallelogram graphics">
            <a:extLst>
              <a:ext uri="{FF2B5EF4-FFF2-40B4-BE49-F238E27FC236}">
                <a16:creationId xmlns:a16="http://schemas.microsoft.com/office/drawing/2014/main" xmlns="" id="{B999E0C6-A3AD-45C1-8074-C40C2E8DABB5}"/>
              </a:ext>
              <a:ext uri="{C183D7F6-B498-43B3-948B-1728B52AA6E4}">
                <adec:decorative xmlns:adec="http://schemas.microsoft.com/office/drawing/2017/decorative" xmlns="" val="1"/>
              </a:ext>
            </a:extLst>
          </p:cNvPr>
          <p:cNvGrpSpPr/>
          <p:nvPr userDrawn="1"/>
        </p:nvGrpSpPr>
        <p:grpSpPr>
          <a:xfrm>
            <a:off x="5180604" y="3294915"/>
            <a:ext cx="9157084" cy="2284913"/>
            <a:chOff x="5180604" y="3294915"/>
            <a:chExt cx="9157084" cy="2284913"/>
          </a:xfrm>
        </p:grpSpPr>
        <p:sp>
          <p:nvSpPr>
            <p:cNvPr id="14" name="Freeform 25">
              <a:extLst>
                <a:ext uri="{FF2B5EF4-FFF2-40B4-BE49-F238E27FC236}">
                  <a16:creationId xmlns:a16="http://schemas.microsoft.com/office/drawing/2014/main" xmlns="" id="{2DF976D8-14AA-4404-9DEB-5D56025CBE9B}"/>
                </a:ext>
                <a:ext uri="{C183D7F6-B498-43B3-948B-1728B52AA6E4}">
                  <adec:decorative xmlns:adec="http://schemas.microsoft.com/office/drawing/2017/decorative" xmlns="" val="1"/>
                </a:ext>
              </a:extLst>
            </p:cNvPr>
            <p:cNvSpPr/>
            <p:nvPr userDrawn="1"/>
          </p:nvSpPr>
          <p:spPr>
            <a:xfrm rot="2700000">
              <a:off x="8616689" y="-141170"/>
              <a:ext cx="2284913" cy="9157084"/>
            </a:xfrm>
            <a:custGeom>
              <a:avLst/>
              <a:gdLst>
                <a:gd name="connsiteX0" fmla="*/ 1 w 2284913"/>
                <a:gd name="connsiteY0" fmla="*/ 0 h 9157084"/>
                <a:gd name="connsiteX1" fmla="*/ 2284913 w 2284913"/>
                <a:gd name="connsiteY1" fmla="*/ 2284913 h 9157084"/>
                <a:gd name="connsiteX2" fmla="*/ 2284913 w 2284913"/>
                <a:gd name="connsiteY2" fmla="*/ 6872172 h 9157084"/>
                <a:gd name="connsiteX3" fmla="*/ 0 w 2284913"/>
                <a:gd name="connsiteY3" fmla="*/ 9157084 h 9157084"/>
              </a:gdLst>
              <a:ahLst/>
              <a:cxnLst>
                <a:cxn ang="0">
                  <a:pos x="connsiteX0" y="connsiteY0"/>
                </a:cxn>
                <a:cxn ang="0">
                  <a:pos x="connsiteX1" y="connsiteY1"/>
                </a:cxn>
                <a:cxn ang="0">
                  <a:pos x="connsiteX2" y="connsiteY2"/>
                </a:cxn>
                <a:cxn ang="0">
                  <a:pos x="connsiteX3" y="connsiteY3"/>
                </a:cxn>
              </a:cxnLst>
              <a:rect l="l" t="t" r="r" b="b"/>
              <a:pathLst>
                <a:path w="2284913" h="9157084">
                  <a:moveTo>
                    <a:pt x="1" y="0"/>
                  </a:moveTo>
                  <a:lnTo>
                    <a:pt x="2284913" y="2284913"/>
                  </a:lnTo>
                  <a:lnTo>
                    <a:pt x="2284913" y="6872172"/>
                  </a:lnTo>
                  <a:lnTo>
                    <a:pt x="0" y="9157084"/>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15" name="Freeform: Shape 14">
              <a:extLst>
                <a:ext uri="{FF2B5EF4-FFF2-40B4-BE49-F238E27FC236}">
                  <a16:creationId xmlns:a16="http://schemas.microsoft.com/office/drawing/2014/main" xmlns="" id="{02B193DB-01D8-40AF-B55A-6248DB98127F}"/>
                </a:ext>
                <a:ext uri="{C183D7F6-B498-43B3-948B-1728B52AA6E4}">
                  <adec:decorative xmlns:adec="http://schemas.microsoft.com/office/drawing/2017/decorative" xmlns="" val="1"/>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chemeClr val="accent4"/>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grpSp>
      <p:sp>
        <p:nvSpPr>
          <p:cNvPr id="10000" name="NewShape"/>
          <p:cNvSpPr txBox="1"/>
          <p:nvPr/>
        </p:nvSpPr>
        <p:spPr>
          <a:xfrm>
            <a:off x="1571604" y="1285860"/>
            <a:ext cx="3643338" cy="369332"/>
          </a:xfrm>
          <a:prstGeom prst="rect">
            <a:avLst/>
          </a:prstGeom>
          <a:noFill/>
        </p:spPr>
        <p:txBody>
          <a:bodyPr wrap="square" rtlCol="0"/>
          <a:lstStyle/>
          <a:p>
            <a:pPr marL="0" indent="0">
              <a:buNone/>
            </a:pPr>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Learner Objectives</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1 - 5</a:t>
            </a:r>
            <a:endParaRPr lang="en-US" dirty="0"/>
          </a:p>
        </p:txBody>
      </p:sp>
      <p:sp>
        <p:nvSpPr>
          <p:cNvPr id="6" name="Content Placeholder 5">
            <a:extLst>
              <a:ext uri="{FF2B5EF4-FFF2-40B4-BE49-F238E27FC236}">
                <a16:creationId xmlns:a16="http://schemas.microsoft.com/office/drawing/2014/main" xmlns="" id="{A3D9C313-9D74-4417-9CE5-3067F940B13A}"/>
              </a:ext>
            </a:extLst>
          </p:cNvPr>
          <p:cNvSpPr>
            <a:spLocks noGrp="1"/>
          </p:cNvSpPr>
          <p:nvPr>
            <p:ph sz="quarter" idx="12"/>
          </p:nvPr>
        </p:nvSpPr>
        <p:spPr>
          <a:xfrm>
            <a:off x="609600" y="914400"/>
            <a:ext cx="10972800" cy="5467349"/>
          </a:xfrm>
        </p:spPr>
        <p:txBody>
          <a:bodyPr/>
          <a:lstStyle/>
          <a:p>
            <a:pPr>
              <a:buFont typeface="Arial" pitchFamily="34" charset="0"/>
              <a:buChar char="•"/>
            </a:pPr>
            <a:r>
              <a:rPr/>
              <a:t>Explain basic virtualization concepts</a:t>
            </a:r>
          </a:p>
          <a:p>
            <a:pPr>
              <a:buFont typeface="Arial" pitchFamily="34" charset="0"/>
              <a:buChar char="•"/>
            </a:pPr>
            <a:r>
              <a:rPr/>
              <a:t>Describe vSphere</a:t>
            </a:r>
          </a:p>
          <a:p>
            <a:pPr>
              <a:buFont typeface="Arial" pitchFamily="34" charset="0"/>
              <a:buChar char="•"/>
            </a:pPr>
            <a:r>
              <a:rPr/>
              <a:t>Describe how vSphere fits in the software-defined data center</a:t>
            </a:r>
          </a:p>
          <a:p>
            <a:pPr>
              <a:buFont typeface="Arial" pitchFamily="34" charset="0"/>
              <a:buChar char="•"/>
            </a:pPr>
            <a:r>
              <a:rPr/>
              <a:t>Describe vSphere+</a:t>
            </a:r>
          </a:p>
          <a:p>
            <a:pPr>
              <a:buFont typeface="Arial" pitchFamily="34" charset="0"/>
              <a:buChar char="•"/>
            </a:pPr>
            <a:r>
              <a:rPr/>
              <a:t>Recognize the user interfaces for accessing vSphere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TextAnd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355600"/>
          </a:xfrm>
        </p:spPr>
        <p:txBody>
          <a:bodyPr/>
          <a:lstStyle>
            <a:lvl1pPr algn="l" defTabSz="914400" rtl="0" eaLnBrk="1" latinLnBrk="0" hangingPunct="1">
              <a:lnSpc>
                <a:spcPts val="2400"/>
              </a:lnSpc>
              <a:spcBef>
                <a:spcPct val="0"/>
              </a:spcBef>
              <a:buNone/>
              <a:defRPr lang="en-US" sz="2200" b="0" kern="1200" baseline="0" dirty="0">
                <a:solidFill>
                  <a:srgbClr val="003D79"/>
                </a:solidFill>
                <a:latin typeface="+mj-lt"/>
                <a:ea typeface="+mj-ea"/>
                <a:cs typeface="+mj-cs"/>
              </a:defRPr>
            </a:lvl1pPr>
          </a:lstStyle>
          <a:p>
            <a:r>
              <a:rPr/>
              <a:t>Terminology (1)</a:t>
            </a:r>
          </a:p>
        </p:txBody>
      </p:sp>
      <p:sp>
        <p:nvSpPr>
          <p:cNvPr id="3" name="Content Placeholder 2"/>
          <p:cNvSpPr>
            <a:spLocks noGrp="1"/>
          </p:cNvSpPr>
          <p:nvPr>
            <p:ph idx="1"/>
          </p:nvPr>
        </p:nvSpPr>
        <p:spPr>
          <a:xfrm>
            <a:off x="609600" y="914400"/>
            <a:ext cx="10972800" cy="587830"/>
          </a:xfrm>
          <a:prstGeom prst="rect">
            <a:avLst/>
          </a:prstGeom>
        </p:spPr>
        <p:txBody>
          <a:bodyPr>
            <a:noAutofit/>
          </a:bodyPr>
          <a:lstStyle>
            <a:lvl1pPr>
              <a:defRPr/>
            </a:lvl1pPr>
          </a:lstStyle>
          <a:p>
            <a:pPr marL="0" indent="0">
              <a:buNone/>
            </a:pPr>
            <a:r>
              <a:rPr/>
              <a:t>Virtualization is associated with several key concepts, products, and features.</a:t>
            </a:r>
          </a:p>
        </p:txBody>
      </p:sp>
      <p:sp>
        <p:nvSpPr>
          <p:cNvPr id="7" name="Footer Placeholder 6">
            <a:extLst>
              <a:ext uri="{FF2B5EF4-FFF2-40B4-BE49-F238E27FC236}">
                <a16:creationId xmlns:a16="http://schemas.microsoft.com/office/drawing/2014/main" xmlns="" id="{3A98C190-4135-4A36-B60A-704147DB0E03}"/>
              </a:ext>
            </a:extLst>
          </p:cNvPr>
          <p:cNvSpPr>
            <a:spLocks noGrp="1"/>
          </p:cNvSpPr>
          <p:nvPr>
            <p:ph type="ftr" sz="quarter" idx="11"/>
          </p:nvPr>
        </p:nvSpPr>
        <p:spPr/>
        <p:txBody>
          <a:bodyPr/>
          <a:lstStyle/>
          <a:p>
            <a:pPr>
              <a:lnSpc>
                <a:spcPct val="90000"/>
              </a:lnSpc>
            </a:pPr>
            <a:r>
              <a:rPr lang="en-US"/>
              <a:t>M02_vSphere and Virtualization Overview      |     1 - 6</a:t>
            </a:r>
            <a:endParaRPr lang="en-US" dirty="0"/>
          </a:p>
        </p:txBody>
      </p:sp>
      <p:graphicFrame>
        <p:nvGraphicFramePr>
          <p:cNvPr id="10001" name="Table 1"/>
          <p:cNvGraphicFramePr>
            <a:graphicFrameLocks noGrp="1"/>
          </p:cNvGraphicFramePr>
          <p:nvPr/>
        </p:nvGraphicFramePr>
        <p:xfrm>
          <a:off x="609600" y="1582738"/>
          <a:ext cx="10863072" cy="4211320"/>
        </p:xfrm>
        <a:graphic>
          <a:graphicData uri="http://schemas.openxmlformats.org/drawingml/2006/table">
            <a:tbl>
              <a:tblPr firstRow="1" bandRow="1">
                <a:tableStyleId>{6E25E649-3F16-4E02-A733-19D2CDBF48F0}</a:tableStyleId>
              </a:tblPr>
              <a:tblGrid>
                <a:gridCol w="2304288"/>
                <a:gridCol w="5596128"/>
                <a:gridCol w="2962656"/>
              </a:tblGrid>
              <a:tr h="370840">
                <a:tc>
                  <a:txBody>
                    <a:bodyPr/>
                    <a:lstStyle/>
                    <a:p>
                      <a:pPr marL="0" indent="0" algn="l">
                        <a:buNone/>
                      </a:pPr>
                      <a:r>
                        <a:rPr/>
                        <a:t>Term</a:t>
                      </a:r>
                    </a:p>
                  </a:txBody>
                  <a:tcPr/>
                </a:tc>
                <a:tc>
                  <a:txBody>
                    <a:bodyPr/>
                    <a:lstStyle/>
                    <a:p>
                      <a:pPr marL="0" indent="0" algn="l">
                        <a:buNone/>
                      </a:pPr>
                      <a:r>
                        <a:rPr/>
                        <a:t>Definition</a:t>
                      </a:r>
                    </a:p>
                  </a:txBody>
                  <a:tcPr/>
                </a:tc>
                <a:tc>
                  <a:txBody>
                    <a:bodyPr/>
                    <a:lstStyle/>
                    <a:p>
                      <a:pPr marL="0" indent="0" algn="l">
                        <a:buNone/>
                      </a:pPr>
                      <a:r>
                        <a:rPr/>
                        <a:t>Examples</a:t>
                      </a:r>
                    </a:p>
                  </a:txBody>
                  <a:tcPr/>
                </a:tc>
              </a:tr>
              <a:tr h="370840">
                <a:tc>
                  <a:txBody>
                    <a:bodyPr/>
                    <a:lstStyle/>
                    <a:p>
                      <a:pPr marL="0" indent="0" algn="l">
                        <a:buNone/>
                      </a:pPr>
                      <a:r>
                        <a:rPr/>
                        <a:t>Operating system</a:t>
                      </a:r>
                    </a:p>
                  </a:txBody>
                  <a:tcPr/>
                </a:tc>
                <a:tc>
                  <a:txBody>
                    <a:bodyPr/>
                    <a:lstStyle/>
                    <a:p>
                      <a:pPr marL="0" indent="0" algn="l">
                        <a:buNone/>
                      </a:pPr>
                      <a:r>
                        <a:rPr/>
                        <a:t>Software designed to allocate physical resources to applications</a:t>
                      </a:r>
                    </a:p>
                  </a:txBody>
                  <a:tcPr/>
                </a:tc>
                <a:tc>
                  <a:txBody>
                    <a:bodyPr/>
                    <a:lstStyle/>
                    <a:p>
                      <a:pPr marL="0" indent="0" algn="l">
                        <a:buNone/>
                      </a:pPr>
                      <a:r>
                        <a:rPr/>
                        <a:t>Microsoft Windows, Linux</a:t>
                      </a:r>
                    </a:p>
                  </a:txBody>
                  <a:tcPr/>
                </a:tc>
              </a:tr>
              <a:tr h="370840">
                <a:tc>
                  <a:txBody>
                    <a:bodyPr/>
                    <a:lstStyle/>
                    <a:p>
                      <a:pPr marL="0" indent="0" algn="l">
                        <a:buNone/>
                      </a:pPr>
                      <a:r>
                        <a:rPr/>
                        <a:t>Application</a:t>
                      </a:r>
                    </a:p>
                  </a:txBody>
                  <a:tcPr/>
                </a:tc>
                <a:tc>
                  <a:txBody>
                    <a:bodyPr/>
                    <a:lstStyle/>
                    <a:p>
                      <a:pPr marL="0" indent="0" algn="l">
                        <a:buNone/>
                      </a:pPr>
                      <a:r>
                        <a:rPr/>
                        <a:t>Software that runs on an operating system, consuming physical resources</a:t>
                      </a:r>
                    </a:p>
                  </a:txBody>
                  <a:tcPr/>
                </a:tc>
                <a:tc>
                  <a:txBody>
                    <a:bodyPr/>
                    <a:lstStyle/>
                    <a:p>
                      <a:pPr marL="0" indent="0" algn="l">
                        <a:buNone/>
                      </a:pPr>
                      <a:r>
                        <a:rPr/>
                        <a:t>Microsoft Office, Chrome</a:t>
                      </a:r>
                    </a:p>
                  </a:txBody>
                  <a:tcPr/>
                </a:tc>
              </a:tr>
              <a:tr h="370840">
                <a:tc>
                  <a:txBody>
                    <a:bodyPr/>
                    <a:lstStyle/>
                    <a:p>
                      <a:pPr marL="0" indent="0" algn="l">
                        <a:buNone/>
                      </a:pPr>
                      <a:r>
                        <a:rPr/>
                        <a:t>Hypervisor</a:t>
                      </a:r>
                    </a:p>
                  </a:txBody>
                  <a:tcPr/>
                </a:tc>
                <a:tc>
                  <a:txBody>
                    <a:bodyPr/>
                    <a:lstStyle/>
                    <a:p>
                      <a:pPr marL="0" indent="0" algn="l">
                        <a:buNone/>
                      </a:pPr>
                      <a:r>
                        <a:rPr/>
                        <a:t>Specialized operating system designed to run VMs</a:t>
                      </a:r>
                    </a:p>
                  </a:txBody>
                  <a:tcPr/>
                </a:tc>
                <a:tc>
                  <a:txBody>
                    <a:bodyPr/>
                    <a:lstStyle/>
                    <a:p>
                      <a:pPr marL="0" indent="0" algn="l">
                        <a:buNone/>
                      </a:pPr>
                      <a:r>
                        <a:rPr/>
                        <a:t>ESXi, Workstation, Fusion</a:t>
                      </a:r>
                    </a:p>
                  </a:txBody>
                  <a:tcPr/>
                </a:tc>
              </a:tr>
              <a:tr h="370840">
                <a:tc>
                  <a:txBody>
                    <a:bodyPr/>
                    <a:lstStyle/>
                    <a:p>
                      <a:pPr marL="0" indent="0" algn="l">
                        <a:buNone/>
                      </a:pPr>
                      <a:r>
                        <a:rPr/>
                        <a:t>Virtual machine</a:t>
                      </a:r>
                    </a:p>
                  </a:txBody>
                  <a:tcPr/>
                </a:tc>
                <a:tc>
                  <a:txBody>
                    <a:bodyPr/>
                    <a:lstStyle/>
                    <a:p>
                      <a:pPr marL="0" indent="0" algn="l">
                        <a:buNone/>
                      </a:pPr>
                      <a:r>
                        <a:rPr/>
                        <a:t>Specialized application that abstracts hardware resources into software</a:t>
                      </a:r>
                    </a:p>
                  </a:txBody>
                  <a:tcPr/>
                </a:tc>
                <a:tc>
                  <a:txBody>
                    <a:bodyPr/>
                    <a:lstStyle/>
                    <a:p>
                      <a:pPr marL="0" indent="0" algn="l">
                        <a:buNone/>
                      </a:pPr>
                      <a:endParaRPr/>
                    </a:p>
                  </a:txBody>
                  <a:tcPr/>
                </a:tc>
              </a:tr>
              <a:tr h="370840">
                <a:tc>
                  <a:txBody>
                    <a:bodyPr/>
                    <a:lstStyle/>
                    <a:p>
                      <a:pPr marL="0" indent="0" algn="l">
                        <a:buNone/>
                      </a:pPr>
                      <a:r>
                        <a:rPr/>
                        <a:t>Guest</a:t>
                      </a:r>
                    </a:p>
                  </a:txBody>
                  <a:tcPr/>
                </a:tc>
                <a:tc>
                  <a:txBody>
                    <a:bodyPr/>
                    <a:lstStyle/>
                    <a:p>
                      <a:pPr marL="0" indent="0" algn="l">
                        <a:buNone/>
                      </a:pPr>
                      <a:r>
                        <a:rPr/>
                        <a:t>The operating system that runs in a VM (also called the guest operating system)</a:t>
                      </a:r>
                    </a:p>
                  </a:txBody>
                  <a:tcPr/>
                </a:tc>
                <a:tc>
                  <a:txBody>
                    <a:bodyPr/>
                    <a:lstStyle/>
                    <a:p>
                      <a:pPr marL="0" indent="0" algn="l">
                        <a:buNone/>
                      </a:pPr>
                      <a:r>
                        <a:rPr/>
                        <a:t>Microsoft Windows, Linux</a:t>
                      </a:r>
                    </a:p>
                  </a:txBody>
                  <a:tcPr/>
                </a:tc>
              </a:tr>
              <a:tr h="370840">
                <a:tc>
                  <a:txBody>
                    <a:bodyPr/>
                    <a:lstStyle/>
                    <a:p>
                      <a:pPr marL="0" indent="0" algn="l">
                        <a:buNone/>
                      </a:pPr>
                      <a:r>
                        <a:rPr/>
                        <a:t>Host</a:t>
                      </a:r>
                    </a:p>
                  </a:txBody>
                  <a:tcPr/>
                </a:tc>
                <a:tc>
                  <a:txBody>
                    <a:bodyPr/>
                    <a:lstStyle/>
                    <a:p>
                      <a:pPr marL="0" indent="0" algn="l">
                        <a:buNone/>
                      </a:pPr>
                      <a:r>
                        <a:rPr/>
                        <a:t>Physical computer that provides resources to the ESXi hypervisor</a:t>
                      </a:r>
                    </a:p>
                  </a:txBody>
                  <a:tcPr/>
                </a:tc>
                <a:tc>
                  <a:txBody>
                    <a:bodyPr/>
                    <a:lstStyle/>
                    <a:p>
                      <a:pPr marL="0" indent="0" algn="l">
                        <a:buNone/>
                      </a:pPr>
                      <a:endParaRPr/>
                    </a:p>
                  </a:txBody>
                  <a:tcPr/>
                </a:tc>
              </a:tr>
            </a:tbl>
          </a:graphicData>
        </a:graphic>
      </p:graphicFrame>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Terminology (2)</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1 - 7</a:t>
            </a:r>
            <a:endParaRPr lang="en-US" dirty="0"/>
          </a:p>
        </p:txBody>
      </p:sp>
      <p:graphicFrame>
        <p:nvGraphicFramePr>
          <p:cNvPr id="10005" name="Table 1"/>
          <p:cNvGraphicFramePr>
            <a:graphicFrameLocks noGrp="1"/>
          </p:cNvGraphicFramePr>
          <p:nvPr/>
        </p:nvGraphicFramePr>
        <p:xfrm>
          <a:off x="609600" y="914400"/>
          <a:ext cx="10863072" cy="3302000"/>
        </p:xfrm>
        <a:graphic>
          <a:graphicData uri="http://schemas.openxmlformats.org/drawingml/2006/table">
            <a:tbl>
              <a:tblPr firstRow="1" bandRow="1">
                <a:tableStyleId>{6E25E649-3F16-4E02-A733-19D2CDBF48F0}</a:tableStyleId>
              </a:tblPr>
              <a:tblGrid>
                <a:gridCol w="3182112"/>
                <a:gridCol w="7680960"/>
              </a:tblGrid>
              <a:tr h="370840">
                <a:tc>
                  <a:txBody>
                    <a:bodyPr/>
                    <a:lstStyle/>
                    <a:p>
                      <a:pPr marL="0" indent="0" algn="l">
                        <a:buNone/>
                      </a:pPr>
                      <a:r>
                        <a:rPr/>
                        <a:t>Term</a:t>
                      </a:r>
                    </a:p>
                  </a:txBody>
                  <a:tcPr/>
                </a:tc>
                <a:tc>
                  <a:txBody>
                    <a:bodyPr/>
                    <a:lstStyle/>
                    <a:p>
                      <a:pPr marL="0" indent="0" algn="l">
                        <a:buNone/>
                      </a:pPr>
                      <a:r>
                        <a:rPr/>
                        <a:t>Definition</a:t>
                      </a:r>
                    </a:p>
                  </a:txBody>
                  <a:tcPr/>
                </a:tc>
              </a:tr>
              <a:tr h="370840">
                <a:tc>
                  <a:txBody>
                    <a:bodyPr/>
                    <a:lstStyle/>
                    <a:p>
                      <a:pPr marL="0" indent="0" algn="l">
                        <a:buNone/>
                      </a:pPr>
                      <a:r>
                        <a:rPr/>
                        <a:t>vSphere</a:t>
                      </a:r>
                    </a:p>
                  </a:txBody>
                  <a:tcPr/>
                </a:tc>
                <a:tc>
                  <a:txBody>
                    <a:bodyPr/>
                    <a:lstStyle/>
                    <a:p>
                      <a:pPr marL="0" indent="0" algn="l">
                        <a:buNone/>
                      </a:pPr>
                      <a:r>
                        <a:rPr/>
                        <a:t>Server virtualization product of VMware that combines the ESXi hypervisor and the vCenter Server management platform</a:t>
                      </a:r>
                    </a:p>
                  </a:txBody>
                  <a:tcPr/>
                </a:tc>
              </a:tr>
              <a:tr h="370840">
                <a:tc>
                  <a:txBody>
                    <a:bodyPr/>
                    <a:lstStyle/>
                    <a:p>
                      <a:pPr marL="0" indent="0" algn="l">
                        <a:buNone/>
                      </a:pPr>
                      <a:r>
                        <a:rPr/>
                        <a:t>Cluster</a:t>
                      </a:r>
                    </a:p>
                  </a:txBody>
                  <a:tcPr/>
                </a:tc>
                <a:tc>
                  <a:txBody>
                    <a:bodyPr/>
                    <a:lstStyle/>
                    <a:p>
                      <a:pPr marL="0" indent="0" algn="l">
                        <a:buNone/>
                      </a:pPr>
                      <a:r>
                        <a:rPr/>
                        <a:t>Group of ESXi hosts whose resources are shared by VMs</a:t>
                      </a:r>
                    </a:p>
                  </a:txBody>
                  <a:tcPr/>
                </a:tc>
              </a:tr>
              <a:tr h="370840">
                <a:tc>
                  <a:txBody>
                    <a:bodyPr/>
                    <a:lstStyle/>
                    <a:p>
                      <a:pPr marL="0" indent="0" algn="l">
                        <a:buNone/>
                      </a:pPr>
                      <a:r>
                        <a:rPr/>
                        <a:t>vSphere vMotion</a:t>
                      </a:r>
                    </a:p>
                  </a:txBody>
                  <a:tcPr/>
                </a:tc>
                <a:tc>
                  <a:txBody>
                    <a:bodyPr/>
                    <a:lstStyle/>
                    <a:p>
                      <a:pPr marL="0" indent="0" algn="l">
                        <a:buNone/>
                      </a:pPr>
                      <a:r>
                        <a:rPr/>
                        <a:t>Feature that supports the migration of powered-on VMs from host to host without service interruption</a:t>
                      </a:r>
                    </a:p>
                  </a:txBody>
                  <a:tcPr/>
                </a:tc>
              </a:tr>
              <a:tr h="370840">
                <a:tc>
                  <a:txBody>
                    <a:bodyPr/>
                    <a:lstStyle/>
                    <a:p>
                      <a:pPr marL="0" indent="0" algn="l">
                        <a:buNone/>
                      </a:pPr>
                      <a:r>
                        <a:rPr/>
                        <a:t>vSphere HA</a:t>
                      </a:r>
                    </a:p>
                  </a:txBody>
                  <a:tcPr/>
                </a:tc>
                <a:tc>
                  <a:txBody>
                    <a:bodyPr/>
                    <a:lstStyle/>
                    <a:p>
                      <a:pPr marL="0" indent="0" algn="l">
                        <a:buNone/>
                      </a:pPr>
                      <a:r>
                        <a:rPr/>
                        <a:t>Cluster feature that protects against host hardware failures by restarting VMs on hosts that are running normally</a:t>
                      </a:r>
                    </a:p>
                  </a:txBody>
                  <a:tcPr/>
                </a:tc>
              </a:tr>
              <a:tr h="370840">
                <a:tc>
                  <a:txBody>
                    <a:bodyPr/>
                    <a:lstStyle/>
                    <a:p>
                      <a:pPr marL="0" indent="0" algn="l">
                        <a:buNone/>
                      </a:pPr>
                      <a:r>
                        <a:rPr/>
                        <a:t>vSphere DRS</a:t>
                      </a:r>
                    </a:p>
                  </a:txBody>
                  <a:tcPr/>
                </a:tc>
                <a:tc>
                  <a:txBody>
                    <a:bodyPr/>
                    <a:lstStyle/>
                    <a:p>
                      <a:pPr marL="0" indent="0" algn="l">
                        <a:buNone/>
                      </a:pPr>
                      <a:r>
                        <a:rPr/>
                        <a:t>Cluster feature that uses vSphere vMotion to place VMs on hosts and ensure that each VM receives the resources that it needs</a:t>
                      </a: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Data Center Physical Infrastructure</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1 - 8</a:t>
            </a:r>
            <a:endParaRPr lang="en-US" dirty="0"/>
          </a:p>
        </p:txBody>
      </p:sp>
      <p:pic>
        <p:nvPicPr>
          <p:cNvPr id="6" name="Content Placeholder 5|744|379">
            <a:extLst>
              <a:ext uri="{FF2B5EF4-FFF2-40B4-BE49-F238E27FC236}">
                <a16:creationId xmlns:a16="http://schemas.microsoft.com/office/drawing/2014/main" xmlns="" id="{A3D9C313-9D74-4417-9CE5-3067F940B13A}"/>
              </a:ext>
            </a:extLst>
          </p:cNvPr>
          <p:cNvPicPr>
            <a:picLocks noGrp="1" noChangeAspect="1"/>
          </p:cNvPicPr>
          <p:nvPr>
            <p:ph sz="quarter" idx="12"/>
          </p:nvPr>
        </p:nvPicPr>
        <p:blipFill>
          <a:blip r:embed="rId3"/>
          <a:stretch>
            <a:fillRect/>
          </a:stretch>
        </p:blipFill>
        <p:spPr>
          <a:xfrm>
            <a:off x="735786" y="914400"/>
            <a:ext cx="10720427" cy="54673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ingl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78923-D2E2-4677-A54B-37B7C98B9474}"/>
              </a:ext>
            </a:extLst>
          </p:cNvPr>
          <p:cNvSpPr>
            <a:spLocks noGrp="1"/>
          </p:cNvSpPr>
          <p:nvPr>
            <p:ph type="title"/>
          </p:nvPr>
        </p:nvSpPr>
        <p:spPr/>
        <p:txBody>
          <a:bodyPr/>
          <a:lstStyle/>
          <a:p>
            <a:r>
              <a:rPr/>
              <a:t>About the Virtual Infrastructure</a:t>
            </a:r>
          </a:p>
        </p:txBody>
      </p:sp>
      <p:sp>
        <p:nvSpPr>
          <p:cNvPr id="3" name="Footer Placeholder 2">
            <a:extLst>
              <a:ext uri="{FF2B5EF4-FFF2-40B4-BE49-F238E27FC236}">
                <a16:creationId xmlns:a16="http://schemas.microsoft.com/office/drawing/2014/main" xmlns="" id="{5B8AA77A-6A9C-4C61-BBA0-0DBA6EEFE20D}"/>
              </a:ext>
            </a:extLst>
          </p:cNvPr>
          <p:cNvSpPr>
            <a:spLocks noGrp="1"/>
          </p:cNvSpPr>
          <p:nvPr>
            <p:ph type="ftr" sz="quarter" idx="10"/>
          </p:nvPr>
        </p:nvSpPr>
        <p:spPr/>
        <p:txBody>
          <a:bodyPr/>
          <a:lstStyle/>
          <a:p>
            <a:pPr>
              <a:lnSpc>
                <a:spcPct val="90000"/>
              </a:lnSpc>
            </a:pPr>
            <a:r>
              <a:rPr lang="en-US"/>
              <a:t>M02_vSphere and Virtualization Overview      |     1 - 9</a:t>
            </a:r>
            <a:endParaRPr lang="en-US" dirty="0"/>
          </a:p>
        </p:txBody>
      </p:sp>
      <p:pic>
        <p:nvPicPr>
          <p:cNvPr id="6" name="Content Placeholder 5|608|453">
            <a:extLst>
              <a:ext uri="{FF2B5EF4-FFF2-40B4-BE49-F238E27FC236}">
                <a16:creationId xmlns:a16="http://schemas.microsoft.com/office/drawing/2014/main" xmlns="" id="{A3D9C313-9D74-4417-9CE5-3067F940B13A}"/>
              </a:ext>
            </a:extLst>
          </p:cNvPr>
          <p:cNvPicPr>
            <a:picLocks noGrp="1" noChangeAspect="1"/>
          </p:cNvPicPr>
          <p:nvPr>
            <p:ph sz="quarter" idx="12"/>
          </p:nvPr>
        </p:nvPicPr>
        <p:blipFill>
          <a:blip r:embed="rId3"/>
          <a:stretch>
            <a:fillRect/>
          </a:stretch>
        </p:blipFill>
        <p:spPr>
          <a:xfrm>
            <a:off x="2430851" y="914400"/>
            <a:ext cx="7330297" cy="5467349"/>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lt;Module_Title&amp;gt;&amp;quot;&quot;/&gt;&lt;property id=&quot;20307&quot; value=&quot;332&quot;/&gt;&lt;/object&gt;&lt;object type=&quot;3&quot; unique_id=&quot;10005&quot;&gt;&lt;property id=&quot;20148&quot; value=&quot;5&quot;/&gt;&lt;property id=&quot;20300&quot; value=&quot;Slide 2 - &amp;quot;You Are Here&amp;quot;&quot;/&gt;&lt;property id=&quot;20307&quot; value=&quot;333&quot;/&gt;&lt;/object&gt;&lt;object type=&quot;3&quot; unique_id=&quot;10006&quot;&gt;&lt;property id=&quot;20148&quot; value=&quot;5&quot;/&gt;&lt;property id=&quot;20300&quot; value=&quot;Slide 3 - &amp;quot;You Are Here&amp;quot;&quot;/&gt;&lt;property id=&quot;20307&quot; value=&quot;334&quot;/&gt;&lt;/object&gt;&lt;object type=&quot;3&quot; unique_id=&quot;10007&quot;&gt;&lt;property id=&quot;20148&quot; value=&quot;5&quot;/&gt;&lt;property id=&quot;20300&quot; value=&quot;Slide 4 - &amp;quot;Importance&amp;quot;&quot;/&gt;&lt;property id=&quot;20307&quot; value=&quot;335&quot;/&gt;&lt;/object&gt;&lt;object type=&quot;3&quot; unique_id=&quot;10008&quot;&gt;&lt;property id=&quot;20148&quot; value=&quot;5&quot;/&gt;&lt;property id=&quot;20300&quot; value=&quot;Slide 5 - &amp;quot;Typographical Conventions&amp;quot;&quot;/&gt;&lt;property id=&quot;20307&quot; value=&quot;336&quot;/&gt;&lt;/object&gt;&lt;object type=&quot;3&quot; unique_id=&quot;10009&quot;&gt;&lt;property id=&quot;20148&quot; value=&quot;5&quot;/&gt;&lt;property id=&quot;20300&quot; value=&quot;Slide 6 - &amp;quot;Module Lessons&amp;quot;&quot;/&gt;&lt;property id=&quot;20307&quot; value=&quot;337&quot;/&gt;&lt;/object&gt;&lt;object type=&quot;3&quot; unique_id=&quot;10010&quot;&gt;&lt;property id=&quot;20148&quot; value=&quot;5&quot;/&gt;&lt;property id=&quot;20300&quot; value=&quot;Slide 7 - &amp;quot;Lesson #:&amp;#x0D;&amp;#x0A;&amp;lt;Lesson_Title&amp;gt;&amp;quot;&quot;/&gt;&lt;property id=&quot;20307&quot; value=&quot;338&quot;/&gt;&lt;/object&gt;&lt;object type=&quot;3&quot; unique_id=&quot;10011&quot;&gt;&lt;property id=&quot;20148&quot; value=&quot;5&quot;/&gt;&lt;property id=&quot;20300&quot; value=&quot;Slide 8 - &amp;quot;Learner Objectives&amp;quot;&quot;/&gt;&lt;property id=&quot;20307&quot; value=&quot;339&quot;/&gt;&lt;/object&gt;&lt;object type=&quot;3&quot; unique_id=&quot;10012&quot;&gt;&lt;property id=&quot;20148&quot; value=&quot;5&quot;/&gt;&lt;property id=&quot;20300&quot; value=&quot;Slide 9 - &amp;quot;&amp;lt;Content_Slide_Title&amp;gt;&amp;amp;#x09;&amp;quot;&quot;/&gt;&lt;property id=&quot;20307&quot; value=&quot;340&quot;/&gt;&lt;/object&gt;&lt;object type=&quot;3&quot; unique_id=&quot;10013&quot;&gt;&lt;property id=&quot;20148&quot; value=&quot;5&quot;/&gt;&lt;property id=&quot;20300&quot; value=&quot;Slide 12 - &amp;quot;Lab #: &amp;lt; Lab Title&amp;gt;&amp;quot;&quot;/&gt;&lt;property id=&quot;20307&quot; value=&quot;341&quot;/&gt;&lt;/object&gt;&lt;object type=&quot;3&quot; unique_id=&quot;10014&quot;&gt;&lt;property id=&quot;20148&quot; value=&quot;5&quot;/&gt;&lt;property id=&quot;20300&quot; value=&quot;Slide 13 - &amp;quot;Review of Learner Objectives&amp;quot;&quot;/&gt;&lt;property id=&quot;20307&quot; value=&quot;342&quot;/&gt;&lt;/object&gt;&lt;object type=&quot;3&quot; unique_id=&quot;10015&quot;&gt;&lt;property id=&quot;20148&quot; value=&quot;5&quot;/&gt;&lt;property id=&quot;20300&quot; value=&quot;Slide 14 - &amp;quot;References&amp;quot;&quot;/&gt;&lt;property id=&quot;20307&quot; value=&quot;350&quot;/&gt;&lt;/object&gt;&lt;object type=&quot;3&quot; unique_id=&quot;10016&quot;&gt;&lt;property id=&quot;20148&quot; value=&quot;5&quot;/&gt;&lt;property id=&quot;20300&quot; value=&quot;Slide 16 - &amp;quot;Key Points&amp;quot;&quot;/&gt;&lt;property id=&quot;20307&quot; value=&quot;344&quot;/&gt;&lt;/object&gt;&lt;object type=&quot;3&quot; unique_id=&quot;10017&quot;&gt;&lt;property id=&quot;20148&quot; value=&quot;5&quot;/&gt;&lt;property id=&quot;20300&quot; value=&quot;Slide 19 - &amp;quot;Basic Table Styles (1)&amp;quot;&quot;/&gt;&lt;property id=&quot;20307&quot; value=&quot;345&quot;/&gt;&lt;/object&gt;&lt;object type=&quot;3&quot; unique_id=&quot;10018&quot;&gt;&lt;property id=&quot;20148&quot; value=&quot;5&quot;/&gt;&lt;property id=&quot;20300&quot; value=&quot;Slide 20 - &amp;quot;Basic Table Styles (1)&amp;quot;&quot;/&gt;&lt;property id=&quot;20307&quot; value=&quot;346&quot;/&gt;&lt;/object&gt;&lt;object type=&quot;3&quot; unique_id=&quot;10019&quot;&gt;&lt;property id=&quot;20148&quot; value=&quot;5&quot;/&gt;&lt;property id=&quot;20300&quot; value=&quot;Slide 21 - &amp;quot;Theme Colors&amp;quot;&quot;/&gt;&lt;property id=&quot;20307&quot; value=&quot;349&quot;/&gt;&lt;/object&gt;&lt;object type=&quot;3&quot; unique_id=&quot;10020&quot;&gt;&lt;property id=&quot;20148&quot; value=&quot;5&quot;/&gt;&lt;property id=&quot;20300&quot; value=&quot;Slide 22 - &amp;quot;Shape Styles&amp;quot;&quot;/&gt;&lt;property id=&quot;20307&quot; value=&quot;347&quot;/&gt;&lt;/object&gt;&lt;object type=&quot;3&quot; unique_id=&quot;10021&quot;&gt;&lt;property id=&quot;20148&quot; value=&quot;5&quot;/&gt;&lt;property id=&quot;20300&quot; value=&quot;Slide 23 - &amp;quot;VMware Color Palette&amp;quot;&quot;/&gt;&lt;property id=&quot;20307&quot; value=&quot;348&quot;/&gt;&lt;/object&gt;&lt;object type=&quot;3&quot; unique_id=&quot;10022&quot;&gt;&lt;property id=&quot;20148&quot; value=&quot;5&quot;/&gt;&lt;property id=&quot;20300&quot; value=&quot;Slide 17 - &amp;quot;VMware Education Overview&amp;quot;&quot;/&gt;&lt;property id=&quot;20307&quot; value=&quot;353&quot;/&gt;&lt;/object&gt;&lt;object type=&quot;3&quot; unique_id=&quot;10023&quot;&gt;&lt;property id=&quot;20148&quot; value=&quot;5&quot;/&gt;&lt;property id=&quot;20300&quot; value=&quot;Slide 18 - &amp;quot;Animated Slide&amp;quot;&quot;/&gt;&lt;property id=&quot;20307&quot; value=&quot;352&quot;/&gt;&lt;/object&gt;&lt;object type=&quot;3&quot; unique_id=&quot;10156&quot;&gt;&lt;property id=&quot;20148&quot; value=&quot;5&quot;/&gt;&lt;property id=&quot;20300&quot; value=&quot;Slide 15 - &amp;quot;VMware Online Resources&amp;quot;&quot;/&gt;&lt;property id=&quot;20307&quot; value=&quot;354&quot;/&gt;&lt;/object&gt;&lt;object type=&quot;3&quot; unique_id=&quot;10249&quot;&gt;&lt;property id=&quot;20148&quot; value=&quot;5&quot;/&gt;&lt;property id=&quot;20300&quot; value=&quot;Slide 11 - &amp;quot;Labs&amp;quot;&quot;/&gt;&lt;property id=&quot;20307&quot; value=&quot;355&quot;/&gt;&lt;/object&gt;&lt;object type=&quot;3&quot; unique_id=&quot;47825&quot;&gt;&lt;property id=&quot;20148&quot; value=&quot;5&quot;/&gt;&lt;property id=&quot;20300&quot; value=&quot;Slide 10 - &amp;quot;Demonstration: &amp;lt;Demo_Title&amp;gt;&amp;quot;&quot;/&gt;&lt;property id=&quot;20307&quot; value=&quot;356&quot;/&gt;&lt;/object&gt;&lt;/object&gt;&lt;/object&gt;&lt;/database&gt;"/>
  <p:tag name="SECTOMILLISECCONVERTED" val="1"/>
  <p:tag name="ARTICULATE_DESIGN_ID_CORP_TEMPLATE_ILT" val="iISgXMud"/>
  <p:tag name="ARTICULATE_SLIDE_COUNT"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RP_TEMPLATE_ILT">
  <a:themeElements>
    <a:clrScheme name="VMware Palette">
      <a:dk1>
        <a:srgbClr val="717074"/>
      </a:dk1>
      <a:lt1>
        <a:srgbClr val="FFFFFF"/>
      </a:lt1>
      <a:dk2>
        <a:srgbClr val="000000"/>
      </a:dk2>
      <a:lt2>
        <a:srgbClr val="F2F2F2"/>
      </a:lt2>
      <a:accent1>
        <a:srgbClr val="0091DA"/>
      </a:accent1>
      <a:accent2>
        <a:srgbClr val="1A4288"/>
      </a:accent2>
      <a:accent3>
        <a:srgbClr val="00C1D5"/>
      </a:accent3>
      <a:accent4>
        <a:srgbClr val="78BE20"/>
      </a:accent4>
      <a:accent5>
        <a:srgbClr val="7F35B2"/>
      </a:accent5>
      <a:accent6>
        <a:srgbClr val="459B36"/>
      </a:accent6>
      <a:hlink>
        <a:srgbClr val="0091DA"/>
      </a:hlink>
      <a:folHlink>
        <a:srgbClr val="00C1D5"/>
      </a:folHlink>
    </a:clrScheme>
    <a:fontScheme name="Metropolis">
      <a:majorFont>
        <a:latin typeface="Metropolis"/>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defRPr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z="1600" dirty="0" err="1" smtClean="0">
            <a:solidFill>
              <a:schemeClr val="tx2"/>
            </a:solidFill>
          </a:defRPr>
        </a:defPPr>
      </a:lstStyle>
    </a:txDef>
  </a:objectDefaults>
  <a:extraClrSchemeLst/>
  <a:custClrLst>
    <a:custClr name="PMS130">
      <a:srgbClr val="FDB813"/>
    </a:custClr>
    <a:custClr name="PMS144">
      <a:srgbClr val="F8981D"/>
    </a:custClr>
    <a:custClr name="PMS180">
      <a:srgbClr val="D9541E"/>
    </a:custClr>
    <a:custClr name="PMS1807">
      <a:srgbClr val="9E3039"/>
    </a:custClr>
    <a:custClr name="PMS195">
      <a:srgbClr val="820024"/>
    </a:custClr>
    <a:custClr name="PMS174">
      <a:srgbClr val="9A3B26"/>
    </a:custClr>
    <a:custClr name="PMS7519">
      <a:srgbClr val="574319"/>
    </a:custClr>
    <a:custClr name="PMS654">
      <a:srgbClr val="003D79"/>
    </a:custClr>
  </a:custClrLst>
</a:theme>
</file>

<file path=ppt/theme/theme2.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A8F7220265D24A8FD96E06CE3EB83D" ma:contentTypeVersion="18" ma:contentTypeDescription="Create a new document." ma:contentTypeScope="" ma:versionID="13b76c8b8cde62f1d3fffeb720101631">
  <xsd:schema xmlns:xsd="http://www.w3.org/2001/XMLSchema" xmlns:xs="http://www.w3.org/2001/XMLSchema" xmlns:p="http://schemas.microsoft.com/office/2006/metadata/properties" xmlns:ns2="a4a8c131-09ff-4a54-b4e3-48d9e04cb701" xmlns:ns3="5314321b-caf6-496c-a06c-e1bc96aee751" xmlns:ns4="eb3a237d-4129-4a2a-8fb3-b20be8ca4bd3" targetNamespace="http://schemas.microsoft.com/office/2006/metadata/properties" ma:root="true" ma:fieldsID="4b35df6a39d7c3f932c3f324dd127fbc" ns2:_="" ns3:_="" ns4:_="">
    <xsd:import namespace="a4a8c131-09ff-4a54-b4e3-48d9e04cb701"/>
    <xsd:import namespace="5314321b-caf6-496c-a06c-e1bc96aee751"/>
    <xsd:import namespace="eb3a237d-4129-4a2a-8fb3-b20be8ca4b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8c131-09ff-4a54-b4e3-48d9e04cb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5e2881d-93c9-4b6d-a08c-48bb4ed1ec6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14321b-caf6-496c-a06c-e1bc96aee75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3a237d-4129-4a2a-8fb3-b20be8ca4bd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e1eaf7f-addb-46a9-9c2f-51f3381f9791}" ma:internalName="TaxCatchAll" ma:showField="CatchAllData" ma:web="5314321b-caf6-496c-a06c-e1bc96aee7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3a237d-4129-4a2a-8fb3-b20be8ca4bd3" xsi:nil="true"/>
    <lcf76f155ced4ddcb4097134ff3c332f xmlns="a4a8c131-09ff-4a54-b4e3-48d9e04cb7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D4BE0E-4E54-4E5B-9127-C797B460E480}"/>
</file>

<file path=customXml/itemProps2.xml><?xml version="1.0" encoding="utf-8"?>
<ds:datastoreItem xmlns:ds="http://schemas.openxmlformats.org/officeDocument/2006/customXml" ds:itemID="{842C04AB-8DEA-4734-B1A7-396AEBA407DE}"/>
</file>

<file path=customXml/itemProps3.xml><?xml version="1.0" encoding="utf-8"?>
<ds:datastoreItem xmlns:ds="http://schemas.openxmlformats.org/officeDocument/2006/customXml" ds:itemID="{E935C4FB-A5E0-4863-AD3F-5008E8600621}"/>
</file>

<file path=docProps/app.xml><?xml version="1.0" encoding="utf-8"?>
<Properties xmlns="http://schemas.openxmlformats.org/officeDocument/2006/extended-properties" xmlns:vt="http://schemas.openxmlformats.org/officeDocument/2006/docPropsVTypes">
  <Template/>
  <TotalTime>180</TotalTime>
  <Words>4721</Words>
  <Application>Microsoft Office PowerPoint</Application>
  <PresentationFormat>Custom</PresentationFormat>
  <Paragraphs>302</Paragraphs>
  <Slides>32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Metropolis</vt:lpstr>
      <vt:lpstr>Courier New</vt:lpstr>
      <vt:lpstr>Verdana</vt:lpstr>
      <vt:lpstr>Times New Roman</vt:lpstr>
      <vt:lpstr>CORP_TEMPLATE_ILT</vt:lpstr>
      <vt:lpstr>vSphere and Virtualization Overview</vt:lpstr>
      <vt:lpstr>Importance</vt:lpstr>
      <vt:lpstr>Module Lessons</vt:lpstr>
      <vt:lpstr>vSphere Virtualization Overview</vt:lpstr>
      <vt:lpstr>Learner Objectives</vt:lpstr>
      <vt:lpstr>Terminology (1)</vt:lpstr>
      <vt:lpstr>Terminology (2)</vt:lpstr>
      <vt:lpstr>Data Center Physical Infrastructure</vt:lpstr>
      <vt:lpstr>About the Virtual Infrastructure</vt:lpstr>
      <vt:lpstr>About Virtual Machines</vt:lpstr>
      <vt:lpstr>Benefits of Using Virtual Machines</vt:lpstr>
      <vt:lpstr>About vSphere</vt:lpstr>
      <vt:lpstr>Types of Virtualization</vt:lpstr>
      <vt:lpstr>About the Software-Defined Data Center</vt:lpstr>
      <vt:lpstr>About vSphere+</vt:lpstr>
      <vt:lpstr>vSphere+: Accessing Cloud Services</vt:lpstr>
      <vt:lpstr>vSphere User Interfaces</vt:lpstr>
      <vt:lpstr>Lab 1: Accessing the Lab Environment</vt:lpstr>
      <vt:lpstr>Review of Learner Objectives</vt:lpstr>
      <vt:lpstr>vSphere Virtualization of Resources</vt:lpstr>
      <vt:lpstr>Learner Objectives</vt:lpstr>
      <vt:lpstr>Virtual Machine: Guest and Consumer of ESXi Host</vt:lpstr>
      <vt:lpstr>Physical and Virtual Architecture</vt:lpstr>
      <vt:lpstr>Physical Resource Sharing</vt:lpstr>
      <vt:lpstr>CPU Virtualization</vt:lpstr>
      <vt:lpstr>Physical and Virtualized Host Memory Usage</vt:lpstr>
      <vt:lpstr>Physical and Virtual Networking</vt:lpstr>
      <vt:lpstr>Physical File Systems and Datastores</vt:lpstr>
      <vt:lpstr>GPU Virtualization</vt:lpstr>
      <vt:lpstr>Sharing GPUs with vSphere Bitfusion</vt:lpstr>
      <vt:lpstr>Review of Learner Objectives</vt:lpstr>
      <vt:lpstr>Key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Twibill</dc:creator>
  <cp:lastModifiedBy>Administrator</cp:lastModifiedBy>
  <cp:revision>6</cp:revision>
  <dcterms:created xsi:type="dcterms:W3CDTF">2014-01-24T17:41:39Z</dcterms:created>
  <dcterms:modified xsi:type="dcterms:W3CDTF">2022-11-21T21:58:54Z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ED8BB885-D5B6-46F3-BA1E-78804FD79BDE</vt:lpwstr>
  </property>
  <property fmtid="{D5CDD505-2E9C-101B-9397-08002B2CF9AE}" pid="3" name="ArticulatePath">
    <vt:lpwstr>2018CurrDevTemplate_030918_16x9</vt:lpwstr>
  </property>
  <property fmtid="{D5CDD505-2E9C-101B-9397-08002B2CF9AE}" pid="4" name="Option-CenterImages">
    <vt:lpwstr>No</vt:lpwstr>
  </property>
  <property fmtid="{D5CDD505-2E9C-101B-9397-08002B2CF9AE}" pid="5" name="Generated">
    <vt:filetime>2022-11-21T21:58:42Z</vt:filetime>
  </property>
  <property fmtid="{D5CDD505-2E9C-101B-9397-08002B2CF9AE}" pid="6" name="PowerPoint Output Version">
    <vt:lpwstr>2022.8.2 Build 20000103.0517</vt:lpwstr>
  </property>
  <property fmtid="{D5CDD505-2E9C-101B-9397-08002B2CF9AE}" pid="7" name="ContentTypeId">
    <vt:lpwstr>0x01010049A8F7220265D24A8FD96E06CE3EB83D</vt:lpwstr>
  </property>
  <property fmtid="{D5CDD505-2E9C-101B-9397-08002B2CF9AE}" pid="8" name="MediaServiceImageTags">
    <vt:lpwstr/>
  </property>
</Properties>
</file>