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57.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74.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69.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3.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2.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1.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0.xml" ContentType="application/vnd.openxmlformats-officedocument.presentationml.slide+xml"/>
  <Override PartName="/ppt/slides/slide73.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1.xml" ContentType="application/vnd.openxmlformats-officedocument.presentationml.slide+xml"/>
  <Override PartName="/ppt/slides/slide46.xml" ContentType="application/vnd.openxmlformats-officedocument.presentationml.slide+xml"/>
  <Override PartName="/ppt/slides/slide60.xml" ContentType="application/vnd.openxmlformats-officedocument.presentationml.slide+xml"/>
  <Override PartName="/ppt/slides/slide45.xml" ContentType="application/vnd.openxmlformats-officedocument.presentationml.slide+xml"/>
  <Override PartName="/ppt/slides/slide59.xml" ContentType="application/vnd.openxmlformats-officedocument.presentationml.slide+xml"/>
  <Override PartName="/ppt/slides/slide44.xml" ContentType="application/vnd.openxmlformats-officedocument.presentationml.slide+xml"/>
  <Override PartName="/ppt/slides/slide58.xml" ContentType="application/vnd.openxmlformats-officedocument.presentationml.slide+xml"/>
  <Override PartName="/ppt/slides/slide50.xml" ContentType="application/vnd.openxmlformats-officedocument.presentationml.slide+xml"/>
  <Override PartName="/ppt/slides/slide62.xml" ContentType="application/vnd.openxmlformats-officedocument.presentationml.slide+xml"/>
  <Override PartName="/ppt/slides/slide64.xml" ContentType="application/vnd.openxmlformats-officedocument.presentationml.slide+xml"/>
  <Override PartName="/ppt/slides/slide66.xml" ContentType="application/vnd.openxmlformats-officedocument.presentationml.slide+xml"/>
  <Override PartName="/ppt/slides/slide49.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57.xml" ContentType="application/vnd.openxmlformats-officedocument.presentationml.notesSlide+xml"/>
  <Override PartName="/ppt/notesSlides/notesSlide45.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31.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44.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ink/ink1.xml" ContentType="application/inkml+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58.xml" ContentType="application/vnd.openxmlformats-officedocument.presentationml.tags+xml"/>
  <Override PartName="/ppt/tags/tag18.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7.xml" ContentType="application/vnd.openxmlformats-officedocument.presentationml.tags+xml"/>
  <Override PartName="/ppt/tags/tag14.xml" ContentType="application/vnd.openxmlformats-officedocument.presentationml.tags+xml"/>
  <Override PartName="/ppt/tags/tag20.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74.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19.xml" ContentType="application/vnd.openxmlformats-officedocument.presentationml.tags+xml"/>
  <Override PartName="/ppt/tags/tag7.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77.xml" ContentType="application/vnd.openxmlformats-officedocument.presentationml.tags+xml"/>
  <Override PartName="/ppt/tags/tag1.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7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3.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75.xml" ContentType="application/vnd.openxmlformats-officedocument.presentationml.tags+xml"/>
  <Override PartName="/ppt/tags/tag13.xml" ContentType="application/vnd.openxmlformats-officedocument.presentationml.tags+xml"/>
  <Override PartName="/ppt/tags/tag30.xml" ContentType="application/vnd.openxmlformats-officedocument.presentationml.tags+xml"/>
  <Override PartName="/ppt/tags/tag28.xml" ContentType="application/vnd.openxmlformats-officedocument.presentationml.tags+xml"/>
  <Override PartName="/ppt/tags/tag50.xml" ContentType="application/vnd.openxmlformats-officedocument.presentationml.tags+xml"/>
  <Override PartName="/ppt/tags/tag64.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65.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66.xml" ContentType="application/vnd.openxmlformats-officedocument.presentationml.tags+xml"/>
  <Override PartName="/ppt/tags/tag51.xml" ContentType="application/vnd.openxmlformats-officedocument.presentationml.tags+xml"/>
  <Override PartName="/ppt/tags/tag63.xml" ContentType="application/vnd.openxmlformats-officedocument.presentationml.tags+xml"/>
  <Override PartName="/ppt/tags/tag52.xml" ContentType="application/vnd.openxmlformats-officedocument.presentationml.tags+xml"/>
  <Override PartName="/ppt/tags/tag60.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61.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62.xml" ContentType="application/vnd.openxmlformats-officedocument.presentationml.tags+xml"/>
  <Override PartName="/ppt/tags/tag53.xml" ContentType="application/vnd.openxmlformats-officedocument.presentationml.tags+xml"/>
  <Override PartName="/ppt/tags/tag27.xml" ContentType="application/vnd.openxmlformats-officedocument.presentationml.tags+xml"/>
  <Override PartName="/ppt/tags/tag44.xml" ContentType="application/vnd.openxmlformats-officedocument.presentationml.tags+xml"/>
  <Override PartName="/ppt/tags/tag42.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71.xml" ContentType="application/vnd.openxmlformats-officedocument.presentationml.tags+xml"/>
  <Override PartName="/ppt/tags/tag59.xml" ContentType="application/vnd.openxmlformats-officedocument.presentationml.tags+xml"/>
  <Override PartName="/ppt/tags/tag29.xml" ContentType="application/vnd.openxmlformats-officedocument.presentationml.tags+xml"/>
  <Override PartName="/ppt/tags/tag72.xml" ContentType="application/vnd.openxmlformats-officedocument.presentationml.tags+xml"/>
  <Override PartName="/ppt/tags/tag70.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1.xml" ContentType="application/vnd.openxmlformats-officedocument.presentationml.tags+xml"/>
  <Override PartName="/ppt/tags/tag67.xml" ContentType="application/vnd.openxmlformats-officedocument.presentationml.tags+xml"/>
  <Override PartName="/ppt/tags/tag40.xml" ContentType="application/vnd.openxmlformats-officedocument.presentationml.tags+xml"/>
  <Override PartName="/ppt/tags/tag43.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Lst>
  <p:notesMasterIdLst>
    <p:notesMasterId r:id="rId82"/>
  </p:notesMasterIdLst>
  <p:handoutMasterIdLst>
    <p:handoutMasterId r:id="rId83"/>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Lst>
  <p:sldSz cx="12192000" cy="6858000"/>
  <p:notesSz cx="7315200" cy="9601200"/>
  <p:embeddedFontLst>
    <p:embeddedFont>
      <p:font typeface="Metropolis" pitchFamily="2" charset="0"/>
      <p:regular r:id="rId84"/>
    </p:embeddedFont>
    <p:embeddedFont>
      <p:font typeface="Calibri" pitchFamily="34" charset="0"/>
      <p:regular r:id="rId85"/>
      <p:bold r:id="rId86"/>
      <p:italic r:id="rId87"/>
      <p:boldItalic r:id="rId88"/>
    </p:embeddedFont>
    <p:embeddedFont>
      <p:font typeface="Metropolis Semi Bold" pitchFamily="2" charset="0"/>
      <p:bold r:id="rId89"/>
    </p:embeddedFont>
    <p:embeddedFont>
      <p:font typeface="Verdana" pitchFamily="34" charset="0"/>
      <p:regular r:id="rId90"/>
      <p:bold r:id="rId91"/>
      <p:italic r:id="rId92"/>
      <p:boldItalic r:id="rId93"/>
    </p:embeddedFont>
  </p:embeddedFontLst>
  <p:custDataLst>
    <p:tags r:id="rId9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43" d="100"/>
          <a:sy n="43" d="100"/>
        </p:scale>
        <p:origin x="-2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3.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tags" Target="tags/tag1.xml"/><Relationship Id="rId99" Type="http://schemas.openxmlformats.org/officeDocument/2006/relationships/tableStyles" Target="tableStyles.xml"/><Relationship Id="rId10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theme" Target="theme/theme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11/21/2022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11/21/2022</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nfigmax.vmware.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tore.vmware.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b.vmware.com/kb/7850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cs.vmware.com/en/VMware-vSphere/index.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Slide preview"/>
          <p:cNvSpPr>
            <a:spLocks noGrp="1" noRot="1" noChangeAspect="1"/>
          </p:cNvSpPr>
          <p:nvPr>
            <p:ph type="sldImg"/>
          </p:nvPr>
        </p:nvSpPr>
        <p:spPr/>
      </p:sp>
      <p:sp>
        <p:nvSpPr>
          <p:cNvPr id="10001" name="Notes"/>
          <p:cNvSpPr>
            <a:spLocks noGrp="1"/>
          </p:cNvSpPr>
          <p:nvPr>
            <p:ph type="body" idx="1"/>
          </p:nvPr>
        </p:nvSpPr>
        <p:spPr/>
        <p:txBody>
          <a:bodyPr wrap="square" rtlCol="0"/>
          <a:lstStyle/>
          <a:p>
            <a:pPr marL="0" indent="0">
              <a:buNone/>
            </a:pPr>
            <a:endParaRPr/>
          </a:p>
        </p:txBody>
      </p:sp>
      <p:sp>
        <p:nvSpPr>
          <p:cNvPr id="10002"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 name="Slide preview"/>
          <p:cNvSpPr>
            <a:spLocks noGrp="1" noRot="1" noChangeAspect="1"/>
          </p:cNvSpPr>
          <p:nvPr>
            <p:ph type="sldImg"/>
          </p:nvPr>
        </p:nvSpPr>
        <p:spPr/>
      </p:sp>
      <p:sp>
        <p:nvSpPr>
          <p:cNvPr id="1003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Enhanced linked mode provides the following features:</a:t>
            </a:r>
          </a:p>
          <a:p>
            <a:pPr>
              <a:buFont typeface="Arial" pitchFamily="34" charset="0"/>
              <a:buChar char="•"/>
            </a:pPr>
            <a:r>
              <a:rPr/>
              <a:t>You can log in to all linked vCenter instances simultaneously with a single username and password.</a:t>
            </a:r>
          </a:p>
          <a:p>
            <a:pPr>
              <a:buFont typeface="Arial" pitchFamily="34" charset="0"/>
              <a:buChar char="•"/>
            </a:pPr>
            <a:r>
              <a:rPr/>
              <a:t>You can view and search the inventories of all linked vCenter instances in the vSphere Client.</a:t>
            </a:r>
          </a:p>
          <a:p>
            <a:pPr>
              <a:buFont typeface="Arial" pitchFamily="34" charset="0"/>
              <a:buChar char="•"/>
            </a:pPr>
            <a:r>
              <a:rPr/>
              <a:t>You can replicate roles, permission, licenses, tags, and policies (such as storage policies) across linked vCenter instances.</a:t>
            </a:r>
          </a:p>
          <a:p>
            <a:pPr marL="0" indent="0">
              <a:buNone/>
            </a:pPr>
            <a:r>
              <a:rPr lang="en-GB" sz="1000" dirty="0">
                <a:solidFill>
                  <a:schemeClr val="tx2"/>
                </a:solidFill>
                <a:latin typeface="Metropolis" panose="00000500000000000000" pitchFamily="2" charset="0"/>
                <a:cs typeface="Times New Roman" panose="02020603050405020304" pitchFamily="18" charset="0"/>
              </a:rPr>
              <a:t>To join vCenter instances in Enhanced Linked Mode, connect the vCenter instances to the same vCenter Single Sign-On domain.</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create a vCenter enhanced linked mode group during the deployment of vCenter Server Appliance. You can also join a vCenter enhanced linked mode group by moving, or repointing, a vCenter instance from one vSphere domain to another existing domain. For more information on repointing vCenter instances, see </a:t>
            </a:r>
            <a:r>
              <a:rPr lang="en-US" sz="1000" i="1" dirty="0">
                <a:solidFill>
                  <a:srgbClr val="000000"/>
                </a:solidFill>
                <a:latin typeface="Metropolis" panose="00000500000000000000" pitchFamily="2" charset="0"/>
                <a:cs typeface="Courier New" pitchFamily="49" charset="0"/>
              </a:rPr>
              <a:t>vCenter Server Installation and Setup</a:t>
            </a:r>
            <a:r>
              <a:rPr lang="en-GB" sz="1000" dirty="0">
                <a:solidFill>
                  <a:schemeClr val="tx2"/>
                </a:solidFill>
                <a:latin typeface="Metropolis" panose="00000500000000000000" pitchFamily="2" charset="0"/>
                <a:cs typeface="Times New Roman" panose="02020603050405020304" pitchFamily="18" charset="0"/>
              </a:rPr>
              <a:t> at https://docs.vmware.com/en/VMware-vSphere/index.html.</a:t>
            </a:r>
          </a:p>
          <a:p>
            <a:pPr marL="0" indent="0">
              <a:buNone/>
            </a:pPr>
            <a:r>
              <a:rPr lang="en-GB" sz="1000" dirty="0">
                <a:solidFill>
                  <a:schemeClr val="tx2"/>
                </a:solidFill>
                <a:latin typeface="Metropolis" panose="00000500000000000000" pitchFamily="2" charset="0"/>
                <a:cs typeface="Times New Roman" panose="02020603050405020304" pitchFamily="18" charset="0"/>
              </a:rPr>
              <a:t>Enhanced linked mode requires the vCenter Standard licensing level. Enhanced linked mode is not supported with vCenter Foundation or vCenter for Essentials.</a:t>
            </a:r>
          </a:p>
        </p:txBody>
      </p:sp>
      <p:sp>
        <p:nvSpPr>
          <p:cNvPr id="10037"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9" name="Slide preview"/>
          <p:cNvSpPr>
            <a:spLocks noGrp="1" noRot="1" noChangeAspect="1"/>
          </p:cNvSpPr>
          <p:nvPr>
            <p:ph type="sldImg"/>
          </p:nvPr>
        </p:nvSpPr>
        <p:spPr/>
      </p:sp>
      <p:sp>
        <p:nvSpPr>
          <p:cNvPr id="1004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vCenter provides direct access to the ESXi host through a vCenter agent called virtual provisioning X agent (vpxa). The vpxa process is automatically installed on the host and started when the host is added to the vCenter inventory. The vCenter service (vpxd) communicates with the ESXi host daemon (hostd) through the vCenter agent (vpxa).</a:t>
            </a:r>
          </a:p>
          <a:p>
            <a:pPr marL="0" indent="0">
              <a:buNone/>
            </a:pPr>
            <a:r>
              <a:rPr lang="en-GB" sz="1000" dirty="0">
                <a:solidFill>
                  <a:schemeClr val="tx2"/>
                </a:solidFill>
                <a:latin typeface="Metropolis" panose="00000500000000000000" pitchFamily="2" charset="0"/>
                <a:cs typeface="Times New Roman" panose="02020603050405020304" pitchFamily="18" charset="0"/>
              </a:rPr>
              <a:t>Clients that communicate directly with the host, and bypass vCenter, converse with hostd. The hostd process runs directly on the ESXi host and manages most of the operations on the ESXi host. The hostd process is aware of all VMs that are registered on the ESXi host, the storage volumes visible to the ESXi host, and the status of all VMs.</a:t>
            </a:r>
            <a:r>
              <a:t/>
            </a:r>
            <a:br/>
            <a:r>
              <a:rPr lang="en-GB" sz="1000" dirty="0">
                <a:solidFill>
                  <a:schemeClr val="tx2"/>
                </a:solidFill>
                <a:latin typeface="Metropolis" panose="00000500000000000000" pitchFamily="2" charset="0"/>
                <a:cs typeface="Times New Roman" panose="02020603050405020304" pitchFamily="18" charset="0"/>
              </a:rPr>
              <a:t>Most commands or operations come from vCenter through vpxa. Examples include creating, migrating, and powering on virtual machines. Acting as an intermediary between the vpxd process, which runs on vCenter, and the hostd process, vpxa relays the tasks to perform on the host.</a:t>
            </a:r>
            <a:r>
              <a:t/>
            </a:r>
            <a:br/>
            <a:r>
              <a:rPr lang="en-GB" sz="1000" dirty="0">
                <a:solidFill>
                  <a:schemeClr val="tx2"/>
                </a:solidFill>
                <a:latin typeface="Metropolis" panose="00000500000000000000" pitchFamily="2" charset="0"/>
                <a:cs typeface="Times New Roman" panose="02020603050405020304" pitchFamily="18" charset="0"/>
              </a:rPr>
              <a:t>When you are logged in to the vCenter system through the vSphere Client, vCenter passes commands to the ESXi host through the vpxa.</a:t>
            </a:r>
            <a:r>
              <a:t/>
            </a:r>
            <a:br/>
            <a:r>
              <a:rPr lang="en-GB" sz="1000" dirty="0">
                <a:solidFill>
                  <a:schemeClr val="tx2"/>
                </a:solidFill>
                <a:latin typeface="Metropolis" panose="00000500000000000000" pitchFamily="2" charset="0"/>
                <a:cs typeface="Times New Roman" panose="02020603050405020304" pitchFamily="18" charset="0"/>
              </a:rPr>
              <a:t>The vCenter database is also updated. If you use VMware Host Client to communicate directly with an ESXi host, communications go directly to the hostd process and the vCenter database is not updated.</a:t>
            </a:r>
          </a:p>
        </p:txBody>
      </p:sp>
      <p:sp>
        <p:nvSpPr>
          <p:cNvPr id="10041"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3" name="Slide preview"/>
          <p:cNvSpPr>
            <a:spLocks noGrp="1" noRot="1" noChangeAspect="1"/>
          </p:cNvSpPr>
          <p:nvPr>
            <p:ph type="sldImg"/>
          </p:nvPr>
        </p:nvSpPr>
        <p:spPr/>
      </p:sp>
      <p:sp>
        <p:nvSpPr>
          <p:cNvPr id="1004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scale vCenter to support large, enterprise environments. For the recommended configuration limits, see </a:t>
            </a:r>
            <a:r>
              <a:rPr lang="en-US" sz="1000" i="1" dirty="0">
                <a:solidFill>
                  <a:srgbClr val="000000"/>
                </a:solidFill>
                <a:latin typeface="Metropolis" panose="00000500000000000000" pitchFamily="2" charset="0"/>
                <a:cs typeface="Courier New" pitchFamily="49" charset="0"/>
              </a:rPr>
              <a:t>VMware Configuration Maximums</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https://configmax.vmware.com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45" name="Slide number"/>
          <p:cNvSpPr>
            <a:spLocks noGrp="1"/>
          </p:cNvSpPr>
          <p:nvPr>
            <p:ph type="sldNum" sz="quarter" idx="10"/>
          </p:nvPr>
        </p:nvSpPr>
        <p:spPr/>
        <p:txBody>
          <a:bodyPr/>
          <a:lstStyle/>
          <a:p>
            <a:fld id="{C18812F0-6685-476B-B832-AFB48F091983}" type="slidenum">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8" name="Slide preview"/>
          <p:cNvSpPr>
            <a:spLocks noGrp="1" noRot="1" noChangeAspect="1"/>
          </p:cNvSpPr>
          <p:nvPr>
            <p:ph type="sldImg"/>
          </p:nvPr>
        </p:nvSpPr>
        <p:spPr/>
      </p:sp>
      <p:sp>
        <p:nvSpPr>
          <p:cNvPr id="10049" name="Notes"/>
          <p:cNvSpPr>
            <a:spLocks noGrp="1"/>
          </p:cNvSpPr>
          <p:nvPr>
            <p:ph type="body" idx="1"/>
          </p:nvPr>
        </p:nvSpPr>
        <p:spPr/>
        <p:txBody>
          <a:bodyPr wrap="square" rtlCol="0"/>
          <a:lstStyle/>
          <a:p>
            <a:pPr marL="0" indent="0">
              <a:buNone/>
            </a:pPr>
            <a:endParaRPr/>
          </a:p>
        </p:txBody>
      </p:sp>
      <p:sp>
        <p:nvSpPr>
          <p:cNvPr id="10050"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1" name="Slide preview"/>
          <p:cNvSpPr>
            <a:spLocks noGrp="1" noRot="1" noChangeAspect="1"/>
          </p:cNvSpPr>
          <p:nvPr>
            <p:ph type="sldImg"/>
          </p:nvPr>
        </p:nvSpPr>
        <p:spPr/>
      </p:sp>
      <p:sp>
        <p:nvSpPr>
          <p:cNvPr id="10052" name="Notes"/>
          <p:cNvSpPr>
            <a:spLocks noGrp="1"/>
          </p:cNvSpPr>
          <p:nvPr>
            <p:ph type="body" idx="1"/>
          </p:nvPr>
        </p:nvSpPr>
        <p:spPr/>
        <p:txBody>
          <a:bodyPr wrap="square" rtlCol="0"/>
          <a:lstStyle/>
          <a:p>
            <a:pPr marL="0" indent="0">
              <a:buNone/>
            </a:pPr>
            <a:endParaRPr/>
          </a:p>
        </p:txBody>
      </p:sp>
      <p:sp>
        <p:nvSpPr>
          <p:cNvPr id="10053"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4" name="Slide preview"/>
          <p:cNvSpPr>
            <a:spLocks noGrp="1" noRot="1" noChangeAspect="1"/>
          </p:cNvSpPr>
          <p:nvPr>
            <p:ph type="sldImg"/>
          </p:nvPr>
        </p:nvSpPr>
        <p:spPr/>
      </p:sp>
      <p:sp>
        <p:nvSpPr>
          <p:cNvPr id="1005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on system requirements for vCenter Server Appliance, see </a:t>
            </a:r>
            <a:r>
              <a:rPr lang="en-US" sz="1000" i="1" dirty="0">
                <a:solidFill>
                  <a:srgbClr val="000000"/>
                </a:solidFill>
                <a:latin typeface="Metropolis" panose="00000500000000000000" pitchFamily="2" charset="0"/>
                <a:cs typeface="Courier New" pitchFamily="49" charset="0"/>
              </a:rPr>
              <a:t>vCenter Server Installation and Setup</a:t>
            </a:r>
            <a:r>
              <a:rPr lang="en-GB" sz="1000" dirty="0">
                <a:solidFill>
                  <a:schemeClr val="tx2"/>
                </a:solidFill>
                <a:latin typeface="Metropolis" panose="00000500000000000000" pitchFamily="2" charset="0"/>
                <a:cs typeface="Times New Roman" panose="02020603050405020304" pitchFamily="18" charset="0"/>
              </a:rPr>
              <a:t> at https://docs.vmware.com/en/VMware-vSphere/index.html.</a:t>
            </a:r>
          </a:p>
        </p:txBody>
      </p:sp>
      <p:sp>
        <p:nvSpPr>
          <p:cNvPr id="10056" name="Slide number"/>
          <p:cNvSpPr>
            <a:spLocks noGrp="1"/>
          </p:cNvSpPr>
          <p:nvPr>
            <p:ph type="sldNum" sz="quarter" idx="10"/>
          </p:nvPr>
        </p:nvSpPr>
        <p:spPr/>
        <p:txBody>
          <a:bodyPr/>
          <a:lstStyle/>
          <a:p>
            <a:fld id="{C18812F0-6685-476B-B832-AFB48F091983}" type="slidenum">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8" name="Slide preview"/>
          <p:cNvSpPr>
            <a:spLocks noGrp="1" noRot="1" noChangeAspect="1"/>
          </p:cNvSpPr>
          <p:nvPr>
            <p:ph type="sldImg"/>
          </p:nvPr>
        </p:nvSpPr>
        <p:spPr/>
      </p:sp>
      <p:sp>
        <p:nvSpPr>
          <p:cNvPr id="1005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GUI installer performs validations and prechecks during the deployment phase to ensure that no mistakes are made and that a compatible environment is created.</a:t>
            </a:r>
          </a:p>
        </p:txBody>
      </p:sp>
      <p:sp>
        <p:nvSpPr>
          <p:cNvPr id="10060" name="Slide number"/>
          <p:cNvSpPr>
            <a:spLocks noGrp="1"/>
          </p:cNvSpPr>
          <p:nvPr>
            <p:ph type="sldNum" sz="quarter" idx="10"/>
          </p:nvPr>
        </p:nvSpPr>
        <p:spPr/>
        <p:txBody>
          <a:bodyPr/>
          <a:lstStyle/>
          <a:p>
            <a:fld id="{C18812F0-6685-476B-B832-AFB48F091983}" type="slidenum">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2" name="Slide preview"/>
          <p:cNvSpPr>
            <a:spLocks noGrp="1" noRot="1" noChangeAspect="1"/>
          </p:cNvSpPr>
          <p:nvPr>
            <p:ph type="sldImg"/>
          </p:nvPr>
        </p:nvSpPr>
        <p:spPr/>
      </p:sp>
      <p:sp>
        <p:nvSpPr>
          <p:cNvPr id="1006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Install</a:t>
            </a:r>
            <a:r>
              <a:rPr lang="en-GB" sz="1000" dirty="0">
                <a:solidFill>
                  <a:schemeClr val="tx2"/>
                </a:solidFill>
                <a:latin typeface="Metropolis" panose="00000500000000000000" pitchFamily="2" charset="0"/>
                <a:cs typeface="Times New Roman" panose="02020603050405020304" pitchFamily="18" charset="0"/>
              </a:rPr>
              <a:t> option installs a new vCenter Server Appliance.</a:t>
            </a:r>
          </a:p>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Upgrade</a:t>
            </a:r>
            <a:r>
              <a:rPr lang="en-GB" sz="1000" dirty="0">
                <a:solidFill>
                  <a:schemeClr val="tx2"/>
                </a:solidFill>
                <a:latin typeface="Metropolis" panose="00000500000000000000" pitchFamily="2" charset="0"/>
                <a:cs typeface="Times New Roman" panose="02020603050405020304" pitchFamily="18" charset="0"/>
              </a:rPr>
              <a:t> option upgrades an existing vCenter Server Appliance instance, or upgrades and converges an existing vCenter Server Appliance instance with an external Platform Services Controller.</a:t>
            </a:r>
          </a:p>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Migrate</a:t>
            </a:r>
            <a:r>
              <a:rPr lang="en-GB" sz="1000" dirty="0">
                <a:solidFill>
                  <a:schemeClr val="tx2"/>
                </a:solidFill>
                <a:latin typeface="Metropolis" panose="00000500000000000000" pitchFamily="2" charset="0"/>
                <a:cs typeface="Times New Roman" panose="02020603050405020304" pitchFamily="18" charset="0"/>
              </a:rPr>
              <a:t> option migrates from an existing Windows vCenter instance, or migrates and converges an existing Windows vCenter instance with an external Platform Services Controller.</a:t>
            </a:r>
          </a:p>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Restore</a:t>
            </a:r>
            <a:r>
              <a:rPr lang="en-GB" sz="1000" dirty="0">
                <a:solidFill>
                  <a:schemeClr val="tx2"/>
                </a:solidFill>
                <a:latin typeface="Metropolis" panose="00000500000000000000" pitchFamily="2" charset="0"/>
                <a:cs typeface="Times New Roman" panose="02020603050405020304" pitchFamily="18" charset="0"/>
              </a:rPr>
              <a:t> option restores from a previous vCenter Server Appliance backup.</a:t>
            </a:r>
          </a:p>
        </p:txBody>
      </p:sp>
      <p:sp>
        <p:nvSpPr>
          <p:cNvPr id="10064" name="Slide number"/>
          <p:cNvSpPr>
            <a:spLocks noGrp="1"/>
          </p:cNvSpPr>
          <p:nvPr>
            <p:ph type="sldNum" sz="quarter" idx="10"/>
          </p:nvPr>
        </p:nvSpPr>
        <p:spPr/>
        <p:txBody>
          <a:bodyPr/>
          <a:lstStyle/>
          <a:p>
            <a:fld id="{C18812F0-6685-476B-B832-AFB48F091983}" type="slidenum">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6" name="Slide preview"/>
          <p:cNvSpPr>
            <a:spLocks noGrp="1" noRot="1" noChangeAspect="1"/>
          </p:cNvSpPr>
          <p:nvPr>
            <p:ph type="sldImg"/>
          </p:nvPr>
        </p:nvSpPr>
        <p:spPr/>
      </p:sp>
      <p:sp>
        <p:nvSpPr>
          <p:cNvPr id="10067" name="Notes"/>
          <p:cNvSpPr>
            <a:spLocks noGrp="1"/>
          </p:cNvSpPr>
          <p:nvPr>
            <p:ph type="body" idx="1"/>
          </p:nvPr>
        </p:nvSpPr>
        <p:spPr/>
        <p:txBody>
          <a:bodyPr wrap="square" rtlCol="0"/>
          <a:lstStyle/>
          <a:p>
            <a:pPr marL="0" indent="0">
              <a:buNone/>
            </a:pPr>
            <a:endParaRPr/>
          </a:p>
        </p:txBody>
      </p:sp>
      <p:sp>
        <p:nvSpPr>
          <p:cNvPr id="10068" name="Slide number"/>
          <p:cNvSpPr>
            <a:spLocks noGrp="1"/>
          </p:cNvSpPr>
          <p:nvPr>
            <p:ph type="sldNum" sz="quarter" idx="10"/>
          </p:nvPr>
        </p:nvSpPr>
        <p:spPr/>
        <p:txBody>
          <a:bodyPr/>
          <a:lstStyle/>
          <a:p>
            <a:fld id="{C18812F0-6685-476B-B832-AFB48F091983}" type="slidenum">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0" name="Slide preview"/>
          <p:cNvSpPr>
            <a:spLocks noGrp="1" noRot="1" noChangeAspect="1"/>
          </p:cNvSpPr>
          <p:nvPr>
            <p:ph type="sldImg"/>
          </p:nvPr>
        </p:nvSpPr>
        <p:spPr/>
      </p:sp>
      <p:sp>
        <p:nvSpPr>
          <p:cNvPr id="1007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stage 2, you configure whether to use the ESXi host or NTP servers as the time synchronization source. You can also activate SSH access. SSH access is deactivated by default.</a:t>
            </a:r>
          </a:p>
        </p:txBody>
      </p:sp>
      <p:sp>
        <p:nvSpPr>
          <p:cNvPr id="10072" name="Slide number"/>
          <p:cNvSpPr>
            <a:spLocks noGrp="1"/>
          </p:cNvSpPr>
          <p:nvPr>
            <p:ph type="sldNum" sz="quarter" idx="10"/>
          </p:nvPr>
        </p:nvSpPr>
        <p:spPr/>
        <p:txBody>
          <a:bodyPr/>
          <a:lstStyle/>
          <a:p>
            <a:fld id="{C18812F0-6685-476B-B832-AFB48F091983}" type="slidenum">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6" name="Slide preview"/>
          <p:cNvSpPr>
            <a:spLocks noGrp="1" noRot="1" noChangeAspect="1"/>
          </p:cNvSpPr>
          <p:nvPr>
            <p:ph type="sldImg"/>
          </p:nvPr>
        </p:nvSpPr>
        <p:spPr/>
      </p:sp>
      <p:sp>
        <p:nvSpPr>
          <p:cNvPr id="10007" name="Notes"/>
          <p:cNvSpPr>
            <a:spLocks noGrp="1"/>
          </p:cNvSpPr>
          <p:nvPr>
            <p:ph type="body" idx="1"/>
          </p:nvPr>
        </p:nvSpPr>
        <p:spPr/>
        <p:txBody>
          <a:bodyPr wrap="square" rtlCol="0"/>
          <a:lstStyle/>
          <a:p>
            <a:pPr marL="0" indent="0">
              <a:buNone/>
            </a:pPr>
            <a:endParaRPr/>
          </a:p>
        </p:txBody>
      </p:sp>
      <p:sp>
        <p:nvSpPr>
          <p:cNvPr id="10008" name="Slide number"/>
          <p:cNvSpPr>
            <a:spLocks noGrp="1"/>
          </p:cNvSpPr>
          <p:nvPr>
            <p:ph type="sldNum" sz="quarter" idx="10"/>
          </p:nvPr>
        </p:nvSpPr>
        <p:spPr/>
        <p:txBody>
          <a:bodyPr/>
          <a:lstStyle/>
          <a:p>
            <a:fld id="{C18812F0-6685-476B-B832-AFB48F091983}" type="slidenum">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4" name="Slide preview"/>
          <p:cNvSpPr>
            <a:spLocks noGrp="1" noRot="1" noChangeAspect="1"/>
          </p:cNvSpPr>
          <p:nvPr>
            <p:ph type="sldImg"/>
          </p:nvPr>
        </p:nvSpPr>
        <p:spPr/>
      </p:sp>
      <p:sp>
        <p:nvSpPr>
          <p:cNvPr id="10075" name="Notes"/>
          <p:cNvSpPr>
            <a:spLocks noGrp="1"/>
          </p:cNvSpPr>
          <p:nvPr>
            <p:ph type="body" idx="1"/>
          </p:nvPr>
        </p:nvSpPr>
        <p:spPr/>
        <p:txBody>
          <a:bodyPr wrap="square" rtlCol="0"/>
          <a:lstStyle/>
          <a:p>
            <a:pPr marL="0" indent="0">
              <a:buNone/>
            </a:pPr>
            <a:endParaRPr/>
          </a:p>
        </p:txBody>
      </p:sp>
      <p:sp>
        <p:nvSpPr>
          <p:cNvPr id="10076" name="Slide number"/>
          <p:cNvSpPr>
            <a:spLocks noGrp="1"/>
          </p:cNvSpPr>
          <p:nvPr>
            <p:ph type="sldNum" sz="quarter" idx="10"/>
          </p:nvPr>
        </p:nvSpPr>
        <p:spPr/>
        <p:txBody>
          <a:bodyPr/>
          <a:lstStyle/>
          <a:p>
            <a:fld id="{C18812F0-6685-476B-B832-AFB48F091983}" type="slidenum">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8" name="Slide preview"/>
          <p:cNvSpPr>
            <a:spLocks noGrp="1" noRot="1" noChangeAspect="1"/>
          </p:cNvSpPr>
          <p:nvPr>
            <p:ph type="sldImg"/>
          </p:nvPr>
        </p:nvSpPr>
        <p:spPr/>
      </p:sp>
      <p:sp>
        <p:nvSpPr>
          <p:cNvPr id="1007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access the vCenter system settings by using the vSphere Client, select the vCenter system in the navigation pane, click the </a:t>
            </a:r>
            <a:r>
              <a:rPr lang="en-US" sz="1000" b="1" dirty="0">
                <a:solidFill>
                  <a:srgbClr val="000000"/>
                </a:solidFill>
                <a:latin typeface="Metropolis Semi Bold" panose="00000700000000000000" pitchFamily="2" charset="0"/>
                <a:cs typeface="Courier New" pitchFamily="49" charset="0"/>
              </a:rPr>
              <a:t>Configure</a:t>
            </a:r>
            <a:r>
              <a:rPr lang="en-GB" sz="1000" dirty="0">
                <a:solidFill>
                  <a:schemeClr val="tx2"/>
                </a:solidFill>
                <a:latin typeface="Metropolis" panose="00000500000000000000" pitchFamily="2" charset="0"/>
                <a:cs typeface="Times New Roman" panose="02020603050405020304" pitchFamily="18" charset="0"/>
              </a:rPr>
              <a:t> tab, and expand </a:t>
            </a:r>
            <a:r>
              <a:rPr lang="en-US" sz="1000" b="1" dirty="0">
                <a:solidFill>
                  <a:srgbClr val="000000"/>
                </a:solidFill>
                <a:latin typeface="Metropolis Semi Bold" panose="00000700000000000000" pitchFamily="2" charset="0"/>
                <a:cs typeface="Courier New" pitchFamily="49" charset="0"/>
              </a:rPr>
              <a:t>Settings</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80" name="Slide number"/>
          <p:cNvSpPr>
            <a:spLocks noGrp="1"/>
          </p:cNvSpPr>
          <p:nvPr>
            <p:ph type="sldNum" sz="quarter" idx="10"/>
          </p:nvPr>
        </p:nvSpPr>
        <p:spPr/>
        <p:txBody>
          <a:bodyPr/>
          <a:lstStyle/>
          <a:p>
            <a:fld id="{C18812F0-6685-476B-B832-AFB48F091983}" type="slidenum">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2" name="Slide preview"/>
          <p:cNvSpPr>
            <a:spLocks noGrp="1" noRot="1" noChangeAspect="1"/>
          </p:cNvSpPr>
          <p:nvPr>
            <p:ph type="sldImg"/>
          </p:nvPr>
        </p:nvSpPr>
        <p:spPr/>
      </p:sp>
      <p:sp>
        <p:nvSpPr>
          <p:cNvPr id="1008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vCenter Management Interface is an HTML client designed to configure and monitor a vCenter instance.</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vCenter Management Interface connects directly to port 5480. Use the URL https://&lt;FQDN_or_IP_address&gt;:5480.</a:t>
            </a:r>
          </a:p>
        </p:txBody>
      </p:sp>
      <p:sp>
        <p:nvSpPr>
          <p:cNvPr id="10084" name="Slide number"/>
          <p:cNvSpPr>
            <a:spLocks noGrp="1"/>
          </p:cNvSpPr>
          <p:nvPr>
            <p:ph type="sldNum" sz="quarter" idx="10"/>
          </p:nvPr>
        </p:nvSpPr>
        <p:spPr/>
        <p:txBody>
          <a:bodyPr/>
          <a:lstStyle/>
          <a:p>
            <a:fld id="{C18812F0-6685-476B-B832-AFB48F091983}" type="slidenum">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 name="Slide preview"/>
          <p:cNvSpPr>
            <a:spLocks noGrp="1" noRot="1" noChangeAspect="1"/>
          </p:cNvSpPr>
          <p:nvPr>
            <p:ph type="sldImg"/>
          </p:nvPr>
        </p:nvSpPr>
        <p:spPr/>
      </p:sp>
      <p:sp>
        <p:nvSpPr>
          <p:cNvPr id="1008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maximum of four NICs are supported for multi-homing. All four multi-homing NIC configurations are preserved during upgrade, backup, and restore processes.</a:t>
            </a:r>
          </a:p>
        </p:txBody>
      </p:sp>
      <p:sp>
        <p:nvSpPr>
          <p:cNvPr id="10088" name="Slide number"/>
          <p:cNvSpPr>
            <a:spLocks noGrp="1"/>
          </p:cNvSpPr>
          <p:nvPr>
            <p:ph type="sldNum" sz="quarter" idx="10"/>
          </p:nvPr>
        </p:nvSpPr>
        <p:spPr/>
        <p:txBody>
          <a:bodyPr/>
          <a:lstStyle/>
          <a:p>
            <a:fld id="{C18812F0-6685-476B-B832-AFB48F091983}" type="slidenum">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9" name="Slide preview"/>
          <p:cNvSpPr>
            <a:spLocks noGrp="1" noRot="1" noChangeAspect="1"/>
          </p:cNvSpPr>
          <p:nvPr>
            <p:ph type="sldImg"/>
          </p:nvPr>
        </p:nvSpPr>
        <p:spPr/>
      </p:sp>
      <p:sp>
        <p:nvSpPr>
          <p:cNvPr id="10090" name="Notes"/>
          <p:cNvSpPr>
            <a:spLocks noGrp="1"/>
          </p:cNvSpPr>
          <p:nvPr>
            <p:ph type="body" idx="1"/>
          </p:nvPr>
        </p:nvSpPr>
        <p:spPr/>
        <p:txBody>
          <a:bodyPr wrap="square" rtlCol="0"/>
          <a:lstStyle/>
          <a:p>
            <a:pPr marL="0" indent="0">
              <a:buNone/>
            </a:pPr>
            <a:endParaRPr/>
          </a:p>
        </p:txBody>
      </p:sp>
      <p:sp>
        <p:nvSpPr>
          <p:cNvPr id="10091" name="Slide number"/>
          <p:cNvSpPr>
            <a:spLocks noGrp="1"/>
          </p:cNvSpPr>
          <p:nvPr>
            <p:ph type="sldNum" sz="quarter" idx="10"/>
          </p:nvPr>
        </p:nvSpPr>
        <p:spPr/>
        <p:txBody>
          <a:bodyPr/>
          <a:lstStyle/>
          <a:p>
            <a:fld id="{C18812F0-6685-476B-B832-AFB48F091983}" type="slidenum">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5" name="Slide preview"/>
          <p:cNvSpPr>
            <a:spLocks noGrp="1" noRot="1" noChangeAspect="1"/>
          </p:cNvSpPr>
          <p:nvPr>
            <p:ph type="sldImg"/>
          </p:nvPr>
        </p:nvSpPr>
        <p:spPr/>
      </p:sp>
      <p:sp>
        <p:nvSpPr>
          <p:cNvPr id="10096" name="Notes"/>
          <p:cNvSpPr>
            <a:spLocks noGrp="1"/>
          </p:cNvSpPr>
          <p:nvPr>
            <p:ph type="body" idx="1"/>
          </p:nvPr>
        </p:nvSpPr>
        <p:spPr/>
        <p:txBody>
          <a:bodyPr wrap="square" rtlCol="0"/>
          <a:lstStyle/>
          <a:p>
            <a:pPr marL="0" indent="0">
              <a:buNone/>
            </a:pPr>
            <a:endParaRPr/>
          </a:p>
        </p:txBody>
      </p:sp>
      <p:sp>
        <p:nvSpPr>
          <p:cNvPr id="10097" name="Slide number"/>
          <p:cNvSpPr>
            <a:spLocks noGrp="1"/>
          </p:cNvSpPr>
          <p:nvPr>
            <p:ph type="sldNum" sz="quarter" idx="10"/>
          </p:nvPr>
        </p:nvSpPr>
        <p:spPr/>
        <p:txBody>
          <a:bodyPr/>
          <a:lstStyle/>
          <a:p>
            <a:fld id="{C18812F0-6685-476B-B832-AFB48F091983}" type="slidenum">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8" name="Slide preview"/>
          <p:cNvSpPr>
            <a:spLocks noGrp="1" noRot="1" noChangeAspect="1"/>
          </p:cNvSpPr>
          <p:nvPr>
            <p:ph type="sldImg"/>
          </p:nvPr>
        </p:nvSpPr>
        <p:spPr/>
      </p:sp>
      <p:sp>
        <p:nvSpPr>
          <p:cNvPr id="10099" name="Notes"/>
          <p:cNvSpPr>
            <a:spLocks noGrp="1"/>
          </p:cNvSpPr>
          <p:nvPr>
            <p:ph type="body" idx="1"/>
          </p:nvPr>
        </p:nvSpPr>
        <p:spPr/>
        <p:txBody>
          <a:bodyPr wrap="square" rtlCol="0"/>
          <a:lstStyle/>
          <a:p>
            <a:pPr marL="0" indent="0">
              <a:buNone/>
            </a:pPr>
            <a:endParaRPr/>
          </a:p>
        </p:txBody>
      </p:sp>
      <p:sp>
        <p:nvSpPr>
          <p:cNvPr id="10100" name="Slide number"/>
          <p:cNvSpPr>
            <a:spLocks noGrp="1"/>
          </p:cNvSpPr>
          <p:nvPr>
            <p:ph type="sldNum" sz="quarter" idx="10"/>
          </p:nvPr>
        </p:nvSpPr>
        <p:spPr/>
        <p:txBody>
          <a:bodyPr/>
          <a:lstStyle/>
          <a:p>
            <a:fld id="{C18812F0-6685-476B-B832-AFB48F091983}" type="slidenum">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2" name="Slide preview"/>
          <p:cNvSpPr>
            <a:spLocks noGrp="1" noRot="1" noChangeAspect="1"/>
          </p:cNvSpPr>
          <p:nvPr>
            <p:ph type="sldImg"/>
          </p:nvPr>
        </p:nvSpPr>
        <p:spPr/>
      </p:sp>
      <p:sp>
        <p:nvSpPr>
          <p:cNvPr id="1010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details, go to the vSphere product on </a:t>
            </a:r>
            <a:r>
              <a:rPr sz="1000">
                <a:hlinkClick r:id="rId3"/>
              </a:rPr>
              <a:t>https://store.vmware.com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04" name="Slide number"/>
          <p:cNvSpPr>
            <a:spLocks noGrp="1"/>
          </p:cNvSpPr>
          <p:nvPr>
            <p:ph type="sldNum" sz="quarter" idx="10"/>
          </p:nvPr>
        </p:nvSpPr>
        <p:spPr/>
        <p:txBody>
          <a:bodyPr/>
          <a:lstStyle/>
          <a:p>
            <a:fld id="{C18812F0-6685-476B-B832-AFB48F091983}" type="slidenum">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5" name="Slide preview"/>
          <p:cNvSpPr>
            <a:spLocks noGrp="1" noRot="1" noChangeAspect="1"/>
          </p:cNvSpPr>
          <p:nvPr>
            <p:ph type="sldImg"/>
          </p:nvPr>
        </p:nvSpPr>
        <p:spPr/>
      </p:sp>
      <p:sp>
        <p:nvSpPr>
          <p:cNvPr id="10106" name="Notes"/>
          <p:cNvSpPr>
            <a:spLocks noGrp="1"/>
          </p:cNvSpPr>
          <p:nvPr>
            <p:ph type="body" idx="1"/>
          </p:nvPr>
        </p:nvSpPr>
        <p:spPr/>
        <p:txBody>
          <a:bodyPr wrap="square" rtlCol="0"/>
          <a:lstStyle/>
          <a:p>
            <a:pPr marL="0" indent="0">
              <a:buNone/>
            </a:pPr>
            <a:endParaRPr/>
          </a:p>
        </p:txBody>
      </p:sp>
      <p:sp>
        <p:nvSpPr>
          <p:cNvPr id="10107" name="Slide number"/>
          <p:cNvSpPr>
            <a:spLocks noGrp="1"/>
          </p:cNvSpPr>
          <p:nvPr>
            <p:ph type="sldNum" sz="quarter" idx="10"/>
          </p:nvPr>
        </p:nvSpPr>
        <p:spPr/>
        <p:txBody>
          <a:bodyPr/>
          <a:lstStyle/>
          <a:p>
            <a:fld id="{C18812F0-6685-476B-B832-AFB48F091983}" type="slidenum">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9" name="Slide preview"/>
          <p:cNvSpPr>
            <a:spLocks noGrp="1" noRot="1" noChangeAspect="1"/>
          </p:cNvSpPr>
          <p:nvPr>
            <p:ph type="sldImg"/>
          </p:nvPr>
        </p:nvSpPr>
        <p:spPr/>
      </p:sp>
      <p:sp>
        <p:nvSpPr>
          <p:cNvPr id="1011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vSphere License Service manages the license assignments for ESXi hosts, vCenter systems, and clusters with vSAN activated.</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monitor the health and status of the vSphere License Service by using the vCenter Management interface.</a:t>
            </a:r>
          </a:p>
        </p:txBody>
      </p:sp>
      <p:sp>
        <p:nvSpPr>
          <p:cNvPr id="10111" name="Slide number"/>
          <p:cNvSpPr>
            <a:spLocks noGrp="1"/>
          </p:cNvSpPr>
          <p:nvPr>
            <p:ph type="sldNum" sz="quarter" idx="10"/>
          </p:nvPr>
        </p:nvSpPr>
        <p:spPr/>
        <p:txBody>
          <a:bodyPr/>
          <a:lstStyle/>
          <a:p>
            <a:fld id="{C18812F0-6685-476B-B832-AFB48F091983}" type="slidenum">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9" name="Slide preview"/>
          <p:cNvSpPr>
            <a:spLocks noGrp="1" noRot="1" noChangeAspect="1"/>
          </p:cNvSpPr>
          <p:nvPr>
            <p:ph type="sldImg"/>
          </p:nvPr>
        </p:nvSpPr>
        <p:spPr/>
      </p:sp>
      <p:sp>
        <p:nvSpPr>
          <p:cNvPr id="10010" name="Notes"/>
          <p:cNvSpPr>
            <a:spLocks noGrp="1"/>
          </p:cNvSpPr>
          <p:nvPr>
            <p:ph type="body" idx="1"/>
          </p:nvPr>
        </p:nvSpPr>
        <p:spPr/>
        <p:txBody>
          <a:bodyPr wrap="square" rtlCol="0"/>
          <a:lstStyle/>
          <a:p>
            <a:pPr marL="0" indent="0">
              <a:buNone/>
            </a:pPr>
            <a:endParaRPr/>
          </a:p>
        </p:txBody>
      </p:sp>
      <p:sp>
        <p:nvSpPr>
          <p:cNvPr id="10011" name="Slide number"/>
          <p:cNvSpPr>
            <a:spLocks noGrp="1"/>
          </p:cNvSpPr>
          <p:nvPr>
            <p:ph type="sldNum" sz="quarter" idx="10"/>
          </p:nvPr>
        </p:nvSpPr>
        <p:spPr/>
        <p:txBody>
          <a:bodyPr/>
          <a:lstStyle/>
          <a:p>
            <a:fld id="{C18812F0-6685-476B-B832-AFB48F091983}" type="slidenum">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3" name="Slide preview"/>
          <p:cNvSpPr>
            <a:spLocks noGrp="1" noRot="1" noChangeAspect="1"/>
          </p:cNvSpPr>
          <p:nvPr>
            <p:ph type="sldImg"/>
          </p:nvPr>
        </p:nvSpPr>
        <p:spPr/>
      </p:sp>
      <p:sp>
        <p:nvSpPr>
          <p:cNvPr id="1011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vSphere, license reporting and management are centralized. All product and feature licenses are encapsulated in 25-character license keys that you can manage and monitor from vCenter.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view license information by product, license key, or asset:</a:t>
            </a:r>
          </a:p>
          <a:p>
            <a:pPr>
              <a:buFont typeface="Arial" pitchFamily="34" charset="0"/>
              <a:buChar char="•"/>
            </a:pPr>
            <a:r>
              <a:rPr/>
              <a:t>Product: A license to use a vSphere software component or feature, for example, vCenter or vSphere Enterprise Plus.</a:t>
            </a:r>
          </a:p>
          <a:p>
            <a:pPr>
              <a:buFont typeface="Arial" pitchFamily="34" charset="0"/>
              <a:buChar char="•"/>
            </a:pPr>
            <a:r>
              <a:rPr/>
              <a:t>License key: The serial number that corresponds to a product.</a:t>
            </a:r>
          </a:p>
          <a:p>
            <a:pPr>
              <a:buFont typeface="Arial" pitchFamily="34" charset="0"/>
              <a:buChar char="•"/>
            </a:pPr>
            <a:r>
              <a:rPr/>
              <a:t>Asset: A component that has been assigned a product license. For an asset to run certain software legally, the asset must be licensed.</a:t>
            </a:r>
          </a:p>
        </p:txBody>
      </p:sp>
      <p:sp>
        <p:nvSpPr>
          <p:cNvPr id="10115" name="Slide number"/>
          <p:cNvSpPr>
            <a:spLocks noGrp="1"/>
          </p:cNvSpPr>
          <p:nvPr>
            <p:ph type="sldNum" sz="quarter" idx="10"/>
          </p:nvPr>
        </p:nvSpPr>
        <p:spPr/>
        <p:txBody>
          <a:bodyPr/>
          <a:lstStyle/>
          <a:p>
            <a:fld id="{C18812F0-6685-476B-B832-AFB48F091983}" type="slidenum">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 name="Slide preview"/>
          <p:cNvSpPr>
            <a:spLocks noGrp="1" noRot="1" noChangeAspect="1"/>
          </p:cNvSpPr>
          <p:nvPr>
            <p:ph type="sldImg"/>
          </p:nvPr>
        </p:nvSpPr>
        <p:spPr/>
      </p:sp>
      <p:sp>
        <p:nvSpPr>
          <p:cNvPr id="10118" name="Notes"/>
          <p:cNvSpPr>
            <a:spLocks noGrp="1"/>
          </p:cNvSpPr>
          <p:nvPr>
            <p:ph type="body" idx="1"/>
          </p:nvPr>
        </p:nvSpPr>
        <p:spPr/>
        <p:txBody>
          <a:bodyPr wrap="square" rtlCol="0"/>
          <a:lstStyle/>
          <a:p>
            <a:pPr marL="0" indent="0">
              <a:buNone/>
            </a:pPr>
            <a:endParaRPr/>
          </a:p>
        </p:txBody>
      </p:sp>
      <p:sp>
        <p:nvSpPr>
          <p:cNvPr id="10119" name="Slide number"/>
          <p:cNvSpPr>
            <a:spLocks noGrp="1"/>
          </p:cNvSpPr>
          <p:nvPr>
            <p:ph type="sldNum" sz="quarter" idx="10"/>
          </p:nvPr>
        </p:nvSpPr>
        <p:spPr/>
        <p:txBody>
          <a:bodyPr/>
          <a:lstStyle/>
          <a:p>
            <a:fld id="{C18812F0-6685-476B-B832-AFB48F091983}" type="slidenum">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1" name="Slide preview"/>
          <p:cNvSpPr>
            <a:spLocks noGrp="1" noRot="1" noChangeAspect="1"/>
          </p:cNvSpPr>
          <p:nvPr>
            <p:ph type="sldImg"/>
          </p:nvPr>
        </p:nvSpPr>
        <p:spPr/>
      </p:sp>
      <p:sp>
        <p:nvSpPr>
          <p:cNvPr id="1012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Before purchasing and activating licenses for ESXi and vCenter, you can install the software and run it in evaluation mode. Evaluation mode is intended for demonstrating the software or evaluating its features. During the evaluation period, the software is fully operational.</a:t>
            </a:r>
          </a:p>
          <a:p>
            <a:pPr marL="0" indent="0">
              <a:buNone/>
            </a:pPr>
            <a:r>
              <a:rPr lang="en-GB" sz="1000" dirty="0">
                <a:solidFill>
                  <a:schemeClr val="tx2"/>
                </a:solidFill>
                <a:latin typeface="Metropolis" panose="00000500000000000000" pitchFamily="2" charset="0"/>
                <a:cs typeface="Times New Roman" panose="02020603050405020304" pitchFamily="18" charset="0"/>
              </a:rPr>
              <a:t>The evaluation period is 60 days from the time of installation. During this period, the software notifies you of the time remaining until expiration. The 60-day evaluation period cannot be paused or restarted. After the evaluation period expires, you can no longer perform some operations in vCenter and ESXi. For example, you cannot power on or reset your virtual machines. In addition, all hosts are disconnected from the vCenter system. To continue to have full use of ESXi and vCenter operations, you must acquire, install and assign license keys.</a:t>
            </a:r>
          </a:p>
        </p:txBody>
      </p:sp>
      <p:sp>
        <p:nvSpPr>
          <p:cNvPr id="10123" name="Slide number"/>
          <p:cNvSpPr>
            <a:spLocks noGrp="1"/>
          </p:cNvSpPr>
          <p:nvPr>
            <p:ph type="sldNum" sz="quarter" idx="10"/>
          </p:nvPr>
        </p:nvSpPr>
        <p:spPr/>
        <p:txBody>
          <a:bodyPr/>
          <a:lstStyle/>
          <a:p>
            <a:fld id="{C18812F0-6685-476B-B832-AFB48F091983}" type="slidenum">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4" name="Slide preview"/>
          <p:cNvSpPr>
            <a:spLocks noGrp="1" noRot="1" noChangeAspect="1"/>
          </p:cNvSpPr>
          <p:nvPr>
            <p:ph type="sldImg"/>
          </p:nvPr>
        </p:nvSpPr>
        <p:spPr/>
      </p:sp>
      <p:sp>
        <p:nvSpPr>
          <p:cNvPr id="10125" name="Notes"/>
          <p:cNvSpPr>
            <a:spLocks noGrp="1"/>
          </p:cNvSpPr>
          <p:nvPr>
            <p:ph type="body" idx="1"/>
          </p:nvPr>
        </p:nvSpPr>
        <p:spPr/>
        <p:txBody>
          <a:bodyPr wrap="square" rtlCol="0"/>
          <a:lstStyle/>
          <a:p>
            <a:pPr marL="0" indent="0">
              <a:buNone/>
            </a:pPr>
            <a:endParaRPr/>
          </a:p>
        </p:txBody>
      </p:sp>
      <p:sp>
        <p:nvSpPr>
          <p:cNvPr id="10126" name="Slide number"/>
          <p:cNvSpPr>
            <a:spLocks noGrp="1"/>
          </p:cNvSpPr>
          <p:nvPr>
            <p:ph type="sldNum" sz="quarter" idx="10"/>
          </p:nvPr>
        </p:nvSpPr>
        <p:spPr/>
        <p:txBody>
          <a:bodyPr/>
          <a:lstStyle/>
          <a:p>
            <a:fld id="{C18812F0-6685-476B-B832-AFB48F091983}" type="slidenum">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9" name="Slide preview"/>
          <p:cNvSpPr>
            <a:spLocks noGrp="1" noRot="1" noChangeAspect="1"/>
          </p:cNvSpPr>
          <p:nvPr>
            <p:ph type="sldImg"/>
          </p:nvPr>
        </p:nvSpPr>
        <p:spPr/>
      </p:sp>
      <p:sp>
        <p:nvSpPr>
          <p:cNvPr id="10130" name="Notes"/>
          <p:cNvSpPr>
            <a:spLocks noGrp="1"/>
          </p:cNvSpPr>
          <p:nvPr>
            <p:ph type="body" idx="1"/>
          </p:nvPr>
        </p:nvSpPr>
        <p:spPr/>
        <p:txBody>
          <a:bodyPr wrap="square" rtlCol="0"/>
          <a:lstStyle/>
          <a:p>
            <a:pPr marL="0" indent="0">
              <a:buNone/>
            </a:pPr>
            <a:endParaRPr/>
          </a:p>
        </p:txBody>
      </p:sp>
      <p:sp>
        <p:nvSpPr>
          <p:cNvPr id="10131" name="Slide number"/>
          <p:cNvSpPr>
            <a:spLocks noGrp="1"/>
          </p:cNvSpPr>
          <p:nvPr>
            <p:ph type="sldNum" sz="quarter" idx="10"/>
          </p:nvPr>
        </p:nvSpPr>
        <p:spPr/>
        <p:txBody>
          <a:bodyPr/>
          <a:lstStyle/>
          <a:p>
            <a:fld id="{C18812F0-6685-476B-B832-AFB48F091983}" type="slidenum">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2" name="Slide preview"/>
          <p:cNvSpPr>
            <a:spLocks noGrp="1" noRot="1" noChangeAspect="1"/>
          </p:cNvSpPr>
          <p:nvPr>
            <p:ph type="sldImg"/>
          </p:nvPr>
        </p:nvSpPr>
        <p:spPr/>
      </p:sp>
      <p:sp>
        <p:nvSpPr>
          <p:cNvPr id="10133" name="Notes"/>
          <p:cNvSpPr>
            <a:spLocks noGrp="1"/>
          </p:cNvSpPr>
          <p:nvPr>
            <p:ph type="body" idx="1"/>
          </p:nvPr>
        </p:nvSpPr>
        <p:spPr/>
        <p:txBody>
          <a:bodyPr wrap="square" rtlCol="0"/>
          <a:lstStyle/>
          <a:p>
            <a:pPr marL="0" indent="0">
              <a:buNone/>
            </a:pPr>
            <a:endParaRPr/>
          </a:p>
        </p:txBody>
      </p:sp>
      <p:sp>
        <p:nvSpPr>
          <p:cNvPr id="10134" name="Slide number"/>
          <p:cNvSpPr>
            <a:spLocks noGrp="1"/>
          </p:cNvSpPr>
          <p:nvPr>
            <p:ph type="sldNum" sz="quarter" idx="10"/>
          </p:nvPr>
        </p:nvSpPr>
        <p:spPr/>
        <p:txBody>
          <a:bodyPr/>
          <a:lstStyle/>
          <a:p>
            <a:fld id="{C18812F0-6685-476B-B832-AFB48F091983}" type="slidenum">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6" name="Slide preview"/>
          <p:cNvSpPr>
            <a:spLocks noGrp="1" noRot="1" noChangeAspect="1"/>
          </p:cNvSpPr>
          <p:nvPr>
            <p:ph type="sldImg"/>
          </p:nvPr>
        </p:nvSpPr>
        <p:spPr/>
      </p:sp>
      <p:sp>
        <p:nvSpPr>
          <p:cNvPr id="1013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vSphere Client main menu is indicated by a three-lined icon, located in the upper left corner of the vSphere Client window.</a:t>
            </a:r>
          </a:p>
        </p:txBody>
      </p:sp>
      <p:sp>
        <p:nvSpPr>
          <p:cNvPr id="10138" name="Slide number"/>
          <p:cNvSpPr>
            <a:spLocks noGrp="1"/>
          </p:cNvSpPr>
          <p:nvPr>
            <p:ph type="sldNum" sz="quarter" idx="10"/>
          </p:nvPr>
        </p:nvSpPr>
        <p:spPr/>
        <p:txBody>
          <a:bodyPr/>
          <a:lstStyle/>
          <a:p>
            <a:fld id="{C18812F0-6685-476B-B832-AFB48F091983}" type="slidenum">
              <a:t>41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0" name="Slide preview"/>
          <p:cNvSpPr>
            <a:spLocks noGrp="1" noRot="1" noChangeAspect="1"/>
          </p:cNvSpPr>
          <p:nvPr>
            <p:ph type="sldImg"/>
          </p:nvPr>
        </p:nvSpPr>
        <p:spPr/>
      </p:sp>
      <p:sp>
        <p:nvSpPr>
          <p:cNvPr id="10141" name="Notes"/>
          <p:cNvSpPr>
            <a:spLocks noGrp="1"/>
          </p:cNvSpPr>
          <p:nvPr>
            <p:ph type="body" idx="1"/>
          </p:nvPr>
        </p:nvSpPr>
        <p:spPr/>
        <p:txBody>
          <a:bodyPr wrap="square" rtlCol="0"/>
          <a:lstStyle/>
          <a:p>
            <a:pPr marL="0" indent="0">
              <a:buNone/>
            </a:pPr>
            <a:endParaRPr/>
          </a:p>
        </p:txBody>
      </p:sp>
      <p:sp>
        <p:nvSpPr>
          <p:cNvPr id="10142" name="Slide number"/>
          <p:cNvSpPr>
            <a:spLocks noGrp="1"/>
          </p:cNvSpPr>
          <p:nvPr>
            <p:ph type="sldNum" sz="quarter" idx="10"/>
          </p:nvPr>
        </p:nvSpPr>
        <p:spPr/>
        <p:txBody>
          <a:bodyPr/>
          <a:lstStyle/>
          <a:p>
            <a:fld id="{C18812F0-6685-476B-B832-AFB48F091983}" type="slidenum">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4" name="Slide preview"/>
          <p:cNvSpPr>
            <a:spLocks noGrp="1" noRot="1" noChangeAspect="1"/>
          </p:cNvSpPr>
          <p:nvPr>
            <p:ph type="sldImg"/>
          </p:nvPr>
        </p:nvSpPr>
        <p:spPr/>
      </p:sp>
      <p:sp>
        <p:nvSpPr>
          <p:cNvPr id="1014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Hosts and Clusters inventory view shows all host and cluster objects in a data center. You can further organize the hosts and clusters into folders.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VMs and Templates inventory view shows all VM and template objects in a data center. You can also organize the VMs and templates into folders.</a:t>
            </a:r>
          </a:p>
        </p:txBody>
      </p:sp>
      <p:sp>
        <p:nvSpPr>
          <p:cNvPr id="10146" name="Slide number"/>
          <p:cNvSpPr>
            <a:spLocks noGrp="1"/>
          </p:cNvSpPr>
          <p:nvPr>
            <p:ph type="sldNum" sz="quarter" idx="10"/>
          </p:nvPr>
        </p:nvSpPr>
        <p:spPr/>
        <p:txBody>
          <a:bodyPr/>
          <a:lstStyle/>
          <a:p>
            <a:fld id="{C18812F0-6685-476B-B832-AFB48F091983}" type="slidenum">
              <a:t>43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8" name="Slide preview"/>
          <p:cNvSpPr>
            <a:spLocks noGrp="1" noRot="1" noChangeAspect="1"/>
          </p:cNvSpPr>
          <p:nvPr>
            <p:ph type="sldImg"/>
          </p:nvPr>
        </p:nvSpPr>
        <p:spPr/>
      </p:sp>
      <p:sp>
        <p:nvSpPr>
          <p:cNvPr id="1014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As with the other inventory views, you can organize your datastore and network objects into folders.</a:t>
            </a:r>
          </a:p>
        </p:txBody>
      </p:sp>
      <p:sp>
        <p:nvSpPr>
          <p:cNvPr id="10150" name="Slide number"/>
          <p:cNvSpPr>
            <a:spLocks noGrp="1"/>
          </p:cNvSpPr>
          <p:nvPr>
            <p:ph type="sldNum" sz="quarter" idx="10"/>
          </p:nvPr>
        </p:nvSpPr>
        <p:spPr/>
        <p:txBody>
          <a:bodyPr/>
          <a:lstStyle/>
          <a:p>
            <a:fld id="{C18812F0-6685-476B-B832-AFB48F091983}" type="slidenum">
              <a:t>44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3" name="Slide preview"/>
          <p:cNvSpPr>
            <a:spLocks noGrp="1" noRot="1" noChangeAspect="1"/>
          </p:cNvSpPr>
          <p:nvPr>
            <p:ph type="sldImg"/>
          </p:nvPr>
        </p:nvSpPr>
        <p:spPr/>
      </p:sp>
      <p:sp>
        <p:nvSpPr>
          <p:cNvPr id="1001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With vCenter, you can pool and manage the resources of multiple hosts. vCenter provides advanced features, such as vSphere DRS, vSphere HA, vSphere Fault Tolerance, vSphere vMotion, and vSphere Storage vMotion.</a:t>
            </a:r>
          </a:p>
          <a:p>
            <a:pPr marL="0" indent="0">
              <a:buNone/>
            </a:pPr>
            <a:r>
              <a:rPr lang="en-GB" sz="1000" dirty="0">
                <a:solidFill>
                  <a:schemeClr val="tx2"/>
                </a:solidFill>
                <a:latin typeface="Metropolis" panose="00000500000000000000" pitchFamily="2" charset="0"/>
                <a:cs typeface="Times New Roman" panose="02020603050405020304" pitchFamily="18" charset="0"/>
              </a:rPr>
              <a:t>vCenter is deployed as a virtual appliance. You deploy vCenter Server Appliance on an ESXi host in your infrastructure. vCenter Server Appliance is a preconfigured Linux-based virtual machine, which is optimized for running vCenter and the vCenter components.</a:t>
            </a:r>
          </a:p>
        </p:txBody>
      </p:sp>
      <p:sp>
        <p:nvSpPr>
          <p:cNvPr id="10015"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2" name="Slide preview"/>
          <p:cNvSpPr>
            <a:spLocks noGrp="1" noRot="1" noChangeAspect="1"/>
          </p:cNvSpPr>
          <p:nvPr>
            <p:ph type="sldImg"/>
          </p:nvPr>
        </p:nvSpPr>
        <p:spPr/>
      </p:sp>
      <p:sp>
        <p:nvSpPr>
          <p:cNvPr id="10153" name="Notes"/>
          <p:cNvSpPr>
            <a:spLocks noGrp="1"/>
          </p:cNvSpPr>
          <p:nvPr>
            <p:ph type="body" idx="1"/>
          </p:nvPr>
        </p:nvSpPr>
        <p:spPr/>
        <p:txBody>
          <a:bodyPr wrap="square" rtlCol="0"/>
          <a:lstStyle/>
          <a:p>
            <a:pPr marL="0" indent="0">
              <a:buNone/>
            </a:pPr>
            <a:endParaRPr/>
          </a:p>
        </p:txBody>
      </p:sp>
      <p:sp>
        <p:nvSpPr>
          <p:cNvPr id="10154" name="Slide number"/>
          <p:cNvSpPr>
            <a:spLocks noGrp="1"/>
          </p:cNvSpPr>
          <p:nvPr>
            <p:ph type="sldNum" sz="quarter" idx="10"/>
          </p:nvPr>
        </p:nvSpPr>
        <p:spPr/>
        <p:txBody>
          <a:bodyPr/>
          <a:lstStyle/>
          <a:p>
            <a:fld id="{C18812F0-6685-476B-B832-AFB48F091983}" type="slidenum">
              <a:t>45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6" name="Slide preview"/>
          <p:cNvSpPr>
            <a:spLocks noGrp="1" noRot="1" noChangeAspect="1"/>
          </p:cNvSpPr>
          <p:nvPr>
            <p:ph type="sldImg"/>
          </p:nvPr>
        </p:nvSpPr>
        <p:spPr/>
      </p:sp>
      <p:sp>
        <p:nvSpPr>
          <p:cNvPr id="1015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might create a data center object for each data center geographical location. Or, you might create a data center object for each organizational unit in your enterprise.</a:t>
            </a:r>
          </a:p>
        </p:txBody>
      </p:sp>
      <p:sp>
        <p:nvSpPr>
          <p:cNvPr id="10158" name="Slide number"/>
          <p:cNvSpPr>
            <a:spLocks noGrp="1"/>
          </p:cNvSpPr>
          <p:nvPr>
            <p:ph type="sldNum" sz="quarter" idx="10"/>
          </p:nvPr>
        </p:nvSpPr>
        <p:spPr/>
        <p:txBody>
          <a:bodyPr/>
          <a:lstStyle/>
          <a:p>
            <a:fld id="{C18812F0-6685-476B-B832-AFB48F091983}" type="slidenum">
              <a:t>46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0" name="Slide preview"/>
          <p:cNvSpPr>
            <a:spLocks noGrp="1" noRot="1" noChangeAspect="1"/>
          </p:cNvSpPr>
          <p:nvPr>
            <p:ph type="sldImg"/>
          </p:nvPr>
        </p:nvSpPr>
        <p:spPr/>
      </p:sp>
      <p:sp>
        <p:nvSpPr>
          <p:cNvPr id="1016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plan the setup of your virtual environment depending on your requirements.</a:t>
            </a:r>
            <a:r>
              <a:t/>
            </a:r>
            <a:br/>
            <a:r>
              <a:rPr lang="en-GB" sz="1000" dirty="0">
                <a:solidFill>
                  <a:schemeClr val="tx2"/>
                </a:solidFill>
                <a:latin typeface="Metropolis" panose="00000500000000000000" pitchFamily="2" charset="0"/>
                <a:cs typeface="Times New Roman" panose="02020603050405020304" pitchFamily="18" charset="0"/>
              </a:rPr>
              <a:t>A large vSphere implementation might contain several virtual data centers with a complex arrangement of hosts, clusters, resource pools, and networks. vSphere implementation might include multiple vCenter systems.</a:t>
            </a:r>
            <a:r>
              <a:t/>
            </a:r>
            <a:br/>
            <a:r>
              <a:rPr lang="en-GB" sz="1000" dirty="0">
                <a:solidFill>
                  <a:schemeClr val="tx2"/>
                </a:solidFill>
                <a:latin typeface="Metropolis" panose="00000500000000000000" pitchFamily="2" charset="0"/>
                <a:cs typeface="Times New Roman" panose="02020603050405020304" pitchFamily="18" charset="0"/>
              </a:rPr>
              <a:t>Smaller implementations might require a single virtual data center with a less complex topology.</a:t>
            </a:r>
            <a:r>
              <a:t/>
            </a:r>
            <a:br/>
            <a:r>
              <a:rPr lang="en-GB" sz="1000" dirty="0">
                <a:solidFill>
                  <a:schemeClr val="tx2"/>
                </a:solidFill>
                <a:latin typeface="Metropolis" panose="00000500000000000000" pitchFamily="2" charset="0"/>
                <a:cs typeface="Times New Roman" panose="02020603050405020304" pitchFamily="18" charset="0"/>
              </a:rPr>
              <a:t>Regardless of the scale of your virtual environment, consider how the VMs that it supports are used and administered.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Populating and organizing your inventory involves the following tasks:</a:t>
            </a:r>
          </a:p>
          <a:p>
            <a:pPr>
              <a:buFont typeface="Arial" pitchFamily="34" charset="0"/>
              <a:buChar char="•"/>
            </a:pPr>
            <a:r>
              <a:rPr/>
              <a:t>Creating data centers</a:t>
            </a:r>
          </a:p>
          <a:p>
            <a:pPr>
              <a:buFont typeface="Arial" pitchFamily="34" charset="0"/>
              <a:buChar char="•"/>
            </a:pPr>
            <a:r>
              <a:rPr/>
              <a:t>Creating clusters to consolidate the resources of multiple hosts and VMs</a:t>
            </a:r>
          </a:p>
          <a:p>
            <a:pPr>
              <a:buFont typeface="Arial" pitchFamily="34" charset="0"/>
              <a:buChar char="•"/>
            </a:pPr>
            <a:r>
              <a:rPr/>
              <a:t>Adding hosts to the clusters or to the data centers</a:t>
            </a:r>
          </a:p>
          <a:p>
            <a:pPr>
              <a:buFont typeface="Arial" pitchFamily="34" charset="0"/>
              <a:buChar char="•"/>
            </a:pPr>
            <a:r>
              <a:rPr/>
              <a:t>Organizing inventory objects in folders</a:t>
            </a:r>
          </a:p>
          <a:p>
            <a:pPr>
              <a:buFont typeface="Arial" pitchFamily="34" charset="0"/>
              <a:buChar char="•"/>
            </a:pPr>
            <a:r>
              <a:rPr/>
              <a:t>Setting up networking by using vSphere standard switches or vSphere distributed switches</a:t>
            </a:r>
          </a:p>
          <a:p>
            <a:pPr>
              <a:buFont typeface="Arial" pitchFamily="34" charset="0"/>
              <a:buChar char="•"/>
            </a:pPr>
            <a:r>
              <a:rPr/>
              <a:t>Configuring storage systems and creating datastore inventory objects to provide logical containers for storage devices in your inventory</a:t>
            </a:r>
          </a:p>
        </p:txBody>
      </p:sp>
      <p:sp>
        <p:nvSpPr>
          <p:cNvPr id="10162" name="Slide number"/>
          <p:cNvSpPr>
            <a:spLocks noGrp="1"/>
          </p:cNvSpPr>
          <p:nvPr>
            <p:ph type="sldNum" sz="quarter" idx="10"/>
          </p:nvPr>
        </p:nvSpPr>
        <p:spPr/>
        <p:txBody>
          <a:bodyPr/>
          <a:lstStyle/>
          <a:p>
            <a:fld id="{C18812F0-6685-476B-B832-AFB48F091983}" type="slidenum">
              <a:t>47</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4" name="Slide preview"/>
          <p:cNvSpPr>
            <a:spLocks noGrp="1" noRot="1" noChangeAspect="1"/>
          </p:cNvSpPr>
          <p:nvPr>
            <p:ph type="sldImg"/>
          </p:nvPr>
        </p:nvSpPr>
        <p:spPr/>
      </p:sp>
      <p:sp>
        <p:nvSpPr>
          <p:cNvPr id="10165" name="Notes"/>
          <p:cNvSpPr>
            <a:spLocks noGrp="1"/>
          </p:cNvSpPr>
          <p:nvPr>
            <p:ph type="body" idx="1"/>
          </p:nvPr>
        </p:nvSpPr>
        <p:spPr/>
        <p:txBody>
          <a:bodyPr wrap="square" rtlCol="0"/>
          <a:lstStyle/>
          <a:p>
            <a:pPr marL="0" indent="0">
              <a:buNone/>
            </a:pPr>
            <a:endParaRPr/>
          </a:p>
        </p:txBody>
      </p:sp>
      <p:sp>
        <p:nvSpPr>
          <p:cNvPr id="10166" name="Slide number"/>
          <p:cNvSpPr>
            <a:spLocks noGrp="1"/>
          </p:cNvSpPr>
          <p:nvPr>
            <p:ph type="sldNum" sz="quarter" idx="10"/>
          </p:nvPr>
        </p:nvSpPr>
        <p:spPr/>
        <p:txBody>
          <a:bodyPr/>
          <a:lstStyle/>
          <a:p>
            <a:fld id="{C18812F0-6685-476B-B832-AFB48F091983}" type="slidenum">
              <a:t>48</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 name="Slide preview"/>
          <p:cNvSpPr>
            <a:spLocks noGrp="1" noRot="1" noChangeAspect="1"/>
          </p:cNvSpPr>
          <p:nvPr>
            <p:ph type="sldImg"/>
          </p:nvPr>
        </p:nvSpPr>
        <p:spPr/>
      </p:sp>
      <p:sp>
        <p:nvSpPr>
          <p:cNvPr id="10169" name="Notes"/>
          <p:cNvSpPr>
            <a:spLocks noGrp="1"/>
          </p:cNvSpPr>
          <p:nvPr>
            <p:ph type="body" idx="1"/>
          </p:nvPr>
        </p:nvSpPr>
        <p:spPr/>
        <p:txBody>
          <a:bodyPr wrap="square" rtlCol="0"/>
          <a:lstStyle/>
          <a:p>
            <a:pPr marL="0" indent="0">
              <a:buNone/>
            </a:pPr>
            <a:endParaRPr/>
          </a:p>
        </p:txBody>
      </p:sp>
      <p:sp>
        <p:nvSpPr>
          <p:cNvPr id="10170" name="Slide number"/>
          <p:cNvSpPr>
            <a:spLocks noGrp="1"/>
          </p:cNvSpPr>
          <p:nvPr>
            <p:ph type="sldNum" sz="quarter" idx="10"/>
          </p:nvPr>
        </p:nvSpPr>
        <p:spPr/>
        <p:txBody>
          <a:bodyPr/>
          <a:lstStyle/>
          <a:p>
            <a:fld id="{C18812F0-6685-476B-B832-AFB48F091983}" type="slidenum">
              <a:t>49</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2" name="Slide preview"/>
          <p:cNvSpPr>
            <a:spLocks noGrp="1" noRot="1" noChangeAspect="1"/>
          </p:cNvSpPr>
          <p:nvPr>
            <p:ph type="sldImg"/>
          </p:nvPr>
        </p:nvSpPr>
        <p:spPr/>
      </p:sp>
      <p:sp>
        <p:nvSpPr>
          <p:cNvPr id="10173" name="Notes"/>
          <p:cNvSpPr>
            <a:spLocks noGrp="1"/>
          </p:cNvSpPr>
          <p:nvPr>
            <p:ph type="body" idx="1"/>
          </p:nvPr>
        </p:nvSpPr>
        <p:spPr/>
        <p:txBody>
          <a:bodyPr wrap="square" rtlCol="0"/>
          <a:lstStyle/>
          <a:p>
            <a:pPr marL="0" indent="0">
              <a:buNone/>
            </a:pPr>
            <a:endParaRPr/>
          </a:p>
        </p:txBody>
      </p:sp>
      <p:sp>
        <p:nvSpPr>
          <p:cNvPr id="10174" name="Slide number"/>
          <p:cNvSpPr>
            <a:spLocks noGrp="1"/>
          </p:cNvSpPr>
          <p:nvPr>
            <p:ph type="sldNum" sz="quarter" idx="10"/>
          </p:nvPr>
        </p:nvSpPr>
        <p:spPr/>
        <p:txBody>
          <a:bodyPr/>
          <a:lstStyle/>
          <a:p>
            <a:fld id="{C18812F0-6685-476B-B832-AFB48F091983}" type="slidenum">
              <a:t>50</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5" name="Slide preview"/>
          <p:cNvSpPr>
            <a:spLocks noGrp="1" noRot="1" noChangeAspect="1"/>
          </p:cNvSpPr>
          <p:nvPr>
            <p:ph type="sldImg"/>
          </p:nvPr>
        </p:nvSpPr>
        <p:spPr/>
      </p:sp>
      <p:sp>
        <p:nvSpPr>
          <p:cNvPr id="10176" name="Notes"/>
          <p:cNvSpPr>
            <a:spLocks noGrp="1"/>
          </p:cNvSpPr>
          <p:nvPr>
            <p:ph type="body" idx="1"/>
          </p:nvPr>
        </p:nvSpPr>
        <p:spPr/>
        <p:txBody>
          <a:bodyPr wrap="square" rtlCol="0"/>
          <a:lstStyle/>
          <a:p>
            <a:pPr marL="0" indent="0">
              <a:buNone/>
            </a:pPr>
            <a:endParaRPr/>
          </a:p>
        </p:txBody>
      </p:sp>
      <p:sp>
        <p:nvSpPr>
          <p:cNvPr id="10177" name="Slide number"/>
          <p:cNvSpPr>
            <a:spLocks noGrp="1"/>
          </p:cNvSpPr>
          <p:nvPr>
            <p:ph type="sldNum" sz="quarter" idx="10"/>
          </p:nvPr>
        </p:nvSpPr>
        <p:spPr/>
        <p:txBody>
          <a:bodyPr/>
          <a:lstStyle/>
          <a:p>
            <a:fld id="{C18812F0-6685-476B-B832-AFB48F091983}" type="slidenum">
              <a:t>51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9" name="Slide preview"/>
          <p:cNvSpPr>
            <a:spLocks noGrp="1" noRot="1" noChangeAspect="1"/>
          </p:cNvSpPr>
          <p:nvPr>
            <p:ph type="sldImg"/>
          </p:nvPr>
        </p:nvSpPr>
        <p:spPr/>
      </p:sp>
      <p:sp>
        <p:nvSpPr>
          <p:cNvPr id="10180" name="Notes"/>
          <p:cNvSpPr>
            <a:spLocks noGrp="1"/>
          </p:cNvSpPr>
          <p:nvPr>
            <p:ph type="body" idx="1"/>
          </p:nvPr>
        </p:nvSpPr>
        <p:spPr/>
        <p:txBody>
          <a:bodyPr wrap="square" rtlCol="0"/>
          <a:lstStyle/>
          <a:p>
            <a:pPr marL="0" indent="0">
              <a:buNone/>
            </a:pPr>
            <a:endParaRPr/>
          </a:p>
        </p:txBody>
      </p:sp>
      <p:sp>
        <p:nvSpPr>
          <p:cNvPr id="10181" name="Slide number"/>
          <p:cNvSpPr>
            <a:spLocks noGrp="1"/>
          </p:cNvSpPr>
          <p:nvPr>
            <p:ph type="sldNum" sz="quarter" idx="10"/>
          </p:nvPr>
        </p:nvSpPr>
        <p:spPr/>
        <p:txBody>
          <a:bodyPr/>
          <a:lstStyle/>
          <a:p>
            <a:fld id="{C18812F0-6685-476B-B832-AFB48F091983}" type="slidenum">
              <a:t>53</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2" name="Slide preview"/>
          <p:cNvSpPr>
            <a:spLocks noGrp="1" noRot="1" noChangeAspect="1"/>
          </p:cNvSpPr>
          <p:nvPr>
            <p:ph type="sldImg"/>
          </p:nvPr>
        </p:nvSpPr>
        <p:spPr/>
      </p:sp>
      <p:sp>
        <p:nvSpPr>
          <p:cNvPr id="10183" name="Notes"/>
          <p:cNvSpPr>
            <a:spLocks noGrp="1"/>
          </p:cNvSpPr>
          <p:nvPr>
            <p:ph type="body" idx="1"/>
          </p:nvPr>
        </p:nvSpPr>
        <p:spPr/>
        <p:txBody>
          <a:bodyPr wrap="square" rtlCol="0"/>
          <a:lstStyle/>
          <a:p>
            <a:pPr marL="0" indent="0">
              <a:buNone/>
            </a:pPr>
            <a:endParaRPr/>
          </a:p>
        </p:txBody>
      </p:sp>
      <p:sp>
        <p:nvSpPr>
          <p:cNvPr id="10184" name="Slide number"/>
          <p:cNvSpPr>
            <a:spLocks noGrp="1"/>
          </p:cNvSpPr>
          <p:nvPr>
            <p:ph type="sldNum" sz="quarter" idx="10"/>
          </p:nvPr>
        </p:nvSpPr>
        <p:spPr/>
        <p:txBody>
          <a:bodyPr/>
          <a:lstStyle/>
          <a:p>
            <a:fld id="{C18812F0-6685-476B-B832-AFB48F091983}" type="slidenum">
              <a:t>54</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6" name="Slide preview"/>
          <p:cNvSpPr>
            <a:spLocks noGrp="1" noRot="1" noChangeAspect="1"/>
          </p:cNvSpPr>
          <p:nvPr>
            <p:ph type="sldImg"/>
          </p:nvPr>
        </p:nvSpPr>
        <p:spPr/>
      </p:sp>
      <p:sp>
        <p:nvSpPr>
          <p:cNvPr id="1018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authorization to perform tasks in vCenter is governed by an access control system. Through this access control system, the vCenter administrator can specify in detail which users or groups can perform which tasks on which objects.</a:t>
            </a:r>
          </a:p>
          <a:p>
            <a:pPr marL="0" indent="0">
              <a:buNone/>
            </a:pPr>
            <a:r>
              <a:rPr lang="en-GB" sz="1000" dirty="0">
                <a:solidFill>
                  <a:schemeClr val="tx2"/>
                </a:solidFill>
                <a:latin typeface="Metropolis" panose="00000500000000000000" pitchFamily="2" charset="0"/>
                <a:cs typeface="Times New Roman" panose="02020603050405020304" pitchFamily="18" charset="0"/>
              </a:rPr>
              <a:t>A permission is set on an object in the vCenter object inventory. Each permission associates the object with a group or user and the group or user access roles. For example, you can select a VM object, add one permission that gives the Read-only role to group 1, and add a second permission that gives the Administrator role to user 2.</a:t>
            </a:r>
          </a:p>
          <a:p>
            <a:pPr marL="0" indent="0">
              <a:buNone/>
            </a:pPr>
            <a:r>
              <a:rPr lang="en-GB" sz="1000" dirty="0">
                <a:solidFill>
                  <a:schemeClr val="tx2"/>
                </a:solidFill>
                <a:latin typeface="Metropolis" panose="00000500000000000000" pitchFamily="2" charset="0"/>
                <a:cs typeface="Times New Roman" panose="02020603050405020304" pitchFamily="18" charset="0"/>
              </a:rPr>
              <a:t>By assigning a different role to a group of users on different objects, you control the tasks that those users can perform in your vSphere environment. For example, to allow a group to configure memory for the host, select that host and add a permission that grants a role to that group that includes the Host.Configuration.Memory Configuration privilege.</a:t>
            </a:r>
          </a:p>
        </p:txBody>
      </p:sp>
      <p:sp>
        <p:nvSpPr>
          <p:cNvPr id="10188" name="Slide number"/>
          <p:cNvSpPr>
            <a:spLocks noGrp="1"/>
          </p:cNvSpPr>
          <p:nvPr>
            <p:ph type="sldNum" sz="quarter" idx="10"/>
          </p:nvPr>
        </p:nvSpPr>
        <p:spPr/>
        <p:txBody>
          <a:bodyPr/>
          <a:lstStyle/>
          <a:p>
            <a:fld id="{C18812F0-6685-476B-B832-AFB48F091983}" type="slidenum">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6" name="Slide preview"/>
          <p:cNvSpPr>
            <a:spLocks noGrp="1" noRot="1" noChangeAspect="1"/>
          </p:cNvSpPr>
          <p:nvPr>
            <p:ph type="sldImg"/>
          </p:nvPr>
        </p:nvSpPr>
        <p:spPr/>
      </p:sp>
      <p:sp>
        <p:nvSpPr>
          <p:cNvPr id="1001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vCenter consists of a collection of services that run in vCenter Server Appliance. vCenter acts as a central administration point for ESXi hosts that are connected to a network.</a:t>
            </a:r>
          </a:p>
        </p:txBody>
      </p:sp>
      <p:sp>
        <p:nvSpPr>
          <p:cNvPr id="10018"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0" name="Slide preview"/>
          <p:cNvSpPr>
            <a:spLocks noGrp="1" noRot="1" noChangeAspect="1"/>
          </p:cNvSpPr>
          <p:nvPr>
            <p:ph type="sldImg"/>
          </p:nvPr>
        </p:nvSpPr>
        <p:spPr/>
      </p:sp>
      <p:sp>
        <p:nvSpPr>
          <p:cNvPr id="1019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role is a set of one or more privileges. For example, the Virtual Machine Power User sample role consists of several privileges in categories such as Datastore and Global. A role is assigned to a user or group and determines the level of access of that user or group.</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cannot change the privileges associated with the system roles:</a:t>
            </a:r>
          </a:p>
          <a:p>
            <a:pPr>
              <a:buFont typeface="Arial" pitchFamily="34" charset="0"/>
              <a:buChar char="•"/>
            </a:pPr>
            <a:r>
              <a:rPr/>
              <a:t>Administrator role: Users with this role for an object may view and perform all actions on the object.</a:t>
            </a:r>
          </a:p>
          <a:p>
            <a:pPr>
              <a:buFont typeface="Arial" pitchFamily="34" charset="0"/>
              <a:buChar char="•"/>
            </a:pPr>
            <a:r>
              <a:rPr/>
              <a:t>Read-only role: Users with this role for an object may view the state of the object and details about the object.</a:t>
            </a:r>
          </a:p>
          <a:p>
            <a:pPr>
              <a:buFont typeface="Arial" pitchFamily="34" charset="0"/>
              <a:buChar char="•"/>
            </a:pPr>
            <a:r>
              <a:rPr/>
              <a:t>No access role: Users with this role for an object may not view or change the object in any way.</a:t>
            </a:r>
          </a:p>
          <a:p>
            <a:pPr>
              <a:buFont typeface="Arial" pitchFamily="34" charset="0"/>
              <a:buChar char="•"/>
            </a:pPr>
            <a:r>
              <a:rPr/>
              <a:t>No cryptography administrator role: Users with this role for an object have the same privileges as users with the Administrator role, except for privileges in the Cryptographic operations category.</a:t>
            </a:r>
          </a:p>
          <a:p>
            <a:pPr marL="0" indent="0">
              <a:buNone/>
            </a:pPr>
            <a:r>
              <a:rPr lang="en-GB" sz="1000" dirty="0">
                <a:solidFill>
                  <a:schemeClr val="tx2"/>
                </a:solidFill>
                <a:latin typeface="Metropolis" panose="00000500000000000000" pitchFamily="2" charset="0"/>
                <a:cs typeface="Times New Roman" panose="02020603050405020304" pitchFamily="18" charset="0"/>
              </a:rPr>
              <a:t>All roles are independent of each other. There is no hierarchy or inheritance between roles.</a:t>
            </a:r>
          </a:p>
        </p:txBody>
      </p:sp>
      <p:sp>
        <p:nvSpPr>
          <p:cNvPr id="10192" name="Slide number"/>
          <p:cNvSpPr>
            <a:spLocks noGrp="1"/>
          </p:cNvSpPr>
          <p:nvPr>
            <p:ph type="sldNum" sz="quarter" idx="10"/>
          </p:nvPr>
        </p:nvSpPr>
        <p:spPr/>
        <p:txBody>
          <a:bodyPr/>
          <a:lstStyle/>
          <a:p>
            <a:fld id="{C18812F0-6685-476B-B832-AFB48F091983}" type="slidenum">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4" name="Slide preview"/>
          <p:cNvSpPr>
            <a:spLocks noGrp="1" noRot="1" noChangeAspect="1"/>
          </p:cNvSpPr>
          <p:nvPr>
            <p:ph type="sldImg"/>
          </p:nvPr>
        </p:nvSpPr>
        <p:spPr/>
      </p:sp>
      <p:sp>
        <p:nvSpPr>
          <p:cNvPr id="10195" name="Notes"/>
          <p:cNvSpPr>
            <a:spLocks noGrp="1"/>
          </p:cNvSpPr>
          <p:nvPr>
            <p:ph type="body" idx="1"/>
          </p:nvPr>
        </p:nvSpPr>
        <p:spPr/>
        <p:txBody>
          <a:bodyPr wrap="square" rtlCol="0"/>
          <a:lstStyle/>
          <a:p>
            <a:pPr marL="0" indent="0">
              <a:buNone/>
            </a:pPr>
            <a:endParaRPr/>
          </a:p>
        </p:txBody>
      </p:sp>
      <p:sp>
        <p:nvSpPr>
          <p:cNvPr id="10196" name="Slide number"/>
          <p:cNvSpPr>
            <a:spLocks noGrp="1"/>
          </p:cNvSpPr>
          <p:nvPr>
            <p:ph type="sldNum" sz="quarter" idx="10"/>
          </p:nvPr>
        </p:nvSpPr>
        <p:spPr/>
        <p:txBody>
          <a:bodyPr/>
          <a:lstStyle/>
          <a:p>
            <a:fld id="{C18812F0-6685-476B-B832-AFB48F091983}" type="slidenum">
              <a:t>57</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8" name="Slide preview"/>
          <p:cNvSpPr>
            <a:spLocks noGrp="1" noRot="1" noChangeAspect="1"/>
          </p:cNvSpPr>
          <p:nvPr>
            <p:ph type="sldImg"/>
          </p:nvPr>
        </p:nvSpPr>
        <p:spPr/>
      </p:sp>
      <p:sp>
        <p:nvSpPr>
          <p:cNvPr id="1019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assign permissions to objects at different levels of the hierarchy. For example, you can assign permissions to a host object or to a folder object that includes all host objects. You can also assign permissions to the global root object to apply the permissions to all objects in all solutions.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hierarchical inheritance of permissions and global permissions, see </a:t>
            </a:r>
            <a:r>
              <a:rPr lang="en-US" sz="1000" i="1" dirty="0">
                <a:solidFill>
                  <a:srgbClr val="000000"/>
                </a:solidFill>
                <a:latin typeface="Metropolis" panose="00000500000000000000" pitchFamily="2" charset="0"/>
                <a:cs typeface="Courier New" pitchFamily="49" charset="0"/>
              </a:rPr>
              <a:t>vSphere Security</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p>
        </p:txBody>
      </p:sp>
      <p:sp>
        <p:nvSpPr>
          <p:cNvPr id="10200" name="Slide number"/>
          <p:cNvSpPr>
            <a:spLocks noGrp="1"/>
          </p:cNvSpPr>
          <p:nvPr>
            <p:ph type="sldNum" sz="quarter" idx="10"/>
          </p:nvPr>
        </p:nvSpPr>
        <p:spPr/>
        <p:txBody>
          <a:bodyPr/>
          <a:lstStyle/>
          <a:p>
            <a:fld id="{C18812F0-6685-476B-B832-AFB48F091983}" type="slidenum">
              <a:t>58</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2" name="Slide preview"/>
          <p:cNvSpPr>
            <a:spLocks noGrp="1" noRot="1" noChangeAspect="1"/>
          </p:cNvSpPr>
          <p:nvPr>
            <p:ph type="sldImg"/>
          </p:nvPr>
        </p:nvSpPr>
        <p:spPr/>
      </p:sp>
      <p:sp>
        <p:nvSpPr>
          <p:cNvPr id="1020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view all the objects to which a role is assigned and all the users or groups who are granted the role.</a:t>
            </a:r>
          </a:p>
          <a:p>
            <a:pPr marL="0" indent="0">
              <a:buNone/>
            </a:pPr>
            <a:r>
              <a:rPr lang="en-GB" sz="1000" dirty="0">
                <a:solidFill>
                  <a:schemeClr val="tx2"/>
                </a:solidFill>
                <a:latin typeface="Metropolis" panose="00000500000000000000" pitchFamily="2" charset="0"/>
                <a:cs typeface="Times New Roman" panose="02020603050405020304" pitchFamily="18" charset="0"/>
              </a:rPr>
              <a:t>To view information about a role, click </a:t>
            </a:r>
            <a:r>
              <a:rPr lang="en-US" sz="1000" b="1" dirty="0">
                <a:solidFill>
                  <a:srgbClr val="000000"/>
                </a:solidFill>
                <a:latin typeface="Metropolis Semi Bold" panose="00000700000000000000" pitchFamily="2" charset="0"/>
                <a:cs typeface="Courier New" pitchFamily="49" charset="0"/>
              </a:rPr>
              <a:t>Usage</a:t>
            </a:r>
            <a:r>
              <a:rPr lang="en-GB" sz="1000" dirty="0">
                <a:solidFill>
                  <a:schemeClr val="tx2"/>
                </a:solidFill>
                <a:latin typeface="Metropolis" panose="00000500000000000000" pitchFamily="2" charset="0"/>
                <a:cs typeface="Times New Roman" panose="02020603050405020304" pitchFamily="18" charset="0"/>
              </a:rPr>
              <a:t> in the Roles pane and select a role from the Roles list. The information provided to the right shows each object to which the role is assigned and the users and groups who were granted the role.</a:t>
            </a:r>
          </a:p>
        </p:txBody>
      </p:sp>
      <p:sp>
        <p:nvSpPr>
          <p:cNvPr id="10204" name="Slide number"/>
          <p:cNvSpPr>
            <a:spLocks noGrp="1"/>
          </p:cNvSpPr>
          <p:nvPr>
            <p:ph type="sldNum" sz="quarter" idx="10"/>
          </p:nvPr>
        </p:nvSpPr>
        <p:spPr/>
        <p:txBody>
          <a:bodyPr/>
          <a:lstStyle/>
          <a:p>
            <a:fld id="{C18812F0-6685-476B-B832-AFB48F091983}" type="slidenum">
              <a:t>59</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6" name="Slide preview"/>
          <p:cNvSpPr>
            <a:spLocks noGrp="1" noRot="1" noChangeAspect="1"/>
          </p:cNvSpPr>
          <p:nvPr>
            <p:ph type="sldImg"/>
          </p:nvPr>
        </p:nvSpPr>
        <p:spPr/>
      </p:sp>
      <p:sp>
        <p:nvSpPr>
          <p:cNvPr id="1020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addition to specifying whether permissions propagate downward, you can override permissions to set at a higher level by explicitly setting different permissions for a lower-level object.</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user “Greg,” is given Read-only access to the Training data center. This role is propagated to all child objects except one, the Prod03-2 VM. For this VM, Greg is an administrator.</a:t>
            </a:r>
          </a:p>
        </p:txBody>
      </p:sp>
      <p:sp>
        <p:nvSpPr>
          <p:cNvPr id="10208" name="Slide number"/>
          <p:cNvSpPr>
            <a:spLocks noGrp="1"/>
          </p:cNvSpPr>
          <p:nvPr>
            <p:ph type="sldNum" sz="quarter" idx="10"/>
          </p:nvPr>
        </p:nvSpPr>
        <p:spPr/>
        <p:txBody>
          <a:bodyPr/>
          <a:lstStyle/>
          <a:p>
            <a:fld id="{C18812F0-6685-476B-B832-AFB48F091983}" type="slidenum">
              <a:t>60</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0" name="Slide preview"/>
          <p:cNvSpPr>
            <a:spLocks noGrp="1" noRot="1" noChangeAspect="1"/>
          </p:cNvSpPr>
          <p:nvPr>
            <p:ph type="sldImg"/>
          </p:nvPr>
        </p:nvSpPr>
        <p:spPr/>
      </p:sp>
      <p:sp>
        <p:nvSpPr>
          <p:cNvPr id="1021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Group1 is assigned the VM_Power_On role, a custom role that contains only one privilege: the ability to power on a VM. Group2 is assigned the Take_Snapshots role, another custom role that contains the privileges to create and remove snapshots. Both roles propagate to the child objects.</a:t>
            </a:r>
          </a:p>
          <a:p>
            <a:pPr marL="0" indent="0">
              <a:buNone/>
            </a:pPr>
            <a:r>
              <a:rPr lang="en-GB" sz="1000" dirty="0">
                <a:solidFill>
                  <a:schemeClr val="tx2"/>
                </a:solidFill>
                <a:latin typeface="Metropolis" panose="00000500000000000000" pitchFamily="2" charset="0"/>
                <a:cs typeface="Times New Roman" panose="02020603050405020304" pitchFamily="18" charset="0"/>
              </a:rPr>
              <a:t>Because Greg belongs to both Group1 and Group2, he gets both VM_Power_On and Take_Snapshots privileges for all objects in the Training data center.</a:t>
            </a:r>
          </a:p>
        </p:txBody>
      </p:sp>
      <p:sp>
        <p:nvSpPr>
          <p:cNvPr id="10212" name="Slide number"/>
          <p:cNvSpPr>
            <a:spLocks noGrp="1"/>
          </p:cNvSpPr>
          <p:nvPr>
            <p:ph type="sldNum" sz="quarter" idx="10"/>
          </p:nvPr>
        </p:nvSpPr>
        <p:spPr/>
        <p:txBody>
          <a:bodyPr/>
          <a:lstStyle/>
          <a:p>
            <a:fld id="{C18812F0-6685-476B-B832-AFB48F091983}" type="slidenum">
              <a:t>61</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4" name="Slide preview"/>
          <p:cNvSpPr>
            <a:spLocks noGrp="1" noRot="1" noChangeAspect="1"/>
          </p:cNvSpPr>
          <p:nvPr>
            <p:ph type="sldImg"/>
          </p:nvPr>
        </p:nvSpPr>
        <p:spPr/>
      </p:sp>
      <p:sp>
        <p:nvSpPr>
          <p:cNvPr id="10215" name="Notes"/>
          <p:cNvSpPr>
            <a:spLocks noGrp="1"/>
          </p:cNvSpPr>
          <p:nvPr>
            <p:ph type="body" idx="1"/>
          </p:nvPr>
        </p:nvSpPr>
        <p:spPr/>
        <p:txBody>
          <a:bodyPr wrap="square" rtlCol="0"/>
          <a:lstStyle/>
          <a:p>
            <a:pPr marL="0" indent="0">
              <a:buNone/>
            </a:pPr>
            <a:endParaRPr/>
          </a:p>
        </p:txBody>
      </p:sp>
      <p:sp>
        <p:nvSpPr>
          <p:cNvPr id="10216" name="Slide number"/>
          <p:cNvSpPr>
            <a:spLocks noGrp="1"/>
          </p:cNvSpPr>
          <p:nvPr>
            <p:ph type="sldNum" sz="quarter" idx="10"/>
          </p:nvPr>
        </p:nvSpPr>
        <p:spPr/>
        <p:txBody>
          <a:bodyPr/>
          <a:lstStyle/>
          <a:p>
            <a:fld id="{C18812F0-6685-476B-B832-AFB48F091983}" type="slidenum">
              <a:t>62</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8" name="Slide preview"/>
          <p:cNvSpPr>
            <a:spLocks noGrp="1" noRot="1" noChangeAspect="1"/>
          </p:cNvSpPr>
          <p:nvPr>
            <p:ph type="sldImg"/>
          </p:nvPr>
        </p:nvSpPr>
        <p:spPr/>
      </p:sp>
      <p:sp>
        <p:nvSpPr>
          <p:cNvPr id="10219" name="Notes"/>
          <p:cNvSpPr>
            <a:spLocks noGrp="1"/>
          </p:cNvSpPr>
          <p:nvPr>
            <p:ph type="body" idx="1"/>
          </p:nvPr>
        </p:nvSpPr>
        <p:spPr/>
        <p:txBody>
          <a:bodyPr wrap="square" rtlCol="0"/>
          <a:lstStyle/>
          <a:p>
            <a:pPr marL="0" indent="0">
              <a:buNone/>
            </a:pPr>
            <a:endParaRPr/>
          </a:p>
        </p:txBody>
      </p:sp>
      <p:sp>
        <p:nvSpPr>
          <p:cNvPr id="10220" name="Slide number"/>
          <p:cNvSpPr>
            <a:spLocks noGrp="1"/>
          </p:cNvSpPr>
          <p:nvPr>
            <p:ph type="sldNum" sz="quarter" idx="10"/>
          </p:nvPr>
        </p:nvSpPr>
        <p:spPr/>
        <p:txBody>
          <a:bodyPr/>
          <a:lstStyle/>
          <a:p>
            <a:fld id="{C18812F0-6685-476B-B832-AFB48F091983}" type="slidenum">
              <a:t>63</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2" name="Slide preview"/>
          <p:cNvSpPr>
            <a:spLocks noGrp="1" noRot="1" noChangeAspect="1"/>
          </p:cNvSpPr>
          <p:nvPr>
            <p:ph type="sldImg"/>
          </p:nvPr>
        </p:nvSpPr>
        <p:spPr/>
      </p:sp>
      <p:sp>
        <p:nvSpPr>
          <p:cNvPr id="1022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override permissions set for a higher-level object by explicitly setting different permissions for a lower-level object.</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Group1 is assigned the Administrator role at the Training data center and Group2 is assigned the Read-only role on the VM object, Prod03-1. The permission granted to Group1 is propagated to child objects.</a:t>
            </a:r>
          </a:p>
          <a:p>
            <a:pPr marL="0" indent="0">
              <a:buNone/>
            </a:pPr>
            <a:r>
              <a:rPr lang="en-GB" sz="1000" dirty="0">
                <a:solidFill>
                  <a:schemeClr val="tx2"/>
                </a:solidFill>
                <a:latin typeface="Metropolis" panose="00000500000000000000" pitchFamily="2" charset="0"/>
                <a:cs typeface="Times New Roman" panose="02020603050405020304" pitchFamily="18" charset="0"/>
              </a:rPr>
              <a:t>Because Greg is a member of both Group1 and Group2, he gets administrator privileges on the entire Training data center (the higher-level object), except for the VM called Prod03-1 (the lower-level object). For this VM, Greg gets read-only access.</a:t>
            </a:r>
          </a:p>
        </p:txBody>
      </p:sp>
      <p:sp>
        <p:nvSpPr>
          <p:cNvPr id="10224" name="Slide number"/>
          <p:cNvSpPr>
            <a:spLocks noGrp="1"/>
          </p:cNvSpPr>
          <p:nvPr>
            <p:ph type="sldNum" sz="quarter" idx="10"/>
          </p:nvPr>
        </p:nvSpPr>
        <p:spPr/>
        <p:txBody>
          <a:bodyPr/>
          <a:lstStyle/>
          <a:p>
            <a:fld id="{C18812F0-6685-476B-B832-AFB48F091983}" type="slidenum">
              <a:t>64</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6" name="Slide preview"/>
          <p:cNvSpPr>
            <a:spLocks noGrp="1" noRot="1" noChangeAspect="1"/>
          </p:cNvSpPr>
          <p:nvPr>
            <p:ph type="sldImg"/>
          </p:nvPr>
        </p:nvSpPr>
        <p:spPr/>
      </p:sp>
      <p:sp>
        <p:nvSpPr>
          <p:cNvPr id="10227"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On the slide, three permissions are assigned to the Training data center:</a:t>
            </a:r>
          </a:p>
          <a:p>
            <a:pPr>
              <a:buFont typeface="Arial" pitchFamily="34" charset="0"/>
              <a:buChar char="•"/>
            </a:pPr>
            <a:r>
              <a:rPr/>
              <a:t>Group1 is assigned the VM_Power_On role.</a:t>
            </a:r>
          </a:p>
          <a:p>
            <a:pPr>
              <a:buFont typeface="Arial" pitchFamily="34" charset="0"/>
              <a:buChar char="•"/>
            </a:pPr>
            <a:r>
              <a:rPr/>
              <a:t>Group2 is assigned the Take_Snapshots role.</a:t>
            </a:r>
          </a:p>
          <a:p>
            <a:pPr>
              <a:buFont typeface="Arial" pitchFamily="34" charset="0"/>
              <a:buChar char="•"/>
            </a:pPr>
            <a:r>
              <a:rPr/>
              <a:t>Greg is assigned the No Access role.</a:t>
            </a:r>
          </a:p>
          <a:p>
            <a:pPr marL="0" indent="0">
              <a:buNone/>
            </a:pPr>
            <a:r>
              <a:rPr lang="en-GB" sz="1000" dirty="0">
                <a:solidFill>
                  <a:schemeClr val="tx2"/>
                </a:solidFill>
                <a:latin typeface="Metropolis" panose="00000500000000000000" pitchFamily="2" charset="0"/>
                <a:cs typeface="Times New Roman" panose="02020603050405020304" pitchFamily="18" charset="0"/>
              </a:rPr>
              <a:t>Greg is a member of both Group1 and Group2. Assume that propagation to child objects is selected on all roles. Although Greg is a member of both Group1 and Group2, Greg gets the No Access privilege to the Training data center and all objects under it. Greg gets the No Access privilege because explicit user permissions on an object take precedence over all group permissions on that same object.</a:t>
            </a:r>
          </a:p>
        </p:txBody>
      </p:sp>
      <p:sp>
        <p:nvSpPr>
          <p:cNvPr id="10228" name="Slide number"/>
          <p:cNvSpPr>
            <a:spLocks noGrp="1"/>
          </p:cNvSpPr>
          <p:nvPr>
            <p:ph type="sldNum" sz="quarter" idx="10"/>
          </p:nvPr>
        </p:nvSpPr>
        <p:spPr/>
        <p:txBody>
          <a:bodyPr/>
          <a:lstStyle/>
          <a:p>
            <a:fld id="{C18812F0-6685-476B-B832-AFB48F091983}" type="slidenum">
              <a:t>65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0" name="Slide preview"/>
          <p:cNvSpPr>
            <a:spLocks noGrp="1" noRot="1" noChangeAspect="1"/>
          </p:cNvSpPr>
          <p:nvPr>
            <p:ph type="sldImg"/>
          </p:nvPr>
        </p:nvSpPr>
        <p:spPr/>
      </p:sp>
      <p:sp>
        <p:nvSpPr>
          <p:cNvPr id="1002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All vCenter services are installed on a single VM.</a:t>
            </a:r>
          </a:p>
        </p:txBody>
      </p:sp>
      <p:sp>
        <p:nvSpPr>
          <p:cNvPr id="10022"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0" name="Slide preview"/>
          <p:cNvSpPr>
            <a:spLocks noGrp="1" noRot="1" noChangeAspect="1"/>
          </p:cNvSpPr>
          <p:nvPr>
            <p:ph type="sldImg"/>
          </p:nvPr>
        </p:nvSpPr>
        <p:spPr/>
      </p:sp>
      <p:sp>
        <p:nvSpPr>
          <p:cNvPr id="1023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Provision VMs role is one of many examples of roles that you can create.</a:t>
            </a:r>
            <a:r>
              <a:t/>
            </a:r>
            <a:br/>
            <a:r>
              <a:rPr lang="en-GB" sz="1000" dirty="0">
                <a:solidFill>
                  <a:schemeClr val="tx2"/>
                </a:solidFill>
                <a:latin typeface="Metropolis" panose="00000500000000000000" pitchFamily="2" charset="0"/>
                <a:cs typeface="Times New Roman" panose="02020603050405020304" pitchFamily="18" charset="0"/>
              </a:rPr>
              <a:t>Define a role using the smallest number of privileges possible to maximize security and control over your environment. Give the roles names that explicitly indicate what each role allows, to make its purpose clear.</a:t>
            </a:r>
          </a:p>
        </p:txBody>
      </p:sp>
      <p:sp>
        <p:nvSpPr>
          <p:cNvPr id="10232" name="Slide number"/>
          <p:cNvSpPr>
            <a:spLocks noGrp="1"/>
          </p:cNvSpPr>
          <p:nvPr>
            <p:ph type="sldNum" sz="quarter" idx="10"/>
          </p:nvPr>
        </p:nvSpPr>
        <p:spPr/>
        <p:txBody>
          <a:bodyPr/>
          <a:lstStyle/>
          <a:p>
            <a:fld id="{C18812F0-6685-476B-B832-AFB48F091983}" type="slidenum">
              <a:t>66</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4" name="Slide preview"/>
          <p:cNvSpPr>
            <a:spLocks noGrp="1" noRot="1" noChangeAspect="1"/>
          </p:cNvSpPr>
          <p:nvPr>
            <p:ph type="sldImg"/>
          </p:nvPr>
        </p:nvSpPr>
        <p:spPr/>
      </p:sp>
      <p:sp>
        <p:nvSpPr>
          <p:cNvPr id="1023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Often, you apply a permission to a vCenter inventory object, such as an ESXi host or a VM. When you apply a permission, you specify that a user or group has a set of privileges, called a role, on the object.</a:t>
            </a:r>
            <a:r>
              <a:t/>
            </a:r>
            <a:br/>
            <a:r>
              <a:rPr lang="en-GB" sz="1000" dirty="0">
                <a:solidFill>
                  <a:schemeClr val="tx2"/>
                </a:solidFill>
                <a:latin typeface="Metropolis" panose="00000500000000000000" pitchFamily="2" charset="0"/>
                <a:cs typeface="Times New Roman" panose="02020603050405020304" pitchFamily="18" charset="0"/>
              </a:rPr>
              <a:t>Global permissions give a user or group privileges to view or manage all objects in each of the inventory hierarchies in your deployment.</a:t>
            </a:r>
            <a:r>
              <a:t/>
            </a:r>
            <a:br/>
            <a:r>
              <a:rPr lang="en-GB" sz="1000" dirty="0">
                <a:solidFill>
                  <a:schemeClr val="tx2"/>
                </a:solidFill>
                <a:latin typeface="Metropolis" panose="00000500000000000000" pitchFamily="2" charset="0"/>
                <a:cs typeface="Times New Roman" panose="02020603050405020304" pitchFamily="18" charset="0"/>
              </a:rPr>
              <a:t>The example shows that the global root object has permissions over all vCenter objects, including content libraries, vCenter instances, and tags. Global permissions allow access across vCenter instances. vCenter permissions, however, Global permissions are effective only on objects in a particular vCenter instance.</a:t>
            </a:r>
          </a:p>
        </p:txBody>
      </p:sp>
      <p:sp>
        <p:nvSpPr>
          <p:cNvPr id="10236" name="Slide number"/>
          <p:cNvSpPr>
            <a:spLocks noGrp="1"/>
          </p:cNvSpPr>
          <p:nvPr>
            <p:ph type="sldNum" sz="quarter" idx="10"/>
          </p:nvPr>
        </p:nvSpPr>
        <p:spPr/>
        <p:txBody>
          <a:bodyPr/>
          <a:lstStyle/>
          <a:p>
            <a:fld id="{C18812F0-6685-476B-B832-AFB48F091983}" type="slidenum">
              <a:t>67</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7" name="Slide preview"/>
          <p:cNvSpPr>
            <a:spLocks noGrp="1" noRot="1" noChangeAspect="1"/>
          </p:cNvSpPr>
          <p:nvPr>
            <p:ph type="sldImg"/>
          </p:nvPr>
        </p:nvSpPr>
        <p:spPr/>
      </p:sp>
      <p:sp>
        <p:nvSpPr>
          <p:cNvPr id="10238" name="Notes"/>
          <p:cNvSpPr>
            <a:spLocks noGrp="1"/>
          </p:cNvSpPr>
          <p:nvPr>
            <p:ph type="body" idx="1"/>
          </p:nvPr>
        </p:nvSpPr>
        <p:spPr/>
        <p:txBody>
          <a:bodyPr wrap="square" rtlCol="0"/>
          <a:lstStyle/>
          <a:p>
            <a:pPr marL="0" indent="0">
              <a:buNone/>
            </a:pPr>
            <a:endParaRPr/>
          </a:p>
        </p:txBody>
      </p:sp>
      <p:sp>
        <p:nvSpPr>
          <p:cNvPr id="10239" name="Slide number"/>
          <p:cNvSpPr>
            <a:spLocks noGrp="1"/>
          </p:cNvSpPr>
          <p:nvPr>
            <p:ph type="sldNum" sz="quarter" idx="10"/>
          </p:nvPr>
        </p:nvSpPr>
        <p:spPr/>
        <p:txBody>
          <a:bodyPr/>
          <a:lstStyle/>
          <a:p>
            <a:fld id="{C18812F0-6685-476B-B832-AFB48F091983}" type="slidenum">
              <a:t>68</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 name="Slide preview"/>
          <p:cNvSpPr>
            <a:spLocks noGrp="1" noRot="1" noChangeAspect="1"/>
          </p:cNvSpPr>
          <p:nvPr>
            <p:ph type="sldImg"/>
          </p:nvPr>
        </p:nvSpPr>
        <p:spPr/>
      </p:sp>
      <p:sp>
        <p:nvSpPr>
          <p:cNvPr id="10241" name="Notes"/>
          <p:cNvSpPr>
            <a:spLocks noGrp="1"/>
          </p:cNvSpPr>
          <p:nvPr>
            <p:ph type="body" idx="1"/>
          </p:nvPr>
        </p:nvSpPr>
        <p:spPr/>
        <p:txBody>
          <a:bodyPr wrap="square" rtlCol="0"/>
          <a:lstStyle/>
          <a:p>
            <a:pPr marL="0" indent="0">
              <a:buNone/>
            </a:pPr>
            <a:endParaRPr/>
          </a:p>
        </p:txBody>
      </p:sp>
      <p:sp>
        <p:nvSpPr>
          <p:cNvPr id="10242" name="Slide number"/>
          <p:cNvSpPr>
            <a:spLocks noGrp="1"/>
          </p:cNvSpPr>
          <p:nvPr>
            <p:ph type="sldNum" sz="quarter" idx="10"/>
          </p:nvPr>
        </p:nvSpPr>
        <p:spPr/>
        <p:txBody>
          <a:bodyPr/>
          <a:lstStyle/>
          <a:p>
            <a:fld id="{C18812F0-6685-476B-B832-AFB48F091983}" type="slidenum">
              <a:t>69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preview"/>
          <p:cNvSpPr>
            <a:spLocks noGrp="1" noRot="1" noChangeAspect="1"/>
          </p:cNvSpPr>
          <p:nvPr>
            <p:ph type="sldImg"/>
          </p:nvPr>
        </p:nvSpPr>
        <p:spPr/>
      </p:sp>
      <p:sp>
        <p:nvSpPr>
          <p:cNvPr id="10245" name="Notes"/>
          <p:cNvSpPr>
            <a:spLocks noGrp="1"/>
          </p:cNvSpPr>
          <p:nvPr>
            <p:ph type="body" idx="1"/>
          </p:nvPr>
        </p:nvSpPr>
        <p:spPr/>
        <p:txBody>
          <a:bodyPr wrap="square" rtlCol="0"/>
          <a:lstStyle/>
          <a:p>
            <a:pPr marL="0" indent="0">
              <a:buNone/>
            </a:pPr>
            <a:endParaRPr/>
          </a:p>
        </p:txBody>
      </p:sp>
      <p:sp>
        <p:nvSpPr>
          <p:cNvPr id="10246" name="Slide number"/>
          <p:cNvSpPr>
            <a:spLocks noGrp="1"/>
          </p:cNvSpPr>
          <p:nvPr>
            <p:ph type="sldNum" sz="quarter" idx="10"/>
          </p:nvPr>
        </p:nvSpPr>
        <p:spPr/>
        <p:txBody>
          <a:bodyPr/>
          <a:lstStyle/>
          <a:p>
            <a:fld id="{C18812F0-6685-476B-B832-AFB48F091983}" type="slidenum">
              <a:t>71</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Slide preview"/>
          <p:cNvSpPr>
            <a:spLocks noGrp="1" noRot="1" noChangeAspect="1"/>
          </p:cNvSpPr>
          <p:nvPr>
            <p:ph type="sldImg"/>
          </p:nvPr>
        </p:nvSpPr>
        <p:spPr/>
      </p:sp>
      <p:sp>
        <p:nvSpPr>
          <p:cNvPr id="1024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As an administrator, you can monitor who performs tasks in the vSphere Client. Task information is useful when you troubleshoot problems because the tasks list shows the actions performed in the vSphere environment.</a:t>
            </a:r>
          </a:p>
        </p:txBody>
      </p:sp>
      <p:sp>
        <p:nvSpPr>
          <p:cNvPr id="10250" name="Slide number"/>
          <p:cNvSpPr>
            <a:spLocks noGrp="1"/>
          </p:cNvSpPr>
          <p:nvPr>
            <p:ph type="sldNum" sz="quarter" idx="10"/>
          </p:nvPr>
        </p:nvSpPr>
        <p:spPr/>
        <p:txBody>
          <a:bodyPr/>
          <a:lstStyle/>
          <a:p>
            <a:fld id="{C18812F0-6685-476B-B832-AFB48F091983}" type="slidenum">
              <a:t>73</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Slide preview"/>
          <p:cNvSpPr>
            <a:spLocks noGrp="1" noRot="1" noChangeAspect="1"/>
          </p:cNvSpPr>
          <p:nvPr>
            <p:ph type="sldImg"/>
          </p:nvPr>
        </p:nvSpPr>
        <p:spPr/>
      </p:sp>
      <p:sp>
        <p:nvSpPr>
          <p:cNvPr id="10253"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Actions that might be recorded as events include, but are not limited to, the following examples:</a:t>
            </a:r>
          </a:p>
          <a:p>
            <a:pPr>
              <a:buFont typeface="Arial" pitchFamily="34" charset="0"/>
              <a:buChar char="•"/>
            </a:pPr>
            <a:r>
              <a:rPr/>
              <a:t>A license key expires.</a:t>
            </a:r>
          </a:p>
          <a:p>
            <a:pPr>
              <a:buFont typeface="Arial" pitchFamily="34" charset="0"/>
              <a:buChar char="•"/>
            </a:pPr>
            <a:r>
              <a:rPr/>
              <a:t>A virtual machine is powered on.</a:t>
            </a:r>
          </a:p>
          <a:p>
            <a:pPr>
              <a:buFont typeface="Arial" pitchFamily="34" charset="0"/>
              <a:buChar char="•"/>
            </a:pPr>
            <a:r>
              <a:rPr/>
              <a:t>A user logs in to a virtual machine.</a:t>
            </a:r>
          </a:p>
          <a:p>
            <a:pPr>
              <a:buFont typeface="Arial" pitchFamily="34" charset="0"/>
              <a:buChar char="•"/>
            </a:pPr>
            <a:r>
              <a:rPr/>
              <a:t>A host connection is lost.</a:t>
            </a:r>
          </a:p>
        </p:txBody>
      </p:sp>
      <p:sp>
        <p:nvSpPr>
          <p:cNvPr id="10254" name="Slide number"/>
          <p:cNvSpPr>
            <a:spLocks noGrp="1"/>
          </p:cNvSpPr>
          <p:nvPr>
            <p:ph type="sldNum" sz="quarter" idx="10"/>
          </p:nvPr>
        </p:nvSpPr>
        <p:spPr/>
        <p:txBody>
          <a:bodyPr/>
          <a:lstStyle/>
          <a:p>
            <a:fld id="{C18812F0-6685-476B-B832-AFB48F091983}" type="slidenum">
              <a:t>74</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6" name="Slide preview"/>
          <p:cNvSpPr>
            <a:spLocks noGrp="1" noRot="1" noChangeAspect="1"/>
          </p:cNvSpPr>
          <p:nvPr>
            <p:ph type="sldImg"/>
          </p:nvPr>
        </p:nvSpPr>
        <p:spPr/>
      </p:sp>
      <p:sp>
        <p:nvSpPr>
          <p:cNvPr id="1025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Changes to the logging settings take effect immediately. You do not have to restart the vCenter system.</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set the log level to verbose or trivia to troubleshoot problems, always remember to set the log level back to info (normal logging) when you are done.</a:t>
            </a:r>
          </a:p>
        </p:txBody>
      </p:sp>
      <p:sp>
        <p:nvSpPr>
          <p:cNvPr id="10258" name="Slide number"/>
          <p:cNvSpPr>
            <a:spLocks noGrp="1"/>
          </p:cNvSpPr>
          <p:nvPr>
            <p:ph type="sldNum" sz="quarter" idx="10"/>
          </p:nvPr>
        </p:nvSpPr>
        <p:spPr/>
        <p:txBody>
          <a:bodyPr/>
          <a:lstStyle/>
          <a:p>
            <a:fld id="{C18812F0-6685-476B-B832-AFB48F091983}" type="slidenum">
              <a:t>75</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 name="Slide preview"/>
          <p:cNvSpPr>
            <a:spLocks noGrp="1" noRot="1" noChangeAspect="1"/>
          </p:cNvSpPr>
          <p:nvPr>
            <p:ph type="sldImg"/>
          </p:nvPr>
        </p:nvSpPr>
        <p:spPr/>
      </p:sp>
      <p:sp>
        <p:nvSpPr>
          <p:cNvPr id="10261"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configure logging levels, follow these steps:</a:t>
            </a:r>
          </a:p>
          <a:p>
            <a:pPr>
              <a:buFont typeface="+mj-lt"/>
              <a:buAutoNum type="arabicPeriod"/>
            </a:pPr>
            <a:r>
              <a:rPr/>
              <a:t>In the vSphere Client, select the vCenter instance in the navigation pane</a:t>
            </a:r>
          </a:p>
          <a:p>
            <a:pPr>
              <a:buFont typeface="+mj-lt"/>
              <a:buAutoNum type="arabicPeriod" startAt="2"/>
            </a:pPr>
            <a:r>
              <a:rPr/>
              <a:t>Click the </a:t>
            </a:r>
            <a:r>
              <a:rPr b="1"/>
              <a:t>Configure</a:t>
            </a:r>
            <a:r>
              <a:rPr/>
              <a:t> tab</a:t>
            </a:r>
          </a:p>
          <a:p>
            <a:pPr>
              <a:buFont typeface="+mj-lt"/>
              <a:buAutoNum type="arabicPeriod" startAt="3"/>
            </a:pPr>
            <a:r>
              <a:rPr/>
              <a:t>Under Settings, select </a:t>
            </a:r>
            <a:r>
              <a:rPr b="1"/>
              <a:t>General</a:t>
            </a:r>
          </a:p>
          <a:p>
            <a:pPr>
              <a:buFont typeface="+mj-lt"/>
              <a:buAutoNum type="arabicPeriod" startAt="4"/>
            </a:pPr>
            <a:r>
              <a:rPr/>
              <a:t>Click </a:t>
            </a:r>
            <a:r>
              <a:rPr b="1"/>
              <a:t>EDIT</a:t>
            </a:r>
          </a:p>
          <a:p>
            <a:pPr>
              <a:buFont typeface="+mj-lt"/>
              <a:buAutoNum type="arabicPeriod" startAt="5"/>
            </a:pPr>
            <a:r>
              <a:rPr/>
              <a:t>Select </a:t>
            </a:r>
            <a:r>
              <a:rPr b="1"/>
              <a:t>Logging settings </a:t>
            </a:r>
            <a:r>
              <a:rPr/>
              <a:t>in the left pane</a:t>
            </a:r>
          </a:p>
          <a:p>
            <a:pPr>
              <a:buFont typeface="+mj-lt"/>
              <a:buAutoNum type="arabicPeriod" startAt="6"/>
            </a:pPr>
            <a:r>
              <a:rPr/>
              <a:t>Select an option from the </a:t>
            </a:r>
            <a:r>
              <a:rPr lang="en-US" b="1" dirty="0">
                <a:solidFill>
                  <a:srgbClr val="000000"/>
                </a:solidFill>
                <a:latin typeface="Metropolis Semi Bold" panose="00000700000000000000" pitchFamily="2" charset="0"/>
                <a:cs typeface="Courier New" pitchFamily="49" charset="0"/>
              </a:rPr>
              <a:t>Log level</a:t>
            </a:r>
            <a:r>
              <a:rPr/>
              <a:t> drop-down menu</a:t>
            </a:r>
          </a:p>
        </p:txBody>
      </p:sp>
      <p:sp>
        <p:nvSpPr>
          <p:cNvPr id="10262" name="Slide number"/>
          <p:cNvSpPr>
            <a:spLocks noGrp="1"/>
          </p:cNvSpPr>
          <p:nvPr>
            <p:ph type="sldNum" sz="quarter" idx="10"/>
          </p:nvPr>
        </p:nvSpPr>
        <p:spPr/>
        <p:txBody>
          <a:bodyPr/>
          <a:lstStyle/>
          <a:p>
            <a:fld id="{C18812F0-6685-476B-B832-AFB48F091983}" type="slidenum">
              <a:t>76</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4" name="Slide preview"/>
          <p:cNvSpPr>
            <a:spLocks noGrp="1" noRot="1" noChangeAspect="1"/>
          </p:cNvSpPr>
          <p:nvPr>
            <p:ph type="sldImg"/>
          </p:nvPr>
        </p:nvSpPr>
        <p:spPr/>
      </p:sp>
      <p:sp>
        <p:nvSpPr>
          <p:cNvPr id="10265" name="Notes"/>
          <p:cNvSpPr>
            <a:spLocks noGrp="1"/>
          </p:cNvSpPr>
          <p:nvPr>
            <p:ph type="body" idx="1"/>
          </p:nvPr>
        </p:nvSpPr>
        <p:spPr/>
        <p:txBody>
          <a:bodyPr wrap="square" rtlCol="0"/>
          <a:lstStyle/>
          <a:p>
            <a:pPr marL="0" indent="0">
              <a:buNone/>
            </a:pPr>
            <a:endParaRPr/>
          </a:p>
        </p:txBody>
      </p:sp>
      <p:sp>
        <p:nvSpPr>
          <p:cNvPr id="10266" name="Slide number"/>
          <p:cNvSpPr>
            <a:spLocks noGrp="1"/>
          </p:cNvSpPr>
          <p:nvPr>
            <p:ph type="sldNum" sz="quarter" idx="10"/>
          </p:nvPr>
        </p:nvSpPr>
        <p:spPr/>
        <p:txBody>
          <a:bodyPr/>
          <a:lstStyle/>
          <a:p>
            <a:fld id="{C18812F0-6685-476B-B832-AFB48F091983}" type="slidenum">
              <a:t>77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 name="Slide preview"/>
          <p:cNvSpPr>
            <a:spLocks noGrp="1" noRot="1" noChangeAspect="1"/>
          </p:cNvSpPr>
          <p:nvPr>
            <p:ph type="sldImg"/>
          </p:nvPr>
        </p:nvSpPr>
        <p:spPr/>
      </p:sp>
      <p:sp>
        <p:nvSpPr>
          <p:cNvPr id="1002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vCenter architecture relies on the following components:</a:t>
            </a:r>
          </a:p>
          <a:p>
            <a:pPr>
              <a:buFont typeface="Arial" pitchFamily="34" charset="0"/>
              <a:buChar char="•"/>
            </a:pPr>
            <a:r>
              <a:rPr/>
              <a:t>vSphere Client: You use this client to connect to vCenter and manage your ESXi hosts centrally. When vCenter manages an ESXi host, you should always use vCenter and the vSphere Client to manage that host.</a:t>
            </a:r>
          </a:p>
          <a:p>
            <a:pPr>
              <a:buFont typeface="Arial" pitchFamily="34" charset="0"/>
              <a:buChar char="•"/>
            </a:pPr>
            <a:r>
              <a:rPr/>
              <a:t>vCenter database: The vCenter database is a critical component. The database stores inventory items, security roles, performance data, and other critical information for vCenter.</a:t>
            </a:r>
          </a:p>
          <a:p>
            <a:pPr>
              <a:buFont typeface="Arial" pitchFamily="34" charset="0"/>
              <a:buChar char="•"/>
            </a:pPr>
            <a:r>
              <a:rPr/>
              <a:t>Managed hosts: You can use vCenter to manage ESXi hosts and the VMs running on ESXi hosts.</a:t>
            </a:r>
          </a:p>
        </p:txBody>
      </p:sp>
      <p:sp>
        <p:nvSpPr>
          <p:cNvPr id="10026"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Slide preview"/>
          <p:cNvSpPr>
            <a:spLocks noGrp="1" noRot="1" noChangeAspect="1"/>
          </p:cNvSpPr>
          <p:nvPr>
            <p:ph type="sldImg"/>
          </p:nvPr>
        </p:nvSpPr>
        <p:spPr/>
      </p:sp>
      <p:sp>
        <p:nvSpPr>
          <p:cNvPr id="10269" name="Notes"/>
          <p:cNvSpPr>
            <a:spLocks noGrp="1"/>
          </p:cNvSpPr>
          <p:nvPr>
            <p:ph type="body" idx="1"/>
          </p:nvPr>
        </p:nvSpPr>
        <p:spPr/>
        <p:txBody>
          <a:bodyPr wrap="square" rtlCol="0"/>
          <a:lstStyle/>
          <a:p>
            <a:pPr marL="0" indent="0">
              <a:buNone/>
            </a:pPr>
            <a:endParaRPr/>
          </a:p>
        </p:txBody>
      </p:sp>
      <p:sp>
        <p:nvSpPr>
          <p:cNvPr id="10270" name="Slide number"/>
          <p:cNvSpPr>
            <a:spLocks noGrp="1"/>
          </p:cNvSpPr>
          <p:nvPr>
            <p:ph type="sldNum" sz="quarter" idx="10"/>
          </p:nvPr>
        </p:nvSpPr>
        <p:spPr/>
        <p:txBody>
          <a:bodyPr/>
          <a:lstStyle/>
          <a:p>
            <a:fld id="{C18812F0-6685-476B-B832-AFB48F091983}" type="slidenum">
              <a:t>78</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1" name="Slide preview"/>
          <p:cNvSpPr>
            <a:spLocks noGrp="1" noRot="1" noChangeAspect="1"/>
          </p:cNvSpPr>
          <p:nvPr>
            <p:ph type="sldImg"/>
          </p:nvPr>
        </p:nvSpPr>
        <p:spPr/>
      </p:sp>
      <p:sp>
        <p:nvSpPr>
          <p:cNvPr id="10272" name="Notes"/>
          <p:cNvSpPr>
            <a:spLocks noGrp="1"/>
          </p:cNvSpPr>
          <p:nvPr>
            <p:ph type="body" idx="1"/>
          </p:nvPr>
        </p:nvSpPr>
        <p:spPr/>
        <p:txBody>
          <a:bodyPr wrap="square" rtlCol="0"/>
          <a:lstStyle/>
          <a:p>
            <a:pPr marL="0" indent="0">
              <a:buNone/>
            </a:pPr>
            <a:endParaRPr/>
          </a:p>
        </p:txBody>
      </p:sp>
      <p:sp>
        <p:nvSpPr>
          <p:cNvPr id="10273" name="Slide number"/>
          <p:cNvSpPr>
            <a:spLocks noGrp="1"/>
          </p:cNvSpPr>
          <p:nvPr>
            <p:ph type="sldNum" sz="quarter" idx="10"/>
          </p:nvPr>
        </p:nvSpPr>
        <p:spPr/>
        <p:txBody>
          <a:bodyPr/>
          <a:lstStyle/>
          <a:p>
            <a:fld id="{C18812F0-6685-476B-B832-AFB48F091983}" type="slidenum">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7" name="Slide preview"/>
          <p:cNvSpPr>
            <a:spLocks noGrp="1" noRot="1" noChangeAspect="1"/>
          </p:cNvSpPr>
          <p:nvPr>
            <p:ph type="sldImg"/>
          </p:nvPr>
        </p:nvSpPr>
        <p:spPr/>
      </p:sp>
      <p:sp>
        <p:nvSpPr>
          <p:cNvPr id="1002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Although you can still configure Integrated Windows Authentication (IWA), VMware recommends using Active Directory over LDAP or Federated Identity with AD FS for authentication for vCenter Server and ESXi. For more details, see VMware knowledge base article 78506 at </a:t>
            </a:r>
            <a:r>
              <a:rPr sz="1000">
                <a:hlinkClick r:id="rId3"/>
              </a:rPr>
              <a:t>https://kb.vmware.com/kb/78506</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configuring vCenter Single Sign-On and identity providers, see </a:t>
            </a:r>
            <a:r>
              <a:rPr lang="en-US" sz="1000" i="1" dirty="0">
                <a:solidFill>
                  <a:srgbClr val="000000"/>
                </a:solidFill>
                <a:latin typeface="Metropolis" panose="00000500000000000000" pitchFamily="2" charset="0"/>
                <a:cs typeface="Courier New" pitchFamily="49" charset="0"/>
              </a:rPr>
              <a:t>vSphere Authentication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4"/>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29"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1" name="Slide preview"/>
          <p:cNvSpPr>
            <a:spLocks noGrp="1" noRot="1" noChangeAspect="1"/>
          </p:cNvSpPr>
          <p:nvPr>
            <p:ph type="sldImg"/>
          </p:nvPr>
        </p:nvSpPr>
        <p:spPr/>
      </p:sp>
      <p:sp>
        <p:nvSpPr>
          <p:cNvPr id="1003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more details about user login flow, see </a:t>
            </a:r>
            <a:r>
              <a:rPr lang="en-US" sz="1000" i="1" dirty="0">
                <a:solidFill>
                  <a:srgbClr val="000000"/>
                </a:solidFill>
                <a:latin typeface="Metropolis" panose="00000500000000000000" pitchFamily="2" charset="0"/>
                <a:cs typeface="Courier New" pitchFamily="49" charset="0"/>
              </a:rPr>
              <a:t>vSphere Authentication</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3"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3DD2351-D1CA-47A3-8487-FA7F85ED06C0}"/>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153883E-5B63-41FF-9365-5A1D4F9742B6}"/>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DBEF94E-4B36-4EFA-B091-E33335E64804}"/>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xmlns:a14="http://schemas.microsoft.com/office/drawing/2010/main" xmlns:adec="http://schemas.microsoft.com/office/drawing/2017/decorative" xmlns="" id="{CFEB676F-F7B5-4486-A265-8D3830C84F4C}"/>
                  </a:ext>
                </a:extLst>
              </p14:cNvPr>
              <p14:cNvContentPartPr/>
              <p14:nvPr userDrawn="1"/>
            </p14:nvContentPartPr>
            <p14:xfrm>
              <a:off x="9862161" y="4881179"/>
              <a:ext cx="240" cy="240"/>
            </p14:xfrm>
          </p:contentPart>
        </mc:Choice>
        <mc:Fallback xmlns:a14="http://schemas.microsoft.com/office/drawing/2010/main" xmlns:adec="http://schemas.microsoft.com/office/drawing/2017/decorative" xmlns:a16="http://schemas.microsoft.com/office/drawing/2014/main" xmlns="">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xmlns:p14="http://schemas.microsoft.com/office/powerpoint/2010/main" xmlns=""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xmlns:p14="http://schemas.microsoft.com/office/powerpoint/2010/main" xmlns=""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xmlns:p14="http://schemas.microsoft.com/office/powerpoint/2010/main" xmlns=""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xmlns:p14="http://schemas.microsoft.com/office/powerpoint/2010/main" xmlns=""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p14="http://schemas.microsoft.com/office/powerpoint/2010/main" xmlns=""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p14="http://schemas.microsoft.com/office/powerpoint/2010/main" xmlns=""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xmlns:p14="http://schemas.microsoft.com/office/powerpoint/2010/main" xmlns=""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xmlns:p14="http://schemas.microsoft.com/office/powerpoint/2010/main" xmlns=""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xmlns:p14="http://schemas.microsoft.com/office/powerpoint/2010/main" xmlns=""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xmlns:p14="http://schemas.microsoft.com/office/powerpoint/2010/main" xmlns=""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xmlns:p14="http://schemas.microsoft.com/office/powerpoint/2010/main" xmlns=""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p14="http://schemas.microsoft.com/office/powerpoint/2010/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xmlns:p14="http://schemas.microsoft.com/office/powerpoint/2010/main" xmlns=""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xmlns:p14="http://schemas.microsoft.com/office/powerpoint/2010/main" xmlns=""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B999E0C6-A3AD-45C1-8074-C40C2E8DABB5}"/>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DF976D8-14AA-4404-9DEB-5D56025CBE9B}"/>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02B193DB-01D8-40AF-B55A-6248DB98127F}"/>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xmlns:p14="http://schemas.microsoft.com/office/powerpoint/2010/main" xmlns=""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xmlns:p14="http://schemas.microsoft.com/office/powerpoint/2010/main" xmlns=""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xmlns:p14="http://schemas.microsoft.com/office/powerpoint/2010/main" xmlns=""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xmlns:p14="http://schemas.microsoft.com/office/powerpoint/2010/main" xmlns=""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xmlns:p14="http://schemas.microsoft.com/office/powerpoint/2010/main" xmlns=""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p14="http://schemas.microsoft.com/office/powerpoint/2010/main" xmlns=""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xmlns:p14="http://schemas.microsoft.com/office/powerpoint/2010/main" xmlns=""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xmlns:p14="http://schemas.microsoft.com/office/powerpoint/2010/main" xmlns=""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xmlns:p14="http://schemas.microsoft.com/office/powerpoint/2010/main" xmlns=""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xmlns:p14="http://schemas.microsoft.com/office/powerpoint/2010/main" xmlns=""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xmlns:p14="http://schemas.microsoft.com/office/powerpoint/2010/main" xmlns=""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xmlns:p14="http://schemas.microsoft.com/office/powerpoint/2010/main" xmlns=""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63D99CF-4352-408F-8FF3-57D51A0D131F}"/>
              </a:ext>
              <a:ext uri="{C183D7F6-B498-43B3-948B-1728B52AA6E4}">
                <adec:decorative xmlns:adec="http://schemas.microsoft.com/office/drawing/2017/decorative" xmlns:p15="http://schemas.microsoft.com/office/powerpoint/2012/main" xmlns:p14="http://schemas.microsoft.com/office/powerpoint/2010/main" xmlns:a14="http://schemas.microsoft.com/office/drawing/2010/main" xmlns:a16="http://schemas.microsoft.com/office/drawing/2014/main" xmlns=""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14="http://schemas.microsoft.com/office/powerpoint/2010/main" xmlns:adec="http://schemas.microsoft.com/office/drawing/2017/decorative" xmlns:a14="http://schemas.microsoft.com/office/drawing/2010/main" xmlns:a16="http://schemas.microsoft.com/office/drawing/2014/main" xmlns="">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30.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54.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xml"/><Relationship Id="rId1" Type="http://schemas.openxmlformats.org/officeDocument/2006/relationships/tags" Target="../tags/tag55.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56.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5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60.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61.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6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63.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tags" Target="../tags/tag66.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ags" Target="../tags/tag67.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0.xml"/><Relationship Id="rId1" Type="http://schemas.openxmlformats.org/officeDocument/2006/relationships/tags" Target="../tags/tag68.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xml"/><Relationship Id="rId1" Type="http://schemas.openxmlformats.org/officeDocument/2006/relationships/tags" Target="../tags/tag69.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xml"/><Relationship Id="rId1" Type="http://schemas.openxmlformats.org/officeDocument/2006/relationships/tags" Target="../tags/tag70.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xml"/><Relationship Id="rId1" Type="http://schemas.openxmlformats.org/officeDocument/2006/relationships/tags" Target="../tags/tag72.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xml"/><Relationship Id="rId1" Type="http://schemas.openxmlformats.org/officeDocument/2006/relationships/tags" Target="../tags/tag74.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xml"/><Relationship Id="rId1" Type="http://schemas.openxmlformats.org/officeDocument/2006/relationships/tags" Target="../tags/tag75.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0.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0.xml"/><Relationship Id="rId1" Type="http://schemas.openxmlformats.org/officeDocument/2006/relationships/tags" Target="../tags/tag77.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78.xml"/><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79.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 id="{C3DD2351-D1CA-47A3-8487-FA7F85ED06C0}"/>
              </a:ext>
              <a:ext uri="{C183D7F6-B498-43B3-948B-1728B52AA6E4}">
                <adec:decorative xmlns:adec="http://schemas.microsoft.com/office/drawing/2017/decorative" xmlns=""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Deploying and Configuring vCenter</a:t>
            </a:r>
          </a:p>
        </p:txBody>
      </p:sp>
      <p:grpSp>
        <p:nvGrpSpPr>
          <p:cNvPr id="19" name="Group 18">
            <a:extLst>
              <a:ext uri="{FF2B5EF4-FFF2-40B4-BE49-F238E27FC236}">
                <a16:creationId xmlns:a16="http://schemas.microsoft.com/office/drawing/2014/main"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vCenter Single Sign-On</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1 - 10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vCenter Single Sign-On allows vSphere components to communicate with each other through a secure token mechanism.</a:t>
            </a:r>
          </a:p>
          <a:p>
            <a:pPr marL="0" indent="0">
              <a:buNone/>
            </a:pPr>
            <a:r>
              <a:rPr/>
              <a:t>vCenter Single Sign-On can authenticate users using built-in or external identity providers.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Built-in identity providers:</a:t>
            </a:r>
          </a:p>
          <a:p>
            <a:pPr>
              <a:buFont typeface="Arial" pitchFamily="34" charset="0"/>
              <a:buChar char="•"/>
            </a:pPr>
            <a:r>
              <a:rPr/>
              <a:t>By default, vCenter uses the vsphere.local domain as the identity source.</a:t>
            </a:r>
          </a:p>
          <a:p>
            <a:pPr>
              <a:buFont typeface="Arial" pitchFamily="34" charset="0"/>
              <a:buChar char="•"/>
            </a:pPr>
            <a:r>
              <a:rPr/>
              <a:t>You can configure vCenter to use Active Directory as the identity source using LDAP, LDAPS, OpenLDAP, or OpenLDAPS.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External identity provider using federated authentication:</a:t>
            </a:r>
          </a:p>
          <a:p>
            <a:pPr>
              <a:buFont typeface="Arial" pitchFamily="34" charset="0"/>
              <a:buChar char="•"/>
            </a:pPr>
            <a:r>
              <a:rPr/>
              <a:t>vSphere supports Active Directory Federation Services (AD FS).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vCenter Single Sign-On with Built-In Identity Provider</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M04_Deploying and Configuring vCenter      |     1 - 11</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is the user login flow when vCenter acts as the identity provider:</a:t>
            </a:r>
          </a:p>
          <a:p>
            <a:pPr>
              <a:buFont typeface="+mj-lt"/>
              <a:buAutoNum type="arabicPeriod"/>
            </a:pPr>
            <a:r>
              <a:rPr/>
              <a:t>User logs in to the vSphere Client.</a:t>
            </a:r>
          </a:p>
          <a:p>
            <a:pPr>
              <a:buFont typeface="+mj-lt"/>
              <a:buAutoNum type="arabicPeriod" startAt="2"/>
            </a:pPr>
            <a:r>
              <a:rPr/>
              <a:t>vCenter Single Sign-On authenticates credentials against a directory service (for example, Active Directory).</a:t>
            </a:r>
          </a:p>
          <a:p>
            <a:pPr>
              <a:buFont typeface="+mj-lt"/>
              <a:buAutoNum type="arabicPeriod" startAt="3"/>
            </a:pPr>
            <a:r>
              <a:rPr/>
              <a:t>A SAML token is sent back to the user's browser.</a:t>
            </a:r>
          </a:p>
          <a:p>
            <a:pPr>
              <a:buFont typeface="+mj-lt"/>
              <a:buAutoNum type="arabicPeriod" startAt="4"/>
            </a:pPr>
            <a:r>
              <a:rPr/>
              <a:t>The SAML token is sent to vCenter, and the user is granted access.</a:t>
            </a:r>
          </a:p>
        </p:txBody>
      </p:sp>
      <p:pic>
        <p:nvPicPr>
          <p:cNvPr id="13" name="Content Placeholder 12|478|540">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449894" y="914400"/>
            <a:ext cx="4845286" cy="546735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Enhanced Linked Mode</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1 - 12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With Enhanced linked mode, you can log in to the vSphere Client and manage the inventories of all the vCenter instances in the group:</a:t>
            </a:r>
          </a:p>
          <a:p>
            <a:pPr>
              <a:buFont typeface="Arial" pitchFamily="34" charset="0"/>
              <a:buChar char="•"/>
            </a:pPr>
            <a:r>
              <a:rPr/>
              <a:t>You can link up to 15 vCenter instances in one vCenter Single Sign-On domain.</a:t>
            </a:r>
          </a:p>
          <a:p>
            <a:pPr>
              <a:buFont typeface="Arial" pitchFamily="34" charset="0"/>
              <a:buChar char="•"/>
            </a:pPr>
            <a:r>
              <a:rPr/>
              <a:t>You can create an enhanced linked mode group during the deployment of vCenter Server Appliance.</a:t>
            </a:r>
          </a:p>
        </p:txBody>
      </p:sp>
      <p:pic>
        <p:nvPicPr>
          <p:cNvPr id="12" name="Content Placeholder 11|2552|772">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336728"/>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ESXi and vCenter Communication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vSphere Client is the primary method to manage ESXi hosts. vSphere Client communicates directly with vCenter.</a:t>
            </a:r>
            <a:r>
              <a:t/>
            </a:r>
            <a:br/>
            <a:r>
              <a:t/>
            </a:r>
            <a:br/>
            <a:r>
              <a:rPr/>
              <a:t>If vCenter is not available, you use VMware Host Client to communicate directly with the ESXi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1 - 13</a:t>
            </a:r>
            <a:endParaRPr lang="en-US" dirty="0"/>
          </a:p>
        </p:txBody>
      </p:sp>
      <p:pic>
        <p:nvPicPr>
          <p:cNvPr id="8" name="Content Placeholder 7|957|54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40876" y="1582738"/>
            <a:ext cx="8510248" cy="4799012"/>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vCenter Scalability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1 - 14</a:t>
            </a:r>
            <a:endParaRPr lang="en-US" dirty="0"/>
          </a:p>
        </p:txBody>
      </p:sp>
      <p:graphicFrame>
        <p:nvGraphicFramePr>
          <p:cNvPr id="10042" name="Table 1"/>
          <p:cNvGraphicFramePr>
            <a:graphicFrameLocks noGrp="1"/>
          </p:cNvGraphicFramePr>
          <p:nvPr/>
        </p:nvGraphicFramePr>
        <p:xfrm>
          <a:off x="609600" y="914400"/>
          <a:ext cx="10972800" cy="2225040"/>
        </p:xfrm>
        <a:graphic>
          <a:graphicData uri="http://schemas.openxmlformats.org/drawingml/2006/table">
            <a:tbl>
              <a:tblPr firstRow="1" bandRow="1">
                <a:tableStyleId>{6E25E649-3F16-4E02-A733-19D2CDBF48F0}</a:tableStyleId>
              </a:tblPr>
              <a:tblGrid>
                <a:gridCol w="5486400"/>
                <a:gridCol w="5486400"/>
              </a:tblGrid>
              <a:tr h="370840">
                <a:tc>
                  <a:txBody>
                    <a:bodyPr/>
                    <a:lstStyle/>
                    <a:p>
                      <a:pPr marL="0" indent="0" algn="l">
                        <a:buNone/>
                      </a:pPr>
                      <a:r>
                        <a:rPr/>
                        <a:t>Metric</a:t>
                      </a:r>
                    </a:p>
                  </a:txBody>
                  <a:tcPr/>
                </a:tc>
                <a:tc>
                  <a:txBody>
                    <a:bodyPr/>
                    <a:lstStyle/>
                    <a:p>
                      <a:pPr marL="0" indent="0" algn="l">
                        <a:buNone/>
                      </a:pPr>
                      <a:r>
                        <a:rPr/>
                        <a:t>vCenter 8.0</a:t>
                      </a:r>
                    </a:p>
                  </a:txBody>
                  <a:tcPr/>
                </a:tc>
              </a:tr>
              <a:tr h="370840">
                <a:tc>
                  <a:txBody>
                    <a:bodyPr/>
                    <a:lstStyle/>
                    <a:p>
                      <a:pPr marL="0" indent="0" algn="l">
                        <a:buNone/>
                      </a:pPr>
                      <a:r>
                        <a:rPr/>
                        <a:t>Hosts per vCenter instance</a:t>
                      </a:r>
                    </a:p>
                  </a:txBody>
                  <a:tcPr/>
                </a:tc>
                <a:tc>
                  <a:txBody>
                    <a:bodyPr/>
                    <a:lstStyle/>
                    <a:p>
                      <a:pPr marL="0" indent="0" algn="l">
                        <a:buNone/>
                      </a:pPr>
                      <a:r>
                        <a:rPr/>
                        <a:t>2,500</a:t>
                      </a:r>
                    </a:p>
                  </a:txBody>
                  <a:tcPr/>
                </a:tc>
              </a:tr>
              <a:tr h="370840">
                <a:tc>
                  <a:txBody>
                    <a:bodyPr/>
                    <a:lstStyle/>
                    <a:p>
                      <a:pPr marL="0" indent="0" algn="l">
                        <a:buNone/>
                      </a:pPr>
                      <a:r>
                        <a:rPr/>
                        <a:t>Powered-on VMs per vCenter instance</a:t>
                      </a:r>
                    </a:p>
                  </a:txBody>
                  <a:tcPr/>
                </a:tc>
                <a:tc>
                  <a:txBody>
                    <a:bodyPr/>
                    <a:lstStyle/>
                    <a:p>
                      <a:pPr marL="0" indent="0" algn="l">
                        <a:buNone/>
                      </a:pPr>
                      <a:r>
                        <a:rPr/>
                        <a:t>40,000</a:t>
                      </a:r>
                    </a:p>
                  </a:txBody>
                  <a:tcPr/>
                </a:tc>
              </a:tr>
              <a:tr h="370840">
                <a:tc>
                  <a:txBody>
                    <a:bodyPr/>
                    <a:lstStyle/>
                    <a:p>
                      <a:pPr marL="0" indent="0" algn="l">
                        <a:buNone/>
                      </a:pPr>
                      <a:r>
                        <a:rPr/>
                        <a:t>Registered VMs per vCenter instance</a:t>
                      </a:r>
                    </a:p>
                  </a:txBody>
                  <a:tcPr/>
                </a:tc>
                <a:tc>
                  <a:txBody>
                    <a:bodyPr/>
                    <a:lstStyle/>
                    <a:p>
                      <a:pPr marL="0" indent="0" algn="l">
                        <a:buNone/>
                      </a:pPr>
                      <a:r>
                        <a:rPr/>
                        <a:t>45,000</a:t>
                      </a:r>
                    </a:p>
                  </a:txBody>
                  <a:tcPr/>
                </a:tc>
              </a:tr>
              <a:tr h="370840">
                <a:tc>
                  <a:txBody>
                    <a:bodyPr/>
                    <a:lstStyle/>
                    <a:p>
                      <a:pPr marL="0" indent="0" algn="l">
                        <a:buNone/>
                      </a:pPr>
                      <a:r>
                        <a:rPr/>
                        <a:t>Hosts per cluster</a:t>
                      </a:r>
                    </a:p>
                  </a:txBody>
                  <a:tcPr/>
                </a:tc>
                <a:tc>
                  <a:txBody>
                    <a:bodyPr/>
                    <a:lstStyle/>
                    <a:p>
                      <a:pPr marL="0" indent="0" algn="l">
                        <a:buNone/>
                      </a:pPr>
                      <a:r>
                        <a:rPr/>
                        <a:t>96</a:t>
                      </a:r>
                    </a:p>
                  </a:txBody>
                  <a:tcPr/>
                </a:tc>
              </a:tr>
              <a:tr h="370840">
                <a:tc>
                  <a:txBody>
                    <a:bodyPr/>
                    <a:lstStyle/>
                    <a:p>
                      <a:pPr marL="0" indent="0" algn="l">
                        <a:buNone/>
                      </a:pPr>
                      <a:r>
                        <a:rPr/>
                        <a:t>VMs per cluster</a:t>
                      </a:r>
                    </a:p>
                  </a:txBody>
                  <a:tcPr/>
                </a:tc>
                <a:tc>
                  <a:txBody>
                    <a:bodyPr/>
                    <a:lstStyle/>
                    <a:p>
                      <a:pPr marL="0" indent="0" algn="l">
                        <a:buNone/>
                      </a:pPr>
                      <a:r>
                        <a:rPr/>
                        <a:t>8,000</a:t>
                      </a:r>
                    </a:p>
                  </a:txBody>
                  <a:tcPr/>
                </a:tc>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1 - 15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vCenter architecture</a:t>
            </a:r>
          </a:p>
          <a:p>
            <a:pPr>
              <a:buFont typeface="Arial" pitchFamily="34" charset="0"/>
              <a:buChar char="•"/>
            </a:pPr>
            <a:r>
              <a:rPr/>
              <a:t>Recognize ESXi hosts communication with vCenter</a:t>
            </a:r>
          </a:p>
          <a:p>
            <a:pPr>
              <a:buFont typeface="Arial" pitchFamily="34" charset="0"/>
              <a:buChar char="•"/>
            </a:pPr>
            <a:r>
              <a:rPr/>
              <a:t>Identify vCenter services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Deploying vCenter Server Appliance</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46" name="NewShape"/>
          <p:cNvSpPr txBox="1"/>
          <p:nvPr/>
        </p:nvSpPr>
        <p:spPr>
          <a:xfrm>
            <a:off x="1571604" y="1285860"/>
            <a:ext cx="3643338" cy="369332"/>
          </a:xfrm>
          <a:prstGeom prst="rect">
            <a:avLst/>
          </a:prstGeom>
          <a:noFill/>
        </p:spPr>
        <p:txBody>
          <a:bodyPr wrap="square" rtlCol="0"/>
          <a:lstStyle/>
          <a:p>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1 - 17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Deploy vCenter Server Appliance into an infrastructure</a:t>
            </a:r>
          </a:p>
          <a:p>
            <a:pPr>
              <a:buFont typeface="Arial" pitchFamily="34" charset="0"/>
              <a:buChar char="•"/>
            </a:pPr>
            <a:r>
              <a:rPr/>
              <a:t>Configure vCenter settings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Preparing for vCenter Server Appliance Deployment</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1 - 18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Before deploying vCenter Server Appliance, you must complete several tasks:</a:t>
            </a:r>
          </a:p>
          <a:p>
            <a:pPr>
              <a:buFont typeface="Arial" pitchFamily="34" charset="0"/>
              <a:buChar char="•"/>
            </a:pPr>
            <a:r>
              <a:rPr/>
              <a:t>Verify that all vCenter Server Appliance system requirements are met.</a:t>
            </a:r>
          </a:p>
          <a:p>
            <a:pPr>
              <a:buFont typeface="Arial" pitchFamily="34" charset="0"/>
              <a:buChar char="•"/>
            </a:pPr>
            <a:r>
              <a:rPr/>
              <a:t>Get the fully qualified domain name (FQDN) or the static IP of the host machine on which you install vCenter Server Appliance.</a:t>
            </a:r>
          </a:p>
          <a:p>
            <a:pPr>
              <a:buFont typeface="Arial" pitchFamily="34" charset="0"/>
              <a:buChar char="•"/>
            </a:pPr>
            <a:r>
              <a:rPr/>
              <a:t>Get FQDN and IP address to assign to vCenter Server Appliance.</a:t>
            </a:r>
          </a:p>
          <a:p>
            <a:pPr>
              <a:buFont typeface="Arial" pitchFamily="34" charset="0"/>
              <a:buChar char="•"/>
            </a:pPr>
            <a:r>
              <a:rPr/>
              <a:t>Ensure that date and time on all VMs in the vSphere network are synchronized.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vCenter Server Appliance Native GUI Installer</a:t>
            </a:r>
          </a:p>
        </p:txBody>
      </p:sp>
      <p:pic>
        <p:nvPicPr>
          <p:cNvPr id="3" name="Content Placeholder 2|1594|1290"/>
          <p:cNvPicPr>
            <a:picLocks noGrp="1" noChangeAspect="1"/>
          </p:cNvPicPr>
          <p:nvPr>
            <p:ph sz="half" idx="1"/>
          </p:nvPr>
        </p:nvPicPr>
        <p:blipFill>
          <a:blip r:embed="rId4"/>
          <a:stretch>
            <a:fillRect/>
          </a:stretch>
        </p:blipFill>
        <p:spPr>
          <a:xfrm>
            <a:off x="4602229" y="914400"/>
            <a:ext cx="6755779"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vCenter Server Appliance Native GUI installer has several features:</a:t>
            </a:r>
          </a:p>
          <a:p>
            <a:pPr>
              <a:buFont typeface="Arial" pitchFamily="34" charset="0"/>
              <a:buChar char="•"/>
            </a:pPr>
            <a:r>
              <a:rPr/>
              <a:t>With the GUI installer, you can perform an interactive deployment of vCenter Server Appliance.</a:t>
            </a:r>
          </a:p>
          <a:p>
            <a:pPr>
              <a:buFont typeface="Arial" pitchFamily="34" charset="0"/>
              <a:buChar char="•"/>
            </a:pPr>
            <a:r>
              <a:rPr/>
              <a:t>The GUI installer is a native application for Windows, Linux, and macOS.</a:t>
            </a:r>
          </a:p>
          <a:p>
            <a:pPr>
              <a:buFont typeface="Arial" pitchFamily="34" charset="0"/>
              <a:buChar char="•"/>
            </a:pPr>
            <a:r>
              <a:rPr/>
              <a:t>The GUI installer performs validations and prechecks during the deployment.</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1 - 19</a:t>
            </a:r>
            <a:endParaRPr lang="en-US"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vCenter helps you centrally manage multiple ESXi hosts and their virtual machines. If you do not properly deploy, configure, and manage vCenter, your environment might experience reduced administrative manageability of the ESXi hosts and virtual machines.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vCenter Server Appliance Installation</a:t>
            </a:r>
          </a:p>
        </p:txBody>
      </p:sp>
      <p:pic>
        <p:nvPicPr>
          <p:cNvPr id="3" name="Content Placeholder 2|4404|2048"/>
          <p:cNvPicPr>
            <a:picLocks noGrp="1" noChangeAspect="1"/>
          </p:cNvPicPr>
          <p:nvPr>
            <p:ph sz="half" idx="1"/>
          </p:nvPr>
        </p:nvPicPr>
        <p:blipFill>
          <a:blip r:embed="rId4"/>
          <a:stretch>
            <a:fillRect/>
          </a:stretch>
        </p:blipFill>
        <p:spPr>
          <a:xfrm>
            <a:off x="4377837" y="914400"/>
            <a:ext cx="7204563" cy="3350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vCenter Server Appliance installation is a two-stage process:</a:t>
            </a:r>
          </a:p>
          <a:p>
            <a:pPr>
              <a:buFont typeface="Arial" pitchFamily="34" charset="0"/>
              <a:buChar char="•"/>
            </a:pPr>
            <a:r>
              <a:rPr/>
              <a:t>Stage 1: Deployment of OVF</a:t>
            </a:r>
          </a:p>
          <a:p>
            <a:pPr>
              <a:buFont typeface="Arial" pitchFamily="34" charset="0"/>
              <a:buChar char="•"/>
            </a:pPr>
            <a:r>
              <a:rPr/>
              <a:t>Stage 2: Configuration</a:t>
            </a:r>
          </a:p>
          <a:p>
            <a:pPr marL="0" indent="0">
              <a:buNone/>
            </a:pPr>
            <a:r>
              <a:rPr/>
              <a:t>The deployment can be fully automated by using JSON templates with the CLI installer on Windows, Linux, or macOS.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1 - 20</a:t>
            </a:r>
            <a:endParaRPr lang="en-US"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vCenter Server Appliance Installation: Stage 1</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M04_Deploying and Configuring vCenter      |     1 - 21</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Stage 1 begins with the UI phase:</a:t>
            </a:r>
          </a:p>
          <a:p>
            <a:pPr>
              <a:buFont typeface="+mj-lt"/>
              <a:buAutoNum type="arabicPeriod"/>
            </a:pPr>
            <a:r>
              <a:rPr/>
              <a:t>Accept the EULA.</a:t>
            </a:r>
          </a:p>
          <a:p>
            <a:pPr>
              <a:buFont typeface="+mj-lt"/>
              <a:buAutoNum type="arabicPeriod" startAt="2"/>
            </a:pPr>
            <a:r>
              <a:rPr/>
              <a:t>Connect to the target ESXi host or vCenter system.</a:t>
            </a:r>
          </a:p>
          <a:p>
            <a:pPr>
              <a:buFont typeface="+mj-lt"/>
              <a:buAutoNum type="arabicPeriod" startAt="3"/>
            </a:pPr>
            <a:r>
              <a:rPr/>
              <a:t>Define the vCenter Server Appliance name and root password.</a:t>
            </a:r>
          </a:p>
          <a:p>
            <a:pPr>
              <a:buFont typeface="+mj-lt"/>
              <a:buAutoNum type="arabicPeriod" startAt="4"/>
            </a:pPr>
            <a:r>
              <a:rPr/>
              <a:t>Select compute size, storage size, and datastore location (thin disk).</a:t>
            </a:r>
          </a:p>
          <a:p>
            <a:pPr>
              <a:buFont typeface="+mj-lt"/>
              <a:buAutoNum type="arabicPeriod" startAt="5"/>
            </a:pPr>
            <a:r>
              <a:rPr/>
              <a:t>Define networking settings.</a:t>
            </a:r>
          </a:p>
          <a:p>
            <a:pPr marL="0" indent="0">
              <a:lnSpc>
                <a:spcPts val="0"/>
              </a:lnSpc>
              <a:spcBef>
                <a:spcPts val="0"/>
              </a:spcBef>
              <a:spcAft>
                <a:spcPts val="0"/>
              </a:spcAft>
              <a:buNone/>
            </a:pPr>
            <a:r>
              <a:rPr sz="100"/>
              <a:t> </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Stage 1 continues with the deployment phase:</a:t>
            </a:r>
          </a:p>
          <a:p>
            <a:pPr>
              <a:buFont typeface="+mj-lt"/>
              <a:buAutoNum type="arabicPeriod" startAt="6"/>
            </a:pPr>
            <a:r>
              <a:rPr/>
              <a:t>OVF is deployed to the ESXi host.</a:t>
            </a:r>
          </a:p>
          <a:p>
            <a:pPr>
              <a:buFont typeface="+mj-lt"/>
              <a:buAutoNum type="arabicPeriod" startAt="7"/>
            </a:pPr>
            <a:r>
              <a:rPr/>
              <a:t>Disks and networking are configured.</a:t>
            </a:r>
          </a:p>
        </p:txBody>
      </p:sp>
      <p:pic>
        <p:nvPicPr>
          <p:cNvPr id="13" name="Content Placeholder 12|4400|2332">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2872454"/>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vCenter Server Appliance Installation: Stage 2</a:t>
            </a:r>
          </a:p>
        </p:txBody>
      </p:sp>
      <p:pic>
        <p:nvPicPr>
          <p:cNvPr id="3" name="Content Placeholder 2|2554|1336"/>
          <p:cNvPicPr>
            <a:picLocks noGrp="1" noChangeAspect="1"/>
          </p:cNvPicPr>
          <p:nvPr>
            <p:ph sz="half" idx="1"/>
          </p:nvPr>
        </p:nvPicPr>
        <p:blipFill>
          <a:blip r:embed="rId4"/>
          <a:stretch>
            <a:fillRect/>
          </a:stretch>
        </p:blipFill>
        <p:spPr>
          <a:xfrm>
            <a:off x="4377837" y="914400"/>
            <a:ext cx="7204563" cy="376871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Stage 2 is the configuration phase:</a:t>
            </a:r>
          </a:p>
          <a:p>
            <a:pPr>
              <a:buFont typeface="Arial" pitchFamily="34" charset="0"/>
              <a:buChar char="•"/>
            </a:pPr>
            <a:r>
              <a:rPr/>
              <a:t>Configure time synchronization mode and SSH access.</a:t>
            </a:r>
          </a:p>
          <a:p>
            <a:pPr>
              <a:buFont typeface="Arial" pitchFamily="34" charset="0"/>
              <a:buChar char="•"/>
            </a:pPr>
            <a:r>
              <a:rPr/>
              <a:t>Create a vCenter Single Sign-On domain or join an existing SSO domain.</a:t>
            </a:r>
          </a:p>
          <a:p>
            <a:pPr>
              <a:buFont typeface="Arial" pitchFamily="34" charset="0"/>
              <a:buChar char="•"/>
            </a:pPr>
            <a:r>
              <a:rPr/>
              <a:t>Join the Customer Experience Improvement Program (CEIP).</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1 - 22</a:t>
            </a:r>
            <a:endParaRPr lang="en-US"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Getting Started with vCenter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After you deploy vCenter Server Appliance, use the vSphere Client to log in and manage your vCenter inventory: https://&lt;vCenter_FQDN_or_IP_address&gt;/ui.</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1 - 23</a:t>
            </a:r>
            <a:endParaRPr lang="en-US" dirty="0"/>
          </a:p>
        </p:txBody>
      </p:sp>
      <p:pic>
        <p:nvPicPr>
          <p:cNvPr id="8" name="Content Placeholder 7|1999|108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683293" y="1582738"/>
            <a:ext cx="8825414" cy="4799012"/>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Configuring vCenter Using the vSphere Client</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Using the vSphere Client, you can configure vCenter, including settings such as licensing, statistics collection, and logging.</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1 - 24</a:t>
            </a:r>
            <a:endParaRPr lang="en-US" dirty="0"/>
          </a:p>
        </p:txBody>
      </p:sp>
      <p:pic>
        <p:nvPicPr>
          <p:cNvPr id="8" name="Content Placeholder 7|4400|191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842522" y="1582738"/>
            <a:ext cx="10506956" cy="4799012"/>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vCenter Management Interface</a:t>
            </a:r>
          </a:p>
        </p:txBody>
      </p:sp>
      <p:pic>
        <p:nvPicPr>
          <p:cNvPr id="3" name="Content Placeholder 2|1672|1129"/>
          <p:cNvPicPr>
            <a:picLocks noGrp="1" noChangeAspect="1"/>
          </p:cNvPicPr>
          <p:nvPr>
            <p:ph sz="half" idx="1"/>
          </p:nvPr>
        </p:nvPicPr>
        <p:blipFill>
          <a:blip r:embed="rId4"/>
          <a:stretch>
            <a:fillRect/>
          </a:stretch>
        </p:blipFill>
        <p:spPr>
          <a:xfrm>
            <a:off x="4377837" y="914400"/>
            <a:ext cx="7204563" cy="486480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Using the vCenter Management Interface, you can configure and monitor your vCenter instance.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Tasks include:</a:t>
            </a:r>
          </a:p>
          <a:p>
            <a:pPr>
              <a:buFont typeface="Arial" pitchFamily="34" charset="0"/>
              <a:buChar char="•"/>
            </a:pPr>
            <a:r>
              <a:rPr/>
              <a:t>Monitoring resource use by the appliance</a:t>
            </a:r>
          </a:p>
          <a:p>
            <a:pPr>
              <a:buFont typeface="Arial" pitchFamily="34" charset="0"/>
              <a:buChar char="•"/>
            </a:pPr>
            <a:r>
              <a:rPr/>
              <a:t>Backing up the appliance</a:t>
            </a:r>
          </a:p>
          <a:p>
            <a:pPr>
              <a:buFont typeface="Arial" pitchFamily="34" charset="0"/>
              <a:buChar char="•"/>
            </a:pPr>
            <a:r>
              <a:rPr/>
              <a:t>Monitoring vCenter services</a:t>
            </a:r>
          </a:p>
          <a:p>
            <a:pPr>
              <a:buFont typeface="Arial" pitchFamily="34" charset="0"/>
              <a:buChar char="•"/>
            </a:pPr>
            <a:r>
              <a:rPr/>
              <a:t>Adding additional network adapters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1 - 25</a:t>
            </a:r>
            <a:endParaRPr lang="en-US" dirty="0"/>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Multi-homing the vCenter Server Appliance</a:t>
            </a:r>
          </a:p>
        </p:txBody>
      </p:sp>
      <p:pic>
        <p:nvPicPr>
          <p:cNvPr id="3" name="Content Placeholder 2|2040|1226"/>
          <p:cNvPicPr>
            <a:picLocks noGrp="1" noChangeAspect="1"/>
          </p:cNvPicPr>
          <p:nvPr>
            <p:ph sz="half" idx="1"/>
          </p:nvPr>
        </p:nvPicPr>
        <p:blipFill>
          <a:blip r:embed="rId4"/>
          <a:stretch>
            <a:fillRect/>
          </a:stretch>
        </p:blipFill>
        <p:spPr>
          <a:xfrm>
            <a:off x="4377837" y="914400"/>
            <a:ext cx="7204563" cy="433710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With vCenter Server Appliance multi-homing, you can configure multiple NICs to manage network traffic.</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1 - 26</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Demonstration: Deploying vCenter Server Appliance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1 - 27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Your instructor will run a demonstration.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1 - 28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Deploy vCenter Server Appliance into an infrastructure</a:t>
            </a:r>
          </a:p>
          <a:p>
            <a:pPr>
              <a:buFont typeface="Arial" pitchFamily="34" charset="0"/>
              <a:buChar char="•"/>
            </a:pPr>
            <a:r>
              <a:rPr/>
              <a:t>Configure vCenter settings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vSphere Licensing</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92" name="NewShape"/>
          <p:cNvSpPr txBox="1"/>
          <p:nvPr/>
        </p:nvSpPr>
        <p:spPr>
          <a:xfrm>
            <a:off x="1571604" y="1285860"/>
            <a:ext cx="3643338" cy="369332"/>
          </a:xfrm>
          <a:prstGeom prst="rect">
            <a:avLst/>
          </a:prstGeom>
          <a:noFill/>
        </p:spPr>
        <p:txBody>
          <a:bodyPr wrap="square" rtlCol="0"/>
          <a:lstStyle/>
          <a:p>
            <a:endParaRPr/>
          </a:p>
        </p:txBody>
      </p:sp>
      <p:sp>
        <p:nvSpPr>
          <p:cNvPr id="10094"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Centralized Management with vCenter</a:t>
            </a:r>
          </a:p>
          <a:p>
            <a:pPr>
              <a:buFont typeface="+mj-lt"/>
              <a:buAutoNum type="arabicPeriod" startAt="2"/>
            </a:pPr>
            <a:r>
              <a:rPr/>
              <a:t>Deploying vCenter Server Appliance</a:t>
            </a:r>
          </a:p>
          <a:p>
            <a:pPr>
              <a:buFont typeface="+mj-lt"/>
              <a:buAutoNum type="arabicPeriod" startAt="3"/>
            </a:pPr>
            <a:r>
              <a:rPr/>
              <a:t>vSphere Licenses</a:t>
            </a:r>
          </a:p>
          <a:p>
            <a:pPr>
              <a:buFont typeface="+mj-lt"/>
              <a:buAutoNum type="arabicPeriod" startAt="4"/>
            </a:pPr>
            <a:r>
              <a:rPr/>
              <a:t>Managing vCenter Inventory</a:t>
            </a:r>
          </a:p>
          <a:p>
            <a:pPr>
              <a:buFont typeface="+mj-lt"/>
              <a:buAutoNum type="arabicPeriod" startAt="5"/>
            </a:pPr>
            <a:r>
              <a:rPr/>
              <a:t>vCenter Roles and Permissions</a:t>
            </a:r>
          </a:p>
          <a:p>
            <a:pPr>
              <a:buFont typeface="+mj-lt"/>
              <a:buAutoNum type="arabicPeriod" startAt="6"/>
            </a:pPr>
            <a:r>
              <a:rPr/>
              <a:t>Monitoring vCenter Events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1 - 30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View licensed features for vCenter or an ESXi host</a:t>
            </a:r>
          </a:p>
          <a:p>
            <a:pPr>
              <a:buFont typeface="Arial" pitchFamily="34" charset="0"/>
              <a:buChar char="•"/>
            </a:pPr>
            <a:r>
              <a:rPr/>
              <a:t>Add license keys to vCenter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vSphere Licenses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VMware provides a number of vSphere products to suit your needs.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1 - 31</a:t>
            </a:r>
            <a:endParaRPr lang="en-US" dirty="0"/>
          </a:p>
        </p:txBody>
      </p:sp>
      <p:graphicFrame>
        <p:nvGraphicFramePr>
          <p:cNvPr id="10101" name="Table 1"/>
          <p:cNvGraphicFramePr>
            <a:graphicFrameLocks noGrp="1"/>
          </p:cNvGraphicFramePr>
          <p:nvPr/>
        </p:nvGraphicFramePr>
        <p:xfrm>
          <a:off x="609600" y="1582738"/>
          <a:ext cx="10863072" cy="4485640"/>
        </p:xfrm>
        <a:graphic>
          <a:graphicData uri="http://schemas.openxmlformats.org/drawingml/2006/table">
            <a:tbl>
              <a:tblPr firstRow="1" bandRow="1">
                <a:tableStyleId>{6E25E649-3F16-4E02-A733-19D2CDBF48F0}</a:tableStyleId>
              </a:tblPr>
              <a:tblGrid>
                <a:gridCol w="2743200"/>
                <a:gridCol w="2743200"/>
                <a:gridCol w="2633472"/>
                <a:gridCol w="2743200"/>
              </a:tblGrid>
              <a:tr h="370840">
                <a:tc>
                  <a:txBody>
                    <a:bodyPr/>
                    <a:lstStyle/>
                    <a:p>
                      <a:pPr marL="0" indent="0" algn="l">
                        <a:buNone/>
                      </a:pPr>
                      <a:r>
                        <a:rPr/>
                        <a:t>vSphere Essential Kit</a:t>
                      </a:r>
                    </a:p>
                  </a:txBody>
                  <a:tcPr/>
                </a:tc>
                <a:tc>
                  <a:txBody>
                    <a:bodyPr/>
                    <a:lstStyle/>
                    <a:p>
                      <a:pPr marL="0" indent="0" algn="l">
                        <a:buNone/>
                      </a:pPr>
                      <a:r>
                        <a:rPr/>
                        <a:t>vSphere Essential Plus Kit</a:t>
                      </a:r>
                    </a:p>
                  </a:txBody>
                  <a:tcPr/>
                </a:tc>
                <a:tc>
                  <a:txBody>
                    <a:bodyPr/>
                    <a:lstStyle/>
                    <a:p>
                      <a:pPr marL="0" indent="0" algn="l">
                        <a:buNone/>
                      </a:pPr>
                      <a:r>
                        <a:rPr/>
                        <a:t>vSphere Standard</a:t>
                      </a:r>
                    </a:p>
                  </a:txBody>
                  <a:tcPr/>
                </a:tc>
                <a:tc>
                  <a:txBody>
                    <a:bodyPr/>
                    <a:lstStyle/>
                    <a:p>
                      <a:pPr marL="0" indent="0" algn="l">
                        <a:buNone/>
                      </a:pPr>
                      <a:r>
                        <a:rPr/>
                        <a:t>vSphere Enterprise Plus</a:t>
                      </a:r>
                    </a:p>
                  </a:txBody>
                  <a:tcPr/>
                </a:tc>
              </a:tr>
              <a:tr h="370840">
                <a:tc>
                  <a:txBody>
                    <a:bodyPr/>
                    <a:lstStyle/>
                    <a:p>
                      <a:pPr marL="0" indent="0" algn="l">
                        <a:buNone/>
                      </a:pPr>
                      <a:r>
                        <a:rPr/>
                        <a:t>For small businesses (up to three hosts with up to two CPUs each)</a:t>
                      </a:r>
                    </a:p>
                  </a:txBody>
                  <a:tcPr/>
                </a:tc>
                <a:tc>
                  <a:txBody>
                    <a:bodyPr/>
                    <a:lstStyle/>
                    <a:p>
                      <a:pPr marL="0" indent="0" algn="l">
                        <a:buNone/>
                      </a:pPr>
                      <a:r>
                        <a:rPr/>
                        <a:t>For small businesses (up to three hosts with up to two CPUs each)</a:t>
                      </a:r>
                    </a:p>
                  </a:txBody>
                  <a:tcPr/>
                </a:tc>
                <a:tc>
                  <a:txBody>
                    <a:bodyPr/>
                    <a:lstStyle/>
                    <a:p>
                      <a:pPr marL="0" indent="0" algn="l">
                        <a:buNone/>
                      </a:pPr>
                      <a:r>
                        <a:rPr/>
                        <a:t>Entry-level solution for basic server consolidation</a:t>
                      </a:r>
                    </a:p>
                  </a:txBody>
                  <a:tcPr/>
                </a:tc>
                <a:tc>
                  <a:txBody>
                    <a:bodyPr/>
                    <a:lstStyle/>
                    <a:p>
                      <a:pPr marL="0" indent="0" algn="l">
                        <a:buNone/>
                      </a:pPr>
                      <a:r>
                        <a:rPr/>
                        <a:t>Full range of features for transforming your data center into a simplified cloud infrastructure</a:t>
                      </a:r>
                    </a:p>
                  </a:txBody>
                  <a:tcPr/>
                </a:tc>
              </a:tr>
              <a:tr h="370840">
                <a:tc>
                  <a:txBody>
                    <a:bodyPr/>
                    <a:lstStyle/>
                    <a:p>
                      <a:pPr marL="0" indent="0" algn="l">
                        <a:buNone/>
                      </a:pPr>
                      <a:r>
                        <a:rPr/>
                        <a:t>vCenter and ESXi</a:t>
                      </a:r>
                    </a:p>
                  </a:txBody>
                  <a:tcPr/>
                </a:tc>
                <a:tc>
                  <a:txBody>
                    <a:bodyPr/>
                    <a:lstStyle/>
                    <a:p>
                      <a:pPr marL="0" indent="0" algn="l">
                        <a:buNone/>
                      </a:pPr>
                      <a:r>
                        <a:rPr/>
                        <a:t>vCenter and ESXi</a:t>
                      </a:r>
                    </a:p>
                  </a:txBody>
                  <a:tcPr/>
                </a:tc>
                <a:tc>
                  <a:txBody>
                    <a:bodyPr/>
                    <a:lstStyle/>
                    <a:p>
                      <a:pPr marL="0" indent="0" algn="l">
                        <a:buNone/>
                      </a:pPr>
                      <a:r>
                        <a:rPr/>
                        <a:t>vCenter and ESXi</a:t>
                      </a:r>
                    </a:p>
                  </a:txBody>
                  <a:tcPr/>
                </a:tc>
                <a:tc>
                  <a:txBody>
                    <a:bodyPr/>
                    <a:lstStyle/>
                    <a:p>
                      <a:pPr marL="0" indent="0" algn="l">
                        <a:buNone/>
                      </a:pPr>
                      <a:r>
                        <a:rPr/>
                        <a:t>vCenter and ESXi</a:t>
                      </a:r>
                    </a:p>
                  </a:txBody>
                  <a:tcPr/>
                </a:tc>
              </a:tr>
              <a:tr h="370840">
                <a:tc>
                  <a:txBody>
                    <a:bodyPr/>
                    <a:lstStyle/>
                    <a:p>
                      <a:pPr marL="0" indent="0" algn="l">
                        <a:buNone/>
                      </a:pPr>
                      <a:endParaRPr/>
                    </a:p>
                  </a:txBody>
                  <a:tcPr/>
                </a:tc>
                <a:tc>
                  <a:txBody>
                    <a:bodyPr/>
                    <a:lstStyle/>
                    <a:p>
                      <a:pPr marL="0" indent="0" algn="l">
                        <a:buNone/>
                      </a:pPr>
                      <a:r>
                        <a:rPr/>
                        <a:t>vSphere vMotion, vSphere Storage vMotion, vSphere HA, vSphere Data Protection, vSphere Replication</a:t>
                      </a:r>
                    </a:p>
                  </a:txBody>
                  <a:tcPr/>
                </a:tc>
                <a:tc>
                  <a:txBody>
                    <a:bodyPr/>
                    <a:lstStyle/>
                    <a:p>
                      <a:pPr marL="0" indent="0" algn="l">
                        <a:buNone/>
                      </a:pPr>
                      <a:r>
                        <a:rPr/>
                        <a:t>vSphere vMotion, vSphere Storage vMotion, vSphere HA,  vSphere Replication</a:t>
                      </a:r>
                    </a:p>
                  </a:txBody>
                  <a:tcPr/>
                </a:tc>
                <a:tc>
                  <a:txBody>
                    <a:bodyPr/>
                    <a:lstStyle/>
                    <a:p>
                      <a:pPr marL="0" indent="0" algn="l">
                        <a:buNone/>
                      </a:pPr>
                      <a:r>
                        <a:rPr/>
                        <a:t>vSphere vMotion, vSphere Storage vMotion, vSphere HA, vSphere Trust Authority, VM encryption, vSphere Replication</a:t>
                      </a:r>
                    </a:p>
                  </a:txBody>
                  <a:tcPr/>
                </a:tc>
              </a:tr>
            </a:tbl>
          </a:graphicData>
        </a:graphic>
      </p:graphicFrame>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Licensing Overview</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1 - 32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Licensing vSphere components is a two-step process:</a:t>
            </a:r>
          </a:p>
          <a:p>
            <a:pPr>
              <a:buFont typeface="+mj-lt"/>
              <a:buAutoNum type="arabicPeriod"/>
            </a:pPr>
            <a:r>
              <a:rPr/>
              <a:t>Add a license to the vCenter License Service</a:t>
            </a:r>
          </a:p>
          <a:p>
            <a:pPr>
              <a:buFont typeface="+mj-lt"/>
              <a:buAutoNum type="arabicPeriod" startAt="2"/>
            </a:pPr>
            <a:r>
              <a:rPr/>
              <a:t>Assign the license to the ESXi hosts, vCenter instances, and other vSphere components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License Service</a:t>
            </a:r>
          </a:p>
        </p:txBody>
      </p:sp>
      <p:pic>
        <p:nvPicPr>
          <p:cNvPr id="3" name="Content Placeholder 2|4400|1870"/>
          <p:cNvPicPr>
            <a:picLocks noGrp="1" noChangeAspect="1"/>
          </p:cNvPicPr>
          <p:nvPr>
            <p:ph sz="half" idx="1"/>
          </p:nvPr>
        </p:nvPicPr>
        <p:blipFill>
          <a:blip r:embed="rId4"/>
          <a:stretch>
            <a:fillRect/>
          </a:stretch>
        </p:blipFill>
        <p:spPr>
          <a:xfrm>
            <a:off x="4377837" y="914400"/>
            <a:ext cx="7204563" cy="3061939"/>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vSphere License Service runs on vCenter.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vSphere License Service performs the following functions:</a:t>
            </a:r>
          </a:p>
          <a:p>
            <a:pPr>
              <a:buFont typeface="Arial" pitchFamily="34" charset="0"/>
              <a:buChar char="•"/>
            </a:pPr>
            <a:r>
              <a:rPr/>
              <a:t>Provides centralized license management</a:t>
            </a:r>
          </a:p>
          <a:p>
            <a:pPr>
              <a:buFont typeface="Arial" pitchFamily="34" charset="0"/>
              <a:buChar char="•"/>
            </a:pPr>
            <a:r>
              <a:rPr/>
              <a:t>Provides an inventory of vSphere licenses</a:t>
            </a:r>
          </a:p>
          <a:p>
            <a:pPr>
              <a:buFont typeface="Arial" pitchFamily="34" charset="0"/>
              <a:buChar char="•"/>
            </a:pPr>
            <a:r>
              <a:rPr/>
              <a:t>Manages the license assignments for products that integrate with vSphere, such as Site Recovery Manager.</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1 - 33</a:t>
            </a:r>
            <a:endParaRPr lang="en-US" dirty="0"/>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Adding License Keys to vCenter</a:t>
            </a:r>
          </a:p>
        </p:txBody>
      </p:sp>
      <p:pic>
        <p:nvPicPr>
          <p:cNvPr id="3" name="Content Placeholder 2|4184|1590"/>
          <p:cNvPicPr>
            <a:picLocks noGrp="1" noChangeAspect="1"/>
          </p:cNvPicPr>
          <p:nvPr>
            <p:ph sz="half" idx="1"/>
          </p:nvPr>
        </p:nvPicPr>
        <p:blipFill>
          <a:blip r:embed="rId4"/>
          <a:stretch>
            <a:fillRect/>
          </a:stretch>
        </p:blipFill>
        <p:spPr>
          <a:xfrm>
            <a:off x="4377837" y="914400"/>
            <a:ext cx="7204563" cy="2737871"/>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must assign a license to vCenter before its 60-day evaluation period expires.</a:t>
            </a:r>
          </a:p>
          <a:p>
            <a:pPr marL="0" indent="0">
              <a:buNone/>
            </a:pPr>
            <a:r>
              <a:rPr/>
              <a:t>In the vSphere Client from the main menu, select </a:t>
            </a:r>
            <a:r>
              <a:rPr lang="en-US" b="1" dirty="0">
                <a:solidFill>
                  <a:srgbClr val="000000"/>
                </a:solidFill>
                <a:latin typeface="Metropolis Semi Bold" panose="00000700000000000000" pitchFamily="2" charset="0"/>
                <a:cs typeface="Courier New" pitchFamily="49" charset="0"/>
              </a:rPr>
              <a:t>Administration</a:t>
            </a:r>
            <a:r>
              <a:rPr/>
              <a:t> &gt; </a:t>
            </a:r>
            <a:r>
              <a:rPr lang="en-US" b="1" dirty="0">
                <a:solidFill>
                  <a:srgbClr val="000000"/>
                </a:solidFill>
                <a:latin typeface="Metropolis Semi Bold" panose="00000700000000000000" pitchFamily="2" charset="0"/>
                <a:cs typeface="Courier New" pitchFamily="49" charset="0"/>
              </a:rPr>
              <a:t>Licenses </a:t>
            </a:r>
            <a:r>
              <a:rPr/>
              <a:t>to open the Licenses pane.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1 - 34</a:t>
            </a:r>
            <a:endParaRPr lang="en-US"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Assigning the License to the vSphere Component</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assign a license to an asset, such as vCenter.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1 - 35</a:t>
            </a:r>
            <a:endParaRPr lang="en-US" dirty="0"/>
          </a:p>
        </p:txBody>
      </p:sp>
      <p:pic>
        <p:nvPicPr>
          <p:cNvPr id="8" name="Content Placeholder 7|4267|207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164067" y="1582738"/>
            <a:ext cx="9863865" cy="4799012"/>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Licensed Features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manage licenses using the License pane in vCenter's </a:t>
            </a:r>
            <a:r>
              <a:rPr lang="en-US" b="1" dirty="0">
                <a:solidFill>
                  <a:srgbClr val="000000"/>
                </a:solidFill>
                <a:latin typeface="Metropolis Semi Bold" panose="00000700000000000000" pitchFamily="2" charset="0"/>
                <a:cs typeface="Courier New" pitchFamily="49" charset="0"/>
              </a:rPr>
              <a:t>Configure</a:t>
            </a:r>
            <a:r>
              <a:rPr/>
              <a:t> tab. This pane shows the type of license and available features.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1 - 36</a:t>
            </a:r>
            <a:endParaRPr lang="en-US" dirty="0"/>
          </a:p>
        </p:txBody>
      </p:sp>
      <p:pic>
        <p:nvPicPr>
          <p:cNvPr id="8" name="Content Placeholder 7|4299|247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835499" y="1582738"/>
            <a:ext cx="10521002" cy="4799012"/>
          </a:xfrm>
          <a:prstGeom prst="rect">
            <a:avLst/>
          </a:prstGeom>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1: Adding vSphere Licenses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1 - 37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vSphere Client to add vSphere licenses to vCenter and assign a license to vCenter:</a:t>
            </a:r>
          </a:p>
          <a:p>
            <a:pPr>
              <a:buFont typeface="+mj-lt"/>
              <a:buAutoNum type="arabicPeriod"/>
            </a:pPr>
            <a:r>
              <a:rPr/>
              <a:t>Add vSphere Licenses to vCenter</a:t>
            </a:r>
          </a:p>
          <a:p>
            <a:pPr>
              <a:buFont typeface="+mj-lt"/>
              <a:buAutoNum type="arabicPeriod" startAt="2"/>
            </a:pPr>
            <a:r>
              <a:rPr/>
              <a:t>Assign a License to the vCenter Instance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1 - 38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View licensed features for vCenter or an ESXi host</a:t>
            </a:r>
          </a:p>
          <a:p>
            <a:pPr>
              <a:buFont typeface="Arial" pitchFamily="34" charset="0"/>
              <a:buChar char="•"/>
            </a:pPr>
            <a:r>
              <a:rPr/>
              <a:t>Add license keys to vCenter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Managing vCenter Inventory</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27" name="NewShape"/>
          <p:cNvSpPr txBox="1"/>
          <p:nvPr/>
        </p:nvSpPr>
        <p:spPr>
          <a:xfrm>
            <a:off x="1571604" y="1285860"/>
            <a:ext cx="3643338" cy="369332"/>
          </a:xfrm>
          <a:prstGeom prst="rect">
            <a:avLst/>
          </a:prstGeom>
          <a:noFill/>
        </p:spPr>
        <p:txBody>
          <a:bodyPr wrap="square" rtlCol="0"/>
          <a:lstStyle/>
          <a:p>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Centralized Management with vCenter</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3" name="NewShape"/>
          <p:cNvSpPr txBox="1"/>
          <p:nvPr/>
        </p:nvSpPr>
        <p:spPr>
          <a:xfrm>
            <a:off x="1571604" y="1285860"/>
            <a:ext cx="3643338" cy="369332"/>
          </a:xfrm>
          <a:prstGeom prst="rect">
            <a:avLst/>
          </a:prstGeom>
          <a:noFill/>
        </p:spPr>
        <p:txBody>
          <a:bodyPr wrap="square" rtlCol="0"/>
          <a:lstStyle/>
          <a:p>
            <a:endParaRPr/>
          </a:p>
        </p:txBody>
      </p:sp>
      <p:sp>
        <p:nvSpPr>
          <p:cNvPr id="10005"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1 - 40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Use the vSphere Client to manage the vCenter inventory</a:t>
            </a:r>
          </a:p>
          <a:p>
            <a:pPr>
              <a:buFont typeface="Arial" pitchFamily="34" charset="0"/>
              <a:buChar char="•"/>
            </a:pPr>
            <a:r>
              <a:rPr/>
              <a:t>Create and organize vCenter inventory objects</a:t>
            </a:r>
          </a:p>
          <a:p>
            <a:pPr>
              <a:buFont typeface="Arial" pitchFamily="34" charset="0"/>
              <a:buChar char="•"/>
            </a:pPr>
            <a:r>
              <a:rPr/>
              <a:t>Add data center and organizational objects to vCenter</a:t>
            </a:r>
          </a:p>
          <a:p>
            <a:pPr>
              <a:buFont typeface="Arial" pitchFamily="34" charset="0"/>
              <a:buChar char="•"/>
            </a:pPr>
            <a:r>
              <a:rPr/>
              <a:t>Add ESXi hosts to the inventory</a:t>
            </a:r>
          </a:p>
          <a:p>
            <a:pPr>
              <a:buFont typeface="Arial" pitchFamily="34" charset="0"/>
              <a:buChar char="•"/>
            </a:pPr>
            <a:r>
              <a:rPr/>
              <a:t>Create custom inventory tags for inventory objects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Client Main Menu</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From the vSphere Client main menu, you can manage your vCenter system inventory, manage your infrastructure environment, and complete system administration tasks.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1 - 41</a:t>
            </a:r>
            <a:endParaRPr lang="en-US" dirty="0"/>
          </a:p>
        </p:txBody>
      </p:sp>
      <p:pic>
        <p:nvPicPr>
          <p:cNvPr id="8" name="Content Placeholder 7|3336|195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005682" y="1582738"/>
            <a:ext cx="8180635" cy="4799012"/>
          </a:xfrm>
          <a:prstGeom prst="rect">
            <a:avLst/>
          </a:prstGeom>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Navigating the Inventory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use the navigation pane to browse and select objects in the vCenter inventory.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1 - 42</a:t>
            </a:r>
            <a:endParaRPr lang="en-US" dirty="0"/>
          </a:p>
        </p:txBody>
      </p:sp>
      <p:pic>
        <p:nvPicPr>
          <p:cNvPr id="8" name="Content Placeholder 7|4404|2255">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409781" y="1582738"/>
            <a:ext cx="9372438" cy="4799012"/>
          </a:xfrm>
          <a:prstGeom prst="rect">
            <a:avLst/>
          </a:prstGeom>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Views for Hosts, Clusters, VMs, and Templates</a:t>
            </a:r>
          </a:p>
        </p:txBody>
      </p:sp>
      <p:pic>
        <p:nvPicPr>
          <p:cNvPr id="3" name="Content Placeholder 2|454|268"/>
          <p:cNvPicPr>
            <a:picLocks noGrp="1" noChangeAspect="1"/>
          </p:cNvPicPr>
          <p:nvPr>
            <p:ph sz="half" idx="1"/>
          </p:nvPr>
        </p:nvPicPr>
        <p:blipFill>
          <a:blip r:embed="rId4"/>
          <a:stretch>
            <a:fillRect/>
          </a:stretch>
        </p:blipFill>
        <p:spPr>
          <a:xfrm>
            <a:off x="4510804" y="914400"/>
            <a:ext cx="6938629"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Host and cluster objects appear in one view, and VM and template objects are displayed in another view.</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1 - 43</a:t>
            </a:r>
            <a:endParaRPr lang="en-US" dirty="0"/>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Views for Storage and Networks</a:t>
            </a:r>
          </a:p>
        </p:txBody>
      </p:sp>
      <p:pic>
        <p:nvPicPr>
          <p:cNvPr id="3" name="Content Placeholder 2|454|268"/>
          <p:cNvPicPr>
            <a:picLocks noGrp="1" noChangeAspect="1"/>
          </p:cNvPicPr>
          <p:nvPr>
            <p:ph sz="half" idx="1"/>
          </p:nvPr>
        </p:nvPicPr>
        <p:blipFill>
          <a:blip r:embed="rId4"/>
          <a:stretch>
            <a:fillRect/>
          </a:stretch>
        </p:blipFill>
        <p:spPr>
          <a:xfrm>
            <a:off x="4377837" y="914400"/>
            <a:ext cx="7204563" cy="426035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storage inventory view shows all the details for datastores in the data center.</a:t>
            </a:r>
          </a:p>
          <a:p>
            <a:pPr marL="0" indent="0">
              <a:buNone/>
            </a:pPr>
            <a:r>
              <a:rPr/>
              <a:t>The networking inventory view shows all the port groups on standard switches and distributed switches.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1 - 44</a:t>
            </a:r>
            <a:endParaRPr lang="en-US"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Object Information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Because you can view object information and access related objects, monitoring and managing object properties is easy.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1 - 45</a:t>
            </a:r>
            <a:endParaRPr lang="en-US" dirty="0"/>
          </a:p>
        </p:txBody>
      </p:sp>
      <p:pic>
        <p:nvPicPr>
          <p:cNvPr id="8" name="Content Placeholder 7|2550|124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47162" y="1582738"/>
            <a:ext cx="10897675" cy="4799012"/>
          </a:xfrm>
          <a:prstGeom prst="rect">
            <a:avLst/>
          </a:prstGeom>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Data Center Objects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1 - 46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virtual data center is a logical organization of all the inventory objects. Those inventory objects are required to complete a fully functional environment for operating VMs:</a:t>
            </a:r>
          </a:p>
          <a:p>
            <a:pPr>
              <a:buFont typeface="Arial" pitchFamily="34" charset="0"/>
              <a:buChar char="•"/>
            </a:pPr>
            <a:r>
              <a:rPr/>
              <a:t>You can create multiple data centers to organize sets of environments.</a:t>
            </a:r>
          </a:p>
          <a:p>
            <a:pPr>
              <a:buFont typeface="Arial" pitchFamily="34" charset="0"/>
              <a:buChar char="•"/>
            </a:pPr>
            <a:r>
              <a:rPr/>
              <a:t>Each data center has its own hosts, VMs, templates, datastores, and networks.</a:t>
            </a:r>
          </a:p>
        </p:txBody>
      </p:sp>
      <p:pic>
        <p:nvPicPr>
          <p:cNvPr id="12" name="Content Placeholder 11|722|314">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961171" y="2788920"/>
            <a:ext cx="8269657" cy="3593592"/>
          </a:xfrm>
          <a:prstGeom prst="rect">
            <a:avLst/>
          </a:pr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Organizing Inventory Objects into Folders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1 - 47</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You can place Objects in a data center in folders. You can create folders and subfolders to better organize systems.</a:t>
            </a:r>
            <a:r>
              <a:t/>
            </a:r>
            <a:br/>
            <a:r>
              <a:t/>
            </a:r>
            <a:br/>
            <a:r>
              <a:rPr/>
              <a:t>Each of the four inventory views has its own folder structure.</a:t>
            </a:r>
          </a:p>
        </p:txBody>
      </p:sp>
      <p:pic>
        <p:nvPicPr>
          <p:cNvPr id="12" name="Content Placeholder 11|656|33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564367" y="2788920"/>
            <a:ext cx="7063266" cy="3593592"/>
          </a:xfrm>
          <a:prstGeom prst="rect">
            <a:avLst/>
          </a:prstGeom>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Adding a Data Center and Organizational Objects to vCenter</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1 - 48</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You can add a data center, a host, a cluster, and folders to vCenter.</a:t>
            </a:r>
          </a:p>
          <a:p>
            <a:pPr marL="0" indent="0">
              <a:buNone/>
            </a:pPr>
            <a:r>
              <a:rPr/>
              <a:t>You can use folders to group objects of the same type for easier management.</a:t>
            </a:r>
          </a:p>
        </p:txBody>
      </p:sp>
      <p:pic>
        <p:nvPicPr>
          <p:cNvPr id="12" name="Content Placeholder 11|4028|1255">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418784"/>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Adding ESXi Hosts to vCenter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add ESXi hosts to vCenter using the vSphere Client.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1 - 49</a:t>
            </a:r>
            <a:endParaRPr lang="en-US" dirty="0"/>
          </a:p>
        </p:txBody>
      </p:sp>
      <p:pic>
        <p:nvPicPr>
          <p:cNvPr id="8" name="Content Placeholder 7|4157|207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291209" y="1582738"/>
            <a:ext cx="9609582" cy="4799012"/>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vCenter architecture</a:t>
            </a:r>
          </a:p>
          <a:p>
            <a:pPr>
              <a:buFont typeface="Arial" pitchFamily="34" charset="0"/>
              <a:buChar char="•"/>
            </a:pPr>
            <a:r>
              <a:rPr/>
              <a:t>Recognize ESXi hosts communication with vCenter</a:t>
            </a:r>
          </a:p>
          <a:p>
            <a:pPr>
              <a:buFont typeface="Arial" pitchFamily="34" charset="0"/>
              <a:buChar char="•"/>
            </a:pPr>
            <a:r>
              <a:rPr/>
              <a:t>Identify vCenter services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Creating Custom Tags for Inventory Objects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M04_Deploying and Configuring vCenter      |     1 - 50</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You can use tags to attach metadata to objects in the vCenter inventory. Tags help make these objects more sortable.</a:t>
            </a:r>
          </a:p>
          <a:p>
            <a:pPr marL="0" indent="0">
              <a:buNone/>
            </a:pPr>
            <a:r>
              <a:rPr/>
              <a:t>You can associate a set of objects of the same type by searching for objects by a given tag.</a:t>
            </a:r>
          </a:p>
          <a:p>
            <a:pPr marL="0" indent="0">
              <a:buNone/>
            </a:pPr>
            <a:r>
              <a:rPr/>
              <a:t>You can use tags to group and manage VMs, clusters, and datastores, for example:</a:t>
            </a:r>
          </a:p>
          <a:p>
            <a:pPr>
              <a:buFont typeface="Arial" pitchFamily="34" charset="0"/>
              <a:buChar char="•"/>
            </a:pPr>
            <a:r>
              <a:rPr/>
              <a:t>Tag VMs that run production workloads.</a:t>
            </a:r>
          </a:p>
          <a:p>
            <a:pPr>
              <a:buFont typeface="Arial" pitchFamily="34" charset="0"/>
              <a:buChar char="•"/>
            </a:pPr>
            <a:r>
              <a:rPr/>
              <a:t>Tag VMs based on their guest operating system.</a:t>
            </a:r>
          </a:p>
        </p:txBody>
      </p:sp>
      <p:pic>
        <p:nvPicPr>
          <p:cNvPr id="13" name="Content Placeholder 12|3914|2484">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439600"/>
          </a:xfrm>
          <a:prstGeom prst="rect">
            <a:avLst/>
          </a:prstGeom>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2: Creating and Managing the vCenter Inventory</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1 - 51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vSphere Client to create and configure objects in the vCenter inventory:</a:t>
            </a:r>
          </a:p>
          <a:p>
            <a:pPr>
              <a:buFont typeface="+mj-lt"/>
              <a:buAutoNum type="arabicPeriod"/>
            </a:pPr>
            <a:r>
              <a:rPr/>
              <a:t>Create a Data Center Object</a:t>
            </a:r>
          </a:p>
          <a:p>
            <a:pPr>
              <a:buFont typeface="+mj-lt"/>
              <a:buAutoNum type="arabicPeriod" startAt="2"/>
            </a:pPr>
            <a:r>
              <a:rPr/>
              <a:t>Add Two ESXi Hosts to the Inventory</a:t>
            </a:r>
          </a:p>
          <a:p>
            <a:pPr>
              <a:buFont typeface="+mj-lt"/>
              <a:buAutoNum type="arabicPeriod" startAt="3"/>
            </a:pPr>
            <a:r>
              <a:rPr/>
              <a:t>View Information About the ESXi Hosts</a:t>
            </a:r>
          </a:p>
          <a:p>
            <a:pPr>
              <a:buFont typeface="+mj-lt"/>
              <a:buAutoNum type="arabicPeriod" startAt="4"/>
            </a:pPr>
            <a:r>
              <a:rPr/>
              <a:t>Configure an ESXi Host as an NTP Client</a:t>
            </a:r>
          </a:p>
          <a:p>
            <a:pPr>
              <a:buFont typeface="+mj-lt"/>
              <a:buAutoNum type="arabicPeriod" startAt="5"/>
            </a:pPr>
            <a:r>
              <a:rPr/>
              <a:t>Create a Folder for the ESXi Hosts</a:t>
            </a:r>
          </a:p>
          <a:p>
            <a:pPr>
              <a:buFont typeface="+mj-lt"/>
              <a:buAutoNum type="arabicPeriod" startAt="6"/>
            </a:pPr>
            <a:r>
              <a:rPr/>
              <a:t>Create Folders for VMs and VM Templates</a:t>
            </a:r>
          </a:p>
          <a:p>
            <a:pPr marL="0" indent="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1 - 52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Use the vSphere Client to manage the vCenter inventory</a:t>
            </a:r>
          </a:p>
          <a:p>
            <a:pPr>
              <a:buFont typeface="Arial" pitchFamily="34" charset="0"/>
              <a:buChar char="•"/>
            </a:pPr>
            <a:r>
              <a:rPr/>
              <a:t>Create and organize vCenter inventory objects</a:t>
            </a:r>
          </a:p>
          <a:p>
            <a:pPr>
              <a:buFont typeface="Arial" pitchFamily="34" charset="0"/>
              <a:buChar char="•"/>
            </a:pPr>
            <a:r>
              <a:rPr/>
              <a:t>Add data center and organizational objects to vCenter</a:t>
            </a:r>
          </a:p>
          <a:p>
            <a:pPr>
              <a:buFont typeface="Arial" pitchFamily="34" charset="0"/>
              <a:buChar char="•"/>
            </a:pPr>
            <a:r>
              <a:rPr/>
              <a:t>Add ESXi hosts to the inventory</a:t>
            </a:r>
          </a:p>
          <a:p>
            <a:pPr>
              <a:buFont typeface="Arial" pitchFamily="34" charset="0"/>
              <a:buChar char="•"/>
            </a:pPr>
            <a:r>
              <a:rPr/>
              <a:t>Create custom inventory tags for inventory objects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vCenter Roles and Permissions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78"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1 - 54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Define the term permission in the context of vCenter</a:t>
            </a:r>
          </a:p>
          <a:p>
            <a:pPr>
              <a:buFont typeface="Arial" pitchFamily="34" charset="0"/>
              <a:buChar char="•"/>
            </a:pPr>
            <a:r>
              <a:rPr/>
              <a:t>Recognize the rules for applying permissions</a:t>
            </a:r>
          </a:p>
          <a:p>
            <a:pPr>
              <a:buFont typeface="Arial" pitchFamily="34" charset="0"/>
              <a:buChar char="•"/>
            </a:pPr>
            <a:r>
              <a:rPr/>
              <a:t>Create a custom role</a:t>
            </a:r>
          </a:p>
          <a:p>
            <a:pPr>
              <a:buFont typeface="Arial" pitchFamily="34" charset="0"/>
              <a:buChar char="•"/>
            </a:pPr>
            <a:r>
              <a:rPr/>
              <a:t>Assign global permission to a user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vCenter Permissions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M04_Deploying and Configuring vCenter      |     1 - 55</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Using the access control system, the vCenter administrator can define user privileges to access objects in the inventory.</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concepts are important:</a:t>
            </a:r>
          </a:p>
          <a:p>
            <a:pPr>
              <a:buFont typeface="Arial" pitchFamily="34" charset="0"/>
              <a:buChar char="•"/>
            </a:pPr>
            <a:r>
              <a:rPr/>
              <a:t>Privilege: An action that can be performed</a:t>
            </a:r>
          </a:p>
          <a:p>
            <a:pPr>
              <a:buFont typeface="Arial" pitchFamily="34" charset="0"/>
              <a:buChar char="•"/>
            </a:pPr>
            <a:r>
              <a:rPr/>
              <a:t>Role: A set of privileges</a:t>
            </a:r>
          </a:p>
          <a:p>
            <a:pPr>
              <a:buFont typeface="Arial" pitchFamily="34" charset="0"/>
              <a:buChar char="•"/>
            </a:pPr>
            <a:r>
              <a:rPr/>
              <a:t>Object: The target of the action</a:t>
            </a:r>
          </a:p>
          <a:p>
            <a:pPr>
              <a:buFont typeface="Arial" pitchFamily="34" charset="0"/>
              <a:buChar char="•"/>
            </a:pPr>
            <a:r>
              <a:rPr/>
              <a:t>User or group: Indication of who can perform the action</a:t>
            </a:r>
          </a:p>
          <a:p>
            <a:pPr>
              <a:buFont typeface="Arial" pitchFamily="34" charset="0"/>
              <a:buChar char="•"/>
            </a:pPr>
            <a:r>
              <a:rPr/>
              <a:t>Permission: Gives one user or group a role (set of privileges) for the selected object</a:t>
            </a:r>
          </a:p>
        </p:txBody>
      </p:sp>
      <p:pic>
        <p:nvPicPr>
          <p:cNvPr id="18" name="Content Placeholder 17|1000|542">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2922611"/>
          </a:xfrm>
          <a:prstGeom prst="rect">
            <a:avLst/>
          </a:prstGeom>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About Roles</a:t>
            </a:r>
          </a:p>
        </p:txBody>
      </p:sp>
      <p:pic>
        <p:nvPicPr>
          <p:cNvPr id="3" name="Content Placeholder 2|1774|1042"/>
          <p:cNvPicPr>
            <a:picLocks noGrp="1" noChangeAspect="1"/>
          </p:cNvPicPr>
          <p:nvPr>
            <p:ph sz="half" idx="1"/>
          </p:nvPr>
        </p:nvPicPr>
        <p:blipFill>
          <a:blip r:embed="rId4"/>
          <a:stretch>
            <a:fillRect/>
          </a:stretch>
        </p:blipFill>
        <p:spPr>
          <a:xfrm>
            <a:off x="4377837" y="914400"/>
            <a:ext cx="7204563" cy="4231766"/>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Privileges are grouped into roles:</a:t>
            </a:r>
          </a:p>
          <a:p>
            <a:pPr>
              <a:buFont typeface="Arial" pitchFamily="34" charset="0"/>
              <a:buChar char="•"/>
            </a:pPr>
            <a:r>
              <a:rPr/>
              <a:t>A privilege allows access to a specific task and is grouped with other privileges related to it.</a:t>
            </a:r>
          </a:p>
          <a:p>
            <a:pPr>
              <a:buFont typeface="Arial" pitchFamily="34" charset="0"/>
              <a:buChar char="•"/>
            </a:pPr>
            <a:r>
              <a:rPr/>
              <a:t>Roles allow users to perform tasks.</a:t>
            </a:r>
          </a:p>
          <a:p>
            <a:pPr marL="0" indent="0">
              <a:buNone/>
            </a:pPr>
            <a:r>
              <a:rPr/>
              <a:t>vCenter provides a few system roles, which you cannot modify.</a:t>
            </a:r>
          </a:p>
          <a:p>
            <a:pPr marL="0" indent="0">
              <a:buNone/>
            </a:pPr>
            <a:r>
              <a:rPr/>
              <a:t>Sample roles are also provided. You can clone them to create custom roles.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1 - 56</a:t>
            </a:r>
            <a:endParaRPr lang="en-US" dirty="0"/>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Objects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1 - 57</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Objects are entities on which actions are performed. Objects include data centers, folders, clusters, hosts, datastores, networks, and virtual machines.</a:t>
            </a:r>
          </a:p>
          <a:p>
            <a:pPr marL="0" indent="0">
              <a:buNone/>
            </a:pPr>
            <a:r>
              <a:rPr/>
              <a:t>All objects have a </a:t>
            </a:r>
            <a:r>
              <a:rPr lang="en-US" b="1" dirty="0">
                <a:solidFill>
                  <a:srgbClr val="000000"/>
                </a:solidFill>
                <a:latin typeface="Metropolis Semi Bold" panose="00000700000000000000" pitchFamily="2" charset="0"/>
                <a:cs typeface="Courier New" pitchFamily="49" charset="0"/>
              </a:rPr>
              <a:t>Permissions</a:t>
            </a:r>
            <a:r>
              <a:rPr/>
              <a:t> tab. The </a:t>
            </a:r>
            <a:r>
              <a:rPr lang="en-US" b="1" dirty="0">
                <a:solidFill>
                  <a:srgbClr val="000000"/>
                </a:solidFill>
                <a:latin typeface="Metropolis Semi Bold" panose="00000700000000000000" pitchFamily="2" charset="0"/>
                <a:cs typeface="Courier New" pitchFamily="49" charset="0"/>
              </a:rPr>
              <a:t>Permissions</a:t>
            </a:r>
            <a:r>
              <a:rPr/>
              <a:t> tab shows which user or group and role are associated with the selected object.</a:t>
            </a:r>
          </a:p>
        </p:txBody>
      </p:sp>
      <p:pic>
        <p:nvPicPr>
          <p:cNvPr id="12" name="Content Placeholder 11|2440|738">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318822"/>
          </a:xfrm>
          <a:prstGeom prst="rect">
            <a:avLst/>
          </a:prstGeom>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Assigning Permissions</a:t>
            </a:r>
          </a:p>
        </p:txBody>
      </p:sp>
      <p:pic>
        <p:nvPicPr>
          <p:cNvPr id="3" name="Content Placeholder 2|4358|1947"/>
          <p:cNvPicPr>
            <a:picLocks noGrp="1" noChangeAspect="1"/>
          </p:cNvPicPr>
          <p:nvPr>
            <p:ph sz="half" idx="1"/>
          </p:nvPr>
        </p:nvPicPr>
        <p:blipFill>
          <a:blip r:embed="rId4"/>
          <a:stretch>
            <a:fillRect/>
          </a:stretch>
        </p:blipFill>
        <p:spPr>
          <a:xfrm>
            <a:off x="4377837" y="914400"/>
            <a:ext cx="7204563" cy="321874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assign a permission:</a:t>
            </a:r>
          </a:p>
          <a:p>
            <a:pPr>
              <a:buFont typeface="+mj-lt"/>
              <a:buAutoNum type="arabicPeriod"/>
            </a:pPr>
            <a:r>
              <a:rPr/>
              <a:t>Select an object</a:t>
            </a:r>
          </a:p>
          <a:p>
            <a:pPr>
              <a:buFont typeface="+mj-lt"/>
              <a:buAutoNum type="arabicPeriod" startAt="2"/>
            </a:pPr>
            <a:r>
              <a:rPr/>
              <a:t>Select a </a:t>
            </a:r>
            <a:r>
              <a:rPr b="1"/>
              <a:t>Domain</a:t>
            </a:r>
          </a:p>
          <a:p>
            <a:pPr>
              <a:buFont typeface="+mj-lt"/>
              <a:buAutoNum type="arabicPeriod" startAt="3"/>
            </a:pPr>
            <a:r>
              <a:rPr/>
              <a:t>Select a </a:t>
            </a:r>
            <a:r>
              <a:rPr b="1"/>
              <a:t>User/Group</a:t>
            </a:r>
          </a:p>
          <a:p>
            <a:pPr>
              <a:buFont typeface="+mj-lt"/>
              <a:buAutoNum type="arabicPeriod" startAt="4"/>
            </a:pPr>
            <a:r>
              <a:rPr/>
              <a:t>Select a </a:t>
            </a:r>
            <a:r>
              <a:rPr b="1"/>
              <a:t>Role</a:t>
            </a:r>
          </a:p>
          <a:p>
            <a:pPr>
              <a:buFont typeface="+mj-lt"/>
              <a:buAutoNum type="arabicPeriod" startAt="5"/>
            </a:pPr>
            <a:r>
              <a:rPr/>
              <a:t>Propagate the permission to the child objects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1 - 58</a:t>
            </a:r>
            <a:endParaRPr lang="en-US" dirty="0"/>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Roles and User Assignments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a:t>
            </a:r>
            <a:r>
              <a:rPr b="1"/>
              <a:t>Roles</a:t>
            </a:r>
            <a:r>
              <a:rPr/>
              <a:t> pane shows which users are assigned the selected role on a particular object.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1 - 59</a:t>
            </a:r>
            <a:endParaRPr lang="en-US" dirty="0"/>
          </a:p>
        </p:txBody>
      </p:sp>
      <p:pic>
        <p:nvPicPr>
          <p:cNvPr id="8" name="Content Placeholder 7|2544|103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468483"/>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About the vCenter Management Platform</a:t>
            </a:r>
          </a:p>
        </p:txBody>
      </p:sp>
      <p:pic>
        <p:nvPicPr>
          <p:cNvPr id="3" name="Content Placeholder 2|471|352"/>
          <p:cNvPicPr>
            <a:picLocks noGrp="1" noChangeAspect="1"/>
          </p:cNvPicPr>
          <p:nvPr>
            <p:ph sz="half" idx="1"/>
          </p:nvPr>
        </p:nvPicPr>
        <p:blipFill>
          <a:blip r:embed="rId4"/>
          <a:stretch>
            <a:fillRect/>
          </a:stretch>
        </p:blipFill>
        <p:spPr>
          <a:xfrm>
            <a:off x="4377837" y="914400"/>
            <a:ext cx="7204563" cy="538508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vCenter acts as a central administration point for ESXi hosts and virtual machines. The ESXi hosts and virtual machines connected in a network:</a:t>
            </a:r>
          </a:p>
          <a:p>
            <a:pPr>
              <a:buFont typeface="Arial" pitchFamily="34" charset="0"/>
              <a:buChar char="•"/>
            </a:pPr>
            <a:r>
              <a:rPr/>
              <a:t>Directs the actions of VMs and hosts</a:t>
            </a:r>
          </a:p>
          <a:p>
            <a:pPr>
              <a:buFont typeface="Arial" pitchFamily="34" charset="0"/>
              <a:buChar char="•"/>
            </a:pPr>
            <a:r>
              <a:rPr/>
              <a:t>Runs on a Linux-based appliance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1 - 6</a:t>
            </a:r>
            <a:endParaRPr lang="en-US" dirty="0"/>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Applying Permissions: Scenario 1</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 permission can propagate down the object hierarchy to all sub-objects, or a permission can apply only to a specific object.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1 - 60</a:t>
            </a:r>
            <a:endParaRPr lang="en-US" dirty="0"/>
          </a:p>
        </p:txBody>
      </p:sp>
      <p:pic>
        <p:nvPicPr>
          <p:cNvPr id="8" name="Content Placeholder 7|660|27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505546"/>
          </a:xfrm>
          <a:prstGeom prst="rect">
            <a:avLst/>
          </a:prstGeom>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Applying Permissions: Scenario 2</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1 - 61</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When a user is a member of multiple groups with permissions on the same object, the user is assigned the union of privileges assigned to the groups for that object.</a:t>
            </a:r>
          </a:p>
        </p:txBody>
      </p:sp>
      <p:pic>
        <p:nvPicPr>
          <p:cNvPr id="12" name="Content Placeholder 11|738|27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239282" y="2788920"/>
            <a:ext cx="9713435" cy="3593592"/>
          </a:xfrm>
          <a:prstGeom prst="rect">
            <a:avLst/>
          </a:prstGeom>
        </p:spPr>
      </p:pic>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Activity: Applying Group Permissions (1)</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If Group1 has the Administrator role and Group2 has the No Access role, what permissions does Greg have?</a:t>
            </a:r>
          </a:p>
        </p:txBody>
      </p:sp>
      <p:pic>
        <p:nvPicPr>
          <p:cNvPr id="12" name="Content Placeholder 11|738|27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239282" y="2788920"/>
            <a:ext cx="9713435" cy="3593592"/>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Activity: Applying Group Permissions (2)</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1 - 63</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Greg has Administrator privileges.</a:t>
            </a:r>
          </a:p>
          <a:p>
            <a:pPr marL="0" indent="0">
              <a:buNone/>
            </a:pPr>
            <a:r>
              <a:rPr/>
              <a:t>Greg is assigned the union of privileges assigned to Group1 and Group2.</a:t>
            </a:r>
          </a:p>
        </p:txBody>
      </p:sp>
      <p:pic>
        <p:nvPicPr>
          <p:cNvPr id="12" name="Content Placeholder 11|738|27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239282" y="2788920"/>
            <a:ext cx="9713435" cy="3593592"/>
          </a:xfrm>
          <a:prstGeom prst="rect">
            <a:avLst/>
          </a:prstGeom>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Applying Permissions: Scenario 3</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1 - 64</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A user can be a member of multiple groups with permissions on different objects. In this case, the same permissions apply for each object on which the group has permissions, as though the permissions were granted directly to the user.</a:t>
            </a:r>
          </a:p>
        </p:txBody>
      </p:sp>
      <p:pic>
        <p:nvPicPr>
          <p:cNvPr id="12" name="Content Placeholder 11|693|291">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810419" y="2788920"/>
            <a:ext cx="8571162" cy="3593592"/>
          </a:xfrm>
          <a:prstGeom prst="rect">
            <a:avLst/>
          </a:prstGeom>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Applying Permissions: Scenario 4</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1 - 65</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A user (or group) is given only one role for any given object.</a:t>
            </a:r>
          </a:p>
          <a:p>
            <a:pPr marL="0" indent="0">
              <a:buNone/>
            </a:pPr>
            <a:r>
              <a:rPr/>
              <a:t>Permissions defined explicitly for the user on an object take precedence over all group permissions on that same object.</a:t>
            </a:r>
          </a:p>
        </p:txBody>
      </p:sp>
      <p:pic>
        <p:nvPicPr>
          <p:cNvPr id="12" name="Content Placeholder 11|738|27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239282" y="2788920"/>
            <a:ext cx="9713435" cy="3593592"/>
          </a:xfrm>
          <a:prstGeom prst="rect">
            <a:avLst/>
          </a:prstGeom>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Creating a Role</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M04_Deploying and Configuring vCenter      |     1 - 66</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Create roles with only the necessary privileges.</a:t>
            </a:r>
          </a:p>
          <a:p>
            <a:pPr marL="0" indent="0">
              <a:buNone/>
            </a:pPr>
            <a:r>
              <a:rPr/>
              <a:t>For example, you can create a Provision VMs role that allows a user to deploy VMs from a template.</a:t>
            </a:r>
          </a:p>
          <a:p>
            <a:pPr marL="0" indent="0">
              <a:buNone/>
            </a:pPr>
            <a:r>
              <a:rPr/>
              <a:t>Use folders to contain the scope of permissions. For instance, you can assign the Provision VMs role to user nancy@company.com and apply it to the Production VMs folder.</a:t>
            </a:r>
          </a:p>
        </p:txBody>
      </p:sp>
      <p:pic>
        <p:nvPicPr>
          <p:cNvPr id="13" name="Content Placeholder 12|464|392">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579023"/>
          </a:xfrm>
          <a:prstGeom prst="rect">
            <a:avLst/>
          </a:prstGeom>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Global Permissions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1 - 67</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Global permissions support assigning privileges across solutions from the global root object:</a:t>
            </a:r>
          </a:p>
          <a:p>
            <a:pPr>
              <a:buFont typeface="Arial" pitchFamily="34" charset="0"/>
              <a:buChar char="•"/>
            </a:pPr>
            <a:r>
              <a:rPr/>
              <a:t>Span solutions, such as vRealize Orchestrator, and multiple vCenter instances</a:t>
            </a:r>
          </a:p>
          <a:p>
            <a:pPr>
              <a:buFont typeface="Arial" pitchFamily="34" charset="0"/>
              <a:buChar char="•"/>
            </a:pPr>
            <a:r>
              <a:rPr/>
              <a:t>Give a user or group privileges for all objects in all vCenter hierarchies</a:t>
            </a:r>
          </a:p>
        </p:txBody>
      </p:sp>
      <p:pic>
        <p:nvPicPr>
          <p:cNvPr id="12" name="Content Placeholder 11|935|319">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835111" y="2788920"/>
            <a:ext cx="10521778" cy="3593592"/>
          </a:xfrm>
          <a:prstGeom prst="rect">
            <a:avLst/>
          </a:prstGeom>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3: Adding an Identity Source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1 - 68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Add vclass.local as an LDAP identity source:</a:t>
            </a:r>
          </a:p>
          <a:p>
            <a:pPr>
              <a:buFont typeface="+mj-lt"/>
              <a:buAutoNum type="arabicPeriod"/>
            </a:pPr>
            <a:r>
              <a:rPr/>
              <a:t>Add vclass.local as an LDAP Identity Source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4: Users, Groups, and Permissions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1 - 69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Assign roles and permissions so that an LDAP user can perform functions in vCenter:</a:t>
            </a:r>
          </a:p>
          <a:p>
            <a:pPr>
              <a:buFont typeface="+mj-lt"/>
              <a:buAutoNum type="arabicPeriod"/>
            </a:pPr>
            <a:r>
              <a:rPr/>
              <a:t>View LDAP Users</a:t>
            </a:r>
          </a:p>
          <a:p>
            <a:pPr>
              <a:buFont typeface="+mj-lt"/>
              <a:buAutoNum type="arabicPeriod" startAt="2"/>
            </a:pPr>
            <a:r>
              <a:rPr/>
              <a:t>Assign Root-Level Global Permission to an LDAP User</a:t>
            </a:r>
          </a:p>
          <a:p>
            <a:pPr>
              <a:buFont typeface="+mj-lt"/>
              <a:buAutoNum type="arabicPeriod" startAt="3"/>
            </a:pPr>
            <a:r>
              <a:rPr/>
              <a:t>Assign Object Permission to an LDAP User</a:t>
            </a:r>
          </a:p>
          <a:p>
            <a:pPr>
              <a:buFont typeface="+mj-lt"/>
              <a:buAutoNum type="arabicPeriod" startAt="4"/>
            </a:pPr>
            <a:r>
              <a:rPr/>
              <a:t>Verify that the cladmin User Can Access Content Library</a:t>
            </a:r>
          </a:p>
          <a:p>
            <a:pPr>
              <a:buFont typeface="+mj-lt"/>
              <a:buAutoNum type="arabicPeriod" startAt="5"/>
            </a:pPr>
            <a:r>
              <a:rPr/>
              <a:t>Verify that the studentadmin User Can Create a Virtual Machine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vCenter Server Appliance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vCenter Server Appliance is a prepackaged Linux-based VM, optimized for running vCenter and associated services.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vCenter Server Appliance package contains the following software:</a:t>
            </a:r>
          </a:p>
          <a:p>
            <a:pPr>
              <a:buFont typeface="Arial" pitchFamily="34" charset="0"/>
              <a:buChar char="•"/>
            </a:pPr>
            <a:r>
              <a:rPr/>
              <a:t>Photon OS</a:t>
            </a:r>
          </a:p>
          <a:p>
            <a:pPr>
              <a:buFont typeface="Arial" pitchFamily="34" charset="0"/>
              <a:buChar char="•"/>
            </a:pPr>
            <a:r>
              <a:rPr/>
              <a:t>PostgreSQL database</a:t>
            </a:r>
          </a:p>
          <a:p>
            <a:pPr>
              <a:buFont typeface="Arial" pitchFamily="34" charset="0"/>
              <a:buChar char="•"/>
            </a:pPr>
            <a:r>
              <a:rPr/>
              <a:t>vCenter services</a:t>
            </a:r>
          </a:p>
          <a:p>
            <a:pPr marL="0" indent="0">
              <a:buNone/>
            </a:pPr>
            <a:r>
              <a:rPr/>
              <a:t>During deployment, you can select the vCenter Server Appliance size for your vSphere environment and the storage size for your database requirements.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1 - 70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Define the term permission in the context of vCenter</a:t>
            </a:r>
          </a:p>
          <a:p>
            <a:pPr>
              <a:buFont typeface="Arial" pitchFamily="34" charset="0"/>
              <a:buChar char="•"/>
            </a:pPr>
            <a:r>
              <a:rPr/>
              <a:t>Recognize the rules for applying permissions</a:t>
            </a:r>
          </a:p>
          <a:p>
            <a:pPr>
              <a:buFont typeface="Arial" pitchFamily="34" charset="0"/>
              <a:buChar char="•"/>
            </a:pPr>
            <a:r>
              <a:rPr/>
              <a:t>Create a custom role</a:t>
            </a:r>
          </a:p>
          <a:p>
            <a:pPr>
              <a:buFont typeface="Arial" pitchFamily="34" charset="0"/>
              <a:buChar char="•"/>
            </a:pPr>
            <a:r>
              <a:rPr/>
              <a:t>Assign global permission to a user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Monitoring vSphere Events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4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1 - 72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Monitor tasks and events that occur on objects in the vCenter inventory</a:t>
            </a:r>
          </a:p>
          <a:p>
            <a:pPr>
              <a:buFont typeface="Arial" pitchFamily="34" charset="0"/>
              <a:buChar char="•"/>
            </a:pPr>
            <a:r>
              <a:rPr/>
              <a:t>Recognize the vCenter log levels for controlling the amount of data collected in the vCenter database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Tasks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M04_Deploying and Configuring vCenter      |     1 - 73</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Every action that you perform in vSphere as a part of your day-to-day operations is called a task, for example:</a:t>
            </a:r>
          </a:p>
          <a:p>
            <a:pPr>
              <a:buFont typeface="Arial" pitchFamily="34" charset="0"/>
              <a:buChar char="•"/>
            </a:pPr>
            <a:r>
              <a:rPr/>
              <a:t>Powering on a virtual machine</a:t>
            </a:r>
          </a:p>
          <a:p>
            <a:pPr>
              <a:buFont typeface="Arial" pitchFamily="34" charset="0"/>
              <a:buChar char="•"/>
            </a:pPr>
            <a:r>
              <a:rPr/>
              <a:t>Updating the network configuration</a:t>
            </a:r>
          </a:p>
          <a:p>
            <a:pPr>
              <a:buFont typeface="Arial" pitchFamily="34" charset="0"/>
              <a:buChar char="•"/>
            </a:pPr>
            <a:r>
              <a:rPr/>
              <a:t>Modifying the configuration of hosts and virtual machines</a:t>
            </a:r>
          </a:p>
        </p:txBody>
      </p:sp>
      <p:pic>
        <p:nvPicPr>
          <p:cNvPr id="19" name="Content Placeholder 18|2786|1136">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810688" y="3702622"/>
            <a:ext cx="6570624" cy="2679192"/>
          </a:xfrm>
          <a:prstGeom prst="rect">
            <a:avLst/>
          </a:prstGeom>
        </p:spPr>
      </p:pic>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Events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M04_Deploying and Configuring vCenter      |     1 - 74</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events are records of user actions or system actions that occur on objects in the vCenter inventory:</a:t>
            </a:r>
          </a:p>
          <a:p>
            <a:pPr>
              <a:buFont typeface="Arial" pitchFamily="34" charset="0"/>
              <a:buChar char="•"/>
            </a:pPr>
            <a:r>
              <a:rPr/>
              <a:t>User-action information includes the user’s account and specific event details.</a:t>
            </a:r>
          </a:p>
          <a:p>
            <a:pPr>
              <a:buFont typeface="Arial" pitchFamily="34" charset="0"/>
              <a:buChar char="•"/>
            </a:pPr>
            <a:r>
              <a:rPr/>
              <a:t>Event details are reported, such as the event's date and time, type, description, and the object on which the event occurred.</a:t>
            </a:r>
          </a:p>
          <a:p>
            <a:pPr>
              <a:buFont typeface="Arial" pitchFamily="34" charset="0"/>
              <a:buChar char="•"/>
            </a:pPr>
            <a:r>
              <a:rPr/>
              <a:t>Events and alarms are displayed to alert the user to changes in the vCenter service health or when a service fails.</a:t>
            </a:r>
          </a:p>
          <a:p>
            <a:pPr marL="0" indent="0">
              <a:buNone/>
            </a:pPr>
            <a:r>
              <a:rPr/>
              <a:t>The vCenter Tasks and Events panes provide an audit trail, maintaining a 30-day history, by default.</a:t>
            </a:r>
          </a:p>
        </p:txBody>
      </p:sp>
      <p:pic>
        <p:nvPicPr>
          <p:cNvPr id="19" name="Content Placeholder 18|4400|2007">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3159168" y="3702622"/>
            <a:ext cx="5873664" cy="2679192"/>
          </a:xfrm>
          <a:prstGeom prst="rect">
            <a:avLst/>
          </a:prstGeom>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vCenter Log Levels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1 - 75</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vCenter services create their own log files, which can be used for troubleshooting purposes.</a:t>
            </a:r>
          </a:p>
          <a:p>
            <a:pPr marL="0" indent="0">
              <a:buNone/>
            </a:pPr>
            <a:r>
              <a:rPr/>
              <a:t>You can set log levels to control the quantity and type of information stored by vCenter.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Examples of when to set log levels:</a:t>
            </a:r>
          </a:p>
          <a:p>
            <a:pPr>
              <a:buFont typeface="Arial" pitchFamily="34" charset="0"/>
              <a:buChar char="•"/>
            </a:pPr>
            <a:r>
              <a:rPr/>
              <a:t>When troubleshooting complex issues, set the log level to verbose or trivia.</a:t>
            </a:r>
          </a:p>
          <a:p>
            <a:pPr>
              <a:buFont typeface="Arial" pitchFamily="34" charset="0"/>
              <a:buChar char="•"/>
            </a:pPr>
            <a:r>
              <a:rPr/>
              <a:t>For controlling the amount of information being stored in the log files.</a:t>
            </a:r>
          </a:p>
        </p:txBody>
      </p:sp>
      <p:graphicFrame>
        <p:nvGraphicFramePr>
          <p:cNvPr id="10255" name="Table 1"/>
          <p:cNvGraphicFramePr>
            <a:graphicFrameLocks noGrp="1"/>
          </p:cNvGraphicFramePr>
          <p:nvPr/>
        </p:nvGraphicFramePr>
        <p:xfrm>
          <a:off x="609600" y="2788920"/>
          <a:ext cx="10972800" cy="2865120"/>
        </p:xfrm>
        <a:graphic>
          <a:graphicData uri="http://schemas.openxmlformats.org/drawingml/2006/table">
            <a:tbl>
              <a:tblPr firstRow="1" bandRow="1">
                <a:tableStyleId>{6E25E649-3F16-4E02-A733-19D2CDBF48F0}</a:tableStyleId>
              </a:tblPr>
              <a:tblGrid>
                <a:gridCol w="3511296"/>
                <a:gridCol w="7461504"/>
              </a:tblGrid>
              <a:tr h="370840">
                <a:tc>
                  <a:txBody>
                    <a:bodyPr/>
                    <a:lstStyle/>
                    <a:p>
                      <a:pPr marL="0" indent="0" algn="l">
                        <a:buNone/>
                      </a:pPr>
                      <a:r>
                        <a:rPr/>
                        <a:t>Option</a:t>
                      </a:r>
                    </a:p>
                  </a:txBody>
                  <a:tcPr/>
                </a:tc>
                <a:tc>
                  <a:txBody>
                    <a:bodyPr/>
                    <a:lstStyle/>
                    <a:p>
                      <a:pPr marL="0" indent="0" algn="l">
                        <a:buNone/>
                      </a:pPr>
                      <a:r>
                        <a:rPr/>
                        <a:t>Description</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None</a:t>
                      </a:r>
                    </a:p>
                  </a:txBody>
                  <a:tcPr/>
                </a:tc>
                <a:tc>
                  <a:txBody>
                    <a:bodyPr/>
                    <a:lstStyle/>
                    <a:p>
                      <a:pPr marL="0" indent="0" algn="l">
                        <a:buNone/>
                      </a:pPr>
                      <a:r>
                        <a:rPr/>
                        <a:t>Turns off logging</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Error (errors only)</a:t>
                      </a:r>
                    </a:p>
                  </a:txBody>
                  <a:tcPr/>
                </a:tc>
                <a:tc>
                  <a:txBody>
                    <a:bodyPr/>
                    <a:lstStyle/>
                    <a:p>
                      <a:pPr marL="0" indent="0" algn="l">
                        <a:buNone/>
                      </a:pPr>
                      <a:r>
                        <a:rPr/>
                        <a:t>Displays only error log entries</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Warning (errors and warnings)</a:t>
                      </a:r>
                    </a:p>
                  </a:txBody>
                  <a:tcPr/>
                </a:tc>
                <a:tc>
                  <a:txBody>
                    <a:bodyPr/>
                    <a:lstStyle/>
                    <a:p>
                      <a:pPr marL="0" indent="0" algn="l">
                        <a:buNone/>
                      </a:pPr>
                      <a:r>
                        <a:rPr/>
                        <a:t>Displays warning and error log entries</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Info (normal logging)</a:t>
                      </a:r>
                    </a:p>
                  </a:txBody>
                  <a:tcPr/>
                </a:tc>
                <a:tc>
                  <a:txBody>
                    <a:bodyPr/>
                    <a:lstStyle/>
                    <a:p>
                      <a:pPr marL="0" indent="0" algn="l">
                        <a:buNone/>
                      </a:pPr>
                      <a:r>
                        <a:rPr/>
                        <a:t>Displays information, error, and warning log entries</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Verbose</a:t>
                      </a:r>
                    </a:p>
                  </a:txBody>
                  <a:tcPr/>
                </a:tc>
                <a:tc>
                  <a:txBody>
                    <a:bodyPr/>
                    <a:lstStyle/>
                    <a:p>
                      <a:pPr marL="0" indent="0" algn="l">
                        <a:buNone/>
                      </a:pPr>
                      <a:r>
                        <a:rPr/>
                        <a:t>Displays information, error, warning, and verbose log entries</a:t>
                      </a:r>
                    </a:p>
                  </a:txBody>
                  <a:tcPr/>
                </a:tc>
              </a:tr>
              <a:tr h="370840">
                <a:tc>
                  <a:txBody>
                    <a:bodyPr/>
                    <a:lstStyle/>
                    <a:p>
                      <a:pPr marL="0" indent="0" algn="l">
                        <a:buNone/>
                      </a:pPr>
                      <a:r>
                        <a:rPr lang="en-US" b="1" dirty="0">
                          <a:solidFill>
                            <a:srgbClr val="000000"/>
                          </a:solidFill>
                          <a:latin typeface="Metropolis Semi Bold" panose="00000700000000000000" pitchFamily="2" charset="0"/>
                          <a:cs typeface="Courier New" pitchFamily="49" charset="0"/>
                        </a:rPr>
                        <a:t>Trivia (extended verbose)</a:t>
                      </a:r>
                    </a:p>
                  </a:txBody>
                  <a:tcPr/>
                </a:tc>
                <a:tc>
                  <a:txBody>
                    <a:bodyPr/>
                    <a:lstStyle/>
                    <a:p>
                      <a:pPr marL="0" indent="0" algn="l">
                        <a:buNone/>
                      </a:pPr>
                      <a:r>
                        <a:rPr/>
                        <a:t>Displays information, error, warning, verbose, and trivia log entries</a:t>
                      </a:r>
                    </a:p>
                  </a:txBody>
                  <a:tcPr/>
                </a:tc>
              </a:tr>
            </a:tbl>
          </a:graphicData>
        </a:graphic>
      </p:graphicFrame>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Setting Log Levels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M04_Deploying and Configuring vCenter      |     1 - 76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configure the amount of log information detail that vCenter collects in log files:</a:t>
            </a:r>
          </a:p>
          <a:p>
            <a:pPr>
              <a:buFont typeface="Arial" pitchFamily="34" charset="0"/>
              <a:buChar char="•"/>
            </a:pPr>
            <a:r>
              <a:rPr/>
              <a:t>Edit the log levels in the vSphere Client.</a:t>
            </a:r>
          </a:p>
          <a:p>
            <a:pPr>
              <a:buFont typeface="Arial" pitchFamily="34" charset="0"/>
              <a:buChar char="•"/>
            </a:pPr>
            <a:r>
              <a:rPr/>
              <a:t>More verbose logging requires more space on your vCenter system.</a:t>
            </a:r>
          </a:p>
        </p:txBody>
      </p:sp>
      <p:pic>
        <p:nvPicPr>
          <p:cNvPr id="12" name="Content Placeholder 11|4290|2048">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332204" y="2788920"/>
            <a:ext cx="7527592" cy="3593592"/>
          </a:xfrm>
          <a:prstGeom prst="rect">
            <a:avLst/>
          </a:prstGeom>
        </p:spPr>
      </p:pic>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Forwarding vCenter Log Files to a Remote Host</a:t>
            </a:r>
          </a:p>
        </p:txBody>
      </p:sp>
      <p:pic>
        <p:nvPicPr>
          <p:cNvPr id="3" name="Content Placeholder 2|3877|2488"/>
          <p:cNvPicPr>
            <a:picLocks noGrp="1" noChangeAspect="1"/>
          </p:cNvPicPr>
          <p:nvPr>
            <p:ph sz="half" idx="1"/>
          </p:nvPr>
        </p:nvPicPr>
        <p:blipFill>
          <a:blip r:embed="rId4"/>
          <a:stretch>
            <a:fillRect/>
          </a:stretch>
        </p:blipFill>
        <p:spPr>
          <a:xfrm>
            <a:off x="4377837" y="914400"/>
            <a:ext cx="7204563" cy="4623407"/>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vCenter can stream its log information to a remote Syslog server.</a:t>
            </a:r>
          </a:p>
          <a:p>
            <a:pPr marL="0" indent="0">
              <a:buNone/>
            </a:pPr>
            <a:r>
              <a:rPr/>
              <a:t>You can activate this feature in the vCenter Management Interface.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1 - 77</a:t>
            </a:r>
            <a:endParaRPr lang="en-US" dirty="0"/>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Forwarding ESXi Host Log Files to a Remote Host</a:t>
            </a:r>
          </a:p>
        </p:txBody>
      </p:sp>
      <p:pic>
        <p:nvPicPr>
          <p:cNvPr id="3" name="Content Placeholder 2|4491|2805"/>
          <p:cNvPicPr>
            <a:picLocks noGrp="1" noChangeAspect="1"/>
          </p:cNvPicPr>
          <p:nvPr>
            <p:ph sz="half" idx="1"/>
          </p:nvPr>
        </p:nvPicPr>
        <p:blipFill>
          <a:blip r:embed="rId4"/>
          <a:stretch>
            <a:fillRect/>
          </a:stretch>
        </p:blipFill>
        <p:spPr>
          <a:xfrm>
            <a:off x="4377837" y="914400"/>
            <a:ext cx="7204563" cy="449984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For ESXi hosts, specify the remote Syslog server name in the Advanced System Settings pane in the vSphere Client.</a:t>
            </a:r>
          </a:p>
          <a:p>
            <a:pPr marL="0" indent="0">
              <a:buNone/>
            </a:pPr>
            <a:r>
              <a:rPr/>
              <a:t>You can further analyze ESXi host log files with log analysis products, such as vRealize Log Insight.</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1 - 78</a:t>
            </a:r>
            <a:endParaRPr lang="en-US" dirty="0"/>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1 - 79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Monitor tasks and events that occur on objects in the vCenter inventory</a:t>
            </a:r>
          </a:p>
          <a:p>
            <a:pPr>
              <a:buFont typeface="Arial" pitchFamily="34" charset="0"/>
              <a:buChar char="•"/>
            </a:pPr>
            <a:r>
              <a:rPr/>
              <a:t>Recognize the vCenter log levels for controlling the amount of data collected in the vCenter database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vCenter Services</a:t>
            </a:r>
          </a:p>
        </p:txBody>
      </p:sp>
      <p:pic>
        <p:nvPicPr>
          <p:cNvPr id="3" name="Content Placeholder 2|2554|1178"/>
          <p:cNvPicPr>
            <a:picLocks noGrp="1" noChangeAspect="1"/>
          </p:cNvPicPr>
          <p:nvPr>
            <p:ph sz="half" idx="1"/>
          </p:nvPr>
        </p:nvPicPr>
        <p:blipFill>
          <a:blip r:embed="rId4"/>
          <a:stretch>
            <a:fillRect/>
          </a:stretch>
        </p:blipFill>
        <p:spPr>
          <a:xfrm>
            <a:off x="4377837" y="914400"/>
            <a:ext cx="7204563" cy="332301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vCenter services include:</a:t>
            </a:r>
          </a:p>
          <a:p>
            <a:pPr>
              <a:buFont typeface="Arial" pitchFamily="34" charset="0"/>
              <a:buChar char="•"/>
            </a:pPr>
            <a:r>
              <a:rPr/>
              <a:t>vCenter Server</a:t>
            </a:r>
          </a:p>
          <a:p>
            <a:pPr>
              <a:buFont typeface="Arial" pitchFamily="34" charset="0"/>
              <a:buChar char="•"/>
            </a:pPr>
            <a:r>
              <a:rPr/>
              <a:t>vSphere Client</a:t>
            </a:r>
          </a:p>
          <a:p>
            <a:pPr>
              <a:buFont typeface="Arial" pitchFamily="34" charset="0"/>
              <a:buChar char="•"/>
            </a:pPr>
            <a:r>
              <a:rPr/>
              <a:t>License service</a:t>
            </a:r>
          </a:p>
          <a:p>
            <a:pPr>
              <a:buFont typeface="Arial" pitchFamily="34" charset="0"/>
              <a:buChar char="•"/>
            </a:pPr>
            <a:r>
              <a:rPr/>
              <a:t>Content Library</a:t>
            </a:r>
          </a:p>
          <a:p>
            <a:pPr>
              <a:buFont typeface="Arial" pitchFamily="34" charset="0"/>
              <a:buChar char="•"/>
            </a:pPr>
            <a:r>
              <a:rPr/>
              <a:t>vSphere Lifecycle Manager</a:t>
            </a:r>
          </a:p>
          <a:p>
            <a:pPr marL="0" indent="0">
              <a:buNone/>
            </a:pPr>
            <a:r>
              <a:rPr/>
              <a:t>When you deploy vCenter Server Appliance, all these services are included.</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M04_Deploying and Configuring vCenter      |     1 - 8</a:t>
            </a:r>
            <a:endParaRPr 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M04_Deploying and Configuring vCenter      |     1 - 80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vCenter Server Appliance uses the Photon operating system and the PostgreSQL database.</a:t>
            </a:r>
          </a:p>
          <a:p>
            <a:pPr>
              <a:buFont typeface="Arial" pitchFamily="34" charset="0"/>
              <a:buChar char="•"/>
            </a:pPr>
            <a:r>
              <a:rPr/>
              <a:t>You can use the vCenter Management Interface to manage vCenter, including vCenter networking and vCenter services.</a:t>
            </a:r>
          </a:p>
          <a:p>
            <a:pPr>
              <a:buFont typeface="Arial" pitchFamily="34" charset="0"/>
              <a:buChar char="•"/>
            </a:pPr>
            <a:r>
              <a:rPr/>
              <a:t>You use the vSphere Client to connect to vCenter instances and manage vCenter inventory objects.</a:t>
            </a:r>
          </a:p>
          <a:p>
            <a:pPr>
              <a:buFont typeface="Arial" pitchFamily="34" charset="0"/>
              <a:buChar char="•"/>
            </a:pPr>
            <a:r>
              <a:rPr/>
              <a:t>A permission, defined in vCenter, gives one user or group a role (set of privileges) for a selected object.</a:t>
            </a:r>
          </a:p>
          <a:p>
            <a:pPr>
              <a:buFont typeface="Arial" pitchFamily="34" charset="0"/>
              <a:buChar char="•"/>
            </a:pPr>
            <a:r>
              <a:rPr/>
              <a:t>Global permission allows access to all vCenter objects, including content libraries, vCenter instances, and tags.</a:t>
            </a:r>
          </a:p>
          <a:p>
            <a:pPr>
              <a:buFont typeface="Arial" pitchFamily="34" charset="0"/>
              <a:buChar char="•"/>
            </a:pPr>
            <a:r>
              <a:rPr/>
              <a:t>You can control the vCenter logging level. Changing the logging level affects the vCenter's filesystem usage.</a:t>
            </a:r>
          </a:p>
          <a:p>
            <a:pPr marL="0" indent="0">
              <a:buNone/>
            </a:pPr>
            <a:r>
              <a:rPr/>
              <a:t>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vCenter Architecture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vSphere Client, vCenter database, and managed hosts supports vCenter.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M04_Deploying and Configuring vCenter      |     1 - 9</a:t>
            </a:r>
            <a:endParaRPr lang="en-US" dirty="0"/>
          </a:p>
        </p:txBody>
      </p:sp>
      <p:pic>
        <p:nvPicPr>
          <p:cNvPr id="8" name="Content Placeholder 7|957|54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40876" y="1582738"/>
            <a:ext cx="8510248" cy="4799012"/>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01255F-E413-4105-A624-A2627FD558DA}"/>
</file>

<file path=customXml/itemProps2.xml><?xml version="1.0" encoding="utf-8"?>
<ds:datastoreItem xmlns:ds="http://schemas.openxmlformats.org/officeDocument/2006/customXml" ds:itemID="{D529C32E-545B-4863-92B4-D077306F7C1F}"/>
</file>

<file path=customXml/itemProps3.xml><?xml version="1.0" encoding="utf-8"?>
<ds:datastoreItem xmlns:ds="http://schemas.openxmlformats.org/officeDocument/2006/customXml" ds:itemID="{5FB0ABEF-B66C-4A6D-876F-27332B19CAA3}"/>
</file>

<file path=docProps/app.xml><?xml version="1.0" encoding="utf-8"?>
<Properties xmlns="http://schemas.openxmlformats.org/officeDocument/2006/extended-properties" xmlns:vt="http://schemas.openxmlformats.org/officeDocument/2006/docPropsVTypes">
  <Template/>
  <TotalTime>180</TotalTime>
  <Words>6255</Words>
  <Application>Microsoft Office PowerPoint</Application>
  <PresentationFormat>Custom</PresentationFormat>
  <Paragraphs>588</Paragraphs>
  <Slides>80</Slides>
  <Notes>71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Metropolis</vt:lpstr>
      <vt:lpstr>Calibri</vt:lpstr>
      <vt:lpstr>Metropolis Semi Bold</vt:lpstr>
      <vt:lpstr>Courier New</vt:lpstr>
      <vt:lpstr>Verdana</vt:lpstr>
      <vt:lpstr>Times New Roman</vt:lpstr>
      <vt:lpstr>CORP_TEMPLATE_ILT</vt:lpstr>
      <vt:lpstr>Deploying and Configuring vCenter</vt:lpstr>
      <vt:lpstr>Importance</vt:lpstr>
      <vt:lpstr>Module Lessons</vt:lpstr>
      <vt:lpstr>Centralized Management with vCenter</vt:lpstr>
      <vt:lpstr>Learner Objectives</vt:lpstr>
      <vt:lpstr>About the vCenter Management Platform</vt:lpstr>
      <vt:lpstr>About vCenter Server Appliance</vt:lpstr>
      <vt:lpstr>vCenter Services</vt:lpstr>
      <vt:lpstr>vCenter Architecture</vt:lpstr>
      <vt:lpstr>About vCenter Single Sign-On</vt:lpstr>
      <vt:lpstr>vCenter Single Sign-On with Built-In Identity Provider</vt:lpstr>
      <vt:lpstr>About Enhanced Linked Mode</vt:lpstr>
      <vt:lpstr>ESXi and vCenter Communication</vt:lpstr>
      <vt:lpstr>vCenter Scalability</vt:lpstr>
      <vt:lpstr>Review of Learner Objectives</vt:lpstr>
      <vt:lpstr>Deploying vCenter Server Appliance</vt:lpstr>
      <vt:lpstr>Learner Objectives</vt:lpstr>
      <vt:lpstr>Preparing for vCenter Server Appliance Deployment</vt:lpstr>
      <vt:lpstr>vCenter Server Appliance Native GUI Installer</vt:lpstr>
      <vt:lpstr>vCenter Server Appliance Installation</vt:lpstr>
      <vt:lpstr>vCenter Server Appliance Installation: Stage 1</vt:lpstr>
      <vt:lpstr>vCenter Server Appliance Installation: Stage 2</vt:lpstr>
      <vt:lpstr>Getting Started with vCenter</vt:lpstr>
      <vt:lpstr>Configuring vCenter Using the vSphere Client</vt:lpstr>
      <vt:lpstr>vCenter Management Interface</vt:lpstr>
      <vt:lpstr>Multi-homing the vCenter Server Appliance</vt:lpstr>
      <vt:lpstr>Demonstration: Deploying vCenter Server Appliance</vt:lpstr>
      <vt:lpstr>Review of Learner Objectives</vt:lpstr>
      <vt:lpstr>vSphere Licensing</vt:lpstr>
      <vt:lpstr>Learner Objectives</vt:lpstr>
      <vt:lpstr>About vSphere Licenses</vt:lpstr>
      <vt:lpstr>vSphere Licensing Overview</vt:lpstr>
      <vt:lpstr>vSphere License Service</vt:lpstr>
      <vt:lpstr>Adding License Keys to vCenter</vt:lpstr>
      <vt:lpstr>Assigning the License to the vSphere Component</vt:lpstr>
      <vt:lpstr>Viewing Licensed Features</vt:lpstr>
      <vt:lpstr>Lab 1: Adding vSphere Licenses</vt:lpstr>
      <vt:lpstr>Review of Learner Objectives</vt:lpstr>
      <vt:lpstr>Managing vCenter Inventory</vt:lpstr>
      <vt:lpstr>Learner Objectives</vt:lpstr>
      <vt:lpstr>vSphere Client Main Menu</vt:lpstr>
      <vt:lpstr>Navigating the Inventory</vt:lpstr>
      <vt:lpstr>Views for Hosts, Clusters, VMs, and Templates</vt:lpstr>
      <vt:lpstr>Views for Storage and Networks</vt:lpstr>
      <vt:lpstr>Viewing Object Information</vt:lpstr>
      <vt:lpstr>About Data Center Objects</vt:lpstr>
      <vt:lpstr>Organizing Inventory Objects into Folders</vt:lpstr>
      <vt:lpstr>Adding a Data Center and Organizational Objects to vCenter</vt:lpstr>
      <vt:lpstr>Adding ESXi Hosts to vCenter</vt:lpstr>
      <vt:lpstr>Creating Custom Tags for Inventory Objects</vt:lpstr>
      <vt:lpstr>Lab 2: Creating and Managing the vCenter Inventory</vt:lpstr>
      <vt:lpstr>Review of Learner Objectives</vt:lpstr>
      <vt:lpstr>vCenter Roles and Permissions</vt:lpstr>
      <vt:lpstr>Learner Objectives</vt:lpstr>
      <vt:lpstr>About vCenter Permissions</vt:lpstr>
      <vt:lpstr>About Roles</vt:lpstr>
      <vt:lpstr>About Objects</vt:lpstr>
      <vt:lpstr>Assigning Permissions</vt:lpstr>
      <vt:lpstr>Viewing Roles and User Assignments</vt:lpstr>
      <vt:lpstr>Applying Permissions: Scenario 1</vt:lpstr>
      <vt:lpstr>Applying Permissions: Scenario 2</vt:lpstr>
      <vt:lpstr>Activity: Applying Group Permissions (1)</vt:lpstr>
      <vt:lpstr>Activity: Applying Group Permissions (2)</vt:lpstr>
      <vt:lpstr>Applying Permissions: Scenario 3</vt:lpstr>
      <vt:lpstr>Applying Permissions: Scenario 4</vt:lpstr>
      <vt:lpstr>Creating a Role</vt:lpstr>
      <vt:lpstr>About Global Permissions</vt:lpstr>
      <vt:lpstr>Lab 3: Adding an Identity Source</vt:lpstr>
      <vt:lpstr>Lab 4: Users, Groups, and Permissions</vt:lpstr>
      <vt:lpstr>Review of Learner Objectives</vt:lpstr>
      <vt:lpstr>Monitoring vSphere Events</vt:lpstr>
      <vt:lpstr>Learner Objectives</vt:lpstr>
      <vt:lpstr>About vSphere Tasks</vt:lpstr>
      <vt:lpstr>About vSphere Events</vt:lpstr>
      <vt:lpstr>About vCenter Log Levels</vt:lpstr>
      <vt:lpstr>Setting Log Levels</vt:lpstr>
      <vt:lpstr>Forwarding vCenter Log Files to a Remote Host</vt:lpstr>
      <vt:lpstr>Forwarding ESXi Host Log Files to a Remote Host</vt:lpstr>
      <vt:lpstr>Review of Learner Objectives</vt:lpstr>
      <vt:lpstr>Key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Administrator</cp:lastModifiedBy>
  <cp:revision>6</cp:revision>
  <dcterms:created xsi:type="dcterms:W3CDTF">2014-01-24T17:41:39Z</dcterms:created>
  <dcterms:modified xsi:type="dcterms:W3CDTF">2022-11-21T22:01:47Z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2022-11-21T22:01:21Z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ies>
</file>