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s/slide57.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51.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52.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90.xml" ContentType="application/vnd.openxmlformats-officedocument.presentationml.slide+xml"/>
  <Override PartName="/ppt/slides/slide77.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94.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91.xml" ContentType="application/vnd.openxmlformats-officedocument.presentationml.slide+xml"/>
  <Override PartName="/ppt/slides/slide96.xml" ContentType="application/vnd.openxmlformats-officedocument.presentationml.slide+xml"/>
  <Override PartName="/ppt/slides/slide54.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7.xml" ContentType="application/vnd.openxmlformats-officedocument.presentationml.slide+xml"/>
  <Override PartName="/ppt/slides/slide104.xml" ContentType="application/vnd.openxmlformats-officedocument.presentationml.slide+xml"/>
  <Override PartName="/ppt/slides/slide55.xml" ContentType="application/vnd.openxmlformats-officedocument.presentationml.slide+xml"/>
  <Override PartName="/ppt/notesSlides/notesSlide56.xml" ContentType="application/vnd.openxmlformats-officedocument.presentationml.notesSlide+xml"/>
  <Override PartName="/ppt/notesSlides/notesSlide81.xml" ContentType="application/vnd.openxmlformats-officedocument.presentationml.notesSlide+xml"/>
  <Override PartName="/ppt/notesSlides/notesSlide95.xml" ContentType="application/vnd.openxmlformats-officedocument.presentationml.notesSlide+xml"/>
  <Override PartName="/ppt/notesSlides/notesSlide57.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notesSlides/notesSlide94.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54.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51.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5.xml" ContentType="application/vnd.openxmlformats-officedocument.presentationml.notesSlide+xml"/>
  <Override PartName="/ppt/notesSlides/notesSlide65.xml" ContentType="application/vnd.openxmlformats-officedocument.presentationml.notesSlide+xml"/>
  <Override PartName="/ppt/notesSlides/notesSlide93.xml" ContentType="application/vnd.openxmlformats-officedocument.presentationml.notesSlide+xml"/>
  <Override PartName="/ppt/notesSlides/notesSlide84.xml" ContentType="application/vnd.openxmlformats-officedocument.presentationml.notesSlide+xml"/>
  <Override PartName="/ppt/notesSlides/notesSlide76.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75.xml" ContentType="application/vnd.openxmlformats-officedocument.presentationml.notesSlide+xml"/>
  <Override PartName="/ppt/notesSlides/notesSlide74.xml" ContentType="application/vnd.openxmlformats-officedocument.presentationml.notesSlide+xml"/>
  <Override PartName="/ppt/notesSlides/notesSlide77.xml" ContentType="application/vnd.openxmlformats-officedocument.presentationml.notesSlide+xml"/>
  <Override PartName="/ppt/notesSlides/notesSlide83.xml" ContentType="application/vnd.openxmlformats-officedocument.presentationml.notesSlide+xml"/>
  <Override PartName="/ppt/notesSlides/notesSlide78.xml" ContentType="application/vnd.openxmlformats-officedocument.presentationml.notesSlide+xml"/>
  <Override PartName="/ppt/notesSlides/notesSlide80.xml" ContentType="application/vnd.openxmlformats-officedocument.presentationml.notesSlide+xml"/>
  <Override PartName="/ppt/notesSlides/notesSlide47.xml" ContentType="application/vnd.openxmlformats-officedocument.presentationml.notesSlide+xml"/>
  <Override PartName="/ppt/notesSlides/notesSlide79.xml" ContentType="application/vnd.openxmlformats-officedocument.presentationml.notesSlide+xml"/>
  <Override PartName="/ppt/notesSlides/notesSlide82.xml" ContentType="application/vnd.openxmlformats-officedocument.presentationml.notesSlide+xml"/>
  <Override PartName="/ppt/slideMasters/slideMaster1.xml" ContentType="application/vnd.openxmlformats-officedocument.presentationml.slideMaster+xml"/>
  <Override PartName="/ppt/notesSlides/notesSlide73.xml" ContentType="application/vnd.openxmlformats-officedocument.presentationml.notesSlide+xml"/>
  <Override PartName="/ppt/notesSlides/notesSlide87.xml" ContentType="application/vnd.openxmlformats-officedocument.presentationml.notesSlide+xml"/>
  <Override PartName="/ppt/notesSlides/notesSlide72.xml" ContentType="application/vnd.openxmlformats-officedocument.presentationml.notesSlide+xml"/>
  <Override PartName="/ppt/notesSlides/notesSlide91.xml" ContentType="application/vnd.openxmlformats-officedocument.presentationml.notesSlide+xml"/>
  <Override PartName="/ppt/notesSlides/notesSlide66.xml" ContentType="application/vnd.openxmlformats-officedocument.presentationml.notesSlide+xml"/>
  <Override PartName="/ppt/notesSlides/notesSlide92.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90.xml" ContentType="application/vnd.openxmlformats-officedocument.presentationml.notesSlide+xml"/>
  <Override PartName="/ppt/notesSlides/notesSlide71.xml" ContentType="application/vnd.openxmlformats-officedocument.presentationml.notesSlide+xml"/>
  <Override PartName="/ppt/notesSlides/notesSlide88.xml" ContentType="application/vnd.openxmlformats-officedocument.presentationml.notesSlide+xml"/>
  <Override PartName="/ppt/notesSlides/notesSlide70.xml" ContentType="application/vnd.openxmlformats-officedocument.presentationml.notesSlide+xml"/>
  <Override PartName="/ppt/notesSlides/notesSlide89.xml" ContentType="application/vnd.openxmlformats-officedocument.presentationml.notesSlide+xml"/>
  <Override PartName="/ppt/notesSlides/notesSlide69.xml" ContentType="application/vnd.openxmlformats-officedocument.presentationml.notesSlide+xml"/>
  <Override PartName="/ppt/notesSlides/notesSlide62.xml" ContentType="application/vnd.openxmlformats-officedocument.presentationml.notesSlide+xml"/>
  <Override PartName="/ppt/notesSlides/notesSlide48.xml" ContentType="application/vnd.openxmlformats-officedocument.presentationml.notesSlide+xml"/>
  <Override PartName="/ppt/notesSlides/notesSlide46.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9.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9.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2.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0.xml" ContentType="application/vnd.openxmlformats-officedocument.presentationml.notesSlide+xml"/>
  <Override PartName="/ppt/notesSlides/notesSlide23.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ink/ink1.xml" ContentType="application/inkml+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21.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20.xml" ContentType="application/vnd.openxmlformats-officedocument.presentationml.tags+xml"/>
  <Override PartName="/ppt/tags/tag22.xml" ContentType="application/vnd.openxmlformats-officedocument.presentationml.tags+xml"/>
  <Override PartName="/ppt/tags/tag90.xml" ContentType="application/vnd.openxmlformats-officedocument.presentationml.tags+xml"/>
  <Override PartName="/ppt/tags/tag19.xml" ContentType="application/vnd.openxmlformats-officedocument.presentationml.tags+xml"/>
  <Override PartName="/ppt/tags/tag89.xml" ContentType="application/vnd.openxmlformats-officedocument.presentationml.tags+xml"/>
  <Override PartName="/ppt/tags/tag25.xml" ContentType="application/vnd.openxmlformats-officedocument.presentationml.tags+xml"/>
  <Override PartName="/ppt/tags/tag30.xml" ContentType="application/vnd.openxmlformats-officedocument.presentationml.tags+xml"/>
  <Override PartName="/ppt/tags/tag87.xml" ContentType="application/vnd.openxmlformats-officedocument.presentationml.tags+xml"/>
  <Override PartName="/ppt/tags/tag29.xml" ContentType="application/vnd.openxmlformats-officedocument.presentationml.tags+xml"/>
  <Override PartName="/ppt/tags/tag88.xml" ContentType="application/vnd.openxmlformats-officedocument.presentationml.tags+xml"/>
  <Override PartName="/ppt/tags/tag28.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ppt/tags/tag26.xml" ContentType="application/vnd.openxmlformats-officedocument.presentationml.tags+xml"/>
  <Override PartName="/ppt/tags/tag24.xml" ContentType="application/vnd.openxmlformats-officedocument.presentationml.tags+xml"/>
  <Override PartName="/ppt/tags/tag10.xml" ContentType="application/vnd.openxmlformats-officedocument.presentationml.tags+xml"/>
  <Override PartName="/ppt/tags/tag16.xml" ContentType="application/vnd.openxmlformats-officedocument.presentationml.tags+xml"/>
  <Override PartName="/ppt/tags/tag93.xml" ContentType="application/vnd.openxmlformats-officedocument.presentationml.tags+xml"/>
  <Override PartName="/ppt/tags/tag2.xml" ContentType="application/vnd.openxmlformats-officedocument.presentationml.tags+xml"/>
  <Override PartName="/ppt/tags/tag92.xml" ContentType="application/vnd.openxmlformats-officedocument.presentationml.tags+xml"/>
  <Override PartName="/ppt/tags/tag3.xml" ContentType="application/vnd.openxmlformats-officedocument.presentationml.tags+xml"/>
  <Override PartName="/ppt/tags/tag1.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4.xml" ContentType="application/vnd.openxmlformats-officedocument.presentationml.tags+xml"/>
  <Override PartName="/ppt/tags/tag91.xml" ContentType="application/vnd.openxmlformats-officedocument.presentationml.tags+xml"/>
  <Override PartName="/ppt/tags/tag5.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1.xml" ContentType="application/vnd.openxmlformats-officedocument.presentationml.tags+xml"/>
  <Override PartName="/ppt/tags/tag31.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17.xml" ContentType="application/vnd.openxmlformats-officedocument.presentationml.tags+xml"/>
  <Override PartName="/ppt/tags/tag35.xml" ContentType="application/vnd.openxmlformats-officedocument.presentationml.tags+xml"/>
  <Override PartName="/ppt/tags/tag32.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57.xml" ContentType="application/vnd.openxmlformats-officedocument.presentationml.tags+xml"/>
  <Override PartName="/ppt/tags/tag56.xml" ContentType="application/vnd.openxmlformats-officedocument.presentationml.tags+xml"/>
  <Override PartName="/ppt/tags/tag79.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78.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75.xml" ContentType="application/vnd.openxmlformats-officedocument.presentationml.tags+xml"/>
  <Override PartName="/ppt/tags/tag67.xml" ContentType="application/vnd.openxmlformats-officedocument.presentationml.tags+xml"/>
  <Override PartName="/ppt/tags/tag72.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66.xml" ContentType="application/vnd.openxmlformats-officedocument.presentationml.tags+xml"/>
  <Override PartName="/ppt/tags/tag73.xml" ContentType="application/vnd.openxmlformats-officedocument.presentationml.tags+xml"/>
  <Override PartName="/ppt/tags/tag65.xml" ContentType="application/vnd.openxmlformats-officedocument.presentationml.tags+xml"/>
  <Override PartName="/ppt/tags/tag64.xml" ContentType="application/vnd.openxmlformats-officedocument.presentationml.tags+xml"/>
  <Override PartName="/ppt/tags/tag74.xml" ContentType="application/vnd.openxmlformats-officedocument.presentationml.tags+xml"/>
  <Override PartName="/ppt/tags/tag63.xml" ContentType="application/vnd.openxmlformats-officedocument.presentationml.tags+xml"/>
  <Override PartName="/ppt/tags/tag53.xml" ContentType="application/vnd.openxmlformats-officedocument.presentationml.tags+xml"/>
  <Override PartName="/ppt/tags/tag80.xml" ContentType="application/vnd.openxmlformats-officedocument.presentationml.tags+xml"/>
  <Override PartName="/ppt/tags/tag52.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83.xml" ContentType="application/vnd.openxmlformats-officedocument.presentationml.tags+xml"/>
  <Override PartName="/ppt/tags/tag40.xml" ContentType="application/vnd.openxmlformats-officedocument.presentationml.tags+xml"/>
  <Override PartName="/ppt/tags/tag37.xml" ContentType="application/vnd.openxmlformats-officedocument.presentationml.tags+xml"/>
  <Override PartName="/ppt/tags/tag84.xml" ContentType="application/vnd.openxmlformats-officedocument.presentationml.tags+xml"/>
  <Override PartName="/ppt/tags/tag36.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85.xml" ContentType="application/vnd.openxmlformats-officedocument.presentationml.tags+xml"/>
  <Override PartName="/ppt/tags/tag71.xml" ContentType="application/vnd.openxmlformats-officedocument.presentationml.tags+xml"/>
  <Override PartName="/ppt/tags/tag86.xml" ContentType="application/vnd.openxmlformats-officedocument.presentationml.tags+xml"/>
  <Override PartName="/ppt/tags/tag41.xml" ContentType="application/vnd.openxmlformats-officedocument.presentationml.tags+xml"/>
  <Override PartName="/ppt/tags/tag43.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42.xml" ContentType="application/vnd.openxmlformats-officedocument.presentationml.tags+xml"/>
  <Override PartName="/ppt/tags/tag81.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7.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5" r:id="rId1"/>
  </p:sldMasterIdLst>
  <p:notesMasterIdLst>
    <p:notesMasterId r:id="rId106"/>
  </p:notesMasterIdLst>
  <p:handoutMasterIdLst>
    <p:handoutMasterId r:id="rId107"/>
  </p:handoutMasterIdLst>
  <p:sldIdLst>
    <p:sldId id="300" r:id="rId2"/>
    <p:sldId id="301" r:id="rId3"/>
    <p:sldId id="302"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35" r:id="rId37"/>
    <p:sldId id="336" r:id="rId38"/>
    <p:sldId id="337" r:id="rId39"/>
    <p:sldId id="338" r:id="rId40"/>
    <p:sldId id="339" r:id="rId41"/>
    <p:sldId id="340" r:id="rId42"/>
    <p:sldId id="341"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55" r:id="rId57"/>
    <p:sldId id="356" r:id="rId58"/>
    <p:sldId id="357" r:id="rId59"/>
    <p:sldId id="358" r:id="rId60"/>
    <p:sldId id="359" r:id="rId61"/>
    <p:sldId id="360" r:id="rId62"/>
    <p:sldId id="361" r:id="rId63"/>
    <p:sldId id="362" r:id="rId64"/>
    <p:sldId id="363" r:id="rId65"/>
    <p:sldId id="364" r:id="rId66"/>
    <p:sldId id="365" r:id="rId67"/>
    <p:sldId id="366" r:id="rId68"/>
    <p:sldId id="367" r:id="rId69"/>
    <p:sldId id="368" r:id="rId70"/>
    <p:sldId id="369" r:id="rId71"/>
    <p:sldId id="370" r:id="rId72"/>
    <p:sldId id="371" r:id="rId73"/>
    <p:sldId id="372" r:id="rId74"/>
    <p:sldId id="373" r:id="rId75"/>
    <p:sldId id="374" r:id="rId76"/>
    <p:sldId id="375" r:id="rId77"/>
    <p:sldId id="376" r:id="rId78"/>
    <p:sldId id="377" r:id="rId79"/>
    <p:sldId id="378" r:id="rId80"/>
    <p:sldId id="379" r:id="rId81"/>
    <p:sldId id="380" r:id="rId82"/>
    <p:sldId id="381" r:id="rId83"/>
    <p:sldId id="382" r:id="rId84"/>
    <p:sldId id="383" r:id="rId85"/>
    <p:sldId id="384" r:id="rId86"/>
    <p:sldId id="385" r:id="rId87"/>
    <p:sldId id="386" r:id="rId88"/>
    <p:sldId id="387" r:id="rId89"/>
    <p:sldId id="388" r:id="rId90"/>
    <p:sldId id="389" r:id="rId91"/>
    <p:sldId id="390" r:id="rId92"/>
    <p:sldId id="391" r:id="rId93"/>
    <p:sldId id="392" r:id="rId94"/>
    <p:sldId id="393" r:id="rId95"/>
    <p:sldId id="394" r:id="rId96"/>
    <p:sldId id="395" r:id="rId97"/>
    <p:sldId id="396" r:id="rId98"/>
    <p:sldId id="397" r:id="rId99"/>
    <p:sldId id="398" r:id="rId100"/>
    <p:sldId id="399" r:id="rId101"/>
    <p:sldId id="400" r:id="rId102"/>
    <p:sldId id="401" r:id="rId103"/>
    <p:sldId id="402" r:id="rId104"/>
    <p:sldId id="403" r:id="rId105"/>
  </p:sldIdLst>
  <p:sldSz cx="12192000" cy="6858000"/>
  <p:notesSz cx="7315200" cy="9601200"/>
  <p:embeddedFontLst>
    <p:embeddedFont>
      <p:font typeface="Metropolis" pitchFamily="2" charset="0"/>
      <p:regular r:id="rId108"/>
    </p:embeddedFont>
    <p:embeddedFont>
      <p:font typeface="Verdana" pitchFamily="34" charset="0"/>
      <p:regular r:id="rId109"/>
      <p:bold r:id="rId110"/>
      <p:italic r:id="rId111"/>
      <p:boldItalic r:id="rId112"/>
    </p:embeddedFont>
    <p:embeddedFont>
      <p:font typeface="Metropolis Semi Bold" pitchFamily="2" charset="0"/>
      <p:bold r:id="rId113"/>
    </p:embeddedFont>
    <p:embeddedFont>
      <p:font typeface="Calibri" pitchFamily="34" charset="0"/>
      <p:regular r:id="rId114"/>
      <p:bold r:id="rId115"/>
      <p:italic r:id="rId116"/>
      <p:boldItalic r:id="rId117"/>
    </p:embeddedFont>
  </p:embeddedFontLst>
  <p:custDataLst>
    <p:tags r:id="rId1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6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79"/>
    <a:srgbClr val="006990"/>
    <a:srgbClr val="F898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E25E649-3F16-4E02-A733-19D2CDBF48F0}">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2"/>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86047" autoAdjust="0"/>
  </p:normalViewPr>
  <p:slideViewPr>
    <p:cSldViewPr snapToGrid="0">
      <p:cViewPr varScale="1">
        <p:scale>
          <a:sx n="43" d="100"/>
          <a:sy n="43" d="100"/>
        </p:scale>
        <p:origin x="-204"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showGuides="1">
      <p:cViewPr varScale="1">
        <p:scale>
          <a:sx n="63" d="100"/>
          <a:sy n="63" d="100"/>
        </p:scale>
        <p:origin x="2698"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0.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5.fntdata"/><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6.fntdata"/><Relationship Id="rId118" Type="http://schemas.openxmlformats.org/officeDocument/2006/relationships/tags" Target="tags/tag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1.fntdata"/><Relationship Id="rId124" Type="http://schemas.openxmlformats.org/officeDocument/2006/relationships/customXml" Target="../customXml/item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7.fntdata"/><Relationship Id="rId119" Type="http://schemas.openxmlformats.org/officeDocument/2006/relationships/commentAuthors" Target="commentAuthor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125"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3.fntdata"/><Relationship Id="rId115"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3.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027" tIns="48513" rIns="97027" bIns="4851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7027" tIns="48513" rIns="97027" bIns="48513" rtlCol="0"/>
          <a:lstStyle>
            <a:lvl1pPr algn="r">
              <a:defRPr sz="1300"/>
            </a:lvl1pPr>
          </a:lstStyle>
          <a:p>
            <a:fld id="{FB004553-04C5-4BB3-AD4E-8B2EF3CDDAF9}" type="datetimeFigureOut">
              <a:rPr lang="en-US" smtClean="0"/>
              <a:t>11/21/2022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7027" tIns="48513" rIns="97027" bIns="4851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7027" tIns="48513" rIns="97027" bIns="48513" rtlCol="0" anchor="b"/>
          <a:lstStyle>
            <a:lvl1pPr algn="r">
              <a:defRPr sz="1300"/>
            </a:lvl1pPr>
          </a:lstStyle>
          <a:p>
            <a:fld id="{2E6A881F-0910-47D3-BD01-4F68834EC353}" type="slidenum">
              <a:rPr lang="en-US" smtClean="0"/>
              <a:t>‹#›</a:t>
            </a:fld>
            <a:endParaRPr lang="en-US" dirty="0"/>
          </a:p>
        </p:txBody>
      </p:sp>
    </p:spTree>
    <p:custDataLst>
      <p:tags r:id="rId2"/>
    </p:custDataLst>
    <p:extLst>
      <p:ext uri="{BB962C8B-B14F-4D97-AF65-F5344CB8AC3E}">
        <p14:creationId xmlns:p14="http://schemas.microsoft.com/office/powerpoint/2010/main" val="3268667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09T12:32:52.089"/>
    </inkml:context>
    <inkml:brush xml:id="br0">
      <inkml:brushProperty name="width" value="0.03333" units="cm"/>
      <inkml:brushProperty name="height" value="0.03333" units="cm"/>
    </inkml:brush>
  </inkml:definitions>
  <inkml:trace contextRef="#ctx0" brushRef="#br0">13866 7577 4258 0 0,'0'0'-944'0'0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027" tIns="48513" rIns="97027" bIns="4851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7027" tIns="48513" rIns="97027" bIns="48513" rtlCol="0"/>
          <a:lstStyle>
            <a:lvl1pPr algn="r">
              <a:defRPr sz="1300"/>
            </a:lvl1pPr>
          </a:lstStyle>
          <a:p>
            <a:fld id="{3CB6F0DB-E055-41D0-9102-627A646E4242}" type="datetimeFigureOut">
              <a:rPr lang="en-US" smtClean="0"/>
              <a:t>11/21/2022</a:t>
            </a:fld>
            <a:endParaRPr lang="en-US" dirty="0"/>
          </a:p>
        </p:txBody>
      </p:sp>
      <p:sp>
        <p:nvSpPr>
          <p:cNvPr id="4" name="Slide Image Placeholder 3"/>
          <p:cNvSpPr>
            <a:spLocks noGrp="1" noRot="1" noChangeAspect="1"/>
          </p:cNvSpPr>
          <p:nvPr>
            <p:ph type="sldImg" idx="2"/>
          </p:nvPr>
        </p:nvSpPr>
        <p:spPr>
          <a:xfrm>
            <a:off x="884238" y="639763"/>
            <a:ext cx="5546725" cy="3121025"/>
          </a:xfrm>
          <a:prstGeom prst="rect">
            <a:avLst/>
          </a:prstGeom>
          <a:noFill/>
          <a:ln w="12700">
            <a:solidFill>
              <a:prstClr val="black"/>
            </a:solidFill>
          </a:ln>
        </p:spPr>
        <p:txBody>
          <a:bodyPr vert="horz" lIns="97027" tIns="48513" rIns="97027" bIns="48513" rtlCol="0" anchor="ctr"/>
          <a:lstStyle/>
          <a:p>
            <a:endParaRPr lang="en-US" dirty="0"/>
          </a:p>
        </p:txBody>
      </p:sp>
      <p:sp>
        <p:nvSpPr>
          <p:cNvPr id="5" name="Notes Placeholder 4"/>
          <p:cNvSpPr>
            <a:spLocks noGrp="1"/>
          </p:cNvSpPr>
          <p:nvPr>
            <p:ph type="body" sz="quarter" idx="3"/>
          </p:nvPr>
        </p:nvSpPr>
        <p:spPr>
          <a:xfrm>
            <a:off x="487680" y="4000500"/>
            <a:ext cx="6339840" cy="512064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7027" tIns="48513" rIns="97027" bIns="4851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7027" tIns="48513" rIns="97027" bIns="48513" rtlCol="0" anchor="b"/>
          <a:lstStyle>
            <a:lvl1pPr algn="r">
              <a:defRPr sz="1300"/>
            </a:lvl1pPr>
          </a:lstStyle>
          <a:p>
            <a:fld id="{9F4FBC3A-A12C-40F9-BB8D-BC30C7901396}" type="slidenum">
              <a:rPr lang="en-US" smtClean="0"/>
              <a:t>‹#›</a:t>
            </a:fld>
            <a:endParaRPr lang="en-US" dirty="0"/>
          </a:p>
        </p:txBody>
      </p:sp>
    </p:spTree>
    <p:extLst>
      <p:ext uri="{BB962C8B-B14F-4D97-AF65-F5344CB8AC3E}">
        <p14:creationId xmlns:p14="http://schemas.microsoft.com/office/powerpoint/2010/main" val="201290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vmware.com/resources/compatibility"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cs.vmware.com/en/VMware-Tools/index.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vmware.com/en/VMware-Tools/index.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arketplace.cloud.vmware.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cs.vmware.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configmax.vmware.com"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kb.vmware.com/s/article/1003746"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nfigmax.vmware.co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blogs.vmware.com/vsphere/2020/03/vsphere-7-assignable-hardware.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ocs.vmware.com/en/VMware-vSphere/7.0/com.vmware.vsphere.vm_admin.doc/GUID-55238059-912E-411F-A0E9-A7A536972A91.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kb.vmware.com/kb/1318"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kb.vmware.com/kb/1006427"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0" name="Slide preview"/>
          <p:cNvSpPr>
            <a:spLocks noGrp="1" noRot="1" noChangeAspect="1"/>
          </p:cNvSpPr>
          <p:nvPr>
            <p:ph type="sldImg"/>
          </p:nvPr>
        </p:nvSpPr>
        <p:spPr/>
      </p:sp>
      <p:sp>
        <p:nvSpPr>
          <p:cNvPr id="10001" name="Notes"/>
          <p:cNvSpPr>
            <a:spLocks noGrp="1"/>
          </p:cNvSpPr>
          <p:nvPr>
            <p:ph type="body" idx="1"/>
          </p:nvPr>
        </p:nvSpPr>
        <p:spPr/>
        <p:txBody>
          <a:bodyPr wrap="square" rtlCol="0"/>
          <a:lstStyle/>
          <a:p>
            <a:pPr marL="0" indent="0">
              <a:buNone/>
            </a:pPr>
            <a:endParaRPr/>
          </a:p>
        </p:txBody>
      </p:sp>
      <p:sp>
        <p:nvSpPr>
          <p:cNvPr id="10002" name="Slide number"/>
          <p:cNvSpPr>
            <a:spLocks noGrp="1"/>
          </p:cNvSpPr>
          <p:nvPr>
            <p:ph type="sldNum" sz="quarter" idx="10"/>
          </p:nvPr>
        </p:nvSpPr>
        <p:spPr/>
        <p:txBody>
          <a:bodyPr/>
          <a:lstStyle/>
          <a:p>
            <a:fld id="{C18812F0-6685-476B-B832-AFB48F091983}" type="slidenum">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 name="Slide preview"/>
          <p:cNvSpPr>
            <a:spLocks noGrp="1" noRot="1" noChangeAspect="1"/>
          </p:cNvSpPr>
          <p:nvPr>
            <p:ph type="sldImg"/>
          </p:nvPr>
        </p:nvSpPr>
        <p:spPr/>
      </p:sp>
      <p:sp>
        <p:nvSpPr>
          <p:cNvPr id="10036"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install the guest operating system, you interact with the VM through the VM console. Using the vSphere Client, you can attach a CD, DVD, or ISO image containing the installation image to the virtual CD/DVD drive.</a:t>
            </a:r>
          </a:p>
          <a:p>
            <a:pPr marL="0" indent="0">
              <a:buNone/>
            </a:pPr>
            <a:r>
              <a:rPr lang="en-GB" sz="1000" dirty="0">
                <a:solidFill>
                  <a:schemeClr val="tx2"/>
                </a:solidFill>
                <a:latin typeface="Metropolis" panose="00000500000000000000" pitchFamily="2" charset="0"/>
                <a:cs typeface="Times New Roman" panose="02020603050405020304" pitchFamily="18" charset="0"/>
              </a:rPr>
              <a:t>On the slide, the Windows Server 2008 guest operating system is being installed. You can use the vSphere Client to install a guest operating system. You can also install a guest operating system from an ISO image or a CD. Installing from an ISO image is typically faster and more convenient than a CD installation.</a:t>
            </a:r>
          </a:p>
          <a:p>
            <a:pPr marL="0" indent="0">
              <a:buNone/>
            </a:pPr>
            <a:r>
              <a:rPr lang="en-GB" sz="1000" dirty="0">
                <a:solidFill>
                  <a:schemeClr val="tx2"/>
                </a:solidFill>
                <a:latin typeface="Metropolis" panose="00000500000000000000" pitchFamily="2" charset="0"/>
                <a:cs typeface="Times New Roman" panose="02020603050405020304" pitchFamily="18" charset="0"/>
              </a:rPr>
              <a:t>For more information about installing guest operating systems, see </a:t>
            </a:r>
            <a:r>
              <a:rPr lang="en-US" sz="1000" i="1" dirty="0">
                <a:solidFill>
                  <a:srgbClr val="000000"/>
                </a:solidFill>
                <a:latin typeface="Metropolis" panose="00000500000000000000" pitchFamily="2" charset="0"/>
                <a:cs typeface="Courier New" pitchFamily="49" charset="0"/>
              </a:rPr>
              <a:t>vSphere Virtual Machine Administration</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r>
              <a:rPr lang="en-GB" sz="1000" dirty="0">
                <a:solidFill>
                  <a:schemeClr val="tx2"/>
                </a:solidFill>
                <a:latin typeface="Metropolis" panose="00000500000000000000" pitchFamily="2" charset="0"/>
                <a:cs typeface="Times New Roman" panose="02020603050405020304" pitchFamily="18" charset="0"/>
              </a:rPr>
              <a:t>For more about the supported guest operating systems, see </a:t>
            </a:r>
            <a:r>
              <a:rPr lang="en-US" sz="1000" i="1" dirty="0">
                <a:solidFill>
                  <a:srgbClr val="000000"/>
                </a:solidFill>
                <a:latin typeface="Metropolis" panose="00000500000000000000" pitchFamily="2" charset="0"/>
                <a:cs typeface="Courier New" pitchFamily="49" charset="0"/>
              </a:rPr>
              <a:t>VMware Compatibility Guide</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4"/>
              </a:rPr>
              <a:t>https://www.vmware.com/resources/compatibility</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37" name="Slide number"/>
          <p:cNvSpPr>
            <a:spLocks noGrp="1"/>
          </p:cNvSpPr>
          <p:nvPr>
            <p:ph type="sldNum" sz="quarter" idx="10"/>
          </p:nvPr>
        </p:nvSpPr>
        <p:spPr/>
        <p:txBody>
          <a:bodyPr/>
          <a:lstStyle/>
          <a:p>
            <a:fld id="{C18812F0-6685-476B-B832-AFB48F091983}" type="slidenum">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8" name="Slide preview"/>
          <p:cNvSpPr>
            <a:spLocks noGrp="1" noRot="1" noChangeAspect="1"/>
          </p:cNvSpPr>
          <p:nvPr>
            <p:ph type="sldImg"/>
          </p:nvPr>
        </p:nvSpPr>
        <p:spPr/>
      </p:sp>
      <p:sp>
        <p:nvSpPr>
          <p:cNvPr id="1003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VMware Tools improves management of the VM by replacing generic operating system drivers with VMware drivers tuned for virtual hardware. You install VMware Tools into the guest operating system. When you install VMware Tools, you install these items:</a:t>
            </a:r>
          </a:p>
          <a:p>
            <a:pPr>
              <a:buFont typeface="Arial" pitchFamily="34" charset="0"/>
              <a:buChar char="•"/>
            </a:pPr>
            <a:r>
              <a:rPr/>
              <a:t>The VMware Tools service: This service synchronizes the time in the guest operating system with the time in the host operating system.</a:t>
            </a:r>
          </a:p>
          <a:p>
            <a:pPr>
              <a:buFont typeface="Arial" pitchFamily="34" charset="0"/>
              <a:buChar char="•"/>
            </a:pPr>
            <a:r>
              <a:rPr/>
              <a:t>A set of VMware device drivers, with additional Perfmon monitoring options.</a:t>
            </a:r>
          </a:p>
          <a:p>
            <a:pPr>
              <a:buFont typeface="Arial" pitchFamily="34" charset="0"/>
              <a:buChar char="•"/>
            </a:pPr>
            <a:r>
              <a:rPr/>
              <a:t>A set of scripts that helps you automate guest operating system operations: You can configure the scripts to run when the VM's power state changes.</a:t>
            </a:r>
          </a:p>
          <a:p>
            <a:pPr marL="0" indent="0">
              <a:buNone/>
            </a:pPr>
            <a:r>
              <a:rPr lang="en-GB" sz="1000" dirty="0">
                <a:solidFill>
                  <a:schemeClr val="tx2"/>
                </a:solidFill>
                <a:latin typeface="Metropolis" panose="00000500000000000000" pitchFamily="2" charset="0"/>
                <a:cs typeface="Times New Roman" panose="02020603050405020304" pitchFamily="18" charset="0"/>
              </a:rPr>
              <a:t>VMware Tools enhances the performance of a VM and makes many of the ease-of-use features in VMware products possible:</a:t>
            </a:r>
          </a:p>
          <a:p>
            <a:pPr>
              <a:buFont typeface="Arial" pitchFamily="34" charset="0"/>
              <a:buChar char="•"/>
            </a:pPr>
            <a:r>
              <a:rPr/>
              <a:t>Faster graphical performance</a:t>
            </a:r>
          </a:p>
          <a:p>
            <a:pPr>
              <a:buFont typeface="Arial" pitchFamily="34" charset="0"/>
              <a:buChar char="•"/>
            </a:pPr>
            <a:r>
              <a:rPr/>
              <a:t>Shared folders between host and guest file systems</a:t>
            </a:r>
          </a:p>
          <a:p>
            <a:pPr>
              <a:buFont typeface="Arial" pitchFamily="34" charset="0"/>
              <a:buChar char="•"/>
            </a:pPr>
            <a:r>
              <a:rPr/>
              <a:t>Copying and pasting text, graphics, and files between the virtual machine and the host or client desktop</a:t>
            </a:r>
          </a:p>
          <a:p>
            <a:pPr>
              <a:buFont typeface="Arial" pitchFamily="34" charset="0"/>
              <a:buChar char="•"/>
            </a:pPr>
            <a:r>
              <a:rPr/>
              <a:t>Scripting that helps automate guest operating system operations</a:t>
            </a:r>
          </a:p>
          <a:p>
            <a:pPr marL="0" indent="0">
              <a:buNone/>
            </a:pPr>
            <a:r>
              <a:rPr lang="en-GB" sz="1000" dirty="0">
                <a:solidFill>
                  <a:schemeClr val="tx2"/>
                </a:solidFill>
                <a:latin typeface="Metropolis" panose="00000500000000000000" pitchFamily="2" charset="0"/>
                <a:cs typeface="Times New Roman" panose="02020603050405020304" pitchFamily="18" charset="0"/>
              </a:rPr>
              <a:t>Although the guest operating system can run without VMware Tools, many VMware features are not available until you install VMware Tools. For example, if VMware Tools is not installed in your VM, you cannot use the shutdown or restart options from the toolbar. You can use only the power options.</a:t>
            </a:r>
          </a:p>
        </p:txBody>
      </p:sp>
      <p:sp>
        <p:nvSpPr>
          <p:cNvPr id="10040" name="Slide number"/>
          <p:cNvSpPr>
            <a:spLocks noGrp="1"/>
          </p:cNvSpPr>
          <p:nvPr>
            <p:ph type="sldNum" sz="quarter" idx="10"/>
          </p:nvPr>
        </p:nvSpPr>
        <p:spPr/>
        <p:txBody>
          <a:bodyPr/>
          <a:lstStyle/>
          <a:p>
            <a:fld id="{C18812F0-6685-476B-B832-AFB48F091983}" type="slidenum">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2" name="Slide preview"/>
          <p:cNvSpPr>
            <a:spLocks noGrp="1" noRot="1" noChangeAspect="1"/>
          </p:cNvSpPr>
          <p:nvPr>
            <p:ph type="sldImg"/>
          </p:nvPr>
        </p:nvSpPr>
        <p:spPr/>
      </p:sp>
      <p:sp>
        <p:nvSpPr>
          <p:cNvPr id="1004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For details on installing VMware Tools in a Windows or Linux guest operating system, more information about using Open VM tools, see </a:t>
            </a:r>
            <a:r>
              <a:rPr lang="en-US" sz="1000" i="1" dirty="0">
                <a:solidFill>
                  <a:srgbClr val="000000"/>
                </a:solidFill>
                <a:latin typeface="Metropolis" panose="00000500000000000000" pitchFamily="2" charset="0"/>
                <a:cs typeface="Courier New" pitchFamily="49" charset="0"/>
              </a:rPr>
              <a:t>VMware Tools Administration </a:t>
            </a:r>
            <a:r>
              <a:rPr lang="en-GB" sz="1000" dirty="0">
                <a:solidFill>
                  <a:schemeClr val="tx2"/>
                </a:solidFill>
                <a:latin typeface="Metropolis" panose="00000500000000000000" pitchFamily="2" charset="0"/>
                <a:cs typeface="Times New Roman" panose="02020603050405020304" pitchFamily="18" charset="0"/>
              </a:rPr>
              <a:t>at </a:t>
            </a:r>
            <a:r>
              <a:rPr sz="1000">
                <a:hlinkClick r:id="rId3"/>
              </a:rPr>
              <a:t>https://docs.vmware.com/en/VMware-Tools/index.html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44" name="Slide number"/>
          <p:cNvSpPr>
            <a:spLocks noGrp="1"/>
          </p:cNvSpPr>
          <p:nvPr>
            <p:ph type="sldNum" sz="quarter" idx="10"/>
          </p:nvPr>
        </p:nvSpPr>
        <p:spPr/>
        <p:txBody>
          <a:bodyPr/>
          <a:lstStyle/>
          <a:p>
            <a:fld id="{C18812F0-6685-476B-B832-AFB48F091983}" type="slidenum">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6" name="Slide preview"/>
          <p:cNvSpPr>
            <a:spLocks noGrp="1" noRot="1" noChangeAspect="1"/>
          </p:cNvSpPr>
          <p:nvPr>
            <p:ph type="sldImg"/>
          </p:nvPr>
        </p:nvSpPr>
        <p:spPr/>
      </p:sp>
      <p:sp>
        <p:nvSpPr>
          <p:cNvPr id="1004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For information about installing VMware Tools in specific guest operating systems, see </a:t>
            </a:r>
            <a:r>
              <a:rPr lang="en-US" sz="1000" i="1" dirty="0">
                <a:solidFill>
                  <a:srgbClr val="000000"/>
                </a:solidFill>
                <a:latin typeface="Metropolis" panose="00000500000000000000" pitchFamily="2" charset="0"/>
                <a:cs typeface="Courier New" pitchFamily="49" charset="0"/>
              </a:rPr>
              <a:t>VMware Tools Administration</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https://docs.vmware.com/en/VMware-Tools/index.html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48" name="Slide number"/>
          <p:cNvSpPr>
            <a:spLocks noGrp="1"/>
          </p:cNvSpPr>
          <p:nvPr>
            <p:ph type="sldNum" sz="quarter" idx="10"/>
          </p:nvPr>
        </p:nvSpPr>
        <p:spPr/>
        <p:txBody>
          <a:bodyPr/>
          <a:lstStyle/>
          <a:p>
            <a:fld id="{C18812F0-6685-476B-B832-AFB48F091983}" type="slidenum">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0" name="Slide preview"/>
          <p:cNvSpPr>
            <a:spLocks noGrp="1" noRot="1" noChangeAspect="1"/>
          </p:cNvSpPr>
          <p:nvPr>
            <p:ph type="sldImg"/>
          </p:nvPr>
        </p:nvSpPr>
        <p:spPr/>
      </p:sp>
      <p:sp>
        <p:nvSpPr>
          <p:cNvPr id="1005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 virtual appliance is a preconfigured VM that typically includes a preinstalled guest operating system and other software. A virtual appliance is usually designed for a specific purpose, for example, to provide a secure web browser, a firewall, or a backup and recovery utility.</a:t>
            </a:r>
          </a:p>
          <a:p>
            <a:pPr marL="0" indent="0">
              <a:buNone/>
            </a:pPr>
            <a:r>
              <a:rPr lang="en-GB" sz="1000" dirty="0">
                <a:solidFill>
                  <a:schemeClr val="tx2"/>
                </a:solidFill>
                <a:latin typeface="Metropolis" panose="00000500000000000000" pitchFamily="2" charset="0"/>
                <a:cs typeface="Times New Roman" panose="02020603050405020304" pitchFamily="18" charset="0"/>
              </a:rPr>
              <a:t>A virtual appliance can be added or imported to your vCenter Server system inventory or ESXi inventory. Virtual appliances can be imported from websites such as the VMware Marketplace at </a:t>
            </a:r>
            <a:r>
              <a:rPr sz="1000">
                <a:hlinkClick r:id="rId3"/>
              </a:rPr>
              <a:t>https://marketplace.cloud.vmware.com</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r>
              <a:rPr lang="en-GB" sz="1000" dirty="0">
                <a:solidFill>
                  <a:schemeClr val="tx2"/>
                </a:solidFill>
                <a:latin typeface="Metropolis" panose="00000500000000000000" pitchFamily="2" charset="0"/>
                <a:cs typeface="Times New Roman" panose="02020603050405020304" pitchFamily="18" charset="0"/>
              </a:rPr>
              <a:t>Virtual appliances are deployed as OVF templates. OVF is a platform-independent, efficient, extensible, and open packaging and distribution format for VMs. OVF files are compressed, resulting in faster downloads.</a:t>
            </a:r>
          </a:p>
          <a:p>
            <a:pPr marL="0" indent="0">
              <a:buNone/>
            </a:pPr>
            <a:r>
              <a:rPr lang="en-GB" sz="1000" dirty="0">
                <a:solidFill>
                  <a:schemeClr val="tx2"/>
                </a:solidFill>
                <a:latin typeface="Metropolis" panose="00000500000000000000" pitchFamily="2" charset="0"/>
                <a:cs typeface="Times New Roman" panose="02020603050405020304" pitchFamily="18" charset="0"/>
              </a:rPr>
              <a:t>To deploy an OVF template using the vSphere Client, right-click the appropriate object, such as a data center or an ESXi host, and select </a:t>
            </a:r>
            <a:r>
              <a:rPr lang="en-US" sz="1000" b="1" dirty="0">
                <a:solidFill>
                  <a:srgbClr val="000000"/>
                </a:solidFill>
                <a:latin typeface="Metropolis Semi Bold" panose="00000700000000000000" pitchFamily="2" charset="0"/>
                <a:cs typeface="Courier New" pitchFamily="49" charset="0"/>
              </a:rPr>
              <a:t>Deploy OVF Template</a:t>
            </a:r>
            <a:r>
              <a:rPr lang="en-GB" sz="1000" dirty="0">
                <a:solidFill>
                  <a:schemeClr val="tx2"/>
                </a:solidFill>
                <a:latin typeface="Metropolis" panose="00000500000000000000" pitchFamily="2" charset="0"/>
                <a:cs typeface="Times New Roman" panose="02020603050405020304" pitchFamily="18" charset="0"/>
              </a:rPr>
              <a:t>. The Deploy OVF Template wizard appears. Click </a:t>
            </a:r>
            <a:r>
              <a:rPr lang="en-US" sz="1000" b="1" dirty="0">
                <a:solidFill>
                  <a:srgbClr val="000000"/>
                </a:solidFill>
                <a:latin typeface="Metropolis Semi Bold" panose="00000700000000000000" pitchFamily="2" charset="0"/>
                <a:cs typeface="Courier New" pitchFamily="49" charset="0"/>
              </a:rPr>
              <a:t>UPLOAD FILES</a:t>
            </a:r>
            <a:r>
              <a:rPr lang="en-GB" sz="1000" dirty="0">
                <a:solidFill>
                  <a:schemeClr val="tx2"/>
                </a:solidFill>
                <a:latin typeface="Metropolis" panose="00000500000000000000" pitchFamily="2" charset="0"/>
                <a:cs typeface="Times New Roman" panose="02020603050405020304" pitchFamily="18" charset="0"/>
              </a:rPr>
              <a:t> to select the template files to deploy.</a:t>
            </a:r>
          </a:p>
          <a:p>
            <a:pPr marL="0" indent="0">
              <a:buNone/>
            </a:pPr>
            <a:r>
              <a:rPr lang="en-GB" sz="1000" dirty="0">
                <a:solidFill>
                  <a:schemeClr val="tx2"/>
                </a:solidFill>
                <a:latin typeface="Metropolis" panose="00000500000000000000" pitchFamily="2" charset="0"/>
                <a:cs typeface="Times New Roman" panose="02020603050405020304" pitchFamily="18" charset="0"/>
              </a:rPr>
              <a:t>The vSphere Client validates an OVF file before importing it and ensures that it is compatible with the intended destination server. If the appliance is incompatible with the selected host, you cannot import it.</a:t>
            </a:r>
          </a:p>
        </p:txBody>
      </p:sp>
      <p:sp>
        <p:nvSpPr>
          <p:cNvPr id="10052" name="Slide number"/>
          <p:cNvSpPr>
            <a:spLocks noGrp="1"/>
          </p:cNvSpPr>
          <p:nvPr>
            <p:ph type="sldNum" sz="quarter" idx="10"/>
          </p:nvPr>
        </p:nvSpPr>
        <p:spPr/>
        <p:txBody>
          <a:bodyPr/>
          <a:lstStyle/>
          <a:p>
            <a:fld id="{C18812F0-6685-476B-B832-AFB48F091983}" type="slidenum">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4" name="Slide preview"/>
          <p:cNvSpPr>
            <a:spLocks noGrp="1" noRot="1" noChangeAspect="1"/>
          </p:cNvSpPr>
          <p:nvPr>
            <p:ph type="sldImg"/>
          </p:nvPr>
        </p:nvSpPr>
        <p:spPr/>
      </p:sp>
      <p:sp>
        <p:nvSpPr>
          <p:cNvPr id="10055"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 a VM is removed from the inventory, its files remain at the same storage location, and the VM can be re-registered in the datastore browser.</a:t>
            </a:r>
          </a:p>
        </p:txBody>
      </p:sp>
      <p:sp>
        <p:nvSpPr>
          <p:cNvPr id="10056" name="Slide number"/>
          <p:cNvSpPr>
            <a:spLocks noGrp="1"/>
          </p:cNvSpPr>
          <p:nvPr>
            <p:ph type="sldNum" sz="quarter" idx="10"/>
          </p:nvPr>
        </p:nvSpPr>
        <p:spPr/>
        <p:txBody>
          <a:bodyPr/>
          <a:lstStyle/>
          <a:p>
            <a:fld id="{C18812F0-6685-476B-B832-AFB48F091983}" type="slidenum">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7" name="Slide preview"/>
          <p:cNvSpPr>
            <a:spLocks noGrp="1" noRot="1" noChangeAspect="1"/>
          </p:cNvSpPr>
          <p:nvPr>
            <p:ph type="sldImg"/>
          </p:nvPr>
        </p:nvSpPr>
        <p:spPr/>
      </p:sp>
      <p:sp>
        <p:nvSpPr>
          <p:cNvPr id="10058" name="Notes"/>
          <p:cNvSpPr>
            <a:spLocks noGrp="1"/>
          </p:cNvSpPr>
          <p:nvPr>
            <p:ph type="body" idx="1"/>
          </p:nvPr>
        </p:nvSpPr>
        <p:spPr/>
        <p:txBody>
          <a:bodyPr wrap="square" rtlCol="0"/>
          <a:lstStyle/>
          <a:p>
            <a:pPr marL="0" indent="0">
              <a:buNone/>
            </a:pPr>
            <a:endParaRPr/>
          </a:p>
        </p:txBody>
      </p:sp>
      <p:sp>
        <p:nvSpPr>
          <p:cNvPr id="10059" name="Slide number"/>
          <p:cNvSpPr>
            <a:spLocks noGrp="1"/>
          </p:cNvSpPr>
          <p:nvPr>
            <p:ph type="sldNum" sz="quarter" idx="10"/>
          </p:nvPr>
        </p:nvSpPr>
        <p:spPr/>
        <p:txBody>
          <a:bodyPr/>
          <a:lstStyle/>
          <a:p>
            <a:fld id="{C18812F0-6685-476B-B832-AFB48F091983}" type="slidenum">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0" name="Slide preview"/>
          <p:cNvSpPr>
            <a:spLocks noGrp="1" noRot="1" noChangeAspect="1"/>
          </p:cNvSpPr>
          <p:nvPr>
            <p:ph type="sldImg"/>
          </p:nvPr>
        </p:nvSpPr>
        <p:spPr/>
      </p:sp>
      <p:sp>
        <p:nvSpPr>
          <p:cNvPr id="10061" name="Notes"/>
          <p:cNvSpPr>
            <a:spLocks noGrp="1"/>
          </p:cNvSpPr>
          <p:nvPr>
            <p:ph type="body" idx="1"/>
          </p:nvPr>
        </p:nvSpPr>
        <p:spPr/>
        <p:txBody>
          <a:bodyPr wrap="square" rtlCol="0"/>
          <a:lstStyle/>
          <a:p>
            <a:pPr marL="0" indent="0">
              <a:buNone/>
            </a:pPr>
            <a:endParaRPr/>
          </a:p>
        </p:txBody>
      </p:sp>
      <p:sp>
        <p:nvSpPr>
          <p:cNvPr id="10062" name="Slide number"/>
          <p:cNvSpPr>
            <a:spLocks noGrp="1"/>
          </p:cNvSpPr>
          <p:nvPr>
            <p:ph type="sldNum" sz="quarter" idx="10"/>
          </p:nvPr>
        </p:nvSpPr>
        <p:spPr/>
        <p:txBody>
          <a:bodyPr/>
          <a:lstStyle/>
          <a:p>
            <a:fld id="{C18812F0-6685-476B-B832-AFB48F091983}" type="slidenum">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4" name="Slide preview"/>
          <p:cNvSpPr>
            <a:spLocks noGrp="1" noRot="1" noChangeAspect="1"/>
          </p:cNvSpPr>
          <p:nvPr>
            <p:ph type="sldImg"/>
          </p:nvPr>
        </p:nvSpPr>
        <p:spPr/>
      </p:sp>
      <p:sp>
        <p:nvSpPr>
          <p:cNvPr id="10065" name="Notes"/>
          <p:cNvSpPr>
            <a:spLocks noGrp="1"/>
          </p:cNvSpPr>
          <p:nvPr>
            <p:ph type="body" idx="1"/>
          </p:nvPr>
        </p:nvSpPr>
        <p:spPr/>
        <p:txBody>
          <a:bodyPr wrap="square" rtlCol="0"/>
          <a:lstStyle/>
          <a:p>
            <a:pPr marL="0" indent="0">
              <a:buNone/>
            </a:pPr>
            <a:endParaRPr/>
          </a:p>
        </p:txBody>
      </p:sp>
      <p:sp>
        <p:nvSpPr>
          <p:cNvPr id="10066" name="Slide number"/>
          <p:cNvSpPr>
            <a:spLocks noGrp="1"/>
          </p:cNvSpPr>
          <p:nvPr>
            <p:ph type="sldNum" sz="quarter" idx="10"/>
          </p:nvPr>
        </p:nvSpPr>
        <p:spPr/>
        <p:txBody>
          <a:bodyPr/>
          <a:lstStyle/>
          <a:p>
            <a:fld id="{C18812F0-6685-476B-B832-AFB48F091983}" type="slidenum">
              <a:t>21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7" name="Slide preview"/>
          <p:cNvSpPr>
            <a:spLocks noGrp="1" noRot="1" noChangeAspect="1"/>
          </p:cNvSpPr>
          <p:nvPr>
            <p:ph type="sldImg"/>
          </p:nvPr>
        </p:nvSpPr>
        <p:spPr/>
      </p:sp>
      <p:sp>
        <p:nvSpPr>
          <p:cNvPr id="10068" name="Notes"/>
          <p:cNvSpPr>
            <a:spLocks noGrp="1"/>
          </p:cNvSpPr>
          <p:nvPr>
            <p:ph type="body" idx="1"/>
          </p:nvPr>
        </p:nvSpPr>
        <p:spPr/>
        <p:txBody>
          <a:bodyPr wrap="square" rtlCol="0"/>
          <a:lstStyle/>
          <a:p>
            <a:pPr marL="0" indent="0">
              <a:buNone/>
            </a:pPr>
            <a:endParaRPr/>
          </a:p>
        </p:txBody>
      </p:sp>
      <p:sp>
        <p:nvSpPr>
          <p:cNvPr id="10069" name="Slide number"/>
          <p:cNvSpPr>
            <a:spLocks noGrp="1"/>
          </p:cNvSpPr>
          <p:nvPr>
            <p:ph type="sldNum" sz="quarter" idx="10"/>
          </p:nvPr>
        </p:nvSpPr>
        <p:spPr/>
        <p:txBody>
          <a:bodyPr/>
          <a:lstStyle/>
          <a:p>
            <a:fld id="{C18812F0-6685-476B-B832-AFB48F091983}" type="slidenum">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 name="Slide preview"/>
          <p:cNvSpPr>
            <a:spLocks noGrp="1" noRot="1" noChangeAspect="1"/>
          </p:cNvSpPr>
          <p:nvPr>
            <p:ph type="sldImg"/>
          </p:nvPr>
        </p:nvSpPr>
        <p:spPr/>
      </p:sp>
      <p:sp>
        <p:nvSpPr>
          <p:cNvPr id="10005" name="Notes"/>
          <p:cNvSpPr>
            <a:spLocks noGrp="1"/>
          </p:cNvSpPr>
          <p:nvPr>
            <p:ph type="body" idx="1"/>
          </p:nvPr>
        </p:nvSpPr>
        <p:spPr/>
        <p:txBody>
          <a:bodyPr wrap="square" rtlCol="0"/>
          <a:lstStyle/>
          <a:p>
            <a:pPr marL="0" indent="0">
              <a:buNone/>
            </a:pPr>
            <a:endParaRPr/>
          </a:p>
        </p:txBody>
      </p:sp>
      <p:sp>
        <p:nvSpPr>
          <p:cNvPr id="10006" name="Slide number"/>
          <p:cNvSpPr>
            <a:spLocks noGrp="1"/>
          </p:cNvSpPr>
          <p:nvPr>
            <p:ph type="sldNum" sz="quarter" idx="10"/>
          </p:nvPr>
        </p:nvSpPr>
        <p:spPr/>
        <p:txBody>
          <a:bodyPr/>
          <a:lstStyle/>
          <a:p>
            <a:fld id="{C18812F0-6685-476B-B832-AFB48F091983}" type="slidenum">
              <a:t>4</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1" name="Slide preview"/>
          <p:cNvSpPr>
            <a:spLocks noGrp="1" noRot="1" noChangeAspect="1"/>
          </p:cNvSpPr>
          <p:nvPr>
            <p:ph type="sldImg"/>
          </p:nvPr>
        </p:nvSpPr>
        <p:spPr/>
      </p:sp>
      <p:sp>
        <p:nvSpPr>
          <p:cNvPr id="1007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vSphere encapsulates each VM into a few files or objects, making VMs easier to manage and migrate. The files and objects for each VM are stored in a separate folder on a datastore.</a:t>
            </a:r>
          </a:p>
        </p:txBody>
      </p:sp>
      <p:sp>
        <p:nvSpPr>
          <p:cNvPr id="10073" name="Slide number"/>
          <p:cNvSpPr>
            <a:spLocks noGrp="1"/>
          </p:cNvSpPr>
          <p:nvPr>
            <p:ph type="sldNum" sz="quarter" idx="10"/>
          </p:nvPr>
        </p:nvSpPr>
        <p:spPr/>
        <p:txBody>
          <a:bodyPr/>
          <a:lstStyle/>
          <a:p>
            <a:fld id="{C18812F0-6685-476B-B832-AFB48F091983}" type="slidenum">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5" name="Slide preview"/>
          <p:cNvSpPr>
            <a:spLocks noGrp="1" noRot="1" noChangeAspect="1"/>
          </p:cNvSpPr>
          <p:nvPr>
            <p:ph type="sldImg"/>
          </p:nvPr>
        </p:nvSpPr>
        <p:spPr/>
      </p:sp>
      <p:sp>
        <p:nvSpPr>
          <p:cNvPr id="10076"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slide lists some of the files that make up a VM. Except for the log files, the name of each file contains the VM's name </a:t>
            </a:r>
            <a:r>
              <a:rPr lang="en-US" dirty="0">
                <a:solidFill>
                  <a:srgbClr val="000000"/>
                </a:solidFill>
                <a:latin typeface="Courier New" panose="02070309020205020404" pitchFamily="49" charset="0"/>
                <a:cs typeface="Courier New" pitchFamily="49" charset="0"/>
              </a:rPr>
              <a:t>&lt;VM_name&gt;</a:t>
            </a:r>
            <a:r>
              <a:rPr lang="en-US" dirty="0">
                <a:solidFill>
                  <a:schemeClr val="tx2"/>
                </a:solidFill>
                <a:latin typeface="Metropolis" panose="00000500000000000000" pitchFamily="2" charset="0"/>
                <a:cs typeface="Calibri" pitchFamily="34" charset="0"/>
              </a:rPr>
              <a:t>. A VM consists of the following files:</a:t>
            </a:r>
          </a:p>
          <a:p>
            <a:pPr>
              <a:buFont typeface="Arial" pitchFamily="34" charset="0"/>
              <a:buChar char="•"/>
            </a:pPr>
            <a:r>
              <a:rPr/>
              <a:t>A configuration file (</a:t>
            </a:r>
            <a:r>
              <a:rPr lang="en-US" dirty="0">
                <a:solidFill>
                  <a:srgbClr val="000000"/>
                </a:solidFill>
                <a:latin typeface="Courier New" panose="02070309020205020404" pitchFamily="49" charset="0"/>
                <a:cs typeface="Courier New" pitchFamily="49" charset="0"/>
              </a:rPr>
              <a:t>.vmx</a:t>
            </a:r>
            <a:r>
              <a:rPr/>
              <a:t>).</a:t>
            </a:r>
          </a:p>
          <a:p>
            <a:pPr>
              <a:buFont typeface="Arial" pitchFamily="34" charset="0"/>
              <a:buChar char="•"/>
            </a:pPr>
            <a:r>
              <a:rPr/>
              <a:t>If the VM is converted to a template, a VM template configuration file (</a:t>
            </a:r>
            <a:r>
              <a:rPr lang="en-US" dirty="0">
                <a:solidFill>
                  <a:srgbClr val="000000"/>
                </a:solidFill>
                <a:latin typeface="Courier New" panose="02070309020205020404" pitchFamily="49" charset="0"/>
                <a:cs typeface="Courier New" pitchFamily="49" charset="0"/>
              </a:rPr>
              <a:t>.vmtx</a:t>
            </a:r>
            <a:r>
              <a:rPr/>
              <a:t>) replaces the VM configuration file (</a:t>
            </a:r>
            <a:r>
              <a:rPr lang="en-US" dirty="0">
                <a:solidFill>
                  <a:srgbClr val="000000"/>
                </a:solidFill>
                <a:latin typeface="Courier New" panose="02070309020205020404" pitchFamily="49" charset="0"/>
                <a:cs typeface="Courier New" pitchFamily="49" charset="0"/>
              </a:rPr>
              <a:t>.vmx</a:t>
            </a:r>
            <a:r>
              <a:rPr/>
              <a:t>).</a:t>
            </a:r>
          </a:p>
          <a:p>
            <a:pPr>
              <a:buFont typeface="Arial" pitchFamily="34" charset="0"/>
              <a:buChar char="•"/>
            </a:pPr>
            <a:r>
              <a:rPr/>
              <a:t>Swap files (</a:t>
            </a:r>
            <a:r>
              <a:rPr lang="en-US" dirty="0">
                <a:solidFill>
                  <a:srgbClr val="000000"/>
                </a:solidFill>
                <a:latin typeface="Courier New" panose="02070309020205020404" pitchFamily="49" charset="0"/>
                <a:cs typeface="Courier New" pitchFamily="49" charset="0"/>
              </a:rPr>
              <a:t>.vswp</a:t>
            </a:r>
            <a:r>
              <a:rPr/>
              <a:t>) used to reclaim memory during periods of contention.</a:t>
            </a:r>
          </a:p>
          <a:p>
            <a:pPr>
              <a:buFont typeface="Arial" pitchFamily="34" charset="0"/>
              <a:buChar char="•"/>
            </a:pPr>
            <a:r>
              <a:rPr/>
              <a:t>A file containing the VM's BIOS or EFI settings (</a:t>
            </a:r>
            <a:r>
              <a:rPr lang="en-US" dirty="0">
                <a:solidFill>
                  <a:srgbClr val="000000"/>
                </a:solidFill>
                <a:latin typeface="Courier New" panose="02070309020205020404" pitchFamily="49" charset="0"/>
                <a:cs typeface="Courier New" pitchFamily="49" charset="0"/>
              </a:rPr>
              <a:t>.nvram</a:t>
            </a:r>
            <a:r>
              <a:rPr/>
              <a:t>).</a:t>
            </a:r>
          </a:p>
          <a:p>
            <a:pPr>
              <a:buFont typeface="Arial" pitchFamily="34" charset="0"/>
              <a:buChar char="•"/>
            </a:pPr>
            <a:r>
              <a:rPr/>
              <a:t>A VM's current log file (</a:t>
            </a:r>
            <a:r>
              <a:rPr lang="en-US" dirty="0">
                <a:solidFill>
                  <a:srgbClr val="000000"/>
                </a:solidFill>
                <a:latin typeface="Courier New" panose="02070309020205020404" pitchFamily="49" charset="0"/>
                <a:cs typeface="Courier New" pitchFamily="49" charset="0"/>
              </a:rPr>
              <a:t>.log</a:t>
            </a:r>
            <a:r>
              <a:rPr/>
              <a:t>) and a set of files used to archive old log entries (</a:t>
            </a:r>
            <a:r>
              <a:rPr lang="en-US" dirty="0">
                <a:solidFill>
                  <a:srgbClr val="000000"/>
                </a:solidFill>
                <a:latin typeface="Courier New" panose="02070309020205020404" pitchFamily="49" charset="0"/>
                <a:cs typeface="Courier New" pitchFamily="49" charset="0"/>
              </a:rPr>
              <a:t>-#.log</a:t>
            </a:r>
            <a:r>
              <a:rPr/>
              <a:t>).</a:t>
            </a:r>
          </a:p>
          <a:p>
            <a:pPr lvl="0">
              <a:buFont typeface="Arial" pitchFamily="34" charset="0"/>
              <a:buChar char=" "/>
            </a:pPr>
            <a:r>
              <a:rPr/>
              <a:t>In addition to the current log file, </a:t>
            </a:r>
            <a:r>
              <a:rPr lang="en-US" dirty="0">
                <a:solidFill>
                  <a:srgbClr val="000000"/>
                </a:solidFill>
                <a:latin typeface="Courier New" panose="02070309020205020404" pitchFamily="49" charset="0"/>
                <a:cs typeface="Courier New" pitchFamily="49" charset="0"/>
              </a:rPr>
              <a:t>vmware.log</a:t>
            </a:r>
            <a:r>
              <a:rPr/>
              <a:t>, up to six archive log files are maintained at one time. For example, </a:t>
            </a:r>
            <a:r>
              <a:rPr lang="en-US" dirty="0">
                <a:solidFill>
                  <a:srgbClr val="000000"/>
                </a:solidFill>
                <a:latin typeface="Courier New" panose="02070309020205020404" pitchFamily="49" charset="0"/>
                <a:cs typeface="Courier New" pitchFamily="49" charset="0"/>
              </a:rPr>
              <a:t>-1.log</a:t>
            </a:r>
            <a:r>
              <a:rPr/>
              <a:t> to </a:t>
            </a:r>
            <a:r>
              <a:rPr lang="en-US" dirty="0">
                <a:solidFill>
                  <a:srgbClr val="000000"/>
                </a:solidFill>
                <a:latin typeface="Courier New" panose="02070309020205020404" pitchFamily="49" charset="0"/>
                <a:cs typeface="Courier New" pitchFamily="49" charset="0"/>
              </a:rPr>
              <a:t>-6.log</a:t>
            </a:r>
            <a:r>
              <a:rPr/>
              <a:t> might exist at first.</a:t>
            </a:r>
            <a:r>
              <a:t/>
            </a:r>
            <a:br/>
            <a:r>
              <a:rPr/>
              <a:t>The next time an archive log file is created, for example, when the VM is powered off and powered back on, the following actions occur: The </a:t>
            </a:r>
            <a:r>
              <a:rPr lang="en-US" dirty="0">
                <a:solidFill>
                  <a:srgbClr val="000000"/>
                </a:solidFill>
                <a:latin typeface="Courier New" panose="02070309020205020404" pitchFamily="49" charset="0"/>
                <a:cs typeface="Courier New" pitchFamily="49" charset="0"/>
              </a:rPr>
              <a:t>-6.log</a:t>
            </a:r>
            <a:r>
              <a:rPr/>
              <a:t> is deleted, the </a:t>
            </a:r>
            <a:r>
              <a:rPr lang="en-US" dirty="0">
                <a:solidFill>
                  <a:srgbClr val="000000"/>
                </a:solidFill>
                <a:latin typeface="Courier New" panose="02070309020205020404" pitchFamily="49" charset="0"/>
                <a:cs typeface="Courier New" pitchFamily="49" charset="0"/>
              </a:rPr>
              <a:t>-5.log</a:t>
            </a:r>
            <a:r>
              <a:rPr/>
              <a:t> is recalled to </a:t>
            </a:r>
            <a:r>
              <a:rPr lang="en-US" dirty="0">
                <a:solidFill>
                  <a:srgbClr val="000000"/>
                </a:solidFill>
                <a:latin typeface="Courier New" panose="02070309020205020404" pitchFamily="49" charset="0"/>
                <a:cs typeface="Courier New" pitchFamily="49" charset="0"/>
              </a:rPr>
              <a:t>-6.log</a:t>
            </a:r>
            <a:r>
              <a:rPr/>
              <a:t>, and so on. Finally, the previous </a:t>
            </a:r>
            <a:r>
              <a:rPr lang="en-US" dirty="0">
                <a:solidFill>
                  <a:srgbClr val="000000"/>
                </a:solidFill>
                <a:latin typeface="Courier New" panose="02070309020205020404" pitchFamily="49" charset="0"/>
                <a:cs typeface="Courier New" pitchFamily="49" charset="0"/>
              </a:rPr>
              <a:t>vmware.log</a:t>
            </a:r>
            <a:r>
              <a:rPr/>
              <a:t> is recalled to the </a:t>
            </a:r>
            <a:r>
              <a:rPr lang="en-US" dirty="0">
                <a:solidFill>
                  <a:srgbClr val="000000"/>
                </a:solidFill>
                <a:latin typeface="Courier New" panose="02070309020205020404" pitchFamily="49" charset="0"/>
                <a:cs typeface="Courier New" pitchFamily="49" charset="0"/>
              </a:rPr>
              <a:t>-1.log</a:t>
            </a:r>
            <a:r>
              <a:rPr/>
              <a:t>.</a:t>
            </a:r>
          </a:p>
          <a:p>
            <a:pPr>
              <a:buFont typeface="Arial" pitchFamily="34" charset="0"/>
              <a:buChar char="•"/>
            </a:pPr>
            <a:r>
              <a:rPr/>
              <a:t>One or more virtual disk files. The first virtual disk has files </a:t>
            </a:r>
            <a:r>
              <a:rPr lang="en-US" dirty="0">
                <a:solidFill>
                  <a:srgbClr val="000000"/>
                </a:solidFill>
                <a:latin typeface="Courier New" panose="02070309020205020404" pitchFamily="49" charset="0"/>
                <a:cs typeface="Courier New" pitchFamily="49" charset="0"/>
              </a:rPr>
              <a:t>VM_name.vmdk</a:t>
            </a:r>
            <a:r>
              <a:rPr/>
              <a:t> and </a:t>
            </a:r>
            <a:r>
              <a:rPr lang="en-US" dirty="0">
                <a:solidFill>
                  <a:srgbClr val="000000"/>
                </a:solidFill>
                <a:latin typeface="Courier New" panose="02070309020205020404" pitchFamily="49" charset="0"/>
                <a:cs typeface="Courier New" pitchFamily="49" charset="0"/>
              </a:rPr>
              <a:t>VM_name-flat.vmdk</a:t>
            </a:r>
            <a:r>
              <a:rPr/>
              <a:t>.</a:t>
            </a:r>
          </a:p>
          <a:p>
            <a:pPr lvl="0">
              <a:buFont typeface="Arial" pitchFamily="34" charset="0"/>
              <a:buChar char=" "/>
            </a:pPr>
            <a:r>
              <a:rPr/>
              <a:t>If the VM has more than one disk file, the file pair for the subsequent disk files is called </a:t>
            </a:r>
            <a:r>
              <a:rPr lang="en-US" dirty="0">
                <a:solidFill>
                  <a:srgbClr val="000000"/>
                </a:solidFill>
                <a:latin typeface="Courier New" panose="02070309020205020404" pitchFamily="49" charset="0"/>
                <a:cs typeface="Courier New" pitchFamily="49" charset="0"/>
              </a:rPr>
              <a:t>VM_name_#.vmdk</a:t>
            </a:r>
            <a:r>
              <a:rPr/>
              <a:t> and </a:t>
            </a:r>
            <a:r>
              <a:rPr lang="en-US" dirty="0">
                <a:solidFill>
                  <a:srgbClr val="000000"/>
                </a:solidFill>
                <a:latin typeface="Courier New" panose="02070309020205020404" pitchFamily="49" charset="0"/>
                <a:cs typeface="Courier New" pitchFamily="49" charset="0"/>
              </a:rPr>
              <a:t>VM_name_#-flat.vmdk</a:t>
            </a:r>
            <a:r>
              <a:rPr/>
              <a:t>. # is the next number in the sequence, starting with 1. For example, if the VM called Test01 has two virtual disks, this VM has the </a:t>
            </a:r>
            <a:r>
              <a:rPr lang="en-US" dirty="0">
                <a:solidFill>
                  <a:srgbClr val="000000"/>
                </a:solidFill>
                <a:latin typeface="Courier New" panose="02070309020205020404" pitchFamily="49" charset="0"/>
                <a:cs typeface="Courier New" pitchFamily="49" charset="0"/>
              </a:rPr>
              <a:t>Test01.vmdk</a:t>
            </a:r>
            <a:r>
              <a:rPr/>
              <a:t>, </a:t>
            </a:r>
            <a:r>
              <a:rPr lang="en-US" dirty="0">
                <a:solidFill>
                  <a:srgbClr val="000000"/>
                </a:solidFill>
                <a:latin typeface="Courier New" panose="02070309020205020404" pitchFamily="49" charset="0"/>
                <a:cs typeface="Courier New" pitchFamily="49" charset="0"/>
              </a:rPr>
              <a:t>Test01-flat.vmdk</a:t>
            </a:r>
            <a:r>
              <a:rPr/>
              <a:t>, </a:t>
            </a:r>
            <a:r>
              <a:rPr lang="en-US" dirty="0">
                <a:solidFill>
                  <a:srgbClr val="000000"/>
                </a:solidFill>
                <a:latin typeface="Courier New" panose="02070309020205020404" pitchFamily="49" charset="0"/>
                <a:cs typeface="Courier New" pitchFamily="49" charset="0"/>
              </a:rPr>
              <a:t>Test01_1.vmdk</a:t>
            </a:r>
            <a:r>
              <a:rPr/>
              <a:t>, and </a:t>
            </a:r>
            <a:r>
              <a:rPr lang="en-US" dirty="0">
                <a:solidFill>
                  <a:srgbClr val="000000"/>
                </a:solidFill>
                <a:latin typeface="Courier New" panose="02070309020205020404" pitchFamily="49" charset="0"/>
                <a:cs typeface="Courier New" pitchFamily="49" charset="0"/>
              </a:rPr>
              <a:t>Test01_1-flat.vmdk</a:t>
            </a:r>
            <a:r>
              <a:rPr/>
              <a:t> files.</a:t>
            </a:r>
          </a:p>
          <a:p>
            <a:pPr marL="0" indent="0">
              <a:buNone/>
            </a:pPr>
            <a:r>
              <a:rPr lang="en-GB" sz="1000" dirty="0">
                <a:solidFill>
                  <a:schemeClr val="tx2"/>
                </a:solidFill>
                <a:latin typeface="Metropolis" panose="00000500000000000000" pitchFamily="2" charset="0"/>
                <a:cs typeface="Times New Roman" panose="02020603050405020304" pitchFamily="18" charset="0"/>
              </a:rPr>
              <a:t>The list of files shown on the slide is not comprehensive. For a complete list of all the types of VM files, see </a:t>
            </a:r>
            <a:r>
              <a:rPr lang="en-US" sz="1000" i="1" dirty="0">
                <a:solidFill>
                  <a:srgbClr val="000000"/>
                </a:solidFill>
                <a:latin typeface="Metropolis" panose="00000500000000000000" pitchFamily="2" charset="0"/>
                <a:cs typeface="Courier New" pitchFamily="49" charset="0"/>
              </a:rPr>
              <a:t>vSphere Virtual Machine Administration</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https://docs.vmware.com/8.0/TBD</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77" name="Slide number"/>
          <p:cNvSpPr>
            <a:spLocks noGrp="1"/>
          </p:cNvSpPr>
          <p:nvPr>
            <p:ph type="sldNum" sz="quarter" idx="10"/>
          </p:nvPr>
        </p:nvSpPr>
        <p:spPr/>
        <p:txBody>
          <a:bodyPr/>
          <a:lstStyle/>
          <a:p>
            <a:fld id="{C18812F0-6685-476B-B832-AFB48F091983}" type="slidenum">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9" name="Slide preview"/>
          <p:cNvSpPr>
            <a:spLocks noGrp="1" noRot="1" noChangeAspect="1"/>
          </p:cNvSpPr>
          <p:nvPr>
            <p:ph type="sldImg"/>
          </p:nvPr>
        </p:nvSpPr>
        <p:spPr/>
      </p:sp>
      <p:sp>
        <p:nvSpPr>
          <p:cNvPr id="1008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 guest OS accesses hardware devices. The guest OS does not know that these devices are virtual, not physical. All VMs have uniform hardware, except for a few variations that the system administrator can apply. Uniform hardware makes VMs portable across VMware virtualization platforms.</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configure the VM memory and CPU settings. vSphere supports several latest CPU features, including virtual CPU performance counters. You can add virtual hard disks and NICs. You can also add and configure virtual hardware, such as CD/DVD drives, and SCSI devices. Not all devices are available to add and configure. For example, you cannot add video devices, but you can configure the available video devices and video cards.</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add multiple USB devices, such as security dongles and mass storage devices, to a VM that exists on an ESXi host to which the devices are physically attached. When you attach a USB device to a physical host, the device is available only to VMs that are located on that host. Those VMs cannot connect to a device on another host in the data center. A USB device is available to only one VM at a time. When you remove a USB device from a VM, it is available to the other VMs that are located on the host.</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have 64 virtual SCSI targets for a virtual SCSI adapter if you use a PVSCSI driver. However, you can have only 15 virtual SCSI targets for a virtual SCSI adapter other than PVSCSI.</a:t>
            </a:r>
          </a:p>
          <a:p>
            <a:pPr marL="0" indent="0">
              <a:buNone/>
            </a:pPr>
            <a:r>
              <a:rPr lang="en-GB" sz="1000" dirty="0">
                <a:solidFill>
                  <a:schemeClr val="tx2"/>
                </a:solidFill>
                <a:latin typeface="Metropolis" panose="00000500000000000000" pitchFamily="2" charset="0"/>
                <a:cs typeface="Times New Roman" panose="02020603050405020304" pitchFamily="18" charset="0"/>
              </a:rPr>
              <a:t>The SATA controller provides access to virtual disks, CD/DVD devices, and USB devices. The SATA virtual controller is presented to a virtual machine as an AHCI SATA controller.</a:t>
            </a:r>
          </a:p>
          <a:p>
            <a:pPr marL="0" indent="0">
              <a:buNone/>
            </a:pPr>
            <a:r>
              <a:rPr lang="en-GB" sz="1000" dirty="0">
                <a:solidFill>
                  <a:schemeClr val="tx2"/>
                </a:solidFill>
                <a:latin typeface="Metropolis" panose="00000500000000000000" pitchFamily="2" charset="0"/>
                <a:cs typeface="Times New Roman" panose="02020603050405020304" pitchFamily="18" charset="0"/>
              </a:rPr>
              <a:t>The Virtual Machine Communication Interface (VMCI) is an infrastructure that provides a high-speed communication channel between a VM and the hypervisor. You cannot add or remove VMCI devices.</a:t>
            </a:r>
          </a:p>
          <a:p>
            <a:pPr marL="0" indent="0">
              <a:buNone/>
            </a:pPr>
            <a:r>
              <a:rPr lang="en-GB" sz="1000" dirty="0">
                <a:solidFill>
                  <a:schemeClr val="tx2"/>
                </a:solidFill>
                <a:latin typeface="Metropolis" panose="00000500000000000000" pitchFamily="2" charset="0"/>
                <a:cs typeface="Times New Roman" panose="02020603050405020304" pitchFamily="18" charset="0"/>
              </a:rPr>
              <a:t>The VMCI SDK facilitates the development of applications that use the VMCI infrastructure. Without VMCI, VMs communicate with the host using the network layer. Using the network layer adds overhead to the communication. With VMCI, communication overhead is minimal and tasks that require communication can be optimized.</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following types of communication are available:</a:t>
            </a:r>
          </a:p>
          <a:p>
            <a:pPr>
              <a:buFont typeface="Arial" pitchFamily="34" charset="0"/>
              <a:buChar char="•"/>
            </a:pPr>
            <a:r>
              <a:rPr/>
              <a:t>Datagrams: Connectionless and similar to UDP queue pairs</a:t>
            </a:r>
          </a:p>
          <a:p>
            <a:pPr>
              <a:buFont typeface="Arial" pitchFamily="34" charset="0"/>
              <a:buChar char="•"/>
            </a:pPr>
            <a:r>
              <a:rPr/>
              <a:t>Connection oriented: Similar to TCP</a:t>
            </a:r>
          </a:p>
          <a:p>
            <a:pPr marL="0" indent="0">
              <a:buNone/>
            </a:pPr>
            <a:r>
              <a:rPr lang="en-GB" sz="1000" dirty="0">
                <a:solidFill>
                  <a:schemeClr val="tx2"/>
                </a:solidFill>
                <a:latin typeface="Metropolis" panose="00000500000000000000" pitchFamily="2" charset="0"/>
                <a:cs typeface="Times New Roman" panose="02020603050405020304" pitchFamily="18" charset="0"/>
              </a:rPr>
              <a:t>VMCI provides socket APIs that are similar to APIs that are used for TCP/UDP applications. IP addresses are replaced with VMCI ID numbers. For example, you can port netperf to use VMCI sockets instead of TCP/UDP. VMCI is deactivated by default.</a:t>
            </a:r>
          </a:p>
          <a:p>
            <a:pPr marL="0" indent="0">
              <a:buNone/>
            </a:pPr>
            <a:r>
              <a:rPr lang="en-GB" sz="1000" dirty="0">
                <a:solidFill>
                  <a:schemeClr val="tx2"/>
                </a:solidFill>
                <a:latin typeface="Metropolis" panose="00000500000000000000" pitchFamily="2" charset="0"/>
                <a:cs typeface="Times New Roman" panose="02020603050405020304" pitchFamily="18" charset="0"/>
              </a:rPr>
              <a:t>For more information about virtual hardware, see </a:t>
            </a:r>
            <a:r>
              <a:rPr lang="en-US" sz="1000" i="1" dirty="0">
                <a:solidFill>
                  <a:srgbClr val="000000"/>
                </a:solidFill>
                <a:latin typeface="Metropolis" panose="00000500000000000000" pitchFamily="2" charset="0"/>
                <a:cs typeface="Courier New" pitchFamily="49" charset="0"/>
              </a:rPr>
              <a:t>vSphere Virtual Machine Administration</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r>
              <a:rPr lang="en-GB" sz="1000" dirty="0">
                <a:solidFill>
                  <a:schemeClr val="tx2"/>
                </a:solidFill>
                <a:latin typeface="Metropolis" panose="00000500000000000000" pitchFamily="2" charset="0"/>
                <a:cs typeface="Times New Roman" panose="02020603050405020304" pitchFamily="18" charset="0"/>
              </a:rPr>
              <a:t>For a complete list of virtual machine configuration maximums, see VMware Configuration Maximums at </a:t>
            </a:r>
            <a:r>
              <a:rPr sz="1000">
                <a:hlinkClick r:id="rId4"/>
              </a:rPr>
              <a:t>https://configmax.vmware.com</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81" name="Slide number"/>
          <p:cNvSpPr>
            <a:spLocks noGrp="1"/>
          </p:cNvSpPr>
          <p:nvPr>
            <p:ph type="sldNum" sz="quarter" idx="10"/>
          </p:nvPr>
        </p:nvSpPr>
        <p:spPr/>
        <p:txBody>
          <a:bodyPr/>
          <a:lstStyle/>
          <a:p>
            <a:fld id="{C18812F0-6685-476B-B832-AFB48F091983}" type="slidenum">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3" name="Slide preview"/>
          <p:cNvSpPr>
            <a:spLocks noGrp="1" noRot="1" noChangeAspect="1"/>
          </p:cNvSpPr>
          <p:nvPr>
            <p:ph type="sldImg"/>
          </p:nvPr>
        </p:nvSpPr>
        <p:spPr/>
      </p:sp>
      <p:sp>
        <p:nvSpPr>
          <p:cNvPr id="1008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Each release of a VMware product has a corresponding VM hardware version included. The table shows the latest hardware version that each ESXi version supports. Each VM compatibility level supports at least five major or minor vSphere releases.</a:t>
            </a:r>
          </a:p>
          <a:p>
            <a:pPr marL="0" indent="0">
              <a:buNone/>
            </a:pPr>
            <a:r>
              <a:rPr lang="en-GB" sz="1000" dirty="0">
                <a:solidFill>
                  <a:schemeClr val="tx2"/>
                </a:solidFill>
                <a:latin typeface="Metropolis" panose="00000500000000000000" pitchFamily="2" charset="0"/>
                <a:cs typeface="Times New Roman" panose="02020603050405020304" pitchFamily="18" charset="0"/>
              </a:rPr>
              <a:t>For more information on virtual machine compatibility, see </a:t>
            </a:r>
            <a:r>
              <a:rPr lang="en-US" sz="1000" i="1" dirty="0">
                <a:solidFill>
                  <a:srgbClr val="000000"/>
                </a:solidFill>
                <a:latin typeface="Metropolis" panose="00000500000000000000" pitchFamily="2" charset="0"/>
                <a:cs typeface="Courier New" pitchFamily="49" charset="0"/>
              </a:rPr>
              <a:t>vSphere Virtual Machine Administration</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r>
              <a:rPr lang="en-GB" sz="1000" dirty="0">
                <a:solidFill>
                  <a:schemeClr val="tx2"/>
                </a:solidFill>
                <a:latin typeface="Metropolis" panose="00000500000000000000" pitchFamily="2" charset="0"/>
                <a:cs typeface="Times New Roman" panose="02020603050405020304" pitchFamily="18" charset="0"/>
              </a:rPr>
              <a:t>For a complete list of virtual machine hardware versions, see Virtual machine hardware versions KB article at </a:t>
            </a:r>
            <a:r>
              <a:rPr sz="1000">
                <a:hlinkClick r:id="rId4"/>
              </a:rPr>
              <a:t>https://kb.vmware.com/s/article/1003746</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85" name="Slide number"/>
          <p:cNvSpPr>
            <a:spLocks noGrp="1"/>
          </p:cNvSpPr>
          <p:nvPr>
            <p:ph type="sldNum" sz="quarter" idx="10"/>
          </p:nvPr>
        </p:nvSpPr>
        <p:spPr/>
        <p:txBody>
          <a:bodyPr/>
          <a:lstStyle/>
          <a:p>
            <a:fld id="{C18812F0-6685-476B-B832-AFB48F091983}" type="slidenum">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 name="Slide preview"/>
          <p:cNvSpPr>
            <a:spLocks noGrp="1" noRot="1" noChangeAspect="1"/>
          </p:cNvSpPr>
          <p:nvPr>
            <p:ph type="sldImg"/>
          </p:nvPr>
        </p:nvSpPr>
        <p:spPr/>
      </p:sp>
      <p:sp>
        <p:nvSpPr>
          <p:cNvPr id="1008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size the VM's CPU and memory according to the applications and the guest operating system.</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use the multicore vCPU feature to control the number of cores per virtual socket in a VM. With this capability, operating systems with socket restrictions can use more of the host CPU’s cores, increasing overall performance.</a:t>
            </a:r>
          </a:p>
          <a:p>
            <a:pPr marL="0" indent="0">
              <a:buNone/>
            </a:pPr>
            <a:r>
              <a:rPr lang="en-GB" sz="1000" dirty="0">
                <a:solidFill>
                  <a:schemeClr val="tx2"/>
                </a:solidFill>
                <a:latin typeface="Metropolis" panose="00000500000000000000" pitchFamily="2" charset="0"/>
                <a:cs typeface="Times New Roman" panose="02020603050405020304" pitchFamily="18" charset="0"/>
              </a:rPr>
              <a:t>A VM cannot have more virtual CPUs than the number of logical CPUs on the host. The number of logical CPUs is the number of physical processor cores, or twice that number if hyperthreading is activated. For example, if a host has 128 logical CPUs, you can configure the VM for 128 vCPUs.</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set most of the memory parameters during VM creation or after the guest operating system is installed. Some actions require that you power off the VM before changing the settings.</a:t>
            </a:r>
            <a:r>
              <a:t/>
            </a:r>
            <a:br/>
            <a:r>
              <a:rPr lang="en-GB" sz="1000" dirty="0">
                <a:solidFill>
                  <a:schemeClr val="tx2"/>
                </a:solidFill>
                <a:latin typeface="Metropolis" panose="00000500000000000000" pitchFamily="2" charset="0"/>
                <a:cs typeface="Times New Roman" panose="02020603050405020304" pitchFamily="18" charset="0"/>
              </a:rPr>
              <a:t>The memory resource settings for a VM determine how much of the host’s memory is allocated to the VM.</a:t>
            </a:r>
            <a:r>
              <a:t/>
            </a:r>
            <a:br/>
            <a:r>
              <a:rPr lang="en-GB" sz="1000" dirty="0">
                <a:solidFill>
                  <a:schemeClr val="tx2"/>
                </a:solidFill>
                <a:latin typeface="Metropolis" panose="00000500000000000000" pitchFamily="2" charset="0"/>
                <a:cs typeface="Times New Roman" panose="02020603050405020304" pitchFamily="18" charset="0"/>
              </a:rPr>
              <a:t>The virtual hardware memory size determines how much memory is available to applications that run in the VM. A VM cannot benefit from more memory resources than its configured virtual hardware memory size.</a:t>
            </a:r>
            <a:r>
              <a:t/>
            </a:r>
            <a:br/>
            <a:r>
              <a:rPr lang="en-GB" sz="1000" dirty="0">
                <a:solidFill>
                  <a:schemeClr val="tx2"/>
                </a:solidFill>
                <a:latin typeface="Metropolis" panose="00000500000000000000" pitchFamily="2" charset="0"/>
                <a:cs typeface="Times New Roman" panose="02020603050405020304" pitchFamily="18" charset="0"/>
              </a:rPr>
              <a:t>You can reconfigure the amount of memory allocated to a VM to enhance performance. Maximum memory size for a VM depends on the VM’s compatibility setting.</a:t>
            </a:r>
          </a:p>
        </p:txBody>
      </p:sp>
      <p:sp>
        <p:nvSpPr>
          <p:cNvPr id="10088" name="Slide number"/>
          <p:cNvSpPr>
            <a:spLocks noGrp="1"/>
          </p:cNvSpPr>
          <p:nvPr>
            <p:ph type="sldNum" sz="quarter" idx="10"/>
          </p:nvPr>
        </p:nvSpPr>
        <p:spPr/>
        <p:txBody>
          <a:bodyPr/>
          <a:lstStyle/>
          <a:p>
            <a:fld id="{C18812F0-6685-476B-B832-AFB48F091983}" type="slidenum">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0" name="Slide preview"/>
          <p:cNvSpPr>
            <a:spLocks noGrp="1" noRot="1" noChangeAspect="1"/>
          </p:cNvSpPr>
          <p:nvPr>
            <p:ph type="sldImg"/>
          </p:nvPr>
        </p:nvSpPr>
        <p:spPr/>
      </p:sp>
      <p:sp>
        <p:nvSpPr>
          <p:cNvPr id="1009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For all configuration maximums, see </a:t>
            </a:r>
            <a:r>
              <a:rPr sz="1000">
                <a:hlinkClick r:id="rId3"/>
              </a:rPr>
              <a:t>https://configmax.vmware.com/</a:t>
            </a:r>
          </a:p>
        </p:txBody>
      </p:sp>
      <p:sp>
        <p:nvSpPr>
          <p:cNvPr id="10092" name="Slide number"/>
          <p:cNvSpPr>
            <a:spLocks noGrp="1"/>
          </p:cNvSpPr>
          <p:nvPr>
            <p:ph type="sldNum" sz="quarter" idx="10"/>
          </p:nvPr>
        </p:nvSpPr>
        <p:spPr/>
        <p:txBody>
          <a:bodyPr/>
          <a:lstStyle/>
          <a:p>
            <a:fld id="{C18812F0-6685-476B-B832-AFB48F091983}" type="slidenum">
              <a:t>28</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3" name="Slide preview"/>
          <p:cNvSpPr>
            <a:spLocks noGrp="1" noRot="1" noChangeAspect="1"/>
          </p:cNvSpPr>
          <p:nvPr>
            <p:ph type="sldImg"/>
          </p:nvPr>
        </p:nvSpPr>
        <p:spPr/>
      </p:sp>
      <p:sp>
        <p:nvSpPr>
          <p:cNvPr id="1009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Storage adapters provide connectivity for your ESXi host to a specific storage unit or network.</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ESXi supports different classes of adapters, including SCSI, iSCSI, RAID, Fibre Channel, Fibre Channel over Ethernet (FCoE), and Ethernet. ESXi accesses the adapters directly through device drivers in the VMkernel:</a:t>
            </a:r>
          </a:p>
          <a:p>
            <a:pPr>
              <a:buFont typeface="Arial" pitchFamily="34" charset="0"/>
              <a:buChar char="•"/>
            </a:pPr>
            <a:r>
              <a:rPr/>
              <a:t>BusLogic Parallel: The Mylex (BusLogic) BT/KT-958 compatible host bus adapter.</a:t>
            </a:r>
          </a:p>
          <a:p>
            <a:pPr>
              <a:buFont typeface="Arial" pitchFamily="34" charset="0"/>
              <a:buChar char="•"/>
            </a:pPr>
            <a:r>
              <a:rPr/>
              <a:t>LSI Logic Parallel: The LSI Logic LSI53C10xx Ultra320 SCSI I/O controller is supported.</a:t>
            </a:r>
          </a:p>
          <a:p>
            <a:pPr>
              <a:buFont typeface="Arial" pitchFamily="34" charset="0"/>
              <a:buChar char="•"/>
            </a:pPr>
            <a:r>
              <a:rPr/>
              <a:t>LSI Logic SAS: The LSI Logic SAS adapter has a serial interface.</a:t>
            </a:r>
          </a:p>
          <a:p>
            <a:pPr>
              <a:buFont typeface="Arial" pitchFamily="34" charset="0"/>
              <a:buChar char="•"/>
            </a:pPr>
            <a:r>
              <a:rPr/>
              <a:t>VMware Paravirtual SCSI: A high-performance storage adapter that can provide greater throughput and lower CPU use.</a:t>
            </a:r>
          </a:p>
          <a:p>
            <a:pPr>
              <a:buFont typeface="Arial" pitchFamily="34" charset="0"/>
              <a:buChar char="•"/>
            </a:pPr>
            <a:r>
              <a:rPr/>
              <a:t>AHCI SATA controller: Provides access to virtual disks and CD/DVD devices. The SATA virtual controller appears to a VM as an AHCI SATA controller.</a:t>
            </a:r>
          </a:p>
          <a:p>
            <a:pPr>
              <a:buFont typeface="Arial" pitchFamily="34" charset="0"/>
              <a:buChar char="•"/>
            </a:pPr>
            <a:r>
              <a:rPr/>
              <a:t>Virtual NVMe: NVMe is a protocol for attaching and accessing flash storage devices to the PCI Express bus. NVMe is an alternative to existing block-based server storage I/O access protocols.</a:t>
            </a:r>
          </a:p>
        </p:txBody>
      </p:sp>
      <p:sp>
        <p:nvSpPr>
          <p:cNvPr id="10095" name="Slide number"/>
          <p:cNvSpPr>
            <a:spLocks noGrp="1"/>
          </p:cNvSpPr>
          <p:nvPr>
            <p:ph type="sldNum" sz="quarter" idx="10"/>
          </p:nvPr>
        </p:nvSpPr>
        <p:spPr/>
        <p:txBody>
          <a:bodyPr/>
          <a:lstStyle/>
          <a:p>
            <a:fld id="{C18812F0-6685-476B-B832-AFB48F091983}" type="slidenum">
              <a:t>29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7" name="Slide preview"/>
          <p:cNvSpPr>
            <a:spLocks noGrp="1" noRot="1" noChangeAspect="1"/>
          </p:cNvSpPr>
          <p:nvPr>
            <p:ph type="sldImg"/>
          </p:nvPr>
        </p:nvSpPr>
        <p:spPr/>
      </p:sp>
      <p:sp>
        <p:nvSpPr>
          <p:cNvPr id="1009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In a lazy-zeroed thick-provisioned disk, space required for the virtual disk is allocated during creation. Data remaining on the physical device is not erased during creation. Later, the data is zeroed out on demand on first write from the VM. This disk type is the default.</a:t>
            </a:r>
          </a:p>
          <a:p>
            <a:pPr marL="0" indent="0">
              <a:buNone/>
            </a:pPr>
            <a:r>
              <a:rPr lang="en-GB" sz="1000" dirty="0">
                <a:solidFill>
                  <a:schemeClr val="tx2"/>
                </a:solidFill>
                <a:latin typeface="Metropolis" panose="00000500000000000000" pitchFamily="2" charset="0"/>
                <a:cs typeface="Times New Roman" panose="02020603050405020304" pitchFamily="18" charset="0"/>
              </a:rPr>
              <a:t>In an eager-zeroed thick-provisioned disk, the space required for the virtual disk is allocated during creation. Data remaining on the physical device is zeroed out when the disk is created.</a:t>
            </a:r>
          </a:p>
        </p:txBody>
      </p:sp>
      <p:sp>
        <p:nvSpPr>
          <p:cNvPr id="10099" name="Slide number"/>
          <p:cNvSpPr>
            <a:spLocks noGrp="1"/>
          </p:cNvSpPr>
          <p:nvPr>
            <p:ph type="sldNum" sz="quarter" idx="10"/>
          </p:nvPr>
        </p:nvSpPr>
        <p:spPr/>
        <p:txBody>
          <a:bodyPr/>
          <a:lstStyle/>
          <a:p>
            <a:fld id="{C18812F0-6685-476B-B832-AFB48F091983}" type="slidenum">
              <a:t>30</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1" name="Slide preview"/>
          <p:cNvSpPr>
            <a:spLocks noGrp="1" noRot="1" noChangeAspect="1"/>
          </p:cNvSpPr>
          <p:nvPr>
            <p:ph type="sldImg"/>
          </p:nvPr>
        </p:nvSpPr>
        <p:spPr/>
      </p:sp>
      <p:sp>
        <p:nvSpPr>
          <p:cNvPr id="1010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 thin-provisioned disk uses only as much datastore space as the disk initially needs. If the thin disk needs more space later, it can expand to the maximum capacity allocated to it.</a:t>
            </a:r>
          </a:p>
          <a:p>
            <a:pPr marL="0" indent="0">
              <a:buNone/>
            </a:pPr>
            <a:r>
              <a:rPr lang="en-GB" sz="1000" dirty="0">
                <a:solidFill>
                  <a:schemeClr val="tx2"/>
                </a:solidFill>
                <a:latin typeface="Metropolis" panose="00000500000000000000" pitchFamily="2" charset="0"/>
                <a:cs typeface="Times New Roman" panose="02020603050405020304" pitchFamily="18" charset="0"/>
              </a:rPr>
              <a:t>Thin provisioning provides alarms and reports that track allocation versus the current use of storage capacity. Storage administrators can use thin provisioning to optimize the allocation of storage for virtual environments. With thin provisioning, users can optimally but safely use the available disk space through overallocation.</a:t>
            </a:r>
          </a:p>
          <a:p>
            <a:pPr marL="0" indent="0">
              <a:buNone/>
            </a:pPr>
            <a:r>
              <a:rPr lang="en-GB" sz="1000" dirty="0">
                <a:solidFill>
                  <a:schemeClr val="tx2"/>
                </a:solidFill>
                <a:latin typeface="Metropolis" panose="00000500000000000000" pitchFamily="2" charset="0"/>
                <a:cs typeface="Times New Roman" panose="02020603050405020304" pitchFamily="18" charset="0"/>
              </a:rPr>
              <a:t>ESXi supports reclamation of free space, which is also called the </a:t>
            </a:r>
            <a:r>
              <a:rPr lang="en-US" sz="1000" dirty="0">
                <a:solidFill>
                  <a:srgbClr val="000000"/>
                </a:solidFill>
                <a:latin typeface="Courier New" panose="02070309020205020404" pitchFamily="49" charset="0"/>
                <a:cs typeface="Courier New" pitchFamily="49" charset="0"/>
              </a:rPr>
              <a:t>unmap</a:t>
            </a:r>
            <a:r>
              <a:rPr lang="en-GB" sz="1000" dirty="0">
                <a:solidFill>
                  <a:schemeClr val="tx2"/>
                </a:solidFill>
                <a:latin typeface="Metropolis" panose="00000500000000000000" pitchFamily="2" charset="0"/>
                <a:cs typeface="Times New Roman" panose="02020603050405020304" pitchFamily="18" charset="0"/>
              </a:rPr>
              <a:t> command, which helps the storage array reclaim unused free space. For more information about space reclamation and how to run the SCSI </a:t>
            </a:r>
            <a:r>
              <a:rPr lang="en-US" sz="1000" dirty="0">
                <a:solidFill>
                  <a:srgbClr val="000000"/>
                </a:solidFill>
                <a:latin typeface="Courier New" panose="02070309020205020404" pitchFamily="49" charset="0"/>
                <a:cs typeface="Courier New" pitchFamily="49" charset="0"/>
              </a:rPr>
              <a:t>unmap</a:t>
            </a:r>
            <a:r>
              <a:rPr lang="en-GB" sz="1000" dirty="0">
                <a:solidFill>
                  <a:schemeClr val="tx2"/>
                </a:solidFill>
                <a:latin typeface="Metropolis" panose="00000500000000000000" pitchFamily="2" charset="0"/>
                <a:cs typeface="Times New Roman" panose="02020603050405020304" pitchFamily="18" charset="0"/>
              </a:rPr>
              <a:t> command, see </a:t>
            </a:r>
            <a:r>
              <a:rPr lang="en-US" sz="1000" i="1" dirty="0">
                <a:solidFill>
                  <a:srgbClr val="000000"/>
                </a:solidFill>
                <a:latin typeface="Metropolis" panose="00000500000000000000" pitchFamily="2" charset="0"/>
                <a:cs typeface="Courier New" pitchFamily="49" charset="0"/>
              </a:rPr>
              <a:t>vSphere Storage</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103" name="Slide number"/>
          <p:cNvSpPr>
            <a:spLocks noGrp="1"/>
          </p:cNvSpPr>
          <p:nvPr>
            <p:ph type="sldNum" sz="quarter" idx="10"/>
          </p:nvPr>
        </p:nvSpPr>
        <p:spPr/>
        <p:txBody>
          <a:bodyPr/>
          <a:lstStyle/>
          <a:p>
            <a:fld id="{C18812F0-6685-476B-B832-AFB48F091983}" type="slidenum">
              <a:t>31</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4" name="Slide preview"/>
          <p:cNvSpPr>
            <a:spLocks noGrp="1" noRot="1" noChangeAspect="1"/>
          </p:cNvSpPr>
          <p:nvPr>
            <p:ph type="sldImg"/>
          </p:nvPr>
        </p:nvSpPr>
        <p:spPr/>
      </p:sp>
      <p:sp>
        <p:nvSpPr>
          <p:cNvPr id="10105"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Using thin-provisioned virtual disks for your VMs is a way to make the most of your datastore capacity. But if your datastore is not sized properly, it can become overcommitted. A datastore becomes overcommitted when the full capacity of its thin-provisioned virtual disks is greater than the datastore’s capacity.</a:t>
            </a:r>
          </a:p>
          <a:p>
            <a:pPr marL="0" indent="0">
              <a:buNone/>
            </a:pPr>
            <a:r>
              <a:rPr lang="en-GB" sz="1000" dirty="0">
                <a:solidFill>
                  <a:schemeClr val="tx2"/>
                </a:solidFill>
                <a:latin typeface="Metropolis" panose="00000500000000000000" pitchFamily="2" charset="0"/>
                <a:cs typeface="Times New Roman" panose="02020603050405020304" pitchFamily="18" charset="0"/>
              </a:rPr>
              <a:t>When a datastore reaches capacity, the vSphere Client prompts you to provide more space on the underlying VMFS datastore. VMs will pause if they try to write data to the datastore.</a:t>
            </a:r>
            <a:r>
              <a:t/>
            </a:r>
            <a:br/>
            <a:r>
              <a:rPr lang="en-GB" sz="1000" dirty="0">
                <a:solidFill>
                  <a:schemeClr val="tx2"/>
                </a:solidFill>
                <a:latin typeface="Metropolis" panose="00000500000000000000" pitchFamily="2" charset="0"/>
                <a:cs typeface="Times New Roman" panose="02020603050405020304" pitchFamily="18" charset="0"/>
              </a:rPr>
              <a:t>Monitor your datastore capacity by setting alarms to alert you about how much a datastore’s disks are fully allocated or how much disk space a VM is using.</a:t>
            </a:r>
          </a:p>
          <a:p>
            <a:pPr marL="0" indent="0">
              <a:buNone/>
            </a:pPr>
            <a:r>
              <a:rPr lang="en-GB" sz="1000" dirty="0">
                <a:solidFill>
                  <a:schemeClr val="tx2"/>
                </a:solidFill>
                <a:latin typeface="Metropolis" panose="00000500000000000000" pitchFamily="2" charset="0"/>
                <a:cs typeface="Times New Roman" panose="02020603050405020304" pitchFamily="18" charset="0"/>
              </a:rPr>
              <a:t>Manage your datastore capacity by dynamically increasing the size of your datastore when necessary. You can also use vSphere Storage vMotion to mitigate space use issues.</a:t>
            </a:r>
            <a:r>
              <a:t/>
            </a:r>
            <a:br/>
            <a:r>
              <a:rPr lang="en-GB" sz="1000" dirty="0">
                <a:solidFill>
                  <a:schemeClr val="tx2"/>
                </a:solidFill>
                <a:latin typeface="Metropolis" panose="00000500000000000000" pitchFamily="2" charset="0"/>
                <a:cs typeface="Times New Roman" panose="02020603050405020304" pitchFamily="18" charset="0"/>
              </a:rPr>
              <a:t>For example, with vSphere Storage vMotion, you can migrate a VM off a datastore. The migration can be done by changing from virtual disks of thick format to thin format at the target datastore.</a:t>
            </a:r>
          </a:p>
        </p:txBody>
      </p:sp>
      <p:sp>
        <p:nvSpPr>
          <p:cNvPr id="10106" name="Slide number"/>
          <p:cNvSpPr>
            <a:spLocks noGrp="1"/>
          </p:cNvSpPr>
          <p:nvPr>
            <p:ph type="sldNum" sz="quarter" idx="10"/>
          </p:nvPr>
        </p:nvSpPr>
        <p:spPr/>
        <p:txBody>
          <a:bodyPr/>
          <a:lstStyle/>
          <a:p>
            <a:fld id="{C18812F0-6685-476B-B832-AFB48F091983}" type="slidenum">
              <a:t>32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7" name="Slide preview"/>
          <p:cNvSpPr>
            <a:spLocks noGrp="1" noRot="1" noChangeAspect="1"/>
          </p:cNvSpPr>
          <p:nvPr>
            <p:ph type="sldImg"/>
          </p:nvPr>
        </p:nvSpPr>
        <p:spPr/>
      </p:sp>
      <p:sp>
        <p:nvSpPr>
          <p:cNvPr id="10008" name="Notes"/>
          <p:cNvSpPr>
            <a:spLocks noGrp="1"/>
          </p:cNvSpPr>
          <p:nvPr>
            <p:ph type="body" idx="1"/>
          </p:nvPr>
        </p:nvSpPr>
        <p:spPr/>
        <p:txBody>
          <a:bodyPr wrap="square" rtlCol="0"/>
          <a:lstStyle/>
          <a:p>
            <a:pPr marL="0" indent="0">
              <a:buNone/>
            </a:pPr>
            <a:endParaRPr/>
          </a:p>
        </p:txBody>
      </p:sp>
      <p:sp>
        <p:nvSpPr>
          <p:cNvPr id="10009" name="Slide number"/>
          <p:cNvSpPr>
            <a:spLocks noGrp="1"/>
          </p:cNvSpPr>
          <p:nvPr>
            <p:ph type="sldNum" sz="quarter" idx="10"/>
          </p:nvPr>
        </p:nvSpPr>
        <p:spPr/>
        <p:txBody>
          <a:bodyPr/>
          <a:lstStyle/>
          <a:p>
            <a:fld id="{C18812F0-6685-476B-B832-AFB48F091983}" type="slidenum">
              <a:t>5</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8" name="Slide preview"/>
          <p:cNvSpPr>
            <a:spLocks noGrp="1" noRot="1" noChangeAspect="1"/>
          </p:cNvSpPr>
          <p:nvPr>
            <p:ph type="sldImg"/>
          </p:nvPr>
        </p:nvSpPr>
        <p:spPr/>
      </p:sp>
      <p:sp>
        <p:nvSpPr>
          <p:cNvPr id="10109" name="Notes"/>
          <p:cNvSpPr>
            <a:spLocks noGrp="1"/>
          </p:cNvSpPr>
          <p:nvPr>
            <p:ph type="body" idx="1"/>
          </p:nvPr>
        </p:nvSpPr>
        <p:spPr/>
        <p:txBody>
          <a:bodyPr wrap="square" rtlCol="0"/>
          <a:lstStyle/>
          <a:p>
            <a:pPr marL="0" indent="0">
              <a:buNone/>
            </a:pPr>
            <a:endParaRPr/>
          </a:p>
        </p:txBody>
      </p:sp>
      <p:sp>
        <p:nvSpPr>
          <p:cNvPr id="10110" name="Slide number"/>
          <p:cNvSpPr>
            <a:spLocks noGrp="1"/>
          </p:cNvSpPr>
          <p:nvPr>
            <p:ph type="sldNum" sz="quarter" idx="10"/>
          </p:nvPr>
        </p:nvSpPr>
        <p:spPr/>
        <p:txBody>
          <a:bodyPr/>
          <a:lstStyle/>
          <a:p>
            <a:fld id="{C18812F0-6685-476B-B832-AFB48F091983}" type="slidenum">
              <a:t>33</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2" name="Slide preview"/>
          <p:cNvSpPr>
            <a:spLocks noGrp="1" noRot="1" noChangeAspect="1"/>
          </p:cNvSpPr>
          <p:nvPr>
            <p:ph type="sldImg"/>
          </p:nvPr>
        </p:nvSpPr>
        <p:spPr/>
      </p:sp>
      <p:sp>
        <p:nvSpPr>
          <p:cNvPr id="1011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For more information about virtual networks, see </a:t>
            </a:r>
            <a:r>
              <a:rPr lang="en-US" sz="1000" i="1" dirty="0">
                <a:solidFill>
                  <a:srgbClr val="000000"/>
                </a:solidFill>
                <a:latin typeface="Metropolis" panose="00000500000000000000" pitchFamily="2" charset="0"/>
                <a:cs typeface="Courier New" pitchFamily="49" charset="0"/>
              </a:rPr>
              <a:t>vSphere Networking</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p>
        </p:txBody>
      </p:sp>
      <p:sp>
        <p:nvSpPr>
          <p:cNvPr id="10114" name="Slide number"/>
          <p:cNvSpPr>
            <a:spLocks noGrp="1"/>
          </p:cNvSpPr>
          <p:nvPr>
            <p:ph type="sldNum" sz="quarter" idx="10"/>
          </p:nvPr>
        </p:nvSpPr>
        <p:spPr/>
        <p:txBody>
          <a:bodyPr/>
          <a:lstStyle/>
          <a:p>
            <a:fld id="{C18812F0-6685-476B-B832-AFB48F091983}" type="slidenum">
              <a:t>34</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6" name="Slide preview"/>
          <p:cNvSpPr>
            <a:spLocks noGrp="1" noRot="1" noChangeAspect="1"/>
          </p:cNvSpPr>
          <p:nvPr>
            <p:ph type="sldImg"/>
          </p:nvPr>
        </p:nvSpPr>
        <p:spPr/>
      </p:sp>
      <p:sp>
        <p:nvSpPr>
          <p:cNvPr id="10117"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types of network adapters that are available depend on the following factors:</a:t>
            </a:r>
          </a:p>
          <a:p>
            <a:pPr>
              <a:buFont typeface="Arial" pitchFamily="34" charset="0"/>
              <a:buChar char="•"/>
            </a:pPr>
            <a:r>
              <a:rPr/>
              <a:t>VM compatibility level (or hardware version), which depends on the host that created or most recently updated it. For example, the VMXNET3 virtual NIC requires hardware version 14 or later.</a:t>
            </a:r>
          </a:p>
          <a:p>
            <a:pPr>
              <a:buFont typeface="Arial" pitchFamily="34" charset="0"/>
              <a:buChar char="•"/>
            </a:pPr>
            <a:r>
              <a:rPr/>
              <a:t>Whether the VM compatibility is updated to the latest version for the current host.</a:t>
            </a:r>
          </a:p>
          <a:p>
            <a:pPr>
              <a:buFont typeface="Arial" pitchFamily="34" charset="0"/>
              <a:buChar char="•"/>
            </a:pPr>
            <a:r>
              <a:rPr/>
              <a:t>Guest operating system</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following NIC types are supported:</a:t>
            </a:r>
          </a:p>
          <a:p>
            <a:pPr>
              <a:buFont typeface="Arial" pitchFamily="34" charset="0"/>
              <a:buChar char="•"/>
            </a:pPr>
            <a:r>
              <a:rPr/>
              <a:t>E1000E: Emulated version of the Intel 82574 Gigabit Ethernet NIC. E1000E is the default adapter for Windows 8 and Windows Server 2012.</a:t>
            </a:r>
          </a:p>
          <a:p>
            <a:pPr>
              <a:buFont typeface="Arial" pitchFamily="34" charset="0"/>
              <a:buChar char="•"/>
            </a:pPr>
            <a:r>
              <a:rPr/>
              <a:t>E1000: Emulated version of the Intel 82545EM Gigabit Ethernet NIC, with drivers available in newer guest operating systems, including Windows XP and later and Linux versions 2.4.19 and later.</a:t>
            </a:r>
          </a:p>
          <a:p>
            <a:pPr>
              <a:buFont typeface="Arial" pitchFamily="34" charset="0"/>
              <a:buChar char="•"/>
            </a:pPr>
            <a:r>
              <a:rPr/>
              <a:t>Flexible: Identifies itself as a Vlance adapter when a VM starts, but initializes itself and functions as either a Vlance or a VMXNET adapter, depending on which driver initializes it. With VMware Tools installed, the VMXNET driver changes the Vlance adapter to the higher performance VMXNET adapter.</a:t>
            </a:r>
          </a:p>
          <a:p>
            <a:pPr>
              <a:buFont typeface="Arial" pitchFamily="34" charset="0"/>
              <a:buChar char="•"/>
            </a:pPr>
            <a:r>
              <a:rPr/>
              <a:t>Vlance: Emulated version of the AMD 79C970 PCnet32 LANCE NIC, an older 10 Mbps NIC with drivers available in 32-bit legacy guest operating systems. A VM configured with this network adapter can use its network immediately.</a:t>
            </a:r>
          </a:p>
          <a:p>
            <a:pPr>
              <a:buFont typeface="Arial" pitchFamily="34" charset="0"/>
              <a:buChar char="•"/>
            </a:pPr>
            <a:r>
              <a:rPr/>
              <a:t>VMXNET3: A paravirtualized NIC designed for performance. VMXNET3 offers all the features available in VMXNET2 and adds several new features, such as multiqueue support (also known as Receive Side Scaling in Windows), IPv6 offloads, and MSI/MSI-X interrupt delivery.</a:t>
            </a:r>
          </a:p>
          <a:p>
            <a:pPr>
              <a:buFont typeface="Arial" pitchFamily="34" charset="0"/>
              <a:buChar char="•"/>
            </a:pPr>
            <a:r>
              <a:rPr/>
              <a:t>With PVRDMA, multiple guests can access the RDMA device by using verbs API, an industry-standard interface. A set of these verbs was implemented to expose an RDMA-capable guest device (PVRDMA) to applications. The applications can use the PVRDMA guest driver to communicate with the underlying physical device. PVRDMA supports RDMA, providing the following functions:</a:t>
            </a:r>
          </a:p>
          <a:p>
            <a:pPr lvl="1">
              <a:buFont typeface="Calibri" pitchFamily="34" charset="0"/>
              <a:buChar char="—"/>
            </a:pPr>
            <a:r>
              <a:rPr/>
              <a:t>OS bypass</a:t>
            </a:r>
          </a:p>
          <a:p>
            <a:pPr lvl="1">
              <a:buFont typeface="Calibri" pitchFamily="34" charset="0"/>
              <a:buChar char="—"/>
            </a:pPr>
            <a:r>
              <a:rPr/>
              <a:t>Zero-copy</a:t>
            </a:r>
          </a:p>
          <a:p>
            <a:pPr lvl="1">
              <a:buFont typeface="Calibri" pitchFamily="34" charset="0"/>
              <a:buChar char="—"/>
            </a:pPr>
            <a:r>
              <a:rPr/>
              <a:t>Low latency and high bandwidth</a:t>
            </a:r>
          </a:p>
          <a:p>
            <a:pPr lvl="1">
              <a:buFont typeface="Calibri" pitchFamily="34" charset="0"/>
              <a:buChar char="—"/>
            </a:pPr>
            <a:r>
              <a:rPr/>
              <a:t>Less power use and faster data access</a:t>
            </a:r>
          </a:p>
          <a:p>
            <a:pPr>
              <a:buFont typeface="Arial" pitchFamily="34" charset="0"/>
              <a:buChar char="•"/>
            </a:pPr>
            <a:r>
              <a:rPr/>
              <a:t>SR-IOV pass-through: Representation of a virtual function on a physical NIC with SR-IOV support. This adapter type is suitable for VMs that require more CPU resources or where latency might cause failure. If VMs are sensitive to network delay, SR-IOV can provide direct access to the virtual functions of supported physical NICs, bypassing the virtual switches and reducing overhead.</a:t>
            </a:r>
          </a:p>
          <a:p>
            <a:pPr lvl="0">
              <a:buFont typeface="Arial" pitchFamily="34" charset="0"/>
              <a:buChar char=" "/>
            </a:pPr>
            <a:r>
              <a:rPr/>
              <a:t>SR-IOV pass-through is available for Red Hat Enterprise Linux 6 and later, and Windows Server 2008 R2 with SP2. An operating system release might contain a default virtual function driver for certain NICs. For others, you must download and install it from a location provided by the NIC or host vendor.</a:t>
            </a:r>
          </a:p>
        </p:txBody>
      </p:sp>
      <p:sp>
        <p:nvSpPr>
          <p:cNvPr id="10118" name="Slide number"/>
          <p:cNvSpPr>
            <a:spLocks noGrp="1"/>
          </p:cNvSpPr>
          <p:nvPr>
            <p:ph type="sldNum" sz="quarter" idx="10"/>
          </p:nvPr>
        </p:nvSpPr>
        <p:spPr/>
        <p:txBody>
          <a:bodyPr/>
          <a:lstStyle/>
          <a:p>
            <a:fld id="{C18812F0-6685-476B-B832-AFB48F091983}" type="slidenum">
              <a:t>35</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0" name="Slide preview"/>
          <p:cNvSpPr>
            <a:spLocks noGrp="1" noRot="1" noChangeAspect="1"/>
          </p:cNvSpPr>
          <p:nvPr>
            <p:ph type="sldImg"/>
          </p:nvPr>
        </p:nvSpPr>
        <p:spPr/>
      </p:sp>
      <p:sp>
        <p:nvSpPr>
          <p:cNvPr id="1012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With vSphere DirectPath I/O, you can directly access devices, such as high-performance graphics or sound cards. A VM specifies a PCI or PCIe device by using its hardware address. When vSphere DirectPath I/O devices are made available to a virtual machine, you cannot perform certain operations on the virtual machine. These operations include suspending, migration with vMotion, and taking or restoring snapshots of the virtual machine.</a:t>
            </a:r>
          </a:p>
          <a:p>
            <a:pPr marL="0" indent="0">
              <a:buNone/>
            </a:pPr>
            <a:r>
              <a:rPr lang="en-GB" sz="1000" dirty="0">
                <a:solidFill>
                  <a:schemeClr val="tx2"/>
                </a:solidFill>
                <a:latin typeface="Metropolis" panose="00000500000000000000" pitchFamily="2" charset="0"/>
                <a:cs typeface="Times New Roman" panose="02020603050405020304" pitchFamily="18" charset="0"/>
              </a:rPr>
              <a:t>With vSphere Dynamic DirectPath I/O, the hardware address of the passthrough device is no longer directly mapped to the VM. vSphere Dynamic DirectPath I/O is useful on hosts that have PCI passthrough devices and for virtualized devices that require a directly assigned hardware device to back it. vSphere Dynamic DirectPath I/O allows vSphere DRS to identify a host within the cluster that has an available device with the same vendor and model name. vSphere DRS takes action only during VM power on and does not perform any load balancing actions.</a:t>
            </a:r>
          </a:p>
          <a:p>
            <a:pPr marL="0" indent="0">
              <a:buNone/>
            </a:pPr>
            <a:r>
              <a:rPr lang="en-GB" sz="1000" dirty="0">
                <a:solidFill>
                  <a:schemeClr val="tx2"/>
                </a:solidFill>
                <a:latin typeface="Metropolis" panose="00000500000000000000" pitchFamily="2" charset="0"/>
                <a:cs typeface="Times New Roman" panose="02020603050405020304" pitchFamily="18" charset="0"/>
              </a:rPr>
              <a:t>NVIDIA GRID vGPU devices optimize complex graphics operations and make them run at high performance without overloading the CPU. NVIDIA GRID vGPU provides unparalleled graphics performance and scalability by sharing a single physical GPU among multiple virtual machines as separate vGPU-enabled passthrough devices.</a:t>
            </a:r>
          </a:p>
          <a:p>
            <a:pPr marL="0" indent="0">
              <a:buNone/>
            </a:pPr>
            <a:r>
              <a:rPr lang="en-GB" sz="1000" dirty="0">
                <a:solidFill>
                  <a:schemeClr val="tx2"/>
                </a:solidFill>
                <a:latin typeface="Metropolis" panose="00000500000000000000" pitchFamily="2" charset="0"/>
                <a:cs typeface="Times New Roman" panose="02020603050405020304" pitchFamily="18" charset="0"/>
              </a:rPr>
              <a:t>For more information on vSphere Dynamic DirectPath I/O, see </a:t>
            </a:r>
            <a:r>
              <a:rPr lang="en-US" sz="1000" i="1" dirty="0">
                <a:solidFill>
                  <a:srgbClr val="000000"/>
                </a:solidFill>
                <a:latin typeface="Metropolis" panose="00000500000000000000" pitchFamily="2" charset="0"/>
                <a:cs typeface="Courier New" pitchFamily="49" charset="0"/>
              </a:rPr>
              <a:t>vSphere 7 - Assignable Hardware</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https://blogs.vmware.com/vsphere/2020/03/vsphere-7-assignable-hardware.html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122" name="Slide number"/>
          <p:cNvSpPr>
            <a:spLocks noGrp="1"/>
          </p:cNvSpPr>
          <p:nvPr>
            <p:ph type="sldNum" sz="quarter" idx="10"/>
          </p:nvPr>
        </p:nvSpPr>
        <p:spPr/>
        <p:txBody>
          <a:bodyPr/>
          <a:lstStyle/>
          <a:p>
            <a:fld id="{C18812F0-6685-476B-B832-AFB48F091983}" type="slidenum">
              <a:t>36</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3" name="Slide preview"/>
          <p:cNvSpPr>
            <a:spLocks noGrp="1" noRot="1" noChangeAspect="1"/>
          </p:cNvSpPr>
          <p:nvPr>
            <p:ph type="sldImg"/>
          </p:nvPr>
        </p:nvSpPr>
        <p:spPr/>
      </p:sp>
      <p:sp>
        <p:nvSpPr>
          <p:cNvPr id="1012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Virtual CPU (vCPU) and virtual memory are the minimum required virtual hardware. Having a virtual hard disk, virtual NICs, and other virtual devices make the VM more useful.</a:t>
            </a:r>
          </a:p>
          <a:p>
            <a:pPr marL="0" indent="0">
              <a:buNone/>
            </a:pPr>
            <a:r>
              <a:rPr lang="en-GB" sz="1000" dirty="0">
                <a:solidFill>
                  <a:schemeClr val="tx2"/>
                </a:solidFill>
                <a:latin typeface="Metropolis" panose="00000500000000000000" pitchFamily="2" charset="0"/>
                <a:cs typeface="Times New Roman" panose="02020603050405020304" pitchFamily="18" charset="0"/>
              </a:rPr>
              <a:t>For information about available virtual machine hardware and about adding virtual hardware to a VM, see </a:t>
            </a:r>
            <a:r>
              <a:rPr lang="en-US" sz="1000" i="1" dirty="0">
                <a:solidFill>
                  <a:srgbClr val="000000"/>
                </a:solidFill>
                <a:latin typeface="Metropolis" panose="00000500000000000000" pitchFamily="2" charset="0"/>
                <a:cs typeface="Courier New" pitchFamily="49" charset="0"/>
              </a:rPr>
              <a:t>vSphere Virtual Machine Administration</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https://docs.vmware.com/en/VMware-vSphere/8.0/TBD</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125" name="Slide number"/>
          <p:cNvSpPr>
            <a:spLocks noGrp="1"/>
          </p:cNvSpPr>
          <p:nvPr>
            <p:ph type="sldNum" sz="quarter" idx="10"/>
          </p:nvPr>
        </p:nvSpPr>
        <p:spPr/>
        <p:txBody>
          <a:bodyPr/>
          <a:lstStyle/>
          <a:p>
            <a:fld id="{C18812F0-6685-476B-B832-AFB48F091983}" type="slidenum">
              <a:t>37</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 name="Slide preview"/>
          <p:cNvSpPr>
            <a:spLocks noGrp="1" noRot="1" noChangeAspect="1"/>
          </p:cNvSpPr>
          <p:nvPr>
            <p:ph type="sldImg"/>
          </p:nvPr>
        </p:nvSpPr>
        <p:spPr/>
      </p:sp>
      <p:sp>
        <p:nvSpPr>
          <p:cNvPr id="10128"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open the VM console from the vSphere Client:</a:t>
            </a:r>
          </a:p>
          <a:p>
            <a:pPr>
              <a:buFont typeface="Arial" pitchFamily="34" charset="0"/>
              <a:buChar char="•"/>
            </a:pPr>
            <a:r>
              <a:rPr/>
              <a:t>The Web console displays the VM console in a separate browser tab.</a:t>
            </a:r>
          </a:p>
          <a:p>
            <a:pPr>
              <a:buFont typeface="Arial" pitchFamily="34" charset="0"/>
              <a:buChar char="•"/>
            </a:pPr>
            <a:r>
              <a:rPr/>
              <a:t>The remote console requires downloading the VMware Remote Console (VMRC) standalone application, which opens in a separate window. The VMware Remote Console standalone application lets you connect to client devices and launch virtual machine consoles on remote hosts.</a:t>
            </a:r>
          </a:p>
          <a:p>
            <a:pPr marL="0" indent="0">
              <a:buNone/>
            </a:pPr>
            <a:r>
              <a:rPr lang="en-GB" sz="1000" dirty="0">
                <a:solidFill>
                  <a:schemeClr val="tx2"/>
                </a:solidFill>
                <a:latin typeface="Metropolis" panose="00000500000000000000" pitchFamily="2" charset="0"/>
                <a:cs typeface="Times New Roman" panose="02020603050405020304" pitchFamily="18" charset="0"/>
              </a:rPr>
              <a:t>You use the VM console to access the BIOS or EFI of the VM, install an operating system on a VM, power the VM on and off, and reset the VM.</a:t>
            </a:r>
          </a:p>
          <a:p>
            <a:pPr marL="0" indent="0">
              <a:buNone/>
            </a:pPr>
            <a:r>
              <a:rPr lang="en-GB" sz="1000" dirty="0">
                <a:solidFill>
                  <a:schemeClr val="tx2"/>
                </a:solidFill>
                <a:latin typeface="Metropolis" panose="00000500000000000000" pitchFamily="2" charset="0"/>
                <a:cs typeface="Times New Roman" panose="02020603050405020304" pitchFamily="18" charset="0"/>
              </a:rPr>
              <a:t>The VM console is normally not used to connect to the VM for daily tasks. Remote Desktop Connection, Virtual Network Connection, or other options are normally used to connect to the virtual desktop. The VM console is used for tasks such as power cycling, configuring hardware, and troubleshooting network issues.</a:t>
            </a:r>
          </a:p>
        </p:txBody>
      </p:sp>
      <p:sp>
        <p:nvSpPr>
          <p:cNvPr id="10129" name="Slide number"/>
          <p:cNvSpPr>
            <a:spLocks noGrp="1"/>
          </p:cNvSpPr>
          <p:nvPr>
            <p:ph type="sldNum" sz="quarter" idx="10"/>
          </p:nvPr>
        </p:nvSpPr>
        <p:spPr/>
        <p:txBody>
          <a:bodyPr/>
          <a:lstStyle/>
          <a:p>
            <a:fld id="{C18812F0-6685-476B-B832-AFB48F091983}" type="slidenum">
              <a:t>38</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0" name="Slide preview"/>
          <p:cNvSpPr>
            <a:spLocks noGrp="1" noRot="1" noChangeAspect="1"/>
          </p:cNvSpPr>
          <p:nvPr>
            <p:ph type="sldImg"/>
          </p:nvPr>
        </p:nvSpPr>
        <p:spPr/>
      </p:sp>
      <p:sp>
        <p:nvSpPr>
          <p:cNvPr id="10131" name="Notes"/>
          <p:cNvSpPr>
            <a:spLocks noGrp="1"/>
          </p:cNvSpPr>
          <p:nvPr>
            <p:ph type="body" idx="1"/>
          </p:nvPr>
        </p:nvSpPr>
        <p:spPr/>
        <p:txBody>
          <a:bodyPr wrap="square" rtlCol="0"/>
          <a:lstStyle/>
          <a:p>
            <a:pPr marL="0" indent="0">
              <a:buNone/>
            </a:pPr>
            <a:endParaRPr/>
          </a:p>
        </p:txBody>
      </p:sp>
      <p:sp>
        <p:nvSpPr>
          <p:cNvPr id="10132" name="Slide number"/>
          <p:cNvSpPr>
            <a:spLocks noGrp="1"/>
          </p:cNvSpPr>
          <p:nvPr>
            <p:ph type="sldNum" sz="quarter" idx="10"/>
          </p:nvPr>
        </p:nvSpPr>
        <p:spPr/>
        <p:txBody>
          <a:bodyPr/>
          <a:lstStyle/>
          <a:p>
            <a:fld id="{C18812F0-6685-476B-B832-AFB48F091983}" type="slidenum">
              <a:t>39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4" name="Slide preview"/>
          <p:cNvSpPr>
            <a:spLocks noGrp="1" noRot="1" noChangeAspect="1"/>
          </p:cNvSpPr>
          <p:nvPr>
            <p:ph type="sldImg"/>
          </p:nvPr>
        </p:nvSpPr>
        <p:spPr/>
      </p:sp>
      <p:sp>
        <p:nvSpPr>
          <p:cNvPr id="10135" name="Notes"/>
          <p:cNvSpPr>
            <a:spLocks noGrp="1"/>
          </p:cNvSpPr>
          <p:nvPr>
            <p:ph type="body" idx="1"/>
          </p:nvPr>
        </p:nvSpPr>
        <p:spPr/>
        <p:txBody>
          <a:bodyPr wrap="square" rtlCol="0"/>
          <a:lstStyle/>
          <a:p>
            <a:pPr marL="0" indent="0">
              <a:buNone/>
            </a:pPr>
            <a:endParaRPr/>
          </a:p>
        </p:txBody>
      </p:sp>
      <p:sp>
        <p:nvSpPr>
          <p:cNvPr id="10136" name="Slide number"/>
          <p:cNvSpPr>
            <a:spLocks noGrp="1"/>
          </p:cNvSpPr>
          <p:nvPr>
            <p:ph type="sldNum" sz="quarter" idx="10"/>
          </p:nvPr>
        </p:nvSpPr>
        <p:spPr/>
        <p:txBody>
          <a:bodyPr/>
          <a:lstStyle/>
          <a:p>
            <a:fld id="{C18812F0-6685-476B-B832-AFB48F091983}" type="slidenum">
              <a:t>41</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 name="Slide preview"/>
          <p:cNvSpPr>
            <a:spLocks noGrp="1" noRot="1" noChangeAspect="1"/>
          </p:cNvSpPr>
          <p:nvPr>
            <p:ph type="sldImg"/>
          </p:nvPr>
        </p:nvSpPr>
        <p:spPr/>
      </p:sp>
      <p:sp>
        <p:nvSpPr>
          <p:cNvPr id="10138" name="Notes"/>
          <p:cNvSpPr>
            <a:spLocks noGrp="1"/>
          </p:cNvSpPr>
          <p:nvPr>
            <p:ph type="body" idx="1"/>
          </p:nvPr>
        </p:nvSpPr>
        <p:spPr/>
        <p:txBody>
          <a:bodyPr wrap="square" rtlCol="0"/>
          <a:lstStyle/>
          <a:p>
            <a:pPr marL="0" indent="0">
              <a:buNone/>
            </a:pPr>
            <a:endParaRPr/>
          </a:p>
        </p:txBody>
      </p:sp>
      <p:sp>
        <p:nvSpPr>
          <p:cNvPr id="10139" name="Slide number"/>
          <p:cNvSpPr>
            <a:spLocks noGrp="1"/>
          </p:cNvSpPr>
          <p:nvPr>
            <p:ph type="sldNum" sz="quarter" idx="10"/>
          </p:nvPr>
        </p:nvSpPr>
        <p:spPr/>
        <p:txBody>
          <a:bodyPr/>
          <a:lstStyle/>
          <a:p>
            <a:fld id="{C18812F0-6685-476B-B832-AFB48F091983}" type="slidenum">
              <a:t>42</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1" name="Slide preview"/>
          <p:cNvSpPr>
            <a:spLocks noGrp="1" noRot="1" noChangeAspect="1"/>
          </p:cNvSpPr>
          <p:nvPr>
            <p:ph type="sldImg"/>
          </p:nvPr>
        </p:nvSpPr>
        <p:spPr/>
      </p:sp>
      <p:sp>
        <p:nvSpPr>
          <p:cNvPr id="1014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might have to modify a VM’s configuration, for example, to add a network adapter or a virtual disk. You can make all VM changes while the VM is powered off. Some VM hardware changes can be made while the VM is powered on.</a:t>
            </a:r>
          </a:p>
        </p:txBody>
      </p:sp>
      <p:sp>
        <p:nvSpPr>
          <p:cNvPr id="10143" name="Slide number"/>
          <p:cNvSpPr>
            <a:spLocks noGrp="1"/>
          </p:cNvSpPr>
          <p:nvPr>
            <p:ph type="sldNum" sz="quarter" idx="10"/>
          </p:nvPr>
        </p:nvSpPr>
        <p:spPr/>
        <p:txBody>
          <a:bodyPr/>
          <a:lstStyle/>
          <a:p>
            <a:fld id="{C18812F0-6685-476B-B832-AFB48F091983}" type="slidenum">
              <a:t>43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1" name="Slide preview"/>
          <p:cNvSpPr>
            <a:spLocks noGrp="1" noRot="1" noChangeAspect="1"/>
          </p:cNvSpPr>
          <p:nvPr>
            <p:ph type="sldImg"/>
          </p:nvPr>
        </p:nvSpPr>
        <p:spPr/>
      </p:sp>
      <p:sp>
        <p:nvSpPr>
          <p:cNvPr id="1001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optimal method for provisioning VMs for your environment depends on factors such as the size and type of your infrastructure and the goals that you want to achieve.</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use the New Virtual Machine wizard to create a single VM if no other VMs in your environment meet your requirements, such as a particular operating system or hardware configuration. For example, you might need a VM that is configured only for testing purposes. You can also create a single VM, install an operating system on it, and use that VM as a template from which to clone other VMs.</a:t>
            </a:r>
          </a:p>
          <a:p>
            <a:pPr marL="0" indent="0">
              <a:buNone/>
            </a:pPr>
            <a:r>
              <a:rPr lang="en-GB" sz="1000" dirty="0">
                <a:solidFill>
                  <a:schemeClr val="tx2"/>
                </a:solidFill>
                <a:latin typeface="Metropolis" panose="00000500000000000000" pitchFamily="2" charset="0"/>
                <a:cs typeface="Times New Roman" panose="02020603050405020304" pitchFamily="18" charset="0"/>
              </a:rPr>
              <a:t>Deploy VMs, virtual appliances, and vApps stored in Open Virtual Machine Format (OVF) to use a preconfigured VM. A virtual appliance is a VM that typically has an operating system and other software preinstalled. You can deploy VMs from OVF templates that are on local file systems (for example, local disks such as C:), removable media (for example, CDs or USB keychain drives), shared network drives, or URLs.</a:t>
            </a:r>
          </a:p>
          <a:p>
            <a:pPr marL="0" indent="0">
              <a:buNone/>
            </a:pPr>
            <a:r>
              <a:rPr lang="en-GB" sz="1000" dirty="0">
                <a:solidFill>
                  <a:schemeClr val="tx2"/>
                </a:solidFill>
                <a:latin typeface="Metropolis" panose="00000500000000000000" pitchFamily="2" charset="0"/>
                <a:cs typeface="Times New Roman" panose="02020603050405020304" pitchFamily="18" charset="0"/>
              </a:rPr>
              <a:t>In addition to using the vSphere Client, you can also use VMware Host Client to create a VM by using OVF files. However, several limitations apply when you use VMware Host Client for this deployment method. For information about OVF and OVA limitations for the VMware Host Client, see </a:t>
            </a:r>
            <a:r>
              <a:rPr lang="en-US" sz="1000" i="1" dirty="0">
                <a:solidFill>
                  <a:srgbClr val="000000"/>
                </a:solidFill>
                <a:latin typeface="Metropolis" panose="00000500000000000000" pitchFamily="2" charset="0"/>
                <a:cs typeface="Courier New" pitchFamily="49" charset="0"/>
              </a:rPr>
              <a:t>vSphere Single Host Management - VMware Host Client</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13" name="Slide number"/>
          <p:cNvSpPr>
            <a:spLocks noGrp="1"/>
          </p:cNvSpPr>
          <p:nvPr>
            <p:ph type="sldNum" sz="quarter" idx="10"/>
          </p:nvPr>
        </p:nvSpPr>
        <p:spPr/>
        <p:txBody>
          <a:bodyPr/>
          <a:lstStyle/>
          <a:p>
            <a:fld id="{C18812F0-6685-476B-B832-AFB48F091983}" type="slidenum">
              <a:t>6</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5" name="Slide preview"/>
          <p:cNvSpPr>
            <a:spLocks noGrp="1" noRot="1" noChangeAspect="1"/>
          </p:cNvSpPr>
          <p:nvPr>
            <p:ph type="sldImg"/>
          </p:nvPr>
        </p:nvSpPr>
        <p:spPr/>
      </p:sp>
      <p:sp>
        <p:nvSpPr>
          <p:cNvPr id="10146"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Adding devices to a physical server or removing devices from a physical server requires that you physically interact with the server in the data center. When you use VMs, resources can be added dynamically without a disruption in service. You must shut down a VM to remove hardware, but you can reconfigure the VM without entering the data center.</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add CPU and memory while the VM is powered on. These features are called the CPU Hot Add and Memory Hot Plug, which are supported only on guest operating systems that support hot-pluggable functionality. These features are deactivated by default. To use these hot-plug features, the following requirements must be satisfied:</a:t>
            </a:r>
          </a:p>
          <a:p>
            <a:pPr>
              <a:buFont typeface="Arial" pitchFamily="34" charset="0"/>
              <a:buChar char="•"/>
            </a:pPr>
            <a:r>
              <a:rPr/>
              <a:t>You must install VMware Tools.</a:t>
            </a:r>
          </a:p>
          <a:p>
            <a:pPr>
              <a:buFont typeface="Arial" pitchFamily="34" charset="0"/>
              <a:buChar char="•"/>
            </a:pPr>
            <a:r>
              <a:rPr/>
              <a:t>The VM must use hardware version 11 or later.</a:t>
            </a:r>
          </a:p>
          <a:p>
            <a:pPr>
              <a:buFont typeface="Arial" pitchFamily="34" charset="0"/>
              <a:buChar char="•"/>
            </a:pPr>
            <a:r>
              <a:rPr/>
              <a:t>The guest operating system in the VM must support CPU and memory hot-plug features.</a:t>
            </a:r>
          </a:p>
          <a:p>
            <a:pPr>
              <a:buFont typeface="Arial" pitchFamily="34" charset="0"/>
              <a:buChar char="•"/>
            </a:pPr>
            <a:r>
              <a:rPr/>
              <a:t>The hot-plug features must be activated in the </a:t>
            </a:r>
            <a:r>
              <a:rPr b="1"/>
              <a:t>CPU</a:t>
            </a:r>
            <a:r>
              <a:rPr/>
              <a:t> or </a:t>
            </a:r>
            <a:r>
              <a:rPr b="1"/>
              <a:t>Memory</a:t>
            </a:r>
            <a:r>
              <a:rPr/>
              <a:t> settings on the </a:t>
            </a:r>
            <a:r>
              <a:rPr b="1"/>
              <a:t>Virtual Hardware</a:t>
            </a:r>
            <a:r>
              <a:rPr/>
              <a:t> tab.</a:t>
            </a:r>
          </a:p>
          <a:p>
            <a:pPr marL="0" indent="0">
              <a:buNone/>
            </a:pPr>
            <a:r>
              <a:rPr lang="en-GB" sz="1000" dirty="0">
                <a:solidFill>
                  <a:schemeClr val="tx2"/>
                </a:solidFill>
                <a:latin typeface="Metropolis" panose="00000500000000000000" pitchFamily="2" charset="0"/>
                <a:cs typeface="Times New Roman" panose="02020603050405020304" pitchFamily="18" charset="0"/>
              </a:rPr>
              <a:t>If virtual NUMA is configured with virtual CPU hot-plug settings, the VM is started without virtual NUMA. Instead, the VM uses UMA (Uniform Memory Access).</a:t>
            </a:r>
          </a:p>
        </p:txBody>
      </p:sp>
      <p:sp>
        <p:nvSpPr>
          <p:cNvPr id="10147" name="Slide number"/>
          <p:cNvSpPr>
            <a:spLocks noGrp="1"/>
          </p:cNvSpPr>
          <p:nvPr>
            <p:ph type="sldNum" sz="quarter" idx="10"/>
          </p:nvPr>
        </p:nvSpPr>
        <p:spPr/>
        <p:txBody>
          <a:bodyPr/>
          <a:lstStyle/>
          <a:p>
            <a:fld id="{C18812F0-6685-476B-B832-AFB48F091983}" type="slidenum">
              <a:t>44</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9" name="Slide preview"/>
          <p:cNvSpPr>
            <a:spLocks noGrp="1" noRot="1" noChangeAspect="1"/>
          </p:cNvSpPr>
          <p:nvPr>
            <p:ph type="sldImg"/>
          </p:nvPr>
        </p:nvSpPr>
        <p:spPr/>
      </p:sp>
      <p:sp>
        <p:nvSpPr>
          <p:cNvPr id="1015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After you increase the size of a virtual disk, you might need to increase the size of the file system on this disk. Use the appropriate tool in the guest OS to configure the file system to use the newly allocated disk space.</a:t>
            </a:r>
          </a:p>
        </p:txBody>
      </p:sp>
      <p:sp>
        <p:nvSpPr>
          <p:cNvPr id="10151" name="Slide number"/>
          <p:cNvSpPr>
            <a:spLocks noGrp="1"/>
          </p:cNvSpPr>
          <p:nvPr>
            <p:ph type="sldNum" sz="quarter" idx="10"/>
          </p:nvPr>
        </p:nvSpPr>
        <p:spPr/>
        <p:txBody>
          <a:bodyPr/>
          <a:lstStyle/>
          <a:p>
            <a:fld id="{C18812F0-6685-476B-B832-AFB48F091983}" type="slidenum">
              <a:t>45</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3" name="Slide preview"/>
          <p:cNvSpPr>
            <a:spLocks noGrp="1" noRot="1" noChangeAspect="1"/>
          </p:cNvSpPr>
          <p:nvPr>
            <p:ph type="sldImg"/>
          </p:nvPr>
        </p:nvSpPr>
        <p:spPr/>
      </p:sp>
      <p:sp>
        <p:nvSpPr>
          <p:cNvPr id="1015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 you inflate a thin-provisioned disk, the inflated virtual disk occupies the entire datastore space originally provisioned to it. Inflating a thin-provisioned disk converts a thin disk to a virtual disk in thick-provisioned, eager-zeroed format.</a:t>
            </a:r>
          </a:p>
        </p:txBody>
      </p:sp>
      <p:sp>
        <p:nvSpPr>
          <p:cNvPr id="10155" name="Slide number"/>
          <p:cNvSpPr>
            <a:spLocks noGrp="1"/>
          </p:cNvSpPr>
          <p:nvPr>
            <p:ph type="sldNum" sz="quarter" idx="10"/>
          </p:nvPr>
        </p:nvSpPr>
        <p:spPr/>
        <p:txBody>
          <a:bodyPr/>
          <a:lstStyle/>
          <a:p>
            <a:fld id="{C18812F0-6685-476B-B832-AFB48F091983}" type="slidenum">
              <a:t>46</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7" name="Slide preview"/>
          <p:cNvSpPr>
            <a:spLocks noGrp="1" noRot="1" noChangeAspect="1"/>
          </p:cNvSpPr>
          <p:nvPr>
            <p:ph type="sldImg"/>
          </p:nvPr>
        </p:nvSpPr>
        <p:spPr/>
      </p:sp>
      <p:sp>
        <p:nvSpPr>
          <p:cNvPr id="1015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Under General Options, you can view the location and name of the configuration file (with the </a:t>
            </a:r>
            <a:r>
              <a:rPr lang="en-US" sz="1000" dirty="0">
                <a:solidFill>
                  <a:srgbClr val="000000"/>
                </a:solidFill>
                <a:latin typeface="Courier New" panose="02070309020205020404" pitchFamily="49" charset="0"/>
                <a:cs typeface="Courier New" pitchFamily="49" charset="0"/>
              </a:rPr>
              <a:t>.vmx</a:t>
            </a:r>
            <a:r>
              <a:rPr lang="en-GB" sz="1000" dirty="0">
                <a:solidFill>
                  <a:schemeClr val="tx2"/>
                </a:solidFill>
                <a:latin typeface="Metropolis" panose="00000500000000000000" pitchFamily="2" charset="0"/>
                <a:cs typeface="Times New Roman" panose="02020603050405020304" pitchFamily="18" charset="0"/>
              </a:rPr>
              <a:t> extension) and the location of the VM’s directory.</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select the text for the configuration file and the working location to copy and paste them into a document. However, only the display name and the guest operating system type can be modified.</a:t>
            </a:r>
          </a:p>
          <a:p>
            <a:pPr marL="0" indent="0">
              <a:buNone/>
            </a:pPr>
            <a:r>
              <a:rPr lang="en-GB" sz="1000" dirty="0">
                <a:solidFill>
                  <a:schemeClr val="tx2"/>
                </a:solidFill>
                <a:latin typeface="Metropolis" panose="00000500000000000000" pitchFamily="2" charset="0"/>
                <a:cs typeface="Times New Roman" panose="02020603050405020304" pitchFamily="18" charset="0"/>
              </a:rPr>
              <a:t>Changing the display name does not change the names of all the VM files or the directory that the VM is stored in. When a VM is created, the filenames and the directory name associated with the VM are based on its display name. But changing the display name later does not modify the filename and the directory name.</a:t>
            </a:r>
          </a:p>
        </p:txBody>
      </p:sp>
      <p:sp>
        <p:nvSpPr>
          <p:cNvPr id="10159" name="Slide number"/>
          <p:cNvSpPr>
            <a:spLocks noGrp="1"/>
          </p:cNvSpPr>
          <p:nvPr>
            <p:ph type="sldNum" sz="quarter" idx="10"/>
          </p:nvPr>
        </p:nvSpPr>
        <p:spPr/>
        <p:txBody>
          <a:bodyPr/>
          <a:lstStyle/>
          <a:p>
            <a:fld id="{C18812F0-6685-476B-B832-AFB48F091983}" type="slidenum">
              <a:t>47</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1" name="Slide preview"/>
          <p:cNvSpPr>
            <a:spLocks noGrp="1" noRot="1" noChangeAspect="1"/>
          </p:cNvSpPr>
          <p:nvPr>
            <p:ph type="sldImg"/>
          </p:nvPr>
        </p:nvSpPr>
        <p:spPr/>
      </p:sp>
      <p:sp>
        <p:nvSpPr>
          <p:cNvPr id="1016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 you use the VMware Tools controls to customize the power buttons on the VM, the VM must be powered off.</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select the </a:t>
            </a:r>
            <a:r>
              <a:rPr lang="en-US" sz="1000" b="1" dirty="0">
                <a:solidFill>
                  <a:srgbClr val="000000"/>
                </a:solidFill>
                <a:latin typeface="Metropolis Semi Bold" panose="00000700000000000000" pitchFamily="2" charset="0"/>
                <a:cs typeface="Courier New" pitchFamily="49" charset="0"/>
              </a:rPr>
              <a:t>Check and upgrade VMware Tools before each power on</a:t>
            </a:r>
            <a:r>
              <a:rPr lang="en-GB" sz="1000" dirty="0">
                <a:solidFill>
                  <a:schemeClr val="tx2"/>
                </a:solidFill>
                <a:latin typeface="Metropolis" panose="00000500000000000000" pitchFamily="2" charset="0"/>
                <a:cs typeface="Times New Roman" panose="02020603050405020304" pitchFamily="18" charset="0"/>
              </a:rPr>
              <a:t> check box to check for a newer version of VMware Tools. If an ISO image containing a newer version is found, VMware Tools is upgraded when the VM is power cycled.</a:t>
            </a:r>
          </a:p>
          <a:p>
            <a:pPr marL="0" indent="0">
              <a:buNone/>
            </a:pPr>
            <a:r>
              <a:rPr lang="en-GB" sz="1000" dirty="0">
                <a:solidFill>
                  <a:schemeClr val="tx2"/>
                </a:solidFill>
                <a:latin typeface="Metropolis" panose="00000500000000000000" pitchFamily="2" charset="0"/>
                <a:cs typeface="Times New Roman" panose="02020603050405020304" pitchFamily="18" charset="0"/>
              </a:rPr>
              <a:t>When you select the </a:t>
            </a:r>
            <a:r>
              <a:rPr lang="en-US" sz="1000" b="1" dirty="0">
                <a:solidFill>
                  <a:srgbClr val="000000"/>
                </a:solidFill>
                <a:latin typeface="Metropolis Semi Bold" panose="00000700000000000000" pitchFamily="2" charset="0"/>
                <a:cs typeface="Courier New" pitchFamily="49" charset="0"/>
              </a:rPr>
              <a:t>Synchronize guest time with host</a:t>
            </a:r>
            <a:r>
              <a:rPr lang="en-GB" sz="1000" b="1" dirty="0">
                <a:solidFill>
                  <a:schemeClr val="tx2"/>
                </a:solidFill>
                <a:latin typeface="Metropolis" panose="00000500000000000000" pitchFamily="2" charset="0"/>
                <a:cs typeface="Times New Roman" panose="02020603050405020304" pitchFamily="18" charset="0"/>
              </a:rPr>
              <a:t> </a:t>
            </a:r>
            <a:r>
              <a:rPr lang="en-GB" sz="1000" dirty="0">
                <a:solidFill>
                  <a:schemeClr val="tx2"/>
                </a:solidFill>
                <a:latin typeface="Metropolis" panose="00000500000000000000" pitchFamily="2" charset="0"/>
                <a:cs typeface="Times New Roman" panose="02020603050405020304" pitchFamily="18" charset="0"/>
              </a:rPr>
              <a:t>check box, the guest operating system’s clock synchronizes with the host.</a:t>
            </a:r>
          </a:p>
          <a:p>
            <a:pPr marL="0" indent="0">
              <a:buNone/>
            </a:pPr>
            <a:r>
              <a:rPr lang="en-GB" sz="1000" dirty="0">
                <a:solidFill>
                  <a:schemeClr val="tx2"/>
                </a:solidFill>
                <a:latin typeface="Metropolis" panose="00000500000000000000" pitchFamily="2" charset="0"/>
                <a:cs typeface="Times New Roman" panose="02020603050405020304" pitchFamily="18" charset="0"/>
              </a:rPr>
              <a:t>For information about time keeping best practices for the guest operating systems that you use, see VMware knowledge base articles at </a:t>
            </a:r>
            <a:r>
              <a:rPr sz="1000">
                <a:hlinkClick r:id="rId3"/>
              </a:rPr>
              <a:t>http://kb.vmware.com/kb/1318</a:t>
            </a:r>
            <a:r>
              <a:rPr lang="en-GB" sz="1000" dirty="0">
                <a:solidFill>
                  <a:schemeClr val="tx2"/>
                </a:solidFill>
                <a:latin typeface="Metropolis" panose="00000500000000000000" pitchFamily="2" charset="0"/>
                <a:cs typeface="Times New Roman" panose="02020603050405020304" pitchFamily="18" charset="0"/>
              </a:rPr>
              <a:t> and </a:t>
            </a:r>
            <a:r>
              <a:rPr sz="1000">
                <a:hlinkClick r:id="rId4"/>
              </a:rPr>
              <a:t>http://kb.vmware.com/kb/1006427</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163" name="Slide number"/>
          <p:cNvSpPr>
            <a:spLocks noGrp="1"/>
          </p:cNvSpPr>
          <p:nvPr>
            <p:ph type="sldNum" sz="quarter" idx="10"/>
          </p:nvPr>
        </p:nvSpPr>
        <p:spPr/>
        <p:txBody>
          <a:bodyPr/>
          <a:lstStyle/>
          <a:p>
            <a:fld id="{C18812F0-6685-476B-B832-AFB48F091983}" type="slidenum">
              <a:t>48</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5" name="Slide preview"/>
          <p:cNvSpPr>
            <a:spLocks noGrp="1" noRot="1" noChangeAspect="1"/>
          </p:cNvSpPr>
          <p:nvPr>
            <p:ph type="sldImg"/>
          </p:nvPr>
        </p:nvSpPr>
        <p:spPr/>
      </p:sp>
      <p:sp>
        <p:nvSpPr>
          <p:cNvPr id="10166"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 you build a VM and select a guest operating system, </a:t>
            </a:r>
            <a:r>
              <a:rPr lang="en-US" sz="1000" b="1" dirty="0">
                <a:solidFill>
                  <a:srgbClr val="000000"/>
                </a:solidFill>
                <a:latin typeface="Metropolis Semi Bold" panose="00000700000000000000" pitchFamily="2" charset="0"/>
                <a:cs typeface="Courier New" pitchFamily="49" charset="0"/>
              </a:rPr>
              <a:t>BIOS</a:t>
            </a:r>
            <a:r>
              <a:rPr lang="en-GB" sz="1000" dirty="0">
                <a:solidFill>
                  <a:schemeClr val="tx2"/>
                </a:solidFill>
                <a:latin typeface="Metropolis" panose="00000500000000000000" pitchFamily="2" charset="0"/>
                <a:cs typeface="Times New Roman" panose="02020603050405020304" pitchFamily="18" charset="0"/>
              </a:rPr>
              <a:t> or </a:t>
            </a:r>
            <a:r>
              <a:rPr lang="en-US" sz="1000" b="1" dirty="0">
                <a:solidFill>
                  <a:srgbClr val="000000"/>
                </a:solidFill>
                <a:latin typeface="Metropolis Semi Bold" panose="00000700000000000000" pitchFamily="2" charset="0"/>
                <a:cs typeface="Courier New" pitchFamily="49" charset="0"/>
              </a:rPr>
              <a:t>EFI</a:t>
            </a:r>
            <a:r>
              <a:rPr lang="en-GB" sz="1000" dirty="0">
                <a:solidFill>
                  <a:schemeClr val="tx2"/>
                </a:solidFill>
                <a:latin typeface="Metropolis" panose="00000500000000000000" pitchFamily="2" charset="0"/>
                <a:cs typeface="Times New Roman" panose="02020603050405020304" pitchFamily="18" charset="0"/>
              </a:rPr>
              <a:t> is selected automatically, depending on the firmware supported by the operating system. If the operating system supports BIOS and EFI, you can change the boot option as needed. However, you must change the option before installing the guest OS.</a:t>
            </a:r>
          </a:p>
          <a:p>
            <a:pPr marL="0" indent="0">
              <a:buNone/>
            </a:pPr>
            <a:r>
              <a:rPr lang="en-GB" sz="1000" dirty="0">
                <a:solidFill>
                  <a:schemeClr val="tx2"/>
                </a:solidFill>
                <a:latin typeface="Metropolis" panose="00000500000000000000" pitchFamily="2" charset="0"/>
                <a:cs typeface="Times New Roman" panose="02020603050405020304" pitchFamily="18" charset="0"/>
              </a:rPr>
              <a:t>UEFI Secure Boot is a security standard that helps ensure that only manufacturer-trusted software is used when booting your PC. In an OS that supports UEFI Secure Boot, each piece of boot software is signed, including the bootloader, the operating system kernel, and operating system drivers. If you configure Secure Boot for a VM, you can load only signed drivers into that VM.</a:t>
            </a:r>
          </a:p>
          <a:p>
            <a:pPr marL="0" indent="0">
              <a:buNone/>
            </a:pPr>
            <a:r>
              <a:rPr lang="en-GB" sz="1000" dirty="0">
                <a:solidFill>
                  <a:schemeClr val="tx2"/>
                </a:solidFill>
                <a:latin typeface="Metropolis" panose="00000500000000000000" pitchFamily="2" charset="0"/>
                <a:cs typeface="Times New Roman" panose="02020603050405020304" pitchFamily="18" charset="0"/>
              </a:rPr>
              <a:t>With the </a:t>
            </a:r>
            <a:r>
              <a:rPr lang="en-US" sz="1000" b="1" dirty="0">
                <a:solidFill>
                  <a:srgbClr val="000000"/>
                </a:solidFill>
                <a:latin typeface="Metropolis Semi Bold" panose="00000700000000000000" pitchFamily="2" charset="0"/>
                <a:cs typeface="Courier New" pitchFamily="49" charset="0"/>
              </a:rPr>
              <a:t>Boot Delay</a:t>
            </a:r>
            <a:r>
              <a:rPr lang="en-GB" sz="1000" dirty="0">
                <a:solidFill>
                  <a:schemeClr val="tx2"/>
                </a:solidFill>
                <a:latin typeface="Metropolis" panose="00000500000000000000" pitchFamily="2" charset="0"/>
                <a:cs typeface="Times New Roman" panose="02020603050405020304" pitchFamily="18" charset="0"/>
              </a:rPr>
              <a:t> value, you can set a delay between the time when a VM is turned on and the guest OS starts to boot. A delayed boot can help stagger VM start-ups when several VMs are powered on.</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change the BIOS or EFI settings. For example, you might want to force a VM to start from a CD/DVD. The next time the VM powers on, it goes straight into the BIOS. A forced entry into the firmware setup is much easier than powering on the VM, opening a console, and quickly trying to press the F2 key.</a:t>
            </a:r>
          </a:p>
          <a:p>
            <a:pPr marL="0" indent="0">
              <a:buNone/>
            </a:pPr>
            <a:r>
              <a:rPr lang="en-GB" sz="1000" dirty="0">
                <a:solidFill>
                  <a:schemeClr val="tx2"/>
                </a:solidFill>
                <a:latin typeface="Metropolis" panose="00000500000000000000" pitchFamily="2" charset="0"/>
                <a:cs typeface="Times New Roman" panose="02020603050405020304" pitchFamily="18" charset="0"/>
              </a:rPr>
              <a:t>With the Failed Boot Recovery setting, you can configure the VM to retry booting after 10 seconds (the default) if the VM fails to find a boot device.</a:t>
            </a:r>
          </a:p>
        </p:txBody>
      </p:sp>
      <p:sp>
        <p:nvSpPr>
          <p:cNvPr id="10167" name="Slide number"/>
          <p:cNvSpPr>
            <a:spLocks noGrp="1"/>
          </p:cNvSpPr>
          <p:nvPr>
            <p:ph type="sldNum" sz="quarter" idx="10"/>
          </p:nvPr>
        </p:nvSpPr>
        <p:spPr/>
        <p:txBody>
          <a:bodyPr/>
          <a:lstStyle/>
          <a:p>
            <a:fld id="{C18812F0-6685-476B-B832-AFB48F091983}" type="slidenum">
              <a:t>49</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 name="Slide preview"/>
          <p:cNvSpPr>
            <a:spLocks noGrp="1" noRot="1" noChangeAspect="1"/>
          </p:cNvSpPr>
          <p:nvPr>
            <p:ph type="sldImg"/>
          </p:nvPr>
        </p:nvSpPr>
        <p:spPr/>
      </p:sp>
      <p:sp>
        <p:nvSpPr>
          <p:cNvPr id="10169" name="Notes"/>
          <p:cNvSpPr>
            <a:spLocks noGrp="1"/>
          </p:cNvSpPr>
          <p:nvPr>
            <p:ph type="body" idx="1"/>
          </p:nvPr>
        </p:nvSpPr>
        <p:spPr/>
        <p:txBody>
          <a:bodyPr wrap="square" rtlCol="0"/>
          <a:lstStyle/>
          <a:p>
            <a:pPr marL="0" indent="0">
              <a:buNone/>
            </a:pPr>
            <a:endParaRPr/>
          </a:p>
        </p:txBody>
      </p:sp>
      <p:sp>
        <p:nvSpPr>
          <p:cNvPr id="10170" name="Slide number"/>
          <p:cNvSpPr>
            <a:spLocks noGrp="1"/>
          </p:cNvSpPr>
          <p:nvPr>
            <p:ph type="sldNum" sz="quarter" idx="10"/>
          </p:nvPr>
        </p:nvSpPr>
        <p:spPr/>
        <p:txBody>
          <a:bodyPr/>
          <a:lstStyle/>
          <a:p>
            <a:fld id="{C18812F0-6685-476B-B832-AFB48F091983}" type="slidenum">
              <a:t>50</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2" name="Slide preview"/>
          <p:cNvSpPr>
            <a:spLocks noGrp="1" noRot="1" noChangeAspect="1"/>
          </p:cNvSpPr>
          <p:nvPr>
            <p:ph type="sldImg"/>
          </p:nvPr>
        </p:nvSpPr>
        <p:spPr/>
      </p:sp>
      <p:sp>
        <p:nvSpPr>
          <p:cNvPr id="10173" name="Notes"/>
          <p:cNvSpPr>
            <a:spLocks noGrp="1"/>
          </p:cNvSpPr>
          <p:nvPr>
            <p:ph type="body" idx="1"/>
          </p:nvPr>
        </p:nvSpPr>
        <p:spPr/>
        <p:txBody>
          <a:bodyPr wrap="square" rtlCol="0"/>
          <a:lstStyle/>
          <a:p>
            <a:pPr marL="0" indent="0">
              <a:buNone/>
            </a:pPr>
            <a:endParaRPr/>
          </a:p>
        </p:txBody>
      </p:sp>
      <p:sp>
        <p:nvSpPr>
          <p:cNvPr id="10174" name="Slide number"/>
          <p:cNvSpPr>
            <a:spLocks noGrp="1"/>
          </p:cNvSpPr>
          <p:nvPr>
            <p:ph type="sldNum" sz="quarter" idx="10"/>
          </p:nvPr>
        </p:nvSpPr>
        <p:spPr/>
        <p:txBody>
          <a:bodyPr/>
          <a:lstStyle/>
          <a:p>
            <a:fld id="{C18812F0-6685-476B-B832-AFB48F091983}" type="slidenum">
              <a:t>52</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5" name="Slide preview"/>
          <p:cNvSpPr>
            <a:spLocks noGrp="1" noRot="1" noChangeAspect="1"/>
          </p:cNvSpPr>
          <p:nvPr>
            <p:ph type="sldImg"/>
          </p:nvPr>
        </p:nvSpPr>
        <p:spPr/>
      </p:sp>
      <p:sp>
        <p:nvSpPr>
          <p:cNvPr id="10176" name="Notes"/>
          <p:cNvSpPr>
            <a:spLocks noGrp="1"/>
          </p:cNvSpPr>
          <p:nvPr>
            <p:ph type="body" idx="1"/>
          </p:nvPr>
        </p:nvSpPr>
        <p:spPr/>
        <p:txBody>
          <a:bodyPr wrap="square" rtlCol="0"/>
          <a:lstStyle/>
          <a:p>
            <a:pPr marL="0" indent="0">
              <a:buNone/>
            </a:pPr>
            <a:endParaRPr/>
          </a:p>
        </p:txBody>
      </p:sp>
      <p:sp>
        <p:nvSpPr>
          <p:cNvPr id="10177" name="Slide number"/>
          <p:cNvSpPr>
            <a:spLocks noGrp="1"/>
          </p:cNvSpPr>
          <p:nvPr>
            <p:ph type="sldNum" sz="quarter" idx="10"/>
          </p:nvPr>
        </p:nvSpPr>
        <p:spPr/>
        <p:txBody>
          <a:bodyPr/>
          <a:lstStyle/>
          <a:p>
            <a:fld id="{C18812F0-6685-476B-B832-AFB48F091983}" type="slidenum">
              <a:t>53</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9" name="Slide preview"/>
          <p:cNvSpPr>
            <a:spLocks noGrp="1" noRot="1" noChangeAspect="1"/>
          </p:cNvSpPr>
          <p:nvPr>
            <p:ph type="sldImg"/>
          </p:nvPr>
        </p:nvSpPr>
        <p:spPr/>
      </p:sp>
      <p:sp>
        <p:nvSpPr>
          <p:cNvPr id="1018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Creating templates makes the provisioning of virtual machines much faster and less error-prone than provisioning physical machines and creating a VM by using the New Virtual Machine wizard.</a:t>
            </a:r>
          </a:p>
          <a:p>
            <a:pPr marL="0" indent="0">
              <a:buNone/>
            </a:pPr>
            <a:r>
              <a:rPr lang="en-GB" sz="1000" dirty="0">
                <a:solidFill>
                  <a:schemeClr val="tx2"/>
                </a:solidFill>
                <a:latin typeface="Metropolis" panose="00000500000000000000" pitchFamily="2" charset="0"/>
                <a:cs typeface="Times New Roman" panose="02020603050405020304" pitchFamily="18" charset="0"/>
              </a:rPr>
              <a:t>Templates coexist with VMs in the inventory. You can organize collections of VMs and templates into arbitrary folders and apply permissions to VMs and templates. You can change VMs into templates without having to make a full copy of the VM files and create an object.</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deploy a VM from a template. The deployed VM is added to the folder that you selected when creating the template.</a:t>
            </a:r>
          </a:p>
          <a:p>
            <a:pPr marL="0" indent="0">
              <a:buNone/>
            </a:pPr>
            <a:r>
              <a:rPr lang="en-GB" sz="1000" dirty="0">
                <a:solidFill>
                  <a:schemeClr val="tx2"/>
                </a:solidFill>
                <a:latin typeface="Metropolis" panose="00000500000000000000" pitchFamily="2" charset="0"/>
                <a:cs typeface="Times New Roman" panose="02020603050405020304" pitchFamily="18" charset="0"/>
              </a:rPr>
              <a:t>To create and use templates, you must be connected to vCenter. You cannot use templates if you use VMware Host Client to manage a host directly.</a:t>
            </a:r>
          </a:p>
        </p:txBody>
      </p:sp>
      <p:sp>
        <p:nvSpPr>
          <p:cNvPr id="10181" name="Slide number"/>
          <p:cNvSpPr>
            <a:spLocks noGrp="1"/>
          </p:cNvSpPr>
          <p:nvPr>
            <p:ph type="sldNum" sz="quarter" idx="10"/>
          </p:nvPr>
        </p:nvSpPr>
        <p:spPr/>
        <p:txBody>
          <a:bodyPr/>
          <a:lstStyle/>
          <a:p>
            <a:fld id="{C18812F0-6685-476B-B832-AFB48F091983}" type="slidenum">
              <a:t>54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5" name="Slide preview"/>
          <p:cNvSpPr>
            <a:spLocks noGrp="1" noRot="1" noChangeAspect="1"/>
          </p:cNvSpPr>
          <p:nvPr>
            <p:ph type="sldImg"/>
          </p:nvPr>
        </p:nvSpPr>
        <p:spPr/>
      </p:sp>
      <p:sp>
        <p:nvSpPr>
          <p:cNvPr id="10016" name="Notes"/>
          <p:cNvSpPr>
            <a:spLocks noGrp="1"/>
          </p:cNvSpPr>
          <p:nvPr>
            <p:ph type="body" idx="1"/>
          </p:nvPr>
        </p:nvSpPr>
        <p:spPr/>
        <p:txBody>
          <a:bodyPr wrap="square" rtlCol="0"/>
          <a:lstStyle/>
          <a:p>
            <a:pPr marL="0" indent="0">
              <a:buNone/>
            </a:pPr>
            <a:endParaRPr/>
          </a:p>
        </p:txBody>
      </p:sp>
      <p:sp>
        <p:nvSpPr>
          <p:cNvPr id="10017" name="Slide number"/>
          <p:cNvSpPr>
            <a:spLocks noGrp="1"/>
          </p:cNvSpPr>
          <p:nvPr>
            <p:ph type="sldNum" sz="quarter" idx="10"/>
          </p:nvPr>
        </p:nvSpPr>
        <p:spPr/>
        <p:txBody>
          <a:bodyPr/>
          <a:lstStyle/>
          <a:p>
            <a:fld id="{C18812F0-6685-476B-B832-AFB48F091983}" type="slidenum">
              <a:t>7</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3" name="Slide preview"/>
          <p:cNvSpPr>
            <a:spLocks noGrp="1" noRot="1" noChangeAspect="1"/>
          </p:cNvSpPr>
          <p:nvPr>
            <p:ph type="sldImg"/>
          </p:nvPr>
        </p:nvSpPr>
        <p:spPr/>
      </p:sp>
      <p:sp>
        <p:nvSpPr>
          <p:cNvPr id="10184"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One of the choices that the </a:t>
            </a:r>
            <a:r>
              <a:rPr lang="en-US" b="1" dirty="0">
                <a:solidFill>
                  <a:srgbClr val="000000"/>
                </a:solidFill>
                <a:latin typeface="Metropolis Semi Bold" panose="00000700000000000000" pitchFamily="2" charset="0"/>
                <a:cs typeface="Courier New" pitchFamily="49" charset="0"/>
              </a:rPr>
              <a:t>Clone to Template</a:t>
            </a:r>
            <a:r>
              <a:rPr lang="en-US" dirty="0">
                <a:solidFill>
                  <a:schemeClr val="tx2"/>
                </a:solidFill>
                <a:latin typeface="Metropolis" panose="00000500000000000000" pitchFamily="2" charset="0"/>
                <a:cs typeface="Calibri" pitchFamily="34" charset="0"/>
              </a:rPr>
              <a:t> option offers is the type of format for storing the VM's virtual disks:</a:t>
            </a:r>
          </a:p>
          <a:p>
            <a:pPr>
              <a:buFont typeface="Arial" pitchFamily="34" charset="0"/>
              <a:buChar char="•"/>
            </a:pPr>
            <a:r>
              <a:rPr/>
              <a:t>Same format as source</a:t>
            </a:r>
          </a:p>
          <a:p>
            <a:pPr>
              <a:buFont typeface="Arial" pitchFamily="34" charset="0"/>
              <a:buChar char="•"/>
            </a:pPr>
            <a:r>
              <a:rPr/>
              <a:t>Thin-provisioned format</a:t>
            </a:r>
          </a:p>
          <a:p>
            <a:pPr>
              <a:buFont typeface="Arial" pitchFamily="34" charset="0"/>
              <a:buChar char="•"/>
            </a:pPr>
            <a:r>
              <a:rPr/>
              <a:t>Thick-provisioned lazy-zeroed format</a:t>
            </a:r>
          </a:p>
          <a:p>
            <a:pPr>
              <a:buFont typeface="Arial" pitchFamily="34" charset="0"/>
              <a:buChar char="•"/>
            </a:pPr>
            <a:r>
              <a:rPr/>
              <a:t>Thick-provisioned eager-zeroed format</a:t>
            </a:r>
          </a:p>
        </p:txBody>
      </p:sp>
      <p:sp>
        <p:nvSpPr>
          <p:cNvPr id="10185" name="Slide number"/>
          <p:cNvSpPr>
            <a:spLocks noGrp="1"/>
          </p:cNvSpPr>
          <p:nvPr>
            <p:ph type="sldNum" sz="quarter" idx="10"/>
          </p:nvPr>
        </p:nvSpPr>
        <p:spPr/>
        <p:txBody>
          <a:bodyPr/>
          <a:lstStyle/>
          <a:p>
            <a:fld id="{C18812F0-6685-476B-B832-AFB48F091983}" type="slidenum">
              <a:t>55</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7" name="Slide preview"/>
          <p:cNvSpPr>
            <a:spLocks noGrp="1" noRot="1" noChangeAspect="1"/>
          </p:cNvSpPr>
          <p:nvPr>
            <p:ph type="sldImg"/>
          </p:nvPr>
        </p:nvSpPr>
        <p:spPr/>
      </p:sp>
      <p:sp>
        <p:nvSpPr>
          <p:cNvPr id="1018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a:t>
            </a:r>
            <a:r>
              <a:rPr lang="en-US" sz="1000" b="1" dirty="0">
                <a:solidFill>
                  <a:srgbClr val="000000"/>
                </a:solidFill>
                <a:latin typeface="Metropolis Semi Bold" panose="00000700000000000000" pitchFamily="2" charset="0"/>
                <a:cs typeface="Courier New" pitchFamily="49" charset="0"/>
              </a:rPr>
              <a:t>Convert to Template</a:t>
            </a:r>
            <a:r>
              <a:rPr lang="en-GB" sz="1000" dirty="0">
                <a:solidFill>
                  <a:schemeClr val="tx2"/>
                </a:solidFill>
                <a:latin typeface="Metropolis" panose="00000500000000000000" pitchFamily="2" charset="0"/>
                <a:cs typeface="Times New Roman" panose="02020603050405020304" pitchFamily="18" charset="0"/>
              </a:rPr>
              <a:t> option does not offer a choice of format and leaves the VM’s disk file unchanged. The VM's configuration file (</a:t>
            </a:r>
            <a:r>
              <a:rPr lang="en-US" sz="1000" dirty="0">
                <a:solidFill>
                  <a:srgbClr val="000000"/>
                </a:solidFill>
                <a:latin typeface="Courier New" panose="02070309020205020404" pitchFamily="49" charset="0"/>
                <a:cs typeface="Courier New" pitchFamily="49" charset="0"/>
              </a:rPr>
              <a:t>.vmx</a:t>
            </a:r>
            <a:r>
              <a:rPr lang="en-GB" sz="1000" dirty="0">
                <a:solidFill>
                  <a:schemeClr val="tx2"/>
                </a:solidFill>
                <a:latin typeface="Metropolis" panose="00000500000000000000" pitchFamily="2" charset="0"/>
                <a:cs typeface="Times New Roman" panose="02020603050405020304" pitchFamily="18" charset="0"/>
              </a:rPr>
              <a:t>) is replaced with a template configuration file (</a:t>
            </a:r>
            <a:r>
              <a:rPr lang="en-US" sz="1000" dirty="0">
                <a:solidFill>
                  <a:srgbClr val="000000"/>
                </a:solidFill>
                <a:latin typeface="Courier New" panose="02070309020205020404" pitchFamily="49" charset="0"/>
                <a:cs typeface="Courier New" pitchFamily="49" charset="0"/>
              </a:rPr>
              <a:t>.vmtx</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189" name="Slide number"/>
          <p:cNvSpPr>
            <a:spLocks noGrp="1"/>
          </p:cNvSpPr>
          <p:nvPr>
            <p:ph type="sldNum" sz="quarter" idx="10"/>
          </p:nvPr>
        </p:nvSpPr>
        <p:spPr/>
        <p:txBody>
          <a:bodyPr/>
          <a:lstStyle/>
          <a:p>
            <a:fld id="{C18812F0-6685-476B-B832-AFB48F091983}" type="slidenum">
              <a:t>56</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1" name="Slide preview"/>
          <p:cNvSpPr>
            <a:spLocks noGrp="1" noRot="1" noChangeAspect="1"/>
          </p:cNvSpPr>
          <p:nvPr>
            <p:ph type="sldImg"/>
          </p:nvPr>
        </p:nvSpPr>
        <p:spPr/>
      </p:sp>
      <p:sp>
        <p:nvSpPr>
          <p:cNvPr id="10192" name="Notes"/>
          <p:cNvSpPr>
            <a:spLocks noGrp="1"/>
          </p:cNvSpPr>
          <p:nvPr>
            <p:ph type="body" idx="1"/>
          </p:nvPr>
        </p:nvSpPr>
        <p:spPr/>
        <p:txBody>
          <a:bodyPr wrap="square" rtlCol="0"/>
          <a:lstStyle/>
          <a:p>
            <a:pPr marL="0" indent="0">
              <a:buNone/>
            </a:pPr>
            <a:endParaRPr/>
          </a:p>
        </p:txBody>
      </p:sp>
      <p:sp>
        <p:nvSpPr>
          <p:cNvPr id="10193" name="Slide number"/>
          <p:cNvSpPr>
            <a:spLocks noGrp="1"/>
          </p:cNvSpPr>
          <p:nvPr>
            <p:ph type="sldNum" sz="quarter" idx="10"/>
          </p:nvPr>
        </p:nvSpPr>
        <p:spPr/>
        <p:txBody>
          <a:bodyPr/>
          <a:lstStyle/>
          <a:p>
            <a:fld id="{C18812F0-6685-476B-B832-AFB48F091983}" type="slidenum">
              <a:t>57</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5" name="Slide preview"/>
          <p:cNvSpPr>
            <a:spLocks noGrp="1" noRot="1" noChangeAspect="1"/>
          </p:cNvSpPr>
          <p:nvPr>
            <p:ph type="sldImg"/>
          </p:nvPr>
        </p:nvSpPr>
        <p:spPr/>
      </p:sp>
      <p:sp>
        <p:nvSpPr>
          <p:cNvPr id="10196"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update your template to include new patches or software, you do not need to create another template. Instead, you convert the template to a VM. You can then power on the VM and make changes to the VM.</a:t>
            </a:r>
          </a:p>
          <a:p>
            <a:pPr marL="0" indent="0">
              <a:buNone/>
            </a:pPr>
            <a:r>
              <a:rPr lang="en-GB" sz="1000" dirty="0">
                <a:solidFill>
                  <a:schemeClr val="tx2"/>
                </a:solidFill>
                <a:latin typeface="Metropolis" panose="00000500000000000000" pitchFamily="2" charset="0"/>
                <a:cs typeface="Times New Roman" panose="02020603050405020304" pitchFamily="18" charset="0"/>
              </a:rPr>
              <a:t>For added security, you might want to prevent users from accessing the VM while you update it. To prevent access, either disconnect the VM from the network or place it on an isolated network.</a:t>
            </a:r>
          </a:p>
          <a:p>
            <a:pPr marL="0" indent="0">
              <a:buNone/>
            </a:pPr>
            <a:r>
              <a:rPr lang="en-GB" sz="1000" dirty="0">
                <a:solidFill>
                  <a:schemeClr val="tx2"/>
                </a:solidFill>
                <a:latin typeface="Metropolis" panose="00000500000000000000" pitchFamily="2" charset="0"/>
                <a:cs typeface="Times New Roman" panose="02020603050405020304" pitchFamily="18" charset="0"/>
              </a:rPr>
              <a:t>Log in to the VM’s guest operating system and apply the patch or install the software. When you finish, power off the VM and convert it to a template again.</a:t>
            </a:r>
          </a:p>
        </p:txBody>
      </p:sp>
      <p:sp>
        <p:nvSpPr>
          <p:cNvPr id="10197" name="Slide number"/>
          <p:cNvSpPr>
            <a:spLocks noGrp="1"/>
          </p:cNvSpPr>
          <p:nvPr>
            <p:ph type="sldNum" sz="quarter" idx="10"/>
          </p:nvPr>
        </p:nvSpPr>
        <p:spPr/>
        <p:txBody>
          <a:bodyPr/>
          <a:lstStyle/>
          <a:p>
            <a:fld id="{C18812F0-6685-476B-B832-AFB48F091983}" type="slidenum">
              <a:t>58</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 name="Slide preview"/>
          <p:cNvSpPr>
            <a:spLocks noGrp="1" noRot="1" noChangeAspect="1"/>
          </p:cNvSpPr>
          <p:nvPr>
            <p:ph type="sldImg"/>
          </p:nvPr>
        </p:nvSpPr>
        <p:spPr/>
      </p:sp>
      <p:sp>
        <p:nvSpPr>
          <p:cNvPr id="10200" name="Notes"/>
          <p:cNvSpPr>
            <a:spLocks noGrp="1"/>
          </p:cNvSpPr>
          <p:nvPr>
            <p:ph type="body" idx="1"/>
          </p:nvPr>
        </p:nvSpPr>
        <p:spPr/>
        <p:txBody>
          <a:bodyPr wrap="square" rtlCol="0"/>
          <a:lstStyle/>
          <a:p>
            <a:pPr marL="0" indent="0">
              <a:buNone/>
            </a:pPr>
            <a:endParaRPr/>
          </a:p>
        </p:txBody>
      </p:sp>
      <p:sp>
        <p:nvSpPr>
          <p:cNvPr id="10201" name="Slide number"/>
          <p:cNvSpPr>
            <a:spLocks noGrp="1"/>
          </p:cNvSpPr>
          <p:nvPr>
            <p:ph type="sldNum" sz="quarter" idx="10"/>
          </p:nvPr>
        </p:nvSpPr>
        <p:spPr/>
        <p:txBody>
          <a:bodyPr/>
          <a:lstStyle/>
          <a:p>
            <a:fld id="{C18812F0-6685-476B-B832-AFB48F091983}" type="slidenum">
              <a:t>59</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3" name="Slide preview"/>
          <p:cNvSpPr>
            <a:spLocks noGrp="1" noRot="1" noChangeAspect="1"/>
          </p:cNvSpPr>
          <p:nvPr>
            <p:ph type="sldImg"/>
          </p:nvPr>
        </p:nvSpPr>
        <p:spPr/>
      </p:sp>
      <p:sp>
        <p:nvSpPr>
          <p:cNvPr id="1020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clone a VM, you must be connected to vCenter. You cannot clone VMs if you use VMware Host Client to manage a host directly.</a:t>
            </a:r>
          </a:p>
          <a:p>
            <a:pPr marL="0" indent="0">
              <a:buNone/>
            </a:pPr>
            <a:r>
              <a:rPr lang="en-GB" sz="1000" dirty="0">
                <a:solidFill>
                  <a:schemeClr val="tx2"/>
                </a:solidFill>
                <a:latin typeface="Metropolis" panose="00000500000000000000" pitchFamily="2" charset="0"/>
                <a:cs typeface="Times New Roman" panose="02020603050405020304" pitchFamily="18" charset="0"/>
              </a:rPr>
              <a:t>When you clone a VM that is powered on, services and applications are not automatically quiesced when the VM is cloned.</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When deciding whether to clone a VM or deploy a VM from a template, consider the following points:</a:t>
            </a:r>
          </a:p>
          <a:p>
            <a:pPr>
              <a:buFont typeface="Arial" pitchFamily="34" charset="0"/>
              <a:buChar char="•"/>
            </a:pPr>
            <a:r>
              <a:rPr/>
              <a:t>When you deploy many VMs from a template, all the VMs start with the same base image. Cloning many VMs from a running VM might not create identical VMs, depending on the activity happening within the VM when the VM is cloned.</a:t>
            </a:r>
          </a:p>
          <a:p>
            <a:pPr>
              <a:buFont typeface="Arial" pitchFamily="34" charset="0"/>
              <a:buChar char="•"/>
            </a:pPr>
            <a:r>
              <a:rPr/>
              <a:t>VM templates use disk space, so you must plan your disk space requirements accordingly.</a:t>
            </a:r>
          </a:p>
          <a:p>
            <a:pPr>
              <a:buFont typeface="Arial" pitchFamily="34" charset="0"/>
              <a:buChar char="•"/>
            </a:pPr>
            <a:r>
              <a:rPr/>
              <a:t>Deploying a VM from a template is quicker than cloning a running VM, especially when you must deploy many VMs at a time.</a:t>
            </a:r>
          </a:p>
        </p:txBody>
      </p:sp>
      <p:sp>
        <p:nvSpPr>
          <p:cNvPr id="10205" name="Slide number"/>
          <p:cNvSpPr>
            <a:spLocks noGrp="1"/>
          </p:cNvSpPr>
          <p:nvPr>
            <p:ph type="sldNum" sz="quarter" idx="10"/>
          </p:nvPr>
        </p:nvSpPr>
        <p:spPr/>
        <p:txBody>
          <a:bodyPr/>
          <a:lstStyle/>
          <a:p>
            <a:fld id="{C18812F0-6685-476B-B832-AFB48F091983}" type="slidenum">
              <a:t>60</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6" name="Slide preview"/>
          <p:cNvSpPr>
            <a:spLocks noGrp="1" noRot="1" noChangeAspect="1"/>
          </p:cNvSpPr>
          <p:nvPr>
            <p:ph type="sldImg"/>
          </p:nvPr>
        </p:nvSpPr>
        <p:spPr/>
      </p:sp>
      <p:sp>
        <p:nvSpPr>
          <p:cNvPr id="1020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Customizing the guest operating system prevents conflicts that might occur when you deploy a VM and a clone with identical guest OS settings. Without customization, VMs retain the host name, IP address and so on, of the source VM or template.</a:t>
            </a:r>
          </a:p>
        </p:txBody>
      </p:sp>
      <p:sp>
        <p:nvSpPr>
          <p:cNvPr id="10208" name="Slide number"/>
          <p:cNvSpPr>
            <a:spLocks noGrp="1"/>
          </p:cNvSpPr>
          <p:nvPr>
            <p:ph type="sldNum" sz="quarter" idx="10"/>
          </p:nvPr>
        </p:nvSpPr>
        <p:spPr/>
        <p:txBody>
          <a:bodyPr/>
          <a:lstStyle/>
          <a:p>
            <a:fld id="{C18812F0-6685-476B-B832-AFB48F091983}" type="slidenum">
              <a:t>61</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0" name="Slide preview"/>
          <p:cNvSpPr>
            <a:spLocks noGrp="1" noRot="1" noChangeAspect="1"/>
          </p:cNvSpPr>
          <p:nvPr>
            <p:ph type="sldImg"/>
          </p:nvPr>
        </p:nvSpPr>
        <p:spPr/>
      </p:sp>
      <p:sp>
        <p:nvSpPr>
          <p:cNvPr id="1021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manage customization specifications, select </a:t>
            </a:r>
            <a:r>
              <a:rPr lang="en-US" sz="1000" b="1" dirty="0">
                <a:solidFill>
                  <a:srgbClr val="000000"/>
                </a:solidFill>
                <a:latin typeface="Metropolis Semi Bold" panose="00000700000000000000" pitchFamily="2" charset="0"/>
                <a:cs typeface="Courier New" pitchFamily="49" charset="0"/>
              </a:rPr>
              <a:t>Policies and Profiles</a:t>
            </a:r>
            <a:r>
              <a:rPr lang="en-GB" sz="1000" dirty="0">
                <a:solidFill>
                  <a:schemeClr val="tx2"/>
                </a:solidFill>
                <a:latin typeface="Metropolis" panose="00000500000000000000" pitchFamily="2" charset="0"/>
                <a:cs typeface="Times New Roman" panose="02020603050405020304" pitchFamily="18" charset="0"/>
              </a:rPr>
              <a:t> from the main menu.</a:t>
            </a:r>
            <a:r>
              <a:t/>
            </a:r>
            <a:br/>
            <a:r>
              <a:rPr lang="en-GB" sz="1000" dirty="0">
                <a:solidFill>
                  <a:schemeClr val="tx2"/>
                </a:solidFill>
                <a:latin typeface="Metropolis" panose="00000500000000000000" pitchFamily="2" charset="0"/>
                <a:cs typeface="Times New Roman" panose="02020603050405020304" pitchFamily="18" charset="0"/>
              </a:rPr>
              <a:t>On the VM Customization Specifications pane, you can create specifications or manage existing ones.</a:t>
            </a:r>
          </a:p>
        </p:txBody>
      </p:sp>
      <p:sp>
        <p:nvSpPr>
          <p:cNvPr id="10212" name="Slide number"/>
          <p:cNvSpPr>
            <a:spLocks noGrp="1"/>
          </p:cNvSpPr>
          <p:nvPr>
            <p:ph type="sldNum" sz="quarter" idx="10"/>
          </p:nvPr>
        </p:nvSpPr>
        <p:spPr/>
        <p:txBody>
          <a:bodyPr/>
          <a:lstStyle/>
          <a:p>
            <a:fld id="{C18812F0-6685-476B-B832-AFB48F091983}" type="slidenum">
              <a:t>62</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4" name="Slide preview"/>
          <p:cNvSpPr>
            <a:spLocks noGrp="1" noRot="1" noChangeAspect="1"/>
          </p:cNvSpPr>
          <p:nvPr>
            <p:ph type="sldImg"/>
          </p:nvPr>
        </p:nvSpPr>
        <p:spPr/>
      </p:sp>
      <p:sp>
        <p:nvSpPr>
          <p:cNvPr id="10215"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define the customization settings by using an existing customization specification during cloning or deployment. You create the specification ahead of time. During cloning or deployment, you can select the customization specification to apply to the new VM.</a:t>
            </a:r>
          </a:p>
          <a:p>
            <a:pPr marL="0" indent="0">
              <a:buNone/>
            </a:pPr>
            <a:r>
              <a:rPr lang="en-GB" sz="1000" dirty="0">
                <a:solidFill>
                  <a:schemeClr val="tx2"/>
                </a:solidFill>
                <a:latin typeface="Metropolis" panose="00000500000000000000" pitchFamily="2" charset="0"/>
                <a:cs typeface="Times New Roman" panose="02020603050405020304" pitchFamily="18" charset="0"/>
              </a:rPr>
              <a:t>VMware Tools must be installed on the guest operating system that you want to customize.</a:t>
            </a:r>
            <a:r>
              <a:t/>
            </a:r>
            <a:br/>
            <a:r>
              <a:rPr lang="en-GB" sz="1000" dirty="0">
                <a:solidFill>
                  <a:schemeClr val="tx2"/>
                </a:solidFill>
                <a:latin typeface="Metropolis" panose="00000500000000000000" pitchFamily="2" charset="0"/>
                <a:cs typeface="Times New Roman" panose="02020603050405020304" pitchFamily="18" charset="0"/>
              </a:rPr>
              <a:t>The guest operating system must be installed on a disk attached to SCSI node 0:0 in the VM configuration.</a:t>
            </a:r>
          </a:p>
          <a:p>
            <a:pPr marL="0" indent="0">
              <a:buNone/>
            </a:pPr>
            <a:r>
              <a:rPr lang="en-GB" sz="1000" dirty="0">
                <a:solidFill>
                  <a:schemeClr val="tx2"/>
                </a:solidFill>
                <a:latin typeface="Metropolis" panose="00000500000000000000" pitchFamily="2" charset="0"/>
                <a:cs typeface="Times New Roman" panose="02020603050405020304" pitchFamily="18" charset="0"/>
              </a:rPr>
              <a:t>For more about guest operating system customization, see </a:t>
            </a:r>
            <a:r>
              <a:rPr lang="en-US" sz="1000" i="1" dirty="0">
                <a:solidFill>
                  <a:srgbClr val="000000"/>
                </a:solidFill>
                <a:latin typeface="Metropolis" panose="00000500000000000000" pitchFamily="2" charset="0"/>
                <a:cs typeface="Courier New" pitchFamily="49" charset="0"/>
              </a:rPr>
              <a:t>vSphere Virtual Machine Administration</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216" name="Slide number"/>
          <p:cNvSpPr>
            <a:spLocks noGrp="1"/>
          </p:cNvSpPr>
          <p:nvPr>
            <p:ph type="sldNum" sz="quarter" idx="10"/>
          </p:nvPr>
        </p:nvSpPr>
        <p:spPr/>
        <p:txBody>
          <a:bodyPr/>
          <a:lstStyle/>
          <a:p>
            <a:fld id="{C18812F0-6685-476B-B832-AFB48F091983}" type="slidenum">
              <a:t>63</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7" name="Slide preview"/>
          <p:cNvSpPr>
            <a:spLocks noGrp="1" noRot="1" noChangeAspect="1"/>
          </p:cNvSpPr>
          <p:nvPr>
            <p:ph type="sldImg"/>
          </p:nvPr>
        </p:nvSpPr>
        <p:spPr/>
      </p:sp>
      <p:sp>
        <p:nvSpPr>
          <p:cNvPr id="10218" name="Notes"/>
          <p:cNvSpPr>
            <a:spLocks noGrp="1"/>
          </p:cNvSpPr>
          <p:nvPr>
            <p:ph type="body" idx="1"/>
          </p:nvPr>
        </p:nvSpPr>
        <p:spPr/>
        <p:txBody>
          <a:bodyPr wrap="square" rtlCol="0"/>
          <a:lstStyle/>
          <a:p>
            <a:pPr marL="0" indent="0">
              <a:buNone/>
            </a:pPr>
            <a:endParaRPr/>
          </a:p>
        </p:txBody>
      </p:sp>
      <p:sp>
        <p:nvSpPr>
          <p:cNvPr id="10219" name="Slide number"/>
          <p:cNvSpPr>
            <a:spLocks noGrp="1"/>
          </p:cNvSpPr>
          <p:nvPr>
            <p:ph type="sldNum" sz="quarter" idx="10"/>
          </p:nvPr>
        </p:nvSpPr>
        <p:spPr/>
        <p:txBody>
          <a:bodyPr/>
          <a:lstStyle/>
          <a:p>
            <a:fld id="{C18812F0-6685-476B-B832-AFB48F091983}" type="slidenum">
              <a:t>64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9" name="Slide preview"/>
          <p:cNvSpPr>
            <a:spLocks noGrp="1" noRot="1" noChangeAspect="1"/>
          </p:cNvSpPr>
          <p:nvPr>
            <p:ph type="sldImg"/>
          </p:nvPr>
        </p:nvSpPr>
        <p:spPr/>
      </p:sp>
      <p:sp>
        <p:nvSpPr>
          <p:cNvPr id="1002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 specifying the compute resource, you can specify a host, a cluster, a vApp, or a resource pool. The VM can access the resources of the selected object.</a:t>
            </a:r>
          </a:p>
        </p:txBody>
      </p:sp>
      <p:sp>
        <p:nvSpPr>
          <p:cNvPr id="10021" name="Slide number"/>
          <p:cNvSpPr>
            <a:spLocks noGrp="1"/>
          </p:cNvSpPr>
          <p:nvPr>
            <p:ph type="sldNum" sz="quarter" idx="10"/>
          </p:nvPr>
        </p:nvSpPr>
        <p:spPr/>
        <p:txBody>
          <a:bodyPr/>
          <a:lstStyle/>
          <a:p>
            <a:fld id="{C18812F0-6685-476B-B832-AFB48F091983}" type="slidenum">
              <a:t>8</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1" name="Slide preview"/>
          <p:cNvSpPr>
            <a:spLocks noGrp="1" noRot="1" noChangeAspect="1"/>
          </p:cNvSpPr>
          <p:nvPr>
            <p:ph type="sldImg"/>
          </p:nvPr>
        </p:nvSpPr>
        <p:spPr/>
      </p:sp>
      <p:sp>
        <p:nvSpPr>
          <p:cNvPr id="10222" name="Notes"/>
          <p:cNvSpPr>
            <a:spLocks noGrp="1"/>
          </p:cNvSpPr>
          <p:nvPr>
            <p:ph type="body" idx="1"/>
          </p:nvPr>
        </p:nvSpPr>
        <p:spPr/>
        <p:txBody>
          <a:bodyPr wrap="square" rtlCol="0"/>
          <a:lstStyle/>
          <a:p>
            <a:pPr marL="0" indent="0">
              <a:buNone/>
            </a:pPr>
            <a:endParaRPr/>
          </a:p>
        </p:txBody>
      </p:sp>
      <p:sp>
        <p:nvSpPr>
          <p:cNvPr id="10223" name="Slide number"/>
          <p:cNvSpPr>
            <a:spLocks noGrp="1"/>
          </p:cNvSpPr>
          <p:nvPr>
            <p:ph type="sldNum" sz="quarter" idx="10"/>
          </p:nvPr>
        </p:nvSpPr>
        <p:spPr/>
        <p:txBody>
          <a:bodyPr/>
          <a:lstStyle/>
          <a:p>
            <a:fld id="{C18812F0-6685-476B-B832-AFB48F091983}" type="slidenum">
              <a:t>66</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4" name="Slide preview"/>
          <p:cNvSpPr>
            <a:spLocks noGrp="1" noRot="1" noChangeAspect="1"/>
          </p:cNvSpPr>
          <p:nvPr>
            <p:ph type="sldImg"/>
          </p:nvPr>
        </p:nvSpPr>
        <p:spPr/>
      </p:sp>
      <p:sp>
        <p:nvSpPr>
          <p:cNvPr id="10225" name="Notes"/>
          <p:cNvSpPr>
            <a:spLocks noGrp="1"/>
          </p:cNvSpPr>
          <p:nvPr>
            <p:ph type="body" idx="1"/>
          </p:nvPr>
        </p:nvSpPr>
        <p:spPr/>
        <p:txBody>
          <a:bodyPr wrap="square" rtlCol="0"/>
          <a:lstStyle/>
          <a:p>
            <a:pPr marL="0" indent="0">
              <a:buNone/>
            </a:pPr>
            <a:endParaRPr/>
          </a:p>
        </p:txBody>
      </p:sp>
      <p:sp>
        <p:nvSpPr>
          <p:cNvPr id="10226" name="Slide number"/>
          <p:cNvSpPr>
            <a:spLocks noGrp="1"/>
          </p:cNvSpPr>
          <p:nvPr>
            <p:ph type="sldNum" sz="quarter" idx="10"/>
          </p:nvPr>
        </p:nvSpPr>
        <p:spPr/>
        <p:txBody>
          <a:bodyPr/>
          <a:lstStyle/>
          <a:p>
            <a:fld id="{C18812F0-6685-476B-B832-AFB48F091983}" type="slidenum">
              <a:t>67</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8" name="Slide preview"/>
          <p:cNvSpPr>
            <a:spLocks noGrp="1" noRot="1" noChangeAspect="1"/>
          </p:cNvSpPr>
          <p:nvPr>
            <p:ph type="sldImg"/>
          </p:nvPr>
        </p:nvSpPr>
        <p:spPr/>
      </p:sp>
      <p:sp>
        <p:nvSpPr>
          <p:cNvPr id="1022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Organizations might have multiple vCenter instances in data centers around the globe. On these vCenter instances, organizations might have a collection of templates, ISO images, and so on. The challenge is that all these items are independent of one another, with different versions of these files and templates on various vCenter instances.</a:t>
            </a:r>
          </a:p>
          <a:p>
            <a:pPr marL="0" indent="0">
              <a:buNone/>
            </a:pPr>
            <a:r>
              <a:rPr lang="en-GB" sz="1000" dirty="0">
                <a:solidFill>
                  <a:schemeClr val="tx2"/>
                </a:solidFill>
                <a:latin typeface="Metropolis" panose="00000500000000000000" pitchFamily="2" charset="0"/>
                <a:cs typeface="Times New Roman" panose="02020603050405020304" pitchFamily="18" charset="0"/>
              </a:rPr>
              <a:t>The content library is the solution to this challenge. It lets you store OVF templates, ISO images, or any other file types in a central location. The templates, images, and files can be published, and other content libraries can subscribe to and download content. The content library keeps content up to date by periodically synchronizing with the publisher, ensuring that the latest version is available.</a:t>
            </a:r>
          </a:p>
        </p:txBody>
      </p:sp>
      <p:sp>
        <p:nvSpPr>
          <p:cNvPr id="10230" name="Slide number"/>
          <p:cNvSpPr>
            <a:spLocks noGrp="1"/>
          </p:cNvSpPr>
          <p:nvPr>
            <p:ph type="sldNum" sz="quarter" idx="10"/>
          </p:nvPr>
        </p:nvSpPr>
        <p:spPr/>
        <p:txBody>
          <a:bodyPr/>
          <a:lstStyle/>
          <a:p>
            <a:fld id="{C18812F0-6685-476B-B832-AFB48F091983}" type="slidenum">
              <a:t>68</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2" name="Slide preview"/>
          <p:cNvSpPr>
            <a:spLocks noGrp="1" noRot="1" noChangeAspect="1"/>
          </p:cNvSpPr>
          <p:nvPr>
            <p:ph type="sldImg"/>
          </p:nvPr>
        </p:nvSpPr>
        <p:spPr/>
      </p:sp>
      <p:sp>
        <p:nvSpPr>
          <p:cNvPr id="1023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Sharing content and ensuring that the content is kept up to date are major tasks.</a:t>
            </a:r>
            <a:r>
              <a:t/>
            </a:r>
            <a:br/>
            <a:r>
              <a:rPr lang="en-GB" sz="1000" dirty="0">
                <a:solidFill>
                  <a:schemeClr val="tx2"/>
                </a:solidFill>
                <a:latin typeface="Metropolis" panose="00000500000000000000" pitchFamily="2" charset="0"/>
                <a:cs typeface="Times New Roman" panose="02020603050405020304" pitchFamily="18" charset="0"/>
              </a:rPr>
              <a:t>For example, for a main vCenter instance, you create a central content library to store the original copies of OVF templates, ISO images, scripts, and other file types. When you publish this content library, other libraries, which might be located anywhere in the world, can subscribe and download an exact copy of the data.</a:t>
            </a:r>
            <a:r>
              <a:t/>
            </a:r>
            <a:br/>
            <a:r>
              <a:rPr lang="en-GB" sz="1000" dirty="0">
                <a:solidFill>
                  <a:schemeClr val="tx2"/>
                </a:solidFill>
                <a:latin typeface="Metropolis" panose="00000500000000000000" pitchFamily="2" charset="0"/>
                <a:cs typeface="Times New Roman" panose="02020603050405020304" pitchFamily="18" charset="0"/>
              </a:rPr>
              <a:t>When an OVF template is added, modified, or deleted from the published catalog, the subscriber synchronizes with the publisher, and the libraries are updated with the latest content.</a:t>
            </a:r>
            <a:r>
              <a:t/>
            </a:r>
            <a:br/>
            <a:r>
              <a:rPr lang="en-GB" sz="1000" dirty="0">
                <a:solidFill>
                  <a:schemeClr val="tx2"/>
                </a:solidFill>
                <a:latin typeface="Metropolis" panose="00000500000000000000" pitchFamily="2" charset="0"/>
                <a:cs typeface="Times New Roman" panose="02020603050405020304" pitchFamily="18" charset="0"/>
              </a:rPr>
              <a:t>Starting with vSphere 7, you can update a template while simultaneously deploying VMs from the template. In addition, the content library keeps two copies of the VM template, the previous and current versions. You can roll back the template to reverse changes made to the template.</a:t>
            </a:r>
          </a:p>
        </p:txBody>
      </p:sp>
      <p:sp>
        <p:nvSpPr>
          <p:cNvPr id="10234" name="Slide number"/>
          <p:cNvSpPr>
            <a:spLocks noGrp="1"/>
          </p:cNvSpPr>
          <p:nvPr>
            <p:ph type="sldNum" sz="quarter" idx="10"/>
          </p:nvPr>
        </p:nvSpPr>
        <p:spPr/>
        <p:txBody>
          <a:bodyPr/>
          <a:lstStyle/>
          <a:p>
            <a:fld id="{C18812F0-6685-476B-B832-AFB48F091983}" type="slidenum">
              <a:t>69</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5" name="Slide preview"/>
          <p:cNvSpPr>
            <a:spLocks noGrp="1" noRot="1" noChangeAspect="1"/>
          </p:cNvSpPr>
          <p:nvPr>
            <p:ph type="sldImg"/>
          </p:nvPr>
        </p:nvSpPr>
        <p:spPr/>
      </p:sp>
      <p:sp>
        <p:nvSpPr>
          <p:cNvPr id="10236"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 local library is the simplest form of library. A local library is available for use in data centers that are objects to the local vCenter.</a:t>
            </a:r>
            <a:r>
              <a:t/>
            </a:r>
            <a:br/>
            <a:r>
              <a:rPr lang="en-GB" sz="1000" dirty="0">
                <a:solidFill>
                  <a:schemeClr val="tx2"/>
                </a:solidFill>
                <a:latin typeface="Metropolis" panose="00000500000000000000" pitchFamily="2" charset="0"/>
                <a:cs typeface="Times New Roman" panose="02020603050405020304" pitchFamily="18" charset="0"/>
              </a:rPr>
              <a:t>A published library is a local library that is available for subscription. Using the vCenter database, the content library tracks version changes. No option to use previous versions of content is available.</a:t>
            </a:r>
            <a:r>
              <a:t/>
            </a:r>
            <a:br/>
            <a:r>
              <a:rPr lang="en-GB" sz="1000" dirty="0">
                <a:solidFill>
                  <a:schemeClr val="tx2"/>
                </a:solidFill>
                <a:latin typeface="Metropolis" panose="00000500000000000000" pitchFamily="2" charset="0"/>
                <a:cs typeface="Times New Roman" panose="02020603050405020304" pitchFamily="18" charset="0"/>
              </a:rPr>
              <a:t>A subscribed library is configured to subscribe to a published library. An administrator cannot directly change the contents of the subscribed library. But the administrator can control how the data is synchronized to the subscribed content library.</a:t>
            </a:r>
          </a:p>
        </p:txBody>
      </p:sp>
      <p:sp>
        <p:nvSpPr>
          <p:cNvPr id="10237" name="Slide number"/>
          <p:cNvSpPr>
            <a:spLocks noGrp="1"/>
          </p:cNvSpPr>
          <p:nvPr>
            <p:ph type="sldNum" sz="quarter" idx="10"/>
          </p:nvPr>
        </p:nvSpPr>
        <p:spPr/>
        <p:txBody>
          <a:bodyPr/>
          <a:lstStyle/>
          <a:p>
            <a:fld id="{C18812F0-6685-476B-B832-AFB48F091983}" type="slidenum">
              <a:t>70</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9" name="Slide preview"/>
          <p:cNvSpPr>
            <a:spLocks noGrp="1" noRot="1" noChangeAspect="1"/>
          </p:cNvSpPr>
          <p:nvPr>
            <p:ph type="sldImg"/>
          </p:nvPr>
        </p:nvSpPr>
        <p:spPr/>
      </p:sp>
      <p:sp>
        <p:nvSpPr>
          <p:cNvPr id="10240" name="Notes"/>
          <p:cNvSpPr>
            <a:spLocks noGrp="1"/>
          </p:cNvSpPr>
          <p:nvPr>
            <p:ph type="body" idx="1"/>
          </p:nvPr>
        </p:nvSpPr>
        <p:spPr/>
        <p:txBody>
          <a:bodyPr wrap="square" rtlCol="0"/>
          <a:lstStyle/>
          <a:p>
            <a:pPr marL="0" indent="0">
              <a:buNone/>
            </a:pPr>
            <a:endParaRPr/>
          </a:p>
        </p:txBody>
      </p:sp>
      <p:sp>
        <p:nvSpPr>
          <p:cNvPr id="10241" name="Slide number"/>
          <p:cNvSpPr>
            <a:spLocks noGrp="1"/>
          </p:cNvSpPr>
          <p:nvPr>
            <p:ph type="sldNum" sz="quarter" idx="10"/>
          </p:nvPr>
        </p:nvSpPr>
        <p:spPr/>
        <p:txBody>
          <a:bodyPr/>
          <a:lstStyle/>
          <a:p>
            <a:fld id="{C18812F0-6685-476B-B832-AFB48F091983}" type="slidenum">
              <a:t>71</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preview"/>
          <p:cNvSpPr>
            <a:spLocks noGrp="1" noRot="1" noChangeAspect="1"/>
          </p:cNvSpPr>
          <p:nvPr>
            <p:ph type="sldImg"/>
          </p:nvPr>
        </p:nvSpPr>
        <p:spPr/>
      </p:sp>
      <p:sp>
        <p:nvSpPr>
          <p:cNvPr id="10244" name="Notes"/>
          <p:cNvSpPr>
            <a:spLocks noGrp="1"/>
          </p:cNvSpPr>
          <p:nvPr>
            <p:ph type="body" idx="1"/>
          </p:nvPr>
        </p:nvSpPr>
        <p:spPr/>
        <p:txBody>
          <a:bodyPr wrap="square" rtlCol="0"/>
          <a:lstStyle/>
          <a:p>
            <a:pPr marL="0" indent="0">
              <a:buNone/>
            </a:pPr>
            <a:endParaRPr/>
          </a:p>
        </p:txBody>
      </p:sp>
      <p:sp>
        <p:nvSpPr>
          <p:cNvPr id="10245" name="Slide number"/>
          <p:cNvSpPr>
            <a:spLocks noGrp="1"/>
          </p:cNvSpPr>
          <p:nvPr>
            <p:ph type="sldNum" sz="quarter" idx="10"/>
          </p:nvPr>
        </p:nvSpPr>
        <p:spPr/>
        <p:txBody>
          <a:bodyPr/>
          <a:lstStyle/>
          <a:p>
            <a:fld id="{C18812F0-6685-476B-B832-AFB48F091983}" type="slidenum">
              <a:t>72</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Slide preview"/>
          <p:cNvSpPr>
            <a:spLocks noGrp="1" noRot="1" noChangeAspect="1"/>
          </p:cNvSpPr>
          <p:nvPr>
            <p:ph type="sldImg"/>
          </p:nvPr>
        </p:nvSpPr>
        <p:spPr/>
      </p:sp>
      <p:sp>
        <p:nvSpPr>
          <p:cNvPr id="1024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 you create a VM template (instead of an OVF template) in a content library, the library item is backed by a VM template in the vCenter inventory.</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content library item and the corresponding inventory object are related in the following ways.</a:t>
            </a:r>
          </a:p>
          <a:p>
            <a:pPr>
              <a:buFont typeface="Arial" pitchFamily="34" charset="0"/>
              <a:buChar char="•"/>
            </a:pPr>
            <a:r>
              <a:rPr/>
              <a:t>If you convert the VM template in the vCenter inventory to a VM, the corresponding VM template library item is deleted.</a:t>
            </a:r>
          </a:p>
          <a:p>
            <a:pPr>
              <a:buFont typeface="Arial" pitchFamily="34" charset="0"/>
              <a:buChar char="•"/>
            </a:pPr>
            <a:r>
              <a:rPr/>
              <a:t>If you rename the VM template in vCenter inventory, the corresponding VM template library item is also renamed, and vice versa.</a:t>
            </a:r>
          </a:p>
          <a:p>
            <a:pPr>
              <a:buFont typeface="Arial" pitchFamily="34" charset="0"/>
              <a:buChar char="•"/>
            </a:pPr>
            <a:r>
              <a:rPr/>
              <a:t>If you delete the VM template in the vCenter inventory, the corresponding VM template library item is also deleted.</a:t>
            </a:r>
          </a:p>
          <a:p>
            <a:pPr marL="0" indent="0">
              <a:buNone/>
            </a:pPr>
            <a:r>
              <a:rPr lang="en-GB" sz="1000" dirty="0">
                <a:solidFill>
                  <a:schemeClr val="tx2"/>
                </a:solidFill>
                <a:latin typeface="Metropolis" panose="00000500000000000000" pitchFamily="2" charset="0"/>
                <a:cs typeface="Times New Roman" panose="02020603050405020304" pitchFamily="18" charset="0"/>
              </a:rPr>
              <a:t>For the complete list of differences between VM templates and OVF templates in a content library, see vSphere Virtual Machine Administration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248" name="Slide number"/>
          <p:cNvSpPr>
            <a:spLocks noGrp="1"/>
          </p:cNvSpPr>
          <p:nvPr>
            <p:ph type="sldNum" sz="quarter" idx="10"/>
          </p:nvPr>
        </p:nvSpPr>
        <p:spPr/>
        <p:txBody>
          <a:bodyPr/>
          <a:lstStyle/>
          <a:p>
            <a:fld id="{C18812F0-6685-476B-B832-AFB48F091983}" type="slidenum">
              <a:t>73</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Slide preview"/>
          <p:cNvSpPr>
            <a:spLocks noGrp="1" noRot="1" noChangeAspect="1"/>
          </p:cNvSpPr>
          <p:nvPr>
            <p:ph type="sldImg"/>
          </p:nvPr>
        </p:nvSpPr>
        <p:spPr/>
      </p:sp>
      <p:sp>
        <p:nvSpPr>
          <p:cNvPr id="1025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In this example, you clone the Photon-01 VM as a VM template to a content library.</a:t>
            </a:r>
          </a:p>
        </p:txBody>
      </p:sp>
      <p:sp>
        <p:nvSpPr>
          <p:cNvPr id="10252" name="Slide number"/>
          <p:cNvSpPr>
            <a:spLocks noGrp="1"/>
          </p:cNvSpPr>
          <p:nvPr>
            <p:ph type="sldNum" sz="quarter" idx="10"/>
          </p:nvPr>
        </p:nvSpPr>
        <p:spPr/>
        <p:txBody>
          <a:bodyPr/>
          <a:lstStyle/>
          <a:p>
            <a:fld id="{C18812F0-6685-476B-B832-AFB48F091983}" type="slidenum">
              <a:t>74</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4" name="Slide preview"/>
          <p:cNvSpPr>
            <a:spLocks noGrp="1" noRot="1" noChangeAspect="1"/>
          </p:cNvSpPr>
          <p:nvPr>
            <p:ph type="sldImg"/>
          </p:nvPr>
        </p:nvSpPr>
        <p:spPr/>
      </p:sp>
      <p:sp>
        <p:nvSpPr>
          <p:cNvPr id="10255" name="Notes"/>
          <p:cNvSpPr>
            <a:spLocks noGrp="1"/>
          </p:cNvSpPr>
          <p:nvPr>
            <p:ph type="body" idx="1"/>
          </p:nvPr>
        </p:nvSpPr>
        <p:spPr/>
        <p:txBody>
          <a:bodyPr wrap="square" rtlCol="0"/>
          <a:lstStyle/>
          <a:p>
            <a:pPr marL="0" indent="0">
              <a:buNone/>
            </a:pPr>
            <a:endParaRPr/>
          </a:p>
        </p:txBody>
      </p:sp>
      <p:sp>
        <p:nvSpPr>
          <p:cNvPr id="10256" name="Slide number"/>
          <p:cNvSpPr>
            <a:spLocks noGrp="1"/>
          </p:cNvSpPr>
          <p:nvPr>
            <p:ph type="sldNum" sz="quarter" idx="10"/>
          </p:nvPr>
        </p:nvSpPr>
        <p:spPr/>
        <p:txBody>
          <a:bodyPr/>
          <a:lstStyle/>
          <a:p>
            <a:fld id="{C18812F0-6685-476B-B832-AFB48F091983}" type="slidenum">
              <a:t>75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3" name="Slide preview"/>
          <p:cNvSpPr>
            <a:spLocks noGrp="1" noRot="1" noChangeAspect="1"/>
          </p:cNvSpPr>
          <p:nvPr>
            <p:ph type="sldImg"/>
          </p:nvPr>
        </p:nvSpPr>
        <p:spPr/>
      </p:sp>
      <p:sp>
        <p:nvSpPr>
          <p:cNvPr id="1002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 selecting storage, you can choose the storage policy and datastore. Each datastore might have a different size, speed, availability, and other properties. The available datastores are accessible from compute resource that you selected.</a:t>
            </a:r>
          </a:p>
          <a:p>
            <a:pPr marL="0" indent="0">
              <a:buNone/>
            </a:pPr>
            <a:r>
              <a:rPr lang="en-GB" sz="1000" dirty="0">
                <a:solidFill>
                  <a:schemeClr val="tx2"/>
                </a:solidFill>
                <a:latin typeface="Metropolis" panose="00000500000000000000" pitchFamily="2" charset="0"/>
                <a:cs typeface="Times New Roman" panose="02020603050405020304" pitchFamily="18" charset="0"/>
              </a:rPr>
              <a:t>When selecting compatibility, you choose the ESXi host version that you want the virtual machine to be compatible with. To give your VM access to the latest hardware features, select the latest ESXi host version.</a:t>
            </a:r>
          </a:p>
        </p:txBody>
      </p:sp>
      <p:sp>
        <p:nvSpPr>
          <p:cNvPr id="10025" name="Slide number"/>
          <p:cNvSpPr>
            <a:spLocks noGrp="1"/>
          </p:cNvSpPr>
          <p:nvPr>
            <p:ph type="sldNum" sz="quarter" idx="10"/>
          </p:nvPr>
        </p:nvSpPr>
        <p:spPr/>
        <p:txBody>
          <a:bodyPr/>
          <a:lstStyle/>
          <a:p>
            <a:fld id="{C18812F0-6685-476B-B832-AFB48F091983}" type="slidenum">
              <a:t>9</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8" name="Slide preview"/>
          <p:cNvSpPr>
            <a:spLocks noGrp="1" noRot="1" noChangeAspect="1"/>
          </p:cNvSpPr>
          <p:nvPr>
            <p:ph type="sldImg"/>
          </p:nvPr>
        </p:nvSpPr>
        <p:spPr/>
      </p:sp>
      <p:sp>
        <p:nvSpPr>
          <p:cNvPr id="1025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mount an ISO file directly from a content library. You connect the CD/DVD device to an ISO file that is stored in the content library, for example, to install a guest OS on a new VM.</a:t>
            </a:r>
          </a:p>
          <a:p>
            <a:pPr marL="0" indent="0">
              <a:buNone/>
            </a:pPr>
            <a:r>
              <a:rPr lang="en-GB" sz="1000" dirty="0">
                <a:solidFill>
                  <a:schemeClr val="tx2"/>
                </a:solidFill>
                <a:latin typeface="Metropolis" panose="00000500000000000000" pitchFamily="2" charset="0"/>
                <a:cs typeface="Times New Roman" panose="02020603050405020304" pitchFamily="18" charset="0"/>
              </a:rPr>
              <a:t>The ISO files are available only to VMs that are registered on an ESXi host that can access the datastore where the content library is located. These ISO files are not available to VMs on hosts that cannot see the datastore on which the content library is located.</a:t>
            </a:r>
          </a:p>
        </p:txBody>
      </p:sp>
      <p:sp>
        <p:nvSpPr>
          <p:cNvPr id="10260" name="Slide number"/>
          <p:cNvSpPr>
            <a:spLocks noGrp="1"/>
          </p:cNvSpPr>
          <p:nvPr>
            <p:ph type="sldNum" sz="quarter" idx="10"/>
          </p:nvPr>
        </p:nvSpPr>
        <p:spPr/>
        <p:txBody>
          <a:bodyPr/>
          <a:lstStyle/>
          <a:p>
            <a:fld id="{C18812F0-6685-476B-B832-AFB48F091983}" type="slidenum">
              <a:t>76</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2" name="Slide preview"/>
          <p:cNvSpPr>
            <a:spLocks noGrp="1" noRot="1" noChangeAspect="1"/>
          </p:cNvSpPr>
          <p:nvPr>
            <p:ph type="sldImg"/>
          </p:nvPr>
        </p:nvSpPr>
        <p:spPr/>
      </p:sp>
      <p:sp>
        <p:nvSpPr>
          <p:cNvPr id="1026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On the Select a template page, you can choose a template from a content library or from the vCenter inventory. The </a:t>
            </a:r>
            <a:r>
              <a:rPr lang="en-US" sz="1000" b="1" dirty="0">
                <a:solidFill>
                  <a:srgbClr val="000000"/>
                </a:solidFill>
                <a:latin typeface="Metropolis Semi Bold" panose="00000700000000000000" pitchFamily="2" charset="0"/>
                <a:cs typeface="Courier New" pitchFamily="49" charset="0"/>
              </a:rPr>
              <a:t>Content Library</a:t>
            </a:r>
            <a:r>
              <a:rPr lang="en-GB" sz="1000" dirty="0">
                <a:solidFill>
                  <a:schemeClr val="tx2"/>
                </a:solidFill>
                <a:latin typeface="Metropolis" panose="00000500000000000000" pitchFamily="2" charset="0"/>
                <a:cs typeface="Times New Roman" panose="02020603050405020304" pitchFamily="18" charset="0"/>
              </a:rPr>
              <a:t> tab lists OVF templates and the </a:t>
            </a:r>
            <a:r>
              <a:rPr lang="en-US" sz="1000" b="1" dirty="0">
                <a:solidFill>
                  <a:srgbClr val="000000"/>
                </a:solidFill>
                <a:latin typeface="Metropolis Semi Bold" panose="00000700000000000000" pitchFamily="2" charset="0"/>
                <a:cs typeface="Courier New" pitchFamily="49" charset="0"/>
              </a:rPr>
              <a:t>Data Center</a:t>
            </a:r>
            <a:r>
              <a:rPr lang="en-GB" sz="1000" dirty="0">
                <a:solidFill>
                  <a:schemeClr val="tx2"/>
                </a:solidFill>
                <a:latin typeface="Metropolis" panose="00000500000000000000" pitchFamily="2" charset="0"/>
                <a:cs typeface="Times New Roman" panose="02020603050405020304" pitchFamily="18" charset="0"/>
              </a:rPr>
              <a:t> tab lists VM templates, including VM templates that you added to the content library.</a:t>
            </a:r>
          </a:p>
        </p:txBody>
      </p:sp>
      <p:sp>
        <p:nvSpPr>
          <p:cNvPr id="10264" name="Slide number"/>
          <p:cNvSpPr>
            <a:spLocks noGrp="1"/>
          </p:cNvSpPr>
          <p:nvPr>
            <p:ph type="sldNum" sz="quarter" idx="10"/>
          </p:nvPr>
        </p:nvSpPr>
        <p:spPr/>
        <p:txBody>
          <a:bodyPr/>
          <a:lstStyle/>
          <a:p>
            <a:fld id="{C18812F0-6685-476B-B832-AFB48F091983}" type="slidenum">
              <a:t>77</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5" name="Slide preview"/>
          <p:cNvSpPr>
            <a:spLocks noGrp="1" noRot="1" noChangeAspect="1"/>
          </p:cNvSpPr>
          <p:nvPr>
            <p:ph type="sldImg"/>
          </p:nvPr>
        </p:nvSpPr>
        <p:spPr/>
      </p:sp>
      <p:sp>
        <p:nvSpPr>
          <p:cNvPr id="10266" name="Notes"/>
          <p:cNvSpPr>
            <a:spLocks noGrp="1"/>
          </p:cNvSpPr>
          <p:nvPr>
            <p:ph type="body" idx="1"/>
          </p:nvPr>
        </p:nvSpPr>
        <p:spPr/>
        <p:txBody>
          <a:bodyPr wrap="square" rtlCol="0"/>
          <a:lstStyle/>
          <a:p>
            <a:pPr marL="0" indent="0">
              <a:buNone/>
            </a:pPr>
            <a:endParaRPr/>
          </a:p>
        </p:txBody>
      </p:sp>
      <p:sp>
        <p:nvSpPr>
          <p:cNvPr id="10267" name="Slide number"/>
          <p:cNvSpPr>
            <a:spLocks noGrp="1"/>
          </p:cNvSpPr>
          <p:nvPr>
            <p:ph type="sldNum" sz="quarter" idx="10"/>
          </p:nvPr>
        </p:nvSpPr>
        <p:spPr/>
        <p:txBody>
          <a:bodyPr/>
          <a:lstStyle/>
          <a:p>
            <a:fld id="{C18812F0-6685-476B-B832-AFB48F091983}" type="slidenum">
              <a:t>78</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9" name="Slide preview"/>
          <p:cNvSpPr>
            <a:spLocks noGrp="1" noRot="1" noChangeAspect="1"/>
          </p:cNvSpPr>
          <p:nvPr>
            <p:ph type="sldImg"/>
          </p:nvPr>
        </p:nvSpPr>
        <p:spPr/>
      </p:sp>
      <p:sp>
        <p:nvSpPr>
          <p:cNvPr id="10270" name="Notes"/>
          <p:cNvSpPr>
            <a:spLocks noGrp="1"/>
          </p:cNvSpPr>
          <p:nvPr>
            <p:ph type="body" idx="1"/>
          </p:nvPr>
        </p:nvSpPr>
        <p:spPr/>
        <p:txBody>
          <a:bodyPr wrap="square" rtlCol="0"/>
          <a:lstStyle/>
          <a:p>
            <a:pPr marL="0" indent="0">
              <a:buNone/>
            </a:pPr>
            <a:endParaRPr/>
          </a:p>
        </p:txBody>
      </p:sp>
      <p:sp>
        <p:nvSpPr>
          <p:cNvPr id="10271" name="Slide number"/>
          <p:cNvSpPr>
            <a:spLocks noGrp="1"/>
          </p:cNvSpPr>
          <p:nvPr>
            <p:ph type="sldNum" sz="quarter" idx="10"/>
          </p:nvPr>
        </p:nvSpPr>
        <p:spPr/>
        <p:txBody>
          <a:bodyPr/>
          <a:lstStyle/>
          <a:p>
            <a:fld id="{C18812F0-6685-476B-B832-AFB48F091983}" type="slidenum">
              <a:t>80</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2" name="Slide preview"/>
          <p:cNvSpPr>
            <a:spLocks noGrp="1" noRot="1" noChangeAspect="1"/>
          </p:cNvSpPr>
          <p:nvPr>
            <p:ph type="sldImg"/>
          </p:nvPr>
        </p:nvSpPr>
        <p:spPr/>
      </p:sp>
      <p:sp>
        <p:nvSpPr>
          <p:cNvPr id="10273" name="Notes"/>
          <p:cNvSpPr>
            <a:spLocks noGrp="1"/>
          </p:cNvSpPr>
          <p:nvPr>
            <p:ph type="body" idx="1"/>
          </p:nvPr>
        </p:nvSpPr>
        <p:spPr/>
        <p:txBody>
          <a:bodyPr wrap="square" rtlCol="0"/>
          <a:lstStyle/>
          <a:p>
            <a:pPr marL="0" indent="0">
              <a:buNone/>
            </a:pPr>
            <a:endParaRPr/>
          </a:p>
        </p:txBody>
      </p:sp>
      <p:sp>
        <p:nvSpPr>
          <p:cNvPr id="10274" name="Slide number"/>
          <p:cNvSpPr>
            <a:spLocks noGrp="1"/>
          </p:cNvSpPr>
          <p:nvPr>
            <p:ph type="sldNum" sz="quarter" idx="10"/>
          </p:nvPr>
        </p:nvSpPr>
        <p:spPr/>
        <p:txBody>
          <a:bodyPr/>
          <a:lstStyle/>
          <a:p>
            <a:fld id="{C18812F0-6685-476B-B832-AFB48F091983}" type="slidenum">
              <a:t>81</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6" name="Slide preview"/>
          <p:cNvSpPr>
            <a:spLocks noGrp="1" noRot="1" noChangeAspect="1"/>
          </p:cNvSpPr>
          <p:nvPr>
            <p:ph type="sldImg"/>
          </p:nvPr>
        </p:nvSpPr>
        <p:spPr/>
      </p:sp>
      <p:sp>
        <p:nvSpPr>
          <p:cNvPr id="1027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create a local library as the source for content that you want to save or share. You create the local library on a single vCenter instance. Furthermore, you can then add or remove items to and from the local library.</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publish a local library, and this content library service endpoint can be accessed by other vCenter instances in your virtual environment, whether or not they are in the same enhanced linked mode group. When you publish a library, you can configure the authentication method, which a subscribed library must use to authenticate to it.</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create a subscribed library and populate its content by synchronizing it to a published library. You can choose whether a subscribed library contains copies of the published library files or only the metadata of the library items.</a:t>
            </a:r>
            <a:r>
              <a:t/>
            </a:r>
            <a:br/>
            <a:r>
              <a:rPr lang="en-GB" sz="1000" dirty="0">
                <a:solidFill>
                  <a:schemeClr val="tx2"/>
                </a:solidFill>
                <a:latin typeface="Metropolis" panose="00000500000000000000" pitchFamily="2" charset="0"/>
                <a:cs typeface="Times New Roman" panose="02020603050405020304" pitchFamily="18" charset="0"/>
              </a:rPr>
              <a:t>The published library can be on the same vCenter instance as the subscribed library, or more likely, the subscribed library can reference a published library on a different vCenter instance.</a:t>
            </a:r>
            <a:r>
              <a:t/>
            </a:r>
            <a:br/>
            <a:r>
              <a:rPr lang="en-GB" sz="1000" dirty="0">
                <a:solidFill>
                  <a:schemeClr val="tx2"/>
                </a:solidFill>
                <a:latin typeface="Metropolis" panose="00000500000000000000" pitchFamily="2" charset="0"/>
                <a:cs typeface="Times New Roman" panose="02020603050405020304" pitchFamily="18" charset="0"/>
              </a:rPr>
              <a:t>You cannot add library items to a subscribed library. You can add items only to a local or published library.</a:t>
            </a:r>
            <a:r>
              <a:t/>
            </a:r>
            <a:br/>
            <a:r>
              <a:rPr lang="en-GB" sz="1000" dirty="0">
                <a:solidFill>
                  <a:schemeClr val="tx2"/>
                </a:solidFill>
                <a:latin typeface="Metropolis" panose="00000500000000000000" pitchFamily="2" charset="0"/>
                <a:cs typeface="Times New Roman" panose="02020603050405020304" pitchFamily="18" charset="0"/>
              </a:rPr>
              <a:t>After synchronization, both libraries contain the same items, or the subscribed library contains the metadata for the items.</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publish this content library so that other libraries that are located across the world can subscribe and download an exact copy of the data. If an OVF template is added, modified, or deleted from the published library, the subscribed library synchronizes with the published library and the libraries are updated with the latest content.</a:t>
            </a:r>
          </a:p>
        </p:txBody>
      </p:sp>
      <p:sp>
        <p:nvSpPr>
          <p:cNvPr id="10278" name="Slide number"/>
          <p:cNvSpPr>
            <a:spLocks noGrp="1"/>
          </p:cNvSpPr>
          <p:nvPr>
            <p:ph type="sldNum" sz="quarter" idx="10"/>
          </p:nvPr>
        </p:nvSpPr>
        <p:spPr/>
        <p:txBody>
          <a:bodyPr/>
          <a:lstStyle/>
          <a:p>
            <a:fld id="{C18812F0-6685-476B-B832-AFB48F091983}" type="slidenum">
              <a:t>82</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 name="Slide preview"/>
          <p:cNvSpPr>
            <a:spLocks noGrp="1" noRot="1" noChangeAspect="1"/>
          </p:cNvSpPr>
          <p:nvPr>
            <p:ph type="sldImg"/>
          </p:nvPr>
        </p:nvSpPr>
        <p:spPr/>
      </p:sp>
      <p:sp>
        <p:nvSpPr>
          <p:cNvPr id="10281" name="Notes"/>
          <p:cNvSpPr>
            <a:spLocks noGrp="1"/>
          </p:cNvSpPr>
          <p:nvPr>
            <p:ph type="body" idx="1"/>
          </p:nvPr>
        </p:nvSpPr>
        <p:spPr/>
        <p:txBody>
          <a:bodyPr wrap="square" rtlCol="0"/>
          <a:lstStyle/>
          <a:p>
            <a:pPr marL="0" indent="0">
              <a:buNone/>
            </a:pPr>
            <a:endParaRPr/>
          </a:p>
        </p:txBody>
      </p:sp>
      <p:sp>
        <p:nvSpPr>
          <p:cNvPr id="10282" name="Slide number"/>
          <p:cNvSpPr>
            <a:spLocks noGrp="1"/>
          </p:cNvSpPr>
          <p:nvPr>
            <p:ph type="sldNum" sz="quarter" idx="10"/>
          </p:nvPr>
        </p:nvSpPr>
        <p:spPr/>
        <p:txBody>
          <a:bodyPr/>
          <a:lstStyle/>
          <a:p>
            <a:fld id="{C18812F0-6685-476B-B832-AFB48F091983}" type="slidenum">
              <a:t>83</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4" name="Slide preview"/>
          <p:cNvSpPr>
            <a:spLocks noGrp="1" noRot="1" noChangeAspect="1"/>
          </p:cNvSpPr>
          <p:nvPr>
            <p:ph type="sldImg"/>
          </p:nvPr>
        </p:nvSpPr>
        <p:spPr/>
      </p:sp>
      <p:sp>
        <p:nvSpPr>
          <p:cNvPr id="10285"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 a content library subscription is created, the administrator selects how the content synchronizes with the published content library. Content can be downloaded immediately if space for the content is not a concern.</a:t>
            </a:r>
            <a:r>
              <a:t/>
            </a:r>
            <a:br/>
            <a:r>
              <a:rPr lang="en-GB" sz="1000" dirty="0">
                <a:solidFill>
                  <a:schemeClr val="tx2"/>
                </a:solidFill>
                <a:latin typeface="Metropolis" panose="00000500000000000000" pitchFamily="2" charset="0"/>
                <a:cs typeface="Times New Roman" panose="02020603050405020304" pitchFamily="18" charset="0"/>
              </a:rPr>
              <a:t>Synchronization can be set to on-demand so that only the metadata is copied when the subscription is created. The full payload of the content library is downloaded the first time the content is used. So, space is saved because some templates and ISO images are not yet accessed and therefore, not downloaded.</a:t>
            </a:r>
          </a:p>
        </p:txBody>
      </p:sp>
      <p:sp>
        <p:nvSpPr>
          <p:cNvPr id="10286" name="Slide number"/>
          <p:cNvSpPr>
            <a:spLocks noGrp="1"/>
          </p:cNvSpPr>
          <p:nvPr>
            <p:ph type="sldNum" sz="quarter" idx="10"/>
          </p:nvPr>
        </p:nvSpPr>
        <p:spPr/>
        <p:txBody>
          <a:bodyPr/>
          <a:lstStyle/>
          <a:p>
            <a:fld id="{C18812F0-6685-476B-B832-AFB48F091983}" type="slidenum">
              <a:t>84</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8" name="Slide preview"/>
          <p:cNvSpPr>
            <a:spLocks noGrp="1" noRot="1" noChangeAspect="1"/>
          </p:cNvSpPr>
          <p:nvPr>
            <p:ph type="sldImg"/>
          </p:nvPr>
        </p:nvSpPr>
        <p:spPr/>
      </p:sp>
      <p:sp>
        <p:nvSpPr>
          <p:cNvPr id="10289" name="Notes"/>
          <p:cNvSpPr>
            <a:spLocks noGrp="1"/>
          </p:cNvSpPr>
          <p:nvPr>
            <p:ph type="body" idx="1"/>
          </p:nvPr>
        </p:nvSpPr>
        <p:spPr/>
        <p:txBody>
          <a:bodyPr wrap="square" rtlCol="0"/>
          <a:lstStyle/>
          <a:p>
            <a:pPr marL="0" indent="0">
              <a:buNone/>
            </a:pPr>
            <a:endParaRPr/>
          </a:p>
        </p:txBody>
      </p:sp>
      <p:sp>
        <p:nvSpPr>
          <p:cNvPr id="10290" name="Slide number"/>
          <p:cNvSpPr>
            <a:spLocks noGrp="1"/>
          </p:cNvSpPr>
          <p:nvPr>
            <p:ph type="sldNum" sz="quarter" idx="10"/>
          </p:nvPr>
        </p:nvSpPr>
        <p:spPr/>
        <p:txBody>
          <a:bodyPr/>
          <a:lstStyle/>
          <a:p>
            <a:fld id="{C18812F0-6685-476B-B832-AFB48F091983}" type="slidenum">
              <a:t>85</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2" name="Slide preview"/>
          <p:cNvSpPr>
            <a:spLocks noGrp="1" noRot="1" noChangeAspect="1"/>
          </p:cNvSpPr>
          <p:nvPr>
            <p:ph type="sldImg"/>
          </p:nvPr>
        </p:nvSpPr>
        <p:spPr/>
      </p:sp>
      <p:sp>
        <p:nvSpPr>
          <p:cNvPr id="1029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synchronize only OVF templates. If a subscriber initiates synchronization with a published library that contains both VM templates and OVF templates, only the OVF templates are synchronized in the subscribed library. VM templates are synchronized when a publisher library publishes them to its subscribers.</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publish only VM templates. If you publish an entire library that contains both VM templates and OVF templates, only the VM templates are replicated to the subscriber. To synchronize OVF templates and other types of files, the subscriber must initiate the synchronization.</a:t>
            </a:r>
          </a:p>
        </p:txBody>
      </p:sp>
      <p:sp>
        <p:nvSpPr>
          <p:cNvPr id="10294" name="Slide number"/>
          <p:cNvSpPr>
            <a:spLocks noGrp="1"/>
          </p:cNvSpPr>
          <p:nvPr>
            <p:ph type="sldNum" sz="quarter" idx="10"/>
          </p:nvPr>
        </p:nvSpPr>
        <p:spPr/>
        <p:txBody>
          <a:bodyPr/>
          <a:lstStyle/>
          <a:p>
            <a:fld id="{C18812F0-6685-476B-B832-AFB48F091983}" type="slidenum">
              <a:t>86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7" name="Slide preview"/>
          <p:cNvSpPr>
            <a:spLocks noGrp="1" noRot="1" noChangeAspect="1"/>
          </p:cNvSpPr>
          <p:nvPr>
            <p:ph type="sldImg"/>
          </p:nvPr>
        </p:nvSpPr>
        <p:spPr/>
      </p:sp>
      <p:sp>
        <p:nvSpPr>
          <p:cNvPr id="1002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 you select a guest operating system BIOS or EFI is selected by default, depending on the firmware supported by the operating system. If the operating system supports BIOS and EFI, you can change the default by editing the VM after you create it and before you install the guest operating system. If you select EFI, you cannot boot an operating system that supports only BIOS, and the reverse.</a:t>
            </a:r>
          </a:p>
        </p:txBody>
      </p:sp>
      <p:sp>
        <p:nvSpPr>
          <p:cNvPr id="10029" name="Slide number"/>
          <p:cNvSpPr>
            <a:spLocks noGrp="1"/>
          </p:cNvSpPr>
          <p:nvPr>
            <p:ph type="sldNum" sz="quarter" idx="10"/>
          </p:nvPr>
        </p:nvSpPr>
        <p:spPr/>
        <p:txBody>
          <a:bodyPr/>
          <a:lstStyle/>
          <a:p>
            <a:fld id="{C18812F0-6685-476B-B832-AFB48F091983}" type="slidenum">
              <a:t>10</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6" name="Slide preview"/>
          <p:cNvSpPr>
            <a:spLocks noGrp="1" noRot="1" noChangeAspect="1"/>
          </p:cNvSpPr>
          <p:nvPr>
            <p:ph type="sldImg"/>
          </p:nvPr>
        </p:nvSpPr>
        <p:spPr/>
      </p:sp>
      <p:sp>
        <p:nvSpPr>
          <p:cNvPr id="1029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Subscriptions enable you to publish library items to a subscriber whenever you want. Create a subscription for a publisher library to control the distribution of templates to the subscriber.</a:t>
            </a:r>
          </a:p>
          <a:p>
            <a:pPr marL="0" indent="0">
              <a:buNone/>
            </a:pPr>
            <a:endParaRPr lang="en-GB" sz="1000" dirty="0">
              <a:solidFill>
                <a:schemeClr val="tx2"/>
              </a:solidFill>
              <a:latin typeface="Metropolis" panose="00000500000000000000" pitchFamily="2" charset="0"/>
              <a:cs typeface="Times New Roman" panose="02020603050405020304" pitchFamily="18" charset="0"/>
            </a:endParaRPr>
          </a:p>
        </p:txBody>
      </p:sp>
      <p:sp>
        <p:nvSpPr>
          <p:cNvPr id="10298" name="Slide number"/>
          <p:cNvSpPr>
            <a:spLocks noGrp="1"/>
          </p:cNvSpPr>
          <p:nvPr>
            <p:ph type="sldNum" sz="quarter" idx="10"/>
          </p:nvPr>
        </p:nvSpPr>
        <p:spPr/>
        <p:txBody>
          <a:bodyPr/>
          <a:lstStyle/>
          <a:p>
            <a:fld id="{C18812F0-6685-476B-B832-AFB48F091983}" type="slidenum">
              <a:t>87</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0" name="Slide preview"/>
          <p:cNvSpPr>
            <a:spLocks noGrp="1" noRot="1" noChangeAspect="1"/>
          </p:cNvSpPr>
          <p:nvPr>
            <p:ph type="sldImg"/>
          </p:nvPr>
        </p:nvSpPr>
        <p:spPr/>
      </p:sp>
      <p:sp>
        <p:nvSpPr>
          <p:cNvPr id="1030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If Enhanced Linked Mode is configured across vCenter instances and the ESXi hosts can communicate with each other, then replication takes place between ESXi hosts using NFC. If the datastores used by the published and subscribed libraries exist in the same storage array, then VAAI is used for more efficient transfers.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When Enhanced Linked Mode is not available, the contents of a published library must be streamed over HTTPS through the Transfer Service component. In such a case, three scenarios are possible, based on the storage configuration:</a:t>
            </a:r>
          </a:p>
          <a:p>
            <a:pPr>
              <a:buFont typeface="Arial" pitchFamily="34" charset="0"/>
              <a:buChar char="•"/>
            </a:pPr>
            <a:r>
              <a:rPr/>
              <a:t>Both published and subscribed libraries reside on a datastore.</a:t>
            </a:r>
          </a:p>
          <a:p>
            <a:pPr>
              <a:buFont typeface="Arial" pitchFamily="34" charset="0"/>
              <a:buChar char="•"/>
            </a:pPr>
            <a:r>
              <a:rPr/>
              <a:t>Both published and subscribed libraries reside on an NFS file system mounted on the vCenter instances.</a:t>
            </a:r>
          </a:p>
          <a:p>
            <a:pPr>
              <a:buFont typeface="Arial" pitchFamily="34" charset="0"/>
              <a:buChar char="•"/>
            </a:pPr>
            <a:r>
              <a:rPr/>
              <a:t>The published library resides on an NFS file system, whereas the subscribed library resides on a datastore.</a:t>
            </a:r>
          </a:p>
          <a:p>
            <a:pPr marL="0" indent="0">
              <a:buNone/>
            </a:pPr>
            <a:r>
              <a:rPr lang="en-GB" sz="1000" dirty="0">
                <a:solidFill>
                  <a:schemeClr val="tx2"/>
                </a:solidFill>
                <a:latin typeface="Metropolis" panose="00000500000000000000" pitchFamily="2" charset="0"/>
                <a:cs typeface="Times New Roman" panose="02020603050405020304" pitchFamily="18" charset="0"/>
              </a:rPr>
              <a:t>When any item is changed in a content library, the item number is incremented to note the modification. The version number for the content library as a whole is also incremented. This process is called simple versioning. The Content Library Service determines whether synchronization should occur by using simple versioning. Simple versioning does not store multiple versions or offer rollback features, it is purely a numerical value that is assigned to the content library and its content.</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content library's version number is checked first.</a:t>
            </a:r>
          </a:p>
          <a:p>
            <a:pPr>
              <a:buFont typeface="Arial" pitchFamily="34" charset="0"/>
              <a:buChar char="•"/>
            </a:pPr>
            <a:r>
              <a:rPr/>
              <a:t>If this number matches the one in the published and subscribed libraries, no synchronization is required.</a:t>
            </a:r>
          </a:p>
          <a:p>
            <a:pPr>
              <a:buFont typeface="Arial" pitchFamily="34" charset="0"/>
              <a:buChar char="•"/>
            </a:pPr>
            <a:r>
              <a:rPr/>
              <a:t>If a discrepancy is found, the version number of each item in the library is checked.</a:t>
            </a:r>
          </a:p>
          <a:p>
            <a:pPr>
              <a:buFont typeface="Arial" pitchFamily="34" charset="0"/>
              <a:buChar char="•"/>
            </a:pPr>
            <a:r>
              <a:rPr/>
              <a:t>If discrepancies are found, only items with such discrepancies are synchronized.</a:t>
            </a:r>
          </a:p>
        </p:txBody>
      </p:sp>
      <p:sp>
        <p:nvSpPr>
          <p:cNvPr id="10302" name="Slide number"/>
          <p:cNvSpPr>
            <a:spLocks noGrp="1"/>
          </p:cNvSpPr>
          <p:nvPr>
            <p:ph type="sldNum" sz="quarter" idx="10"/>
          </p:nvPr>
        </p:nvSpPr>
        <p:spPr/>
        <p:txBody>
          <a:bodyPr/>
          <a:lstStyle/>
          <a:p>
            <a:fld id="{C18812F0-6685-476B-B832-AFB48F091983}" type="slidenum">
              <a:t>88</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4" name="Slide preview"/>
          <p:cNvSpPr>
            <a:spLocks noGrp="1" noRot="1" noChangeAspect="1"/>
          </p:cNvSpPr>
          <p:nvPr>
            <p:ph type="sldImg"/>
          </p:nvPr>
        </p:nvSpPr>
        <p:spPr/>
      </p:sp>
      <p:sp>
        <p:nvSpPr>
          <p:cNvPr id="10305" name="Notes"/>
          <p:cNvSpPr>
            <a:spLocks noGrp="1"/>
          </p:cNvSpPr>
          <p:nvPr>
            <p:ph type="body" idx="1"/>
          </p:nvPr>
        </p:nvSpPr>
        <p:spPr/>
        <p:txBody>
          <a:bodyPr wrap="square" rtlCol="0"/>
          <a:lstStyle/>
          <a:p>
            <a:pPr marL="0" indent="0">
              <a:buNone/>
            </a:pPr>
            <a:endParaRPr/>
          </a:p>
        </p:txBody>
      </p:sp>
      <p:sp>
        <p:nvSpPr>
          <p:cNvPr id="10306" name="Slide number"/>
          <p:cNvSpPr>
            <a:spLocks noGrp="1"/>
          </p:cNvSpPr>
          <p:nvPr>
            <p:ph type="sldNum" sz="quarter" idx="10"/>
          </p:nvPr>
        </p:nvSpPr>
        <p:spPr/>
        <p:txBody>
          <a:bodyPr/>
          <a:lstStyle/>
          <a:p>
            <a:fld id="{C18812F0-6685-476B-B832-AFB48F091983}" type="slidenum">
              <a:t>89</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8" name="Slide preview"/>
          <p:cNvSpPr>
            <a:spLocks noGrp="1" noRot="1" noChangeAspect="1"/>
          </p:cNvSpPr>
          <p:nvPr>
            <p:ph type="sldImg"/>
          </p:nvPr>
        </p:nvSpPr>
        <p:spPr/>
      </p:sp>
      <p:sp>
        <p:nvSpPr>
          <p:cNvPr id="1030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content library can be supported by a datastore or stored to available storage on vCenter.</a:t>
            </a:r>
            <a:r>
              <a:t/>
            </a:r>
            <a:br/>
            <a:r>
              <a:rPr lang="en-GB" sz="1000" dirty="0">
                <a:solidFill>
                  <a:schemeClr val="tx2"/>
                </a:solidFill>
                <a:latin typeface="Metropolis" panose="00000500000000000000" pitchFamily="2" charset="0"/>
                <a:cs typeface="Times New Roman" panose="02020603050405020304" pitchFamily="18" charset="0"/>
              </a:rPr>
              <a:t>Regardless of the option selected, the content library can be supported only by a single file system or datastore.</a:t>
            </a:r>
            <a:r>
              <a:t/>
            </a:r>
            <a:br/>
            <a:r>
              <a:rPr lang="en-GB" sz="1000" dirty="0">
                <a:solidFill>
                  <a:schemeClr val="tx2"/>
                </a:solidFill>
                <a:latin typeface="Metropolis" panose="00000500000000000000" pitchFamily="2" charset="0"/>
                <a:cs typeface="Times New Roman" panose="02020603050405020304" pitchFamily="18" charset="0"/>
              </a:rPr>
              <a:t>The maximum size of a library item is 1 TB. A content library can hold a maximum of 1,000 items and a total of 2,000 items across all libraries in a vCenter instance.</a:t>
            </a:r>
            <a:r>
              <a:t/>
            </a:r>
            <a:br/>
            <a:r>
              <a:rPr lang="en-GB" sz="1000" dirty="0">
                <a:solidFill>
                  <a:schemeClr val="tx2"/>
                </a:solidFill>
                <a:latin typeface="Metropolis" panose="00000500000000000000" pitchFamily="2" charset="0"/>
                <a:cs typeface="Times New Roman" panose="02020603050405020304" pitchFamily="18" charset="0"/>
              </a:rPr>
              <a:t>The maximum number of concurrent synchronization operations on the published library’s vCenter instance is 16.</a:t>
            </a:r>
            <a:r>
              <a:t/>
            </a:r>
            <a:br/>
            <a:r>
              <a:rPr lang="en-GB" sz="1000" dirty="0">
                <a:solidFill>
                  <a:schemeClr val="tx2"/>
                </a:solidFill>
                <a:latin typeface="Metropolis" panose="00000500000000000000" pitchFamily="2" charset="0"/>
                <a:cs typeface="Times New Roman" panose="02020603050405020304" pitchFamily="18" charset="0"/>
              </a:rPr>
              <a:t>Automatic synchronization occurs once every 240 minutes by default, but the time and frequency can be configured through the content library advanced configuration settings. The administrator can synchronize an entire content library or an individual item at any time through the vSphere Client.</a:t>
            </a:r>
          </a:p>
        </p:txBody>
      </p:sp>
      <p:sp>
        <p:nvSpPr>
          <p:cNvPr id="10310" name="Slide number"/>
          <p:cNvSpPr>
            <a:spLocks noGrp="1"/>
          </p:cNvSpPr>
          <p:nvPr>
            <p:ph type="sldNum" sz="quarter" idx="10"/>
          </p:nvPr>
        </p:nvSpPr>
        <p:spPr/>
        <p:txBody>
          <a:bodyPr/>
          <a:lstStyle/>
          <a:p>
            <a:fld id="{C18812F0-6685-476B-B832-AFB48F091983}" type="slidenum">
              <a:t>90</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 name="Slide preview"/>
          <p:cNvSpPr>
            <a:spLocks noGrp="1" noRot="1" noChangeAspect="1"/>
          </p:cNvSpPr>
          <p:nvPr>
            <p:ph type="sldImg"/>
          </p:nvPr>
        </p:nvSpPr>
        <p:spPr/>
      </p:sp>
      <p:sp>
        <p:nvSpPr>
          <p:cNvPr id="10312" name="Notes"/>
          <p:cNvSpPr>
            <a:spLocks noGrp="1"/>
          </p:cNvSpPr>
          <p:nvPr>
            <p:ph type="body" idx="1"/>
          </p:nvPr>
        </p:nvSpPr>
        <p:spPr/>
        <p:txBody>
          <a:bodyPr wrap="square" rtlCol="0"/>
          <a:lstStyle/>
          <a:p>
            <a:pPr marL="0" indent="0">
              <a:buNone/>
            </a:pPr>
            <a:endParaRPr/>
          </a:p>
        </p:txBody>
      </p:sp>
      <p:sp>
        <p:nvSpPr>
          <p:cNvPr id="10313" name="Slide number"/>
          <p:cNvSpPr>
            <a:spLocks noGrp="1"/>
          </p:cNvSpPr>
          <p:nvPr>
            <p:ph type="sldNum" sz="quarter" idx="10"/>
          </p:nvPr>
        </p:nvSpPr>
        <p:spPr/>
        <p:txBody>
          <a:bodyPr/>
          <a:lstStyle/>
          <a:p>
            <a:fld id="{C18812F0-6685-476B-B832-AFB48F091983}" type="slidenum">
              <a:t>91</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5" name="Slide preview"/>
          <p:cNvSpPr>
            <a:spLocks noGrp="1" noRot="1" noChangeAspect="1"/>
          </p:cNvSpPr>
          <p:nvPr>
            <p:ph type="sldImg"/>
          </p:nvPr>
        </p:nvSpPr>
        <p:spPr/>
      </p:sp>
      <p:sp>
        <p:nvSpPr>
          <p:cNvPr id="10316" name="Notes"/>
          <p:cNvSpPr>
            <a:spLocks noGrp="1"/>
          </p:cNvSpPr>
          <p:nvPr>
            <p:ph type="body" idx="1"/>
          </p:nvPr>
        </p:nvSpPr>
        <p:spPr/>
        <p:txBody>
          <a:bodyPr wrap="square" rtlCol="0"/>
          <a:lstStyle/>
          <a:p>
            <a:pPr marL="0" indent="0">
              <a:buNone/>
            </a:pPr>
            <a:endParaRPr/>
          </a:p>
        </p:txBody>
      </p:sp>
      <p:sp>
        <p:nvSpPr>
          <p:cNvPr id="10317" name="Slide number"/>
          <p:cNvSpPr>
            <a:spLocks noGrp="1"/>
          </p:cNvSpPr>
          <p:nvPr>
            <p:ph type="sldNum" sz="quarter" idx="10"/>
          </p:nvPr>
        </p:nvSpPr>
        <p:spPr/>
        <p:txBody>
          <a:bodyPr/>
          <a:lstStyle/>
          <a:p>
            <a:fld id="{C18812F0-6685-476B-B832-AFB48F091983}" type="slidenum">
              <a:t>93</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8" name="Slide preview"/>
          <p:cNvSpPr>
            <a:spLocks noGrp="1" noRot="1" noChangeAspect="1"/>
          </p:cNvSpPr>
          <p:nvPr>
            <p:ph type="sldImg"/>
          </p:nvPr>
        </p:nvSpPr>
        <p:spPr/>
      </p:sp>
      <p:sp>
        <p:nvSpPr>
          <p:cNvPr id="10319" name="Notes"/>
          <p:cNvSpPr>
            <a:spLocks noGrp="1"/>
          </p:cNvSpPr>
          <p:nvPr>
            <p:ph type="body" idx="1"/>
          </p:nvPr>
        </p:nvSpPr>
        <p:spPr/>
        <p:txBody>
          <a:bodyPr wrap="square" rtlCol="0"/>
          <a:lstStyle/>
          <a:p>
            <a:pPr marL="0" indent="0">
              <a:buNone/>
            </a:pPr>
            <a:endParaRPr/>
          </a:p>
        </p:txBody>
      </p:sp>
      <p:sp>
        <p:nvSpPr>
          <p:cNvPr id="10320" name="Slide number"/>
          <p:cNvSpPr>
            <a:spLocks noGrp="1"/>
          </p:cNvSpPr>
          <p:nvPr>
            <p:ph type="sldNum" sz="quarter" idx="10"/>
          </p:nvPr>
        </p:nvSpPr>
        <p:spPr/>
        <p:txBody>
          <a:bodyPr/>
          <a:lstStyle/>
          <a:p>
            <a:fld id="{C18812F0-6685-476B-B832-AFB48F091983}" type="slidenum">
              <a:t>94</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4" name="Slide preview"/>
          <p:cNvSpPr>
            <a:spLocks noGrp="1" noRot="1" noChangeAspect="1"/>
          </p:cNvSpPr>
          <p:nvPr>
            <p:ph type="sldImg"/>
          </p:nvPr>
        </p:nvSpPr>
        <p:spPr/>
      </p:sp>
      <p:sp>
        <p:nvSpPr>
          <p:cNvPr id="10325"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Managing VM templates with the content library has several benefits:</a:t>
            </a:r>
          </a:p>
          <a:p>
            <a:pPr>
              <a:buFont typeface="Arial" pitchFamily="34" charset="0"/>
              <a:buChar char="•"/>
            </a:pPr>
            <a:r>
              <a:rPr/>
              <a:t>You can monitor the changes that have been made by privileged users.</a:t>
            </a:r>
          </a:p>
          <a:p>
            <a:pPr>
              <a:buFont typeface="Arial" pitchFamily="34" charset="0"/>
              <a:buChar char="•"/>
            </a:pPr>
            <a:r>
              <a:rPr/>
              <a:t>You can patch or modify VMs while the template is being used to deploy VMs.</a:t>
            </a:r>
          </a:p>
          <a:p>
            <a:pPr>
              <a:buFont typeface="Arial" pitchFamily="34" charset="0"/>
              <a:buChar char="•"/>
            </a:pPr>
            <a:r>
              <a:rPr/>
              <a:t>You can view the history of changes made to a VM.</a:t>
            </a:r>
          </a:p>
        </p:txBody>
      </p:sp>
      <p:sp>
        <p:nvSpPr>
          <p:cNvPr id="10326" name="Slide number"/>
          <p:cNvSpPr>
            <a:spLocks noGrp="1"/>
          </p:cNvSpPr>
          <p:nvPr>
            <p:ph type="sldNum" sz="quarter" idx="10"/>
          </p:nvPr>
        </p:nvSpPr>
        <p:spPr/>
        <p:txBody>
          <a:bodyPr/>
          <a:lstStyle/>
          <a:p>
            <a:fld id="{C18812F0-6685-476B-B832-AFB48F091983}" type="slidenum">
              <a:t>95</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7" name="Slide preview"/>
          <p:cNvSpPr>
            <a:spLocks noGrp="1" noRot="1" noChangeAspect="1"/>
          </p:cNvSpPr>
          <p:nvPr>
            <p:ph type="sldImg"/>
          </p:nvPr>
        </p:nvSpPr>
        <p:spPr/>
      </p:sp>
      <p:sp>
        <p:nvSpPr>
          <p:cNvPr id="10328" name="Notes"/>
          <p:cNvSpPr>
            <a:spLocks noGrp="1"/>
          </p:cNvSpPr>
          <p:nvPr>
            <p:ph type="body" idx="1"/>
          </p:nvPr>
        </p:nvSpPr>
        <p:spPr/>
        <p:txBody>
          <a:bodyPr wrap="square" rtlCol="0"/>
          <a:lstStyle/>
          <a:p>
            <a:pPr marL="0" indent="0">
              <a:buNone/>
            </a:pPr>
            <a:endParaRPr/>
          </a:p>
        </p:txBody>
      </p:sp>
      <p:sp>
        <p:nvSpPr>
          <p:cNvPr id="10329" name="Slide number"/>
          <p:cNvSpPr>
            <a:spLocks noGrp="1"/>
          </p:cNvSpPr>
          <p:nvPr>
            <p:ph type="sldNum" sz="quarter" idx="10"/>
          </p:nvPr>
        </p:nvSpPr>
        <p:spPr/>
        <p:txBody>
          <a:bodyPr/>
          <a:lstStyle/>
          <a:p>
            <a:fld id="{C18812F0-6685-476B-B832-AFB48F091983}" type="slidenum">
              <a:t>96</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1" name="Slide preview"/>
          <p:cNvSpPr>
            <a:spLocks noGrp="1" noRot="1" noChangeAspect="1"/>
          </p:cNvSpPr>
          <p:nvPr>
            <p:ph type="sldImg"/>
          </p:nvPr>
        </p:nvSpPr>
        <p:spPr/>
      </p:sp>
      <p:sp>
        <p:nvSpPr>
          <p:cNvPr id="1033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perform the checkout operation to update a virtual machine from the VM template. During this process, other users cannot check out the VM template, but they can deploy a virtual machine from the VM template without any disruptions.</a:t>
            </a:r>
          </a:p>
          <a:p>
            <a:pPr marL="0" indent="0">
              <a:buNone/>
            </a:pPr>
            <a:r>
              <a:rPr lang="en-GB" sz="1000" dirty="0">
                <a:solidFill>
                  <a:schemeClr val="tx2"/>
                </a:solidFill>
                <a:latin typeface="Metropolis" panose="00000500000000000000" pitchFamily="2" charset="0"/>
                <a:cs typeface="Times New Roman" panose="02020603050405020304" pitchFamily="18" charset="0"/>
              </a:rPr>
              <a:t>When you check out a VM template, you cannot convert the virtual machine to a template or migrate the virtual machine to a different vCenter inventory.</a:t>
            </a:r>
          </a:p>
        </p:txBody>
      </p:sp>
      <p:sp>
        <p:nvSpPr>
          <p:cNvPr id="10333" name="Slide number"/>
          <p:cNvSpPr>
            <a:spLocks noGrp="1"/>
          </p:cNvSpPr>
          <p:nvPr>
            <p:ph type="sldNum" sz="quarter" idx="10"/>
          </p:nvPr>
        </p:nvSpPr>
        <p:spPr/>
        <p:txBody>
          <a:bodyPr/>
          <a:lstStyle/>
          <a:p>
            <a:fld id="{C18812F0-6685-476B-B832-AFB48F091983}" type="slidenum">
              <a:t>97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1" name="Slide preview"/>
          <p:cNvSpPr>
            <a:spLocks noGrp="1" noRot="1" noChangeAspect="1"/>
          </p:cNvSpPr>
          <p:nvPr>
            <p:ph type="sldImg"/>
          </p:nvPr>
        </p:nvSpPr>
        <p:spPr/>
      </p:sp>
      <p:sp>
        <p:nvSpPr>
          <p:cNvPr id="10032" name="Notes"/>
          <p:cNvSpPr>
            <a:spLocks noGrp="1"/>
          </p:cNvSpPr>
          <p:nvPr>
            <p:ph type="body" idx="1"/>
          </p:nvPr>
        </p:nvSpPr>
        <p:spPr/>
        <p:txBody>
          <a:bodyPr wrap="square" rtlCol="0"/>
          <a:lstStyle/>
          <a:p>
            <a:pPr marL="0" indent="0">
              <a:buNone/>
            </a:pPr>
            <a:endParaRPr/>
          </a:p>
        </p:txBody>
      </p:sp>
      <p:sp>
        <p:nvSpPr>
          <p:cNvPr id="10033" name="Slide number"/>
          <p:cNvSpPr>
            <a:spLocks noGrp="1"/>
          </p:cNvSpPr>
          <p:nvPr>
            <p:ph type="sldNum" sz="quarter" idx="10"/>
          </p:nvPr>
        </p:nvSpPr>
        <p:spPr/>
        <p:txBody>
          <a:bodyPr/>
          <a:lstStyle/>
          <a:p>
            <a:fld id="{C18812F0-6685-476B-B832-AFB48F091983}" type="slidenum">
              <a:t>11</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5" name="Slide preview"/>
          <p:cNvSpPr>
            <a:spLocks noGrp="1" noRot="1" noChangeAspect="1"/>
          </p:cNvSpPr>
          <p:nvPr>
            <p:ph type="sldImg"/>
          </p:nvPr>
        </p:nvSpPr>
        <p:spPr/>
      </p:sp>
      <p:sp>
        <p:nvSpPr>
          <p:cNvPr id="10336"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vSphere uses linked clone technology to clone a VM template on checkout. This VM clone is used for changes and updates, whereas the original VM template remains available in the content library to deploy VMs. When the changes to the cloned VM are complete, the VM clone is re-merged with the VM template, the cloned VM is destroyed, and the VM template is updated.</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discard the checked out virtual machine to avoid creating new versions or to prevent other users from using a faulty version. To discard the checked out VM, click the ellipsis next to the checked out VM and click </a:t>
            </a:r>
            <a:r>
              <a:rPr lang="en-US" sz="1000" b="1" dirty="0">
                <a:solidFill>
                  <a:srgbClr val="000000"/>
                </a:solidFill>
                <a:latin typeface="Metropolis Semi Bold" panose="00000700000000000000" pitchFamily="2" charset="0"/>
                <a:cs typeface="Courier New" pitchFamily="49" charset="0"/>
              </a:rPr>
              <a:t>Discard Checked Out VM</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337" name="Slide number"/>
          <p:cNvSpPr>
            <a:spLocks noGrp="1"/>
          </p:cNvSpPr>
          <p:nvPr>
            <p:ph type="sldNum" sz="quarter" idx="10"/>
          </p:nvPr>
        </p:nvSpPr>
        <p:spPr/>
        <p:txBody>
          <a:bodyPr/>
          <a:lstStyle/>
          <a:p>
            <a:fld id="{C18812F0-6685-476B-B832-AFB48F091983}" type="slidenum">
              <a:t>98</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9" name="Slide preview"/>
          <p:cNvSpPr>
            <a:spLocks noGrp="1" noRot="1" noChangeAspect="1"/>
          </p:cNvSpPr>
          <p:nvPr>
            <p:ph type="sldImg"/>
          </p:nvPr>
        </p:nvSpPr>
        <p:spPr/>
      </p:sp>
      <p:sp>
        <p:nvSpPr>
          <p:cNvPr id="1034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 you check in the VM to a template, you create a new version of the VM template containing the updated state of the virtual machine.</a:t>
            </a:r>
          </a:p>
        </p:txBody>
      </p:sp>
      <p:sp>
        <p:nvSpPr>
          <p:cNvPr id="10341" name="Slide number"/>
          <p:cNvSpPr>
            <a:spLocks noGrp="1"/>
          </p:cNvSpPr>
          <p:nvPr>
            <p:ph type="sldNum" sz="quarter" idx="10"/>
          </p:nvPr>
        </p:nvSpPr>
        <p:spPr/>
        <p:txBody>
          <a:bodyPr/>
          <a:lstStyle/>
          <a:p>
            <a:fld id="{C18812F0-6685-476B-B832-AFB48F091983}" type="slidenum">
              <a:t>99</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 name="Slide preview"/>
          <p:cNvSpPr>
            <a:spLocks noGrp="1" noRot="1" noChangeAspect="1"/>
          </p:cNvSpPr>
          <p:nvPr>
            <p:ph type="sldImg"/>
          </p:nvPr>
        </p:nvSpPr>
        <p:spPr/>
      </p:sp>
      <p:sp>
        <p:nvSpPr>
          <p:cNvPr id="10344"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versioning information highlights the following details:</a:t>
            </a:r>
          </a:p>
          <a:p>
            <a:pPr>
              <a:buFont typeface="Arial" pitchFamily="34" charset="0"/>
              <a:buChar char="•"/>
            </a:pPr>
            <a:r>
              <a:rPr/>
              <a:t>Who made the updates</a:t>
            </a:r>
          </a:p>
          <a:p>
            <a:pPr>
              <a:buFont typeface="Arial" pitchFamily="34" charset="0"/>
              <a:buChar char="•"/>
            </a:pPr>
            <a:r>
              <a:rPr/>
              <a:t>When the updates were made</a:t>
            </a:r>
          </a:p>
          <a:p>
            <a:pPr>
              <a:buFont typeface="Arial" pitchFamily="34" charset="0"/>
              <a:buChar char="•"/>
            </a:pPr>
            <a:r>
              <a:rPr/>
              <a:t>Notes or information added during the updates</a:t>
            </a:r>
          </a:p>
          <a:p>
            <a:pPr marL="0" indent="0">
              <a:buNone/>
            </a:pPr>
            <a:r>
              <a:rPr lang="en-GB" sz="1000" dirty="0">
                <a:solidFill>
                  <a:schemeClr val="tx2"/>
                </a:solidFill>
                <a:latin typeface="Metropolis" panose="00000500000000000000" pitchFamily="2" charset="0"/>
                <a:cs typeface="Times New Roman" panose="02020603050405020304" pitchFamily="18" charset="0"/>
              </a:rPr>
              <a:t>The quality of the notes on the </a:t>
            </a:r>
            <a:r>
              <a:rPr lang="en-US" sz="1000" b="1" dirty="0">
                <a:solidFill>
                  <a:srgbClr val="000000"/>
                </a:solidFill>
                <a:latin typeface="Metropolis Semi Bold" panose="00000700000000000000" pitchFamily="2" charset="0"/>
                <a:cs typeface="Courier New" pitchFamily="49" charset="0"/>
              </a:rPr>
              <a:t>Versioning</a:t>
            </a:r>
            <a:r>
              <a:rPr lang="en-GB" sz="1000" dirty="0">
                <a:solidFill>
                  <a:schemeClr val="tx2"/>
                </a:solidFill>
                <a:latin typeface="Metropolis" panose="00000500000000000000" pitchFamily="2" charset="0"/>
                <a:cs typeface="Times New Roman" panose="02020603050405020304" pitchFamily="18" charset="0"/>
              </a:rPr>
              <a:t> tab can vary, depending on who enters them. Whatever the quality, the notes are captured and retained in the vCenter database until the VM template is deleted.</a:t>
            </a:r>
          </a:p>
        </p:txBody>
      </p:sp>
      <p:sp>
        <p:nvSpPr>
          <p:cNvPr id="10345" name="Slide number"/>
          <p:cNvSpPr>
            <a:spLocks noGrp="1"/>
          </p:cNvSpPr>
          <p:nvPr>
            <p:ph type="sldNum" sz="quarter" idx="10"/>
          </p:nvPr>
        </p:nvSpPr>
        <p:spPr/>
        <p:txBody>
          <a:bodyPr/>
          <a:lstStyle/>
          <a:p>
            <a:fld id="{C18812F0-6685-476B-B832-AFB48F091983}" type="slidenum">
              <a:t>100</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7" name="Slide preview"/>
          <p:cNvSpPr>
            <a:spLocks noGrp="1" noRot="1" noChangeAspect="1"/>
          </p:cNvSpPr>
          <p:nvPr>
            <p:ph type="sldImg"/>
          </p:nvPr>
        </p:nvSpPr>
        <p:spPr/>
      </p:sp>
      <p:sp>
        <p:nvSpPr>
          <p:cNvPr id="1034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Deleting a VM template removes the template and its content from the inventory.</a:t>
            </a:r>
          </a:p>
        </p:txBody>
      </p:sp>
      <p:sp>
        <p:nvSpPr>
          <p:cNvPr id="10349" name="Slide number"/>
          <p:cNvSpPr>
            <a:spLocks noGrp="1"/>
          </p:cNvSpPr>
          <p:nvPr>
            <p:ph type="sldNum" sz="quarter" idx="10"/>
          </p:nvPr>
        </p:nvSpPr>
        <p:spPr/>
        <p:txBody>
          <a:bodyPr/>
          <a:lstStyle/>
          <a:p>
            <a:fld id="{C18812F0-6685-476B-B832-AFB48F091983}" type="slidenum">
              <a:t>101</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0" name="Slide preview"/>
          <p:cNvSpPr>
            <a:spLocks noGrp="1" noRot="1" noChangeAspect="1"/>
          </p:cNvSpPr>
          <p:nvPr>
            <p:ph type="sldImg"/>
          </p:nvPr>
        </p:nvSpPr>
        <p:spPr/>
      </p:sp>
      <p:sp>
        <p:nvSpPr>
          <p:cNvPr id="10351" name="Notes"/>
          <p:cNvSpPr>
            <a:spLocks noGrp="1"/>
          </p:cNvSpPr>
          <p:nvPr>
            <p:ph type="body" idx="1"/>
          </p:nvPr>
        </p:nvSpPr>
        <p:spPr/>
        <p:txBody>
          <a:bodyPr wrap="square" rtlCol="0"/>
          <a:lstStyle/>
          <a:p>
            <a:pPr marL="0" indent="0">
              <a:buNone/>
            </a:pPr>
            <a:endParaRPr/>
          </a:p>
        </p:txBody>
      </p:sp>
      <p:sp>
        <p:nvSpPr>
          <p:cNvPr id="10352" name="Slide number"/>
          <p:cNvSpPr>
            <a:spLocks noGrp="1"/>
          </p:cNvSpPr>
          <p:nvPr>
            <p:ph type="sldNum" sz="quarter" idx="10"/>
          </p:nvPr>
        </p:nvSpPr>
        <p:spPr/>
        <p:txBody>
          <a:bodyPr/>
          <a:lstStyle/>
          <a:p>
            <a:fld id="{C18812F0-6685-476B-B832-AFB48F091983}" type="slidenum">
              <a:t>102</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3" name="Slide preview"/>
          <p:cNvSpPr>
            <a:spLocks noGrp="1" noRot="1" noChangeAspect="1"/>
          </p:cNvSpPr>
          <p:nvPr>
            <p:ph type="sldImg"/>
          </p:nvPr>
        </p:nvSpPr>
        <p:spPr/>
      </p:sp>
      <p:sp>
        <p:nvSpPr>
          <p:cNvPr id="10354" name="Notes"/>
          <p:cNvSpPr>
            <a:spLocks noGrp="1"/>
          </p:cNvSpPr>
          <p:nvPr>
            <p:ph type="body" idx="1"/>
          </p:nvPr>
        </p:nvSpPr>
        <p:spPr/>
        <p:txBody>
          <a:bodyPr wrap="square" rtlCol="0"/>
          <a:lstStyle/>
          <a:p>
            <a:pPr marL="0" indent="0">
              <a:buNone/>
            </a:pPr>
            <a:endParaRPr/>
          </a:p>
        </p:txBody>
      </p:sp>
      <p:sp>
        <p:nvSpPr>
          <p:cNvPr id="10355" name="Slide number"/>
          <p:cNvSpPr>
            <a:spLocks noGrp="1"/>
          </p:cNvSpPr>
          <p:nvPr>
            <p:ph type="sldNum" sz="quarter" idx="10"/>
          </p:nvPr>
        </p:nvSpPr>
        <p:spPr/>
        <p:txBody>
          <a:bodyPr/>
          <a:lstStyle/>
          <a:p>
            <a:fld id="{C18812F0-6685-476B-B832-AFB48F091983}" type="slidenum">
              <a:t>104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grpSp>
        <p:nvGrpSpPr>
          <p:cNvPr id="28" name="parallelogram graphics">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C3DD2351-D1CA-47A3-8487-FA7F85ED06C0}"/>
              </a:ext>
              <a:ext uri="{C183D7F6-B498-43B3-948B-1728B52AA6E4}">
                <adec:decorative xmlns:adec="http://schemas.microsoft.com/office/drawing/2017/decorative" xmlns:p14="http://schemas.microsoft.com/office/powerpoint/2010/main" xmlns:mc="http://schemas.openxmlformats.org/markup-compatibility/2006" xmlns:a14="http://schemas.microsoft.com/office/drawing/2010/main" xmlns:a16="http://schemas.microsoft.com/office/drawing/2014/main" xmlns="" val="1"/>
              </a:ext>
            </a:extLst>
          </p:cNvPr>
          <p:cNvGrpSpPr/>
          <p:nvPr userDrawn="1"/>
        </p:nvGrpSpPr>
        <p:grpSpPr>
          <a:xfrm>
            <a:off x="-1488217" y="1084671"/>
            <a:ext cx="9623529" cy="5494609"/>
            <a:chOff x="-1488217" y="1084671"/>
            <a:chExt cx="9623529" cy="5494609"/>
          </a:xfrm>
        </p:grpSpPr>
        <p:sp>
          <p:nvSpPr>
            <p:cNvPr id="29" name="Freeform 34">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4153883E-5B63-41FF-9365-5A1D4F9742B6}"/>
                </a:ext>
                <a:ext uri="{C183D7F6-B498-43B3-948B-1728B52AA6E4}">
                  <adec:decorative xmlns:adec="http://schemas.microsoft.com/office/drawing/2017/decorative" xmlns:p14="http://schemas.microsoft.com/office/powerpoint/2010/main" xmlns:mc="http://schemas.openxmlformats.org/markup-compatibility/2006" xmlns:a14="http://schemas.microsoft.com/office/drawing/2010/main" xmlns:a16="http://schemas.microsoft.com/office/drawing/2014/main" xmlns="" val="1"/>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0" name="Freeform 33">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9DBEF94E-4B36-4EFA-B091-E33335E64804}"/>
                </a:ext>
                <a:ext uri="{C183D7F6-B498-43B3-948B-1728B52AA6E4}">
                  <adec:decorative xmlns:adec="http://schemas.microsoft.com/office/drawing/2017/decorative" xmlns:p14="http://schemas.microsoft.com/office/powerpoint/2010/main" xmlns:mc="http://schemas.openxmlformats.org/markup-compatibility/2006" xmlns:a14="http://schemas.microsoft.com/office/drawing/2010/main" xmlns:a16="http://schemas.microsoft.com/office/drawing/2014/main" xmlns="" val="1"/>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4"/>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sp>
        <p:nvSpPr>
          <p:cNvPr id="16" name="Title 1">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2951C415-1758-4709-B881-2226BDD77675}"/>
              </a:ext>
            </a:extLst>
          </p:cNvPr>
          <p:cNvSpPr>
            <a:spLocks noGrp="1"/>
          </p:cNvSpPr>
          <p:nvPr>
            <p:ph type="title"/>
          </p:nvPr>
        </p:nvSpPr>
        <p:spPr>
          <a:xfrm>
            <a:off x="6096000" y="2215803"/>
            <a:ext cx="5187381" cy="1234440"/>
          </a:xfrm>
        </p:spPr>
        <p:txBody>
          <a:bodyPr wrap="square" anchor="b" anchorCtr="0"/>
          <a:lstStyle>
            <a:lvl1pPr algn="r">
              <a:lnSpc>
                <a:spcPts val="3400"/>
              </a:lnSpc>
              <a:defRPr sz="3200" b="0" cap="none" baseline="0"/>
            </a:lvl1pPr>
          </a:lstStyle>
          <a:p>
            <a:r>
              <a:rPr lang="en-US" dirty="0"/>
              <a:t>Click to edit Master title style</a:t>
            </a:r>
          </a:p>
        </p:txBody>
      </p:sp>
      <p:grpSp>
        <p:nvGrpSpPr>
          <p:cNvPr id="19" name="Group 18">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F662A218-7EC5-4C26-90F9-4C8166F3EF66}"/>
              </a:ext>
            </a:extLst>
          </p:cNvPr>
          <p:cNvGrpSpPr/>
          <p:nvPr userDrawn="1"/>
        </p:nvGrpSpPr>
        <p:grpSpPr>
          <a:xfrm>
            <a:off x="608171" y="6447600"/>
            <a:ext cx="1424756" cy="224518"/>
            <a:chOff x="863272" y="6563918"/>
            <a:chExt cx="861082" cy="135727"/>
          </a:xfrm>
          <a:solidFill>
            <a:schemeClr val="bg1"/>
          </a:solidFill>
        </p:grpSpPr>
        <p:sp>
          <p:nvSpPr>
            <p:cNvPr id="20" name="Freeform 6">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D2B61455-20AC-4408-9D87-B04FFD7905D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1" name="Freeform 7">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C8CD4FF6-3DC6-4615-AB39-3DF7C9ED209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2" name="Freeform 8">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93ED9EF2-B0A3-4080-80FF-D8D0974E9498}"/>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3" name="Freeform 9">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2AB7AA43-11EE-4E56-A876-EA235A60D5FC}"/>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4" name="Freeform 10">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18C906CE-6B18-4A24-B6F3-37C2D07E9914}"/>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5" name="Freeform 11">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43859B0A-3053-4B1E-BBEF-AD11EABDF4C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6" name="Freeform 12">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480957FB-BCF1-411D-91E8-D3CB10A9BBF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grpSp>
      <p:sp>
        <p:nvSpPr>
          <p:cNvPr id="36" name="TextBox 35">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39FC8472-2F9C-4390-AD12-2DEC71630743}"/>
              </a:ext>
            </a:extLst>
          </p:cNvPr>
          <p:cNvSpPr txBox="1"/>
          <p:nvPr userDrawn="1"/>
        </p:nvSpPr>
        <p:spPr bwMode="white">
          <a:xfrm flipH="1">
            <a:off x="2301169" y="6513824"/>
            <a:ext cx="1729338" cy="186690"/>
          </a:xfrm>
          <a:prstGeom prst="rect">
            <a:avLst/>
          </a:prstGeom>
          <a:noFill/>
        </p:spPr>
        <p:txBody>
          <a:bodyPr wrap="none" lIns="0" tIns="0" rIns="0" bIns="0" rtlCol="0" anchor="ctr">
            <a:noAutofit/>
          </a:bodyPr>
          <a:lstStyle/>
          <a:p>
            <a:pPr>
              <a:lnSpc>
                <a:spcPct val="90000"/>
              </a:lnSpc>
            </a:pPr>
            <a:r>
              <a:rPr lang="en-US" sz="1000" dirty="0">
                <a:solidFill>
                  <a:schemeClr val="bg1"/>
                </a:solidFill>
                <a:latin typeface="+mj-lt"/>
                <a:ea typeface="Verdana" panose="020B0604030504040204" pitchFamily="34" charset="0"/>
                <a:cs typeface="Verdana" panose="020B0604030504040204" pitchFamily="34" charset="0"/>
              </a:rPr>
              <a:t> © 2022 VMware, Inc.</a:t>
            </a:r>
          </a:p>
        </p:txBody>
      </p:sp>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xmlns:a14="http://schemas.microsoft.com/office/drawing/2010/main" xmlns:adec="http://schemas.microsoft.com/office/drawing/2017/decorative" xmlns="" id="{CFEB676F-F7B5-4486-A265-8D3830C84F4C}"/>
                  </a:ext>
                </a:extLst>
              </p14:cNvPr>
              <p14:cNvContentPartPr/>
              <p14:nvPr userDrawn="1"/>
            </p14:nvContentPartPr>
            <p14:xfrm>
              <a:off x="9862161" y="4881179"/>
              <a:ext cx="240" cy="240"/>
            </p14:xfrm>
          </p:contentPart>
        </mc:Choice>
        <mc:Fallback xmlns:a14="http://schemas.microsoft.com/office/drawing/2010/main" xmlns:adec="http://schemas.microsoft.com/office/drawing/2017/decorative" xmlns:a16="http://schemas.microsoft.com/office/drawing/2014/main" xmlns="">
          <p:pic>
            <p:nvPicPr>
              <p:cNvPr id="37" name="Ink 36">
                <a:extLst>
                  <a:ext uri="{FF2B5EF4-FFF2-40B4-BE49-F238E27FC236}">
                    <a16:creationId xmlns:a16="http://schemas.microsoft.com/office/drawing/2014/main" id="{CFEB676F-F7B5-4486-A265-8D3830C84F4C}"/>
                  </a:ext>
                </a:extLst>
              </p:cNvPr>
              <p:cNvPicPr/>
              <p:nvPr/>
            </p:nvPicPr>
            <p:blipFill>
              <a:blip r:embed="rId5"/>
              <a:stretch>
                <a:fillRect/>
              </a:stretch>
            </p:blipFill>
            <p:spPr>
              <a:xfrm>
                <a:off x="9858081" y="4877099"/>
                <a:ext cx="7920" cy="7920"/>
              </a:xfrm>
              <a:prstGeom prst="rect">
                <a:avLst/>
              </a:prstGeom>
            </p:spPr>
          </p:pic>
        </mc:Fallback>
      </mc:AlternateContent>
      <p:sp>
        <p:nvSpPr>
          <p:cNvPr id="3" name="Content Placeholder 2"/>
          <p:cNvSpPr>
            <a:spLocks noGrp="1"/>
          </p:cNvSpPr>
          <p:nvPr>
            <p:ph sz="quarter" idx="11" hasCustomPrompt="1"/>
          </p:nvPr>
        </p:nvSpPr>
        <p:spPr>
          <a:xfrm>
            <a:off x="6096000" y="3965135"/>
            <a:ext cx="5181409" cy="692625"/>
          </a:xfrm>
          <a:prstGeom prst="rect">
            <a:avLst/>
          </a:prstGeom>
        </p:spPr>
        <p:txBody>
          <a:bodyPr anchor="b" anchorCtr="0"/>
          <a:lstStyle>
            <a:lvl1pPr marL="0" marR="0" indent="1614488" algn="r" defTabSz="808038" rtl="0" eaLnBrk="1" fontAlgn="auto" latinLnBrk="0" hangingPunct="1">
              <a:lnSpc>
                <a:spcPct val="90000"/>
              </a:lnSpc>
              <a:spcBef>
                <a:spcPts val="1200"/>
              </a:spcBef>
              <a:spcAft>
                <a:spcPts val="0"/>
              </a:spcAft>
              <a:buClrTx/>
              <a:buSzPct val="90000"/>
              <a:buFontTx/>
              <a:buNone/>
              <a:tabLst/>
              <a:defRPr lang="en-GB" sz="2400" kern="1200" baseline="0" dirty="0">
                <a:solidFill>
                  <a:schemeClr val="tx1"/>
                </a:solidFill>
                <a:latin typeface="+mj-lt"/>
                <a:ea typeface="+mn-ea"/>
                <a:cs typeface="+mn-cs"/>
              </a:defRPr>
            </a:lvl1pPr>
          </a:lstStyle>
          <a:p>
            <a:pPr marL="0" marR="0" lvl="0" indent="0" algn="l" defTabSz="914400" rtl="0" eaLnBrk="1" fontAlgn="auto" latinLnBrk="0" hangingPunct="1">
              <a:lnSpc>
                <a:spcPct val="90000"/>
              </a:lnSpc>
              <a:spcBef>
                <a:spcPts val="1200"/>
              </a:spcBef>
              <a:spcAft>
                <a:spcPts val="0"/>
              </a:spcAft>
              <a:buClrTx/>
              <a:buSzPct val="90000"/>
              <a:buFontTx/>
              <a:buNone/>
              <a:tabLst/>
              <a:defRPr/>
            </a:pPr>
            <a:r>
              <a:rPr lang="en-US" dirty="0"/>
              <a:t>Module #</a:t>
            </a:r>
            <a:endParaRPr lang="en-GB" dirty="0"/>
          </a:p>
        </p:txBody>
      </p:sp>
    </p:spTree>
    <p:custDataLst>
      <p:tags r:id="rId1"/>
    </p:custDataLst>
    <p:extLst>
      <p:ext uri="{BB962C8B-B14F-4D97-AF65-F5344CB8AC3E}">
        <p14:creationId xmlns:p14="http://schemas.microsoft.com/office/powerpoint/2010/main" val="3383309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xZ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8">
            <a:extLst>
              <a:ext uri="{FF2B5EF4-FFF2-40B4-BE49-F238E27FC236}">
                <a16:creationId xmlns:a16="http://schemas.microsoft.com/office/drawing/2014/main" xmlns:p14="http://schemas.microsoft.com/office/powerpoint/2010/main" xmlns="" id="{10AAE179-ACC5-47B4-993F-CFFC46783022}"/>
              </a:ext>
            </a:extLst>
          </p:cNvPr>
          <p:cNvSpPr>
            <a:spLocks noGrp="1"/>
          </p:cNvSpPr>
          <p:nvPr>
            <p:ph type="ftr" sz="quarter" idx="14"/>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5" name="Content Placeholder 14">
            <a:extLst>
              <a:ext uri="{FF2B5EF4-FFF2-40B4-BE49-F238E27FC236}">
                <a16:creationId xmlns:a16="http://schemas.microsoft.com/office/drawing/2014/main" xmlns:p14="http://schemas.microsoft.com/office/powerpoint/2010/main" xmlns="" id="{BCCE028A-A024-47D3-A4FE-A7B77B0B8583}"/>
              </a:ext>
            </a:extLst>
          </p:cNvPr>
          <p:cNvSpPr>
            <a:spLocks noGrp="1"/>
          </p:cNvSpPr>
          <p:nvPr>
            <p:ph sz="quarter" idx="15"/>
          </p:nvPr>
        </p:nvSpPr>
        <p:spPr>
          <a:xfrm>
            <a:off x="609600" y="914400"/>
            <a:ext cx="3592513"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xmlns:p14="http://schemas.microsoft.com/office/powerpoint/2010/main" xmlns="" id="{077976A5-AB63-4421-B7C0-5E3B9DD2CBEF}"/>
              </a:ext>
            </a:extLst>
          </p:cNvPr>
          <p:cNvSpPr>
            <a:spLocks noGrp="1"/>
          </p:cNvSpPr>
          <p:nvPr>
            <p:ph sz="quarter" idx="16"/>
          </p:nvPr>
        </p:nvSpPr>
        <p:spPr>
          <a:xfrm>
            <a:off x="4340225" y="914400"/>
            <a:ext cx="3538537"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xmlns:p14="http://schemas.microsoft.com/office/powerpoint/2010/main" xmlns="" id="{6284450F-5DF1-4BE6-BCFB-D995651D84A8}"/>
              </a:ext>
            </a:extLst>
          </p:cNvPr>
          <p:cNvSpPr>
            <a:spLocks noGrp="1"/>
          </p:cNvSpPr>
          <p:nvPr>
            <p:ph sz="quarter" idx="17"/>
          </p:nvPr>
        </p:nvSpPr>
        <p:spPr>
          <a:xfrm>
            <a:off x="7999256" y="914400"/>
            <a:ext cx="3583144"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xmlns:p14="http://schemas.microsoft.com/office/powerpoint/2010/main" xmlns="" id="{76C1DCA6-9676-4D2A-9A39-934A4CB5991C}"/>
              </a:ext>
            </a:extLst>
          </p:cNvPr>
          <p:cNvSpPr>
            <a:spLocks noGrp="1"/>
          </p:cNvSpPr>
          <p:nvPr>
            <p:ph sz="quarter" idx="18"/>
          </p:nvPr>
        </p:nvSpPr>
        <p:spPr>
          <a:xfrm>
            <a:off x="609600" y="3507200"/>
            <a:ext cx="3592512" cy="2874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xmlns:p14="http://schemas.microsoft.com/office/powerpoint/2010/main" xmlns="" id="{124739A5-AC9B-435B-84D5-3C3D5606F3A9}"/>
              </a:ext>
            </a:extLst>
          </p:cNvPr>
          <p:cNvSpPr>
            <a:spLocks noGrp="1"/>
          </p:cNvSpPr>
          <p:nvPr>
            <p:ph sz="quarter" idx="19"/>
          </p:nvPr>
        </p:nvSpPr>
        <p:spPr>
          <a:xfrm>
            <a:off x="4340225" y="3506788"/>
            <a:ext cx="3538538"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xmlns:p14="http://schemas.microsoft.com/office/powerpoint/2010/main" xmlns="" id="{9F49D82A-1E28-425B-B8CF-AC94311AB72F}"/>
              </a:ext>
            </a:extLst>
          </p:cNvPr>
          <p:cNvSpPr>
            <a:spLocks noGrp="1"/>
          </p:cNvSpPr>
          <p:nvPr>
            <p:ph sz="quarter" idx="20"/>
          </p:nvPr>
        </p:nvSpPr>
        <p:spPr>
          <a:xfrm>
            <a:off x="7966075" y="3506788"/>
            <a:ext cx="3616325"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1940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Z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6">
            <a:extLst>
              <a:ext uri="{FF2B5EF4-FFF2-40B4-BE49-F238E27FC236}">
                <a16:creationId xmlns:a16="http://schemas.microsoft.com/office/drawing/2014/main" xmlns:p14="http://schemas.microsoft.com/office/powerpoint/2010/main" xmlns="" id="{FEF8E274-A9A5-414C-9A38-2C70B85B4A76}"/>
              </a:ext>
            </a:extLst>
          </p:cNvPr>
          <p:cNvSpPr>
            <a:spLocks noGrp="1"/>
          </p:cNvSpPr>
          <p:nvPr>
            <p:ph type="ftr" sz="quarter" idx="12"/>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xmlns:p14="http://schemas.microsoft.com/office/powerpoint/2010/main" xmlns="" id="{2E346702-588E-4F03-9EEB-E703ACD3CA2D}"/>
              </a:ext>
            </a:extLst>
          </p:cNvPr>
          <p:cNvSpPr>
            <a:spLocks noGrp="1"/>
          </p:cNvSpPr>
          <p:nvPr>
            <p:ph sz="quarter" idx="13"/>
          </p:nvPr>
        </p:nvSpPr>
        <p:spPr>
          <a:xfrm>
            <a:off x="609600" y="918583"/>
            <a:ext cx="5421689" cy="24505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xmlns:p14="http://schemas.microsoft.com/office/powerpoint/2010/main" xmlns="" id="{EF30A3E4-39ED-4B95-8078-DADA4A648770}"/>
              </a:ext>
            </a:extLst>
          </p:cNvPr>
          <p:cNvSpPr>
            <a:spLocks noGrp="1"/>
          </p:cNvSpPr>
          <p:nvPr>
            <p:ph sz="quarter" idx="14"/>
          </p:nvPr>
        </p:nvSpPr>
        <p:spPr>
          <a:xfrm>
            <a:off x="6169401" y="919162"/>
            <a:ext cx="5412999" cy="2449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xmlns:p14="http://schemas.microsoft.com/office/powerpoint/2010/main" xmlns="" id="{053813AD-733A-4F6A-8177-2E6613C04BF8}"/>
              </a:ext>
            </a:extLst>
          </p:cNvPr>
          <p:cNvSpPr>
            <a:spLocks noGrp="1"/>
          </p:cNvSpPr>
          <p:nvPr>
            <p:ph sz="quarter" idx="15"/>
          </p:nvPr>
        </p:nvSpPr>
        <p:spPr>
          <a:xfrm>
            <a:off x="609600" y="3506788"/>
            <a:ext cx="5421688" cy="2874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FF2B5EF4-FFF2-40B4-BE49-F238E27FC236}">
                <a16:creationId xmlns:a16="http://schemas.microsoft.com/office/drawing/2014/main" xmlns:p14="http://schemas.microsoft.com/office/powerpoint/2010/main" xmlns="" id="{FB1B0973-6DD0-4BAA-9E78-D1951C2DC08C}"/>
              </a:ext>
            </a:extLst>
          </p:cNvPr>
          <p:cNvSpPr>
            <a:spLocks noGrp="1"/>
          </p:cNvSpPr>
          <p:nvPr>
            <p:ph sz="quarter" idx="16"/>
          </p:nvPr>
        </p:nvSpPr>
        <p:spPr>
          <a:xfrm>
            <a:off x="6169025" y="3506788"/>
            <a:ext cx="5413375"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212714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377837" y="914400"/>
            <a:ext cx="7204563"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xmlns:p14="http://schemas.microsoft.com/office/powerpoint/2010/main" xmlns="" id="{548F23CA-9C87-4559-89F8-42A3CC9D03F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Tree>
    <p:custDataLst>
      <p:tags r:id="rId1"/>
    </p:custDataLst>
    <p:extLst>
      <p:ext uri="{BB962C8B-B14F-4D97-AF65-F5344CB8AC3E}">
        <p14:creationId xmlns:p14="http://schemas.microsoft.com/office/powerpoint/2010/main" val="321187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ThirdOne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F58FAB0E-4E3B-4A40-BCA8-03219A34BD9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xmlns:p14="http://schemas.microsoft.com/office/powerpoint/2010/main" xmlns="" id="{A4A39F82-4F84-4F7C-A7E0-574DD4A2D2EF}"/>
              </a:ext>
            </a:extLst>
          </p:cNvPr>
          <p:cNvSpPr>
            <a:spLocks noGrp="1"/>
          </p:cNvSpPr>
          <p:nvPr>
            <p:ph sz="quarter" idx="11"/>
          </p:nvPr>
        </p:nvSpPr>
        <p:spPr>
          <a:xfrm>
            <a:off x="609600" y="914400"/>
            <a:ext cx="7264400"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xmlns:p14="http://schemas.microsoft.com/office/powerpoint/2010/main" xmlns="" id="{A5807AFE-9169-4709-B0F3-68880FE5EBF5}"/>
              </a:ext>
            </a:extLst>
          </p:cNvPr>
          <p:cNvSpPr>
            <a:spLocks noGrp="1"/>
          </p:cNvSpPr>
          <p:nvPr>
            <p:ph sz="quarter" idx="12"/>
          </p:nvPr>
        </p:nvSpPr>
        <p:spPr>
          <a:xfrm>
            <a:off x="8011855" y="914400"/>
            <a:ext cx="3570545"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73863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And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F58FAB0E-4E3B-4A40-BCA8-03219A34BD9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xmlns:p14="http://schemas.microsoft.com/office/powerpoint/2010/main" xmlns="" id="{459E8C1A-0B0D-49C0-B0FA-E7519E73C77C}"/>
              </a:ext>
            </a:extLst>
          </p:cNvPr>
          <p:cNvSpPr>
            <a:spLocks noGrp="1"/>
          </p:cNvSpPr>
          <p:nvPr>
            <p:ph sz="quarter" idx="11"/>
          </p:nvPr>
        </p:nvSpPr>
        <p:spPr>
          <a:xfrm>
            <a:off x="609600" y="914400"/>
            <a:ext cx="7981144"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xmlns:p14="http://schemas.microsoft.com/office/powerpoint/2010/main" xmlns="" id="{F006E961-0735-4D61-9836-6F2D3FB72447}"/>
              </a:ext>
            </a:extLst>
          </p:cNvPr>
          <p:cNvSpPr>
            <a:spLocks noGrp="1"/>
          </p:cNvSpPr>
          <p:nvPr>
            <p:ph sz="quarter" idx="14"/>
          </p:nvPr>
        </p:nvSpPr>
        <p:spPr>
          <a:xfrm>
            <a:off x="8750809" y="914400"/>
            <a:ext cx="2831592"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627748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TextAndTwo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p14="http://schemas.microsoft.com/office/powerpoint/2010/main" xmlns="" id="{0F113682-DB3B-41F9-9E40-9743882FDAB3}"/>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6" name="Footer Placeholder 4">
            <a:extLst>
              <a:ext uri="{FF2B5EF4-FFF2-40B4-BE49-F238E27FC236}">
                <a16:creationId xmlns:a16="http://schemas.microsoft.com/office/drawing/2014/main" xmlns:p14="http://schemas.microsoft.com/office/powerpoint/2010/main" xmlns="" id="{9FA4EACB-49C2-416E-B993-25DB8CB2D458}"/>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xmlns:p14="http://schemas.microsoft.com/office/powerpoint/2010/main" xmlns="" id="{F9B60763-18B5-48EC-B33D-D7068C9A9941}"/>
              </a:ext>
            </a:extLst>
          </p:cNvPr>
          <p:cNvSpPr>
            <a:spLocks noGrp="1"/>
          </p:cNvSpPr>
          <p:nvPr>
            <p:ph sz="quarter" idx="11"/>
          </p:nvPr>
        </p:nvSpPr>
        <p:spPr>
          <a:xfrm>
            <a:off x="609600" y="914401"/>
            <a:ext cx="10972800" cy="6061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xmlns:p14="http://schemas.microsoft.com/office/powerpoint/2010/main" xmlns="" id="{5ECCAB4E-AD7D-4739-B86C-ADAC5395DDD8}"/>
              </a:ext>
            </a:extLst>
          </p:cNvPr>
          <p:cNvSpPr>
            <a:spLocks noGrp="1"/>
          </p:cNvSpPr>
          <p:nvPr>
            <p:ph sz="quarter" idx="12"/>
          </p:nvPr>
        </p:nvSpPr>
        <p:spPr>
          <a:xfrm>
            <a:off x="609600" y="1670050"/>
            <a:ext cx="10972800" cy="228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a:extLst>
              <a:ext uri="{FF2B5EF4-FFF2-40B4-BE49-F238E27FC236}">
                <a16:creationId xmlns:a16="http://schemas.microsoft.com/office/drawing/2014/main" xmlns:p14="http://schemas.microsoft.com/office/powerpoint/2010/main" xmlns="" id="{C85FD018-B5ED-41A7-B9D1-3D7BB3AA188A}"/>
              </a:ext>
            </a:extLst>
          </p:cNvPr>
          <p:cNvSpPr>
            <a:spLocks noGrp="1"/>
          </p:cNvSpPr>
          <p:nvPr>
            <p:ph sz="quarter" idx="13"/>
          </p:nvPr>
        </p:nvSpPr>
        <p:spPr>
          <a:xfrm>
            <a:off x="609600" y="4094924"/>
            <a:ext cx="109728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934883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DoubleTextAnd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p14="http://schemas.microsoft.com/office/powerpoint/2010/main" xmlns="" id="{F6C866F9-C46F-4FAC-BD0F-64A8B64BA1F6}"/>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4">
            <a:extLst>
              <a:ext uri="{FF2B5EF4-FFF2-40B4-BE49-F238E27FC236}">
                <a16:creationId xmlns:a16="http://schemas.microsoft.com/office/drawing/2014/main" xmlns:p14="http://schemas.microsoft.com/office/powerpoint/2010/main" xmlns="" id="{F5717891-C086-478F-80C7-829FA89B5E45}"/>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3" name="Content Placeholder 12">
            <a:extLst>
              <a:ext uri="{FF2B5EF4-FFF2-40B4-BE49-F238E27FC236}">
                <a16:creationId xmlns:a16="http://schemas.microsoft.com/office/drawing/2014/main" xmlns:p14="http://schemas.microsoft.com/office/powerpoint/2010/main" xmlns="" id="{E03BDCEB-7DE3-41AD-8CB7-3DE4D8A0E3F1}"/>
              </a:ext>
            </a:extLst>
          </p:cNvPr>
          <p:cNvSpPr>
            <a:spLocks noGrp="1"/>
          </p:cNvSpPr>
          <p:nvPr>
            <p:ph sz="quarter" idx="11"/>
          </p:nvPr>
        </p:nvSpPr>
        <p:spPr>
          <a:xfrm>
            <a:off x="609600" y="914400"/>
            <a:ext cx="10972800" cy="595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a:extLst>
              <a:ext uri="{FF2B5EF4-FFF2-40B4-BE49-F238E27FC236}">
                <a16:creationId xmlns:a16="http://schemas.microsoft.com/office/drawing/2014/main" xmlns:p14="http://schemas.microsoft.com/office/powerpoint/2010/main" xmlns="" id="{C62B7808-8002-4C0D-83F6-9268D0875CA4}"/>
              </a:ext>
            </a:extLst>
          </p:cNvPr>
          <p:cNvSpPr>
            <a:spLocks noGrp="1"/>
          </p:cNvSpPr>
          <p:nvPr>
            <p:ph sz="quarter" idx="12"/>
          </p:nvPr>
        </p:nvSpPr>
        <p:spPr>
          <a:xfrm>
            <a:off x="609600" y="1681163"/>
            <a:ext cx="10972800" cy="1905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2">
            <a:extLst>
              <a:ext uri="{FF2B5EF4-FFF2-40B4-BE49-F238E27FC236}">
                <a16:creationId xmlns:a16="http://schemas.microsoft.com/office/drawing/2014/main" xmlns:p14="http://schemas.microsoft.com/office/powerpoint/2010/main" xmlns="" id="{261C5819-0F16-4F70-B5C1-8018B6FE3D95}"/>
              </a:ext>
            </a:extLst>
          </p:cNvPr>
          <p:cNvSpPr>
            <a:spLocks noGrp="1"/>
          </p:cNvSpPr>
          <p:nvPr>
            <p:ph sz="quarter" idx="13"/>
          </p:nvPr>
        </p:nvSpPr>
        <p:spPr>
          <a:xfrm>
            <a:off x="609600" y="3744151"/>
            <a:ext cx="10972800" cy="594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4">
            <a:extLst>
              <a:ext uri="{FF2B5EF4-FFF2-40B4-BE49-F238E27FC236}">
                <a16:creationId xmlns:a16="http://schemas.microsoft.com/office/drawing/2014/main" xmlns:p14="http://schemas.microsoft.com/office/powerpoint/2010/main" xmlns="" id="{F91C310B-1E1B-489D-BE58-5A26F49ACBC8}"/>
              </a:ext>
            </a:extLst>
          </p:cNvPr>
          <p:cNvSpPr>
            <a:spLocks noGrp="1"/>
          </p:cNvSpPr>
          <p:nvPr>
            <p:ph sz="quarter" idx="14"/>
          </p:nvPr>
        </p:nvSpPr>
        <p:spPr>
          <a:xfrm>
            <a:off x="609600" y="4483730"/>
            <a:ext cx="10972800" cy="18980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89003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p14="http://schemas.microsoft.com/office/powerpoint/2010/main" xmlns=""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5" name="Content Placeholder 14">
            <a:extLst>
              <a:ext uri="{FF2B5EF4-FFF2-40B4-BE49-F238E27FC236}">
                <a16:creationId xmlns:a16="http://schemas.microsoft.com/office/drawing/2014/main" xmlns:p14="http://schemas.microsoft.com/office/powerpoint/2010/main" xmlns="" id="{24EBDB0D-B085-4510-8561-DD5222D13F40}"/>
              </a:ext>
            </a:extLst>
          </p:cNvPr>
          <p:cNvSpPr>
            <a:spLocks noGrp="1"/>
          </p:cNvSpPr>
          <p:nvPr>
            <p:ph sz="quarter" idx="11"/>
          </p:nvPr>
        </p:nvSpPr>
        <p:spPr>
          <a:xfrm>
            <a:off x="609600" y="914399"/>
            <a:ext cx="10972800" cy="2674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xmlns:p14="http://schemas.microsoft.com/office/powerpoint/2010/main" xmlns="" id="{F1A5B1A8-ACF7-44A1-92DB-AE8378552D9F}"/>
              </a:ext>
            </a:extLst>
          </p:cNvPr>
          <p:cNvSpPr>
            <a:spLocks noGrp="1"/>
          </p:cNvSpPr>
          <p:nvPr>
            <p:ph sz="quarter" idx="12"/>
          </p:nvPr>
        </p:nvSpPr>
        <p:spPr>
          <a:xfrm>
            <a:off x="609600" y="3702622"/>
            <a:ext cx="10972800" cy="2679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14757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ThreeThir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p14="http://schemas.microsoft.com/office/powerpoint/2010/main" xmlns="" id="{77182B34-166A-48D1-B388-A2DD16484A09}"/>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4">
            <a:extLst>
              <a:ext uri="{FF2B5EF4-FFF2-40B4-BE49-F238E27FC236}">
                <a16:creationId xmlns:a16="http://schemas.microsoft.com/office/drawing/2014/main" xmlns:p14="http://schemas.microsoft.com/office/powerpoint/2010/main" xmlns="" id="{0CC7F86C-CCF9-4A61-8C8E-920BE2046849}"/>
              </a:ext>
            </a:extLst>
          </p:cNvPr>
          <p:cNvSpPr>
            <a:spLocks noGrp="1"/>
          </p:cNvSpPr>
          <p:nvPr>
            <p:ph type="ftr" sz="quarter" idx="12"/>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xmlns:p14="http://schemas.microsoft.com/office/powerpoint/2010/main" xmlns="" id="{54681421-1C2B-4972-8A91-5D2D5F512DE9}"/>
              </a:ext>
            </a:extLst>
          </p:cNvPr>
          <p:cNvSpPr>
            <a:spLocks noGrp="1"/>
          </p:cNvSpPr>
          <p:nvPr>
            <p:ph sz="quarter" idx="13"/>
          </p:nvPr>
        </p:nvSpPr>
        <p:spPr>
          <a:xfrm>
            <a:off x="609600" y="922908"/>
            <a:ext cx="10972800" cy="1737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xmlns:p14="http://schemas.microsoft.com/office/powerpoint/2010/main" xmlns="" id="{19D7906B-E895-427A-A8F5-57E31ACBDC91}"/>
              </a:ext>
            </a:extLst>
          </p:cNvPr>
          <p:cNvSpPr>
            <a:spLocks noGrp="1"/>
          </p:cNvSpPr>
          <p:nvPr>
            <p:ph sz="quarter" idx="14"/>
          </p:nvPr>
        </p:nvSpPr>
        <p:spPr>
          <a:xfrm>
            <a:off x="609600" y="2770632"/>
            <a:ext cx="10972800" cy="1737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xmlns:p14="http://schemas.microsoft.com/office/powerpoint/2010/main" xmlns="" id="{1E18F22C-42FD-4648-ADBC-39FDD715FFF6}"/>
              </a:ext>
            </a:extLst>
          </p:cNvPr>
          <p:cNvSpPr>
            <a:spLocks noGrp="1"/>
          </p:cNvSpPr>
          <p:nvPr>
            <p:ph sz="quarter" idx="15"/>
          </p:nvPr>
        </p:nvSpPr>
        <p:spPr>
          <a:xfrm>
            <a:off x="609600" y="4635056"/>
            <a:ext cx="10972800" cy="1737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739460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FourQuart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p14="http://schemas.microsoft.com/office/powerpoint/2010/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xmlns:p14="http://schemas.microsoft.com/office/powerpoint/2010/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xmlns:p14="http://schemas.microsoft.com/office/powerpoint/2010/main" xmlns="" id="{DE4E6B00-792F-49BE-8FF6-D49384268034}"/>
              </a:ext>
            </a:extLst>
          </p:cNvPr>
          <p:cNvSpPr>
            <a:spLocks noGrp="1"/>
          </p:cNvSpPr>
          <p:nvPr>
            <p:ph sz="quarter" idx="14"/>
          </p:nvPr>
        </p:nvSpPr>
        <p:spPr>
          <a:xfrm>
            <a:off x="609600" y="914400"/>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xmlns:p14="http://schemas.microsoft.com/office/powerpoint/2010/main" xmlns="" id="{77EF4169-2F64-476B-8F0C-43510F30C78F}"/>
              </a:ext>
            </a:extLst>
          </p:cNvPr>
          <p:cNvSpPr>
            <a:spLocks noGrp="1"/>
          </p:cNvSpPr>
          <p:nvPr>
            <p:ph sz="quarter" idx="15"/>
          </p:nvPr>
        </p:nvSpPr>
        <p:spPr>
          <a:xfrm>
            <a:off x="609600" y="2322767"/>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xmlns:p14="http://schemas.microsoft.com/office/powerpoint/2010/main" xmlns="" id="{BA65D799-E8A0-439D-9734-6C7C59C9A668}"/>
              </a:ext>
            </a:extLst>
          </p:cNvPr>
          <p:cNvSpPr>
            <a:spLocks noGrp="1"/>
          </p:cNvSpPr>
          <p:nvPr>
            <p:ph sz="quarter" idx="16"/>
          </p:nvPr>
        </p:nvSpPr>
        <p:spPr>
          <a:xfrm>
            <a:off x="609600" y="3730371"/>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xmlns:p14="http://schemas.microsoft.com/office/powerpoint/2010/main" xmlns="" id="{416CBAB3-EED4-4258-9876-66DD07DCD980}"/>
              </a:ext>
            </a:extLst>
          </p:cNvPr>
          <p:cNvSpPr>
            <a:spLocks noGrp="1"/>
          </p:cNvSpPr>
          <p:nvPr>
            <p:ph sz="quarter" idx="17"/>
          </p:nvPr>
        </p:nvSpPr>
        <p:spPr>
          <a:xfrm>
            <a:off x="609600" y="5120386"/>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23804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lang="en-US" dirty="0"/>
              <a:t>Click to edit Master title style</a:t>
            </a:r>
          </a:p>
        </p:txBody>
      </p:sp>
      <p:sp>
        <p:nvSpPr>
          <p:cNvPr id="8" name="TextBox 7">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220D0FA5-0FE7-4E63-8184-468E1E542227}"/>
              </a:ext>
            </a:extLst>
          </p:cNvPr>
          <p:cNvSpPr txBox="1"/>
          <p:nvPr userDrawn="1"/>
        </p:nvSpPr>
        <p:spPr>
          <a:xfrm>
            <a:off x="10031883" y="6530269"/>
            <a:ext cx="2335608" cy="210979"/>
          </a:xfrm>
          <a:prstGeom prst="rect">
            <a:avLst/>
          </a:prstGeom>
          <a:noFill/>
        </p:spPr>
        <p:txBody>
          <a:bodyPr wrap="square" lIns="0" tIns="0" rIns="0" bIns="0" rtlCol="0">
            <a:noAutofit/>
          </a:bodyPr>
          <a:lstStyle/>
          <a:p>
            <a:pPr algn="l">
              <a:lnSpc>
                <a:spcPct val="90000"/>
              </a:lnSpc>
            </a:pPr>
            <a:r>
              <a:rPr lang="en-US" sz="700" dirty="0">
                <a:solidFill>
                  <a:schemeClr val="bg1"/>
                </a:solidFill>
              </a:rPr>
              <a:t>© 2019</a:t>
            </a:r>
            <a:r>
              <a:rPr lang="en-US" sz="700" baseline="0" dirty="0">
                <a:solidFill>
                  <a:schemeClr val="bg1"/>
                </a:solidFill>
              </a:rPr>
              <a:t> VMware Inc. All rights reserved.</a:t>
            </a:r>
            <a:endParaRPr lang="en-US" sz="700" dirty="0">
              <a:solidFill>
                <a:schemeClr val="bg1"/>
              </a:solidFill>
            </a:endParaRPr>
          </a:p>
        </p:txBody>
      </p:sp>
      <p:pic>
        <p:nvPicPr>
          <p:cNvPr id="10" name="Picture 4" descr="C:\Users\jmaltese\AppData\Local\Temp\6\SNAGHTML1ac7bba0.PNG">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3E92330F-F74F-4FC0-A158-D8A6B4F52B6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B999E0C6-A3AD-45C1-8074-C40C2E8DABB5}"/>
              </a:ext>
              <a:ext uri="{C183D7F6-B498-43B3-948B-1728B52AA6E4}">
                <adec:decorative xmlns:adec="http://schemas.microsoft.com/office/drawing/2017/decorative" xmlns:p14="http://schemas.microsoft.com/office/powerpoint/2010/main" xmlns:a14="http://schemas.microsoft.com/office/drawing/2010/main" xmlns:a16="http://schemas.microsoft.com/office/drawing/2014/main"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2DF976D8-14AA-4404-9DEB-5D56025CBE9B}"/>
                </a:ext>
                <a:ext uri="{C183D7F6-B498-43B3-948B-1728B52AA6E4}">
                  <adec:decorative xmlns:adec="http://schemas.microsoft.com/office/drawing/2017/decorative" xmlns:p14="http://schemas.microsoft.com/office/powerpoint/2010/main" xmlns:a14="http://schemas.microsoft.com/office/drawing/2010/main" xmlns:a16="http://schemas.microsoft.com/office/drawing/2014/main"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02B193DB-01D8-40AF-B55A-6248DB98127F}"/>
                </a:ext>
                <a:ext uri="{C183D7F6-B498-43B3-948B-1728B52AA6E4}">
                  <adec:decorative xmlns:adec="http://schemas.microsoft.com/office/drawing/2017/decorative" xmlns:p14="http://schemas.microsoft.com/office/powerpoint/2010/main" xmlns:a14="http://schemas.microsoft.com/office/drawing/2010/main" xmlns:a16="http://schemas.microsoft.com/office/drawing/2014/main"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Tree>
    <p:custDataLst>
      <p:tags r:id="rId1"/>
    </p:custDataLst>
    <p:extLst>
      <p:ext uri="{BB962C8B-B14F-4D97-AF65-F5344CB8AC3E}">
        <p14:creationId xmlns:p14="http://schemas.microsoft.com/office/powerpoint/2010/main" val="889196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p14="http://schemas.microsoft.com/office/powerpoint/2010/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xmlns:p14="http://schemas.microsoft.com/office/powerpoint/2010/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xmlns:p14="http://schemas.microsoft.com/office/powerpoint/2010/main" xmlns="" id="{CF2E4B06-25AF-457F-B679-291337716B14}"/>
              </a:ext>
            </a:extLst>
          </p:cNvPr>
          <p:cNvSpPr>
            <a:spLocks noGrp="1"/>
          </p:cNvSpPr>
          <p:nvPr>
            <p:ph sz="quarter" idx="14"/>
          </p:nvPr>
        </p:nvSpPr>
        <p:spPr>
          <a:xfrm>
            <a:off x="609600" y="914400"/>
            <a:ext cx="10972800" cy="1764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xmlns:p14="http://schemas.microsoft.com/office/powerpoint/2010/main" xmlns="" id="{E6091F57-CD45-4EFB-9930-8D47B12D4AD8}"/>
              </a:ext>
            </a:extLst>
          </p:cNvPr>
          <p:cNvSpPr>
            <a:spLocks noGrp="1"/>
          </p:cNvSpPr>
          <p:nvPr>
            <p:ph sz="quarter" idx="15"/>
          </p:nvPr>
        </p:nvSpPr>
        <p:spPr>
          <a:xfrm>
            <a:off x="609600" y="2788920"/>
            <a:ext cx="1097280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814692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scriptionWithFourZo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p14="http://schemas.microsoft.com/office/powerpoint/2010/main" xmlns="" id="{898019B4-5AAA-456E-A9DD-12ED4799FC86}"/>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xmlns:p14="http://schemas.microsoft.com/office/powerpoint/2010/main" xmlns="" id="{4DD94C64-0C87-480D-B2D7-3FE6DC333606}"/>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3" name="Content Placeholder 12">
            <a:extLst>
              <a:ext uri="{FF2B5EF4-FFF2-40B4-BE49-F238E27FC236}">
                <a16:creationId xmlns:a16="http://schemas.microsoft.com/office/drawing/2014/main" xmlns:p14="http://schemas.microsoft.com/office/powerpoint/2010/main" xmlns="" id="{9D412ED3-656C-487F-BC98-51A477296576}"/>
              </a:ext>
            </a:extLst>
          </p:cNvPr>
          <p:cNvSpPr>
            <a:spLocks noGrp="1"/>
          </p:cNvSpPr>
          <p:nvPr>
            <p:ph sz="quarter" idx="11"/>
          </p:nvPr>
        </p:nvSpPr>
        <p:spPr>
          <a:xfrm>
            <a:off x="609600" y="923544"/>
            <a:ext cx="10972800" cy="60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a:extLst>
              <a:ext uri="{FF2B5EF4-FFF2-40B4-BE49-F238E27FC236}">
                <a16:creationId xmlns:a16="http://schemas.microsoft.com/office/drawing/2014/main" xmlns:p14="http://schemas.microsoft.com/office/powerpoint/2010/main" xmlns="" id="{78984C72-A26A-41BE-B6E1-303B687E911E}"/>
              </a:ext>
            </a:extLst>
          </p:cNvPr>
          <p:cNvSpPr>
            <a:spLocks noGrp="1"/>
          </p:cNvSpPr>
          <p:nvPr>
            <p:ph sz="quarter" idx="12"/>
          </p:nvPr>
        </p:nvSpPr>
        <p:spPr>
          <a:xfrm>
            <a:off x="609600" y="1664208"/>
            <a:ext cx="5417472"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a:extLst>
              <a:ext uri="{FF2B5EF4-FFF2-40B4-BE49-F238E27FC236}">
                <a16:creationId xmlns:a16="http://schemas.microsoft.com/office/drawing/2014/main" xmlns:p14="http://schemas.microsoft.com/office/powerpoint/2010/main" xmlns="" id="{CD865366-0962-4AF8-9FBF-B657D8EEA79D}"/>
              </a:ext>
            </a:extLst>
          </p:cNvPr>
          <p:cNvSpPr>
            <a:spLocks noGrp="1"/>
          </p:cNvSpPr>
          <p:nvPr>
            <p:ph sz="quarter" idx="13"/>
          </p:nvPr>
        </p:nvSpPr>
        <p:spPr>
          <a:xfrm>
            <a:off x="6164928" y="1664208"/>
            <a:ext cx="5417472" cy="230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xmlns:p14="http://schemas.microsoft.com/office/powerpoint/2010/main" xmlns="" id="{03D454DF-6CCB-4FD8-B865-EE170768B696}"/>
              </a:ext>
            </a:extLst>
          </p:cNvPr>
          <p:cNvSpPr>
            <a:spLocks noGrp="1"/>
          </p:cNvSpPr>
          <p:nvPr>
            <p:ph sz="quarter" idx="14"/>
          </p:nvPr>
        </p:nvSpPr>
        <p:spPr>
          <a:xfrm>
            <a:off x="609600" y="4087368"/>
            <a:ext cx="5418138"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3">
            <a:extLst>
              <a:ext uri="{FF2B5EF4-FFF2-40B4-BE49-F238E27FC236}">
                <a16:creationId xmlns:a16="http://schemas.microsoft.com/office/drawing/2014/main" xmlns:p14="http://schemas.microsoft.com/office/powerpoint/2010/main" xmlns="" id="{62D6DFB4-A536-44A9-A8AF-D5824D7B025B}"/>
              </a:ext>
            </a:extLst>
          </p:cNvPr>
          <p:cNvSpPr>
            <a:spLocks noGrp="1"/>
          </p:cNvSpPr>
          <p:nvPr>
            <p:ph sz="quarter" idx="15"/>
          </p:nvPr>
        </p:nvSpPr>
        <p:spPr>
          <a:xfrm>
            <a:off x="6167026" y="4088093"/>
            <a:ext cx="5422392"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883931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4="http://schemas.microsoft.com/office/powerpoint/2010/main" xmlns="" id="{6CA78923-D2E2-4677-A54B-37B7C98B947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xmlns:p14="http://schemas.microsoft.com/office/powerpoint/2010/main" xmlns="" id="{5B8AA77A-6A9C-4C61-BBA0-0DBA6EEFE20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6" name="Content Placeholder 5">
            <a:extLst>
              <a:ext uri="{FF2B5EF4-FFF2-40B4-BE49-F238E27FC236}">
                <a16:creationId xmlns:a16="http://schemas.microsoft.com/office/drawing/2014/main" xmlns:p14="http://schemas.microsoft.com/office/powerpoint/2010/main" xmlns="" id="{A3D9C313-9D74-4417-9CE5-3067F940B13A}"/>
              </a:ext>
            </a:extLst>
          </p:cNvPr>
          <p:cNvSpPr>
            <a:spLocks noGrp="1"/>
          </p:cNvSpPr>
          <p:nvPr>
            <p:ph sz="quarter" idx="12"/>
          </p:nvPr>
        </p:nvSpPr>
        <p:spPr>
          <a:xfrm>
            <a:off x="609600" y="914400"/>
            <a:ext cx="10972800" cy="5467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522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4="http://schemas.microsoft.com/office/powerpoint/2010/main" xmlns="" id="{9C817BBE-13CB-4E43-8281-B3F1E3EFF8CF}"/>
              </a:ext>
            </a:extLst>
          </p:cNvPr>
          <p:cNvSpPr>
            <a:spLocks noGrp="1"/>
          </p:cNvSpPr>
          <p:nvPr>
            <p:ph type="title"/>
          </p:nvPr>
        </p:nvSpPr>
        <p:spPr/>
        <p:txBody>
          <a:bodyPr anchor="ctr" anchorCtr="0"/>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6">
            <a:extLst>
              <a:ext uri="{FF2B5EF4-FFF2-40B4-BE49-F238E27FC236}">
                <a16:creationId xmlns:a16="http://schemas.microsoft.com/office/drawing/2014/main" xmlns:p14="http://schemas.microsoft.com/office/powerpoint/2010/main" xmlns="" id="{D2F82163-5CBA-48E5-A22D-C030D5928FF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xmlns:p14="http://schemas.microsoft.com/office/powerpoint/2010/main" xmlns="" id="{B924104D-00F9-4719-866F-5EE42F625519}"/>
              </a:ext>
            </a:extLst>
          </p:cNvPr>
          <p:cNvSpPr>
            <a:spLocks noGrp="1"/>
          </p:cNvSpPr>
          <p:nvPr>
            <p:ph sz="quarter" idx="11"/>
          </p:nvPr>
        </p:nvSpPr>
        <p:spPr>
          <a:xfrm>
            <a:off x="609600" y="914400"/>
            <a:ext cx="10972800"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97061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lvl="0"/>
            <a:r>
              <a:rPr lang="en-US" dirty="0"/>
              <a:t>Click to edit Master text styles</a:t>
            </a:r>
          </a:p>
        </p:txBody>
      </p:sp>
      <p:sp>
        <p:nvSpPr>
          <p:cNvPr id="7" name="Footer Placeholder 6">
            <a:extLst>
              <a:ext uri="{FF2B5EF4-FFF2-40B4-BE49-F238E27FC236}">
                <a16:creationId xmlns:a16="http://schemas.microsoft.com/office/drawing/2014/main" xmlns:p14="http://schemas.microsoft.com/office/powerpoint/2010/main" xmlns="" id="{3A98C190-4135-4A36-B60A-704147DB0E03}"/>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8" name="Content Placeholder 7">
            <a:extLst>
              <a:ext uri="{FF2B5EF4-FFF2-40B4-BE49-F238E27FC236}">
                <a16:creationId xmlns:a16="http://schemas.microsoft.com/office/drawing/2014/main" xmlns:p14="http://schemas.microsoft.com/office/powerpoint/2010/main" xmlns="" id="{7BED48D6-5E08-4BBE-A22B-926F5CAE8633}"/>
              </a:ext>
            </a:extLst>
          </p:cNvPr>
          <p:cNvSpPr>
            <a:spLocks noGrp="1"/>
          </p:cNvSpPr>
          <p:nvPr>
            <p:ph sz="quarter" idx="12"/>
          </p:nvPr>
        </p:nvSpPr>
        <p:spPr>
          <a:xfrm>
            <a:off x="609600" y="1582738"/>
            <a:ext cx="10972800" cy="479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6911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Content_Anima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lvl="0"/>
            <a:r>
              <a:rPr lang="en-US" dirty="0"/>
              <a:t>Click to edit Master text styles</a:t>
            </a:r>
          </a:p>
        </p:txBody>
      </p:sp>
      <p:sp>
        <p:nvSpPr>
          <p:cNvPr id="7" name="Footer Placeholder 6">
            <a:extLst>
              <a:ext uri="{FF2B5EF4-FFF2-40B4-BE49-F238E27FC236}">
                <a16:creationId xmlns:a16="http://schemas.microsoft.com/office/drawing/2014/main" xmlns:p14="http://schemas.microsoft.com/office/powerpoint/2010/main" xmlns="" id="{3A98C190-4135-4A36-B60A-704147DB0E03}"/>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8" name="Content Placeholder 7">
            <a:extLst>
              <a:ext uri="{FF2B5EF4-FFF2-40B4-BE49-F238E27FC236}">
                <a16:creationId xmlns:a16="http://schemas.microsoft.com/office/drawing/2014/main" xmlns:p14="http://schemas.microsoft.com/office/powerpoint/2010/main" xmlns="" id="{7BED48D6-5E08-4BBE-A22B-926F5CAE8633}"/>
              </a:ext>
            </a:extLst>
          </p:cNvPr>
          <p:cNvSpPr>
            <a:spLocks noGrp="1"/>
          </p:cNvSpPr>
          <p:nvPr>
            <p:ph sz="quarter" idx="12"/>
          </p:nvPr>
        </p:nvSpPr>
        <p:spPr>
          <a:xfrm>
            <a:off x="609600" y="1582738"/>
            <a:ext cx="10972800" cy="479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Graphic 4">
            <a:extLst>
              <a:ext uri="{FF2B5EF4-FFF2-40B4-BE49-F238E27FC236}">
                <a16:creationId xmlns:a16="http://schemas.microsoft.com/office/drawing/2014/main" xmlns:p14="http://schemas.microsoft.com/office/powerpoint/2010/main" xmlns="" id="{EC70DB90-F2D2-427E-A924-7587BC92BC19}"/>
              </a:ext>
            </a:extLst>
          </p:cNvPr>
          <p:cNvSpPr/>
          <p:nvPr userDrawn="1"/>
        </p:nvSpPr>
        <p:spPr>
          <a:xfrm>
            <a:off x="11707653" y="6387734"/>
            <a:ext cx="371010" cy="371010"/>
          </a:xfrm>
          <a:custGeom>
            <a:avLst/>
            <a:gdLst>
              <a:gd name="connsiteX0" fmla="*/ 185505 w 371010"/>
              <a:gd name="connsiteY0" fmla="*/ 0 h 371010"/>
              <a:gd name="connsiteX1" fmla="*/ 0 w 371010"/>
              <a:gd name="connsiteY1" fmla="*/ 185505 h 371010"/>
              <a:gd name="connsiteX2" fmla="*/ 185505 w 371010"/>
              <a:gd name="connsiteY2" fmla="*/ 371011 h 371010"/>
              <a:gd name="connsiteX3" fmla="*/ 371011 w 371010"/>
              <a:gd name="connsiteY3" fmla="*/ 185505 h 371010"/>
              <a:gd name="connsiteX4" fmla="*/ 185505 w 371010"/>
              <a:gd name="connsiteY4" fmla="*/ 0 h 371010"/>
              <a:gd name="connsiteX5" fmla="*/ 272050 w 371010"/>
              <a:gd name="connsiteY5" fmla="*/ 203458 h 371010"/>
              <a:gd name="connsiteX6" fmla="*/ 140401 w 371010"/>
              <a:gd name="connsiteY6" fmla="*/ 279006 h 371010"/>
              <a:gd name="connsiteX7" fmla="*/ 113697 w 371010"/>
              <a:gd name="connsiteY7" fmla="*/ 263298 h 371010"/>
              <a:gd name="connsiteX8" fmla="*/ 113697 w 371010"/>
              <a:gd name="connsiteY8" fmla="*/ 107713 h 371010"/>
              <a:gd name="connsiteX9" fmla="*/ 140401 w 371010"/>
              <a:gd name="connsiteY9" fmla="*/ 92005 h 371010"/>
              <a:gd name="connsiteX10" fmla="*/ 272050 w 371010"/>
              <a:gd name="connsiteY10" fmla="*/ 172041 h 371010"/>
              <a:gd name="connsiteX11" fmla="*/ 272050 w 371010"/>
              <a:gd name="connsiteY11" fmla="*/ 203458 h 37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010" h="371010">
                <a:moveTo>
                  <a:pt x="185505" y="0"/>
                </a:moveTo>
                <a:cubicBezTo>
                  <a:pt x="83029" y="0"/>
                  <a:pt x="0" y="83029"/>
                  <a:pt x="0" y="185505"/>
                </a:cubicBezTo>
                <a:cubicBezTo>
                  <a:pt x="0" y="287982"/>
                  <a:pt x="83029" y="371011"/>
                  <a:pt x="185505" y="371011"/>
                </a:cubicBezTo>
                <a:cubicBezTo>
                  <a:pt x="287982" y="371011"/>
                  <a:pt x="371011" y="287982"/>
                  <a:pt x="371011" y="185505"/>
                </a:cubicBezTo>
                <a:cubicBezTo>
                  <a:pt x="371011" y="83029"/>
                  <a:pt x="287982" y="0"/>
                  <a:pt x="185505" y="0"/>
                </a:cubicBezTo>
                <a:close/>
                <a:moveTo>
                  <a:pt x="272050" y="203458"/>
                </a:moveTo>
                <a:lnTo>
                  <a:pt x="140401" y="279006"/>
                </a:lnTo>
                <a:cubicBezTo>
                  <a:pt x="128582" y="285589"/>
                  <a:pt x="113697" y="277136"/>
                  <a:pt x="113697" y="263298"/>
                </a:cubicBezTo>
                <a:lnTo>
                  <a:pt x="113697" y="107713"/>
                </a:lnTo>
                <a:cubicBezTo>
                  <a:pt x="113697" y="93950"/>
                  <a:pt x="128507" y="85422"/>
                  <a:pt x="140401" y="92005"/>
                </a:cubicBezTo>
                <a:lnTo>
                  <a:pt x="272050" y="172041"/>
                </a:lnTo>
                <a:cubicBezTo>
                  <a:pt x="284317" y="178923"/>
                  <a:pt x="284317" y="196651"/>
                  <a:pt x="272050" y="203458"/>
                </a:cubicBezTo>
                <a:close/>
              </a:path>
            </a:pathLst>
          </a:custGeom>
          <a:solidFill>
            <a:schemeClr val="accent1"/>
          </a:solidFill>
          <a:ln w="744" cap="flat">
            <a:noFill/>
            <a:prstDash val="solid"/>
            <a:miter/>
          </a:ln>
        </p:spPr>
        <p:txBody>
          <a:bodyPr rtlCol="0" anchor="ctr"/>
          <a:lstStyle/>
          <a:p>
            <a:endParaRPr lang="en-GB"/>
          </a:p>
        </p:txBody>
      </p:sp>
    </p:spTree>
    <p:custDataLst>
      <p:tags r:id="rId1"/>
    </p:custDataLst>
    <p:extLst>
      <p:ext uri="{BB962C8B-B14F-4D97-AF65-F5344CB8AC3E}">
        <p14:creationId xmlns:p14="http://schemas.microsoft.com/office/powerpoint/2010/main" val="3384031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40A1BD94-730B-4E88-AB87-7EC608A844C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xmlns:p14="http://schemas.microsoft.com/office/powerpoint/2010/main" xmlns="" id="{03C94062-1286-4C6A-8575-A88C141666A3}"/>
              </a:ext>
            </a:extLst>
          </p:cNvPr>
          <p:cNvSpPr>
            <a:spLocks noGrp="1"/>
          </p:cNvSpPr>
          <p:nvPr>
            <p:ph sz="quarter" idx="11"/>
          </p:nvPr>
        </p:nvSpPr>
        <p:spPr>
          <a:xfrm>
            <a:off x="609600" y="914400"/>
            <a:ext cx="5414963"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xmlns:p14="http://schemas.microsoft.com/office/powerpoint/2010/main" xmlns="" id="{4E9B68EA-4A98-4398-BBF4-205E456744B4}"/>
              </a:ext>
            </a:extLst>
          </p:cNvPr>
          <p:cNvSpPr>
            <a:spLocks noGrp="1"/>
          </p:cNvSpPr>
          <p:nvPr>
            <p:ph sz="quarter" idx="12"/>
          </p:nvPr>
        </p:nvSpPr>
        <p:spPr>
          <a:xfrm>
            <a:off x="6162675" y="914400"/>
            <a:ext cx="5419725"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05626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amp;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40A1BD94-730B-4E88-AB87-7EC608A844C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6" name="Content Placeholder 2"/>
          <p:cNvSpPr>
            <a:spLocks noGrp="1"/>
          </p:cNvSpPr>
          <p:nvPr>
            <p:ph idx="11" hasCustomPrompt="1"/>
          </p:nvPr>
        </p:nvSpPr>
        <p:spPr>
          <a:xfrm>
            <a:off x="609600" y="914400"/>
            <a:ext cx="10972800" cy="587830"/>
          </a:xfrm>
          <a:prstGeom prst="rect">
            <a:avLst/>
          </a:prstGeom>
        </p:spPr>
        <p:txBody>
          <a:bodyPr>
            <a:noAutofit/>
          </a:bodyPr>
          <a:lstStyle/>
          <a:p>
            <a:pPr lvl="0"/>
            <a:r>
              <a:rPr lang="en-US" dirty="0"/>
              <a:t>Click to edit Master text styles</a:t>
            </a:r>
          </a:p>
        </p:txBody>
      </p:sp>
      <p:sp>
        <p:nvSpPr>
          <p:cNvPr id="16" name="Content Placeholder 15">
            <a:extLst>
              <a:ext uri="{FF2B5EF4-FFF2-40B4-BE49-F238E27FC236}">
                <a16:creationId xmlns:a16="http://schemas.microsoft.com/office/drawing/2014/main" xmlns:p14="http://schemas.microsoft.com/office/powerpoint/2010/main" xmlns="" id="{32859F83-E3E3-4345-83AB-12C9183F59E8}"/>
              </a:ext>
            </a:extLst>
          </p:cNvPr>
          <p:cNvSpPr>
            <a:spLocks noGrp="1"/>
          </p:cNvSpPr>
          <p:nvPr>
            <p:ph sz="quarter" idx="12"/>
          </p:nvPr>
        </p:nvSpPr>
        <p:spPr>
          <a:xfrm>
            <a:off x="609600" y="1687513"/>
            <a:ext cx="5407025" cy="4694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xmlns:p14="http://schemas.microsoft.com/office/powerpoint/2010/main" xmlns="" id="{4A9AFF7D-D413-42E0-86B9-4049720DFF42}"/>
              </a:ext>
            </a:extLst>
          </p:cNvPr>
          <p:cNvSpPr>
            <a:spLocks noGrp="1"/>
          </p:cNvSpPr>
          <p:nvPr>
            <p:ph sz="quarter" idx="13"/>
          </p:nvPr>
        </p:nvSpPr>
        <p:spPr>
          <a:xfrm>
            <a:off x="6180524" y="1687513"/>
            <a:ext cx="5401872" cy="4694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4763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6" name="Footer Placeholder 5">
            <a:extLst>
              <a:ext uri="{FF2B5EF4-FFF2-40B4-BE49-F238E27FC236}">
                <a16:creationId xmlns:a16="http://schemas.microsoft.com/office/drawing/2014/main" xmlns:p14="http://schemas.microsoft.com/office/powerpoint/2010/main" xmlns="" id="{5CFB6980-3CA4-4D02-A538-B650413C5B6E}"/>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4" name="Content Placeholder 13">
            <a:extLst>
              <a:ext uri="{FF2B5EF4-FFF2-40B4-BE49-F238E27FC236}">
                <a16:creationId xmlns:a16="http://schemas.microsoft.com/office/drawing/2014/main" xmlns:p14="http://schemas.microsoft.com/office/powerpoint/2010/main" xmlns="" id="{FE1A6142-64E7-4352-A1A3-F600DC870167}"/>
              </a:ext>
            </a:extLst>
          </p:cNvPr>
          <p:cNvSpPr>
            <a:spLocks noGrp="1"/>
          </p:cNvSpPr>
          <p:nvPr>
            <p:ph sz="quarter" idx="12"/>
          </p:nvPr>
        </p:nvSpPr>
        <p:spPr>
          <a:xfrm>
            <a:off x="609599" y="914400"/>
            <a:ext cx="3592883"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xmlns:p14="http://schemas.microsoft.com/office/powerpoint/2010/main" xmlns="" id="{F82B646F-90D1-4F9B-B639-A9DB2B375764}"/>
              </a:ext>
            </a:extLst>
          </p:cNvPr>
          <p:cNvSpPr>
            <a:spLocks noGrp="1"/>
          </p:cNvSpPr>
          <p:nvPr>
            <p:ph sz="quarter" idx="13"/>
          </p:nvPr>
        </p:nvSpPr>
        <p:spPr>
          <a:xfrm>
            <a:off x="4340225" y="914400"/>
            <a:ext cx="3540125" cy="5467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FF2B5EF4-FFF2-40B4-BE49-F238E27FC236}">
                <a16:creationId xmlns:a16="http://schemas.microsoft.com/office/drawing/2014/main" xmlns:p14="http://schemas.microsoft.com/office/powerpoint/2010/main" xmlns="" id="{ABC63A76-DFF4-4EAF-8DF3-9C8F57105027}"/>
              </a:ext>
            </a:extLst>
          </p:cNvPr>
          <p:cNvSpPr>
            <a:spLocks noGrp="1"/>
          </p:cNvSpPr>
          <p:nvPr>
            <p:ph sz="quarter" idx="14"/>
          </p:nvPr>
        </p:nvSpPr>
        <p:spPr>
          <a:xfrm>
            <a:off x="8018463" y="914400"/>
            <a:ext cx="3563937" cy="5478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260556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30200"/>
            <a:ext cx="10972800" cy="355600"/>
          </a:xfrm>
          <a:prstGeom prst="rect">
            <a:avLst/>
          </a:prstGeom>
        </p:spPr>
        <p:txBody>
          <a:bodyPr vert="horz" lIns="0" tIns="0" rIns="0" bIns="0" rtlCol="0" anchor="ctr" anchorCtr="0">
            <a:noAutofit/>
          </a:bodyPr>
          <a:lstStyle/>
          <a:p>
            <a:r>
              <a:rPr lang="en-US" dirty="0"/>
              <a:t>Click to edit Master title style</a:t>
            </a:r>
          </a:p>
        </p:txBody>
      </p:sp>
      <p:grpSp>
        <p:nvGrpSpPr>
          <p:cNvPr id="10" name="Group 9">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C172C06D-1803-4C35-8D70-DF9CE41F4A81}"/>
              </a:ext>
            </a:extLst>
          </p:cNvPr>
          <p:cNvGrpSpPr/>
          <p:nvPr userDrawn="1"/>
        </p:nvGrpSpPr>
        <p:grpSpPr bwMode="black">
          <a:xfrm>
            <a:off x="617878" y="6446044"/>
            <a:ext cx="1099793" cy="173355"/>
            <a:chOff x="-84138" y="5622925"/>
            <a:chExt cx="4330701" cy="682626"/>
          </a:xfrm>
        </p:grpSpPr>
        <p:sp>
          <p:nvSpPr>
            <p:cNvPr id="11" name="Freeform 6">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8306ADC8-842E-40E5-B464-274C206DC740}"/>
                </a:ext>
              </a:extLst>
            </p:cNvPr>
            <p:cNvSpPr>
              <a:spLocks/>
            </p:cNvSpPr>
            <p:nvPr userDrawn="1"/>
          </p:nvSpPr>
          <p:spPr bwMode="black">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2" name="Freeform 7">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F7629DED-7E51-4D04-A3DA-0948F7C0FC28}"/>
                </a:ext>
              </a:extLst>
            </p:cNvPr>
            <p:cNvSpPr>
              <a:spLocks/>
            </p:cNvSpPr>
            <p:nvPr userDrawn="1"/>
          </p:nvSpPr>
          <p:spPr bwMode="black">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3" name="Freeform 8">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8A899963-025E-474B-8372-FD0BE405DD57}"/>
                </a:ext>
              </a:extLst>
            </p:cNvPr>
            <p:cNvSpPr>
              <a:spLocks noEditPoints="1"/>
            </p:cNvSpPr>
            <p:nvPr userDrawn="1"/>
          </p:nvSpPr>
          <p:spPr bwMode="black">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4" name="Freeform 9">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F8A5C80C-D11D-4411-BBF4-7C4829D0129D}"/>
                </a:ext>
              </a:extLst>
            </p:cNvPr>
            <p:cNvSpPr>
              <a:spLocks noEditPoints="1"/>
            </p:cNvSpPr>
            <p:nvPr userDrawn="1"/>
          </p:nvSpPr>
          <p:spPr bwMode="black">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5" name="Freeform 10">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D59175B6-1C26-46D5-8425-7C21ADF9AFE2}"/>
                </a:ext>
              </a:extLst>
            </p:cNvPr>
            <p:cNvSpPr>
              <a:spLocks/>
            </p:cNvSpPr>
            <p:nvPr userDrawn="1"/>
          </p:nvSpPr>
          <p:spPr bwMode="black">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6" name="Freeform 11">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17C1EC96-57C2-4D48-A569-67D9D2B9F287}"/>
                </a:ext>
              </a:extLst>
            </p:cNvPr>
            <p:cNvSpPr>
              <a:spLocks noEditPoints="1"/>
            </p:cNvSpPr>
            <p:nvPr userDrawn="1"/>
          </p:nvSpPr>
          <p:spPr bwMode="black">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9" name="Freeform 12">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26644959-1D9B-4B11-815B-938665DB0544}"/>
                </a:ext>
              </a:extLst>
            </p:cNvPr>
            <p:cNvSpPr>
              <a:spLocks noEditPoints="1"/>
            </p:cNvSpPr>
            <p:nvPr userDrawn="1"/>
          </p:nvSpPr>
          <p:spPr bwMode="black">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grpSp>
      <p:sp>
        <p:nvSpPr>
          <p:cNvPr id="23" name="TextBox 22">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922B5E2F-27D2-4ADB-A717-421A85D9158A}"/>
              </a:ext>
            </a:extLst>
          </p:cNvPr>
          <p:cNvSpPr txBox="1"/>
          <p:nvPr userDrawn="1"/>
        </p:nvSpPr>
        <p:spPr>
          <a:xfrm>
            <a:off x="2117556" y="6510278"/>
            <a:ext cx="1965493" cy="150871"/>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800" dirty="0">
                <a:solidFill>
                  <a:schemeClr val="tx1"/>
                </a:solidFill>
                <a:latin typeface="+mj-lt"/>
              </a:rPr>
              <a:t>© </a:t>
            </a:r>
            <a:r>
              <a:rPr lang="is-IS" sz="800" dirty="0">
                <a:solidFill>
                  <a:schemeClr val="tx1"/>
                </a:solidFill>
                <a:latin typeface="+mj-lt"/>
              </a:rPr>
              <a:t>2022 </a:t>
            </a:r>
            <a:r>
              <a:rPr lang="en-US" sz="800" dirty="0">
                <a:solidFill>
                  <a:schemeClr val="tx1"/>
                </a:solidFill>
                <a:latin typeface="+mj-lt"/>
              </a:rPr>
              <a:t>VMware, Inc.</a:t>
            </a:r>
          </a:p>
          <a:p>
            <a:pPr>
              <a:lnSpc>
                <a:spcPct val="90000"/>
              </a:lnSpc>
            </a:pPr>
            <a:endParaRPr lang="en-US" sz="800" dirty="0">
              <a:solidFill>
                <a:schemeClr val="tx1"/>
              </a:solidFill>
              <a:latin typeface="+mj-lt"/>
            </a:endParaRPr>
          </a:p>
        </p:txBody>
      </p:sp>
      <p:sp>
        <p:nvSpPr>
          <p:cNvPr id="17" name="Footer Placeholder 4">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BD7F4BC5-315C-4E61-8376-A7B09E8D9DAB}"/>
              </a:ext>
            </a:extLst>
          </p:cNvPr>
          <p:cNvSpPr>
            <a:spLocks noGrp="1"/>
          </p:cNvSpPr>
          <p:nvPr>
            <p:ph type="ftr" sz="quarter" idx="3"/>
          </p:nvPr>
        </p:nvSpPr>
        <p:spPr>
          <a:xfrm>
            <a:off x="3327662" y="6464899"/>
            <a:ext cx="8254738" cy="301661"/>
          </a:xfrm>
          <a:prstGeom prst="rect">
            <a:avLst/>
          </a:prstGeom>
        </p:spPr>
        <p:txBody>
          <a:bodyPr/>
          <a:lstStyle>
            <a:lvl1pPr algn="r">
              <a:defRPr sz="800"/>
            </a:lvl1pPr>
          </a:lstStyle>
          <a:p>
            <a:pPr>
              <a:lnSpc>
                <a:spcPct val="90000"/>
              </a:lnSpc>
            </a:pPr>
            <a:r>
              <a:rPr lang="en-US" dirty="0"/>
              <a:t>{</a:t>
            </a:r>
            <a:r>
              <a:rPr lang="en-US" dirty="0" err="1"/>
              <a:t>CoverPage</a:t>
            </a:r>
            <a:r>
              <a:rPr lang="en-US" dirty="0"/>
              <a:t>-Title}</a:t>
            </a:r>
            <a:r>
              <a:rPr lang="en-US" altLang="en-US" dirty="0"/>
              <a:t>      </a:t>
            </a:r>
            <a:r>
              <a:rPr lang="en-US" altLang="en-US" b="1" dirty="0"/>
              <a:t>|</a:t>
            </a:r>
            <a:r>
              <a:rPr lang="en-US" altLang="en-US" dirty="0"/>
              <a:t>     </a:t>
            </a:r>
            <a:r>
              <a:rPr lang="en-US" dirty="0"/>
              <a:t>{Module-#} - {Slide-#Module}</a:t>
            </a:r>
          </a:p>
        </p:txBody>
      </p:sp>
      <p:sp>
        <p:nvSpPr>
          <p:cNvPr id="4" name="Text Placeholder 3">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B62C14BA-62A4-47F1-B37F-627F80BCE6F0}"/>
              </a:ext>
            </a:extLst>
          </p:cNvPr>
          <p:cNvSpPr>
            <a:spLocks noGrp="1"/>
          </p:cNvSpPr>
          <p:nvPr>
            <p:ph type="body" idx="1"/>
          </p:nvPr>
        </p:nvSpPr>
        <p:spPr>
          <a:xfrm>
            <a:off x="609600" y="911224"/>
            <a:ext cx="10972800" cy="547052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Gradient-colored box">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C63D99CF-4352-408F-8FF3-57D51A0D131F}"/>
              </a:ext>
              <a:ext uri="{C183D7F6-B498-43B3-948B-1728B52AA6E4}">
                <adec:decorative xmlns:adec="http://schemas.microsoft.com/office/drawing/2017/decorative" xmlns:p15="http://schemas.microsoft.com/office/powerpoint/2012/main" xmlns:p14="http://schemas.microsoft.com/office/powerpoint/2010/main" xmlns:a14="http://schemas.microsoft.com/office/drawing/2010/main" xmlns:a16="http://schemas.microsoft.com/office/drawing/2014/main" xmlns="" val="1"/>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p:blipFill>
        <p:spPr>
          <a:xfrm>
            <a:off x="-1" y="6766560"/>
            <a:ext cx="12188825" cy="95224"/>
          </a:xfrm>
          <a:prstGeom prst="rect">
            <a:avLst/>
          </a:prstGeom>
        </p:spPr>
      </p:pic>
    </p:spTree>
    <p:custDataLst>
      <p:tags r:id="rId23"/>
    </p:custDataLst>
    <p:extLst>
      <p:ext uri="{BB962C8B-B14F-4D97-AF65-F5344CB8AC3E}">
        <p14:creationId xmlns:p14="http://schemas.microsoft.com/office/powerpoint/2010/main" val="2841782731"/>
      </p:ext>
    </p:extLst>
  </p:cSld>
  <p:clrMap bg1="lt1" tx1="dk1" bg2="lt2" tx2="dk2" accent1="accent1" accent2="accent2" accent3="accent3" accent4="accent4" accent5="accent5" accent6="accent6" hlink="hlink" folHlink="folHlink"/>
  <p:sldLayoutIdLst>
    <p:sldLayoutId id="2147483686" r:id="rId1"/>
    <p:sldLayoutId id="2147483689" r:id="rId2"/>
    <p:sldLayoutId id="2147483718" r:id="rId3"/>
    <p:sldLayoutId id="2147483714" r:id="rId4"/>
    <p:sldLayoutId id="2147483705" r:id="rId5"/>
    <p:sldLayoutId id="2147483720" r:id="rId6"/>
    <p:sldLayoutId id="2147483690" r:id="rId7"/>
    <p:sldLayoutId id="2147483707" r:id="rId8"/>
    <p:sldLayoutId id="2147483702" r:id="rId9"/>
    <p:sldLayoutId id="2147483703" r:id="rId10"/>
    <p:sldLayoutId id="2147483704" r:id="rId11"/>
    <p:sldLayoutId id="2147483719" r:id="rId12"/>
    <p:sldLayoutId id="2147483700" r:id="rId13"/>
    <p:sldLayoutId id="2147483715" r:id="rId14"/>
    <p:sldLayoutId id="2147483708" r:id="rId15"/>
    <p:sldLayoutId id="2147483709" r:id="rId16"/>
    <p:sldLayoutId id="2147483710" r:id="rId17"/>
    <p:sldLayoutId id="2147483711" r:id="rId18"/>
    <p:sldLayoutId id="2147483712" r:id="rId19"/>
    <p:sldLayoutId id="2147483716" r:id="rId20"/>
    <p:sldLayoutId id="2147483713" r:id="rId21"/>
  </p:sldLayoutIdLst>
  <p:hf hdr="0" ftr="0" dt="0"/>
  <p:txStyles>
    <p:titleStyle>
      <a:lvl1pPr algn="l" defTabSz="914400" rtl="0" eaLnBrk="1" latinLnBrk="0" hangingPunct="1">
        <a:lnSpc>
          <a:spcPts val="2400"/>
        </a:lnSpc>
        <a:spcBef>
          <a:spcPct val="0"/>
        </a:spcBef>
        <a:buNone/>
        <a:defRPr sz="2200" b="0" kern="1200" baseline="0">
          <a:solidFill>
            <a:srgbClr val="003D79"/>
          </a:solidFill>
          <a:latin typeface="+mj-lt"/>
          <a:ea typeface="+mj-ea"/>
          <a:cs typeface="+mj-cs"/>
        </a:defRPr>
      </a:lvl1pPr>
    </p:titleStyle>
    <p:bodyStyle>
      <a:lvl1pPr marL="292100" indent="-292100" algn="l" defTabSz="914400" rtl="0" eaLnBrk="1" latinLnBrk="0" hangingPunct="1">
        <a:lnSpc>
          <a:spcPts val="2000"/>
        </a:lnSpc>
        <a:spcBef>
          <a:spcPts val="1200"/>
        </a:spcBef>
        <a:buClrTx/>
        <a:buSzPct val="90000"/>
        <a:buFontTx/>
        <a:buNone/>
        <a:defRPr sz="1800" kern="1200" baseline="0">
          <a:solidFill>
            <a:schemeClr val="tx2"/>
          </a:solidFill>
          <a:latin typeface="Metropolis" panose="00000500000000000000" pitchFamily="2" charset="0"/>
          <a:ea typeface="+mn-ea"/>
          <a:cs typeface="+mn-cs"/>
        </a:defRPr>
      </a:lvl1pPr>
      <a:lvl2pPr marL="569913" indent="-277813" algn="l" defTabSz="914400" rtl="0" eaLnBrk="1" latinLnBrk="0" hangingPunct="1">
        <a:lnSpc>
          <a:spcPts val="2000"/>
        </a:lnSpc>
        <a:spcBef>
          <a:spcPts val="1200"/>
        </a:spcBef>
        <a:buClrTx/>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2pPr>
      <a:lvl3pPr marL="862013" indent="-292100" algn="l" defTabSz="914400" rtl="0" eaLnBrk="1" latinLnBrk="0" hangingPunct="1">
        <a:lnSpc>
          <a:spcPts val="2000"/>
        </a:lnSpc>
        <a:spcBef>
          <a:spcPts val="1200"/>
        </a:spcBef>
        <a:buClr>
          <a:schemeClr val="tx2"/>
        </a:buClr>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3pPr>
      <a:lvl4pPr marL="1139825" indent="-277813" algn="l" defTabSz="914400" rtl="0" eaLnBrk="1" latinLnBrk="0" hangingPunct="1">
        <a:lnSpc>
          <a:spcPts val="2000"/>
        </a:lnSpc>
        <a:spcBef>
          <a:spcPts val="1200"/>
        </a:spcBef>
        <a:buClr>
          <a:schemeClr val="tx2"/>
        </a:buClr>
        <a:buSzPct val="100000"/>
        <a:buFont typeface="Arial" panose="020B0604020202020204" pitchFamily="34" charset="0"/>
        <a:buChar char="•"/>
        <a:defRPr sz="1800" kern="1200">
          <a:solidFill>
            <a:schemeClr val="tx2"/>
          </a:solidFill>
          <a:latin typeface="Metropolis" panose="00000500000000000000" pitchFamily="2" charset="0"/>
          <a:ea typeface="+mn-ea"/>
          <a:cs typeface="+mn-cs"/>
        </a:defRPr>
      </a:lvl4pPr>
      <a:lvl5pPr marL="1431925" indent="-292100" algn="l" defTabSz="857250" rtl="0" eaLnBrk="1" latinLnBrk="0" hangingPunct="1">
        <a:lnSpc>
          <a:spcPts val="2000"/>
        </a:lnSpc>
        <a:spcBef>
          <a:spcPts val="1200"/>
        </a:spcBef>
        <a:buClr>
          <a:schemeClr val="tx2"/>
        </a:buClr>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5pPr>
      <a:lvl6pPr marL="901700" indent="0" algn="l" defTabSz="914400" rtl="0" eaLnBrk="1" latinLnBrk="0" hangingPunct="1">
        <a:lnSpc>
          <a:spcPct val="90000"/>
        </a:lnSpc>
        <a:spcBef>
          <a:spcPts val="600"/>
        </a:spcBef>
        <a:buClr>
          <a:schemeClr val="tx2"/>
        </a:buClr>
        <a:buSzPct val="90000"/>
        <a:buFont typeface="Arial" panose="020B0604020202020204" pitchFamily="34" charset="0"/>
        <a:buNone/>
        <a:defRPr sz="1400" kern="1200">
          <a:solidFill>
            <a:schemeClr val="tx2"/>
          </a:solidFill>
          <a:latin typeface="+mn-lt"/>
          <a:ea typeface="+mn-ea"/>
          <a:cs typeface="+mn-cs"/>
        </a:defRPr>
      </a:lvl6pPr>
      <a:lvl7pPr marL="1709738" indent="-277813" algn="l" defTabSz="914400" rtl="0" eaLnBrk="1" latinLnBrk="0" hangingPunct="1">
        <a:lnSpc>
          <a:spcPct val="90000"/>
        </a:lnSpc>
        <a:spcBef>
          <a:spcPts val="1200"/>
        </a:spcBef>
        <a:buClrTx/>
        <a:buSzPct val="100000"/>
        <a:buFont typeface="Arial" panose="020B0604020202020204" pitchFamily="34" charset="0"/>
        <a:buChar char="•"/>
        <a:defRPr sz="2000" kern="1200">
          <a:solidFill>
            <a:schemeClr val="tx2"/>
          </a:solidFill>
          <a:latin typeface="+mn-lt"/>
          <a:ea typeface="+mn-ea"/>
          <a:cs typeface="+mn-cs"/>
        </a:defRPr>
      </a:lvl7pPr>
      <a:lvl8pPr marL="1874520" indent="-182880" algn="l" defTabSz="914400" rtl="0" eaLnBrk="1" latinLnBrk="0" hangingPunct="1">
        <a:lnSpc>
          <a:spcPct val="90000"/>
        </a:lnSpc>
        <a:spcBef>
          <a:spcPts val="600"/>
        </a:spcBef>
        <a:buClrTx/>
        <a:buSzPct val="90000"/>
        <a:buFont typeface="Calibri" panose="020F0502020204030204" pitchFamily="34" charset="0"/>
        <a:buChar char="–"/>
        <a:defRPr sz="1400" kern="1200">
          <a:solidFill>
            <a:schemeClr val="tx2"/>
          </a:solidFill>
          <a:latin typeface="+mn-lt"/>
          <a:ea typeface="+mn-ea"/>
          <a:cs typeface="+mn-cs"/>
        </a:defRPr>
      </a:lvl8pPr>
      <a:lvl9pPr marL="2103120" indent="-182880" algn="l" defTabSz="914400" rtl="0" eaLnBrk="1" latinLnBrk="0" hangingPunct="1">
        <a:lnSpc>
          <a:spcPct val="90000"/>
        </a:lnSpc>
        <a:spcBef>
          <a:spcPts val="600"/>
        </a:spcBef>
        <a:buClrTx/>
        <a:buSzPct val="90000"/>
        <a:buFont typeface="Arial" panose="020B0604020202020204"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p14="http://schemas.microsoft.com/office/powerpoint/2010/main" xmlns:adec="http://schemas.microsoft.com/office/drawing/2017/decorative" xmlns:a14="http://schemas.microsoft.com/office/drawing/2010/main" xmlns:a16="http://schemas.microsoft.com/office/drawing/2014/main" xmlns="">
        <p15:guide id="1" orient="horz" pos="4020" userDrawn="1">
          <p15:clr>
            <a:srgbClr val="F26B43"/>
          </p15:clr>
        </p15:guide>
        <p15:guide id="2" orient="horz" pos="576" userDrawn="1">
          <p15:clr>
            <a:srgbClr val="F26B43"/>
          </p15:clr>
        </p15:guide>
        <p15:guide id="3" pos="3840" userDrawn="1">
          <p15:clr>
            <a:srgbClr val="F26B43"/>
          </p15:clr>
        </p15:guide>
        <p15:guide id="4" pos="384" userDrawn="1">
          <p15:clr>
            <a:srgbClr val="F26B43"/>
          </p15:clr>
        </p15:guide>
        <p15:guide id="5" pos="7296"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30.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0.xml"/><Relationship Id="rId1" Type="http://schemas.openxmlformats.org/officeDocument/2006/relationships/tags" Target="../tags/tag94.xml"/><Relationship Id="rId4" Type="http://schemas.openxmlformats.org/officeDocument/2006/relationships/image" Target="../media/image55.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0.xml"/><Relationship Id="rId1" Type="http://schemas.openxmlformats.org/officeDocument/2006/relationships/tags" Target="../tags/tag95.xml"/><Relationship Id="rId4" Type="http://schemas.openxmlformats.org/officeDocument/2006/relationships/image" Target="../media/image56.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3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3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tags" Target="../tags/tag3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34.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35.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36.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38.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39.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0.xml"/><Relationship Id="rId1" Type="http://schemas.openxmlformats.org/officeDocument/2006/relationships/tags" Target="../tags/tag4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tags" Target="../tags/tag42.xml"/><Relationship Id="rId4" Type="http://schemas.openxmlformats.org/officeDocument/2006/relationships/hyperlink" Target="https://configmax.vmware.com"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4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4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ags" Target="../tags/tag47.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4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0.xml"/><Relationship Id="rId1" Type="http://schemas.openxmlformats.org/officeDocument/2006/relationships/tags" Target="../tags/tag4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50.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52.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tags" Target="../tags/tag53.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tags" Target="../tags/tag54.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xml"/><Relationship Id="rId1" Type="http://schemas.openxmlformats.org/officeDocument/2006/relationships/tags" Target="../tags/tag55.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56.xml"/><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tags" Target="../tags/tag57.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xml"/><Relationship Id="rId1" Type="http://schemas.openxmlformats.org/officeDocument/2006/relationships/tags" Target="../tags/tag58.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tags" Target="../tags/tag60.xml"/><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61.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62.xml"/><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tags" Target="../tags/tag63.xml"/><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8.xml"/><Relationship Id="rId1" Type="http://schemas.openxmlformats.org/officeDocument/2006/relationships/tags" Target="../tags/tag64.xml"/><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xml"/><Relationship Id="rId1" Type="http://schemas.openxmlformats.org/officeDocument/2006/relationships/tags" Target="../tags/tag65.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0.xml"/><Relationship Id="rId1" Type="http://schemas.openxmlformats.org/officeDocument/2006/relationships/tags" Target="../tags/tag66.xml"/><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0.xml"/><Relationship Id="rId1" Type="http://schemas.openxmlformats.org/officeDocument/2006/relationships/tags" Target="../tags/tag67.xml"/><Relationship Id="rId4" Type="http://schemas.openxmlformats.org/officeDocument/2006/relationships/image" Target="../media/image33.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68.xml"/><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70.xml"/><Relationship Id="rId4" Type="http://schemas.openxmlformats.org/officeDocument/2006/relationships/image" Target="../media/image3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3.xml"/><Relationship Id="rId1" Type="http://schemas.openxmlformats.org/officeDocument/2006/relationships/tags" Target="../tags/tag71.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27.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xml"/><Relationship Id="rId1" Type="http://schemas.openxmlformats.org/officeDocument/2006/relationships/tags" Target="../tags/tag72.xml"/><Relationship Id="rId4" Type="http://schemas.openxmlformats.org/officeDocument/2006/relationships/image" Target="../media/image37.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xml"/><Relationship Id="rId1" Type="http://schemas.openxmlformats.org/officeDocument/2006/relationships/tags" Target="../tags/tag73.xml"/><Relationship Id="rId4" Type="http://schemas.openxmlformats.org/officeDocument/2006/relationships/image" Target="../media/image38.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8.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5.xml"/><Relationship Id="rId1" Type="http://schemas.openxmlformats.org/officeDocument/2006/relationships/tags" Target="../tags/tag75.xml"/><Relationship Id="rId4" Type="http://schemas.openxmlformats.org/officeDocument/2006/relationships/image" Target="../media/image39.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xml"/><Relationship Id="rId1" Type="http://schemas.openxmlformats.org/officeDocument/2006/relationships/tags" Target="../tags/tag76.xml"/><Relationship Id="rId4" Type="http://schemas.openxmlformats.org/officeDocument/2006/relationships/image" Target="../media/image40.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2.xml"/><Relationship Id="rId1" Type="http://schemas.openxmlformats.org/officeDocument/2006/relationships/tags" Target="../tags/tag77.xml"/><Relationship Id="rId4" Type="http://schemas.openxmlformats.org/officeDocument/2006/relationships/image" Target="../media/image41.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xml"/><Relationship Id="rId1" Type="http://schemas.openxmlformats.org/officeDocument/2006/relationships/tags" Target="../tags/tag78.xml"/><Relationship Id="rId4" Type="http://schemas.openxmlformats.org/officeDocument/2006/relationships/image" Target="../media/image4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28.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0.xml"/><Relationship Id="rId1" Type="http://schemas.openxmlformats.org/officeDocument/2006/relationships/tags" Target="../tags/tag80.xml"/><Relationship Id="rId4" Type="http://schemas.openxmlformats.org/officeDocument/2006/relationships/image" Target="../media/image4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2.xml"/><Relationship Id="rId1" Type="http://schemas.openxmlformats.org/officeDocument/2006/relationships/tags" Target="../tags/tag81.xml"/><Relationship Id="rId4" Type="http://schemas.openxmlformats.org/officeDocument/2006/relationships/image" Target="../media/image44.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2.xml"/><Relationship Id="rId1" Type="http://schemas.openxmlformats.org/officeDocument/2006/relationships/tags" Target="../tags/tag82.xml"/><Relationship Id="rId4" Type="http://schemas.openxmlformats.org/officeDocument/2006/relationships/image" Target="../media/image45.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xml"/><Relationship Id="rId1" Type="http://schemas.openxmlformats.org/officeDocument/2006/relationships/tags" Target="../tags/tag83.xml"/><Relationship Id="rId4" Type="http://schemas.openxmlformats.org/officeDocument/2006/relationships/image" Target="../media/image46.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2.xml"/><Relationship Id="rId1" Type="http://schemas.openxmlformats.org/officeDocument/2006/relationships/tags" Target="../tags/tag84.xml"/><Relationship Id="rId4" Type="http://schemas.openxmlformats.org/officeDocument/2006/relationships/image" Target="../media/image47.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2.xml"/><Relationship Id="rId1" Type="http://schemas.openxmlformats.org/officeDocument/2006/relationships/tags" Target="../tags/tag85.xml"/><Relationship Id="rId4" Type="http://schemas.openxmlformats.org/officeDocument/2006/relationships/image" Target="../media/image48.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xml"/><Relationship Id="rId1" Type="http://schemas.openxmlformats.org/officeDocument/2006/relationships/tags" Target="../tags/tag86.xml"/><Relationship Id="rId4" Type="http://schemas.openxmlformats.org/officeDocument/2006/relationships/image" Target="../media/image49.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xml"/><Relationship Id="rId1" Type="http://schemas.openxmlformats.org/officeDocument/2006/relationships/tags" Target="../tags/tag87.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29.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0.xml"/><Relationship Id="rId1" Type="http://schemas.openxmlformats.org/officeDocument/2006/relationships/tags" Target="../tags/tag8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tags" Target="../tags/tag90.xml"/><Relationship Id="rId4" Type="http://schemas.openxmlformats.org/officeDocument/2006/relationships/image" Target="../media/image51.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5.xml"/><Relationship Id="rId1" Type="http://schemas.openxmlformats.org/officeDocument/2006/relationships/tags" Target="../tags/tag91.xml"/><Relationship Id="rId4" Type="http://schemas.openxmlformats.org/officeDocument/2006/relationships/image" Target="../media/image52.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0.xml"/><Relationship Id="rId1" Type="http://schemas.openxmlformats.org/officeDocument/2006/relationships/tags" Target="../tags/tag92.xml"/><Relationship Id="rId4" Type="http://schemas.openxmlformats.org/officeDocument/2006/relationships/image" Target="../media/image53.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0.xml"/><Relationship Id="rId1" Type="http://schemas.openxmlformats.org/officeDocument/2006/relationships/tags" Target="../tags/tag93.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name="TitleSlide">
    <p:spTree>
      <p:nvGrpSpPr>
        <p:cNvPr id="1" name=""/>
        <p:cNvGrpSpPr/>
        <p:nvPr/>
      </p:nvGrpSpPr>
      <p:grpSpPr>
        <a:xfrm>
          <a:off x="0" y="0"/>
          <a:ext cx="0" cy="0"/>
          <a:chOff x="0" y="0"/>
          <a:chExt cx="0" cy="0"/>
        </a:xfrm>
      </p:grpSpPr>
      <p:grpSp>
        <p:nvGrpSpPr>
          <p:cNvPr id="28" name="parallelogram graphics">
            <a:extLst>
              <a:ext uri="{FF2B5EF4-FFF2-40B4-BE49-F238E27FC236}">
                <a16:creationId xmlns:a16="http://schemas.microsoft.com/office/drawing/2014/main" xmlns="" id="{C3DD2351-D1CA-47A3-8487-FA7F85ED06C0}"/>
              </a:ext>
              <a:ext uri="{C183D7F6-B498-43B3-948B-1728B52AA6E4}">
                <adec:decorative xmlns:adec="http://schemas.microsoft.com/office/drawing/2017/decorative" xmlns="" val="1"/>
              </a:ext>
            </a:extLst>
          </p:cNvPr>
          <p:cNvGrpSpPr/>
          <p:nvPr userDrawn="1"/>
        </p:nvGrpSpPr>
        <p:grpSpPr>
          <a:xfrm>
            <a:off x="-1488217" y="1084671"/>
            <a:ext cx="9623529" cy="5494609"/>
            <a:chOff x="-1488217" y="1084671"/>
            <a:chExt cx="9623529" cy="5494609"/>
          </a:xfrm>
        </p:grpSpPr>
      </p:grpSp>
      <p:sp>
        <p:nvSpPr>
          <p:cNvPr id="16" name="Title 1">
            <a:extLst>
              <a:ext uri="{FF2B5EF4-FFF2-40B4-BE49-F238E27FC236}">
                <a16:creationId xmlns:a16="http://schemas.microsoft.com/office/drawing/2014/main" xmlns="" id="{2951C415-1758-4709-B881-2226BDD77675}"/>
              </a:ext>
            </a:extLst>
          </p:cNvPr>
          <p:cNvSpPr>
            <a:spLocks noGrp="1"/>
          </p:cNvSpPr>
          <p:nvPr>
            <p:ph type="title"/>
          </p:nvPr>
        </p:nvSpPr>
        <p:spPr>
          <a:xfrm>
            <a:off x="6096000" y="2215803"/>
            <a:ext cx="5187381" cy="1234440"/>
          </a:xfrm>
        </p:spPr>
        <p:txBody>
          <a:bodyPr wrap="square" anchor="b" anchorCtr="0"/>
          <a:lstStyle>
            <a:lvl1pPr algn="r">
              <a:lnSpc>
                <a:spcPts val="3400"/>
              </a:lnSpc>
              <a:defRPr sz="3200" b="0" cap="none" baseline="0"/>
            </a:lvl1pPr>
          </a:lstStyle>
          <a:p>
            <a:r>
              <a:rPr/>
              <a:t>Deploying Virtual Machines</a:t>
            </a:r>
          </a:p>
        </p:txBody>
      </p:sp>
      <p:grpSp>
        <p:nvGrpSpPr>
          <p:cNvPr id="19" name="Group 18">
            <a:extLst>
              <a:ext uri="{FF2B5EF4-FFF2-40B4-BE49-F238E27FC236}">
                <a16:creationId xmlns:a16="http://schemas.microsoft.com/office/drawing/2014/main" xmlns="" id="{F662A218-7EC5-4C26-90F9-4C8166F3EF66}"/>
              </a:ext>
            </a:extLst>
          </p:cNvPr>
          <p:cNvGrpSpPr/>
          <p:nvPr userDrawn="1"/>
        </p:nvGrpSpPr>
        <p:grpSpPr>
          <a:xfrm>
            <a:off x="608171" y="6447600"/>
            <a:ext cx="1424756" cy="224518"/>
            <a:chOff x="863272" y="6563918"/>
            <a:chExt cx="861082" cy="135727"/>
          </a:xfrm>
          <a:solidFill>
            <a:schemeClr val="bg1"/>
          </a:solidFill>
        </p:grpSpPr>
        <p:sp>
          <p:nvSpPr>
            <p:cNvPr id="20" name="Freeform 6">
              <a:extLst>
                <a:ext uri="{FF2B5EF4-FFF2-40B4-BE49-F238E27FC236}">
                  <a16:creationId xmlns:a16="http://schemas.microsoft.com/office/drawing/2014/main" xmlns="" id="{D2B61455-20AC-4408-9D87-B04FFD7905D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1" name="Freeform 7">
              <a:extLst>
                <a:ext uri="{FF2B5EF4-FFF2-40B4-BE49-F238E27FC236}">
                  <a16:creationId xmlns:a16="http://schemas.microsoft.com/office/drawing/2014/main" xmlns="" id="{C8CD4FF6-3DC6-4615-AB39-3DF7C9ED209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2" name="Freeform 8">
              <a:extLst>
                <a:ext uri="{FF2B5EF4-FFF2-40B4-BE49-F238E27FC236}">
                  <a16:creationId xmlns:a16="http://schemas.microsoft.com/office/drawing/2014/main" xmlns="" id="{93ED9EF2-B0A3-4080-80FF-D8D0974E9498}"/>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3" name="Freeform 9">
              <a:extLst>
                <a:ext uri="{FF2B5EF4-FFF2-40B4-BE49-F238E27FC236}">
                  <a16:creationId xmlns:a16="http://schemas.microsoft.com/office/drawing/2014/main" xmlns="" id="{2AB7AA43-11EE-4E56-A876-EA235A60D5FC}"/>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4" name="Freeform 10">
              <a:extLst>
                <a:ext uri="{FF2B5EF4-FFF2-40B4-BE49-F238E27FC236}">
                  <a16:creationId xmlns:a16="http://schemas.microsoft.com/office/drawing/2014/main" xmlns="" id="{18C906CE-6B18-4A24-B6F3-37C2D07E9914}"/>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5" name="Freeform 11">
              <a:extLst>
                <a:ext uri="{FF2B5EF4-FFF2-40B4-BE49-F238E27FC236}">
                  <a16:creationId xmlns:a16="http://schemas.microsoft.com/office/drawing/2014/main" xmlns="" id="{43859B0A-3053-4B1E-BBEF-AD11EABDF4C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6" name="Freeform 12">
              <a:extLst>
                <a:ext uri="{FF2B5EF4-FFF2-40B4-BE49-F238E27FC236}">
                  <a16:creationId xmlns:a16="http://schemas.microsoft.com/office/drawing/2014/main" xmlns="" id="{480957FB-BCF1-411D-91E8-D3CB10A9BBF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gr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New Virtual Machine Wizard: Guest Operating System</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select the guest OS to be installed in the VM.</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1 - 10</a:t>
            </a:r>
            <a:endParaRPr lang="en-US" dirty="0"/>
          </a:p>
        </p:txBody>
      </p:sp>
      <p:pic>
        <p:nvPicPr>
          <p:cNvPr id="8" name="Content Placeholder 7|1228|688">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813160" y="1582738"/>
            <a:ext cx="8565679" cy="4799012"/>
          </a:xfrm>
          <a:prstGeom prst="rect">
            <a:avLst/>
          </a:prstGeom>
        </p:spPr>
      </p:pic>
    </p:spTree>
    <p:custDataLst>
      <p:tags r:id="rId1"/>
    </p:custData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Viewing Template Versions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M07_Deploying Virtual Machines      |     1 - 100</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The version information appears in the </a:t>
            </a:r>
            <a:r>
              <a:rPr lang="en-US" b="1" dirty="0">
                <a:solidFill>
                  <a:srgbClr val="000000"/>
                </a:solidFill>
                <a:latin typeface="Metropolis Semi Bold" panose="00000700000000000000" pitchFamily="2" charset="0"/>
                <a:cs typeface="Courier New" pitchFamily="49" charset="0"/>
              </a:rPr>
              <a:t>Versioning</a:t>
            </a:r>
            <a:r>
              <a:rPr/>
              <a:t> tab.</a:t>
            </a:r>
          </a:p>
          <a:p>
            <a:pPr marL="0" indent="0">
              <a:buNone/>
            </a:pPr>
            <a:r>
              <a:rPr/>
              <a:t>Each time you check in the VM back to the template, you create a new version of the VM template.</a:t>
            </a:r>
          </a:p>
        </p:txBody>
      </p:sp>
      <p:pic>
        <p:nvPicPr>
          <p:cNvPr id="12" name="Content Placeholder 11|2552|852">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736066" y="2788920"/>
            <a:ext cx="10719867" cy="3593592"/>
          </a:xfrm>
          <a:prstGeom prst="rect">
            <a:avLst/>
          </a:prstGeom>
        </p:spPr>
      </p:pic>
    </p:spTree>
    <p:custDataLst>
      <p:tags r:id="rId1"/>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Deleting and Reverting to Template Versions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M07_Deploying Virtual Machines      |     1 - 101</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Delete a previous version of a VM template if you no longer want to allow the use of the template.</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Revert to a VM template version if:</a:t>
            </a:r>
          </a:p>
          <a:p>
            <a:pPr>
              <a:buFont typeface="Arial" pitchFamily="34" charset="0"/>
              <a:buChar char="•"/>
            </a:pPr>
            <a:r>
              <a:rPr/>
              <a:t>The latest VM template contains changes that you no longer need.</a:t>
            </a:r>
          </a:p>
          <a:p>
            <a:pPr>
              <a:buFont typeface="Arial" pitchFamily="34" charset="0"/>
              <a:buChar char="•"/>
            </a:pPr>
            <a:r>
              <a:rPr/>
              <a:t>You made a mistake during your last edit.</a:t>
            </a:r>
          </a:p>
        </p:txBody>
      </p:sp>
      <p:pic>
        <p:nvPicPr>
          <p:cNvPr id="12" name="Content Placeholder 11|4400|1485">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772160" y="2788920"/>
            <a:ext cx="10647679" cy="3593592"/>
          </a:xfrm>
          <a:prstGeom prst="rect">
            <a:avLst/>
          </a:prstGeom>
        </p:spPr>
      </p:pic>
    </p:spTree>
    <p:custDataLst>
      <p:tags r:id="rId1"/>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8: Versioning Templates in the Content Library</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1 - 102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Manage multiple versions of a VM template versioning in the local content library:</a:t>
            </a:r>
          </a:p>
          <a:p>
            <a:pPr>
              <a:buFont typeface="+mj-lt"/>
              <a:buAutoNum type="arabicPeriod"/>
            </a:pPr>
            <a:r>
              <a:rPr/>
              <a:t>Check Out a VM Template in the Content Library</a:t>
            </a:r>
          </a:p>
          <a:p>
            <a:pPr>
              <a:buFont typeface="+mj-lt"/>
              <a:buAutoNum type="arabicPeriod" startAt="2"/>
            </a:pPr>
            <a:r>
              <a:rPr/>
              <a:t>Make Changes to the VM Template</a:t>
            </a:r>
          </a:p>
          <a:p>
            <a:pPr>
              <a:buFont typeface="+mj-lt"/>
              <a:buAutoNum type="arabicPeriod" startAt="3"/>
            </a:pPr>
            <a:r>
              <a:rPr/>
              <a:t>Check In the VM Template to the Content Library</a:t>
            </a:r>
          </a:p>
          <a:p>
            <a:pPr>
              <a:buFont typeface="+mj-lt"/>
              <a:buAutoNum type="arabicPeriod" startAt="4"/>
            </a:pPr>
            <a:r>
              <a:rPr/>
              <a:t>Revert to a Previous Version of the VM Template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1 - 103</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Manage multiple versions of VM templates in content libraries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Key Points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1 - 104</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vCenter provides features for provisioning virtual machines, such as templates, cloning, and content libraries.</a:t>
            </a:r>
          </a:p>
          <a:p>
            <a:pPr>
              <a:buFont typeface="Arial" pitchFamily="34" charset="0"/>
              <a:buChar char="•"/>
            </a:pPr>
            <a:r>
              <a:rPr/>
              <a:t>By deploying VMs from a template, you can create many VMs easily and quickly.</a:t>
            </a:r>
          </a:p>
          <a:p>
            <a:pPr>
              <a:buFont typeface="Arial" pitchFamily="34" charset="0"/>
              <a:buChar char="•"/>
            </a:pPr>
            <a:r>
              <a:rPr/>
              <a:t>You can dynamically manage a VM's configuration by adding hot-pluggable devices and increasing the size of a VM's virtual disk.</a:t>
            </a:r>
          </a:p>
          <a:p>
            <a:pPr>
              <a:buFont typeface="Arial" pitchFamily="34" charset="0"/>
              <a:buChar char="•"/>
            </a:pPr>
            <a:r>
              <a:rPr/>
              <a:t>You can publish a local content library so that other libraries can subscribe and download an exact copy of the data.</a:t>
            </a:r>
          </a:p>
          <a:p>
            <a:pPr>
              <a:buFont typeface="Arial" pitchFamily="34" charset="0"/>
              <a:buChar char="•"/>
            </a:pPr>
            <a:r>
              <a:rPr/>
              <a:t>You can update a VM template managed by content library while the same VM template is being used to deploy VMs.</a:t>
            </a:r>
          </a:p>
          <a:p>
            <a:pPr marL="0" indent="0">
              <a:buNone/>
            </a:pPr>
            <a:r>
              <a:rPr/>
              <a:t>Questions?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New Virtual Machine Wizard: Virtual Hardware</a:t>
            </a:r>
          </a:p>
        </p:txBody>
      </p:sp>
      <p:pic>
        <p:nvPicPr>
          <p:cNvPr id="3" name="Content Placeholder 2|1230|688"/>
          <p:cNvPicPr>
            <a:picLocks noGrp="1" noChangeAspect="1"/>
          </p:cNvPicPr>
          <p:nvPr>
            <p:ph sz="half" idx="1"/>
          </p:nvPr>
        </p:nvPicPr>
        <p:blipFill>
          <a:blip r:embed="rId4"/>
          <a:stretch>
            <a:fillRect/>
          </a:stretch>
        </p:blipFill>
        <p:spPr>
          <a:xfrm>
            <a:off x="4377837" y="914400"/>
            <a:ext cx="7204563" cy="4709323"/>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You can configure the virtual machine hardware. The default values for CPU, memory and hard disk size are based on the guest OS that you selected.</a:t>
            </a:r>
          </a:p>
          <a:p>
            <a:pPr marL="0" indent="0">
              <a:buNone/>
            </a:pPr>
            <a:r>
              <a:rPr/>
              <a:t>You can also mount the ISO image containing the guest operating system installation files.</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M07_Deploying Virtual Machines      |     1 - 11</a:t>
            </a:r>
            <a:endParaRPr lang="en-US" dirty="0"/>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Installing the Guest Operating System</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Installing a guest operating system in your VM is similar to installing it on a physical computer.</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1 - 12</a:t>
            </a:r>
            <a:endParaRPr lang="en-US" dirty="0"/>
          </a:p>
        </p:txBody>
      </p:sp>
      <p:pic>
        <p:nvPicPr>
          <p:cNvPr id="8" name="Content Placeholder 7|1018|760">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2881925" y="1582738"/>
            <a:ext cx="6428149" cy="4799012"/>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About VMware Tools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1 - 13</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VMware Tools is a set of features that enhance the performance of a VM’s guest operating system.</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Benefits and features include:</a:t>
            </a:r>
          </a:p>
          <a:p>
            <a:pPr>
              <a:buFont typeface="Arial" pitchFamily="34" charset="0"/>
              <a:buChar char="•"/>
            </a:pPr>
            <a:r>
              <a:rPr/>
              <a:t>Device drivers</a:t>
            </a:r>
          </a:p>
          <a:p>
            <a:pPr lvl="1">
              <a:buFont typeface="Calibri" pitchFamily="34" charset="0"/>
              <a:buChar char="—"/>
            </a:pPr>
            <a:r>
              <a:rPr/>
              <a:t>SVGA display</a:t>
            </a:r>
          </a:p>
          <a:p>
            <a:pPr lvl="1">
              <a:buFont typeface="Calibri" pitchFamily="34" charset="0"/>
              <a:buChar char="—"/>
            </a:pPr>
            <a:r>
              <a:rPr/>
              <a:t>VMXNET/VMXNET3</a:t>
            </a:r>
          </a:p>
          <a:p>
            <a:pPr lvl="1">
              <a:buFont typeface="Calibri" pitchFamily="34" charset="0"/>
              <a:buChar char="—"/>
            </a:pPr>
            <a:r>
              <a:rPr/>
              <a:t>Balloon driver for memory management</a:t>
            </a:r>
          </a:p>
          <a:p>
            <a:pPr lvl="1">
              <a:buFont typeface="Calibri" pitchFamily="34" charset="0"/>
              <a:buChar char="—"/>
            </a:pPr>
            <a:r>
              <a:rPr/>
              <a:t>Sync driver for quiescing I/O</a:t>
            </a:r>
          </a:p>
          <a:p>
            <a:pPr lvl="1">
              <a:buFont typeface="Calibri" pitchFamily="34" charset="0"/>
              <a:buChar char="—"/>
            </a:pPr>
            <a:r>
              <a:rPr/>
              <a:t>Paravirtual SCSI controller</a:t>
            </a:r>
          </a:p>
          <a:p>
            <a:pPr>
              <a:buFont typeface="Arial" pitchFamily="34" charset="0"/>
              <a:buChar char="•"/>
            </a:pPr>
            <a:r>
              <a:rPr/>
              <a:t>Increased graphical performance</a:t>
            </a:r>
          </a:p>
          <a:p>
            <a:pPr>
              <a:buFont typeface="Arial" pitchFamily="34" charset="0"/>
              <a:buChar char="•"/>
            </a:pPr>
            <a:r>
              <a:rPr/>
              <a:t>Improved mouse performance</a:t>
            </a:r>
          </a:p>
          <a:p>
            <a:pPr>
              <a:buFont typeface="Arial" pitchFamily="34" charset="0"/>
              <a:buChar char="•"/>
            </a:pPr>
            <a:r>
              <a:rPr/>
              <a:t>Guest OS heartbeat service</a:t>
            </a:r>
          </a:p>
          <a:p>
            <a:pPr>
              <a:buFont typeface="Arial" pitchFamily="34" charset="0"/>
              <a:buChar char="•"/>
            </a:pPr>
            <a:r>
              <a:rPr/>
              <a:t>Time synchronization</a:t>
            </a:r>
          </a:p>
          <a:p>
            <a:pPr>
              <a:buFont typeface="Arial" pitchFamily="34" charset="0"/>
              <a:buChar char="•"/>
            </a:pPr>
            <a:r>
              <a:rPr/>
              <a:t>Ability to shut down the VM remotely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Installing VMware Tools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M07_Deploying Virtual Machines      |     1 - 14</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Ensure that you select the latest version of VMware Tools for your guest operating system.</a:t>
            </a:r>
          </a:p>
          <a:p>
            <a:pPr marL="0" indent="0">
              <a:buNone/>
            </a:pPr>
            <a:r>
              <a:rPr/>
              <a:t>To find out which VMware Tools ISO images are bundled with vSphere 8, see the vSphere 8 Release Notes.</a:t>
            </a:r>
          </a:p>
          <a:p>
            <a:pPr marL="0" indent="0">
              <a:buNone/>
            </a:pPr>
            <a:r>
              <a:rPr/>
              <a:t>The method for installing VMware Tools depends on the guest operating system type.</a:t>
            </a:r>
          </a:p>
        </p:txBody>
      </p:sp>
      <p:graphicFrame>
        <p:nvGraphicFramePr>
          <p:cNvPr id="10041" name="Table 1"/>
          <p:cNvGraphicFramePr>
            <a:graphicFrameLocks noGrp="1"/>
          </p:cNvGraphicFramePr>
          <p:nvPr/>
        </p:nvGraphicFramePr>
        <p:xfrm>
          <a:off x="609600" y="2788920"/>
          <a:ext cx="10863072" cy="2179320"/>
        </p:xfrm>
        <a:graphic>
          <a:graphicData uri="http://schemas.openxmlformats.org/drawingml/2006/table">
            <a:tbl>
              <a:tblPr firstRow="1" bandRow="1">
                <a:tableStyleId>{6E25E649-3F16-4E02-A733-19D2CDBF48F0}</a:tableStyleId>
              </a:tblPr>
              <a:tblGrid>
                <a:gridCol w="2743200"/>
                <a:gridCol w="8119872"/>
              </a:tblGrid>
              <a:tr h="370840">
                <a:tc>
                  <a:txBody>
                    <a:bodyPr/>
                    <a:lstStyle/>
                    <a:p>
                      <a:pPr marL="0" indent="0" algn="l">
                        <a:buNone/>
                      </a:pPr>
                      <a:r>
                        <a:rPr/>
                        <a:t>Guest Operating System Type</a:t>
                      </a:r>
                    </a:p>
                  </a:txBody>
                  <a:tcPr/>
                </a:tc>
                <a:tc>
                  <a:txBody>
                    <a:bodyPr/>
                    <a:lstStyle/>
                    <a:p>
                      <a:pPr marL="0" indent="0" algn="l">
                        <a:buNone/>
                      </a:pPr>
                      <a:r>
                        <a:rPr/>
                        <a:t>VMware Tools Installation Method</a:t>
                      </a:r>
                    </a:p>
                  </a:txBody>
                  <a:tcPr/>
                </a:tc>
              </a:tr>
              <a:tr h="370840">
                <a:tc>
                  <a:txBody>
                    <a:bodyPr/>
                    <a:lstStyle/>
                    <a:p>
                      <a:pPr marL="0" indent="0" algn="l">
                        <a:buNone/>
                      </a:pPr>
                      <a:r>
                        <a:rPr/>
                        <a:t>Microsoft Windows</a:t>
                      </a:r>
                    </a:p>
                  </a:txBody>
                  <a:tcPr/>
                </a:tc>
                <a:tc>
                  <a:txBody>
                    <a:bodyPr/>
                    <a:lstStyle/>
                    <a:p>
                      <a:pPr marL="0" indent="0" algn="l">
                        <a:buNone/>
                      </a:pPr>
                      <a:r>
                        <a:rPr/>
                        <a:t>Install from </a:t>
                      </a:r>
                      <a:r>
                        <a:rPr lang="en-US" dirty="0">
                          <a:solidFill>
                            <a:srgbClr val="000000"/>
                          </a:solidFill>
                          <a:latin typeface="Courier New" panose="02070309020205020404" pitchFamily="49" charset="0"/>
                          <a:cs typeface="Courier New" pitchFamily="49" charset="0"/>
                        </a:rPr>
                        <a:t>windows.iso</a:t>
                      </a:r>
                      <a:r>
                        <a:rPr/>
                        <a:t> for Vista and later guests</a:t>
                      </a:r>
                    </a:p>
                  </a:txBody>
                  <a:tcPr/>
                </a:tc>
              </a:tr>
              <a:tr h="370840">
                <a:tc>
                  <a:txBody>
                    <a:bodyPr/>
                    <a:lstStyle/>
                    <a:p>
                      <a:pPr marL="0" indent="0" algn="l">
                        <a:buNone/>
                      </a:pPr>
                      <a:r>
                        <a:rPr/>
                        <a:t>Linux</a:t>
                      </a:r>
                    </a:p>
                  </a:txBody>
                  <a:tcPr/>
                </a:tc>
                <a:tc>
                  <a: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Use one of the following methods:</a:t>
                      </a:r>
                    </a:p>
                    <a:p>
                      <a:pPr marL="292100" indent="-292100" algn="l">
                        <a:buFont typeface="Arial" pitchFamily="34" charset="0"/>
                        <a:buChar char="•"/>
                      </a:pPr>
                      <a:r>
                        <a:rPr/>
                        <a:t>Install from </a:t>
                      </a:r>
                      <a:r>
                        <a:rPr lang="en-US" dirty="0">
                          <a:solidFill>
                            <a:srgbClr val="000000"/>
                          </a:solidFill>
                          <a:latin typeface="Courier New" panose="02070309020205020404" pitchFamily="49" charset="0"/>
                          <a:cs typeface="Courier New" pitchFamily="49" charset="0"/>
                        </a:rPr>
                        <a:t>linux.iso</a:t>
                      </a:r>
                      <a:r>
                        <a:rPr/>
                        <a:t>.</a:t>
                      </a:r>
                    </a:p>
                    <a:p>
                      <a:pPr marL="292100" indent="-292100" algn="l">
                        <a:buFont typeface="Arial" pitchFamily="34" charset="0"/>
                        <a:buChar char="•"/>
                      </a:pPr>
                      <a:r>
                        <a:rPr/>
                        <a:t>For later Linux distributions, use </a:t>
                      </a:r>
                      <a:r>
                        <a:rPr lang="en-US" dirty="0">
                          <a:solidFill>
                            <a:srgbClr val="000000"/>
                          </a:solidFill>
                          <a:latin typeface="Courier New" panose="02070309020205020404" pitchFamily="49" charset="0"/>
                          <a:cs typeface="Courier New" pitchFamily="49" charset="0"/>
                        </a:rPr>
                        <a:t>open-vm-tools</a:t>
                      </a:r>
                      <a:r>
                        <a:rPr/>
                        <a:t>, available in various Linux package management systems, such as </a:t>
                      </a:r>
                      <a:r>
                        <a:rPr lang="en-US" dirty="0">
                          <a:solidFill>
                            <a:srgbClr val="000000"/>
                          </a:solidFill>
                          <a:latin typeface="Courier New" panose="02070309020205020404" pitchFamily="49" charset="0"/>
                          <a:cs typeface="Courier New" pitchFamily="49" charset="0"/>
                        </a:rPr>
                        <a:t>yum</a:t>
                      </a:r>
                      <a:r>
                        <a:rPr/>
                        <a:t>, </a:t>
                      </a:r>
                      <a:r>
                        <a:rPr lang="en-US" dirty="0">
                          <a:solidFill>
                            <a:srgbClr val="000000"/>
                          </a:solidFill>
                          <a:latin typeface="Courier New" panose="02070309020205020404" pitchFamily="49" charset="0"/>
                          <a:cs typeface="Courier New" pitchFamily="49" charset="0"/>
                        </a:rPr>
                        <a:t>apt</a:t>
                      </a:r>
                      <a:r>
                        <a:rPr/>
                        <a:t>, or </a:t>
                      </a:r>
                      <a:r>
                        <a:rPr lang="en-US" dirty="0">
                          <a:solidFill>
                            <a:srgbClr val="000000"/>
                          </a:solidFill>
                          <a:latin typeface="Courier New" panose="02070309020205020404" pitchFamily="49" charset="0"/>
                          <a:cs typeface="Courier New" pitchFamily="49" charset="0"/>
                        </a:rPr>
                        <a:t>rpm</a:t>
                      </a:r>
                      <a:r>
                        <a:rPr/>
                        <a:t>.</a:t>
                      </a:r>
                    </a:p>
                  </a:txBody>
                  <a:tcPr/>
                </a:tc>
              </a:tr>
            </a:tbl>
          </a:graphicData>
        </a:graphic>
      </p:graphicFrame>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Downloading VMware Tools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download a specific version of VMware Tools from the VMware Tools product download page.</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1 - 15</a:t>
            </a:r>
            <a:endParaRPr lang="en-US" dirty="0"/>
          </a:p>
        </p:txBody>
      </p:sp>
      <p:pic>
        <p:nvPicPr>
          <p:cNvPr id="8" name="Content Placeholder 7|1849|584">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3465719"/>
          </a:xfrm>
          <a:prstGeom prst="rect">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Deploying OVF Templates</a:t>
            </a:r>
          </a:p>
        </p:txBody>
      </p:sp>
      <p:pic>
        <p:nvPicPr>
          <p:cNvPr id="3" name="Content Placeholder 2|2814|2571"/>
          <p:cNvPicPr>
            <a:picLocks noGrp="1" noChangeAspect="1"/>
          </p:cNvPicPr>
          <p:nvPr>
            <p:ph sz="half" idx="1"/>
          </p:nvPr>
        </p:nvPicPr>
        <p:blipFill>
          <a:blip r:embed="rId4"/>
          <a:stretch>
            <a:fillRect/>
          </a:stretch>
        </p:blipFill>
        <p:spPr>
          <a:xfrm>
            <a:off x="4988068" y="914400"/>
            <a:ext cx="5984100"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You can deploy any VM or virtual appliance stored in OVF format.</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Virtual appliances are preconfigured VMs:</a:t>
            </a:r>
          </a:p>
          <a:p>
            <a:pPr>
              <a:buFont typeface="Arial" pitchFamily="34" charset="0"/>
              <a:buChar char="•"/>
            </a:pPr>
            <a:r>
              <a:rPr/>
              <a:t>They are usually designed for a single purpose.</a:t>
            </a:r>
          </a:p>
          <a:p>
            <a:pPr>
              <a:buFont typeface="Arial" pitchFamily="34" charset="0"/>
              <a:buChar char="•"/>
            </a:pPr>
            <a:r>
              <a:rPr/>
              <a:t>They are also available from VMware Marketplace.</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M07_Deploying Virtual Machines      |     1 - 16</a:t>
            </a:r>
            <a:endParaRPr lang="en-US" dirty="0"/>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TwoThirdOne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Removing VMs</a:t>
            </a:r>
          </a:p>
        </p:txBody>
      </p:sp>
      <p:sp>
        <p:nvSpPr>
          <p:cNvPr id="5" name="Footer Placeholder 4">
            <a:extLst>
              <a:ext uri="{FF2B5EF4-FFF2-40B4-BE49-F238E27FC236}">
                <a16:creationId xmlns:a16="http://schemas.microsoft.com/office/drawing/2014/main" xmlns="" id="{F58FAB0E-4E3B-4A40-BCA8-03219A34BD9D}"/>
              </a:ext>
            </a:extLst>
          </p:cNvPr>
          <p:cNvSpPr>
            <a:spLocks noGrp="1"/>
          </p:cNvSpPr>
          <p:nvPr>
            <p:ph type="ftr" sz="quarter" idx="10"/>
          </p:nvPr>
        </p:nvSpPr>
        <p:spPr/>
        <p:txBody>
          <a:bodyPr/>
          <a:lstStyle/>
          <a:p>
            <a:pPr>
              <a:lnSpc>
                <a:spcPct val="90000"/>
              </a:lnSpc>
            </a:pPr>
            <a:r>
              <a:rPr lang="en-US"/>
              <a:t>M07_Deploying Virtual Machines      |     1 - 17</a:t>
            </a:r>
            <a:endParaRPr lang="en-US" dirty="0"/>
          </a:p>
        </p:txBody>
      </p:sp>
      <p:sp>
        <p:nvSpPr>
          <p:cNvPr id="12" name="Content Placeholder 11">
            <a:extLst>
              <a:ext uri="{FF2B5EF4-FFF2-40B4-BE49-F238E27FC236}">
                <a16:creationId xmlns:a16="http://schemas.microsoft.com/office/drawing/2014/main" xmlns="" id="{A4A39F82-4F84-4F7C-A7E0-574DD4A2D2EF}"/>
              </a:ext>
            </a:extLst>
          </p:cNvPr>
          <p:cNvSpPr>
            <a:spLocks noGrp="1"/>
          </p:cNvSpPr>
          <p:nvPr>
            <p:ph sz="quarter" idx="11"/>
          </p:nvPr>
        </p:nvSpPr>
        <p:spPr>
          <a:xfrm>
            <a:off x="609600" y="914400"/>
            <a:ext cx="7264400" cy="5467350"/>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remove a VM in the following ways:</a:t>
            </a:r>
          </a:p>
          <a:p>
            <a:pPr>
              <a:buFont typeface="Arial" pitchFamily="34" charset="0"/>
              <a:buChar char="•"/>
            </a:pPr>
            <a:r>
              <a:rPr/>
              <a:t>Remove from the inventory:</a:t>
            </a:r>
          </a:p>
          <a:p>
            <a:pPr lvl="1">
              <a:buFont typeface="Calibri" pitchFamily="34" charset="0"/>
              <a:buChar char="—"/>
            </a:pPr>
            <a:r>
              <a:rPr/>
              <a:t>The VM is unregistered from the ESXi host and vCenter.</a:t>
            </a:r>
          </a:p>
          <a:p>
            <a:pPr lvl="1">
              <a:buFont typeface="Calibri" pitchFamily="34" charset="0"/>
              <a:buChar char="—"/>
            </a:pPr>
            <a:r>
              <a:rPr/>
              <a:t>The VM’s files remain on the disk.</a:t>
            </a:r>
          </a:p>
          <a:p>
            <a:pPr lvl="1">
              <a:buFont typeface="Calibri" pitchFamily="34" charset="0"/>
              <a:buChar char="—"/>
            </a:pPr>
            <a:r>
              <a:rPr/>
              <a:t>The VM can later be registered (added) to the inventory.</a:t>
            </a:r>
          </a:p>
          <a:p>
            <a:pPr>
              <a:buFont typeface="Arial" pitchFamily="34" charset="0"/>
              <a:buChar char="•"/>
            </a:pPr>
            <a:r>
              <a:rPr/>
              <a:t>Delete from disk:</a:t>
            </a:r>
          </a:p>
          <a:p>
            <a:pPr lvl="1">
              <a:buFont typeface="Calibri" pitchFamily="34" charset="0"/>
              <a:buChar char="—"/>
            </a:pPr>
            <a:r>
              <a:rPr/>
              <a:t>All VM files are permanently deleted from the datastore.</a:t>
            </a:r>
          </a:p>
          <a:p>
            <a:pPr lvl="1">
              <a:buFont typeface="Calibri" pitchFamily="34" charset="0"/>
              <a:buChar char="—"/>
            </a:pPr>
            <a:r>
              <a:rPr/>
              <a:t>The VM is unregistered from the ESXi host and vCenter.</a:t>
            </a:r>
          </a:p>
        </p:txBody>
      </p:sp>
      <p:pic>
        <p:nvPicPr>
          <p:cNvPr id="14" name="Content Placeholder 13|464|755">
            <a:extLst>
              <a:ext uri="{FF2B5EF4-FFF2-40B4-BE49-F238E27FC236}">
                <a16:creationId xmlns:a16="http://schemas.microsoft.com/office/drawing/2014/main" xmlns="" id="{A5807AFE-9169-4709-B0F3-68880FE5EBF5}"/>
              </a:ext>
            </a:extLst>
          </p:cNvPr>
          <p:cNvPicPr>
            <a:picLocks noGrp="1" noChangeAspect="1"/>
          </p:cNvPicPr>
          <p:nvPr>
            <p:ph sz="quarter" idx="12"/>
          </p:nvPr>
        </p:nvPicPr>
        <p:blipFill>
          <a:blip r:embed="rId4"/>
          <a:stretch>
            <a:fillRect/>
          </a:stretch>
        </p:blipFill>
        <p:spPr>
          <a:xfrm>
            <a:off x="8117094" y="914400"/>
            <a:ext cx="3360066" cy="5467350"/>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1: Creating and Removing a Virtual Machine</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1 - 18</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Use the vSphere Client to create a VM, remove a VM from the inventory, and delete a VM from the datastore:</a:t>
            </a:r>
          </a:p>
          <a:p>
            <a:pPr>
              <a:buFont typeface="+mj-lt"/>
              <a:buAutoNum type="arabicPeriod"/>
            </a:pPr>
            <a:r>
              <a:rPr/>
              <a:t>Create a Virtual Machine</a:t>
            </a:r>
          </a:p>
          <a:p>
            <a:pPr>
              <a:buFont typeface="+mj-lt"/>
              <a:buAutoNum type="arabicPeriod" startAt="2"/>
            </a:pPr>
            <a:r>
              <a:rPr/>
              <a:t>Remove the Virtual Machine from the vCenter Inventory</a:t>
            </a:r>
          </a:p>
          <a:p>
            <a:pPr>
              <a:buFont typeface="+mj-lt"/>
              <a:buAutoNum type="arabicPeriod" startAt="3"/>
            </a:pPr>
            <a:r>
              <a:rPr/>
              <a:t>Register the Virtual Machine to Re-Add it to the vCenter Inventory</a:t>
            </a:r>
          </a:p>
          <a:p>
            <a:pPr>
              <a:buFont typeface="+mj-lt"/>
              <a:buAutoNum type="arabicPeriod" startAt="4"/>
            </a:pPr>
            <a:r>
              <a:rPr/>
              <a:t>Delete the Virtual Machine from the Datastore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2: (Simulation) Installing VMware Tools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1 - 19</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Use the vSphere Client to install VMware Tools to an existing Windows VM:</a:t>
            </a:r>
          </a:p>
          <a:p>
            <a:pPr>
              <a:buFont typeface="+mj-lt"/>
              <a:buAutoNum type="arabicPeriod"/>
            </a:pPr>
            <a:r>
              <a:rPr/>
              <a:t>Mount the VMware Tools Image to the VM's DVD Drive</a:t>
            </a:r>
          </a:p>
          <a:p>
            <a:pPr>
              <a:buFont typeface="+mj-lt"/>
              <a:buAutoNum type="arabicPeriod" startAt="2"/>
            </a:pPr>
            <a:r>
              <a:rPr/>
              <a:t>Install VMware Tools with the VMware Tools Setup Wizard</a:t>
            </a:r>
          </a:p>
          <a:p>
            <a:pPr>
              <a:buFont typeface="+mj-lt"/>
              <a:buAutoNum type="arabicPeriod" startAt="3"/>
            </a:pPr>
            <a:r>
              <a:rPr/>
              <a:t>Verify that VMware Tools Is Running in the Guest OS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Importance</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Virtual machines are the foundation of your virtual infrastructure. Deploying VMs effectively involves recognizing the different types of virtual hardware. It also requires skills in creating, cloning and managing VMs and templates, modifying VMs, and updating templates.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1 - 20</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Create and provision a virtual machine</a:t>
            </a:r>
          </a:p>
          <a:p>
            <a:pPr>
              <a:buFont typeface="Arial" pitchFamily="34" charset="0"/>
              <a:buChar char="•"/>
            </a:pPr>
            <a:r>
              <a:rPr/>
              <a:t>Explain the importance of VMware Tools</a:t>
            </a:r>
          </a:p>
          <a:p>
            <a:pPr>
              <a:buFont typeface="Arial" pitchFamily="34" charset="0"/>
              <a:buChar char="•"/>
            </a:pPr>
            <a:r>
              <a:rPr/>
              <a:t>Install VMware Tools</a:t>
            </a:r>
          </a:p>
          <a:p>
            <a:pPr>
              <a:buFont typeface="Arial" pitchFamily="34" charset="0"/>
              <a:buChar char="•"/>
            </a:pPr>
            <a:r>
              <a:rPr/>
              <a:t>Remove a virtual machine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Virtual Machine Hardware Deep Dive</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063"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1 - 22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Identify the files that make up a VM</a:t>
            </a:r>
          </a:p>
          <a:p>
            <a:pPr>
              <a:buFont typeface="Arial" pitchFamily="34" charset="0"/>
              <a:buChar char="•"/>
            </a:pPr>
            <a:r>
              <a:rPr/>
              <a:t>Compare VM hardware versions</a:t>
            </a:r>
          </a:p>
          <a:p>
            <a:pPr>
              <a:buFont typeface="Arial" pitchFamily="34" charset="0"/>
              <a:buChar char="•"/>
            </a:pPr>
            <a:r>
              <a:rPr/>
              <a:t>Recognize the virtual hardware components of a VM</a:t>
            </a:r>
          </a:p>
          <a:p>
            <a:pPr>
              <a:buFont typeface="Arial" pitchFamily="34" charset="0"/>
              <a:buChar char="•"/>
            </a:pPr>
            <a:r>
              <a:rPr/>
              <a:t>Navigate the vSphere Client and examine VM settings</a:t>
            </a:r>
          </a:p>
          <a:p>
            <a:pPr>
              <a:buFont typeface="Arial" pitchFamily="34" charset="0"/>
              <a:buChar char="•"/>
            </a:pPr>
            <a:r>
              <a:rPr/>
              <a:t>Identify methods for accessing a VM console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Virtual Machine Encapsulation</a:t>
            </a:r>
          </a:p>
        </p:txBody>
      </p:sp>
      <p:pic>
        <p:nvPicPr>
          <p:cNvPr id="3" name="Content Placeholder 2|478|540"/>
          <p:cNvPicPr>
            <a:picLocks noGrp="1" noChangeAspect="1"/>
          </p:cNvPicPr>
          <p:nvPr>
            <p:ph sz="half" idx="1"/>
          </p:nvPr>
        </p:nvPicPr>
        <p:blipFill>
          <a:blip r:embed="rId4"/>
          <a:stretch>
            <a:fillRect/>
          </a:stretch>
        </p:blipFill>
        <p:spPr>
          <a:xfrm>
            <a:off x="5557475" y="914400"/>
            <a:ext cx="4845286"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Each VM is stored either as a collection of files or objects:</a:t>
            </a:r>
          </a:p>
          <a:p>
            <a:pPr>
              <a:buFont typeface="Arial" pitchFamily="34" charset="0"/>
              <a:buChar char="•"/>
            </a:pPr>
            <a:r>
              <a:rPr/>
              <a:t>Files in a directory on a VMFS or NFS datastore</a:t>
            </a:r>
          </a:p>
          <a:p>
            <a:pPr>
              <a:buFont typeface="Arial" pitchFamily="34" charset="0"/>
              <a:buChar char="•"/>
            </a:pPr>
            <a:r>
              <a:rPr/>
              <a:t>Objects on a vSAN or vSphere Virtual Volumes datastore</a:t>
            </a:r>
          </a:p>
          <a:p>
            <a:pPr marL="0" indent="0">
              <a:buNone/>
            </a:pPr>
            <a:r>
              <a:rPr/>
              <a:t>Each virtual disk is encapsulated into a single file or object.</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M07_Deploying Virtual Machines      |     1 - 23</a:t>
            </a:r>
            <a:endParaRPr lang="en-US" dirty="0"/>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About Virtual Machine Files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A VM includes a set of related files.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1 - 24</a:t>
            </a:r>
            <a:endParaRPr lang="en-US" dirty="0"/>
          </a:p>
        </p:txBody>
      </p:sp>
      <p:pic>
        <p:nvPicPr>
          <p:cNvPr id="8" name="Content Placeholder 7|443|376">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3264399" y="1582738"/>
            <a:ext cx="5663201" cy="4799012"/>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Imag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17BBE-13CB-4E43-8281-B3F1E3EFF8CF}"/>
              </a:ext>
            </a:extLst>
          </p:cNvPr>
          <p:cNvSpPr>
            <a:spLocks noGrp="1"/>
          </p:cNvSpPr>
          <p:nvPr>
            <p:ph type="title"/>
          </p:nvPr>
        </p:nvSpPr>
        <p:spPr/>
        <p:txBody>
          <a:bodyPr anchor="ctr" anchorCtr="0"/>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About VM Virtual Hardware</a:t>
            </a:r>
          </a:p>
        </p:txBody>
      </p:sp>
      <p:sp>
        <p:nvSpPr>
          <p:cNvPr id="7" name="Footer Placeholder 6">
            <a:extLst>
              <a:ext uri="{FF2B5EF4-FFF2-40B4-BE49-F238E27FC236}">
                <a16:creationId xmlns:a16="http://schemas.microsoft.com/office/drawing/2014/main" xmlns="" id="{D2F82163-5CBA-48E5-A22D-C030D5928FF3}"/>
              </a:ext>
            </a:extLst>
          </p:cNvPr>
          <p:cNvSpPr>
            <a:spLocks noGrp="1"/>
          </p:cNvSpPr>
          <p:nvPr>
            <p:ph type="ftr" sz="quarter" idx="10"/>
          </p:nvPr>
        </p:nvSpPr>
        <p:spPr/>
        <p:txBody>
          <a:bodyPr/>
          <a:lstStyle/>
          <a:p>
            <a:pPr>
              <a:lnSpc>
                <a:spcPct val="90000"/>
              </a:lnSpc>
            </a:pPr>
            <a:r>
              <a:rPr lang="en-US"/>
              <a:t>M07_Deploying Virtual Machines      |     1 - 25</a:t>
            </a:r>
            <a:endParaRPr lang="en-US" dirty="0"/>
          </a:p>
        </p:txBody>
      </p:sp>
      <p:pic>
        <p:nvPicPr>
          <p:cNvPr id="4" name="Content Placeholder 3|968|503">
            <a:extLst>
              <a:ext uri="{FF2B5EF4-FFF2-40B4-BE49-F238E27FC236}">
                <a16:creationId xmlns:a16="http://schemas.microsoft.com/office/drawing/2014/main" xmlns="" id="{B924104D-00F9-4719-866F-5EE42F625519}"/>
              </a:ext>
            </a:extLst>
          </p:cNvPr>
          <p:cNvPicPr>
            <a:picLocks noGrp="1" noChangeAspect="1"/>
          </p:cNvPicPr>
          <p:nvPr>
            <p:ph sz="quarter" idx="11"/>
          </p:nvPr>
        </p:nvPicPr>
        <p:blipFill>
          <a:blip r:embed="rId4"/>
          <a:stretch>
            <a:fillRect/>
          </a:stretch>
        </p:blipFill>
        <p:spPr>
          <a:xfrm>
            <a:off x="839734" y="914400"/>
            <a:ext cx="10512531" cy="5467350"/>
          </a:xfrm>
          <a:prstGeom prst="rect">
            <a:avLst/>
          </a:prstGeom>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Virtual Hardware Versions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M07_Deploying Virtual Machines      |     1 - 26</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The virtual hardware version, or VM compatibility level, determines the operating system functions that a VM supports.</a:t>
            </a:r>
          </a:p>
          <a:p>
            <a:pPr marL="0" indent="0">
              <a:buNone/>
            </a:pPr>
            <a:r>
              <a:rPr/>
              <a:t>Do not use a later version that is not supported by the VMware product.</a:t>
            </a:r>
          </a:p>
        </p:txBody>
      </p:sp>
      <p:graphicFrame>
        <p:nvGraphicFramePr>
          <p:cNvPr id="10082" name="Table 1"/>
          <p:cNvGraphicFramePr>
            <a:graphicFrameLocks noGrp="1"/>
          </p:cNvGraphicFramePr>
          <p:nvPr/>
        </p:nvGraphicFramePr>
        <p:xfrm>
          <a:off x="609600" y="2788920"/>
          <a:ext cx="10972800" cy="2966720"/>
        </p:xfrm>
        <a:graphic>
          <a:graphicData uri="http://schemas.openxmlformats.org/drawingml/2006/table">
            <a:tbl>
              <a:tblPr firstRow="1" bandRow="1">
                <a:tableStyleId>{6E25E649-3F16-4E02-A733-19D2CDBF48F0}</a:tableStyleId>
              </a:tblPr>
              <a:tblGrid>
                <a:gridCol w="5486400"/>
                <a:gridCol w="5486400"/>
              </a:tblGrid>
              <a:tr h="370840">
                <a:tc>
                  <a:txBody>
                    <a:bodyPr/>
                    <a:lstStyle/>
                    <a:p>
                      <a:pPr marL="0" indent="0" algn="l">
                        <a:buNone/>
                      </a:pPr>
                      <a:r>
                        <a:rPr/>
                        <a:t>Compatibility</a:t>
                      </a:r>
                    </a:p>
                  </a:txBody>
                  <a:tcPr/>
                </a:tc>
                <a:tc>
                  <a:txBody>
                    <a:bodyPr/>
                    <a:lstStyle/>
                    <a:p>
                      <a:pPr marL="0" indent="0" algn="l">
                        <a:buNone/>
                      </a:pPr>
                      <a:r>
                        <a:rPr/>
                        <a:t>Virtual Hardware Version</a:t>
                      </a:r>
                    </a:p>
                  </a:txBody>
                  <a:tcPr/>
                </a:tc>
              </a:tr>
              <a:tr h="370840">
                <a:tc>
                  <a:txBody>
                    <a:bodyPr/>
                    <a:lstStyle/>
                    <a:p>
                      <a:pPr marL="0" indent="0" algn="l">
                        <a:buNone/>
                      </a:pPr>
                      <a:r>
                        <a:rPr/>
                        <a:t>ESXi 8.0</a:t>
                      </a:r>
                    </a:p>
                  </a:txBody>
                  <a:tcPr/>
                </a:tc>
                <a:tc>
                  <a:txBody>
                    <a:bodyPr/>
                    <a:lstStyle/>
                    <a:p>
                      <a:pPr marL="0" indent="0" algn="l">
                        <a:buNone/>
                      </a:pPr>
                      <a:r>
                        <a:rPr/>
                        <a:t>20</a:t>
                      </a:r>
                    </a:p>
                  </a:txBody>
                  <a:tcPr/>
                </a:tc>
              </a:tr>
              <a:tr h="370840">
                <a:tc>
                  <a:txBody>
                    <a:bodyPr/>
                    <a:lstStyle/>
                    <a:p>
                      <a:pPr marL="0" indent="0" algn="l">
                        <a:buNone/>
                      </a:pPr>
                      <a:r>
                        <a:rPr/>
                        <a:t>ESXi 7.0 U2 and later</a:t>
                      </a:r>
                    </a:p>
                  </a:txBody>
                  <a:tcPr/>
                </a:tc>
                <a:tc>
                  <a:txBody>
                    <a:bodyPr/>
                    <a:lstStyle/>
                    <a:p>
                      <a:pPr marL="0" indent="0" algn="l">
                        <a:buNone/>
                      </a:pPr>
                      <a:r>
                        <a:rPr/>
                        <a:t>19</a:t>
                      </a:r>
                    </a:p>
                  </a:txBody>
                  <a:tcPr/>
                </a:tc>
              </a:tr>
              <a:tr h="370840">
                <a:tc>
                  <a:txBody>
                    <a:bodyPr/>
                    <a:lstStyle/>
                    <a:p>
                      <a:pPr marL="0" indent="0" algn="l">
                        <a:buNone/>
                      </a:pPr>
                      <a:r>
                        <a:rPr/>
                        <a:t>ESXi 7.0 U1 and later</a:t>
                      </a:r>
                    </a:p>
                  </a:txBody>
                  <a:tcPr/>
                </a:tc>
                <a:tc>
                  <a:txBody>
                    <a:bodyPr/>
                    <a:lstStyle/>
                    <a:p>
                      <a:pPr marL="0" indent="0" algn="l">
                        <a:buNone/>
                      </a:pPr>
                      <a:r>
                        <a:rPr/>
                        <a:t>18</a:t>
                      </a:r>
                    </a:p>
                  </a:txBody>
                  <a:tcPr/>
                </a:tc>
              </a:tr>
              <a:tr h="370840">
                <a:tc>
                  <a:txBody>
                    <a:bodyPr/>
                    <a:lstStyle/>
                    <a:p>
                      <a:pPr marL="0" indent="0" algn="l">
                        <a:buNone/>
                      </a:pPr>
                      <a:r>
                        <a:rPr/>
                        <a:t>ESXi 7.0 and later</a:t>
                      </a:r>
                    </a:p>
                  </a:txBody>
                  <a:tcPr/>
                </a:tc>
                <a:tc>
                  <a:txBody>
                    <a:bodyPr/>
                    <a:lstStyle/>
                    <a:p>
                      <a:pPr marL="0" indent="0" algn="l">
                        <a:buNone/>
                      </a:pPr>
                      <a:r>
                        <a:rPr/>
                        <a:t>17</a:t>
                      </a:r>
                    </a:p>
                  </a:txBody>
                  <a:tcPr/>
                </a:tc>
              </a:tr>
              <a:tr h="370840">
                <a:tc>
                  <a:txBody>
                    <a:bodyPr/>
                    <a:lstStyle/>
                    <a:p>
                      <a:pPr marL="0" indent="0" algn="l">
                        <a:buNone/>
                      </a:pPr>
                      <a:r>
                        <a:rPr/>
                        <a:t>ESXi 6.7 U2 and later</a:t>
                      </a:r>
                    </a:p>
                  </a:txBody>
                  <a:tcPr/>
                </a:tc>
                <a:tc>
                  <a:txBody>
                    <a:bodyPr/>
                    <a:lstStyle/>
                    <a:p>
                      <a:pPr marL="0" indent="0" algn="l">
                        <a:buNone/>
                      </a:pPr>
                      <a:r>
                        <a:rPr/>
                        <a:t>15</a:t>
                      </a:r>
                    </a:p>
                  </a:txBody>
                  <a:tcPr/>
                </a:tc>
              </a:tr>
              <a:tr h="370840">
                <a:tc>
                  <a:txBody>
                    <a:bodyPr/>
                    <a:lstStyle/>
                    <a:p>
                      <a:pPr marL="0" indent="0" algn="l">
                        <a:buNone/>
                      </a:pPr>
                      <a:r>
                        <a:rPr/>
                        <a:t>ESXi 6.7 and later</a:t>
                      </a:r>
                    </a:p>
                  </a:txBody>
                  <a:tcPr/>
                </a:tc>
                <a:tc>
                  <a:txBody>
                    <a:bodyPr/>
                    <a:lstStyle/>
                    <a:p>
                      <a:pPr marL="0" indent="0" algn="l">
                        <a:buNone/>
                      </a:pPr>
                      <a:r>
                        <a:rPr/>
                        <a:t>14</a:t>
                      </a:r>
                    </a:p>
                  </a:txBody>
                  <a:tcPr/>
                </a:tc>
              </a:tr>
              <a:tr h="370840">
                <a:tc gridSpan="2">
                  <a:txBody>
                    <a:bodyPr/>
                    <a:lstStyle/>
                    <a:p>
                      <a:pPr marL="0" indent="0" algn="l">
                        <a:buNone/>
                      </a:pPr>
                      <a:r>
                        <a:rPr/>
                        <a:t>Virtual hardware version 16 is specific to Workstation and Fusion Pro.</a:t>
                      </a:r>
                    </a:p>
                  </a:txBody>
                  <a:tcPr/>
                </a:tc>
                <a:tc hMerge="1">
                  <a:txBody>
                    <a:bodyPr/>
                    <a:lstStyle/>
                    <a:p>
                      <a:endParaRPr/>
                    </a:p>
                  </a:txBody>
                  <a:tcPr/>
                </a:tc>
              </a:tr>
            </a:tbl>
          </a:graphicData>
        </a:graphic>
      </p:graphicFrame>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About CPU and Memory</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1 - 27</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You can add, change, or configure CPU and memory resources to improve VM performance.</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maximum number of virtual CPUs (vCPUs) that you can assign to a VM depends on the following factors:</a:t>
            </a:r>
          </a:p>
          <a:p>
            <a:pPr>
              <a:buFont typeface="Arial" pitchFamily="34" charset="0"/>
              <a:buChar char="•"/>
            </a:pPr>
            <a:r>
              <a:rPr/>
              <a:t>The number of logical CPUs on the host</a:t>
            </a:r>
          </a:p>
          <a:p>
            <a:pPr>
              <a:buFont typeface="Arial" pitchFamily="34" charset="0"/>
              <a:buChar char="•"/>
            </a:pPr>
            <a:r>
              <a:rPr/>
              <a:t>The type and version of installed guest operating system</a:t>
            </a:r>
          </a:p>
          <a:p>
            <a:pPr marL="0" indent="0">
              <a:buNone/>
            </a:pPr>
            <a:r>
              <a:rPr/>
              <a:t>A VM running on an ESXi 8.0 host can have up to 768 vCPUs.</a:t>
            </a:r>
          </a:p>
          <a:p>
            <a:pPr marL="0" indent="0">
              <a:buNone/>
            </a:pPr>
            <a:r>
              <a:rPr/>
              <a:t>The maximum memory size of a VM depends on the VM’s compatibility setting.</a:t>
            </a:r>
          </a:p>
          <a:p>
            <a:pPr marL="0" indent="0">
              <a:buNone/>
            </a:pPr>
            <a:r>
              <a:rPr/>
              <a:t>The maximum memory size of a VM with ESXi 8.0 compatibility running on ESXi 8.0 is 24 TB.</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Compute Maximums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M07_Deploying Virtual Machines      |     1 - 28</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vSphere provides compute maximums, which are available at </a:t>
            </a:r>
            <a:r>
              <a:rPr>
                <a:hlinkClick r:id="rId4"/>
              </a:rPr>
              <a:t>https://configmax.vmware.com</a:t>
            </a:r>
            <a:r>
              <a:rPr/>
              <a:t>.</a:t>
            </a:r>
          </a:p>
        </p:txBody>
      </p:sp>
      <p:graphicFrame>
        <p:nvGraphicFramePr>
          <p:cNvPr id="10089" name="Table 1"/>
          <p:cNvGraphicFramePr>
            <a:graphicFrameLocks noGrp="1"/>
          </p:cNvGraphicFramePr>
          <p:nvPr/>
        </p:nvGraphicFramePr>
        <p:xfrm>
          <a:off x="609600" y="2788920"/>
          <a:ext cx="10972800" cy="2225040"/>
        </p:xfrm>
        <a:graphic>
          <a:graphicData uri="http://schemas.openxmlformats.org/drawingml/2006/table">
            <a:tbl>
              <a:tblPr firstRow="1" bandRow="1">
                <a:tableStyleId>{6E25E649-3F16-4E02-A733-19D2CDBF48F0}</a:tableStyleId>
              </a:tblPr>
              <a:tblGrid>
                <a:gridCol w="5486400"/>
                <a:gridCol w="5486400"/>
              </a:tblGrid>
              <a:tr h="370840">
                <a:tc>
                  <a:txBody>
                    <a:bodyPr/>
                    <a:lstStyle/>
                    <a:p>
                      <a:pPr marL="0" indent="0" algn="l">
                        <a:buNone/>
                      </a:pPr>
                      <a:endParaRPr/>
                    </a:p>
                  </a:txBody>
                  <a:tcPr/>
                </a:tc>
                <a:tc>
                  <a:txBody>
                    <a:bodyPr/>
                    <a:lstStyle/>
                    <a:p>
                      <a:pPr marL="0" indent="0" algn="l">
                        <a:buNone/>
                      </a:pPr>
                      <a:r>
                        <a:rPr/>
                        <a:t>vSphere 8</a:t>
                      </a:r>
                    </a:p>
                  </a:txBody>
                  <a:tcPr/>
                </a:tc>
              </a:tr>
              <a:tr h="370840">
                <a:tc>
                  <a:txBody>
                    <a:bodyPr/>
                    <a:lstStyle/>
                    <a:p>
                      <a:pPr marL="0" indent="0" algn="l">
                        <a:buNone/>
                      </a:pPr>
                      <a:r>
                        <a:rPr/>
                        <a:t>Virtual CPUs per VM</a:t>
                      </a:r>
                    </a:p>
                  </a:txBody>
                  <a:tcPr/>
                </a:tc>
                <a:tc>
                  <a:txBody>
                    <a:bodyPr/>
                    <a:lstStyle/>
                    <a:p>
                      <a:pPr marL="0" indent="0" algn="l">
                        <a:buNone/>
                      </a:pPr>
                      <a:r>
                        <a:rPr/>
                        <a:t>768</a:t>
                      </a:r>
                    </a:p>
                  </a:txBody>
                  <a:tcPr/>
                </a:tc>
              </a:tr>
              <a:tr h="370840">
                <a:tc>
                  <a:txBody>
                    <a:bodyPr/>
                    <a:lstStyle/>
                    <a:p>
                      <a:pPr marL="0" indent="0" algn="l">
                        <a:buNone/>
                      </a:pPr>
                      <a:r>
                        <a:rPr/>
                        <a:t>Memory per VM</a:t>
                      </a:r>
                    </a:p>
                  </a:txBody>
                  <a:tcPr/>
                </a:tc>
                <a:tc>
                  <a:txBody>
                    <a:bodyPr/>
                    <a:lstStyle/>
                    <a:p>
                      <a:pPr marL="0" indent="0" algn="l">
                        <a:buNone/>
                      </a:pPr>
                      <a:r>
                        <a:rPr/>
                        <a:t>24 TB</a:t>
                      </a:r>
                    </a:p>
                  </a:txBody>
                  <a:tcPr/>
                </a:tc>
              </a:tr>
              <a:tr h="370840">
                <a:tc>
                  <a:txBody>
                    <a:bodyPr/>
                    <a:lstStyle/>
                    <a:p>
                      <a:pPr marL="0" indent="0" algn="l">
                        <a:buNone/>
                      </a:pPr>
                      <a:r>
                        <a:rPr/>
                        <a:t>CPUs per host</a:t>
                      </a:r>
                    </a:p>
                  </a:txBody>
                  <a:tcPr/>
                </a:tc>
                <a:tc>
                  <a:txBody>
                    <a:bodyPr/>
                    <a:lstStyle/>
                    <a:p>
                      <a:pPr marL="0" indent="0" algn="l">
                        <a:buNone/>
                      </a:pPr>
                      <a:r>
                        <a:rPr/>
                        <a:t>896</a:t>
                      </a:r>
                    </a:p>
                  </a:txBody>
                  <a:tcPr/>
                </a:tc>
              </a:tr>
              <a:tr h="370840">
                <a:tc>
                  <a:txBody>
                    <a:bodyPr/>
                    <a:lstStyle/>
                    <a:p>
                      <a:pPr marL="0" indent="0" algn="l">
                        <a:buNone/>
                      </a:pPr>
                      <a:r>
                        <a:rPr/>
                        <a:t>Memory per host</a:t>
                      </a:r>
                    </a:p>
                  </a:txBody>
                  <a:tcPr/>
                </a:tc>
                <a:tc>
                  <a:txBody>
                    <a:bodyPr/>
                    <a:lstStyle/>
                    <a:p>
                      <a:pPr marL="0" indent="0" algn="l">
                        <a:buNone/>
                      </a:pPr>
                      <a:r>
                        <a:rPr/>
                        <a:t>24 TB</a:t>
                      </a:r>
                    </a:p>
                  </a:txBody>
                  <a:tcPr/>
                </a:tc>
              </a:tr>
              <a:tr h="370840">
                <a:tc>
                  <a:txBody>
                    <a:bodyPr/>
                    <a:lstStyle/>
                    <a:p>
                      <a:pPr marL="0" indent="0" algn="l">
                        <a:buNone/>
                      </a:pPr>
                      <a:r>
                        <a:rPr/>
                        <a:t>Hosts per cluster</a:t>
                      </a:r>
                    </a:p>
                  </a:txBody>
                  <a:tcPr/>
                </a:tc>
                <a:tc>
                  <a:txBody>
                    <a:bodyPr/>
                    <a:lstStyle/>
                    <a:p>
                      <a:pPr marL="0" indent="0" algn="l">
                        <a:buNone/>
                      </a:pPr>
                      <a:r>
                        <a:rPr/>
                        <a:t>96</a:t>
                      </a:r>
                    </a:p>
                  </a:txBody>
                  <a:tcPr/>
                </a:tc>
              </a:tr>
            </a:tbl>
          </a:graphicData>
        </a:graphic>
      </p:graphicFrame>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About Virtual Storage</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1 - 29</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Virtual disks are connected to virtual storage adapters.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ESXi host offers VMs several choices in storage adapters:</a:t>
            </a:r>
          </a:p>
          <a:p>
            <a:pPr>
              <a:buFont typeface="Arial" pitchFamily="34" charset="0"/>
              <a:buChar char="•"/>
            </a:pPr>
            <a:r>
              <a:rPr/>
              <a:t>BusLogic Parallel</a:t>
            </a:r>
          </a:p>
          <a:p>
            <a:pPr>
              <a:buFont typeface="Arial" pitchFamily="34" charset="0"/>
              <a:buChar char="•"/>
            </a:pPr>
            <a:r>
              <a:rPr/>
              <a:t>LSI Logic Parallel</a:t>
            </a:r>
          </a:p>
          <a:p>
            <a:pPr>
              <a:buFont typeface="Arial" pitchFamily="34" charset="0"/>
              <a:buChar char="•"/>
            </a:pPr>
            <a:r>
              <a:rPr/>
              <a:t>LSI Logic SAS</a:t>
            </a:r>
          </a:p>
          <a:p>
            <a:pPr>
              <a:buFont typeface="Arial" pitchFamily="34" charset="0"/>
              <a:buChar char="•"/>
            </a:pPr>
            <a:r>
              <a:rPr/>
              <a:t>VMware Paravirtual SCSI</a:t>
            </a:r>
          </a:p>
          <a:p>
            <a:pPr>
              <a:buFont typeface="Arial" pitchFamily="34" charset="0"/>
              <a:buChar char="•"/>
            </a:pPr>
            <a:r>
              <a:rPr/>
              <a:t>AHCI SATA controller</a:t>
            </a:r>
          </a:p>
          <a:p>
            <a:pPr>
              <a:buFont typeface="Arial" pitchFamily="34" charset="0"/>
              <a:buChar char="•"/>
            </a:pPr>
            <a:r>
              <a:rPr/>
              <a:t>Virtual NVMe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Module Lessons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1 - 3</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mj-lt"/>
              <a:buAutoNum type="arabicPeriod"/>
            </a:pPr>
            <a:r>
              <a:rPr/>
              <a:t>Creating Virtual Machines</a:t>
            </a:r>
          </a:p>
          <a:p>
            <a:pPr>
              <a:buFont typeface="+mj-lt"/>
              <a:buAutoNum type="arabicPeriod" startAt="2"/>
            </a:pPr>
            <a:r>
              <a:rPr/>
              <a:t>Virtual Machine Hardware Deep Dive</a:t>
            </a:r>
          </a:p>
          <a:p>
            <a:pPr>
              <a:buFont typeface="+mj-lt"/>
              <a:buAutoNum type="arabicPeriod" startAt="3"/>
            </a:pPr>
            <a:r>
              <a:rPr/>
              <a:t>Modifying Virtual Machines</a:t>
            </a:r>
          </a:p>
          <a:p>
            <a:pPr>
              <a:buFont typeface="+mj-lt"/>
              <a:buAutoNum type="arabicPeriod" startAt="4"/>
            </a:pPr>
            <a:r>
              <a:rPr/>
              <a:t>Creating Templates and Cloning VMs</a:t>
            </a:r>
          </a:p>
          <a:p>
            <a:pPr>
              <a:buFont typeface="+mj-lt"/>
              <a:buAutoNum type="arabicPeriod" startAt="5"/>
            </a:pPr>
            <a:r>
              <a:rPr/>
              <a:t>Introduction to Content Libraries</a:t>
            </a:r>
          </a:p>
          <a:p>
            <a:pPr>
              <a:buFont typeface="+mj-lt"/>
              <a:buAutoNum type="arabicPeriod" startAt="6"/>
            </a:pPr>
            <a:r>
              <a:rPr/>
              <a:t>Subscribing to Content Libraries</a:t>
            </a:r>
          </a:p>
          <a:p>
            <a:pPr>
              <a:buFont typeface="+mj-lt"/>
              <a:buAutoNum type="arabicPeriod" startAt="7"/>
            </a:pPr>
            <a:r>
              <a:rPr/>
              <a:t>Managing Templates in a Content Library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About Thick-Provisioned Virtual Disks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M07_Deploying Virtual Machines      |     1 - 30</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indent="0">
              <a:buNone/>
            </a:pPr>
            <a:r>
              <a:rPr/>
              <a:t>Thick provisioning uses all the defined disk space at the creation of the virtual disk, regardless of how much disk space is actually used by the guest operating system file system.</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Thick-provisioned disk types are either eager zeroed or lazy zeroed:</a:t>
            </a:r>
          </a:p>
          <a:p>
            <a:pPr>
              <a:buFont typeface="Arial" pitchFamily="34" charset="0"/>
              <a:buChar char="•"/>
            </a:pPr>
            <a:r>
              <a:rPr/>
              <a:t>In an eager-zeroed thick-provisioned disk, every block is prefilled with a zero.</a:t>
            </a:r>
          </a:p>
          <a:p>
            <a:pPr>
              <a:buFont typeface="Arial" pitchFamily="34" charset="0"/>
              <a:buChar char="•"/>
            </a:pPr>
            <a:r>
              <a:rPr/>
              <a:t>In a lazy-zeroed thick-provisioned disk, a block is filled with zeroes before data is written for the first time.</a:t>
            </a:r>
          </a:p>
        </p:txBody>
      </p:sp>
      <p:pic>
        <p:nvPicPr>
          <p:cNvPr id="13" name="Content Placeholder 12|500|658">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792622" y="914400"/>
            <a:ext cx="4159830" cy="5467350"/>
          </a:xfrm>
          <a:prstGeom prst="rect">
            <a:avLst/>
          </a:prstGeom>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About Thin-Provisioned Virtual Disks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M07_Deploying Virtual Machines      |     1 - 31</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With thin provisioning, VMs use the disk space as needed:</a:t>
            </a:r>
          </a:p>
          <a:p>
            <a:pPr>
              <a:buFont typeface="Arial" pitchFamily="34" charset="0"/>
              <a:buChar char="•"/>
            </a:pPr>
            <a:r>
              <a:rPr/>
              <a:t>Virtual disks use only the capacity needed to hold the current files.</a:t>
            </a:r>
          </a:p>
          <a:p>
            <a:pPr>
              <a:buFont typeface="Arial" pitchFamily="34" charset="0"/>
              <a:buChar char="•"/>
            </a:pPr>
            <a:r>
              <a:rPr/>
              <a:t>The VM always sees the full allocated disk size.</a:t>
            </a:r>
          </a:p>
          <a:p>
            <a:pPr marL="0" indent="0">
              <a:buNone/>
            </a:pPr>
            <a:r>
              <a:rPr/>
              <a:t>Run the </a:t>
            </a:r>
            <a:r>
              <a:rPr lang="en-US" dirty="0">
                <a:solidFill>
                  <a:srgbClr val="000000"/>
                </a:solidFill>
                <a:latin typeface="Courier New" panose="02070309020205020404" pitchFamily="49" charset="0"/>
                <a:cs typeface="Courier New" pitchFamily="49" charset="0"/>
              </a:rPr>
              <a:t>unmap</a:t>
            </a:r>
            <a:r>
              <a:rPr/>
              <a:t> command to reclaim the unused space from the virtual disks.</a:t>
            </a:r>
          </a:p>
          <a:p>
            <a:pPr marL="0" indent="0">
              <a:buNone/>
            </a:pPr>
            <a:r>
              <a:rPr/>
              <a:t>Reporting and alerts help manage allocations and capacity.</a:t>
            </a:r>
          </a:p>
          <a:p>
            <a:pPr marL="0" indent="0">
              <a:buNone/>
            </a:pPr>
            <a:r>
              <a:rPr/>
              <a:t>You can mix thick and thin formats.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following examples show efficient use of storage:</a:t>
            </a:r>
          </a:p>
          <a:p>
            <a:pPr>
              <a:buFont typeface="Arial" pitchFamily="34" charset="0"/>
              <a:buChar char="•"/>
            </a:pPr>
            <a:r>
              <a:rPr/>
              <a:t>Provisioned space for virtual disks: 140 GB</a:t>
            </a:r>
          </a:p>
          <a:p>
            <a:pPr>
              <a:buFont typeface="Arial" pitchFamily="34" charset="0"/>
              <a:buChar char="•"/>
            </a:pPr>
            <a:r>
              <a:rPr/>
              <a:t>Available datastore capacity: 100 GB</a:t>
            </a:r>
          </a:p>
          <a:p>
            <a:pPr>
              <a:buFont typeface="Arial" pitchFamily="34" charset="0"/>
              <a:buChar char="•"/>
            </a:pPr>
            <a:r>
              <a:rPr/>
              <a:t>Used datastore capacity: 80 GB</a:t>
            </a:r>
          </a:p>
        </p:txBody>
      </p:sp>
      <p:pic>
        <p:nvPicPr>
          <p:cNvPr id="13" name="Content Placeholder 12|478|540">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449894" y="914400"/>
            <a:ext cx="4845286" cy="5467350"/>
          </a:xfrm>
          <a:prstGeom prst="rect">
            <a:avLst/>
          </a:prstGeom>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Text&amp;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Managing Datastores Containing Thin-Provisioned Disks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M07_Deploying Virtual Machines      |     1 - 32</a:t>
            </a:r>
            <a:endParaRPr lang="en-US" dirty="0"/>
          </a:p>
        </p:txBody>
      </p:sp>
      <p:sp>
        <p:nvSpPr>
          <p:cNvPr id="6" name="Content Placeholder 2"/>
          <p:cNvSpPr>
            <a:spLocks noGrp="1"/>
          </p:cNvSpPr>
          <p:nvPr>
            <p:ph idx="11"/>
          </p:nvPr>
        </p:nvSpPr>
        <p:spPr>
          <a:xfrm>
            <a:off x="609600" y="914400"/>
            <a:ext cx="10972800" cy="587830"/>
          </a:xfrm>
          <a:prstGeom prst="rect">
            <a:avLst/>
          </a:prstGeom>
        </p:spPr>
        <p:txBody>
          <a:bodyPr>
            <a:noAutofit/>
          </a:bodyPr>
          <a:lstStyle/>
          <a:p>
            <a:pPr marL="0" indent="0">
              <a:buNone/>
            </a:pPr>
            <a:r>
              <a:rPr/>
              <a:t>When the total provisioned space of thin-provisioned disks is greater than the size of the datastore, the datastore becomes overcommitted.</a:t>
            </a:r>
          </a:p>
        </p:txBody>
      </p:sp>
      <p:sp>
        <p:nvSpPr>
          <p:cNvPr id="16" name="Content Placeholder 15">
            <a:extLst>
              <a:ext uri="{FF2B5EF4-FFF2-40B4-BE49-F238E27FC236}">
                <a16:creationId xmlns:a16="http://schemas.microsoft.com/office/drawing/2014/main" xmlns="" id="{32859F83-E3E3-4345-83AB-12C9183F59E8}"/>
              </a:ext>
            </a:extLst>
          </p:cNvPr>
          <p:cNvSpPr>
            <a:spLocks noGrp="1"/>
          </p:cNvSpPr>
          <p:nvPr>
            <p:ph sz="quarter" idx="12"/>
          </p:nvPr>
        </p:nvSpPr>
        <p:spPr>
          <a:xfrm>
            <a:off x="609600" y="1687513"/>
            <a:ext cx="5407025" cy="4694237"/>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To actively monitor datastore capacity:</a:t>
            </a:r>
          </a:p>
          <a:p>
            <a:pPr>
              <a:buFont typeface="Arial" pitchFamily="34" charset="0"/>
              <a:buChar char="•"/>
            </a:pPr>
            <a:r>
              <a:rPr/>
              <a:t>Set alarms to send notifications about:</a:t>
            </a:r>
          </a:p>
          <a:p>
            <a:pPr lvl="1">
              <a:buFont typeface="Calibri" pitchFamily="34" charset="0"/>
              <a:buChar char="–"/>
            </a:pPr>
            <a:r>
              <a:rPr/>
              <a:t>Datastore disk overallocation</a:t>
            </a:r>
          </a:p>
          <a:p>
            <a:pPr lvl="1">
              <a:buFont typeface="Calibri" pitchFamily="34" charset="0"/>
              <a:buChar char="–"/>
            </a:pPr>
            <a:r>
              <a:rPr/>
              <a:t>VM disk use</a:t>
            </a:r>
          </a:p>
          <a:p>
            <a:pPr>
              <a:buFont typeface="Arial" pitchFamily="34" charset="0"/>
              <a:buChar char="•"/>
            </a:pPr>
            <a:r>
              <a:rPr/>
              <a:t>Use reporting to view space use.</a:t>
            </a:r>
          </a:p>
        </p:txBody>
      </p:sp>
      <p:sp>
        <p:nvSpPr>
          <p:cNvPr id="18" name="Content Placeholder 17">
            <a:extLst>
              <a:ext uri="{FF2B5EF4-FFF2-40B4-BE49-F238E27FC236}">
                <a16:creationId xmlns:a16="http://schemas.microsoft.com/office/drawing/2014/main" xmlns="" id="{4A9AFF7D-D413-42E0-86B9-4049720DFF42}"/>
              </a:ext>
            </a:extLst>
          </p:cNvPr>
          <p:cNvSpPr>
            <a:spLocks noGrp="1"/>
          </p:cNvSpPr>
          <p:nvPr>
            <p:ph sz="quarter" idx="13"/>
          </p:nvPr>
        </p:nvSpPr>
        <p:spPr>
          <a:xfrm>
            <a:off x="6180524" y="1687513"/>
            <a:ext cx="5401872" cy="4694237"/>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To actively manage datastore capacity:</a:t>
            </a:r>
          </a:p>
          <a:p>
            <a:pPr>
              <a:buFont typeface="Arial" pitchFamily="34" charset="0"/>
              <a:buChar char="•"/>
            </a:pPr>
            <a:r>
              <a:rPr/>
              <a:t>Increase datastore capacity when necessary.</a:t>
            </a:r>
          </a:p>
          <a:p>
            <a:pPr>
              <a:buFont typeface="Arial" pitchFamily="34" charset="0"/>
              <a:buChar char="•"/>
            </a:pPr>
            <a:r>
              <a:rPr/>
              <a:t>Use vSphere Storage vMotion to mitigate space use problems on a particular datastore.</a:t>
            </a: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Thick-Provisioned and Thin-Provisioned Disks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Virtual disk options differ in terms of creation time, block allocation, layout, and zeroing out of allocated file blocks.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1 - 33</a:t>
            </a:r>
            <a:endParaRPr lang="en-US" dirty="0"/>
          </a:p>
        </p:txBody>
      </p:sp>
      <p:graphicFrame>
        <p:nvGraphicFramePr>
          <p:cNvPr id="10107" name="Table 1"/>
          <p:cNvGraphicFramePr>
            <a:graphicFrameLocks noGrp="1"/>
          </p:cNvGraphicFramePr>
          <p:nvPr/>
        </p:nvGraphicFramePr>
        <p:xfrm>
          <a:off x="609600" y="1582738"/>
          <a:ext cx="10972800" cy="4572000"/>
        </p:xfrm>
        <a:graphic>
          <a:graphicData uri="http://schemas.openxmlformats.org/drawingml/2006/table">
            <a:tbl>
              <a:tblPr firstRow="1" firstCol="1" bandRow="1">
                <a:tableStyleId>{6E25E649-3F16-4E02-A733-19D2CDBF48F0}</a:tableStyleId>
              </a:tblPr>
              <a:tblGrid>
                <a:gridCol w="2304288"/>
                <a:gridCol w="2852928"/>
                <a:gridCol w="3072384"/>
                <a:gridCol w="2743200"/>
              </a:tblGrid>
              <a:tr h="370840">
                <a:tc>
                  <a:txBody>
                    <a:bodyPr/>
                    <a:lstStyle/>
                    <a:p>
                      <a:pPr marL="0" indent="0" algn="l">
                        <a:buNone/>
                      </a:pPr>
                      <a:endParaRPr/>
                    </a:p>
                  </a:txBody>
                  <a:tcPr/>
                </a:tc>
                <a:tc>
                  <a:txBody>
                    <a:bodyPr/>
                    <a:lstStyle/>
                    <a:p>
                      <a:pPr marL="0" indent="0" algn="l">
                        <a:buNone/>
                      </a:pPr>
                      <a:r>
                        <a:rPr/>
                        <a:t>Thick Provisioned</a:t>
                      </a:r>
                      <a:r>
                        <a:t/>
                      </a:r>
                      <a:br/>
                      <a:r>
                        <a:rPr/>
                        <a:t>Lazy-Zeroed</a:t>
                      </a:r>
                    </a:p>
                  </a:txBody>
                  <a:tcPr/>
                </a:tc>
                <a:tc>
                  <a:txBody>
                    <a:bodyPr/>
                    <a:lstStyle/>
                    <a:p>
                      <a:pPr marL="0" indent="0" algn="l">
                        <a:buNone/>
                      </a:pPr>
                      <a:r>
                        <a:rPr/>
                        <a:t>Thick Provisioned</a:t>
                      </a:r>
                      <a:r>
                        <a:t/>
                      </a:r>
                      <a:br/>
                      <a:r>
                        <a:rPr/>
                        <a:t>Eager-Zeroed</a:t>
                      </a:r>
                    </a:p>
                  </a:txBody>
                  <a:tcPr/>
                </a:tc>
                <a:tc>
                  <a:txBody>
                    <a:bodyPr/>
                    <a:lstStyle/>
                    <a:p>
                      <a:pPr marL="0" indent="0" algn="l">
                        <a:buNone/>
                      </a:pPr>
                      <a:r>
                        <a:rPr/>
                        <a:t>Thin </a:t>
                      </a:r>
                      <a:r>
                        <a:t/>
                      </a:r>
                      <a:br/>
                      <a:r>
                        <a:rPr/>
                        <a:t>Provisioned</a:t>
                      </a:r>
                    </a:p>
                  </a:txBody>
                  <a:tcPr/>
                </a:tc>
              </a:tr>
              <a:tr h="370840">
                <a:tc>
                  <a:txBody>
                    <a:bodyPr/>
                    <a:lstStyle/>
                    <a:p>
                      <a:pPr marL="0" indent="0" algn="l">
                        <a:buNone/>
                      </a:pPr>
                      <a:r>
                        <a:rPr/>
                        <a:t>Creation time</a:t>
                      </a:r>
                    </a:p>
                  </a:txBody>
                  <a:tcPr/>
                </a:tc>
                <a:tc>
                  <a:txBody>
                    <a:bodyPr/>
                    <a:lstStyle/>
                    <a:p>
                      <a:pPr marL="0" indent="0" algn="l">
                        <a:buNone/>
                      </a:pPr>
                      <a:r>
                        <a:rPr/>
                        <a:t>Fast</a:t>
                      </a:r>
                    </a:p>
                  </a:txBody>
                  <a:tcPr/>
                </a:tc>
                <a:tc>
                  <a:txBody>
                    <a:bodyPr/>
                    <a:lstStyle/>
                    <a:p>
                      <a:pPr marL="0" indent="0" algn="l">
                        <a:buNone/>
                      </a:pPr>
                      <a:r>
                        <a:rPr/>
                        <a:t>Slow and proportional to disk size</a:t>
                      </a:r>
                    </a:p>
                  </a:txBody>
                  <a:tcPr/>
                </a:tc>
                <a:tc>
                  <a:txBody>
                    <a:bodyPr/>
                    <a:lstStyle/>
                    <a:p>
                      <a:pPr marL="0" indent="0" algn="l">
                        <a:buNone/>
                      </a:pPr>
                      <a:r>
                        <a:rPr/>
                        <a:t>Fastest</a:t>
                      </a:r>
                    </a:p>
                  </a:txBody>
                  <a:tcPr/>
                </a:tc>
              </a:tr>
              <a:tr h="370840">
                <a:tc>
                  <a:txBody>
                    <a:bodyPr/>
                    <a:lstStyle/>
                    <a:p>
                      <a:pPr marL="0" indent="0" algn="l">
                        <a:buNone/>
                      </a:pPr>
                      <a:r>
                        <a:rPr/>
                        <a:t>Block allocation</a:t>
                      </a:r>
                    </a:p>
                  </a:txBody>
                  <a:tcPr/>
                </a:tc>
                <a:tc>
                  <a:txBody>
                    <a:bodyPr/>
                    <a:lstStyle/>
                    <a:p>
                      <a:pPr marL="0" indent="0" algn="l">
                        <a:buNone/>
                      </a:pPr>
                      <a:r>
                        <a:rPr/>
                        <a:t>Fully preallocated</a:t>
                      </a:r>
                    </a:p>
                  </a:txBody>
                  <a:tcPr/>
                </a:tc>
                <a:tc>
                  <a:txBody>
                    <a:bodyPr/>
                    <a:lstStyle/>
                    <a:p>
                      <a:pPr marL="0" indent="0" algn="l">
                        <a:buNone/>
                      </a:pPr>
                      <a:r>
                        <a:rPr/>
                        <a:t>Fully preallocated</a:t>
                      </a:r>
                    </a:p>
                  </a:txBody>
                  <a:tcPr/>
                </a:tc>
                <a:tc>
                  <a:txBody>
                    <a:bodyPr/>
                    <a:lstStyle/>
                    <a:p>
                      <a:pPr marL="0" indent="0" algn="l">
                        <a:buNone/>
                      </a:pPr>
                      <a:r>
                        <a:rPr/>
                        <a:t>Allocated and zeroed out on demand at first write to block</a:t>
                      </a:r>
                    </a:p>
                  </a:txBody>
                  <a:tcPr/>
                </a:tc>
              </a:tr>
              <a:tr h="370840">
                <a:tc>
                  <a:txBody>
                    <a:bodyPr/>
                    <a:lstStyle/>
                    <a:p>
                      <a:pPr marL="0" indent="0" algn="l">
                        <a:buNone/>
                      </a:pPr>
                      <a:r>
                        <a:rPr/>
                        <a:t>Virtual disk layout</a:t>
                      </a:r>
                    </a:p>
                  </a:txBody>
                  <a:tcPr/>
                </a:tc>
                <a:tc>
                  <a:txBody>
                    <a:bodyPr/>
                    <a:lstStyle/>
                    <a:p>
                      <a:pPr marL="0" indent="0" algn="l">
                        <a:buNone/>
                      </a:pPr>
                      <a:r>
                        <a:rPr/>
                        <a:t>Higher chance of contiguous file blocks</a:t>
                      </a:r>
                    </a:p>
                  </a:txBody>
                  <a:tcPr/>
                </a:tc>
                <a:tc>
                  <a:txBody>
                    <a:bodyPr/>
                    <a:lstStyle/>
                    <a:p>
                      <a:pPr marL="0" indent="0" algn="l">
                        <a:buNone/>
                      </a:pPr>
                      <a:r>
                        <a:rPr/>
                        <a:t>Higher chance of contiguous file blocks</a:t>
                      </a:r>
                    </a:p>
                  </a:txBody>
                  <a:tcPr/>
                </a:tc>
                <a:tc>
                  <a:txBody>
                    <a:bodyPr/>
                    <a:lstStyle/>
                    <a:p>
                      <a:pPr marL="0" indent="0" algn="l">
                        <a:buNone/>
                      </a:pPr>
                      <a:r>
                        <a:rPr/>
                        <a:t>Layout varies according to the dynamic state of the volume at time of block allocation</a:t>
                      </a:r>
                    </a:p>
                  </a:txBody>
                  <a:tcPr/>
                </a:tc>
              </a:tr>
              <a:tr h="370840">
                <a:tc>
                  <a:txBody>
                    <a:bodyPr/>
                    <a:lstStyle/>
                    <a:p>
                      <a:pPr marL="0" indent="0" algn="l">
                        <a:buNone/>
                      </a:pPr>
                      <a:r>
                        <a:rPr/>
                        <a:t>Zeroing out of allocated file blocks</a:t>
                      </a:r>
                    </a:p>
                  </a:txBody>
                  <a:tcPr/>
                </a:tc>
                <a:tc>
                  <a:txBody>
                    <a:bodyPr/>
                    <a:lstStyle/>
                    <a:p>
                      <a:pPr marL="0" indent="0" algn="l">
                        <a:buNone/>
                      </a:pPr>
                      <a:r>
                        <a:rPr/>
                        <a:t>File blocks are zeroed out when each block is first written to</a:t>
                      </a:r>
                    </a:p>
                  </a:txBody>
                  <a:tcPr/>
                </a:tc>
                <a:tc>
                  <a:txBody>
                    <a:bodyPr/>
                    <a:lstStyle/>
                    <a:p>
                      <a:pPr marL="0" indent="0" algn="l">
                        <a:buNone/>
                      </a:pPr>
                      <a:r>
                        <a:rPr/>
                        <a:t>File blocks are allocated and zeroed out when disk is created</a:t>
                      </a:r>
                    </a:p>
                  </a:txBody>
                  <a:tcPr/>
                </a:tc>
                <a:tc>
                  <a:txBody>
                    <a:bodyPr/>
                    <a:lstStyle/>
                    <a:p>
                      <a:pPr marL="0" indent="0" algn="l">
                        <a:buNone/>
                      </a:pPr>
                      <a:r>
                        <a:rPr/>
                        <a:t>File blocks are zeroed out when blocks are allocated</a:t>
                      </a:r>
                    </a:p>
                  </a:txBody>
                  <a:tcPr/>
                </a:tc>
              </a:tr>
            </a:tbl>
          </a:graphicData>
        </a:graphic>
      </p:graphicFrame>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About Virtual Networks</a:t>
            </a:r>
          </a:p>
        </p:txBody>
      </p:sp>
      <p:pic>
        <p:nvPicPr>
          <p:cNvPr id="3" name="Content Placeholder 2|2809|2475"/>
          <p:cNvPicPr>
            <a:picLocks noGrp="1" noChangeAspect="1"/>
          </p:cNvPicPr>
          <p:nvPr>
            <p:ph sz="half" idx="1"/>
          </p:nvPr>
        </p:nvPicPr>
        <p:blipFill>
          <a:blip r:embed="rId4"/>
          <a:stretch>
            <a:fillRect/>
          </a:stretch>
        </p:blipFill>
        <p:spPr>
          <a:xfrm>
            <a:off x="4877535" y="914400"/>
            <a:ext cx="6205166"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VMs and physical machines communicate through a virtual network.</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When you configure networking for a VM, you select or change the following settings:</a:t>
            </a:r>
          </a:p>
          <a:p>
            <a:pPr>
              <a:buFont typeface="Arial" pitchFamily="34" charset="0"/>
              <a:buChar char="•"/>
            </a:pPr>
            <a:r>
              <a:rPr/>
              <a:t>Network adapter type</a:t>
            </a:r>
          </a:p>
          <a:p>
            <a:pPr>
              <a:buFont typeface="Arial" pitchFamily="34" charset="0"/>
              <a:buChar char="•"/>
            </a:pPr>
            <a:r>
              <a:rPr/>
              <a:t>Port group to connect to</a:t>
            </a:r>
          </a:p>
          <a:p>
            <a:pPr>
              <a:buFont typeface="Arial" pitchFamily="34" charset="0"/>
              <a:buChar char="•"/>
            </a:pPr>
            <a:r>
              <a:rPr/>
              <a:t>Network connection state</a:t>
            </a:r>
          </a:p>
          <a:p>
            <a:pPr>
              <a:buFont typeface="Arial" pitchFamily="34" charset="0"/>
              <a:buChar char="•"/>
            </a:pPr>
            <a:r>
              <a:rPr/>
              <a:t>Whether to connect to the network when the VM powers on</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M07_Deploying Virtual Machines      |     1 - 34</a:t>
            </a:r>
            <a:endParaRPr lang="en-US" dirty="0"/>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About Virtual Network Adapters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When you configure a VM, you can add network adapters (NICs) and specify the adapter type. Whenever possible, select VMXNET3.</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1 - 35</a:t>
            </a:r>
            <a:endParaRPr lang="en-US" dirty="0"/>
          </a:p>
        </p:txBody>
      </p:sp>
      <p:graphicFrame>
        <p:nvGraphicFramePr>
          <p:cNvPr id="10115" name="Table 1"/>
          <p:cNvGraphicFramePr>
            <a:graphicFrameLocks noGrp="1"/>
          </p:cNvGraphicFramePr>
          <p:nvPr/>
        </p:nvGraphicFramePr>
        <p:xfrm>
          <a:off x="609600" y="1582738"/>
          <a:ext cx="10863072" cy="3032760"/>
        </p:xfrm>
        <a:graphic>
          <a:graphicData uri="http://schemas.openxmlformats.org/drawingml/2006/table">
            <a:tbl>
              <a:tblPr firstRow="1" bandRow="1">
                <a:tableStyleId>{6E25E649-3F16-4E02-A733-19D2CDBF48F0}</a:tableStyleId>
              </a:tblPr>
              <a:tblGrid>
                <a:gridCol w="2743200"/>
                <a:gridCol w="8119872"/>
              </a:tblGrid>
              <a:tr h="370840">
                <a:tc>
                  <a:txBody>
                    <a:bodyPr/>
                    <a:lstStyle/>
                    <a:p>
                      <a:pPr marL="0" indent="0" algn="l">
                        <a:buNone/>
                      </a:pPr>
                      <a:r>
                        <a:rPr/>
                        <a:t>Network Adapter Type</a:t>
                      </a:r>
                    </a:p>
                  </a:txBody>
                  <a:tcPr/>
                </a:tc>
                <a:tc>
                  <a:txBody>
                    <a:bodyPr/>
                    <a:lstStyle/>
                    <a:p>
                      <a:pPr marL="0" indent="0" algn="l">
                        <a:buNone/>
                      </a:pPr>
                      <a:r>
                        <a:rPr/>
                        <a:t>Description</a:t>
                      </a:r>
                    </a:p>
                  </a:txBody>
                  <a:tcPr/>
                </a:tc>
              </a:tr>
              <a:tr h="370840">
                <a:tc>
                  <a:txBody>
                    <a:bodyPr/>
                    <a:lstStyle/>
                    <a:p>
                      <a:pPr marL="0" indent="0" algn="l">
                        <a:buNone/>
                      </a:pPr>
                      <a:r>
                        <a:rPr/>
                        <a:t>E1000-E1000E</a:t>
                      </a:r>
                    </a:p>
                  </a:txBody>
                  <a:tcPr/>
                </a:tc>
                <a:tc>
                  <a:txBody>
                    <a:bodyPr/>
                    <a:lstStyle/>
                    <a:p>
                      <a:pPr marL="0" indent="0" algn="l">
                        <a:buNone/>
                      </a:pPr>
                      <a:r>
                        <a:rPr/>
                        <a:t>Emulated version of an Intel Gigabit Ethernet NIC, with drivers available in newer guest operating systems.</a:t>
                      </a:r>
                    </a:p>
                  </a:txBody>
                  <a:tcPr/>
                </a:tc>
              </a:tr>
              <a:tr h="370840">
                <a:tc>
                  <a:txBody>
                    <a:bodyPr/>
                    <a:lstStyle/>
                    <a:p>
                      <a:pPr marL="0" indent="0" algn="l">
                        <a:buNone/>
                      </a:pPr>
                      <a:r>
                        <a:rPr/>
                        <a:t>VMXNET3</a:t>
                      </a:r>
                    </a:p>
                  </a:txBody>
                  <a:tcPr/>
                </a:tc>
                <a:tc>
                  <a:txBody>
                    <a:bodyPr/>
                    <a:lstStyle/>
                    <a:p>
                      <a:pPr marL="0" indent="0" algn="l">
                        <a:buNone/>
                      </a:pPr>
                      <a:r>
                        <a:rPr/>
                        <a:t>Available only with VMware Tools.</a:t>
                      </a:r>
                    </a:p>
                  </a:txBody>
                  <a:tcPr/>
                </a:tc>
              </a:tr>
              <a:tr h="370840">
                <a:tc>
                  <a:txBody>
                    <a:bodyPr/>
                    <a:lstStyle/>
                    <a:p>
                      <a:pPr marL="0" indent="0" algn="l">
                        <a:buNone/>
                      </a:pPr>
                      <a:r>
                        <a:rPr/>
                        <a:t>Flexible</a:t>
                      </a:r>
                    </a:p>
                  </a:txBody>
                  <a:tcPr/>
                </a:tc>
                <a:tc>
                  <a:txBody>
                    <a:bodyPr/>
                    <a:lstStyle/>
                    <a:p>
                      <a:pPr marL="0" indent="0" algn="l">
                        <a:buNone/>
                      </a:pPr>
                      <a:r>
                        <a:rPr/>
                        <a:t>Can function as either a Vlance or VMXNET adapter.</a:t>
                      </a:r>
                    </a:p>
                  </a:txBody>
                  <a:tcPr/>
                </a:tc>
              </a:tr>
              <a:tr h="370840">
                <a:tc>
                  <a:txBody>
                    <a:bodyPr/>
                    <a:lstStyle/>
                    <a:p>
                      <a:pPr marL="0" indent="0" algn="l">
                        <a:buNone/>
                      </a:pPr>
                      <a:r>
                        <a:rPr/>
                        <a:t>PVRDMA</a:t>
                      </a:r>
                    </a:p>
                  </a:txBody>
                  <a:tcPr/>
                </a:tc>
                <a:tc>
                  <a:txBody>
                    <a:bodyPr/>
                    <a:lstStyle/>
                    <a:p>
                      <a:pPr marL="0" indent="0" algn="l">
                        <a:buNone/>
                      </a:pPr>
                      <a:r>
                        <a:rPr/>
                        <a:t>Paravirtualized device that provides improved virtual device performance. It provides an RDMA-like interface for vSphere guests.</a:t>
                      </a:r>
                    </a:p>
                  </a:txBody>
                  <a:tcPr/>
                </a:tc>
              </a:tr>
              <a:tr h="370840">
                <a:tc>
                  <a:txBody>
                    <a:bodyPr/>
                    <a:lstStyle/>
                    <a:p>
                      <a:pPr marL="0" indent="0" algn="l">
                        <a:buNone/>
                      </a:pPr>
                      <a:r>
                        <a:rPr/>
                        <a:t>SR-IOV pass-through</a:t>
                      </a:r>
                    </a:p>
                  </a:txBody>
                  <a:tcPr/>
                </a:tc>
                <a:tc>
                  <a:txBody>
                    <a:bodyPr/>
                    <a:lstStyle/>
                    <a:p>
                      <a:pPr marL="0" indent="0" algn="l">
                        <a:buNone/>
                      </a:pPr>
                      <a:r>
                        <a:rPr/>
                        <a:t>Allows VM and physical adapter to exchange data without using the VMkernel as an intermediary.</a:t>
                      </a:r>
                    </a:p>
                  </a:txBody>
                  <a:tcPr/>
                </a:tc>
              </a:tr>
            </a:tbl>
          </a:graphicData>
        </a:graphic>
      </p:graphicFrame>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PCI Passthrough Devices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M07_Deploying Virtual Machines      |     1 - 36</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Passthrough devices help your environment use resources efficiently and improve performance.</a:t>
            </a:r>
          </a:p>
          <a:p>
            <a:pPr marL="0" indent="0">
              <a:buNone/>
            </a:pPr>
            <a:r>
              <a:rPr/>
              <a:t>You connect a VM's guest OS to PCI or PCIe passthrough devices that are configured on an ESXi host.</a:t>
            </a:r>
          </a:p>
        </p:txBody>
      </p:sp>
      <p:graphicFrame>
        <p:nvGraphicFramePr>
          <p:cNvPr id="10119" name="Table 1"/>
          <p:cNvGraphicFramePr>
            <a:graphicFrameLocks noGrp="1"/>
          </p:cNvGraphicFramePr>
          <p:nvPr/>
        </p:nvGraphicFramePr>
        <p:xfrm>
          <a:off x="609600" y="2788920"/>
          <a:ext cx="10972800" cy="2839720"/>
        </p:xfrm>
        <a:graphic>
          <a:graphicData uri="http://schemas.openxmlformats.org/drawingml/2006/table">
            <a:tbl>
              <a:tblPr firstRow="1" bandRow="1">
                <a:tableStyleId>{6E25E649-3F16-4E02-A733-19D2CDBF48F0}</a:tableStyleId>
              </a:tblPr>
              <a:tblGrid>
                <a:gridCol w="3291840"/>
                <a:gridCol w="7680960"/>
              </a:tblGrid>
              <a:tr h="370840">
                <a:tc>
                  <a:txBody>
                    <a:bodyPr/>
                    <a:lstStyle/>
                    <a:p>
                      <a:pPr marL="0" indent="0" algn="l">
                        <a:buNone/>
                      </a:pPr>
                      <a:r>
                        <a:rPr/>
                        <a:t>PCI Passthrough Device</a:t>
                      </a:r>
                    </a:p>
                  </a:txBody>
                  <a:tcPr/>
                </a:tc>
                <a:tc>
                  <a:txBody>
                    <a:bodyPr/>
                    <a:lstStyle/>
                    <a:p>
                      <a:pPr marL="0" indent="0" algn="l">
                        <a:buNone/>
                      </a:pPr>
                      <a:r>
                        <a:rPr/>
                        <a:t>Description</a:t>
                      </a:r>
                    </a:p>
                  </a:txBody>
                  <a:tcPr/>
                </a:tc>
              </a:tr>
              <a:tr h="370840">
                <a:tc>
                  <a:txBody>
                    <a:bodyPr/>
                    <a:lstStyle/>
                    <a:p>
                      <a:pPr marL="0" indent="0" algn="l">
                        <a:buNone/>
                      </a:pPr>
                      <a:r>
                        <a:rPr/>
                        <a:t>vSphere DirectPath I/O</a:t>
                      </a:r>
                    </a:p>
                  </a:txBody>
                  <a:tcPr/>
                </a:tc>
                <a:tc>
                  <a:txBody>
                    <a:bodyPr/>
                    <a:lstStyle/>
                    <a:p>
                      <a:pPr marL="292100" indent="-292100" algn="l">
                        <a:buFont typeface="Arial" pitchFamily="34" charset="0"/>
                        <a:buChar char="•"/>
                      </a:pPr>
                      <a:r>
                        <a:rPr/>
                        <a:t>VM accesses directly the physical PCI or PCIe device on a specific host.</a:t>
                      </a:r>
                    </a:p>
                    <a:p>
                      <a:pPr marL="292100" indent="-292100" algn="l">
                        <a:buFont typeface="Arial" pitchFamily="34" charset="0"/>
                        <a:buChar char="•"/>
                      </a:pPr>
                      <a:r>
                        <a:rPr/>
                        <a:t>VM is restricted to that particular host.</a:t>
                      </a:r>
                    </a:p>
                  </a:txBody>
                  <a:tcPr/>
                </a:tc>
              </a:tr>
              <a:tr h="370840">
                <a:tc>
                  <a:txBody>
                    <a:bodyPr/>
                    <a:lstStyle/>
                    <a:p>
                      <a:pPr marL="0" indent="0" algn="l">
                        <a:buNone/>
                      </a:pPr>
                      <a:r>
                        <a:rPr/>
                        <a:t>vSphere Dynamic DirectPath I/O</a:t>
                      </a:r>
                    </a:p>
                  </a:txBody>
                  <a:tcPr/>
                </a:tc>
                <a:tc>
                  <a:txBody>
                    <a:bodyPr/>
                    <a:lstStyle/>
                    <a:p>
                      <a:pPr marL="292100" indent="-292100" algn="l">
                        <a:buFont typeface="Arial" pitchFamily="34" charset="0"/>
                        <a:buChar char="•"/>
                      </a:pPr>
                      <a:r>
                        <a:rPr/>
                        <a:t>PCI or PCIe passthrough device is not directly mapped to the VM.</a:t>
                      </a:r>
                    </a:p>
                    <a:p>
                      <a:pPr marL="292100" indent="-292100" algn="l">
                        <a:buFont typeface="Arial" pitchFamily="34" charset="0"/>
                        <a:buChar char="•"/>
                      </a:pPr>
                      <a:r>
                        <a:rPr/>
                        <a:t>Allows vSphere DRS to place a VM on any ESXi host in the cluster that provides the assigned passthrough device</a:t>
                      </a:r>
                    </a:p>
                  </a:txBody>
                  <a:tcPr/>
                </a:tc>
              </a:tr>
              <a:tr h="370840">
                <a:tc>
                  <a:txBody>
                    <a:bodyPr/>
                    <a:lstStyle/>
                    <a:p>
                      <a:pPr marL="0" indent="0" algn="l">
                        <a:buNone/>
                      </a:pPr>
                      <a:r>
                        <a:rPr/>
                        <a:t>NVIDIA GRID GPU</a:t>
                      </a:r>
                    </a:p>
                  </a:txBody>
                  <a:tcPr/>
                </a:tc>
                <a:tc>
                  <a:txBody>
                    <a:bodyPr/>
                    <a:lstStyle/>
                    <a:p>
                      <a:pPr marL="292100" indent="-292100" algn="l">
                        <a:buFont typeface="Arial" pitchFamily="34" charset="0"/>
                        <a:buChar char="•"/>
                      </a:pPr>
                      <a:r>
                        <a:rPr/>
                        <a:t>Graphics device that uses the NVIDIA GRID vGPU technology</a:t>
                      </a:r>
                    </a:p>
                    <a:p>
                      <a:pPr marL="292100" indent="-292100" algn="l">
                        <a:buFont typeface="Arial" pitchFamily="34" charset="0"/>
                        <a:buChar char="•"/>
                      </a:pPr>
                      <a:r>
                        <a:rPr/>
                        <a:t>Lets VMs use partial, full, or multiple GPU allocations</a:t>
                      </a:r>
                    </a:p>
                  </a:txBody>
                  <a:tcPr/>
                </a:tc>
              </a:tr>
            </a:tbl>
          </a:graphicData>
        </a:graphic>
      </p:graphicFrame>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Other Virtual Devices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1 - 37</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 VM must have a vCPU and virtual memory. The addition of other virtual devices makes the VM more useful:</a:t>
            </a:r>
          </a:p>
          <a:p>
            <a:pPr>
              <a:buFont typeface="Arial" pitchFamily="34" charset="0"/>
              <a:buChar char="•"/>
            </a:pPr>
            <a:r>
              <a:rPr/>
              <a:t>CD/DVD drive: For connecting to a CD, DVD, or ISO image.</a:t>
            </a:r>
          </a:p>
          <a:p>
            <a:pPr>
              <a:buFont typeface="Arial" pitchFamily="34" charset="0"/>
              <a:buChar char="•"/>
            </a:pPr>
            <a:r>
              <a:rPr/>
              <a:t>USB 3.0 and 3.1: Supported with host-connected and client-connected devices.</a:t>
            </a:r>
          </a:p>
          <a:p>
            <a:pPr>
              <a:buFont typeface="Arial" pitchFamily="34" charset="0"/>
              <a:buChar char="•"/>
            </a:pPr>
            <a:r>
              <a:rPr/>
              <a:t>Floppy drive: For connecting a VM to a floppy drive or a floppy image.</a:t>
            </a:r>
          </a:p>
          <a:p>
            <a:pPr>
              <a:buFont typeface="Arial" pitchFamily="34" charset="0"/>
              <a:buChar char="•"/>
            </a:pPr>
            <a:r>
              <a:rPr/>
              <a:t>Generic SCSI devices: A VM can be connected to additional SCSI adapters.</a:t>
            </a:r>
          </a:p>
          <a:p>
            <a:pPr>
              <a:buFont typeface="Arial" pitchFamily="34" charset="0"/>
              <a:buChar char="•"/>
            </a:pPr>
            <a:r>
              <a:rPr/>
              <a:t>vGPUs: A VM can use GPUs on the physical host for high-computation activities.</a:t>
            </a:r>
          </a:p>
          <a:p>
            <a:pPr>
              <a:buFont typeface="Arial" pitchFamily="34" charset="0"/>
              <a:buChar char="•"/>
            </a:pPr>
            <a:r>
              <a:rPr/>
              <a:t>Precision Clock: Provides a virtual machine with access to the system time of the primary ESXi host.</a:t>
            </a:r>
          </a:p>
          <a:p>
            <a:pPr>
              <a:buFont typeface="Arial" pitchFamily="34" charset="0"/>
              <a:buChar char="•"/>
            </a:pPr>
            <a:r>
              <a:rPr/>
              <a:t>vTPM: Trusted Platform Module 2.0 virtual cryptoprocessor, providing hardware-based security-related functions.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About the Virtual Machine Console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The VM console provides the mouse, keyboard, and screen features to control the VM.</a:t>
            </a:r>
          </a:p>
          <a:p>
            <a:pPr marL="0" indent="0">
              <a:buNone/>
            </a:pPr>
            <a:r>
              <a:rPr/>
              <a:t>You can use the remote console or the Web console to connect to client devices.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1 - 38</a:t>
            </a:r>
            <a:endParaRPr lang="en-US" dirty="0"/>
          </a:p>
        </p:txBody>
      </p:sp>
      <p:pic>
        <p:nvPicPr>
          <p:cNvPr id="8" name="Content Placeholder 7|4386|1989">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804782" y="1582738"/>
            <a:ext cx="10582436" cy="4799012"/>
          </a:xfrm>
          <a:prstGeom prst="rect">
            <a:avLst/>
          </a:prstGeom>
        </p:spPr>
      </p:pic>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3: Adding Virtual Hardware</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1 - 39</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Use the vSphere Client to examine a virtual machine's configuration and add virtual hardware to the virtual machine:</a:t>
            </a:r>
          </a:p>
          <a:p>
            <a:pPr>
              <a:buFont typeface="+mj-lt"/>
              <a:buAutoNum type="arabicPeriod"/>
            </a:pPr>
            <a:r>
              <a:rPr/>
              <a:t>Examine a Virtual Machine's Configuration</a:t>
            </a:r>
          </a:p>
          <a:p>
            <a:pPr>
              <a:buFont typeface="+mj-lt"/>
              <a:buAutoNum type="arabicPeriod" startAt="2"/>
            </a:pPr>
            <a:r>
              <a:rPr/>
              <a:t>Add Virtual Hard Disks to the Virtual Machine</a:t>
            </a:r>
          </a:p>
          <a:p>
            <a:pPr>
              <a:buFont typeface="+mj-lt"/>
              <a:buAutoNum type="arabicPeriod" startAt="3"/>
            </a:pPr>
            <a:r>
              <a:rPr/>
              <a:t>Compare Thin-Provisioned and Thick-Provisioned Disks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Creating Virtual Machines</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003"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1 - 40</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Identify the files that make up a VM</a:t>
            </a:r>
          </a:p>
          <a:p>
            <a:pPr>
              <a:buFont typeface="Arial" pitchFamily="34" charset="0"/>
              <a:buChar char="•"/>
            </a:pPr>
            <a:r>
              <a:rPr/>
              <a:t>Compare VM hardware versions</a:t>
            </a:r>
          </a:p>
          <a:p>
            <a:pPr>
              <a:buFont typeface="Arial" pitchFamily="34" charset="0"/>
              <a:buChar char="•"/>
            </a:pPr>
            <a:r>
              <a:rPr/>
              <a:t>Recognize the virtual hardware components of a VM</a:t>
            </a:r>
          </a:p>
          <a:p>
            <a:pPr>
              <a:buFont typeface="Arial" pitchFamily="34" charset="0"/>
              <a:buChar char="•"/>
            </a:pPr>
            <a:r>
              <a:rPr/>
              <a:t>Navigate the vSphere Client and examine VM settings</a:t>
            </a:r>
          </a:p>
          <a:p>
            <a:pPr>
              <a:buFont typeface="Arial" pitchFamily="34" charset="0"/>
              <a:buChar char="•"/>
            </a:pPr>
            <a:r>
              <a:rPr/>
              <a:t>Identify methods for accessing a VM console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Modifying Virtual Machines</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133"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1 - 42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Describe virtual machine settings and options</a:t>
            </a:r>
          </a:p>
          <a:p>
            <a:pPr>
              <a:buFont typeface="Arial" pitchFamily="34" charset="0"/>
              <a:buChar char="•"/>
            </a:pPr>
            <a:r>
              <a:rPr/>
              <a:t>Add a hot-pluggable device</a:t>
            </a:r>
          </a:p>
          <a:p>
            <a:pPr>
              <a:buFont typeface="Arial" pitchFamily="34" charset="0"/>
              <a:buChar char="•"/>
            </a:pPr>
            <a:r>
              <a:rPr/>
              <a:t>Dynamically increase the size of a virtual disk</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Modifying Virtual Machine Settings</a:t>
            </a:r>
          </a:p>
        </p:txBody>
      </p:sp>
      <p:pic>
        <p:nvPicPr>
          <p:cNvPr id="3" name="Content Placeholder 2|770|630"/>
          <p:cNvPicPr>
            <a:picLocks noGrp="1" noChangeAspect="1"/>
          </p:cNvPicPr>
          <p:nvPr>
            <p:ph sz="half" idx="1"/>
          </p:nvPr>
        </p:nvPicPr>
        <p:blipFill>
          <a:blip r:embed="rId4"/>
          <a:stretch>
            <a:fillRect/>
          </a:stretch>
        </p:blipFill>
        <p:spPr>
          <a:xfrm>
            <a:off x="4638960" y="914400"/>
            <a:ext cx="6682316"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modify a VM’s configuration by editing the VM's settings:</a:t>
            </a:r>
          </a:p>
          <a:p>
            <a:pPr>
              <a:buFont typeface="Arial" pitchFamily="34" charset="0"/>
              <a:buChar char="•"/>
            </a:pPr>
            <a:r>
              <a:rPr/>
              <a:t>Add virtual hardware:</a:t>
            </a:r>
          </a:p>
          <a:p>
            <a:pPr lvl="1">
              <a:buFont typeface="Calibri" pitchFamily="34" charset="0"/>
              <a:buChar char="–"/>
            </a:pPr>
            <a:r>
              <a:rPr/>
              <a:t>You can add some hardware while the VM is powered on.</a:t>
            </a:r>
          </a:p>
          <a:p>
            <a:pPr>
              <a:buFont typeface="Arial" pitchFamily="34" charset="0"/>
              <a:buChar char="•"/>
            </a:pPr>
            <a:r>
              <a:rPr/>
              <a:t>Remove virtual hardware:</a:t>
            </a:r>
          </a:p>
          <a:p>
            <a:pPr lvl="1">
              <a:buFont typeface="Calibri" pitchFamily="34" charset="0"/>
              <a:buChar char="–"/>
            </a:pPr>
            <a:r>
              <a:rPr/>
              <a:t>You can remove some hardware only when the VM is powered off.</a:t>
            </a:r>
          </a:p>
          <a:p>
            <a:pPr>
              <a:buFont typeface="Arial" pitchFamily="34" charset="0"/>
              <a:buChar char="•"/>
            </a:pPr>
            <a:r>
              <a:rPr/>
              <a:t>Set VM options.</a:t>
            </a:r>
          </a:p>
          <a:p>
            <a:pPr>
              <a:buFont typeface="Arial" pitchFamily="34" charset="0"/>
              <a:buChar char="•"/>
            </a:pPr>
            <a:r>
              <a:rPr/>
              <a:t>Control a VM’s CPU and memory resources.</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M07_Deploying Virtual Machines      |     1 - 43</a:t>
            </a:r>
            <a:endParaRPr lang="en-US" dirty="0"/>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Hot-Pluggable Devices</a:t>
            </a:r>
          </a:p>
        </p:txBody>
      </p:sp>
      <p:pic>
        <p:nvPicPr>
          <p:cNvPr id="3" name="Content Placeholder 2|767|1427"/>
          <p:cNvPicPr>
            <a:picLocks noGrp="1" noChangeAspect="1"/>
          </p:cNvPicPr>
          <p:nvPr>
            <p:ph sz="half" idx="1"/>
          </p:nvPr>
        </p:nvPicPr>
        <p:blipFill>
          <a:blip r:embed="rId4"/>
          <a:stretch>
            <a:fillRect/>
          </a:stretch>
        </p:blipFill>
        <p:spPr>
          <a:xfrm>
            <a:off x="5468877" y="914400"/>
            <a:ext cx="5022482"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With the hot plug option, you can add resources to a running VM.</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Examples of hot-pluggable devices:</a:t>
            </a:r>
          </a:p>
          <a:p>
            <a:pPr>
              <a:buFont typeface="Arial" pitchFamily="34" charset="0"/>
              <a:buChar char="•"/>
            </a:pPr>
            <a:r>
              <a:rPr/>
              <a:t>USB controllers</a:t>
            </a:r>
          </a:p>
          <a:p>
            <a:pPr>
              <a:buFont typeface="Arial" pitchFamily="34" charset="0"/>
              <a:buChar char="•"/>
            </a:pPr>
            <a:r>
              <a:rPr/>
              <a:t>Ethernet adapters</a:t>
            </a:r>
          </a:p>
          <a:p>
            <a:pPr>
              <a:buFont typeface="Arial" pitchFamily="34" charset="0"/>
              <a:buChar char="•"/>
            </a:pPr>
            <a:r>
              <a:rPr/>
              <a:t>Hard disk devices</a:t>
            </a:r>
          </a:p>
          <a:p>
            <a:pPr marL="0" indent="0">
              <a:buNone/>
            </a:pPr>
            <a:r>
              <a:rPr/>
              <a:t>With supported guest operating systems, you can also add CPU and memory while the VM is powered on.</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M07_Deploying Virtual Machines      |     1 - 44</a:t>
            </a:r>
            <a:endParaRPr lang="en-US" dirty="0"/>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Dynamically Increasing Virtual Disk Size</a:t>
            </a:r>
          </a:p>
        </p:txBody>
      </p:sp>
      <p:pic>
        <p:nvPicPr>
          <p:cNvPr id="3" name="Content Placeholder 2|1255|884"/>
          <p:cNvPicPr>
            <a:picLocks noGrp="1" noChangeAspect="1"/>
          </p:cNvPicPr>
          <p:nvPr>
            <p:ph sz="half" idx="1"/>
          </p:nvPr>
        </p:nvPicPr>
        <p:blipFill>
          <a:blip r:embed="rId4"/>
          <a:stretch>
            <a:fillRect/>
          </a:stretch>
        </p:blipFill>
        <p:spPr>
          <a:xfrm>
            <a:off x="4377837" y="914400"/>
            <a:ext cx="7204563" cy="5074767"/>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increase the size of a virtual disk that belongs to a powered-on VM.</a:t>
            </a:r>
          </a:p>
          <a:p>
            <a:pPr>
              <a:buFont typeface="Arial" pitchFamily="34" charset="0"/>
              <a:buChar char="•"/>
            </a:pPr>
            <a:r>
              <a:rPr/>
              <a:t>It must not have snapshots attached.</a:t>
            </a:r>
          </a:p>
          <a:p>
            <a:pPr>
              <a:buFont typeface="Arial" pitchFamily="34" charset="0"/>
              <a:buChar char="•"/>
            </a:pPr>
            <a:r>
              <a:rPr/>
              <a:t>It might require system tools to make the new space usable.</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M07_Deploying Virtual Machines      |     1 - 45</a:t>
            </a:r>
            <a:endParaRPr lang="en-US" dirty="0"/>
          </a:p>
        </p:txBody>
      </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Inflating Thin-Provisioned Disks</a:t>
            </a:r>
          </a:p>
        </p:txBody>
      </p:sp>
      <p:sp>
        <p:nvSpPr>
          <p:cNvPr id="5" name="Footer Placeholder 4">
            <a:extLst>
              <a:ext uri="{FF2B5EF4-FFF2-40B4-BE49-F238E27FC236}">
                <a16:creationId xmlns:a16="http://schemas.microsoft.com/office/drawing/2014/main" xmlns=""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M07_Deploying Virtual Machines      |     1 - 46</a:t>
            </a:r>
            <a:endParaRPr lang="en-US" dirty="0"/>
          </a:p>
        </p:txBody>
      </p:sp>
      <p:sp>
        <p:nvSpPr>
          <p:cNvPr id="15" name="Content Placeholder 14">
            <a:extLst>
              <a:ext uri="{FF2B5EF4-FFF2-40B4-BE49-F238E27FC236}">
                <a16:creationId xmlns:a16="http://schemas.microsoft.com/office/drawing/2014/main" xmlns="" id="{24EBDB0D-B085-4510-8561-DD5222D13F40}"/>
              </a:ext>
            </a:extLst>
          </p:cNvPr>
          <p:cNvSpPr>
            <a:spLocks noGrp="1"/>
          </p:cNvSpPr>
          <p:nvPr>
            <p:ph sz="quarter" idx="11"/>
          </p:nvPr>
        </p:nvSpPr>
        <p:spPr>
          <a:xfrm>
            <a:off x="609600" y="914399"/>
            <a:ext cx="10972800" cy="2674261"/>
          </a:xfrm>
        </p:spPr>
        <p:txBody>
          <a:bodyPr/>
          <a:lstStyle/>
          <a:p>
            <a:pPr marL="0" indent="0">
              <a:buNone/>
            </a:pPr>
            <a:r>
              <a:rPr/>
              <a:t>Thin-provisioned virtual disks can be converted to a thick, eager-zeroed format.</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Choose one of the following methods to inflate a thin-provisioned disk on a VM that is either powered on or off:</a:t>
            </a:r>
          </a:p>
          <a:p>
            <a:pPr>
              <a:buFont typeface="Arial" pitchFamily="34" charset="0"/>
              <a:buChar char="•"/>
            </a:pPr>
            <a:r>
              <a:rPr/>
              <a:t>Select the VM’s file with the </a:t>
            </a:r>
            <a:r>
              <a:rPr lang="en-US" dirty="0">
                <a:solidFill>
                  <a:srgbClr val="000000"/>
                </a:solidFill>
                <a:latin typeface="Courier New" panose="02070309020205020404" pitchFamily="49" charset="0"/>
                <a:cs typeface="Courier New" pitchFamily="49" charset="0"/>
              </a:rPr>
              <a:t>.vmdk</a:t>
            </a:r>
            <a:r>
              <a:rPr/>
              <a:t> extension and select </a:t>
            </a:r>
            <a:r>
              <a:rPr lang="en-US" b="1" dirty="0">
                <a:solidFill>
                  <a:srgbClr val="000000"/>
                </a:solidFill>
                <a:latin typeface="Metropolis Semi Bold" panose="00000700000000000000" pitchFamily="2" charset="0"/>
                <a:cs typeface="Courier New" pitchFamily="49" charset="0"/>
              </a:rPr>
              <a:t>Inflate</a:t>
            </a:r>
            <a:r>
              <a:rPr/>
              <a:t>.</a:t>
            </a:r>
          </a:p>
          <a:p>
            <a:pPr>
              <a:buFont typeface="Arial" pitchFamily="34" charset="0"/>
              <a:buChar char="•"/>
            </a:pPr>
            <a:r>
              <a:rPr/>
              <a:t>Select thick-provisioned when you use vSphere Storage vMotion to migrate the VM to a different datastore.</a:t>
            </a:r>
          </a:p>
        </p:txBody>
      </p:sp>
      <p:pic>
        <p:nvPicPr>
          <p:cNvPr id="19" name="Content Placeholder 18|1450|553">
            <a:extLst>
              <a:ext uri="{FF2B5EF4-FFF2-40B4-BE49-F238E27FC236}">
                <a16:creationId xmlns:a16="http://schemas.microsoft.com/office/drawing/2014/main" xmlns="" id="{F1A5B1A8-ACF7-44A1-92DB-AE8378552D9F}"/>
              </a:ext>
            </a:extLst>
          </p:cNvPr>
          <p:cNvPicPr>
            <a:picLocks noGrp="1" noChangeAspect="1"/>
          </p:cNvPicPr>
          <p:nvPr>
            <p:ph sz="quarter" idx="12"/>
          </p:nvPr>
        </p:nvPicPr>
        <p:blipFill>
          <a:blip r:embed="rId4"/>
          <a:stretch>
            <a:fillRect/>
          </a:stretch>
        </p:blipFill>
        <p:spPr>
          <a:xfrm>
            <a:off x="2617835" y="3702622"/>
            <a:ext cx="6956330" cy="2679192"/>
          </a:xfrm>
          <a:prstGeom prst="rect">
            <a:avLst/>
          </a:prstGeom>
        </p:spPr>
      </p:pic>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VM Options: General Settings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use the </a:t>
            </a:r>
            <a:r>
              <a:rPr b="1"/>
              <a:t>VM Options</a:t>
            </a:r>
            <a:r>
              <a:rPr/>
              <a:t> tab to modify properties such as the display name for the VM and the type of guest operating system that is installed.</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1 - 47</a:t>
            </a:r>
            <a:endParaRPr lang="en-US" dirty="0"/>
          </a:p>
        </p:txBody>
      </p:sp>
      <p:pic>
        <p:nvPicPr>
          <p:cNvPr id="8" name="Content Placeholder 7|959|410">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4685385"/>
          </a:xfrm>
          <a:prstGeom prst="rect">
            <a:avLst/>
          </a:prstGeom>
        </p:spPr>
      </p:pic>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VM Options: VMware Tools Settings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use the VMware Tools controls to customize the power buttons on the VM.</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1 - 48</a:t>
            </a:r>
            <a:endParaRPr lang="en-US" dirty="0"/>
          </a:p>
        </p:txBody>
      </p:sp>
      <p:pic>
        <p:nvPicPr>
          <p:cNvPr id="8" name="Content Placeholder 7|1000|479">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083004" y="1582738"/>
            <a:ext cx="10025991" cy="4799012"/>
          </a:xfrm>
          <a:prstGeom prst="rect">
            <a:avLst/>
          </a:prstGeom>
        </p:spPr>
      </p:pic>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VM Options: VM Boot Settings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Occasionally, you might need to set the VM boot options.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1 - 49</a:t>
            </a:r>
            <a:endParaRPr lang="en-US" dirty="0"/>
          </a:p>
        </p:txBody>
      </p:sp>
      <p:pic>
        <p:nvPicPr>
          <p:cNvPr id="8" name="Content Placeholder 7|977|242">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2721642"/>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1 - 5</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Create and provision a virtual machine</a:t>
            </a:r>
          </a:p>
          <a:p>
            <a:pPr>
              <a:buFont typeface="Arial" pitchFamily="34" charset="0"/>
              <a:buChar char="•"/>
            </a:pPr>
            <a:r>
              <a:rPr/>
              <a:t>Explain the importance of VMware Tools</a:t>
            </a:r>
          </a:p>
          <a:p>
            <a:pPr>
              <a:buFont typeface="Arial" pitchFamily="34" charset="0"/>
              <a:buChar char="•"/>
            </a:pPr>
            <a:r>
              <a:rPr/>
              <a:t>Install VMware Tools</a:t>
            </a:r>
          </a:p>
          <a:p>
            <a:pPr>
              <a:buFont typeface="Arial" pitchFamily="34" charset="0"/>
              <a:buChar char="•"/>
            </a:pPr>
            <a:r>
              <a:rPr/>
              <a:t>Remove a virtual machine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4: Modifying Virtual Machines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1 - 50</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Modify a VM’s memory size, increase a VM's storage size, and rename a VM:</a:t>
            </a:r>
          </a:p>
          <a:p>
            <a:pPr>
              <a:buFont typeface="+mj-lt"/>
              <a:buAutoNum type="arabicPeriod"/>
            </a:pPr>
            <a:r>
              <a:rPr/>
              <a:t>Adjust Memory Allocation on a Powered-On Virtual Machine</a:t>
            </a:r>
          </a:p>
          <a:p>
            <a:pPr>
              <a:buFont typeface="+mj-lt"/>
              <a:buAutoNum type="arabicPeriod" startAt="2"/>
            </a:pPr>
            <a:r>
              <a:rPr/>
              <a:t>Increase the Size of a Virtual Disk</a:t>
            </a:r>
          </a:p>
          <a:p>
            <a:pPr>
              <a:buFont typeface="+mj-lt"/>
              <a:buAutoNum type="arabicPeriod" startAt="3"/>
            </a:pPr>
            <a:r>
              <a:rPr/>
              <a:t>Configure the Guest OS to Recognize the Additional Disk Space</a:t>
            </a:r>
          </a:p>
          <a:p>
            <a:pPr>
              <a:buFont typeface="+mj-lt"/>
              <a:buAutoNum type="arabicPeriod" startAt="4"/>
            </a:pPr>
            <a:r>
              <a:rPr/>
              <a:t>Rename a Virtual Machine in the vCenter Inventory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1 - 51</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Describe virtual machine settings and options</a:t>
            </a:r>
          </a:p>
          <a:p>
            <a:pPr>
              <a:buFont typeface="Arial" pitchFamily="34" charset="0"/>
              <a:buChar char="•"/>
            </a:pPr>
            <a:r>
              <a:rPr/>
              <a:t>Add a hot-pluggable device</a:t>
            </a:r>
          </a:p>
          <a:p>
            <a:pPr>
              <a:buFont typeface="Arial" pitchFamily="34" charset="0"/>
              <a:buChar char="•"/>
            </a:pPr>
            <a:r>
              <a:rPr/>
              <a:t>Dynamically increase the size of a virtual disk</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Creating Templates and Cloning VMs</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171"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1 - 53</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Create a template of a virtual machine</a:t>
            </a:r>
          </a:p>
          <a:p>
            <a:pPr>
              <a:buFont typeface="Arial" pitchFamily="34" charset="0"/>
              <a:buChar char="•"/>
            </a:pPr>
            <a:r>
              <a:rPr/>
              <a:t>Deploy a virtual machine from a template</a:t>
            </a:r>
          </a:p>
          <a:p>
            <a:pPr>
              <a:buFont typeface="Arial" pitchFamily="34" charset="0"/>
              <a:buChar char="•"/>
            </a:pPr>
            <a:r>
              <a:rPr/>
              <a:t>Clone a virtual machine</a:t>
            </a:r>
          </a:p>
          <a:p>
            <a:pPr>
              <a:buFont typeface="Arial" pitchFamily="34" charset="0"/>
              <a:buChar char="•"/>
            </a:pPr>
            <a:r>
              <a:rPr/>
              <a:t>Create customization specifications for guest operating systems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About Templates</a:t>
            </a:r>
          </a:p>
        </p:txBody>
      </p:sp>
      <p:pic>
        <p:nvPicPr>
          <p:cNvPr id="3" name="Content Placeholder 2|927|479"/>
          <p:cNvPicPr>
            <a:picLocks noGrp="1" noChangeAspect="1"/>
          </p:cNvPicPr>
          <p:nvPr>
            <p:ph sz="half" idx="1"/>
          </p:nvPr>
        </p:nvPicPr>
        <p:blipFill>
          <a:blip r:embed="rId4"/>
          <a:stretch>
            <a:fillRect/>
          </a:stretch>
        </p:blipFill>
        <p:spPr>
          <a:xfrm>
            <a:off x="4377837" y="914400"/>
            <a:ext cx="7204563" cy="3722746"/>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A template is a static image of a virtual machine. You use templates to create and provision new VMs.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 template typically includes:</a:t>
            </a:r>
          </a:p>
          <a:p>
            <a:pPr>
              <a:buFont typeface="Arial" pitchFamily="34" charset="0"/>
              <a:buChar char="•"/>
            </a:pPr>
            <a:r>
              <a:rPr/>
              <a:t>A guest operating system</a:t>
            </a:r>
          </a:p>
          <a:p>
            <a:pPr>
              <a:buFont typeface="Arial" pitchFamily="34" charset="0"/>
              <a:buChar char="•"/>
            </a:pPr>
            <a:r>
              <a:rPr/>
              <a:t>One or more applications</a:t>
            </a:r>
          </a:p>
          <a:p>
            <a:pPr>
              <a:buFont typeface="Arial" pitchFamily="34" charset="0"/>
              <a:buChar char="•"/>
            </a:pPr>
            <a:r>
              <a:rPr/>
              <a:t>A specific VM hardware configuration</a:t>
            </a:r>
          </a:p>
          <a:p>
            <a:pPr>
              <a:buFont typeface="Arial" pitchFamily="34" charset="0"/>
              <a:buChar char="•"/>
            </a:pPr>
            <a:r>
              <a:rPr/>
              <a:t>VMware Tools</a:t>
            </a:r>
          </a:p>
          <a:p>
            <a:pPr marL="0" indent="0">
              <a:buNone/>
            </a:pPr>
            <a:r>
              <a:rPr/>
              <a:t>To use templates, you must be connected to vCenter.</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M07_Deploying Virtual Machines      |     1 - 54</a:t>
            </a:r>
            <a:endParaRPr lang="en-US" dirty="0"/>
          </a:p>
        </p:txBody>
      </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Creating a Template: Clone VM to Template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create templates using different methods. One method is to clone the VM to a template. The VM can be powered on or off.</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1 - 55</a:t>
            </a:r>
            <a:endParaRPr lang="en-US" dirty="0"/>
          </a:p>
        </p:txBody>
      </p:sp>
      <p:pic>
        <p:nvPicPr>
          <p:cNvPr id="8" name="Content Placeholder 7|1169|447">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4195758"/>
          </a:xfrm>
          <a:prstGeom prst="rect">
            <a:avLst/>
          </a:prstGeom>
        </p:spPr>
      </p:pic>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Creating a Template: Convert VM to Template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create a template by converting a VM to a template. In this case, the VM must be powered off.</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1 - 56</a:t>
            </a:r>
            <a:endParaRPr lang="en-US" dirty="0"/>
          </a:p>
        </p:txBody>
      </p:sp>
      <p:pic>
        <p:nvPicPr>
          <p:cNvPr id="8" name="Content Placeholder 7|1168|487">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4575131"/>
          </a:xfrm>
          <a:prstGeom prst="rect">
            <a:avLst/>
          </a:prstGeom>
        </p:spPr>
      </p:pic>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Creating a Template: Clone a Template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create a template from an existing template.</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1 - 57</a:t>
            </a:r>
            <a:endParaRPr lang="en-US" dirty="0"/>
          </a:p>
        </p:txBody>
      </p:sp>
      <p:pic>
        <p:nvPicPr>
          <p:cNvPr id="8" name="Content Placeholder 7|1170|424">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3976467"/>
          </a:xfrm>
          <a:prstGeom prst="rect">
            <a:avLst/>
          </a:prstGeom>
        </p:spPr>
      </p:pic>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Text&amp;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Updating Templates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M07_Deploying Virtual Machines      |     1 - 58</a:t>
            </a:r>
            <a:endParaRPr lang="en-US" dirty="0"/>
          </a:p>
        </p:txBody>
      </p:sp>
      <p:sp>
        <p:nvSpPr>
          <p:cNvPr id="6" name="Content Placeholder 2"/>
          <p:cNvSpPr>
            <a:spLocks noGrp="1"/>
          </p:cNvSpPr>
          <p:nvPr>
            <p:ph idx="11"/>
          </p:nvPr>
        </p:nvSpPr>
        <p:spPr>
          <a:xfrm>
            <a:off x="609600" y="914400"/>
            <a:ext cx="10972800" cy="587830"/>
          </a:xfrm>
          <a:prstGeom prst="rect">
            <a:avLst/>
          </a:prstGeom>
        </p:spPr>
        <p:txBody>
          <a:bodyPr>
            <a:noAutofit/>
          </a:bodyPr>
          <a:lstStyle/>
          <a:p>
            <a:pPr marL="0" indent="0">
              <a:buNone/>
            </a:pPr>
            <a:r>
              <a:rPr/>
              <a:t>You update a template to include new patches, add and remove virtual hardware, upgrade VMware Tools, update the VM hardware version, and install new applications.</a:t>
            </a:r>
          </a:p>
        </p:txBody>
      </p:sp>
      <p:sp>
        <p:nvSpPr>
          <p:cNvPr id="16" name="Content Placeholder 15">
            <a:extLst>
              <a:ext uri="{FF2B5EF4-FFF2-40B4-BE49-F238E27FC236}">
                <a16:creationId xmlns:a16="http://schemas.microsoft.com/office/drawing/2014/main" xmlns="" id="{32859F83-E3E3-4345-83AB-12C9183F59E8}"/>
              </a:ext>
            </a:extLst>
          </p:cNvPr>
          <p:cNvSpPr>
            <a:spLocks noGrp="1"/>
          </p:cNvSpPr>
          <p:nvPr>
            <p:ph sz="quarter" idx="12"/>
          </p:nvPr>
        </p:nvSpPr>
        <p:spPr>
          <a:xfrm>
            <a:off x="609600" y="1687513"/>
            <a:ext cx="5407025" cy="4694237"/>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To update a template:</a:t>
            </a:r>
          </a:p>
          <a:p>
            <a:pPr>
              <a:buFont typeface="+mj-lt"/>
              <a:buAutoNum type="arabicPeriod"/>
            </a:pPr>
            <a:r>
              <a:rPr/>
              <a:t>Convert the template to a VM.</a:t>
            </a:r>
          </a:p>
          <a:p>
            <a:pPr marL="0" indent="0">
              <a:lnSpc>
                <a:spcPts val="0"/>
              </a:lnSpc>
              <a:spcBef>
                <a:spcPts val="0"/>
              </a:spcBef>
              <a:spcAft>
                <a:spcPts val="0"/>
              </a:spcAft>
              <a:buNone/>
            </a:pPr>
            <a:r>
              <a:rPr sz="100"/>
              <a:t> </a:t>
            </a:r>
          </a:p>
          <a:p>
            <a:pPr lvl="1">
              <a:buFont typeface="Arial" pitchFamily="34" charset="0"/>
              <a:buChar char="•"/>
            </a:pPr>
            <a:r>
              <a:rPr/>
              <a:t>VMs cannot be deployed from this template while it is a VM.</a:t>
            </a:r>
          </a:p>
          <a:p>
            <a:pPr>
              <a:buFont typeface="+mj-lt"/>
              <a:buAutoNum type="arabicPeriod" startAt="2"/>
            </a:pPr>
            <a:r>
              <a:rPr/>
              <a:t>Place the VM on an isolated network to prevent user access.</a:t>
            </a:r>
          </a:p>
          <a:p>
            <a:pPr>
              <a:buFont typeface="+mj-lt"/>
              <a:buAutoNum type="arabicPeriod" startAt="3"/>
            </a:pPr>
            <a:r>
              <a:rPr/>
              <a:t>Make appropriate changes to the VM.</a:t>
            </a:r>
          </a:p>
          <a:p>
            <a:pPr>
              <a:buFont typeface="+mj-lt"/>
              <a:buAutoNum type="arabicPeriod" startAt="4"/>
            </a:pPr>
            <a:r>
              <a:rPr/>
              <a:t>Convert the VM to a template.</a:t>
            </a:r>
          </a:p>
        </p:txBody>
      </p:sp>
      <p:pic>
        <p:nvPicPr>
          <p:cNvPr id="18" name="Content Placeholder 17|1170|425">
            <a:extLst>
              <a:ext uri="{FF2B5EF4-FFF2-40B4-BE49-F238E27FC236}">
                <a16:creationId xmlns:a16="http://schemas.microsoft.com/office/drawing/2014/main" xmlns="" id="{4A9AFF7D-D413-42E0-86B9-4049720DFF42}"/>
              </a:ext>
            </a:extLst>
          </p:cNvPr>
          <p:cNvPicPr>
            <a:picLocks noGrp="1" noChangeAspect="1"/>
          </p:cNvPicPr>
          <p:nvPr>
            <p:ph sz="quarter" idx="13"/>
          </p:nvPr>
        </p:nvPicPr>
        <p:blipFill>
          <a:blip r:embed="rId4"/>
          <a:stretch>
            <a:fillRect/>
          </a:stretch>
        </p:blipFill>
        <p:spPr>
          <a:xfrm>
            <a:off x="6180524" y="1687513"/>
            <a:ext cx="5401872" cy="4049022"/>
          </a:xfrm>
          <a:prstGeom prst="rect">
            <a:avLst/>
          </a:prstGeom>
        </p:spPr>
      </p:pic>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Deploying VMs from a Template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To deploy a VM, you must provide information such as the VM name, inventory location, host, datastore, and guest operating system customization data.</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1 - 59</a:t>
            </a:r>
            <a:endParaRPr lang="en-US" dirty="0"/>
          </a:p>
        </p:txBody>
      </p:sp>
      <p:pic>
        <p:nvPicPr>
          <p:cNvPr id="8" name="Content Placeholder 7|1584|631">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4259947"/>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About Provisioning Virtual Machines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create VMs in several ways.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1 - 6</a:t>
            </a:r>
            <a:endParaRPr lang="en-US" dirty="0"/>
          </a:p>
        </p:txBody>
      </p:sp>
      <p:graphicFrame>
        <p:nvGraphicFramePr>
          <p:cNvPr id="10010" name="Table 1"/>
          <p:cNvGraphicFramePr>
            <a:graphicFrameLocks noGrp="1"/>
          </p:cNvGraphicFramePr>
          <p:nvPr/>
        </p:nvGraphicFramePr>
        <p:xfrm>
          <a:off x="609600" y="1582738"/>
          <a:ext cx="10863072" cy="2291080"/>
        </p:xfrm>
        <a:graphic>
          <a:graphicData uri="http://schemas.openxmlformats.org/drawingml/2006/table">
            <a:tbl>
              <a:tblPr firstRow="1" bandRow="1">
                <a:tableStyleId>{6E25E649-3F16-4E02-A733-19D2CDBF48F0}</a:tableStyleId>
              </a:tblPr>
              <a:tblGrid>
                <a:gridCol w="3621024"/>
                <a:gridCol w="3621024"/>
                <a:gridCol w="3621024"/>
              </a:tblGrid>
              <a:tr h="370840">
                <a:tc>
                  <a:txBody>
                    <a:bodyPr/>
                    <a:lstStyle/>
                    <a:p>
                      <a:pPr marL="0" indent="0" algn="l">
                        <a:buNone/>
                      </a:pPr>
                      <a:r>
                        <a:rPr/>
                        <a:t>Provisioning Method</a:t>
                      </a:r>
                    </a:p>
                  </a:txBody>
                  <a:tcPr/>
                </a:tc>
                <a:tc>
                  <a:txBody>
                    <a:bodyPr/>
                    <a:lstStyle/>
                    <a:p>
                      <a:pPr marL="0" indent="0" algn="l">
                        <a:buNone/>
                      </a:pPr>
                      <a:r>
                        <a:rPr/>
                        <a:t>Use vSphere Client</a:t>
                      </a:r>
                    </a:p>
                  </a:txBody>
                  <a:tcPr/>
                </a:tc>
                <a:tc>
                  <a:txBody>
                    <a:bodyPr/>
                    <a:lstStyle/>
                    <a:p>
                      <a:pPr marL="0" indent="0" algn="l">
                        <a:buNone/>
                      </a:pPr>
                      <a:r>
                        <a:rPr/>
                        <a:t>Use VMware Host Client</a:t>
                      </a:r>
                    </a:p>
                  </a:txBody>
                  <a:tcPr/>
                </a:tc>
              </a:tr>
              <a:tr h="370840">
                <a:tc>
                  <a:txBody>
                    <a:bodyPr/>
                    <a:lstStyle/>
                    <a:p>
                      <a:pPr marL="0" indent="0" algn="l">
                        <a:buNone/>
                      </a:pPr>
                      <a:r>
                        <a:rPr/>
                        <a:t>Use the New Virtual Machine wizard.</a:t>
                      </a:r>
                    </a:p>
                  </a:txBody>
                  <a:tcPr/>
                </a:tc>
                <a:tc>
                  <a:txBody>
                    <a:bodyPr/>
                    <a:lstStyle/>
                    <a:p>
                      <a:pPr marL="0" indent="0" algn="l">
                        <a:buNone/>
                      </a:pPr>
                      <a:r>
                        <a:rPr/>
                        <a:t>Yes</a:t>
                      </a:r>
                    </a:p>
                  </a:txBody>
                  <a:tcPr/>
                </a:tc>
                <a:tc>
                  <a:txBody>
                    <a:bodyPr/>
                    <a:lstStyle/>
                    <a:p>
                      <a:pPr marL="0" indent="0" algn="l">
                        <a:buNone/>
                      </a:pPr>
                      <a:r>
                        <a:rPr/>
                        <a:t>Yes</a:t>
                      </a:r>
                    </a:p>
                  </a:txBody>
                  <a:tcPr/>
                </a:tc>
              </a:tr>
              <a:tr h="370840">
                <a:tc>
                  <a:txBody>
                    <a:bodyPr/>
                    <a:lstStyle/>
                    <a:p>
                      <a:pPr marL="0" indent="0" algn="l">
                        <a:buNone/>
                      </a:pPr>
                      <a:r>
                        <a:rPr/>
                        <a:t>Deploy VMs from existing templates or clones.</a:t>
                      </a:r>
                    </a:p>
                  </a:txBody>
                  <a:tcPr/>
                </a:tc>
                <a:tc>
                  <a:txBody>
                    <a:bodyPr/>
                    <a:lstStyle/>
                    <a:p>
                      <a:pPr marL="0" indent="0" algn="l">
                        <a:buNone/>
                      </a:pPr>
                      <a:r>
                        <a:rPr/>
                        <a:t>Yes</a:t>
                      </a:r>
                    </a:p>
                  </a:txBody>
                  <a:tcPr/>
                </a:tc>
                <a:tc>
                  <a:txBody>
                    <a:bodyPr/>
                    <a:lstStyle/>
                    <a:p>
                      <a:pPr marL="0" indent="0" algn="l">
                        <a:buNone/>
                      </a:pPr>
                      <a:r>
                        <a:rPr/>
                        <a:t>No</a:t>
                      </a:r>
                    </a:p>
                  </a:txBody>
                  <a:tcPr/>
                </a:tc>
              </a:tr>
              <a:tr h="370840">
                <a:tc>
                  <a:txBody>
                    <a:bodyPr/>
                    <a:lstStyle/>
                    <a:p>
                      <a:pPr marL="0" indent="0" algn="l">
                        <a:buNone/>
                      </a:pPr>
                      <a:r>
                        <a:rPr/>
                        <a:t>Deploy VMs from OVF templates.</a:t>
                      </a:r>
                    </a:p>
                  </a:txBody>
                  <a:tcPr/>
                </a:tc>
                <a:tc>
                  <a:txBody>
                    <a:bodyPr/>
                    <a:lstStyle/>
                    <a:p>
                      <a:pPr marL="0" indent="0" algn="l">
                        <a:buNone/>
                      </a:pPr>
                      <a:r>
                        <a:rPr/>
                        <a:t>Yes</a:t>
                      </a:r>
                    </a:p>
                  </a:txBody>
                  <a:tcPr/>
                </a:tc>
                <a:tc>
                  <a:txBody>
                    <a:bodyPr/>
                    <a:lstStyle/>
                    <a:p>
                      <a:pPr marL="0" indent="0" algn="l">
                        <a:buNone/>
                      </a:pPr>
                      <a:r>
                        <a:rPr/>
                        <a:t>Yes</a:t>
                      </a:r>
                    </a:p>
                  </a:txBody>
                  <a:tcPr/>
                </a:tc>
              </a:tr>
            </a:tbl>
          </a:graphicData>
        </a:graphic>
      </p:graphicFrame>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Cloning Virtual Machines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M07_Deploying Virtual Machines      |     1 - 60</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Cloning a VM creates a VM that is an exact copy of the original:</a:t>
            </a:r>
          </a:p>
          <a:p>
            <a:pPr>
              <a:buFont typeface="Arial" pitchFamily="34" charset="0"/>
              <a:buChar char="•"/>
            </a:pPr>
            <a:r>
              <a:rPr/>
              <a:t>Cloning is an alternative to deploying a VM from a template.</a:t>
            </a:r>
          </a:p>
          <a:p>
            <a:pPr>
              <a:buFont typeface="Arial" pitchFamily="34" charset="0"/>
              <a:buChar char="•"/>
            </a:pPr>
            <a:r>
              <a:rPr/>
              <a:t>The source VM can be powered on or off.</a:t>
            </a:r>
          </a:p>
        </p:txBody>
      </p:sp>
      <p:pic>
        <p:nvPicPr>
          <p:cNvPr id="12" name="Content Placeholder 11|1170|415">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1030334" y="2788920"/>
            <a:ext cx="10131331" cy="3593592"/>
          </a:xfrm>
          <a:prstGeom prst="rect">
            <a:avLst/>
          </a:prstGeom>
        </p:spPr>
      </p:pic>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Guest Operating System Customization</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1 - 61</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When you deploy a VM from a template or clone a VM, you can customize some aspects of the guest operating system.</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By customizing a guest operating system, you can change information, including the following details:</a:t>
            </a:r>
          </a:p>
          <a:p>
            <a:pPr>
              <a:buFont typeface="Arial" pitchFamily="34" charset="0"/>
              <a:buChar char="•"/>
            </a:pPr>
            <a:r>
              <a:rPr/>
              <a:t>Computer name</a:t>
            </a:r>
          </a:p>
          <a:p>
            <a:pPr>
              <a:buFont typeface="Arial" pitchFamily="34" charset="0"/>
              <a:buChar char="•"/>
            </a:pPr>
            <a:r>
              <a:rPr/>
              <a:t>Network settings</a:t>
            </a:r>
          </a:p>
          <a:p>
            <a:pPr>
              <a:buFont typeface="Arial" pitchFamily="34" charset="0"/>
              <a:buChar char="•"/>
            </a:pPr>
            <a:r>
              <a:rPr/>
              <a:t>License settings</a:t>
            </a:r>
          </a:p>
          <a:p>
            <a:pPr>
              <a:buFont typeface="Arial" pitchFamily="34" charset="0"/>
              <a:buChar char="•"/>
            </a:pPr>
            <a:r>
              <a:rPr/>
              <a:t>Time zone</a:t>
            </a:r>
          </a:p>
          <a:p>
            <a:pPr>
              <a:buFont typeface="Arial" pitchFamily="34" charset="0"/>
              <a:buChar char="•"/>
            </a:pPr>
            <a:r>
              <a:rPr/>
              <a:t>Administrator or root password</a:t>
            </a:r>
          </a:p>
          <a:p>
            <a:pPr>
              <a:buFont typeface="Arial" pitchFamily="34" charset="0"/>
              <a:buChar char="•"/>
            </a:pPr>
            <a:r>
              <a:rPr/>
              <a:t>Windows Security Identifier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Customization Specifications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M07_Deploying Virtual Machines      |     1 - 62</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create a customization specification to prepare the guest operating system:</a:t>
            </a:r>
          </a:p>
          <a:p>
            <a:pPr>
              <a:buFont typeface="Arial" pitchFamily="34" charset="0"/>
              <a:buChar char="•"/>
            </a:pPr>
            <a:r>
              <a:rPr/>
              <a:t>Specifications are stored in the vCenter database.</a:t>
            </a:r>
          </a:p>
          <a:p>
            <a:pPr>
              <a:buFont typeface="Arial" pitchFamily="34" charset="0"/>
              <a:buChar char="•"/>
            </a:pPr>
            <a:r>
              <a:rPr/>
              <a:t>Windows and Linux guests are supported.</a:t>
            </a:r>
          </a:p>
        </p:txBody>
      </p:sp>
      <p:pic>
        <p:nvPicPr>
          <p:cNvPr id="12" name="Content Placeholder 11|1170|292">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609600" y="2788920"/>
            <a:ext cx="10972800" cy="2738510"/>
          </a:xfrm>
          <a:prstGeom prst="rect">
            <a:avLst/>
          </a:prstGeom>
        </p:spPr>
      </p:pic>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Customizing the Guest Operating System</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When cloning a VM or deploying a VM from a template, you can use a customization specification to prepare the guest operating system.</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1 - 63</a:t>
            </a:r>
            <a:endParaRPr lang="en-US" dirty="0"/>
          </a:p>
        </p:txBody>
      </p:sp>
      <p:pic>
        <p:nvPicPr>
          <p:cNvPr id="8" name="Content Placeholder 7|1328|518">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4280053"/>
          </a:xfrm>
          <a:prstGeom prst="rect">
            <a:avLst/>
          </a:prstGeom>
        </p:spPr>
      </p:pic>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5: Creating Templates and Deploying VMs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1 - 64</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Create a VM template, create a customization specification, and deploy VMs from a template:</a:t>
            </a:r>
          </a:p>
          <a:p>
            <a:pPr>
              <a:buFont typeface="+mj-lt"/>
              <a:buAutoNum type="arabicPeriod"/>
            </a:pPr>
            <a:r>
              <a:rPr/>
              <a:t>Create a Virtual Machine Template</a:t>
            </a:r>
          </a:p>
          <a:p>
            <a:pPr>
              <a:buFont typeface="+mj-lt"/>
              <a:buAutoNum type="arabicPeriod" startAt="2"/>
            </a:pPr>
            <a:r>
              <a:rPr/>
              <a:t>Create Customization Specifications</a:t>
            </a:r>
          </a:p>
          <a:p>
            <a:pPr>
              <a:buFont typeface="+mj-lt"/>
              <a:buAutoNum type="arabicPeriod" startAt="3"/>
            </a:pPr>
            <a:r>
              <a:rPr/>
              <a:t>Deploy Virtual Machines from a Template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1 - 65</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Create a template of a virtual machine</a:t>
            </a:r>
          </a:p>
          <a:p>
            <a:pPr>
              <a:buFont typeface="Arial" pitchFamily="34" charset="0"/>
              <a:buChar char="•"/>
            </a:pPr>
            <a:r>
              <a:rPr/>
              <a:t>Deploy a virtual machine from a template</a:t>
            </a:r>
          </a:p>
          <a:p>
            <a:pPr>
              <a:buFont typeface="Arial" pitchFamily="34" charset="0"/>
              <a:buChar char="•"/>
            </a:pPr>
            <a:r>
              <a:rPr/>
              <a:t>Clone a virtual machine</a:t>
            </a:r>
          </a:p>
          <a:p>
            <a:pPr>
              <a:buFont typeface="Arial" pitchFamily="34" charset="0"/>
              <a:buChar char="•"/>
            </a:pPr>
            <a:r>
              <a:rPr/>
              <a:t>Create customization specifications for guest operating systems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Introduction to Content Libraries</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220"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1 - 67</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Identify the benefits of a content library</a:t>
            </a:r>
          </a:p>
          <a:p>
            <a:pPr>
              <a:buFont typeface="Arial" pitchFamily="34" charset="0"/>
              <a:buChar char="•"/>
            </a:pPr>
            <a:r>
              <a:rPr/>
              <a:t>Recognize types of content libraries</a:t>
            </a:r>
          </a:p>
          <a:p>
            <a:pPr>
              <a:buFont typeface="Arial" pitchFamily="34" charset="0"/>
              <a:buChar char="•"/>
            </a:pPr>
            <a:r>
              <a:rPr/>
              <a:t>Create a local content library</a:t>
            </a:r>
          </a:p>
          <a:p>
            <a:pPr>
              <a:buFont typeface="Arial" pitchFamily="34" charset="0"/>
              <a:buChar char="•"/>
            </a:pPr>
            <a:r>
              <a:rPr/>
              <a:t>Deploy a virtual machine from a content library</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About Content Libraries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Content libraries are repositories of OVF templates and other file types that can be shared and synchronized across vCenter systems globally.</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1 - 68</a:t>
            </a:r>
            <a:endParaRPr lang="en-US" dirty="0"/>
          </a:p>
        </p:txBody>
      </p:sp>
      <p:pic>
        <p:nvPicPr>
          <p:cNvPr id="8" name="Content Placeholder 7|880|393">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722045" y="1582738"/>
            <a:ext cx="10747910" cy="4799012"/>
          </a:xfrm>
          <a:prstGeom prst="rect">
            <a:avLst/>
          </a:prstGeom>
        </p:spPr>
      </p:pic>
    </p:spTree>
    <p:custDataLst>
      <p:tags r:id="rId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TwoThirdOne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Benefits of Content Libraries</a:t>
            </a:r>
          </a:p>
        </p:txBody>
      </p:sp>
      <p:sp>
        <p:nvSpPr>
          <p:cNvPr id="5" name="Footer Placeholder 4">
            <a:extLst>
              <a:ext uri="{FF2B5EF4-FFF2-40B4-BE49-F238E27FC236}">
                <a16:creationId xmlns:a16="http://schemas.microsoft.com/office/drawing/2014/main" xmlns="" id="{F58FAB0E-4E3B-4A40-BCA8-03219A34BD9D}"/>
              </a:ext>
            </a:extLst>
          </p:cNvPr>
          <p:cNvSpPr>
            <a:spLocks noGrp="1"/>
          </p:cNvSpPr>
          <p:nvPr>
            <p:ph type="ftr" sz="quarter" idx="10"/>
          </p:nvPr>
        </p:nvSpPr>
        <p:spPr/>
        <p:txBody>
          <a:bodyPr/>
          <a:lstStyle/>
          <a:p>
            <a:pPr>
              <a:lnSpc>
                <a:spcPct val="90000"/>
              </a:lnSpc>
            </a:pPr>
            <a:r>
              <a:rPr lang="en-US"/>
              <a:t>M07_Deploying Virtual Machines      |     1 - 69</a:t>
            </a:r>
            <a:endParaRPr lang="en-US" dirty="0"/>
          </a:p>
        </p:txBody>
      </p:sp>
      <p:sp>
        <p:nvSpPr>
          <p:cNvPr id="12" name="Content Placeholder 11">
            <a:extLst>
              <a:ext uri="{FF2B5EF4-FFF2-40B4-BE49-F238E27FC236}">
                <a16:creationId xmlns:a16="http://schemas.microsoft.com/office/drawing/2014/main" xmlns="" id="{A4A39F82-4F84-4F7C-A7E0-574DD4A2D2EF}"/>
              </a:ext>
            </a:extLst>
          </p:cNvPr>
          <p:cNvSpPr>
            <a:spLocks noGrp="1"/>
          </p:cNvSpPr>
          <p:nvPr>
            <p:ph sz="quarter" idx="11"/>
          </p:nvPr>
        </p:nvSpPr>
        <p:spPr>
          <a:xfrm>
            <a:off x="609600" y="914400"/>
            <a:ext cx="7264400" cy="5467350"/>
          </a:xfrm>
        </p:spPr>
        <p:txBody>
          <a:bodyPr/>
          <a:lstStyle/>
          <a:p>
            <a:pPr marL="0" indent="0">
              <a:buNone/>
            </a:pPr>
            <a:r>
              <a:rPr/>
              <a:t>Storage efficiency and consistency are key reasons to install and use a content library.</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Using content libraries, administrators can perform the following functions:</a:t>
            </a:r>
          </a:p>
          <a:p>
            <a:pPr>
              <a:buFont typeface="Arial" pitchFamily="34" charset="0"/>
              <a:buChar char="•"/>
            </a:pPr>
            <a:r>
              <a:rPr/>
              <a:t>Store and share content, such as templates, ISO images, scripts.</a:t>
            </a:r>
          </a:p>
          <a:p>
            <a:pPr>
              <a:buFont typeface="Arial" pitchFamily="34" charset="0"/>
              <a:buChar char="•"/>
            </a:pPr>
            <a:r>
              <a:rPr/>
              <a:t>Perform distributed file management.</a:t>
            </a:r>
          </a:p>
          <a:p>
            <a:pPr>
              <a:buFont typeface="Arial" pitchFamily="34" charset="0"/>
              <a:buChar char="•"/>
            </a:pPr>
            <a:r>
              <a:rPr/>
              <a:t>Synchronize content libraries across sites and vCenter instances.</a:t>
            </a:r>
          </a:p>
          <a:p>
            <a:pPr>
              <a:buFont typeface="Arial" pitchFamily="34" charset="0"/>
              <a:buChar char="•"/>
            </a:pPr>
            <a:r>
              <a:rPr/>
              <a:t>Mount an ISO file directly from a content library.</a:t>
            </a:r>
          </a:p>
          <a:p>
            <a:pPr>
              <a:buFont typeface="Arial" pitchFamily="34" charset="0"/>
              <a:buChar char="•"/>
            </a:pPr>
            <a:r>
              <a:rPr/>
              <a:t>Maintain versions of VM templates.</a:t>
            </a:r>
          </a:p>
          <a:p>
            <a:pPr marL="0" indent="0">
              <a:buNone/>
            </a:pPr>
            <a:r>
              <a:rPr/>
              <a:t>Content libraries are stored on vSphere datastores.</a:t>
            </a:r>
          </a:p>
        </p:txBody>
      </p:sp>
      <p:pic>
        <p:nvPicPr>
          <p:cNvPr id="14" name="Content Placeholder 13|283|229">
            <a:extLst>
              <a:ext uri="{FF2B5EF4-FFF2-40B4-BE49-F238E27FC236}">
                <a16:creationId xmlns:a16="http://schemas.microsoft.com/office/drawing/2014/main" xmlns="" id="{A5807AFE-9169-4709-B0F3-68880FE5EBF5}"/>
              </a:ext>
            </a:extLst>
          </p:cNvPr>
          <p:cNvPicPr>
            <a:picLocks noGrp="1" noChangeAspect="1"/>
          </p:cNvPicPr>
          <p:nvPr>
            <p:ph sz="quarter" idx="12"/>
          </p:nvPr>
        </p:nvPicPr>
        <p:blipFill>
          <a:blip r:embed="rId4"/>
          <a:stretch>
            <a:fillRect/>
          </a:stretch>
        </p:blipFill>
        <p:spPr>
          <a:xfrm>
            <a:off x="8011855" y="914400"/>
            <a:ext cx="3570545" cy="2886694"/>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Creating VMs with the New Virtual Machine Wizard</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In the vSphere Client, you can use the New Virtual Machine wizard to create a VM.</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1 - 7</a:t>
            </a:r>
            <a:endParaRPr lang="en-US" dirty="0"/>
          </a:p>
        </p:txBody>
      </p:sp>
      <p:pic>
        <p:nvPicPr>
          <p:cNvPr id="8" name="Content Placeholder 7|3877|1961">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352051" y="1582738"/>
            <a:ext cx="9487898" cy="4799012"/>
          </a:xfrm>
          <a:prstGeom prst="rect">
            <a:avLst/>
          </a:prstGeom>
        </p:spPr>
      </p:pic>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Content Library Types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1 - 70</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Content is stored in one of the content library types:</a:t>
            </a:r>
          </a:p>
          <a:p>
            <a:pPr>
              <a:buFont typeface="Arial" pitchFamily="34" charset="0"/>
              <a:buChar char="•"/>
            </a:pPr>
            <a:r>
              <a:rPr/>
              <a:t>Local: Content that is controlled by the administrator</a:t>
            </a:r>
          </a:p>
          <a:p>
            <a:pPr>
              <a:buFont typeface="Arial" pitchFamily="34" charset="0"/>
              <a:buChar char="•"/>
            </a:pPr>
            <a:r>
              <a:rPr/>
              <a:t>Published: A local library that is available for subscription</a:t>
            </a:r>
          </a:p>
          <a:p>
            <a:pPr>
              <a:buFont typeface="Arial" pitchFamily="34" charset="0"/>
              <a:buChar char="•"/>
            </a:pPr>
            <a:r>
              <a:rPr/>
              <a:t>Subscribed: A library that synchronizes with a published library</a:t>
            </a:r>
          </a:p>
          <a:p>
            <a:pPr marL="0" indent="0">
              <a:buNone/>
            </a:pPr>
            <a:r>
              <a:rPr/>
              <a:t>Administrators can change content in a local or published content library.</a:t>
            </a:r>
          </a:p>
          <a:p>
            <a:pPr marL="0" indent="0">
              <a:buNone/>
            </a:pPr>
            <a:r>
              <a:rPr/>
              <a:t>Users cannot change content in a subscribed content library.</a:t>
            </a:r>
          </a:p>
          <a:p>
            <a:pPr marL="0" indent="0">
              <a:buNone/>
            </a:pPr>
            <a:r>
              <a:rPr/>
              <a:t>A subscribed content library cannot be published.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Content Library Interface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To create and manage your content libraries, from the main menu, select </a:t>
            </a:r>
            <a:r>
              <a:rPr lang="en-US" b="1" dirty="0">
                <a:solidFill>
                  <a:srgbClr val="000000"/>
                </a:solidFill>
                <a:latin typeface="Metropolis Semi Bold" panose="00000700000000000000" pitchFamily="2" charset="0"/>
                <a:cs typeface="Courier New" pitchFamily="49" charset="0"/>
              </a:rPr>
              <a:t>Content Libraries</a:t>
            </a:r>
            <a:r>
              <a:rPr/>
              <a:t>.</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1 - 71</a:t>
            </a:r>
            <a:endParaRPr lang="en-US" dirty="0"/>
          </a:p>
        </p:txBody>
      </p:sp>
      <p:pic>
        <p:nvPicPr>
          <p:cNvPr id="8" name="Content Placeholder 7|4477|1631">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466016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1">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Creating a Local Content Library</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When you create a content library, you select the content library type, for example, </a:t>
            </a:r>
            <a:r>
              <a:rPr lang="en-US" b="1" dirty="0">
                <a:solidFill>
                  <a:srgbClr val="000000"/>
                </a:solidFill>
                <a:latin typeface="Metropolis Semi Bold" panose="00000700000000000000" pitchFamily="2" charset="0"/>
                <a:cs typeface="Courier New" pitchFamily="49" charset="0"/>
              </a:rPr>
              <a:t>Local content library</a:t>
            </a:r>
            <a:r>
              <a:rPr/>
              <a:t>.</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1 - 72</a:t>
            </a:r>
            <a:endParaRPr lang="en-US" dirty="0"/>
          </a:p>
        </p:txBody>
      </p:sp>
      <p:pic>
        <p:nvPicPr>
          <p:cNvPr id="8" name="Content Placeholder 7|4730|1883">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436824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1">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name="Text&amp;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Populating the Content Library with Templates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M07_Deploying Virtual Machines      |     1 - 73</a:t>
            </a:r>
            <a:endParaRPr lang="en-US" dirty="0"/>
          </a:p>
        </p:txBody>
      </p:sp>
      <p:sp>
        <p:nvSpPr>
          <p:cNvPr id="6" name="Content Placeholder 2"/>
          <p:cNvSpPr>
            <a:spLocks noGrp="1"/>
          </p:cNvSpPr>
          <p:nvPr>
            <p:ph idx="11"/>
          </p:nvPr>
        </p:nvSpPr>
        <p:spPr>
          <a:xfrm>
            <a:off x="609600" y="914400"/>
            <a:ext cx="10972800" cy="587830"/>
          </a:xfrm>
          <a:prstGeom prst="rect">
            <a:avLst/>
          </a:prstGeom>
        </p:spPr>
        <p:txBody>
          <a:bodyPr>
            <a:noAutofit/>
          </a:bodyPr>
          <a:lstStyle/>
          <a:p>
            <a:pPr marL="0" indent="0">
              <a:buNone/>
            </a:pPr>
            <a:r>
              <a:rPr/>
              <a:t>You can populate the content library with the following template types:</a:t>
            </a:r>
          </a:p>
        </p:txBody>
      </p:sp>
      <p:sp>
        <p:nvSpPr>
          <p:cNvPr id="16" name="Content Placeholder 15">
            <a:extLst>
              <a:ext uri="{FF2B5EF4-FFF2-40B4-BE49-F238E27FC236}">
                <a16:creationId xmlns:a16="http://schemas.microsoft.com/office/drawing/2014/main" xmlns="" id="{32859F83-E3E3-4345-83AB-12C9183F59E8}"/>
              </a:ext>
            </a:extLst>
          </p:cNvPr>
          <p:cNvSpPr>
            <a:spLocks noGrp="1"/>
          </p:cNvSpPr>
          <p:nvPr>
            <p:ph sz="quarter" idx="12"/>
          </p:nvPr>
        </p:nvSpPr>
        <p:spPr>
          <a:xfrm>
            <a:off x="609600" y="1687513"/>
            <a:ext cx="5407025" cy="4694237"/>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VM Templates:</a:t>
            </a:r>
          </a:p>
          <a:p>
            <a:pPr>
              <a:buFont typeface="Arial" pitchFamily="34" charset="0"/>
              <a:buChar char="•"/>
            </a:pPr>
            <a:r>
              <a:rPr/>
              <a:t>Can be stored on any datastore type, except NFS</a:t>
            </a:r>
          </a:p>
          <a:p>
            <a:pPr>
              <a:buFont typeface="Arial" pitchFamily="34" charset="0"/>
              <a:buChar char="•"/>
            </a:pPr>
            <a:r>
              <a:rPr/>
              <a:t>Stored in the default disk format of the datastore (for example, thick-provisioned eager-zeroed)</a:t>
            </a:r>
          </a:p>
          <a:p>
            <a:pPr>
              <a:buFont typeface="Arial" pitchFamily="34" charset="0"/>
              <a:buChar char="•"/>
            </a:pPr>
            <a:r>
              <a:rPr/>
              <a:t>Are associated with a host</a:t>
            </a:r>
          </a:p>
          <a:p>
            <a:pPr>
              <a:buFont typeface="Arial" pitchFamily="34" charset="0"/>
              <a:buChar char="•"/>
            </a:pPr>
            <a:r>
              <a:rPr/>
              <a:t>Appear in the vCenter inventory</a:t>
            </a:r>
          </a:p>
        </p:txBody>
      </p:sp>
      <p:sp>
        <p:nvSpPr>
          <p:cNvPr id="18" name="Content Placeholder 17">
            <a:extLst>
              <a:ext uri="{FF2B5EF4-FFF2-40B4-BE49-F238E27FC236}">
                <a16:creationId xmlns:a16="http://schemas.microsoft.com/office/drawing/2014/main" xmlns="" id="{4A9AFF7D-D413-42E0-86B9-4049720DFF42}"/>
              </a:ext>
            </a:extLst>
          </p:cNvPr>
          <p:cNvSpPr>
            <a:spLocks noGrp="1"/>
          </p:cNvSpPr>
          <p:nvPr>
            <p:ph sz="quarter" idx="13"/>
          </p:nvPr>
        </p:nvSpPr>
        <p:spPr>
          <a:xfrm>
            <a:off x="6180524" y="1687513"/>
            <a:ext cx="5401872" cy="4694237"/>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OVF Templates:</a:t>
            </a:r>
          </a:p>
          <a:p>
            <a:pPr>
              <a:buFont typeface="Arial" pitchFamily="34" charset="0"/>
              <a:buChar char="•"/>
            </a:pPr>
            <a:r>
              <a:rPr/>
              <a:t>Must be stored on the datastore (of any type) that is associated with the content library</a:t>
            </a:r>
          </a:p>
          <a:p>
            <a:pPr>
              <a:buFont typeface="Arial" pitchFamily="34" charset="0"/>
              <a:buChar char="•"/>
            </a:pPr>
            <a:r>
              <a:rPr/>
              <a:t>Stored in thin-provisioned format</a:t>
            </a:r>
          </a:p>
          <a:p>
            <a:pPr>
              <a:buFont typeface="Arial" pitchFamily="34" charset="0"/>
              <a:buChar char="•"/>
            </a:pPr>
            <a:r>
              <a:rPr/>
              <a:t>Are not associated with a host</a:t>
            </a:r>
          </a:p>
          <a:p>
            <a:pPr>
              <a:buFont typeface="Arial" pitchFamily="34" charset="0"/>
              <a:buChar char="•"/>
            </a:pPr>
            <a:r>
              <a:rPr/>
              <a:t>Do not appear in the vCenter inventory</a:t>
            </a:r>
          </a:p>
        </p:txBody>
      </p:sp>
    </p:spTree>
    <p:custDataLst>
      <p:tags r:id="rId1"/>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Adding VM or OVF Templates to a Content Library</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When you clone a virtual machine into a template in a content library, you can select whether to create a VM template or an OVF template.</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1 - 74</a:t>
            </a:r>
            <a:endParaRPr lang="en-US" dirty="0"/>
          </a:p>
        </p:txBody>
      </p:sp>
      <p:pic>
        <p:nvPicPr>
          <p:cNvPr id="8" name="Content Placeholder 7|4340|2658">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2178071" y="1582738"/>
            <a:ext cx="7835858" cy="4799012"/>
          </a:xfrm>
          <a:prstGeom prst="rect">
            <a:avLst/>
          </a:prstGeom>
        </p:spPr>
      </p:pic>
    </p:spTree>
    <p:custDataLst>
      <p:tags r:id="rId1"/>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Adding OVF Templates to a Content Library</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When you clone a template from the vCenter inventory into a template in a content library, the template is stored as an OVF template in the library.</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1 - 75</a:t>
            </a:r>
            <a:endParaRPr lang="en-US" dirty="0"/>
          </a:p>
        </p:txBody>
      </p:sp>
      <p:pic>
        <p:nvPicPr>
          <p:cNvPr id="8" name="Content Placeholder 7|4345|1892">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4778029"/>
          </a:xfrm>
          <a:prstGeom prst="rect">
            <a:avLst/>
          </a:prstGeom>
        </p:spPr>
      </p:pic>
    </p:spTree>
    <p:custDataLst>
      <p:tags r:id="rId1"/>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Viewing Content Library Items</a:t>
            </a:r>
          </a:p>
        </p:txBody>
      </p:sp>
      <p:pic>
        <p:nvPicPr>
          <p:cNvPr id="3" name="Content Placeholder 2|3222|1989"/>
          <p:cNvPicPr>
            <a:picLocks noGrp="1" noChangeAspect="1"/>
          </p:cNvPicPr>
          <p:nvPr>
            <p:ph sz="half" idx="1"/>
          </p:nvPr>
        </p:nvPicPr>
        <p:blipFill>
          <a:blip r:embed="rId4"/>
          <a:stretch>
            <a:fillRect/>
          </a:stretch>
        </p:blipFill>
        <p:spPr>
          <a:xfrm>
            <a:off x="4377837" y="914400"/>
            <a:ext cx="7204563" cy="4447509"/>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content in the content library is divided into categories:</a:t>
            </a:r>
          </a:p>
          <a:p>
            <a:pPr>
              <a:buFont typeface="Arial" pitchFamily="34" charset="0"/>
              <a:buChar char="•"/>
            </a:pPr>
            <a:r>
              <a:rPr/>
              <a:t>Templates:</a:t>
            </a:r>
          </a:p>
          <a:p>
            <a:pPr lvl="1">
              <a:buFont typeface="Arial" pitchFamily="34" charset="0"/>
              <a:buChar char="•"/>
            </a:pPr>
            <a:r>
              <a:rPr/>
              <a:t>VM templates</a:t>
            </a:r>
          </a:p>
          <a:p>
            <a:pPr lvl="1">
              <a:buFont typeface="Arial" pitchFamily="34" charset="0"/>
              <a:buChar char="•"/>
            </a:pPr>
            <a:r>
              <a:rPr/>
              <a:t>OVF templates</a:t>
            </a:r>
          </a:p>
          <a:p>
            <a:pPr>
              <a:buFont typeface="Arial" pitchFamily="34" charset="0"/>
              <a:buChar char="•"/>
            </a:pPr>
            <a:r>
              <a:rPr/>
              <a:t>Other Types:</a:t>
            </a:r>
          </a:p>
          <a:p>
            <a:pPr lvl="1">
              <a:buFont typeface="Arial" pitchFamily="34" charset="0"/>
              <a:buChar char="•"/>
            </a:pPr>
            <a:r>
              <a:rPr/>
              <a:t>All other file types, such as ISO images</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M07_Deploying Virtual Machines      |     1 - 76</a:t>
            </a:r>
            <a:endParaRPr lang="en-US" dirty="0"/>
          </a:p>
        </p:txBody>
      </p:sp>
    </p:spTree>
    <p:custDataLst>
      <p:tags r:id="rId1"/>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Deploying VMs from a Content Library</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deploy VMs from templates in a content library by using the New Virtual Machine wizard.</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1 - 77</a:t>
            </a:r>
            <a:endParaRPr lang="en-US" dirty="0"/>
          </a:p>
        </p:txBody>
      </p:sp>
      <p:pic>
        <p:nvPicPr>
          <p:cNvPr id="8" name="Content Placeholder 7|4092|2172">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3998676"/>
          </a:xfrm>
          <a:prstGeom prst="rect">
            <a:avLst/>
          </a:prstGeom>
        </p:spPr>
      </p:pic>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6: Using Local Content Libraries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1 - 78</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Create a local content library to clone and deploy virtual machines:</a:t>
            </a:r>
          </a:p>
          <a:p>
            <a:pPr>
              <a:buFont typeface="+mj-lt"/>
              <a:buAutoNum type="arabicPeriod"/>
            </a:pPr>
            <a:r>
              <a:rPr/>
              <a:t>Create a Local Content Library</a:t>
            </a:r>
          </a:p>
          <a:p>
            <a:pPr>
              <a:buFont typeface="+mj-lt"/>
              <a:buAutoNum type="arabicPeriod" startAt="2"/>
            </a:pPr>
            <a:r>
              <a:rPr/>
              <a:t>Create an OVF Template in the Content Library</a:t>
            </a:r>
          </a:p>
          <a:p>
            <a:pPr>
              <a:buFont typeface="+mj-lt"/>
              <a:buAutoNum type="arabicPeriod" startAt="3"/>
            </a:pPr>
            <a:r>
              <a:rPr/>
              <a:t>Create a VM Template in the Content Library</a:t>
            </a:r>
          </a:p>
          <a:p>
            <a:pPr>
              <a:buFont typeface="+mj-lt"/>
              <a:buAutoNum type="arabicPeriod" startAt="4"/>
            </a:pPr>
            <a:r>
              <a:rPr/>
              <a:t>View the Content Library Templates</a:t>
            </a:r>
          </a:p>
          <a:p>
            <a:pPr>
              <a:buFont typeface="+mj-lt"/>
              <a:buAutoNum type="arabicPeriod" startAt="5"/>
            </a:pPr>
            <a:r>
              <a:rPr/>
              <a:t>Deploy a VM from a Template in the Content Library</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1 - 79</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Identify the benefits of a content library</a:t>
            </a:r>
          </a:p>
          <a:p>
            <a:pPr>
              <a:buFont typeface="Arial" pitchFamily="34" charset="0"/>
              <a:buChar char="•"/>
            </a:pPr>
            <a:r>
              <a:rPr/>
              <a:t>Recognize types of content libraries</a:t>
            </a:r>
          </a:p>
          <a:p>
            <a:pPr>
              <a:buFont typeface="Arial" pitchFamily="34" charset="0"/>
              <a:buChar char="•"/>
            </a:pPr>
            <a:r>
              <a:rPr/>
              <a:t>Create a local content library</a:t>
            </a:r>
          </a:p>
          <a:p>
            <a:pPr>
              <a:buFont typeface="Arial" pitchFamily="34" charset="0"/>
              <a:buChar char="•"/>
            </a:pPr>
            <a:r>
              <a:rPr/>
              <a:t>Deploy a virtual machine from a content library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New Virtual Machine Wizard: Name, Folder, Compute Resource</a:t>
            </a:r>
          </a:p>
        </p:txBody>
      </p:sp>
      <p:pic>
        <p:nvPicPr>
          <p:cNvPr id="3" name="Content Placeholder 2|2818|1407"/>
          <p:cNvPicPr>
            <a:picLocks noGrp="1" noChangeAspect="1"/>
          </p:cNvPicPr>
          <p:nvPr>
            <p:ph sz="half" idx="1"/>
          </p:nvPr>
        </p:nvPicPr>
        <p:blipFill>
          <a:blip r:embed="rId4"/>
          <a:stretch>
            <a:fillRect/>
          </a:stretch>
        </p:blipFill>
        <p:spPr>
          <a:xfrm>
            <a:off x="4377837" y="914400"/>
            <a:ext cx="7204563" cy="3607395"/>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You can use the New Virtual Machine wizard in the vSphere Client to create a VM.</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New Virtual Machine wizard prompts you for standard information:</a:t>
            </a:r>
          </a:p>
          <a:p>
            <a:pPr>
              <a:buFont typeface="Arial" pitchFamily="34" charset="0"/>
              <a:buChar char="•"/>
            </a:pPr>
            <a:r>
              <a:rPr/>
              <a:t>The VM name</a:t>
            </a:r>
          </a:p>
          <a:p>
            <a:pPr>
              <a:buFont typeface="Arial" pitchFamily="34" charset="0"/>
              <a:buChar char="•"/>
            </a:pPr>
            <a:r>
              <a:rPr/>
              <a:t>Folder in which to place the VM</a:t>
            </a:r>
          </a:p>
          <a:p>
            <a:pPr>
              <a:buFont typeface="Arial" pitchFamily="34" charset="0"/>
              <a:buChar char="•"/>
            </a:pPr>
            <a:r>
              <a:rPr/>
              <a:t>Resource on which the VM runs</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M07_Deploying Virtual Machines      |     1 - 8</a:t>
            </a:r>
            <a:endParaRPr lang="en-US" dirty="0"/>
          </a:p>
        </p:txBody>
      </p:sp>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Subscribing to Content Libraries</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268"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1 - 81</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Publish content libraries</a:t>
            </a:r>
          </a:p>
          <a:p>
            <a:pPr>
              <a:buFont typeface="Arial" pitchFamily="34" charset="0"/>
              <a:buChar char="•"/>
            </a:pPr>
            <a:r>
              <a:rPr/>
              <a:t>Subscribe to a published content library</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Content Libraries: Local, Published, and Subscribed</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M07_Deploying Virtual Machines      |     1 - 82</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You can publish a local content library so that other libraries can subscribe and download a copy of the data.</a:t>
            </a:r>
          </a:p>
          <a:p>
            <a:pPr marL="0" indent="0">
              <a:buNone/>
            </a:pPr>
            <a:r>
              <a:rPr/>
              <a:t>After synchronization, both published and subscribed libraries contain the same items, or the subscribed library contains the metadata for the items.</a:t>
            </a:r>
          </a:p>
        </p:txBody>
      </p:sp>
      <p:pic>
        <p:nvPicPr>
          <p:cNvPr id="12" name="Content Placeholder 11|686|244">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1057925" y="2788920"/>
            <a:ext cx="10076150" cy="3593592"/>
          </a:xfrm>
          <a:prstGeom prst="rect">
            <a:avLst/>
          </a:prstGeom>
        </p:spPr>
      </p:pic>
    </p:spTree>
    <p:custDataLst>
      <p:tags r:id="rId1"/>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Publishing a Content Library</a:t>
            </a:r>
          </a:p>
        </p:txBody>
      </p:sp>
      <p:pic>
        <p:nvPicPr>
          <p:cNvPr id="3" name="Content Placeholder 2|4519|1654"/>
          <p:cNvPicPr>
            <a:picLocks noGrp="1" noChangeAspect="1"/>
          </p:cNvPicPr>
          <p:nvPr>
            <p:ph sz="half" idx="1"/>
          </p:nvPr>
        </p:nvPicPr>
        <p:blipFill>
          <a:blip r:embed="rId4"/>
          <a:stretch>
            <a:fillRect/>
          </a:stretch>
        </p:blipFill>
        <p:spPr>
          <a:xfrm>
            <a:off x="4377837" y="914400"/>
            <a:ext cx="7204563" cy="2636943"/>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You can enable publishing on a local content library by editing its settings.</a:t>
            </a:r>
          </a:p>
          <a:p>
            <a:pPr marL="0" indent="0">
              <a:buNone/>
            </a:pPr>
            <a:r>
              <a:rPr/>
              <a:t>You can add password protection to the library.</a:t>
            </a:r>
          </a:p>
          <a:p>
            <a:pPr marL="0" indent="0">
              <a:buNone/>
            </a:pPr>
            <a:r>
              <a:rPr/>
              <a:t>Subscribed libraries use the subscription URL to access the published library.</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M07_Deploying Virtual Machines      |     1 - 83</a:t>
            </a:r>
            <a:endParaRPr lang="en-US" dirty="0"/>
          </a:p>
        </p:txBody>
      </p:sp>
    </p:spTree>
    <p:custDataLst>
      <p:tags r:id="rId1"/>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Subscribing to a Content Library</a:t>
            </a:r>
          </a:p>
        </p:txBody>
      </p:sp>
      <p:pic>
        <p:nvPicPr>
          <p:cNvPr id="3" name="Content Placeholder 2|3923|2071"/>
          <p:cNvPicPr>
            <a:picLocks noGrp="1" noChangeAspect="1"/>
          </p:cNvPicPr>
          <p:nvPr>
            <p:ph sz="half" idx="1"/>
          </p:nvPr>
        </p:nvPicPr>
        <p:blipFill>
          <a:blip r:embed="rId4"/>
          <a:stretch>
            <a:fillRect/>
          </a:stretch>
        </p:blipFill>
        <p:spPr>
          <a:xfrm>
            <a:off x="4377837" y="914400"/>
            <a:ext cx="7204563" cy="5376578"/>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subscribe a content library to a published content library by configuring the path to the subscription URL:</a:t>
            </a:r>
          </a:p>
          <a:p>
            <a:pPr>
              <a:buFont typeface="Arial" pitchFamily="34" charset="0"/>
              <a:buChar char="•"/>
            </a:pPr>
            <a:r>
              <a:rPr/>
              <a:t>You can immediately download all library content to the storage location that you configure.</a:t>
            </a:r>
          </a:p>
          <a:p>
            <a:pPr>
              <a:buFont typeface="Arial" pitchFamily="34" charset="0"/>
              <a:buChar char="•"/>
            </a:pPr>
            <a:r>
              <a:rPr/>
              <a:t>To save space, you can store only metadata for items until they are used.</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M07_Deploying Virtual Machines      |     1 - 84</a:t>
            </a:r>
            <a:endParaRPr lang="en-US" dirty="0"/>
          </a:p>
        </p:txBody>
      </p:sp>
    </p:spTree>
    <p:custDataLst>
      <p:tags r:id="rId1"/>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Viewing Content Libraries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The Content Libraries pane shows all local and subscribed libraries and whether publishing is activated on a local library.</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1 - 85</a:t>
            </a:r>
            <a:endParaRPr lang="en-US" dirty="0"/>
          </a:p>
        </p:txBody>
      </p:sp>
      <p:pic>
        <p:nvPicPr>
          <p:cNvPr id="8" name="Content Placeholder 7|2546|1164">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794652" y="1582738"/>
            <a:ext cx="8602696" cy="4799012"/>
          </a:xfrm>
          <a:prstGeom prst="rect">
            <a:avLst/>
          </a:prstGeom>
        </p:spPr>
      </p:pic>
    </p:spTree>
    <p:custDataLst>
      <p:tags r:id="rId1"/>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Viewing Subscribed Content Library Templates</a:t>
            </a:r>
          </a:p>
        </p:txBody>
      </p:sp>
      <p:pic>
        <p:nvPicPr>
          <p:cNvPr id="3" name="Content Placeholder 2|3208|1975"/>
          <p:cNvPicPr>
            <a:picLocks noGrp="1" noChangeAspect="1"/>
          </p:cNvPicPr>
          <p:nvPr>
            <p:ph sz="half" idx="1"/>
          </p:nvPr>
        </p:nvPicPr>
        <p:blipFill>
          <a:blip r:embed="rId4"/>
          <a:stretch>
            <a:fillRect/>
          </a:stretch>
        </p:blipFill>
        <p:spPr>
          <a:xfrm>
            <a:off x="4377837" y="914400"/>
            <a:ext cx="7204563" cy="4404035"/>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The OVF &amp; OVA Templates pane lists OVF templates. To update the list, you select </a:t>
            </a:r>
            <a:r>
              <a:rPr lang="en-US" b="1" dirty="0">
                <a:solidFill>
                  <a:srgbClr val="000000"/>
                </a:solidFill>
                <a:latin typeface="Metropolis Semi Bold" panose="00000700000000000000" pitchFamily="2" charset="0"/>
                <a:cs typeface="Courier New" pitchFamily="49" charset="0"/>
              </a:rPr>
              <a:t>ACTIONS</a:t>
            </a:r>
            <a:r>
              <a:rPr/>
              <a:t> &gt; </a:t>
            </a:r>
            <a:r>
              <a:rPr lang="en-US" b="1" dirty="0">
                <a:solidFill>
                  <a:srgbClr val="000000"/>
                </a:solidFill>
                <a:latin typeface="Metropolis Semi Bold" panose="00000700000000000000" pitchFamily="2" charset="0"/>
                <a:cs typeface="Courier New" pitchFamily="49" charset="0"/>
              </a:rPr>
              <a:t>Synchronize</a:t>
            </a:r>
            <a:r>
              <a:rPr/>
              <a:t>.</a:t>
            </a:r>
          </a:p>
          <a:p>
            <a:pPr marL="0" indent="0">
              <a:buNone/>
            </a:pPr>
            <a:r>
              <a:rPr/>
              <a:t>The VM Templates pane lists VM templates. To update the list, you must create and publish subscription in the published library to push VM templates to the subscribed library.</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M07_Deploying Virtual Machines      |     1 - 86</a:t>
            </a:r>
            <a:endParaRPr lang="en-US" dirty="0"/>
          </a:p>
        </p:txBody>
      </p:sp>
    </p:spTree>
    <p:custDataLst>
      <p:tags r:id="rId1"/>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Creating a Subscription to Publish VM Templates</a:t>
            </a:r>
          </a:p>
        </p:txBody>
      </p:sp>
      <p:pic>
        <p:nvPicPr>
          <p:cNvPr id="3" name="Content Placeholder 2|4404|2259"/>
          <p:cNvPicPr>
            <a:picLocks noGrp="1" noChangeAspect="1"/>
          </p:cNvPicPr>
          <p:nvPr>
            <p:ph sz="half" idx="1"/>
          </p:nvPr>
        </p:nvPicPr>
        <p:blipFill>
          <a:blip r:embed="rId4"/>
          <a:stretch>
            <a:fillRect/>
          </a:stretch>
        </p:blipFill>
        <p:spPr>
          <a:xfrm>
            <a:off x="4525208" y="914400"/>
            <a:ext cx="6909820"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a:buFont typeface="+mj-lt"/>
              <a:buAutoNum type="arabicPeriod"/>
            </a:pPr>
            <a:r>
              <a:rPr/>
              <a:t>From the published library pane, select </a:t>
            </a:r>
            <a:r>
              <a:rPr lang="en-US" b="1" dirty="0">
                <a:solidFill>
                  <a:srgbClr val="000000"/>
                </a:solidFill>
                <a:latin typeface="Metropolis Semi Bold" panose="00000700000000000000" pitchFamily="2" charset="0"/>
                <a:cs typeface="Courier New" pitchFamily="49" charset="0"/>
              </a:rPr>
              <a:t>ACTIONS</a:t>
            </a:r>
            <a:r>
              <a:rPr/>
              <a:t> &gt; </a:t>
            </a:r>
            <a:r>
              <a:rPr lang="en-US" b="1" dirty="0">
                <a:solidFill>
                  <a:srgbClr val="000000"/>
                </a:solidFill>
                <a:latin typeface="Metropolis Semi Bold" panose="00000700000000000000" pitchFamily="2" charset="0"/>
                <a:cs typeface="Courier New" pitchFamily="49" charset="0"/>
              </a:rPr>
              <a:t>New Subscription</a:t>
            </a:r>
            <a:r>
              <a:rPr/>
              <a:t> and create a subscription.</a:t>
            </a:r>
          </a:p>
          <a:p>
            <a:pPr>
              <a:buFont typeface="+mj-lt"/>
              <a:buAutoNum type="arabicPeriod" startAt="2"/>
            </a:pPr>
            <a:r>
              <a:rPr/>
              <a:t>After the subscription is created, select the subscription in the list and click </a:t>
            </a:r>
            <a:r>
              <a:rPr lang="en-US" b="1" dirty="0">
                <a:solidFill>
                  <a:srgbClr val="000000"/>
                </a:solidFill>
                <a:latin typeface="Metropolis Semi Bold" panose="00000700000000000000" pitchFamily="2" charset="0"/>
                <a:cs typeface="Courier New" pitchFamily="49" charset="0"/>
              </a:rPr>
              <a:t>PUBLISH</a:t>
            </a:r>
            <a:r>
              <a:rPr/>
              <a:t>.</a:t>
            </a:r>
          </a:p>
          <a:p>
            <a:pPr marL="0" indent="0">
              <a:buNone/>
            </a:pPr>
            <a:r>
              <a:rPr/>
              <a:t>If you add new VM templates to the published library, you must publish them so that the subscribed library receives them.</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M07_Deploying Virtual Machines      |     1 - 87</a:t>
            </a:r>
            <a:endParaRPr lang="en-US" dirty="0"/>
          </a:p>
        </p:txBody>
      </p:sp>
    </p:spTree>
    <p:custDataLst>
      <p:tags r:id="rId1"/>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Synchronizing Libraries With or Without Enhanced Linked Mode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Transfer speeds are optimized during the synchronization of published and subscribed content libraries in the same vCenter Single Sign-On domain.</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1 - 88</a:t>
            </a:r>
            <a:endParaRPr lang="en-US" dirty="0"/>
          </a:p>
        </p:txBody>
      </p:sp>
      <p:pic>
        <p:nvPicPr>
          <p:cNvPr id="8" name="Content Placeholder 7|910|336">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4054787"/>
          </a:xfrm>
          <a:prstGeom prst="rect">
            <a:avLst/>
          </a:prstGeom>
        </p:spPr>
      </p:pic>
    </p:spTree>
    <p:custDataLst>
      <p:tags r:id="rId1"/>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Advanced Configuration</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use the Advanced Configuration page to control and optimize how a published library stores and synchronizes content.</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1 - 89</a:t>
            </a:r>
            <a:endParaRPr lang="en-US" dirty="0"/>
          </a:p>
        </p:txBody>
      </p:sp>
      <p:pic>
        <p:nvPicPr>
          <p:cNvPr id="8" name="Content Placeholder 7|4111|2433">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2041594" y="1582738"/>
            <a:ext cx="8108811" cy="4799012"/>
          </a:xfrm>
          <a:prstGeom prst="rect">
            <a:avLst/>
          </a:prstGeom>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New Virtual Machine Wizard: Storage, Compatibility</a:t>
            </a:r>
          </a:p>
        </p:txBody>
      </p:sp>
      <p:pic>
        <p:nvPicPr>
          <p:cNvPr id="3" name="Content Placeholder 2|2818|1787"/>
          <p:cNvPicPr>
            <a:picLocks noGrp="1" noChangeAspect="1"/>
          </p:cNvPicPr>
          <p:nvPr>
            <p:ph sz="half" idx="1"/>
          </p:nvPr>
        </p:nvPicPr>
        <p:blipFill>
          <a:blip r:embed="rId4"/>
          <a:stretch>
            <a:fillRect/>
          </a:stretch>
        </p:blipFill>
        <p:spPr>
          <a:xfrm>
            <a:off x="4377837" y="914400"/>
            <a:ext cx="7204563" cy="4568684"/>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You select the datastore on which to store the VM’s files.</a:t>
            </a:r>
          </a:p>
          <a:p>
            <a:pPr marL="0" indent="0">
              <a:buNone/>
            </a:pPr>
            <a:r>
              <a:rPr/>
              <a:t>You select the ESXi version that this virtual machine will be compatible with.</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M07_Deploying Virtual Machines      |     1 - 9</a:t>
            </a:r>
            <a:endParaRPr lang="en-US" dirty="0"/>
          </a:p>
        </p:txBody>
      </p:sp>
    </p:spTree>
    <p:custDataLst>
      <p:tags r:id="rId1"/>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Content Library Maximums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M07_Deploying Virtual Machines      |     1 - 90</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The content library has the following configuration maximums.</a:t>
            </a:r>
          </a:p>
        </p:txBody>
      </p:sp>
      <p:graphicFrame>
        <p:nvGraphicFramePr>
          <p:cNvPr id="10307" name="Table 1"/>
          <p:cNvGraphicFramePr>
            <a:graphicFrameLocks noGrp="1"/>
          </p:cNvGraphicFramePr>
          <p:nvPr/>
        </p:nvGraphicFramePr>
        <p:xfrm>
          <a:off x="609600" y="2788920"/>
          <a:ext cx="10972800" cy="2494280"/>
        </p:xfrm>
        <a:graphic>
          <a:graphicData uri="http://schemas.openxmlformats.org/drawingml/2006/table">
            <a:tbl>
              <a:tblPr firstRow="1" bandRow="1">
                <a:tableStyleId>{6E25E649-3F16-4E02-A733-19D2CDBF48F0}</a:tableStyleId>
              </a:tblPr>
              <a:tblGrid>
                <a:gridCol w="8558784"/>
                <a:gridCol w="2414016"/>
              </a:tblGrid>
              <a:tr h="370840">
                <a:tc>
                  <a:txBody>
                    <a:bodyPr/>
                    <a:lstStyle/>
                    <a:p>
                      <a:pPr marL="0" indent="0" algn="l">
                        <a:buNone/>
                      </a:pPr>
                      <a:r>
                        <a:rPr b="1"/>
                        <a:t>Configuration Item</a:t>
                      </a:r>
                    </a:p>
                  </a:txBody>
                  <a:tcPr/>
                </a:tc>
                <a:tc>
                  <a:txBody>
                    <a:bodyPr/>
                    <a:lstStyle/>
                    <a:p>
                      <a:pPr marL="0" indent="0" algn="l">
                        <a:buNone/>
                      </a:pPr>
                      <a:r>
                        <a:rPr b="1"/>
                        <a:t>Maximum</a:t>
                      </a:r>
                    </a:p>
                  </a:txBody>
                  <a:tcPr/>
                </a:tc>
              </a:tr>
              <a:tr h="370840">
                <a:tc>
                  <a:txBody>
                    <a:bodyPr/>
                    <a:lstStyle/>
                    <a:p>
                      <a:pPr marL="0" indent="0" algn="l">
                        <a:buNone/>
                      </a:pPr>
                      <a:r>
                        <a:rPr/>
                        <a:t>Content library item size</a:t>
                      </a:r>
                    </a:p>
                  </a:txBody>
                  <a:tcPr/>
                </a:tc>
                <a:tc>
                  <a:txBody>
                    <a:bodyPr/>
                    <a:lstStyle/>
                    <a:p>
                      <a:pPr marL="0" indent="0" algn="l">
                        <a:buNone/>
                      </a:pPr>
                      <a:r>
                        <a:rPr/>
                        <a:t>1 TB</a:t>
                      </a:r>
                    </a:p>
                  </a:txBody>
                  <a:tcPr/>
                </a:tc>
              </a:tr>
              <a:tr h="370840">
                <a:tc>
                  <a:txBody>
                    <a:bodyPr/>
                    <a:lstStyle/>
                    <a:p>
                      <a:pPr marL="0" indent="0" algn="l">
                        <a:buNone/>
                      </a:pPr>
                      <a:r>
                        <a:rPr/>
                        <a:t>Total items per library</a:t>
                      </a:r>
                    </a:p>
                  </a:txBody>
                  <a:tcPr/>
                </a:tc>
                <a:tc>
                  <a:txBody>
                    <a:bodyPr/>
                    <a:lstStyle/>
                    <a:p>
                      <a:pPr marL="0" indent="0" algn="l">
                        <a:buNone/>
                      </a:pPr>
                      <a:r>
                        <a:rPr/>
                        <a:t>1,000</a:t>
                      </a:r>
                    </a:p>
                  </a:txBody>
                  <a:tcPr/>
                </a:tc>
              </a:tr>
              <a:tr h="370840">
                <a:tc>
                  <a:txBody>
                    <a:bodyPr/>
                    <a:lstStyle/>
                    <a:p>
                      <a:pPr marL="0" indent="0" algn="l">
                        <a:buNone/>
                      </a:pPr>
                      <a:r>
                        <a:rPr/>
                        <a:t>Total library items per vCenter instance (across all libraries)</a:t>
                      </a:r>
                    </a:p>
                  </a:txBody>
                  <a:tcPr/>
                </a:tc>
                <a:tc>
                  <a:txBody>
                    <a:bodyPr/>
                    <a:lstStyle/>
                    <a:p>
                      <a:pPr marL="0" indent="0" algn="l">
                        <a:buNone/>
                      </a:pPr>
                      <a:r>
                        <a:rPr/>
                        <a:t>2,000</a:t>
                      </a:r>
                    </a:p>
                  </a:txBody>
                  <a:tcPr/>
                </a:tc>
              </a:tr>
              <a:tr h="370840">
                <a:tc>
                  <a:txBody>
                    <a:bodyPr/>
                    <a:lstStyle/>
                    <a:p>
                      <a:pPr marL="0" indent="0" algn="l">
                        <a:buNone/>
                      </a:pPr>
                      <a:r>
                        <a:rPr/>
                        <a:t>Maximum number of concurrent sync operations on the published library’s vCenter instance</a:t>
                      </a:r>
                    </a:p>
                  </a:txBody>
                  <a:tcPr/>
                </a:tc>
                <a:tc>
                  <a:txBody>
                    <a:bodyPr/>
                    <a:lstStyle/>
                    <a:p>
                      <a:pPr marL="0" indent="0" algn="l">
                        <a:buNone/>
                      </a:pPr>
                      <a:r>
                        <a:rPr/>
                        <a:t>16</a:t>
                      </a:r>
                    </a:p>
                  </a:txBody>
                  <a:tcPr/>
                </a:tc>
              </a:tr>
              <a:tr h="370840">
                <a:tc>
                  <a:txBody>
                    <a:bodyPr/>
                    <a:lstStyle/>
                    <a:p>
                      <a:pPr marL="0" indent="0" algn="l">
                        <a:buNone/>
                      </a:pPr>
                      <a:r>
                        <a:rPr/>
                        <a:t>Total number of libraries per vCenter instance</a:t>
                      </a:r>
                    </a:p>
                  </a:txBody>
                  <a:tcPr/>
                </a:tc>
                <a:tc>
                  <a:txBody>
                    <a:bodyPr/>
                    <a:lstStyle/>
                    <a:p>
                      <a:pPr marL="0" indent="0" algn="l">
                        <a:buNone/>
                      </a:pPr>
                      <a:r>
                        <a:rPr/>
                        <a:t>1,000</a:t>
                      </a:r>
                    </a:p>
                  </a:txBody>
                  <a:tcPr/>
                </a:tc>
              </a:tr>
            </a:tbl>
          </a:graphicData>
        </a:graphic>
      </p:graphicFrame>
    </p:spTree>
    <p:custDataLst>
      <p:tags r:id="rId1"/>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7: Using Subscribed Content Libraries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1 - 91</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Publish a local content library and create a second library that subscribes to it:</a:t>
            </a:r>
          </a:p>
          <a:p>
            <a:pPr>
              <a:buFont typeface="+mj-lt"/>
              <a:buAutoNum type="arabicPeriod"/>
            </a:pPr>
            <a:r>
              <a:rPr/>
              <a:t>Publish a Local Content Library</a:t>
            </a:r>
          </a:p>
          <a:p>
            <a:pPr>
              <a:buFont typeface="+mj-lt"/>
              <a:buAutoNum type="arabicPeriod" startAt="2"/>
            </a:pPr>
            <a:r>
              <a:rPr/>
              <a:t>Create a Subscribed Content Library</a:t>
            </a:r>
          </a:p>
          <a:p>
            <a:pPr>
              <a:buFont typeface="+mj-lt"/>
              <a:buAutoNum type="arabicPeriod" startAt="3"/>
            </a:pPr>
            <a:r>
              <a:rPr/>
              <a:t>Create a Subscription for VM Templates</a:t>
            </a:r>
          </a:p>
          <a:p>
            <a:pPr>
              <a:buFont typeface="+mj-lt"/>
              <a:buAutoNum type="arabicPeriod" startAt="4"/>
            </a:pPr>
            <a:r>
              <a:rPr/>
              <a:t>Deploy a VM from the Subscribed Content Library</a:t>
            </a:r>
          </a:p>
          <a:p>
            <a:pPr marL="0" indent="0">
              <a:buNone/>
            </a:pP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1 - 92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Publish content libraries</a:t>
            </a:r>
          </a:p>
          <a:p>
            <a:pPr>
              <a:buFont typeface="Arial" pitchFamily="34" charset="0"/>
              <a:buChar char="•"/>
            </a:pPr>
            <a:r>
              <a:rPr/>
              <a:t>Subscribe to a published content library</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Managing Templates in a Content Library</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314"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1 - 94</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Manage multiple versions of VM templates in content libraries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Benefits of Using a Content Library to Manage VM Templates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M07_Deploying Virtual Machines      |     1 - 95</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When managed by a content library, you can work with VM templates in the following ways:</a:t>
            </a:r>
          </a:p>
          <a:p>
            <a:pPr>
              <a:buFont typeface="Arial" pitchFamily="34" charset="0"/>
              <a:buChar char="•"/>
            </a:pPr>
            <a:r>
              <a:rPr/>
              <a:t>Make changes to VM templates by checking them out.</a:t>
            </a:r>
          </a:p>
          <a:p>
            <a:pPr>
              <a:buFont typeface="Arial" pitchFamily="34" charset="0"/>
              <a:buChar char="•"/>
            </a:pPr>
            <a:r>
              <a:rPr/>
              <a:t>Deploy VMs while simultaneously patching the VM template.</a:t>
            </a:r>
          </a:p>
          <a:p>
            <a:pPr>
              <a:buFont typeface="Arial" pitchFamily="34" charset="0"/>
              <a:buChar char="•"/>
            </a:pPr>
            <a:r>
              <a:rPr/>
              <a:t>Get a history of changes made to the VM template.</a:t>
            </a:r>
          </a:p>
          <a:p>
            <a:pPr>
              <a:buFont typeface="Arial" pitchFamily="34" charset="0"/>
              <a:buChar char="•"/>
            </a:pPr>
            <a:r>
              <a:rPr/>
              <a:t>Access two copies of the VM template, the previous and current versions.</a:t>
            </a:r>
          </a:p>
          <a:p>
            <a:pPr>
              <a:buFont typeface="Arial" pitchFamily="34" charset="0"/>
              <a:buChar char="•"/>
            </a:pPr>
            <a:r>
              <a:rPr/>
              <a:t>Revert to a previous version of the VM template.</a:t>
            </a:r>
          </a:p>
        </p:txBody>
      </p:sp>
      <p:grpSp>
        <p:nvGrpSpPr>
          <p:cNvPr id="10323" name="CaptionGroup"/>
          <p:cNvGrpSpPr/>
          <p:nvPr/>
        </p:nvGrpSpPr>
        <p:grpSpPr>
          <a:xfrm>
            <a:off x="6162675" y="914400"/>
            <a:ext cx="5419725" cy="3139891"/>
            <a:chOff x="6162675" y="914400"/>
            <a:chExt cx="5419725" cy="3139891"/>
          </a:xfrm>
        </p:grpSpPr>
        <p:pic>
          <p:nvPicPr>
            <p:cNvPr id="13" name="Content Placeholder 12|3808|2442">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62675" y="914400"/>
              <a:ext cx="5419725" cy="2839891"/>
            </a:xfrm>
            <a:prstGeom prst="rect">
              <a:avLst/>
            </a:prstGeom>
          </p:spPr>
        </p:pic>
        <p:sp>
          <p:nvSpPr>
            <p:cNvPr id="10322" name="Caption"/>
            <p:cNvSpPr txBox="1"/>
            <p:nvPr/>
          </p:nvSpPr>
          <p:spPr>
            <a:xfrm>
              <a:off x="6162675" y="3754291"/>
              <a:ext cx="5419725" cy="300000"/>
            </a:xfrm>
            <a:prstGeom prst="rect">
              <a:avLst/>
            </a:prstGeom>
            <a:noFill/>
          </p:spPr>
          <p:txBody>
            <a:bodyPr wrap="square" rtlCol="0"/>
            <a:lstStyle/>
            <a:p>
              <a:pPr marL="0" indent="0" algn="ctr">
                <a:buNone/>
              </a:pPr>
              <a:r>
                <a:rPr/>
                <a:t>App-LibTemplate is managed by content library SA-Local-Library.</a:t>
              </a:r>
            </a:p>
          </p:txBody>
        </p:sp>
      </p:grpSp>
    </p:spTree>
    <p:custDataLst>
      <p:tags r:id="rId1"/>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Overview of the Template Versioning Process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M07_Deploying Virtual Machines      |     1 - 96</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To create a new version of a template, you perform the following steps:</a:t>
            </a:r>
          </a:p>
          <a:p>
            <a:pPr>
              <a:buFont typeface="+mj-lt"/>
              <a:buAutoNum type="arabicPeriod"/>
            </a:pPr>
            <a:r>
              <a:rPr/>
              <a:t>Check out a VM from the template.</a:t>
            </a:r>
          </a:p>
          <a:p>
            <a:pPr>
              <a:buFont typeface="+mj-lt"/>
              <a:buAutoNum type="arabicPeriod" startAt="2"/>
            </a:pPr>
            <a:r>
              <a:rPr/>
              <a:t>Make changes to the VM.</a:t>
            </a:r>
          </a:p>
          <a:p>
            <a:pPr>
              <a:buFont typeface="+mj-lt"/>
              <a:buAutoNum type="arabicPeriod" startAt="3"/>
            </a:pPr>
            <a:r>
              <a:rPr/>
              <a:t>Check in the VM to the template.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Checking Out a VM from the Template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To update a VM template, you use the </a:t>
            </a:r>
            <a:r>
              <a:rPr lang="en-US" b="1" dirty="0">
                <a:solidFill>
                  <a:srgbClr val="000000"/>
                </a:solidFill>
                <a:latin typeface="Metropolis Semi Bold" panose="00000700000000000000" pitchFamily="2" charset="0"/>
                <a:cs typeface="Courier New" pitchFamily="49" charset="0"/>
              </a:rPr>
              <a:t>Versioning</a:t>
            </a:r>
            <a:r>
              <a:rPr/>
              <a:t> tab to check out a VM from the template.</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M07_Deploying Virtual Machines      |     1 - 97</a:t>
            </a:r>
            <a:endParaRPr lang="en-US" dirty="0"/>
          </a:p>
        </p:txBody>
      </p:sp>
      <p:pic>
        <p:nvPicPr>
          <p:cNvPr id="8" name="Content Placeholder 7|4413|2337">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564969" y="1582738"/>
            <a:ext cx="9062062" cy="479901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1">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Making Changes to the VM</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M07_Deploying Virtual Machines      |     1 - 98</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After checking out the template to a VM, you can make hardware or software changes to the VM.</a:t>
            </a:r>
          </a:p>
          <a:p>
            <a:pPr marL="0" indent="0">
              <a:buNone/>
            </a:pPr>
            <a:r>
              <a:rPr/>
              <a:t>You can change the VM while the VM template continues to be available for VM deployments.</a:t>
            </a:r>
          </a:p>
          <a:p>
            <a:pPr marL="0" indent="0">
              <a:buNone/>
            </a:pPr>
            <a:r>
              <a:rPr/>
              <a:t>If you do not want to keep the changes you made to the VM, you can discard the checked out VM.</a:t>
            </a:r>
          </a:p>
        </p:txBody>
      </p:sp>
      <p:pic>
        <p:nvPicPr>
          <p:cNvPr id="12" name="Content Placeholder 11|3960|1320">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609600" y="2788920"/>
            <a:ext cx="10972800" cy="342009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1">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Checking In the VM to the Template</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M07_Deploying Virtual Machines      |     1 - 99</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After making changes to the VM, you check in the VM to the template.</a:t>
            </a:r>
          </a:p>
          <a:p>
            <a:pPr marL="0" indent="0">
              <a:buNone/>
            </a:pPr>
            <a:r>
              <a:rPr/>
              <a:t>The </a:t>
            </a:r>
            <a:r>
              <a:rPr lang="en-US" b="1" dirty="0">
                <a:solidFill>
                  <a:srgbClr val="000000"/>
                </a:solidFill>
                <a:latin typeface="Metropolis Semi Bold" panose="00000700000000000000" pitchFamily="2" charset="0"/>
                <a:cs typeface="Courier New" pitchFamily="49" charset="0"/>
              </a:rPr>
              <a:t>Check in notes</a:t>
            </a:r>
            <a:r>
              <a:rPr/>
              <a:t> box is required.</a:t>
            </a:r>
          </a:p>
        </p:txBody>
      </p:sp>
      <p:pic>
        <p:nvPicPr>
          <p:cNvPr id="12" name="Content Placeholder 11|4482|2200">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2435436" y="2788920"/>
            <a:ext cx="7321127" cy="359359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1">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amp;lt;Module_Title&amp;gt;&amp;quot;&quot;/&gt;&lt;property id=&quot;20307&quot; value=&quot;332&quot;/&gt;&lt;/object&gt;&lt;object type=&quot;3&quot; unique_id=&quot;10005&quot;&gt;&lt;property id=&quot;20148&quot; value=&quot;5&quot;/&gt;&lt;property id=&quot;20300&quot; value=&quot;Slide 2 - &amp;quot;You Are Here&amp;quot;&quot;/&gt;&lt;property id=&quot;20307&quot; value=&quot;333&quot;/&gt;&lt;/object&gt;&lt;object type=&quot;3&quot; unique_id=&quot;10006&quot;&gt;&lt;property id=&quot;20148&quot; value=&quot;5&quot;/&gt;&lt;property id=&quot;20300&quot; value=&quot;Slide 3 - &amp;quot;You Are Here&amp;quot;&quot;/&gt;&lt;property id=&quot;20307&quot; value=&quot;334&quot;/&gt;&lt;/object&gt;&lt;object type=&quot;3&quot; unique_id=&quot;10007&quot;&gt;&lt;property id=&quot;20148&quot; value=&quot;5&quot;/&gt;&lt;property id=&quot;20300&quot; value=&quot;Slide 4 - &amp;quot;Importance&amp;quot;&quot;/&gt;&lt;property id=&quot;20307&quot; value=&quot;335&quot;/&gt;&lt;/object&gt;&lt;object type=&quot;3&quot; unique_id=&quot;10008&quot;&gt;&lt;property id=&quot;20148&quot; value=&quot;5&quot;/&gt;&lt;property id=&quot;20300&quot; value=&quot;Slide 5 - &amp;quot;Typographical Conventions&amp;quot;&quot;/&gt;&lt;property id=&quot;20307&quot; value=&quot;336&quot;/&gt;&lt;/object&gt;&lt;object type=&quot;3&quot; unique_id=&quot;10009&quot;&gt;&lt;property id=&quot;20148&quot; value=&quot;5&quot;/&gt;&lt;property id=&quot;20300&quot; value=&quot;Slide 6 - &amp;quot;Module Lessons&amp;quot;&quot;/&gt;&lt;property id=&quot;20307&quot; value=&quot;337&quot;/&gt;&lt;/object&gt;&lt;object type=&quot;3&quot; unique_id=&quot;10010&quot;&gt;&lt;property id=&quot;20148&quot; value=&quot;5&quot;/&gt;&lt;property id=&quot;20300&quot; value=&quot;Slide 7 - &amp;quot;Lesson #:&amp;#x0D;&amp;#x0A;&amp;lt;Lesson_Title&amp;gt;&amp;quot;&quot;/&gt;&lt;property id=&quot;20307&quot; value=&quot;338&quot;/&gt;&lt;/object&gt;&lt;object type=&quot;3&quot; unique_id=&quot;10011&quot;&gt;&lt;property id=&quot;20148&quot; value=&quot;5&quot;/&gt;&lt;property id=&quot;20300&quot; value=&quot;Slide 8 - &amp;quot;Learner Objectives&amp;quot;&quot;/&gt;&lt;property id=&quot;20307&quot; value=&quot;339&quot;/&gt;&lt;/object&gt;&lt;object type=&quot;3&quot; unique_id=&quot;10012&quot;&gt;&lt;property id=&quot;20148&quot; value=&quot;5&quot;/&gt;&lt;property id=&quot;20300&quot; value=&quot;Slide 9 - &amp;quot;&amp;lt;Content_Slide_Title&amp;gt;&amp;amp;#x09;&amp;quot;&quot;/&gt;&lt;property id=&quot;20307&quot; value=&quot;340&quot;/&gt;&lt;/object&gt;&lt;object type=&quot;3&quot; unique_id=&quot;10013&quot;&gt;&lt;property id=&quot;20148&quot; value=&quot;5&quot;/&gt;&lt;property id=&quot;20300&quot; value=&quot;Slide 12 - &amp;quot;Lab #: &amp;lt; Lab Title&amp;gt;&amp;quot;&quot;/&gt;&lt;property id=&quot;20307&quot; value=&quot;341&quot;/&gt;&lt;/object&gt;&lt;object type=&quot;3&quot; unique_id=&quot;10014&quot;&gt;&lt;property id=&quot;20148&quot; value=&quot;5&quot;/&gt;&lt;property id=&quot;20300&quot; value=&quot;Slide 13 - &amp;quot;Review of Learner Objectives&amp;quot;&quot;/&gt;&lt;property id=&quot;20307&quot; value=&quot;342&quot;/&gt;&lt;/object&gt;&lt;object type=&quot;3&quot; unique_id=&quot;10015&quot;&gt;&lt;property id=&quot;20148&quot; value=&quot;5&quot;/&gt;&lt;property id=&quot;20300&quot; value=&quot;Slide 14 - &amp;quot;References&amp;quot;&quot;/&gt;&lt;property id=&quot;20307&quot; value=&quot;350&quot;/&gt;&lt;/object&gt;&lt;object type=&quot;3&quot; unique_id=&quot;10016&quot;&gt;&lt;property id=&quot;20148&quot; value=&quot;5&quot;/&gt;&lt;property id=&quot;20300&quot; value=&quot;Slide 16 - &amp;quot;Key Points&amp;quot;&quot;/&gt;&lt;property id=&quot;20307&quot; value=&quot;344&quot;/&gt;&lt;/object&gt;&lt;object type=&quot;3&quot; unique_id=&quot;10017&quot;&gt;&lt;property id=&quot;20148&quot; value=&quot;5&quot;/&gt;&lt;property id=&quot;20300&quot; value=&quot;Slide 19 - &amp;quot;Basic Table Styles (1)&amp;quot;&quot;/&gt;&lt;property id=&quot;20307&quot; value=&quot;345&quot;/&gt;&lt;/object&gt;&lt;object type=&quot;3&quot; unique_id=&quot;10018&quot;&gt;&lt;property id=&quot;20148&quot; value=&quot;5&quot;/&gt;&lt;property id=&quot;20300&quot; value=&quot;Slide 20 - &amp;quot;Basic Table Styles (1)&amp;quot;&quot;/&gt;&lt;property id=&quot;20307&quot; value=&quot;346&quot;/&gt;&lt;/object&gt;&lt;object type=&quot;3&quot; unique_id=&quot;10019&quot;&gt;&lt;property id=&quot;20148&quot; value=&quot;5&quot;/&gt;&lt;property id=&quot;20300&quot; value=&quot;Slide 21 - &amp;quot;Theme Colors&amp;quot;&quot;/&gt;&lt;property id=&quot;20307&quot; value=&quot;349&quot;/&gt;&lt;/object&gt;&lt;object type=&quot;3&quot; unique_id=&quot;10020&quot;&gt;&lt;property id=&quot;20148&quot; value=&quot;5&quot;/&gt;&lt;property id=&quot;20300&quot; value=&quot;Slide 22 - &amp;quot;Shape Styles&amp;quot;&quot;/&gt;&lt;property id=&quot;20307&quot; value=&quot;347&quot;/&gt;&lt;/object&gt;&lt;object type=&quot;3&quot; unique_id=&quot;10021&quot;&gt;&lt;property id=&quot;20148&quot; value=&quot;5&quot;/&gt;&lt;property id=&quot;20300&quot; value=&quot;Slide 23 - &amp;quot;VMware Color Palette&amp;quot;&quot;/&gt;&lt;property id=&quot;20307&quot; value=&quot;348&quot;/&gt;&lt;/object&gt;&lt;object type=&quot;3&quot; unique_id=&quot;10022&quot;&gt;&lt;property id=&quot;20148&quot; value=&quot;5&quot;/&gt;&lt;property id=&quot;20300&quot; value=&quot;Slide 17 - &amp;quot;VMware Education Overview&amp;quot;&quot;/&gt;&lt;property id=&quot;20307&quot; value=&quot;353&quot;/&gt;&lt;/object&gt;&lt;object type=&quot;3&quot; unique_id=&quot;10023&quot;&gt;&lt;property id=&quot;20148&quot; value=&quot;5&quot;/&gt;&lt;property id=&quot;20300&quot; value=&quot;Slide 18 - &amp;quot;Animated Slide&amp;quot;&quot;/&gt;&lt;property id=&quot;20307&quot; value=&quot;352&quot;/&gt;&lt;/object&gt;&lt;object type=&quot;3&quot; unique_id=&quot;10156&quot;&gt;&lt;property id=&quot;20148&quot; value=&quot;5&quot;/&gt;&lt;property id=&quot;20300&quot; value=&quot;Slide 15 - &amp;quot;VMware Online Resources&amp;quot;&quot;/&gt;&lt;property id=&quot;20307&quot; value=&quot;354&quot;/&gt;&lt;/object&gt;&lt;object type=&quot;3&quot; unique_id=&quot;10249&quot;&gt;&lt;property id=&quot;20148&quot; value=&quot;5&quot;/&gt;&lt;property id=&quot;20300&quot; value=&quot;Slide 11 - &amp;quot;Labs&amp;quot;&quot;/&gt;&lt;property id=&quot;20307&quot; value=&quot;355&quot;/&gt;&lt;/object&gt;&lt;object type=&quot;3&quot; unique_id=&quot;47825&quot;&gt;&lt;property id=&quot;20148&quot; value=&quot;5&quot;/&gt;&lt;property id=&quot;20300&quot; value=&quot;Slide 10 - &amp;quot;Demonstration: &amp;lt;Demo_Title&amp;gt;&amp;quot;&quot;/&gt;&lt;property id=&quot;20307&quot; value=&quot;356&quot;/&gt;&lt;/object&gt;&lt;/object&gt;&lt;/object&gt;&lt;/database&gt;"/>
  <p:tag name="SECTOMILLISECCONVERTED" val="1"/>
  <p:tag name="ARTICULATE_DESIGN_ID_CORP_TEMPLATE_ILT" val="iISgXMud"/>
  <p:tag name="ARTICULATE_SLIDE_COUNT" val="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RP_TEMPLATE_ILT">
  <a:themeElements>
    <a:clrScheme name="VMware Palette">
      <a:dk1>
        <a:srgbClr val="717074"/>
      </a:dk1>
      <a:lt1>
        <a:srgbClr val="FFFFFF"/>
      </a:lt1>
      <a:dk2>
        <a:srgbClr val="000000"/>
      </a:dk2>
      <a:lt2>
        <a:srgbClr val="F2F2F2"/>
      </a:lt2>
      <a:accent1>
        <a:srgbClr val="0091DA"/>
      </a:accent1>
      <a:accent2>
        <a:srgbClr val="1A4288"/>
      </a:accent2>
      <a:accent3>
        <a:srgbClr val="00C1D5"/>
      </a:accent3>
      <a:accent4>
        <a:srgbClr val="78BE20"/>
      </a:accent4>
      <a:accent5>
        <a:srgbClr val="7F35B2"/>
      </a:accent5>
      <a:accent6>
        <a:srgbClr val="459B36"/>
      </a:accent6>
      <a:hlink>
        <a:srgbClr val="0091DA"/>
      </a:hlink>
      <a:folHlink>
        <a:srgbClr val="00C1D5"/>
      </a:folHlink>
    </a:clrScheme>
    <a:fontScheme name="Metropolis">
      <a:majorFont>
        <a:latin typeface="Metropolis"/>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90000"/>
          </a:lnSpc>
          <a:defRPr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2"/>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z="1600" dirty="0" err="1" smtClean="0">
            <a:solidFill>
              <a:schemeClr val="tx2"/>
            </a:solidFill>
          </a:defRPr>
        </a:defPPr>
      </a:lstStyle>
    </a:txDef>
  </a:objectDefaults>
  <a:extraClrSchemeLst/>
  <a:custClrLst>
    <a:custClr name="PMS130">
      <a:srgbClr val="FDB813"/>
    </a:custClr>
    <a:custClr name="PMS144">
      <a:srgbClr val="F8981D"/>
    </a:custClr>
    <a:custClr name="PMS180">
      <a:srgbClr val="D9541E"/>
    </a:custClr>
    <a:custClr name="PMS1807">
      <a:srgbClr val="9E3039"/>
    </a:custClr>
    <a:custClr name="PMS195">
      <a:srgbClr val="820024"/>
    </a:custClr>
    <a:custClr name="PMS174">
      <a:srgbClr val="9A3B26"/>
    </a:custClr>
    <a:custClr name="PMS7519">
      <a:srgbClr val="574319"/>
    </a:custClr>
    <a:custClr name="PMS654">
      <a:srgbClr val="003D79"/>
    </a:custClr>
  </a:custClrLst>
</a:theme>
</file>

<file path=ppt/theme/theme2.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A8F7220265D24A8FD96E06CE3EB83D" ma:contentTypeVersion="18" ma:contentTypeDescription="Create a new document." ma:contentTypeScope="" ma:versionID="13b76c8b8cde62f1d3fffeb720101631">
  <xsd:schema xmlns:xsd="http://www.w3.org/2001/XMLSchema" xmlns:xs="http://www.w3.org/2001/XMLSchema" xmlns:p="http://schemas.microsoft.com/office/2006/metadata/properties" xmlns:ns2="a4a8c131-09ff-4a54-b4e3-48d9e04cb701" xmlns:ns3="5314321b-caf6-496c-a06c-e1bc96aee751" xmlns:ns4="eb3a237d-4129-4a2a-8fb3-b20be8ca4bd3" targetNamespace="http://schemas.microsoft.com/office/2006/metadata/properties" ma:root="true" ma:fieldsID="4b35df6a39d7c3f932c3f324dd127fbc" ns2:_="" ns3:_="" ns4:_="">
    <xsd:import namespace="a4a8c131-09ff-4a54-b4e3-48d9e04cb701"/>
    <xsd:import namespace="5314321b-caf6-496c-a06c-e1bc96aee751"/>
    <xsd:import namespace="eb3a237d-4129-4a2a-8fb3-b20be8ca4b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a8c131-09ff-4a54-b4e3-48d9e04cb7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5e2881d-93c9-4b6d-a08c-48bb4ed1ec6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314321b-caf6-496c-a06c-e1bc96aee75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3a237d-4129-4a2a-8fb3-b20be8ca4bd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e1eaf7f-addb-46a9-9c2f-51f3381f9791}" ma:internalName="TaxCatchAll" ma:showField="CatchAllData" ma:web="5314321b-caf6-496c-a06c-e1bc96aee7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b3a237d-4129-4a2a-8fb3-b20be8ca4bd3" xsi:nil="true"/>
    <lcf76f155ced4ddcb4097134ff3c332f xmlns="a4a8c131-09ff-4a54-b4e3-48d9e04cb7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8FF7CBD-C7A9-4997-A9D0-B80EE8898014}"/>
</file>

<file path=customXml/itemProps2.xml><?xml version="1.0" encoding="utf-8"?>
<ds:datastoreItem xmlns:ds="http://schemas.openxmlformats.org/officeDocument/2006/customXml" ds:itemID="{5D066C02-94B3-44F8-AA67-EE55696B415C}"/>
</file>

<file path=customXml/itemProps3.xml><?xml version="1.0" encoding="utf-8"?>
<ds:datastoreItem xmlns:ds="http://schemas.openxmlformats.org/officeDocument/2006/customXml" ds:itemID="{B691034E-BEB9-49F9-B9D1-132174C01014}"/>
</file>

<file path=docProps/app.xml><?xml version="1.0" encoding="utf-8"?>
<Properties xmlns="http://schemas.openxmlformats.org/officeDocument/2006/extended-properties" xmlns:vt="http://schemas.openxmlformats.org/officeDocument/2006/docPropsVTypes">
  <Template/>
  <TotalTime>180</TotalTime>
  <Words>11716</Words>
  <Application>Microsoft Office PowerPoint</Application>
  <PresentationFormat>Custom</PresentationFormat>
  <Paragraphs>937</Paragraphs>
  <Slides>104</Slides>
  <Notes>95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104</vt:i4>
      </vt:variant>
    </vt:vector>
  </HeadingPairs>
  <TitlesOfParts>
    <vt:vector size="112" baseType="lpstr">
      <vt:lpstr>Arial</vt:lpstr>
      <vt:lpstr>Metropolis</vt:lpstr>
      <vt:lpstr>Verdana</vt:lpstr>
      <vt:lpstr>Metropolis Semi Bold</vt:lpstr>
      <vt:lpstr>Times New Roman</vt:lpstr>
      <vt:lpstr>Calibri</vt:lpstr>
      <vt:lpstr>Courier New</vt:lpstr>
      <vt:lpstr>CORP_TEMPLATE_ILT</vt:lpstr>
      <vt:lpstr>Deploying Virtual Machines</vt:lpstr>
      <vt:lpstr>Importance</vt:lpstr>
      <vt:lpstr>Module Lessons</vt:lpstr>
      <vt:lpstr>Creating Virtual Machines</vt:lpstr>
      <vt:lpstr>Learner Objectives</vt:lpstr>
      <vt:lpstr>About Provisioning Virtual Machines</vt:lpstr>
      <vt:lpstr>Creating VMs with the New Virtual Machine Wizard</vt:lpstr>
      <vt:lpstr>New Virtual Machine Wizard: Name, Folder, Compute Resource</vt:lpstr>
      <vt:lpstr>New Virtual Machine Wizard: Storage, Compatibility</vt:lpstr>
      <vt:lpstr>New Virtual Machine Wizard: Guest Operating System</vt:lpstr>
      <vt:lpstr>New Virtual Machine Wizard: Virtual Hardware</vt:lpstr>
      <vt:lpstr>Installing the Guest Operating System</vt:lpstr>
      <vt:lpstr>About VMware Tools</vt:lpstr>
      <vt:lpstr>Installing VMware Tools</vt:lpstr>
      <vt:lpstr>Downloading VMware Tools</vt:lpstr>
      <vt:lpstr>Deploying OVF Templates</vt:lpstr>
      <vt:lpstr>Removing VMs</vt:lpstr>
      <vt:lpstr>Lab 1: Creating and Removing a Virtual Machine</vt:lpstr>
      <vt:lpstr>Lab 2: (Simulation) Installing VMware Tools</vt:lpstr>
      <vt:lpstr>Review of Learner Objectives</vt:lpstr>
      <vt:lpstr>Virtual Machine Hardware Deep Dive</vt:lpstr>
      <vt:lpstr>Learner Objectives</vt:lpstr>
      <vt:lpstr>Virtual Machine Encapsulation</vt:lpstr>
      <vt:lpstr>About Virtual Machine Files</vt:lpstr>
      <vt:lpstr>About VM Virtual Hardware</vt:lpstr>
      <vt:lpstr>Virtual Hardware Versions</vt:lpstr>
      <vt:lpstr>About CPU and Memory</vt:lpstr>
      <vt:lpstr>Compute Maximums</vt:lpstr>
      <vt:lpstr>About Virtual Storage</vt:lpstr>
      <vt:lpstr>About Thick-Provisioned Virtual Disks</vt:lpstr>
      <vt:lpstr>About Thin-Provisioned Virtual Disks</vt:lpstr>
      <vt:lpstr>Managing Datastores Containing Thin-Provisioned Disks</vt:lpstr>
      <vt:lpstr>Thick-Provisioned and Thin-Provisioned Disks</vt:lpstr>
      <vt:lpstr>About Virtual Networks</vt:lpstr>
      <vt:lpstr>About Virtual Network Adapters</vt:lpstr>
      <vt:lpstr>About PCI Passthrough Devices</vt:lpstr>
      <vt:lpstr>Other Virtual Devices</vt:lpstr>
      <vt:lpstr>About the Virtual Machine Console</vt:lpstr>
      <vt:lpstr>Lab 3: Adding Virtual Hardware</vt:lpstr>
      <vt:lpstr>Review of Learner Objectives</vt:lpstr>
      <vt:lpstr>Modifying Virtual Machines</vt:lpstr>
      <vt:lpstr>Learner Objectives</vt:lpstr>
      <vt:lpstr>Modifying Virtual Machine Settings</vt:lpstr>
      <vt:lpstr>Hot-Pluggable Devices</vt:lpstr>
      <vt:lpstr>Dynamically Increasing Virtual Disk Size</vt:lpstr>
      <vt:lpstr>Inflating Thin-Provisioned Disks</vt:lpstr>
      <vt:lpstr>VM Options: General Settings</vt:lpstr>
      <vt:lpstr>VM Options: VMware Tools Settings</vt:lpstr>
      <vt:lpstr>VM Options: VM Boot Settings</vt:lpstr>
      <vt:lpstr>Lab 4: Modifying Virtual Machines</vt:lpstr>
      <vt:lpstr>Review of Learner Objectives</vt:lpstr>
      <vt:lpstr>Creating Templates and Cloning VMs</vt:lpstr>
      <vt:lpstr>Learner Objectives</vt:lpstr>
      <vt:lpstr>About Templates</vt:lpstr>
      <vt:lpstr>Creating a Template: Clone VM to Template</vt:lpstr>
      <vt:lpstr>Creating a Template: Convert VM to Template</vt:lpstr>
      <vt:lpstr>Creating a Template: Clone a Template</vt:lpstr>
      <vt:lpstr>Updating Templates</vt:lpstr>
      <vt:lpstr>Deploying VMs from a Template</vt:lpstr>
      <vt:lpstr>Cloning Virtual Machines</vt:lpstr>
      <vt:lpstr>Guest Operating System Customization</vt:lpstr>
      <vt:lpstr>About Customization Specifications</vt:lpstr>
      <vt:lpstr>Customizing the Guest Operating System</vt:lpstr>
      <vt:lpstr>Lab 5: Creating Templates and Deploying VMs</vt:lpstr>
      <vt:lpstr>Review of Learner Objectives</vt:lpstr>
      <vt:lpstr>Introduction to Content Libraries</vt:lpstr>
      <vt:lpstr>Learner Objectives</vt:lpstr>
      <vt:lpstr>About Content Libraries</vt:lpstr>
      <vt:lpstr>Benefits of Content Libraries</vt:lpstr>
      <vt:lpstr>Content Library Types</vt:lpstr>
      <vt:lpstr>Content Library Interface</vt:lpstr>
      <vt:lpstr>Creating a Local Content Library</vt:lpstr>
      <vt:lpstr>Populating the Content Library with Templates</vt:lpstr>
      <vt:lpstr>Adding VM or OVF Templates to a Content Library</vt:lpstr>
      <vt:lpstr>Adding OVF Templates to a Content Library</vt:lpstr>
      <vt:lpstr>Viewing Content Library Items</vt:lpstr>
      <vt:lpstr>Deploying VMs from a Content Library</vt:lpstr>
      <vt:lpstr>Lab 6: Using Local Content Libraries</vt:lpstr>
      <vt:lpstr>Review of Learner Objectives</vt:lpstr>
      <vt:lpstr>Subscribing to Content Libraries</vt:lpstr>
      <vt:lpstr>Learner Objectives</vt:lpstr>
      <vt:lpstr>Content Libraries: Local, Published, and Subscribed</vt:lpstr>
      <vt:lpstr>Publishing a Content Library</vt:lpstr>
      <vt:lpstr>Subscribing to a Content Library</vt:lpstr>
      <vt:lpstr>Viewing Content Libraries</vt:lpstr>
      <vt:lpstr>Viewing Subscribed Content Library Templates</vt:lpstr>
      <vt:lpstr>Creating a Subscription to Publish VM Templates</vt:lpstr>
      <vt:lpstr>Synchronizing Libraries With or Without Enhanced Linked Mode</vt:lpstr>
      <vt:lpstr>Advanced Configuration</vt:lpstr>
      <vt:lpstr>Content Library Maximums</vt:lpstr>
      <vt:lpstr>Lab 7: Using Subscribed Content Libraries</vt:lpstr>
      <vt:lpstr>Review of Learner Objectives</vt:lpstr>
      <vt:lpstr>Managing Templates in a Content Library</vt:lpstr>
      <vt:lpstr>Learner Objectives</vt:lpstr>
      <vt:lpstr>Benefits of Using a Content Library to Manage VM Templates</vt:lpstr>
      <vt:lpstr>Overview of the Template Versioning Process</vt:lpstr>
      <vt:lpstr>Checking Out a VM from the Template</vt:lpstr>
      <vt:lpstr>Making Changes to the VM</vt:lpstr>
      <vt:lpstr>Checking In the VM to the Template</vt:lpstr>
      <vt:lpstr>Viewing Template Versions</vt:lpstr>
      <vt:lpstr>Deleting and Reverting to Template Versions</vt:lpstr>
      <vt:lpstr>Lab 8: Versioning Templates in the Content Library</vt:lpstr>
      <vt:lpstr>Review of Learner Objectives</vt:lpstr>
      <vt:lpstr>Key Points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Twibill</dc:creator>
  <cp:lastModifiedBy>Administrator</cp:lastModifiedBy>
  <cp:revision>6</cp:revision>
  <dcterms:created xsi:type="dcterms:W3CDTF">2014-01-24T17:41:39Z</dcterms:created>
  <dcterms:modified xsi:type="dcterms:W3CDTF">2022-11-21T22:04:00Z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ED8BB885-D5B6-46F3-BA1E-78804FD79BDE</vt:lpwstr>
  </property>
  <property fmtid="{D5CDD505-2E9C-101B-9397-08002B2CF9AE}" pid="3" name="ArticulatePath">
    <vt:lpwstr>2018CurrDevTemplate_030918_16x9</vt:lpwstr>
  </property>
  <property fmtid="{D5CDD505-2E9C-101B-9397-08002B2CF9AE}" pid="4" name="Option-CenterImages">
    <vt:lpwstr>No</vt:lpwstr>
  </property>
  <property fmtid="{D5CDD505-2E9C-101B-9397-08002B2CF9AE}" pid="5" name="Generated">
    <vt:filetime>2022-11-21T22:03:22Z</vt:filetime>
  </property>
  <property fmtid="{D5CDD505-2E9C-101B-9397-08002B2CF9AE}" pid="6" name="PowerPoint Output Version">
    <vt:lpwstr>2022.8.2 Build 20000103.0517</vt:lpwstr>
  </property>
  <property fmtid="{D5CDD505-2E9C-101B-9397-08002B2CF9AE}" pid="7" name="ContentTypeId">
    <vt:lpwstr>0x01010049A8F7220265D24A8FD96E06CE3EB83D</vt:lpwstr>
  </property>
</Properties>
</file>